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345" r:id="rId3"/>
    <p:sldId id="337" r:id="rId4"/>
    <p:sldId id="348" r:id="rId5"/>
    <p:sldId id="341" r:id="rId6"/>
    <p:sldId id="339" r:id="rId7"/>
    <p:sldId id="346" r:id="rId8"/>
    <p:sldId id="338" r:id="rId9"/>
    <p:sldId id="356" r:id="rId10"/>
    <p:sldId id="353" r:id="rId11"/>
    <p:sldId id="354" r:id="rId12"/>
    <p:sldId id="355" r:id="rId13"/>
    <p:sldId id="357" r:id="rId14"/>
    <p:sldId id="358" r:id="rId15"/>
    <p:sldId id="359" r:id="rId16"/>
    <p:sldId id="259" r:id="rId17"/>
    <p:sldId id="351" r:id="rId18"/>
    <p:sldId id="347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0" autoAdjust="0"/>
    <p:restoredTop sz="94662"/>
  </p:normalViewPr>
  <p:slideViewPr>
    <p:cSldViewPr snapToGrid="0" snapToObjects="1">
      <p:cViewPr varScale="1">
        <p:scale>
          <a:sx n="114" d="100"/>
          <a:sy n="114" d="100"/>
        </p:scale>
        <p:origin x="107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24/02/20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221764"/>
            <a:ext cx="7772400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363" y="5063369"/>
            <a:ext cx="6858000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316663" y="6342063"/>
            <a:ext cx="14398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26/02/2019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5325" y="6345238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Simone.Campana@cern.ch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3213" y="6337300"/>
            <a:ext cx="763587" cy="365125"/>
          </a:xfrm>
        </p:spPr>
        <p:txBody>
          <a:bodyPr/>
          <a:lstStyle>
            <a:lvl1pPr>
              <a:defRPr/>
            </a:lvl1pPr>
          </a:lstStyle>
          <a:p>
            <a:fld id="{D3517025-743B-E149-A4BA-6A929B1A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730" y="3279301"/>
            <a:ext cx="8271480" cy="1345820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Avenir Heavy"/>
                <a:cs typeface="Avenir Heavy"/>
              </a:rPr>
              <a:t>First Year of ESCAPE</a:t>
            </a:r>
            <a:br>
              <a:rPr lang="en-GB" sz="3600" b="1" dirty="0">
                <a:latin typeface="Avenir Heavy"/>
                <a:cs typeface="Avenir Heavy"/>
              </a:rPr>
            </a:br>
            <a:r>
              <a:rPr lang="en-GB" sz="3600" b="1" dirty="0">
                <a:latin typeface="Avenir Heavy"/>
                <a:cs typeface="Avenir Heavy"/>
              </a:rPr>
              <a:t>WP2 - DIOS</a:t>
            </a:r>
            <a:endParaRPr lang="it-IT" sz="3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856" y="4769797"/>
            <a:ext cx="7964354" cy="1503004"/>
          </a:xfrm>
        </p:spPr>
        <p:txBody>
          <a:bodyPr>
            <a:noAutofit/>
          </a:bodyPr>
          <a:lstStyle/>
          <a:p>
            <a:r>
              <a:rPr lang="en-GB" sz="1800" b="1" dirty="0">
                <a:latin typeface="Avenir Heavy"/>
                <a:cs typeface="Avenir Heavy"/>
              </a:rPr>
              <a:t>Simone Campana (CERN)</a:t>
            </a:r>
          </a:p>
          <a:p>
            <a:r>
              <a:rPr lang="en-GB" sz="1800" b="1" dirty="0">
                <a:latin typeface="Avenir Heavy"/>
                <a:cs typeface="Avenir Heavy"/>
              </a:rPr>
              <a:t>For the WP2 work package</a:t>
            </a:r>
            <a:endParaRPr lang="en-GB" sz="1200" b="1" dirty="0">
              <a:latin typeface="Avenir Heavy"/>
              <a:cs typeface="Avenir Heavy"/>
            </a:endParaRPr>
          </a:p>
          <a:p>
            <a:endParaRPr lang="en-GB" sz="300" b="1" dirty="0">
              <a:latin typeface="Avenir Heavy"/>
              <a:cs typeface="Avenir Heavy"/>
            </a:endParaRPr>
          </a:p>
          <a:p>
            <a:r>
              <a:rPr lang="en-GB" sz="1200" b="1" dirty="0">
                <a:latin typeface="Avenir Heavy"/>
                <a:cs typeface="Avenir Heavy"/>
              </a:rPr>
              <a:t>ESCAPE Progress Meeting – Brussels February 2020</a:t>
            </a:r>
          </a:p>
          <a:p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4352-A014-8146-88FB-ABF77CCF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916" y="-40693"/>
            <a:ext cx="3960366" cy="1032353"/>
          </a:xfrm>
        </p:spPr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CA2CE-1626-8A42-982D-8CD66119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75CF2-D0C5-784F-8035-2DACBE37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5FC2D-E9DE-6B4C-926C-1320A060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31A03-3EF0-6444-8245-B6E7BD1B2C70}"/>
              </a:ext>
            </a:extLst>
          </p:cNvPr>
          <p:cNvSpPr/>
          <p:nvPr/>
        </p:nvSpPr>
        <p:spPr>
          <a:xfrm>
            <a:off x="5512494" y="958334"/>
            <a:ext cx="284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ESCAPE </a:t>
            </a:r>
            <a:r>
              <a:rPr lang="en-US" dirty="0" err="1"/>
              <a:t>DataLake</a:t>
            </a:r>
            <a:r>
              <a:rPr lang="en-US" dirty="0"/>
              <a:t> dashboard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C6DBCC-887A-8F48-A59D-7CF22FEB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241" y="4224460"/>
            <a:ext cx="4143906" cy="1777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1A9BC3-0BA2-C44A-94FD-B7A83667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7374">
            <a:off x="158623" y="4577496"/>
            <a:ext cx="1933987" cy="403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550E73-67AF-9040-BCF3-799F9782D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79" y="3511023"/>
            <a:ext cx="2261236" cy="22196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E709ED-5D0C-0648-93B1-28BA542FE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15" y="5836656"/>
            <a:ext cx="2849136" cy="165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849C09-DEC6-EF46-9AB7-31CEE372C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801" y="6026337"/>
            <a:ext cx="3539738" cy="254598"/>
          </a:xfrm>
          <a:prstGeom prst="rect">
            <a:avLst/>
          </a:prstGeom>
        </p:spPr>
      </p:pic>
      <p:pic>
        <p:nvPicPr>
          <p:cNvPr id="15" name="Google Shape;240;p23">
            <a:extLst>
              <a:ext uri="{FF2B5EF4-FFF2-40B4-BE49-F238E27FC236}">
                <a16:creationId xmlns:a16="http://schemas.microsoft.com/office/drawing/2014/main" id="{ECDC052D-D33D-7A43-8F8A-37A7B4C7FD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367" y="1361594"/>
            <a:ext cx="3636659" cy="20024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44FB96-ABD0-8E4E-8180-7856C19534DF}"/>
              </a:ext>
            </a:extLst>
          </p:cNvPr>
          <p:cNvSpPr/>
          <p:nvPr/>
        </p:nvSpPr>
        <p:spPr>
          <a:xfrm rot="18396235">
            <a:off x="134315" y="4621370"/>
            <a:ext cx="2989420" cy="594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low level network monitoring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7E747-A47C-F04D-BBD0-FF712C476E5D}"/>
              </a:ext>
            </a:extLst>
          </p:cNvPr>
          <p:cNvSpPr/>
          <p:nvPr/>
        </p:nvSpPr>
        <p:spPr>
          <a:xfrm>
            <a:off x="493235" y="869127"/>
            <a:ext cx="4209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Rucio</a:t>
            </a:r>
            <a:r>
              <a:rPr lang="en-US" dirty="0"/>
              <a:t> </a:t>
            </a:r>
            <a:r>
              <a:rPr lang="en-US" dirty="0" err="1"/>
              <a:t>WebUI</a:t>
            </a:r>
            <a:r>
              <a:rPr lang="en-US" dirty="0"/>
              <a:t> as interface for ESCAPE users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BDCE0-C090-E14B-AF32-F391D01F8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3201" y="1437613"/>
            <a:ext cx="4101946" cy="21754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801F77-13A0-C147-AD6D-51DECB05D3AC}"/>
              </a:ext>
            </a:extLst>
          </p:cNvPr>
          <p:cNvSpPr/>
          <p:nvPr/>
        </p:nvSpPr>
        <p:spPr>
          <a:xfrm>
            <a:off x="7192652" y="4621690"/>
            <a:ext cx="15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FTS dashboard</a:t>
            </a:r>
          </a:p>
        </p:txBody>
      </p:sp>
    </p:spTree>
    <p:extLst>
      <p:ext uri="{BB962C8B-B14F-4D97-AF65-F5344CB8AC3E}">
        <p14:creationId xmlns:p14="http://schemas.microsoft.com/office/powerpoint/2010/main" val="333471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554B-B02B-C54C-A7DA-3834725F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22" y="1895974"/>
            <a:ext cx="2758306" cy="1032353"/>
          </a:xfrm>
        </p:spPr>
        <p:txBody>
          <a:bodyPr>
            <a:normAutofit/>
          </a:bodyPr>
          <a:lstStyle/>
          <a:p>
            <a:r>
              <a:rPr lang="en-US" sz="4400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69F5E-9A01-ED43-8B1C-A673AF5F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079F7-EE0B-D44F-9480-63777B53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679EE-710F-CA49-9CF2-FDB60C1D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DB51E6-F17D-224E-87BE-757D742F2572}"/>
              </a:ext>
            </a:extLst>
          </p:cNvPr>
          <p:cNvCxnSpPr>
            <a:cxnSpLocks/>
          </p:cNvCxnSpPr>
          <p:nvPr/>
        </p:nvCxnSpPr>
        <p:spPr>
          <a:xfrm>
            <a:off x="3801713" y="225069"/>
            <a:ext cx="0" cy="968111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BFFE41-A6CE-8744-B826-EBBA0F371413}"/>
              </a:ext>
            </a:extLst>
          </p:cNvPr>
          <p:cNvCxnSpPr>
            <a:cxnSpLocks/>
          </p:cNvCxnSpPr>
          <p:nvPr/>
        </p:nvCxnSpPr>
        <p:spPr>
          <a:xfrm>
            <a:off x="4721565" y="225068"/>
            <a:ext cx="0" cy="2096954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DB442A1-B82A-C14A-B1DC-3627D0BE5D12}"/>
              </a:ext>
            </a:extLst>
          </p:cNvPr>
          <p:cNvSpPr/>
          <p:nvPr/>
        </p:nvSpPr>
        <p:spPr>
          <a:xfrm>
            <a:off x="2949524" y="446912"/>
            <a:ext cx="2370421" cy="4447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46F91-4063-7846-B991-ED03AEEA749F}"/>
              </a:ext>
            </a:extLst>
          </p:cNvPr>
          <p:cNvSpPr txBox="1"/>
          <p:nvPr/>
        </p:nvSpPr>
        <p:spPr>
          <a:xfrm>
            <a:off x="4497592" y="578954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CCE78-15D1-2747-B1E6-545915244AEF}"/>
              </a:ext>
            </a:extLst>
          </p:cNvPr>
          <p:cNvSpPr txBox="1"/>
          <p:nvPr/>
        </p:nvSpPr>
        <p:spPr>
          <a:xfrm>
            <a:off x="3437518" y="58390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665546-14D9-CE43-9BDC-194DA5F4E61B}"/>
              </a:ext>
            </a:extLst>
          </p:cNvPr>
          <p:cNvSpPr txBox="1"/>
          <p:nvPr/>
        </p:nvSpPr>
        <p:spPr>
          <a:xfrm>
            <a:off x="3988931" y="1225188"/>
            <a:ext cx="333411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</a:rPr>
              <a:t>Initial </a:t>
            </a:r>
            <a:r>
              <a:rPr lang="en-US" sz="1600" dirty="0" err="1">
                <a:ln w="0"/>
              </a:rPr>
              <a:t>DataLake</a:t>
            </a:r>
            <a:r>
              <a:rPr lang="en-US" sz="1600" dirty="0">
                <a:ln w="0"/>
              </a:rPr>
              <a:t> with at least 3 centers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B72BE-05AF-7346-9E92-591205D3018C}"/>
              </a:ext>
            </a:extLst>
          </p:cNvPr>
          <p:cNvSpPr txBox="1"/>
          <p:nvPr/>
        </p:nvSpPr>
        <p:spPr>
          <a:xfrm>
            <a:off x="4937682" y="2154980"/>
            <a:ext cx="4195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Extended Prototype with more centres and tools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71C47-EE1B-4F41-979A-B9FB0C1F2FA1}"/>
              </a:ext>
            </a:extLst>
          </p:cNvPr>
          <p:cNvSpPr>
            <a:spLocks noChangeAspect="1"/>
          </p:cNvSpPr>
          <p:nvPr/>
        </p:nvSpPr>
        <p:spPr>
          <a:xfrm>
            <a:off x="3682204" y="1250895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E2EE7D5-5C4C-6443-A5D7-D1939468BEDF}"/>
              </a:ext>
            </a:extLst>
          </p:cNvPr>
          <p:cNvSpPr>
            <a:spLocks noChangeAspect="1"/>
          </p:cNvSpPr>
          <p:nvPr/>
        </p:nvSpPr>
        <p:spPr>
          <a:xfrm>
            <a:off x="4584248" y="169067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EE9EA5-3893-264E-9E34-B1FAD9B64F2C}"/>
              </a:ext>
            </a:extLst>
          </p:cNvPr>
          <p:cNvSpPr txBox="1"/>
          <p:nvPr/>
        </p:nvSpPr>
        <p:spPr>
          <a:xfrm>
            <a:off x="3297324" y="4247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E9C5D3-E1C7-A648-A318-C27ACF74912C}"/>
              </a:ext>
            </a:extLst>
          </p:cNvPr>
          <p:cNvSpPr txBox="1"/>
          <p:nvPr/>
        </p:nvSpPr>
        <p:spPr>
          <a:xfrm>
            <a:off x="4356591" y="424699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0AA952-F428-B54B-B3DC-BA7F8776E8E2}"/>
              </a:ext>
            </a:extLst>
          </p:cNvPr>
          <p:cNvSpPr txBox="1"/>
          <p:nvPr/>
        </p:nvSpPr>
        <p:spPr>
          <a:xfrm>
            <a:off x="4906581" y="1578323"/>
            <a:ext cx="39809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</a:rPr>
              <a:t>Analysis and assessment of the first version of the pilot </a:t>
            </a:r>
            <a:r>
              <a:rPr lang="en-US" sz="1600" dirty="0" err="1">
                <a:ln w="0"/>
              </a:rPr>
              <a:t>DataLake</a:t>
            </a:r>
            <a:endParaRPr lang="en-US" sz="1600" dirty="0">
              <a:ln w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FE3BE5-CA1A-3B4C-A287-7DB21DA602F8}"/>
              </a:ext>
            </a:extLst>
          </p:cNvPr>
          <p:cNvSpPr>
            <a:spLocks noChangeAspect="1"/>
          </p:cNvSpPr>
          <p:nvPr/>
        </p:nvSpPr>
        <p:spPr>
          <a:xfrm>
            <a:off x="4592743" y="216172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C38D8E0D-4B14-FE4C-8B27-6A45076009F2}"/>
              </a:ext>
            </a:extLst>
          </p:cNvPr>
          <p:cNvSpPr/>
          <p:nvPr/>
        </p:nvSpPr>
        <p:spPr>
          <a:xfrm rot="10800000">
            <a:off x="2807900" y="1002898"/>
            <a:ext cx="309651" cy="2163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CC5D32-EDE4-4449-96DB-EBD6B57BB3E2}"/>
              </a:ext>
            </a:extLst>
          </p:cNvPr>
          <p:cNvSpPr/>
          <p:nvPr/>
        </p:nvSpPr>
        <p:spPr>
          <a:xfrm>
            <a:off x="2602739" y="1322453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</a:rPr>
              <a:t>Today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657C0B-485B-FD42-98F3-58AEA1AA0D26}"/>
              </a:ext>
            </a:extLst>
          </p:cNvPr>
          <p:cNvSpPr/>
          <p:nvPr/>
        </p:nvSpPr>
        <p:spPr>
          <a:xfrm>
            <a:off x="412595" y="3174521"/>
            <a:ext cx="8474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Organize</a:t>
            </a:r>
            <a:r>
              <a:rPr lang="en-US" dirty="0"/>
              <a:t> the ESCAPE science projects in the </a:t>
            </a:r>
            <a:r>
              <a:rPr lang="en-US" b="1" dirty="0"/>
              <a:t>AAI</a:t>
            </a:r>
            <a:r>
              <a:rPr lang="en-US" dirty="0"/>
              <a:t> management system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Harden</a:t>
            </a:r>
            <a:r>
              <a:rPr lang="en-US" dirty="0"/>
              <a:t> the data lake </a:t>
            </a:r>
            <a:r>
              <a:rPr lang="en-US" b="1" dirty="0"/>
              <a:t>infrastructure</a:t>
            </a:r>
            <a:r>
              <a:rPr lang="en-US" dirty="0"/>
              <a:t> to pre-production level (monitoring, operations, testing, procedures, 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science project data into the data lake (focus on open data) and implement project specific policies. </a:t>
            </a:r>
            <a:r>
              <a:rPr lang="en-US" b="1" dirty="0"/>
              <a:t>Some LOFAR and LHC data already in the data lake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 </a:t>
            </a:r>
            <a:r>
              <a:rPr lang="en-US" b="1" dirty="0"/>
              <a:t>representative applications </a:t>
            </a:r>
            <a:r>
              <a:rPr lang="en-US" dirty="0"/>
              <a:t>from science projects and use them to access and process the data from the lake through the content delivery layer</a:t>
            </a:r>
          </a:p>
        </p:txBody>
      </p:sp>
    </p:spTree>
    <p:extLst>
      <p:ext uri="{BB962C8B-B14F-4D97-AF65-F5344CB8AC3E}">
        <p14:creationId xmlns:p14="http://schemas.microsoft.com/office/powerpoint/2010/main" val="150433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D2A5-0B07-A44A-BB74-FEAB610D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3F82E-3447-744C-865B-1045D07E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C72D-1E29-924D-AFE5-55402A1A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CA9A8-DD37-994A-B186-9DB812E1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EFAA4-C8C1-134B-8901-4E6FD898FDA5}"/>
              </a:ext>
            </a:extLst>
          </p:cNvPr>
          <p:cNvSpPr/>
          <p:nvPr/>
        </p:nvSpPr>
        <p:spPr>
          <a:xfrm>
            <a:off x="544728" y="1332791"/>
            <a:ext cx="7450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https://wiki.escape2020.de/</a:t>
            </a:r>
            <a:r>
              <a:rPr lang="en-US" sz="2400" dirty="0" err="1"/>
              <a:t>index.php</a:t>
            </a:r>
            <a:r>
              <a:rPr lang="en-US" sz="2400" dirty="0"/>
              <a:t>/WP2_-_DIOS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BBFDA-5513-D84B-A516-FA0442A88765}"/>
              </a:ext>
            </a:extLst>
          </p:cNvPr>
          <p:cNvSpPr/>
          <p:nvPr/>
        </p:nvSpPr>
        <p:spPr>
          <a:xfrm>
            <a:off x="544728" y="2392159"/>
            <a:ext cx="77183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Operations</a:t>
            </a:r>
            <a:r>
              <a:rPr lang="en-US" dirty="0"/>
              <a:t>: Status of the </a:t>
            </a:r>
            <a:r>
              <a:rPr lang="en-US" dirty="0" err="1"/>
              <a:t>Datalake</a:t>
            </a:r>
            <a:r>
              <a:rPr lang="en-US" dirty="0"/>
              <a:t> and links to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Service Managers</a:t>
            </a:r>
            <a:r>
              <a:rPr lang="en-US" dirty="0"/>
              <a:t>: Instructions for installing/configuring/testing the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Users</a:t>
            </a:r>
            <a:r>
              <a:rPr lang="en-US" dirty="0"/>
              <a:t>: Instructions for science project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Misc</a:t>
            </a:r>
            <a:r>
              <a:rPr lang="en-US" dirty="0"/>
              <a:t>: Minutes of meetings, links to conferences, presentations, workshops, webinars</a:t>
            </a:r>
          </a:p>
        </p:txBody>
      </p:sp>
    </p:spTree>
    <p:extLst>
      <p:ext uri="{BB962C8B-B14F-4D97-AF65-F5344CB8AC3E}">
        <p14:creationId xmlns:p14="http://schemas.microsoft.com/office/powerpoint/2010/main" val="98662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2D63D-3D06-8448-9C38-B4B1CB32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B9DD7-632E-004D-953C-31EFCEB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E1EB5-835E-A547-8572-FFC6B57D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7E268-E8C3-EA4C-872E-78E13E84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826"/>
            <a:ext cx="9144000" cy="2641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FAD1E-0FCE-D347-B09B-B66E3A9DAE3E}"/>
              </a:ext>
            </a:extLst>
          </p:cNvPr>
          <p:cNvSpPr txBox="1"/>
          <p:nvPr/>
        </p:nvSpPr>
        <p:spPr>
          <a:xfrm>
            <a:off x="631884" y="4070197"/>
            <a:ext cx="7776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I am confident the GA will support this proposal</a:t>
            </a:r>
          </a:p>
          <a:p>
            <a:endParaRPr lang="en-US" sz="2400" dirty="0"/>
          </a:p>
          <a:p>
            <a:pPr algn="just"/>
            <a:r>
              <a:rPr lang="en-US" sz="2400" dirty="0"/>
              <a:t>In fact the “professional reasons” is I was appointed WLCG Project Leader - WLCG organizes LHC computing. So I will remain heavily </a:t>
            </a:r>
            <a:r>
              <a:rPr lang="en-US" sz="2400"/>
              <a:t>involved in / </a:t>
            </a:r>
            <a:r>
              <a:rPr lang="en-US" sz="2400" dirty="0"/>
              <a:t>attentive to ESCAPE  </a:t>
            </a:r>
          </a:p>
          <a:p>
            <a:pPr algn="just"/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0285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58F0-B633-734A-8196-14DD108C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the attention of the General Assembly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6ECCF-F999-3E4A-A9B5-D5D640A18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Year 2 will require even more involvement of the science projects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Y1 focused on identifying the architecture and building blocks. Y2 will focus on getting science project active in interacting with the </a:t>
            </a:r>
            <a:r>
              <a:rPr lang="en-US" dirty="0" err="1"/>
              <a:t>datalake</a:t>
            </a:r>
            <a:endParaRPr lang="en-US" dirty="0"/>
          </a:p>
          <a:p>
            <a:pPr lvl="1"/>
            <a:r>
              <a:rPr lang="en-US" dirty="0"/>
              <a:t>Many science projects involved in WP2 through one+ partner. Simpler for those, with caveats </a:t>
            </a:r>
          </a:p>
          <a:p>
            <a:pPr lvl="1"/>
            <a:r>
              <a:rPr lang="en-US" dirty="0"/>
              <a:t>Some science project have no partner in WP2. Still need involvement of those   </a:t>
            </a:r>
          </a:p>
          <a:p>
            <a:pPr lvl="1"/>
            <a:endParaRPr lang="en-US" dirty="0"/>
          </a:p>
          <a:p>
            <a:r>
              <a:rPr lang="en-US" dirty="0"/>
              <a:t>The role of ESCAPE WP2 is to prototype a </a:t>
            </a:r>
            <a:r>
              <a:rPr lang="en-US" dirty="0" err="1"/>
              <a:t>datalake</a:t>
            </a:r>
            <a:r>
              <a:rPr lang="en-US" dirty="0"/>
              <a:t> service. At the conclusion of ESCAPE the science projects need to be able to independently operate it or find a sustainability model. This means: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/>
              <a:t>Strong focus on documentation </a:t>
            </a:r>
          </a:p>
          <a:p>
            <a:pPr lvl="1"/>
            <a:r>
              <a:rPr lang="en-US" dirty="0"/>
              <a:t>Deep involvement of the science project</a:t>
            </a:r>
          </a:p>
          <a:p>
            <a:pPr lvl="1"/>
            <a:r>
              <a:rPr lang="en-US" dirty="0"/>
              <a:t>Stronger contacts with other WPs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are not yet ready for embargoed data in the shared ESCAPE </a:t>
            </a:r>
            <a:r>
              <a:rPr lang="en-US" dirty="0" err="1"/>
              <a:t>datalake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So focus on open data for the moment, but we need to quickly progress on that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BC273-6438-A449-A7A2-14817A03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DE11D-974F-7944-8D06-478B87E6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5842A-4699-304E-AA48-89138E09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1449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58F0-B633-734A-8196-14DD108C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the attention of the General Assembly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6ECCF-F999-3E4A-A9B5-D5D640A18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4969"/>
            <a:ext cx="7886700" cy="499741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It is getting harder (timewise) to follow all activities in different WPs and this is important to do as there are many interfaces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 think one of the conclusions this week is we are at the stage where an overarching integration activity across the WPs is needed </a:t>
            </a:r>
          </a:p>
          <a:p>
            <a:pPr lvl="1"/>
            <a:endParaRPr lang="en-US" dirty="0"/>
          </a:p>
          <a:p>
            <a:r>
              <a:rPr lang="en-US" dirty="0"/>
              <a:t>It is getting harder (timewise/moneywise) to participate physically to hackathon-stile events particularly for partners with low PMs in the WP. So we try to limit those events and do an effort to facilitate remote participation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The SWAN demo for example went fine I think</a:t>
            </a:r>
          </a:p>
          <a:p>
            <a:pPr lvl="1"/>
            <a:endParaRPr lang="en-US" dirty="0"/>
          </a:p>
          <a:p>
            <a:r>
              <a:rPr lang="en-US" dirty="0"/>
              <a:t>It is getting harder (timewise) to provide input to the many important initiatives we are involved into and asked to provide feedback to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Some times I have the impression I am asked the same information over again</a:t>
            </a:r>
          </a:p>
          <a:p>
            <a:pPr lvl="1"/>
            <a:r>
              <a:rPr lang="en-US" dirty="0"/>
              <a:t>So, firstly, apologies if WP2 is behind for some of those </a:t>
            </a:r>
          </a:p>
          <a:p>
            <a:pPr lvl="1"/>
            <a:r>
              <a:rPr lang="en-US" dirty="0"/>
              <a:t>And, secondly, an encouragement to rationalize some of this as the quality of the input we provide might degrade if we run out of bandwidth 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BC273-6438-A449-A7A2-14817A03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DE11D-974F-7944-8D06-478B87E6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5842A-4699-304E-AA48-89138E09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935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758"/>
            <a:ext cx="9132241" cy="68462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 9" descr="03-Escape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54" y="11758"/>
            <a:ext cx="4802437" cy="33955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A56A1-CF47-6647-839B-03DD3E3A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27EB-595B-2746-B96B-E4FD16F6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Simone.Campana@cern.ch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2C25D-C320-384A-BE30-8B40A0CA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3125D1-4C1E-0544-913E-912DD2A47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Conclusions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B0FE7F-0447-3040-A443-6C5AD6AA343A}"/>
              </a:ext>
            </a:extLst>
          </p:cNvPr>
          <p:cNvSpPr/>
          <p:nvPr/>
        </p:nvSpPr>
        <p:spPr>
          <a:xfrm>
            <a:off x="372152" y="3486774"/>
            <a:ext cx="776670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Year 1: we have a Data Lake pilot, well ahead of the milestone deadline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Architecture driven by the ESCAPE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Technology in synergy and leveraging existing projects and solutions</a:t>
            </a:r>
          </a:p>
          <a:p>
            <a:endParaRPr lang="en-US" dirty="0"/>
          </a:p>
          <a:p>
            <a:r>
              <a:rPr lang="en-US" dirty="0"/>
              <a:t>Year 2: demonstrate its usability for the ESCAPE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and manage experiment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such data integrating compute platforms </a:t>
            </a:r>
          </a:p>
          <a:p>
            <a:endParaRPr lang="en-US" dirty="0"/>
          </a:p>
          <a:p>
            <a:r>
              <a:rPr lang="en-US" dirty="0"/>
              <a:t>Year 2 and beyond: scale up the deployment. Introduce advanced features.   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2316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8E14-EF2A-4D4F-863A-84DD45CA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9" y="2702505"/>
            <a:ext cx="7290399" cy="103235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EC6C-0056-B846-A470-E7384ACB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C5575-66C9-4043-B8CF-BE913D32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F195-8138-4743-BDF7-5B1A9E9A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0480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C277-5EA4-7B4E-BB71-64D488BB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9E286-9411-D147-BEED-39B23815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698F1-2C92-7946-94F8-EE5920C6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B5B21-2227-EA4A-9964-54E91FF9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pic>
        <p:nvPicPr>
          <p:cNvPr id="7" name="image6.png">
            <a:extLst>
              <a:ext uri="{FF2B5EF4-FFF2-40B4-BE49-F238E27FC236}">
                <a16:creationId xmlns:a16="http://schemas.microsoft.com/office/drawing/2014/main" id="{3325C79C-BC9C-814E-A18A-E0F9F2418456}"/>
              </a:ext>
            </a:extLst>
          </p:cNvPr>
          <p:cNvPicPr/>
          <p:nvPr/>
        </p:nvPicPr>
        <p:blipFill>
          <a:blip r:embed="rId2"/>
          <a:srcRect t="15197"/>
          <a:stretch>
            <a:fillRect/>
          </a:stretch>
        </p:blipFill>
        <p:spPr>
          <a:xfrm>
            <a:off x="2585162" y="3028623"/>
            <a:ext cx="5734050" cy="2657475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1D521F-2C1A-1648-9C40-ACA3DA2101BD}"/>
              </a:ext>
            </a:extLst>
          </p:cNvPr>
          <p:cNvSpPr/>
          <p:nvPr/>
        </p:nvSpPr>
        <p:spPr>
          <a:xfrm>
            <a:off x="372152" y="1443452"/>
            <a:ext cx="776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Hammercloud</a:t>
            </a:r>
            <a:r>
              <a:rPr lang="en-US" dirty="0"/>
              <a:t> for testing and commissioning</a:t>
            </a:r>
          </a:p>
          <a:p>
            <a:endParaRPr lang="en-US" sz="1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Can run applications in distributed environments, through different plugins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Comes with monitoring and analytics </a:t>
            </a:r>
          </a:p>
        </p:txBody>
      </p:sp>
    </p:spTree>
    <p:extLst>
      <p:ext uri="{BB962C8B-B14F-4D97-AF65-F5344CB8AC3E}">
        <p14:creationId xmlns:p14="http://schemas.microsoft.com/office/powerpoint/2010/main" val="61499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8973F7-7C28-BC4F-B173-7BFEC038BE5B}"/>
              </a:ext>
            </a:extLst>
          </p:cNvPr>
          <p:cNvCxnSpPr/>
          <p:nvPr/>
        </p:nvCxnSpPr>
        <p:spPr>
          <a:xfrm>
            <a:off x="1504659" y="1596672"/>
            <a:ext cx="0" cy="12240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C18411-E111-0A4A-8FEE-8E32495E8514}"/>
              </a:ext>
            </a:extLst>
          </p:cNvPr>
          <p:cNvCxnSpPr/>
          <p:nvPr/>
        </p:nvCxnSpPr>
        <p:spPr>
          <a:xfrm>
            <a:off x="3400270" y="1596667"/>
            <a:ext cx="0" cy="2015999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F46083-5FB9-7444-B1A6-E4371ECE033F}"/>
              </a:ext>
            </a:extLst>
          </p:cNvPr>
          <p:cNvCxnSpPr/>
          <p:nvPr/>
        </p:nvCxnSpPr>
        <p:spPr>
          <a:xfrm>
            <a:off x="4320122" y="1596666"/>
            <a:ext cx="0" cy="342000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B58ABA-2385-A643-8014-D1BB6CAFFA17}"/>
              </a:ext>
            </a:extLst>
          </p:cNvPr>
          <p:cNvCxnSpPr>
            <a:cxnSpLocks/>
            <a:endCxn id="61" idx="4"/>
          </p:cNvCxnSpPr>
          <p:nvPr/>
        </p:nvCxnSpPr>
        <p:spPr>
          <a:xfrm>
            <a:off x="7295534" y="1596664"/>
            <a:ext cx="15248" cy="3795777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DBF785A-49D9-F944-B29E-945F0A8E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WP2 important 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349AE-7F48-074A-B7F4-11773D04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649B3-55F1-A643-9F1B-C2A61A3F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434D07-E87A-454B-8EDA-DAA3156B9BF1}"/>
              </a:ext>
            </a:extLst>
          </p:cNvPr>
          <p:cNvSpPr/>
          <p:nvPr/>
        </p:nvSpPr>
        <p:spPr>
          <a:xfrm>
            <a:off x="243622" y="1818510"/>
            <a:ext cx="7548151" cy="44475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96ACD-ACCA-794F-B35D-8DCA5A2A15A1}"/>
              </a:ext>
            </a:extLst>
          </p:cNvPr>
          <p:cNvSpPr txBox="1"/>
          <p:nvPr/>
        </p:nvSpPr>
        <p:spPr>
          <a:xfrm>
            <a:off x="7347421" y="195055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F60F4-4FA5-FA49-BF1F-E012226DA839}"/>
              </a:ext>
            </a:extLst>
          </p:cNvPr>
          <p:cNvSpPr txBox="1"/>
          <p:nvPr/>
        </p:nvSpPr>
        <p:spPr>
          <a:xfrm>
            <a:off x="6263664" y="195331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D72C8-C645-0148-B9FB-DF8CAB42AF0A}"/>
              </a:ext>
            </a:extLst>
          </p:cNvPr>
          <p:cNvSpPr txBox="1"/>
          <p:nvPr/>
        </p:nvSpPr>
        <p:spPr>
          <a:xfrm>
            <a:off x="4096149" y="1950552"/>
            <a:ext cx="44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5E934-8CCD-274E-A7A9-77A2910C64E1}"/>
              </a:ext>
            </a:extLst>
          </p:cNvPr>
          <p:cNvSpPr txBox="1"/>
          <p:nvPr/>
        </p:nvSpPr>
        <p:spPr>
          <a:xfrm>
            <a:off x="1966785" y="194625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9B653-1313-0B42-87F1-1BFD0C5EAE8E}"/>
              </a:ext>
            </a:extLst>
          </p:cNvPr>
          <p:cNvSpPr txBox="1"/>
          <p:nvPr/>
        </p:nvSpPr>
        <p:spPr>
          <a:xfrm>
            <a:off x="1073069" y="194380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8394E-6B30-F14F-973E-36B82B071DF2}"/>
              </a:ext>
            </a:extLst>
          </p:cNvPr>
          <p:cNvSpPr txBox="1"/>
          <p:nvPr/>
        </p:nvSpPr>
        <p:spPr>
          <a:xfrm>
            <a:off x="3036075" y="19555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87C66E-1C6F-4442-9F86-391077D3FFB2}"/>
              </a:ext>
            </a:extLst>
          </p:cNvPr>
          <p:cNvSpPr txBox="1"/>
          <p:nvPr/>
        </p:nvSpPr>
        <p:spPr>
          <a:xfrm>
            <a:off x="5173380" y="19508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90CE3F-2F51-3C44-94FE-188BB431CED3}"/>
              </a:ext>
            </a:extLst>
          </p:cNvPr>
          <p:cNvSpPr txBox="1"/>
          <p:nvPr/>
        </p:nvSpPr>
        <p:spPr>
          <a:xfrm>
            <a:off x="6121636" y="5506836"/>
            <a:ext cx="2966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Final analysis and assessment of full prototype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2D19E-419B-7F40-89F5-33BB316D7211}"/>
              </a:ext>
            </a:extLst>
          </p:cNvPr>
          <p:cNvSpPr txBox="1"/>
          <p:nvPr/>
        </p:nvSpPr>
        <p:spPr>
          <a:xfrm>
            <a:off x="3654394" y="3355066"/>
            <a:ext cx="36695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n w="0"/>
              </a:rPr>
              <a:t>Initial </a:t>
            </a:r>
            <a:r>
              <a:rPr lang="en-US" dirty="0" err="1">
                <a:ln w="0"/>
              </a:rPr>
              <a:t>datalake</a:t>
            </a:r>
            <a:r>
              <a:rPr lang="en-US" dirty="0">
                <a:ln w="0"/>
              </a:rPr>
              <a:t> with at least 3 centers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BFCFED-794C-0B4B-B9E0-6EBD9D725D79}"/>
              </a:ext>
            </a:extLst>
          </p:cNvPr>
          <p:cNvSpPr txBox="1"/>
          <p:nvPr/>
        </p:nvSpPr>
        <p:spPr>
          <a:xfrm>
            <a:off x="1753245" y="2608716"/>
            <a:ext cx="5294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n w="0"/>
              </a:rPr>
              <a:t>Implementation plan and the design of the of the pilot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2C454C-046C-234E-9303-950644F242C6}"/>
              </a:ext>
            </a:extLst>
          </p:cNvPr>
          <p:cNvSpPr txBox="1"/>
          <p:nvPr/>
        </p:nvSpPr>
        <p:spPr>
          <a:xfrm>
            <a:off x="4625446" y="4619396"/>
            <a:ext cx="44627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Extended Prototype with more centres and tools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3C780DD-8275-6A4A-973A-0E2AF2158F2E}"/>
              </a:ext>
            </a:extLst>
          </p:cNvPr>
          <p:cNvSpPr>
            <a:spLocks noChangeAspect="1"/>
          </p:cNvSpPr>
          <p:nvPr/>
        </p:nvSpPr>
        <p:spPr>
          <a:xfrm>
            <a:off x="3247308" y="3358469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CE66D6-7BD6-7F42-A64F-8771856E059B}"/>
              </a:ext>
            </a:extLst>
          </p:cNvPr>
          <p:cNvSpPr>
            <a:spLocks noChangeAspect="1"/>
          </p:cNvSpPr>
          <p:nvPr/>
        </p:nvSpPr>
        <p:spPr>
          <a:xfrm>
            <a:off x="4182805" y="406588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910B1-2B16-B94E-9177-7E0065C24CFA}"/>
              </a:ext>
            </a:extLst>
          </p:cNvPr>
          <p:cNvSpPr txBox="1"/>
          <p:nvPr/>
        </p:nvSpPr>
        <p:spPr>
          <a:xfrm>
            <a:off x="902816" y="181202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A60AC2-108F-2A47-9F4B-D91B101E406C}"/>
              </a:ext>
            </a:extLst>
          </p:cNvPr>
          <p:cNvSpPr txBox="1"/>
          <p:nvPr/>
        </p:nvSpPr>
        <p:spPr>
          <a:xfrm>
            <a:off x="1829841" y="179668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A0D2D1-7A1C-8045-9027-2C4FA3DA0F60}"/>
              </a:ext>
            </a:extLst>
          </p:cNvPr>
          <p:cNvSpPr txBox="1"/>
          <p:nvPr/>
        </p:nvSpPr>
        <p:spPr>
          <a:xfrm>
            <a:off x="2895881" y="179629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B3030A-5E0E-2A49-A4BC-00119E5FC514}"/>
              </a:ext>
            </a:extLst>
          </p:cNvPr>
          <p:cNvSpPr txBox="1"/>
          <p:nvPr/>
        </p:nvSpPr>
        <p:spPr>
          <a:xfrm>
            <a:off x="3955148" y="1796297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A12B521-820B-C24A-80DA-4A14D54176E1}"/>
              </a:ext>
            </a:extLst>
          </p:cNvPr>
          <p:cNvSpPr txBox="1"/>
          <p:nvPr/>
        </p:nvSpPr>
        <p:spPr>
          <a:xfrm>
            <a:off x="5059439" y="179136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2547B7-19C6-2149-936C-33DCC98CCB6C}"/>
              </a:ext>
            </a:extLst>
          </p:cNvPr>
          <p:cNvSpPr txBox="1"/>
          <p:nvPr/>
        </p:nvSpPr>
        <p:spPr>
          <a:xfrm>
            <a:off x="6183585" y="179582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Jan 2022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E01C57-BCE0-2B49-AC42-D3FE23C401D8}"/>
              </a:ext>
            </a:extLst>
          </p:cNvPr>
          <p:cNvSpPr txBox="1"/>
          <p:nvPr/>
        </p:nvSpPr>
        <p:spPr>
          <a:xfrm>
            <a:off x="7162482" y="179582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Jul 2022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0E0567-7D9F-8447-869A-1F2CF56970AA}"/>
              </a:ext>
            </a:extLst>
          </p:cNvPr>
          <p:cNvSpPr txBox="1"/>
          <p:nvPr/>
        </p:nvSpPr>
        <p:spPr>
          <a:xfrm>
            <a:off x="4650101" y="3886620"/>
            <a:ext cx="4263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</a:rPr>
              <a:t>Analysis and assessment of the first version of the pilot </a:t>
            </a:r>
            <a:r>
              <a:rPr lang="en-US" dirty="0" err="1">
                <a:ln w="0"/>
              </a:rPr>
              <a:t>datalake</a:t>
            </a:r>
            <a:endParaRPr lang="en-US" dirty="0">
              <a:ln w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25A1AE-BEC6-6942-AC9E-8C85A141C2FC}"/>
              </a:ext>
            </a:extLst>
          </p:cNvPr>
          <p:cNvSpPr>
            <a:spLocks noChangeAspect="1"/>
          </p:cNvSpPr>
          <p:nvPr/>
        </p:nvSpPr>
        <p:spPr>
          <a:xfrm>
            <a:off x="4191300" y="4849157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B2B996D-1324-E245-AFB0-BABEF06D462F}"/>
              </a:ext>
            </a:extLst>
          </p:cNvPr>
          <p:cNvSpPr>
            <a:spLocks noChangeAspect="1"/>
          </p:cNvSpPr>
          <p:nvPr/>
        </p:nvSpPr>
        <p:spPr>
          <a:xfrm>
            <a:off x="7166782" y="5104441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676BB2-54CB-4C48-90FC-076BF108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9E757-DFAE-754B-A587-290BA6D8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1" y="3334532"/>
            <a:ext cx="2628619" cy="1971464"/>
          </a:xfrm>
          <a:prstGeom prst="rect">
            <a:avLst/>
          </a:prstGeom>
        </p:spPr>
      </p:pic>
      <p:sp>
        <p:nvSpPr>
          <p:cNvPr id="21" name="Down Arrow 20">
            <a:extLst>
              <a:ext uri="{FF2B5EF4-FFF2-40B4-BE49-F238E27FC236}">
                <a16:creationId xmlns:a16="http://schemas.microsoft.com/office/drawing/2014/main" id="{21C7C7EA-FA56-574D-ACC2-B97982E00EAB}"/>
              </a:ext>
            </a:extLst>
          </p:cNvPr>
          <p:cNvSpPr/>
          <p:nvPr/>
        </p:nvSpPr>
        <p:spPr>
          <a:xfrm>
            <a:off x="2373004" y="1504704"/>
            <a:ext cx="309651" cy="2163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A4FBE2-3522-FE4B-A8FF-DF105517C691}"/>
              </a:ext>
            </a:extLst>
          </p:cNvPr>
          <p:cNvSpPr/>
          <p:nvPr/>
        </p:nvSpPr>
        <p:spPr>
          <a:xfrm>
            <a:off x="2167843" y="112172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</a:rPr>
              <a:t>Today</a:t>
            </a:r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71FBEF-655C-E64F-8CEF-6571E854FEDC}"/>
              </a:ext>
            </a:extLst>
          </p:cNvPr>
          <p:cNvSpPr>
            <a:spLocks noChangeAspect="1"/>
          </p:cNvSpPr>
          <p:nvPr/>
        </p:nvSpPr>
        <p:spPr>
          <a:xfrm>
            <a:off x="1360659" y="2801970"/>
            <a:ext cx="288000" cy="288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59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1F9A-567A-B44F-AC23-6ABD2D87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403" y="219553"/>
            <a:ext cx="7290399" cy="1032353"/>
          </a:xfrm>
        </p:spPr>
        <p:txBody>
          <a:bodyPr>
            <a:normAutofit/>
          </a:bodyPr>
          <a:lstStyle/>
          <a:p>
            <a:r>
              <a:rPr lang="en-US" sz="2800" dirty="0"/>
              <a:t>WP2 – Data Infrastructure for Open Science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CA9E270-F373-944F-904A-F9CF0CA3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7025-743B-E149-A4BA-6A929B1A7CEC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C7330-0618-7140-8C60-41E233CD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38" y="1192534"/>
            <a:ext cx="5869048" cy="29800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AEE13-1D25-8742-A643-B6E02626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737FE-EEFD-4741-AFB4-95CB758B8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2364D-DBE7-FC40-84D4-828C04C6DE42}"/>
              </a:ext>
            </a:extLst>
          </p:cNvPr>
          <p:cNvSpPr/>
          <p:nvPr/>
        </p:nvSpPr>
        <p:spPr>
          <a:xfrm>
            <a:off x="223366" y="4393183"/>
            <a:ext cx="87670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Define, integrate and commission an ecosystem of tools and services to build a data lake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100" dirty="0"/>
          </a:p>
          <a:p>
            <a:r>
              <a:rPr lang="en-US" sz="1400" dirty="0"/>
              <a:t>Leaves to the science projects the flexibility to choose the services and layout most</a:t>
            </a:r>
          </a:p>
          <a:p>
            <a:r>
              <a:rPr lang="en-US" sz="1400" dirty="0"/>
              <a:t>suitable to their needs. Provides a reference implementation  </a:t>
            </a:r>
          </a:p>
          <a:p>
            <a:endParaRPr lang="en-US" sz="1400" dirty="0"/>
          </a:p>
          <a:p>
            <a:r>
              <a:rPr lang="en-US" sz="1400" dirty="0"/>
              <a:t>Contributes to deliver Open Access and FAIR data services: relies on trustable data repositories; enables data management policies; hides the complexities of the underlying infrastructure providing a transparent data access layer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77CDD-3032-224F-9D80-949F32B4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95" y="2400065"/>
            <a:ext cx="1602611" cy="12473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69835-8CC9-FF44-B69C-0448349F3793}"/>
              </a:ext>
            </a:extLst>
          </p:cNvPr>
          <p:cNvSpPr/>
          <p:nvPr/>
        </p:nvSpPr>
        <p:spPr>
          <a:xfrm rot="18869458">
            <a:off x="-220620" y="2085633"/>
            <a:ext cx="2541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Lake building blocks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DFA1E-0F58-734D-8DAC-DA7682B18EDB}"/>
              </a:ext>
            </a:extLst>
          </p:cNvPr>
          <p:cNvSpPr/>
          <p:nvPr/>
        </p:nvSpPr>
        <p:spPr>
          <a:xfrm>
            <a:off x="8564647" y="1382072"/>
            <a:ext cx="216385" cy="246399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AAI &amp; Network</a:t>
            </a:r>
          </a:p>
        </p:txBody>
      </p:sp>
    </p:spTree>
    <p:extLst>
      <p:ext uri="{BB962C8B-B14F-4D97-AF65-F5344CB8AC3E}">
        <p14:creationId xmlns:p14="http://schemas.microsoft.com/office/powerpoint/2010/main" val="10146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CE1B-94C2-4141-9528-89198231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52" y="109555"/>
            <a:ext cx="7290399" cy="10323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Datalake</a:t>
            </a:r>
            <a:r>
              <a:rPr lang="en-US" dirty="0"/>
              <a:t> Reference Implementation stack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C84BE-921B-4542-A2B2-15AA6AAB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80EE-4095-4D4F-9E2D-C9723C4E8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287D-FD86-0D4A-B4FE-477DCF27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pic>
        <p:nvPicPr>
          <p:cNvPr id="7" name="image3.jpg">
            <a:extLst>
              <a:ext uri="{FF2B5EF4-FFF2-40B4-BE49-F238E27FC236}">
                <a16:creationId xmlns:a16="http://schemas.microsoft.com/office/drawing/2014/main" id="{1D50E4A6-F9C1-7E4F-A31E-050D9BB763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105"/>
          <a:stretch>
            <a:fillRect/>
          </a:stretch>
        </p:blipFill>
        <p:spPr>
          <a:xfrm>
            <a:off x="310755" y="2538092"/>
            <a:ext cx="3954117" cy="3758006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B3FE9B-738D-1941-AEBF-669BCD0ED270}"/>
              </a:ext>
            </a:extLst>
          </p:cNvPr>
          <p:cNvSpPr txBox="1"/>
          <p:nvPr/>
        </p:nvSpPr>
        <p:spPr>
          <a:xfrm>
            <a:off x="244305" y="1277370"/>
            <a:ext cx="416017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Rucio</a:t>
            </a:r>
            <a:r>
              <a:rPr lang="en-US" dirty="0"/>
              <a:t> as the Orchestration service in the reference implementation</a:t>
            </a:r>
          </a:p>
          <a:p>
            <a:endParaRPr lang="en-US" sz="11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File/dataset catalog, rule based engine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54A17-BC52-9A4A-88ED-836E77264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88" y="1915490"/>
            <a:ext cx="3879036" cy="1664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E1F8FB-DEFF-BC48-B0AD-26BA6FF26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264" y="2203521"/>
            <a:ext cx="1623687" cy="564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B027C0-0C1E-D14B-8B0C-83C5EEED456C}"/>
              </a:ext>
            </a:extLst>
          </p:cNvPr>
          <p:cNvSpPr txBox="1"/>
          <p:nvPr/>
        </p:nvSpPr>
        <p:spPr>
          <a:xfrm>
            <a:off x="5174166" y="4078942"/>
            <a:ext cx="3783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FTS is the workhorse for asynchronous point-to-point data transfer in the reference implementation</a:t>
            </a:r>
          </a:p>
          <a:p>
            <a:endParaRPr lang="en-US" dirty="0"/>
          </a:p>
          <a:p>
            <a:r>
              <a:rPr lang="en-US" dirty="0"/>
              <a:t>HTTP and </a:t>
            </a:r>
            <a:r>
              <a:rPr lang="en-US" dirty="0" err="1"/>
              <a:t>xrootd</a:t>
            </a:r>
            <a:r>
              <a:rPr lang="en-US" dirty="0"/>
              <a:t> as transfer protocols </a:t>
            </a:r>
          </a:p>
        </p:txBody>
      </p:sp>
    </p:spTree>
    <p:extLst>
      <p:ext uri="{BB962C8B-B14F-4D97-AF65-F5344CB8AC3E}">
        <p14:creationId xmlns:p14="http://schemas.microsoft.com/office/powerpoint/2010/main" val="266660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7E97-D28A-7B47-A509-3A71B405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CD589-6E3F-294A-9418-DBA06DCC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923D7-4BDD-5C44-AAFA-DA7D6FA9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ED917-C7C1-3A40-B8DA-048B7B4D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pic>
        <p:nvPicPr>
          <p:cNvPr id="7" name="Google Shape;219;p21">
            <a:extLst>
              <a:ext uri="{FF2B5EF4-FFF2-40B4-BE49-F238E27FC236}">
                <a16:creationId xmlns:a16="http://schemas.microsoft.com/office/drawing/2014/main" id="{8C88FF94-ABEA-BF48-A3FB-940AAE80FD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5771" y="2596857"/>
            <a:ext cx="5577143" cy="3133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D575A-7CDB-8B4A-BDC5-B0E274FB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51" y="3705516"/>
            <a:ext cx="2128948" cy="916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93E949-5372-F84B-AA6B-9186E00A54F6}"/>
              </a:ext>
            </a:extLst>
          </p:cNvPr>
          <p:cNvSpPr/>
          <p:nvPr/>
        </p:nvSpPr>
        <p:spPr>
          <a:xfrm>
            <a:off x="372153" y="1443452"/>
            <a:ext cx="71664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CRIC as the </a:t>
            </a:r>
            <a:r>
              <a:rPr lang="en-US" dirty="0" err="1"/>
              <a:t>DataLake</a:t>
            </a:r>
            <a:r>
              <a:rPr lang="en-US" dirty="0"/>
              <a:t> configuration service</a:t>
            </a:r>
          </a:p>
          <a:p>
            <a:endParaRPr lang="en-US" sz="1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 use in WLCG, integrated with </a:t>
            </a:r>
            <a:r>
              <a:rPr lang="en-US" dirty="0" err="1"/>
              <a:t>Rucio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5502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0459-D28B-114D-9B14-CDE26720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</a:t>
            </a:r>
            <a:r>
              <a:rPr lang="en-US" dirty="0" err="1"/>
              <a:t>datalake</a:t>
            </a:r>
            <a:r>
              <a:rPr lang="en-US" dirty="0"/>
              <a:t> deployment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BE613-8497-BA4F-AC98-5B9360FA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7D370-11E1-D249-8442-CC95039F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9F2C-8A9C-9247-93EA-883FB9B8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1ABE0AA-EC77-9344-A565-E1B31A5C1FBF}"/>
              </a:ext>
            </a:extLst>
          </p:cNvPr>
          <p:cNvSpPr txBox="1"/>
          <p:nvPr/>
        </p:nvSpPr>
        <p:spPr>
          <a:xfrm>
            <a:off x="323384" y="4866872"/>
            <a:ext cx="870314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Currently deployed (</a:t>
            </a:r>
            <a:r>
              <a:rPr lang="en-US" b="1" dirty="0">
                <a:ln w="0">
                  <a:noFill/>
                </a:ln>
                <a:solidFill>
                  <a:schemeClr val="accent6">
                    <a:lumMod val="75000"/>
                  </a:schemeClr>
                </a:solidFill>
              </a:rPr>
              <a:t>green</a:t>
            </a:r>
            <a:r>
              <a:rPr lang="en-US" b="1" dirty="0"/>
              <a:t>) and foreseen (</a:t>
            </a:r>
            <a:r>
              <a:rPr lang="en-US" b="1" dirty="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</a:rPr>
              <a:t>grey</a:t>
            </a:r>
            <a:r>
              <a:rPr lang="en-US" b="1" dirty="0"/>
              <a:t>) storage services in ESCAPE </a:t>
            </a:r>
            <a:r>
              <a:rPr lang="en-US" b="1" dirty="0" err="1"/>
              <a:t>datalake</a:t>
            </a:r>
            <a:r>
              <a:rPr lang="en-US" b="1" dirty="0"/>
              <a:t>, orchestrated by an ESCAPE </a:t>
            </a:r>
            <a:r>
              <a:rPr lang="en-US" b="1" dirty="0" err="1"/>
              <a:t>Rucio</a:t>
            </a:r>
            <a:r>
              <a:rPr lang="en-US" b="1" dirty="0"/>
              <a:t> Instance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centers joining even if not funded by ESCAPE! </a:t>
            </a:r>
          </a:p>
          <a:p>
            <a:endParaRPr lang="en-US" sz="1100" dirty="0"/>
          </a:p>
          <a:p>
            <a:r>
              <a:rPr lang="en-US" sz="1600" dirty="0"/>
              <a:t>An heterogeneous set of storage technologies, deployment models and Quality-Of-Service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23A5A-CF33-9249-8F1C-89EE3467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028" y="1312755"/>
            <a:ext cx="6602681" cy="34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7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8CC0-FEB8-884F-A313-CB86FDBA4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Authentication, Authorization, Identity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37D5-3885-F645-BC1D-8EDE113C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118F2-B8F4-2349-9192-44AF20E4E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63B9-C09A-E94A-BF65-4EA887E6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pic>
        <p:nvPicPr>
          <p:cNvPr id="7" name="image1.png">
            <a:extLst>
              <a:ext uri="{FF2B5EF4-FFF2-40B4-BE49-F238E27FC236}">
                <a16:creationId xmlns:a16="http://schemas.microsoft.com/office/drawing/2014/main" id="{937DE4F7-B0F5-C341-87CF-69295418929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61781" y="1897235"/>
            <a:ext cx="3519170" cy="3482340"/>
          </a:xfrm>
          <a:prstGeom prst="rect">
            <a:avLst/>
          </a:prstGeom>
          <a:ln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264B6B-A46A-AA43-BDD0-3452E828A6BF}"/>
              </a:ext>
            </a:extLst>
          </p:cNvPr>
          <p:cNvSpPr/>
          <p:nvPr/>
        </p:nvSpPr>
        <p:spPr>
          <a:xfrm>
            <a:off x="410008" y="1666818"/>
            <a:ext cx="40712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AAI has a much broader scope than WP2</a:t>
            </a:r>
          </a:p>
          <a:p>
            <a:endParaRPr lang="en-US" dirty="0"/>
          </a:p>
          <a:p>
            <a:r>
              <a:rPr lang="en-US" dirty="0"/>
              <a:t>IAM was chosen as reference implementation service for AAI</a:t>
            </a:r>
          </a:p>
          <a:p>
            <a:endParaRPr lang="en-US" dirty="0"/>
          </a:p>
          <a:p>
            <a:r>
              <a:rPr lang="en-US" dirty="0"/>
              <a:t>Token-based authentication rather than X509 as baseline. IAM enables translation X509-to-Token for coexistence period </a:t>
            </a:r>
          </a:p>
          <a:p>
            <a:endParaRPr lang="en-US" dirty="0"/>
          </a:p>
          <a:p>
            <a:r>
              <a:rPr lang="en-US" dirty="0"/>
              <a:t>X509-free </a:t>
            </a:r>
            <a:r>
              <a:rPr lang="en-US" dirty="0" err="1"/>
              <a:t>DataLake</a:t>
            </a:r>
            <a:r>
              <a:rPr lang="en-US" dirty="0"/>
              <a:t> is not realistic in the timescale of ESCAPE (IMHO)</a:t>
            </a:r>
          </a:p>
          <a:p>
            <a:endParaRPr lang="en-US" dirty="0"/>
          </a:p>
          <a:p>
            <a:r>
              <a:rPr lang="en-US" dirty="0"/>
              <a:t>Some fully token based use cases however are in range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6FDFD6-0012-C940-9206-F694D991E8C4}"/>
              </a:ext>
            </a:extLst>
          </p:cNvPr>
          <p:cNvSpPr/>
          <p:nvPr/>
        </p:nvSpPr>
        <p:spPr>
          <a:xfrm>
            <a:off x="410008" y="5504739"/>
            <a:ext cx="8657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/>
              <a:t>We have a IAM service for ESCAPE deployed by INFN and VOMS compatibility</a:t>
            </a:r>
          </a:p>
        </p:txBody>
      </p:sp>
    </p:spTree>
    <p:extLst>
      <p:ext uri="{BB962C8B-B14F-4D97-AF65-F5344CB8AC3E}">
        <p14:creationId xmlns:p14="http://schemas.microsoft.com/office/powerpoint/2010/main" val="139019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9C07-B1D2-A148-8174-55E3C219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 and Latency hiding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73C52-DEA5-E944-B2F5-2E24CF20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90EF7-EB9A-A94D-BF69-848EDE29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AB591-C2FD-5147-B28E-1FB00934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8AE1E9C-0C6F-EF4C-9F93-CDD6FEA9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15" y="2686968"/>
            <a:ext cx="7817770" cy="337034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E26ABAC-49E9-3341-8976-5C8CA9AB4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23" y="1119310"/>
            <a:ext cx="1108923" cy="82547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2E8786A-12C2-BB48-81C2-A945925C7F77}"/>
              </a:ext>
            </a:extLst>
          </p:cNvPr>
          <p:cNvSpPr/>
          <p:nvPr/>
        </p:nvSpPr>
        <p:spPr>
          <a:xfrm>
            <a:off x="1312271" y="1200588"/>
            <a:ext cx="3388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xCache</a:t>
            </a:r>
            <a:r>
              <a:rPr lang="en-US" dirty="0"/>
              <a:t> technology as reference implementation.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70599B6-0FFC-6F42-AB6C-F8B569A32379}"/>
              </a:ext>
            </a:extLst>
          </p:cNvPr>
          <p:cNvSpPr/>
          <p:nvPr/>
        </p:nvSpPr>
        <p:spPr>
          <a:xfrm>
            <a:off x="3839859" y="1890188"/>
            <a:ext cx="352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Support HTTP and </a:t>
            </a:r>
            <a:r>
              <a:rPr lang="en-US" dirty="0" err="1"/>
              <a:t>xrootd</a:t>
            </a:r>
            <a:r>
              <a:rPr lang="en-US" dirty="0"/>
              <a:t> protocols </a:t>
            </a:r>
          </a:p>
        </p:txBody>
      </p:sp>
    </p:spTree>
    <p:extLst>
      <p:ext uri="{BB962C8B-B14F-4D97-AF65-F5344CB8AC3E}">
        <p14:creationId xmlns:p14="http://schemas.microsoft.com/office/powerpoint/2010/main" val="29726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44D5-5B31-2F4F-BD63-CD8949A0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26/02/2019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EA12D-1B97-C842-B900-C95ADB26B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Simone.Campana@cern.ch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04639-48D4-764C-90FA-4F850285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 dirty="0"/>
          </a:p>
        </p:txBody>
      </p:sp>
      <p:pic>
        <p:nvPicPr>
          <p:cNvPr id="7" name="Google Shape;245;p36">
            <a:extLst>
              <a:ext uri="{FF2B5EF4-FFF2-40B4-BE49-F238E27FC236}">
                <a16:creationId xmlns:a16="http://schemas.microsoft.com/office/drawing/2014/main" id="{58484599-1565-2843-8A0A-836BA7ED9AD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600" y="3948807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6;p36">
            <a:extLst>
              <a:ext uri="{FF2B5EF4-FFF2-40B4-BE49-F238E27FC236}">
                <a16:creationId xmlns:a16="http://schemas.microsoft.com/office/drawing/2014/main" id="{C008B4A6-5BC4-C04C-9504-7FCE4C8F79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591" y="2080557"/>
            <a:ext cx="2520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50;p36">
            <a:extLst>
              <a:ext uri="{FF2B5EF4-FFF2-40B4-BE49-F238E27FC236}">
                <a16:creationId xmlns:a16="http://schemas.microsoft.com/office/drawing/2014/main" id="{9F754313-88E7-D94D-923D-1DC94C190CE1}"/>
              </a:ext>
            </a:extLst>
          </p:cNvPr>
          <p:cNvSpPr txBox="1"/>
          <p:nvPr/>
        </p:nvSpPr>
        <p:spPr>
          <a:xfrm rot="-5400000">
            <a:off x="-443921" y="2741025"/>
            <a:ext cx="1410300" cy="3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/>
                <a:ea typeface="Calibri"/>
                <a:cs typeface="Calibri"/>
                <a:sym typeface="Calibri"/>
              </a:rPr>
              <a:t>Site Caches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51;p36">
            <a:extLst>
              <a:ext uri="{FF2B5EF4-FFF2-40B4-BE49-F238E27FC236}">
                <a16:creationId xmlns:a16="http://schemas.microsoft.com/office/drawing/2014/main" id="{DC7C2EA4-2893-3048-849E-717C9504ED95}"/>
              </a:ext>
            </a:extLst>
          </p:cNvPr>
          <p:cNvSpPr txBox="1"/>
          <p:nvPr/>
        </p:nvSpPr>
        <p:spPr>
          <a:xfrm rot="-5400000">
            <a:off x="-662962" y="4695849"/>
            <a:ext cx="1766843" cy="27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/>
                <a:ea typeface="Calibri"/>
                <a:cs typeface="Calibri"/>
                <a:sym typeface="Calibri"/>
              </a:rPr>
              <a:t>Regional Caches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53;p36">
            <a:extLst>
              <a:ext uri="{FF2B5EF4-FFF2-40B4-BE49-F238E27FC236}">
                <a16:creationId xmlns:a16="http://schemas.microsoft.com/office/drawing/2014/main" id="{8D5ACAAC-D579-1440-96B2-C97EA6B8B0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023684" y="1968178"/>
            <a:ext cx="4248876" cy="385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4;p36">
            <a:extLst>
              <a:ext uri="{FF2B5EF4-FFF2-40B4-BE49-F238E27FC236}">
                <a16:creationId xmlns:a16="http://schemas.microsoft.com/office/drawing/2014/main" id="{DAC72062-1977-B949-8B02-C483E113D6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150" y="3948819"/>
            <a:ext cx="252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5;p36">
            <a:extLst>
              <a:ext uri="{FF2B5EF4-FFF2-40B4-BE49-F238E27FC236}">
                <a16:creationId xmlns:a16="http://schemas.microsoft.com/office/drawing/2014/main" id="{1D01DB5C-21ED-8D4C-AB1B-3E3A82FF76C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150" y="2080581"/>
            <a:ext cx="2520000" cy="19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256;p36">
            <a:extLst>
              <a:ext uri="{FF2B5EF4-FFF2-40B4-BE49-F238E27FC236}">
                <a16:creationId xmlns:a16="http://schemas.microsoft.com/office/drawing/2014/main" id="{239D9A55-BE9C-0C4A-9DC4-CABAD57D63C4}"/>
              </a:ext>
            </a:extLst>
          </p:cNvPr>
          <p:cNvCxnSpPr/>
          <p:nvPr/>
        </p:nvCxnSpPr>
        <p:spPr>
          <a:xfrm rot="10800000" flipH="1">
            <a:off x="881600" y="5994582"/>
            <a:ext cx="2409000" cy="54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6" name="Google Shape;257;p36">
            <a:extLst>
              <a:ext uri="{FF2B5EF4-FFF2-40B4-BE49-F238E27FC236}">
                <a16:creationId xmlns:a16="http://schemas.microsoft.com/office/drawing/2014/main" id="{3D25D786-5408-D449-887B-E1B2E22E39C2}"/>
              </a:ext>
            </a:extLst>
          </p:cNvPr>
          <p:cNvSpPr txBox="1"/>
          <p:nvPr/>
        </p:nvSpPr>
        <p:spPr>
          <a:xfrm>
            <a:off x="1563950" y="5905844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55 min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258;p36">
            <a:extLst>
              <a:ext uri="{FF2B5EF4-FFF2-40B4-BE49-F238E27FC236}">
                <a16:creationId xmlns:a16="http://schemas.microsoft.com/office/drawing/2014/main" id="{B8ED16A4-04BB-3B41-82C6-B57D62806FA7}"/>
              </a:ext>
            </a:extLst>
          </p:cNvPr>
          <p:cNvCxnSpPr/>
          <p:nvPr/>
        </p:nvCxnSpPr>
        <p:spPr>
          <a:xfrm rot="10800000" flipH="1">
            <a:off x="6627150" y="5994582"/>
            <a:ext cx="2409000" cy="54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8" name="Google Shape;259;p36">
            <a:extLst>
              <a:ext uri="{FF2B5EF4-FFF2-40B4-BE49-F238E27FC236}">
                <a16:creationId xmlns:a16="http://schemas.microsoft.com/office/drawing/2014/main" id="{17438452-5911-7740-89B2-F7F3BCF15E79}"/>
              </a:ext>
            </a:extLst>
          </p:cNvPr>
          <p:cNvSpPr txBox="1"/>
          <p:nvPr/>
        </p:nvSpPr>
        <p:spPr>
          <a:xfrm>
            <a:off x="7309500" y="5905844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55 min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60;p36">
            <a:extLst>
              <a:ext uri="{FF2B5EF4-FFF2-40B4-BE49-F238E27FC236}">
                <a16:creationId xmlns:a16="http://schemas.microsoft.com/office/drawing/2014/main" id="{9CC61A2B-7BFA-4B4D-8060-62B398BB1B73}"/>
              </a:ext>
            </a:extLst>
          </p:cNvPr>
          <p:cNvSpPr txBox="1"/>
          <p:nvPr/>
        </p:nvSpPr>
        <p:spPr>
          <a:xfrm>
            <a:off x="1508450" y="1772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1st Access</a:t>
            </a:r>
            <a:endParaRPr sz="12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61;p36">
            <a:extLst>
              <a:ext uri="{FF2B5EF4-FFF2-40B4-BE49-F238E27FC236}">
                <a16:creationId xmlns:a16="http://schemas.microsoft.com/office/drawing/2014/main" id="{B8558754-9B57-5E4E-BA57-A70A19835072}"/>
              </a:ext>
            </a:extLst>
          </p:cNvPr>
          <p:cNvSpPr txBox="1"/>
          <p:nvPr/>
        </p:nvSpPr>
        <p:spPr>
          <a:xfrm>
            <a:off x="7309500" y="1772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2nd Access</a:t>
            </a:r>
            <a:endParaRPr sz="12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62;p36">
            <a:extLst>
              <a:ext uri="{FF2B5EF4-FFF2-40B4-BE49-F238E27FC236}">
                <a16:creationId xmlns:a16="http://schemas.microsoft.com/office/drawing/2014/main" id="{25DAAA5C-5648-9D40-8459-4AC8FDACDA1C}"/>
              </a:ext>
            </a:extLst>
          </p:cNvPr>
          <p:cNvCxnSpPr/>
          <p:nvPr/>
        </p:nvCxnSpPr>
        <p:spPr>
          <a:xfrm flipH="1">
            <a:off x="711825" y="2249594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2" name="Google Shape;263;p36">
            <a:extLst>
              <a:ext uri="{FF2B5EF4-FFF2-40B4-BE49-F238E27FC236}">
                <a16:creationId xmlns:a16="http://schemas.microsoft.com/office/drawing/2014/main" id="{EAF147BD-7E31-F843-B063-2718B9A8BDB4}"/>
              </a:ext>
            </a:extLst>
          </p:cNvPr>
          <p:cNvCxnSpPr/>
          <p:nvPr/>
        </p:nvCxnSpPr>
        <p:spPr>
          <a:xfrm flipH="1">
            <a:off x="6449138" y="2251419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3" name="Google Shape;264;p36">
            <a:extLst>
              <a:ext uri="{FF2B5EF4-FFF2-40B4-BE49-F238E27FC236}">
                <a16:creationId xmlns:a16="http://schemas.microsoft.com/office/drawing/2014/main" id="{E4CE5470-CE93-C449-BC1B-FD369A686AFA}"/>
              </a:ext>
            </a:extLst>
          </p:cNvPr>
          <p:cNvCxnSpPr/>
          <p:nvPr/>
        </p:nvCxnSpPr>
        <p:spPr>
          <a:xfrm flipH="1">
            <a:off x="712725" y="4121182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24" name="Google Shape;265;p36">
            <a:extLst>
              <a:ext uri="{FF2B5EF4-FFF2-40B4-BE49-F238E27FC236}">
                <a16:creationId xmlns:a16="http://schemas.microsoft.com/office/drawing/2014/main" id="{1F32E9B1-510D-7E48-BBD7-B3D6A92F5678}"/>
              </a:ext>
            </a:extLst>
          </p:cNvPr>
          <p:cNvCxnSpPr/>
          <p:nvPr/>
        </p:nvCxnSpPr>
        <p:spPr>
          <a:xfrm flipH="1">
            <a:off x="6450038" y="4123007"/>
            <a:ext cx="900" cy="16383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5" name="Google Shape;266;p36">
            <a:extLst>
              <a:ext uri="{FF2B5EF4-FFF2-40B4-BE49-F238E27FC236}">
                <a16:creationId xmlns:a16="http://schemas.microsoft.com/office/drawing/2014/main" id="{98B392AA-3563-CD44-A91B-C7A99EDE0321}"/>
              </a:ext>
            </a:extLst>
          </p:cNvPr>
          <p:cNvSpPr txBox="1"/>
          <p:nvPr/>
        </p:nvSpPr>
        <p:spPr>
          <a:xfrm rot="-5400000">
            <a:off x="84775" y="2954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7;p36">
            <a:extLst>
              <a:ext uri="{FF2B5EF4-FFF2-40B4-BE49-F238E27FC236}">
                <a16:creationId xmlns:a16="http://schemas.microsoft.com/office/drawing/2014/main" id="{310FA99D-6949-2940-8996-8FEF691FE795}"/>
              </a:ext>
            </a:extLst>
          </p:cNvPr>
          <p:cNvSpPr txBox="1"/>
          <p:nvPr/>
        </p:nvSpPr>
        <p:spPr>
          <a:xfrm rot="-5400000">
            <a:off x="129383" y="48263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68;p36">
            <a:extLst>
              <a:ext uri="{FF2B5EF4-FFF2-40B4-BE49-F238E27FC236}">
                <a16:creationId xmlns:a16="http://schemas.microsoft.com/office/drawing/2014/main" id="{17FDF9F1-4B2F-AA47-B455-807A8E001FAB}"/>
              </a:ext>
            </a:extLst>
          </p:cNvPr>
          <p:cNvSpPr txBox="1"/>
          <p:nvPr/>
        </p:nvSpPr>
        <p:spPr>
          <a:xfrm rot="-5400000">
            <a:off x="5821850" y="29547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350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69;p36">
            <a:extLst>
              <a:ext uri="{FF2B5EF4-FFF2-40B4-BE49-F238E27FC236}">
                <a16:creationId xmlns:a16="http://schemas.microsoft.com/office/drawing/2014/main" id="{F64E67CF-6FBC-4C42-AC51-468E4E99796C}"/>
              </a:ext>
            </a:extLst>
          </p:cNvPr>
          <p:cNvSpPr txBox="1"/>
          <p:nvPr/>
        </p:nvSpPr>
        <p:spPr>
          <a:xfrm rot="-5400000">
            <a:off x="5821850" y="4826369"/>
            <a:ext cx="10443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350 MBs</a:t>
            </a:r>
            <a:endParaRPr sz="6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70;p36">
            <a:extLst>
              <a:ext uri="{FF2B5EF4-FFF2-40B4-BE49-F238E27FC236}">
                <a16:creationId xmlns:a16="http://schemas.microsoft.com/office/drawing/2014/main" id="{9CCA4DD4-50BB-8B42-A5D7-CBAB55EFF7E6}"/>
              </a:ext>
            </a:extLst>
          </p:cNvPr>
          <p:cNvSpPr txBox="1"/>
          <p:nvPr/>
        </p:nvSpPr>
        <p:spPr>
          <a:xfrm>
            <a:off x="5118410" y="442339"/>
            <a:ext cx="3702204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Green (</a:t>
            </a:r>
            <a:r>
              <a:rPr lang="en-GB" sz="2000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rx</a:t>
            </a:r>
            <a:r>
              <a:rPr lang="en-GB" sz="20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: requests to caches</a:t>
            </a:r>
            <a:br>
              <a:rPr lang="en-GB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Yellow (</a:t>
            </a:r>
            <a:r>
              <a:rPr lang="en-GB" sz="2000" dirty="0" err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tx</a:t>
            </a:r>
            <a:r>
              <a:rPr lang="en-GB" sz="20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: transmits from caches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1A897C-A41A-3A47-A4DA-A320A0347A55}"/>
              </a:ext>
            </a:extLst>
          </p:cNvPr>
          <p:cNvSpPr/>
          <p:nvPr/>
        </p:nvSpPr>
        <p:spPr>
          <a:xfrm>
            <a:off x="1305349" y="618929"/>
            <a:ext cx="3412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Prototyping a layered</a:t>
            </a:r>
          </a:p>
          <a:p>
            <a:r>
              <a:rPr lang="en-US" sz="2400" dirty="0"/>
              <a:t>content delivery services </a:t>
            </a:r>
          </a:p>
        </p:txBody>
      </p:sp>
    </p:spTree>
    <p:extLst>
      <p:ext uri="{BB962C8B-B14F-4D97-AF65-F5344CB8AC3E}">
        <p14:creationId xmlns:p14="http://schemas.microsoft.com/office/powerpoint/2010/main" val="2336164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51871</TotalTime>
  <Words>1225</Words>
  <Application>Microsoft Macintosh PowerPoint</Application>
  <PresentationFormat>On-screen Show (4:3)</PresentationFormat>
  <Paragraphs>211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Avenir Heavy</vt:lpstr>
      <vt:lpstr>Calibri</vt:lpstr>
      <vt:lpstr>Calibri Light</vt:lpstr>
      <vt:lpstr>Wingdings</vt:lpstr>
      <vt:lpstr>Tema di Office</vt:lpstr>
      <vt:lpstr>First Year of ESCAPE WP2 - DIOS</vt:lpstr>
      <vt:lpstr>WP2 important milestones</vt:lpstr>
      <vt:lpstr>WP2 – Data Infrastructure for Open Science</vt:lpstr>
      <vt:lpstr>Datalake Reference Implementation stack</vt:lpstr>
      <vt:lpstr>Configuration</vt:lpstr>
      <vt:lpstr>Today’s datalake deployment</vt:lpstr>
      <vt:lpstr>Authentication, Authorization, Identity</vt:lpstr>
      <vt:lpstr>Caching and Latency hiding</vt:lpstr>
      <vt:lpstr>PowerPoint Presentation</vt:lpstr>
      <vt:lpstr>Monitoring</vt:lpstr>
      <vt:lpstr>Next Steps</vt:lpstr>
      <vt:lpstr>Documentation</vt:lpstr>
      <vt:lpstr>PowerPoint Presentation</vt:lpstr>
      <vt:lpstr>For the attention of the General Assembly …</vt:lpstr>
      <vt:lpstr>For the attention of the General Assembly … </vt:lpstr>
      <vt:lpstr>Conclusions</vt:lpstr>
      <vt:lpstr>Backup</vt:lpstr>
      <vt:lpstr>Commissioning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Microsoft Office User</cp:lastModifiedBy>
  <cp:revision>86</cp:revision>
  <dcterms:created xsi:type="dcterms:W3CDTF">2018-11-20T16:31:33Z</dcterms:created>
  <dcterms:modified xsi:type="dcterms:W3CDTF">2020-02-26T12:04:41Z</dcterms:modified>
</cp:coreProperties>
</file>