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0"/>
  </p:notesMasterIdLst>
  <p:handoutMasterIdLst>
    <p:handoutMasterId r:id="rId21"/>
  </p:handoutMasterIdLst>
  <p:sldIdLst>
    <p:sldId id="256" r:id="rId2"/>
    <p:sldId id="258" r:id="rId3"/>
    <p:sldId id="295" r:id="rId4"/>
    <p:sldId id="261" r:id="rId5"/>
    <p:sldId id="264" r:id="rId6"/>
    <p:sldId id="265" r:id="rId7"/>
    <p:sldId id="268" r:id="rId8"/>
    <p:sldId id="257" r:id="rId9"/>
    <p:sldId id="270" r:id="rId10"/>
    <p:sldId id="271" r:id="rId11"/>
    <p:sldId id="293" r:id="rId12"/>
    <p:sldId id="272" r:id="rId13"/>
    <p:sldId id="281" r:id="rId14"/>
    <p:sldId id="294" r:id="rId15"/>
    <p:sldId id="292" r:id="rId16"/>
    <p:sldId id="285" r:id="rId17"/>
    <p:sldId id="288" r:id="rId18"/>
    <p:sldId id="286"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2"/>
  </p:normalViewPr>
  <p:slideViewPr>
    <p:cSldViewPr snapToGrid="0" snapToObjects="1">
      <p:cViewPr varScale="1">
        <p:scale>
          <a:sx n="131" d="100"/>
          <a:sy n="131" d="100"/>
        </p:scale>
        <p:origin x="1656"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DCB7DF9-0D02-4585-BB95-A274CDB043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D03439E-816E-4B73-9747-56E6950143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8F809-F363-4872-84C9-D7CD75B4F4FB}" type="datetimeFigureOut">
              <a:rPr lang="it-IT" smtClean="0"/>
              <a:t>26/02/20</a:t>
            </a:fld>
            <a:endParaRPr lang="it-IT"/>
          </a:p>
        </p:txBody>
      </p:sp>
      <p:sp>
        <p:nvSpPr>
          <p:cNvPr id="4" name="Segnaposto piè di pagina 3">
            <a:extLst>
              <a:ext uri="{FF2B5EF4-FFF2-40B4-BE49-F238E27FC236}">
                <a16:creationId xmlns:a16="http://schemas.microsoft.com/office/drawing/2014/main" id="{0F80F5E3-5A6B-4274-9F07-3F4DC527B0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D775B453-4FD3-4B45-9A4E-69A288F1E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9A301-FF2A-45E5-97E1-7B158FC8E93D}" type="slidenum">
              <a:rPr lang="it-IT" smtClean="0"/>
              <a:t>‹N°›</a:t>
            </a:fld>
            <a:endParaRPr lang="it-IT"/>
          </a:p>
        </p:txBody>
      </p:sp>
    </p:spTree>
    <p:extLst>
      <p:ext uri="{BB962C8B-B14F-4D97-AF65-F5344CB8AC3E}">
        <p14:creationId xmlns:p14="http://schemas.microsoft.com/office/powerpoint/2010/main" val="3163951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46F7-DDA4-3648-BD7E-85E6D1DE148B}" type="datetimeFigureOut">
              <a:rPr lang="it-IT" smtClean="0"/>
              <a:t>26/02/20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490F3-ADF7-B042-987D-93AF3DA3A926}" type="slidenum">
              <a:rPr lang="it-IT" smtClean="0"/>
              <a:t>‹N°›</a:t>
            </a:fld>
            <a:endParaRPr lang="it-IT"/>
          </a:p>
        </p:txBody>
      </p:sp>
    </p:spTree>
    <p:extLst>
      <p:ext uri="{BB962C8B-B14F-4D97-AF65-F5344CB8AC3E}">
        <p14:creationId xmlns:p14="http://schemas.microsoft.com/office/powerpoint/2010/main" val="234785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82436" y="3221764"/>
            <a:ext cx="6373091" cy="1595705"/>
          </a:xfrm>
        </p:spPr>
        <p:txBody>
          <a:bodyPr anchor="b">
            <a:normAutofit/>
          </a:bodyPr>
          <a:lstStyle>
            <a:lvl1pPr algn="ctr">
              <a:defRPr sz="4800">
                <a:solidFill>
                  <a:schemeClr val="bg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1482436" y="5063369"/>
            <a:ext cx="6373092" cy="9785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742950" y="6378090"/>
            <a:ext cx="7112577" cy="415498"/>
          </a:xfrm>
          <a:prstGeom prst="rect">
            <a:avLst/>
          </a:prstGeom>
        </p:spPr>
        <p:txBody>
          <a:bodyPr wrap="square">
            <a:spAutoFit/>
          </a:bodyPr>
          <a:lstStyle/>
          <a:p>
            <a:pPr algn="r"/>
            <a:r>
              <a:rPr lang="en-GB" sz="1050" dirty="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schemeClr val="bg1">
                  <a:lumMod val="95000"/>
                </a:schemeClr>
              </a:solidFill>
            </a:endParaRPr>
          </a:p>
        </p:txBody>
      </p:sp>
    </p:spTree>
    <p:extLst>
      <p:ext uri="{BB962C8B-B14F-4D97-AF65-F5344CB8AC3E}">
        <p14:creationId xmlns:p14="http://schemas.microsoft.com/office/powerpoint/2010/main" val="32588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A8809025-9590-1D4C-9CDC-4389B921BD5C}" type="datetime1">
              <a:rPr lang="it-IT" smtClean="0"/>
              <a:t>26/02/20</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61657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FC71CA9D-5025-644E-ABD4-52A7457B7D80}" type="datetime1">
              <a:rPr lang="it-IT" smtClean="0"/>
              <a:t>26/02/20</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69355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p:txBody>
      </p:sp>
      <p:sp>
        <p:nvSpPr>
          <p:cNvPr id="4" name="Date Placeholder 3"/>
          <p:cNvSpPr>
            <a:spLocks noGrp="1"/>
          </p:cNvSpPr>
          <p:nvPr>
            <p:ph type="dt" sz="half" idx="10"/>
          </p:nvPr>
        </p:nvSpPr>
        <p:spPr/>
        <p:txBody>
          <a:bodyPr/>
          <a:lstStyle/>
          <a:p>
            <a:fld id="{70505B47-C677-1F40-983D-52F98A3CC2DB}" type="datetime1">
              <a:rPr lang="it-IT" smtClean="0"/>
              <a:t>26/02/20</a:t>
            </a:fld>
            <a:endParaRPr lang="it-IT"/>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a:xfrm>
            <a:off x="4903201" y="6346703"/>
            <a:ext cx="548986"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‹N°›</a:t>
            </a:fld>
            <a:endParaRPr lang="it-IT" dirty="0"/>
          </a:p>
        </p:txBody>
      </p:sp>
    </p:spTree>
    <p:extLst>
      <p:ext uri="{BB962C8B-B14F-4D97-AF65-F5344CB8AC3E}">
        <p14:creationId xmlns:p14="http://schemas.microsoft.com/office/powerpoint/2010/main" val="21727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68F4F6F-EB56-314C-82B1-809730BD9621}" type="datetime1">
              <a:rPr lang="it-IT" smtClean="0"/>
              <a:t>26/02/20</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8738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p:txBody>
      </p:sp>
      <p:sp>
        <p:nvSpPr>
          <p:cNvPr id="5" name="Date Placeholder 4"/>
          <p:cNvSpPr>
            <a:spLocks noGrp="1"/>
          </p:cNvSpPr>
          <p:nvPr>
            <p:ph type="dt" sz="half" idx="10"/>
          </p:nvPr>
        </p:nvSpPr>
        <p:spPr/>
        <p:txBody>
          <a:bodyPr/>
          <a:lstStyle/>
          <a:p>
            <a:fld id="{07A339B8-5484-664F-ACAF-E7277C00432F}" type="datetime1">
              <a:rPr lang="it-IT" smtClean="0"/>
              <a:t>26/02/20</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11748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p:txBody>
      </p:sp>
      <p:sp>
        <p:nvSpPr>
          <p:cNvPr id="7" name="Date Placeholder 6"/>
          <p:cNvSpPr>
            <a:spLocks noGrp="1"/>
          </p:cNvSpPr>
          <p:nvPr>
            <p:ph type="dt" sz="half" idx="10"/>
          </p:nvPr>
        </p:nvSpPr>
        <p:spPr/>
        <p:txBody>
          <a:bodyPr/>
          <a:lstStyle/>
          <a:p>
            <a:fld id="{E364C197-D765-984E-8EDD-917FE17EC1FC}" type="datetime1">
              <a:rPr lang="it-IT" smtClean="0"/>
              <a:t>26/02/20</a:t>
            </a:fld>
            <a:endParaRPr lang="it-IT"/>
          </a:p>
        </p:txBody>
      </p:sp>
      <p:sp>
        <p:nvSpPr>
          <p:cNvPr id="8" name="Footer Placeholder 7"/>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297332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BEED0B3-174C-A24A-BE04-FF55F9EFE698}" type="datetime1">
              <a:rPr lang="it-IT" smtClean="0"/>
              <a:t>26/02/20</a:t>
            </a:fld>
            <a:endParaRPr lang="it-IT"/>
          </a:p>
        </p:txBody>
      </p:sp>
      <p:sp>
        <p:nvSpPr>
          <p:cNvPr id="4" name="Footer Placeholder 3"/>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49168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4F15C-91D5-9241-AC17-030113BDD6BC}" type="datetime1">
              <a:rPr lang="it-IT" smtClean="0"/>
              <a:t>26/02/20</a:t>
            </a:fld>
            <a:endParaRPr lang="it-IT"/>
          </a:p>
        </p:txBody>
      </p:sp>
      <p:sp>
        <p:nvSpPr>
          <p:cNvPr id="3" name="Footer Placeholder 2"/>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96795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9365BFC-7B76-CB43-9325-91EE391A0695}" type="datetime1">
              <a:rPr lang="it-IT" smtClean="0"/>
              <a:t>26/02/20</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57892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116627E-FEA8-B442-B9A7-66CE3E6E6241}" type="datetime1">
              <a:rPr lang="it-IT" smtClean="0"/>
              <a:t>26/02/20</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29703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4951" y="160027"/>
            <a:ext cx="7290399"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628650" y="1358781"/>
            <a:ext cx="78867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631885" y="6356351"/>
            <a:ext cx="11710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02EA9-9C59-B94A-A747-D112AE1C00E1}" type="datetime1">
              <a:rPr lang="it-IT" smtClean="0"/>
              <a:t>26/02/20</a:t>
            </a:fld>
            <a:endParaRPr lang="it-IT"/>
          </a:p>
        </p:txBody>
      </p:sp>
      <p:sp>
        <p:nvSpPr>
          <p:cNvPr id="5" name="Footer Placeholder 4"/>
          <p:cNvSpPr>
            <a:spLocks noGrp="1"/>
          </p:cNvSpPr>
          <p:nvPr>
            <p:ph type="ftr" sz="quarter" idx="3"/>
          </p:nvPr>
        </p:nvSpPr>
        <p:spPr>
          <a:xfrm>
            <a:off x="1958196" y="6356351"/>
            <a:ext cx="280358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7" name="Rettangolo 6">
            <a:extLst>
              <a:ext uri="{FF2B5EF4-FFF2-40B4-BE49-F238E27FC236}">
                <a16:creationId xmlns:a16="http://schemas.microsoft.com/office/drawing/2014/main" id="{DCE86EC0-9AA0-9445-A96A-DFDEC4EB036F}"/>
              </a:ext>
            </a:extLst>
          </p:cNvPr>
          <p:cNvSpPr/>
          <p:nvPr userDrawn="1"/>
        </p:nvSpPr>
        <p:spPr>
          <a:xfrm>
            <a:off x="5122120" y="6364235"/>
            <a:ext cx="2787287" cy="415498"/>
          </a:xfrm>
          <a:prstGeom prst="rect">
            <a:avLst/>
          </a:prstGeom>
        </p:spPr>
        <p:txBody>
          <a:bodyPr wrap="square">
            <a:spAutoFit/>
          </a:bodyPr>
          <a:lstStyle/>
          <a:p>
            <a:pPr algn="r"/>
            <a:r>
              <a:rPr lang="en-GB" sz="1050" dirty="0">
                <a:solidFill>
                  <a:schemeClr val="tx1"/>
                </a:solidFill>
              </a:rPr>
              <a:t>Funded by the European Union’s </a:t>
            </a:r>
          </a:p>
          <a:p>
            <a:pPr algn="r"/>
            <a:r>
              <a:rPr lang="en-US" sz="1050" dirty="0">
                <a:solidFill>
                  <a:schemeClr val="tx1"/>
                </a:solidFill>
              </a:rPr>
              <a:t>Horizon 2020 - Grant N° </a:t>
            </a:r>
            <a:r>
              <a:rPr lang="uk-UA" sz="1050" dirty="0">
                <a:solidFill>
                  <a:schemeClr val="tx1"/>
                </a:solidFill>
              </a:rPr>
              <a:t>824064</a:t>
            </a:r>
            <a:endParaRPr lang="en-GB" sz="1400" dirty="0">
              <a:solidFill>
                <a:schemeClr val="tx1"/>
              </a:solidFill>
            </a:endParaRPr>
          </a:p>
        </p:txBody>
      </p:sp>
      <p:pic>
        <p:nvPicPr>
          <p:cNvPr id="8" name="Immagine 7">
            <a:extLst>
              <a:ext uri="{FF2B5EF4-FFF2-40B4-BE49-F238E27FC236}">
                <a16:creationId xmlns:a16="http://schemas.microsoft.com/office/drawing/2014/main" id="{2E0477E6-C1AD-094D-A442-EF1BE2575039}"/>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7909407" y="6425157"/>
            <a:ext cx="456585" cy="293654"/>
          </a:xfrm>
          <a:prstGeom prst="rect">
            <a:avLst/>
          </a:prstGeom>
          <a:ln w="3175">
            <a:noFill/>
          </a:ln>
        </p:spPr>
      </p:pic>
    </p:spTree>
    <p:extLst>
      <p:ext uri="{BB962C8B-B14F-4D97-AF65-F5344CB8AC3E}">
        <p14:creationId xmlns:p14="http://schemas.microsoft.com/office/powerpoint/2010/main" val="1567622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5"/>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5"/>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5"/>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osc-life.eu/"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panosc.eu/" TargetMode="External"/><Relationship Id="rId5" Type="http://schemas.openxmlformats.org/officeDocument/2006/relationships/hyperlink" Target="https://envri.eu/about-envri-fair/" TargetMode="External"/><Relationship Id="rId4" Type="http://schemas.openxmlformats.org/officeDocument/2006/relationships/hyperlink" Target="https://sshopencloud.e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ECF9914-6A8C-414A-AF31-0758485B4EDF}"/>
              </a:ext>
            </a:extLst>
          </p:cNvPr>
          <p:cNvSpPr>
            <a:spLocks noGrp="1"/>
          </p:cNvSpPr>
          <p:nvPr>
            <p:ph type="ctrTitle"/>
          </p:nvPr>
        </p:nvSpPr>
        <p:spPr>
          <a:xfrm>
            <a:off x="0" y="3972981"/>
            <a:ext cx="9143999" cy="1345820"/>
          </a:xfrm>
        </p:spPr>
        <p:txBody>
          <a:bodyPr>
            <a:normAutofit/>
          </a:bodyPr>
          <a:lstStyle/>
          <a:p>
            <a:r>
              <a:rPr lang="en-GB" sz="3600" b="1" dirty="0">
                <a:latin typeface="Avenir Heavy"/>
                <a:cs typeface="Avenir Heavy"/>
              </a:rPr>
              <a:t>ASTRONOMY &amp; PARTICLE PHYSICS </a:t>
            </a:r>
            <a:br>
              <a:rPr lang="en-GB" sz="3600" b="1" dirty="0">
                <a:latin typeface="Avenir Heavy"/>
                <a:cs typeface="Avenir Heavy"/>
              </a:rPr>
            </a:br>
            <a:r>
              <a:rPr lang="en-GB" sz="3600" b="1" dirty="0">
                <a:latin typeface="Avenir Heavy"/>
                <a:cs typeface="Avenir Heavy"/>
              </a:rPr>
              <a:t>CLUSTER</a:t>
            </a:r>
            <a:endParaRPr lang="it-IT" sz="3600" dirty="0"/>
          </a:p>
        </p:txBody>
      </p:sp>
      <p:sp>
        <p:nvSpPr>
          <p:cNvPr id="5"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1211867" y="5463477"/>
            <a:ext cx="6858000" cy="934285"/>
          </a:xfrm>
        </p:spPr>
        <p:txBody>
          <a:bodyPr>
            <a:noAutofit/>
          </a:bodyPr>
          <a:lstStyle/>
          <a:p>
            <a:r>
              <a:rPr lang="en-GB" sz="1800" b="1" dirty="0">
                <a:latin typeface="Avenir Heavy"/>
                <a:cs typeface="Avenir Heavy"/>
              </a:rPr>
              <a:t>Giovanni LAMANNA</a:t>
            </a:r>
          </a:p>
          <a:p>
            <a:r>
              <a:rPr lang="en-GB" sz="1200" b="1" dirty="0">
                <a:latin typeface="Avenir Heavy"/>
                <a:cs typeface="Avenir Heavy"/>
              </a:rPr>
              <a:t>ESCAPE progress meeting.  Brussels, 26-27 February 2020</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26/02/20</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r>
              <a:rPr lang="it-IT" dirty="0"/>
              <a:t>G. Lamanna</a:t>
            </a:r>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5468112" y="6388640"/>
            <a:ext cx="551056" cy="274324"/>
          </a:xfrm>
        </p:spPr>
        <p:txBody>
          <a:bodyPr/>
          <a:lstStyle/>
          <a:p>
            <a:fld id="{F815B12F-D02A-B845-865F-37AC5B232343}" type="slidenum">
              <a:rPr lang="it-IT" sz="1200" smtClean="0"/>
              <a:t>10</a:t>
            </a:fld>
            <a:endParaRPr lang="it-IT" sz="1200" dirty="0"/>
          </a:p>
        </p:txBody>
      </p:sp>
      <p:sp>
        <p:nvSpPr>
          <p:cNvPr id="7" name="Segnaposto contenuto 2">
            <a:extLst>
              <a:ext uri="{FF2B5EF4-FFF2-40B4-BE49-F238E27FC236}">
                <a16:creationId xmlns:a16="http://schemas.microsoft.com/office/drawing/2014/main" id="{AC79B457-EE0D-44C6-93FF-DC2C2F3EED68}"/>
              </a:ext>
            </a:extLst>
          </p:cNvPr>
          <p:cNvSpPr>
            <a:spLocks noGrp="1"/>
          </p:cNvSpPr>
          <p:nvPr>
            <p:ph idx="1"/>
          </p:nvPr>
        </p:nvSpPr>
        <p:spPr>
          <a:xfrm>
            <a:off x="151045" y="1063348"/>
            <a:ext cx="6573992" cy="4923882"/>
          </a:xfrm>
        </p:spPr>
        <p:txBody>
          <a:bodyPr>
            <a:noAutofit/>
          </a:bodyPr>
          <a:lstStyle/>
          <a:p>
            <a:pPr marL="457200" indent="-457200" algn="just">
              <a:lnSpc>
                <a:spcPct val="80000"/>
              </a:lnSpc>
              <a:spcAft>
                <a:spcPts val="1200"/>
              </a:spcAft>
              <a:buFont typeface="+mj-lt"/>
              <a:buAutoNum type="arabicPeriod"/>
            </a:pPr>
            <a:r>
              <a:rPr lang="en-GB" sz="1800" dirty="0"/>
              <a:t>Implementing Science Analysis Platforms for EOSC researchers to stage data collections, analyse them, access ESFRIs’ software tools, bring their own custom workflows.</a:t>
            </a:r>
          </a:p>
          <a:p>
            <a:pPr marL="457200" indent="-457200" algn="just">
              <a:lnSpc>
                <a:spcPct val="80000"/>
              </a:lnSpc>
              <a:spcAft>
                <a:spcPts val="1200"/>
              </a:spcAft>
              <a:buFont typeface="+mj-lt"/>
              <a:buAutoNum type="arabicPeriod"/>
            </a:pPr>
            <a:r>
              <a:rPr lang="en-GB" sz="1800" dirty="0"/>
              <a:t>Contributing to the EOSC global resources federation through a Data-Lake concept implementation to manage extremely large data volumes at the multi-Exabyte level.</a:t>
            </a:r>
            <a:r>
              <a:rPr lang="fr-FR" sz="1800" dirty="0"/>
              <a:t> </a:t>
            </a:r>
            <a:endParaRPr lang="en-GB" sz="1800" dirty="0"/>
          </a:p>
          <a:p>
            <a:pPr marL="457200" indent="-457200" algn="just">
              <a:lnSpc>
                <a:spcPct val="80000"/>
              </a:lnSpc>
              <a:spcAft>
                <a:spcPts val="1200"/>
              </a:spcAft>
              <a:buFont typeface="+mj-lt"/>
              <a:buAutoNum type="arabicPeriod"/>
            </a:pPr>
            <a:r>
              <a:rPr lang="en-GB" sz="1800" dirty="0"/>
              <a:t>Supporting “scientific software” as a major component of ESFRI data to be preserved and accessed in EOSC through dedicated catalogues.</a:t>
            </a:r>
          </a:p>
          <a:p>
            <a:pPr marL="457200" indent="-457200" algn="just">
              <a:lnSpc>
                <a:spcPct val="80000"/>
              </a:lnSpc>
              <a:spcAft>
                <a:spcPts val="1200"/>
              </a:spcAft>
              <a:buFont typeface="+mj-lt"/>
              <a:buAutoNum type="arabicPeriod"/>
            </a:pPr>
            <a:r>
              <a:rPr lang="en-GB" sz="1800" dirty="0"/>
              <a:t>Implementing a community foundation approach for continuous software shared development and training new generation researchers. </a:t>
            </a:r>
          </a:p>
          <a:p>
            <a:pPr marL="457200" indent="-457200" algn="just">
              <a:lnSpc>
                <a:spcPct val="80000"/>
              </a:lnSpc>
              <a:spcAft>
                <a:spcPts val="1200"/>
              </a:spcAft>
              <a:buFont typeface="+mj-lt"/>
              <a:buAutoNum type="arabicPeriod"/>
            </a:pPr>
            <a:r>
              <a:rPr lang="en-GB" sz="1800" dirty="0"/>
              <a:t>Extending the Virtual Observatory standards and methods according to</a:t>
            </a:r>
            <a:r>
              <a:rPr lang="en-GB" sz="1800" i="1" dirty="0"/>
              <a:t> FAIR</a:t>
            </a:r>
            <a:r>
              <a:rPr lang="en-GB" sz="1800" dirty="0"/>
              <a:t> principles to a larger scientific context; demonstrating EOSC capacity to include existing frameworks.</a:t>
            </a:r>
            <a:r>
              <a:rPr lang="fr-FR" sz="1800" dirty="0"/>
              <a:t> </a:t>
            </a:r>
            <a:r>
              <a:rPr lang="en-GB" sz="1800" dirty="0"/>
              <a:t> </a:t>
            </a:r>
          </a:p>
          <a:p>
            <a:pPr marL="457200" indent="-457200" algn="just">
              <a:lnSpc>
                <a:spcPct val="80000"/>
              </a:lnSpc>
              <a:spcAft>
                <a:spcPts val="1200"/>
              </a:spcAft>
              <a:buFont typeface="+mj-lt"/>
              <a:buAutoNum type="arabicPeriod"/>
            </a:pPr>
            <a:r>
              <a:rPr lang="en-GB" sz="1800" dirty="0"/>
              <a:t>Further involving society in knowledge discovery.</a:t>
            </a:r>
            <a:r>
              <a:rPr lang="fr-FR" sz="1800" dirty="0"/>
              <a:t> </a:t>
            </a:r>
            <a:endParaRPr lang="en-GB" sz="1800" dirty="0"/>
          </a:p>
          <a:p>
            <a:pPr marL="800100" lvl="1" indent="-342900" algn="just">
              <a:lnSpc>
                <a:spcPct val="80000"/>
              </a:lnSpc>
              <a:spcAft>
                <a:spcPts val="1200"/>
              </a:spcAft>
              <a:buFont typeface="+mj-lt"/>
              <a:buAutoNum type="arabicPeriod"/>
            </a:pPr>
            <a:endParaRPr lang="en-GB" sz="1600" i="1" dirty="0"/>
          </a:p>
          <a:p>
            <a:pPr marL="457200" indent="-457200" algn="just">
              <a:lnSpc>
                <a:spcPct val="80000"/>
              </a:lnSpc>
              <a:spcAft>
                <a:spcPts val="1200"/>
              </a:spcAft>
              <a:buFont typeface="+mj-lt"/>
              <a:buAutoNum type="arabicPeriod"/>
            </a:pPr>
            <a:endParaRPr lang="en-GB" sz="1800" i="1" dirty="0"/>
          </a:p>
          <a:p>
            <a:pPr marL="800100" lvl="1" indent="-342900" algn="just">
              <a:lnSpc>
                <a:spcPct val="80000"/>
              </a:lnSpc>
              <a:spcAft>
                <a:spcPts val="1200"/>
              </a:spcAft>
              <a:buFont typeface="+mj-lt"/>
              <a:buAutoNum type="arabicPeriod"/>
            </a:pPr>
            <a:endParaRPr lang="en-GB" sz="1600" dirty="0"/>
          </a:p>
          <a:p>
            <a:pPr algn="just">
              <a:lnSpc>
                <a:spcPct val="80000"/>
              </a:lnSpc>
              <a:spcAft>
                <a:spcPts val="1200"/>
              </a:spcAft>
              <a:buFont typeface="+mj-lt"/>
              <a:buAutoNum type="arabicPeriod"/>
            </a:pPr>
            <a:endParaRPr lang="en-GB" sz="1000" i="1" dirty="0"/>
          </a:p>
          <a:p>
            <a:pPr marL="457200" indent="-457200" algn="just">
              <a:lnSpc>
                <a:spcPct val="80000"/>
              </a:lnSpc>
              <a:spcAft>
                <a:spcPts val="1200"/>
              </a:spcAft>
              <a:buFont typeface="+mj-lt"/>
              <a:buAutoNum type="arabicPeriod"/>
            </a:pPr>
            <a:endParaRPr lang="it-IT" sz="1800" dirty="0">
              <a:latin typeface="Avenir Book"/>
              <a:cs typeface="Avenir Book"/>
            </a:endParaRPr>
          </a:p>
        </p:txBody>
      </p:sp>
      <p:sp>
        <p:nvSpPr>
          <p:cNvPr id="8" name="Titolo 1">
            <a:extLst>
              <a:ext uri="{FF2B5EF4-FFF2-40B4-BE49-F238E27FC236}">
                <a16:creationId xmlns:a16="http://schemas.microsoft.com/office/drawing/2014/main" id="{5BFC9E20-AA2D-42E3-B3AD-65C722822AB4}"/>
              </a:ext>
            </a:extLst>
          </p:cNvPr>
          <p:cNvSpPr>
            <a:spLocks noGrp="1"/>
          </p:cNvSpPr>
          <p:nvPr>
            <p:ph type="title"/>
          </p:nvPr>
        </p:nvSpPr>
        <p:spPr>
          <a:xfrm>
            <a:off x="1260228" y="136510"/>
            <a:ext cx="7688281" cy="604259"/>
          </a:xfrm>
        </p:spPr>
        <p:txBody>
          <a:bodyPr>
            <a:normAutofit/>
          </a:bodyPr>
          <a:lstStyle/>
          <a:p>
            <a:pPr algn="r"/>
            <a:r>
              <a:rPr lang="fr-FR" b="1" dirty="0">
                <a:solidFill>
                  <a:srgbClr val="000090"/>
                </a:solidFill>
                <a:latin typeface="+mn-lt"/>
                <a:ea typeface="MS PGothic" charset="0"/>
              </a:rPr>
              <a:t>ESCAPE goals </a:t>
            </a:r>
            <a:r>
              <a:rPr lang="fr-FR" b="1" dirty="0" err="1">
                <a:solidFill>
                  <a:srgbClr val="000090"/>
                </a:solidFill>
                <a:latin typeface="+mn-lt"/>
                <a:ea typeface="MS PGothic" charset="0"/>
              </a:rPr>
              <a:t>towards</a:t>
            </a:r>
            <a:r>
              <a:rPr lang="fr-FR" b="1" dirty="0">
                <a:solidFill>
                  <a:srgbClr val="000090"/>
                </a:solidFill>
                <a:latin typeface="+mn-lt"/>
                <a:ea typeface="MS PGothic" charset="0"/>
              </a:rPr>
              <a:t> a VRE</a:t>
            </a:r>
            <a:endParaRPr lang="en-GB" b="1" dirty="0">
              <a:solidFill>
                <a:srgbClr val="000090"/>
              </a:solidFill>
              <a:latin typeface="+mn-lt"/>
            </a:endParaRPr>
          </a:p>
        </p:txBody>
      </p:sp>
      <p:pic>
        <p:nvPicPr>
          <p:cNvPr id="9" name="Picture 8" descr="https://projectescape.eu/sites/default/files/styles/responsive/public/Services_ESCAPE_VO.png?itok=bXZg4yvF">
            <a:extLst>
              <a:ext uri="{FF2B5EF4-FFF2-40B4-BE49-F238E27FC236}">
                <a16:creationId xmlns:a16="http://schemas.microsoft.com/office/drawing/2014/main" id="{BB0890BC-DB94-4640-8107-F600AC889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037" y="4751742"/>
            <a:ext cx="1980217" cy="685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ervices_ESCAPE_SAP">
            <a:extLst>
              <a:ext uri="{FF2B5EF4-FFF2-40B4-BE49-F238E27FC236}">
                <a16:creationId xmlns:a16="http://schemas.microsoft.com/office/drawing/2014/main" id="{B26FC96B-968F-B347-A473-3084FBD11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022" y="1017850"/>
            <a:ext cx="2032222" cy="7007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s://projectescape.eu/sites/default/files/styles/responsive/public/Services_ESCAPE_CS.png?itok=7qBfoO9K">
            <a:extLst>
              <a:ext uri="{FF2B5EF4-FFF2-40B4-BE49-F238E27FC236}">
                <a16:creationId xmlns:a16="http://schemas.microsoft.com/office/drawing/2014/main" id="{21A735F7-F203-1048-A344-752D4A8EB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84" y="5549285"/>
            <a:ext cx="2068197" cy="7131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lh3.googleusercontent.com/SdWXoEQ6JuaxYWQDq-GwGAdcGDDtyAaTY_wPEavFq7LwMHkMb3_5j_2z8gJWJMSjtbYxoMBQVWiGF9BQ6FX34LEC0PuKLXbl_Abu8e_bq7sp2CUH2_RsRzeh2CJWZdAqTnEhQ2BfwBs">
            <a:extLst>
              <a:ext uri="{FF2B5EF4-FFF2-40B4-BE49-F238E27FC236}">
                <a16:creationId xmlns:a16="http://schemas.microsoft.com/office/drawing/2014/main" id="{3FBA4A63-ECD9-534F-B1B4-536D065EF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622" y="3453319"/>
            <a:ext cx="2614377" cy="5163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D3z693XIeBNO3R4lPkZDF38r75Wi8-yCaMkbBm2SYAf_4ucKjcaiziumF9iKyZ2va89ivXCqyDVgCZmw-VUw-SP8xzhX93f0Ck2u1sj0kG4hAEGCP4BuQHLehbmBlYAczxJoEPd0GDo">
            <a:extLst>
              <a:ext uri="{FF2B5EF4-FFF2-40B4-BE49-F238E27FC236}">
                <a16:creationId xmlns:a16="http://schemas.microsoft.com/office/drawing/2014/main" id="{16FEE620-BDD5-9741-A1E0-9B06E0B1D1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4220" y="2039935"/>
            <a:ext cx="2437374" cy="66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57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26/02/20</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r>
              <a:rPr lang="it-IT" dirty="0"/>
              <a:t>G. Lamanna</a:t>
            </a:r>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5468112" y="6388640"/>
            <a:ext cx="551056" cy="274324"/>
          </a:xfrm>
        </p:spPr>
        <p:txBody>
          <a:bodyPr/>
          <a:lstStyle/>
          <a:p>
            <a:fld id="{F815B12F-D02A-B845-865F-37AC5B232343}" type="slidenum">
              <a:rPr lang="it-IT" sz="1200" smtClean="0"/>
              <a:t>11</a:t>
            </a:fld>
            <a:endParaRPr lang="it-IT" sz="1200" dirty="0"/>
          </a:p>
        </p:txBody>
      </p:sp>
      <p:sp>
        <p:nvSpPr>
          <p:cNvPr id="8" name="Titolo 1">
            <a:extLst>
              <a:ext uri="{FF2B5EF4-FFF2-40B4-BE49-F238E27FC236}">
                <a16:creationId xmlns:a16="http://schemas.microsoft.com/office/drawing/2014/main" id="{5BFC9E20-AA2D-42E3-B3AD-65C722822AB4}"/>
              </a:ext>
            </a:extLst>
          </p:cNvPr>
          <p:cNvSpPr>
            <a:spLocks noGrp="1"/>
          </p:cNvSpPr>
          <p:nvPr>
            <p:ph type="title"/>
          </p:nvPr>
        </p:nvSpPr>
        <p:spPr>
          <a:xfrm>
            <a:off x="2276272" y="194878"/>
            <a:ext cx="6672237" cy="604259"/>
          </a:xfrm>
        </p:spPr>
        <p:txBody>
          <a:bodyPr>
            <a:normAutofit fontScale="90000"/>
          </a:bodyPr>
          <a:lstStyle/>
          <a:p>
            <a:pPr algn="r"/>
            <a:r>
              <a:rPr lang="fr-FR" b="1" dirty="0">
                <a:solidFill>
                  <a:srgbClr val="000090"/>
                </a:solidFill>
                <a:latin typeface="+mn-lt"/>
                <a:ea typeface="MS PGothic" charset="0"/>
              </a:rPr>
              <a:t>ESCAPE goals: building a </a:t>
            </a:r>
            <a:r>
              <a:rPr lang="fr-FR" b="1" dirty="0" err="1">
                <a:solidFill>
                  <a:srgbClr val="000090"/>
                </a:solidFill>
                <a:latin typeface="+mn-lt"/>
                <a:ea typeface="MS PGothic" charset="0"/>
              </a:rPr>
              <a:t>domain-based</a:t>
            </a:r>
            <a:r>
              <a:rPr lang="fr-FR" b="1" dirty="0">
                <a:solidFill>
                  <a:srgbClr val="000090"/>
                </a:solidFill>
                <a:latin typeface="+mn-lt"/>
                <a:ea typeface="MS PGothic" charset="0"/>
              </a:rPr>
              <a:t> EOSC </a:t>
            </a:r>
            <a:r>
              <a:rPr lang="fr-FR" b="1" dirty="0" err="1">
                <a:solidFill>
                  <a:srgbClr val="000090"/>
                </a:solidFill>
                <a:latin typeface="+mn-lt"/>
                <a:ea typeface="MS PGothic" charset="0"/>
              </a:rPr>
              <a:t>cell</a:t>
            </a:r>
            <a:r>
              <a:rPr lang="fr-FR" b="1" dirty="0">
                <a:solidFill>
                  <a:srgbClr val="000090"/>
                </a:solidFill>
                <a:latin typeface="+mn-lt"/>
                <a:ea typeface="MS PGothic" charset="0"/>
              </a:rPr>
              <a:t> </a:t>
            </a:r>
            <a:endParaRPr lang="en-GB" b="1" dirty="0">
              <a:solidFill>
                <a:srgbClr val="000090"/>
              </a:solidFill>
              <a:latin typeface="+mn-lt"/>
            </a:endParaRPr>
          </a:p>
        </p:txBody>
      </p:sp>
      <p:pic>
        <p:nvPicPr>
          <p:cNvPr id="7" name="Picture 1" descr="page5image30966384">
            <a:extLst>
              <a:ext uri="{FF2B5EF4-FFF2-40B4-BE49-F238E27FC236}">
                <a16:creationId xmlns:a16="http://schemas.microsoft.com/office/drawing/2014/main" id="{F6CC70C7-79B0-644D-BAC6-22B05671F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08" y="1546699"/>
            <a:ext cx="8932417" cy="386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74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4" name="Titolo 1">
            <a:extLst>
              <a:ext uri="{FF2B5EF4-FFF2-40B4-BE49-F238E27FC236}">
                <a16:creationId xmlns:a16="http://schemas.microsoft.com/office/drawing/2014/main" id="{5BFC9E20-AA2D-42E3-B3AD-65C722822AB4}"/>
              </a:ext>
            </a:extLst>
          </p:cNvPr>
          <p:cNvSpPr txBox="1">
            <a:spLocks/>
          </p:cNvSpPr>
          <p:nvPr/>
        </p:nvSpPr>
        <p:spPr>
          <a:xfrm>
            <a:off x="1260228"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fr-FR" b="1" dirty="0">
                <a:solidFill>
                  <a:srgbClr val="000090"/>
                </a:solidFill>
                <a:latin typeface="+mn-lt"/>
                <a:ea typeface="MS PGothic" charset="0"/>
              </a:rPr>
              <a:t>ESCAPE </a:t>
            </a:r>
            <a:r>
              <a:rPr lang="fr-FR" b="1" dirty="0" err="1">
                <a:solidFill>
                  <a:srgbClr val="000090"/>
                </a:solidFill>
                <a:latin typeface="+mn-lt"/>
                <a:ea typeface="MS PGothic" charset="0"/>
              </a:rPr>
              <a:t>work</a:t>
            </a:r>
            <a:r>
              <a:rPr lang="fr-FR" b="1" dirty="0">
                <a:solidFill>
                  <a:srgbClr val="000090"/>
                </a:solidFill>
                <a:latin typeface="+mn-lt"/>
                <a:ea typeface="MS PGothic" charset="0"/>
              </a:rPr>
              <a:t> programme</a:t>
            </a:r>
            <a:endParaRPr lang="en-GB" b="1" dirty="0">
              <a:solidFill>
                <a:srgbClr val="000090"/>
              </a:solidFill>
              <a:latin typeface="+mn-lt"/>
            </a:endParaRPr>
          </a:p>
        </p:txBody>
      </p:sp>
      <p:pic>
        <p:nvPicPr>
          <p:cNvPr id="6" name="Image 5"/>
          <p:cNvPicPr>
            <a:picLocks noChangeAspect="1"/>
          </p:cNvPicPr>
          <p:nvPr/>
        </p:nvPicPr>
        <p:blipFill>
          <a:blip r:embed="rId2"/>
          <a:stretch>
            <a:fillRect/>
          </a:stretch>
        </p:blipFill>
        <p:spPr>
          <a:xfrm>
            <a:off x="152649" y="4749890"/>
            <a:ext cx="751417" cy="997743"/>
          </a:xfrm>
          <a:prstGeom prst="rect">
            <a:avLst/>
          </a:prstGeom>
        </p:spPr>
      </p:pic>
      <p:pic>
        <p:nvPicPr>
          <p:cNvPr id="7" name="Image 6" descr="Kay_Gra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32" y="2893993"/>
            <a:ext cx="777734" cy="887716"/>
          </a:xfrm>
          <a:prstGeom prst="rect">
            <a:avLst/>
          </a:prstGeom>
        </p:spPr>
      </p:pic>
      <p:pic>
        <p:nvPicPr>
          <p:cNvPr id="8" name="Image 7" descr="Mark_All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997" y="3914973"/>
            <a:ext cx="734980" cy="864946"/>
          </a:xfrm>
          <a:prstGeom prst="rect">
            <a:avLst/>
          </a:prstGeom>
        </p:spPr>
      </p:pic>
      <p:pic>
        <p:nvPicPr>
          <p:cNvPr id="9" name="Image 8" descr="Simone_Campana.jpg"/>
          <p:cNvPicPr>
            <a:picLocks noChangeAspect="1"/>
          </p:cNvPicPr>
          <p:nvPr/>
        </p:nvPicPr>
        <p:blipFill rotWithShape="1">
          <a:blip r:embed="rId5">
            <a:extLst>
              <a:ext uri="{28A0092B-C50C-407E-A947-70E740481C1C}">
                <a14:useLocalDpi xmlns:a14="http://schemas.microsoft.com/office/drawing/2010/main" val="0"/>
              </a:ext>
            </a:extLst>
          </a:blip>
          <a:srcRect l="23905" t="16593" r="12262" b="22747"/>
          <a:stretch/>
        </p:blipFill>
        <p:spPr>
          <a:xfrm>
            <a:off x="8116870" y="1776572"/>
            <a:ext cx="793934" cy="989244"/>
          </a:xfrm>
          <a:prstGeom prst="rect">
            <a:avLst/>
          </a:prstGeom>
        </p:spPr>
      </p:pic>
      <p:pic>
        <p:nvPicPr>
          <p:cNvPr id="10" name="Image 9" descr="Stephen_Serjean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6870" y="5391780"/>
            <a:ext cx="906087" cy="906087"/>
          </a:xfrm>
          <a:prstGeom prst="rect">
            <a:avLst/>
          </a:prstGeom>
        </p:spPr>
      </p:pic>
      <p:pic>
        <p:nvPicPr>
          <p:cNvPr id="12" name="Image 11" descr="0002017shortV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32" y="967611"/>
            <a:ext cx="802797" cy="957639"/>
          </a:xfrm>
          <a:prstGeom prst="rect">
            <a:avLst/>
          </a:prstGeom>
        </p:spPr>
      </p:pic>
      <p:sp>
        <p:nvSpPr>
          <p:cNvPr id="13" name="ZoneTexte 12"/>
          <p:cNvSpPr txBox="1"/>
          <p:nvPr/>
        </p:nvSpPr>
        <p:spPr>
          <a:xfrm>
            <a:off x="945838" y="630748"/>
            <a:ext cx="7137614" cy="5909308"/>
          </a:xfrm>
          <a:prstGeom prst="rect">
            <a:avLst/>
          </a:prstGeom>
          <a:noFill/>
        </p:spPr>
        <p:txBody>
          <a:bodyPr wrap="square" rtlCol="0">
            <a:spAutoFit/>
          </a:bodyPr>
          <a:lstStyle/>
          <a:p>
            <a:endParaRPr lang="en-GB" sz="1400" u="sng" dirty="0"/>
          </a:p>
          <a:p>
            <a:r>
              <a:rPr lang="en-GB" sz="1400" b="1" dirty="0"/>
              <a:t>WP1 MIND. Leader: Giovanni </a:t>
            </a:r>
            <a:r>
              <a:rPr lang="en-GB" sz="1400" b="1" dirty="0" err="1"/>
              <a:t>Lamanna</a:t>
            </a:r>
            <a:r>
              <a:rPr lang="en-GB" sz="1400" b="1" dirty="0"/>
              <a:t>, LAPP-CNRS </a:t>
            </a:r>
          </a:p>
          <a:p>
            <a:r>
              <a:rPr lang="en-GB" sz="1200" dirty="0"/>
              <a:t>Management and policy.</a:t>
            </a:r>
          </a:p>
          <a:p>
            <a:endParaRPr lang="en-GB" sz="1400" dirty="0"/>
          </a:p>
          <a:p>
            <a:endParaRPr lang="en-GB" sz="1400" dirty="0"/>
          </a:p>
          <a:p>
            <a:pPr algn="r"/>
            <a:r>
              <a:rPr lang="en-GB" sz="1400" b="1" dirty="0"/>
              <a:t>WP2 DIOS. Leader: Simone </a:t>
            </a:r>
            <a:r>
              <a:rPr lang="en-GB" sz="1400" b="1" dirty="0" err="1"/>
              <a:t>Campana</a:t>
            </a:r>
            <a:r>
              <a:rPr lang="en-GB" sz="1400" b="1" dirty="0"/>
              <a:t>, CERN</a:t>
            </a:r>
          </a:p>
          <a:p>
            <a:pPr algn="r"/>
            <a:r>
              <a:rPr lang="en-GB" sz="1200" dirty="0"/>
              <a:t>Contribute to the federation of global EOSC resources through an implementation of the Data-Lake concept (evolution of WLCG and other ESFRI RIs computing models) to manage extremely large volumes of data up to the multi-</a:t>
            </a:r>
            <a:r>
              <a:rPr lang="en-GB" sz="1200" dirty="0" err="1"/>
              <a:t>exabyte</a:t>
            </a:r>
            <a:r>
              <a:rPr lang="en-GB" sz="1200" dirty="0"/>
              <a:t> scale</a:t>
            </a:r>
          </a:p>
          <a:p>
            <a:pPr algn="r"/>
            <a:endParaRPr lang="en-GB" sz="1400" dirty="0"/>
          </a:p>
          <a:p>
            <a:endParaRPr lang="en-GB" sz="1400" b="1" dirty="0"/>
          </a:p>
          <a:p>
            <a:r>
              <a:rPr lang="en-GB" sz="1400" b="1" dirty="0"/>
              <a:t>WP3 OSSR. Leader: Kay Graf, FAU </a:t>
            </a:r>
          </a:p>
          <a:p>
            <a:pPr>
              <a:spcAft>
                <a:spcPts val="1200"/>
              </a:spcAft>
            </a:pPr>
            <a:r>
              <a:rPr lang="en-GB" sz="1200" dirty="0"/>
              <a:t>Support for "scientific software" as a major component of the ESFR-RI “data” to be stored and displayed in EOSC via dedicated community-based catalogues. Implementation of a community-based approach for the continuous development of shared software and for training of researchers and data scientists.</a:t>
            </a:r>
          </a:p>
          <a:p>
            <a:pPr algn="r"/>
            <a:endParaRPr lang="en-GB" sz="1400" b="1" dirty="0"/>
          </a:p>
          <a:p>
            <a:pPr algn="r"/>
            <a:r>
              <a:rPr lang="en-GB" sz="1400" b="1" dirty="0"/>
              <a:t>WP4 CEVO. Leader: Mark Allen, CDS-CNRS</a:t>
            </a:r>
          </a:p>
          <a:p>
            <a:pPr algn="r"/>
            <a:r>
              <a:rPr lang="en-GB" sz="1200" dirty="0"/>
              <a:t>Extend FAIR standards, methods, tools of the Virtual Observatory to a broader scientific context;         demonstrate EOSC's ability to include existing platforms.</a:t>
            </a:r>
            <a:endParaRPr lang="en-GB" sz="1400" dirty="0"/>
          </a:p>
          <a:p>
            <a:endParaRPr lang="en-GB" sz="1400" b="1" dirty="0"/>
          </a:p>
          <a:p>
            <a:r>
              <a:rPr lang="en-GB" sz="1400" b="1" dirty="0"/>
              <a:t>WP5 ESAP. Leader: </a:t>
            </a:r>
            <a:r>
              <a:rPr lang="en-GB" sz="1400" b="1" dirty="0" err="1"/>
              <a:t>Michiel</a:t>
            </a:r>
            <a:r>
              <a:rPr lang="en-GB" sz="1400" b="1" dirty="0"/>
              <a:t> van Haarlem, ASTRON-NWO</a:t>
            </a:r>
          </a:p>
          <a:p>
            <a:r>
              <a:rPr lang="en-GB" sz="1200" dirty="0"/>
              <a:t>Implementation of scientific analysis platforms enabling EOSC researchers to organize data collections, analyse them, access ESFRI's software tools, and provide their own customized workflows.</a:t>
            </a:r>
          </a:p>
          <a:p>
            <a:endParaRPr lang="en-GB" sz="1400" dirty="0"/>
          </a:p>
          <a:p>
            <a:endParaRPr lang="en-GB" sz="1400" dirty="0"/>
          </a:p>
          <a:p>
            <a:pPr algn="r"/>
            <a:r>
              <a:rPr lang="en-GB" sz="1400" b="1" dirty="0"/>
              <a:t>WP6 ECO. Leader: Stephen </a:t>
            </a:r>
            <a:r>
              <a:rPr lang="en-GB" sz="1400" b="1" dirty="0" err="1"/>
              <a:t>Serjeant</a:t>
            </a:r>
            <a:r>
              <a:rPr lang="en-GB" sz="1400" b="1" dirty="0"/>
              <a:t>, Oxford Open University</a:t>
            </a:r>
          </a:p>
          <a:p>
            <a:pPr algn="r"/>
            <a:r>
              <a:rPr lang="en-GB" sz="1200" dirty="0"/>
              <a:t>Citizen Science, Open Science et Communication</a:t>
            </a:r>
          </a:p>
        </p:txBody>
      </p:sp>
      <p:sp>
        <p:nvSpPr>
          <p:cNvPr id="14"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12</a:t>
            </a:fld>
            <a:endParaRPr lang="it-IT" sz="1200" dirty="0"/>
          </a:p>
        </p:txBody>
      </p:sp>
    </p:spTree>
    <p:extLst>
      <p:ext uri="{BB962C8B-B14F-4D97-AF65-F5344CB8AC3E}">
        <p14:creationId xmlns:p14="http://schemas.microsoft.com/office/powerpoint/2010/main" val="288881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4" name="Titolo 1">
            <a:extLst>
              <a:ext uri="{FF2B5EF4-FFF2-40B4-BE49-F238E27FC236}">
                <a16:creationId xmlns:a16="http://schemas.microsoft.com/office/drawing/2014/main" id="{5BFC9E20-AA2D-42E3-B3AD-65C722822AB4}"/>
              </a:ext>
            </a:extLst>
          </p:cNvPr>
          <p:cNvSpPr txBox="1">
            <a:spLocks/>
          </p:cNvSpPr>
          <p:nvPr/>
        </p:nvSpPr>
        <p:spPr>
          <a:xfrm>
            <a:off x="1260228"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b="1" dirty="0">
                <a:solidFill>
                  <a:srgbClr val="000090"/>
                </a:solidFill>
                <a:latin typeface="+mn-lt"/>
                <a:ea typeface="MS PGothic" charset="0"/>
              </a:rPr>
              <a:t>Annual progress meeting</a:t>
            </a:r>
            <a:endParaRPr lang="en-GB" b="1" dirty="0">
              <a:solidFill>
                <a:srgbClr val="000090"/>
              </a:solidFill>
              <a:latin typeface="+mn-lt"/>
            </a:endParaRPr>
          </a:p>
        </p:txBody>
      </p:sp>
      <p:sp>
        <p:nvSpPr>
          <p:cNvPr id="6"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13</a:t>
            </a:fld>
            <a:endParaRPr lang="it-IT" sz="1200" dirty="0"/>
          </a:p>
        </p:txBody>
      </p:sp>
      <p:sp>
        <p:nvSpPr>
          <p:cNvPr id="7" name="Segnaposto contenuto 2">
            <a:extLst>
              <a:ext uri="{FF2B5EF4-FFF2-40B4-BE49-F238E27FC236}">
                <a16:creationId xmlns:a16="http://schemas.microsoft.com/office/drawing/2014/main" id="{B9DB0031-C86D-CF44-A3E4-294C38CB1BB4}"/>
              </a:ext>
            </a:extLst>
          </p:cNvPr>
          <p:cNvSpPr txBox="1">
            <a:spLocks/>
          </p:cNvSpPr>
          <p:nvPr/>
        </p:nvSpPr>
        <p:spPr>
          <a:xfrm>
            <a:off x="238951" y="912715"/>
            <a:ext cx="8625590" cy="5271690"/>
          </a:xfrm>
          <a:prstGeom prst="rect">
            <a:avLst/>
          </a:prstGeom>
        </p:spPr>
        <p:txBody>
          <a:bodyPr>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dirty="0"/>
              <a:t>  </a:t>
            </a:r>
          </a:p>
          <a:p>
            <a:r>
              <a:rPr lang="en-GB" sz="2400" dirty="0"/>
              <a:t>Main objective: General Assembly for annual steering and audit of the project (tomorrow afternoon) </a:t>
            </a:r>
          </a:p>
          <a:p>
            <a:pPr marL="0" indent="0">
              <a:buNone/>
            </a:pPr>
            <a:endParaRPr lang="en-GB" sz="2400" dirty="0"/>
          </a:p>
          <a:p>
            <a:r>
              <a:rPr lang="en-GB" sz="2400" dirty="0"/>
              <a:t> Extended agenda for: </a:t>
            </a:r>
          </a:p>
          <a:p>
            <a:pPr lvl="1"/>
            <a:r>
              <a:rPr lang="en-GB" sz="2000" dirty="0"/>
              <a:t>Topical interface or co-development exchanges among Work Packages (today)</a:t>
            </a:r>
          </a:p>
          <a:p>
            <a:pPr lvl="1"/>
            <a:r>
              <a:rPr lang="en-GB" sz="2000" dirty="0"/>
              <a:t> Science and policy issues discussions concerning EOSC implications for our research domains and next year strategy (tomorrow morning)</a:t>
            </a:r>
            <a:endParaRPr lang="en-GB" sz="3200" i="1" dirty="0"/>
          </a:p>
          <a:p>
            <a:pPr marL="457200" lvl="1" indent="0">
              <a:buFontTx/>
              <a:buNone/>
            </a:pPr>
            <a:endParaRPr lang="en-GB" sz="2000" dirty="0"/>
          </a:p>
          <a:p>
            <a:pPr marL="0" indent="0" algn="just">
              <a:buFontTx/>
              <a:buNone/>
            </a:pPr>
            <a:endParaRPr lang="en-GB" sz="1400" i="1" dirty="0"/>
          </a:p>
          <a:p>
            <a:pPr marL="0" indent="0">
              <a:buFontTx/>
              <a:buNone/>
            </a:pPr>
            <a:endParaRPr lang="it-IT" dirty="0">
              <a:latin typeface="Avenir Book"/>
              <a:cs typeface="Avenir Book"/>
            </a:endParaRPr>
          </a:p>
        </p:txBody>
      </p:sp>
    </p:spTree>
    <p:extLst>
      <p:ext uri="{BB962C8B-B14F-4D97-AF65-F5344CB8AC3E}">
        <p14:creationId xmlns:p14="http://schemas.microsoft.com/office/powerpoint/2010/main" val="55306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70CA9FF-F749-774B-8E06-B07B982DB38A}"/>
              </a:ext>
            </a:extLst>
          </p:cNvPr>
          <p:cNvSpPr>
            <a:spLocks noGrp="1"/>
          </p:cNvSpPr>
          <p:nvPr>
            <p:ph type="dt" sz="half" idx="10"/>
          </p:nvPr>
        </p:nvSpPr>
        <p:spPr/>
        <p:txBody>
          <a:bodyPr/>
          <a:lstStyle/>
          <a:p>
            <a:fld id="{0A64F15C-91D5-9241-AC17-030113BDD6BC}" type="datetime1">
              <a:rPr lang="it-IT" smtClean="0"/>
              <a:t>26/02/20</a:t>
            </a:fld>
            <a:endParaRPr lang="it-IT"/>
          </a:p>
        </p:txBody>
      </p:sp>
      <p:pic>
        <p:nvPicPr>
          <p:cNvPr id="4" name="Image 3">
            <a:extLst>
              <a:ext uri="{FF2B5EF4-FFF2-40B4-BE49-F238E27FC236}">
                <a16:creationId xmlns:a16="http://schemas.microsoft.com/office/drawing/2014/main" id="{1E44FC8E-0A33-DB4C-B7D9-FC78B218366A}"/>
              </a:ext>
            </a:extLst>
          </p:cNvPr>
          <p:cNvPicPr>
            <a:picLocks noChangeAspect="1"/>
          </p:cNvPicPr>
          <p:nvPr/>
        </p:nvPicPr>
        <p:blipFill>
          <a:blip r:embed="rId2"/>
          <a:stretch>
            <a:fillRect/>
          </a:stretch>
        </p:blipFill>
        <p:spPr>
          <a:xfrm>
            <a:off x="0" y="1778000"/>
            <a:ext cx="9144000" cy="3302000"/>
          </a:xfrm>
          <a:prstGeom prst="rect">
            <a:avLst/>
          </a:prstGeom>
        </p:spPr>
      </p:pic>
      <p:sp>
        <p:nvSpPr>
          <p:cNvPr id="5" name="Titolo 1">
            <a:extLst>
              <a:ext uri="{FF2B5EF4-FFF2-40B4-BE49-F238E27FC236}">
                <a16:creationId xmlns:a16="http://schemas.microsoft.com/office/drawing/2014/main" id="{8BE41D4D-E570-B54E-A9B2-2F4B4DF1ECA4}"/>
              </a:ext>
            </a:extLst>
          </p:cNvPr>
          <p:cNvSpPr txBox="1">
            <a:spLocks/>
          </p:cNvSpPr>
          <p:nvPr/>
        </p:nvSpPr>
        <p:spPr>
          <a:xfrm>
            <a:off x="1260228"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b="1" dirty="0">
                <a:solidFill>
                  <a:srgbClr val="000090"/>
                </a:solidFill>
                <a:latin typeface="+mn-lt"/>
                <a:ea typeface="MS PGothic" charset="0"/>
              </a:rPr>
              <a:t>Brief Work-Packages reports</a:t>
            </a:r>
            <a:endParaRPr lang="en-GB" b="1" dirty="0">
              <a:solidFill>
                <a:srgbClr val="000090"/>
              </a:solidFill>
              <a:latin typeface="+mn-lt"/>
            </a:endParaRPr>
          </a:p>
        </p:txBody>
      </p:sp>
      <p:sp>
        <p:nvSpPr>
          <p:cNvPr id="6" name="Espace réservé du pied de page 2">
            <a:extLst>
              <a:ext uri="{FF2B5EF4-FFF2-40B4-BE49-F238E27FC236}">
                <a16:creationId xmlns:a16="http://schemas.microsoft.com/office/drawing/2014/main" id="{8C0B69C6-F667-F140-82C5-4F7BF6954AAA}"/>
              </a:ext>
            </a:extLst>
          </p:cNvPr>
          <p:cNvSpPr>
            <a:spLocks noGrp="1"/>
          </p:cNvSpPr>
          <p:nvPr>
            <p:ph type="ftr" sz="quarter" idx="11"/>
          </p:nvPr>
        </p:nvSpPr>
        <p:spPr>
          <a:xfrm>
            <a:off x="1958196" y="6356351"/>
            <a:ext cx="2803585" cy="365125"/>
          </a:xfrm>
        </p:spPr>
        <p:txBody>
          <a:bodyPr/>
          <a:lstStyle/>
          <a:p>
            <a:r>
              <a:rPr lang="it-IT" dirty="0"/>
              <a:t>G. Lamanna</a:t>
            </a:r>
          </a:p>
        </p:txBody>
      </p:sp>
    </p:spTree>
    <p:extLst>
      <p:ext uri="{BB962C8B-B14F-4D97-AF65-F5344CB8AC3E}">
        <p14:creationId xmlns:p14="http://schemas.microsoft.com/office/powerpoint/2010/main" val="56671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4" name="Titolo 1">
            <a:extLst>
              <a:ext uri="{FF2B5EF4-FFF2-40B4-BE49-F238E27FC236}">
                <a16:creationId xmlns:a16="http://schemas.microsoft.com/office/drawing/2014/main" id="{5BFC9E20-AA2D-42E3-B3AD-65C722822AB4}"/>
              </a:ext>
            </a:extLst>
          </p:cNvPr>
          <p:cNvSpPr txBox="1">
            <a:spLocks/>
          </p:cNvSpPr>
          <p:nvPr/>
        </p:nvSpPr>
        <p:spPr>
          <a:xfrm>
            <a:off x="1260228"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b="1" dirty="0">
                <a:solidFill>
                  <a:srgbClr val="000090"/>
                </a:solidFill>
                <a:latin typeface="+mn-lt"/>
                <a:ea typeface="MS PGothic" charset="0"/>
              </a:rPr>
              <a:t>Brief Work-Packages reports - WP1 </a:t>
            </a:r>
            <a:endParaRPr lang="en-GB" b="1" dirty="0">
              <a:solidFill>
                <a:srgbClr val="000090"/>
              </a:solidFill>
              <a:latin typeface="+mn-lt"/>
            </a:endParaRPr>
          </a:p>
        </p:txBody>
      </p:sp>
      <p:sp>
        <p:nvSpPr>
          <p:cNvPr id="7"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15</a:t>
            </a:fld>
            <a:endParaRPr lang="it-IT" sz="1200" dirty="0"/>
          </a:p>
        </p:txBody>
      </p:sp>
      <p:sp>
        <p:nvSpPr>
          <p:cNvPr id="8" name="Segnaposto contenuto 2">
            <a:extLst>
              <a:ext uri="{FF2B5EF4-FFF2-40B4-BE49-F238E27FC236}">
                <a16:creationId xmlns:a16="http://schemas.microsoft.com/office/drawing/2014/main" id="{A5B5D57E-C1DD-9949-97DF-33858667FBC1}"/>
              </a:ext>
            </a:extLst>
          </p:cNvPr>
          <p:cNvSpPr txBox="1">
            <a:spLocks/>
          </p:cNvSpPr>
          <p:nvPr/>
        </p:nvSpPr>
        <p:spPr>
          <a:xfrm>
            <a:off x="190313" y="740769"/>
            <a:ext cx="8625590" cy="5244894"/>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sz="1800" dirty="0"/>
              <a:t>  </a:t>
            </a:r>
          </a:p>
          <a:p>
            <a:pPr marL="0" indent="0">
              <a:buNone/>
            </a:pPr>
            <a:r>
              <a:rPr lang="en-GB" sz="1600" b="1" dirty="0">
                <a:solidFill>
                  <a:srgbClr val="000000"/>
                </a:solidFill>
                <a:ea typeface="Calibri" panose="020F0502020204030204" pitchFamily="34" charset="0"/>
              </a:rPr>
              <a:t>WP1 Management, Innovation, Networking and Dissemination (MIND) </a:t>
            </a:r>
            <a:r>
              <a:rPr lang="en-GB" sz="1600" dirty="0">
                <a:solidFill>
                  <a:srgbClr val="000000"/>
                </a:solidFill>
                <a:ea typeface="Calibri" panose="020F0502020204030204" pitchFamily="34" charset="0"/>
              </a:rPr>
              <a:t>supports the networking with various EOSC stakeholders (EOSC governance, e-infrastructures, other H2020 projects, policy bodies, industries); implement the connection between EOSC and the ESCAPE RIs management boards. </a:t>
            </a:r>
          </a:p>
          <a:p>
            <a:r>
              <a:rPr lang="en-GB" sz="1800" dirty="0">
                <a:solidFill>
                  <a:srgbClr val="000000"/>
                </a:solidFill>
                <a:ea typeface="Calibri" panose="020F0502020204030204" pitchFamily="34" charset="0"/>
              </a:rPr>
              <a:t>First year actions:</a:t>
            </a:r>
            <a:endParaRPr lang="en-GB" sz="1800" dirty="0"/>
          </a:p>
          <a:p>
            <a:pPr lvl="1" algn="just"/>
            <a:r>
              <a:rPr lang="en-GB" sz="1400" dirty="0">
                <a:ea typeface="Calibri" panose="020F0502020204030204" pitchFamily="34" charset="0"/>
                <a:cs typeface="Arial" panose="020B0604020202020204" pitchFamily="34" charset="0"/>
              </a:rPr>
              <a:t>ESCAPE management support team (E-MST) has been setup. </a:t>
            </a:r>
          </a:p>
          <a:p>
            <a:pPr lvl="1" algn="just"/>
            <a:r>
              <a:rPr lang="en-GB" sz="1400" dirty="0">
                <a:ea typeface="Calibri" panose="020F0502020204030204" pitchFamily="34" charset="0"/>
                <a:cs typeface="Arial" panose="020B0604020202020204" pitchFamily="34" charset="0"/>
              </a:rPr>
              <a:t>The members of the ESFRI RIs’ management boards were consulted to define ESCAPE view on European Open Science Cloud (EOSC) concept implementation for the ESCAPE concerned domains. </a:t>
            </a:r>
          </a:p>
          <a:p>
            <a:pPr lvl="1" algn="just"/>
            <a:r>
              <a:rPr lang="en-GB" sz="1400" dirty="0">
                <a:ea typeface="Calibri" panose="020F0502020204030204" pitchFamily="34" charset="0"/>
                <a:cs typeface="Arial" panose="020B0604020202020204" pitchFamily="34" charset="0"/>
              </a:rPr>
              <a:t>The chairs of the ASTRONET, APPEC, </a:t>
            </a:r>
            <a:r>
              <a:rPr lang="en-GB" sz="1400" dirty="0" err="1">
                <a:ea typeface="Calibri" panose="020F0502020204030204" pitchFamily="34" charset="0"/>
                <a:cs typeface="Arial" panose="020B0604020202020204" pitchFamily="34" charset="0"/>
              </a:rPr>
              <a:t>NuPECC</a:t>
            </a:r>
            <a:r>
              <a:rPr lang="en-GB" sz="1400" dirty="0">
                <a:ea typeface="Calibri" panose="020F0502020204030204" pitchFamily="34" charset="0"/>
                <a:cs typeface="Arial" panose="020B0604020202020204" pitchFamily="34" charset="0"/>
              </a:rPr>
              <a:t> and ECFA consortia together with representative from ESA have been formally appointed as the ESCAPE External Expert Advisory Board members. </a:t>
            </a:r>
            <a:endParaRPr lang="fr-FR" sz="1400" dirty="0">
              <a:ea typeface="Calibri" panose="020F0502020204030204" pitchFamily="34" charset="0"/>
              <a:cs typeface="Times New Roman" panose="02020603050405020304" pitchFamily="18" charset="0"/>
            </a:endParaRPr>
          </a:p>
          <a:p>
            <a:pPr lvl="1" algn="just"/>
            <a:r>
              <a:rPr lang="en-GB" sz="1400" dirty="0">
                <a:ea typeface="Calibri" panose="020F0502020204030204" pitchFamily="34" charset="0"/>
                <a:cs typeface="Arial" panose="020B0604020202020204" pitchFamily="34" charset="0"/>
              </a:rPr>
              <a:t>E-MST has also been very actively exchanging with other EOSC cluster projects </a:t>
            </a:r>
            <a:r>
              <a:rPr lang="en-GB" sz="1400" u="sng" dirty="0">
                <a:solidFill>
                  <a:srgbClr val="0563C1"/>
                </a:solidFill>
                <a:ea typeface="Calibri" panose="020F0502020204030204" pitchFamily="34" charset="0"/>
                <a:cs typeface="Arial" panose="020B0604020202020204" pitchFamily="34" charset="0"/>
                <a:hlinkClick r:id="rId3"/>
              </a:rPr>
              <a:t>EOSC-Life</a:t>
            </a:r>
            <a:r>
              <a:rPr lang="en-GB" sz="1400" dirty="0">
                <a:ea typeface="Calibri" panose="020F0502020204030204" pitchFamily="34" charset="0"/>
                <a:cs typeface="Arial" panose="020B0604020202020204" pitchFamily="34" charset="0"/>
              </a:rPr>
              <a:t>, </a:t>
            </a:r>
            <a:r>
              <a:rPr lang="en-GB" sz="1400" u="sng" dirty="0">
                <a:solidFill>
                  <a:srgbClr val="0563C1"/>
                </a:solidFill>
                <a:ea typeface="Calibri" panose="020F0502020204030204" pitchFamily="34" charset="0"/>
                <a:cs typeface="Arial" panose="020B0604020202020204" pitchFamily="34" charset="0"/>
                <a:hlinkClick r:id="rId4"/>
              </a:rPr>
              <a:t>SSHOC</a:t>
            </a:r>
            <a:r>
              <a:rPr lang="en-GB" sz="1400" dirty="0">
                <a:ea typeface="Calibri" panose="020F0502020204030204" pitchFamily="34" charset="0"/>
                <a:cs typeface="Arial" panose="020B0604020202020204" pitchFamily="34" charset="0"/>
              </a:rPr>
              <a:t>, </a:t>
            </a:r>
            <a:r>
              <a:rPr lang="en-GB" sz="1400" u="sng" dirty="0">
                <a:solidFill>
                  <a:srgbClr val="0563C1"/>
                </a:solidFill>
                <a:ea typeface="Calibri" panose="020F0502020204030204" pitchFamily="34" charset="0"/>
                <a:cs typeface="Arial" panose="020B0604020202020204" pitchFamily="34" charset="0"/>
                <a:hlinkClick r:id="rId5"/>
              </a:rPr>
              <a:t>ENVRI-FAIR</a:t>
            </a:r>
            <a:r>
              <a:rPr lang="en-GB" sz="1400" dirty="0">
                <a:ea typeface="Calibri" panose="020F0502020204030204" pitchFamily="34" charset="0"/>
                <a:cs typeface="Arial" panose="020B0604020202020204" pitchFamily="34" charset="0"/>
              </a:rPr>
              <a:t> and </a:t>
            </a:r>
            <a:r>
              <a:rPr lang="en-GB" sz="1400" u="sng" dirty="0">
                <a:solidFill>
                  <a:srgbClr val="0563C1"/>
                </a:solidFill>
                <a:ea typeface="Calibri" panose="020F0502020204030204" pitchFamily="34" charset="0"/>
                <a:cs typeface="Arial" panose="020B0604020202020204" pitchFamily="34" charset="0"/>
                <a:hlinkClick r:id="rId6"/>
              </a:rPr>
              <a:t>PANOSC</a:t>
            </a:r>
            <a:r>
              <a:rPr lang="en-GB" sz="1400" dirty="0">
                <a:ea typeface="Calibri" panose="020F0502020204030204" pitchFamily="34" charset="0"/>
                <a:cs typeface="Arial" panose="020B0604020202020204" pitchFamily="34" charset="0"/>
              </a:rPr>
              <a:t>. </a:t>
            </a:r>
          </a:p>
          <a:p>
            <a:pPr lvl="1" algn="just"/>
            <a:r>
              <a:rPr lang="en-GB" sz="1400" dirty="0">
                <a:ea typeface="Calibri" panose="020F0502020204030204" pitchFamily="34" charset="0"/>
                <a:cs typeface="Arial" panose="020B0604020202020204" pitchFamily="34" charset="0"/>
              </a:rPr>
              <a:t>E-MST has also been representing the consortium at the various international events addressing the implementation of EOSC, both under the initiative of EC and ESFRI boards. </a:t>
            </a:r>
          </a:p>
          <a:p>
            <a:pPr lvl="1" algn="just"/>
            <a:r>
              <a:rPr lang="en-GB" sz="1400" dirty="0">
                <a:ea typeface="Calibri" panose="020F0502020204030204" pitchFamily="34" charset="0"/>
                <a:cs typeface="Arial" panose="020B0604020202020204" pitchFamily="34" charset="0"/>
              </a:rPr>
              <a:t>E-MST has so far organized six ESCAPE executive board meetings. These meetings have been instrumental to track the project progress in terms of technical objectives, recruitments as well as steering the interfaces with other EOSC stakeholders. </a:t>
            </a:r>
            <a:endParaRPr lang="fr-FR" sz="1400" dirty="0">
              <a:ea typeface="Calibri" panose="020F0502020204030204" pitchFamily="34" charset="0"/>
              <a:cs typeface="Times New Roman" panose="02020603050405020304" pitchFamily="18" charset="0"/>
            </a:endParaRPr>
          </a:p>
          <a:p>
            <a:pPr lvl="1" algn="just"/>
            <a:r>
              <a:rPr lang="en-GB" sz="1400" dirty="0">
                <a:ea typeface="Calibri" panose="020F0502020204030204" pitchFamily="34" charset="0"/>
                <a:cs typeface="Times New Roman" panose="02020603050405020304" pitchFamily="18" charset="0"/>
              </a:rPr>
              <a:t>Three of the ESCAPE executive board members are also contributing to the EOSC architecture and FAIR working group. </a:t>
            </a:r>
            <a:r>
              <a:rPr lang="en-GB" sz="1400" dirty="0">
                <a:ea typeface="Calibri" panose="020F0502020204030204" pitchFamily="34" charset="0"/>
                <a:cs typeface="Arial" panose="020B0604020202020204" pitchFamily="34" charset="0"/>
              </a:rPr>
              <a:t> </a:t>
            </a:r>
            <a:endParaRPr lang="fr-FR" sz="1400" dirty="0">
              <a:ea typeface="Calibri" panose="020F0502020204030204" pitchFamily="34" charset="0"/>
              <a:cs typeface="Times New Roman" panose="02020603050405020304" pitchFamily="18" charset="0"/>
            </a:endParaRPr>
          </a:p>
          <a:p>
            <a:pPr lvl="1" algn="just"/>
            <a:r>
              <a:rPr lang="en-GB" sz="1400" dirty="0">
                <a:ea typeface="Calibri" panose="020F0502020204030204" pitchFamily="34" charset="0"/>
                <a:cs typeface="Times New Roman" panose="02020603050405020304" pitchFamily="18" charset="0"/>
              </a:rPr>
              <a:t>The ESCAPE coordinator has represented the ESCAPE consortium and the vision of the ESCAPE scientific community in dedicated high-level consultation meetings with the EC officers, the ESFRI EOSC-Task Force, EOSC secretariat and has taken role in the EOSC-hub scientific strategy board.  </a:t>
            </a:r>
            <a:endParaRPr lang="fr-FR" sz="1400" dirty="0">
              <a:ea typeface="Calibri" panose="020F0502020204030204" pitchFamily="34" charset="0"/>
              <a:cs typeface="Times New Roman" panose="02020603050405020304" pitchFamily="18" charset="0"/>
            </a:endParaRPr>
          </a:p>
          <a:p>
            <a:pPr marL="457200" lvl="1" indent="0">
              <a:buFontTx/>
              <a:buNone/>
            </a:pPr>
            <a:endParaRPr lang="en-GB" sz="1800" dirty="0"/>
          </a:p>
          <a:p>
            <a:pPr marL="0" indent="0" algn="just">
              <a:buFontTx/>
              <a:buNone/>
            </a:pPr>
            <a:endParaRPr lang="en-GB" sz="1800" i="1" dirty="0"/>
          </a:p>
          <a:p>
            <a:pPr marL="0" indent="0">
              <a:buFontTx/>
              <a:buNone/>
            </a:pPr>
            <a:endParaRPr lang="it-IT" sz="1800" dirty="0">
              <a:cs typeface="Avenir Book"/>
            </a:endParaRPr>
          </a:p>
        </p:txBody>
      </p:sp>
    </p:spTree>
    <p:extLst>
      <p:ext uri="{BB962C8B-B14F-4D97-AF65-F5344CB8AC3E}">
        <p14:creationId xmlns:p14="http://schemas.microsoft.com/office/powerpoint/2010/main" val="342224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5" name="Segnaposto contenuto 2">
            <a:extLst>
              <a:ext uri="{FF2B5EF4-FFF2-40B4-BE49-F238E27FC236}">
                <a16:creationId xmlns:a16="http://schemas.microsoft.com/office/drawing/2014/main" id="{AC79B457-EE0D-44C6-93FF-DC2C2F3EED68}"/>
              </a:ext>
            </a:extLst>
          </p:cNvPr>
          <p:cNvSpPr txBox="1">
            <a:spLocks/>
          </p:cNvSpPr>
          <p:nvPr/>
        </p:nvSpPr>
        <p:spPr>
          <a:xfrm>
            <a:off x="326162" y="779654"/>
            <a:ext cx="8625590" cy="527976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400" b="1" dirty="0">
                <a:cs typeface="Avenir Book"/>
              </a:rPr>
              <a:t>Welcoming our external advisory board (EEAB) members:</a:t>
            </a:r>
            <a:endParaRPr lang="en-GB" sz="2400" b="1" dirty="0"/>
          </a:p>
          <a:p>
            <a:pPr marL="457200" lvl="1" indent="0">
              <a:buNone/>
            </a:pPr>
            <a:r>
              <a:rPr lang="en-GB" sz="2000" dirty="0"/>
              <a:t> </a:t>
            </a:r>
          </a:p>
          <a:p>
            <a:pPr lvl="1"/>
            <a:r>
              <a:rPr lang="en-GB" sz="2000" b="1" dirty="0"/>
              <a:t>APPEC</a:t>
            </a:r>
          </a:p>
          <a:p>
            <a:pPr marL="457200" lvl="1" indent="0">
              <a:buNone/>
            </a:pPr>
            <a:r>
              <a:rPr lang="en-GB" sz="2000" dirty="0"/>
              <a:t>     Teresa </a:t>
            </a:r>
            <a:r>
              <a:rPr lang="en-GB" sz="2000" dirty="0" err="1"/>
              <a:t>Montaruli</a:t>
            </a:r>
            <a:r>
              <a:rPr lang="en-GB" sz="2000" dirty="0"/>
              <a:t> </a:t>
            </a:r>
            <a:r>
              <a:rPr lang="en-US" sz="2000" dirty="0"/>
              <a:t>-</a:t>
            </a:r>
            <a:r>
              <a:rPr lang="en-GB" sz="2000" dirty="0"/>
              <a:t> Chair</a:t>
            </a:r>
          </a:p>
          <a:p>
            <a:pPr marL="457200" lvl="1" indent="0">
              <a:buNone/>
            </a:pPr>
            <a:endParaRPr lang="en-GB" sz="2000" dirty="0"/>
          </a:p>
          <a:p>
            <a:pPr lvl="1"/>
            <a:r>
              <a:rPr lang="en-GB" sz="2000" b="1" dirty="0"/>
              <a:t>ASTRONET</a:t>
            </a:r>
          </a:p>
          <a:p>
            <a:pPr marL="457200" lvl="1" indent="0">
              <a:buNone/>
            </a:pPr>
            <a:r>
              <a:rPr lang="en-GB" sz="2000" dirty="0"/>
              <a:t>     Colin Vincent -  Chair</a:t>
            </a:r>
          </a:p>
          <a:p>
            <a:pPr marL="457200" lvl="1" indent="0">
              <a:buNone/>
            </a:pPr>
            <a:endParaRPr lang="en-GB" sz="2000" dirty="0"/>
          </a:p>
          <a:p>
            <a:pPr lvl="1"/>
            <a:r>
              <a:rPr lang="en-GB" sz="2000" b="1" dirty="0" err="1"/>
              <a:t>NuPPEC</a:t>
            </a:r>
            <a:endParaRPr lang="en-GB" sz="2000" b="1" dirty="0"/>
          </a:p>
          <a:p>
            <a:pPr marL="457200" lvl="1" indent="0">
              <a:buNone/>
            </a:pPr>
            <a:r>
              <a:rPr lang="en-GB" sz="2000" dirty="0"/>
              <a:t>     Marek </a:t>
            </a:r>
            <a:r>
              <a:rPr lang="en-GB" sz="2000" dirty="0" err="1">
                <a:solidFill>
                  <a:srgbClr val="000000"/>
                </a:solidFill>
                <a:ea typeface="Calibri" panose="020F0502020204030204" pitchFamily="34" charset="0"/>
                <a:cs typeface="Arial" panose="020B0604020202020204" pitchFamily="34" charset="0"/>
              </a:rPr>
              <a:t>Lewitowicz</a:t>
            </a:r>
            <a:r>
              <a:rPr lang="en-GB" sz="2000" dirty="0"/>
              <a:t> </a:t>
            </a:r>
            <a:r>
              <a:rPr lang="en-US" sz="2000" dirty="0"/>
              <a:t>-</a:t>
            </a:r>
            <a:r>
              <a:rPr lang="en-GB" sz="2000" dirty="0"/>
              <a:t> Chair</a:t>
            </a:r>
          </a:p>
          <a:p>
            <a:pPr marL="457200" lvl="1" indent="0">
              <a:buNone/>
            </a:pPr>
            <a:endParaRPr lang="en-GB" sz="2000" dirty="0"/>
          </a:p>
          <a:p>
            <a:pPr lvl="1"/>
            <a:r>
              <a:rPr lang="en-GB" sz="2000" b="1" dirty="0"/>
              <a:t>ECFA</a:t>
            </a:r>
            <a:endParaRPr lang="en-GB" sz="2000" dirty="0"/>
          </a:p>
          <a:p>
            <a:pPr marL="457200" lvl="1" indent="0">
              <a:buNone/>
            </a:pPr>
            <a:r>
              <a:rPr lang="en-GB" sz="2000" dirty="0"/>
              <a:t>     Jorgen </a:t>
            </a:r>
            <a:r>
              <a:rPr lang="en-GB" sz="2000" dirty="0" err="1">
                <a:solidFill>
                  <a:srgbClr val="000000"/>
                </a:solidFill>
                <a:latin typeface="Arial" panose="020B0604020202020204" pitchFamily="34" charset="0"/>
                <a:ea typeface="Calibri" panose="020F0502020204030204" pitchFamily="34" charset="0"/>
                <a:cs typeface="Arial" panose="020B0604020202020204" pitchFamily="34" charset="0"/>
              </a:rPr>
              <a:t>D'Hondt</a:t>
            </a:r>
            <a:r>
              <a:rPr lang="en-GB" sz="2000" dirty="0"/>
              <a:t> - Chair</a:t>
            </a:r>
          </a:p>
          <a:p>
            <a:pPr marL="457200" lvl="1" indent="0">
              <a:buNone/>
            </a:pPr>
            <a:endParaRPr lang="en-GB" sz="2000" dirty="0"/>
          </a:p>
          <a:p>
            <a:pPr lvl="1"/>
            <a:r>
              <a:rPr lang="en-GB" sz="2000" b="1" dirty="0"/>
              <a:t>ESA</a:t>
            </a:r>
          </a:p>
          <a:p>
            <a:pPr marL="457200" lvl="1" indent="0">
              <a:buNone/>
            </a:pPr>
            <a:r>
              <a:rPr lang="en-GB" sz="2000" dirty="0"/>
              <a:t>     Christophe </a:t>
            </a:r>
            <a:r>
              <a:rPr lang="en-GB" sz="2000" dirty="0" err="1"/>
              <a:t>Arviset</a:t>
            </a:r>
            <a:r>
              <a:rPr lang="en-GB" sz="2000" dirty="0"/>
              <a:t> </a:t>
            </a:r>
          </a:p>
          <a:p>
            <a:pPr marL="457200" lvl="1" indent="0">
              <a:buNone/>
            </a:pPr>
            <a:endParaRPr lang="en-GB" sz="2000" dirty="0"/>
          </a:p>
          <a:p>
            <a:pPr marL="0" indent="0">
              <a:buFontTx/>
              <a:buNone/>
            </a:pPr>
            <a:endParaRPr lang="en-GB" sz="2000" dirty="0"/>
          </a:p>
          <a:p>
            <a:pPr lvl="1"/>
            <a:endParaRPr lang="en-GB" sz="2000" dirty="0"/>
          </a:p>
          <a:p>
            <a:pPr marL="0" indent="0" algn="just">
              <a:buFontTx/>
              <a:buNone/>
            </a:pPr>
            <a:endParaRPr lang="en-GB" sz="2000" dirty="0"/>
          </a:p>
          <a:p>
            <a:pPr marL="0" indent="0">
              <a:buFontTx/>
              <a:buNone/>
            </a:pPr>
            <a:endParaRPr lang="it-IT" sz="2000" dirty="0">
              <a:cs typeface="Avenir Book"/>
            </a:endParaRPr>
          </a:p>
        </p:txBody>
      </p:sp>
      <p:sp>
        <p:nvSpPr>
          <p:cNvPr id="6"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16</a:t>
            </a:fld>
            <a:endParaRPr lang="it-IT" sz="1200" dirty="0"/>
          </a:p>
        </p:txBody>
      </p:sp>
      <p:sp>
        <p:nvSpPr>
          <p:cNvPr id="8" name="Titolo 1">
            <a:extLst>
              <a:ext uri="{FF2B5EF4-FFF2-40B4-BE49-F238E27FC236}">
                <a16:creationId xmlns:a16="http://schemas.microsoft.com/office/drawing/2014/main" id="{0217FA68-19F1-D34C-83EA-486AC76C5441}"/>
              </a:ext>
            </a:extLst>
          </p:cNvPr>
          <p:cNvSpPr txBox="1">
            <a:spLocks/>
          </p:cNvSpPr>
          <p:nvPr/>
        </p:nvSpPr>
        <p:spPr>
          <a:xfrm>
            <a:off x="1260228"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b="1" dirty="0">
                <a:solidFill>
                  <a:srgbClr val="000090"/>
                </a:solidFill>
                <a:latin typeface="+mn-lt"/>
                <a:ea typeface="MS PGothic" charset="0"/>
              </a:rPr>
              <a:t>Brief Work-Packages reports - WP1 </a:t>
            </a:r>
            <a:endParaRPr lang="en-GB" b="1" dirty="0">
              <a:solidFill>
                <a:srgbClr val="000090"/>
              </a:solidFill>
              <a:latin typeface="+mn-lt"/>
            </a:endParaRPr>
          </a:p>
        </p:txBody>
      </p:sp>
    </p:spTree>
    <p:extLst>
      <p:ext uri="{BB962C8B-B14F-4D97-AF65-F5344CB8AC3E}">
        <p14:creationId xmlns:p14="http://schemas.microsoft.com/office/powerpoint/2010/main" val="3129376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4" name="Titolo 1">
            <a:extLst>
              <a:ext uri="{FF2B5EF4-FFF2-40B4-BE49-F238E27FC236}">
                <a16:creationId xmlns:a16="http://schemas.microsoft.com/office/drawing/2014/main" id="{5BFC9E20-AA2D-42E3-B3AD-65C722822AB4}"/>
              </a:ext>
            </a:extLst>
          </p:cNvPr>
          <p:cNvSpPr txBox="1">
            <a:spLocks/>
          </p:cNvSpPr>
          <p:nvPr/>
        </p:nvSpPr>
        <p:spPr>
          <a:xfrm>
            <a:off x="1260228" y="136510"/>
            <a:ext cx="7688281" cy="604259"/>
          </a:xfrm>
          <a:prstGeom prst="rect">
            <a:avLst/>
          </a:prstGeom>
        </p:spPr>
        <p:txBody>
          <a:bodyPr>
            <a:normAutofit fontScale="92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b="1" dirty="0">
                <a:solidFill>
                  <a:srgbClr val="000090"/>
                </a:solidFill>
                <a:latin typeface="+mn-lt"/>
                <a:ea typeface="MS PGothic" charset="0"/>
              </a:rPr>
              <a:t>Brief Work-Packages reports – WP2 to WP5 </a:t>
            </a:r>
            <a:endParaRPr lang="en-GB" b="1" dirty="0">
              <a:solidFill>
                <a:srgbClr val="000090"/>
              </a:solidFill>
              <a:latin typeface="+mn-lt"/>
            </a:endParaRPr>
          </a:p>
        </p:txBody>
      </p:sp>
      <p:sp>
        <p:nvSpPr>
          <p:cNvPr id="7"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17</a:t>
            </a:fld>
            <a:endParaRPr lang="it-IT" sz="1200" dirty="0"/>
          </a:p>
        </p:txBody>
      </p:sp>
    </p:spTree>
    <p:extLst>
      <p:ext uri="{BB962C8B-B14F-4D97-AF65-F5344CB8AC3E}">
        <p14:creationId xmlns:p14="http://schemas.microsoft.com/office/powerpoint/2010/main" val="359727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59" y="11758"/>
            <a:ext cx="9132241" cy="6846242"/>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Titolo 1">
            <a:extLst>
              <a:ext uri="{FF2B5EF4-FFF2-40B4-BE49-F238E27FC236}">
                <a16:creationId xmlns:a16="http://schemas.microsoft.com/office/drawing/2014/main" id="{5BFC9E20-AA2D-42E3-B3AD-65C722822AB4}"/>
              </a:ext>
            </a:extLst>
          </p:cNvPr>
          <p:cNvSpPr>
            <a:spLocks noGrp="1"/>
          </p:cNvSpPr>
          <p:nvPr>
            <p:ph type="title"/>
          </p:nvPr>
        </p:nvSpPr>
        <p:spPr>
          <a:xfrm>
            <a:off x="356673" y="5801926"/>
            <a:ext cx="7688281" cy="604259"/>
          </a:xfrm>
        </p:spPr>
        <p:txBody>
          <a:bodyPr>
            <a:noAutofit/>
          </a:bodyPr>
          <a:lstStyle/>
          <a:p>
            <a:r>
              <a:rPr lang="fr-FR" sz="4000" b="1" dirty="0" err="1">
                <a:solidFill>
                  <a:srgbClr val="000090"/>
                </a:solidFill>
                <a:latin typeface="+mn-lt"/>
                <a:ea typeface="MS PGothic" charset="0"/>
              </a:rPr>
              <a:t>Thank</a:t>
            </a:r>
            <a:r>
              <a:rPr lang="fr-FR" sz="4000" b="1" dirty="0">
                <a:solidFill>
                  <a:srgbClr val="000090"/>
                </a:solidFill>
                <a:latin typeface="+mn-lt"/>
                <a:ea typeface="MS PGothic" charset="0"/>
              </a:rPr>
              <a:t> </a:t>
            </a:r>
            <a:r>
              <a:rPr lang="fr-FR" sz="4000" b="1" dirty="0" err="1">
                <a:solidFill>
                  <a:srgbClr val="000090"/>
                </a:solidFill>
                <a:latin typeface="+mn-lt"/>
                <a:ea typeface="MS PGothic" charset="0"/>
              </a:rPr>
              <a:t>you</a:t>
            </a:r>
            <a:r>
              <a:rPr lang="fr-FR" sz="4000" b="1" dirty="0">
                <a:solidFill>
                  <a:srgbClr val="000090"/>
                </a:solidFill>
                <a:latin typeface="+mn-lt"/>
                <a:ea typeface="MS PGothic" charset="0"/>
              </a:rPr>
              <a:t> !</a:t>
            </a:r>
            <a:endParaRPr lang="en-GB" sz="4000" b="1" dirty="0">
              <a:solidFill>
                <a:srgbClr val="000090"/>
              </a:solidFill>
              <a:latin typeface="+mn-lt"/>
            </a:endParaRPr>
          </a:p>
        </p:txBody>
      </p:sp>
      <p:pic>
        <p:nvPicPr>
          <p:cNvPr id="10" name="Image 9" descr="03-Escape-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92"/>
            <a:ext cx="9144000" cy="6465237"/>
          </a:xfrm>
          <a:prstGeom prst="rect">
            <a:avLst/>
          </a:prstGeom>
        </p:spPr>
      </p:pic>
    </p:spTree>
    <p:extLst>
      <p:ext uri="{BB962C8B-B14F-4D97-AF65-F5344CB8AC3E}">
        <p14:creationId xmlns:p14="http://schemas.microsoft.com/office/powerpoint/2010/main" val="160791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sp>
        <p:nvSpPr>
          <p:cNvPr id="4" name="Titolo 1">
            <a:extLst>
              <a:ext uri="{FF2B5EF4-FFF2-40B4-BE49-F238E27FC236}">
                <a16:creationId xmlns:a16="http://schemas.microsoft.com/office/drawing/2014/main" id="{5BFC9E20-AA2D-42E3-B3AD-65C722822AB4}"/>
              </a:ext>
            </a:extLst>
          </p:cNvPr>
          <p:cNvSpPr txBox="1">
            <a:spLocks/>
          </p:cNvSpPr>
          <p:nvPr/>
        </p:nvSpPr>
        <p:spPr>
          <a:xfrm>
            <a:off x="1288919"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fr-FR" b="1" dirty="0" err="1">
                <a:solidFill>
                  <a:srgbClr val="000090"/>
                </a:solidFill>
                <a:latin typeface="+mn-lt"/>
                <a:ea typeface="MS PGothic" charset="0"/>
              </a:rPr>
              <a:t>Outline</a:t>
            </a:r>
            <a:endParaRPr lang="en-GB" b="1" dirty="0">
              <a:solidFill>
                <a:srgbClr val="000090"/>
              </a:solidFill>
              <a:latin typeface="+mn-lt"/>
            </a:endParaRPr>
          </a:p>
        </p:txBody>
      </p:sp>
      <p:sp>
        <p:nvSpPr>
          <p:cNvPr id="5" name="Segnaposto contenuto 2">
            <a:extLst>
              <a:ext uri="{FF2B5EF4-FFF2-40B4-BE49-F238E27FC236}">
                <a16:creationId xmlns:a16="http://schemas.microsoft.com/office/drawing/2014/main" id="{AC79B457-EE0D-44C6-93FF-DC2C2F3EED68}"/>
              </a:ext>
            </a:extLst>
          </p:cNvPr>
          <p:cNvSpPr txBox="1">
            <a:spLocks/>
          </p:cNvSpPr>
          <p:nvPr/>
        </p:nvSpPr>
        <p:spPr>
          <a:xfrm>
            <a:off x="439331" y="1496540"/>
            <a:ext cx="8537869" cy="4038497"/>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 ESCAPE origin (a reminder)</a:t>
            </a:r>
          </a:p>
          <a:p>
            <a:endParaRPr lang="en-GB" sz="2400" dirty="0"/>
          </a:p>
          <a:p>
            <a:r>
              <a:rPr lang="en-GB" sz="2400" dirty="0"/>
              <a:t> ESCAPE goals within EOSC</a:t>
            </a:r>
          </a:p>
          <a:p>
            <a:pPr marL="0" indent="0">
              <a:buNone/>
            </a:pPr>
            <a:endParaRPr lang="en-GB" sz="2400" dirty="0"/>
          </a:p>
          <a:p>
            <a:r>
              <a:rPr lang="en-GB" sz="2400" dirty="0"/>
              <a:t> The annual progress meeting</a:t>
            </a:r>
          </a:p>
          <a:p>
            <a:pPr marL="0" indent="0">
              <a:buNone/>
            </a:pPr>
            <a:endParaRPr lang="en-GB" sz="2400" dirty="0"/>
          </a:p>
          <a:p>
            <a:r>
              <a:rPr lang="en-GB" sz="2400" dirty="0"/>
              <a:t> WPs brief reports</a:t>
            </a:r>
          </a:p>
          <a:p>
            <a:pPr marL="0" indent="0">
              <a:buNone/>
            </a:pPr>
            <a:endParaRPr lang="en-GB" sz="2400" dirty="0"/>
          </a:p>
          <a:p>
            <a:pPr marL="0" indent="0">
              <a:buNone/>
            </a:pPr>
            <a:endParaRPr lang="en-GB" sz="2400" dirty="0"/>
          </a:p>
          <a:p>
            <a:pPr marL="457200" lvl="1" indent="0">
              <a:buFontTx/>
              <a:buNone/>
            </a:pPr>
            <a:endParaRPr lang="en-GB" dirty="0"/>
          </a:p>
          <a:p>
            <a:pPr marL="457200" lvl="1" indent="0">
              <a:buFontTx/>
              <a:buNone/>
            </a:pPr>
            <a:endParaRPr lang="en-GB" sz="2000" dirty="0"/>
          </a:p>
        </p:txBody>
      </p:sp>
      <p:sp>
        <p:nvSpPr>
          <p:cNvPr id="6"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2</a:t>
            </a:fld>
            <a:endParaRPr lang="it-IT" sz="1200" dirty="0"/>
          </a:p>
        </p:txBody>
      </p:sp>
    </p:spTree>
    <p:extLst>
      <p:ext uri="{BB962C8B-B14F-4D97-AF65-F5344CB8AC3E}">
        <p14:creationId xmlns:p14="http://schemas.microsoft.com/office/powerpoint/2010/main" val="2473427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74EA8EC-40F3-3141-8AB2-E5A9495B5367}"/>
              </a:ext>
            </a:extLst>
          </p:cNvPr>
          <p:cNvSpPr>
            <a:spLocks noGrp="1"/>
          </p:cNvSpPr>
          <p:nvPr>
            <p:ph type="dt" sz="half" idx="10"/>
          </p:nvPr>
        </p:nvSpPr>
        <p:spPr/>
        <p:txBody>
          <a:bodyPr/>
          <a:lstStyle/>
          <a:p>
            <a:fld id="{0A64F15C-91D5-9241-AC17-030113BDD6BC}" type="datetime1">
              <a:rPr lang="it-IT" smtClean="0"/>
              <a:t>26/02/20</a:t>
            </a:fld>
            <a:endParaRPr lang="it-IT"/>
          </a:p>
        </p:txBody>
      </p:sp>
      <p:sp>
        <p:nvSpPr>
          <p:cNvPr id="4" name="Titolo 1">
            <a:extLst>
              <a:ext uri="{FF2B5EF4-FFF2-40B4-BE49-F238E27FC236}">
                <a16:creationId xmlns:a16="http://schemas.microsoft.com/office/drawing/2014/main" id="{94191E62-200D-5847-AC55-B2B05276BCCD}"/>
              </a:ext>
            </a:extLst>
          </p:cNvPr>
          <p:cNvSpPr txBox="1">
            <a:spLocks/>
          </p:cNvSpPr>
          <p:nvPr/>
        </p:nvSpPr>
        <p:spPr>
          <a:xfrm>
            <a:off x="1288919" y="136510"/>
            <a:ext cx="7688281" cy="6042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fr-FR" sz="3600" b="1" err="1">
                <a:solidFill>
                  <a:srgbClr val="000090"/>
                </a:solidFill>
                <a:latin typeface="+mn-lt"/>
                <a:ea typeface="MS PGothic" charset="0"/>
              </a:rPr>
              <a:t>European</a:t>
            </a:r>
            <a:r>
              <a:rPr lang="fr-FR" sz="3600" b="1">
                <a:solidFill>
                  <a:srgbClr val="000090"/>
                </a:solidFill>
                <a:latin typeface="+mn-lt"/>
                <a:ea typeface="MS PGothic" charset="0"/>
              </a:rPr>
              <a:t> Open Science Cloud (EOSC)</a:t>
            </a:r>
            <a:endParaRPr lang="en-GB" sz="3600" b="1">
              <a:solidFill>
                <a:srgbClr val="000090"/>
              </a:solidFill>
              <a:latin typeface="+mn-lt"/>
            </a:endParaRPr>
          </a:p>
        </p:txBody>
      </p:sp>
      <p:sp>
        <p:nvSpPr>
          <p:cNvPr id="5" name="Segnaposto contenuto 2">
            <a:extLst>
              <a:ext uri="{FF2B5EF4-FFF2-40B4-BE49-F238E27FC236}">
                <a16:creationId xmlns:a16="http://schemas.microsoft.com/office/drawing/2014/main" id="{D4B33271-E70C-7B45-B9B3-7D0F8FB7EEA8}"/>
              </a:ext>
            </a:extLst>
          </p:cNvPr>
          <p:cNvSpPr txBox="1">
            <a:spLocks/>
          </p:cNvSpPr>
          <p:nvPr/>
        </p:nvSpPr>
        <p:spPr>
          <a:xfrm>
            <a:off x="322919" y="1277717"/>
            <a:ext cx="8480614" cy="43448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dirty="0">
              <a:cs typeface="Helvetica Neue"/>
            </a:endParaRPr>
          </a:p>
          <a:p>
            <a:pPr marL="342900" indent="-342900" algn="l">
              <a:buClr>
                <a:schemeClr val="accent2"/>
              </a:buClr>
              <a:buSzPct val="110000"/>
              <a:buFont typeface="Arial" panose="020B0604020202020204" pitchFamily="34" charset="0"/>
              <a:buChar char="•"/>
            </a:pPr>
            <a:r>
              <a:rPr lang="en-GB" sz="2000" dirty="0"/>
              <a:t>An European Commission action in response of the union member states shared policy about Open Science:  </a:t>
            </a:r>
          </a:p>
          <a:p>
            <a:pPr marL="342900" indent="-342900" algn="l">
              <a:buClr>
                <a:schemeClr val="accent2"/>
              </a:buClr>
              <a:buSzPct val="110000"/>
              <a:buFont typeface="Arial" panose="020B0604020202020204" pitchFamily="34" charset="0"/>
              <a:buChar char="•"/>
            </a:pPr>
            <a:endParaRPr lang="en-GB" sz="2000" dirty="0"/>
          </a:p>
          <a:p>
            <a:pPr marL="800100" lvl="1" indent="-342900" algn="l">
              <a:buClr>
                <a:schemeClr val="accent2"/>
              </a:buClr>
              <a:buSzPct val="90000"/>
              <a:buFont typeface="Wingdings" pitchFamily="2" charset="2"/>
              <a:buChar char="§"/>
            </a:pPr>
            <a:r>
              <a:rPr lang="en-GB" sz="1800" dirty="0"/>
              <a:t>EOSC is a cloud for research data in Europe that allows universal access to data through a single online platform. </a:t>
            </a:r>
          </a:p>
          <a:p>
            <a:pPr marL="800100" lvl="1" indent="-342900" algn="l">
              <a:buClr>
                <a:schemeClr val="accent2"/>
              </a:buClr>
              <a:buSzPct val="90000"/>
              <a:buFont typeface="Wingdings" pitchFamily="2" charset="2"/>
              <a:buChar char="§"/>
            </a:pPr>
            <a:endParaRPr lang="en-GB" sz="1800" dirty="0"/>
          </a:p>
          <a:p>
            <a:pPr marL="800100" lvl="1" indent="-342900" algn="l">
              <a:buClr>
                <a:schemeClr val="accent2"/>
              </a:buClr>
              <a:buSzPct val="90000"/>
              <a:buFont typeface="Wingdings" pitchFamily="2" charset="2"/>
              <a:buChar char="§"/>
            </a:pPr>
            <a:r>
              <a:rPr lang="en-GB" sz="1800" dirty="0"/>
              <a:t>EOSC will federate existing resources across national data centres, e-infrastructures, and research infrastructures, allowing researchers and citizens to access and re-use data produced by other scientists. </a:t>
            </a:r>
          </a:p>
          <a:p>
            <a:pPr marL="800100" lvl="1" indent="-342900" algn="l">
              <a:buClr>
                <a:schemeClr val="accent2"/>
              </a:buClr>
              <a:buSzPct val="90000"/>
              <a:buFont typeface="Wingdings" pitchFamily="2" charset="2"/>
              <a:buChar char="§"/>
            </a:pPr>
            <a:endParaRPr lang="en-GB" sz="1800" dirty="0"/>
          </a:p>
          <a:p>
            <a:pPr marL="800100" lvl="1" indent="-342900" algn="l">
              <a:buClr>
                <a:schemeClr val="accent2"/>
              </a:buClr>
              <a:buSzPct val="90000"/>
              <a:buFont typeface="Wingdings" pitchFamily="2" charset="2"/>
              <a:buChar char="§"/>
            </a:pPr>
            <a:r>
              <a:rPr lang="en-GB" sz="1800" dirty="0"/>
              <a:t>Respective capacities and domain-based heterogeneous needs of scientific stakeholders make the EOSC implementation a real challenge. </a:t>
            </a:r>
          </a:p>
          <a:p>
            <a:pPr algn="l"/>
            <a:endParaRPr lang="en-GB" sz="1800" dirty="0"/>
          </a:p>
          <a:p>
            <a:pPr lvl="1" algn="l"/>
            <a:endParaRPr lang="en-GB" sz="1800" dirty="0"/>
          </a:p>
          <a:p>
            <a:pPr lvl="1" algn="l"/>
            <a:endParaRPr lang="en-GB" sz="1800" dirty="0"/>
          </a:p>
          <a:p>
            <a:pPr lvl="1" algn="l"/>
            <a:endParaRPr lang="en-GB" sz="1600" dirty="0"/>
          </a:p>
        </p:txBody>
      </p:sp>
      <p:sp>
        <p:nvSpPr>
          <p:cNvPr id="6" name="Espace réservé du pied de page 2">
            <a:extLst>
              <a:ext uri="{FF2B5EF4-FFF2-40B4-BE49-F238E27FC236}">
                <a16:creationId xmlns:a16="http://schemas.microsoft.com/office/drawing/2014/main" id="{75590AD3-4A34-084E-83F3-277BB03931F6}"/>
              </a:ext>
            </a:extLst>
          </p:cNvPr>
          <p:cNvSpPr>
            <a:spLocks noGrp="1"/>
          </p:cNvSpPr>
          <p:nvPr>
            <p:ph type="ftr" sz="quarter" idx="11"/>
          </p:nvPr>
        </p:nvSpPr>
        <p:spPr>
          <a:xfrm>
            <a:off x="1958196" y="6356351"/>
            <a:ext cx="2803585" cy="365125"/>
          </a:xfrm>
        </p:spPr>
        <p:txBody>
          <a:bodyPr/>
          <a:lstStyle/>
          <a:p>
            <a:r>
              <a:rPr lang="it-IT" dirty="0"/>
              <a:t>G. Lamanna</a:t>
            </a:r>
          </a:p>
        </p:txBody>
      </p:sp>
    </p:spTree>
    <p:extLst>
      <p:ext uri="{BB962C8B-B14F-4D97-AF65-F5344CB8AC3E}">
        <p14:creationId xmlns:p14="http://schemas.microsoft.com/office/powerpoint/2010/main" val="288195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2692" y="968292"/>
            <a:ext cx="8847081" cy="1231106"/>
          </a:xfrm>
          <a:prstGeom prst="rect">
            <a:avLst/>
          </a:prstGeom>
          <a:noFill/>
        </p:spPr>
        <p:txBody>
          <a:bodyPr wrap="none" rtlCol="0">
            <a:spAutoFit/>
          </a:bodyPr>
          <a:lstStyle/>
          <a:p>
            <a:r>
              <a:rPr lang="en-GB" sz="2000" b="1" dirty="0"/>
              <a:t>H2020-INFRAEOSC-04-2018 call </a:t>
            </a:r>
          </a:p>
          <a:p>
            <a:r>
              <a:rPr lang="en-GB" b="1" dirty="0"/>
              <a:t>Clusters to ensure the connection of the ESFRI RIs with EOSC (and the construction of EOSC)</a:t>
            </a:r>
          </a:p>
          <a:p>
            <a:endParaRPr lang="en-GB" b="1" dirty="0"/>
          </a:p>
          <a:p>
            <a:endParaRPr lang="en-GB" b="1" dirty="0"/>
          </a:p>
        </p:txBody>
      </p:sp>
      <p:sp>
        <p:nvSpPr>
          <p:cNvPr id="6" name="Titolo 1">
            <a:extLst>
              <a:ext uri="{FF2B5EF4-FFF2-40B4-BE49-F238E27FC236}">
                <a16:creationId xmlns:a16="http://schemas.microsoft.com/office/drawing/2014/main" id="{5BFC9E20-AA2D-42E3-B3AD-65C722822AB4}"/>
              </a:ext>
            </a:extLst>
          </p:cNvPr>
          <p:cNvSpPr txBox="1">
            <a:spLocks/>
          </p:cNvSpPr>
          <p:nvPr/>
        </p:nvSpPr>
        <p:spPr>
          <a:xfrm>
            <a:off x="1288919"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fr-FR" sz="3200" b="1" dirty="0">
                <a:solidFill>
                  <a:srgbClr val="000090"/>
                </a:solidFill>
                <a:latin typeface="+mn-lt"/>
                <a:ea typeface="MS PGothic" charset="0"/>
              </a:rPr>
              <a:t>EC cluster-</a:t>
            </a:r>
            <a:r>
              <a:rPr lang="fr-FR" sz="3200" b="1" dirty="0" err="1">
                <a:solidFill>
                  <a:srgbClr val="000090"/>
                </a:solidFill>
                <a:latin typeface="+mn-lt"/>
                <a:ea typeface="MS PGothic" charset="0"/>
              </a:rPr>
              <a:t>projects</a:t>
            </a:r>
            <a:r>
              <a:rPr lang="fr-FR" sz="3200" b="1" dirty="0">
                <a:solidFill>
                  <a:srgbClr val="000090"/>
                </a:solidFill>
                <a:latin typeface="+mn-lt"/>
                <a:ea typeface="MS PGothic" charset="0"/>
              </a:rPr>
              <a:t> initiative</a:t>
            </a:r>
            <a:endParaRPr lang="en-GB" sz="3200" b="1" dirty="0">
              <a:solidFill>
                <a:srgbClr val="000090"/>
              </a:solidFill>
              <a:latin typeface="+mn-lt"/>
            </a:endParaRPr>
          </a:p>
        </p:txBody>
      </p:sp>
      <p:sp>
        <p:nvSpPr>
          <p:cNvPr id="7" name="Segnaposto contenuto 2">
            <a:extLst>
              <a:ext uri="{FF2B5EF4-FFF2-40B4-BE49-F238E27FC236}">
                <a16:creationId xmlns:a16="http://schemas.microsoft.com/office/drawing/2014/main" id="{AC79B457-EE0D-44C6-93FF-DC2C2F3EED68}"/>
              </a:ext>
            </a:extLst>
          </p:cNvPr>
          <p:cNvSpPr txBox="1">
            <a:spLocks/>
          </p:cNvSpPr>
          <p:nvPr/>
        </p:nvSpPr>
        <p:spPr>
          <a:xfrm>
            <a:off x="392287" y="1823131"/>
            <a:ext cx="8537869" cy="3921891"/>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800" b="1" dirty="0"/>
              <a:t>Expected impact:</a:t>
            </a:r>
          </a:p>
          <a:p>
            <a:pPr lvl="0"/>
            <a:r>
              <a:rPr lang="en-GB" sz="1800" i="1" dirty="0"/>
              <a:t>Improve access to data and tools leading to </a:t>
            </a:r>
            <a:r>
              <a:rPr lang="en-GB" sz="1800" i="1" u="sng" dirty="0"/>
              <a:t>new insights and innovation </a:t>
            </a:r>
          </a:p>
          <a:p>
            <a:pPr lvl="0"/>
            <a:r>
              <a:rPr lang="en-GB" sz="1800" i="1" dirty="0"/>
              <a:t>Facilitate access of researchers to data and resources </a:t>
            </a:r>
            <a:r>
              <a:rPr lang="en-GB" sz="1800" i="1" u="sng" dirty="0"/>
              <a:t>for data driven science</a:t>
            </a:r>
            <a:r>
              <a:rPr lang="en-GB" sz="1800" i="1" dirty="0"/>
              <a:t>.</a:t>
            </a:r>
            <a:endParaRPr lang="fr-FR" sz="1800" dirty="0"/>
          </a:p>
          <a:p>
            <a:pPr lvl="0"/>
            <a:r>
              <a:rPr lang="en-GB" sz="1800" i="1" dirty="0"/>
              <a:t>Create </a:t>
            </a:r>
            <a:r>
              <a:rPr lang="en-GB" sz="1800" i="1" u="sng" dirty="0"/>
              <a:t>a cross-border </a:t>
            </a:r>
            <a:r>
              <a:rPr lang="en-GB" sz="1800" i="1" dirty="0"/>
              <a:t>open innovation </a:t>
            </a:r>
            <a:r>
              <a:rPr lang="en-GB" sz="1800" i="1" u="sng" dirty="0"/>
              <a:t>environment</a:t>
            </a:r>
            <a:r>
              <a:rPr lang="en-GB" sz="1800" i="1" dirty="0"/>
              <a:t>. </a:t>
            </a:r>
          </a:p>
          <a:p>
            <a:pPr lvl="0"/>
            <a:r>
              <a:rPr lang="en-GB" sz="1800" i="1" dirty="0"/>
              <a:t>Rise the efficiency and </a:t>
            </a:r>
            <a:r>
              <a:rPr lang="en-GB" sz="1800" i="1" u="sng" dirty="0"/>
              <a:t>productivity of researchers </a:t>
            </a:r>
            <a:r>
              <a:rPr lang="en-GB" sz="1800" i="1" dirty="0"/>
              <a:t>through open data services and infrastructures for discovering, accessing, and reusing data. </a:t>
            </a:r>
            <a:endParaRPr lang="fr-FR" sz="1800" dirty="0"/>
          </a:p>
          <a:p>
            <a:pPr lvl="0"/>
            <a:r>
              <a:rPr lang="en-GB" sz="1800" i="1" dirty="0"/>
              <a:t>Foster the establishment of </a:t>
            </a:r>
            <a:r>
              <a:rPr lang="en-GB" sz="1800" i="1" u="sng" dirty="0"/>
              <a:t>global standards</a:t>
            </a:r>
            <a:r>
              <a:rPr lang="en-GB" sz="1800" i="1" dirty="0"/>
              <a:t>.</a:t>
            </a:r>
            <a:endParaRPr lang="fr-FR" sz="1800" dirty="0"/>
          </a:p>
          <a:p>
            <a:pPr lvl="0"/>
            <a:r>
              <a:rPr lang="en-GB" sz="1800" i="1" dirty="0"/>
              <a:t>Develop </a:t>
            </a:r>
            <a:r>
              <a:rPr lang="en-GB" sz="1800" i="1" u="sng" dirty="0"/>
              <a:t>synergies</a:t>
            </a:r>
            <a:r>
              <a:rPr lang="en-GB" sz="1800" i="1" dirty="0"/>
              <a:t> and complementarity </a:t>
            </a:r>
            <a:r>
              <a:rPr lang="en-GB" sz="1800" i="1" u="sng" dirty="0"/>
              <a:t>between involved research infrastructures</a:t>
            </a:r>
            <a:r>
              <a:rPr lang="en-GB" sz="1800" i="1" dirty="0"/>
              <a:t>.</a:t>
            </a:r>
          </a:p>
          <a:p>
            <a:pPr lvl="0"/>
            <a:r>
              <a:rPr lang="en-GB" sz="1800" i="1" dirty="0"/>
              <a:t>Adopt </a:t>
            </a:r>
            <a:r>
              <a:rPr lang="en-GB" sz="1800" i="1" u="sng" dirty="0"/>
              <a:t>common</a:t>
            </a:r>
            <a:r>
              <a:rPr lang="en-GB" sz="1800" i="1" dirty="0"/>
              <a:t> approaches to the </a:t>
            </a:r>
            <a:r>
              <a:rPr lang="en-GB" sz="1800" i="1" u="sng" dirty="0"/>
              <a:t>data management </a:t>
            </a:r>
            <a:r>
              <a:rPr lang="en-GB" sz="1800" i="1" dirty="0"/>
              <a:t>for economies of scale. </a:t>
            </a:r>
            <a:endParaRPr lang="fr-FR" sz="1800" dirty="0"/>
          </a:p>
          <a:p>
            <a:pPr marL="0" indent="0">
              <a:buNone/>
            </a:pPr>
            <a:endParaRPr lang="en-GB" sz="2000" dirty="0"/>
          </a:p>
          <a:p>
            <a:pPr marL="0" indent="0">
              <a:buNone/>
            </a:pPr>
            <a:r>
              <a:rPr lang="en-GB" sz="2000" dirty="0"/>
              <a:t>                                Making data FAIR </a:t>
            </a:r>
            <a:r>
              <a:rPr lang="mr-IN" sz="2000" dirty="0"/>
              <a:t>…</a:t>
            </a:r>
            <a:endParaRPr lang="en-GB" sz="2000" dirty="0"/>
          </a:p>
          <a:p>
            <a:pPr marL="457200" lvl="1" indent="0">
              <a:buFontTx/>
              <a:buNone/>
            </a:pPr>
            <a:endParaRPr lang="en-GB" sz="2000" dirty="0"/>
          </a:p>
          <a:p>
            <a:pPr marL="457200" lvl="1" indent="0">
              <a:buFontTx/>
              <a:buNone/>
            </a:pPr>
            <a:endParaRPr lang="en-GB" sz="1800"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506" y="5097617"/>
            <a:ext cx="3676650" cy="1247775"/>
          </a:xfrm>
          <a:prstGeom prst="rect">
            <a:avLst/>
          </a:prstGeom>
          <a:ln>
            <a:solidFill>
              <a:schemeClr val="tx2"/>
            </a:solidFill>
          </a:ln>
        </p:spPr>
      </p:pic>
      <p:sp>
        <p:nvSpPr>
          <p:cNvPr id="9" name="Espace réservé de la date 1"/>
          <p:cNvSpPr>
            <a:spLocks noGrp="1"/>
          </p:cNvSpPr>
          <p:nvPr>
            <p:ph type="dt" sz="half" idx="10"/>
          </p:nvPr>
        </p:nvSpPr>
        <p:spPr>
          <a:xfrm>
            <a:off x="631885" y="6356351"/>
            <a:ext cx="1171036" cy="365125"/>
          </a:xfrm>
        </p:spPr>
        <p:txBody>
          <a:bodyPr/>
          <a:lstStyle/>
          <a:p>
            <a:fld id="{0A64F15C-91D5-9241-AC17-030113BDD6BC}" type="datetime1">
              <a:rPr lang="it-IT" smtClean="0"/>
              <a:t>26/02/20</a:t>
            </a:fld>
            <a:endParaRPr lang="it-IT" dirty="0"/>
          </a:p>
        </p:txBody>
      </p:sp>
      <p:sp>
        <p:nvSpPr>
          <p:cNvPr id="10" name="Espace réservé du pied de page 2"/>
          <p:cNvSpPr>
            <a:spLocks noGrp="1"/>
          </p:cNvSpPr>
          <p:nvPr>
            <p:ph type="ftr" sz="quarter" idx="11"/>
          </p:nvPr>
        </p:nvSpPr>
        <p:spPr>
          <a:xfrm>
            <a:off x="1958196" y="6356351"/>
            <a:ext cx="2803585" cy="365125"/>
          </a:xfrm>
        </p:spPr>
        <p:txBody>
          <a:bodyPr/>
          <a:lstStyle/>
          <a:p>
            <a:r>
              <a:rPr lang="it-IT" dirty="0"/>
              <a:t>G. Lamanna</a:t>
            </a:r>
          </a:p>
        </p:txBody>
      </p:sp>
      <p:sp>
        <p:nvSpPr>
          <p:cNvPr id="11"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4</a:t>
            </a:fld>
            <a:endParaRPr lang="it-IT" sz="1200" dirty="0"/>
          </a:p>
        </p:txBody>
      </p:sp>
    </p:spTree>
    <p:extLst>
      <p:ext uri="{BB962C8B-B14F-4D97-AF65-F5344CB8AC3E}">
        <p14:creationId xmlns:p14="http://schemas.microsoft.com/office/powerpoint/2010/main" val="405145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26/02/20</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r>
              <a:rPr lang="it-IT" dirty="0"/>
              <a:t>G. Lamanna</a:t>
            </a:r>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5468112" y="6388640"/>
            <a:ext cx="551056" cy="274324"/>
          </a:xfrm>
        </p:spPr>
        <p:txBody>
          <a:bodyPr/>
          <a:lstStyle/>
          <a:p>
            <a:fld id="{F815B12F-D02A-B845-865F-37AC5B232343}" type="slidenum">
              <a:rPr lang="it-IT" sz="1200" smtClean="0"/>
              <a:t>5</a:t>
            </a:fld>
            <a:endParaRPr lang="it-IT" sz="1200" dirty="0"/>
          </a:p>
        </p:txBody>
      </p:sp>
      <p:sp>
        <p:nvSpPr>
          <p:cNvPr id="7" name="Titolo 1">
            <a:extLst>
              <a:ext uri="{FF2B5EF4-FFF2-40B4-BE49-F238E27FC236}">
                <a16:creationId xmlns:a16="http://schemas.microsoft.com/office/drawing/2014/main" id="{5BFC9E20-AA2D-42E3-B3AD-65C722822AB4}"/>
              </a:ext>
            </a:extLst>
          </p:cNvPr>
          <p:cNvSpPr>
            <a:spLocks noGrp="1"/>
          </p:cNvSpPr>
          <p:nvPr>
            <p:ph type="title"/>
          </p:nvPr>
        </p:nvSpPr>
        <p:spPr>
          <a:xfrm>
            <a:off x="1253898" y="136510"/>
            <a:ext cx="7688281" cy="604259"/>
          </a:xfrm>
        </p:spPr>
        <p:txBody>
          <a:bodyPr>
            <a:normAutofit/>
          </a:bodyPr>
          <a:lstStyle/>
          <a:p>
            <a:pPr algn="r"/>
            <a:r>
              <a:rPr lang="fr-FR" b="1" dirty="0" err="1">
                <a:solidFill>
                  <a:srgbClr val="000090"/>
                </a:solidFill>
                <a:latin typeface="+mn-lt"/>
                <a:ea typeface="MS PGothic" charset="0"/>
              </a:rPr>
              <a:t>Astronomy</a:t>
            </a:r>
            <a:r>
              <a:rPr lang="fr-FR" b="1" dirty="0">
                <a:solidFill>
                  <a:srgbClr val="000090"/>
                </a:solidFill>
                <a:latin typeface="+mn-lt"/>
                <a:ea typeface="MS PGothic" charset="0"/>
              </a:rPr>
              <a:t> and </a:t>
            </a:r>
            <a:r>
              <a:rPr lang="fr-FR" b="1" dirty="0" err="1">
                <a:solidFill>
                  <a:srgbClr val="000090"/>
                </a:solidFill>
                <a:latin typeface="+mn-lt"/>
                <a:ea typeface="MS PGothic" charset="0"/>
              </a:rPr>
              <a:t>Particle</a:t>
            </a:r>
            <a:r>
              <a:rPr lang="fr-FR" b="1" dirty="0">
                <a:solidFill>
                  <a:srgbClr val="000090"/>
                </a:solidFill>
                <a:latin typeface="+mn-lt"/>
                <a:ea typeface="MS PGothic" charset="0"/>
              </a:rPr>
              <a:t> </a:t>
            </a:r>
            <a:r>
              <a:rPr lang="fr-FR" b="1" dirty="0" err="1">
                <a:solidFill>
                  <a:srgbClr val="000090"/>
                </a:solidFill>
                <a:latin typeface="+mn-lt"/>
                <a:ea typeface="MS PGothic" charset="0"/>
              </a:rPr>
              <a:t>Physics</a:t>
            </a:r>
            <a:endParaRPr lang="it-IT" b="1" dirty="0">
              <a:latin typeface="+mn-lt"/>
              <a:cs typeface="Avenir Book"/>
            </a:endParaRPr>
          </a:p>
        </p:txBody>
      </p:sp>
      <p:sp>
        <p:nvSpPr>
          <p:cNvPr id="8" name="Segnaposto contenuto 2">
            <a:extLst>
              <a:ext uri="{FF2B5EF4-FFF2-40B4-BE49-F238E27FC236}">
                <a16:creationId xmlns:a16="http://schemas.microsoft.com/office/drawing/2014/main" id="{AC79B457-EE0D-44C6-93FF-DC2C2F3EED68}"/>
              </a:ext>
            </a:extLst>
          </p:cNvPr>
          <p:cNvSpPr>
            <a:spLocks noGrp="1"/>
          </p:cNvSpPr>
          <p:nvPr>
            <p:ph idx="1"/>
          </p:nvPr>
        </p:nvSpPr>
        <p:spPr>
          <a:xfrm>
            <a:off x="316589" y="627504"/>
            <a:ext cx="8625590" cy="5079124"/>
          </a:xfrm>
        </p:spPr>
        <p:txBody>
          <a:bodyPr>
            <a:noAutofit/>
          </a:bodyPr>
          <a:lstStyle/>
          <a:p>
            <a:pPr marL="0" indent="0">
              <a:buNone/>
            </a:pPr>
            <a:endParaRPr lang="it-IT" sz="3200" dirty="0">
              <a:latin typeface="Avenir Book"/>
            </a:endParaRPr>
          </a:p>
          <a:p>
            <a:pPr marL="0" indent="0">
              <a:buNone/>
            </a:pPr>
            <a:endParaRPr lang="en-GB" sz="2000" dirty="0"/>
          </a:p>
          <a:p>
            <a:r>
              <a:rPr lang="en-GB" sz="2000" dirty="0"/>
              <a:t>The astronomy-related ESFRI projects and the accelerator-based particle physics ESFRI facilities will open together new paths towards the understanding of the Universe through a multi-probe approach.</a:t>
            </a:r>
          </a:p>
          <a:p>
            <a:endParaRPr lang="en-GB" sz="2000" dirty="0"/>
          </a:p>
          <a:p>
            <a:r>
              <a:rPr lang="en-GB" sz="2000" dirty="0"/>
              <a:t>Enhance the coordination leveraging two major complementary excellences in data stewardship: </a:t>
            </a:r>
          </a:p>
          <a:p>
            <a:pPr marL="457200" lvl="1" indent="0">
              <a:buNone/>
            </a:pPr>
            <a:r>
              <a:rPr lang="en-GB" sz="2000" dirty="0"/>
              <a:t>     </a:t>
            </a:r>
            <a:r>
              <a:rPr lang="en-GB" sz="2000" dirty="0" err="1"/>
              <a:t>i</a:t>
            </a:r>
            <a:r>
              <a:rPr lang="en-GB" sz="2000" dirty="0"/>
              <a:t>) the astronomy Virtual Observatory infrastructure; </a:t>
            </a:r>
          </a:p>
          <a:p>
            <a:pPr marL="457200" lvl="1" indent="0">
              <a:buNone/>
            </a:pPr>
            <a:r>
              <a:rPr lang="en-GB" sz="2000" dirty="0"/>
              <a:t>    ii) long-standing expertise of the particle physics community in large-scale </a:t>
            </a:r>
          </a:p>
          <a:p>
            <a:pPr marL="457200" lvl="1" indent="0">
              <a:buNone/>
            </a:pPr>
            <a:r>
              <a:rPr lang="en-GB" sz="2000" dirty="0"/>
              <a:t>        distributed computing and big-data management. </a:t>
            </a:r>
          </a:p>
          <a:p>
            <a:pPr lvl="1"/>
            <a:endParaRPr lang="en-GB" sz="1800" dirty="0"/>
          </a:p>
          <a:p>
            <a:pPr marL="0" indent="0">
              <a:buNone/>
            </a:pPr>
            <a:endParaRPr lang="en-GB" sz="2400" dirty="0"/>
          </a:p>
          <a:p>
            <a:pPr marL="457200" lvl="1" indent="0">
              <a:buNone/>
            </a:pPr>
            <a:endParaRPr lang="en-GB" sz="1800" dirty="0"/>
          </a:p>
          <a:p>
            <a:pPr marL="0" indent="0" algn="just">
              <a:buNone/>
            </a:pPr>
            <a:endParaRPr lang="en-GB" sz="1400" i="1" dirty="0"/>
          </a:p>
          <a:p>
            <a:pPr marL="0" indent="0">
              <a:buNone/>
            </a:pPr>
            <a:endParaRPr lang="it-IT" dirty="0">
              <a:latin typeface="Avenir Book"/>
              <a:cs typeface="Avenir Book"/>
            </a:endParaRPr>
          </a:p>
        </p:txBody>
      </p:sp>
    </p:spTree>
    <p:extLst>
      <p:ext uri="{BB962C8B-B14F-4D97-AF65-F5344CB8AC3E}">
        <p14:creationId xmlns:p14="http://schemas.microsoft.com/office/powerpoint/2010/main" val="107223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26/02/20</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r>
              <a:rPr lang="it-IT" dirty="0"/>
              <a:t>G. Lamanna</a:t>
            </a:r>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5468112" y="6388640"/>
            <a:ext cx="551056" cy="274324"/>
          </a:xfrm>
        </p:spPr>
        <p:txBody>
          <a:bodyPr/>
          <a:lstStyle/>
          <a:p>
            <a:fld id="{F815B12F-D02A-B845-865F-37AC5B232343}" type="slidenum">
              <a:rPr lang="it-IT" sz="1200" smtClean="0"/>
              <a:t>6</a:t>
            </a:fld>
            <a:endParaRPr lang="it-IT" sz="1200" dirty="0"/>
          </a:p>
        </p:txBody>
      </p:sp>
      <p:sp>
        <p:nvSpPr>
          <p:cNvPr id="7" name="Titolo 1">
            <a:extLst>
              <a:ext uri="{FF2B5EF4-FFF2-40B4-BE49-F238E27FC236}">
                <a16:creationId xmlns:a16="http://schemas.microsoft.com/office/drawing/2014/main" id="{5BFC9E20-AA2D-42E3-B3AD-65C722822AB4}"/>
              </a:ext>
            </a:extLst>
          </p:cNvPr>
          <p:cNvSpPr>
            <a:spLocks noGrp="1"/>
          </p:cNvSpPr>
          <p:nvPr>
            <p:ph type="title"/>
          </p:nvPr>
        </p:nvSpPr>
        <p:spPr>
          <a:xfrm>
            <a:off x="1260228" y="136510"/>
            <a:ext cx="7688281" cy="604259"/>
          </a:xfrm>
        </p:spPr>
        <p:txBody>
          <a:bodyPr>
            <a:normAutofit fontScale="90000"/>
          </a:bodyPr>
          <a:lstStyle/>
          <a:p>
            <a:pPr algn="r"/>
            <a:r>
              <a:rPr lang="fr-FR" b="1" dirty="0">
                <a:solidFill>
                  <a:srgbClr val="000090"/>
                </a:solidFill>
                <a:latin typeface="+mn-lt"/>
                <a:ea typeface="MS PGothic" charset="0"/>
              </a:rPr>
              <a:t>ESCAPE ESFRI </a:t>
            </a:r>
            <a:r>
              <a:rPr lang="fr-FR" b="1" dirty="0" err="1">
                <a:solidFill>
                  <a:srgbClr val="000090"/>
                </a:solidFill>
                <a:latin typeface="+mn-lt"/>
                <a:ea typeface="MS PGothic" charset="0"/>
              </a:rPr>
              <a:t>facilities</a:t>
            </a:r>
            <a:r>
              <a:rPr lang="fr-FR" b="1" dirty="0">
                <a:solidFill>
                  <a:srgbClr val="000090"/>
                </a:solidFill>
                <a:latin typeface="+mn-lt"/>
                <a:ea typeface="MS PGothic" charset="0"/>
              </a:rPr>
              <a:t> </a:t>
            </a:r>
            <a:r>
              <a:rPr lang="fr-FR" b="1" dirty="0" err="1">
                <a:solidFill>
                  <a:srgbClr val="000090"/>
                </a:solidFill>
                <a:latin typeface="+mn-lt"/>
                <a:ea typeface="MS PGothic" charset="0"/>
              </a:rPr>
              <a:t>aligned</a:t>
            </a:r>
            <a:r>
              <a:rPr lang="fr-FR" b="1" dirty="0">
                <a:solidFill>
                  <a:srgbClr val="000090"/>
                </a:solidFill>
                <a:latin typeface="+mn-lt"/>
                <a:ea typeface="MS PGothic" charset="0"/>
              </a:rPr>
              <a:t> expectations</a:t>
            </a:r>
            <a:endParaRPr lang="en-GB" b="1" dirty="0">
              <a:solidFill>
                <a:srgbClr val="000090"/>
              </a:solidFill>
              <a:latin typeface="+mn-lt"/>
            </a:endParaRPr>
          </a:p>
        </p:txBody>
      </p:sp>
      <p:sp>
        <p:nvSpPr>
          <p:cNvPr id="8" name="Segnaposto contenuto 2">
            <a:extLst>
              <a:ext uri="{FF2B5EF4-FFF2-40B4-BE49-F238E27FC236}">
                <a16:creationId xmlns:a16="http://schemas.microsoft.com/office/drawing/2014/main" id="{AC79B457-EE0D-44C6-93FF-DC2C2F3EED68}"/>
              </a:ext>
            </a:extLst>
          </p:cNvPr>
          <p:cNvSpPr>
            <a:spLocks noGrp="1"/>
          </p:cNvSpPr>
          <p:nvPr>
            <p:ph idx="1"/>
          </p:nvPr>
        </p:nvSpPr>
        <p:spPr>
          <a:xfrm>
            <a:off x="238951" y="912715"/>
            <a:ext cx="8625590" cy="5271690"/>
          </a:xfrm>
        </p:spPr>
        <p:txBody>
          <a:bodyPr>
            <a:normAutofit/>
          </a:bodyPr>
          <a:lstStyle/>
          <a:p>
            <a:pPr marL="0" indent="0">
              <a:buNone/>
            </a:pPr>
            <a:r>
              <a:rPr lang="en-GB" sz="2200" dirty="0"/>
              <a:t>The “Data-</a:t>
            </a:r>
            <a:r>
              <a:rPr lang="en-GB" sz="2200" dirty="0" err="1"/>
              <a:t>FAIRness</a:t>
            </a:r>
            <a:r>
              <a:rPr lang="en-GB" sz="2200" dirty="0"/>
              <a:t>” challenge for our research infrastructures implies:</a:t>
            </a:r>
          </a:p>
          <a:p>
            <a:pPr marL="0" indent="0">
              <a:buNone/>
            </a:pPr>
            <a:r>
              <a:rPr lang="en-GB" sz="2000" dirty="0"/>
              <a:t>  </a:t>
            </a:r>
          </a:p>
          <a:p>
            <a:r>
              <a:rPr lang="en-GB" sz="1800" u="sng" dirty="0"/>
              <a:t>Large volumes of data generators </a:t>
            </a:r>
            <a:r>
              <a:rPr lang="en-GB" sz="1800" dirty="0"/>
              <a:t>(up to multi-Exabyte scale level) -&gt; Not only early adapters of the latest ICT and data-management developments but also constantly pushing the envelope of the current state-of-the-art.  </a:t>
            </a:r>
          </a:p>
          <a:p>
            <a:pPr marL="0" indent="0">
              <a:buNone/>
            </a:pPr>
            <a:endParaRPr lang="en-GB" sz="1800" dirty="0"/>
          </a:p>
          <a:p>
            <a:r>
              <a:rPr lang="en-GB" sz="1800" dirty="0"/>
              <a:t>“Observatory” and “Facility” type of operation requires global open access and long-term sustainability of </a:t>
            </a:r>
            <a:r>
              <a:rPr lang="en-GB" sz="1800" i="1" dirty="0"/>
              <a:t>FAIR </a:t>
            </a:r>
            <a:r>
              <a:rPr lang="en-GB" sz="1800" dirty="0"/>
              <a:t>research data and services.</a:t>
            </a:r>
            <a:endParaRPr lang="fr-FR" sz="1800" dirty="0"/>
          </a:p>
          <a:p>
            <a:pPr marL="457200" lvl="1" indent="0">
              <a:buNone/>
            </a:pPr>
            <a:endParaRPr lang="en-GB" sz="1400" dirty="0"/>
          </a:p>
          <a:p>
            <a:r>
              <a:rPr lang="en-GB" sz="1800" u="sng" dirty="0"/>
              <a:t>Training </a:t>
            </a:r>
            <a:r>
              <a:rPr lang="en-GB" sz="1800" dirty="0"/>
              <a:t>and extension of </a:t>
            </a:r>
            <a:r>
              <a:rPr lang="en-GB" sz="1800" dirty="0" err="1"/>
              <a:t>FAIRness</a:t>
            </a:r>
            <a:r>
              <a:rPr lang="en-GB" sz="1800" dirty="0"/>
              <a:t> standards and tools for data access and data preservation. </a:t>
            </a:r>
          </a:p>
          <a:p>
            <a:endParaRPr lang="en-GB" sz="1800" dirty="0"/>
          </a:p>
          <a:p>
            <a:r>
              <a:rPr lang="en-GB" sz="1800" dirty="0"/>
              <a:t>Operating a common/transversal virtual research environment, sharing competence, adopting the </a:t>
            </a:r>
            <a:r>
              <a:rPr lang="en-GB" sz="1800" u="sng" dirty="0"/>
              <a:t>Open-Science principles </a:t>
            </a:r>
            <a:r>
              <a:rPr lang="en-GB" sz="1800" dirty="0"/>
              <a:t>and </a:t>
            </a:r>
            <a:r>
              <a:rPr lang="en-GB" sz="1800" u="sng" dirty="0"/>
              <a:t>boarding EOSC</a:t>
            </a:r>
            <a:r>
              <a:rPr lang="en-GB" sz="1800" dirty="0"/>
              <a:t>.  </a:t>
            </a:r>
          </a:p>
          <a:p>
            <a:endParaRPr lang="en-GB" sz="2000" dirty="0"/>
          </a:p>
          <a:p>
            <a:pPr marL="0" indent="0">
              <a:buNone/>
            </a:pPr>
            <a:endParaRPr lang="en-GB" sz="2000" i="1" dirty="0"/>
          </a:p>
          <a:p>
            <a:pPr marL="457200" lvl="1" indent="0">
              <a:buNone/>
            </a:pPr>
            <a:endParaRPr lang="en-GB" sz="1600" dirty="0"/>
          </a:p>
          <a:p>
            <a:pPr marL="0" indent="0" algn="just">
              <a:buNone/>
            </a:pPr>
            <a:endParaRPr lang="en-GB" sz="1100" i="1" dirty="0"/>
          </a:p>
          <a:p>
            <a:pPr marL="0" indent="0">
              <a:buNone/>
            </a:pPr>
            <a:endParaRPr lang="it-IT" sz="2000" dirty="0">
              <a:latin typeface="Avenir Book"/>
              <a:cs typeface="Avenir Book"/>
            </a:endParaRPr>
          </a:p>
        </p:txBody>
      </p:sp>
    </p:spTree>
    <p:extLst>
      <p:ext uri="{BB962C8B-B14F-4D97-AF65-F5344CB8AC3E}">
        <p14:creationId xmlns:p14="http://schemas.microsoft.com/office/powerpoint/2010/main" val="1921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solidFill>
                  <a:srgbClr val="00B3CC"/>
                </a:solidFill>
              </a:rPr>
              <a:t>Annecy, </a:t>
            </a:r>
            <a:fld id="{F5D53C7E-BDE4-4C4D-BDCE-303F81627645}" type="datetime1">
              <a:rPr lang="fr-FR" smtClean="0">
                <a:solidFill>
                  <a:srgbClr val="00B3CC"/>
                </a:solidFill>
              </a:rPr>
              <a:pPr/>
              <a:t>26/02/2020</a:t>
            </a:fld>
            <a:endParaRPr lang="fr-FR" dirty="0">
              <a:solidFill>
                <a:srgbClr val="00B3CC"/>
              </a:solidFill>
            </a:endParaRPr>
          </a:p>
        </p:txBody>
      </p:sp>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4294967295"/>
          </p:nvPr>
        </p:nvSpPr>
        <p:spPr>
          <a:xfrm>
            <a:off x="6457950" y="6356351"/>
            <a:ext cx="2057400" cy="365125"/>
          </a:xfrm>
          <a:prstGeom prst="rect">
            <a:avLst/>
          </a:prstGeom>
        </p:spPr>
        <p:txBody>
          <a:bodyPr/>
          <a:lstStyle/>
          <a:p>
            <a:fld id="{2A19AD89-17DE-4EAC-B060-CF86C17F7722}" type="slidenum">
              <a:rPr lang="fr-FR" smtClean="0"/>
              <a:pPr/>
              <a:t>7</a:t>
            </a:fld>
            <a:endParaRPr lang="fr-FR" dirty="0"/>
          </a:p>
        </p:txBody>
      </p:sp>
      <p:pic>
        <p:nvPicPr>
          <p:cNvPr id="6" name="Image 5" descr="Diapositive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8853958" y="6356351"/>
            <a:ext cx="253406" cy="365125"/>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6254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C79B457-EE0D-44C6-93FF-DC2C2F3EED68}"/>
              </a:ext>
            </a:extLst>
          </p:cNvPr>
          <p:cNvSpPr>
            <a:spLocks noGrp="1"/>
          </p:cNvSpPr>
          <p:nvPr>
            <p:ph idx="1"/>
          </p:nvPr>
        </p:nvSpPr>
        <p:spPr>
          <a:xfrm>
            <a:off x="137291" y="1246391"/>
            <a:ext cx="7878300" cy="5475085"/>
          </a:xfrm>
        </p:spPr>
        <p:txBody>
          <a:bodyPr>
            <a:normAutofit/>
          </a:bodyPr>
          <a:lstStyle/>
          <a:p>
            <a:pPr lvl="0"/>
            <a:r>
              <a:rPr lang="en-GB" sz="2000" b="1" dirty="0">
                <a:solidFill>
                  <a:schemeClr val="accent1">
                    <a:lumMod val="50000"/>
                  </a:schemeClr>
                </a:solidFill>
                <a:cs typeface="Arial" panose="020B0604020202020204" pitchFamily="34" charset="0"/>
              </a:rPr>
              <a:t>31</a:t>
            </a:r>
            <a:r>
              <a:rPr lang="en-GB" sz="2000" dirty="0">
                <a:solidFill>
                  <a:schemeClr val="accent1">
                    <a:lumMod val="50000"/>
                  </a:schemeClr>
                </a:solidFill>
                <a:cs typeface="Arial" panose="020B0604020202020204" pitchFamily="34" charset="0"/>
              </a:rPr>
              <a:t> partners (including 2 SMEs)</a:t>
            </a:r>
          </a:p>
          <a:p>
            <a:pPr lvl="0"/>
            <a:r>
              <a:rPr lang="en-GB" sz="2000" b="1" dirty="0">
                <a:solidFill>
                  <a:schemeClr val="accent1">
                    <a:lumMod val="50000"/>
                  </a:schemeClr>
                </a:solidFill>
                <a:cs typeface="Arial" panose="020B0604020202020204" pitchFamily="34" charset="0"/>
              </a:rPr>
              <a:t> 7</a:t>
            </a:r>
            <a:r>
              <a:rPr lang="en-GB" sz="2000" dirty="0">
                <a:solidFill>
                  <a:schemeClr val="accent1">
                    <a:lumMod val="50000"/>
                  </a:schemeClr>
                </a:solidFill>
                <a:cs typeface="Arial" panose="020B0604020202020204" pitchFamily="34" charset="0"/>
              </a:rPr>
              <a:t> ESFRI projects &amp; landmarks: CTA, ELT, EST, FAIR, HL-LHC, KM3NeT, SKA</a:t>
            </a:r>
          </a:p>
          <a:p>
            <a:pPr lvl="0"/>
            <a:r>
              <a:rPr lang="en-GB" sz="2000" dirty="0">
                <a:solidFill>
                  <a:schemeClr val="accent1">
                    <a:lumMod val="50000"/>
                  </a:schemeClr>
                </a:solidFill>
                <a:cs typeface="Arial" panose="020B0604020202020204" pitchFamily="34" charset="0"/>
              </a:rPr>
              <a:t> </a:t>
            </a:r>
            <a:r>
              <a:rPr lang="en-GB" sz="2000" b="1" dirty="0">
                <a:solidFill>
                  <a:schemeClr val="accent1">
                    <a:lumMod val="50000"/>
                  </a:schemeClr>
                </a:solidFill>
                <a:cs typeface="Arial" panose="020B0604020202020204" pitchFamily="34" charset="0"/>
              </a:rPr>
              <a:t>2</a:t>
            </a:r>
            <a:r>
              <a:rPr lang="en-GB" sz="2000" dirty="0">
                <a:solidFill>
                  <a:schemeClr val="accent1">
                    <a:lumMod val="50000"/>
                  </a:schemeClr>
                </a:solidFill>
                <a:cs typeface="Arial" panose="020B0604020202020204" pitchFamily="34" charset="0"/>
              </a:rPr>
              <a:t> pan-European International Organizations: CERN, ESO (with their world-class established infrastructures, experiments and observatories). </a:t>
            </a:r>
          </a:p>
          <a:p>
            <a:pPr lvl="0"/>
            <a:r>
              <a:rPr lang="en-GB" sz="2000" dirty="0">
                <a:solidFill>
                  <a:schemeClr val="accent1">
                    <a:lumMod val="50000"/>
                  </a:schemeClr>
                </a:solidFill>
                <a:cs typeface="Arial" panose="020B0604020202020204" pitchFamily="34" charset="0"/>
              </a:rPr>
              <a:t> </a:t>
            </a:r>
            <a:r>
              <a:rPr lang="en-GB" sz="2000" b="1" dirty="0">
                <a:solidFill>
                  <a:schemeClr val="accent1">
                    <a:lumMod val="50000"/>
                  </a:schemeClr>
                </a:solidFill>
                <a:cs typeface="Arial" panose="020B0604020202020204" pitchFamily="34" charset="0"/>
              </a:rPr>
              <a:t>3</a:t>
            </a:r>
            <a:r>
              <a:rPr lang="en-GB" sz="2000" dirty="0">
                <a:solidFill>
                  <a:schemeClr val="accent1">
                    <a:lumMod val="50000"/>
                  </a:schemeClr>
                </a:solidFill>
                <a:cs typeface="Arial" panose="020B0604020202020204" pitchFamily="34" charset="0"/>
              </a:rPr>
              <a:t> supporting European research consortia: APPEC, ASTRONET and </a:t>
            </a:r>
            <a:r>
              <a:rPr lang="en-GB" sz="2000" dirty="0" err="1">
                <a:solidFill>
                  <a:schemeClr val="accent1">
                    <a:lumMod val="50000"/>
                  </a:schemeClr>
                </a:solidFill>
                <a:cs typeface="Arial" panose="020B0604020202020204" pitchFamily="34" charset="0"/>
              </a:rPr>
              <a:t>NuPECC</a:t>
            </a:r>
            <a:r>
              <a:rPr lang="en-GB" sz="2000" dirty="0">
                <a:solidFill>
                  <a:schemeClr val="accent1">
                    <a:lumMod val="50000"/>
                  </a:schemeClr>
                </a:solidFill>
                <a:cs typeface="Arial" panose="020B0604020202020204" pitchFamily="34" charset="0"/>
              </a:rPr>
              <a:t>.</a:t>
            </a:r>
          </a:p>
          <a:p>
            <a:pPr lvl="0"/>
            <a:r>
              <a:rPr lang="en-GB" sz="2000" b="1" dirty="0">
                <a:solidFill>
                  <a:schemeClr val="accent1">
                    <a:lumMod val="50000"/>
                  </a:schemeClr>
                </a:solidFill>
                <a:cs typeface="Arial" panose="020B0604020202020204" pitchFamily="34" charset="0"/>
              </a:rPr>
              <a:t> 1</a:t>
            </a:r>
            <a:r>
              <a:rPr lang="en-GB" sz="2000" dirty="0">
                <a:solidFill>
                  <a:schemeClr val="accent1">
                    <a:lumMod val="50000"/>
                  </a:schemeClr>
                </a:solidFill>
                <a:cs typeface="Arial" panose="020B0604020202020204" pitchFamily="34" charset="0"/>
              </a:rPr>
              <a:t> involved initiative/infrastructure: EURO-VO</a:t>
            </a:r>
          </a:p>
          <a:p>
            <a:pPr lvl="0"/>
            <a:r>
              <a:rPr lang="en-GB" sz="2000" b="1" dirty="0">
                <a:solidFill>
                  <a:schemeClr val="accent1">
                    <a:lumMod val="50000"/>
                  </a:schemeClr>
                </a:solidFill>
                <a:cs typeface="Arial" panose="020B0604020202020204" pitchFamily="34" charset="0"/>
              </a:rPr>
              <a:t> 2</a:t>
            </a:r>
            <a:r>
              <a:rPr lang="en-GB" sz="2000" dirty="0">
                <a:solidFill>
                  <a:schemeClr val="accent1">
                    <a:lumMod val="50000"/>
                  </a:schemeClr>
                </a:solidFill>
                <a:cs typeface="Arial" panose="020B0604020202020204" pitchFamily="34" charset="0"/>
              </a:rPr>
              <a:t> European research infrastructures: EGO and JIV-ERIC</a:t>
            </a:r>
          </a:p>
          <a:p>
            <a:pPr lvl="0"/>
            <a:r>
              <a:rPr lang="en-US" sz="2000" spc="-1" dirty="0">
                <a:solidFill>
                  <a:schemeClr val="accent1">
                    <a:lumMod val="50000"/>
                  </a:schemeClr>
                </a:solidFill>
                <a:cs typeface="Arial" panose="020B0604020202020204" pitchFamily="34" charset="0"/>
              </a:rPr>
              <a:t>Budget: </a:t>
            </a:r>
            <a:r>
              <a:rPr lang="en-US" sz="2000" b="1" spc="-1" dirty="0">
                <a:solidFill>
                  <a:schemeClr val="accent1">
                    <a:lumMod val="50000"/>
                  </a:schemeClr>
                </a:solidFill>
                <a:cs typeface="Arial" panose="020B0604020202020204" pitchFamily="34" charset="0"/>
              </a:rPr>
              <a:t>15.98 M€</a:t>
            </a:r>
          </a:p>
          <a:p>
            <a:pPr lvl="0"/>
            <a:r>
              <a:rPr lang="en-US" sz="2000" spc="-1" dirty="0">
                <a:solidFill>
                  <a:schemeClr val="accent1">
                    <a:lumMod val="50000"/>
                  </a:schemeClr>
                </a:solidFill>
                <a:cs typeface="Arial" panose="020B0604020202020204" pitchFamily="34" charset="0"/>
              </a:rPr>
              <a:t>Started: </a:t>
            </a:r>
            <a:r>
              <a:rPr lang="en-US" sz="2000" b="1" spc="-1" dirty="0">
                <a:solidFill>
                  <a:schemeClr val="accent1">
                    <a:lumMod val="50000"/>
                  </a:schemeClr>
                </a:solidFill>
                <a:cs typeface="Arial" panose="020B0604020202020204" pitchFamily="34" charset="0"/>
              </a:rPr>
              <a:t>1/2/2019</a:t>
            </a:r>
          </a:p>
          <a:p>
            <a:pPr lvl="0"/>
            <a:r>
              <a:rPr lang="en-US" sz="2000" spc="-1" dirty="0">
                <a:solidFill>
                  <a:schemeClr val="accent1">
                    <a:lumMod val="50000"/>
                  </a:schemeClr>
                </a:solidFill>
                <a:cs typeface="Arial" panose="020B0604020202020204" pitchFamily="34" charset="0"/>
              </a:rPr>
              <a:t>Duration: </a:t>
            </a:r>
            <a:r>
              <a:rPr lang="en-US" sz="2000" b="1" spc="-1" dirty="0">
                <a:solidFill>
                  <a:schemeClr val="accent1">
                    <a:lumMod val="50000"/>
                  </a:schemeClr>
                </a:solidFill>
                <a:cs typeface="Arial" panose="020B0604020202020204" pitchFamily="34" charset="0"/>
              </a:rPr>
              <a:t>42</a:t>
            </a:r>
            <a:r>
              <a:rPr lang="en-US" sz="2000" spc="-1" dirty="0">
                <a:solidFill>
                  <a:schemeClr val="accent1">
                    <a:lumMod val="50000"/>
                  </a:schemeClr>
                </a:solidFill>
                <a:cs typeface="Arial" panose="020B0604020202020204" pitchFamily="34" charset="0"/>
              </a:rPr>
              <a:t> months (end date 31/7/2022) </a:t>
            </a:r>
          </a:p>
          <a:p>
            <a:pPr lvl="0"/>
            <a:r>
              <a:rPr lang="en-US" sz="2000" spc="-1" dirty="0">
                <a:solidFill>
                  <a:schemeClr val="accent1">
                    <a:lumMod val="50000"/>
                  </a:schemeClr>
                </a:solidFill>
                <a:cs typeface="Arial" panose="020B0604020202020204" pitchFamily="34" charset="0"/>
              </a:rPr>
              <a:t>Grant number: </a:t>
            </a:r>
            <a:r>
              <a:rPr lang="en-US" sz="2000" b="1" spc="-1" dirty="0">
                <a:solidFill>
                  <a:schemeClr val="accent1">
                    <a:lumMod val="50000"/>
                  </a:schemeClr>
                </a:solidFill>
                <a:cs typeface="Arial" panose="020B0604020202020204" pitchFamily="34" charset="0"/>
              </a:rPr>
              <a:t>824064</a:t>
            </a:r>
          </a:p>
          <a:p>
            <a:pPr lvl="0"/>
            <a:r>
              <a:rPr lang="en-US" sz="2000" spc="-1" dirty="0">
                <a:solidFill>
                  <a:schemeClr val="accent1">
                    <a:lumMod val="50000"/>
                  </a:schemeClr>
                </a:solidFill>
                <a:cs typeface="Arial" panose="020B0604020202020204" pitchFamily="34" charset="0"/>
              </a:rPr>
              <a:t>Coordinator: </a:t>
            </a:r>
            <a:r>
              <a:rPr lang="en-US" sz="2000" b="1" spc="-1" dirty="0">
                <a:solidFill>
                  <a:schemeClr val="accent1">
                    <a:lumMod val="50000"/>
                  </a:schemeClr>
                </a:solidFill>
                <a:cs typeface="Arial" panose="020B0604020202020204" pitchFamily="34" charset="0"/>
              </a:rPr>
              <a:t>CNRS-LAPP</a:t>
            </a:r>
          </a:p>
          <a:p>
            <a:endParaRPr lang="it-IT" sz="3600" dirty="0">
              <a:solidFill>
                <a:schemeClr val="accent1">
                  <a:lumMod val="50000"/>
                </a:schemeClr>
              </a:solidFill>
            </a:endParaRPr>
          </a:p>
        </p:txBody>
      </p:sp>
      <p:sp>
        <p:nvSpPr>
          <p:cNvPr id="9" name="AutoShape 4" descr="Home"/>
          <p:cNvSpPr>
            <a:spLocks noChangeAspect="1" noChangeArrowheads="1"/>
          </p:cNvSpPr>
          <p:nvPr/>
        </p:nvSpPr>
        <p:spPr bwMode="auto">
          <a:xfrm>
            <a:off x="155575" y="-144463"/>
            <a:ext cx="3003156" cy="30031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5"/>
          <p:cNvSpPr/>
          <p:nvPr/>
        </p:nvSpPr>
        <p:spPr>
          <a:xfrm>
            <a:off x="12144" y="0"/>
            <a:ext cx="1946052" cy="1288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42" name="Picture 18"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26" y="36914"/>
            <a:ext cx="2067322" cy="1293918"/>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data 3">
            <a:extLst>
              <a:ext uri="{FF2B5EF4-FFF2-40B4-BE49-F238E27FC236}">
                <a16:creationId xmlns:a16="http://schemas.microsoft.com/office/drawing/2014/main" id="{7484A8B5-FB56-B946-A210-5F9D5479866E}"/>
              </a:ext>
            </a:extLst>
          </p:cNvPr>
          <p:cNvSpPr>
            <a:spLocks noGrp="1"/>
          </p:cNvSpPr>
          <p:nvPr>
            <p:ph type="dt" sz="half" idx="10"/>
          </p:nvPr>
        </p:nvSpPr>
        <p:spPr>
          <a:xfrm>
            <a:off x="631885" y="6356351"/>
            <a:ext cx="1171036" cy="365125"/>
          </a:xfrm>
        </p:spPr>
        <p:txBody>
          <a:bodyPr/>
          <a:lstStyle/>
          <a:p>
            <a:fld id="{4FE10733-8BF0-8A40-B302-1D4BA80132B2}" type="datetime1">
              <a:rPr lang="it-IT" smtClean="0"/>
              <a:t>26/02/20</a:t>
            </a:fld>
            <a:endParaRPr lang="it-IT"/>
          </a:p>
        </p:txBody>
      </p:sp>
      <p:sp>
        <p:nvSpPr>
          <p:cNvPr id="14" name="Segnaposto piè di pagina 4">
            <a:extLst>
              <a:ext uri="{FF2B5EF4-FFF2-40B4-BE49-F238E27FC236}">
                <a16:creationId xmlns:a16="http://schemas.microsoft.com/office/drawing/2014/main" id="{A8B5AC8F-28AE-CD4F-BB97-410AE7578F60}"/>
              </a:ext>
            </a:extLst>
          </p:cNvPr>
          <p:cNvSpPr>
            <a:spLocks noGrp="1"/>
          </p:cNvSpPr>
          <p:nvPr>
            <p:ph type="ftr" sz="quarter" idx="11"/>
          </p:nvPr>
        </p:nvSpPr>
        <p:spPr>
          <a:xfrm>
            <a:off x="1958196" y="6356351"/>
            <a:ext cx="2803585" cy="365125"/>
          </a:xfrm>
        </p:spPr>
        <p:txBody>
          <a:bodyPr/>
          <a:lstStyle/>
          <a:p>
            <a:r>
              <a:rPr lang="it-IT" dirty="0"/>
              <a:t>G. Lamanna</a:t>
            </a:r>
          </a:p>
        </p:txBody>
      </p:sp>
      <p:sp>
        <p:nvSpPr>
          <p:cNvPr id="17" name="Titolo 1">
            <a:extLst>
              <a:ext uri="{FF2B5EF4-FFF2-40B4-BE49-F238E27FC236}">
                <a16:creationId xmlns:a16="http://schemas.microsoft.com/office/drawing/2014/main" id="{73D2BA6E-4449-A54B-8E67-5392C46AD9AE}"/>
              </a:ext>
            </a:extLst>
          </p:cNvPr>
          <p:cNvSpPr>
            <a:spLocks noGrp="1"/>
          </p:cNvSpPr>
          <p:nvPr>
            <p:ph type="title"/>
          </p:nvPr>
        </p:nvSpPr>
        <p:spPr>
          <a:xfrm>
            <a:off x="1253898" y="136510"/>
            <a:ext cx="7688281" cy="604259"/>
          </a:xfrm>
        </p:spPr>
        <p:txBody>
          <a:bodyPr>
            <a:normAutofit/>
          </a:bodyPr>
          <a:lstStyle/>
          <a:p>
            <a:pPr algn="r"/>
            <a:r>
              <a:rPr lang="en-GB" b="1" dirty="0">
                <a:solidFill>
                  <a:srgbClr val="000090"/>
                </a:solidFill>
                <a:latin typeface="+mn-lt"/>
                <a:ea typeface="MS PGothic" charset="0"/>
              </a:rPr>
              <a:t>ESCAPE in a </a:t>
            </a:r>
            <a:r>
              <a:rPr lang="en-GB" b="1" dirty="0" err="1">
                <a:solidFill>
                  <a:srgbClr val="000090"/>
                </a:solidFill>
                <a:latin typeface="+mn-lt"/>
                <a:ea typeface="MS PGothic" charset="0"/>
              </a:rPr>
              <a:t>nuthshell</a:t>
            </a:r>
            <a:endParaRPr lang="en-GB" b="1" dirty="0">
              <a:latin typeface="+mn-lt"/>
              <a:cs typeface="Avenir Book"/>
            </a:endParaRPr>
          </a:p>
        </p:txBody>
      </p:sp>
    </p:spTree>
    <p:extLst>
      <p:ext uri="{BB962C8B-B14F-4D97-AF65-F5344CB8AC3E}">
        <p14:creationId xmlns:p14="http://schemas.microsoft.com/office/powerpoint/2010/main" val="365206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64F15C-91D5-9241-AC17-030113BDD6BC}" type="datetime1">
              <a:rPr lang="it-IT" smtClean="0"/>
              <a:t>26/02/20</a:t>
            </a:fld>
            <a:endParaRPr lang="it-IT"/>
          </a:p>
        </p:txBody>
      </p:sp>
      <p:sp>
        <p:nvSpPr>
          <p:cNvPr id="3" name="Espace réservé du pied de page 2"/>
          <p:cNvSpPr>
            <a:spLocks noGrp="1"/>
          </p:cNvSpPr>
          <p:nvPr>
            <p:ph type="ftr" sz="quarter" idx="11"/>
          </p:nvPr>
        </p:nvSpPr>
        <p:spPr/>
        <p:txBody>
          <a:bodyPr/>
          <a:lstStyle/>
          <a:p>
            <a:r>
              <a:rPr lang="it-IT" dirty="0"/>
              <a:t>G. Lamanna</a:t>
            </a:r>
          </a:p>
        </p:txBody>
      </p:sp>
      <p:pic>
        <p:nvPicPr>
          <p:cNvPr id="6" name="Image 5" descr="Macintosh HD:Users:lamanna:COMMON:DIREZIONE LAPP:2018:EINFRAEOSC04:DRAFTS:DraftRepos:FINAL:Pie_FINAL.jpg"/>
          <p:cNvPicPr/>
          <p:nvPr/>
        </p:nvPicPr>
        <p:blipFill>
          <a:blip r:embed="rId2">
            <a:extLst>
              <a:ext uri="{28A0092B-C50C-407E-A947-70E740481C1C}">
                <a14:useLocalDpi xmlns:a14="http://schemas.microsoft.com/office/drawing/2010/main" val="0"/>
              </a:ext>
            </a:extLst>
          </a:blip>
          <a:srcRect/>
          <a:stretch>
            <a:fillRect/>
          </a:stretch>
        </p:blipFill>
        <p:spPr bwMode="auto">
          <a:xfrm>
            <a:off x="3387103" y="2552924"/>
            <a:ext cx="5614024" cy="3399936"/>
          </a:xfrm>
          <a:prstGeom prst="rect">
            <a:avLst/>
          </a:prstGeom>
          <a:noFill/>
          <a:ln>
            <a:noFill/>
          </a:ln>
        </p:spPr>
      </p:pic>
      <p:sp>
        <p:nvSpPr>
          <p:cNvPr id="7" name="Rectangle 6"/>
          <p:cNvSpPr/>
          <p:nvPr/>
        </p:nvSpPr>
        <p:spPr>
          <a:xfrm>
            <a:off x="3387103" y="5912677"/>
            <a:ext cx="5555076" cy="338554"/>
          </a:xfrm>
          <a:prstGeom prst="rect">
            <a:avLst/>
          </a:prstGeom>
        </p:spPr>
        <p:txBody>
          <a:bodyPr wrap="square">
            <a:spAutoFit/>
          </a:bodyPr>
          <a:lstStyle/>
          <a:p>
            <a:pPr algn="ctr"/>
            <a:r>
              <a:rPr lang="en-GB" sz="1600" dirty="0"/>
              <a:t>Distribution of personnel costs among partners grouped by RI</a:t>
            </a:r>
          </a:p>
        </p:txBody>
      </p:sp>
      <p:sp>
        <p:nvSpPr>
          <p:cNvPr id="8" name="Titolo 1">
            <a:extLst>
              <a:ext uri="{FF2B5EF4-FFF2-40B4-BE49-F238E27FC236}">
                <a16:creationId xmlns:a16="http://schemas.microsoft.com/office/drawing/2014/main" id="{5BFC9E20-AA2D-42E3-B3AD-65C722822AB4}"/>
              </a:ext>
            </a:extLst>
          </p:cNvPr>
          <p:cNvSpPr txBox="1">
            <a:spLocks/>
          </p:cNvSpPr>
          <p:nvPr/>
        </p:nvSpPr>
        <p:spPr>
          <a:xfrm>
            <a:off x="1253898" y="136510"/>
            <a:ext cx="7688281" cy="604259"/>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GB" b="1">
                <a:solidFill>
                  <a:srgbClr val="000090"/>
                </a:solidFill>
                <a:latin typeface="+mn-lt"/>
                <a:ea typeface="MS PGothic" charset="0"/>
              </a:rPr>
              <a:t>ESCAPE in a nuthshell</a:t>
            </a:r>
            <a:endParaRPr lang="en-GB" b="1" dirty="0">
              <a:latin typeface="+mn-lt"/>
              <a:cs typeface="Avenir Book"/>
            </a:endParaRPr>
          </a:p>
        </p:txBody>
      </p:sp>
      <p:sp>
        <p:nvSpPr>
          <p:cNvPr id="11" name="Segnaposto contenuto 2">
            <a:extLst>
              <a:ext uri="{FF2B5EF4-FFF2-40B4-BE49-F238E27FC236}">
                <a16:creationId xmlns:a16="http://schemas.microsoft.com/office/drawing/2014/main" id="{AC79B457-EE0D-44C6-93FF-DC2C2F3EED68}"/>
              </a:ext>
            </a:extLst>
          </p:cNvPr>
          <p:cNvSpPr txBox="1">
            <a:spLocks/>
          </p:cNvSpPr>
          <p:nvPr/>
        </p:nvSpPr>
        <p:spPr>
          <a:xfrm>
            <a:off x="140893" y="1098199"/>
            <a:ext cx="8537869" cy="5146674"/>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solidFill>
                  <a:srgbClr val="000000"/>
                </a:solidFill>
              </a:rPr>
              <a:t>As per H2020 INFRAEOSC-04-2018 call - CLUSTER MEMBERSHIP and PARTNERSHIP:</a:t>
            </a:r>
            <a:endParaRPr lang="en-GB" sz="1600" i="1" dirty="0">
              <a:solidFill>
                <a:srgbClr val="000000"/>
              </a:solidFill>
            </a:endParaRPr>
          </a:p>
          <a:p>
            <a:r>
              <a:rPr lang="en-GB" sz="2000" i="1" dirty="0">
                <a:solidFill>
                  <a:srgbClr val="000000"/>
                </a:solidFill>
              </a:rPr>
              <a:t>The EC funding contributions </a:t>
            </a:r>
            <a:r>
              <a:rPr lang="en-GB" sz="2000" b="1" i="1" dirty="0">
                <a:solidFill>
                  <a:srgbClr val="000000"/>
                </a:solidFill>
              </a:rPr>
              <a:t>in line with the number </a:t>
            </a:r>
            <a:r>
              <a:rPr lang="en-GB" sz="2000" i="1" dirty="0">
                <a:solidFill>
                  <a:srgbClr val="000000"/>
                </a:solidFill>
              </a:rPr>
              <a:t>of pan-European research infrastructures (</a:t>
            </a:r>
            <a:r>
              <a:rPr lang="en-GB" sz="2000" b="1" i="1" dirty="0">
                <a:solidFill>
                  <a:srgbClr val="000000"/>
                </a:solidFill>
              </a:rPr>
              <a:t>EUR 1.5 - 2 million for each ESFRI project/landmark) </a:t>
            </a:r>
            <a:r>
              <a:rPr lang="en-GB" sz="2000" i="1" dirty="0">
                <a:solidFill>
                  <a:srgbClr val="000000"/>
                </a:solidFill>
              </a:rPr>
              <a:t>the cluster connects to the EOSC.</a:t>
            </a:r>
          </a:p>
          <a:p>
            <a:pPr marL="0" indent="0">
              <a:buNone/>
            </a:pPr>
            <a:endParaRPr lang="en-GB" sz="2400" dirty="0"/>
          </a:p>
          <a:p>
            <a:pPr marL="0" indent="0">
              <a:buNone/>
            </a:pPr>
            <a:r>
              <a:rPr lang="en-GB" sz="2000" b="1" dirty="0"/>
              <a:t>In ESCAPE</a:t>
            </a:r>
          </a:p>
          <a:p>
            <a:pPr>
              <a:lnSpc>
                <a:spcPct val="60000"/>
              </a:lnSpc>
            </a:pPr>
            <a:r>
              <a:rPr lang="en-GB" sz="2000" i="1" dirty="0">
                <a:solidFill>
                  <a:srgbClr val="000000"/>
                </a:solidFill>
              </a:rPr>
              <a:t>Each RI commits, </a:t>
            </a:r>
            <a:r>
              <a:rPr lang="en-GB" sz="2000" b="1" i="1" dirty="0">
                <a:solidFill>
                  <a:srgbClr val="000000"/>
                </a:solidFill>
              </a:rPr>
              <a:t>teaming </a:t>
            </a:r>
          </a:p>
          <a:p>
            <a:pPr marL="0" indent="0">
              <a:lnSpc>
                <a:spcPct val="60000"/>
              </a:lnSpc>
              <a:buNone/>
            </a:pPr>
            <a:r>
              <a:rPr lang="en-GB" sz="2000" b="1" i="1" dirty="0">
                <a:solidFill>
                  <a:srgbClr val="000000"/>
                </a:solidFill>
              </a:rPr>
              <a:t>    up with a sub-set of </a:t>
            </a:r>
          </a:p>
          <a:p>
            <a:pPr marL="0" indent="0">
              <a:lnSpc>
                <a:spcPct val="60000"/>
              </a:lnSpc>
              <a:buNone/>
            </a:pPr>
            <a:r>
              <a:rPr lang="en-GB" sz="2000" b="1" i="1" dirty="0">
                <a:solidFill>
                  <a:srgbClr val="000000"/>
                </a:solidFill>
              </a:rPr>
              <a:t>    associated national</a:t>
            </a:r>
          </a:p>
          <a:p>
            <a:pPr marL="0" indent="0">
              <a:lnSpc>
                <a:spcPct val="60000"/>
              </a:lnSpc>
              <a:buNone/>
            </a:pPr>
            <a:r>
              <a:rPr lang="en-GB" sz="2000" b="1" i="1" dirty="0">
                <a:solidFill>
                  <a:srgbClr val="000000"/>
                </a:solidFill>
              </a:rPr>
              <a:t>    stakeholders.</a:t>
            </a:r>
            <a:r>
              <a:rPr lang="en-GB" sz="2000" i="1" dirty="0">
                <a:solidFill>
                  <a:srgbClr val="000000"/>
                </a:solidFill>
              </a:rPr>
              <a:t> </a:t>
            </a:r>
          </a:p>
          <a:p>
            <a:pPr marL="0" indent="0">
              <a:buNone/>
            </a:pPr>
            <a:endParaRPr lang="en-US" sz="2000" dirty="0"/>
          </a:p>
          <a:p>
            <a:pPr marL="0" indent="0">
              <a:buNone/>
            </a:pPr>
            <a:endParaRPr lang="en-GB" sz="2400" dirty="0"/>
          </a:p>
          <a:p>
            <a:pPr marL="457200" lvl="1" indent="0">
              <a:buFontTx/>
              <a:buNone/>
            </a:pPr>
            <a:endParaRPr lang="en-GB" dirty="0"/>
          </a:p>
          <a:p>
            <a:pPr marL="457200" lvl="1" indent="0">
              <a:buFontTx/>
              <a:buNone/>
            </a:pPr>
            <a:endParaRPr lang="en-GB" sz="2000" dirty="0"/>
          </a:p>
        </p:txBody>
      </p:sp>
      <p:sp>
        <p:nvSpPr>
          <p:cNvPr id="9" name="Segnaposto numero diapositiva 5">
            <a:extLst>
              <a:ext uri="{FF2B5EF4-FFF2-40B4-BE49-F238E27FC236}">
                <a16:creationId xmlns:a16="http://schemas.microsoft.com/office/drawing/2014/main" id="{E8870A4A-0B2F-4654-AD9E-8AA0634A9E0B}"/>
              </a:ext>
            </a:extLst>
          </p:cNvPr>
          <p:cNvSpPr txBox="1">
            <a:spLocks/>
          </p:cNvSpPr>
          <p:nvPr/>
        </p:nvSpPr>
        <p:spPr>
          <a:xfrm>
            <a:off x="5468112" y="6388640"/>
            <a:ext cx="551056" cy="27432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15B12F-D02A-B845-865F-37AC5B232343}" type="slidenum">
              <a:rPr lang="it-IT" sz="1200" smtClean="0"/>
              <a:pPr/>
              <a:t>9</a:t>
            </a:fld>
            <a:endParaRPr lang="it-IT" sz="1200" dirty="0"/>
          </a:p>
        </p:txBody>
      </p:sp>
    </p:spTree>
    <p:extLst>
      <p:ext uri="{BB962C8B-B14F-4D97-AF65-F5344CB8AC3E}">
        <p14:creationId xmlns:p14="http://schemas.microsoft.com/office/powerpoint/2010/main" val="1173479061"/>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CAPE PPT template_v2" id="{84B2C77E-D1E5-DD48-B3EE-B80C14BA55BA}" vid="{29E3AAB7-A3DE-2940-AABB-6F3EADDE159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ESCAPE PPT template_v2</Template>
  <TotalTime>2211</TotalTime>
  <Words>1421</Words>
  <Application>Microsoft Macintosh PowerPoint</Application>
  <PresentationFormat>Affichage à l'écran (4:3)</PresentationFormat>
  <Paragraphs>208</Paragraphs>
  <Slides>18</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18</vt:i4>
      </vt:variant>
    </vt:vector>
  </HeadingPairs>
  <TitlesOfParts>
    <vt:vector size="29" baseType="lpstr">
      <vt:lpstr>MS PGothic</vt:lpstr>
      <vt:lpstr>Arial</vt:lpstr>
      <vt:lpstr>Avenir Book</vt:lpstr>
      <vt:lpstr>Avenir Heavy</vt:lpstr>
      <vt:lpstr>Calibri</vt:lpstr>
      <vt:lpstr>Calibri Light</vt:lpstr>
      <vt:lpstr>Helvetica Neue</vt:lpstr>
      <vt:lpstr>Mangal</vt:lpstr>
      <vt:lpstr>Times New Roman</vt:lpstr>
      <vt:lpstr>Wingdings</vt:lpstr>
      <vt:lpstr>Tema di Office</vt:lpstr>
      <vt:lpstr>ASTRONOMY &amp; PARTICLE PHYSICS  CLUSTER</vt:lpstr>
      <vt:lpstr>Présentation PowerPoint</vt:lpstr>
      <vt:lpstr>Présentation PowerPoint</vt:lpstr>
      <vt:lpstr>Présentation PowerPoint</vt:lpstr>
      <vt:lpstr>Astronomy and Particle Physics</vt:lpstr>
      <vt:lpstr>ESCAPE ESFRI facilities aligned expectations</vt:lpstr>
      <vt:lpstr>Présentation PowerPoint</vt:lpstr>
      <vt:lpstr>ESCAPE in a nuthshell</vt:lpstr>
      <vt:lpstr>Présentation PowerPoint</vt:lpstr>
      <vt:lpstr>ESCAPE goals towards a VRE</vt:lpstr>
      <vt:lpstr>ESCAPE goals: building a domain-based EOSC cell </vt:lpstr>
      <vt:lpstr>Présentation PowerPoint</vt:lpstr>
      <vt:lpstr>Présentation PowerPoint</vt:lpstr>
      <vt:lpstr>Présentation PowerPoint</vt:lpstr>
      <vt:lpstr>Présentation PowerPoint</vt:lpstr>
      <vt:lpstr>Présentation PowerPoint</vt:lpstr>
      <vt:lpstr>Présentation PowerPoint</vt:lpstr>
      <vt:lpstr>Thank you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Rita Meneses</dc:creator>
  <cp:lastModifiedBy>Microsoft Office User</cp:lastModifiedBy>
  <cp:revision>46</cp:revision>
  <dcterms:created xsi:type="dcterms:W3CDTF">2018-11-20T16:31:33Z</dcterms:created>
  <dcterms:modified xsi:type="dcterms:W3CDTF">2020-02-26T15:35:35Z</dcterms:modified>
</cp:coreProperties>
</file>