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256" r:id="rId2"/>
    <p:sldId id="1808" r:id="rId3"/>
    <p:sldId id="272" r:id="rId4"/>
    <p:sldId id="1816" r:id="rId5"/>
    <p:sldId id="1801" r:id="rId6"/>
    <p:sldId id="1751" r:id="rId7"/>
    <p:sldId id="281" r:id="rId8"/>
    <p:sldId id="267" r:id="rId9"/>
    <p:sldId id="1784" r:id="rId10"/>
    <p:sldId id="269" r:id="rId11"/>
    <p:sldId id="274" r:id="rId12"/>
    <p:sldId id="1813" r:id="rId13"/>
    <p:sldId id="1815" r:id="rId14"/>
    <p:sldId id="1790" r:id="rId15"/>
    <p:sldId id="1807" r:id="rId16"/>
    <p:sldId id="1819" r:id="rId17"/>
    <p:sldId id="1818" r:id="rId18"/>
    <p:sldId id="1817" r:id="rId19"/>
    <p:sldId id="1821" r:id="rId2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0432FF"/>
    <a:srgbClr val="9420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89" autoAdjust="0"/>
    <p:restoredTop sz="94662"/>
  </p:normalViewPr>
  <p:slideViewPr>
    <p:cSldViewPr snapToGrid="0" snapToObjects="1">
      <p:cViewPr varScale="1">
        <p:scale>
          <a:sx n="131" d="100"/>
          <a:sy n="131" d="100"/>
        </p:scale>
        <p:origin x="184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2" d="100"/>
          <a:sy n="52" d="100"/>
        </p:scale>
        <p:origin x="286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2DCB7DF9-0D02-4585-BB95-A274CDB043D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D03439E-816E-4B73-9747-56E69501432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28F809-F363-4872-84C9-D7CD75B4F4FB}" type="datetimeFigureOut">
              <a:rPr lang="it-IT" smtClean="0"/>
              <a:t>24/02/20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F80F5E3-5A6B-4274-9F07-3F4DC527B0E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775B453-4FD3-4B45-9A4E-69A288F1E9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9A301-FF2A-45E5-97E1-7B158FC8E93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39512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E046F7-DDA4-3648-BD7E-85E6D1DE148B}" type="datetimeFigureOut">
              <a:rPr lang="it-IT" smtClean="0"/>
              <a:t>24/02/20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5490F3-ADF7-B042-987D-93AF3DA3A92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7856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6582" y="3221765"/>
            <a:ext cx="8497455" cy="1595705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76581" y="5417819"/>
            <a:ext cx="8497456" cy="62405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B37CFE4B-908F-744C-86B0-5575CC115044}"/>
              </a:ext>
            </a:extLst>
          </p:cNvPr>
          <p:cNvSpPr/>
          <p:nvPr userDrawn="1"/>
        </p:nvSpPr>
        <p:spPr>
          <a:xfrm>
            <a:off x="990601" y="6378090"/>
            <a:ext cx="948343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050" dirty="0">
                <a:solidFill>
                  <a:schemeClr val="bg1">
                    <a:lumMod val="95000"/>
                  </a:schemeClr>
                </a:solidFill>
              </a:rPr>
              <a:t>ESCAPE - The European Science Cluster of Astronomy &amp; Particle Physics ESFRI Research Infrastructures has received funding from the European Union’s Horizon 2020 research and innovation programme under the Grant Agreement n° 824064.</a:t>
            </a:r>
            <a:endParaRPr lang="en-GB" sz="1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84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09025-9590-1D4C-9CDC-4389B921BD5C}" type="datetime1">
              <a:rPr lang="it-IT" smtClean="0"/>
              <a:t>24/02/20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6576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1CA9D-5025-644E-ABD4-52A7457B7D80}" type="datetime1">
              <a:rPr lang="it-IT" smtClean="0"/>
              <a:t>24/02/20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3551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/>
              <a:t>24/02/20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37601" y="6346704"/>
            <a:ext cx="731981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algn="ctr"/>
            <a:fld id="{F815B12F-D02A-B845-865F-37AC5B232343}" type="slidenum">
              <a:rPr lang="it-IT" smtClean="0"/>
              <a:pPr algn="ctr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72737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F4F6F-EB56-314C-82B1-809730BD9621}" type="datetime1">
              <a:rPr lang="it-IT" smtClean="0"/>
              <a:t>24/02/20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389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339B8-5484-664F-ACAF-E7277C00432F}" type="datetime1">
              <a:rPr lang="it-IT" smtClean="0"/>
              <a:t>24/02/20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7481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4C197-D765-984E-8EDD-917FE17EC1FC}" type="datetime1">
              <a:rPr lang="it-IT" smtClean="0"/>
              <a:t>24/02/20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3323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ED0B3-174C-A24A-BE04-FF55F9EFE698}" type="datetime1">
              <a:rPr lang="it-IT" smtClean="0"/>
              <a:t>24/02/20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1686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4F15C-91D5-9241-AC17-030113BDD6BC}" type="datetime1">
              <a:rPr lang="it-IT" smtClean="0"/>
              <a:t>24/02/20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7958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65BFC-7B76-CB43-9325-91EE391A0695}" type="datetime1">
              <a:rPr lang="it-IT" smtClean="0"/>
              <a:t>24/02/20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8926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6627E-FEA8-B442-B9A7-66CE3E6E6241}" type="datetime1">
              <a:rPr lang="it-IT" smtClean="0"/>
              <a:t>24/02/20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7032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33269" y="160028"/>
            <a:ext cx="9720532" cy="1032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358781"/>
            <a:ext cx="10515600" cy="4818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2514" y="6356352"/>
            <a:ext cx="15613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02EA9-9C59-B94A-A747-D112AE1C00E1}" type="datetime1">
              <a:rPr lang="it-IT" smtClean="0"/>
              <a:t>24/02/20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10929" y="6356352"/>
            <a:ext cx="37381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DCE86EC0-9AA0-9445-A96A-DFDEC4EB036F}"/>
              </a:ext>
            </a:extLst>
          </p:cNvPr>
          <p:cNvSpPr/>
          <p:nvPr userDrawn="1"/>
        </p:nvSpPr>
        <p:spPr>
          <a:xfrm>
            <a:off x="6829494" y="6364235"/>
            <a:ext cx="371638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050" dirty="0">
                <a:solidFill>
                  <a:schemeClr val="tx1"/>
                </a:solidFill>
              </a:rPr>
              <a:t>Funded by the European Union’s </a:t>
            </a:r>
          </a:p>
          <a:p>
            <a:pPr algn="r"/>
            <a:r>
              <a:rPr lang="en-US" sz="1050" dirty="0">
                <a:solidFill>
                  <a:schemeClr val="tx1"/>
                </a:solidFill>
              </a:rPr>
              <a:t>Horizon 2020 - Grant N° </a:t>
            </a:r>
            <a:r>
              <a:rPr lang="uk-UA" sz="1050" dirty="0">
                <a:solidFill>
                  <a:schemeClr val="tx1"/>
                </a:solidFill>
              </a:rPr>
              <a:t>824064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E0477E6-C1AD-094D-A442-EF1BE2575039}"/>
              </a:ext>
            </a:extLst>
          </p:cNvPr>
          <p:cNvPicPr/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877" y="6425157"/>
            <a:ext cx="608780" cy="293654"/>
          </a:xfrm>
          <a:prstGeom prst="rect">
            <a:avLst/>
          </a:prstGeom>
          <a:ln w="3175">
            <a:noFill/>
          </a:ln>
        </p:spPr>
      </p:pic>
    </p:spTree>
    <p:extLst>
      <p:ext uri="{BB962C8B-B14F-4D97-AF65-F5344CB8AC3E}">
        <p14:creationId xmlns:p14="http://schemas.microsoft.com/office/powerpoint/2010/main" val="1567622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5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5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5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5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5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gif"/><Relationship Id="rId4" Type="http://schemas.openxmlformats.org/officeDocument/2006/relationships/image" Target="../media/image7.png"/><Relationship Id="rId9" Type="http://schemas.openxmlformats.org/officeDocument/2006/relationships/image" Target="../media/image12.jpe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62CA4B8-8874-DB42-8AA1-BDAFFD20F80A}"/>
              </a:ext>
            </a:extLst>
          </p:cNvPr>
          <p:cNvSpPr/>
          <p:nvPr/>
        </p:nvSpPr>
        <p:spPr>
          <a:xfrm>
            <a:off x="2451370" y="3501957"/>
            <a:ext cx="7324928" cy="289884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ECF9914-6A8C-414A-AF31-0758485B4E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82369" y="3366993"/>
            <a:ext cx="7827264" cy="1595705"/>
          </a:xfrm>
        </p:spPr>
        <p:txBody>
          <a:bodyPr>
            <a:normAutofit/>
          </a:bodyPr>
          <a:lstStyle/>
          <a:p>
            <a:r>
              <a:rPr lang="it-IT" sz="4800" b="1" dirty="0">
                <a:solidFill>
                  <a:srgbClr val="002060"/>
                </a:solidFill>
              </a:rPr>
              <a:t>WP4 ‘CEVO’ </a:t>
            </a:r>
            <a:r>
              <a:rPr lang="it-IT" sz="4800" b="1" dirty="0" err="1">
                <a:solidFill>
                  <a:srgbClr val="002060"/>
                </a:solidFill>
              </a:rPr>
              <a:t>activities</a:t>
            </a:r>
            <a:endParaRPr lang="it-IT" sz="4800" b="1" dirty="0">
              <a:solidFill>
                <a:srgbClr val="002060"/>
              </a:solidFill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C893D75-00CA-9042-B133-1091B1F6CA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35867" y="5294293"/>
            <a:ext cx="6858000" cy="978508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002060"/>
                </a:solidFill>
              </a:rPr>
              <a:t>Mark ALLEN, Marco MOLINARO, </a:t>
            </a:r>
            <a:r>
              <a:rPr lang="it-IT" dirty="0" err="1">
                <a:solidFill>
                  <a:srgbClr val="002060"/>
                </a:solidFill>
              </a:rPr>
              <a:t>Françoise</a:t>
            </a:r>
            <a:r>
              <a:rPr lang="it-IT" dirty="0">
                <a:solidFill>
                  <a:srgbClr val="002060"/>
                </a:solidFill>
              </a:rPr>
              <a:t> GENOVA, Martino ROMANIELLO</a:t>
            </a:r>
          </a:p>
        </p:txBody>
      </p:sp>
    </p:spTree>
    <p:extLst>
      <p:ext uri="{BB962C8B-B14F-4D97-AF65-F5344CB8AC3E}">
        <p14:creationId xmlns:p14="http://schemas.microsoft.com/office/powerpoint/2010/main" val="26347152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89A19-B221-D545-B28C-F04D926B7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WP4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DBFB8-C2DE-2444-9550-7F414113D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pPr lvl="1"/>
            <a:r>
              <a:rPr lang="en-GB" dirty="0"/>
              <a:t> </a:t>
            </a:r>
            <a:r>
              <a:rPr lang="en-GB" sz="2800" dirty="0"/>
              <a:t>Assess and implement the connection of </a:t>
            </a:r>
            <a:r>
              <a:rPr lang="en-GB" sz="2800" b="1" dirty="0"/>
              <a:t>ESFRI</a:t>
            </a:r>
            <a:r>
              <a:rPr lang="en-GB" sz="2800" dirty="0"/>
              <a:t> and other </a:t>
            </a:r>
            <a:r>
              <a:rPr lang="en-GB" sz="2800" b="1" dirty="0"/>
              <a:t>astronomy research infrastructures</a:t>
            </a:r>
            <a:r>
              <a:rPr lang="en-GB" sz="2800" dirty="0"/>
              <a:t> to the </a:t>
            </a:r>
            <a:r>
              <a:rPr lang="en-GB" sz="2800" b="1" dirty="0"/>
              <a:t>EOSC</a:t>
            </a:r>
            <a:r>
              <a:rPr lang="en-GB" sz="2800" dirty="0"/>
              <a:t> by the </a:t>
            </a:r>
            <a:r>
              <a:rPr lang="en-GB" sz="2800" b="1" dirty="0"/>
              <a:t>Virtual Observatory</a:t>
            </a:r>
          </a:p>
          <a:p>
            <a:pPr lvl="1"/>
            <a:endParaRPr lang="en-GB" sz="2800" dirty="0"/>
          </a:p>
          <a:p>
            <a:pPr lvl="1"/>
            <a:r>
              <a:rPr lang="en-GB" sz="2800" dirty="0"/>
              <a:t> Refine and pursue implementation of </a:t>
            </a:r>
            <a:r>
              <a:rPr lang="en-GB" sz="2800" b="1" dirty="0"/>
              <a:t>FAIR principles for astronomy</a:t>
            </a:r>
            <a:r>
              <a:rPr lang="en-GB" sz="2800" dirty="0"/>
              <a:t> data via common interoperability standards - extending the VO to new communities</a:t>
            </a:r>
          </a:p>
          <a:p>
            <a:pPr lvl="1"/>
            <a:endParaRPr lang="en-GB" sz="2800" dirty="0"/>
          </a:p>
          <a:p>
            <a:pPr lvl="1"/>
            <a:r>
              <a:rPr lang="en-GB" sz="2800" dirty="0"/>
              <a:t> Establish </a:t>
            </a:r>
            <a:r>
              <a:rPr lang="en-GB" sz="2800" b="1" dirty="0"/>
              <a:t>data stewardship practices </a:t>
            </a:r>
            <a:r>
              <a:rPr lang="en-GB" sz="2800" dirty="0"/>
              <a:t>for adding value to scientific content of ESFRI data archives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45FA7A-978D-EF42-8AB4-794CA3C49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A765E-ABA5-5B44-B6DE-6A0A6AD6A1A9}" type="datetime1">
              <a:rPr lang="en-GB" smtClean="0"/>
              <a:t>24/02/2020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E4F2FF-0FC9-2E46-A166-0A0922AD9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Mark Allen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D9983F-214B-E744-A871-A325C95AF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134951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6CD34-3A01-A241-9CEB-B10D559F2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WP4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A9DF60-D0A9-3A4F-A4F2-ECE694A501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Task 4.1  </a:t>
            </a:r>
            <a:r>
              <a:rPr lang="en-US" dirty="0"/>
              <a:t>Integration of astronomy VO data and services into the EOSC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70C0"/>
                </a:solidFill>
              </a:rPr>
              <a:t>Lead: Marco Molinaro (INAF)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Task 4.2 </a:t>
            </a:r>
            <a:r>
              <a:rPr lang="en-US" dirty="0"/>
              <a:t>Implementation of FAIR principles for ESFRI data through the Virtual Observatory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70C0"/>
                </a:solidFill>
              </a:rPr>
              <a:t>Lead: Françoise Genova (CNRS-</a:t>
            </a:r>
            <a:r>
              <a:rPr lang="en-US" sz="2400" b="1" dirty="0" err="1">
                <a:solidFill>
                  <a:srgbClr val="0070C0"/>
                </a:solidFill>
              </a:rPr>
              <a:t>ObAS</a:t>
            </a:r>
            <a:r>
              <a:rPr lang="en-US" sz="2400" b="1" dirty="0">
                <a:solidFill>
                  <a:srgbClr val="0070C0"/>
                </a:solidFill>
              </a:rPr>
              <a:t>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Task 4.3 </a:t>
            </a:r>
            <a:r>
              <a:rPr lang="en-US" dirty="0"/>
              <a:t>Adding value to trusted content in astronomy archives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70C0"/>
                </a:solidFill>
              </a:rPr>
              <a:t>Co-leads: Mark Allen (CNRS-</a:t>
            </a:r>
            <a:r>
              <a:rPr lang="en-US" sz="2400" b="1" dirty="0" err="1">
                <a:solidFill>
                  <a:srgbClr val="0070C0"/>
                </a:solidFill>
              </a:rPr>
              <a:t>ObAS</a:t>
            </a:r>
            <a:r>
              <a:rPr lang="en-US" sz="2400" b="1" dirty="0">
                <a:solidFill>
                  <a:srgbClr val="0070C0"/>
                </a:solidFill>
              </a:rPr>
              <a:t>) &amp; Martino </a:t>
            </a:r>
            <a:r>
              <a:rPr lang="en-US" sz="2400" b="1" dirty="0" err="1">
                <a:solidFill>
                  <a:srgbClr val="0070C0"/>
                </a:solidFill>
              </a:rPr>
              <a:t>Romaniello</a:t>
            </a:r>
            <a:r>
              <a:rPr lang="en-US" sz="2400" b="1" dirty="0">
                <a:solidFill>
                  <a:srgbClr val="0070C0"/>
                </a:solidFill>
              </a:rPr>
              <a:t> (ESO)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D4F468-1905-E440-A598-A74457B19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39442-1C85-6B43-818B-2143E85C8E31}" type="datetime1">
              <a:rPr lang="en-GB" smtClean="0"/>
              <a:t>24/02/2020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C93314-C99F-124C-ACC6-1C4821B24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Mark Allen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BC14DD-1405-A542-8B98-CE3BDB926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765971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6CD34-3A01-A241-9CEB-B10D559F2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Progress in year 1 – </a:t>
            </a:r>
            <a:r>
              <a:rPr lang="en-US" b="1" i="1" dirty="0">
                <a:latin typeface="+mn-lt"/>
              </a:rPr>
              <a:t>all tasks active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A9DF60-D0A9-3A4F-A4F2-ECE694A501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>
                <a:solidFill>
                  <a:srgbClr val="00B050"/>
                </a:solidFill>
              </a:rPr>
              <a:t>First 6 months: ramp-up period setting up the work package…</a:t>
            </a:r>
          </a:p>
          <a:p>
            <a:pPr marL="0" indent="0">
              <a:buNone/>
            </a:pPr>
            <a:r>
              <a:rPr lang="en-US" dirty="0"/>
              <a:t>Interaction with all partners</a:t>
            </a:r>
            <a:r>
              <a:rPr lang="en-US" b="1" dirty="0"/>
              <a:t>  ➔ WP4 Detailed Project Plan </a:t>
            </a:r>
            <a:r>
              <a:rPr lang="en-US" b="1" i="1" dirty="0"/>
              <a:t>(D4.1) </a:t>
            </a:r>
          </a:p>
          <a:p>
            <a:pPr marL="0" indent="0">
              <a:buNone/>
            </a:pPr>
            <a:r>
              <a:rPr lang="en-US" b="1" dirty="0"/>
              <a:t>Task 4.1  </a:t>
            </a:r>
            <a:r>
              <a:rPr lang="en-US" dirty="0"/>
              <a:t>Integration of astronomy VO data and services into the EOSC</a:t>
            </a:r>
          </a:p>
          <a:p>
            <a:pPr>
              <a:buFontTx/>
              <a:buChar char="-"/>
            </a:pPr>
            <a:r>
              <a:rPr lang="en-US" sz="2400" b="1" dirty="0">
                <a:solidFill>
                  <a:srgbClr val="0070C0"/>
                </a:solidFill>
              </a:rPr>
              <a:t>Interaction with EOSC bodies, VO registry in B2FIND, tests of service publishing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Task 4.2 </a:t>
            </a:r>
            <a:r>
              <a:rPr lang="en-US" dirty="0"/>
              <a:t>Implementation of FAIR principles for ESFRI data through the Virtual Observatory</a:t>
            </a:r>
          </a:p>
          <a:p>
            <a:pPr>
              <a:buFontTx/>
              <a:buChar char="-"/>
            </a:pPr>
            <a:r>
              <a:rPr lang="en-US" sz="2400" b="1" dirty="0">
                <a:solidFill>
                  <a:srgbClr val="0070C0"/>
                </a:solidFill>
              </a:rPr>
              <a:t>Milestones – representation of ESCAPE priorities at IVOA level</a:t>
            </a:r>
          </a:p>
          <a:p>
            <a:pPr>
              <a:buFontTx/>
              <a:buChar char="-"/>
            </a:pPr>
            <a:r>
              <a:rPr lang="en-US" sz="2400" b="1" dirty="0">
                <a:solidFill>
                  <a:srgbClr val="0070C0"/>
                </a:solidFill>
              </a:rPr>
              <a:t>ESFRI/RI partners requirements defined, results on tools and VO publishing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Task 4.3 </a:t>
            </a:r>
            <a:r>
              <a:rPr lang="en-US" dirty="0"/>
              <a:t>Adding value to trusted content in astronomy archives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70C0"/>
                </a:solidFill>
              </a:rPr>
              <a:t>- First results of machine learning applied to archive data sets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D4F468-1905-E440-A598-A74457B19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39442-1C85-6B43-818B-2143E85C8E31}" type="datetime1">
              <a:rPr lang="en-GB" smtClean="0"/>
              <a:t>24/02/2020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C93314-C99F-124C-ACC6-1C4821B24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Mark Allen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BC14DD-1405-A542-8B98-CE3BDB926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642237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95691F-3326-CE4A-9B0A-A32FE3F61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/>
              <a:t>24/02/20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045AB7-9BF2-0345-87AA-D72A67FE4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04FD1E-8F3E-C14D-8278-B96C6149B30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60163" y="6346825"/>
            <a:ext cx="731837" cy="365125"/>
          </a:xfrm>
          <a:prstGeom prst="rect">
            <a:avLst/>
          </a:prstGeom>
        </p:spPr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13</a:t>
            </a:fld>
            <a:endParaRPr lang="it-IT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3785DC-FEEA-4642-9BBE-DDBC4E549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2807" y="1252185"/>
            <a:ext cx="2628900" cy="1498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3C9B95-6D7E-C246-ABEC-160A82DD1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86486">
            <a:off x="5458019" y="2158199"/>
            <a:ext cx="6251171" cy="455671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E123E8A-72C3-1F43-B917-C17DDF48390E}"/>
              </a:ext>
            </a:extLst>
          </p:cNvPr>
          <p:cNvSpPr txBox="1"/>
          <p:nvPr/>
        </p:nvSpPr>
        <p:spPr>
          <a:xfrm>
            <a:off x="5105968" y="471247"/>
            <a:ext cx="6949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b="1" dirty="0"/>
              <a:t>Demonstrates 1</a:t>
            </a:r>
            <a:r>
              <a:rPr lang="en-US" sz="2400" b="1" baseline="30000" dirty="0"/>
              <a:t>st</a:t>
            </a:r>
            <a:r>
              <a:rPr lang="en-US" sz="2400" b="1" dirty="0"/>
              <a:t> level of metadata compatibility</a:t>
            </a:r>
          </a:p>
          <a:p>
            <a:pPr marL="742950" lvl="1" indent="-285750">
              <a:buFontTx/>
              <a:buChar char="-"/>
            </a:pPr>
            <a:r>
              <a:rPr lang="en-US" sz="2400" dirty="0"/>
              <a:t>Links to the actual service</a:t>
            </a:r>
          </a:p>
          <a:p>
            <a:pPr marL="742950" lvl="1" indent="-285750">
              <a:buFontTx/>
              <a:buChar char="-"/>
            </a:pPr>
            <a:r>
              <a:rPr lang="en-US" sz="2400" dirty="0"/>
              <a:t>… but is not intended as a user-interface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52906D-204A-8A49-81A9-DB95563A5D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65749">
            <a:off x="563874" y="2604088"/>
            <a:ext cx="6677109" cy="35221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941E7A-9EB5-A947-90AD-44E36F3FA1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11432">
            <a:off x="5471355" y="2175075"/>
            <a:ext cx="6218666" cy="443108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AEE206B-F37D-8E47-B0A7-8CC0FAF64474}"/>
              </a:ext>
            </a:extLst>
          </p:cNvPr>
          <p:cNvSpPr/>
          <p:nvPr/>
        </p:nvSpPr>
        <p:spPr>
          <a:xfrm>
            <a:off x="2117411" y="405997"/>
            <a:ext cx="30839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Task 4.1  </a:t>
            </a:r>
            <a:r>
              <a:rPr lang="en-US" sz="3200" b="1" dirty="0">
                <a:solidFill>
                  <a:srgbClr val="00B0F0"/>
                </a:solidFill>
              </a:rPr>
              <a:t>B2FIND</a:t>
            </a:r>
            <a:r>
              <a:rPr lang="en-US" sz="3200" b="1" dirty="0"/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1146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73245-30DC-A647-9734-E72F2374F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+mn-lt"/>
              </a:rPr>
              <a:t>Task 4.2 – IVOA Milestones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80A3AD-182F-8340-9A4C-E2A8F95B97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/>
              <a:t> Common domain-specific standards for </a:t>
            </a:r>
            <a:r>
              <a:rPr lang="en-US" b="1" i="1" dirty="0">
                <a:solidFill>
                  <a:srgbClr val="0070C0"/>
                </a:solidFill>
              </a:rPr>
              <a:t>FAIR</a:t>
            </a:r>
            <a:r>
              <a:rPr lang="en-US" i="1" dirty="0"/>
              <a:t> data</a:t>
            </a:r>
          </a:p>
          <a:p>
            <a:r>
              <a:rPr lang="en-US" dirty="0"/>
              <a:t> First Milestone – </a:t>
            </a:r>
            <a:r>
              <a:rPr lang="en-US" b="1" dirty="0"/>
              <a:t>Paris IVOA meeting</a:t>
            </a:r>
            <a:r>
              <a:rPr lang="en-US" dirty="0"/>
              <a:t>   </a:t>
            </a:r>
            <a:r>
              <a:rPr lang="en-US" i="1" dirty="0"/>
              <a:t>(May 2019)</a:t>
            </a:r>
          </a:p>
          <a:p>
            <a:pPr lvl="1"/>
            <a:r>
              <a:rPr lang="en-US" dirty="0"/>
              <a:t> </a:t>
            </a:r>
            <a:r>
              <a:rPr lang="en-US" dirty="0">
                <a:solidFill>
                  <a:srgbClr val="FF40FF"/>
                </a:solidFill>
              </a:rPr>
              <a:t>Introduction of solar physics requirements at IVOA</a:t>
            </a:r>
            <a:r>
              <a:rPr lang="en-US" dirty="0"/>
              <a:t>, EST partners</a:t>
            </a:r>
          </a:p>
          <a:p>
            <a:pPr lvl="1"/>
            <a:r>
              <a:rPr lang="en-US" dirty="0"/>
              <a:t> EUDAT participation – registry integration</a:t>
            </a:r>
          </a:p>
          <a:p>
            <a:pPr lvl="1"/>
            <a:r>
              <a:rPr lang="en-US" dirty="0"/>
              <a:t> </a:t>
            </a:r>
            <a:r>
              <a:rPr lang="en-US" b="1" dirty="0"/>
              <a:t>30</a:t>
            </a:r>
            <a:r>
              <a:rPr lang="en-US" dirty="0"/>
              <a:t> contributions from ESCAPE partners, ESCAPE highlighted at IVOA level</a:t>
            </a:r>
          </a:p>
          <a:p>
            <a:r>
              <a:rPr lang="en-US" dirty="0"/>
              <a:t> Second Milestone – </a:t>
            </a:r>
            <a:r>
              <a:rPr lang="en-US" b="1" dirty="0"/>
              <a:t>Groningen IVOA meeting</a:t>
            </a:r>
            <a:r>
              <a:rPr lang="en-US" dirty="0"/>
              <a:t>   </a:t>
            </a:r>
            <a:r>
              <a:rPr lang="en-US" i="1" dirty="0"/>
              <a:t>(November 2019)</a:t>
            </a:r>
          </a:p>
          <a:p>
            <a:pPr lvl="1"/>
            <a:r>
              <a:rPr lang="en-US" i="1" dirty="0"/>
              <a:t> </a:t>
            </a:r>
            <a:r>
              <a:rPr lang="en-US" dirty="0">
                <a:solidFill>
                  <a:srgbClr val="FF40FF"/>
                </a:solidFill>
              </a:rPr>
              <a:t>Focus on Radio/mm astronomy</a:t>
            </a:r>
            <a:r>
              <a:rPr lang="en-US" dirty="0"/>
              <a:t> – SKAO, LOFAR, JIVE,ALMA + international radio projects  -- leading to IVOA Interest Group on Radio Astronomy</a:t>
            </a:r>
          </a:p>
          <a:p>
            <a:pPr lvl="1"/>
            <a:r>
              <a:rPr lang="en-US" dirty="0"/>
              <a:t> Space-time indexing of astronomy data</a:t>
            </a:r>
          </a:p>
          <a:p>
            <a:pPr lvl="1"/>
            <a:r>
              <a:rPr lang="en-US" b="1" dirty="0"/>
              <a:t> 22</a:t>
            </a:r>
            <a:r>
              <a:rPr lang="en-US" dirty="0"/>
              <a:t> contributions from ESCAPE partners</a:t>
            </a:r>
          </a:p>
          <a:p>
            <a:pPr marL="0" indent="0">
              <a:buNone/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CE95D7-3754-1C49-A10F-5B61A3F2C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/>
              <a:t>24/02/20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B618A-6CCA-1148-82EF-D8F62C369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E297E7-788F-1740-AB0E-43201A144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862846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B3569-F441-A94D-B90A-38E9E822A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+mn-lt"/>
              </a:rPr>
              <a:t>WP4 Technology Forum 1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2CA980-F0AB-6549-9AE4-55D3F5A72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299" y="1217443"/>
            <a:ext cx="11349486" cy="4818182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  <a:p>
            <a:r>
              <a:rPr lang="en-US" dirty="0"/>
              <a:t>   Major Work Package meeting (+ WP3, WP5 interaction)</a:t>
            </a:r>
          </a:p>
          <a:p>
            <a:r>
              <a:rPr lang="en-US" b="1" dirty="0"/>
              <a:t>   </a:t>
            </a:r>
            <a:r>
              <a:rPr lang="en-US" dirty="0"/>
              <a:t>Invited experts and collaborators</a:t>
            </a:r>
          </a:p>
          <a:p>
            <a:pPr lvl="1"/>
            <a:r>
              <a:rPr lang="en-US" b="1" dirty="0"/>
              <a:t> EUROPLANET, TOPCAT-</a:t>
            </a:r>
            <a:r>
              <a:rPr lang="en-US" dirty="0"/>
              <a:t>developer</a:t>
            </a:r>
            <a:r>
              <a:rPr lang="en-US" b="1" dirty="0"/>
              <a:t>, </a:t>
            </a:r>
            <a:r>
              <a:rPr lang="en-US" b="1" dirty="0" err="1"/>
              <a:t>ObsParis</a:t>
            </a:r>
            <a:r>
              <a:rPr lang="en-US" b="1" dirty="0"/>
              <a:t> – Radio &amp; Solar expertise, ESA </a:t>
            </a:r>
            <a:r>
              <a:rPr lang="en-US" sz="1600" i="1" dirty="0"/>
              <a:t>(Videocon)</a:t>
            </a:r>
          </a:p>
          <a:p>
            <a:r>
              <a:rPr lang="en-US" dirty="0"/>
              <a:t>  Progress presentations + </a:t>
            </a:r>
            <a:r>
              <a:rPr lang="en-US" i="1" dirty="0"/>
              <a:t>Hack-a-thon</a:t>
            </a:r>
            <a:r>
              <a:rPr lang="en-US" dirty="0"/>
              <a:t> working meeting sessions</a:t>
            </a:r>
          </a:p>
          <a:p>
            <a:r>
              <a:rPr lang="en-US" dirty="0"/>
              <a:t> </a:t>
            </a:r>
            <a:r>
              <a:rPr lang="en-GB" dirty="0"/>
              <a:t> Report of test of the RDA FAIR Data Maturity Model WG </a:t>
            </a:r>
          </a:p>
          <a:p>
            <a:pPr lvl="1"/>
            <a:r>
              <a:rPr lang="en-US" i="1" dirty="0"/>
              <a:t> See presentation by F. Genova (tomorrow)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 </a:t>
            </a:r>
            <a:r>
              <a:rPr lang="en-US" b="1" dirty="0"/>
              <a:t>Mapping VO expertise – ESFRI needs</a:t>
            </a:r>
          </a:p>
          <a:p>
            <a:r>
              <a:rPr lang="en-US" b="1" dirty="0"/>
              <a:t> Live demos and coding</a:t>
            </a:r>
          </a:p>
          <a:p>
            <a:r>
              <a:rPr lang="en-US" b="1" dirty="0"/>
              <a:t> Tracking progress  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C219F8-9501-FA4C-B7D7-C23C76402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/>
              <a:t>24/02/20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3D78C-5395-E245-8956-A7D33AA30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4F79C-7EA4-7F48-9FBF-E7CA31E4C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15</a:t>
            </a:fld>
            <a:endParaRPr lang="it-IT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593D45A-E4C8-9144-A35A-470723C45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4877" y="3930963"/>
            <a:ext cx="5347123" cy="292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8311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46FB7-F76C-BD4A-A9B7-E82609C2B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e.g. progress on data access and </a:t>
            </a:r>
            <a:r>
              <a:rPr lang="en-US" dirty="0" err="1"/>
              <a:t>visualisation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6B8856C-8F83-6247-91BD-7B2D581625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41659" y="1470975"/>
            <a:ext cx="6465120" cy="329557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5EC0D-CF2C-9F48-92B6-68949C47F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/>
              <a:t>24/02/20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BF9510-1DC9-FA4B-8AEE-E2AD495D5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00E730-A4FA-4644-842F-4D974BBAA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16</a:t>
            </a:fld>
            <a:endParaRPr lang="it-I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CD45C9-3B53-2749-999F-0B7788320D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9133" y="2053739"/>
            <a:ext cx="4696547" cy="20844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EBAE3C-6149-3F4E-802E-2A87A91529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0689" y="4190615"/>
            <a:ext cx="3748628" cy="18683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8971343-B2A9-9B4E-A788-709CBE44603A}"/>
              </a:ext>
            </a:extLst>
          </p:cNvPr>
          <p:cNvSpPr txBox="1"/>
          <p:nvPr/>
        </p:nvSpPr>
        <p:spPr>
          <a:xfrm>
            <a:off x="7490298" y="1322962"/>
            <a:ext cx="3745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IVOA MOC standard adapted for GW sky localization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90ABF1-13B5-C646-BBA2-23CD60BD5D0B}"/>
              </a:ext>
            </a:extLst>
          </p:cNvPr>
          <p:cNvSpPr/>
          <p:nvPr/>
        </p:nvSpPr>
        <p:spPr>
          <a:xfrm>
            <a:off x="241660" y="4860481"/>
            <a:ext cx="62959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Prototype WebGL-enabled visualization component (</a:t>
            </a:r>
            <a:r>
              <a:rPr lang="en-US" dirty="0" err="1"/>
              <a:t>Aladin</a:t>
            </a:r>
            <a:r>
              <a:rPr lang="en-US" dirty="0"/>
              <a:t> Lite) for portals / platforms</a:t>
            </a:r>
          </a:p>
        </p:txBody>
      </p:sp>
      <p:pic>
        <p:nvPicPr>
          <p:cNvPr id="13" name="screencast aladin webgl">
            <a:hlinkClick r:id="" action="ppaction://media"/>
            <a:extLst>
              <a:ext uri="{FF2B5EF4-FFF2-40B4-BE49-F238E27FC236}">
                <a16:creationId xmlns:a16="http://schemas.microsoft.com/office/drawing/2014/main" id="{9466E420-0B17-8447-A9A7-EE729CF760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00564" y="1488766"/>
            <a:ext cx="5672392" cy="327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86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1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32AFB-22D1-C842-8CE2-D264BD610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+mn-lt"/>
              </a:rPr>
              <a:t>Task 4.3 – </a:t>
            </a:r>
            <a:r>
              <a:rPr lang="en-US" b="1" dirty="0">
                <a:latin typeface="+mn-lt"/>
              </a:rPr>
              <a:t>Deep Learning and Data Archives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38368-E0EC-3A43-B07D-F84C20FF04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 Scope: provide archive users with novel ways to identify data</a:t>
            </a:r>
          </a:p>
          <a:p>
            <a:pPr lvl="1"/>
            <a:r>
              <a:rPr lang="en-US" dirty="0"/>
              <a:t>Beyond query parameters approach </a:t>
            </a:r>
            <a:r>
              <a:rPr lang="en-US" i="1" dirty="0"/>
              <a:t>– </a:t>
            </a:r>
            <a:r>
              <a:rPr lang="en-US" i="1" dirty="0">
                <a:solidFill>
                  <a:srgbClr val="FF40FF"/>
                </a:solidFill>
              </a:rPr>
              <a:t>Let the data speak!</a:t>
            </a:r>
          </a:p>
          <a:p>
            <a:pPr lvl="1"/>
            <a:r>
              <a:rPr lang="en-US" dirty="0"/>
              <a:t>Extension of recent move from instrument to data keywords (e.g. exposure time to signal-to-noise </a:t>
            </a:r>
          </a:p>
          <a:p>
            <a:r>
              <a:rPr lang="en-US" dirty="0"/>
              <a:t> Deep Learning analysis of entire ESO HARPS archive </a:t>
            </a:r>
            <a:r>
              <a:rPr lang="en-US" sz="1700" dirty="0"/>
              <a:t>(~270k spectra)</a:t>
            </a:r>
            <a:endParaRPr lang="en-US" dirty="0"/>
          </a:p>
          <a:p>
            <a:pPr lvl="1"/>
            <a:r>
              <a:rPr lang="en-US" i="1" dirty="0">
                <a:solidFill>
                  <a:srgbClr val="0070C0"/>
                </a:solidFill>
              </a:rPr>
              <a:t>Search for ‘similar spectra’</a:t>
            </a:r>
          </a:p>
          <a:p>
            <a:r>
              <a:rPr lang="en-US" dirty="0"/>
              <a:t> Different approaches</a:t>
            </a:r>
          </a:p>
          <a:p>
            <a:pPr lvl="1"/>
            <a:r>
              <a:rPr lang="en-US" b="1" dirty="0"/>
              <a:t>HITS</a:t>
            </a:r>
            <a:r>
              <a:rPr lang="en-US" dirty="0"/>
              <a:t>: fully-connected autoencoder 2 latent dimensions</a:t>
            </a:r>
          </a:p>
          <a:p>
            <a:pPr lvl="2"/>
            <a:r>
              <a:rPr lang="en-US" dirty="0"/>
              <a:t>Agile architecture for speed and interactivity</a:t>
            </a:r>
          </a:p>
          <a:p>
            <a:pPr lvl="1"/>
            <a:r>
              <a:rPr lang="en-US" b="1" dirty="0"/>
              <a:t>ESO</a:t>
            </a:r>
            <a:r>
              <a:rPr lang="en-US" dirty="0"/>
              <a:t>: combination of convolutional and fully-connected layers with between 4 to 8192 latent dimensions, full spectral resolution</a:t>
            </a:r>
          </a:p>
          <a:p>
            <a:pPr lvl="2"/>
            <a:r>
              <a:rPr lang="en-US" dirty="0"/>
              <a:t>Find minimal representation which preserves all the relevant information</a:t>
            </a:r>
            <a:r>
              <a:rPr lang="de-DE" dirty="0"/>
              <a:t> 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F692EC-6C8C-6E40-8651-FF83BD99E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WP4 Tech Forum 1</a:t>
            </a:r>
            <a:endParaRPr lang="it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22A03B-8B64-4249-A9BF-1C0589E3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Strasbourg, 4-6 February 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A9C7D-877D-FA49-BA33-4F7EE46B7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17</a:t>
            </a:fld>
            <a:endParaRPr lang="it-IT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352ECE-9F69-434E-A25A-03418C83E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0751" y="3373566"/>
            <a:ext cx="3651249" cy="178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3057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B3569-F441-A94D-B90A-38E9E822A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+mn-lt"/>
              </a:rPr>
              <a:t>WP4 Opportunities and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2CA980-F0AB-6549-9AE4-55D3F5A72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299" y="1217443"/>
            <a:ext cx="11349486" cy="48181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Opportunities take for dissemination / visibility in the community</a:t>
            </a:r>
          </a:p>
          <a:p>
            <a:pPr lvl="1"/>
            <a:r>
              <a:rPr lang="en-US" dirty="0"/>
              <a:t> Research community : European Astronomical Society (EAS/EWASS) </a:t>
            </a:r>
            <a:r>
              <a:rPr lang="en-US" sz="1600" i="1" dirty="0"/>
              <a:t>(~1200 people) </a:t>
            </a:r>
            <a:endParaRPr lang="en-US" i="1" dirty="0"/>
          </a:p>
          <a:p>
            <a:pPr lvl="1"/>
            <a:r>
              <a:rPr lang="en-US" dirty="0"/>
              <a:t> Astro Archives/Software/Data Services community: ADASS conference </a:t>
            </a:r>
            <a:r>
              <a:rPr lang="en-US" sz="1600" i="1" dirty="0">
                <a:solidFill>
                  <a:prstClr val="black"/>
                </a:solidFill>
              </a:rPr>
              <a:t>(~350 people) </a:t>
            </a:r>
            <a:endParaRPr lang="en-US" dirty="0"/>
          </a:p>
          <a:p>
            <a:pPr lvl="1"/>
            <a:r>
              <a:rPr lang="en-US" dirty="0"/>
              <a:t> ESA/ESO operations: SCIOPS conference  </a:t>
            </a:r>
          </a:p>
          <a:p>
            <a:pPr lvl="1"/>
            <a:r>
              <a:rPr lang="en-US" dirty="0"/>
              <a:t> EOSC and RDA events – EOSC-Hub week, EOSC Symposia, RDA Plenaries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Challenges</a:t>
            </a:r>
          </a:p>
          <a:p>
            <a:pPr lvl="1"/>
            <a:r>
              <a:rPr lang="en-US" dirty="0"/>
              <a:t>  Diverse set of ESFRI/RI needs and different levels of development of ESFRI/RI</a:t>
            </a:r>
          </a:p>
          <a:p>
            <a:pPr lvl="2"/>
            <a:r>
              <a:rPr lang="en-US" dirty="0"/>
              <a:t>Required an approach of specific meetings</a:t>
            </a:r>
            <a:endParaRPr lang="en-US" i="1" dirty="0"/>
          </a:p>
          <a:p>
            <a:pPr lvl="1"/>
            <a:r>
              <a:rPr lang="en-US" dirty="0"/>
              <a:t>  Explaining EOSC to the research community – while EOSC is being formed</a:t>
            </a:r>
            <a:endParaRPr lang="en-US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C219F8-9501-FA4C-B7D7-C23C76402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/>
              <a:t>24/02/20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3D78C-5395-E245-8956-A7D33AA30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4F79C-7EA4-7F48-9FBF-E7CA31E4C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931532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B3569-F441-A94D-B90A-38E9E822A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+mn-lt"/>
              </a:rPr>
              <a:t>WP4 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2CA980-F0AB-6549-9AE4-55D3F5A72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298" y="1217443"/>
            <a:ext cx="11517701" cy="4818182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  Technology Forum results – update of the work plan</a:t>
            </a:r>
          </a:p>
          <a:p>
            <a:r>
              <a:rPr lang="en-US" dirty="0"/>
              <a:t>  Compile first results into Deliverable reports:</a:t>
            </a:r>
          </a:p>
          <a:p>
            <a:pPr lvl="1"/>
            <a:r>
              <a:rPr lang="en-US" dirty="0"/>
              <a:t> </a:t>
            </a:r>
            <a:r>
              <a:rPr lang="en-US" b="1" dirty="0">
                <a:solidFill>
                  <a:srgbClr val="0070C0"/>
                </a:solidFill>
              </a:rPr>
              <a:t>D4.2</a:t>
            </a:r>
            <a:r>
              <a:rPr lang="en-US" dirty="0"/>
              <a:t> : </a:t>
            </a:r>
            <a:r>
              <a:rPr lang="en-US" b="1" dirty="0"/>
              <a:t>Intermediate report on the use of IVOA standards </a:t>
            </a:r>
            <a:r>
              <a:rPr lang="en-US" dirty="0"/>
              <a:t>– March 2020</a:t>
            </a:r>
          </a:p>
          <a:p>
            <a:pPr lvl="1"/>
            <a:r>
              <a:rPr lang="en-US" dirty="0"/>
              <a:t> </a:t>
            </a:r>
            <a:r>
              <a:rPr lang="en-US" b="1" dirty="0">
                <a:solidFill>
                  <a:srgbClr val="0070C0"/>
                </a:solidFill>
              </a:rPr>
              <a:t>D4.4</a:t>
            </a:r>
            <a:r>
              <a:rPr lang="en-US" dirty="0"/>
              <a:t> : </a:t>
            </a:r>
            <a:r>
              <a:rPr lang="it-IT" b="1" dirty="0"/>
              <a:t>Intermediate </a:t>
            </a:r>
            <a:r>
              <a:rPr lang="it-IT" b="1" dirty="0" err="1"/>
              <a:t>analysis</a:t>
            </a:r>
            <a:r>
              <a:rPr lang="it-IT" b="1" dirty="0"/>
              <a:t> report of VO data and service </a:t>
            </a:r>
            <a:r>
              <a:rPr lang="it-IT" b="1" dirty="0" err="1"/>
              <a:t>integration</a:t>
            </a:r>
            <a:r>
              <a:rPr lang="it-IT" b="1" dirty="0"/>
              <a:t> </a:t>
            </a:r>
            <a:r>
              <a:rPr lang="it-IT" b="1" dirty="0" err="1"/>
              <a:t>into</a:t>
            </a:r>
            <a:r>
              <a:rPr lang="it-IT" b="1" dirty="0"/>
              <a:t> EOSC </a:t>
            </a:r>
            <a:r>
              <a:rPr lang="it-IT" dirty="0" err="1"/>
              <a:t>July</a:t>
            </a:r>
            <a:r>
              <a:rPr lang="it-IT" dirty="0"/>
              <a:t> 2020</a:t>
            </a:r>
            <a:r>
              <a:rPr lang="en-GB" dirty="0"/>
              <a:t> </a:t>
            </a:r>
          </a:p>
          <a:p>
            <a:r>
              <a:rPr lang="en-GB" dirty="0"/>
              <a:t>  IVOA Interoperability meeting – 4-8 May, Sydney – </a:t>
            </a:r>
            <a:r>
              <a:rPr lang="en-GB" sz="2400" b="1" dirty="0">
                <a:solidFill>
                  <a:srgbClr val="0070C0"/>
                </a:solidFill>
              </a:rPr>
              <a:t>Milestone</a:t>
            </a:r>
          </a:p>
          <a:p>
            <a:r>
              <a:rPr lang="en-US" dirty="0"/>
              <a:t> 1</a:t>
            </a:r>
            <a:r>
              <a:rPr lang="en-US" baseline="30000" dirty="0"/>
              <a:t>st</a:t>
            </a:r>
            <a:r>
              <a:rPr lang="en-US" dirty="0"/>
              <a:t> Science with Interoperable Data School – May 26-28, 2020, Madrid </a:t>
            </a:r>
            <a:r>
              <a:rPr lang="en-US" sz="2400" b="1" dirty="0">
                <a:solidFill>
                  <a:srgbClr val="0070C0"/>
                </a:solidFill>
              </a:rPr>
              <a:t>(D4.3)</a:t>
            </a:r>
          </a:p>
          <a:p>
            <a:r>
              <a:rPr lang="en-US" dirty="0"/>
              <a:t> Continue to increase interaction with other WPs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C219F8-9501-FA4C-B7D7-C23C76402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/>
              <a:t>24/02/20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3D78C-5395-E245-8956-A7D33AA30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4F79C-7EA4-7F48-9FBF-E7CA31E4C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82744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17C6B-0E5C-F846-9C11-94222A141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776" y="236733"/>
            <a:ext cx="9720532" cy="103235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+mn-lt"/>
              </a:rPr>
              <a:t>Work Package 4 – WP4 “</a:t>
            </a:r>
            <a:r>
              <a:rPr lang="en-US" b="1" dirty="0">
                <a:solidFill>
                  <a:srgbClr val="0432FF"/>
                </a:solidFill>
                <a:latin typeface="+mn-lt"/>
              </a:rPr>
              <a:t>CEVO</a:t>
            </a:r>
            <a:r>
              <a:rPr lang="en-US" b="1" dirty="0">
                <a:latin typeface="+mn-lt"/>
              </a:rPr>
              <a:t>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0DF46D-D13F-6744-8F98-55E6661F1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58781"/>
            <a:ext cx="10515601" cy="48181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  </a:t>
            </a:r>
            <a:endParaRPr lang="en-US" dirty="0"/>
          </a:p>
          <a:p>
            <a:pPr marL="0" indent="0">
              <a:buNone/>
            </a:pPr>
            <a:r>
              <a:rPr lang="en-US" sz="3200" b="1" dirty="0">
                <a:solidFill>
                  <a:srgbClr val="0432FF"/>
                </a:solidFill>
              </a:rPr>
              <a:t>C</a:t>
            </a:r>
            <a:r>
              <a:rPr lang="en-US" sz="3200" dirty="0"/>
              <a:t>onnecting </a:t>
            </a:r>
            <a:r>
              <a:rPr lang="en-US" sz="3200" b="1" dirty="0">
                <a:solidFill>
                  <a:srgbClr val="0432FF"/>
                </a:solidFill>
              </a:rPr>
              <a:t>E</a:t>
            </a:r>
            <a:r>
              <a:rPr lang="en-US" sz="3200" dirty="0"/>
              <a:t>SFRI projects to EOSC through the </a:t>
            </a:r>
            <a:r>
              <a:rPr lang="en-US" sz="3200" b="1" dirty="0">
                <a:solidFill>
                  <a:srgbClr val="0432FF"/>
                </a:solidFill>
              </a:rPr>
              <a:t>VO</a:t>
            </a:r>
            <a:r>
              <a:rPr lang="en-US" sz="3200" dirty="0"/>
              <a:t> framework</a:t>
            </a:r>
          </a:p>
          <a:p>
            <a:pPr lvl="2"/>
            <a:r>
              <a:rPr lang="en-US" sz="2800" dirty="0"/>
              <a:t> </a:t>
            </a:r>
            <a:r>
              <a:rPr lang="en-US" sz="2800" b="1" dirty="0"/>
              <a:t>EOSC</a:t>
            </a:r>
            <a:r>
              <a:rPr lang="en-US" sz="2800" dirty="0"/>
              <a:t> – </a:t>
            </a:r>
            <a:r>
              <a:rPr lang="en-US" sz="2800" b="1" dirty="0"/>
              <a:t>E</a:t>
            </a:r>
            <a:r>
              <a:rPr lang="en-US" sz="2800" dirty="0"/>
              <a:t>uropean </a:t>
            </a:r>
            <a:r>
              <a:rPr lang="en-US" sz="2800" b="1" dirty="0"/>
              <a:t>O</a:t>
            </a:r>
            <a:r>
              <a:rPr lang="en-US" sz="2800" dirty="0"/>
              <a:t>pen </a:t>
            </a:r>
            <a:r>
              <a:rPr lang="en-US" sz="2800" b="1" dirty="0"/>
              <a:t>S</a:t>
            </a:r>
            <a:r>
              <a:rPr lang="en-US" sz="2800" dirty="0"/>
              <a:t>cience </a:t>
            </a:r>
            <a:r>
              <a:rPr lang="en-US" sz="2800" b="1" dirty="0"/>
              <a:t>C</a:t>
            </a:r>
            <a:r>
              <a:rPr lang="en-US" sz="2800" dirty="0"/>
              <a:t>loud</a:t>
            </a:r>
          </a:p>
          <a:p>
            <a:pPr lvl="2"/>
            <a:r>
              <a:rPr lang="en-US" sz="3200" b="1" dirty="0"/>
              <a:t> </a:t>
            </a:r>
            <a:r>
              <a:rPr lang="en-US" sz="2800" b="1" dirty="0"/>
              <a:t>VO</a:t>
            </a:r>
            <a:r>
              <a:rPr lang="en-US" sz="2800" dirty="0"/>
              <a:t> –  </a:t>
            </a:r>
            <a:r>
              <a:rPr lang="en-US" sz="2800" b="1" dirty="0"/>
              <a:t>V</a:t>
            </a:r>
            <a:r>
              <a:rPr lang="en-US" sz="2800" dirty="0"/>
              <a:t>irtual </a:t>
            </a:r>
            <a:r>
              <a:rPr lang="en-US" sz="2800" b="1" dirty="0"/>
              <a:t>O</a:t>
            </a:r>
            <a:r>
              <a:rPr lang="en-US" sz="2800" dirty="0"/>
              <a:t>bservatory</a:t>
            </a:r>
            <a:endParaRPr lang="en-US" sz="2400" dirty="0"/>
          </a:p>
          <a:p>
            <a:endParaRPr lang="en-US" dirty="0"/>
          </a:p>
          <a:p>
            <a:pPr marL="0" indent="0">
              <a:buNone/>
            </a:pPr>
            <a:r>
              <a:rPr lang="en-GB" b="1" i="1" dirty="0">
                <a:solidFill>
                  <a:srgbClr val="0070C0"/>
                </a:solidFill>
              </a:rPr>
              <a:t>Virtual Observatory standards and methods for FAIR principles to a larger scientific context; demonstrating EOSC capacity to include existing frameworks</a:t>
            </a:r>
            <a:r>
              <a:rPr lang="en-GB" sz="2400" dirty="0"/>
              <a:t>.</a:t>
            </a:r>
            <a:endParaRPr lang="en-US" b="1" dirty="0"/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64D2A-8A7F-7841-9AF2-BF3089B1A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/>
              <a:t>24/02/20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5D37B-6B95-404D-A4C1-40EEB0634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210E85-8B59-6C41-8D87-56617C793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7089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A1B95-F076-5047-A9DC-DAC837B78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WP4 Partners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EEF7C7-B926-F548-97BF-EAAD23CED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39442-1C85-6B43-818B-2143E85C8E31}" type="datetime1">
              <a:rPr lang="en-GB" smtClean="0"/>
              <a:t>24/02/2020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A9A96E-BBAD-3649-843B-7E6B258BD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Mark Allen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BAEB40-4C58-D84B-B514-0A80E4D49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3</a:t>
            </a:fld>
            <a:endParaRPr lang="it-IT" dirty="0"/>
          </a:p>
        </p:txBody>
      </p:sp>
      <p:pic>
        <p:nvPicPr>
          <p:cNvPr id="7" name="Image 5">
            <a:extLst>
              <a:ext uri="{FF2B5EF4-FFF2-40B4-BE49-F238E27FC236}">
                <a16:creationId xmlns:a16="http://schemas.microsoft.com/office/drawing/2014/main" id="{6DDE8DBE-3D86-A64D-BEC3-74F0A18E6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885" y="2564998"/>
            <a:ext cx="654002" cy="849870"/>
          </a:xfrm>
          <a:prstGeom prst="rect">
            <a:avLst/>
          </a:prstGeom>
        </p:spPr>
      </p:pic>
      <p:pic>
        <p:nvPicPr>
          <p:cNvPr id="8" name="Image 6">
            <a:extLst>
              <a:ext uri="{FF2B5EF4-FFF2-40B4-BE49-F238E27FC236}">
                <a16:creationId xmlns:a16="http://schemas.microsoft.com/office/drawing/2014/main" id="{6A18348A-26C9-AE41-86E1-D1014C3EB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7227" y="2924035"/>
            <a:ext cx="922150" cy="511625"/>
          </a:xfrm>
          <a:prstGeom prst="rect">
            <a:avLst/>
          </a:prstGeom>
        </p:spPr>
      </p:pic>
      <p:pic>
        <p:nvPicPr>
          <p:cNvPr id="9" name="Picture 6" descr="Image result for cta observatory logo">
            <a:extLst>
              <a:ext uri="{FF2B5EF4-FFF2-40B4-BE49-F238E27FC236}">
                <a16:creationId xmlns:a16="http://schemas.microsoft.com/office/drawing/2014/main" id="{49504943-0FFA-EF43-93B2-E6721D5B129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913" y="2551092"/>
            <a:ext cx="966502" cy="3802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8E01F92-B10B-C04F-9466-61F28025CA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391" r="2031" b="12042"/>
          <a:stretch/>
        </p:blipFill>
        <p:spPr>
          <a:xfrm>
            <a:off x="3146550" y="2472365"/>
            <a:ext cx="910507" cy="547648"/>
          </a:xfrm>
          <a:prstGeom prst="rect">
            <a:avLst/>
          </a:prstGeom>
        </p:spPr>
      </p:pic>
      <p:pic>
        <p:nvPicPr>
          <p:cNvPr id="11" name="Picture 2" descr="Image result for cnrs logo">
            <a:extLst>
              <a:ext uri="{FF2B5EF4-FFF2-40B4-BE49-F238E27FC236}">
                <a16:creationId xmlns:a16="http://schemas.microsoft.com/office/drawing/2014/main" id="{6965C21C-7C8E-5344-BCA2-893F614C3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845" y="3834323"/>
            <a:ext cx="1005293" cy="10172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&quot;{$webpage.title}&quot;">
            <a:extLst>
              <a:ext uri="{FF2B5EF4-FFF2-40B4-BE49-F238E27FC236}">
                <a16:creationId xmlns:a16="http://schemas.microsoft.com/office/drawing/2014/main" id="{881C4379-E0AD-CF45-8CDD-62DFCB185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987" y="2510487"/>
            <a:ext cx="673231" cy="5816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8" descr="Related image">
            <a:extLst>
              <a:ext uri="{FF2B5EF4-FFF2-40B4-BE49-F238E27FC236}">
                <a16:creationId xmlns:a16="http://schemas.microsoft.com/office/drawing/2014/main" id="{FEF0F144-B8CD-DD46-8ECF-356279F2F0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7" t="10387" r="4925" b="10942"/>
          <a:stretch/>
        </p:blipFill>
        <p:spPr bwMode="auto">
          <a:xfrm>
            <a:off x="5739124" y="4057573"/>
            <a:ext cx="786901" cy="6958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UniversitÃ¤t Heidelberg">
            <a:extLst>
              <a:ext uri="{FF2B5EF4-FFF2-40B4-BE49-F238E27FC236}">
                <a16:creationId xmlns:a16="http://schemas.microsoft.com/office/drawing/2014/main" id="{402465A0-31B4-D847-8433-77901C796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363" y="4129957"/>
            <a:ext cx="781400" cy="4098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6" descr="Image result for inta logo spain">
            <a:extLst>
              <a:ext uri="{FF2B5EF4-FFF2-40B4-BE49-F238E27FC236}">
                <a16:creationId xmlns:a16="http://schemas.microsoft.com/office/drawing/2014/main" id="{5D628EB2-01DE-5B4C-A092-FF093638F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102" y="4046633"/>
            <a:ext cx="706774" cy="7067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6" descr="Royal Observatory of Belgium">
            <a:extLst>
              <a:ext uri="{FF2B5EF4-FFF2-40B4-BE49-F238E27FC236}">
                <a16:creationId xmlns:a16="http://schemas.microsoft.com/office/drawing/2014/main" id="{6F03A843-3055-2C45-BF63-199AA7F82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173" y="3154624"/>
            <a:ext cx="1543220" cy="2967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2" descr="Image result for ego logo gravitational">
            <a:extLst>
              <a:ext uri="{FF2B5EF4-FFF2-40B4-BE49-F238E27FC236}">
                <a16:creationId xmlns:a16="http://schemas.microsoft.com/office/drawing/2014/main" id="{AF76428E-650F-DA42-A3B9-3116F5FEC1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17" b="-5619"/>
          <a:stretch/>
        </p:blipFill>
        <p:spPr bwMode="auto">
          <a:xfrm>
            <a:off x="8714877" y="2564999"/>
            <a:ext cx="1124469" cy="2687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 8">
            <a:extLst>
              <a:ext uri="{FF2B5EF4-FFF2-40B4-BE49-F238E27FC236}">
                <a16:creationId xmlns:a16="http://schemas.microsoft.com/office/drawing/2014/main" id="{F9E043AC-B0A3-DB4B-856F-6255ACEA72F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2194" t="19935" r="12167" b="21244"/>
          <a:stretch/>
        </p:blipFill>
        <p:spPr>
          <a:xfrm>
            <a:off x="4448306" y="4052389"/>
            <a:ext cx="1089788" cy="564988"/>
          </a:xfrm>
          <a:prstGeom prst="rect">
            <a:avLst/>
          </a:prstGeom>
        </p:spPr>
      </p:pic>
      <p:pic>
        <p:nvPicPr>
          <p:cNvPr id="23" name="Image 15">
            <a:extLst>
              <a:ext uri="{FF2B5EF4-FFF2-40B4-BE49-F238E27FC236}">
                <a16:creationId xmlns:a16="http://schemas.microsoft.com/office/drawing/2014/main" id="{D91B324F-AD48-9A42-8820-FEC4F201BCE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05697" y="2471267"/>
            <a:ext cx="1454216" cy="53991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AED9A3D-4BA1-4A45-B231-B1FD9C2ED5A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306602" y="5547283"/>
            <a:ext cx="1799468" cy="3766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072FB2-FC29-004C-8009-F5769F304C2C}"/>
              </a:ext>
            </a:extLst>
          </p:cNvPr>
          <p:cNvSpPr txBox="1"/>
          <p:nvPr/>
        </p:nvSpPr>
        <p:spPr>
          <a:xfrm>
            <a:off x="1049586" y="5484584"/>
            <a:ext cx="9220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Partners bringing experience from European Virtual Observatory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CEB054B-5AA5-8C41-BD6B-27B278240467}"/>
              </a:ext>
            </a:extLst>
          </p:cNvPr>
          <p:cNvSpPr txBox="1"/>
          <p:nvPr/>
        </p:nvSpPr>
        <p:spPr>
          <a:xfrm>
            <a:off x="2127804" y="1529586"/>
            <a:ext cx="8731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Partners from ESFRIs and astronomy Research Infrastructures</a:t>
            </a:r>
          </a:p>
        </p:txBody>
      </p:sp>
      <p:pic>
        <p:nvPicPr>
          <p:cNvPr id="25" name="Picture 32" descr="HITS gGmbH">
            <a:extLst>
              <a:ext uri="{FF2B5EF4-FFF2-40B4-BE49-F238E27FC236}">
                <a16:creationId xmlns:a16="http://schemas.microsoft.com/office/drawing/2014/main" id="{D64455FF-726B-D641-9B07-11527B39FF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8" b="19662"/>
          <a:stretch/>
        </p:blipFill>
        <p:spPr bwMode="auto">
          <a:xfrm>
            <a:off x="8849938" y="4535898"/>
            <a:ext cx="2256132" cy="6778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447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73245-30DC-A647-9734-E72F2374F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+mn-lt"/>
              </a:rPr>
              <a:t>WP4 - in full operation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80A3AD-182F-8340-9A4C-E2A8F95B97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r>
              <a:rPr lang="en-US" dirty="0"/>
              <a:t> WP4  - First Milestone – Paris IVOA meeting report   </a:t>
            </a:r>
            <a:r>
              <a:rPr lang="en-US" sz="3600" b="1" dirty="0">
                <a:solidFill>
                  <a:srgbClr val="00B050"/>
                </a:solidFill>
              </a:rPr>
              <a:t>✓</a:t>
            </a:r>
            <a:endParaRPr lang="en-US" dirty="0"/>
          </a:p>
          <a:p>
            <a:r>
              <a:rPr lang="en-US" dirty="0"/>
              <a:t> WP4 – First Deliverable – </a:t>
            </a:r>
            <a:r>
              <a:rPr lang="en-US" b="1" dirty="0"/>
              <a:t>WP4 Project Plan   </a:t>
            </a:r>
            <a:r>
              <a:rPr lang="en-US" sz="3600" b="1" dirty="0">
                <a:solidFill>
                  <a:srgbClr val="00B050"/>
                </a:solidFill>
              </a:rPr>
              <a:t>✓</a:t>
            </a:r>
            <a:endParaRPr lang="en-US" b="1" dirty="0"/>
          </a:p>
          <a:p>
            <a:r>
              <a:rPr lang="en-US" dirty="0"/>
              <a:t> WP4 - Second Milestone – Groningen IVOA meeting report </a:t>
            </a:r>
            <a:r>
              <a:rPr lang="en-US" sz="3600" b="1" dirty="0">
                <a:solidFill>
                  <a:srgbClr val="00B050"/>
                </a:solidFill>
              </a:rPr>
              <a:t>✓</a:t>
            </a:r>
            <a:r>
              <a:rPr lang="en-US" dirty="0"/>
              <a:t> </a:t>
            </a:r>
          </a:p>
          <a:p>
            <a:r>
              <a:rPr lang="en-US" dirty="0"/>
              <a:t> WP4 Technology Forum 1 </a:t>
            </a:r>
            <a:r>
              <a:rPr lang="en-US" sz="3600" b="1" dirty="0">
                <a:solidFill>
                  <a:srgbClr val="00B050"/>
                </a:solidFill>
              </a:rPr>
              <a:t>✓</a:t>
            </a:r>
            <a:endParaRPr lang="en-US" dirty="0"/>
          </a:p>
          <a:p>
            <a:r>
              <a:rPr lang="en-US" dirty="0"/>
              <a:t> WP4 calendar – in Project Plan document </a:t>
            </a:r>
          </a:p>
          <a:p>
            <a:r>
              <a:rPr lang="en-US" dirty="0"/>
              <a:t> Progress on all tasks, 4.1, 4.2, 4.3  - </a:t>
            </a:r>
            <a:r>
              <a:rPr lang="en-US" i="1" dirty="0"/>
              <a:t>see annual report</a:t>
            </a:r>
          </a:p>
          <a:p>
            <a:r>
              <a:rPr lang="en-US" dirty="0"/>
              <a:t> Challenges / opportunities – diverse partners, evolving EOSC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CE95D7-3754-1C49-A10F-5B61A3F2C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/>
              <a:t>24/02/20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B618A-6CCA-1148-82EF-D8F62C369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E297E7-788F-1740-AB0E-43201A144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49238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E1D41-31DC-674C-B441-8DECFF8FE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WP4 specific events in year 1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A4363-D2E3-C547-9106-C632638211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 Transition event – ASTERICS Tech Forum (Feb 2019)</a:t>
            </a:r>
          </a:p>
          <a:p>
            <a:r>
              <a:rPr lang="en-US" dirty="0"/>
              <a:t> Radio Astronomy and VO meeting / EST and VO meeting (Feb 2019) </a:t>
            </a:r>
          </a:p>
          <a:p>
            <a:r>
              <a:rPr lang="en-US" dirty="0"/>
              <a:t> VO partner visits to ESFRI/RIs: </a:t>
            </a:r>
            <a:r>
              <a:rPr lang="en-US" sz="2000" b="1" dirty="0"/>
              <a:t>EST</a:t>
            </a:r>
            <a:r>
              <a:rPr lang="en-US" sz="2000" dirty="0"/>
              <a:t>: ROB &amp; KIS, ASTRON, KM3NeT</a:t>
            </a:r>
            <a:endParaRPr lang="en-US" dirty="0"/>
          </a:p>
          <a:p>
            <a:r>
              <a:rPr lang="en-US" dirty="0"/>
              <a:t> EOSC-Hub Week (April 2019)</a:t>
            </a:r>
          </a:p>
          <a:p>
            <a:r>
              <a:rPr lang="en-US" dirty="0"/>
              <a:t> KM3NeT and VO meeting – September 2019</a:t>
            </a:r>
          </a:p>
          <a:p>
            <a:r>
              <a:rPr lang="en-US" dirty="0"/>
              <a:t> Task 4.3 Meetings (September, December 2019)</a:t>
            </a:r>
          </a:p>
          <a:p>
            <a:r>
              <a:rPr lang="en-US" dirty="0"/>
              <a:t> Provenance – CTA, KM3NeT (Nov 2019)</a:t>
            </a:r>
          </a:p>
          <a:p>
            <a:r>
              <a:rPr lang="en-US" dirty="0"/>
              <a:t> SCIOPS – presentation of ESCAPE (Nov 2019)</a:t>
            </a:r>
          </a:p>
          <a:p>
            <a:r>
              <a:rPr lang="en-US" dirty="0"/>
              <a:t> EOSC Symposium (Nov 2019)</a:t>
            </a:r>
          </a:p>
          <a:p>
            <a:r>
              <a:rPr lang="en-US" dirty="0"/>
              <a:t> WP4 Technology Forum 1 (Feb 2020)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D04717-F43C-074F-8A6F-D5F47003D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/>
              <a:t>24/02/20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00FF2-8A2E-814C-8FE3-0EC161CFC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8A676-7F3B-1545-ABC2-DFFF89F82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5</a:t>
            </a:fld>
            <a:endParaRPr lang="it-I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0D049F-C5B5-934E-932D-2ADBA16C7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816" y="3015853"/>
            <a:ext cx="965200" cy="571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CD8AD3-8278-3E49-BEBF-DDA2861212F8}"/>
              </a:ext>
            </a:extLst>
          </p:cNvPr>
          <p:cNvSpPr txBox="1"/>
          <p:nvPr/>
        </p:nvSpPr>
        <p:spPr>
          <a:xfrm>
            <a:off x="7861300" y="2934560"/>
            <a:ext cx="325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Paris, Interoperability meeting</a:t>
            </a:r>
          </a:p>
          <a:p>
            <a:pPr algn="r"/>
            <a:r>
              <a:rPr lang="en-US" dirty="0"/>
              <a:t>May, 2019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D35450-1AAA-1C4B-A926-75B85904C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6498" y="4067029"/>
            <a:ext cx="965200" cy="571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39118D0-6F8F-AE4C-8477-2D48D7DB2AF9}"/>
              </a:ext>
            </a:extLst>
          </p:cNvPr>
          <p:cNvSpPr txBox="1"/>
          <p:nvPr/>
        </p:nvSpPr>
        <p:spPr>
          <a:xfrm>
            <a:off x="7123757" y="4048059"/>
            <a:ext cx="3972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Groningen, Interoperability meeting</a:t>
            </a:r>
          </a:p>
          <a:p>
            <a:pPr algn="r"/>
            <a:r>
              <a:rPr lang="en-US" dirty="0"/>
              <a:t>October, 2019 </a:t>
            </a:r>
          </a:p>
        </p:txBody>
      </p:sp>
    </p:spTree>
    <p:extLst>
      <p:ext uri="{BB962C8B-B14F-4D97-AF65-F5344CB8AC3E}">
        <p14:creationId xmlns:p14="http://schemas.microsoft.com/office/powerpoint/2010/main" val="2197920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8AF22-0FB2-CB4B-8BE3-9B40C0D4F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+mn-lt"/>
              </a:rPr>
              <a:t>Evolving landscape of Data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3430A-BC91-4B4D-AF88-CB1F6C8D7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930764"/>
            <a:ext cx="10515600" cy="4818182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pPr marL="0" indent="0">
              <a:buNone/>
            </a:pPr>
            <a:r>
              <a:rPr lang="en-GB" sz="3600" b="1" dirty="0"/>
              <a:t>Convergence of principles and language:</a:t>
            </a:r>
          </a:p>
          <a:p>
            <a:r>
              <a:rPr lang="en-GB" b="1" dirty="0"/>
              <a:t>FAIR</a:t>
            </a:r>
            <a:endParaRPr lang="en-GB" dirty="0"/>
          </a:p>
          <a:p>
            <a:pPr lvl="2"/>
            <a:r>
              <a:rPr lang="en-GB" sz="3600" b="1" dirty="0">
                <a:solidFill>
                  <a:srgbClr val="0070C0"/>
                </a:solidFill>
              </a:rPr>
              <a:t>F</a:t>
            </a:r>
            <a:r>
              <a:rPr lang="en-GB" sz="3600" dirty="0">
                <a:solidFill>
                  <a:srgbClr val="0070C0"/>
                </a:solidFill>
              </a:rPr>
              <a:t>indable, </a:t>
            </a:r>
            <a:r>
              <a:rPr lang="en-GB" sz="3600" b="1" dirty="0">
                <a:solidFill>
                  <a:srgbClr val="0070C0"/>
                </a:solidFill>
              </a:rPr>
              <a:t>A</a:t>
            </a:r>
            <a:r>
              <a:rPr lang="en-GB" sz="3600" dirty="0">
                <a:solidFill>
                  <a:srgbClr val="0070C0"/>
                </a:solidFill>
              </a:rPr>
              <a:t>ccessible, </a:t>
            </a:r>
            <a:r>
              <a:rPr lang="en-GB" sz="3600" b="1" dirty="0">
                <a:solidFill>
                  <a:srgbClr val="0070C0"/>
                </a:solidFill>
              </a:rPr>
              <a:t>I</a:t>
            </a:r>
            <a:r>
              <a:rPr lang="en-GB" sz="3600" dirty="0">
                <a:solidFill>
                  <a:srgbClr val="0070C0"/>
                </a:solidFill>
              </a:rPr>
              <a:t>nteroperable, </a:t>
            </a:r>
            <a:r>
              <a:rPr lang="en-GB" sz="3600" b="1" dirty="0">
                <a:solidFill>
                  <a:srgbClr val="0070C0"/>
                </a:solidFill>
              </a:rPr>
              <a:t>R</a:t>
            </a:r>
            <a:r>
              <a:rPr lang="en-GB" sz="3600" dirty="0">
                <a:solidFill>
                  <a:srgbClr val="0070C0"/>
                </a:solidFill>
              </a:rPr>
              <a:t>eusable</a:t>
            </a:r>
          </a:p>
          <a:p>
            <a:endParaRPr lang="en-GB" b="1" dirty="0"/>
          </a:p>
          <a:p>
            <a:r>
              <a:rPr lang="en-GB" b="1" dirty="0"/>
              <a:t>Open Science</a:t>
            </a:r>
            <a:endParaRPr lang="en-GB" dirty="0"/>
          </a:p>
          <a:p>
            <a:pPr lvl="1"/>
            <a:r>
              <a:rPr lang="en-GB" dirty="0"/>
              <a:t>Data sharing with open and seamless services to analyse and reuse research data to improve science</a:t>
            </a:r>
            <a:br>
              <a:rPr lang="en-GB" dirty="0"/>
            </a:br>
            <a:endParaRPr lang="en-GB" dirty="0"/>
          </a:p>
          <a:p>
            <a:r>
              <a:rPr lang="en-GB" b="1" dirty="0"/>
              <a:t>Stewardship</a:t>
            </a:r>
            <a:endParaRPr lang="en-GB" dirty="0"/>
          </a:p>
          <a:p>
            <a:pPr lvl="1"/>
            <a:r>
              <a:rPr lang="en-GB" dirty="0"/>
              <a:t>Human skills for curation, quality content, data management, services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9E6724-55A9-D34D-86CF-AAC81D4F0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0098-534F-824D-9E77-7F1B86F0174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5767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A72AC-9E78-4844-ACEA-D2E3CA81A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What is the Virtual Observatory?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F4E02-E0F0-3B40-8997-833B7F3CA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115590"/>
            <a:ext cx="7886700" cy="5158751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sz="2400" b="1" dirty="0"/>
              <a:t>Operational framework </a:t>
            </a:r>
            <a:r>
              <a:rPr lang="en-US" sz="2400" dirty="0"/>
              <a:t>for interoperable access to astronomical data and services across all areas of astronomy</a:t>
            </a:r>
          </a:p>
          <a:p>
            <a:endParaRPr lang="en-US" sz="2400" dirty="0"/>
          </a:p>
          <a:p>
            <a:r>
              <a:rPr lang="en-US" sz="2400" dirty="0"/>
              <a:t> Provides unique scientific capabilities, opening up new ways of using rich data in astronomy archives and services</a:t>
            </a:r>
          </a:p>
          <a:p>
            <a:endParaRPr lang="en-US" sz="2400" dirty="0"/>
          </a:p>
          <a:p>
            <a:r>
              <a:rPr lang="en-US" sz="2400" dirty="0"/>
              <a:t> </a:t>
            </a:r>
            <a:r>
              <a:rPr lang="en-US" sz="2400" b="1" dirty="0">
                <a:solidFill>
                  <a:srgbClr val="0070C0"/>
                </a:solidFill>
              </a:rPr>
              <a:t>A pioneer of FAIR data sharing </a:t>
            </a:r>
            <a:r>
              <a:rPr lang="en-US" sz="2400" dirty="0"/>
              <a:t>- </a:t>
            </a:r>
            <a:r>
              <a:rPr lang="en-US" sz="2400" b="1" dirty="0"/>
              <a:t>an existing global framework</a:t>
            </a:r>
            <a:r>
              <a:rPr lang="en-US" sz="2400" dirty="0"/>
              <a:t> – populated by major data providers (space and ground based) that is heavily used by the community </a:t>
            </a:r>
            <a:r>
              <a:rPr lang="en-US" sz="2400" i="1" dirty="0">
                <a:solidFill>
                  <a:srgbClr val="0070C0"/>
                </a:solidFill>
              </a:rPr>
              <a:t>(e.g. Gaia data access is fully VO)</a:t>
            </a:r>
          </a:p>
          <a:p>
            <a:endParaRPr lang="en-US" sz="24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05E9FB-342C-6245-900E-B0E2E5834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39442-1C85-6B43-818B-2143E85C8E31}" type="datetime1">
              <a:rPr lang="en-GB" smtClean="0"/>
              <a:t>24/02/2020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F4AAA5-45A2-5949-A795-BEA304851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Mark Allen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0738B-EC9F-FD40-9601-84AAC751A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39998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0E72F0-E552-304B-9EAC-DBB2E7851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E5DC1-D2F1-A045-BF26-4ED8758726BE}" type="datetime1">
              <a:rPr lang="en-GB" smtClean="0"/>
              <a:t>24/02/2020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F91E0A-29F7-D844-9F1A-8EA9E60B9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Mark Allen</a:t>
            </a:r>
            <a:endParaRPr lang="it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C79C4E-623B-A349-B4BD-AA6394DD0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8</a:t>
            </a:fld>
            <a:endParaRPr lang="it-I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33015D-97EF-6F46-98B7-B2E18DA8A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836" y="1132226"/>
            <a:ext cx="7404569" cy="49792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FF7025-D267-5543-B7F2-FA09DB561C84}"/>
              </a:ext>
            </a:extLst>
          </p:cNvPr>
          <p:cNvSpPr txBox="1"/>
          <p:nvPr/>
        </p:nvSpPr>
        <p:spPr>
          <a:xfrm>
            <a:off x="4442013" y="251204"/>
            <a:ext cx="5350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One view of the VO from an application: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8216F9-D7D0-3D45-8BE6-B80A6EA232DC}"/>
              </a:ext>
            </a:extLst>
          </p:cNvPr>
          <p:cNvSpPr txBox="1"/>
          <p:nvPr/>
        </p:nvSpPr>
        <p:spPr>
          <a:xfrm rot="20225043">
            <a:off x="1524001" y="2030506"/>
            <a:ext cx="2299447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rgbClr val="ED7D31"/>
                </a:solidFill>
              </a:rPr>
              <a:t>Built from VO Registry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523AB2-4B22-3046-9C5B-1E84F40F3E87}"/>
              </a:ext>
            </a:extLst>
          </p:cNvPr>
          <p:cNvSpPr txBox="1"/>
          <p:nvPr/>
        </p:nvSpPr>
        <p:spPr>
          <a:xfrm rot="20225043">
            <a:off x="4846746" y="1481706"/>
            <a:ext cx="2765916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rgbClr val="ED7D31"/>
                </a:solidFill>
              </a:rPr>
              <a:t>1000s All-Sky data sets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42B071-931C-AC48-94E0-5ED4E2CE766C}"/>
              </a:ext>
            </a:extLst>
          </p:cNvPr>
          <p:cNvSpPr txBox="1"/>
          <p:nvPr/>
        </p:nvSpPr>
        <p:spPr>
          <a:xfrm rot="20225043">
            <a:off x="6793333" y="1274235"/>
            <a:ext cx="2299447" cy="64633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rgbClr val="ED7D31"/>
                </a:solidFill>
              </a:rPr>
              <a:t>Largest catalogues: </a:t>
            </a:r>
            <a:r>
              <a:rPr lang="en-US" b="1" dirty="0" err="1">
                <a:solidFill>
                  <a:srgbClr val="ED7D31"/>
                </a:solidFill>
              </a:rPr>
              <a:t>PanSTARRS</a:t>
            </a:r>
            <a:r>
              <a:rPr lang="en-US" b="1" dirty="0">
                <a:solidFill>
                  <a:srgbClr val="ED7D31"/>
                </a:solidFill>
              </a:rPr>
              <a:t>, Gaia etc.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54E52D-104D-E04C-A562-DA30EE95FB4A}"/>
              </a:ext>
            </a:extLst>
          </p:cNvPr>
          <p:cNvSpPr txBox="1"/>
          <p:nvPr/>
        </p:nvSpPr>
        <p:spPr>
          <a:xfrm rot="20225043">
            <a:off x="7281384" y="1960619"/>
            <a:ext cx="2539320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rgbClr val="ED7D31"/>
                </a:solidFill>
              </a:rPr>
              <a:t>Complex ADQL queries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0FE4E9-E2E2-594E-82DB-136CCBB2755F}"/>
              </a:ext>
            </a:extLst>
          </p:cNvPr>
          <p:cNvSpPr txBox="1"/>
          <p:nvPr/>
        </p:nvSpPr>
        <p:spPr>
          <a:xfrm rot="20225043">
            <a:off x="7399687" y="2509779"/>
            <a:ext cx="2934114" cy="64633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rgbClr val="ED7D31"/>
                </a:solidFill>
              </a:rPr>
              <a:t>Multi-resolution techniques for Big Data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F9427E-F52D-3B46-82CC-720D7970AAF5}"/>
              </a:ext>
            </a:extLst>
          </p:cNvPr>
          <p:cNvSpPr txBox="1"/>
          <p:nvPr/>
        </p:nvSpPr>
        <p:spPr>
          <a:xfrm rot="20225043">
            <a:off x="7552461" y="3362867"/>
            <a:ext cx="2726319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rgbClr val="ED7D31"/>
                </a:solidFill>
              </a:rPr>
              <a:t>Interoperability of data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4FD71C-4318-9646-B31E-9895EBDFA21C}"/>
              </a:ext>
            </a:extLst>
          </p:cNvPr>
          <p:cNvSpPr txBox="1"/>
          <p:nvPr/>
        </p:nvSpPr>
        <p:spPr>
          <a:xfrm rot="20225043">
            <a:off x="7908558" y="4113476"/>
            <a:ext cx="2299447" cy="64633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rgbClr val="ED7D31"/>
                </a:solidFill>
              </a:rPr>
              <a:t>Interoperability between applications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7D7A96-DE17-A447-90EB-E83730B5B142}"/>
              </a:ext>
            </a:extLst>
          </p:cNvPr>
          <p:cNvSpPr txBox="1"/>
          <p:nvPr/>
        </p:nvSpPr>
        <p:spPr>
          <a:xfrm rot="20225043">
            <a:off x="1815831" y="3296088"/>
            <a:ext cx="2299447" cy="9233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rgbClr val="ED7D31"/>
                </a:solidFill>
              </a:rPr>
              <a:t>Data from many observatories and missions</a:t>
            </a:r>
          </a:p>
        </p:txBody>
      </p:sp>
    </p:spTree>
    <p:extLst>
      <p:ext uri="{BB962C8B-B14F-4D97-AF65-F5344CB8AC3E}">
        <p14:creationId xmlns:p14="http://schemas.microsoft.com/office/powerpoint/2010/main" val="148269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AFAE1C-2881-CF40-9C95-D23F0BDAB6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7899" y="2830141"/>
            <a:ext cx="3867740" cy="16869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D4F23F-1548-E74E-968A-70FF5FAF40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1963" y="4426012"/>
            <a:ext cx="3328820" cy="17965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28317D-C63C-4348-BACA-88DCE563AA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5264" y="1373376"/>
            <a:ext cx="3086909" cy="37822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792BDF-20EA-0D41-8814-0BFE1C6C2C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63723" y="5324265"/>
            <a:ext cx="1556975" cy="6185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70AD07-E29B-AD4E-957C-E26F1A902D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9899" y="936155"/>
            <a:ext cx="2568722" cy="18621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28FC3C-7E6E-E947-AF4F-D0F2858FEB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518836">
            <a:off x="5325782" y="3175701"/>
            <a:ext cx="2007441" cy="9803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CE0980-4F27-E949-A970-6D90FD6FA3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86257" y="3247508"/>
            <a:ext cx="1097339" cy="99979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DC4AEA-D2AC-3049-8D15-5EF5A36007B4}"/>
              </a:ext>
            </a:extLst>
          </p:cNvPr>
          <p:cNvSpPr txBox="1"/>
          <p:nvPr/>
        </p:nvSpPr>
        <p:spPr>
          <a:xfrm>
            <a:off x="5242566" y="5034203"/>
            <a:ext cx="1521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Notebooks &amp; Platforms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E480CD9-0C9B-2D46-A091-40C8FEC34FA8}"/>
              </a:ext>
            </a:extLst>
          </p:cNvPr>
          <p:cNvSpPr/>
          <p:nvPr/>
        </p:nvSpPr>
        <p:spPr>
          <a:xfrm>
            <a:off x="10463723" y="4956579"/>
            <a:ext cx="9119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TOPCAT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80B8E8-5FA5-5B4F-8DFD-526E97AB627C}"/>
              </a:ext>
            </a:extLst>
          </p:cNvPr>
          <p:cNvSpPr txBox="1"/>
          <p:nvPr/>
        </p:nvSpPr>
        <p:spPr>
          <a:xfrm>
            <a:off x="5151106" y="293811"/>
            <a:ext cx="7040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CEVO: VO interoperability in context of ESCAPE / EOSC</a:t>
            </a:r>
          </a:p>
        </p:txBody>
      </p:sp>
      <p:pic>
        <p:nvPicPr>
          <p:cNvPr id="6" name="ipyaladin-screencast2">
            <a:hlinkClick r:id="" action="ppaction://media"/>
            <a:extLst>
              <a:ext uri="{FF2B5EF4-FFF2-40B4-BE49-F238E27FC236}">
                <a16:creationId xmlns:a16="http://schemas.microsoft.com/office/drawing/2014/main" id="{832C392D-D665-9646-9C09-0F9C9E63FB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39905" y="3492103"/>
            <a:ext cx="4996119" cy="30842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F1F517-40D3-C542-B32E-42C6517D1C5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7146" y="382925"/>
            <a:ext cx="4948492" cy="252248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3FC2F5F-F805-2744-9158-A46ADC413E79}"/>
              </a:ext>
            </a:extLst>
          </p:cNvPr>
          <p:cNvSpPr txBox="1"/>
          <p:nvPr/>
        </p:nvSpPr>
        <p:spPr>
          <a:xfrm>
            <a:off x="179406" y="2874038"/>
            <a:ext cx="497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 improved WebGL </a:t>
            </a:r>
            <a:r>
              <a:rPr lang="en-US" dirty="0" err="1"/>
              <a:t>Aladin</a:t>
            </a:r>
            <a:r>
              <a:rPr lang="en-US" dirty="0"/>
              <a:t> Lite</a:t>
            </a:r>
          </a:p>
        </p:txBody>
      </p:sp>
    </p:spTree>
    <p:extLst>
      <p:ext uri="{BB962C8B-B14F-4D97-AF65-F5344CB8AC3E}">
        <p14:creationId xmlns:p14="http://schemas.microsoft.com/office/powerpoint/2010/main" val="3481378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CAPE PPT template_v4_16-9" id="{F69436B8-0B6C-C84A-924F-A924AA470464}" vid="{518A6F0E-2D71-A84F-914F-4A4C1B479DD0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 di Office</Template>
  <TotalTime>27924</TotalTime>
  <Words>1313</Words>
  <Application>Microsoft Macintosh PowerPoint</Application>
  <PresentationFormat>Widescreen</PresentationFormat>
  <Paragraphs>194</Paragraphs>
  <Slides>19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Tema di Office</vt:lpstr>
      <vt:lpstr>WP4 ‘CEVO’ activities</vt:lpstr>
      <vt:lpstr>Work Package 4 – WP4 “CEVO”</vt:lpstr>
      <vt:lpstr>WP4 Partners</vt:lpstr>
      <vt:lpstr>WP4 - in full operation</vt:lpstr>
      <vt:lpstr>WP4 specific events in year 1</vt:lpstr>
      <vt:lpstr>Evolving landscape of Data Sharing</vt:lpstr>
      <vt:lpstr>What is the Virtual Observatory?</vt:lpstr>
      <vt:lpstr>PowerPoint Presentation</vt:lpstr>
      <vt:lpstr>PowerPoint Presentation</vt:lpstr>
      <vt:lpstr>WP4 Objectives</vt:lpstr>
      <vt:lpstr>WP4 Tasks</vt:lpstr>
      <vt:lpstr>Progress in year 1 – all tasks active</vt:lpstr>
      <vt:lpstr>PowerPoint Presentation</vt:lpstr>
      <vt:lpstr>Task 4.2 – IVOA Milestones</vt:lpstr>
      <vt:lpstr>WP4 Technology Forum 1 </vt:lpstr>
      <vt:lpstr>e.g. progress on data access and visualisation</vt:lpstr>
      <vt:lpstr>Task 4.3 – Deep Learning and Data Archives</vt:lpstr>
      <vt:lpstr>WP4 Opportunities and Challenges</vt:lpstr>
      <vt:lpstr>WP4 Next Steps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107</cp:revision>
  <cp:lastPrinted>2020-01-23T08:58:33Z</cp:lastPrinted>
  <dcterms:created xsi:type="dcterms:W3CDTF">2019-06-21T17:02:56Z</dcterms:created>
  <dcterms:modified xsi:type="dcterms:W3CDTF">2020-02-24T16:49:51Z</dcterms:modified>
</cp:coreProperties>
</file>