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371" r:id="rId4"/>
    <p:sldId id="373" r:id="rId5"/>
    <p:sldId id="381" r:id="rId6"/>
    <p:sldId id="372" r:id="rId7"/>
    <p:sldId id="374" r:id="rId8"/>
    <p:sldId id="375" r:id="rId9"/>
    <p:sldId id="379" r:id="rId10"/>
    <p:sldId id="352" r:id="rId11"/>
    <p:sldId id="361" r:id="rId12"/>
    <p:sldId id="362" r:id="rId13"/>
    <p:sldId id="380" r:id="rId14"/>
    <p:sldId id="347" r:id="rId15"/>
    <p:sldId id="363" r:id="rId16"/>
    <p:sldId id="355" r:id="rId17"/>
    <p:sldId id="360" r:id="rId18"/>
    <p:sldId id="376" r:id="rId19"/>
    <p:sldId id="359" r:id="rId20"/>
    <p:sldId id="364" r:id="rId21"/>
    <p:sldId id="365" r:id="rId22"/>
    <p:sldId id="366" r:id="rId23"/>
    <p:sldId id="367" r:id="rId24"/>
    <p:sldId id="368" r:id="rId25"/>
    <p:sldId id="369" r:id="rId26"/>
    <p:sldId id="370" r:id="rId27"/>
    <p:sldId id="377" r:id="rId28"/>
    <p:sldId id="378" r:id="rId29"/>
    <p:sldId id="344" r:id="rId3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3" autoAdjust="0"/>
    <p:restoredTop sz="94662"/>
  </p:normalViewPr>
  <p:slideViewPr>
    <p:cSldViewPr snapToGrid="0" snapToObjects="1">
      <p:cViewPr varScale="1">
        <p:scale>
          <a:sx n="66" d="100"/>
          <a:sy n="66" d="100"/>
        </p:scale>
        <p:origin x="1232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2" d="100"/>
          <a:sy n="52" d="100"/>
        </p:scale>
        <p:origin x="286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2DCB7DF9-0D02-4585-BB95-A274CDB043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D03439E-816E-4B73-9747-56E6950143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8F809-F363-4872-84C9-D7CD75B4F4FB}" type="datetimeFigureOut">
              <a:rPr lang="it-IT" smtClean="0"/>
              <a:t>25/02/2020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F80F5E3-5A6B-4274-9F07-3F4DC527B0E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775B453-4FD3-4B45-9A4E-69A288F1E9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9A301-FF2A-45E5-97E1-7B158FC8E93D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39512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E046F7-DDA4-3648-BD7E-85E6D1DE148B}" type="datetimeFigureOut">
              <a:rPr lang="it-IT" smtClean="0"/>
              <a:t>25/02/2020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490F3-ADF7-B042-987D-93AF3DA3A926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7856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2436" y="3221764"/>
            <a:ext cx="6373091" cy="1595705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2436" y="5063369"/>
            <a:ext cx="6373092" cy="97850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37CFE4B-908F-744C-86B0-5575CC115044}"/>
              </a:ext>
            </a:extLst>
          </p:cNvPr>
          <p:cNvSpPr/>
          <p:nvPr userDrawn="1"/>
        </p:nvSpPr>
        <p:spPr>
          <a:xfrm>
            <a:off x="742950" y="6378090"/>
            <a:ext cx="711257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50">
                <a:solidFill>
                  <a:schemeClr val="bg1">
                    <a:lumMod val="95000"/>
                  </a:schemeClr>
                </a:solidFill>
              </a:rPr>
              <a:t>ESCAPE - The European Science Cluster of Astronomy &amp; Particle Physics ESFRI Research Infrastructures has received funding from the European Union’s Horizon 2020 research and innovation programme under the Grant Agreement n° 824064.</a:t>
            </a:r>
            <a:endParaRPr lang="en-GB" sz="140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84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09025-9590-1D4C-9CDC-4389B921BD5C}" type="datetime1">
              <a:rPr lang="it-IT" smtClean="0"/>
              <a:t>25/02/2020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6576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1CA9D-5025-644E-ABD4-52A7457B7D80}" type="datetime1">
              <a:rPr lang="it-IT" smtClean="0"/>
              <a:t>25/02/2020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3551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25/02/2020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03201" y="6346703"/>
            <a:ext cx="548986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algn="ctr"/>
            <a:fld id="{F815B12F-D02A-B845-865F-37AC5B232343}" type="slidenum">
              <a:rPr lang="it-IT" smtClean="0"/>
              <a:pPr algn="ctr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2737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F4F6F-EB56-314C-82B1-809730BD9621}" type="datetime1">
              <a:rPr lang="it-IT" smtClean="0"/>
              <a:t>25/02/2020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389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339B8-5484-664F-ACAF-E7277C00432F}" type="datetime1">
              <a:rPr lang="it-IT" smtClean="0"/>
              <a:t>25/02/2020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7481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4C197-D765-984E-8EDD-917FE17EC1FC}" type="datetime1">
              <a:rPr lang="it-IT" smtClean="0"/>
              <a:t>25/02/2020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3323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ED0B3-174C-A24A-BE04-FF55F9EFE698}" type="datetime1">
              <a:rPr lang="it-IT" smtClean="0"/>
              <a:t>25/02/2020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1686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4F15C-91D5-9241-AC17-030113BDD6BC}" type="datetime1">
              <a:rPr lang="it-IT" smtClean="0"/>
              <a:t>25/02/2020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7958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65BFC-7B76-CB43-9325-91EE391A0695}" type="datetime1">
              <a:rPr lang="it-IT" smtClean="0"/>
              <a:t>25/02/2020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8926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6627E-FEA8-B442-B9A7-66CE3E6E6241}" type="datetime1">
              <a:rPr lang="it-IT" smtClean="0"/>
              <a:t>25/02/2020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7032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24951" y="160027"/>
            <a:ext cx="7290399" cy="1032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58781"/>
            <a:ext cx="7886700" cy="4818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1885" y="6356351"/>
            <a:ext cx="11710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02EA9-9C59-B94A-A747-D112AE1C00E1}" type="datetime1">
              <a:rPr lang="it-IT" smtClean="0"/>
              <a:t>25/02/2020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58196" y="6356351"/>
            <a:ext cx="2803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CE86EC0-9AA0-9445-A96A-DFDEC4EB036F}"/>
              </a:ext>
            </a:extLst>
          </p:cNvPr>
          <p:cNvSpPr/>
          <p:nvPr userDrawn="1"/>
        </p:nvSpPr>
        <p:spPr>
          <a:xfrm>
            <a:off x="5122120" y="6364235"/>
            <a:ext cx="278728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50">
                <a:solidFill>
                  <a:schemeClr val="tx1"/>
                </a:solidFill>
              </a:rPr>
              <a:t>Funded by the European Union’s </a:t>
            </a:r>
          </a:p>
          <a:p>
            <a:pPr algn="r"/>
            <a:r>
              <a:rPr lang="en-US" sz="1050">
                <a:solidFill>
                  <a:schemeClr val="tx1"/>
                </a:solidFill>
              </a:rPr>
              <a:t>Horizon 2020 - Grant N° </a:t>
            </a:r>
            <a:r>
              <a:rPr lang="uk-UA" sz="1050">
                <a:solidFill>
                  <a:schemeClr val="tx1"/>
                </a:solidFill>
              </a:rPr>
              <a:t>824064</a:t>
            </a:r>
            <a:endParaRPr lang="en-GB" sz="1400">
              <a:solidFill>
                <a:schemeClr val="tx1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E0477E6-C1AD-094D-A442-EF1BE2575039}"/>
              </a:ext>
            </a:extLst>
          </p:cNvPr>
          <p:cNvPicPr/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407" y="6425157"/>
            <a:ext cx="456585" cy="293654"/>
          </a:xfrm>
          <a:prstGeom prst="rect">
            <a:avLst/>
          </a:prstGeom>
          <a:ln w="3175">
            <a:noFill/>
          </a:ln>
        </p:spPr>
      </p:pic>
    </p:spTree>
    <p:extLst>
      <p:ext uri="{BB962C8B-B14F-4D97-AF65-F5344CB8AC3E}">
        <p14:creationId xmlns:p14="http://schemas.microsoft.com/office/powerpoint/2010/main" val="1567622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5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projectescape.eu/deliverables-and-reports" TargetMode="External"/><Relationship Id="rId13" Type="http://schemas.openxmlformats.org/officeDocument/2006/relationships/hyperlink" Target="https://projectescape.eu/communication-kit" TargetMode="External"/><Relationship Id="rId3" Type="http://schemas.openxmlformats.org/officeDocument/2006/relationships/image" Target="../media/image45.PNG"/><Relationship Id="rId7" Type="http://schemas.openxmlformats.org/officeDocument/2006/relationships/hyperlink" Target="https://projectescape.eu/events" TargetMode="External"/><Relationship Id="rId12" Type="http://schemas.openxmlformats.org/officeDocument/2006/relationships/hyperlink" Target="https://projectescape.eu/#mc_embed_signup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rojectescape.eu/news" TargetMode="External"/><Relationship Id="rId11" Type="http://schemas.openxmlformats.org/officeDocument/2006/relationships/hyperlink" Target="https://projectescape.eu/internal" TargetMode="External"/><Relationship Id="rId5" Type="http://schemas.openxmlformats.org/officeDocument/2006/relationships/hyperlink" Target="https://projectescape.eu/science-projects" TargetMode="External"/><Relationship Id="rId15" Type="http://schemas.openxmlformats.org/officeDocument/2006/relationships/hyperlink" Target="https://projectescape.eu/organization-0" TargetMode="External"/><Relationship Id="rId10" Type="http://schemas.openxmlformats.org/officeDocument/2006/relationships/hyperlink" Target="https://projectescape.eu/about-us" TargetMode="External"/><Relationship Id="rId4" Type="http://schemas.openxmlformats.org/officeDocument/2006/relationships/hyperlink" Target="https://projectescape.eu/escape-catalogue" TargetMode="External"/><Relationship Id="rId9" Type="http://schemas.openxmlformats.org/officeDocument/2006/relationships/hyperlink" Target="https://projectescape.eu/presentations" TargetMode="External"/><Relationship Id="rId14" Type="http://schemas.openxmlformats.org/officeDocument/2006/relationships/hyperlink" Target="https://projectescape.eu/citizen-science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png"/><Relationship Id="rId10" Type="http://schemas.openxmlformats.org/officeDocument/2006/relationships/image" Target="../media/image59.jpg"/><Relationship Id="rId4" Type="http://schemas.openxmlformats.org/officeDocument/2006/relationships/image" Target="../media/image53.jpg"/><Relationship Id="rId9" Type="http://schemas.openxmlformats.org/officeDocument/2006/relationships/image" Target="../media/image5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projectescape/?viewAsMember=true" TargetMode="External"/><Relationship Id="rId3" Type="http://schemas.openxmlformats.org/officeDocument/2006/relationships/hyperlink" Target="mailto:r.meneses@trust-itservices.com" TargetMode="External"/><Relationship Id="rId7" Type="http://schemas.openxmlformats.org/officeDocument/2006/relationships/hyperlink" Target="https://twitter.com/ESCAPE_EU" TargetMode="External"/><Relationship Id="rId2" Type="http://schemas.openxmlformats.org/officeDocument/2006/relationships/hyperlink" Target="mailto:stephen.serjeant@open.ac.uk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0.png"/><Relationship Id="rId4" Type="http://schemas.openxmlformats.org/officeDocument/2006/relationships/hyperlink" Target="mailto:hubert@lapp.in2p3.fr" TargetMode="External"/><Relationship Id="rId9" Type="http://schemas.openxmlformats.org/officeDocument/2006/relationships/hyperlink" Target="https://www.youtube.com/channel/UC05braEQdP2rCSUamHm9I_Q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rojectescape.eu/news/enabling-open-science-astroparticle-physics-%E2%80%93-escape-open-source-scientific-software-and-0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image" Target="../media/image19.png"/><Relationship Id="rId21" Type="http://schemas.openxmlformats.org/officeDocument/2006/relationships/image" Target="../media/image36.png"/><Relationship Id="rId7" Type="http://schemas.openxmlformats.org/officeDocument/2006/relationships/image" Target="../media/image23.jpg"/><Relationship Id="rId12" Type="http://schemas.openxmlformats.org/officeDocument/2006/relationships/image" Target="../media/image28.png"/><Relationship Id="rId17" Type="http://schemas.openxmlformats.org/officeDocument/2006/relationships/hyperlink" Target="https://projectescape.eu/communication-kit" TargetMode="External"/><Relationship Id="rId2" Type="http://schemas.openxmlformats.org/officeDocument/2006/relationships/image" Target="../media/image3.png"/><Relationship Id="rId16" Type="http://schemas.openxmlformats.org/officeDocument/2006/relationships/image" Target="../media/image32.png"/><Relationship Id="rId20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11" Type="http://schemas.openxmlformats.org/officeDocument/2006/relationships/image" Target="../media/image27.jpg"/><Relationship Id="rId24" Type="http://schemas.openxmlformats.org/officeDocument/2006/relationships/image" Target="../media/image39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8.png"/><Relationship Id="rId10" Type="http://schemas.openxmlformats.org/officeDocument/2006/relationships/image" Target="../media/image26.jpg"/><Relationship Id="rId19" Type="http://schemas.openxmlformats.org/officeDocument/2006/relationships/image" Target="../media/image34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CF9914-6A8C-414A-AF31-0758485B4E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369" y="3366992"/>
            <a:ext cx="7827264" cy="1595705"/>
          </a:xfrm>
        </p:spPr>
        <p:txBody>
          <a:bodyPr>
            <a:normAutofit fontScale="90000"/>
          </a:bodyPr>
          <a:lstStyle/>
          <a:p>
            <a:r>
              <a:rPr lang="it-IT" dirty="0"/>
              <a:t>Work Package </a:t>
            </a:r>
            <a:r>
              <a:rPr lang="it-IT" dirty="0" err="1"/>
              <a:t>Six</a:t>
            </a:r>
            <a:r>
              <a:rPr lang="it-IT" dirty="0"/>
              <a:t>: «ECO» </a:t>
            </a:r>
            <a:r>
              <a:rPr lang="it-IT" i="1" u="sng" dirty="0"/>
              <a:t>E</a:t>
            </a:r>
            <a:r>
              <a:rPr lang="it-IT" dirty="0"/>
              <a:t>ngagement and </a:t>
            </a:r>
            <a:r>
              <a:rPr lang="it-IT" i="1" u="sng" dirty="0" err="1"/>
              <a:t>Co</a:t>
            </a:r>
            <a:r>
              <a:rPr lang="it-IT" dirty="0" err="1"/>
              <a:t>mmunication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C893D75-00CA-9042-B133-1091B1F6CA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1867" y="5294293"/>
            <a:ext cx="6858000" cy="978508"/>
          </a:xfrm>
        </p:spPr>
        <p:txBody>
          <a:bodyPr>
            <a:normAutofit fontScale="47500" lnSpcReduction="20000"/>
          </a:bodyPr>
          <a:lstStyle/>
          <a:p>
            <a:r>
              <a:rPr lang="it-IT" dirty="0"/>
              <a:t>Stephen </a:t>
            </a:r>
            <a:r>
              <a:rPr lang="it-IT" dirty="0" err="1"/>
              <a:t>Serjeant</a:t>
            </a:r>
            <a:r>
              <a:rPr lang="it-IT" dirty="0"/>
              <a:t>, Open University WP6 Lead</a:t>
            </a:r>
          </a:p>
          <a:p>
            <a:r>
              <a:rPr lang="it-IT" dirty="0"/>
              <a:t>Rita </a:t>
            </a:r>
            <a:r>
              <a:rPr lang="it-IT" dirty="0" err="1"/>
              <a:t>Meneses</a:t>
            </a:r>
            <a:r>
              <a:rPr lang="it-IT" dirty="0"/>
              <a:t>, Trust-IT Services</a:t>
            </a:r>
          </a:p>
          <a:p>
            <a:r>
              <a:rPr lang="it-IT" dirty="0" err="1"/>
              <a:t>Mathilde</a:t>
            </a:r>
            <a:r>
              <a:rPr lang="it-IT" dirty="0"/>
              <a:t> </a:t>
            </a:r>
            <a:r>
              <a:rPr lang="it-IT" dirty="0" err="1"/>
              <a:t>Hubert</a:t>
            </a:r>
            <a:r>
              <a:rPr lang="it-IT" dirty="0"/>
              <a:t>   </a:t>
            </a:r>
            <a:r>
              <a:rPr lang="it-IT" dirty="0" err="1"/>
              <a:t>CNRs</a:t>
            </a:r>
            <a:r>
              <a:rPr lang="it-IT" dirty="0"/>
              <a:t>-LAPP </a:t>
            </a:r>
          </a:p>
          <a:p>
            <a:r>
              <a:rPr lang="it-IT" dirty="0"/>
              <a:t>ESCAPE All-Hands Meeting, 26° </a:t>
            </a:r>
            <a:r>
              <a:rPr lang="it-IT" dirty="0" err="1"/>
              <a:t>February</a:t>
            </a:r>
            <a:r>
              <a:rPr lang="it-IT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2634715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D64CA0-8235-49A4-9E02-C972860FF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951" y="160027"/>
            <a:ext cx="7290399" cy="655899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Branding &amp; Communications material</a:t>
            </a:r>
            <a:endParaRPr lang="it-IT" b="1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A447D7-573D-49E5-B812-6952ED131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25/02/2020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E36A404-2C1B-4753-9650-BE5C688F7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10</a:t>
            </a:fld>
            <a:endParaRPr lang="it-IT" dirty="0"/>
          </a:p>
        </p:txBody>
      </p:sp>
      <p:sp>
        <p:nvSpPr>
          <p:cNvPr id="17" name="Segnaposto piè di pagina 4">
            <a:extLst>
              <a:ext uri="{FF2B5EF4-FFF2-40B4-BE49-F238E27FC236}">
                <a16:creationId xmlns:a16="http://schemas.microsoft.com/office/drawing/2014/main" id="{78F8BCDB-C878-4AF8-B6DA-022FF31F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58196" y="6356351"/>
            <a:ext cx="2945005" cy="365125"/>
          </a:xfrm>
        </p:spPr>
        <p:txBody>
          <a:bodyPr/>
          <a:lstStyle/>
          <a:p>
            <a:r>
              <a:rPr lang="pt-PT" dirty="0"/>
              <a:t>ESCAPE All-Hands Meeting | 26-27 Feb 2020</a:t>
            </a:r>
            <a:endParaRPr lang="it-IT" dirty="0"/>
          </a:p>
        </p:txBody>
      </p:sp>
      <p:sp>
        <p:nvSpPr>
          <p:cNvPr id="8" name="Google Shape;3785;p297"/>
          <p:cNvSpPr txBox="1"/>
          <p:nvPr/>
        </p:nvSpPr>
        <p:spPr>
          <a:xfrm>
            <a:off x="8515350" y="260648"/>
            <a:ext cx="656786" cy="395748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pt-PT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T6.1</a:t>
            </a:r>
            <a:endParaRPr sz="1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C2088D-D771-2742-BEDB-A5D89322B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85" y="825574"/>
            <a:ext cx="3783401" cy="53527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E7066E-16D2-8F47-97D1-588C3B3DF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330" y="1463602"/>
            <a:ext cx="40767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61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D64CA0-8235-49A4-9E02-C972860FF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951" y="160027"/>
            <a:ext cx="7290399" cy="655899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Branding &amp; Communications material</a:t>
            </a:r>
            <a:endParaRPr lang="it-IT" b="1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A447D7-573D-49E5-B812-6952ED131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25/02/2020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E36A404-2C1B-4753-9650-BE5C688F7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11</a:t>
            </a:fld>
            <a:endParaRPr lang="it-IT" dirty="0"/>
          </a:p>
        </p:txBody>
      </p:sp>
      <p:sp>
        <p:nvSpPr>
          <p:cNvPr id="17" name="Segnaposto piè di pagina 4">
            <a:extLst>
              <a:ext uri="{FF2B5EF4-FFF2-40B4-BE49-F238E27FC236}">
                <a16:creationId xmlns:a16="http://schemas.microsoft.com/office/drawing/2014/main" id="{78F8BCDB-C878-4AF8-B6DA-022FF31F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58196" y="6356351"/>
            <a:ext cx="2945005" cy="365125"/>
          </a:xfrm>
        </p:spPr>
        <p:txBody>
          <a:bodyPr/>
          <a:lstStyle/>
          <a:p>
            <a:r>
              <a:rPr lang="pt-PT" dirty="0"/>
              <a:t>ESCAPE All-Hands Meeting | 26-27 Feb 2020</a:t>
            </a:r>
            <a:endParaRPr lang="it-IT" dirty="0"/>
          </a:p>
        </p:txBody>
      </p:sp>
      <p:sp>
        <p:nvSpPr>
          <p:cNvPr id="8" name="Google Shape;3785;p297"/>
          <p:cNvSpPr txBox="1"/>
          <p:nvPr/>
        </p:nvSpPr>
        <p:spPr>
          <a:xfrm>
            <a:off x="8515350" y="260648"/>
            <a:ext cx="656786" cy="395748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pt-PT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T6.1</a:t>
            </a:r>
            <a:endParaRPr sz="1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58BB02-ABFC-CE41-B967-AD2F748A7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921" y="815926"/>
            <a:ext cx="5559229" cy="548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484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D64CA0-8235-49A4-9E02-C972860FF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951" y="160027"/>
            <a:ext cx="7290399" cy="655899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Branding &amp; Communications material</a:t>
            </a:r>
            <a:endParaRPr lang="it-IT" b="1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A447D7-573D-49E5-B812-6952ED131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25/02/2020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E36A404-2C1B-4753-9650-BE5C688F7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12</a:t>
            </a:fld>
            <a:endParaRPr lang="it-IT" dirty="0"/>
          </a:p>
        </p:txBody>
      </p:sp>
      <p:sp>
        <p:nvSpPr>
          <p:cNvPr id="17" name="Segnaposto piè di pagina 4">
            <a:extLst>
              <a:ext uri="{FF2B5EF4-FFF2-40B4-BE49-F238E27FC236}">
                <a16:creationId xmlns:a16="http://schemas.microsoft.com/office/drawing/2014/main" id="{78F8BCDB-C878-4AF8-B6DA-022FF31F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58196" y="6356351"/>
            <a:ext cx="2945005" cy="365125"/>
          </a:xfrm>
        </p:spPr>
        <p:txBody>
          <a:bodyPr/>
          <a:lstStyle/>
          <a:p>
            <a:r>
              <a:rPr lang="pt-PT" dirty="0"/>
              <a:t>ESCAPE All-Hands Meeting | 26-27 Feb 2020</a:t>
            </a:r>
            <a:endParaRPr lang="it-IT" dirty="0"/>
          </a:p>
        </p:txBody>
      </p:sp>
      <p:sp>
        <p:nvSpPr>
          <p:cNvPr id="8" name="Google Shape;3785;p297"/>
          <p:cNvSpPr txBox="1"/>
          <p:nvPr/>
        </p:nvSpPr>
        <p:spPr>
          <a:xfrm>
            <a:off x="8515350" y="260648"/>
            <a:ext cx="656786" cy="395748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pt-PT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T6.1</a:t>
            </a:r>
            <a:endParaRPr sz="1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0E91CB-5AA0-5944-BBF5-055A7DD2C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196" y="761463"/>
            <a:ext cx="5454181" cy="557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392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D64CA0-8235-49A4-9E02-C972860FF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951" y="160027"/>
            <a:ext cx="7290399" cy="655899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Website Evolution</a:t>
            </a:r>
            <a:endParaRPr lang="it-IT" b="1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A447D7-573D-49E5-B812-6952ED131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25/02/2020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E36A404-2C1B-4753-9650-BE5C688F7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13</a:t>
            </a:fld>
            <a:endParaRPr lang="it-IT" dirty="0"/>
          </a:p>
        </p:txBody>
      </p:sp>
      <p:sp>
        <p:nvSpPr>
          <p:cNvPr id="17" name="Segnaposto piè di pagina 4">
            <a:extLst>
              <a:ext uri="{FF2B5EF4-FFF2-40B4-BE49-F238E27FC236}">
                <a16:creationId xmlns:a16="http://schemas.microsoft.com/office/drawing/2014/main" id="{78F8BCDB-C878-4AF8-B6DA-022FF31F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58196" y="6356351"/>
            <a:ext cx="2945005" cy="365125"/>
          </a:xfrm>
        </p:spPr>
        <p:txBody>
          <a:bodyPr/>
          <a:lstStyle/>
          <a:p>
            <a:r>
              <a:rPr lang="pt-PT" dirty="0"/>
              <a:t>ESCAPE All-Hands Meeting | 26-27 Feb 2020</a:t>
            </a:r>
            <a:endParaRPr lang="it-IT" dirty="0"/>
          </a:p>
        </p:txBody>
      </p:sp>
      <p:sp>
        <p:nvSpPr>
          <p:cNvPr id="8" name="Google Shape;3785;p297"/>
          <p:cNvSpPr txBox="1"/>
          <p:nvPr/>
        </p:nvSpPr>
        <p:spPr>
          <a:xfrm>
            <a:off x="8515350" y="260648"/>
            <a:ext cx="656786" cy="395748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pt-PT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T6.1</a:t>
            </a:r>
            <a:endParaRPr sz="1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0C2B35CD-1E54-4DC8-9E50-DF7EE1928C36}"/>
              </a:ext>
            </a:extLst>
          </p:cNvPr>
          <p:cNvSpPr/>
          <p:nvPr/>
        </p:nvSpPr>
        <p:spPr>
          <a:xfrm>
            <a:off x="-32530" y="5955077"/>
            <a:ext cx="9204666" cy="34466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Website continuous improvements to better disseminate ESCAPE’s results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7D9E9D6-EC5E-4E79-AFC5-52B9B2817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85" y="1287852"/>
            <a:ext cx="1794512" cy="17756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E957603-A74F-44AD-908F-1444A9096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2735" y="862890"/>
            <a:ext cx="3398008" cy="26386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DF5CC493-3C5E-4747-A5DC-6C059E297B39}"/>
              </a:ext>
            </a:extLst>
          </p:cNvPr>
          <p:cNvSpPr/>
          <p:nvPr/>
        </p:nvSpPr>
        <p:spPr>
          <a:xfrm>
            <a:off x="257646" y="872538"/>
            <a:ext cx="1629097" cy="26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3200">
              <a:solidFill>
                <a:schemeClr val="tx1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7FCC655-D158-4D5D-93FC-FCDFF6901F60}"/>
              </a:ext>
            </a:extLst>
          </p:cNvPr>
          <p:cNvSpPr txBox="1"/>
          <p:nvPr/>
        </p:nvSpPr>
        <p:spPr>
          <a:xfrm>
            <a:off x="245012" y="899617"/>
            <a:ext cx="1802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latin typeface="+mj-lt"/>
              </a:rPr>
              <a:t>Website 1° Version – M5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EE57895-02D2-4EFB-9944-EA2BF6803678}"/>
              </a:ext>
            </a:extLst>
          </p:cNvPr>
          <p:cNvSpPr txBox="1"/>
          <p:nvPr/>
        </p:nvSpPr>
        <p:spPr>
          <a:xfrm>
            <a:off x="2570000" y="2102924"/>
            <a:ext cx="2882187" cy="3659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 sz="32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2000" b="1" dirty="0">
                <a:solidFill>
                  <a:schemeClr val="tx1"/>
                </a:solidFill>
              </a:rPr>
              <a:t>Website 2° Version – M8</a:t>
            </a:r>
          </a:p>
        </p:txBody>
      </p:sp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A6D8E1E4-9685-4512-9A6B-B1DE4CC0E46A}"/>
              </a:ext>
            </a:extLst>
          </p:cNvPr>
          <p:cNvSpPr/>
          <p:nvPr/>
        </p:nvSpPr>
        <p:spPr>
          <a:xfrm rot="960944">
            <a:off x="1582476" y="1568115"/>
            <a:ext cx="829998" cy="534809"/>
          </a:xfrm>
          <a:prstGeom prst="rightArrow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TextBox 39"/>
          <p:cNvSpPr txBox="1"/>
          <p:nvPr/>
        </p:nvSpPr>
        <p:spPr>
          <a:xfrm>
            <a:off x="5877852" y="1514064"/>
            <a:ext cx="3129671" cy="15388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marL="285750" indent="-285750">
              <a:buFont typeface="Wingdings" panose="05000000000000000000" pitchFamily="2" charset="2"/>
              <a:buChar char="ü"/>
              <a:defRPr sz="1400"/>
            </a:lvl1pPr>
          </a:lstStyle>
          <a:p>
            <a:r>
              <a:rPr lang="en-US" b="1" dirty="0">
                <a:solidFill>
                  <a:prstClr val="black"/>
                </a:solidFill>
              </a:rPr>
              <a:t>New URL: projectescape.eu</a:t>
            </a:r>
          </a:p>
          <a:p>
            <a:pPr marL="0" indent="0">
              <a:buNone/>
            </a:pPr>
            <a:endParaRPr lang="en-US" sz="1000" b="1" dirty="0">
              <a:solidFill>
                <a:prstClr val="black"/>
              </a:solidFill>
            </a:endParaRPr>
          </a:p>
          <a:p>
            <a:r>
              <a:rPr lang="en-US" b="1" dirty="0">
                <a:solidFill>
                  <a:prstClr val="black"/>
                </a:solidFill>
              </a:rPr>
              <a:t>New sections:</a:t>
            </a:r>
          </a:p>
          <a:p>
            <a:pPr lvl="1"/>
            <a:r>
              <a:rPr lang="it-IT" sz="1400" dirty="0">
                <a:hlinkClick r:id="rId4"/>
              </a:rPr>
              <a:t>Services</a:t>
            </a:r>
            <a:r>
              <a:rPr lang="it-IT" sz="1400" dirty="0"/>
              <a:t>, </a:t>
            </a:r>
            <a:r>
              <a:rPr lang="it-IT" sz="1400" dirty="0">
                <a:hlinkClick r:id="rId5"/>
              </a:rPr>
              <a:t>Science Projects</a:t>
            </a:r>
            <a:r>
              <a:rPr lang="it-IT" sz="1400" dirty="0"/>
              <a:t>, </a:t>
            </a:r>
            <a:r>
              <a:rPr lang="it-IT" sz="1400" dirty="0">
                <a:hlinkClick r:id="rId6"/>
              </a:rPr>
              <a:t>News</a:t>
            </a:r>
            <a:r>
              <a:rPr lang="it-IT" sz="1400" dirty="0"/>
              <a:t>, </a:t>
            </a:r>
            <a:r>
              <a:rPr lang="it-IT" sz="1400" dirty="0">
                <a:hlinkClick r:id="rId7"/>
              </a:rPr>
              <a:t>Events</a:t>
            </a:r>
            <a:r>
              <a:rPr lang="it-IT" sz="1400" dirty="0"/>
              <a:t>, </a:t>
            </a:r>
            <a:r>
              <a:rPr lang="it-IT" sz="1400" dirty="0" err="1">
                <a:hlinkClick r:id="rId8"/>
              </a:rPr>
              <a:t>Deliverables</a:t>
            </a:r>
            <a:r>
              <a:rPr lang="it-IT" sz="1400" dirty="0"/>
              <a:t> and </a:t>
            </a:r>
            <a:r>
              <a:rPr lang="it-IT" sz="1400" dirty="0" err="1">
                <a:hlinkClick r:id="rId9"/>
              </a:rPr>
              <a:t>Presentations</a:t>
            </a:r>
            <a:r>
              <a:rPr lang="it-IT" sz="1400" dirty="0"/>
              <a:t>, </a:t>
            </a:r>
            <a:r>
              <a:rPr lang="it-IT" sz="1400" dirty="0">
                <a:hlinkClick r:id="rId10"/>
              </a:rPr>
              <a:t>About us</a:t>
            </a:r>
            <a:r>
              <a:rPr lang="it-IT" sz="1400" dirty="0"/>
              <a:t>,</a:t>
            </a:r>
          </a:p>
          <a:p>
            <a:pPr lvl="1"/>
            <a:r>
              <a:rPr lang="it-IT" sz="1400" dirty="0">
                <a:hlinkClick r:id="rId11"/>
              </a:rPr>
              <a:t>Access </a:t>
            </a:r>
            <a:r>
              <a:rPr lang="it-IT" sz="1400" dirty="0" err="1">
                <a:hlinkClick r:id="rId11"/>
              </a:rPr>
              <a:t>Internal</a:t>
            </a:r>
            <a:r>
              <a:rPr lang="it-IT" sz="1400" dirty="0">
                <a:hlinkClick r:id="rId11"/>
              </a:rPr>
              <a:t> Tools for </a:t>
            </a:r>
            <a:r>
              <a:rPr lang="it-IT" sz="1400" dirty="0" err="1">
                <a:hlinkClick r:id="rId11"/>
              </a:rPr>
              <a:t>Partners</a:t>
            </a:r>
            <a:r>
              <a:rPr lang="it-IT" sz="1400" dirty="0"/>
              <a:t>;</a:t>
            </a:r>
          </a:p>
        </p:txBody>
      </p:sp>
      <p:sp>
        <p:nvSpPr>
          <p:cNvPr id="20" name="Freccia a destra 19">
            <a:extLst>
              <a:ext uri="{FF2B5EF4-FFF2-40B4-BE49-F238E27FC236}">
                <a16:creationId xmlns:a16="http://schemas.microsoft.com/office/drawing/2014/main" id="{A6D8E1E4-9685-4512-9A6B-B1DE4CC0E46A}"/>
              </a:ext>
            </a:extLst>
          </p:cNvPr>
          <p:cNvSpPr/>
          <p:nvPr/>
        </p:nvSpPr>
        <p:spPr>
          <a:xfrm rot="960944">
            <a:off x="5215600" y="1536751"/>
            <a:ext cx="829998" cy="534809"/>
          </a:xfrm>
          <a:prstGeom prst="rightArrow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TextBox 39"/>
          <p:cNvSpPr txBox="1"/>
          <p:nvPr/>
        </p:nvSpPr>
        <p:spPr>
          <a:xfrm>
            <a:off x="84516" y="3821576"/>
            <a:ext cx="4132641" cy="166199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marL="285750" indent="-285750">
              <a:buFont typeface="Wingdings" panose="05000000000000000000" pitchFamily="2" charset="2"/>
              <a:buChar char="ü"/>
              <a:defRPr sz="1400"/>
            </a:lvl1pPr>
          </a:lstStyle>
          <a:p>
            <a:pPr marL="0" indent="0">
              <a:buNone/>
            </a:pPr>
            <a:r>
              <a:rPr lang="pt-PT" sz="1800" b="1" dirty="0">
                <a:solidFill>
                  <a:prstClr val="black"/>
                </a:solidFill>
              </a:rPr>
              <a:t>UPDATES SINCE WEBSITE LAUNCH</a:t>
            </a:r>
          </a:p>
          <a:p>
            <a:r>
              <a:rPr lang="pt-PT" dirty="0">
                <a:solidFill>
                  <a:prstClr val="black"/>
                </a:solidFill>
              </a:rPr>
              <a:t>Included </a:t>
            </a:r>
            <a:r>
              <a:rPr lang="it-IT" dirty="0">
                <a:hlinkClick r:id="rId12"/>
              </a:rPr>
              <a:t>Newsletter </a:t>
            </a:r>
            <a:r>
              <a:rPr lang="it-IT" dirty="0" err="1">
                <a:hlinkClick r:id="rId12"/>
              </a:rPr>
              <a:t>subscription</a:t>
            </a:r>
            <a:r>
              <a:rPr lang="it-IT" dirty="0">
                <a:hlinkClick r:id="rId12"/>
              </a:rPr>
              <a:t> </a:t>
            </a:r>
            <a:r>
              <a:rPr lang="it-IT" dirty="0" err="1">
                <a:hlinkClick r:id="rId12"/>
              </a:rPr>
              <a:t>form</a:t>
            </a:r>
            <a:endParaRPr lang="it-IT" dirty="0"/>
          </a:p>
          <a:p>
            <a:r>
              <a:rPr lang="pt-PT" dirty="0">
                <a:solidFill>
                  <a:prstClr val="black"/>
                </a:solidFill>
              </a:rPr>
              <a:t>New website search box</a:t>
            </a:r>
          </a:p>
          <a:p>
            <a:r>
              <a:rPr lang="pt-PT" dirty="0">
                <a:solidFill>
                  <a:prstClr val="black"/>
                </a:solidFill>
              </a:rPr>
              <a:t>Revamped sections: </a:t>
            </a:r>
            <a:r>
              <a:rPr lang="it-IT" dirty="0" err="1">
                <a:sym typeface="Wingdings" panose="05000000000000000000" pitchFamily="2" charset="2"/>
                <a:hlinkClick r:id="rId13"/>
              </a:rPr>
              <a:t>Comm</a:t>
            </a:r>
            <a:r>
              <a:rPr lang="it-IT" dirty="0">
                <a:sym typeface="Wingdings" panose="05000000000000000000" pitchFamily="2" charset="2"/>
                <a:hlinkClick r:id="rId13"/>
              </a:rPr>
              <a:t>-Kit</a:t>
            </a:r>
            <a:r>
              <a:rPr lang="it-IT" dirty="0">
                <a:sym typeface="Wingdings" panose="05000000000000000000" pitchFamily="2" charset="2"/>
              </a:rPr>
              <a:t>, </a:t>
            </a:r>
            <a:r>
              <a:rPr lang="it-IT" dirty="0">
                <a:sym typeface="Wingdings" panose="05000000000000000000" pitchFamily="2" charset="2"/>
                <a:hlinkClick r:id="rId14"/>
              </a:rPr>
              <a:t>Citizen Science Page</a:t>
            </a:r>
            <a:r>
              <a:rPr lang="it-IT" dirty="0">
                <a:sym typeface="Wingdings" panose="05000000000000000000" pitchFamily="2" charset="2"/>
              </a:rPr>
              <a:t> and </a:t>
            </a:r>
            <a:r>
              <a:rPr lang="it-IT" dirty="0" err="1">
                <a:sym typeface="Wingdings" panose="05000000000000000000" pitchFamily="2" charset="2"/>
                <a:hlinkClick r:id="rId15"/>
              </a:rPr>
              <a:t>Organisation</a:t>
            </a:r>
            <a:r>
              <a:rPr lang="it-IT" dirty="0">
                <a:sym typeface="Wingdings" panose="05000000000000000000" pitchFamily="2" charset="2"/>
                <a:hlinkClick r:id="rId15"/>
              </a:rPr>
              <a:t> Section</a:t>
            </a:r>
            <a:r>
              <a:rPr lang="it-IT" dirty="0">
                <a:sym typeface="Wingdings" panose="05000000000000000000" pitchFamily="2" charset="2"/>
              </a:rPr>
              <a:t> </a:t>
            </a:r>
          </a:p>
          <a:p>
            <a:pPr lvl="1"/>
            <a:r>
              <a:rPr lang="pt-PT" sz="1400" b="1" dirty="0">
                <a:solidFill>
                  <a:srgbClr val="FF0000"/>
                </a:solidFill>
                <a:sym typeface="Wingdings" panose="05000000000000000000" pitchFamily="2" charset="2"/>
              </a:rPr>
              <a:t>Waiting for WP1 &amp; WP4 info for the website</a:t>
            </a:r>
          </a:p>
          <a:p>
            <a:r>
              <a:rPr lang="pt-PT" dirty="0">
                <a:solidFill>
                  <a:prstClr val="black"/>
                </a:solidFill>
              </a:rPr>
              <a:t>Submission of “D6.1 – ESCAPE Website live” by M8</a:t>
            </a:r>
          </a:p>
        </p:txBody>
      </p:sp>
      <p:sp>
        <p:nvSpPr>
          <p:cNvPr id="22" name="Freccia a destra 21">
            <a:extLst>
              <a:ext uri="{FF2B5EF4-FFF2-40B4-BE49-F238E27FC236}">
                <a16:creationId xmlns:a16="http://schemas.microsoft.com/office/drawing/2014/main" id="{A6D8E1E4-9685-4512-9A6B-B1DE4CC0E46A}"/>
              </a:ext>
            </a:extLst>
          </p:cNvPr>
          <p:cNvSpPr/>
          <p:nvPr/>
        </p:nvSpPr>
        <p:spPr>
          <a:xfrm>
            <a:off x="3843101" y="4040939"/>
            <a:ext cx="829998" cy="534809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4824035" y="3829851"/>
            <a:ext cx="3583072" cy="109260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pt-PT" b="1" dirty="0">
                <a:solidFill>
                  <a:schemeClr val="bg1"/>
                </a:solidFill>
              </a:rPr>
              <a:t>RESULTS BY JANUARY 2020</a:t>
            </a:r>
          </a:p>
          <a:p>
            <a:pPr>
              <a:buFont typeface="Wingdings" panose="05000000000000000000" pitchFamily="2" charset="2"/>
              <a:buNone/>
            </a:pPr>
            <a:endParaRPr lang="it-IT" sz="1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bg1"/>
                </a:solidFill>
              </a:rPr>
              <a:t>Nº Visitors </a:t>
            </a:r>
            <a:r>
              <a:rPr lang="it-IT" b="1" dirty="0">
                <a:solidFill>
                  <a:schemeClr val="bg1"/>
                </a:solidFill>
                <a:sym typeface="Wingdings" panose="05000000000000000000" pitchFamily="2" charset="2"/>
              </a:rPr>
              <a:t> 2.351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bg1"/>
                </a:solidFill>
                <a:sym typeface="Wingdings" panose="05000000000000000000" pitchFamily="2" charset="2"/>
              </a:rPr>
              <a:t>Page </a:t>
            </a:r>
            <a:r>
              <a:rPr lang="it-IT" b="1" dirty="0" err="1">
                <a:solidFill>
                  <a:schemeClr val="bg1"/>
                </a:solidFill>
                <a:sym typeface="Wingdings" panose="05000000000000000000" pitchFamily="2" charset="2"/>
              </a:rPr>
              <a:t>Views</a:t>
            </a:r>
            <a:r>
              <a:rPr lang="it-IT" b="1" dirty="0">
                <a:solidFill>
                  <a:schemeClr val="bg1"/>
                </a:solidFill>
                <a:sym typeface="Wingdings" panose="05000000000000000000" pitchFamily="2" charset="2"/>
              </a:rPr>
              <a:t>  13.910 (</a:t>
            </a:r>
            <a:r>
              <a:rPr lang="it-IT" b="1" dirty="0" err="1">
                <a:solidFill>
                  <a:schemeClr val="bg1"/>
                </a:solidFill>
                <a:sym typeface="Wingdings" panose="05000000000000000000" pitchFamily="2" charset="2"/>
              </a:rPr>
              <a:t>Jan</a:t>
            </a:r>
            <a:r>
              <a:rPr lang="it-IT" b="1" dirty="0">
                <a:solidFill>
                  <a:schemeClr val="bg1"/>
                </a:solidFill>
                <a:sym typeface="Wingdings" panose="05000000000000000000" pitchFamily="2" charset="2"/>
              </a:rPr>
              <a:t> 2020)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4870149" y="5022000"/>
            <a:ext cx="3782531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pt-PT" sz="1400" b="1" dirty="0"/>
              <a:t>The exploitation plan after ESCAPE conclusion?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b="1" dirty="0"/>
              <a:t>Online catalogue of ESCAPE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400" b="1" dirty="0"/>
              <a:t>What else?</a:t>
            </a:r>
          </a:p>
        </p:txBody>
      </p:sp>
    </p:spTree>
    <p:extLst>
      <p:ext uri="{BB962C8B-B14F-4D97-AF65-F5344CB8AC3E}">
        <p14:creationId xmlns:p14="http://schemas.microsoft.com/office/powerpoint/2010/main" val="1095042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D64CA0-8235-49A4-9E02-C972860FF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951" y="160027"/>
            <a:ext cx="7290399" cy="655899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Website Evolution</a:t>
            </a:r>
            <a:endParaRPr lang="it-IT" b="1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A447D7-573D-49E5-B812-6952ED131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25/02/2020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E36A404-2C1B-4753-9650-BE5C688F7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14</a:t>
            </a:fld>
            <a:endParaRPr lang="it-IT" dirty="0"/>
          </a:p>
        </p:txBody>
      </p:sp>
      <p:sp>
        <p:nvSpPr>
          <p:cNvPr id="17" name="Segnaposto piè di pagina 4">
            <a:extLst>
              <a:ext uri="{FF2B5EF4-FFF2-40B4-BE49-F238E27FC236}">
                <a16:creationId xmlns:a16="http://schemas.microsoft.com/office/drawing/2014/main" id="{78F8BCDB-C878-4AF8-B6DA-022FF31F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58196" y="6356351"/>
            <a:ext cx="2945005" cy="365125"/>
          </a:xfrm>
        </p:spPr>
        <p:txBody>
          <a:bodyPr/>
          <a:lstStyle/>
          <a:p>
            <a:r>
              <a:rPr lang="pt-PT" dirty="0"/>
              <a:t>ESCAPE All-Hands Meeting | 26-27 Feb 2020</a:t>
            </a:r>
            <a:endParaRPr lang="it-IT" dirty="0"/>
          </a:p>
        </p:txBody>
      </p:sp>
      <p:sp>
        <p:nvSpPr>
          <p:cNvPr id="8" name="Google Shape;3785;p297"/>
          <p:cNvSpPr txBox="1"/>
          <p:nvPr/>
        </p:nvSpPr>
        <p:spPr>
          <a:xfrm>
            <a:off x="8515350" y="260648"/>
            <a:ext cx="656786" cy="395748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pt-PT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T6.1</a:t>
            </a:r>
            <a:endParaRPr sz="1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CDC6590-10F0-F840-970D-B4219F4328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15" r="13260" b="12751"/>
          <a:stretch/>
        </p:blipFill>
        <p:spPr>
          <a:xfrm>
            <a:off x="1541022" y="985666"/>
            <a:ext cx="5478756" cy="517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31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D64CA0-8235-49A4-9E02-C972860FF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951" y="160027"/>
            <a:ext cx="7290399" cy="655899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Website Evolution</a:t>
            </a:r>
            <a:endParaRPr lang="it-IT" b="1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A447D7-573D-49E5-B812-6952ED131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25/02/2020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E36A404-2C1B-4753-9650-BE5C688F7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15</a:t>
            </a:fld>
            <a:endParaRPr lang="it-IT" dirty="0"/>
          </a:p>
        </p:txBody>
      </p:sp>
      <p:sp>
        <p:nvSpPr>
          <p:cNvPr id="17" name="Segnaposto piè di pagina 4">
            <a:extLst>
              <a:ext uri="{FF2B5EF4-FFF2-40B4-BE49-F238E27FC236}">
                <a16:creationId xmlns:a16="http://schemas.microsoft.com/office/drawing/2014/main" id="{78F8BCDB-C878-4AF8-B6DA-022FF31F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58196" y="6356351"/>
            <a:ext cx="2945005" cy="365125"/>
          </a:xfrm>
        </p:spPr>
        <p:txBody>
          <a:bodyPr/>
          <a:lstStyle/>
          <a:p>
            <a:r>
              <a:rPr lang="pt-PT" dirty="0"/>
              <a:t>ESCAPE All-Hands Meeting | 26-27 Feb 2020</a:t>
            </a:r>
            <a:endParaRPr lang="it-IT" dirty="0"/>
          </a:p>
        </p:txBody>
      </p:sp>
      <p:sp>
        <p:nvSpPr>
          <p:cNvPr id="7" name="Segnaposto contenuto 2"/>
          <p:cNvSpPr>
            <a:spLocks noGrp="1"/>
          </p:cNvSpPr>
          <p:nvPr>
            <p:ph idx="1"/>
          </p:nvPr>
        </p:nvSpPr>
        <p:spPr>
          <a:xfrm>
            <a:off x="628650" y="1358781"/>
            <a:ext cx="7886700" cy="4818182"/>
          </a:xfrm>
        </p:spPr>
        <p:txBody>
          <a:bodyPr/>
          <a:lstStyle/>
          <a:p>
            <a:r>
              <a:rPr lang="it-IT" dirty="0"/>
              <a:t>.</a:t>
            </a:r>
          </a:p>
          <a:p>
            <a:endParaRPr lang="it-IT" dirty="0"/>
          </a:p>
        </p:txBody>
      </p:sp>
      <p:sp>
        <p:nvSpPr>
          <p:cNvPr id="8" name="Google Shape;3785;p297"/>
          <p:cNvSpPr txBox="1"/>
          <p:nvPr/>
        </p:nvSpPr>
        <p:spPr>
          <a:xfrm>
            <a:off x="8515350" y="260648"/>
            <a:ext cx="656786" cy="395748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pt-PT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T6.1</a:t>
            </a:r>
            <a:endParaRPr sz="1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3BC866-EDB9-A64E-8A16-216DD763E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3608"/>
            <a:ext cx="9144000" cy="499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34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D64CA0-8235-49A4-9E02-C972860FF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951" y="160027"/>
            <a:ext cx="7290399" cy="655899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Social media Channels</a:t>
            </a:r>
            <a:endParaRPr lang="it-IT" b="1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A447D7-573D-49E5-B812-6952ED131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25/02/2020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E36A404-2C1B-4753-9650-BE5C688F7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16</a:t>
            </a:fld>
            <a:endParaRPr lang="it-IT" dirty="0"/>
          </a:p>
        </p:txBody>
      </p:sp>
      <p:sp>
        <p:nvSpPr>
          <p:cNvPr id="17" name="Segnaposto piè di pagina 4">
            <a:extLst>
              <a:ext uri="{FF2B5EF4-FFF2-40B4-BE49-F238E27FC236}">
                <a16:creationId xmlns:a16="http://schemas.microsoft.com/office/drawing/2014/main" id="{78F8BCDB-C878-4AF8-B6DA-022FF31F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58196" y="6356351"/>
            <a:ext cx="2945005" cy="365125"/>
          </a:xfrm>
        </p:spPr>
        <p:txBody>
          <a:bodyPr/>
          <a:lstStyle/>
          <a:p>
            <a:r>
              <a:rPr lang="pt-PT" dirty="0"/>
              <a:t>ESCAPE All-Hands Meeting | 26-27 Feb 2020</a:t>
            </a:r>
            <a:endParaRPr lang="it-IT" dirty="0"/>
          </a:p>
        </p:txBody>
      </p:sp>
      <p:sp>
        <p:nvSpPr>
          <p:cNvPr id="8" name="Google Shape;3785;p297"/>
          <p:cNvSpPr txBox="1"/>
          <p:nvPr/>
        </p:nvSpPr>
        <p:spPr>
          <a:xfrm>
            <a:off x="8515350" y="260648"/>
            <a:ext cx="656786" cy="395748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pt-PT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T6.1</a:t>
            </a:r>
            <a:endParaRPr sz="1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437D56-840B-4F4A-BC32-1037A14BB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445" y="913081"/>
            <a:ext cx="4451109" cy="31538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CCB67C-5DC3-224B-B82A-470BF91EA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4037"/>
            <a:ext cx="9144000" cy="294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4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D64CA0-8235-49A4-9E02-C972860FF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951" y="160027"/>
            <a:ext cx="7290399" cy="655899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Social media Channels</a:t>
            </a:r>
            <a:endParaRPr lang="it-IT" b="1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A447D7-573D-49E5-B812-6952ED131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25/02/2020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E36A404-2C1B-4753-9650-BE5C688F7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17</a:t>
            </a:fld>
            <a:endParaRPr lang="it-IT" dirty="0"/>
          </a:p>
        </p:txBody>
      </p:sp>
      <p:sp>
        <p:nvSpPr>
          <p:cNvPr id="17" name="Segnaposto piè di pagina 4">
            <a:extLst>
              <a:ext uri="{FF2B5EF4-FFF2-40B4-BE49-F238E27FC236}">
                <a16:creationId xmlns:a16="http://schemas.microsoft.com/office/drawing/2014/main" id="{78F8BCDB-C878-4AF8-B6DA-022FF31F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58196" y="6356351"/>
            <a:ext cx="2945005" cy="365125"/>
          </a:xfrm>
        </p:spPr>
        <p:txBody>
          <a:bodyPr/>
          <a:lstStyle/>
          <a:p>
            <a:r>
              <a:rPr lang="pt-PT" dirty="0"/>
              <a:t>ESCAPE All-Hands Meeting | 26-27 Feb 2020</a:t>
            </a:r>
            <a:endParaRPr lang="it-IT" dirty="0"/>
          </a:p>
        </p:txBody>
      </p:sp>
      <p:sp>
        <p:nvSpPr>
          <p:cNvPr id="8" name="Google Shape;3785;p297"/>
          <p:cNvSpPr txBox="1"/>
          <p:nvPr/>
        </p:nvSpPr>
        <p:spPr>
          <a:xfrm>
            <a:off x="8515350" y="260648"/>
            <a:ext cx="656786" cy="395748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pt-PT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T6.1</a:t>
            </a:r>
            <a:endParaRPr sz="1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FFC472-9A08-B643-8E8B-273F6A96C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221"/>
            <a:ext cx="9144000" cy="516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62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age 15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782" y="1465121"/>
            <a:ext cx="481530" cy="481530"/>
          </a:xfrm>
          <a:prstGeom prst="rect">
            <a:avLst/>
          </a:prstGeom>
        </p:spPr>
      </p:pic>
      <p:pic>
        <p:nvPicPr>
          <p:cNvPr id="139" name="Image 13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7" r="83811" b="59137"/>
          <a:stretch/>
        </p:blipFill>
        <p:spPr>
          <a:xfrm>
            <a:off x="252072" y="3654921"/>
            <a:ext cx="621761" cy="62738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1D64CA0-8235-49A4-9E02-C972860FF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951" y="160027"/>
            <a:ext cx="7290399" cy="655899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Visibility at events</a:t>
            </a:r>
            <a:endParaRPr lang="it-IT" b="1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A447D7-573D-49E5-B812-6952ED131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25/02/2020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E36A404-2C1B-4753-9650-BE5C688F7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18</a:t>
            </a:fld>
            <a:endParaRPr lang="it-IT" dirty="0"/>
          </a:p>
        </p:txBody>
      </p:sp>
      <p:sp>
        <p:nvSpPr>
          <p:cNvPr id="17" name="Segnaposto piè di pagina 4">
            <a:extLst>
              <a:ext uri="{FF2B5EF4-FFF2-40B4-BE49-F238E27FC236}">
                <a16:creationId xmlns:a16="http://schemas.microsoft.com/office/drawing/2014/main" id="{78F8BCDB-C878-4AF8-B6DA-022FF31F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58196" y="6356351"/>
            <a:ext cx="2945005" cy="365125"/>
          </a:xfrm>
        </p:spPr>
        <p:txBody>
          <a:bodyPr/>
          <a:lstStyle/>
          <a:p>
            <a:r>
              <a:rPr lang="pt-PT" dirty="0"/>
              <a:t>ESCAPE All-Hands Meeting | 26-27 Feb 2020</a:t>
            </a:r>
            <a:endParaRPr lang="it-IT" dirty="0"/>
          </a:p>
        </p:txBody>
      </p:sp>
      <p:sp>
        <p:nvSpPr>
          <p:cNvPr id="8" name="Google Shape;3785;p297"/>
          <p:cNvSpPr txBox="1"/>
          <p:nvPr/>
        </p:nvSpPr>
        <p:spPr>
          <a:xfrm>
            <a:off x="8515350" y="260648"/>
            <a:ext cx="656786" cy="395748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pt-PT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T6.1</a:t>
            </a:r>
            <a:endParaRPr sz="1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Rettangolo 15">
            <a:extLst>
              <a:ext uri="{FF2B5EF4-FFF2-40B4-BE49-F238E27FC236}">
                <a16:creationId xmlns:a16="http://schemas.microsoft.com/office/drawing/2014/main" id="{7F44110C-A393-419C-AE0A-F06E8F239A91}"/>
              </a:ext>
            </a:extLst>
          </p:cNvPr>
          <p:cNvSpPr/>
          <p:nvPr/>
        </p:nvSpPr>
        <p:spPr>
          <a:xfrm>
            <a:off x="-32530" y="5589124"/>
            <a:ext cx="9204666" cy="55545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it-IT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Total of 15 events, reaching different stakeholders</a:t>
            </a:r>
          </a:p>
        </p:txBody>
      </p:sp>
      <p:sp>
        <p:nvSpPr>
          <p:cNvPr id="24" name="CasellaDiTesto 63">
            <a:extLst>
              <a:ext uri="{FF2B5EF4-FFF2-40B4-BE49-F238E27FC236}">
                <a16:creationId xmlns:a16="http://schemas.microsoft.com/office/drawing/2014/main" id="{5E51D857-9E09-44F7-AD60-6146DD357851}"/>
              </a:ext>
            </a:extLst>
          </p:cNvPr>
          <p:cNvSpPr txBox="1"/>
          <p:nvPr/>
        </p:nvSpPr>
        <p:spPr>
          <a:xfrm>
            <a:off x="1129158" y="2069957"/>
            <a:ext cx="1058555" cy="528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</a:pPr>
            <a:r>
              <a:rPr lang="fr-FR" sz="1050" b="1" dirty="0"/>
              <a:t>August 2019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</a:pPr>
            <a:r>
              <a:rPr lang="fr-FR" sz="1050" b="1" dirty="0"/>
              <a:t>Sydney, </a:t>
            </a:r>
            <a:r>
              <a:rPr lang="fr-FR" sz="1050" b="1" dirty="0" err="1"/>
              <a:t>Autralia</a:t>
            </a:r>
            <a:endParaRPr lang="pt-PT" sz="1050" b="1" dirty="0"/>
          </a:p>
        </p:txBody>
      </p:sp>
      <p:sp>
        <p:nvSpPr>
          <p:cNvPr id="25" name="Rettangolo 64">
            <a:extLst>
              <a:ext uri="{FF2B5EF4-FFF2-40B4-BE49-F238E27FC236}">
                <a16:creationId xmlns:a16="http://schemas.microsoft.com/office/drawing/2014/main" id="{8E2706B9-F61C-49EF-BF3F-968E61A1CF90}"/>
              </a:ext>
            </a:extLst>
          </p:cNvPr>
          <p:cNvSpPr/>
          <p:nvPr/>
        </p:nvSpPr>
        <p:spPr>
          <a:xfrm>
            <a:off x="1096600" y="2586886"/>
            <a:ext cx="112367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050" b="1" dirty="0">
                <a:solidFill>
                  <a:schemeClr val="accent5">
                    <a:lumMod val="50000"/>
                  </a:schemeClr>
                </a:solidFill>
                <a:highlight>
                  <a:srgbClr val="FFFFFF"/>
                </a:highlight>
              </a:rPr>
              <a:t>Astronomers &amp; Data Managers</a:t>
            </a:r>
          </a:p>
        </p:txBody>
      </p:sp>
      <p:sp>
        <p:nvSpPr>
          <p:cNvPr id="30" name="CasellaDiTesto 69">
            <a:extLst>
              <a:ext uri="{FF2B5EF4-FFF2-40B4-BE49-F238E27FC236}">
                <a16:creationId xmlns:a16="http://schemas.microsoft.com/office/drawing/2014/main" id="{143155AD-4950-4321-A840-BE2486463AEE}"/>
              </a:ext>
            </a:extLst>
          </p:cNvPr>
          <p:cNvSpPr txBox="1"/>
          <p:nvPr/>
        </p:nvSpPr>
        <p:spPr>
          <a:xfrm>
            <a:off x="2116660" y="2069957"/>
            <a:ext cx="1217595" cy="528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</a:pPr>
            <a:r>
              <a:rPr lang="fr-FR" sz="1050" b="1" dirty="0" err="1"/>
              <a:t>September</a:t>
            </a:r>
            <a:r>
              <a:rPr lang="fr-FR" sz="1050" b="1" dirty="0"/>
              <a:t> 2019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</a:pPr>
            <a:r>
              <a:rPr lang="fr-FR" sz="1050" b="1" dirty="0" err="1"/>
              <a:t>Compostela</a:t>
            </a:r>
            <a:r>
              <a:rPr lang="fr-FR" sz="1050" b="1" dirty="0"/>
              <a:t>, Spain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</a:pPr>
            <a:endParaRPr lang="pt-PT" sz="1050" b="1" dirty="0"/>
          </a:p>
        </p:txBody>
      </p:sp>
      <p:sp>
        <p:nvSpPr>
          <p:cNvPr id="31" name="Rettangolo 70">
            <a:extLst>
              <a:ext uri="{FF2B5EF4-FFF2-40B4-BE49-F238E27FC236}">
                <a16:creationId xmlns:a16="http://schemas.microsoft.com/office/drawing/2014/main" id="{FDC36C47-14AC-44E1-B31D-947298E3CF9D}"/>
              </a:ext>
            </a:extLst>
          </p:cNvPr>
          <p:cNvSpPr/>
          <p:nvPr/>
        </p:nvSpPr>
        <p:spPr>
          <a:xfrm>
            <a:off x="2012788" y="2586886"/>
            <a:ext cx="14253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50" b="1" dirty="0">
                <a:solidFill>
                  <a:schemeClr val="accent5">
                    <a:lumMod val="50000"/>
                  </a:schemeClr>
                </a:solidFill>
              </a:rPr>
              <a:t>Software developers, data managers &amp; computing professionals</a:t>
            </a:r>
            <a:endParaRPr lang="it-IT" sz="1050" b="1" dirty="0">
              <a:solidFill>
                <a:schemeClr val="accent5">
                  <a:lumMod val="50000"/>
                </a:schemeClr>
              </a:solidFill>
              <a:highlight>
                <a:srgbClr val="FFFFFF"/>
              </a:highlight>
            </a:endParaRPr>
          </a:p>
        </p:txBody>
      </p:sp>
      <p:sp>
        <p:nvSpPr>
          <p:cNvPr id="33" name="CasellaDiTesto 71">
            <a:extLst>
              <a:ext uri="{FF2B5EF4-FFF2-40B4-BE49-F238E27FC236}">
                <a16:creationId xmlns:a16="http://schemas.microsoft.com/office/drawing/2014/main" id="{0A9CA578-6E6E-4C46-AB78-83E88D6DD446}"/>
              </a:ext>
            </a:extLst>
          </p:cNvPr>
          <p:cNvSpPr txBox="1"/>
          <p:nvPr/>
        </p:nvSpPr>
        <p:spPr>
          <a:xfrm>
            <a:off x="3259613" y="2069957"/>
            <a:ext cx="1343369" cy="528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</a:pPr>
            <a:r>
              <a:rPr lang="fr-FR" sz="1050" b="1" dirty="0" err="1"/>
              <a:t>October</a:t>
            </a:r>
            <a:r>
              <a:rPr lang="fr-FR" sz="1050" b="1" dirty="0"/>
              <a:t> 2019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</a:pPr>
            <a:r>
              <a:rPr lang="fr-FR" sz="1050" b="1" dirty="0"/>
              <a:t>Groningen, The </a:t>
            </a:r>
            <a:r>
              <a:rPr lang="fr-FR" sz="1050" b="1" dirty="0" err="1"/>
              <a:t>Netherlands</a:t>
            </a:r>
            <a:endParaRPr lang="pt-PT" sz="1050" b="1" dirty="0"/>
          </a:p>
        </p:txBody>
      </p:sp>
      <p:sp>
        <p:nvSpPr>
          <p:cNvPr id="34" name="Rettangolo 72">
            <a:extLst>
              <a:ext uri="{FF2B5EF4-FFF2-40B4-BE49-F238E27FC236}">
                <a16:creationId xmlns:a16="http://schemas.microsoft.com/office/drawing/2014/main" id="{CFB570F6-6C99-4493-8D79-E18057BEA8C8}"/>
              </a:ext>
            </a:extLst>
          </p:cNvPr>
          <p:cNvSpPr/>
          <p:nvPr/>
        </p:nvSpPr>
        <p:spPr>
          <a:xfrm>
            <a:off x="3330158" y="2586886"/>
            <a:ext cx="120227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050" b="1" dirty="0">
                <a:solidFill>
                  <a:schemeClr val="accent5">
                    <a:lumMod val="50000"/>
                  </a:schemeClr>
                </a:solidFill>
                <a:highlight>
                  <a:srgbClr val="FFFFFF"/>
                </a:highlight>
              </a:rPr>
              <a:t>Astronomers Data Analysis &amp; Software Systems </a:t>
            </a:r>
          </a:p>
        </p:txBody>
      </p:sp>
      <p:sp>
        <p:nvSpPr>
          <p:cNvPr id="37" name="Rettangolo 77">
            <a:extLst>
              <a:ext uri="{FF2B5EF4-FFF2-40B4-BE49-F238E27FC236}">
                <a16:creationId xmlns:a16="http://schemas.microsoft.com/office/drawing/2014/main" id="{A00947A3-6AC3-4B82-83C7-47CA40DCF025}"/>
              </a:ext>
            </a:extLst>
          </p:cNvPr>
          <p:cNvSpPr/>
          <p:nvPr/>
        </p:nvSpPr>
        <p:spPr>
          <a:xfrm>
            <a:off x="112707" y="976469"/>
            <a:ext cx="8901546" cy="338554"/>
          </a:xfrm>
          <a:prstGeom prst="rect">
            <a:avLst/>
          </a:prstGeom>
          <a:solidFill>
            <a:schemeClr val="accent5">
              <a:lumMod val="60000"/>
              <a:lumOff val="40000"/>
              <a:alpha val="65882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pt-PT" sz="1600" b="1" dirty="0"/>
              <a:t>Astronomy, astroparticle, particle &amp; nuclear physics events</a:t>
            </a:r>
            <a:endParaRPr lang="it-IT" sz="1600" b="1" dirty="0"/>
          </a:p>
        </p:txBody>
      </p:sp>
      <p:sp>
        <p:nvSpPr>
          <p:cNvPr id="42" name="Rettangolo 84">
            <a:extLst>
              <a:ext uri="{FF2B5EF4-FFF2-40B4-BE49-F238E27FC236}">
                <a16:creationId xmlns:a16="http://schemas.microsoft.com/office/drawing/2014/main" id="{AFCA68D0-5288-43F5-B753-4868CEDA1D2A}"/>
              </a:ext>
            </a:extLst>
          </p:cNvPr>
          <p:cNvSpPr/>
          <p:nvPr/>
        </p:nvSpPr>
        <p:spPr>
          <a:xfrm>
            <a:off x="6929928" y="3319869"/>
            <a:ext cx="2084325" cy="338554"/>
          </a:xfrm>
          <a:prstGeom prst="rect">
            <a:avLst/>
          </a:prstGeom>
          <a:solidFill>
            <a:schemeClr val="accent4">
              <a:lumMod val="60000"/>
              <a:lumOff val="40000"/>
              <a:alpha val="65882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pt-PT" sz="1600" b="1" dirty="0"/>
              <a:t>Other events</a:t>
            </a:r>
            <a:endParaRPr lang="it-IT" sz="1600" b="1" dirty="0"/>
          </a:p>
        </p:txBody>
      </p:sp>
      <p:sp>
        <p:nvSpPr>
          <p:cNvPr id="62" name="CasellaDiTesto 104">
            <a:extLst>
              <a:ext uri="{FF2B5EF4-FFF2-40B4-BE49-F238E27FC236}">
                <a16:creationId xmlns:a16="http://schemas.microsoft.com/office/drawing/2014/main" id="{9FC8C88A-8874-4ADE-8D38-61408FFD3426}"/>
              </a:ext>
            </a:extLst>
          </p:cNvPr>
          <p:cNvSpPr txBox="1"/>
          <p:nvPr/>
        </p:nvSpPr>
        <p:spPr>
          <a:xfrm>
            <a:off x="33675" y="2069957"/>
            <a:ext cx="1058555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</a:pPr>
            <a:r>
              <a:rPr lang="fr-FR" sz="1050" b="1" dirty="0" err="1"/>
              <a:t>June</a:t>
            </a:r>
            <a:r>
              <a:rPr lang="fr-FR" sz="1050" b="1" dirty="0"/>
              <a:t> 2019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</a:pPr>
            <a:r>
              <a:rPr lang="fr-FR" sz="1050" b="1" dirty="0"/>
              <a:t>Lyon, France</a:t>
            </a:r>
            <a:endParaRPr lang="pt-PT" sz="1050" b="1" dirty="0"/>
          </a:p>
        </p:txBody>
      </p:sp>
      <p:sp>
        <p:nvSpPr>
          <p:cNvPr id="63" name="Rettangolo 105">
            <a:extLst>
              <a:ext uri="{FF2B5EF4-FFF2-40B4-BE49-F238E27FC236}">
                <a16:creationId xmlns:a16="http://schemas.microsoft.com/office/drawing/2014/main" id="{B13F4669-F4A3-484B-8B09-759CDA9036E8}"/>
              </a:ext>
            </a:extLst>
          </p:cNvPr>
          <p:cNvSpPr/>
          <p:nvPr/>
        </p:nvSpPr>
        <p:spPr>
          <a:xfrm>
            <a:off x="1117" y="2586886"/>
            <a:ext cx="112367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050" b="1" dirty="0">
                <a:solidFill>
                  <a:schemeClr val="accent5">
                    <a:lumMod val="50000"/>
                  </a:schemeClr>
                </a:solidFill>
                <a:highlight>
                  <a:srgbClr val="FFFFFF"/>
                </a:highlight>
              </a:rPr>
              <a:t>Astrophysicists</a:t>
            </a:r>
          </a:p>
        </p:txBody>
      </p:sp>
      <p:sp>
        <p:nvSpPr>
          <p:cNvPr id="67" name="CasellaDiTesto 60">
            <a:extLst>
              <a:ext uri="{FF2B5EF4-FFF2-40B4-BE49-F238E27FC236}">
                <a16:creationId xmlns:a16="http://schemas.microsoft.com/office/drawing/2014/main" id="{FDCC13C4-2FE0-483C-A557-D24BDC720DE6}"/>
              </a:ext>
            </a:extLst>
          </p:cNvPr>
          <p:cNvSpPr txBox="1"/>
          <p:nvPr/>
        </p:nvSpPr>
        <p:spPr>
          <a:xfrm>
            <a:off x="1199583" y="1521220"/>
            <a:ext cx="91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</a:pPr>
            <a:r>
              <a:rPr lang="en-GB" sz="1000" b="1" dirty="0"/>
              <a:t>Astronomical Data Archives</a:t>
            </a:r>
            <a:endParaRPr lang="pt-PT" sz="1000" b="1" dirty="0"/>
          </a:p>
        </p:txBody>
      </p:sp>
      <p:sp>
        <p:nvSpPr>
          <p:cNvPr id="69" name="CasellaDiTesto 60">
            <a:extLst>
              <a:ext uri="{FF2B5EF4-FFF2-40B4-BE49-F238E27FC236}">
                <a16:creationId xmlns:a16="http://schemas.microsoft.com/office/drawing/2014/main" id="{FDCC13C4-2FE0-483C-A557-D24BDC720DE6}"/>
              </a:ext>
            </a:extLst>
          </p:cNvPr>
          <p:cNvSpPr txBox="1"/>
          <p:nvPr/>
        </p:nvSpPr>
        <p:spPr>
          <a:xfrm>
            <a:off x="2403571" y="1590470"/>
            <a:ext cx="9177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</a:pPr>
            <a:r>
              <a:rPr lang="pt-PT" sz="1000" b="1" dirty="0"/>
              <a:t>IBERGRID</a:t>
            </a:r>
          </a:p>
        </p:txBody>
      </p:sp>
      <p:sp>
        <p:nvSpPr>
          <p:cNvPr id="70" name="CasellaDiTesto 60">
            <a:extLst>
              <a:ext uri="{FF2B5EF4-FFF2-40B4-BE49-F238E27FC236}">
                <a16:creationId xmlns:a16="http://schemas.microsoft.com/office/drawing/2014/main" id="{FDCC13C4-2FE0-483C-A557-D24BDC720DE6}"/>
              </a:ext>
            </a:extLst>
          </p:cNvPr>
          <p:cNvSpPr txBox="1"/>
          <p:nvPr/>
        </p:nvSpPr>
        <p:spPr>
          <a:xfrm>
            <a:off x="3445937" y="1521220"/>
            <a:ext cx="91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</a:pPr>
            <a:r>
              <a:rPr lang="pt-PT" sz="1000" b="1" dirty="0"/>
              <a:t>2nd IVOA - ADASS</a:t>
            </a:r>
          </a:p>
        </p:txBody>
      </p:sp>
      <p:sp>
        <p:nvSpPr>
          <p:cNvPr id="74" name="CasellaDiTesto 67">
            <a:extLst>
              <a:ext uri="{FF2B5EF4-FFF2-40B4-BE49-F238E27FC236}">
                <a16:creationId xmlns:a16="http://schemas.microsoft.com/office/drawing/2014/main" id="{5345CF7E-93A5-43C5-A358-AF101B29B90E}"/>
              </a:ext>
            </a:extLst>
          </p:cNvPr>
          <p:cNvSpPr txBox="1"/>
          <p:nvPr/>
        </p:nvSpPr>
        <p:spPr>
          <a:xfrm>
            <a:off x="6897457" y="4273479"/>
            <a:ext cx="1123064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</a:pPr>
            <a:r>
              <a:rPr lang="fr-FR" sz="1050" b="1" dirty="0" err="1"/>
              <a:t>September</a:t>
            </a:r>
            <a:r>
              <a:rPr lang="fr-FR" sz="1050" b="1" dirty="0"/>
              <a:t> 2019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</a:pPr>
            <a:r>
              <a:rPr lang="fr-FR" sz="1050" b="1" dirty="0"/>
              <a:t>Online </a:t>
            </a:r>
            <a:r>
              <a:rPr lang="fr-FR" sz="1050" b="1" dirty="0" err="1"/>
              <a:t>event</a:t>
            </a:r>
            <a:endParaRPr lang="pt-PT" sz="1050" b="1" dirty="0"/>
          </a:p>
        </p:txBody>
      </p:sp>
      <p:sp>
        <p:nvSpPr>
          <p:cNvPr id="75" name="Rettangolo 68">
            <a:extLst>
              <a:ext uri="{FF2B5EF4-FFF2-40B4-BE49-F238E27FC236}">
                <a16:creationId xmlns:a16="http://schemas.microsoft.com/office/drawing/2014/main" id="{E9B8A65F-685F-4E2A-93B5-D616EEB10242}"/>
              </a:ext>
            </a:extLst>
          </p:cNvPr>
          <p:cNvSpPr/>
          <p:nvPr/>
        </p:nvSpPr>
        <p:spPr>
          <a:xfrm>
            <a:off x="6973468" y="4822450"/>
            <a:ext cx="971043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050" b="1" dirty="0">
                <a:solidFill>
                  <a:schemeClr val="accent5">
                    <a:lumMod val="50000"/>
                  </a:schemeClr>
                </a:solidFill>
                <a:highlight>
                  <a:srgbClr val="FFFFFF"/>
                </a:highlight>
              </a:rPr>
              <a:t>Students</a:t>
            </a:r>
          </a:p>
          <a:p>
            <a:pPr algn="ctr"/>
            <a:r>
              <a:rPr lang="it-IT" sz="1050" b="1" dirty="0">
                <a:solidFill>
                  <a:schemeClr val="accent5">
                    <a:lumMod val="50000"/>
                  </a:schemeClr>
                </a:solidFill>
                <a:highlight>
                  <a:srgbClr val="FFFFFF"/>
                </a:highlight>
              </a:rPr>
              <a:t> &amp; general public</a:t>
            </a:r>
          </a:p>
        </p:txBody>
      </p:sp>
      <p:sp>
        <p:nvSpPr>
          <p:cNvPr id="76" name="CasellaDiTesto 60">
            <a:extLst>
              <a:ext uri="{FF2B5EF4-FFF2-40B4-BE49-F238E27FC236}">
                <a16:creationId xmlns:a16="http://schemas.microsoft.com/office/drawing/2014/main" id="{FDCC13C4-2FE0-483C-A557-D24BDC720DE6}"/>
              </a:ext>
            </a:extLst>
          </p:cNvPr>
          <p:cNvSpPr txBox="1"/>
          <p:nvPr/>
        </p:nvSpPr>
        <p:spPr>
          <a:xfrm>
            <a:off x="6930439" y="3783947"/>
            <a:ext cx="1057101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lvl="0" algn="ctr" defTabSz="800100">
              <a:lnSpc>
                <a:spcPct val="90000"/>
              </a:lnSpc>
              <a:spcBef>
                <a:spcPct val="0"/>
              </a:spcBef>
              <a:defRPr sz="1000" b="1"/>
            </a:lvl1pPr>
          </a:lstStyle>
          <a:p>
            <a:r>
              <a:rPr lang="en-GB" dirty="0"/>
              <a:t>Open talks at Open University</a:t>
            </a:r>
            <a:endParaRPr lang="pt-PT" dirty="0"/>
          </a:p>
        </p:txBody>
      </p:sp>
      <p:sp>
        <p:nvSpPr>
          <p:cNvPr id="91" name="Rettangolo 49">
            <a:extLst>
              <a:ext uri="{FF2B5EF4-FFF2-40B4-BE49-F238E27FC236}">
                <a16:creationId xmlns:a16="http://schemas.microsoft.com/office/drawing/2014/main" id="{DA57F2A3-ED64-45FC-BC17-773CC7805612}"/>
              </a:ext>
            </a:extLst>
          </p:cNvPr>
          <p:cNvSpPr/>
          <p:nvPr/>
        </p:nvSpPr>
        <p:spPr>
          <a:xfrm>
            <a:off x="112707" y="3328928"/>
            <a:ext cx="6735045" cy="338554"/>
          </a:xfrm>
          <a:prstGeom prst="rect">
            <a:avLst/>
          </a:prstGeom>
          <a:solidFill>
            <a:srgbClr val="002060">
              <a:alpha val="65882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pt-PT" sz="1600" b="1" dirty="0">
                <a:solidFill>
                  <a:schemeClr val="bg1"/>
                </a:solidFill>
              </a:rPr>
              <a:t>EOSC related events</a:t>
            </a:r>
            <a:endParaRPr lang="it-IT" sz="1600" b="1" dirty="0">
              <a:solidFill>
                <a:schemeClr val="bg1"/>
              </a:solidFill>
            </a:endParaRPr>
          </a:p>
        </p:txBody>
      </p:sp>
      <p:sp>
        <p:nvSpPr>
          <p:cNvPr id="92" name="CasellaDiTesto 53">
            <a:extLst>
              <a:ext uri="{FF2B5EF4-FFF2-40B4-BE49-F238E27FC236}">
                <a16:creationId xmlns:a16="http://schemas.microsoft.com/office/drawing/2014/main" id="{3E4C8964-5953-4897-AFF8-38C22D8FE589}"/>
              </a:ext>
            </a:extLst>
          </p:cNvPr>
          <p:cNvSpPr txBox="1"/>
          <p:nvPr/>
        </p:nvSpPr>
        <p:spPr>
          <a:xfrm>
            <a:off x="11978" y="4273479"/>
            <a:ext cx="1101949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</a:pPr>
            <a:r>
              <a:rPr lang="fr-FR" sz="1050" b="1" dirty="0" err="1"/>
              <a:t>November</a:t>
            </a:r>
            <a:r>
              <a:rPr lang="fr-FR" sz="1050" b="1" dirty="0"/>
              <a:t> 2018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</a:pPr>
            <a:r>
              <a:rPr lang="pt-PT" sz="1050" b="1" dirty="0"/>
              <a:t>Austria</a:t>
            </a:r>
          </a:p>
        </p:txBody>
      </p:sp>
      <p:sp>
        <p:nvSpPr>
          <p:cNvPr id="93" name="Rettangolo 54">
            <a:extLst>
              <a:ext uri="{FF2B5EF4-FFF2-40B4-BE49-F238E27FC236}">
                <a16:creationId xmlns:a16="http://schemas.microsoft.com/office/drawing/2014/main" id="{8C0D6247-B7C4-4A69-8859-D85D2E913C78}"/>
              </a:ext>
            </a:extLst>
          </p:cNvPr>
          <p:cNvSpPr/>
          <p:nvPr/>
        </p:nvSpPr>
        <p:spPr>
          <a:xfrm>
            <a:off x="77430" y="4822450"/>
            <a:ext cx="9710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050" b="1" dirty="0">
                <a:solidFill>
                  <a:schemeClr val="accent5">
                    <a:lumMod val="50000"/>
                  </a:schemeClr>
                </a:solidFill>
                <a:highlight>
                  <a:srgbClr val="FFFFFF"/>
                </a:highlight>
              </a:rPr>
              <a:t>Research Communities </a:t>
            </a:r>
          </a:p>
          <a:p>
            <a:pPr algn="ctr"/>
            <a:r>
              <a:rPr lang="it-IT" sz="1050" b="1" dirty="0">
                <a:solidFill>
                  <a:schemeClr val="accent5">
                    <a:lumMod val="50000"/>
                  </a:schemeClr>
                </a:solidFill>
                <a:highlight>
                  <a:srgbClr val="FFFFFF"/>
                </a:highlight>
              </a:rPr>
              <a:t>&amp; Policy Makers</a:t>
            </a:r>
          </a:p>
        </p:txBody>
      </p:sp>
      <p:sp>
        <p:nvSpPr>
          <p:cNvPr id="94" name="CasellaDiTesto 56">
            <a:extLst>
              <a:ext uri="{FF2B5EF4-FFF2-40B4-BE49-F238E27FC236}">
                <a16:creationId xmlns:a16="http://schemas.microsoft.com/office/drawing/2014/main" id="{FA0F741B-E8D3-4E9E-B734-8C04483A5B95}"/>
              </a:ext>
            </a:extLst>
          </p:cNvPr>
          <p:cNvSpPr txBox="1"/>
          <p:nvPr/>
        </p:nvSpPr>
        <p:spPr>
          <a:xfrm>
            <a:off x="1199583" y="4273479"/>
            <a:ext cx="917705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</a:pPr>
            <a:r>
              <a:rPr lang="fr-FR" sz="1050" b="1" dirty="0" err="1"/>
              <a:t>January</a:t>
            </a:r>
            <a:r>
              <a:rPr lang="fr-FR" sz="1050" b="1" dirty="0"/>
              <a:t> 2019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</a:pPr>
            <a:r>
              <a:rPr lang="fr-FR" sz="1050" b="1" dirty="0" err="1"/>
              <a:t>London,UK</a:t>
            </a:r>
            <a:endParaRPr lang="pt-PT" sz="1050" b="1" dirty="0"/>
          </a:p>
        </p:txBody>
      </p:sp>
      <p:sp>
        <p:nvSpPr>
          <p:cNvPr id="95" name="Rettangolo 57">
            <a:extLst>
              <a:ext uri="{FF2B5EF4-FFF2-40B4-BE49-F238E27FC236}">
                <a16:creationId xmlns:a16="http://schemas.microsoft.com/office/drawing/2014/main" id="{D8D58C9F-A862-4F66-B82B-2C01CB21AAE6}"/>
              </a:ext>
            </a:extLst>
          </p:cNvPr>
          <p:cNvSpPr/>
          <p:nvPr/>
        </p:nvSpPr>
        <p:spPr>
          <a:xfrm>
            <a:off x="1043362" y="4822450"/>
            <a:ext cx="123014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050" b="1" dirty="0">
                <a:solidFill>
                  <a:schemeClr val="accent5">
                    <a:lumMod val="50000"/>
                  </a:schemeClr>
                </a:solidFill>
                <a:highlight>
                  <a:srgbClr val="FFFFFF"/>
                </a:highlight>
              </a:rPr>
              <a:t>ESFRI &amp; EOSC stakeholders</a:t>
            </a:r>
          </a:p>
        </p:txBody>
      </p:sp>
      <p:sp>
        <p:nvSpPr>
          <p:cNvPr id="96" name="CasellaDiTesto 58">
            <a:extLst>
              <a:ext uri="{FF2B5EF4-FFF2-40B4-BE49-F238E27FC236}">
                <a16:creationId xmlns:a16="http://schemas.microsoft.com/office/drawing/2014/main" id="{DA53C8EF-39BC-4F98-8207-A2A98478C3F4}"/>
              </a:ext>
            </a:extLst>
          </p:cNvPr>
          <p:cNvSpPr txBox="1"/>
          <p:nvPr/>
        </p:nvSpPr>
        <p:spPr>
          <a:xfrm>
            <a:off x="2129520" y="4273479"/>
            <a:ext cx="1191874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</a:pPr>
            <a:r>
              <a:rPr lang="fr-FR" sz="1050" b="1" dirty="0" err="1"/>
              <a:t>June</a:t>
            </a:r>
            <a:r>
              <a:rPr lang="fr-FR" sz="1050" b="1" dirty="0"/>
              <a:t> 2019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</a:pPr>
            <a:r>
              <a:rPr lang="fr-FR" sz="1050" b="1" dirty="0"/>
              <a:t>Turin, Italie</a:t>
            </a:r>
            <a:endParaRPr lang="pt-PT" sz="1050" b="1" dirty="0"/>
          </a:p>
        </p:txBody>
      </p:sp>
      <p:sp>
        <p:nvSpPr>
          <p:cNvPr id="97" name="Rettangolo 59">
            <a:extLst>
              <a:ext uri="{FF2B5EF4-FFF2-40B4-BE49-F238E27FC236}">
                <a16:creationId xmlns:a16="http://schemas.microsoft.com/office/drawing/2014/main" id="{E64FEDD8-D41C-423C-8E1C-1678EAE6CCAF}"/>
              </a:ext>
            </a:extLst>
          </p:cNvPr>
          <p:cNvSpPr/>
          <p:nvPr/>
        </p:nvSpPr>
        <p:spPr>
          <a:xfrm>
            <a:off x="2196834" y="4822450"/>
            <a:ext cx="111541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050" b="1" dirty="0">
                <a:solidFill>
                  <a:schemeClr val="accent5">
                    <a:lumMod val="50000"/>
                  </a:schemeClr>
                </a:solidFill>
                <a:highlight>
                  <a:srgbClr val="FFFFFF"/>
                </a:highlight>
              </a:rPr>
              <a:t>EOSC &amp; Clusters projects</a:t>
            </a:r>
          </a:p>
        </p:txBody>
      </p:sp>
      <p:sp>
        <p:nvSpPr>
          <p:cNvPr id="99" name="CasellaDiTesto 60">
            <a:extLst>
              <a:ext uri="{FF2B5EF4-FFF2-40B4-BE49-F238E27FC236}">
                <a16:creationId xmlns:a16="http://schemas.microsoft.com/office/drawing/2014/main" id="{FDCC13C4-2FE0-483C-A557-D24BDC720DE6}"/>
              </a:ext>
            </a:extLst>
          </p:cNvPr>
          <p:cNvSpPr txBox="1"/>
          <p:nvPr/>
        </p:nvSpPr>
        <p:spPr>
          <a:xfrm>
            <a:off x="1639454" y="3714698"/>
            <a:ext cx="79994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en-GB" sz="1000" b="1" dirty="0"/>
              <a:t>ESFRI RIs </a:t>
            </a:r>
          </a:p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en-GB" sz="1000" b="1" dirty="0"/>
              <a:t>&amp; EOSC Workshop</a:t>
            </a:r>
            <a:endParaRPr lang="pt-PT" sz="1000" b="1" dirty="0"/>
          </a:p>
        </p:txBody>
      </p:sp>
      <p:sp>
        <p:nvSpPr>
          <p:cNvPr id="101" name="Rettangolo 54">
            <a:extLst>
              <a:ext uri="{FF2B5EF4-FFF2-40B4-BE49-F238E27FC236}">
                <a16:creationId xmlns:a16="http://schemas.microsoft.com/office/drawing/2014/main" id="{8C0D6247-B7C4-4A69-8859-D85D2E913C78}"/>
              </a:ext>
            </a:extLst>
          </p:cNvPr>
          <p:cNvSpPr/>
          <p:nvPr/>
        </p:nvSpPr>
        <p:spPr>
          <a:xfrm>
            <a:off x="3445775" y="4822450"/>
            <a:ext cx="97104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050" b="1" dirty="0">
                <a:solidFill>
                  <a:schemeClr val="accent5">
                    <a:lumMod val="50000"/>
                  </a:schemeClr>
                </a:solidFill>
                <a:highlight>
                  <a:srgbClr val="FFFFFF"/>
                </a:highlight>
              </a:rPr>
              <a:t>EOSC related projects</a:t>
            </a:r>
          </a:p>
        </p:txBody>
      </p:sp>
      <p:sp>
        <p:nvSpPr>
          <p:cNvPr id="102" name="CasellaDiTesto 56">
            <a:extLst>
              <a:ext uri="{FF2B5EF4-FFF2-40B4-BE49-F238E27FC236}">
                <a16:creationId xmlns:a16="http://schemas.microsoft.com/office/drawing/2014/main" id="{FA0F741B-E8D3-4E9E-B734-8C04483A5B95}"/>
              </a:ext>
            </a:extLst>
          </p:cNvPr>
          <p:cNvSpPr txBox="1"/>
          <p:nvPr/>
        </p:nvSpPr>
        <p:spPr>
          <a:xfrm>
            <a:off x="4586932" y="4273479"/>
            <a:ext cx="1146040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</a:pPr>
            <a:r>
              <a:rPr lang="fr-FR" sz="1050" b="1" dirty="0" err="1"/>
              <a:t>October</a:t>
            </a:r>
            <a:r>
              <a:rPr lang="fr-FR" sz="1050" b="1" dirty="0"/>
              <a:t> 2019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</a:pPr>
            <a:r>
              <a:rPr lang="fr-FR" sz="1050" b="1" dirty="0"/>
              <a:t>Helsinki, </a:t>
            </a:r>
            <a:r>
              <a:rPr lang="fr-FR" sz="1050" b="1" dirty="0" err="1"/>
              <a:t>Finland</a:t>
            </a:r>
            <a:endParaRPr lang="pt-PT" sz="1050" b="1" dirty="0"/>
          </a:p>
        </p:txBody>
      </p:sp>
      <p:sp>
        <p:nvSpPr>
          <p:cNvPr id="103" name="Rettangolo 57">
            <a:extLst>
              <a:ext uri="{FF2B5EF4-FFF2-40B4-BE49-F238E27FC236}">
                <a16:creationId xmlns:a16="http://schemas.microsoft.com/office/drawing/2014/main" id="{D8D58C9F-A862-4F66-B82B-2C01CB21AAE6}"/>
              </a:ext>
            </a:extLst>
          </p:cNvPr>
          <p:cNvSpPr/>
          <p:nvPr/>
        </p:nvSpPr>
        <p:spPr>
          <a:xfrm>
            <a:off x="4544879" y="4822450"/>
            <a:ext cx="123014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50" b="1" dirty="0">
                <a:solidFill>
                  <a:schemeClr val="accent5">
                    <a:lumMod val="50000"/>
                  </a:schemeClr>
                </a:solidFill>
              </a:rPr>
              <a:t>EOSC &amp; Research Data Communities</a:t>
            </a:r>
            <a:endParaRPr lang="it-IT" sz="1050" b="1" dirty="0">
              <a:solidFill>
                <a:schemeClr val="accent5">
                  <a:lumMod val="50000"/>
                </a:schemeClr>
              </a:solidFill>
              <a:highlight>
                <a:srgbClr val="FFFFFF"/>
              </a:highlight>
            </a:endParaRPr>
          </a:p>
        </p:txBody>
      </p:sp>
      <p:sp>
        <p:nvSpPr>
          <p:cNvPr id="104" name="CasellaDiTesto 58">
            <a:extLst>
              <a:ext uri="{FF2B5EF4-FFF2-40B4-BE49-F238E27FC236}">
                <a16:creationId xmlns:a16="http://schemas.microsoft.com/office/drawing/2014/main" id="{DA53C8EF-39BC-4F98-8207-A2A98478C3F4}"/>
              </a:ext>
            </a:extLst>
          </p:cNvPr>
          <p:cNvSpPr txBox="1"/>
          <p:nvPr/>
        </p:nvSpPr>
        <p:spPr>
          <a:xfrm>
            <a:off x="5780640" y="4346192"/>
            <a:ext cx="1191874" cy="23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</a:pPr>
            <a:r>
              <a:rPr lang="fr-FR" sz="1050" b="1" dirty="0" err="1"/>
              <a:t>November</a:t>
            </a:r>
            <a:r>
              <a:rPr lang="fr-FR" sz="1050" b="1" dirty="0"/>
              <a:t> 2019</a:t>
            </a:r>
            <a:endParaRPr lang="pt-PT" sz="1050" b="1" dirty="0"/>
          </a:p>
        </p:txBody>
      </p:sp>
      <p:sp>
        <p:nvSpPr>
          <p:cNvPr id="105" name="Rettangolo 59">
            <a:extLst>
              <a:ext uri="{FF2B5EF4-FFF2-40B4-BE49-F238E27FC236}">
                <a16:creationId xmlns:a16="http://schemas.microsoft.com/office/drawing/2014/main" id="{E64FEDD8-D41C-423C-8E1C-1678EAE6CCAF}"/>
              </a:ext>
            </a:extLst>
          </p:cNvPr>
          <p:cNvSpPr/>
          <p:nvPr/>
        </p:nvSpPr>
        <p:spPr>
          <a:xfrm>
            <a:off x="5688178" y="4822450"/>
            <a:ext cx="1376799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050" b="1" dirty="0">
                <a:solidFill>
                  <a:schemeClr val="accent5">
                    <a:lumMod val="50000"/>
                  </a:schemeClr>
                </a:solidFill>
                <a:highlight>
                  <a:srgbClr val="FFFFFF"/>
                </a:highlight>
              </a:rPr>
              <a:t>EOSC Communities, Research, Industries, Policy Makers</a:t>
            </a:r>
          </a:p>
        </p:txBody>
      </p:sp>
      <p:sp>
        <p:nvSpPr>
          <p:cNvPr id="106" name="CasellaDiTesto 60">
            <a:extLst>
              <a:ext uri="{FF2B5EF4-FFF2-40B4-BE49-F238E27FC236}">
                <a16:creationId xmlns:a16="http://schemas.microsoft.com/office/drawing/2014/main" id="{FDCC13C4-2FE0-483C-A557-D24BDC720DE6}"/>
              </a:ext>
            </a:extLst>
          </p:cNvPr>
          <p:cNvSpPr txBox="1"/>
          <p:nvPr/>
        </p:nvSpPr>
        <p:spPr>
          <a:xfrm>
            <a:off x="5917725" y="3783947"/>
            <a:ext cx="917704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lvl="0" algn="ctr" defTabSz="800100">
              <a:lnSpc>
                <a:spcPct val="90000"/>
              </a:lnSpc>
              <a:spcBef>
                <a:spcPct val="0"/>
              </a:spcBef>
              <a:defRPr sz="1000" b="1"/>
            </a:lvl1pPr>
          </a:lstStyle>
          <a:p>
            <a:r>
              <a:rPr lang="en-GB" dirty="0"/>
              <a:t>EOSC Symposium</a:t>
            </a:r>
            <a:endParaRPr lang="pt-PT" dirty="0"/>
          </a:p>
        </p:txBody>
      </p:sp>
      <p:sp>
        <p:nvSpPr>
          <p:cNvPr id="107" name="CasellaDiTesto 60">
            <a:extLst>
              <a:ext uri="{FF2B5EF4-FFF2-40B4-BE49-F238E27FC236}">
                <a16:creationId xmlns:a16="http://schemas.microsoft.com/office/drawing/2014/main" id="{FDCC13C4-2FE0-483C-A557-D24BDC720DE6}"/>
              </a:ext>
            </a:extLst>
          </p:cNvPr>
          <p:cNvSpPr txBox="1"/>
          <p:nvPr/>
        </p:nvSpPr>
        <p:spPr>
          <a:xfrm>
            <a:off x="4618546" y="3714698"/>
            <a:ext cx="1082812" cy="5078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lvl="0" algn="ctr" defTabSz="800100">
              <a:lnSpc>
                <a:spcPct val="90000"/>
              </a:lnSpc>
              <a:spcBef>
                <a:spcPct val="0"/>
              </a:spcBef>
              <a:defRPr sz="1000" b="1"/>
            </a:lvl1pPr>
          </a:lstStyle>
          <a:p>
            <a:r>
              <a:rPr lang="en-GB" dirty="0"/>
              <a:t>EOSC Services, Collaborations</a:t>
            </a:r>
          </a:p>
          <a:p>
            <a:r>
              <a:rPr lang="en-GB" dirty="0"/>
              <a:t>&amp; the RDA</a:t>
            </a:r>
            <a:endParaRPr lang="pt-PT" dirty="0"/>
          </a:p>
        </p:txBody>
      </p:sp>
      <p:sp>
        <p:nvSpPr>
          <p:cNvPr id="108" name="CasellaDiTesto 60">
            <a:extLst>
              <a:ext uri="{FF2B5EF4-FFF2-40B4-BE49-F238E27FC236}">
                <a16:creationId xmlns:a16="http://schemas.microsoft.com/office/drawing/2014/main" id="{FDCC13C4-2FE0-483C-A557-D24BDC720DE6}"/>
              </a:ext>
            </a:extLst>
          </p:cNvPr>
          <p:cNvSpPr txBox="1"/>
          <p:nvPr/>
        </p:nvSpPr>
        <p:spPr>
          <a:xfrm>
            <a:off x="3407000" y="3714698"/>
            <a:ext cx="1048594" cy="5078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</a:pPr>
            <a:r>
              <a:rPr lang="en-GB" sz="1000" b="1" dirty="0"/>
              <a:t>Building EOSC through the H2020 projects</a:t>
            </a:r>
            <a:endParaRPr lang="pt-PT" sz="1000" b="1" dirty="0"/>
          </a:p>
        </p:txBody>
      </p:sp>
      <p:sp>
        <p:nvSpPr>
          <p:cNvPr id="109" name="CasellaDiTesto 58">
            <a:extLst>
              <a:ext uri="{FF2B5EF4-FFF2-40B4-BE49-F238E27FC236}">
                <a16:creationId xmlns:a16="http://schemas.microsoft.com/office/drawing/2014/main" id="{DA53C8EF-39BC-4F98-8207-A2A98478C3F4}"/>
              </a:ext>
            </a:extLst>
          </p:cNvPr>
          <p:cNvSpPr txBox="1"/>
          <p:nvPr/>
        </p:nvSpPr>
        <p:spPr>
          <a:xfrm>
            <a:off x="3335360" y="4273479"/>
            <a:ext cx="1191874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</a:pPr>
            <a:r>
              <a:rPr lang="fr-FR" sz="1050" b="1" dirty="0" err="1"/>
              <a:t>September</a:t>
            </a:r>
            <a:r>
              <a:rPr lang="fr-FR" sz="1050" b="1" dirty="0"/>
              <a:t> 2019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</a:pPr>
            <a:r>
              <a:rPr lang="fr-FR" sz="1050" b="1" dirty="0"/>
              <a:t>Brussels, </a:t>
            </a:r>
            <a:r>
              <a:rPr lang="fr-FR" sz="1050" b="1" dirty="0" err="1"/>
              <a:t>Belgium</a:t>
            </a:r>
            <a:endParaRPr lang="pt-PT" sz="1050" b="1" dirty="0"/>
          </a:p>
        </p:txBody>
      </p:sp>
      <p:sp>
        <p:nvSpPr>
          <p:cNvPr id="110" name="CasellaDiTesto 67">
            <a:extLst>
              <a:ext uri="{FF2B5EF4-FFF2-40B4-BE49-F238E27FC236}">
                <a16:creationId xmlns:a16="http://schemas.microsoft.com/office/drawing/2014/main" id="{5345CF7E-93A5-43C5-A358-AF101B29B90E}"/>
              </a:ext>
            </a:extLst>
          </p:cNvPr>
          <p:cNvSpPr txBox="1"/>
          <p:nvPr/>
        </p:nvSpPr>
        <p:spPr>
          <a:xfrm>
            <a:off x="7981855" y="4273479"/>
            <a:ext cx="1162145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</a:pPr>
            <a:r>
              <a:rPr lang="fr-FR" sz="1050" b="1" dirty="0" err="1"/>
              <a:t>December</a:t>
            </a:r>
            <a:r>
              <a:rPr lang="fr-FR" sz="1050" b="1" dirty="0"/>
              <a:t> 2019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</a:pPr>
            <a:r>
              <a:rPr lang="fr-FR" sz="1050" b="1" dirty="0"/>
              <a:t>Pisa, </a:t>
            </a:r>
            <a:r>
              <a:rPr lang="fr-FR" sz="1050" b="1" dirty="0" err="1"/>
              <a:t>Italy</a:t>
            </a:r>
            <a:endParaRPr lang="pt-PT" sz="1050" b="1" dirty="0"/>
          </a:p>
        </p:txBody>
      </p:sp>
      <p:sp>
        <p:nvSpPr>
          <p:cNvPr id="111" name="Rettangolo 68">
            <a:extLst>
              <a:ext uri="{FF2B5EF4-FFF2-40B4-BE49-F238E27FC236}">
                <a16:creationId xmlns:a16="http://schemas.microsoft.com/office/drawing/2014/main" id="{E9B8A65F-685F-4E2A-93B5-D616EEB10242}"/>
              </a:ext>
            </a:extLst>
          </p:cNvPr>
          <p:cNvSpPr/>
          <p:nvPr/>
        </p:nvSpPr>
        <p:spPr>
          <a:xfrm>
            <a:off x="8077406" y="4822450"/>
            <a:ext cx="97104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50" b="1" dirty="0">
                <a:solidFill>
                  <a:schemeClr val="accent5">
                    <a:lumMod val="50000"/>
                  </a:schemeClr>
                </a:solidFill>
              </a:rPr>
              <a:t>Academia </a:t>
            </a:r>
          </a:p>
          <a:p>
            <a:pPr algn="ctr"/>
            <a:r>
              <a:rPr lang="en-GB" sz="1050" b="1" dirty="0">
                <a:solidFill>
                  <a:schemeClr val="accent5">
                    <a:lumMod val="50000"/>
                  </a:schemeClr>
                </a:solidFill>
              </a:rPr>
              <a:t>&amp; citizen science professionals</a:t>
            </a:r>
            <a:endParaRPr lang="it-IT" sz="1050" b="1" dirty="0">
              <a:solidFill>
                <a:schemeClr val="accent5">
                  <a:lumMod val="50000"/>
                </a:schemeClr>
              </a:solidFill>
              <a:highlight>
                <a:srgbClr val="FFFFFF"/>
              </a:highlight>
            </a:endParaRPr>
          </a:p>
        </p:txBody>
      </p:sp>
      <p:sp>
        <p:nvSpPr>
          <p:cNvPr id="112" name="CasellaDiTesto 60">
            <a:extLst>
              <a:ext uri="{FF2B5EF4-FFF2-40B4-BE49-F238E27FC236}">
                <a16:creationId xmlns:a16="http://schemas.microsoft.com/office/drawing/2014/main" id="{FDCC13C4-2FE0-483C-A557-D24BDC720DE6}"/>
              </a:ext>
            </a:extLst>
          </p:cNvPr>
          <p:cNvSpPr txBox="1"/>
          <p:nvPr/>
        </p:nvSpPr>
        <p:spPr>
          <a:xfrm>
            <a:off x="8073887" y="3783947"/>
            <a:ext cx="978081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lvl="0" algn="ctr" defTabSz="800100">
              <a:lnSpc>
                <a:spcPct val="90000"/>
              </a:lnSpc>
              <a:spcBef>
                <a:spcPct val="0"/>
              </a:spcBef>
              <a:defRPr sz="1000" b="1"/>
            </a:lvl1pPr>
          </a:lstStyle>
          <a:p>
            <a:r>
              <a:rPr lang="en-GB" dirty="0"/>
              <a:t>Reinforce kick-off meeting</a:t>
            </a:r>
            <a:endParaRPr lang="pt-PT" dirty="0"/>
          </a:p>
        </p:txBody>
      </p:sp>
      <p:sp>
        <p:nvSpPr>
          <p:cNvPr id="113" name="CasellaDiTesto 63">
            <a:extLst>
              <a:ext uri="{FF2B5EF4-FFF2-40B4-BE49-F238E27FC236}">
                <a16:creationId xmlns:a16="http://schemas.microsoft.com/office/drawing/2014/main" id="{5E51D857-9E09-44F7-AD60-6146DD357851}"/>
              </a:ext>
            </a:extLst>
          </p:cNvPr>
          <p:cNvSpPr txBox="1"/>
          <p:nvPr/>
        </p:nvSpPr>
        <p:spPr>
          <a:xfrm>
            <a:off x="4630675" y="2069957"/>
            <a:ext cx="1058555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</a:pPr>
            <a:r>
              <a:rPr lang="fr-FR" sz="1050" b="1" dirty="0" err="1"/>
              <a:t>October</a:t>
            </a:r>
            <a:r>
              <a:rPr lang="fr-FR" sz="1050" b="1" dirty="0"/>
              <a:t> 2019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</a:pPr>
            <a:r>
              <a:rPr lang="fr-FR" sz="1050" b="1" dirty="0"/>
              <a:t>Orsay, France</a:t>
            </a:r>
            <a:endParaRPr lang="pt-PT" sz="1050" b="1" dirty="0"/>
          </a:p>
        </p:txBody>
      </p:sp>
      <p:sp>
        <p:nvSpPr>
          <p:cNvPr id="114" name="Rettangolo 64">
            <a:extLst>
              <a:ext uri="{FF2B5EF4-FFF2-40B4-BE49-F238E27FC236}">
                <a16:creationId xmlns:a16="http://schemas.microsoft.com/office/drawing/2014/main" id="{8E2706B9-F61C-49EF-BF3F-968E61A1CF90}"/>
              </a:ext>
            </a:extLst>
          </p:cNvPr>
          <p:cNvSpPr/>
          <p:nvPr/>
        </p:nvSpPr>
        <p:spPr>
          <a:xfrm>
            <a:off x="4488966" y="2586886"/>
            <a:ext cx="1341973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50" b="1" dirty="0">
                <a:solidFill>
                  <a:schemeClr val="accent5">
                    <a:lumMod val="50000"/>
                  </a:schemeClr>
                </a:solidFill>
              </a:rPr>
              <a:t>Data science and </a:t>
            </a:r>
            <a:r>
              <a:rPr lang="en-GB" sz="1050" b="1" dirty="0" err="1">
                <a:solidFill>
                  <a:schemeClr val="accent5">
                    <a:lumMod val="50000"/>
                  </a:schemeClr>
                </a:solidFill>
              </a:rPr>
              <a:t>astroparticle</a:t>
            </a:r>
            <a:r>
              <a:rPr lang="en-GB" sz="1050" b="1" dirty="0">
                <a:solidFill>
                  <a:schemeClr val="accent5">
                    <a:lumMod val="50000"/>
                  </a:schemeClr>
                </a:solidFill>
              </a:rPr>
              <a:t> physics professionals</a:t>
            </a:r>
            <a:endParaRPr lang="it-IT" sz="1050" b="1" dirty="0">
              <a:solidFill>
                <a:schemeClr val="accent5">
                  <a:lumMod val="50000"/>
                </a:schemeClr>
              </a:solidFill>
              <a:highlight>
                <a:srgbClr val="FFFFFF"/>
              </a:highlight>
            </a:endParaRPr>
          </a:p>
        </p:txBody>
      </p:sp>
      <p:sp>
        <p:nvSpPr>
          <p:cNvPr id="115" name="CasellaDiTesto 69">
            <a:extLst>
              <a:ext uri="{FF2B5EF4-FFF2-40B4-BE49-F238E27FC236}">
                <a16:creationId xmlns:a16="http://schemas.microsoft.com/office/drawing/2014/main" id="{143155AD-4950-4321-A840-BE2486463AEE}"/>
              </a:ext>
            </a:extLst>
          </p:cNvPr>
          <p:cNvSpPr txBox="1"/>
          <p:nvPr/>
        </p:nvSpPr>
        <p:spPr>
          <a:xfrm>
            <a:off x="5668566" y="2069957"/>
            <a:ext cx="1416022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</a:pPr>
            <a:r>
              <a:rPr lang="fr-FR" sz="1050" b="1" dirty="0" err="1"/>
              <a:t>November</a:t>
            </a:r>
            <a:r>
              <a:rPr lang="fr-FR" sz="1050" b="1" dirty="0"/>
              <a:t> 2019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</a:pPr>
            <a:r>
              <a:rPr lang="fr-FR" sz="1050" b="1" dirty="0" err="1"/>
              <a:t>Adelaide</a:t>
            </a:r>
            <a:r>
              <a:rPr lang="fr-FR" sz="1050" b="1" dirty="0"/>
              <a:t>, </a:t>
            </a:r>
            <a:r>
              <a:rPr lang="fr-FR" sz="1050" b="1" dirty="0" err="1"/>
              <a:t>Australia</a:t>
            </a:r>
            <a:endParaRPr lang="pt-PT" sz="1050" b="1" dirty="0"/>
          </a:p>
        </p:txBody>
      </p:sp>
      <p:sp>
        <p:nvSpPr>
          <p:cNvPr id="116" name="Rettangolo 70">
            <a:extLst>
              <a:ext uri="{FF2B5EF4-FFF2-40B4-BE49-F238E27FC236}">
                <a16:creationId xmlns:a16="http://schemas.microsoft.com/office/drawing/2014/main" id="{FDC36C47-14AC-44E1-B31D-947298E3CF9D}"/>
              </a:ext>
            </a:extLst>
          </p:cNvPr>
          <p:cNvSpPr/>
          <p:nvPr/>
        </p:nvSpPr>
        <p:spPr>
          <a:xfrm>
            <a:off x="5761687" y="2502031"/>
            <a:ext cx="12297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50" dirty="0">
                <a:solidFill>
                  <a:schemeClr val="accent5">
                    <a:lumMod val="50000"/>
                  </a:schemeClr>
                </a:solidFill>
              </a:rPr>
              <a:t>Computing professionals from High Energy and Nuclear Physics.</a:t>
            </a:r>
            <a:endParaRPr lang="it-IT" sz="1050" b="1" dirty="0">
              <a:solidFill>
                <a:schemeClr val="accent5">
                  <a:lumMod val="50000"/>
                </a:schemeClr>
              </a:solidFill>
              <a:highlight>
                <a:srgbClr val="FFFFFF"/>
              </a:highlight>
            </a:endParaRPr>
          </a:p>
        </p:txBody>
      </p:sp>
      <p:sp>
        <p:nvSpPr>
          <p:cNvPr id="117" name="CasellaDiTesto 71">
            <a:extLst>
              <a:ext uri="{FF2B5EF4-FFF2-40B4-BE49-F238E27FC236}">
                <a16:creationId xmlns:a16="http://schemas.microsoft.com/office/drawing/2014/main" id="{0A9CA578-6E6E-4C46-AB78-83E88D6DD446}"/>
              </a:ext>
            </a:extLst>
          </p:cNvPr>
          <p:cNvSpPr txBox="1"/>
          <p:nvPr/>
        </p:nvSpPr>
        <p:spPr>
          <a:xfrm>
            <a:off x="7411549" y="2069957"/>
            <a:ext cx="1154087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</a:pPr>
            <a:r>
              <a:rPr lang="fr-FR" sz="1050" b="1" dirty="0" err="1"/>
              <a:t>November</a:t>
            </a:r>
            <a:endParaRPr lang="fr-FR" sz="1050" b="1" dirty="0"/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</a:pPr>
            <a:r>
              <a:rPr lang="pt-PT" sz="1050" b="1" dirty="0"/>
              <a:t>Madrid, Spain</a:t>
            </a:r>
          </a:p>
        </p:txBody>
      </p:sp>
      <p:sp>
        <p:nvSpPr>
          <p:cNvPr id="118" name="Rettangolo 72">
            <a:extLst>
              <a:ext uri="{FF2B5EF4-FFF2-40B4-BE49-F238E27FC236}">
                <a16:creationId xmlns:a16="http://schemas.microsoft.com/office/drawing/2014/main" id="{CFB570F6-6C99-4493-8D79-E18057BEA8C8}"/>
              </a:ext>
            </a:extLst>
          </p:cNvPr>
          <p:cNvSpPr/>
          <p:nvPr/>
        </p:nvSpPr>
        <p:spPr>
          <a:xfrm>
            <a:off x="6960357" y="2586886"/>
            <a:ext cx="20564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050" b="1" dirty="0">
                <a:solidFill>
                  <a:schemeClr val="accent5">
                    <a:lumMod val="50000"/>
                  </a:schemeClr>
                </a:solidFill>
              </a:rPr>
              <a:t>ESA and ESO communities concerned with “cross-facility coordination in the multi-messenger era”</a:t>
            </a:r>
            <a:endParaRPr lang="it-IT" sz="1050" b="1" dirty="0">
              <a:solidFill>
                <a:schemeClr val="accent5">
                  <a:lumMod val="50000"/>
                </a:schemeClr>
              </a:solidFill>
              <a:highlight>
                <a:srgbClr val="FFFFFF"/>
              </a:highlight>
            </a:endParaRPr>
          </a:p>
        </p:txBody>
      </p:sp>
      <p:sp>
        <p:nvSpPr>
          <p:cNvPr id="119" name="CasellaDiTesto 60">
            <a:extLst>
              <a:ext uri="{FF2B5EF4-FFF2-40B4-BE49-F238E27FC236}">
                <a16:creationId xmlns:a16="http://schemas.microsoft.com/office/drawing/2014/main" id="{FDCC13C4-2FE0-483C-A557-D24BDC720DE6}"/>
              </a:ext>
            </a:extLst>
          </p:cNvPr>
          <p:cNvSpPr txBox="1"/>
          <p:nvPr/>
        </p:nvSpPr>
        <p:spPr>
          <a:xfrm>
            <a:off x="4964398" y="1410421"/>
            <a:ext cx="769993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en-GB" sz="900" b="1" dirty="0"/>
              <a:t>Joint ECFA-</a:t>
            </a:r>
            <a:r>
              <a:rPr lang="en-GB" sz="900" b="1" dirty="0" err="1"/>
              <a:t>NuPECC</a:t>
            </a:r>
            <a:r>
              <a:rPr lang="en-GB" sz="900" b="1" dirty="0"/>
              <a:t>-</a:t>
            </a:r>
            <a:r>
              <a:rPr lang="en-GB" sz="900" b="1" dirty="0" err="1"/>
              <a:t>ApPEC</a:t>
            </a:r>
            <a:r>
              <a:rPr lang="en-GB" sz="900" b="1" dirty="0"/>
              <a:t> Data Archives</a:t>
            </a:r>
            <a:endParaRPr lang="pt-PT" sz="900" b="1" dirty="0"/>
          </a:p>
        </p:txBody>
      </p:sp>
      <p:sp>
        <p:nvSpPr>
          <p:cNvPr id="120" name="CasellaDiTesto 60">
            <a:extLst>
              <a:ext uri="{FF2B5EF4-FFF2-40B4-BE49-F238E27FC236}">
                <a16:creationId xmlns:a16="http://schemas.microsoft.com/office/drawing/2014/main" id="{FDCC13C4-2FE0-483C-A557-D24BDC720DE6}"/>
              </a:ext>
            </a:extLst>
          </p:cNvPr>
          <p:cNvSpPr txBox="1"/>
          <p:nvPr/>
        </p:nvSpPr>
        <p:spPr>
          <a:xfrm>
            <a:off x="6257586" y="1382721"/>
            <a:ext cx="1126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pt-PT" sz="1000" b="1" dirty="0"/>
              <a:t>24th Conference</a:t>
            </a:r>
          </a:p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pt-PT" sz="1000" b="1" dirty="0"/>
              <a:t>on Computing </a:t>
            </a:r>
          </a:p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pt-PT" sz="1000" b="1" dirty="0"/>
              <a:t>in High-Energy </a:t>
            </a:r>
          </a:p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pt-PT" sz="1000" b="1" dirty="0"/>
              <a:t>&amp; Nuclear Physics</a:t>
            </a:r>
          </a:p>
        </p:txBody>
      </p:sp>
      <p:sp>
        <p:nvSpPr>
          <p:cNvPr id="121" name="CasellaDiTesto 60">
            <a:extLst>
              <a:ext uri="{FF2B5EF4-FFF2-40B4-BE49-F238E27FC236}">
                <a16:creationId xmlns:a16="http://schemas.microsoft.com/office/drawing/2014/main" id="{FDCC13C4-2FE0-483C-A557-D24BDC720DE6}"/>
              </a:ext>
            </a:extLst>
          </p:cNvPr>
          <p:cNvSpPr txBox="1"/>
          <p:nvPr/>
        </p:nvSpPr>
        <p:spPr>
          <a:xfrm>
            <a:off x="7903227" y="1451971"/>
            <a:ext cx="9454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pt-PT" sz="1000" b="1" dirty="0"/>
              <a:t>ESA/ESO SCIOPS workshop </a:t>
            </a:r>
          </a:p>
        </p:txBody>
      </p:sp>
      <p:pic>
        <p:nvPicPr>
          <p:cNvPr id="140" name="Image 13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2" b="3404"/>
          <a:stretch/>
        </p:blipFill>
        <p:spPr>
          <a:xfrm>
            <a:off x="1186452" y="3726025"/>
            <a:ext cx="460926" cy="485176"/>
          </a:xfrm>
          <a:prstGeom prst="rect">
            <a:avLst/>
          </a:prstGeom>
        </p:spPr>
      </p:pic>
      <p:pic>
        <p:nvPicPr>
          <p:cNvPr id="142" name="Image 14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84"/>
          <a:stretch/>
        </p:blipFill>
        <p:spPr>
          <a:xfrm>
            <a:off x="353860" y="1414509"/>
            <a:ext cx="418185" cy="582755"/>
          </a:xfrm>
          <a:prstGeom prst="rect">
            <a:avLst/>
          </a:prstGeom>
        </p:spPr>
      </p:pic>
      <p:pic>
        <p:nvPicPr>
          <p:cNvPr id="145" name="Image 1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396" y="1612268"/>
            <a:ext cx="980123" cy="187236"/>
          </a:xfrm>
          <a:prstGeom prst="rect">
            <a:avLst/>
          </a:prstGeom>
        </p:spPr>
      </p:pic>
      <p:pic>
        <p:nvPicPr>
          <p:cNvPr id="146" name="Image 1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208" y="1420407"/>
            <a:ext cx="898178" cy="570959"/>
          </a:xfrm>
          <a:prstGeom prst="rect">
            <a:avLst/>
          </a:prstGeom>
        </p:spPr>
      </p:pic>
      <p:pic>
        <p:nvPicPr>
          <p:cNvPr id="147" name="Image 1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393" y="1456970"/>
            <a:ext cx="497832" cy="497832"/>
          </a:xfrm>
          <a:prstGeom prst="rect">
            <a:avLst/>
          </a:prstGeom>
        </p:spPr>
      </p:pic>
      <p:pic>
        <p:nvPicPr>
          <p:cNvPr id="148" name="Image 1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031" y="1442533"/>
            <a:ext cx="526707" cy="526707"/>
          </a:xfrm>
          <a:prstGeom prst="rect">
            <a:avLst/>
          </a:prstGeom>
        </p:spPr>
      </p:pic>
      <p:pic>
        <p:nvPicPr>
          <p:cNvPr id="157" name="Image 15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" t="4021" r="35607" b="64316"/>
          <a:stretch/>
        </p:blipFill>
        <p:spPr>
          <a:xfrm>
            <a:off x="2264468" y="3855767"/>
            <a:ext cx="921979" cy="22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67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FC9E20-AA2D-42E3-B3AD-65C722822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951" y="73153"/>
            <a:ext cx="7290399" cy="841247"/>
          </a:xfrm>
        </p:spPr>
        <p:txBody>
          <a:bodyPr/>
          <a:lstStyle/>
          <a:p>
            <a:r>
              <a:rPr lang="it-IT" dirty="0"/>
              <a:t>Vision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239334-5504-40FC-BED0-4492C4AEF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0733-8BF0-8A40-B302-1D4BA80132B2}" type="datetime1">
              <a:rPr lang="it-IT" smtClean="0"/>
              <a:t>25/02/2020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8DD6219-73F8-475B-9945-FDB5DCDCF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8870A4A-0B2F-4654-AD9E-8AA0634A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17056" y="6410895"/>
            <a:ext cx="551056" cy="274324"/>
          </a:xfrm>
        </p:spPr>
        <p:txBody>
          <a:bodyPr/>
          <a:lstStyle/>
          <a:p>
            <a:fld id="{F815B12F-D02A-B845-865F-37AC5B232343}" type="slidenum">
              <a:rPr lang="it-IT" sz="1200" smtClean="0"/>
              <a:t>19</a:t>
            </a:fld>
            <a:endParaRPr lang="it-IT" sz="1200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2CDCD866-8466-974C-8B45-7C2178C3F72E}"/>
              </a:ext>
            </a:extLst>
          </p:cNvPr>
          <p:cNvSpPr/>
          <p:nvPr/>
        </p:nvSpPr>
        <p:spPr>
          <a:xfrm>
            <a:off x="390632" y="2761318"/>
            <a:ext cx="2407579" cy="1755458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ESCAPE science community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EBFE7423-9EDD-D942-98DF-544AD8A1A152}"/>
              </a:ext>
            </a:extLst>
          </p:cNvPr>
          <p:cNvSpPr/>
          <p:nvPr/>
        </p:nvSpPr>
        <p:spPr>
          <a:xfrm>
            <a:off x="6387797" y="2683775"/>
            <a:ext cx="2407579" cy="1748593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Society at large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A5EA171-689D-244F-8B24-805C3CA088F1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2798211" y="3576663"/>
            <a:ext cx="638704" cy="0"/>
          </a:xfrm>
          <a:prstGeom prst="straightConnector1">
            <a:avLst/>
          </a:prstGeom>
          <a:ln w="444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3C85D23-29A1-6B4E-BAD1-74D8AA0C7E58}"/>
              </a:ext>
            </a:extLst>
          </p:cNvPr>
          <p:cNvCxnSpPr>
            <a:cxnSpLocks/>
            <a:stCxn id="9" idx="2"/>
            <a:endCxn id="10" idx="3"/>
          </p:cNvCxnSpPr>
          <p:nvPr/>
        </p:nvCxnSpPr>
        <p:spPr>
          <a:xfrm flipH="1">
            <a:off x="5779775" y="3558072"/>
            <a:ext cx="615490" cy="18591"/>
          </a:xfrm>
          <a:prstGeom prst="straightConnector1">
            <a:avLst/>
          </a:prstGeom>
          <a:ln w="444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63FDA0C-5D26-8249-ADE7-5581BDE2C565}"/>
              </a:ext>
            </a:extLst>
          </p:cNvPr>
          <p:cNvGrpSpPr/>
          <p:nvPr/>
        </p:nvGrpSpPr>
        <p:grpSpPr>
          <a:xfrm>
            <a:off x="1958196" y="2249866"/>
            <a:ext cx="5191748" cy="1684015"/>
            <a:chOff x="1958196" y="2249866"/>
            <a:chExt cx="5191748" cy="1684015"/>
          </a:xfrm>
        </p:grpSpPr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F19C25F3-B2A4-F04D-917F-A81640EE986C}"/>
                </a:ext>
              </a:extLst>
            </p:cNvPr>
            <p:cNvSpPr/>
            <p:nvPr/>
          </p:nvSpPr>
          <p:spPr>
            <a:xfrm>
              <a:off x="1958196" y="2442686"/>
              <a:ext cx="5191748" cy="1491195"/>
            </a:xfrm>
            <a:prstGeom prst="arc">
              <a:avLst>
                <a:gd name="adj1" fmla="val 10998114"/>
                <a:gd name="adj2" fmla="val 0"/>
              </a:avLst>
            </a:prstGeom>
            <a:ln w="4445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8D3E88E-D90C-BD4B-8342-D6E93864613D}"/>
                </a:ext>
              </a:extLst>
            </p:cNvPr>
            <p:cNvSpPr txBox="1"/>
            <p:nvPr/>
          </p:nvSpPr>
          <p:spPr>
            <a:xfrm>
              <a:off x="3950126" y="2249866"/>
              <a:ext cx="1116692" cy="369332"/>
            </a:xfrm>
            <a:prstGeom prst="rect">
              <a:avLst/>
            </a:prstGeom>
            <a:solidFill>
              <a:schemeClr val="bg1"/>
            </a:solidFill>
            <a:ln w="444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Task 6.1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F513D21-4A41-AE4D-9585-86EF2A0E53DD}"/>
              </a:ext>
            </a:extLst>
          </p:cNvPr>
          <p:cNvGrpSpPr/>
          <p:nvPr/>
        </p:nvGrpSpPr>
        <p:grpSpPr>
          <a:xfrm>
            <a:off x="3436915" y="2702366"/>
            <a:ext cx="2342860" cy="1945281"/>
            <a:chOff x="3436915" y="2702366"/>
            <a:chExt cx="2342860" cy="194528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8A00E52-845B-6542-8CD5-EF359D3C1585}"/>
                </a:ext>
              </a:extLst>
            </p:cNvPr>
            <p:cNvSpPr/>
            <p:nvPr/>
          </p:nvSpPr>
          <p:spPr>
            <a:xfrm>
              <a:off x="3436915" y="2702366"/>
              <a:ext cx="2342860" cy="174859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solidFill>
                    <a:schemeClr val="tx1"/>
                  </a:solidFill>
                </a:rPr>
                <a:t>Mass Participation Experiments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513B06A-D749-5D41-8850-D0340EFD2C89}"/>
                </a:ext>
              </a:extLst>
            </p:cNvPr>
            <p:cNvCxnSpPr>
              <a:cxnSpLocks/>
              <a:endCxn id="16" idx="0"/>
            </p:cNvCxnSpPr>
            <p:nvPr/>
          </p:nvCxnSpPr>
          <p:spPr>
            <a:xfrm>
              <a:off x="4608345" y="4465685"/>
              <a:ext cx="0" cy="181962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F3E6116-3A20-9641-BF26-DEBB9BBC3F6B}"/>
              </a:ext>
            </a:extLst>
          </p:cNvPr>
          <p:cNvGrpSpPr/>
          <p:nvPr/>
        </p:nvGrpSpPr>
        <p:grpSpPr>
          <a:xfrm>
            <a:off x="2035124" y="3282327"/>
            <a:ext cx="5191748" cy="1734652"/>
            <a:chOff x="2035124" y="3282327"/>
            <a:chExt cx="5191748" cy="1734652"/>
          </a:xfrm>
        </p:grpSpPr>
        <p:sp>
          <p:nvSpPr>
            <p:cNvPr id="7" name="Arc 6">
              <a:extLst>
                <a:ext uri="{FF2B5EF4-FFF2-40B4-BE49-F238E27FC236}">
                  <a16:creationId xmlns:a16="http://schemas.microsoft.com/office/drawing/2014/main" id="{F8E630DD-3186-B342-8E16-4F89BE78E1C2}"/>
                </a:ext>
              </a:extLst>
            </p:cNvPr>
            <p:cNvSpPr/>
            <p:nvPr/>
          </p:nvSpPr>
          <p:spPr>
            <a:xfrm rot="10800000">
              <a:off x="2035124" y="3282327"/>
              <a:ext cx="5191748" cy="1491195"/>
            </a:xfrm>
            <a:prstGeom prst="arc">
              <a:avLst>
                <a:gd name="adj1" fmla="val 10998114"/>
                <a:gd name="adj2" fmla="val 0"/>
              </a:avLst>
            </a:prstGeom>
            <a:ln w="44450"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FC0CEA2-8132-A842-B522-B743446664D6}"/>
                </a:ext>
              </a:extLst>
            </p:cNvPr>
            <p:cNvSpPr txBox="1"/>
            <p:nvPr/>
          </p:nvSpPr>
          <p:spPr>
            <a:xfrm>
              <a:off x="4049999" y="4647647"/>
              <a:ext cx="1116692" cy="369332"/>
            </a:xfrm>
            <a:prstGeom prst="rect">
              <a:avLst/>
            </a:prstGeom>
            <a:solidFill>
              <a:schemeClr val="bg1"/>
            </a:solidFill>
            <a:ln w="444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Task 6.2</a:t>
              </a: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4C611F87-83CD-9E41-969E-86BB568E11CB}"/>
              </a:ext>
            </a:extLst>
          </p:cNvPr>
          <p:cNvSpPr/>
          <p:nvPr/>
        </p:nvSpPr>
        <p:spPr>
          <a:xfrm>
            <a:off x="3564052" y="4330739"/>
            <a:ext cx="2133890" cy="982155"/>
          </a:xfrm>
          <a:prstGeom prst="ellipse">
            <a:avLst/>
          </a:prstGeom>
          <a:noFill/>
          <a:ln w="171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142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FC9E20-AA2D-42E3-B3AD-65C722822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951" y="73153"/>
            <a:ext cx="7290399" cy="841247"/>
          </a:xfrm>
        </p:spPr>
        <p:txBody>
          <a:bodyPr/>
          <a:lstStyle/>
          <a:p>
            <a:r>
              <a:rPr lang="it-IT" dirty="0"/>
              <a:t>Vision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239334-5504-40FC-BED0-4492C4AEF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0733-8BF0-8A40-B302-1D4BA80132B2}" type="datetime1">
              <a:rPr lang="it-IT" smtClean="0"/>
              <a:t>25/02/2020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8DD6219-73F8-475B-9945-FDB5DCDCF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8870A4A-0B2F-4654-AD9E-8AA0634A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17056" y="6410895"/>
            <a:ext cx="551056" cy="274324"/>
          </a:xfrm>
        </p:spPr>
        <p:txBody>
          <a:bodyPr/>
          <a:lstStyle/>
          <a:p>
            <a:fld id="{F815B12F-D02A-B845-865F-37AC5B232343}" type="slidenum">
              <a:rPr lang="it-IT" sz="1200" smtClean="0"/>
              <a:t>2</a:t>
            </a:fld>
            <a:endParaRPr lang="it-IT" sz="1200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2CDCD866-8466-974C-8B45-7C2178C3F72E}"/>
              </a:ext>
            </a:extLst>
          </p:cNvPr>
          <p:cNvSpPr/>
          <p:nvPr/>
        </p:nvSpPr>
        <p:spPr>
          <a:xfrm>
            <a:off x="390632" y="2761318"/>
            <a:ext cx="2407579" cy="1755458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ESCAPE science community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EBFE7423-9EDD-D942-98DF-544AD8A1A152}"/>
              </a:ext>
            </a:extLst>
          </p:cNvPr>
          <p:cNvSpPr/>
          <p:nvPr/>
        </p:nvSpPr>
        <p:spPr>
          <a:xfrm>
            <a:off x="6387797" y="2683775"/>
            <a:ext cx="2407579" cy="1748593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Society at large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A5EA171-689D-244F-8B24-805C3CA088F1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2798211" y="3576663"/>
            <a:ext cx="638704" cy="0"/>
          </a:xfrm>
          <a:prstGeom prst="straightConnector1">
            <a:avLst/>
          </a:prstGeom>
          <a:ln w="444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3C85D23-29A1-6B4E-BAD1-74D8AA0C7E58}"/>
              </a:ext>
            </a:extLst>
          </p:cNvPr>
          <p:cNvCxnSpPr>
            <a:cxnSpLocks/>
            <a:stCxn id="9" idx="2"/>
            <a:endCxn id="10" idx="3"/>
          </p:cNvCxnSpPr>
          <p:nvPr/>
        </p:nvCxnSpPr>
        <p:spPr>
          <a:xfrm flipH="1">
            <a:off x="5779775" y="3558072"/>
            <a:ext cx="615490" cy="18591"/>
          </a:xfrm>
          <a:prstGeom prst="straightConnector1">
            <a:avLst/>
          </a:prstGeom>
          <a:ln w="444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63FDA0C-5D26-8249-ADE7-5581BDE2C565}"/>
              </a:ext>
            </a:extLst>
          </p:cNvPr>
          <p:cNvGrpSpPr/>
          <p:nvPr/>
        </p:nvGrpSpPr>
        <p:grpSpPr>
          <a:xfrm>
            <a:off x="1958196" y="2249866"/>
            <a:ext cx="5191748" cy="1684015"/>
            <a:chOff x="1958196" y="2249866"/>
            <a:chExt cx="5191748" cy="1684015"/>
          </a:xfrm>
        </p:grpSpPr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F19C25F3-B2A4-F04D-917F-A81640EE986C}"/>
                </a:ext>
              </a:extLst>
            </p:cNvPr>
            <p:cNvSpPr/>
            <p:nvPr/>
          </p:nvSpPr>
          <p:spPr>
            <a:xfrm>
              <a:off x="1958196" y="2442686"/>
              <a:ext cx="5191748" cy="1491195"/>
            </a:xfrm>
            <a:prstGeom prst="arc">
              <a:avLst>
                <a:gd name="adj1" fmla="val 10998114"/>
                <a:gd name="adj2" fmla="val 0"/>
              </a:avLst>
            </a:prstGeom>
            <a:ln w="4445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8D3E88E-D90C-BD4B-8342-D6E93864613D}"/>
                </a:ext>
              </a:extLst>
            </p:cNvPr>
            <p:cNvSpPr txBox="1"/>
            <p:nvPr/>
          </p:nvSpPr>
          <p:spPr>
            <a:xfrm>
              <a:off x="3950126" y="2249866"/>
              <a:ext cx="1116692" cy="369332"/>
            </a:xfrm>
            <a:prstGeom prst="rect">
              <a:avLst/>
            </a:prstGeom>
            <a:solidFill>
              <a:schemeClr val="bg1"/>
            </a:solidFill>
            <a:ln w="444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Task 6.1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F513D21-4A41-AE4D-9585-86EF2A0E53DD}"/>
              </a:ext>
            </a:extLst>
          </p:cNvPr>
          <p:cNvGrpSpPr/>
          <p:nvPr/>
        </p:nvGrpSpPr>
        <p:grpSpPr>
          <a:xfrm>
            <a:off x="3436915" y="2702366"/>
            <a:ext cx="2342860" cy="1945281"/>
            <a:chOff x="3436915" y="2702366"/>
            <a:chExt cx="2342860" cy="194528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8A00E52-845B-6542-8CD5-EF359D3C1585}"/>
                </a:ext>
              </a:extLst>
            </p:cNvPr>
            <p:cNvSpPr/>
            <p:nvPr/>
          </p:nvSpPr>
          <p:spPr>
            <a:xfrm>
              <a:off x="3436915" y="2702366"/>
              <a:ext cx="2342860" cy="174859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solidFill>
                    <a:schemeClr val="tx1"/>
                  </a:solidFill>
                </a:rPr>
                <a:t>Mass Participation Experiments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513B06A-D749-5D41-8850-D0340EFD2C89}"/>
                </a:ext>
              </a:extLst>
            </p:cNvPr>
            <p:cNvCxnSpPr>
              <a:cxnSpLocks/>
              <a:endCxn id="16" idx="0"/>
            </p:cNvCxnSpPr>
            <p:nvPr/>
          </p:nvCxnSpPr>
          <p:spPr>
            <a:xfrm>
              <a:off x="4608345" y="4465685"/>
              <a:ext cx="0" cy="181962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F3E6116-3A20-9641-BF26-DEBB9BBC3F6B}"/>
              </a:ext>
            </a:extLst>
          </p:cNvPr>
          <p:cNvGrpSpPr/>
          <p:nvPr/>
        </p:nvGrpSpPr>
        <p:grpSpPr>
          <a:xfrm>
            <a:off x="2035124" y="3282327"/>
            <a:ext cx="5191748" cy="1734652"/>
            <a:chOff x="2035124" y="3282327"/>
            <a:chExt cx="5191748" cy="1734652"/>
          </a:xfrm>
        </p:grpSpPr>
        <p:sp>
          <p:nvSpPr>
            <p:cNvPr id="7" name="Arc 6">
              <a:extLst>
                <a:ext uri="{FF2B5EF4-FFF2-40B4-BE49-F238E27FC236}">
                  <a16:creationId xmlns:a16="http://schemas.microsoft.com/office/drawing/2014/main" id="{F8E630DD-3186-B342-8E16-4F89BE78E1C2}"/>
                </a:ext>
              </a:extLst>
            </p:cNvPr>
            <p:cNvSpPr/>
            <p:nvPr/>
          </p:nvSpPr>
          <p:spPr>
            <a:xfrm rot="10800000">
              <a:off x="2035124" y="3282327"/>
              <a:ext cx="5191748" cy="1491195"/>
            </a:xfrm>
            <a:prstGeom prst="arc">
              <a:avLst>
                <a:gd name="adj1" fmla="val 10998114"/>
                <a:gd name="adj2" fmla="val 0"/>
              </a:avLst>
            </a:prstGeom>
            <a:ln w="44450"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FC0CEA2-8132-A842-B522-B743446664D6}"/>
                </a:ext>
              </a:extLst>
            </p:cNvPr>
            <p:cNvSpPr txBox="1"/>
            <p:nvPr/>
          </p:nvSpPr>
          <p:spPr>
            <a:xfrm>
              <a:off x="4049999" y="4647647"/>
              <a:ext cx="1116692" cy="369332"/>
            </a:xfrm>
            <a:prstGeom prst="rect">
              <a:avLst/>
            </a:prstGeom>
            <a:solidFill>
              <a:schemeClr val="bg1"/>
            </a:solidFill>
            <a:ln w="444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Task 6.2</a:t>
              </a: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4C611F87-83CD-9E41-969E-86BB568E11CB}"/>
              </a:ext>
            </a:extLst>
          </p:cNvPr>
          <p:cNvSpPr/>
          <p:nvPr/>
        </p:nvSpPr>
        <p:spPr>
          <a:xfrm>
            <a:off x="3436915" y="1942955"/>
            <a:ext cx="2133890" cy="982155"/>
          </a:xfrm>
          <a:prstGeom prst="ellipse">
            <a:avLst/>
          </a:prstGeom>
          <a:noFill/>
          <a:ln w="171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775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434E33-18FC-43A8-BDEC-E6B844C6E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543" y="47483"/>
            <a:ext cx="8087861" cy="787511"/>
          </a:xfrm>
        </p:spPr>
        <p:txBody>
          <a:bodyPr>
            <a:normAutofit fontScale="90000"/>
          </a:bodyPr>
          <a:lstStyle/>
          <a:p>
            <a:r>
              <a:rPr lang="pt-PT" b="1" dirty="0"/>
              <a:t>T6.2 </a:t>
            </a:r>
            <a:r>
              <a:rPr lang="en-US" b="1" dirty="0"/>
              <a:t>Timeline of Actions &amp; Outlook for M1-M48</a:t>
            </a:r>
            <a:endParaRPr lang="it-IT" b="1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EA7322E-0A8D-427C-B280-64FBA2DED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25/02/2020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72E99B8-8FB4-4A7F-A989-5B2DD481B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ESCAPE KoM Annecy | 7-8 Feb 2019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F1D71EC-54FF-42F2-9BE5-5C63E6CAC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20</a:t>
            </a:fld>
            <a:endParaRPr lang="it-IT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6FB324A2-D794-4836-B809-82082027B7C6}"/>
              </a:ext>
            </a:extLst>
          </p:cNvPr>
          <p:cNvSpPr/>
          <p:nvPr/>
        </p:nvSpPr>
        <p:spPr>
          <a:xfrm>
            <a:off x="0" y="5644321"/>
            <a:ext cx="9204666" cy="50298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en-GB" dirty="0"/>
              <a:t>e-eco@escape2020.eu 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98931CF2-4D94-44DD-A160-0BBA2A5D8B25}"/>
              </a:ext>
            </a:extLst>
          </p:cNvPr>
          <p:cNvSpPr/>
          <p:nvPr/>
        </p:nvSpPr>
        <p:spPr>
          <a:xfrm>
            <a:off x="0" y="3014227"/>
            <a:ext cx="9144000" cy="224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BF3F286-026E-4FA0-B144-AE48C1816777}"/>
              </a:ext>
            </a:extLst>
          </p:cNvPr>
          <p:cNvSpPr txBox="1"/>
          <p:nvPr/>
        </p:nvSpPr>
        <p:spPr>
          <a:xfrm>
            <a:off x="1385551" y="2941988"/>
            <a:ext cx="614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M1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D7B44B4-CB45-41B0-8ACC-DD17BD876567}"/>
              </a:ext>
            </a:extLst>
          </p:cNvPr>
          <p:cNvSpPr txBox="1"/>
          <p:nvPr/>
        </p:nvSpPr>
        <p:spPr>
          <a:xfrm>
            <a:off x="272109" y="2941988"/>
            <a:ext cx="614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M0</a:t>
            </a:r>
          </a:p>
        </p:txBody>
      </p:sp>
      <p:cxnSp>
        <p:nvCxnSpPr>
          <p:cNvPr id="25" name="Connettore 1 17">
            <a:extLst>
              <a:ext uri="{FF2B5EF4-FFF2-40B4-BE49-F238E27FC236}">
                <a16:creationId xmlns:a16="http://schemas.microsoft.com/office/drawing/2014/main" id="{86F9295C-7A25-4524-85B7-CBA61F4EC6F0}"/>
              </a:ext>
            </a:extLst>
          </p:cNvPr>
          <p:cNvCxnSpPr>
            <a:cxnSpLocks/>
          </p:cNvCxnSpPr>
          <p:nvPr/>
        </p:nvCxnSpPr>
        <p:spPr>
          <a:xfrm>
            <a:off x="579407" y="2378156"/>
            <a:ext cx="1" cy="634372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tangolo arrotondato 74">
            <a:extLst>
              <a:ext uri="{FF2B5EF4-FFF2-40B4-BE49-F238E27FC236}">
                <a16:creationId xmlns:a16="http://schemas.microsoft.com/office/drawing/2014/main" id="{9555D121-557F-4CC2-A2FF-161E72EE39AA}"/>
              </a:ext>
            </a:extLst>
          </p:cNvPr>
          <p:cNvSpPr/>
          <p:nvPr/>
        </p:nvSpPr>
        <p:spPr>
          <a:xfrm>
            <a:off x="49242" y="1904195"/>
            <a:ext cx="1060331" cy="44649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CG Omega" pitchFamily="34" charset="0"/>
                <a:cs typeface="Arial" panose="020B0604020202020204" pitchFamily="34" charset="0"/>
              </a:rPr>
              <a:t>Branding &amp; Identity</a:t>
            </a:r>
            <a:endParaRPr lang="it-IT" sz="1050" b="1" dirty="0">
              <a:solidFill>
                <a:schemeClr val="bg1"/>
              </a:solidFill>
              <a:latin typeface="CG Omega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Connettore 1 17">
            <a:extLst>
              <a:ext uri="{FF2B5EF4-FFF2-40B4-BE49-F238E27FC236}">
                <a16:creationId xmlns:a16="http://schemas.microsoft.com/office/drawing/2014/main" id="{003527C3-BC5C-46CD-8351-F99B573FA65F}"/>
              </a:ext>
            </a:extLst>
          </p:cNvPr>
          <p:cNvCxnSpPr>
            <a:cxnSpLocks/>
            <a:stCxn id="28" idx="0"/>
          </p:cNvCxnSpPr>
          <p:nvPr/>
        </p:nvCxnSpPr>
        <p:spPr>
          <a:xfrm flipH="1">
            <a:off x="1682112" y="1904195"/>
            <a:ext cx="10738" cy="1108333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tangolo arrotondato 74">
            <a:extLst>
              <a:ext uri="{FF2B5EF4-FFF2-40B4-BE49-F238E27FC236}">
                <a16:creationId xmlns:a16="http://schemas.microsoft.com/office/drawing/2014/main" id="{187A4C4D-5D26-4F7C-A6CC-F51F5A0762D4}"/>
              </a:ext>
            </a:extLst>
          </p:cNvPr>
          <p:cNvSpPr/>
          <p:nvPr/>
        </p:nvSpPr>
        <p:spPr>
          <a:xfrm>
            <a:off x="1270711" y="1904195"/>
            <a:ext cx="844277" cy="55044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1200" b="1" dirty="0" err="1">
                <a:solidFill>
                  <a:schemeClr val="tx1"/>
                </a:solidFill>
                <a:latin typeface="CG Omega" pitchFamily="34" charset="0"/>
                <a:cs typeface="Arial" panose="020B0604020202020204" pitchFamily="34" charset="0"/>
              </a:rPr>
              <a:t>KoM</a:t>
            </a:r>
            <a:r>
              <a:rPr lang="en-GB" sz="1200" b="1" dirty="0">
                <a:solidFill>
                  <a:schemeClr val="tx1"/>
                </a:solidFill>
                <a:latin typeface="CG Omega" pitchFamily="34" charset="0"/>
                <a:cs typeface="Arial" panose="020B0604020202020204" pitchFamily="34" charset="0"/>
              </a:rPr>
              <a:t> Annecy</a:t>
            </a:r>
            <a:endParaRPr lang="it-IT" sz="1200" b="1" dirty="0">
              <a:solidFill>
                <a:schemeClr val="tx1"/>
              </a:solidFill>
              <a:latin typeface="CG Omega" pitchFamily="34" charset="0"/>
              <a:cs typeface="Arial" panose="020B0604020202020204" pitchFamily="34" charset="0"/>
            </a:endParaRPr>
          </a:p>
        </p:txBody>
      </p:sp>
      <p:sp>
        <p:nvSpPr>
          <p:cNvPr id="30" name="Rettangolo arrotondato 74">
            <a:extLst>
              <a:ext uri="{FF2B5EF4-FFF2-40B4-BE49-F238E27FC236}">
                <a16:creationId xmlns:a16="http://schemas.microsoft.com/office/drawing/2014/main" id="{2AAD03A3-5D5B-49F8-B915-D2DE68CD0686}"/>
              </a:ext>
            </a:extLst>
          </p:cNvPr>
          <p:cNvSpPr/>
          <p:nvPr/>
        </p:nvSpPr>
        <p:spPr>
          <a:xfrm>
            <a:off x="2352467" y="1903929"/>
            <a:ext cx="1059217" cy="48304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CG Omega" pitchFamily="34" charset="0"/>
                <a:cs typeface="Arial" panose="020B0604020202020204" pitchFamily="34" charset="0"/>
              </a:rPr>
              <a:t>Recruit ML/CS PDRA</a:t>
            </a:r>
            <a:endParaRPr lang="it-IT" sz="1200" b="1" dirty="0">
              <a:solidFill>
                <a:schemeClr val="bg1"/>
              </a:solidFill>
              <a:latin typeface="CG Omega" pitchFamily="34" charset="0"/>
              <a:cs typeface="Arial" panose="020B0604020202020204" pitchFamily="34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8F32AE15-F4C1-4595-84FC-994F64D248BF}"/>
              </a:ext>
            </a:extLst>
          </p:cNvPr>
          <p:cNvSpPr txBox="1"/>
          <p:nvPr/>
        </p:nvSpPr>
        <p:spPr>
          <a:xfrm>
            <a:off x="2542757" y="2941988"/>
            <a:ext cx="614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M5</a:t>
            </a:r>
          </a:p>
        </p:txBody>
      </p:sp>
      <p:cxnSp>
        <p:nvCxnSpPr>
          <p:cNvPr id="33" name="Connettore 1 17">
            <a:extLst>
              <a:ext uri="{FF2B5EF4-FFF2-40B4-BE49-F238E27FC236}">
                <a16:creationId xmlns:a16="http://schemas.microsoft.com/office/drawing/2014/main" id="{93016B80-CC1E-4A30-AD48-EFAA6FD83514}"/>
              </a:ext>
            </a:extLst>
          </p:cNvPr>
          <p:cNvCxnSpPr>
            <a:cxnSpLocks/>
          </p:cNvCxnSpPr>
          <p:nvPr/>
        </p:nvCxnSpPr>
        <p:spPr>
          <a:xfrm>
            <a:off x="2887885" y="2387848"/>
            <a:ext cx="1" cy="634372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ttangolo arrotondato 74">
            <a:extLst>
              <a:ext uri="{FF2B5EF4-FFF2-40B4-BE49-F238E27FC236}">
                <a16:creationId xmlns:a16="http://schemas.microsoft.com/office/drawing/2014/main" id="{4E7670DC-74EC-478C-9294-0049138B0BB5}"/>
              </a:ext>
            </a:extLst>
          </p:cNvPr>
          <p:cNvSpPr/>
          <p:nvPr/>
        </p:nvSpPr>
        <p:spPr>
          <a:xfrm>
            <a:off x="3592164" y="1897573"/>
            <a:ext cx="1738722" cy="45973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1100" b="1" dirty="0">
                <a:solidFill>
                  <a:schemeClr val="tx1"/>
                </a:solidFill>
                <a:latin typeface="CG Omega" pitchFamily="34" charset="0"/>
                <a:cs typeface="Arial" panose="020B0604020202020204" pitchFamily="34" charset="0"/>
              </a:rPr>
              <a:t>D6.4: Citizen Science experiments &amp; education</a:t>
            </a:r>
            <a:endParaRPr lang="it-IT" sz="1100" b="1" dirty="0">
              <a:solidFill>
                <a:schemeClr val="tx1"/>
              </a:solidFill>
              <a:latin typeface="CG Omega" pitchFamily="34" charset="0"/>
              <a:cs typeface="Arial" panose="020B0604020202020204" pitchFamily="34" charset="0"/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B330AD3A-762D-43ED-92C9-9FD11969D921}"/>
              </a:ext>
            </a:extLst>
          </p:cNvPr>
          <p:cNvSpPr txBox="1"/>
          <p:nvPr/>
        </p:nvSpPr>
        <p:spPr>
          <a:xfrm>
            <a:off x="4081337" y="2953490"/>
            <a:ext cx="712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M24</a:t>
            </a:r>
          </a:p>
        </p:txBody>
      </p:sp>
      <p:cxnSp>
        <p:nvCxnSpPr>
          <p:cNvPr id="36" name="Connettore 1 17">
            <a:extLst>
              <a:ext uri="{FF2B5EF4-FFF2-40B4-BE49-F238E27FC236}">
                <a16:creationId xmlns:a16="http://schemas.microsoft.com/office/drawing/2014/main" id="{6B6FFDB3-D5AE-4022-A4EF-9D9F8D9064B5}"/>
              </a:ext>
            </a:extLst>
          </p:cNvPr>
          <p:cNvCxnSpPr>
            <a:cxnSpLocks/>
          </p:cNvCxnSpPr>
          <p:nvPr/>
        </p:nvCxnSpPr>
        <p:spPr>
          <a:xfrm>
            <a:off x="4442213" y="2378156"/>
            <a:ext cx="1" cy="634372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A4EA5237-0A58-427B-B266-826164FA941C}"/>
              </a:ext>
            </a:extLst>
          </p:cNvPr>
          <p:cNvSpPr txBox="1"/>
          <p:nvPr/>
        </p:nvSpPr>
        <p:spPr>
          <a:xfrm>
            <a:off x="6010504" y="2941988"/>
            <a:ext cx="712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M36</a:t>
            </a:r>
          </a:p>
        </p:txBody>
      </p:sp>
      <p:cxnSp>
        <p:nvCxnSpPr>
          <p:cNvPr id="39" name="Connettore 1 17">
            <a:extLst>
              <a:ext uri="{FF2B5EF4-FFF2-40B4-BE49-F238E27FC236}">
                <a16:creationId xmlns:a16="http://schemas.microsoft.com/office/drawing/2014/main" id="{553012B3-6632-4438-BB28-BA0F1995B683}"/>
              </a:ext>
            </a:extLst>
          </p:cNvPr>
          <p:cNvCxnSpPr>
            <a:cxnSpLocks/>
          </p:cNvCxnSpPr>
          <p:nvPr/>
        </p:nvCxnSpPr>
        <p:spPr>
          <a:xfrm>
            <a:off x="6366658" y="2378156"/>
            <a:ext cx="1" cy="634372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1A9104DE-3FBC-46D1-A1AB-759898FF303B}"/>
              </a:ext>
            </a:extLst>
          </p:cNvPr>
          <p:cNvSpPr txBox="1"/>
          <p:nvPr/>
        </p:nvSpPr>
        <p:spPr>
          <a:xfrm>
            <a:off x="8091819" y="2941988"/>
            <a:ext cx="712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M48</a:t>
            </a:r>
          </a:p>
        </p:txBody>
      </p:sp>
      <p:cxnSp>
        <p:nvCxnSpPr>
          <p:cNvPr id="42" name="Connettore 1 17">
            <a:extLst>
              <a:ext uri="{FF2B5EF4-FFF2-40B4-BE49-F238E27FC236}">
                <a16:creationId xmlns:a16="http://schemas.microsoft.com/office/drawing/2014/main" id="{3EF7CCF6-1234-4AE0-9B68-4D3553AA2CDD}"/>
              </a:ext>
            </a:extLst>
          </p:cNvPr>
          <p:cNvCxnSpPr>
            <a:cxnSpLocks/>
          </p:cNvCxnSpPr>
          <p:nvPr/>
        </p:nvCxnSpPr>
        <p:spPr>
          <a:xfrm>
            <a:off x="8447972" y="2179418"/>
            <a:ext cx="2" cy="83311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Segnaposto contenuto 2">
            <a:extLst>
              <a:ext uri="{FF2B5EF4-FFF2-40B4-BE49-F238E27FC236}">
                <a16:creationId xmlns:a16="http://schemas.microsoft.com/office/drawing/2014/main" id="{810322CA-66D1-4BE4-B643-800049985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108" y="3337558"/>
            <a:ext cx="8664419" cy="239117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4000" dirty="0"/>
              <a:t>Two hands-on workshops to generate projects for D6.4 and D6.6</a:t>
            </a:r>
            <a:endParaRPr lang="it-IT" sz="4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it-IT" sz="1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/>
          </a:p>
        </p:txBody>
      </p:sp>
      <p:sp>
        <p:nvSpPr>
          <p:cNvPr id="43" name="Rettangolo arrotondato 74">
            <a:extLst>
              <a:ext uri="{FF2B5EF4-FFF2-40B4-BE49-F238E27FC236}">
                <a16:creationId xmlns:a16="http://schemas.microsoft.com/office/drawing/2014/main" id="{733A882B-1BE6-5B41-B43B-DC13FAEB4411}"/>
              </a:ext>
            </a:extLst>
          </p:cNvPr>
          <p:cNvSpPr/>
          <p:nvPr/>
        </p:nvSpPr>
        <p:spPr>
          <a:xfrm>
            <a:off x="7222458" y="1374923"/>
            <a:ext cx="1738722" cy="45973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1100" b="1" dirty="0">
                <a:solidFill>
                  <a:schemeClr val="tx1"/>
                </a:solidFill>
                <a:latin typeface="CG Omega" pitchFamily="34" charset="0"/>
                <a:cs typeface="Arial" panose="020B0604020202020204" pitchFamily="34" charset="0"/>
              </a:rPr>
              <a:t>D6.6: Citizen Science experiments &amp; education</a:t>
            </a:r>
            <a:endParaRPr lang="it-IT" sz="1100" b="1" dirty="0">
              <a:solidFill>
                <a:schemeClr val="tx1"/>
              </a:solidFill>
              <a:latin typeface="CG Omega" pitchFamily="34" charset="0"/>
              <a:cs typeface="Arial" panose="020B0604020202020204" pitchFamily="34" charset="0"/>
            </a:endParaRPr>
          </a:p>
        </p:txBody>
      </p:sp>
      <p:sp>
        <p:nvSpPr>
          <p:cNvPr id="41" name="Rettangolo arrotondato 74">
            <a:extLst>
              <a:ext uri="{FF2B5EF4-FFF2-40B4-BE49-F238E27FC236}">
                <a16:creationId xmlns:a16="http://schemas.microsoft.com/office/drawing/2014/main" id="{1533C2C9-05CD-402D-BB18-912284CDAB85}"/>
              </a:ext>
            </a:extLst>
          </p:cNvPr>
          <p:cNvSpPr/>
          <p:nvPr/>
        </p:nvSpPr>
        <p:spPr>
          <a:xfrm>
            <a:off x="7959418" y="1937836"/>
            <a:ext cx="977110" cy="45973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pt-PT" sz="1100" b="1" dirty="0">
                <a:solidFill>
                  <a:schemeClr val="tx1"/>
                </a:solidFill>
                <a:latin typeface="CG Omega" pitchFamily="34" charset="0"/>
                <a:cs typeface="Arial" panose="020B0604020202020204" pitchFamily="34" charset="0"/>
              </a:rPr>
              <a:t>Final Event</a:t>
            </a:r>
            <a:endParaRPr lang="it-IT" sz="1100" b="1" dirty="0">
              <a:solidFill>
                <a:schemeClr val="tx1"/>
              </a:solidFill>
              <a:latin typeface="CG Omega" pitchFamily="34" charset="0"/>
              <a:cs typeface="Arial" panose="020B0604020202020204" pitchFamily="34" charset="0"/>
            </a:endParaRPr>
          </a:p>
        </p:txBody>
      </p:sp>
      <p:sp>
        <p:nvSpPr>
          <p:cNvPr id="44" name="Rettangolo arrotondato 74">
            <a:extLst>
              <a:ext uri="{FF2B5EF4-FFF2-40B4-BE49-F238E27FC236}">
                <a16:creationId xmlns:a16="http://schemas.microsoft.com/office/drawing/2014/main" id="{4BE7C462-9B40-4F41-A0FC-667C92722BED}"/>
              </a:ext>
            </a:extLst>
          </p:cNvPr>
          <p:cNvSpPr/>
          <p:nvPr/>
        </p:nvSpPr>
        <p:spPr>
          <a:xfrm>
            <a:off x="5511366" y="1867311"/>
            <a:ext cx="1738722" cy="45973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1100" b="1" dirty="0">
                <a:solidFill>
                  <a:schemeClr val="tx1"/>
                </a:solidFill>
                <a:latin typeface="CG Omega" pitchFamily="34" charset="0"/>
                <a:cs typeface="Arial" panose="020B0604020202020204" pitchFamily="34" charset="0"/>
              </a:rPr>
              <a:t>D6.5: Promotional videos</a:t>
            </a:r>
            <a:endParaRPr lang="it-IT" sz="1100" b="1" dirty="0">
              <a:solidFill>
                <a:schemeClr val="tx1"/>
              </a:solidFill>
              <a:latin typeface="CG Omega" pitchFamily="34" charset="0"/>
              <a:cs typeface="Arial" panose="020B0604020202020204" pitchFamily="34" charset="0"/>
            </a:endParaRPr>
          </a:p>
        </p:txBody>
      </p:sp>
      <p:sp>
        <p:nvSpPr>
          <p:cNvPr id="32" name="CasellaDiTesto 39">
            <a:extLst>
              <a:ext uri="{FF2B5EF4-FFF2-40B4-BE49-F238E27FC236}">
                <a16:creationId xmlns:a16="http://schemas.microsoft.com/office/drawing/2014/main" id="{AF1869ED-5EF6-6E4A-8D07-B17CBAE9CFDD}"/>
              </a:ext>
            </a:extLst>
          </p:cNvPr>
          <p:cNvSpPr txBox="1"/>
          <p:nvPr/>
        </p:nvSpPr>
        <p:spPr>
          <a:xfrm>
            <a:off x="7379511" y="2941988"/>
            <a:ext cx="712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M41</a:t>
            </a:r>
          </a:p>
        </p:txBody>
      </p:sp>
      <p:cxnSp>
        <p:nvCxnSpPr>
          <p:cNvPr id="37" name="Connettore 1 17">
            <a:extLst>
              <a:ext uri="{FF2B5EF4-FFF2-40B4-BE49-F238E27FC236}">
                <a16:creationId xmlns:a16="http://schemas.microsoft.com/office/drawing/2014/main" id="{76072530-F7C3-804B-9367-3DB6FC394B2C}"/>
              </a:ext>
            </a:extLst>
          </p:cNvPr>
          <p:cNvCxnSpPr>
            <a:cxnSpLocks/>
          </p:cNvCxnSpPr>
          <p:nvPr/>
        </p:nvCxnSpPr>
        <p:spPr>
          <a:xfrm>
            <a:off x="7705087" y="1842208"/>
            <a:ext cx="1" cy="1200921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6868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C3BCE-713F-1541-A24D-5536E4DE9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25/02/2020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2E0CF-6104-5949-BC92-632AB0554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8DF6E-9508-CE44-9962-37899E23B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21</a:t>
            </a:fld>
            <a:endParaRPr lang="it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CCF401-3CE2-5342-9CDA-E1830F3B2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322"/>
            <a:ext cx="9144000" cy="578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259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EAAC6-BC5B-614B-B266-FC8E76509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25/02/2020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F0DC4-84C7-0340-81FC-DD6AC4CAB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0D1C2-A374-DC4D-8479-7E753035F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22</a:t>
            </a:fld>
            <a:endParaRPr lang="it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A1F3CF-D631-D046-AB76-A30BE8E33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82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80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754C5-AD97-7D43-8D83-EBE68DA59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25/02/2020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5DF0F-A6C5-AB4D-9EBC-95AD5B6B0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66BB9-B728-5D4E-AA0B-7FC3BD751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23</a:t>
            </a:fld>
            <a:endParaRPr lang="it-IT"/>
          </a:p>
        </p:txBody>
      </p:sp>
      <p:pic>
        <p:nvPicPr>
          <p:cNvPr id="7" name="image5.png">
            <a:extLst>
              <a:ext uri="{FF2B5EF4-FFF2-40B4-BE49-F238E27FC236}">
                <a16:creationId xmlns:a16="http://schemas.microsoft.com/office/drawing/2014/main" id="{C8F63280-A5BC-3B44-9A33-DFA82CB0B7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1885" y="196893"/>
            <a:ext cx="7990448" cy="600612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686407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B0EEE-1E6F-8A4B-AFB2-CD22596A0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25/02/2020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51E20-4871-DA4D-A5A2-523D25198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4BD4E-4987-6442-A0DF-A81F30C2B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24</a:t>
            </a:fld>
            <a:endParaRPr lang="it-IT"/>
          </a:p>
        </p:txBody>
      </p:sp>
      <p:pic>
        <p:nvPicPr>
          <p:cNvPr id="7" name="image4.png">
            <a:extLst>
              <a:ext uri="{FF2B5EF4-FFF2-40B4-BE49-F238E27FC236}">
                <a16:creationId xmlns:a16="http://schemas.microsoft.com/office/drawing/2014/main" id="{D0F79BAB-8DD8-4E41-8E53-00796D343E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2873" y="1280160"/>
            <a:ext cx="8628560" cy="430471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2841745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BA726-36F4-674A-A385-1A967ACE2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25/02/2020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67AB0-00CF-2041-8A14-DF7ACE6E9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79E2C-7A53-3845-9A16-4710EADF0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25</a:t>
            </a:fld>
            <a:endParaRPr lang="it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4D74DC-70AA-7F4E-A94B-2991C3967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4204"/>
            <a:ext cx="9144000" cy="57919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E3F7EB-5F01-2E4D-A7FA-6601E58FB0C7}"/>
              </a:ext>
            </a:extLst>
          </p:cNvPr>
          <p:cNvSpPr txBox="1"/>
          <p:nvPr/>
        </p:nvSpPr>
        <p:spPr>
          <a:xfrm>
            <a:off x="2485211" y="1282392"/>
            <a:ext cx="4017446" cy="1077218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</a:rPr>
              <a:t>STOP PRESS:</a:t>
            </a:r>
          </a:p>
          <a:p>
            <a:pPr algn="ctr"/>
            <a:r>
              <a:rPr lang="en-GB" sz="3200" dirty="0">
                <a:solidFill>
                  <a:srgbClr val="FF0000"/>
                </a:solidFill>
              </a:rPr>
              <a:t>LAUNCHED TUE 25 FEB</a:t>
            </a:r>
          </a:p>
        </p:txBody>
      </p:sp>
    </p:spTree>
    <p:extLst>
      <p:ext uri="{BB962C8B-B14F-4D97-AF65-F5344CB8AC3E}">
        <p14:creationId xmlns:p14="http://schemas.microsoft.com/office/powerpoint/2010/main" val="107816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10A5CB-A3A0-BC48-80EA-7223A14B4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25/02/2020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B0E6D-EC32-0F4C-AA8E-7A46F0537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B9666-93A5-1C4F-A3F5-109080D8B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26</a:t>
            </a:fld>
            <a:endParaRPr lang="it-IT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047640-FD4D-5846-8F01-1192CF0998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11" t="15846" r="17077" b="2677"/>
          <a:stretch/>
        </p:blipFill>
        <p:spPr>
          <a:xfrm>
            <a:off x="631882" y="844047"/>
            <a:ext cx="7923613" cy="53083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50DA6E-DEC5-EE43-93CB-7A8BF30F1D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11" t="15846" r="17077" b="2677"/>
          <a:stretch/>
        </p:blipFill>
        <p:spPr>
          <a:xfrm>
            <a:off x="631882" y="844047"/>
            <a:ext cx="7923613" cy="53083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20ACBB-2369-A04E-8B6D-8E3F84D617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11" t="15846" r="17077" b="2677"/>
          <a:stretch/>
        </p:blipFill>
        <p:spPr>
          <a:xfrm>
            <a:off x="631882" y="844047"/>
            <a:ext cx="7923613" cy="53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25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434E33-18FC-43A8-BDEC-E6B844C6E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543" y="47483"/>
            <a:ext cx="8087861" cy="787511"/>
          </a:xfrm>
        </p:spPr>
        <p:txBody>
          <a:bodyPr>
            <a:normAutofit fontScale="90000"/>
          </a:bodyPr>
          <a:lstStyle/>
          <a:p>
            <a:r>
              <a:rPr lang="pt-PT" b="1" dirty="0"/>
              <a:t>T6.2 </a:t>
            </a:r>
            <a:r>
              <a:rPr lang="en-US" b="1" dirty="0"/>
              <a:t>Timeline of Actions &amp; Outlook for M1-M48</a:t>
            </a:r>
            <a:endParaRPr lang="it-IT" b="1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EA7322E-0A8D-427C-B280-64FBA2DED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25/02/2020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72E99B8-8FB4-4A7F-A989-5B2DD481B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ESCAPE KoM Annecy | 7-8 Feb 2019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F1D71EC-54FF-42F2-9BE5-5C63E6CAC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27</a:t>
            </a:fld>
            <a:endParaRPr lang="it-IT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6FB324A2-D794-4836-B809-82082027B7C6}"/>
              </a:ext>
            </a:extLst>
          </p:cNvPr>
          <p:cNvSpPr/>
          <p:nvPr/>
        </p:nvSpPr>
        <p:spPr>
          <a:xfrm>
            <a:off x="0" y="5644321"/>
            <a:ext cx="9204666" cy="50298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en-GB" dirty="0"/>
              <a:t>e-eco@escape2020.eu 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98931CF2-4D94-44DD-A160-0BBA2A5D8B25}"/>
              </a:ext>
            </a:extLst>
          </p:cNvPr>
          <p:cNvSpPr/>
          <p:nvPr/>
        </p:nvSpPr>
        <p:spPr>
          <a:xfrm>
            <a:off x="0" y="3014227"/>
            <a:ext cx="9144000" cy="224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BF3F286-026E-4FA0-B144-AE48C1816777}"/>
              </a:ext>
            </a:extLst>
          </p:cNvPr>
          <p:cNvSpPr txBox="1"/>
          <p:nvPr/>
        </p:nvSpPr>
        <p:spPr>
          <a:xfrm>
            <a:off x="1385551" y="2941988"/>
            <a:ext cx="614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M1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D7B44B4-CB45-41B0-8ACC-DD17BD876567}"/>
              </a:ext>
            </a:extLst>
          </p:cNvPr>
          <p:cNvSpPr txBox="1"/>
          <p:nvPr/>
        </p:nvSpPr>
        <p:spPr>
          <a:xfrm>
            <a:off x="272109" y="2941988"/>
            <a:ext cx="614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M0</a:t>
            </a:r>
          </a:p>
        </p:txBody>
      </p:sp>
      <p:cxnSp>
        <p:nvCxnSpPr>
          <p:cNvPr id="25" name="Connettore 1 17">
            <a:extLst>
              <a:ext uri="{FF2B5EF4-FFF2-40B4-BE49-F238E27FC236}">
                <a16:creationId xmlns:a16="http://schemas.microsoft.com/office/drawing/2014/main" id="{86F9295C-7A25-4524-85B7-CBA61F4EC6F0}"/>
              </a:ext>
            </a:extLst>
          </p:cNvPr>
          <p:cNvCxnSpPr>
            <a:cxnSpLocks/>
          </p:cNvCxnSpPr>
          <p:nvPr/>
        </p:nvCxnSpPr>
        <p:spPr>
          <a:xfrm>
            <a:off x="579407" y="2378156"/>
            <a:ext cx="1" cy="634372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tangolo arrotondato 74">
            <a:extLst>
              <a:ext uri="{FF2B5EF4-FFF2-40B4-BE49-F238E27FC236}">
                <a16:creationId xmlns:a16="http://schemas.microsoft.com/office/drawing/2014/main" id="{9555D121-557F-4CC2-A2FF-161E72EE39AA}"/>
              </a:ext>
            </a:extLst>
          </p:cNvPr>
          <p:cNvSpPr/>
          <p:nvPr/>
        </p:nvSpPr>
        <p:spPr>
          <a:xfrm>
            <a:off x="49242" y="1904195"/>
            <a:ext cx="1060331" cy="44649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CG Omega" pitchFamily="34" charset="0"/>
                <a:cs typeface="Arial" panose="020B0604020202020204" pitchFamily="34" charset="0"/>
              </a:rPr>
              <a:t>Branding &amp; Identity</a:t>
            </a:r>
            <a:endParaRPr lang="it-IT" sz="1050" b="1" dirty="0">
              <a:solidFill>
                <a:schemeClr val="bg1"/>
              </a:solidFill>
              <a:latin typeface="CG Omega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Connettore 1 17">
            <a:extLst>
              <a:ext uri="{FF2B5EF4-FFF2-40B4-BE49-F238E27FC236}">
                <a16:creationId xmlns:a16="http://schemas.microsoft.com/office/drawing/2014/main" id="{003527C3-BC5C-46CD-8351-F99B573FA65F}"/>
              </a:ext>
            </a:extLst>
          </p:cNvPr>
          <p:cNvCxnSpPr>
            <a:cxnSpLocks/>
            <a:stCxn id="28" idx="0"/>
          </p:cNvCxnSpPr>
          <p:nvPr/>
        </p:nvCxnSpPr>
        <p:spPr>
          <a:xfrm flipH="1">
            <a:off x="1682112" y="1904195"/>
            <a:ext cx="10738" cy="1108333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tangolo arrotondato 74">
            <a:extLst>
              <a:ext uri="{FF2B5EF4-FFF2-40B4-BE49-F238E27FC236}">
                <a16:creationId xmlns:a16="http://schemas.microsoft.com/office/drawing/2014/main" id="{187A4C4D-5D26-4F7C-A6CC-F51F5A0762D4}"/>
              </a:ext>
            </a:extLst>
          </p:cNvPr>
          <p:cNvSpPr/>
          <p:nvPr/>
        </p:nvSpPr>
        <p:spPr>
          <a:xfrm>
            <a:off x="1270711" y="1904195"/>
            <a:ext cx="844277" cy="55044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1200" b="1" dirty="0" err="1">
                <a:solidFill>
                  <a:schemeClr val="tx1"/>
                </a:solidFill>
                <a:latin typeface="CG Omega" pitchFamily="34" charset="0"/>
                <a:cs typeface="Arial" panose="020B0604020202020204" pitchFamily="34" charset="0"/>
              </a:rPr>
              <a:t>KoM</a:t>
            </a:r>
            <a:r>
              <a:rPr lang="en-GB" sz="1200" b="1" dirty="0">
                <a:solidFill>
                  <a:schemeClr val="tx1"/>
                </a:solidFill>
                <a:latin typeface="CG Omega" pitchFamily="34" charset="0"/>
                <a:cs typeface="Arial" panose="020B0604020202020204" pitchFamily="34" charset="0"/>
              </a:rPr>
              <a:t> Annecy</a:t>
            </a:r>
            <a:endParaRPr lang="it-IT" sz="1200" b="1" dirty="0">
              <a:solidFill>
                <a:schemeClr val="tx1"/>
              </a:solidFill>
              <a:latin typeface="CG Omega" pitchFamily="34" charset="0"/>
              <a:cs typeface="Arial" panose="020B0604020202020204" pitchFamily="34" charset="0"/>
            </a:endParaRPr>
          </a:p>
        </p:txBody>
      </p:sp>
      <p:sp>
        <p:nvSpPr>
          <p:cNvPr id="30" name="Rettangolo arrotondato 74">
            <a:extLst>
              <a:ext uri="{FF2B5EF4-FFF2-40B4-BE49-F238E27FC236}">
                <a16:creationId xmlns:a16="http://schemas.microsoft.com/office/drawing/2014/main" id="{2AAD03A3-5D5B-49F8-B915-D2DE68CD0686}"/>
              </a:ext>
            </a:extLst>
          </p:cNvPr>
          <p:cNvSpPr/>
          <p:nvPr/>
        </p:nvSpPr>
        <p:spPr>
          <a:xfrm>
            <a:off x="2352467" y="1903929"/>
            <a:ext cx="1059217" cy="48304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CG Omega" pitchFamily="34" charset="0"/>
                <a:cs typeface="Arial" panose="020B0604020202020204" pitchFamily="34" charset="0"/>
              </a:rPr>
              <a:t>Recruit ML/CS PDRA</a:t>
            </a:r>
            <a:endParaRPr lang="it-IT" sz="1200" b="1" dirty="0">
              <a:solidFill>
                <a:schemeClr val="bg1"/>
              </a:solidFill>
              <a:latin typeface="CG Omega" pitchFamily="34" charset="0"/>
              <a:cs typeface="Arial" panose="020B0604020202020204" pitchFamily="34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8F32AE15-F4C1-4595-84FC-994F64D248BF}"/>
              </a:ext>
            </a:extLst>
          </p:cNvPr>
          <p:cNvSpPr txBox="1"/>
          <p:nvPr/>
        </p:nvSpPr>
        <p:spPr>
          <a:xfrm>
            <a:off x="2542757" y="2941988"/>
            <a:ext cx="614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M5</a:t>
            </a:r>
          </a:p>
        </p:txBody>
      </p:sp>
      <p:cxnSp>
        <p:nvCxnSpPr>
          <p:cNvPr id="33" name="Connettore 1 17">
            <a:extLst>
              <a:ext uri="{FF2B5EF4-FFF2-40B4-BE49-F238E27FC236}">
                <a16:creationId xmlns:a16="http://schemas.microsoft.com/office/drawing/2014/main" id="{93016B80-CC1E-4A30-AD48-EFAA6FD83514}"/>
              </a:ext>
            </a:extLst>
          </p:cNvPr>
          <p:cNvCxnSpPr>
            <a:cxnSpLocks/>
          </p:cNvCxnSpPr>
          <p:nvPr/>
        </p:nvCxnSpPr>
        <p:spPr>
          <a:xfrm>
            <a:off x="2887885" y="2387848"/>
            <a:ext cx="1" cy="634372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ttangolo arrotondato 74">
            <a:extLst>
              <a:ext uri="{FF2B5EF4-FFF2-40B4-BE49-F238E27FC236}">
                <a16:creationId xmlns:a16="http://schemas.microsoft.com/office/drawing/2014/main" id="{4E7670DC-74EC-478C-9294-0049138B0BB5}"/>
              </a:ext>
            </a:extLst>
          </p:cNvPr>
          <p:cNvSpPr/>
          <p:nvPr/>
        </p:nvSpPr>
        <p:spPr>
          <a:xfrm>
            <a:off x="3592164" y="1897573"/>
            <a:ext cx="1738722" cy="45973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1100" b="1" dirty="0">
                <a:solidFill>
                  <a:schemeClr val="tx1"/>
                </a:solidFill>
                <a:latin typeface="CG Omega" pitchFamily="34" charset="0"/>
                <a:cs typeface="Arial" panose="020B0604020202020204" pitchFamily="34" charset="0"/>
              </a:rPr>
              <a:t>D6.4: Citizen Science experiments &amp; education</a:t>
            </a:r>
            <a:endParaRPr lang="it-IT" sz="1100" b="1" dirty="0">
              <a:solidFill>
                <a:schemeClr val="tx1"/>
              </a:solidFill>
              <a:latin typeface="CG Omega" pitchFamily="34" charset="0"/>
              <a:cs typeface="Arial" panose="020B0604020202020204" pitchFamily="34" charset="0"/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B330AD3A-762D-43ED-92C9-9FD11969D921}"/>
              </a:ext>
            </a:extLst>
          </p:cNvPr>
          <p:cNvSpPr txBox="1"/>
          <p:nvPr/>
        </p:nvSpPr>
        <p:spPr>
          <a:xfrm>
            <a:off x="4081337" y="2953490"/>
            <a:ext cx="712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M24</a:t>
            </a:r>
          </a:p>
        </p:txBody>
      </p:sp>
      <p:cxnSp>
        <p:nvCxnSpPr>
          <p:cNvPr id="36" name="Connettore 1 17">
            <a:extLst>
              <a:ext uri="{FF2B5EF4-FFF2-40B4-BE49-F238E27FC236}">
                <a16:creationId xmlns:a16="http://schemas.microsoft.com/office/drawing/2014/main" id="{6B6FFDB3-D5AE-4022-A4EF-9D9F8D9064B5}"/>
              </a:ext>
            </a:extLst>
          </p:cNvPr>
          <p:cNvCxnSpPr>
            <a:cxnSpLocks/>
          </p:cNvCxnSpPr>
          <p:nvPr/>
        </p:nvCxnSpPr>
        <p:spPr>
          <a:xfrm>
            <a:off x="4442213" y="2378156"/>
            <a:ext cx="1" cy="634372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A4EA5237-0A58-427B-B266-826164FA941C}"/>
              </a:ext>
            </a:extLst>
          </p:cNvPr>
          <p:cNvSpPr txBox="1"/>
          <p:nvPr/>
        </p:nvSpPr>
        <p:spPr>
          <a:xfrm>
            <a:off x="6010504" y="2941988"/>
            <a:ext cx="712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M36</a:t>
            </a:r>
          </a:p>
        </p:txBody>
      </p:sp>
      <p:cxnSp>
        <p:nvCxnSpPr>
          <p:cNvPr id="39" name="Connettore 1 17">
            <a:extLst>
              <a:ext uri="{FF2B5EF4-FFF2-40B4-BE49-F238E27FC236}">
                <a16:creationId xmlns:a16="http://schemas.microsoft.com/office/drawing/2014/main" id="{553012B3-6632-4438-BB28-BA0F1995B683}"/>
              </a:ext>
            </a:extLst>
          </p:cNvPr>
          <p:cNvCxnSpPr>
            <a:cxnSpLocks/>
          </p:cNvCxnSpPr>
          <p:nvPr/>
        </p:nvCxnSpPr>
        <p:spPr>
          <a:xfrm>
            <a:off x="6366658" y="2378156"/>
            <a:ext cx="1" cy="634372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1A9104DE-3FBC-46D1-A1AB-759898FF303B}"/>
              </a:ext>
            </a:extLst>
          </p:cNvPr>
          <p:cNvSpPr txBox="1"/>
          <p:nvPr/>
        </p:nvSpPr>
        <p:spPr>
          <a:xfrm>
            <a:off x="8091819" y="2941988"/>
            <a:ext cx="712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M48</a:t>
            </a:r>
          </a:p>
        </p:txBody>
      </p:sp>
      <p:cxnSp>
        <p:nvCxnSpPr>
          <p:cNvPr id="42" name="Connettore 1 17">
            <a:extLst>
              <a:ext uri="{FF2B5EF4-FFF2-40B4-BE49-F238E27FC236}">
                <a16:creationId xmlns:a16="http://schemas.microsoft.com/office/drawing/2014/main" id="{3EF7CCF6-1234-4AE0-9B68-4D3553AA2CDD}"/>
              </a:ext>
            </a:extLst>
          </p:cNvPr>
          <p:cNvCxnSpPr>
            <a:cxnSpLocks/>
          </p:cNvCxnSpPr>
          <p:nvPr/>
        </p:nvCxnSpPr>
        <p:spPr>
          <a:xfrm>
            <a:off x="8447972" y="2179418"/>
            <a:ext cx="2" cy="83311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Segnaposto contenuto 2">
            <a:extLst>
              <a:ext uri="{FF2B5EF4-FFF2-40B4-BE49-F238E27FC236}">
                <a16:creationId xmlns:a16="http://schemas.microsoft.com/office/drawing/2014/main" id="{810322CA-66D1-4BE4-B643-800049985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108" y="3337558"/>
            <a:ext cx="8664419" cy="239117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4000" dirty="0"/>
              <a:t>Two hands-on workshops to generate projects for D6.4 and D6.6</a:t>
            </a:r>
            <a:endParaRPr lang="it-IT" sz="4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it-IT" sz="1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/>
          </a:p>
        </p:txBody>
      </p:sp>
      <p:sp>
        <p:nvSpPr>
          <p:cNvPr id="43" name="Rettangolo arrotondato 74">
            <a:extLst>
              <a:ext uri="{FF2B5EF4-FFF2-40B4-BE49-F238E27FC236}">
                <a16:creationId xmlns:a16="http://schemas.microsoft.com/office/drawing/2014/main" id="{733A882B-1BE6-5B41-B43B-DC13FAEB4411}"/>
              </a:ext>
            </a:extLst>
          </p:cNvPr>
          <p:cNvSpPr/>
          <p:nvPr/>
        </p:nvSpPr>
        <p:spPr>
          <a:xfrm>
            <a:off x="7222458" y="1374923"/>
            <a:ext cx="1738722" cy="45973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1100" b="1" dirty="0">
                <a:solidFill>
                  <a:schemeClr val="tx1"/>
                </a:solidFill>
                <a:latin typeface="CG Omega" pitchFamily="34" charset="0"/>
                <a:cs typeface="Arial" panose="020B0604020202020204" pitchFamily="34" charset="0"/>
              </a:rPr>
              <a:t>D6.6: Citizen Science experiments &amp; education</a:t>
            </a:r>
            <a:endParaRPr lang="it-IT" sz="1100" b="1" dirty="0">
              <a:solidFill>
                <a:schemeClr val="tx1"/>
              </a:solidFill>
              <a:latin typeface="CG Omega" pitchFamily="34" charset="0"/>
              <a:cs typeface="Arial" panose="020B0604020202020204" pitchFamily="34" charset="0"/>
            </a:endParaRPr>
          </a:p>
        </p:txBody>
      </p:sp>
      <p:sp>
        <p:nvSpPr>
          <p:cNvPr id="41" name="Rettangolo arrotondato 74">
            <a:extLst>
              <a:ext uri="{FF2B5EF4-FFF2-40B4-BE49-F238E27FC236}">
                <a16:creationId xmlns:a16="http://schemas.microsoft.com/office/drawing/2014/main" id="{1533C2C9-05CD-402D-BB18-912284CDAB85}"/>
              </a:ext>
            </a:extLst>
          </p:cNvPr>
          <p:cNvSpPr/>
          <p:nvPr/>
        </p:nvSpPr>
        <p:spPr>
          <a:xfrm>
            <a:off x="7959418" y="1937836"/>
            <a:ext cx="977110" cy="45973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pt-PT" sz="1100" b="1" dirty="0">
                <a:solidFill>
                  <a:schemeClr val="tx1"/>
                </a:solidFill>
                <a:latin typeface="CG Omega" pitchFamily="34" charset="0"/>
                <a:cs typeface="Arial" panose="020B0604020202020204" pitchFamily="34" charset="0"/>
              </a:rPr>
              <a:t>Final Event</a:t>
            </a:r>
            <a:endParaRPr lang="it-IT" sz="1100" b="1" dirty="0">
              <a:solidFill>
                <a:schemeClr val="tx1"/>
              </a:solidFill>
              <a:latin typeface="CG Omega" pitchFamily="34" charset="0"/>
              <a:cs typeface="Arial" panose="020B0604020202020204" pitchFamily="34" charset="0"/>
            </a:endParaRPr>
          </a:p>
        </p:txBody>
      </p:sp>
      <p:sp>
        <p:nvSpPr>
          <p:cNvPr id="44" name="Rettangolo arrotondato 74">
            <a:extLst>
              <a:ext uri="{FF2B5EF4-FFF2-40B4-BE49-F238E27FC236}">
                <a16:creationId xmlns:a16="http://schemas.microsoft.com/office/drawing/2014/main" id="{4BE7C462-9B40-4F41-A0FC-667C92722BED}"/>
              </a:ext>
            </a:extLst>
          </p:cNvPr>
          <p:cNvSpPr/>
          <p:nvPr/>
        </p:nvSpPr>
        <p:spPr>
          <a:xfrm>
            <a:off x="5511366" y="1867311"/>
            <a:ext cx="1738722" cy="45973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1100" b="1" dirty="0">
                <a:solidFill>
                  <a:schemeClr val="tx1"/>
                </a:solidFill>
                <a:latin typeface="CG Omega" pitchFamily="34" charset="0"/>
                <a:cs typeface="Arial" panose="020B0604020202020204" pitchFamily="34" charset="0"/>
              </a:rPr>
              <a:t>D6.5: Promotional videos</a:t>
            </a:r>
            <a:endParaRPr lang="it-IT" sz="1100" b="1" dirty="0">
              <a:solidFill>
                <a:schemeClr val="tx1"/>
              </a:solidFill>
              <a:latin typeface="CG Omega" pitchFamily="34" charset="0"/>
              <a:cs typeface="Arial" panose="020B0604020202020204" pitchFamily="34" charset="0"/>
            </a:endParaRPr>
          </a:p>
        </p:txBody>
      </p:sp>
      <p:sp>
        <p:nvSpPr>
          <p:cNvPr id="32" name="CasellaDiTesto 39">
            <a:extLst>
              <a:ext uri="{FF2B5EF4-FFF2-40B4-BE49-F238E27FC236}">
                <a16:creationId xmlns:a16="http://schemas.microsoft.com/office/drawing/2014/main" id="{AF1869ED-5EF6-6E4A-8D07-B17CBAE9CFDD}"/>
              </a:ext>
            </a:extLst>
          </p:cNvPr>
          <p:cNvSpPr txBox="1"/>
          <p:nvPr/>
        </p:nvSpPr>
        <p:spPr>
          <a:xfrm>
            <a:off x="7379511" y="2941988"/>
            <a:ext cx="712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M41</a:t>
            </a:r>
          </a:p>
        </p:txBody>
      </p:sp>
      <p:cxnSp>
        <p:nvCxnSpPr>
          <p:cNvPr id="37" name="Connettore 1 17">
            <a:extLst>
              <a:ext uri="{FF2B5EF4-FFF2-40B4-BE49-F238E27FC236}">
                <a16:creationId xmlns:a16="http://schemas.microsoft.com/office/drawing/2014/main" id="{76072530-F7C3-804B-9367-3DB6FC394B2C}"/>
              </a:ext>
            </a:extLst>
          </p:cNvPr>
          <p:cNvCxnSpPr>
            <a:cxnSpLocks/>
          </p:cNvCxnSpPr>
          <p:nvPr/>
        </p:nvCxnSpPr>
        <p:spPr>
          <a:xfrm>
            <a:off x="7705087" y="1842208"/>
            <a:ext cx="1" cy="1200921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5587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434E33-18FC-43A8-BDEC-E6B844C6E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543" y="47483"/>
            <a:ext cx="8087861" cy="787511"/>
          </a:xfrm>
        </p:spPr>
        <p:txBody>
          <a:bodyPr>
            <a:normAutofit fontScale="90000"/>
          </a:bodyPr>
          <a:lstStyle/>
          <a:p>
            <a:r>
              <a:rPr lang="pt-PT" b="1" dirty="0"/>
              <a:t>T6.2 </a:t>
            </a:r>
            <a:r>
              <a:rPr lang="en-US" b="1" dirty="0"/>
              <a:t>Timeline of Actions &amp; Outlook for M1-M48</a:t>
            </a:r>
            <a:endParaRPr lang="it-IT" b="1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EA7322E-0A8D-427C-B280-64FBA2DED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25/02/2020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72E99B8-8FB4-4A7F-A989-5B2DD481B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ESCAPE KoM Annecy | 7-8 Feb 2019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F1D71EC-54FF-42F2-9BE5-5C63E6CAC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28</a:t>
            </a:fld>
            <a:endParaRPr lang="it-IT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6FB324A2-D794-4836-B809-82082027B7C6}"/>
              </a:ext>
            </a:extLst>
          </p:cNvPr>
          <p:cNvSpPr/>
          <p:nvPr/>
        </p:nvSpPr>
        <p:spPr>
          <a:xfrm>
            <a:off x="0" y="5644321"/>
            <a:ext cx="9204666" cy="50298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en-GB" dirty="0"/>
              <a:t>e-eco@escape2020.eu 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98931CF2-4D94-44DD-A160-0BBA2A5D8B25}"/>
              </a:ext>
            </a:extLst>
          </p:cNvPr>
          <p:cNvSpPr/>
          <p:nvPr/>
        </p:nvSpPr>
        <p:spPr>
          <a:xfrm>
            <a:off x="0" y="3014227"/>
            <a:ext cx="9144000" cy="224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BF3F286-026E-4FA0-B144-AE48C1816777}"/>
              </a:ext>
            </a:extLst>
          </p:cNvPr>
          <p:cNvSpPr txBox="1"/>
          <p:nvPr/>
        </p:nvSpPr>
        <p:spPr>
          <a:xfrm>
            <a:off x="1385551" y="2941988"/>
            <a:ext cx="614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M1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D7B44B4-CB45-41B0-8ACC-DD17BD876567}"/>
              </a:ext>
            </a:extLst>
          </p:cNvPr>
          <p:cNvSpPr txBox="1"/>
          <p:nvPr/>
        </p:nvSpPr>
        <p:spPr>
          <a:xfrm>
            <a:off x="272109" y="2941988"/>
            <a:ext cx="614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M0</a:t>
            </a:r>
          </a:p>
        </p:txBody>
      </p:sp>
      <p:cxnSp>
        <p:nvCxnSpPr>
          <p:cNvPr id="25" name="Connettore 1 17">
            <a:extLst>
              <a:ext uri="{FF2B5EF4-FFF2-40B4-BE49-F238E27FC236}">
                <a16:creationId xmlns:a16="http://schemas.microsoft.com/office/drawing/2014/main" id="{86F9295C-7A25-4524-85B7-CBA61F4EC6F0}"/>
              </a:ext>
            </a:extLst>
          </p:cNvPr>
          <p:cNvCxnSpPr>
            <a:cxnSpLocks/>
          </p:cNvCxnSpPr>
          <p:nvPr/>
        </p:nvCxnSpPr>
        <p:spPr>
          <a:xfrm>
            <a:off x="579407" y="2378156"/>
            <a:ext cx="1" cy="634372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tangolo arrotondato 74">
            <a:extLst>
              <a:ext uri="{FF2B5EF4-FFF2-40B4-BE49-F238E27FC236}">
                <a16:creationId xmlns:a16="http://schemas.microsoft.com/office/drawing/2014/main" id="{9555D121-557F-4CC2-A2FF-161E72EE39AA}"/>
              </a:ext>
            </a:extLst>
          </p:cNvPr>
          <p:cNvSpPr/>
          <p:nvPr/>
        </p:nvSpPr>
        <p:spPr>
          <a:xfrm>
            <a:off x="49242" y="1904195"/>
            <a:ext cx="1060331" cy="44649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CG Omega" pitchFamily="34" charset="0"/>
                <a:cs typeface="Arial" panose="020B0604020202020204" pitchFamily="34" charset="0"/>
              </a:rPr>
              <a:t>Branding &amp; Identity</a:t>
            </a:r>
            <a:endParaRPr lang="it-IT" sz="1050" b="1" dirty="0">
              <a:solidFill>
                <a:schemeClr val="bg1"/>
              </a:solidFill>
              <a:latin typeface="CG Omega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Connettore 1 17">
            <a:extLst>
              <a:ext uri="{FF2B5EF4-FFF2-40B4-BE49-F238E27FC236}">
                <a16:creationId xmlns:a16="http://schemas.microsoft.com/office/drawing/2014/main" id="{003527C3-BC5C-46CD-8351-F99B573FA65F}"/>
              </a:ext>
            </a:extLst>
          </p:cNvPr>
          <p:cNvCxnSpPr>
            <a:cxnSpLocks/>
            <a:stCxn id="28" idx="0"/>
          </p:cNvCxnSpPr>
          <p:nvPr/>
        </p:nvCxnSpPr>
        <p:spPr>
          <a:xfrm flipH="1">
            <a:off x="1682112" y="1904195"/>
            <a:ext cx="10738" cy="1108333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tangolo arrotondato 74">
            <a:extLst>
              <a:ext uri="{FF2B5EF4-FFF2-40B4-BE49-F238E27FC236}">
                <a16:creationId xmlns:a16="http://schemas.microsoft.com/office/drawing/2014/main" id="{187A4C4D-5D26-4F7C-A6CC-F51F5A0762D4}"/>
              </a:ext>
            </a:extLst>
          </p:cNvPr>
          <p:cNvSpPr/>
          <p:nvPr/>
        </p:nvSpPr>
        <p:spPr>
          <a:xfrm>
            <a:off x="1270711" y="1904195"/>
            <a:ext cx="844277" cy="55044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1200" b="1" dirty="0" err="1">
                <a:solidFill>
                  <a:schemeClr val="tx1"/>
                </a:solidFill>
                <a:latin typeface="CG Omega" pitchFamily="34" charset="0"/>
                <a:cs typeface="Arial" panose="020B0604020202020204" pitchFamily="34" charset="0"/>
              </a:rPr>
              <a:t>KoM</a:t>
            </a:r>
            <a:r>
              <a:rPr lang="en-GB" sz="1200" b="1" dirty="0">
                <a:solidFill>
                  <a:schemeClr val="tx1"/>
                </a:solidFill>
                <a:latin typeface="CG Omega" pitchFamily="34" charset="0"/>
                <a:cs typeface="Arial" panose="020B0604020202020204" pitchFamily="34" charset="0"/>
              </a:rPr>
              <a:t> Annecy</a:t>
            </a:r>
            <a:endParaRPr lang="it-IT" sz="1200" b="1" dirty="0">
              <a:solidFill>
                <a:schemeClr val="tx1"/>
              </a:solidFill>
              <a:latin typeface="CG Omega" pitchFamily="34" charset="0"/>
              <a:cs typeface="Arial" panose="020B0604020202020204" pitchFamily="34" charset="0"/>
            </a:endParaRPr>
          </a:p>
        </p:txBody>
      </p:sp>
      <p:sp>
        <p:nvSpPr>
          <p:cNvPr id="30" name="Rettangolo arrotondato 74">
            <a:extLst>
              <a:ext uri="{FF2B5EF4-FFF2-40B4-BE49-F238E27FC236}">
                <a16:creationId xmlns:a16="http://schemas.microsoft.com/office/drawing/2014/main" id="{2AAD03A3-5D5B-49F8-B915-D2DE68CD0686}"/>
              </a:ext>
            </a:extLst>
          </p:cNvPr>
          <p:cNvSpPr/>
          <p:nvPr/>
        </p:nvSpPr>
        <p:spPr>
          <a:xfrm>
            <a:off x="2352467" y="1903929"/>
            <a:ext cx="1059217" cy="48304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CG Omega" pitchFamily="34" charset="0"/>
                <a:cs typeface="Arial" panose="020B0604020202020204" pitchFamily="34" charset="0"/>
              </a:rPr>
              <a:t>Recruit ML/CS PDRA</a:t>
            </a:r>
            <a:endParaRPr lang="it-IT" sz="1200" b="1" dirty="0">
              <a:solidFill>
                <a:schemeClr val="bg1"/>
              </a:solidFill>
              <a:latin typeface="CG Omega" pitchFamily="34" charset="0"/>
              <a:cs typeface="Arial" panose="020B0604020202020204" pitchFamily="34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8F32AE15-F4C1-4595-84FC-994F64D248BF}"/>
              </a:ext>
            </a:extLst>
          </p:cNvPr>
          <p:cNvSpPr txBox="1"/>
          <p:nvPr/>
        </p:nvSpPr>
        <p:spPr>
          <a:xfrm>
            <a:off x="2542757" y="2941988"/>
            <a:ext cx="614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M5</a:t>
            </a:r>
          </a:p>
        </p:txBody>
      </p:sp>
      <p:cxnSp>
        <p:nvCxnSpPr>
          <p:cNvPr id="33" name="Connettore 1 17">
            <a:extLst>
              <a:ext uri="{FF2B5EF4-FFF2-40B4-BE49-F238E27FC236}">
                <a16:creationId xmlns:a16="http://schemas.microsoft.com/office/drawing/2014/main" id="{93016B80-CC1E-4A30-AD48-EFAA6FD83514}"/>
              </a:ext>
            </a:extLst>
          </p:cNvPr>
          <p:cNvCxnSpPr>
            <a:cxnSpLocks/>
          </p:cNvCxnSpPr>
          <p:nvPr/>
        </p:nvCxnSpPr>
        <p:spPr>
          <a:xfrm>
            <a:off x="2887885" y="2387848"/>
            <a:ext cx="1" cy="634372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ttangolo arrotondato 74">
            <a:extLst>
              <a:ext uri="{FF2B5EF4-FFF2-40B4-BE49-F238E27FC236}">
                <a16:creationId xmlns:a16="http://schemas.microsoft.com/office/drawing/2014/main" id="{4E7670DC-74EC-478C-9294-0049138B0BB5}"/>
              </a:ext>
            </a:extLst>
          </p:cNvPr>
          <p:cNvSpPr/>
          <p:nvPr/>
        </p:nvSpPr>
        <p:spPr>
          <a:xfrm>
            <a:off x="3592164" y="1897573"/>
            <a:ext cx="1738722" cy="45973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1100" b="1" dirty="0">
                <a:solidFill>
                  <a:schemeClr val="tx1"/>
                </a:solidFill>
                <a:latin typeface="CG Omega" pitchFamily="34" charset="0"/>
                <a:cs typeface="Arial" panose="020B0604020202020204" pitchFamily="34" charset="0"/>
              </a:rPr>
              <a:t>D6.4: Citizen Science experiments &amp; education</a:t>
            </a:r>
            <a:endParaRPr lang="it-IT" sz="1100" b="1" dirty="0">
              <a:solidFill>
                <a:schemeClr val="tx1"/>
              </a:solidFill>
              <a:latin typeface="CG Omega" pitchFamily="34" charset="0"/>
              <a:cs typeface="Arial" panose="020B0604020202020204" pitchFamily="34" charset="0"/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B330AD3A-762D-43ED-92C9-9FD11969D921}"/>
              </a:ext>
            </a:extLst>
          </p:cNvPr>
          <p:cNvSpPr txBox="1"/>
          <p:nvPr/>
        </p:nvSpPr>
        <p:spPr>
          <a:xfrm>
            <a:off x="4081337" y="2953490"/>
            <a:ext cx="712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M24</a:t>
            </a:r>
          </a:p>
        </p:txBody>
      </p:sp>
      <p:cxnSp>
        <p:nvCxnSpPr>
          <p:cNvPr id="36" name="Connettore 1 17">
            <a:extLst>
              <a:ext uri="{FF2B5EF4-FFF2-40B4-BE49-F238E27FC236}">
                <a16:creationId xmlns:a16="http://schemas.microsoft.com/office/drawing/2014/main" id="{6B6FFDB3-D5AE-4022-A4EF-9D9F8D9064B5}"/>
              </a:ext>
            </a:extLst>
          </p:cNvPr>
          <p:cNvCxnSpPr>
            <a:cxnSpLocks/>
          </p:cNvCxnSpPr>
          <p:nvPr/>
        </p:nvCxnSpPr>
        <p:spPr>
          <a:xfrm>
            <a:off x="4442213" y="2378156"/>
            <a:ext cx="1" cy="634372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A4EA5237-0A58-427B-B266-826164FA941C}"/>
              </a:ext>
            </a:extLst>
          </p:cNvPr>
          <p:cNvSpPr txBox="1"/>
          <p:nvPr/>
        </p:nvSpPr>
        <p:spPr>
          <a:xfrm>
            <a:off x="6010504" y="2941988"/>
            <a:ext cx="712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M36</a:t>
            </a:r>
          </a:p>
        </p:txBody>
      </p:sp>
      <p:cxnSp>
        <p:nvCxnSpPr>
          <p:cNvPr id="39" name="Connettore 1 17">
            <a:extLst>
              <a:ext uri="{FF2B5EF4-FFF2-40B4-BE49-F238E27FC236}">
                <a16:creationId xmlns:a16="http://schemas.microsoft.com/office/drawing/2014/main" id="{553012B3-6632-4438-BB28-BA0F1995B683}"/>
              </a:ext>
            </a:extLst>
          </p:cNvPr>
          <p:cNvCxnSpPr>
            <a:cxnSpLocks/>
          </p:cNvCxnSpPr>
          <p:nvPr/>
        </p:nvCxnSpPr>
        <p:spPr>
          <a:xfrm>
            <a:off x="6366658" y="2378156"/>
            <a:ext cx="1" cy="634372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1A9104DE-3FBC-46D1-A1AB-759898FF303B}"/>
              </a:ext>
            </a:extLst>
          </p:cNvPr>
          <p:cNvSpPr txBox="1"/>
          <p:nvPr/>
        </p:nvSpPr>
        <p:spPr>
          <a:xfrm>
            <a:off x="8091819" y="2941988"/>
            <a:ext cx="712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M48</a:t>
            </a:r>
          </a:p>
        </p:txBody>
      </p:sp>
      <p:cxnSp>
        <p:nvCxnSpPr>
          <p:cNvPr id="42" name="Connettore 1 17">
            <a:extLst>
              <a:ext uri="{FF2B5EF4-FFF2-40B4-BE49-F238E27FC236}">
                <a16:creationId xmlns:a16="http://schemas.microsoft.com/office/drawing/2014/main" id="{3EF7CCF6-1234-4AE0-9B68-4D3553AA2CDD}"/>
              </a:ext>
            </a:extLst>
          </p:cNvPr>
          <p:cNvCxnSpPr>
            <a:cxnSpLocks/>
          </p:cNvCxnSpPr>
          <p:nvPr/>
        </p:nvCxnSpPr>
        <p:spPr>
          <a:xfrm>
            <a:off x="8447972" y="2179418"/>
            <a:ext cx="2" cy="83311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Segnaposto contenuto 2">
            <a:extLst>
              <a:ext uri="{FF2B5EF4-FFF2-40B4-BE49-F238E27FC236}">
                <a16:creationId xmlns:a16="http://schemas.microsoft.com/office/drawing/2014/main" id="{810322CA-66D1-4BE4-B643-800049985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108" y="3337558"/>
            <a:ext cx="8664419" cy="239117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4000" b="1" dirty="0"/>
              <a:t>HANDS-ON ZOONIVERSE WORKSHOP IN JULY 2020 – DETAILS SOON AND TASTER TODAY!</a:t>
            </a:r>
            <a:endParaRPr lang="it-IT" sz="4000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it-IT" sz="1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/>
          </a:p>
        </p:txBody>
      </p:sp>
      <p:sp>
        <p:nvSpPr>
          <p:cNvPr id="43" name="Rettangolo arrotondato 74">
            <a:extLst>
              <a:ext uri="{FF2B5EF4-FFF2-40B4-BE49-F238E27FC236}">
                <a16:creationId xmlns:a16="http://schemas.microsoft.com/office/drawing/2014/main" id="{733A882B-1BE6-5B41-B43B-DC13FAEB4411}"/>
              </a:ext>
            </a:extLst>
          </p:cNvPr>
          <p:cNvSpPr/>
          <p:nvPr/>
        </p:nvSpPr>
        <p:spPr>
          <a:xfrm>
            <a:off x="7222458" y="1374923"/>
            <a:ext cx="1738722" cy="45973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1100" b="1" dirty="0">
                <a:solidFill>
                  <a:schemeClr val="tx1"/>
                </a:solidFill>
                <a:latin typeface="CG Omega" pitchFamily="34" charset="0"/>
                <a:cs typeface="Arial" panose="020B0604020202020204" pitchFamily="34" charset="0"/>
              </a:rPr>
              <a:t>D6.6: Citizen Science experiments &amp; education</a:t>
            </a:r>
            <a:endParaRPr lang="it-IT" sz="1100" b="1" dirty="0">
              <a:solidFill>
                <a:schemeClr val="tx1"/>
              </a:solidFill>
              <a:latin typeface="CG Omega" pitchFamily="34" charset="0"/>
              <a:cs typeface="Arial" panose="020B0604020202020204" pitchFamily="34" charset="0"/>
            </a:endParaRPr>
          </a:p>
        </p:txBody>
      </p:sp>
      <p:sp>
        <p:nvSpPr>
          <p:cNvPr id="41" name="Rettangolo arrotondato 74">
            <a:extLst>
              <a:ext uri="{FF2B5EF4-FFF2-40B4-BE49-F238E27FC236}">
                <a16:creationId xmlns:a16="http://schemas.microsoft.com/office/drawing/2014/main" id="{1533C2C9-05CD-402D-BB18-912284CDAB85}"/>
              </a:ext>
            </a:extLst>
          </p:cNvPr>
          <p:cNvSpPr/>
          <p:nvPr/>
        </p:nvSpPr>
        <p:spPr>
          <a:xfrm>
            <a:off x="7959418" y="1937836"/>
            <a:ext cx="977110" cy="45973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pt-PT" sz="1100" b="1" dirty="0">
                <a:solidFill>
                  <a:schemeClr val="tx1"/>
                </a:solidFill>
                <a:latin typeface="CG Omega" pitchFamily="34" charset="0"/>
                <a:cs typeface="Arial" panose="020B0604020202020204" pitchFamily="34" charset="0"/>
              </a:rPr>
              <a:t>Final Event</a:t>
            </a:r>
            <a:endParaRPr lang="it-IT" sz="1100" b="1" dirty="0">
              <a:solidFill>
                <a:schemeClr val="tx1"/>
              </a:solidFill>
              <a:latin typeface="CG Omega" pitchFamily="34" charset="0"/>
              <a:cs typeface="Arial" panose="020B0604020202020204" pitchFamily="34" charset="0"/>
            </a:endParaRPr>
          </a:p>
        </p:txBody>
      </p:sp>
      <p:sp>
        <p:nvSpPr>
          <p:cNvPr id="44" name="Rettangolo arrotondato 74">
            <a:extLst>
              <a:ext uri="{FF2B5EF4-FFF2-40B4-BE49-F238E27FC236}">
                <a16:creationId xmlns:a16="http://schemas.microsoft.com/office/drawing/2014/main" id="{4BE7C462-9B40-4F41-A0FC-667C92722BED}"/>
              </a:ext>
            </a:extLst>
          </p:cNvPr>
          <p:cNvSpPr/>
          <p:nvPr/>
        </p:nvSpPr>
        <p:spPr>
          <a:xfrm>
            <a:off x="5511366" y="1867311"/>
            <a:ext cx="1738722" cy="45973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GB" sz="1100" b="1" dirty="0">
                <a:solidFill>
                  <a:schemeClr val="tx1"/>
                </a:solidFill>
                <a:latin typeface="CG Omega" pitchFamily="34" charset="0"/>
                <a:cs typeface="Arial" panose="020B0604020202020204" pitchFamily="34" charset="0"/>
              </a:rPr>
              <a:t>D6.5: Promotional videos</a:t>
            </a:r>
            <a:endParaRPr lang="it-IT" sz="1100" b="1" dirty="0">
              <a:solidFill>
                <a:schemeClr val="tx1"/>
              </a:solidFill>
              <a:latin typeface="CG Omega" pitchFamily="34" charset="0"/>
              <a:cs typeface="Arial" panose="020B0604020202020204" pitchFamily="34" charset="0"/>
            </a:endParaRPr>
          </a:p>
        </p:txBody>
      </p:sp>
      <p:sp>
        <p:nvSpPr>
          <p:cNvPr id="32" name="CasellaDiTesto 39">
            <a:extLst>
              <a:ext uri="{FF2B5EF4-FFF2-40B4-BE49-F238E27FC236}">
                <a16:creationId xmlns:a16="http://schemas.microsoft.com/office/drawing/2014/main" id="{AF1869ED-5EF6-6E4A-8D07-B17CBAE9CFDD}"/>
              </a:ext>
            </a:extLst>
          </p:cNvPr>
          <p:cNvSpPr txBox="1"/>
          <p:nvPr/>
        </p:nvSpPr>
        <p:spPr>
          <a:xfrm>
            <a:off x="7379511" y="2941988"/>
            <a:ext cx="712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M41</a:t>
            </a:r>
          </a:p>
        </p:txBody>
      </p:sp>
      <p:cxnSp>
        <p:nvCxnSpPr>
          <p:cNvPr id="37" name="Connettore 1 17">
            <a:extLst>
              <a:ext uri="{FF2B5EF4-FFF2-40B4-BE49-F238E27FC236}">
                <a16:creationId xmlns:a16="http://schemas.microsoft.com/office/drawing/2014/main" id="{76072530-F7C3-804B-9367-3DB6FC394B2C}"/>
              </a:ext>
            </a:extLst>
          </p:cNvPr>
          <p:cNvCxnSpPr>
            <a:cxnSpLocks/>
          </p:cNvCxnSpPr>
          <p:nvPr/>
        </p:nvCxnSpPr>
        <p:spPr>
          <a:xfrm>
            <a:off x="7705087" y="1842208"/>
            <a:ext cx="1" cy="1200921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438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>
            <a:extLst>
              <a:ext uri="{FF2B5EF4-FFF2-40B4-BE49-F238E27FC236}">
                <a16:creationId xmlns:a16="http://schemas.microsoft.com/office/drawing/2014/main" id="{D7EA898E-B4DC-4D19-B627-2FB998A1FBEC}"/>
              </a:ext>
            </a:extLst>
          </p:cNvPr>
          <p:cNvSpPr/>
          <p:nvPr/>
        </p:nvSpPr>
        <p:spPr>
          <a:xfrm>
            <a:off x="-1" y="5110985"/>
            <a:ext cx="9144001" cy="10928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7BD409C-8DAF-48C3-AFE4-690700772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000" b="1" dirty="0"/>
              <a:t>Thank </a:t>
            </a:r>
            <a:r>
              <a:rPr lang="it-IT" sz="4000" b="1" dirty="0" err="1"/>
              <a:t>you</a:t>
            </a:r>
            <a:r>
              <a:rPr lang="it-IT" sz="4000" b="1" dirty="0"/>
              <a:t> </a:t>
            </a:r>
            <a:r>
              <a:rPr lang="it-IT" sz="4000" b="1" dirty="0" err="1"/>
              <a:t>very</a:t>
            </a:r>
            <a:r>
              <a:rPr lang="it-IT" sz="4000" b="1" dirty="0"/>
              <a:t> </a:t>
            </a:r>
            <a:r>
              <a:rPr lang="it-IT" sz="4000" b="1" dirty="0" err="1"/>
              <a:t>much</a:t>
            </a:r>
            <a:r>
              <a:rPr lang="it-IT" sz="4000" b="1" dirty="0"/>
              <a:t>!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25A2720-3F5A-4BBC-BE2E-33300F63E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820" y="1333219"/>
            <a:ext cx="8802745" cy="1482893"/>
          </a:xfrm>
        </p:spPr>
        <p:txBody>
          <a:bodyPr>
            <a:normAutofit/>
          </a:bodyPr>
          <a:lstStyle/>
          <a:p>
            <a:pPr algn="just"/>
            <a:r>
              <a:rPr lang="it-IT" sz="2400" dirty="0"/>
              <a:t>Stephen </a:t>
            </a:r>
            <a:r>
              <a:rPr lang="it-IT" sz="2400" dirty="0" err="1"/>
              <a:t>Serjeant</a:t>
            </a:r>
            <a:r>
              <a:rPr lang="it-IT" sz="2400" dirty="0"/>
              <a:t>: </a:t>
            </a:r>
            <a:r>
              <a:rPr lang="it-IT" sz="2400" dirty="0">
                <a:hlinkClick r:id="rId2"/>
              </a:rPr>
              <a:t>stephen.serjeant@open.ac.uk</a:t>
            </a:r>
            <a:r>
              <a:rPr lang="it-IT" sz="2400" dirty="0"/>
              <a:t>  </a:t>
            </a:r>
          </a:p>
          <a:p>
            <a:pPr algn="just"/>
            <a:r>
              <a:rPr lang="it-IT" sz="2400" dirty="0"/>
              <a:t>Rita Meneses: </a:t>
            </a:r>
            <a:r>
              <a:rPr lang="it-IT" sz="2400" dirty="0">
                <a:hlinkClick r:id="rId3"/>
              </a:rPr>
              <a:t>r.meneses@trust-itservices.com</a:t>
            </a:r>
            <a:endParaRPr lang="it-IT" sz="2400" dirty="0"/>
          </a:p>
          <a:p>
            <a:pPr algn="just"/>
            <a:r>
              <a:rPr lang="it-IT" sz="2400" dirty="0" err="1"/>
              <a:t>Mathilde</a:t>
            </a:r>
            <a:r>
              <a:rPr lang="it-IT" sz="2400" dirty="0"/>
              <a:t> </a:t>
            </a:r>
            <a:r>
              <a:rPr lang="it-IT" sz="2400" dirty="0" err="1"/>
              <a:t>Hubert</a:t>
            </a:r>
            <a:r>
              <a:rPr lang="it-IT" sz="2400" dirty="0"/>
              <a:t>: </a:t>
            </a:r>
            <a:r>
              <a:rPr lang="it-IT" sz="2400" dirty="0">
                <a:hlinkClick r:id="rId4"/>
              </a:rPr>
              <a:t>hubert@lapp.in2p3.fr</a:t>
            </a:r>
            <a:r>
              <a:rPr lang="it-IT" sz="2400" dirty="0"/>
              <a:t> 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F9524F0-DF5A-47A7-B55A-766B0DC1B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25/02/2020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8F8BCDB-C878-4AF8-B6DA-022FF31F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58196" y="6356351"/>
            <a:ext cx="2945005" cy="365125"/>
          </a:xfrm>
        </p:spPr>
        <p:txBody>
          <a:bodyPr/>
          <a:lstStyle/>
          <a:p>
            <a:r>
              <a:rPr lang="pt-PT" dirty="0"/>
              <a:t>ESCAPE All-Hands Meeting | 26-27 Feb 2020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3081709-7B49-45E3-8B47-A75994B78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29</a:t>
            </a:fld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6400FF5-3B04-49CF-9A02-73A44D84A8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795" y="5206333"/>
            <a:ext cx="460717" cy="41074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9CFF66A-8CB7-4569-9601-275BF128E9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905" y="5139534"/>
            <a:ext cx="575318" cy="544338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1AAC6B7D-2DD6-48B3-97AB-04FABFC268BA}"/>
              </a:ext>
            </a:extLst>
          </p:cNvPr>
          <p:cNvSpPr/>
          <p:nvPr/>
        </p:nvSpPr>
        <p:spPr>
          <a:xfrm>
            <a:off x="1942350" y="5733806"/>
            <a:ext cx="13304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@ESCAPE_EU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048D057-F1C3-40B5-A10C-67B7C3EABA3B}"/>
              </a:ext>
            </a:extLst>
          </p:cNvPr>
          <p:cNvSpPr/>
          <p:nvPr/>
        </p:nvSpPr>
        <p:spPr>
          <a:xfrm>
            <a:off x="3341562" y="5718898"/>
            <a:ext cx="30051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hlinkClick r:id="rId8"/>
              </a:rPr>
              <a:t>linkedin.com/company/</a:t>
            </a:r>
            <a:r>
              <a:rPr lang="it-IT" sz="1400" dirty="0" err="1">
                <a:solidFill>
                  <a:schemeClr val="bg1"/>
                </a:solidFill>
                <a:hlinkClick r:id="rId8"/>
              </a:rPr>
              <a:t>projectescape</a:t>
            </a:r>
            <a:r>
              <a:rPr lang="it-IT" sz="1400" dirty="0">
                <a:solidFill>
                  <a:schemeClr val="bg1"/>
                </a:solidFill>
                <a:hlinkClick r:id="rId8"/>
              </a:rPr>
              <a:t>/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A0346923-ED34-46E6-ADE6-C20DC2521732}"/>
              </a:ext>
            </a:extLst>
          </p:cNvPr>
          <p:cNvSpPr/>
          <p:nvPr/>
        </p:nvSpPr>
        <p:spPr>
          <a:xfrm>
            <a:off x="6515957" y="5718898"/>
            <a:ext cx="25052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/>
                </a:solidFill>
                <a:hlinkClick r:id="rId9"/>
              </a:rPr>
              <a:t>youtube.com/</a:t>
            </a:r>
            <a:r>
              <a:rPr lang="it-IT" sz="1400" dirty="0" err="1">
                <a:solidFill>
                  <a:schemeClr val="bg1"/>
                </a:solidFill>
                <a:hlinkClick r:id="rId9"/>
              </a:rPr>
              <a:t>channel</a:t>
            </a:r>
            <a:r>
              <a:rPr lang="it-IT" sz="1400" dirty="0">
                <a:solidFill>
                  <a:schemeClr val="bg1"/>
                </a:solidFill>
                <a:hlinkClick r:id="rId9"/>
              </a:rPr>
              <a:t>/UC05braEQdP2rCSUamHm9I_Q</a:t>
            </a:r>
            <a:r>
              <a:rPr lang="it-IT" sz="1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5A222A1-6827-42A3-B1E2-36DCD1993F62}"/>
              </a:ext>
            </a:extLst>
          </p:cNvPr>
          <p:cNvSpPr txBox="1"/>
          <p:nvPr/>
        </p:nvSpPr>
        <p:spPr>
          <a:xfrm>
            <a:off x="173903" y="5279197"/>
            <a:ext cx="1732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ESCAPE on</a:t>
            </a:r>
            <a:endParaRPr lang="it-IT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25093" y="5202750"/>
            <a:ext cx="569065" cy="41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17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0D4661-789E-4BD1-B58E-60810CD22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4" y="1702191"/>
            <a:ext cx="9204666" cy="3605750"/>
          </a:xfrm>
        </p:spPr>
        <p:txBody>
          <a:bodyPr>
            <a:normAutofit fontScale="92500" lnSpcReduction="10000"/>
          </a:bodyPr>
          <a:lstStyle/>
          <a:p>
            <a:r>
              <a:rPr lang="en-US" sz="2000" b="1" dirty="0"/>
              <a:t>Timing</a:t>
            </a:r>
            <a:r>
              <a:rPr lang="en-US" sz="2000" dirty="0"/>
              <a:t>: M1-M48; </a:t>
            </a:r>
          </a:p>
          <a:p>
            <a:r>
              <a:rPr lang="en-US" sz="2000" b="1" dirty="0"/>
              <a:t>Lead</a:t>
            </a:r>
            <a:r>
              <a:rPr lang="en-US" sz="2000" dirty="0"/>
              <a:t>: Trust-IT Services (28PM)</a:t>
            </a:r>
          </a:p>
          <a:p>
            <a:r>
              <a:rPr lang="en-US" sz="2000" b="1" dirty="0"/>
              <a:t>Partners Involved</a:t>
            </a:r>
            <a:r>
              <a:rPr lang="en-US" sz="2000" dirty="0"/>
              <a:t>: CNRS-LAPP (12PM) &amp; OU (2PM)</a:t>
            </a:r>
          </a:p>
          <a:p>
            <a:r>
              <a:rPr lang="en-US" sz="2000" b="1" dirty="0"/>
              <a:t>Deliverables</a:t>
            </a:r>
            <a:r>
              <a:rPr lang="en-US" sz="2000" dirty="0"/>
              <a:t>: </a:t>
            </a:r>
          </a:p>
          <a:p>
            <a:pPr lvl="1"/>
            <a:r>
              <a:rPr lang="en-US" sz="1800" dirty="0"/>
              <a:t>D6.1 – ESCAPE website live (June19) </a:t>
            </a:r>
          </a:p>
          <a:p>
            <a:pPr lvl="1"/>
            <a:r>
              <a:rPr lang="en-US" sz="1800" dirty="0"/>
              <a:t>D6.2 – Dissemination &amp; Exploitation Plan (Janry20) </a:t>
            </a:r>
          </a:p>
          <a:p>
            <a:pPr lvl="1"/>
            <a:r>
              <a:rPr lang="en-US" sz="1800" dirty="0"/>
              <a:t>D6.3 – Brochure publication (June20)</a:t>
            </a:r>
          </a:p>
          <a:p>
            <a:r>
              <a:rPr lang="en-US" sz="2000" b="1" dirty="0"/>
              <a:t>Contributions requested within the next 6 months</a:t>
            </a:r>
            <a:r>
              <a:rPr lang="en-US" sz="2000" dirty="0"/>
              <a:t>:</a:t>
            </a:r>
          </a:p>
          <a:p>
            <a:pPr lvl="1"/>
            <a:r>
              <a:rPr lang="en-US" sz="1800" dirty="0"/>
              <a:t>Blogposts from EOSC WG members</a:t>
            </a:r>
          </a:p>
          <a:p>
            <a:pPr lvl="1"/>
            <a:r>
              <a:rPr lang="en-US" sz="1800" dirty="0"/>
              <a:t>Each 2 months, a WP updated about latest activities</a:t>
            </a:r>
          </a:p>
          <a:p>
            <a:pPr lvl="1"/>
            <a:r>
              <a:rPr lang="en-US" sz="1800" dirty="0"/>
              <a:t>Pieces of news / Webinars of ESCAPE Services &amp; Science projects</a:t>
            </a:r>
          </a:p>
          <a:p>
            <a:endParaRPr lang="it-IT" sz="20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F0E8230-2952-4CC3-986F-A838ACD1C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505B47-C677-1F40-983D-52F98A3CC2DB}" type="datetime1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25/02/2020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DD217D-FC40-46D5-AE1E-3A83ECBA0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15B12F-D02A-B845-865F-37AC5B23234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752579F-6877-4E67-8434-633C11E35696}"/>
              </a:ext>
            </a:extLst>
          </p:cNvPr>
          <p:cNvSpPr/>
          <p:nvPr/>
        </p:nvSpPr>
        <p:spPr>
          <a:xfrm>
            <a:off x="-32530" y="5317589"/>
            <a:ext cx="9204666" cy="67524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Synchronyse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our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efforts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communication by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liaising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well with all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WPs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ensure that a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consistent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message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carried out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throughout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the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whole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project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timeframe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CFF1452C-5761-4108-8786-45C45820E8BC}"/>
              </a:ext>
            </a:extLst>
          </p:cNvPr>
          <p:cNvSpPr txBox="1">
            <a:spLocks/>
          </p:cNvSpPr>
          <p:nvPr/>
        </p:nvSpPr>
        <p:spPr>
          <a:xfrm>
            <a:off x="150350" y="1019909"/>
            <a:ext cx="8796705" cy="38830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“Task 6.1 Public Engagement and Communication”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0D0EF493-E63B-43F6-8458-4B284279E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951" y="160027"/>
            <a:ext cx="7290399" cy="655899"/>
          </a:xfrm>
        </p:spPr>
        <p:txBody>
          <a:bodyPr>
            <a:normAutofit fontScale="90000"/>
          </a:bodyPr>
          <a:lstStyle/>
          <a:p>
            <a:pPr algn="ctr"/>
            <a:r>
              <a:rPr lang="pt-PT" b="1" dirty="0"/>
              <a:t>WP6 - Engagement and Communication</a:t>
            </a:r>
            <a:endParaRPr lang="it-IT" b="1" dirty="0"/>
          </a:p>
        </p:txBody>
      </p:sp>
      <p:sp>
        <p:nvSpPr>
          <p:cNvPr id="9" name="Segnaposto piè di pagina 4">
            <a:extLst>
              <a:ext uri="{FF2B5EF4-FFF2-40B4-BE49-F238E27FC236}">
                <a16:creationId xmlns:a16="http://schemas.microsoft.com/office/drawing/2014/main" id="{78F8BCDB-C878-4AF8-B6DA-022FF31F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58196" y="6356351"/>
            <a:ext cx="2945005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ESCAPE All-Hands Meeting | 26-27 Feb 2020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185" y="1692543"/>
            <a:ext cx="2689449" cy="886028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6783547" y="1498229"/>
            <a:ext cx="1282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T6.1 Leader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495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Connettore 1 17">
            <a:extLst>
              <a:ext uri="{FF2B5EF4-FFF2-40B4-BE49-F238E27FC236}">
                <a16:creationId xmlns:a16="http://schemas.microsoft.com/office/drawing/2014/main" id="{6B6FFDB3-D5AE-4022-A4EF-9D9F8D9064B5}"/>
              </a:ext>
            </a:extLst>
          </p:cNvPr>
          <p:cNvCxnSpPr>
            <a:cxnSpLocks/>
          </p:cNvCxnSpPr>
          <p:nvPr/>
        </p:nvCxnSpPr>
        <p:spPr>
          <a:xfrm>
            <a:off x="6687850" y="2049723"/>
            <a:ext cx="0" cy="2371828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1 17">
            <a:extLst>
              <a:ext uri="{FF2B5EF4-FFF2-40B4-BE49-F238E27FC236}">
                <a16:creationId xmlns:a16="http://schemas.microsoft.com/office/drawing/2014/main" id="{6B6FFDB3-D5AE-4022-A4EF-9D9F8D9064B5}"/>
              </a:ext>
            </a:extLst>
          </p:cNvPr>
          <p:cNvCxnSpPr>
            <a:cxnSpLocks/>
          </p:cNvCxnSpPr>
          <p:nvPr/>
        </p:nvCxnSpPr>
        <p:spPr>
          <a:xfrm>
            <a:off x="5654453" y="2926837"/>
            <a:ext cx="0" cy="241200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1 17">
            <a:extLst>
              <a:ext uri="{FF2B5EF4-FFF2-40B4-BE49-F238E27FC236}">
                <a16:creationId xmlns:a16="http://schemas.microsoft.com/office/drawing/2014/main" id="{3EF7CCF6-1234-4AE0-9B68-4D3553AA2CDD}"/>
              </a:ext>
            </a:extLst>
          </p:cNvPr>
          <p:cNvCxnSpPr>
            <a:cxnSpLocks/>
          </p:cNvCxnSpPr>
          <p:nvPr/>
        </p:nvCxnSpPr>
        <p:spPr>
          <a:xfrm>
            <a:off x="7724082" y="2382895"/>
            <a:ext cx="7553" cy="212400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17">
            <a:extLst>
              <a:ext uri="{FF2B5EF4-FFF2-40B4-BE49-F238E27FC236}">
                <a16:creationId xmlns:a16="http://schemas.microsoft.com/office/drawing/2014/main" id="{3EF7CCF6-1234-4AE0-9B68-4D3553AA2CDD}"/>
              </a:ext>
            </a:extLst>
          </p:cNvPr>
          <p:cNvCxnSpPr>
            <a:cxnSpLocks/>
          </p:cNvCxnSpPr>
          <p:nvPr/>
        </p:nvCxnSpPr>
        <p:spPr>
          <a:xfrm>
            <a:off x="8680696" y="4240459"/>
            <a:ext cx="0" cy="948443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1 17">
            <a:extLst>
              <a:ext uri="{FF2B5EF4-FFF2-40B4-BE49-F238E27FC236}">
                <a16:creationId xmlns:a16="http://schemas.microsoft.com/office/drawing/2014/main" id="{86F9295C-7A25-4524-85B7-CBA61F4EC6F0}"/>
              </a:ext>
            </a:extLst>
          </p:cNvPr>
          <p:cNvCxnSpPr>
            <a:cxnSpLocks/>
          </p:cNvCxnSpPr>
          <p:nvPr/>
        </p:nvCxnSpPr>
        <p:spPr>
          <a:xfrm flipH="1">
            <a:off x="3547964" y="3359839"/>
            <a:ext cx="9108" cy="108000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7">
            <a:extLst>
              <a:ext uri="{FF2B5EF4-FFF2-40B4-BE49-F238E27FC236}">
                <a16:creationId xmlns:a16="http://schemas.microsoft.com/office/drawing/2014/main" id="{93016B80-CC1E-4A30-AD48-EFAA6FD83514}"/>
              </a:ext>
            </a:extLst>
          </p:cNvPr>
          <p:cNvCxnSpPr>
            <a:cxnSpLocks/>
          </p:cNvCxnSpPr>
          <p:nvPr/>
        </p:nvCxnSpPr>
        <p:spPr>
          <a:xfrm>
            <a:off x="2593886" y="2802095"/>
            <a:ext cx="1" cy="158400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41D64CA0-8235-49A4-9E02-C972860FF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951" y="160027"/>
            <a:ext cx="7290399" cy="933727"/>
          </a:xfrm>
        </p:spPr>
        <p:txBody>
          <a:bodyPr>
            <a:normAutofit fontScale="90000"/>
          </a:bodyPr>
          <a:lstStyle/>
          <a:p>
            <a:pPr algn="ctr"/>
            <a:r>
              <a:rPr lang="pt-PT" b="1" dirty="0"/>
              <a:t>Timeline of activities done in M1-M12</a:t>
            </a:r>
            <a:br>
              <a:rPr lang="pt-PT" b="1" dirty="0"/>
            </a:br>
            <a:r>
              <a:rPr lang="pt-PT" b="1" dirty="0"/>
              <a:t>Feb 2019 – Jan 2020</a:t>
            </a:r>
            <a:endParaRPr lang="it-IT" b="1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A447D7-573D-49E5-B812-6952ED131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505B47-C677-1F40-983D-52F98A3CC2DB}" type="datetime1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25/02/2020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E36A404-2C1B-4753-9650-BE5C688F7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15B12F-D02A-B845-865F-37AC5B23234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Segnaposto piè di pagina 4">
            <a:extLst>
              <a:ext uri="{FF2B5EF4-FFF2-40B4-BE49-F238E27FC236}">
                <a16:creationId xmlns:a16="http://schemas.microsoft.com/office/drawing/2014/main" id="{78F8BCDB-C878-4AF8-B6DA-022FF31F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58196" y="6356351"/>
            <a:ext cx="2945005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ESCAPE All-Hands Meeting | 26-27 Feb 2020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Google Shape;3785;p297"/>
          <p:cNvSpPr txBox="1"/>
          <p:nvPr/>
        </p:nvSpPr>
        <p:spPr>
          <a:xfrm>
            <a:off x="8515350" y="260648"/>
            <a:ext cx="656786" cy="395748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Calibri"/>
              <a:buNone/>
              <a:tabLst/>
              <a:defRPr/>
            </a:pPr>
            <a:r>
              <a:rPr kumimoji="0" lang="pt-P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WP6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98931CF2-4D94-44DD-A160-0BBA2A5D8B25}"/>
              </a:ext>
            </a:extLst>
          </p:cNvPr>
          <p:cNvSpPr/>
          <p:nvPr/>
        </p:nvSpPr>
        <p:spPr>
          <a:xfrm>
            <a:off x="0" y="4440018"/>
            <a:ext cx="9144000" cy="2248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D7B44B4-CB45-41B0-8ACC-DD17BD876567}"/>
              </a:ext>
            </a:extLst>
          </p:cNvPr>
          <p:cNvSpPr txBox="1"/>
          <p:nvPr/>
        </p:nvSpPr>
        <p:spPr>
          <a:xfrm>
            <a:off x="280986" y="4367779"/>
            <a:ext cx="614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M1</a:t>
            </a:r>
          </a:p>
        </p:txBody>
      </p:sp>
      <p:cxnSp>
        <p:nvCxnSpPr>
          <p:cNvPr id="12" name="Connettore 1 17">
            <a:extLst>
              <a:ext uri="{FF2B5EF4-FFF2-40B4-BE49-F238E27FC236}">
                <a16:creationId xmlns:a16="http://schemas.microsoft.com/office/drawing/2014/main" id="{86F9295C-7A25-4524-85B7-CBA61F4EC6F0}"/>
              </a:ext>
            </a:extLst>
          </p:cNvPr>
          <p:cNvCxnSpPr>
            <a:cxnSpLocks/>
          </p:cNvCxnSpPr>
          <p:nvPr/>
        </p:nvCxnSpPr>
        <p:spPr>
          <a:xfrm>
            <a:off x="583744" y="2474073"/>
            <a:ext cx="9081" cy="194400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tangolo arrotondato 74">
            <a:extLst>
              <a:ext uri="{FF2B5EF4-FFF2-40B4-BE49-F238E27FC236}">
                <a16:creationId xmlns:a16="http://schemas.microsoft.com/office/drawing/2014/main" id="{9555D121-557F-4CC2-A2FF-161E72EE39AA}"/>
              </a:ext>
            </a:extLst>
          </p:cNvPr>
          <p:cNvSpPr/>
          <p:nvPr/>
        </p:nvSpPr>
        <p:spPr>
          <a:xfrm>
            <a:off x="30284" y="3903442"/>
            <a:ext cx="1116000" cy="3600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Branding, rollup &amp;  templates</a:t>
            </a:r>
            <a:endParaRPr kumimoji="0" lang="it-IT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G Omega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" name="Connettore 1 17">
            <a:extLst>
              <a:ext uri="{FF2B5EF4-FFF2-40B4-BE49-F238E27FC236}">
                <a16:creationId xmlns:a16="http://schemas.microsoft.com/office/drawing/2014/main" id="{003527C3-BC5C-46CD-8351-F99B573FA65F}"/>
              </a:ext>
            </a:extLst>
          </p:cNvPr>
          <p:cNvCxnSpPr>
            <a:cxnSpLocks/>
          </p:cNvCxnSpPr>
          <p:nvPr/>
        </p:nvCxnSpPr>
        <p:spPr>
          <a:xfrm flipH="1">
            <a:off x="1656183" y="3463074"/>
            <a:ext cx="10738" cy="982861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arrotondato 74">
            <a:extLst>
              <a:ext uri="{FF2B5EF4-FFF2-40B4-BE49-F238E27FC236}">
                <a16:creationId xmlns:a16="http://schemas.microsoft.com/office/drawing/2014/main" id="{187A4C4D-5D26-4F7C-A6CC-F51F5A0762D4}"/>
              </a:ext>
            </a:extLst>
          </p:cNvPr>
          <p:cNvSpPr/>
          <p:nvPr/>
        </p:nvSpPr>
        <p:spPr>
          <a:xfrm>
            <a:off x="30284" y="2481736"/>
            <a:ext cx="1116000" cy="216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KoM</a:t>
            </a: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 Annecy</a:t>
            </a:r>
            <a:endParaRPr kumimoji="0" lang="it-IT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G Omega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ttangolo arrotondato 74">
            <a:extLst>
              <a:ext uri="{FF2B5EF4-FFF2-40B4-BE49-F238E27FC236}">
                <a16:creationId xmlns:a16="http://schemas.microsoft.com/office/drawing/2014/main" id="{2AAD03A3-5D5B-49F8-B915-D2DE68CD0686}"/>
              </a:ext>
            </a:extLst>
          </p:cNvPr>
          <p:cNvSpPr/>
          <p:nvPr/>
        </p:nvSpPr>
        <p:spPr>
          <a:xfrm>
            <a:off x="2197886" y="4047442"/>
            <a:ext cx="792000" cy="2160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Flyer</a:t>
            </a:r>
            <a:endParaRPr kumimoji="0" lang="it-IT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G Omega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F32AE15-F4C1-4595-84FC-994F64D248BF}"/>
              </a:ext>
            </a:extLst>
          </p:cNvPr>
          <p:cNvSpPr txBox="1"/>
          <p:nvPr/>
        </p:nvSpPr>
        <p:spPr>
          <a:xfrm>
            <a:off x="2286588" y="4367779"/>
            <a:ext cx="614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M5</a:t>
            </a:r>
          </a:p>
        </p:txBody>
      </p:sp>
      <p:sp>
        <p:nvSpPr>
          <p:cNvPr id="19" name="Rettangolo arrotondato 74">
            <a:extLst>
              <a:ext uri="{FF2B5EF4-FFF2-40B4-BE49-F238E27FC236}">
                <a16:creationId xmlns:a16="http://schemas.microsoft.com/office/drawing/2014/main" id="{AD141D93-7BDA-4D49-AB51-27DBE57B10AD}"/>
              </a:ext>
            </a:extLst>
          </p:cNvPr>
          <p:cNvSpPr/>
          <p:nvPr/>
        </p:nvSpPr>
        <p:spPr>
          <a:xfrm>
            <a:off x="30284" y="3106840"/>
            <a:ext cx="1116000" cy="360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Social Media networks</a:t>
            </a:r>
            <a:endParaRPr kumimoji="0" lang="it-IT" sz="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G Omega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330AD3A-762D-43ED-92C9-9FD11969D921}"/>
              </a:ext>
            </a:extLst>
          </p:cNvPr>
          <p:cNvSpPr txBox="1"/>
          <p:nvPr/>
        </p:nvSpPr>
        <p:spPr>
          <a:xfrm>
            <a:off x="4243551" y="4363523"/>
            <a:ext cx="712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M7</a:t>
            </a:r>
          </a:p>
        </p:txBody>
      </p:sp>
      <p:cxnSp>
        <p:nvCxnSpPr>
          <p:cNvPr id="23" name="Connettore 1 17">
            <a:extLst>
              <a:ext uri="{FF2B5EF4-FFF2-40B4-BE49-F238E27FC236}">
                <a16:creationId xmlns:a16="http://schemas.microsoft.com/office/drawing/2014/main" id="{6B6FFDB3-D5AE-4022-A4EF-9D9F8D9064B5}"/>
              </a:ext>
            </a:extLst>
          </p:cNvPr>
          <p:cNvCxnSpPr>
            <a:cxnSpLocks/>
          </p:cNvCxnSpPr>
          <p:nvPr/>
        </p:nvCxnSpPr>
        <p:spPr>
          <a:xfrm flipH="1">
            <a:off x="4596419" y="3687125"/>
            <a:ext cx="6572" cy="795386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tangolo arrotondato 74">
            <a:extLst>
              <a:ext uri="{FF2B5EF4-FFF2-40B4-BE49-F238E27FC236}">
                <a16:creationId xmlns:a16="http://schemas.microsoft.com/office/drawing/2014/main" id="{AD83A0AA-481E-4480-ABAB-73B320D2185E}"/>
              </a:ext>
            </a:extLst>
          </p:cNvPr>
          <p:cNvSpPr/>
          <p:nvPr/>
        </p:nvSpPr>
        <p:spPr>
          <a:xfrm>
            <a:off x="4203705" y="3903442"/>
            <a:ext cx="792000" cy="36000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Website revamp</a:t>
            </a:r>
            <a:endParaRPr kumimoji="0" lang="it-IT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G Omega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4EA5237-0A58-427B-B266-826164FA941C}"/>
              </a:ext>
            </a:extLst>
          </p:cNvPr>
          <p:cNvSpPr txBox="1"/>
          <p:nvPr/>
        </p:nvSpPr>
        <p:spPr>
          <a:xfrm>
            <a:off x="6331696" y="4367779"/>
            <a:ext cx="712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M9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A9104DE-3FBC-46D1-A1AB-759898FF303B}"/>
              </a:ext>
            </a:extLst>
          </p:cNvPr>
          <p:cNvSpPr txBox="1"/>
          <p:nvPr/>
        </p:nvSpPr>
        <p:spPr>
          <a:xfrm>
            <a:off x="8324542" y="4367779"/>
            <a:ext cx="712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M12</a:t>
            </a:r>
          </a:p>
        </p:txBody>
      </p:sp>
      <p:sp>
        <p:nvSpPr>
          <p:cNvPr id="28" name="Rettangolo arrotondato 74">
            <a:extLst>
              <a:ext uri="{FF2B5EF4-FFF2-40B4-BE49-F238E27FC236}">
                <a16:creationId xmlns:a16="http://schemas.microsoft.com/office/drawing/2014/main" id="{1533C2C9-05CD-402D-BB18-912284CDAB85}"/>
              </a:ext>
            </a:extLst>
          </p:cNvPr>
          <p:cNvSpPr/>
          <p:nvPr/>
        </p:nvSpPr>
        <p:spPr>
          <a:xfrm>
            <a:off x="2197886" y="3120590"/>
            <a:ext cx="792000" cy="360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EOSC Jam Session -IT</a:t>
            </a:r>
            <a:endParaRPr kumimoji="0" lang="it-IT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G Omega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ttangolo arrotondato 74">
            <a:extLst>
              <a:ext uri="{FF2B5EF4-FFF2-40B4-BE49-F238E27FC236}">
                <a16:creationId xmlns:a16="http://schemas.microsoft.com/office/drawing/2014/main" id="{14F87292-80B6-4F38-8BE2-B2EA2CB1E006}"/>
              </a:ext>
            </a:extLst>
          </p:cNvPr>
          <p:cNvSpPr/>
          <p:nvPr/>
        </p:nvSpPr>
        <p:spPr>
          <a:xfrm>
            <a:off x="1229552" y="4047442"/>
            <a:ext cx="864000" cy="2160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Interviews</a:t>
            </a:r>
            <a:endParaRPr kumimoji="0" lang="it-IT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G Omega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3BF3F286-026E-4FA0-B144-AE48C1816777}"/>
              </a:ext>
            </a:extLst>
          </p:cNvPr>
          <p:cNvSpPr txBox="1"/>
          <p:nvPr/>
        </p:nvSpPr>
        <p:spPr>
          <a:xfrm>
            <a:off x="1354254" y="4367779"/>
            <a:ext cx="614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M3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3BF3F286-026E-4FA0-B144-AE48C1816777}"/>
              </a:ext>
            </a:extLst>
          </p:cNvPr>
          <p:cNvSpPr txBox="1"/>
          <p:nvPr/>
        </p:nvSpPr>
        <p:spPr>
          <a:xfrm>
            <a:off x="3245220" y="4367779"/>
            <a:ext cx="614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M6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3BF3F286-026E-4FA0-B144-AE48C1816777}"/>
              </a:ext>
            </a:extLst>
          </p:cNvPr>
          <p:cNvSpPr txBox="1"/>
          <p:nvPr/>
        </p:nvSpPr>
        <p:spPr>
          <a:xfrm>
            <a:off x="5347155" y="4367779"/>
            <a:ext cx="614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M8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3BF3F286-026E-4FA0-B144-AE48C1816777}"/>
              </a:ext>
            </a:extLst>
          </p:cNvPr>
          <p:cNvSpPr txBox="1"/>
          <p:nvPr/>
        </p:nvSpPr>
        <p:spPr>
          <a:xfrm>
            <a:off x="7373873" y="4367779"/>
            <a:ext cx="707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M10</a:t>
            </a:r>
          </a:p>
        </p:txBody>
      </p:sp>
      <p:sp>
        <p:nvSpPr>
          <p:cNvPr id="37" name="Rettangolo arrotondato 74">
            <a:extLst>
              <a:ext uri="{FF2B5EF4-FFF2-40B4-BE49-F238E27FC236}">
                <a16:creationId xmlns:a16="http://schemas.microsoft.com/office/drawing/2014/main" id="{2AAD03A3-5D5B-49F8-B915-D2DE68CD0686}"/>
              </a:ext>
            </a:extLst>
          </p:cNvPr>
          <p:cNvSpPr/>
          <p:nvPr/>
        </p:nvSpPr>
        <p:spPr>
          <a:xfrm>
            <a:off x="2197886" y="3587314"/>
            <a:ext cx="792000" cy="3600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Services </a:t>
            </a: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branding</a:t>
            </a:r>
            <a:endParaRPr kumimoji="0" lang="it-IT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G Omega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ttangolo arrotondato 74">
            <a:extLst>
              <a:ext uri="{FF2B5EF4-FFF2-40B4-BE49-F238E27FC236}">
                <a16:creationId xmlns:a16="http://schemas.microsoft.com/office/drawing/2014/main" id="{4E7670DC-74EC-478C-9294-0049138B0BB5}"/>
              </a:ext>
            </a:extLst>
          </p:cNvPr>
          <p:cNvSpPr/>
          <p:nvPr/>
        </p:nvSpPr>
        <p:spPr>
          <a:xfrm>
            <a:off x="4952453" y="5099434"/>
            <a:ext cx="1404000" cy="360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D6.1 – ESCAPE project website live</a:t>
            </a:r>
            <a:endParaRPr kumimoji="0" lang="it-IT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G Omega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ttangolo arrotondato 74">
            <a:extLst>
              <a:ext uri="{FF2B5EF4-FFF2-40B4-BE49-F238E27FC236}">
                <a16:creationId xmlns:a16="http://schemas.microsoft.com/office/drawing/2014/main" id="{4E7670DC-74EC-478C-9294-0049138B0BB5}"/>
              </a:ext>
            </a:extLst>
          </p:cNvPr>
          <p:cNvSpPr/>
          <p:nvPr/>
        </p:nvSpPr>
        <p:spPr>
          <a:xfrm>
            <a:off x="7452575" y="5099434"/>
            <a:ext cx="1692000" cy="360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D6.2 - Dissemination 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exploitation plan</a:t>
            </a:r>
            <a:endParaRPr kumimoji="0" lang="it-IT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G Omega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Rettangolo arrotondato 74">
            <a:extLst>
              <a:ext uri="{FF2B5EF4-FFF2-40B4-BE49-F238E27FC236}">
                <a16:creationId xmlns:a16="http://schemas.microsoft.com/office/drawing/2014/main" id="{AD83A0AA-481E-4480-ABAB-73B320D2185E}"/>
              </a:ext>
            </a:extLst>
          </p:cNvPr>
          <p:cNvSpPr/>
          <p:nvPr/>
        </p:nvSpPr>
        <p:spPr>
          <a:xfrm>
            <a:off x="30284" y="3567997"/>
            <a:ext cx="1116000" cy="21600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Website live</a:t>
            </a:r>
            <a:endParaRPr kumimoji="0" lang="it-IT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G Omega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Rettangolo arrotondato 74">
            <a:extLst>
              <a:ext uri="{FF2B5EF4-FFF2-40B4-BE49-F238E27FC236}">
                <a16:creationId xmlns:a16="http://schemas.microsoft.com/office/drawing/2014/main" id="{2AAD03A3-5D5B-49F8-B915-D2DE68CD0686}"/>
              </a:ext>
            </a:extLst>
          </p:cNvPr>
          <p:cNvSpPr/>
          <p:nvPr/>
        </p:nvSpPr>
        <p:spPr>
          <a:xfrm>
            <a:off x="6219850" y="4047442"/>
            <a:ext cx="936000" cy="2160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2 posters</a:t>
            </a:r>
            <a:endParaRPr kumimoji="0" lang="it-IT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G Omega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Rettangolo arrotondato 74">
            <a:extLst>
              <a:ext uri="{FF2B5EF4-FFF2-40B4-BE49-F238E27FC236}">
                <a16:creationId xmlns:a16="http://schemas.microsoft.com/office/drawing/2014/main" id="{2AAD03A3-5D5B-49F8-B915-D2DE68CD0686}"/>
              </a:ext>
            </a:extLst>
          </p:cNvPr>
          <p:cNvSpPr/>
          <p:nvPr/>
        </p:nvSpPr>
        <p:spPr>
          <a:xfrm>
            <a:off x="7223858" y="4047750"/>
            <a:ext cx="1008000" cy="2160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1 </a:t>
            </a: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poster</a:t>
            </a:r>
            <a:endParaRPr kumimoji="0" lang="it-IT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G Omega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Rettangolo arrotondato 74">
            <a:extLst>
              <a:ext uri="{FF2B5EF4-FFF2-40B4-BE49-F238E27FC236}">
                <a16:creationId xmlns:a16="http://schemas.microsoft.com/office/drawing/2014/main" id="{2AAD03A3-5D5B-49F8-B915-D2DE68CD0686}"/>
              </a:ext>
            </a:extLst>
          </p:cNvPr>
          <p:cNvSpPr/>
          <p:nvPr/>
        </p:nvSpPr>
        <p:spPr>
          <a:xfrm>
            <a:off x="7223858" y="3587314"/>
            <a:ext cx="1008000" cy="3600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1 position </a:t>
            </a: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statement</a:t>
            </a:r>
            <a:endParaRPr kumimoji="0" lang="it-IT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G Omega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Rettangolo arrotondato 74">
            <a:extLst>
              <a:ext uri="{FF2B5EF4-FFF2-40B4-BE49-F238E27FC236}">
                <a16:creationId xmlns:a16="http://schemas.microsoft.com/office/drawing/2014/main" id="{AD83A0AA-481E-4480-ABAB-73B320D2185E}"/>
              </a:ext>
            </a:extLst>
          </p:cNvPr>
          <p:cNvSpPr/>
          <p:nvPr/>
        </p:nvSpPr>
        <p:spPr>
          <a:xfrm>
            <a:off x="30284" y="2801163"/>
            <a:ext cx="1116000" cy="2160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1st Press Release</a:t>
            </a:r>
            <a:endParaRPr kumimoji="0" lang="it-IT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G Omega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Rettangolo arrotondato 74">
            <a:extLst>
              <a:ext uri="{FF2B5EF4-FFF2-40B4-BE49-F238E27FC236}">
                <a16:creationId xmlns:a16="http://schemas.microsoft.com/office/drawing/2014/main" id="{2AAD03A3-5D5B-49F8-B915-D2DE68CD0686}"/>
              </a:ext>
            </a:extLst>
          </p:cNvPr>
          <p:cNvSpPr/>
          <p:nvPr/>
        </p:nvSpPr>
        <p:spPr>
          <a:xfrm>
            <a:off x="6219850" y="3587314"/>
            <a:ext cx="936000" cy="36000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1st CS project</a:t>
            </a:r>
            <a:endParaRPr kumimoji="0" lang="it-IT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G Omega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Rettangolo arrotondato 74">
            <a:extLst>
              <a:ext uri="{FF2B5EF4-FFF2-40B4-BE49-F238E27FC236}">
                <a16:creationId xmlns:a16="http://schemas.microsoft.com/office/drawing/2014/main" id="{2AAD03A3-5D5B-49F8-B915-D2DE68CD0686}"/>
              </a:ext>
            </a:extLst>
          </p:cNvPr>
          <p:cNvSpPr/>
          <p:nvPr/>
        </p:nvSpPr>
        <p:spPr>
          <a:xfrm>
            <a:off x="6219850" y="3120590"/>
            <a:ext cx="936000" cy="36000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New Section: organisation</a:t>
            </a:r>
            <a:endParaRPr kumimoji="0" lang="it-IT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G Omega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Rettangolo arrotondato 74">
            <a:extLst>
              <a:ext uri="{FF2B5EF4-FFF2-40B4-BE49-F238E27FC236}">
                <a16:creationId xmlns:a16="http://schemas.microsoft.com/office/drawing/2014/main" id="{1533C2C9-05CD-402D-BB18-912284CDAB85}"/>
              </a:ext>
            </a:extLst>
          </p:cNvPr>
          <p:cNvSpPr/>
          <p:nvPr/>
        </p:nvSpPr>
        <p:spPr>
          <a:xfrm>
            <a:off x="2179886" y="2801163"/>
            <a:ext cx="828000" cy="216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EWAAS -FR</a:t>
            </a:r>
            <a:endParaRPr kumimoji="0" lang="it-IT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G Omega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Rettangolo arrotondato 74">
            <a:extLst>
              <a:ext uri="{FF2B5EF4-FFF2-40B4-BE49-F238E27FC236}">
                <a16:creationId xmlns:a16="http://schemas.microsoft.com/office/drawing/2014/main" id="{1533C2C9-05CD-402D-BB18-912284CDAB85}"/>
              </a:ext>
            </a:extLst>
          </p:cNvPr>
          <p:cNvSpPr/>
          <p:nvPr/>
        </p:nvSpPr>
        <p:spPr>
          <a:xfrm>
            <a:off x="4113705" y="3207997"/>
            <a:ext cx="972000" cy="576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Astronomical</a:t>
            </a: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 Data Archives Meeting - AU</a:t>
            </a:r>
            <a:endParaRPr kumimoji="0" lang="it-IT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G Omega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Rettangolo arrotondato 74">
            <a:extLst>
              <a:ext uri="{FF2B5EF4-FFF2-40B4-BE49-F238E27FC236}">
                <a16:creationId xmlns:a16="http://schemas.microsoft.com/office/drawing/2014/main" id="{1533C2C9-05CD-402D-BB18-912284CDAB85}"/>
              </a:ext>
            </a:extLst>
          </p:cNvPr>
          <p:cNvSpPr/>
          <p:nvPr/>
        </p:nvSpPr>
        <p:spPr>
          <a:xfrm>
            <a:off x="5150453" y="3787915"/>
            <a:ext cx="1008000" cy="46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Open Talks at Open University</a:t>
            </a: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- UK</a:t>
            </a:r>
            <a:endParaRPr kumimoji="0" lang="it-IT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G Omega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Rettangolo arrotondato 74">
            <a:extLst>
              <a:ext uri="{FF2B5EF4-FFF2-40B4-BE49-F238E27FC236}">
                <a16:creationId xmlns:a16="http://schemas.microsoft.com/office/drawing/2014/main" id="{1533C2C9-05CD-402D-BB18-912284CDAB85}"/>
              </a:ext>
            </a:extLst>
          </p:cNvPr>
          <p:cNvSpPr/>
          <p:nvPr/>
        </p:nvSpPr>
        <p:spPr>
          <a:xfrm>
            <a:off x="5150453" y="3426817"/>
            <a:ext cx="1008000" cy="21723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IBERGRID </a:t>
            </a: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- ES</a:t>
            </a:r>
            <a:endParaRPr kumimoji="0" lang="it-IT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G Omega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Rettangolo arrotondato 74">
            <a:extLst>
              <a:ext uri="{FF2B5EF4-FFF2-40B4-BE49-F238E27FC236}">
                <a16:creationId xmlns:a16="http://schemas.microsoft.com/office/drawing/2014/main" id="{1533C2C9-05CD-402D-BB18-912284CDAB85}"/>
              </a:ext>
            </a:extLst>
          </p:cNvPr>
          <p:cNvSpPr/>
          <p:nvPr/>
        </p:nvSpPr>
        <p:spPr>
          <a:xfrm>
            <a:off x="6219850" y="2801163"/>
            <a:ext cx="936000" cy="216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ADASS </a:t>
            </a: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- NL</a:t>
            </a:r>
            <a:endParaRPr kumimoji="0" lang="it-IT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G Omega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Rettangolo arrotondato 74">
            <a:extLst>
              <a:ext uri="{FF2B5EF4-FFF2-40B4-BE49-F238E27FC236}">
                <a16:creationId xmlns:a16="http://schemas.microsoft.com/office/drawing/2014/main" id="{1533C2C9-05CD-402D-BB18-912284CDAB85}"/>
              </a:ext>
            </a:extLst>
          </p:cNvPr>
          <p:cNvSpPr/>
          <p:nvPr/>
        </p:nvSpPr>
        <p:spPr>
          <a:xfrm>
            <a:off x="5150453" y="2903653"/>
            <a:ext cx="1008000" cy="360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Building EOSC </a:t>
            </a: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- BE</a:t>
            </a:r>
            <a:endParaRPr kumimoji="0" lang="it-IT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G Omega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Rettangolo arrotondato 74">
            <a:extLst>
              <a:ext uri="{FF2B5EF4-FFF2-40B4-BE49-F238E27FC236}">
                <a16:creationId xmlns:a16="http://schemas.microsoft.com/office/drawing/2014/main" id="{1533C2C9-05CD-402D-BB18-912284CDAB85}"/>
              </a:ext>
            </a:extLst>
          </p:cNvPr>
          <p:cNvSpPr/>
          <p:nvPr/>
        </p:nvSpPr>
        <p:spPr>
          <a:xfrm>
            <a:off x="6219850" y="2337736"/>
            <a:ext cx="936000" cy="360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ECFA-</a:t>
            </a:r>
            <a:r>
              <a:rPr kumimoji="0" lang="fr-FR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NuPECC</a:t>
            </a:r>
            <a:endParaRPr kumimoji="0" lang="fr-FR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G Omega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fr-FR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ApPEC</a:t>
            </a: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 - FR</a:t>
            </a:r>
            <a:endParaRPr kumimoji="0" lang="it-IT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G Omega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Rettangolo arrotondato 74">
            <a:extLst>
              <a:ext uri="{FF2B5EF4-FFF2-40B4-BE49-F238E27FC236}">
                <a16:creationId xmlns:a16="http://schemas.microsoft.com/office/drawing/2014/main" id="{1533C2C9-05CD-402D-BB18-912284CDAB85}"/>
              </a:ext>
            </a:extLst>
          </p:cNvPr>
          <p:cNvSpPr/>
          <p:nvPr/>
        </p:nvSpPr>
        <p:spPr>
          <a:xfrm>
            <a:off x="6219850" y="1874309"/>
            <a:ext cx="936000" cy="360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RDA </a:t>
            </a:r>
            <a:r>
              <a:rPr kumimoji="0" lang="fr-FR" sz="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Plenary</a:t>
            </a: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 - FI</a:t>
            </a:r>
            <a:endParaRPr kumimoji="0" lang="it-IT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G Omega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Rettangolo arrotondato 74">
            <a:extLst>
              <a:ext uri="{FF2B5EF4-FFF2-40B4-BE49-F238E27FC236}">
                <a16:creationId xmlns:a16="http://schemas.microsoft.com/office/drawing/2014/main" id="{1533C2C9-05CD-402D-BB18-912284CDAB85}"/>
              </a:ext>
            </a:extLst>
          </p:cNvPr>
          <p:cNvSpPr/>
          <p:nvPr/>
        </p:nvSpPr>
        <p:spPr>
          <a:xfrm>
            <a:off x="7223858" y="3264590"/>
            <a:ext cx="1008000" cy="216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CHEP2019</a:t>
            </a: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- AU</a:t>
            </a:r>
            <a:endParaRPr kumimoji="0" lang="it-IT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G Omega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Rettangolo arrotondato 74">
            <a:extLst>
              <a:ext uri="{FF2B5EF4-FFF2-40B4-BE49-F238E27FC236}">
                <a16:creationId xmlns:a16="http://schemas.microsoft.com/office/drawing/2014/main" id="{1533C2C9-05CD-402D-BB18-912284CDAB85}"/>
              </a:ext>
            </a:extLst>
          </p:cNvPr>
          <p:cNvSpPr/>
          <p:nvPr/>
        </p:nvSpPr>
        <p:spPr>
          <a:xfrm>
            <a:off x="7223858" y="2798510"/>
            <a:ext cx="1008000" cy="360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ESA/ESO SCIOPS - ES</a:t>
            </a:r>
            <a:endParaRPr kumimoji="0" lang="it-IT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G Omega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7" name="Rettangolo arrotondato 74">
            <a:extLst>
              <a:ext uri="{FF2B5EF4-FFF2-40B4-BE49-F238E27FC236}">
                <a16:creationId xmlns:a16="http://schemas.microsoft.com/office/drawing/2014/main" id="{1533C2C9-05CD-402D-BB18-912284CDAB85}"/>
              </a:ext>
            </a:extLst>
          </p:cNvPr>
          <p:cNvSpPr/>
          <p:nvPr/>
        </p:nvSpPr>
        <p:spPr>
          <a:xfrm>
            <a:off x="7223858" y="2229736"/>
            <a:ext cx="1008000" cy="46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EOSC Symposium - HU</a:t>
            </a:r>
            <a:endParaRPr kumimoji="0" lang="it-IT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G Omega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Rettangolo arrotondato 74">
            <a:extLst>
              <a:ext uri="{FF2B5EF4-FFF2-40B4-BE49-F238E27FC236}">
                <a16:creationId xmlns:a16="http://schemas.microsoft.com/office/drawing/2014/main" id="{1533C2C9-05CD-402D-BB18-912284CDAB85}"/>
              </a:ext>
            </a:extLst>
          </p:cNvPr>
          <p:cNvSpPr/>
          <p:nvPr/>
        </p:nvSpPr>
        <p:spPr>
          <a:xfrm>
            <a:off x="8284696" y="3903442"/>
            <a:ext cx="792000" cy="360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REINFORCE </a:t>
            </a:r>
            <a:r>
              <a:rPr kumimoji="0" lang="fr-FR" sz="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KoM</a:t>
            </a:r>
            <a:r>
              <a:rPr kumimoji="0" lang="fr-F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 - IT</a:t>
            </a:r>
            <a:endParaRPr kumimoji="0" lang="it-IT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G Omega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Rettangolo 58">
            <a:extLst>
              <a:ext uri="{FF2B5EF4-FFF2-40B4-BE49-F238E27FC236}">
                <a16:creationId xmlns:a16="http://schemas.microsoft.com/office/drawing/2014/main" id="{7F44110C-A393-419C-AE0A-F06E8F239A91}"/>
              </a:ext>
            </a:extLst>
          </p:cNvPr>
          <p:cNvSpPr/>
          <p:nvPr/>
        </p:nvSpPr>
        <p:spPr>
          <a:xfrm>
            <a:off x="-32530" y="5879037"/>
            <a:ext cx="9204666" cy="37299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Communication</a:t>
            </a: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 &amp; engagement </a:t>
            </a:r>
            <a:r>
              <a:rPr kumimoji="0" lang="it-IT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activities</a:t>
            </a: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 in Y1, to support a </a:t>
            </a:r>
            <a:r>
              <a:rPr kumimoji="0" lang="it-IT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successful</a:t>
            </a: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 </a:t>
            </a:r>
            <a:r>
              <a:rPr kumimoji="0" lang="it-IT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exploitation</a:t>
            </a:r>
            <a:endParaRPr kumimoji="0" lang="it-IT" sz="1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60" name="Rettangolo arrotondato 74">
            <a:extLst>
              <a:ext uri="{FF2B5EF4-FFF2-40B4-BE49-F238E27FC236}">
                <a16:creationId xmlns:a16="http://schemas.microsoft.com/office/drawing/2014/main" id="{187A4C4D-5D26-4F7C-A6CC-F51F5A0762D4}"/>
              </a:ext>
            </a:extLst>
          </p:cNvPr>
          <p:cNvSpPr/>
          <p:nvPr/>
        </p:nvSpPr>
        <p:spPr>
          <a:xfrm>
            <a:off x="1193552" y="3191314"/>
            <a:ext cx="936000" cy="756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WP5 workshop on Science Platform design and requirements - NL</a:t>
            </a:r>
            <a:endParaRPr kumimoji="0" lang="it-IT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G Omega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Rettangolo arrotondato 74">
            <a:extLst>
              <a:ext uri="{FF2B5EF4-FFF2-40B4-BE49-F238E27FC236}">
                <a16:creationId xmlns:a16="http://schemas.microsoft.com/office/drawing/2014/main" id="{187A4C4D-5D26-4F7C-A6CC-F51F5A0762D4}"/>
              </a:ext>
            </a:extLst>
          </p:cNvPr>
          <p:cNvSpPr/>
          <p:nvPr/>
        </p:nvSpPr>
        <p:spPr>
          <a:xfrm>
            <a:off x="3048518" y="3246632"/>
            <a:ext cx="1008000" cy="1008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Workshop: Data Infrastructure and Analysis Platform: defining architecture and implementation plan  - NL</a:t>
            </a:r>
            <a:endParaRPr kumimoji="0" lang="it-IT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G Omega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959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505B47-C677-1F40-983D-52F98A3CC2DB}" type="datetime1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25/02/2020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802922" y="6356351"/>
            <a:ext cx="295886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ESCAPE All-Hands Meeting | 26-27 Feb 2020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15B12F-D02A-B845-865F-37AC5B23234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0" name="Immagine 5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-211312"/>
            <a:ext cx="12567667" cy="706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10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tangolo 27"/>
          <p:cNvSpPr/>
          <p:nvPr/>
        </p:nvSpPr>
        <p:spPr>
          <a:xfrm>
            <a:off x="-1" y="5000586"/>
            <a:ext cx="9144001" cy="4536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0" y="3841475"/>
            <a:ext cx="9144000" cy="6436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0" y="2570552"/>
            <a:ext cx="9144000" cy="6436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1312680"/>
            <a:ext cx="9144000" cy="6436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1D64CA0-8235-49A4-9E02-C972860FF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951" y="160027"/>
            <a:ext cx="7290399" cy="655899"/>
          </a:xfrm>
        </p:spPr>
        <p:txBody>
          <a:bodyPr>
            <a:normAutofit fontScale="90000"/>
          </a:bodyPr>
          <a:lstStyle/>
          <a:p>
            <a:pPr algn="ctr"/>
            <a:r>
              <a:rPr lang="pt-PT" b="1" dirty="0"/>
              <a:t>WP6 - Engagement and Communication</a:t>
            </a:r>
            <a:endParaRPr lang="it-IT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B2E02D-5BEF-4C8F-BA58-13B3A95A9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350" y="883429"/>
            <a:ext cx="8796705" cy="388307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pt-PT" sz="2400" b="1" dirty="0"/>
              <a:t>Task 6.1 Public Engagement and Communication” goals</a:t>
            </a:r>
          </a:p>
          <a:p>
            <a:pPr marL="0" indent="0">
              <a:buNone/>
            </a:pPr>
            <a:endParaRPr lang="en-US" sz="2400" b="1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A447D7-573D-49E5-B812-6952ED131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505B47-C677-1F40-983D-52F98A3CC2DB}" type="datetime1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25/02/2020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E36A404-2C1B-4753-9650-BE5C688F7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15B12F-D02A-B845-865F-37AC5B23234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Shape 154">
            <a:extLst>
              <a:ext uri="{FF2B5EF4-FFF2-40B4-BE49-F238E27FC236}">
                <a16:creationId xmlns:a16="http://schemas.microsoft.com/office/drawing/2014/main" id="{8A1CFB6B-8553-425C-A63F-6F9DB98D5C7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4291" y="1422866"/>
            <a:ext cx="412620" cy="39723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7EE4249D-0FD2-4688-94B0-A764289491B5}"/>
              </a:ext>
            </a:extLst>
          </p:cNvPr>
          <p:cNvSpPr/>
          <p:nvPr/>
        </p:nvSpPr>
        <p:spPr>
          <a:xfrm>
            <a:off x="870079" y="1422866"/>
            <a:ext cx="8179753" cy="47618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1" indent="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Develop ESCAPE website &amp; portal tailored to different stakeholders &amp; the gateway for the catalogue of services 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Share with us relevant updates from your WP</a:t>
            </a:r>
          </a:p>
        </p:txBody>
      </p:sp>
      <p:pic>
        <p:nvPicPr>
          <p:cNvPr id="10" name="Shape 156">
            <a:extLst>
              <a:ext uri="{FF2B5EF4-FFF2-40B4-BE49-F238E27FC236}">
                <a16:creationId xmlns:a16="http://schemas.microsoft.com/office/drawing/2014/main" id="{697AB836-EB98-48A1-B565-55A09A2867A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300" y="1956293"/>
            <a:ext cx="470603" cy="47060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A8E5AA48-D4DF-4730-9D03-464323066E3C}"/>
              </a:ext>
            </a:extLst>
          </p:cNvPr>
          <p:cNvSpPr/>
          <p:nvPr/>
        </p:nvSpPr>
        <p:spPr>
          <a:xfrm>
            <a:off x="870079" y="1956293"/>
            <a:ext cx="8179753" cy="590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Generate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ESCAPE Communication Toolbox (PR, flyers, posters, videos, stands).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use at events at exhibitions when engaging with stakeholders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5C776FFB-6EC9-45A0-A022-F56DCA590783}"/>
              </a:ext>
            </a:extLst>
          </p:cNvPr>
          <p:cNvSpPr/>
          <p:nvPr/>
        </p:nvSpPr>
        <p:spPr>
          <a:xfrm>
            <a:off x="870079" y="2615110"/>
            <a:ext cx="8179753" cy="5584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Support attendance at external high-level events and meetings.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Get our support on online visibility through social media channels | Fill in the “excel” to track events’ presence.</a:t>
            </a:r>
          </a:p>
        </p:txBody>
      </p:sp>
      <p:pic>
        <p:nvPicPr>
          <p:cNvPr id="15" name="Shape 163">
            <a:extLst>
              <a:ext uri="{FF2B5EF4-FFF2-40B4-BE49-F238E27FC236}">
                <a16:creationId xmlns:a16="http://schemas.microsoft.com/office/drawing/2014/main" id="{03C1671F-9048-4DC8-A285-DD744E14C28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6466" y="2615110"/>
            <a:ext cx="508271" cy="50829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7F44110C-A393-419C-AE0A-F06E8F239A91}"/>
              </a:ext>
            </a:extLst>
          </p:cNvPr>
          <p:cNvSpPr/>
          <p:nvPr/>
        </p:nvSpPr>
        <p:spPr>
          <a:xfrm>
            <a:off x="-32530" y="5604080"/>
            <a:ext cx="9204666" cy="67524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Communication &amp; Community User Engagement are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continuous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tasks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, to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engage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directly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 with stakeholders with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content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rich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 insights  </a:t>
            </a:r>
          </a:p>
        </p:txBody>
      </p:sp>
      <p:sp>
        <p:nvSpPr>
          <p:cNvPr id="17" name="Segnaposto piè di pagina 4">
            <a:extLst>
              <a:ext uri="{FF2B5EF4-FFF2-40B4-BE49-F238E27FC236}">
                <a16:creationId xmlns:a16="http://schemas.microsoft.com/office/drawing/2014/main" id="{78F8BCDB-C878-4AF8-B6DA-022FF31F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58196" y="6356351"/>
            <a:ext cx="2945005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ESCAPE All-Hands Meeting | 26-27 Feb 2020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1278F602-5C9C-467D-A0A9-B2F256059A4C}"/>
              </a:ext>
            </a:extLst>
          </p:cNvPr>
          <p:cNvSpPr/>
          <p:nvPr/>
        </p:nvSpPr>
        <p:spPr>
          <a:xfrm>
            <a:off x="870079" y="4525654"/>
            <a:ext cx="8216694" cy="29098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Establish a dissemination and exploitation plan: KPI definition &amp; monitoring: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D6.2 – Dissemination &amp; Exploitation Plan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C1AA39A8-7AFC-4455-87C5-459CBC6CD7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840" y="4498358"/>
            <a:ext cx="403989" cy="403989"/>
          </a:xfrm>
          <a:prstGeom prst="rect">
            <a:avLst/>
          </a:prstGeom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A59706BA-E48D-4EF3-A245-535F46C884EC}"/>
              </a:ext>
            </a:extLst>
          </p:cNvPr>
          <p:cNvSpPr/>
          <p:nvPr/>
        </p:nvSpPr>
        <p:spPr>
          <a:xfrm>
            <a:off x="870079" y="3247893"/>
            <a:ext cx="8179753" cy="4819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Disseminate internally ESCAPE results, within the community and beyond.</a:t>
            </a:r>
          </a:p>
          <a:p>
            <a:pPr marL="685800" marR="0" lvl="1" indent="-228600" algn="just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 are all ESCAPE’s ambassadors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BDCB0DE7-007B-4102-A0A6-68FBDC3DBD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715" y="3247893"/>
            <a:ext cx="689772" cy="579210"/>
          </a:xfrm>
          <a:prstGeom prst="rect">
            <a:avLst/>
          </a:prstGeom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D8B7DB30-9315-43ED-ABBB-B629D68E7247}"/>
              </a:ext>
            </a:extLst>
          </p:cNvPr>
          <p:cNvSpPr/>
          <p:nvPr/>
        </p:nvSpPr>
        <p:spPr>
          <a:xfrm>
            <a:off x="870079" y="3930689"/>
            <a:ext cx="8179753" cy="5218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Co-ordinate translation and adaption of resources for different national communities &amp; compile master Classes and MPE online resources (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EN, DE, ES, FR &amp; IT)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0154E815-274B-4DE9-B86E-F3DCEB0D6E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680" y="3930689"/>
            <a:ext cx="395843" cy="395843"/>
          </a:xfrm>
          <a:prstGeom prst="rect">
            <a:avLst/>
          </a:prstGeom>
        </p:spPr>
      </p:pic>
      <p:pic>
        <p:nvPicPr>
          <p:cNvPr id="24" name="Picture 2" descr="Image result for event icon">
            <a:extLst>
              <a:ext uri="{FF2B5EF4-FFF2-40B4-BE49-F238E27FC236}">
                <a16:creationId xmlns:a16="http://schemas.microsoft.com/office/drawing/2014/main" id="{45CAEE6C-9712-4C68-B161-DAC9B3170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85" y="5014615"/>
            <a:ext cx="405233" cy="38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ttangolo 24">
            <a:extLst>
              <a:ext uri="{FF2B5EF4-FFF2-40B4-BE49-F238E27FC236}">
                <a16:creationId xmlns:a16="http://schemas.microsoft.com/office/drawing/2014/main" id="{784856A7-E32E-4B19-A020-EDBBD98BC1C2}"/>
              </a:ext>
            </a:extLst>
          </p:cNvPr>
          <p:cNvSpPr/>
          <p:nvPr/>
        </p:nvSpPr>
        <p:spPr>
          <a:xfrm>
            <a:off x="870079" y="5014615"/>
            <a:ext cx="78730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Support ESCAPE final Event to showcase the final results of the ESCAPE project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Google Shape;3785;p297"/>
          <p:cNvSpPr txBox="1"/>
          <p:nvPr/>
        </p:nvSpPr>
        <p:spPr>
          <a:xfrm>
            <a:off x="8515350" y="260648"/>
            <a:ext cx="656786" cy="395748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Calibri"/>
              <a:buNone/>
              <a:tabLst/>
              <a:defRPr/>
            </a:pPr>
            <a:r>
              <a:rPr kumimoji="0" lang="pt-P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T6.1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5546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4104;p310">
            <a:extLst>
              <a:ext uri="{FF2B5EF4-FFF2-40B4-BE49-F238E27FC236}">
                <a16:creationId xmlns:a16="http://schemas.microsoft.com/office/drawing/2014/main" id="{F150299D-3F25-4E93-B841-B9A7A2D58702}"/>
              </a:ext>
            </a:extLst>
          </p:cNvPr>
          <p:cNvSpPr/>
          <p:nvPr/>
        </p:nvSpPr>
        <p:spPr>
          <a:xfrm>
            <a:off x="52145" y="3363639"/>
            <a:ext cx="3660045" cy="2456728"/>
          </a:xfrm>
          <a:prstGeom prst="rect">
            <a:avLst/>
          </a:prstGeom>
          <a:solidFill>
            <a:srgbClr val="C5D8F1">
              <a:alpha val="46666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lang="pt-PT" sz="1300" dirty="0">
              <a:latin typeface="Calibri"/>
              <a:ea typeface="Calibri"/>
              <a:cs typeface="Calibri"/>
              <a:sym typeface="Calibri"/>
            </a:endParaRPr>
          </a:p>
          <a:p>
            <a:endParaRPr lang="pt-PT" sz="1300" dirty="0">
              <a:latin typeface="Calibri"/>
              <a:ea typeface="Calibri"/>
              <a:cs typeface="Calibri"/>
              <a:sym typeface="Calibri"/>
            </a:endParaRPr>
          </a:p>
          <a:p>
            <a:endParaRPr lang="pt-PT" sz="1300" dirty="0">
              <a:latin typeface="Calibri"/>
              <a:ea typeface="Calibri"/>
              <a:cs typeface="Calibri"/>
              <a:sym typeface="Calibri"/>
            </a:endParaRPr>
          </a:p>
          <a:p>
            <a:endParaRPr lang="pt-PT" sz="1300" dirty="0">
              <a:latin typeface="Calibri"/>
              <a:ea typeface="Calibri"/>
              <a:cs typeface="Calibri"/>
              <a:sym typeface="Calibri"/>
            </a:endParaRPr>
          </a:p>
          <a:p>
            <a:endParaRPr lang="pt-PT" sz="1300" dirty="0">
              <a:latin typeface="Calibri"/>
              <a:ea typeface="Calibri"/>
              <a:cs typeface="Calibri"/>
              <a:sym typeface="Calibri"/>
            </a:endParaRPr>
          </a:p>
          <a:p>
            <a:endParaRPr lang="pt-PT" sz="1300" dirty="0">
              <a:latin typeface="Calibri"/>
              <a:ea typeface="Calibri"/>
              <a:cs typeface="Calibri"/>
              <a:sym typeface="Calibri"/>
            </a:endParaRPr>
          </a:p>
          <a:p>
            <a:endParaRPr lang="pt-PT" sz="1300" dirty="0">
              <a:latin typeface="Calibri"/>
              <a:ea typeface="Calibri"/>
              <a:cs typeface="Calibri"/>
              <a:sym typeface="Calibri"/>
            </a:endParaRPr>
          </a:p>
          <a:p>
            <a:endParaRPr lang="pt-PT" sz="1300" dirty="0">
              <a:latin typeface="Calibri"/>
              <a:ea typeface="Calibri"/>
              <a:cs typeface="Calibri"/>
              <a:sym typeface="Calibri"/>
            </a:endParaRPr>
          </a:p>
          <a:p>
            <a:endParaRPr lang="pt-PT" sz="1300" dirty="0">
              <a:latin typeface="Calibri"/>
              <a:ea typeface="Calibri"/>
              <a:cs typeface="Calibri"/>
              <a:sym typeface="Calibri"/>
            </a:endParaRPr>
          </a:p>
          <a:p>
            <a:endParaRPr lang="pt-PT" sz="1300" dirty="0">
              <a:latin typeface="Calibri"/>
              <a:ea typeface="Calibri"/>
              <a:cs typeface="Calibri"/>
              <a:sym typeface="Calibri"/>
            </a:endParaRPr>
          </a:p>
          <a:p>
            <a:endParaRPr sz="13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Communication Strategy in ESCAPE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25/02/2020</a:t>
            </a:fld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7</a:t>
            </a:fld>
            <a:endParaRPr lang="it-IT"/>
          </a:p>
        </p:txBody>
      </p:sp>
      <p:sp>
        <p:nvSpPr>
          <p:cNvPr id="7" name="Google Shape;3785;p297"/>
          <p:cNvSpPr txBox="1"/>
          <p:nvPr/>
        </p:nvSpPr>
        <p:spPr>
          <a:xfrm>
            <a:off x="8515350" y="260648"/>
            <a:ext cx="656786" cy="395748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pt-PT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WP6</a:t>
            </a:r>
            <a:endParaRPr sz="1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78F8BCDB-C878-4AF8-B6DA-022FF31F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58196" y="6356351"/>
            <a:ext cx="2945005" cy="365125"/>
          </a:xfrm>
        </p:spPr>
        <p:txBody>
          <a:bodyPr/>
          <a:lstStyle/>
          <a:p>
            <a:r>
              <a:rPr lang="pt-PT" dirty="0"/>
              <a:t>ESCAPE All-Hands Meeting | 26-27 Feb 2020</a:t>
            </a:r>
            <a:endParaRPr lang="it-IT" dirty="0"/>
          </a:p>
        </p:txBody>
      </p:sp>
      <p:sp>
        <p:nvSpPr>
          <p:cNvPr id="11" name="Google Shape;4104;p310">
            <a:extLst>
              <a:ext uri="{FF2B5EF4-FFF2-40B4-BE49-F238E27FC236}">
                <a16:creationId xmlns:a16="http://schemas.microsoft.com/office/drawing/2014/main" id="{F150299D-3F25-4E93-B841-B9A7A2D58702}"/>
              </a:ext>
            </a:extLst>
          </p:cNvPr>
          <p:cNvSpPr/>
          <p:nvPr/>
        </p:nvSpPr>
        <p:spPr>
          <a:xfrm>
            <a:off x="359533" y="1911851"/>
            <a:ext cx="3352657" cy="1446550"/>
          </a:xfrm>
          <a:prstGeom prst="rect">
            <a:avLst/>
          </a:prstGeom>
          <a:solidFill>
            <a:srgbClr val="C5D8F1">
              <a:alpha val="46666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70247" indent="-70247">
              <a:buFont typeface="Arial" panose="020B0604020202020204" pitchFamily="34" charset="0"/>
              <a:buChar char="•"/>
            </a:pPr>
            <a:r>
              <a:rPr lang="pt-PT" sz="1300" dirty="0">
                <a:latin typeface="Calibri"/>
                <a:ea typeface="Calibri"/>
                <a:cs typeface="Calibri"/>
                <a:sym typeface="Calibri"/>
              </a:rPr>
              <a:t> Network stakeholders from different backgrounds</a:t>
            </a:r>
          </a:p>
          <a:p>
            <a:pPr marL="70247" indent="-70247">
              <a:buFont typeface="Arial" panose="020B0604020202020204" pitchFamily="34" charset="0"/>
              <a:buChar char="•"/>
            </a:pPr>
            <a:r>
              <a:rPr lang="pt-PT" sz="1300" dirty="0">
                <a:latin typeface="Calibri"/>
                <a:ea typeface="Calibri"/>
                <a:cs typeface="Calibri"/>
                <a:sym typeface="Calibri"/>
              </a:rPr>
              <a:t> Outreach to distinct audiences &amp; future end-users about ESCAPE future developments</a:t>
            </a:r>
          </a:p>
          <a:p>
            <a:pPr marL="70247" indent="-70247">
              <a:buFont typeface="Arial" panose="020B0604020202020204" pitchFamily="34" charset="0"/>
              <a:buChar char="•"/>
            </a:pPr>
            <a:r>
              <a:rPr lang="en-GB" sz="1300" dirty="0">
                <a:latin typeface="Calibri"/>
                <a:ea typeface="Calibri"/>
                <a:cs typeface="Calibri"/>
              </a:rPr>
              <a:t> Highlight </a:t>
            </a:r>
            <a:r>
              <a:rPr lang="en-GB" sz="1300" b="1" dirty="0">
                <a:latin typeface="Calibri"/>
                <a:ea typeface="Calibri"/>
                <a:cs typeface="Calibri"/>
              </a:rPr>
              <a:t>real use-case </a:t>
            </a:r>
            <a:r>
              <a:rPr lang="en-GB" sz="1300" dirty="0">
                <a:latin typeface="Calibri"/>
                <a:ea typeface="Calibri"/>
                <a:cs typeface="Calibri"/>
              </a:rPr>
              <a:t>scenarios between ESCAPE and Science Projects</a:t>
            </a:r>
            <a:endParaRPr sz="13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82959" y="3436204"/>
            <a:ext cx="31518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GB" sz="1300" dirty="0"/>
              <a:t>Promote interdisciplinary synergies to unlock </a:t>
            </a:r>
            <a:r>
              <a:rPr lang="en-US" sz="1300" dirty="0"/>
              <a:t>potential for discovery, to support the implementation of EOSC thanks to open data management</a:t>
            </a:r>
            <a:endParaRPr lang="it-IT" sz="13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52145" y="1924551"/>
            <a:ext cx="290738" cy="144655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1100" b="1">
                <a:solidFill>
                  <a:schemeClr val="bg1"/>
                </a:solidFill>
              </a:defRPr>
            </a:lvl1pPr>
          </a:lstStyle>
          <a:p>
            <a:endParaRPr lang="it-IT" sz="1400" dirty="0"/>
          </a:p>
          <a:p>
            <a:r>
              <a:rPr lang="it-IT" sz="1400" dirty="0"/>
              <a:t>W</a:t>
            </a:r>
          </a:p>
          <a:p>
            <a:r>
              <a:rPr lang="it-IT" sz="1400" dirty="0"/>
              <a:t>H</a:t>
            </a:r>
          </a:p>
          <a:p>
            <a:r>
              <a:rPr lang="it-IT" sz="1400" dirty="0"/>
              <a:t>A</a:t>
            </a:r>
          </a:p>
          <a:p>
            <a:r>
              <a:rPr lang="it-IT" sz="1400" dirty="0"/>
              <a:t>T</a:t>
            </a:r>
          </a:p>
          <a:p>
            <a:endParaRPr lang="it-IT" sz="16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35496" y="3436204"/>
            <a:ext cx="3240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/>
              <a:t>W</a:t>
            </a:r>
          </a:p>
          <a:p>
            <a:pPr algn="ctr"/>
            <a:r>
              <a:rPr lang="it-IT" sz="1400" b="1" dirty="0"/>
              <a:t>H</a:t>
            </a:r>
          </a:p>
          <a:p>
            <a:pPr algn="ctr"/>
            <a:r>
              <a:rPr lang="it-IT" sz="1400" b="1" dirty="0"/>
              <a:t>Y</a:t>
            </a:r>
          </a:p>
          <a:p>
            <a:pPr algn="ctr"/>
            <a:endParaRPr lang="it-IT" sz="1600" b="1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35497" y="4483582"/>
            <a:ext cx="324036" cy="89069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endParaRPr lang="it-IT" sz="800" b="1" dirty="0">
              <a:solidFill>
                <a:schemeClr val="bg1"/>
              </a:solidFill>
            </a:endParaRPr>
          </a:p>
          <a:p>
            <a:pPr algn="ctr"/>
            <a:r>
              <a:rPr lang="it-IT" sz="1200" b="1" dirty="0">
                <a:solidFill>
                  <a:schemeClr val="bg1"/>
                </a:solidFill>
              </a:rPr>
              <a:t>HO</a:t>
            </a:r>
            <a:r>
              <a:rPr lang="it-IT" sz="1100" b="1" dirty="0">
                <a:solidFill>
                  <a:schemeClr val="bg1"/>
                </a:solidFill>
              </a:rPr>
              <a:t>W</a:t>
            </a:r>
          </a:p>
          <a:p>
            <a:pPr algn="ctr"/>
            <a:endParaRPr lang="it-IT" sz="700" b="1" dirty="0">
              <a:solidFill>
                <a:schemeClr val="bg1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01052" y="4500771"/>
            <a:ext cx="331113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GB" sz="1300" dirty="0"/>
              <a:t>Identify stakeholders &amp; engage with them using adequate communication tools &amp; channels. Create communication pieces to spread the word &amp; raise awareness</a:t>
            </a:r>
          </a:p>
          <a:p>
            <a:pPr lvl="0" algn="just"/>
            <a:r>
              <a:rPr lang="en-GB" sz="1300" dirty="0"/>
              <a:t>Focus on the end-users &amp; obtain testimonials from them</a:t>
            </a:r>
            <a:endParaRPr lang="it-IT" sz="1300" dirty="0"/>
          </a:p>
        </p:txBody>
      </p:sp>
      <p:sp>
        <p:nvSpPr>
          <p:cNvPr id="17" name="Rettangolo 16"/>
          <p:cNvSpPr/>
          <p:nvPr/>
        </p:nvSpPr>
        <p:spPr>
          <a:xfrm>
            <a:off x="48197" y="1077806"/>
            <a:ext cx="32201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400" b="1" dirty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YEAR 1</a:t>
            </a:r>
          </a:p>
          <a:p>
            <a:pPr algn="ctr"/>
            <a:r>
              <a:rPr lang="pt-PT" sz="1400" b="1" dirty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CREATE AWARENESS ABOUT ESCAPE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7F44110C-A393-419C-AE0A-F06E8F239A91}"/>
              </a:ext>
            </a:extLst>
          </p:cNvPr>
          <p:cNvSpPr/>
          <p:nvPr/>
        </p:nvSpPr>
        <p:spPr>
          <a:xfrm>
            <a:off x="-32530" y="5820367"/>
            <a:ext cx="9204666" cy="344662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Increase stakeholders’ engagement to stimulate adoption of ESCAPE results</a:t>
            </a:r>
          </a:p>
        </p:txBody>
      </p:sp>
      <p:sp>
        <p:nvSpPr>
          <p:cNvPr id="26" name="Rettangolo 25"/>
          <p:cNvSpPr/>
          <p:nvPr/>
        </p:nvSpPr>
        <p:spPr>
          <a:xfrm>
            <a:off x="3674090" y="1077806"/>
            <a:ext cx="26613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400" b="1" dirty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YEAR 2</a:t>
            </a:r>
          </a:p>
          <a:p>
            <a:pPr algn="ctr"/>
            <a:r>
              <a:rPr lang="pt-PT" sz="1400" b="1" dirty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SERVICE FEEDBACK &amp; TESTING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138" y="1825347"/>
            <a:ext cx="884600" cy="154575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838" y="1861122"/>
            <a:ext cx="1744743" cy="1501124"/>
          </a:xfrm>
          <a:prstGeom prst="rect">
            <a:avLst/>
          </a:prstGeom>
        </p:spPr>
      </p:pic>
      <p:sp>
        <p:nvSpPr>
          <p:cNvPr id="20" name="Rettangolo 19"/>
          <p:cNvSpPr/>
          <p:nvPr/>
        </p:nvSpPr>
        <p:spPr>
          <a:xfrm>
            <a:off x="3750290" y="3423785"/>
            <a:ext cx="272239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100" dirty="0"/>
              <a:t>Collect feedback &amp; perform tests </a:t>
            </a:r>
            <a:r>
              <a:rPr lang="en-GB" sz="1100" b="1" dirty="0"/>
              <a:t>with future service users (science projects),</a:t>
            </a:r>
            <a:r>
              <a:rPr lang="en-GB" sz="1100" dirty="0"/>
              <a:t> to ensure service adoption &amp; sustainability for the long-term. Contribute to EOSC discussions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3737590" y="4432403"/>
            <a:ext cx="276049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lvl="0" algn="just">
              <a:defRPr sz="1300"/>
            </a:lvl1pPr>
          </a:lstStyle>
          <a:p>
            <a:r>
              <a:rPr lang="en-GB" dirty="0"/>
              <a:t>Workshops &amp; schools, perform assessments, develop initial pilots and test science projects, publish stories from science projects to demonstrate service value propositions &amp; engage directly with stakeholders. </a:t>
            </a:r>
            <a:endParaRPr lang="it-IT" dirty="0"/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514" y="2064251"/>
            <a:ext cx="1068262" cy="920249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7709" y="2000822"/>
            <a:ext cx="1080391" cy="1064619"/>
          </a:xfrm>
          <a:prstGeom prst="rect">
            <a:avLst/>
          </a:prstGeom>
        </p:spPr>
      </p:pic>
      <p:sp>
        <p:nvSpPr>
          <p:cNvPr id="25" name="Rettangolo 24"/>
          <p:cNvSpPr/>
          <p:nvPr/>
        </p:nvSpPr>
        <p:spPr>
          <a:xfrm>
            <a:off x="6324600" y="1077806"/>
            <a:ext cx="2768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400" b="1" dirty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YEAR 3 </a:t>
            </a:r>
          </a:p>
          <a:p>
            <a:pPr algn="ctr"/>
            <a:r>
              <a:rPr lang="pt-PT" sz="1400" b="1" dirty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SERVICE PROMOTION &amp; DEPLOYMENT IN EOSC</a:t>
            </a:r>
          </a:p>
        </p:txBody>
      </p:sp>
      <p:sp>
        <p:nvSpPr>
          <p:cNvPr id="27" name="Rettangolo 26"/>
          <p:cNvSpPr/>
          <p:nvPr/>
        </p:nvSpPr>
        <p:spPr>
          <a:xfrm>
            <a:off x="6556499" y="3403403"/>
            <a:ext cx="2480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/>
              <a:t>Deliver the “Astronomy and Particle/Nuclear Physics EOSC cell”, following FAIR principles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6568133" y="4470877"/>
            <a:ext cx="25250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lvl="0" algn="just">
              <a:defRPr sz="1300"/>
            </a:lvl1pPr>
          </a:lstStyle>
          <a:p>
            <a:r>
              <a:rPr lang="en-GB" sz="1200" dirty="0"/>
              <a:t>Promote the ESCAPE EOSC cell across sectors, organise workshops for service final training, consolidate synergies with EOSC &amp; leverage with international initiatives/player</a:t>
            </a:r>
          </a:p>
        </p:txBody>
      </p:sp>
      <p:sp>
        <p:nvSpPr>
          <p:cNvPr id="28" name="Rettangolo 27"/>
          <p:cNvSpPr/>
          <p:nvPr/>
        </p:nvSpPr>
        <p:spPr>
          <a:xfrm>
            <a:off x="3822256" y="1633381"/>
            <a:ext cx="78472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000" dirty="0"/>
              <a:t>Services</a:t>
            </a:r>
          </a:p>
        </p:txBody>
      </p:sp>
      <p:sp>
        <p:nvSpPr>
          <p:cNvPr id="31" name="Rettangolo 30"/>
          <p:cNvSpPr/>
          <p:nvPr/>
        </p:nvSpPr>
        <p:spPr>
          <a:xfrm>
            <a:off x="4911472" y="1633381"/>
            <a:ext cx="12109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000" dirty="0"/>
              <a:t>Science Projects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607188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63601" y="160027"/>
            <a:ext cx="7651750" cy="1032353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Editorial Plan – What is next?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25/02/2020</a:t>
            </a:fld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F815B12F-D02A-B845-865F-37AC5B232343}" type="slidenum">
              <a:rPr lang="it-IT" smtClean="0"/>
              <a:pPr algn="ctr"/>
              <a:t>8</a:t>
            </a:fld>
            <a:endParaRPr lang="it-IT"/>
          </a:p>
        </p:txBody>
      </p:sp>
      <p:sp>
        <p:nvSpPr>
          <p:cNvPr id="7" name="Google Shape;3785;p297"/>
          <p:cNvSpPr txBox="1"/>
          <p:nvPr/>
        </p:nvSpPr>
        <p:spPr>
          <a:xfrm>
            <a:off x="8515350" y="260648"/>
            <a:ext cx="656786" cy="395748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pt-PT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T6.1</a:t>
            </a:r>
            <a:endParaRPr sz="1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egnaposto piè di pagina 4">
            <a:extLst>
              <a:ext uri="{FF2B5EF4-FFF2-40B4-BE49-F238E27FC236}">
                <a16:creationId xmlns:a16="http://schemas.microsoft.com/office/drawing/2014/main" id="{78F8BCDB-C878-4AF8-B6DA-022FF31F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58196" y="6356351"/>
            <a:ext cx="2945005" cy="365125"/>
          </a:xfrm>
        </p:spPr>
        <p:txBody>
          <a:bodyPr/>
          <a:lstStyle/>
          <a:p>
            <a:r>
              <a:rPr lang="pt-PT" dirty="0"/>
              <a:t>ESCAPE All-Hands Meeting | 26-27 Feb 2020</a:t>
            </a:r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694" y="2727654"/>
            <a:ext cx="3966306" cy="2642170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7F44110C-A393-419C-AE0A-F06E8F239A91}"/>
              </a:ext>
            </a:extLst>
          </p:cNvPr>
          <p:cNvSpPr/>
          <p:nvPr/>
        </p:nvSpPr>
        <p:spPr>
          <a:xfrm>
            <a:off x="-32530" y="5636524"/>
            <a:ext cx="9204666" cy="55322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Ensure both ESCAPE’s website &amp; social media channels require continuous &amp; timely dissemination of each WP developments, to effective engagement with each stakeholder group</a:t>
            </a:r>
          </a:p>
        </p:txBody>
      </p: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FE0D4661-789E-4BD1-B58E-60810CD22F12}"/>
              </a:ext>
            </a:extLst>
          </p:cNvPr>
          <p:cNvSpPr txBox="1">
            <a:spLocks/>
          </p:cNvSpPr>
          <p:nvPr/>
        </p:nvSpPr>
        <p:spPr>
          <a:xfrm>
            <a:off x="87143" y="1084831"/>
            <a:ext cx="9204666" cy="455169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 User-stories: </a:t>
            </a:r>
            <a:r>
              <a:rPr lang="en-US" sz="1800" dirty="0"/>
              <a:t>ESCAPE services vs each Test Science Project (TSP)</a:t>
            </a:r>
          </a:p>
          <a:p>
            <a:pPr lvl="1"/>
            <a:r>
              <a:rPr lang="en-US" sz="1400" dirty="0"/>
              <a:t>Interviews and/or news articles with testimonials</a:t>
            </a:r>
          </a:p>
          <a:p>
            <a:pPr lvl="1"/>
            <a:r>
              <a:rPr lang="en-US" sz="1400" dirty="0"/>
              <a:t>Webinars to showcase first collaboration results from ESCAPE vs research infrastructures</a:t>
            </a:r>
          </a:p>
          <a:p>
            <a:pPr lvl="1"/>
            <a:r>
              <a:rPr lang="en-US" sz="1400" dirty="0"/>
              <a:t>Max 30-second videos for each TSP</a:t>
            </a:r>
          </a:p>
          <a:p>
            <a:r>
              <a:rPr lang="en-US" sz="1800" b="1" dirty="0"/>
              <a:t>ESCAPE WPs updates</a:t>
            </a:r>
            <a:r>
              <a:rPr lang="en-US" sz="1800" dirty="0"/>
              <a:t>: bi-monthly WPs updates on the website</a:t>
            </a:r>
          </a:p>
          <a:p>
            <a:pPr lvl="1"/>
            <a:r>
              <a:rPr lang="en-US" sz="1400" dirty="0"/>
              <a:t>Each month to have 1 dedicated news piece from 3 ESCAPE WPs</a:t>
            </a:r>
          </a:p>
          <a:p>
            <a:r>
              <a:rPr lang="en-US" sz="1800" b="1" dirty="0"/>
              <a:t>ESCAPE Services</a:t>
            </a:r>
            <a:r>
              <a:rPr lang="en-US" sz="1800" dirty="0"/>
              <a:t>: publish dedicated news of each ESCAPE service</a:t>
            </a:r>
          </a:p>
          <a:p>
            <a:pPr lvl="1"/>
            <a:r>
              <a:rPr lang="en-US" sz="1400" dirty="0">
                <a:hlinkClick r:id="rId4"/>
              </a:rPr>
              <a:t>ESCAPE OSSR news article </a:t>
            </a:r>
            <a:r>
              <a:rPr lang="en-US" sz="1400" dirty="0"/>
              <a:t>is online</a:t>
            </a:r>
          </a:p>
          <a:p>
            <a:r>
              <a:rPr lang="en-US" sz="1800" b="1" dirty="0"/>
              <a:t>ESCAPE &amp; EOSC</a:t>
            </a:r>
            <a:r>
              <a:rPr lang="en-US" sz="1800" dirty="0"/>
              <a:t>: ESCAPE contribution to EOSC</a:t>
            </a:r>
          </a:p>
          <a:p>
            <a:pPr lvl="1"/>
            <a:r>
              <a:rPr lang="en-US" sz="1400" dirty="0"/>
              <a:t>Video</a:t>
            </a:r>
          </a:p>
          <a:p>
            <a:pPr lvl="1"/>
            <a:r>
              <a:rPr lang="en-US" sz="1400" dirty="0"/>
              <a:t>Blogposts from members part of the EOSC WGs.</a:t>
            </a:r>
          </a:p>
          <a:p>
            <a:pPr lvl="1"/>
            <a:r>
              <a:rPr lang="en-US" sz="1400" dirty="0"/>
              <a:t>News articles about ESCAPE in FAIRsFAIR EGFC</a:t>
            </a:r>
          </a:p>
          <a:p>
            <a:r>
              <a:rPr lang="en-US" sz="1800" b="1" dirty="0"/>
              <a:t>Deliverables: </a:t>
            </a:r>
            <a:r>
              <a:rPr lang="en-US" sz="1800" dirty="0"/>
              <a:t>concise news piece about the </a:t>
            </a:r>
          </a:p>
          <a:p>
            <a:pPr marL="0" indent="0">
              <a:buNone/>
            </a:pPr>
            <a:r>
              <a:rPr lang="en-US" sz="1800" dirty="0"/>
              <a:t>    purpose, results, end-user benefits and conclusion</a:t>
            </a:r>
          </a:p>
          <a:p>
            <a:pPr marL="0" indent="0">
              <a:buNone/>
            </a:pPr>
            <a:r>
              <a:rPr lang="en-US" sz="1800" b="1" dirty="0"/>
              <a:t>Others: </a:t>
            </a:r>
            <a:r>
              <a:rPr lang="en-US" sz="1800" dirty="0"/>
              <a:t>presence at 3</a:t>
            </a:r>
            <a:r>
              <a:rPr lang="en-US" sz="1800" baseline="30000" dirty="0"/>
              <a:t>rd</a:t>
            </a:r>
            <a:r>
              <a:rPr lang="en-US" sz="1800" dirty="0"/>
              <a:t> party events &amp; ESCAPE workshops </a:t>
            </a:r>
          </a:p>
          <a:p>
            <a:pPr marL="0" indent="0">
              <a:buNone/>
            </a:pPr>
            <a:r>
              <a:rPr lang="en-US" sz="1800" dirty="0"/>
              <a:t>Testimonials from end-users</a:t>
            </a:r>
          </a:p>
          <a:p>
            <a:pPr lvl="1"/>
            <a:endParaRPr lang="en-US" sz="1400" dirty="0"/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13107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8C774565-AB57-43DC-8395-94D249453EBE}"/>
              </a:ext>
            </a:extLst>
          </p:cNvPr>
          <p:cNvSpPr/>
          <p:nvPr/>
        </p:nvSpPr>
        <p:spPr>
          <a:xfrm>
            <a:off x="5251110" y="1175819"/>
            <a:ext cx="3869281" cy="43731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769DA0E-7F3D-449F-B55E-3BA551D9CBC0}"/>
              </a:ext>
            </a:extLst>
          </p:cNvPr>
          <p:cNvSpPr/>
          <p:nvPr/>
        </p:nvSpPr>
        <p:spPr>
          <a:xfrm>
            <a:off x="24734" y="1175818"/>
            <a:ext cx="5226377" cy="45190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1D64CA0-8235-49A4-9E02-C972860FF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651" y="160027"/>
            <a:ext cx="7290399" cy="535315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Branding &amp; </a:t>
            </a:r>
            <a:r>
              <a:rPr lang="en-GB" dirty="0" err="1"/>
              <a:t>Comm</a:t>
            </a:r>
            <a:r>
              <a:rPr lang="en-GB" dirty="0"/>
              <a:t> material</a:t>
            </a:r>
            <a:endParaRPr lang="it-IT" b="1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A447D7-573D-49E5-B812-6952ED131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505B47-C677-1F40-983D-52F98A3CC2DB}" type="datetime1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25/02/2020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E36A404-2C1B-4753-9650-BE5C688F7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15B12F-D02A-B845-865F-37AC5B23234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Segnaposto piè di pagina 4">
            <a:extLst>
              <a:ext uri="{FF2B5EF4-FFF2-40B4-BE49-F238E27FC236}">
                <a16:creationId xmlns:a16="http://schemas.microsoft.com/office/drawing/2014/main" id="{78F8BCDB-C878-4AF8-B6DA-022FF31F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58196" y="6356351"/>
            <a:ext cx="2945005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ESCAPE All-Hands Meeting | 26-27 Feb 2020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Google Shape;3785;p297"/>
          <p:cNvSpPr txBox="1"/>
          <p:nvPr/>
        </p:nvSpPr>
        <p:spPr>
          <a:xfrm>
            <a:off x="8515350" y="260648"/>
            <a:ext cx="656786" cy="395748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Calibri"/>
              <a:buNone/>
              <a:tabLst/>
              <a:defRPr/>
            </a:pPr>
            <a:r>
              <a:rPr kumimoji="0" lang="pt-P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T6.1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Segnaposto contenuto 2">
            <a:extLst>
              <a:ext uri="{FF2B5EF4-FFF2-40B4-BE49-F238E27FC236}">
                <a16:creationId xmlns:a16="http://schemas.microsoft.com/office/drawing/2014/main" id="{F641FC09-4C48-4BFE-8D35-D28894EEBD97}"/>
              </a:ext>
            </a:extLst>
          </p:cNvPr>
          <p:cNvSpPr txBox="1">
            <a:spLocks/>
          </p:cNvSpPr>
          <p:nvPr/>
        </p:nvSpPr>
        <p:spPr>
          <a:xfrm>
            <a:off x="757599" y="1987382"/>
            <a:ext cx="3569865" cy="4300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Flyers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10F439AB-CB13-45C2-9776-76C1B1DF3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19" y="4055261"/>
            <a:ext cx="819286" cy="1170366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A46B7194-E91D-452F-B4E8-BFB6BB579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340" y="3851983"/>
            <a:ext cx="827633" cy="1170366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F4141E27-EF9D-4006-BEF8-0800CFDDCC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554" y="3848795"/>
            <a:ext cx="958169" cy="1354542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D4802DF-9B62-40DC-84A7-655C24EE1948}"/>
              </a:ext>
            </a:extLst>
          </p:cNvPr>
          <p:cNvSpPr txBox="1"/>
          <p:nvPr/>
        </p:nvSpPr>
        <p:spPr>
          <a:xfrm>
            <a:off x="20368" y="3003126"/>
            <a:ext cx="15398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Flyer 1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D6.3 </a:t>
            </a:r>
            <a:r>
              <a:rPr kumimoji="0" lang="it-IT" sz="105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completed</a:t>
            </a:r>
            <a:r>
              <a:rPr kumimoji="0" lang="it-IT" sz="1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in M5 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9E581DA5-D835-432E-A7D4-FE496379E528}"/>
              </a:ext>
            </a:extLst>
          </p:cNvPr>
          <p:cNvSpPr txBox="1"/>
          <p:nvPr/>
        </p:nvSpPr>
        <p:spPr>
          <a:xfrm>
            <a:off x="7668" y="5250510"/>
            <a:ext cx="14746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Poster 1, Poster 2 –  ADASS Conference, M9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E3872205-E377-45C0-A94F-83B9670FAEEC}"/>
              </a:ext>
            </a:extLst>
          </p:cNvPr>
          <p:cNvSpPr/>
          <p:nvPr/>
        </p:nvSpPr>
        <p:spPr>
          <a:xfrm>
            <a:off x="-32530" y="5813802"/>
            <a:ext cx="9204666" cy="42295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Communication Channels &amp; Materials to set the basis for stakeholders’ engagement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6389ABC5-81AD-4741-9A78-9F8FC4CB1E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6170" y="1610447"/>
            <a:ext cx="1667621" cy="121696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404EFD44-3E55-45E9-8873-1269CFFA48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1395" y="1898719"/>
            <a:ext cx="1421473" cy="1037331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DA7B8CE8-5EF8-4250-8724-06BB2971F5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269" y="1536014"/>
            <a:ext cx="1383087" cy="1389088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191A72CE-E2CE-4BC3-BDCB-EEF2B41870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3795" y="1624810"/>
            <a:ext cx="918215" cy="1325603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70F43720-EB6E-4C7B-860F-31EC881D6F71}"/>
              </a:ext>
            </a:extLst>
          </p:cNvPr>
          <p:cNvSpPr txBox="1"/>
          <p:nvPr/>
        </p:nvSpPr>
        <p:spPr>
          <a:xfrm>
            <a:off x="1708870" y="3003126"/>
            <a:ext cx="17208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200" i="1"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Flyer 2 – M13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88473189-3219-480F-8349-97EC42F45F36}"/>
              </a:ext>
            </a:extLst>
          </p:cNvPr>
          <p:cNvSpPr txBox="1"/>
          <p:nvPr/>
        </p:nvSpPr>
        <p:spPr>
          <a:xfrm>
            <a:off x="3507000" y="3003126"/>
            <a:ext cx="13918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Press Release – M1</a:t>
            </a:r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3643CA8E-1C90-4135-AB63-122DFFA8D3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50346" y="3863984"/>
            <a:ext cx="589893" cy="1361643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C90BD366-B376-4F8F-B8F9-1D29429457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7426" y="3875981"/>
            <a:ext cx="569680" cy="1320042"/>
          </a:xfrm>
          <a:prstGeom prst="rect">
            <a:avLst/>
          </a:prstGeom>
        </p:spPr>
      </p:pic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46B2DF1C-ADD1-44BA-9EE5-6585115A8DDB}"/>
              </a:ext>
            </a:extLst>
          </p:cNvPr>
          <p:cNvSpPr txBox="1"/>
          <p:nvPr/>
        </p:nvSpPr>
        <p:spPr>
          <a:xfrm>
            <a:off x="3366405" y="5320115"/>
            <a:ext cx="1447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Rollup</a:t>
            </a:r>
            <a:r>
              <a:rPr kumimoji="0" lang="it-IT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it-IT" sz="1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Banners</a:t>
            </a:r>
            <a:r>
              <a:rPr kumimoji="0" lang="it-IT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M1 &amp; M13</a:t>
            </a:r>
          </a:p>
        </p:txBody>
      </p:sp>
      <p:sp>
        <p:nvSpPr>
          <p:cNvPr id="41" name="Segnaposto contenuto 2">
            <a:extLst>
              <a:ext uri="{FF2B5EF4-FFF2-40B4-BE49-F238E27FC236}">
                <a16:creationId xmlns:a16="http://schemas.microsoft.com/office/drawing/2014/main" id="{EFFBD5E0-701F-4F7E-B1BF-31A918F2E82D}"/>
              </a:ext>
            </a:extLst>
          </p:cNvPr>
          <p:cNvSpPr txBox="1">
            <a:spLocks/>
          </p:cNvSpPr>
          <p:nvPr/>
        </p:nvSpPr>
        <p:spPr>
          <a:xfrm>
            <a:off x="5285724" y="1246167"/>
            <a:ext cx="3655076" cy="2874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PROJECT LOGO &amp; PPT / WORD TEMPLATES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AF14D4A3-4A4D-46E5-98D0-C216218665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67707" y="2500118"/>
            <a:ext cx="1222862" cy="333117"/>
          </a:xfrm>
          <a:prstGeom prst="rect">
            <a:avLst/>
          </a:prstGeom>
        </p:spPr>
      </p:pic>
      <p:pic>
        <p:nvPicPr>
          <p:cNvPr id="45" name="Immagine 44">
            <a:extLst>
              <a:ext uri="{FF2B5EF4-FFF2-40B4-BE49-F238E27FC236}">
                <a16:creationId xmlns:a16="http://schemas.microsoft.com/office/drawing/2014/main" id="{9CEA7AD2-1467-41AD-B81A-BA646DBD61E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33252" y="2510125"/>
            <a:ext cx="1434454" cy="283082"/>
          </a:xfrm>
          <a:prstGeom prst="rect">
            <a:avLst/>
          </a:prstGeom>
        </p:spPr>
      </p:pic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71936123-739A-40D3-91F7-26655B910CE9}"/>
              </a:ext>
            </a:extLst>
          </p:cNvPr>
          <p:cNvSpPr txBox="1"/>
          <p:nvPr/>
        </p:nvSpPr>
        <p:spPr>
          <a:xfrm>
            <a:off x="7832435" y="2928109"/>
            <a:ext cx="13658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Rebranded</a:t>
            </a:r>
            <a:r>
              <a:rPr kumimoji="0" lang="it-IT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logos by M13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0291780-7068-4EAC-BDFB-58F7CC2ABC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65588" y="2882474"/>
            <a:ext cx="957751" cy="33025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67058FA-A3E1-40CF-BA3C-760565F6ED4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34854" y="2883105"/>
            <a:ext cx="981378" cy="33840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BB29F3A-138A-4B46-B6C4-1A135E7D450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99584" y="2510125"/>
            <a:ext cx="981378" cy="339498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7A1FDC2-040A-44A6-A2BE-BEB7EFFEA0EE}"/>
              </a:ext>
            </a:extLst>
          </p:cNvPr>
          <p:cNvSpPr txBox="1"/>
          <p:nvPr/>
        </p:nvSpPr>
        <p:spPr>
          <a:xfrm>
            <a:off x="2093897" y="913657"/>
            <a:ext cx="3155822" cy="2769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Available in the 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7"/>
              </a:rPr>
              <a:t>Comm-kit area of the website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1B8CE38D-6958-4448-A3F7-7F2A5099099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11753" y="3692718"/>
            <a:ext cx="1242959" cy="448846"/>
          </a:xfrm>
          <a:prstGeom prst="rect">
            <a:avLst/>
          </a:prstGeom>
        </p:spPr>
      </p:pic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C9191AD4-3766-41BF-93CD-54A4590EA7B0}"/>
              </a:ext>
            </a:extLst>
          </p:cNvPr>
          <p:cNvSpPr txBox="1"/>
          <p:nvPr/>
        </p:nvSpPr>
        <p:spPr>
          <a:xfrm>
            <a:off x="7880085" y="3925053"/>
            <a:ext cx="88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By M12 &amp; M13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EB6778B7-D6A6-459E-85C8-BB0096DBBD3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90233" y="4485302"/>
            <a:ext cx="3315661" cy="852012"/>
          </a:xfrm>
          <a:prstGeom prst="rect">
            <a:avLst/>
          </a:prstGeom>
        </p:spPr>
      </p:pic>
      <p:sp>
        <p:nvSpPr>
          <p:cNvPr id="48" name="Segnaposto contenuto 2">
            <a:extLst>
              <a:ext uri="{FF2B5EF4-FFF2-40B4-BE49-F238E27FC236}">
                <a16:creationId xmlns:a16="http://schemas.microsoft.com/office/drawing/2014/main" id="{9807F81B-51ED-4443-AE72-D22133104992}"/>
              </a:ext>
            </a:extLst>
          </p:cNvPr>
          <p:cNvSpPr txBox="1">
            <a:spLocks/>
          </p:cNvSpPr>
          <p:nvPr/>
        </p:nvSpPr>
        <p:spPr>
          <a:xfrm>
            <a:off x="5552932" y="4167710"/>
            <a:ext cx="1972255" cy="283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it-IT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14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VIDEOS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8E33030F-2ADD-44D1-820A-7899865C7F2D}"/>
              </a:ext>
            </a:extLst>
          </p:cNvPr>
          <p:cNvSpPr txBox="1"/>
          <p:nvPr/>
        </p:nvSpPr>
        <p:spPr>
          <a:xfrm>
            <a:off x="5905666" y="5320115"/>
            <a:ext cx="27660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3 </a:t>
            </a:r>
            <a:r>
              <a:rPr kumimoji="0" lang="it-IT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Videos</a:t>
            </a:r>
            <a:r>
              <a:rPr kumimoji="0" lang="it-IT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– </a:t>
            </a:r>
            <a:r>
              <a:rPr kumimoji="0" lang="it-IT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Month</a:t>
            </a:r>
            <a:r>
              <a:rPr kumimoji="0" lang="it-IT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4, </a:t>
            </a:r>
            <a:r>
              <a:rPr kumimoji="0" lang="it-IT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Other</a:t>
            </a:r>
            <a:r>
              <a:rPr kumimoji="0" lang="it-IT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it-IT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Videos</a:t>
            </a:r>
            <a:r>
              <a:rPr kumimoji="0" lang="it-IT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to be </a:t>
            </a:r>
            <a:r>
              <a:rPr kumimoji="0" lang="it-IT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produced</a:t>
            </a:r>
            <a:r>
              <a:rPr kumimoji="0" lang="it-IT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DE84811-1B9B-465E-9480-4CBBF626C7C2}"/>
              </a:ext>
            </a:extLst>
          </p:cNvPr>
          <p:cNvSpPr txBox="1"/>
          <p:nvPr/>
        </p:nvSpPr>
        <p:spPr>
          <a:xfrm>
            <a:off x="24734" y="899530"/>
            <a:ext cx="2103437" cy="28237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defPPr>
              <a:defRPr lang="it-IT"/>
            </a:defPPr>
            <a:lvl1pPr algn="ctr">
              <a:defRPr sz="1200" b="1">
                <a:solidFill>
                  <a:schemeClr val="bg1"/>
                </a:solidFill>
                <a:latin typeface="CG Omega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PRINTED MATERIALS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9A76E6B-9F1D-4F1C-ADDF-1F25520290C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6986" y="1755148"/>
            <a:ext cx="1127781" cy="1132268"/>
          </a:xfrm>
          <a:prstGeom prst="rect">
            <a:avLst/>
          </a:prstGeom>
        </p:spPr>
      </p:pic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9E581DA5-D835-432E-A7D4-FE496379E528}"/>
              </a:ext>
            </a:extLst>
          </p:cNvPr>
          <p:cNvSpPr txBox="1"/>
          <p:nvPr/>
        </p:nvSpPr>
        <p:spPr>
          <a:xfrm>
            <a:off x="1461137" y="5250510"/>
            <a:ext cx="14746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Poster 3 –EOSC Symposium M10</a:t>
            </a: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3DE84811-1B9B-465E-9480-4CBBF626C7C2}"/>
              </a:ext>
            </a:extLst>
          </p:cNvPr>
          <p:cNvSpPr txBox="1"/>
          <p:nvPr/>
        </p:nvSpPr>
        <p:spPr>
          <a:xfrm>
            <a:off x="7030371" y="899530"/>
            <a:ext cx="2103437" cy="28237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defPPr>
              <a:defRPr lang="it-IT"/>
            </a:defPPr>
            <a:lvl1pPr algn="ctr">
              <a:defRPr sz="1200" b="1">
                <a:solidFill>
                  <a:schemeClr val="bg1"/>
                </a:solidFill>
                <a:latin typeface="CG Omega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G Omega" pitchFamily="34" charset="0"/>
                <a:ea typeface="+mn-ea"/>
                <a:cs typeface="Arial" panose="020B0604020202020204" pitchFamily="34" charset="0"/>
              </a:rPr>
              <a:t>DIGITAL MATERIALS</a:t>
            </a:r>
          </a:p>
        </p:txBody>
      </p:sp>
      <p:sp>
        <p:nvSpPr>
          <p:cNvPr id="53" name="Segnaposto contenuto 2">
            <a:extLst>
              <a:ext uri="{FF2B5EF4-FFF2-40B4-BE49-F238E27FC236}">
                <a16:creationId xmlns:a16="http://schemas.microsoft.com/office/drawing/2014/main" id="{A192BBEA-186B-4C29-B2BF-80D1C1C8B63D}"/>
              </a:ext>
            </a:extLst>
          </p:cNvPr>
          <p:cNvSpPr txBox="1">
            <a:spLocks/>
          </p:cNvSpPr>
          <p:nvPr/>
        </p:nvSpPr>
        <p:spPr>
          <a:xfrm>
            <a:off x="23336" y="3578082"/>
            <a:ext cx="1972255" cy="283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POSTERS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Segnaposto contenuto 2">
            <a:extLst>
              <a:ext uri="{FF2B5EF4-FFF2-40B4-BE49-F238E27FC236}">
                <a16:creationId xmlns:a16="http://schemas.microsoft.com/office/drawing/2014/main" id="{A192BBEA-186B-4C29-B2BF-80D1C1C8B63D}"/>
              </a:ext>
            </a:extLst>
          </p:cNvPr>
          <p:cNvSpPr txBox="1">
            <a:spLocks/>
          </p:cNvSpPr>
          <p:nvPr/>
        </p:nvSpPr>
        <p:spPr>
          <a:xfrm>
            <a:off x="3192803" y="3578082"/>
            <a:ext cx="1972255" cy="283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ROLLUP BANNERS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Segnaposto contenuto 2">
            <a:extLst>
              <a:ext uri="{FF2B5EF4-FFF2-40B4-BE49-F238E27FC236}">
                <a16:creationId xmlns:a16="http://schemas.microsoft.com/office/drawing/2014/main" id="{A192BBEA-186B-4C29-B2BF-80D1C1C8B63D}"/>
              </a:ext>
            </a:extLst>
          </p:cNvPr>
          <p:cNvSpPr txBox="1">
            <a:spLocks/>
          </p:cNvSpPr>
          <p:nvPr/>
        </p:nvSpPr>
        <p:spPr>
          <a:xfrm>
            <a:off x="-2064" y="1260653"/>
            <a:ext cx="1972255" cy="2830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FLYERS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Segnaposto contenuto 2">
            <a:extLst>
              <a:ext uri="{FF2B5EF4-FFF2-40B4-BE49-F238E27FC236}">
                <a16:creationId xmlns:a16="http://schemas.microsoft.com/office/drawing/2014/main" id="{A192BBEA-186B-4C29-B2BF-80D1C1C8B63D}"/>
              </a:ext>
            </a:extLst>
          </p:cNvPr>
          <p:cNvSpPr txBox="1">
            <a:spLocks/>
          </p:cNvSpPr>
          <p:nvPr/>
        </p:nvSpPr>
        <p:spPr>
          <a:xfrm>
            <a:off x="3343708" y="1268862"/>
            <a:ext cx="1718388" cy="2939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PRESS RELEASE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617" y="1536014"/>
            <a:ext cx="784199" cy="554466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937" y="1560175"/>
            <a:ext cx="439769" cy="439769"/>
          </a:xfrm>
          <a:prstGeom prst="rect">
            <a:avLst/>
          </a:prstGeom>
        </p:spPr>
      </p:pic>
      <p:pic>
        <p:nvPicPr>
          <p:cNvPr id="42" name="Immagine 4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497" y="1562363"/>
            <a:ext cx="418046" cy="410382"/>
          </a:xfrm>
          <a:prstGeom prst="rect">
            <a:avLst/>
          </a:prstGeom>
        </p:spPr>
      </p:pic>
      <p:sp>
        <p:nvSpPr>
          <p:cNvPr id="58" name="Segnaposto contenuto 2">
            <a:extLst>
              <a:ext uri="{FF2B5EF4-FFF2-40B4-BE49-F238E27FC236}">
                <a16:creationId xmlns:a16="http://schemas.microsoft.com/office/drawing/2014/main" id="{EFFBD5E0-701F-4F7E-B1BF-31A918F2E82D}"/>
              </a:ext>
            </a:extLst>
          </p:cNvPr>
          <p:cNvSpPr txBox="1">
            <a:spLocks/>
          </p:cNvSpPr>
          <p:nvPr/>
        </p:nvSpPr>
        <p:spPr>
          <a:xfrm>
            <a:off x="5290427" y="2147425"/>
            <a:ext cx="3655076" cy="2874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SERVICE LOGOS (+ 2 REBRANDED)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Segnaposto contenuto 2">
            <a:extLst>
              <a:ext uri="{FF2B5EF4-FFF2-40B4-BE49-F238E27FC236}">
                <a16:creationId xmlns:a16="http://schemas.microsoft.com/office/drawing/2014/main" id="{EFFBD5E0-701F-4F7E-B1BF-31A918F2E82D}"/>
              </a:ext>
            </a:extLst>
          </p:cNvPr>
          <p:cNvSpPr txBox="1">
            <a:spLocks/>
          </p:cNvSpPr>
          <p:nvPr/>
        </p:nvSpPr>
        <p:spPr>
          <a:xfrm>
            <a:off x="5252502" y="3328495"/>
            <a:ext cx="3655076" cy="2874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pt-P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INFOGRAPHICS &amp; SOCIAL MEDIA IMAGES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0" name="Immagine 5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232" y="3726821"/>
            <a:ext cx="1118853" cy="41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3924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CAPE PPT template_v2" id="{84B2C77E-D1E5-DD48-B3EE-B80C14BA55BA}" vid="{29E3AAB7-A3DE-2940-AABB-6F3EADDE159C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ESCAPE PPT template_v2</Template>
  <TotalTime>342</TotalTime>
  <Words>1810</Words>
  <Application>Microsoft Office PowerPoint</Application>
  <PresentationFormat>Affichage à l'écran (4:3)</PresentationFormat>
  <Paragraphs>425</Paragraphs>
  <Slides>29</Slides>
  <Notes>0</Notes>
  <HiddenSlides>5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CG Omega</vt:lpstr>
      <vt:lpstr>Wingdings</vt:lpstr>
      <vt:lpstr>Tema di Office</vt:lpstr>
      <vt:lpstr>Work Package Six: «ECO» Engagement and Communication</vt:lpstr>
      <vt:lpstr>Vision</vt:lpstr>
      <vt:lpstr>WP6 - Engagement and Communication</vt:lpstr>
      <vt:lpstr>Timeline of activities done in M1-M12 Feb 2019 – Jan 2020</vt:lpstr>
      <vt:lpstr>Présentation PowerPoint</vt:lpstr>
      <vt:lpstr>WP6 - Engagement and Communication</vt:lpstr>
      <vt:lpstr>Communication Strategy in ESCAPE</vt:lpstr>
      <vt:lpstr>Editorial Plan – What is next?</vt:lpstr>
      <vt:lpstr>Branding &amp; Comm material</vt:lpstr>
      <vt:lpstr>Branding &amp; Communications material</vt:lpstr>
      <vt:lpstr>Branding &amp; Communications material</vt:lpstr>
      <vt:lpstr>Branding &amp; Communications material</vt:lpstr>
      <vt:lpstr>Website Evolution</vt:lpstr>
      <vt:lpstr>Website Evolution</vt:lpstr>
      <vt:lpstr>Website Evolution</vt:lpstr>
      <vt:lpstr>Social media Channels</vt:lpstr>
      <vt:lpstr>Social media Channels</vt:lpstr>
      <vt:lpstr>Visibility at events</vt:lpstr>
      <vt:lpstr>Vision</vt:lpstr>
      <vt:lpstr>T6.2 Timeline of Actions &amp; Outlook for M1-M48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T6.2 Timeline of Actions &amp; Outlook for M1-M48</vt:lpstr>
      <vt:lpstr>T6.2 Timeline of Actions &amp; Outlook for M1-M48</vt:lpstr>
      <vt:lpstr>Thank you very much!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Rita Meneses</dc:creator>
  <cp:lastModifiedBy>Mathilde HUBERT</cp:lastModifiedBy>
  <cp:revision>58</cp:revision>
  <dcterms:created xsi:type="dcterms:W3CDTF">2018-11-20T16:31:33Z</dcterms:created>
  <dcterms:modified xsi:type="dcterms:W3CDTF">2020-02-25T22:19:56Z</dcterms:modified>
</cp:coreProperties>
</file>