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/>
    <p:restoredTop sz="96197"/>
  </p:normalViewPr>
  <p:slideViewPr>
    <p:cSldViewPr snapToGrid="0" snapToObjects="1">
      <p:cViewPr varScale="1">
        <p:scale>
          <a:sx n="79" d="100"/>
          <a:sy n="79" d="100"/>
        </p:scale>
        <p:origin x="23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403D7-FFA2-CC48-8EAA-EAC594687B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Ceph@DOMA-FR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865D62-5EE4-AF4E-9D39-DB9DC9E29B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6870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954F9E-8980-1348-9335-FE87491C0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Spoiler </a:t>
            </a:r>
            <a:r>
              <a:rPr lang="fr-FR" dirty="0" err="1"/>
              <a:t>alert</a:t>
            </a:r>
            <a:r>
              <a:rPr lang="fr-FR" dirty="0"/>
              <a:t>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6314FE-30B1-AB4D-9AEA-49FCDDD0C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Très peu, voir pas d’évolution cette année</a:t>
            </a:r>
          </a:p>
          <a:p>
            <a:pPr lvl="1"/>
            <a:r>
              <a:rPr lang="fr-FR" dirty="0"/>
              <a:t>Principalement du à un manque de temps</a:t>
            </a:r>
          </a:p>
          <a:p>
            <a:pPr lvl="1"/>
            <a:r>
              <a:rPr lang="fr-FR" dirty="0"/>
              <a:t>Mais aussi a des retards technique important dans la mise en place du réseau 100 Gb/s</a:t>
            </a:r>
          </a:p>
          <a:p>
            <a:r>
              <a:rPr lang="fr-FR" dirty="0"/>
              <a:t>Néanmoins quelques tests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591BFFC-3F61-8F49-BBEF-6B29344A8404}"/>
              </a:ext>
            </a:extLst>
          </p:cNvPr>
          <p:cNvSpPr txBox="1"/>
          <p:nvPr/>
        </p:nvSpPr>
        <p:spPr>
          <a:xfrm>
            <a:off x="8768444" y="6358040"/>
            <a:ext cx="2204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</a:t>
            </a:r>
            <a:r>
              <a:rPr lang="fr-FR" dirty="0" err="1"/>
              <a:t>IJCLab</a:t>
            </a:r>
            <a:r>
              <a:rPr lang="fr-FR" dirty="0"/>
              <a:t> production</a:t>
            </a:r>
          </a:p>
        </p:txBody>
      </p:sp>
    </p:spTree>
    <p:extLst>
      <p:ext uri="{BB962C8B-B14F-4D97-AF65-F5344CB8AC3E}">
        <p14:creationId xmlns:p14="http://schemas.microsoft.com/office/powerpoint/2010/main" val="420742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61B2F1-983E-FF42-81C1-B9237709F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Infrastructure multi-région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E04F8B-3CDD-4D42-87AD-DF5F1C5B8C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Objectif: fournir un accès résilient aux applications</a:t>
            </a:r>
          </a:p>
          <a:p>
            <a:pPr lvl="1"/>
            <a:r>
              <a:rPr lang="fr-FR" dirty="0"/>
              <a:t>Entre Orsay et Strasbourg</a:t>
            </a:r>
          </a:p>
          <a:p>
            <a:endParaRPr lang="fr-FR" dirty="0"/>
          </a:p>
          <a:p>
            <a:r>
              <a:rPr lang="fr-FR" dirty="0"/>
              <a:t>Pas d’avancement sur le projet</a:t>
            </a:r>
          </a:p>
        </p:txBody>
      </p:sp>
      <p:pic>
        <p:nvPicPr>
          <p:cNvPr id="6" name="Picture 2" descr="../../_images/region-sync.png">
            <a:extLst>
              <a:ext uri="{FF2B5EF4-FFF2-40B4-BE49-F238E27FC236}">
                <a16:creationId xmlns:a16="http://schemas.microsoft.com/office/drawing/2014/main" id="{E3494ADD-4D11-A84A-AEAF-542794EF30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884" y="2020950"/>
            <a:ext cx="3780074" cy="396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882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EA69E-A853-114F-9A13-61B796622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infrastructure multi-site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109D07-4272-3D44-8890-35EC12CEE9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Objectif: fournir une infrastructure CEPH unique multi-site et multi-expérience</a:t>
            </a:r>
          </a:p>
          <a:p>
            <a:pPr lvl="1"/>
            <a:r>
              <a:rPr lang="fr-FR" dirty="0"/>
              <a:t>4 laboratoires</a:t>
            </a:r>
          </a:p>
          <a:p>
            <a:pPr lvl="1"/>
            <a:r>
              <a:rPr lang="fr-FR" dirty="0"/>
              <a:t>3 sites</a:t>
            </a:r>
          </a:p>
          <a:p>
            <a:r>
              <a:rPr lang="fr-FR" dirty="0"/>
              <a:t>Fortement dépend de l’infrastructure réseau</a:t>
            </a:r>
          </a:p>
        </p:txBody>
      </p:sp>
      <p:pic>
        <p:nvPicPr>
          <p:cNvPr id="5" name="Picture 2" descr="https://lh6.googleusercontent.com/ipGHvfu6iPzxkkAqVa8YFKqlaic03jKnGTn0edqtv-5QwN0lPeBJS9cDvNgndtHxT0JZ6b4UvczbXfVcMtVBRL6MM04kxeaWG14xiwRToF4CYWuV3cO_In3xMkaEUbbMkir_deXjgFg">
            <a:extLst>
              <a:ext uri="{FF2B5EF4-FFF2-40B4-BE49-F238E27FC236}">
                <a16:creationId xmlns:a16="http://schemas.microsoft.com/office/drawing/2014/main" id="{73B6D697-33E6-FB41-951D-643D1764C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224" y="2339111"/>
            <a:ext cx="5588143" cy="347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612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B2E1A6-D600-1F47-9095-A2A917B6B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infrastructure multi-site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77E193DC-A956-5348-BFBE-382C79358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Infrastructure logiciel en place pour l’instant avec une interconnexion 10 Gb/s</a:t>
            </a:r>
          </a:p>
          <a:p>
            <a:pPr lvl="1"/>
            <a:r>
              <a:rPr lang="fr-FR" dirty="0"/>
              <a:t>Premiers benchmark: l’infrastructure est fortement dépendante de la connectivité intersites</a:t>
            </a:r>
          </a:p>
          <a:p>
            <a:pPr lvl="1"/>
            <a:r>
              <a:rPr lang="fr-FR" dirty="0"/>
              <a:t>On attend presque 10Gb/s (jusqu’à 800MB/s en lecture) en cas de sous utilisation du réseau d’interconnexion</a:t>
            </a:r>
          </a:p>
          <a:p>
            <a:pPr lvl="2"/>
            <a:r>
              <a:rPr lang="fr-FR" dirty="0"/>
              <a:t>Mais on est vite ralenti par l’utilisation massive du LHC</a:t>
            </a:r>
          </a:p>
          <a:p>
            <a:pPr lvl="2"/>
            <a:r>
              <a:rPr lang="fr-FR" dirty="0"/>
              <a:t>Confirmer par les tests iperf3</a:t>
            </a:r>
          </a:p>
          <a:p>
            <a:pPr lvl="2"/>
            <a:r>
              <a:rPr lang="fr-FR" dirty="0"/>
              <a:t>Un lien dédié est nécessaire pour avoir un régime stable</a:t>
            </a:r>
          </a:p>
          <a:p>
            <a:pPr lvl="2"/>
            <a:r>
              <a:rPr lang="fr-FR" dirty="0"/>
              <a:t>Mais de gros soucis de mise en place du 100Gb/s RENATER</a:t>
            </a:r>
          </a:p>
          <a:p>
            <a:pPr lvl="3"/>
            <a:r>
              <a:rPr lang="fr-FR" dirty="0"/>
              <a:t>Depuis fin décembre les liens sont UP mais pas de nouvelle</a:t>
            </a:r>
          </a:p>
        </p:txBody>
      </p:sp>
    </p:spTree>
    <p:extLst>
      <p:ext uri="{BB962C8B-B14F-4D97-AF65-F5344CB8AC3E}">
        <p14:creationId xmlns:p14="http://schemas.microsoft.com/office/powerpoint/2010/main" val="388647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5BCAAE-38E5-F646-B694-6A90D5DFB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infrastructure multi-site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626375-FDD7-1849-AEE7-083C78639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Tests de performances applicatives</a:t>
            </a:r>
          </a:p>
          <a:p>
            <a:pPr lvl="1"/>
            <a:r>
              <a:rPr lang="fr-FR" dirty="0"/>
              <a:t>En configuration mono-site (problème réseau)</a:t>
            </a:r>
          </a:p>
          <a:p>
            <a:pPr lvl="1"/>
            <a:r>
              <a:rPr lang="fr-FR" dirty="0"/>
              <a:t>Infrastructure </a:t>
            </a:r>
            <a:r>
              <a:rPr lang="fr-FR" dirty="0" err="1"/>
              <a:t>Spark</a:t>
            </a:r>
            <a:r>
              <a:rPr lang="fr-FR" dirty="0"/>
              <a:t> 51 </a:t>
            </a:r>
            <a:r>
              <a:rPr lang="fr-FR" dirty="0" err="1"/>
              <a:t>CPUs</a:t>
            </a:r>
            <a:r>
              <a:rPr lang="fr-FR" dirty="0"/>
              <a:t> sur 3 machines virtuelles, 23GB de jeux de données</a:t>
            </a:r>
          </a:p>
          <a:p>
            <a:pPr lvl="1"/>
            <a:r>
              <a:rPr lang="fr-FR" dirty="0"/>
              <a:t>Opérations: calcul count, min, max, </a:t>
            </a:r>
            <a:r>
              <a:rPr lang="fr-FR" dirty="0" err="1"/>
              <a:t>mean</a:t>
            </a:r>
            <a:r>
              <a:rPr lang="fr-FR" dirty="0"/>
              <a:t>, standard </a:t>
            </a:r>
            <a:r>
              <a:rPr lang="fr-FR" dirty="0" err="1"/>
              <a:t>deviation</a:t>
            </a:r>
            <a:endParaRPr lang="fr-FR" dirty="0"/>
          </a:p>
          <a:p>
            <a:pPr lvl="1"/>
            <a:r>
              <a:rPr lang="fr-FR" dirty="0"/>
              <a:t>Performance 1 </a:t>
            </a:r>
            <a:r>
              <a:rPr lang="fr-FR" dirty="0" err="1"/>
              <a:t>radosGW</a:t>
            </a:r>
            <a:r>
              <a:rPr lang="fr-FR" dirty="0"/>
              <a:t> S3 10Gb/s</a:t>
            </a:r>
          </a:p>
          <a:p>
            <a:pPr lvl="1"/>
            <a:r>
              <a:rPr lang="fr-FR" dirty="0"/>
              <a:t>Performance HDFS en montage RBD sur chaque des machines virtuelles</a:t>
            </a:r>
          </a:p>
          <a:p>
            <a:pPr lvl="2"/>
            <a:r>
              <a:rPr lang="fr-FR" dirty="0"/>
              <a:t>Sur 3 </a:t>
            </a:r>
            <a:r>
              <a:rPr lang="fr-FR" dirty="0" err="1"/>
              <a:t>executor</a:t>
            </a:r>
            <a:r>
              <a:rPr lang="fr-FR" dirty="0"/>
              <a:t> performance théorique 10Gb/s (partage de lien 10 Gb/s)</a:t>
            </a:r>
          </a:p>
          <a:p>
            <a:pPr lvl="2"/>
            <a:r>
              <a:rPr lang="fr-FR" dirty="0"/>
              <a:t>Sur 6 </a:t>
            </a:r>
            <a:r>
              <a:rPr lang="fr-FR" dirty="0" err="1"/>
              <a:t>executor</a:t>
            </a:r>
            <a:r>
              <a:rPr lang="fr-FR" dirty="0"/>
              <a:t> performance théorique 2*10Gb/s (lien partagé)</a:t>
            </a:r>
          </a:p>
        </p:txBody>
      </p:sp>
    </p:spTree>
    <p:extLst>
      <p:ext uri="{BB962C8B-B14F-4D97-AF65-F5344CB8AC3E}">
        <p14:creationId xmlns:p14="http://schemas.microsoft.com/office/powerpoint/2010/main" val="928364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821E8C21-8125-E047-89FD-FAA4FD35A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infrastructure multi-site</a:t>
            </a:r>
          </a:p>
        </p:txBody>
      </p:sp>
      <p:pic>
        <p:nvPicPr>
          <p:cNvPr id="17" name="Espace réservé du contenu 16">
            <a:extLst>
              <a:ext uri="{FF2B5EF4-FFF2-40B4-BE49-F238E27FC236}">
                <a16:creationId xmlns:a16="http://schemas.microsoft.com/office/drawing/2014/main" id="{FA8E60D5-22FD-3A49-8DAB-CD51F5AD46F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71600" y="2445702"/>
            <a:ext cx="4448175" cy="3261995"/>
          </a:xfrm>
        </p:spPr>
      </p:pic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48FFF70F-6405-124D-B0EF-8EDBB03A0E1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Performance comparable entre les accès S3 et HDFS</a:t>
            </a:r>
          </a:p>
          <a:p>
            <a:pPr lvl="1"/>
            <a:r>
              <a:rPr lang="fr-FR" dirty="0"/>
              <a:t>HDFS: ~ 5.6 Gb/s</a:t>
            </a:r>
          </a:p>
          <a:p>
            <a:pPr lvl="1"/>
            <a:r>
              <a:rPr lang="fr-FR" dirty="0"/>
              <a:t>S3: ~ 4.7 Gb/s</a:t>
            </a:r>
          </a:p>
          <a:p>
            <a:pPr lvl="1"/>
            <a:r>
              <a:rPr lang="fr-FR" dirty="0"/>
              <a:t>Mais peux de slave </a:t>
            </a:r>
            <a:r>
              <a:rPr lang="fr-FR" dirty="0" err="1"/>
              <a:t>Spark</a:t>
            </a:r>
            <a:endParaRPr lang="fr-FR" dirty="0"/>
          </a:p>
          <a:p>
            <a:pPr lvl="1"/>
            <a:r>
              <a:rPr lang="fr-FR" dirty="0"/>
              <a:t>Que ce passe-t-il si on double le nombre de slave </a:t>
            </a:r>
            <a:r>
              <a:rPr lang="fr-FR" dirty="0" err="1"/>
              <a:t>Spark</a:t>
            </a:r>
            <a:r>
              <a:rPr lang="fr-FR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73205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>
            <a:extLst>
              <a:ext uri="{FF2B5EF4-FFF2-40B4-BE49-F238E27FC236}">
                <a16:creationId xmlns:a16="http://schemas.microsoft.com/office/drawing/2014/main" id="{821E8C21-8125-E047-89FD-FAA4FD35A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infrastructure multi-site</a:t>
            </a:r>
          </a:p>
        </p:txBody>
      </p:sp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48FFF70F-6405-124D-B0EF-8EDBB03A0E1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Performance comparable entre les accès S3 et HDFS</a:t>
            </a:r>
          </a:p>
          <a:p>
            <a:pPr lvl="1"/>
            <a:r>
              <a:rPr lang="fr-FR" dirty="0"/>
              <a:t>Mais peux de slave </a:t>
            </a:r>
            <a:r>
              <a:rPr lang="fr-FR" dirty="0" err="1"/>
              <a:t>Spark</a:t>
            </a:r>
            <a:endParaRPr lang="fr-FR" dirty="0"/>
          </a:p>
          <a:p>
            <a:pPr lvl="1"/>
            <a:r>
              <a:rPr lang="fr-FR" dirty="0"/>
              <a:t>Que ce passe-t-il si on double le nombre de slave </a:t>
            </a:r>
            <a:r>
              <a:rPr lang="fr-FR" dirty="0" err="1"/>
              <a:t>Spark</a:t>
            </a:r>
            <a:r>
              <a:rPr lang="fr-FR" dirty="0"/>
              <a:t> ?</a:t>
            </a:r>
          </a:p>
          <a:p>
            <a:pPr lvl="1"/>
            <a:r>
              <a:rPr lang="fr-FR" dirty="0"/>
              <a:t>On double les axes d’accès HDFS mais pas ceux de S3</a:t>
            </a:r>
          </a:p>
          <a:p>
            <a:pPr lvl="1"/>
            <a:r>
              <a:rPr lang="fr-FR" dirty="0"/>
              <a:t>HDFS: ~ 9.2 Gb/s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1192DD2-1D3F-F24E-ACC2-4456FF6A1F0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71600" y="2445702"/>
            <a:ext cx="4448175" cy="3261995"/>
          </a:xfrm>
        </p:spPr>
      </p:pic>
    </p:spTree>
    <p:extLst>
      <p:ext uri="{BB962C8B-B14F-4D97-AF65-F5344CB8AC3E}">
        <p14:creationId xmlns:p14="http://schemas.microsoft.com/office/powerpoint/2010/main" val="225932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C7B1B4-1E77-214F-987C-4E194573E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news de l’IPHC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87567CE-B338-1F46-BA99-EE10B01A0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Capacité 580TB (+100TB) réparti sur 7 serveurs (R730 / R740) (+2 serveurs)</a:t>
            </a:r>
          </a:p>
          <a:p>
            <a:r>
              <a:rPr lang="fr-FR" dirty="0"/>
              <a:t>Evolutions</a:t>
            </a:r>
          </a:p>
          <a:p>
            <a:pPr lvl="1"/>
            <a:r>
              <a:rPr lang="fr-FR" dirty="0" err="1"/>
              <a:t>CephFS</a:t>
            </a:r>
            <a:r>
              <a:rPr lang="fr-FR" dirty="0"/>
              <a:t>: fournir un stockage aux expériences en mode fichier</a:t>
            </a:r>
          </a:p>
          <a:p>
            <a:pPr lvl="2"/>
            <a:r>
              <a:rPr lang="fr-FR" dirty="0"/>
              <a:t>Etendre le stockage aux expériences</a:t>
            </a:r>
          </a:p>
          <a:p>
            <a:pPr lvl="2"/>
            <a:r>
              <a:rPr lang="fr-FR" dirty="0"/>
              <a:t>Limiter l’utilisation des services NFS/ZFS</a:t>
            </a:r>
          </a:p>
          <a:p>
            <a:pPr lvl="2"/>
            <a:r>
              <a:rPr lang="fr-FR" dirty="0" err="1"/>
              <a:t>CentOS</a:t>
            </a:r>
            <a:r>
              <a:rPr lang="fr-FR" dirty="0"/>
              <a:t> 8 support du mode </a:t>
            </a:r>
            <a:r>
              <a:rPr lang="fr-FR" dirty="0" err="1"/>
              <a:t>kernel</a:t>
            </a:r>
            <a:endParaRPr lang="fr-FR" dirty="0"/>
          </a:p>
          <a:p>
            <a:pPr lvl="1"/>
            <a:r>
              <a:rPr lang="fr-FR" dirty="0"/>
              <a:t>S3: stockage en mode objets</a:t>
            </a:r>
          </a:p>
          <a:p>
            <a:pPr lvl="2"/>
            <a:r>
              <a:rPr lang="fr-FR" dirty="0"/>
              <a:t>Applications avec support natif S3 (IRODS, …)</a:t>
            </a:r>
          </a:p>
          <a:p>
            <a:pPr lvl="1"/>
            <a:r>
              <a:rPr lang="fr-FR" dirty="0"/>
              <a:t>Formation:</a:t>
            </a:r>
          </a:p>
          <a:p>
            <a:pPr lvl="2"/>
            <a:r>
              <a:rPr lang="fr-FR" dirty="0"/>
              <a:t>Déployer et opérer un cluster CEPH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0757521"/>
      </p:ext>
    </p:extLst>
  </p:cSld>
  <p:clrMapOvr>
    <a:masterClrMapping/>
  </p:clrMapOvr>
</p:sld>
</file>

<file path=ppt/theme/theme1.xml><?xml version="1.0" encoding="utf-8"?>
<a:theme xmlns:a="http://schemas.openxmlformats.org/drawingml/2006/main" name="Rognag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Rognage</Template>
  <TotalTime>330</TotalTime>
  <Words>433</Words>
  <Application>Microsoft Macintosh PowerPoint</Application>
  <PresentationFormat>Grand écran</PresentationFormat>
  <Paragraphs>58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Franklin Gothic Book</vt:lpstr>
      <vt:lpstr>Rognage</vt:lpstr>
      <vt:lpstr>Ceph@DOMA-FR</vt:lpstr>
      <vt:lpstr>Spoiler alert !</vt:lpstr>
      <vt:lpstr>Infrastructure multi-région</vt:lpstr>
      <vt:lpstr>Une infrastructure multi-site</vt:lpstr>
      <vt:lpstr>Une infrastructure multi-site</vt:lpstr>
      <vt:lpstr>Une infrastructure multi-site</vt:lpstr>
      <vt:lpstr>Une infrastructure multi-site</vt:lpstr>
      <vt:lpstr>Une infrastructure multi-site</vt:lpstr>
      <vt:lpstr>Quelques news de l’IPHC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Ceph@DOMA-FR</dc:title>
  <dc:creator>Microsoft Office User</dc:creator>
  <cp:lastModifiedBy>Microsoft Office User</cp:lastModifiedBy>
  <cp:revision>20</cp:revision>
  <dcterms:created xsi:type="dcterms:W3CDTF">2020-01-20T14:34:29Z</dcterms:created>
  <dcterms:modified xsi:type="dcterms:W3CDTF">2020-01-20T20:04:59Z</dcterms:modified>
</cp:coreProperties>
</file>