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0" r:id="rId3"/>
    <p:sldId id="278" r:id="rId4"/>
    <p:sldId id="271" r:id="rId5"/>
    <p:sldId id="274" r:id="rId6"/>
    <p:sldId id="273" r:id="rId7"/>
    <p:sldId id="27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331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8616790-E669-45E7-BC2C-24E7E0A958E3}" type="slidenum">
              <a:rPr lang="en-US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3C8516-A1D8-40C3-BE70-826A50E789B2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3DACC7-3A22-44EF-95C1-B003A0B7CDE2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6081C1-5BD1-43C8-9079-AD89D4C76329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43BE9C-661C-40E2-B20B-2B333551FEF2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EA61A8-EE46-486F-97DA-2B1C06E8144B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4B5B15-B669-4E00-B846-321CCC6A1287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0FA8A-182D-46F2-B8E9-47C3861958A1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C4E02A-3950-4CBF-AB26-1ECD3C862BDD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8B9A8F-1A18-4055-96AB-64FB9EFB7D0F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98A7EB-0560-4F62-BF4C-C80D58BF95CB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F2721F-001B-4761-95ED-DBAF0193BCC9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84904D6-45B0-4B1D-8B81-16358F893510}" type="slidenum">
              <a:rPr lang="en-US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Electron meeting </a:t>
            </a:r>
            <a:br>
              <a:rPr lang="en-US"/>
            </a:br>
            <a:r>
              <a:rPr lang="en-US"/>
              <a:t>10/06/2006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975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New algorithm for shower reconstruction                Frank</a:t>
            </a:r>
          </a:p>
          <a:p>
            <a:pPr>
              <a:lnSpc>
                <a:spcPct val="90000"/>
              </a:lnSpc>
            </a:pPr>
            <a:r>
              <a:rPr lang="en-US" sz="2400"/>
              <a:t>Test of “Giustino” algorithm                                     Frank</a:t>
            </a:r>
          </a:p>
          <a:p>
            <a:pPr>
              <a:lnSpc>
                <a:spcPct val="90000"/>
              </a:lnSpc>
            </a:pPr>
            <a:r>
              <a:rPr lang="en-US" sz="2400"/>
              <a:t> </a:t>
            </a:r>
            <a:r>
              <a:rPr lang="en-GB" sz="2400">
                <a:latin typeface="Symbol" pitchFamily="18" charset="2"/>
                <a:sym typeface="Wingdings" pitchFamily="2" charset="2"/>
              </a:rPr>
              <a:t>n</a:t>
            </a:r>
            <a:r>
              <a:rPr lang="en-GB" sz="2400" baseline="-25000">
                <a:latin typeface="Symbol" pitchFamily="18" charset="2"/>
                <a:sym typeface="Wingdings" pitchFamily="2" charset="2"/>
              </a:rPr>
              <a:t>m</a:t>
            </a:r>
            <a:r>
              <a:rPr lang="en-US" sz="2400"/>
              <a:t> </a:t>
            </a:r>
            <a:r>
              <a:rPr lang="en-US" sz="2400">
                <a:cs typeface="Arial" charset="0"/>
              </a:rPr>
              <a:t>→ </a:t>
            </a:r>
            <a:r>
              <a:rPr lang="en-GB" sz="2800">
                <a:latin typeface="Symbol" pitchFamily="18" charset="2"/>
                <a:sym typeface="Wingdings" pitchFamily="2" charset="2"/>
              </a:rPr>
              <a:t>n</a:t>
            </a:r>
            <a:r>
              <a:rPr lang="en-GB" sz="2000" baseline="-25000">
                <a:latin typeface="Comic Sans MS" pitchFamily="66" charset="0"/>
                <a:sym typeface="Wingdings" pitchFamily="2" charset="2"/>
              </a:rPr>
              <a:t>e</a:t>
            </a:r>
            <a:r>
              <a:rPr lang="en-US" sz="2400"/>
              <a:t> analysis                                                     Amina</a:t>
            </a:r>
          </a:p>
          <a:p>
            <a:pPr>
              <a:lnSpc>
                <a:spcPct val="90000"/>
              </a:lnSpc>
            </a:pPr>
            <a:r>
              <a:rPr lang="en-US" sz="2400"/>
              <a:t>Genima for electron study                                      Jean</a:t>
            </a:r>
          </a:p>
          <a:p>
            <a:pPr>
              <a:lnSpc>
                <a:spcPct val="90000"/>
              </a:lnSpc>
            </a:pPr>
            <a:r>
              <a:rPr lang="en-US" sz="2400"/>
              <a:t>Test beam in August                                              Frederic</a:t>
            </a:r>
          </a:p>
          <a:p>
            <a:pPr>
              <a:lnSpc>
                <a:spcPct val="90000"/>
              </a:lnSpc>
            </a:pPr>
            <a:r>
              <a:rPr lang="en-US" sz="2400"/>
              <a:t> </a:t>
            </a:r>
            <a:r>
              <a:rPr lang="en-GB" sz="2800">
                <a:latin typeface="Symbol" pitchFamily="18" charset="2"/>
                <a:sym typeface="Wingdings" pitchFamily="2" charset="2"/>
              </a:rPr>
              <a:t>n</a:t>
            </a:r>
            <a:r>
              <a:rPr lang="en-GB" sz="2000" baseline="-25000">
                <a:latin typeface="Comic Sans MS" pitchFamily="66" charset="0"/>
                <a:sym typeface="Wingdings" pitchFamily="2" charset="2"/>
              </a:rPr>
              <a:t>e</a:t>
            </a:r>
            <a:r>
              <a:rPr lang="en-US" sz="2400"/>
              <a:t> events in real data                                            Frederic</a:t>
            </a:r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Discussion: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Future work and organization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Summary or talks at the next physics meeting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Test beam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9145587" cy="4525963"/>
          </a:xfrm>
        </p:spPr>
        <p:txBody>
          <a:bodyPr/>
          <a:lstStyle/>
          <a:p>
            <a:r>
              <a:rPr lang="en-US" sz="2800"/>
              <a:t>1rst week of August we will have a TB at CERN</a:t>
            </a:r>
            <a:r>
              <a:rPr lang="en-US"/>
              <a:t>  </a:t>
            </a:r>
          </a:p>
          <a:p>
            <a:pPr lvl="2"/>
            <a:r>
              <a:rPr lang="en-US"/>
              <a:t>Have real data with electron!!</a:t>
            </a:r>
          </a:p>
          <a:p>
            <a:pPr lvl="2"/>
            <a:r>
              <a:rPr lang="en-US"/>
              <a:t>Validate the whole “electron” work which was based on MC data mainly</a:t>
            </a:r>
          </a:p>
          <a:p>
            <a:r>
              <a:rPr lang="en-US" sz="2800"/>
              <a:t>Test beam:</a:t>
            </a:r>
          </a:p>
          <a:p>
            <a:pPr lvl="1"/>
            <a:r>
              <a:rPr lang="en-US" sz="2400"/>
              <a:t>Electron enriched Pion beam </a:t>
            </a:r>
          </a:p>
          <a:p>
            <a:pPr lvl="2"/>
            <a:r>
              <a:rPr lang="en-US"/>
              <a:t>1 brick  4 GeV with e ~5%  </a:t>
            </a:r>
            <a:r>
              <a:rPr lang="en-US">
                <a:sym typeface="Symbol" pitchFamily="18" charset="2"/>
              </a:rPr>
              <a:t> 50 electron/cm</a:t>
            </a:r>
            <a:r>
              <a:rPr lang="en-US" baseline="30000">
                <a:sym typeface="Symbol" pitchFamily="18" charset="2"/>
              </a:rPr>
              <a:t>2</a:t>
            </a:r>
            <a:r>
              <a:rPr lang="en-US"/>
              <a:t>  </a:t>
            </a:r>
          </a:p>
          <a:p>
            <a:pPr lvl="2"/>
            <a:r>
              <a:rPr lang="en-US"/>
              <a:t>1 brick 1 GeV with e ~10-20% </a:t>
            </a:r>
            <a:r>
              <a:rPr lang="en-US">
                <a:sym typeface="Symbol" pitchFamily="18" charset="2"/>
              </a:rPr>
              <a:t> 100-200 electron/cm</a:t>
            </a:r>
            <a:r>
              <a:rPr lang="en-US" baseline="30000">
                <a:sym typeface="Symbol" pitchFamily="18" charset="2"/>
              </a:rPr>
              <a:t>2</a:t>
            </a:r>
            <a:endParaRPr lang="en-US">
              <a:sym typeface="Symbol" pitchFamily="18" charset="2"/>
            </a:endParaRPr>
          </a:p>
          <a:p>
            <a:pPr lvl="2"/>
            <a:r>
              <a:rPr lang="en-US">
                <a:sym typeface="Symbol" pitchFamily="18" charset="2"/>
              </a:rPr>
              <a:t>(1 brick 3 GeV 200 mrad with e ~5%  50 electron/cm</a:t>
            </a:r>
            <a:r>
              <a:rPr lang="en-US" baseline="30000">
                <a:sym typeface="Symbol" pitchFamily="18" charset="2"/>
              </a:rPr>
              <a:t>2</a:t>
            </a:r>
            <a:r>
              <a:rPr lang="en-US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42888"/>
            <a:ext cx="8229600" cy="1143001"/>
          </a:xfrm>
        </p:spPr>
        <p:txBody>
          <a:bodyPr/>
          <a:lstStyle/>
          <a:p>
            <a:r>
              <a:rPr lang="en-GB" sz="5400">
                <a:latin typeface="Symbol" pitchFamily="18" charset="2"/>
                <a:sym typeface="Wingdings" pitchFamily="2" charset="2"/>
              </a:rPr>
              <a:t>n</a:t>
            </a:r>
            <a:r>
              <a:rPr lang="en-GB" baseline="-25000">
                <a:latin typeface="Comic Sans MS" pitchFamily="66" charset="0"/>
                <a:sym typeface="Wingdings" pitchFamily="2" charset="2"/>
              </a:rPr>
              <a:t>e</a:t>
            </a:r>
            <a:r>
              <a:rPr lang="en-US"/>
              <a:t> events in real data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229600" cy="4525962"/>
          </a:xfrm>
        </p:spPr>
        <p:txBody>
          <a:bodyPr/>
          <a:lstStyle/>
          <a:p>
            <a:pPr marL="0" indent="0">
              <a:spcBef>
                <a:spcPct val="0"/>
              </a:spcBef>
              <a:buFontTx/>
              <a:buNone/>
            </a:pPr>
            <a:r>
              <a:rPr lang="en-GB" sz="1800">
                <a:latin typeface="Comic Sans MS" pitchFamily="66" charset="0"/>
                <a:sym typeface="Wingdings" pitchFamily="2" charset="2"/>
              </a:rPr>
              <a:t>Up to now </a:t>
            </a:r>
            <a:r>
              <a:rPr lang="en-GB" sz="1800" u="sng">
                <a:latin typeface="Comic Sans MS" pitchFamily="66" charset="0"/>
                <a:sym typeface="Wingdings" pitchFamily="2" charset="2"/>
              </a:rPr>
              <a:t>NO</a:t>
            </a:r>
            <a:r>
              <a:rPr lang="en-GB" sz="1800">
                <a:latin typeface="Comic Sans MS" pitchFamily="66" charset="0"/>
                <a:sym typeface="Wingdings" pitchFamily="2" charset="2"/>
              </a:rPr>
              <a:t> </a:t>
            </a:r>
            <a:r>
              <a:rPr lang="en-GB" sz="2400">
                <a:latin typeface="Symbol" pitchFamily="18" charset="2"/>
                <a:sym typeface="Wingdings" pitchFamily="2" charset="2"/>
              </a:rPr>
              <a:t>n</a:t>
            </a:r>
            <a:r>
              <a:rPr lang="en-GB" sz="1800" baseline="-25000">
                <a:latin typeface="Comic Sans MS" pitchFamily="66" charset="0"/>
                <a:sym typeface="Wingdings" pitchFamily="2" charset="2"/>
              </a:rPr>
              <a:t>e</a:t>
            </a:r>
            <a:r>
              <a:rPr lang="en-GB" sz="1800">
                <a:latin typeface="Comic Sans MS" pitchFamily="66" charset="0"/>
                <a:sym typeface="Wingdings" pitchFamily="2" charset="2"/>
              </a:rPr>
              <a:t> events have been found in 2008 data (~1% </a:t>
            </a:r>
            <a:r>
              <a:rPr lang="en-GB" sz="2400">
                <a:latin typeface="Symbol" pitchFamily="18" charset="2"/>
                <a:sym typeface="Wingdings" pitchFamily="2" charset="2"/>
              </a:rPr>
              <a:t>n</a:t>
            </a:r>
            <a:r>
              <a:rPr lang="en-GB" sz="2400" baseline="-25000">
                <a:latin typeface="Symbol" pitchFamily="18" charset="2"/>
                <a:sym typeface="Wingdings" pitchFamily="2" charset="2"/>
              </a:rPr>
              <a:t>m</a:t>
            </a:r>
            <a:r>
              <a:rPr lang="en-GB" sz="1800">
                <a:latin typeface="Comic Sans MS" pitchFamily="66" charset="0"/>
                <a:sym typeface="Wingdings" pitchFamily="2" charset="2"/>
              </a:rPr>
              <a:t>CC)</a:t>
            </a:r>
          </a:p>
          <a:p>
            <a:pPr marL="0" indent="0">
              <a:spcBef>
                <a:spcPct val="0"/>
              </a:spcBef>
              <a:buFontTx/>
              <a:buNone/>
            </a:pPr>
            <a:endParaRPr lang="en-GB" sz="1800">
              <a:latin typeface="Comic Sans MS" pitchFamily="66" charset="0"/>
              <a:sym typeface="Wingdings" pitchFamily="2" charset="2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endParaRPr lang="en-GB" sz="1800">
              <a:latin typeface="Comic Sans MS" pitchFamily="66" charset="0"/>
              <a:sym typeface="Wingdings" pitchFamily="2" charset="2"/>
            </a:endParaRPr>
          </a:p>
          <a:p>
            <a:pPr marL="0" indent="0">
              <a:spcBef>
                <a:spcPct val="0"/>
              </a:spcBef>
              <a:buFont typeface="Wingdings" pitchFamily="2" charset="2"/>
              <a:buChar char="à"/>
            </a:pPr>
            <a:r>
              <a:rPr lang="en-GB" sz="1800">
                <a:latin typeface="Comic Sans MS" pitchFamily="66" charset="0"/>
                <a:sym typeface="Wingdings" pitchFamily="2" charset="2"/>
              </a:rPr>
              <a:t>From Dario at Ankara:</a:t>
            </a:r>
          </a:p>
          <a:p>
            <a:pPr marL="822325" lvl="1">
              <a:spcBef>
                <a:spcPct val="0"/>
              </a:spcBef>
              <a:buFont typeface="Wingdings" pitchFamily="2" charset="2"/>
              <a:buChar char="à"/>
            </a:pPr>
            <a:r>
              <a:rPr lang="en-GB" sz="1600">
                <a:latin typeface="Comic Sans MS" pitchFamily="66" charset="0"/>
                <a:sym typeface="Wingdings" pitchFamily="2" charset="2"/>
              </a:rPr>
              <a:t>Select </a:t>
            </a:r>
            <a:r>
              <a:rPr lang="en-GB" sz="2400">
                <a:latin typeface="Symbol" pitchFamily="18" charset="2"/>
                <a:sym typeface="Wingdings" pitchFamily="2" charset="2"/>
              </a:rPr>
              <a:t>n</a:t>
            </a:r>
            <a:r>
              <a:rPr lang="en-GB" sz="1800" baseline="-25000">
                <a:latin typeface="Comic Sans MS" pitchFamily="66" charset="0"/>
                <a:sym typeface="Wingdings" pitchFamily="2" charset="2"/>
              </a:rPr>
              <a:t>e</a:t>
            </a:r>
            <a:r>
              <a:rPr lang="en-GB" sz="1600">
                <a:latin typeface="Comic Sans MS" pitchFamily="66" charset="0"/>
                <a:sym typeface="Wingdings" pitchFamily="2" charset="2"/>
              </a:rPr>
              <a:t> enriched sample by ED data</a:t>
            </a:r>
          </a:p>
          <a:p>
            <a:pPr marL="822325" lvl="1">
              <a:spcBef>
                <a:spcPct val="0"/>
              </a:spcBef>
              <a:buFont typeface="Wingdings" pitchFamily="2" charset="2"/>
              <a:buChar char="à"/>
            </a:pPr>
            <a:endParaRPr lang="en-GB" sz="800">
              <a:latin typeface="Comic Sans MS" pitchFamily="66" charset="0"/>
              <a:sym typeface="Wingdings" pitchFamily="2" charset="2"/>
            </a:endParaRPr>
          </a:p>
          <a:p>
            <a:pPr marL="1230313" lvl="2">
              <a:spcBef>
                <a:spcPct val="0"/>
              </a:spcBef>
              <a:buFont typeface="Wingdings" pitchFamily="2" charset="2"/>
              <a:buNone/>
            </a:pPr>
            <a:r>
              <a:rPr lang="en-GB" sz="1400">
                <a:solidFill>
                  <a:schemeClr val="accent2"/>
                </a:solidFill>
                <a:latin typeface="Comic Sans MS" pitchFamily="66" charset="0"/>
                <a:sym typeface="Wingdings" pitchFamily="2" charset="2"/>
              </a:rPr>
              <a:t>Thesis in Strasbourg Nathalie and Cecile – I already contact Cecile</a:t>
            </a:r>
          </a:p>
          <a:p>
            <a:pPr marL="1230313" lvl="2">
              <a:spcBef>
                <a:spcPct val="0"/>
              </a:spcBef>
              <a:buFont typeface="Wingdings" pitchFamily="2" charset="2"/>
              <a:buNone/>
            </a:pPr>
            <a:r>
              <a:rPr lang="en-GB" sz="1400">
                <a:solidFill>
                  <a:schemeClr val="accent2"/>
                </a:solidFill>
                <a:latin typeface="Comic Sans MS" pitchFamily="66" charset="0"/>
                <a:sym typeface="Wingdings" pitchFamily="2" charset="2"/>
              </a:rPr>
              <a:t>	- not possible to select good </a:t>
            </a:r>
            <a:r>
              <a:rPr lang="en-GB" sz="2000">
                <a:solidFill>
                  <a:schemeClr val="accent2"/>
                </a:solidFill>
                <a:latin typeface="Symbol" pitchFamily="18" charset="2"/>
                <a:sym typeface="Wingdings" pitchFamily="2" charset="2"/>
              </a:rPr>
              <a:t>n</a:t>
            </a:r>
            <a:r>
              <a:rPr lang="en-GB" sz="1600" baseline="-25000">
                <a:solidFill>
                  <a:schemeClr val="accent2"/>
                </a:solidFill>
                <a:latin typeface="Comic Sans MS" pitchFamily="66" charset="0"/>
                <a:sym typeface="Wingdings" pitchFamily="2" charset="2"/>
              </a:rPr>
              <a:t>e</a:t>
            </a:r>
            <a:r>
              <a:rPr lang="en-GB" sz="1400">
                <a:solidFill>
                  <a:schemeClr val="accent2"/>
                </a:solidFill>
                <a:latin typeface="Comic Sans MS" pitchFamily="66" charset="0"/>
                <a:sym typeface="Wingdings" pitchFamily="2" charset="2"/>
              </a:rPr>
              <a:t> events (ambiguity with pi0) except </a:t>
            </a:r>
            <a:r>
              <a:rPr lang="en-GB" sz="2000">
                <a:solidFill>
                  <a:schemeClr val="accent2"/>
                </a:solidFill>
                <a:latin typeface="Symbol" pitchFamily="18" charset="2"/>
                <a:sym typeface="Wingdings" pitchFamily="2" charset="2"/>
              </a:rPr>
              <a:t>n</a:t>
            </a:r>
            <a:r>
              <a:rPr lang="en-GB" sz="1600" baseline="-25000">
                <a:solidFill>
                  <a:schemeClr val="accent2"/>
                </a:solidFill>
                <a:latin typeface="Comic Sans MS" pitchFamily="66" charset="0"/>
                <a:sym typeface="Wingdings" pitchFamily="2" charset="2"/>
              </a:rPr>
              <a:t>e</a:t>
            </a:r>
            <a:r>
              <a:rPr lang="en-GB" sz="1400">
                <a:solidFill>
                  <a:schemeClr val="accent2"/>
                </a:solidFill>
                <a:latin typeface="Comic Sans MS" pitchFamily="66" charset="0"/>
                <a:sym typeface="Wingdings" pitchFamily="2" charset="2"/>
              </a:rPr>
              <a:t> QE</a:t>
            </a:r>
          </a:p>
          <a:p>
            <a:pPr marL="822325" lvl="1">
              <a:spcBef>
                <a:spcPct val="0"/>
              </a:spcBef>
              <a:buFont typeface="Wingdings" pitchFamily="2" charset="2"/>
              <a:buChar char="à"/>
            </a:pPr>
            <a:endParaRPr lang="en-GB" sz="1600">
              <a:solidFill>
                <a:schemeClr val="accent2"/>
              </a:solidFill>
              <a:latin typeface="Comic Sans MS" pitchFamily="66" charset="0"/>
              <a:sym typeface="Wingdings" pitchFamily="2" charset="2"/>
            </a:endParaRPr>
          </a:p>
          <a:p>
            <a:pPr marL="822325" lvl="1">
              <a:spcBef>
                <a:spcPct val="0"/>
              </a:spcBef>
              <a:buFont typeface="Wingdings" pitchFamily="2" charset="2"/>
              <a:buChar char="à"/>
            </a:pPr>
            <a:endParaRPr lang="en-GB" sz="1600">
              <a:solidFill>
                <a:schemeClr val="accent2"/>
              </a:solidFill>
              <a:latin typeface="Comic Sans MS" pitchFamily="66" charset="0"/>
              <a:sym typeface="Wingdings" pitchFamily="2" charset="2"/>
            </a:endParaRPr>
          </a:p>
          <a:p>
            <a:pPr marL="822325" lvl="1">
              <a:spcBef>
                <a:spcPct val="0"/>
              </a:spcBef>
              <a:buFont typeface="Wingdings" pitchFamily="2" charset="2"/>
              <a:buChar char="à"/>
            </a:pPr>
            <a:r>
              <a:rPr lang="en-GB" sz="1600">
                <a:latin typeface="Comic Sans MS" pitchFamily="66" charset="0"/>
                <a:sym typeface="Wingdings" pitchFamily="2" charset="2"/>
              </a:rPr>
              <a:t>How to prove that we understand the efficiency for events with electromagnetic showers ? We should have already seen 4 events (nue+nuebar CC)</a:t>
            </a:r>
            <a:endParaRPr lang="en-GB" sz="1600">
              <a:latin typeface="Comic Sans MS" pitchFamily="66" charset="0"/>
            </a:endParaRPr>
          </a:p>
          <a:p>
            <a:pPr marL="0" indent="0"/>
            <a:endParaRPr lang="en-US"/>
          </a:p>
        </p:txBody>
      </p:sp>
      <p:grpSp>
        <p:nvGrpSpPr>
          <p:cNvPr id="28687" name="Group 15"/>
          <p:cNvGrpSpPr>
            <a:grpSpLocks/>
          </p:cNvGrpSpPr>
          <p:nvPr/>
        </p:nvGrpSpPr>
        <p:grpSpPr bwMode="auto">
          <a:xfrm>
            <a:off x="506413" y="4437063"/>
            <a:ext cx="8458200" cy="1509712"/>
            <a:chOff x="192" y="2112"/>
            <a:chExt cx="5328" cy="951"/>
          </a:xfrm>
        </p:grpSpPr>
        <p:sp>
          <p:nvSpPr>
            <p:cNvPr id="28676" name="Line 4"/>
            <p:cNvSpPr>
              <a:spLocks noChangeShapeType="1"/>
            </p:cNvSpPr>
            <p:nvPr/>
          </p:nvSpPr>
          <p:spPr bwMode="auto">
            <a:xfrm flipV="1">
              <a:off x="1536" y="2496"/>
              <a:ext cx="38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677" name="Line 5"/>
            <p:cNvSpPr>
              <a:spLocks noChangeShapeType="1"/>
            </p:cNvSpPr>
            <p:nvPr/>
          </p:nvSpPr>
          <p:spPr bwMode="auto">
            <a:xfrm>
              <a:off x="1632" y="2688"/>
              <a:ext cx="38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678" name="Line 6"/>
            <p:cNvSpPr>
              <a:spLocks noChangeShapeType="1"/>
            </p:cNvSpPr>
            <p:nvPr/>
          </p:nvSpPr>
          <p:spPr bwMode="auto">
            <a:xfrm>
              <a:off x="1920" y="2592"/>
              <a:ext cx="38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679" name="Line 7"/>
            <p:cNvSpPr>
              <a:spLocks noChangeShapeType="1"/>
            </p:cNvSpPr>
            <p:nvPr/>
          </p:nvSpPr>
          <p:spPr bwMode="auto">
            <a:xfrm>
              <a:off x="2016" y="2400"/>
              <a:ext cx="38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680" name="Line 8"/>
            <p:cNvSpPr>
              <a:spLocks noChangeShapeType="1"/>
            </p:cNvSpPr>
            <p:nvPr/>
          </p:nvSpPr>
          <p:spPr bwMode="auto">
            <a:xfrm flipV="1">
              <a:off x="2112" y="2112"/>
              <a:ext cx="43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681" name="Line 9"/>
            <p:cNvSpPr>
              <a:spLocks noChangeShapeType="1"/>
            </p:cNvSpPr>
            <p:nvPr/>
          </p:nvSpPr>
          <p:spPr bwMode="auto">
            <a:xfrm flipV="1">
              <a:off x="1968" y="2304"/>
              <a:ext cx="43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682" name="Line 10"/>
            <p:cNvSpPr>
              <a:spLocks noChangeShapeType="1"/>
            </p:cNvSpPr>
            <p:nvPr/>
          </p:nvSpPr>
          <p:spPr bwMode="auto">
            <a:xfrm flipV="1">
              <a:off x="1728" y="2496"/>
              <a:ext cx="52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683" name="Line 11"/>
            <p:cNvSpPr>
              <a:spLocks noChangeShapeType="1"/>
            </p:cNvSpPr>
            <p:nvPr/>
          </p:nvSpPr>
          <p:spPr bwMode="auto">
            <a:xfrm>
              <a:off x="192" y="2640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684" name="Line 12"/>
            <p:cNvSpPr>
              <a:spLocks noChangeShapeType="1"/>
            </p:cNvSpPr>
            <p:nvPr/>
          </p:nvSpPr>
          <p:spPr bwMode="auto">
            <a:xfrm>
              <a:off x="2352" y="2112"/>
              <a:ext cx="0" cy="72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685" name="Text Box 13"/>
            <p:cNvSpPr txBox="1">
              <a:spLocks noChangeArrowheads="1"/>
            </p:cNvSpPr>
            <p:nvPr/>
          </p:nvSpPr>
          <p:spPr bwMode="auto">
            <a:xfrm>
              <a:off x="2193" y="2832"/>
              <a:ext cx="30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3300"/>
                  </a:solidFill>
                  <a:latin typeface="Comic Sans MS" pitchFamily="66" charset="0"/>
                </a:rPr>
                <a:t>CS</a:t>
              </a:r>
            </a:p>
          </p:txBody>
        </p:sp>
        <p:sp>
          <p:nvSpPr>
            <p:cNvPr id="28686" name="Text Box 14"/>
            <p:cNvSpPr txBox="1">
              <a:spLocks noChangeArrowheads="1"/>
            </p:cNvSpPr>
            <p:nvPr/>
          </p:nvSpPr>
          <p:spPr bwMode="auto">
            <a:xfrm>
              <a:off x="2966" y="2234"/>
              <a:ext cx="255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>
                  <a:latin typeface="Comic Sans MS" pitchFamily="66" charset="0"/>
                </a:rPr>
                <a:t>Tagging in the CS of known showers from photon conversions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00013"/>
            <a:ext cx="8229600" cy="1143001"/>
          </a:xfrm>
        </p:spPr>
        <p:txBody>
          <a:bodyPr/>
          <a:lstStyle/>
          <a:p>
            <a:r>
              <a:rPr lang="en-US"/>
              <a:t>Future work and organization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765175"/>
            <a:ext cx="9036050" cy="56165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 </a:t>
            </a:r>
            <a:r>
              <a:rPr lang="en-GB" sz="3600">
                <a:latin typeface="Symbol" pitchFamily="18" charset="2"/>
                <a:sym typeface="Wingdings" pitchFamily="2" charset="2"/>
              </a:rPr>
              <a:t>n</a:t>
            </a:r>
            <a:r>
              <a:rPr lang="en-GB" sz="2800" baseline="-25000">
                <a:latin typeface="Comic Sans MS" pitchFamily="66" charset="0"/>
                <a:sym typeface="Wingdings" pitchFamily="2" charset="2"/>
              </a:rPr>
              <a:t>e</a:t>
            </a:r>
            <a:r>
              <a:rPr lang="en-US" sz="2800"/>
              <a:t> events in real data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We should set up a small working group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Study more carefully the data already collected to identify </a:t>
            </a:r>
            <a:r>
              <a:rPr lang="en-GB" sz="2800">
                <a:latin typeface="Symbol" pitchFamily="18" charset="2"/>
                <a:sym typeface="Wingdings" pitchFamily="2" charset="2"/>
              </a:rPr>
              <a:t>n</a:t>
            </a:r>
            <a:r>
              <a:rPr lang="en-GB" sz="2000" baseline="-25000">
                <a:latin typeface="Comic Sans MS" pitchFamily="66" charset="0"/>
                <a:sym typeface="Wingdings" pitchFamily="2" charset="2"/>
              </a:rPr>
              <a:t>e </a:t>
            </a:r>
            <a:r>
              <a:rPr lang="en-GB" sz="2000">
                <a:sym typeface="Wingdings" pitchFamily="2" charset="2"/>
              </a:rPr>
              <a:t>events</a:t>
            </a:r>
            <a:endParaRPr lang="en-US" sz="2000"/>
          </a:p>
          <a:p>
            <a:pPr lvl="2">
              <a:lnSpc>
                <a:spcPct val="90000"/>
              </a:lnSpc>
            </a:pPr>
            <a:r>
              <a:rPr lang="en-US" sz="2000"/>
              <a:t>Work with ED people to extract an  </a:t>
            </a:r>
            <a:r>
              <a:rPr lang="en-GB" sz="2800">
                <a:latin typeface="Symbol" pitchFamily="18" charset="2"/>
                <a:sym typeface="Wingdings" pitchFamily="2" charset="2"/>
              </a:rPr>
              <a:t>n</a:t>
            </a:r>
            <a:r>
              <a:rPr lang="en-GB" sz="2000" baseline="-25000">
                <a:latin typeface="Comic Sans MS" pitchFamily="66" charset="0"/>
                <a:sym typeface="Wingdings" pitchFamily="2" charset="2"/>
              </a:rPr>
              <a:t>e </a:t>
            </a:r>
            <a:r>
              <a:rPr lang="en-GB" sz="2000">
                <a:sym typeface="Wingdings" pitchFamily="2" charset="2"/>
              </a:rPr>
              <a:t>enriched</a:t>
            </a:r>
            <a:r>
              <a:rPr lang="en-GB" sz="2000" baseline="-25000">
                <a:sym typeface="Wingdings" pitchFamily="2" charset="2"/>
              </a:rPr>
              <a:t> </a:t>
            </a:r>
            <a:r>
              <a:rPr lang="en-GB" sz="2000">
                <a:sym typeface="Wingdings" pitchFamily="2" charset="2"/>
              </a:rPr>
              <a:t>sample</a:t>
            </a:r>
          </a:p>
          <a:p>
            <a:pPr lvl="3">
              <a:lnSpc>
                <a:spcPct val="90000"/>
              </a:lnSpc>
            </a:pPr>
            <a:r>
              <a:rPr lang="en-US" sz="1800">
                <a:sym typeface="Wingdings" pitchFamily="2" charset="2"/>
              </a:rPr>
              <a:t>Some work was made in Strasbourg (Nathalie and Cecile) </a:t>
            </a:r>
          </a:p>
          <a:p>
            <a:pPr lvl="4">
              <a:lnSpc>
                <a:spcPct val="90000"/>
              </a:lnSpc>
            </a:pPr>
            <a:r>
              <a:rPr lang="en-US" sz="1800">
                <a:sym typeface="Wingdings" pitchFamily="2" charset="2"/>
              </a:rPr>
              <a:t>No clear selection possible except for QE events</a:t>
            </a:r>
          </a:p>
          <a:p>
            <a:pPr lvl="2">
              <a:lnSpc>
                <a:spcPct val="90000"/>
              </a:lnSpc>
            </a:pPr>
            <a:r>
              <a:rPr lang="en-US" sz="2000">
                <a:sym typeface="Wingdings" pitchFamily="2" charset="2"/>
              </a:rPr>
              <a:t>Use gamma from </a:t>
            </a:r>
            <a:r>
              <a:rPr lang="en-GB" sz="2800">
                <a:latin typeface="Symbol" pitchFamily="18" charset="2"/>
                <a:sym typeface="Wingdings" pitchFamily="2" charset="2"/>
              </a:rPr>
              <a:t>n</a:t>
            </a:r>
            <a:r>
              <a:rPr lang="en-GB" sz="2800" baseline="-25000">
                <a:latin typeface="Symbol" pitchFamily="18" charset="2"/>
                <a:sym typeface="Wingdings" pitchFamily="2" charset="2"/>
              </a:rPr>
              <a:t>m</a:t>
            </a:r>
            <a:r>
              <a:rPr lang="en-US" sz="2000">
                <a:sym typeface="Wingdings" pitchFamily="2" charset="2"/>
              </a:rPr>
              <a:t> events</a:t>
            </a:r>
          </a:p>
          <a:p>
            <a:pPr lvl="2">
              <a:lnSpc>
                <a:spcPct val="90000"/>
              </a:lnSpc>
            </a:pPr>
            <a:r>
              <a:rPr lang="en-US" sz="2000">
                <a:sym typeface="Wingdings" pitchFamily="2" charset="2"/>
              </a:rPr>
              <a:t>Dario wants to have a dedicated meeting on this</a:t>
            </a:r>
          </a:p>
          <a:p>
            <a:pPr lvl="2">
              <a:lnSpc>
                <a:spcPct val="90000"/>
              </a:lnSpc>
            </a:pPr>
            <a:endParaRPr lang="en-US" sz="2000"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en-US" sz="2800">
                <a:sym typeface="Wingdings" pitchFamily="2" charset="2"/>
              </a:rPr>
              <a:t> </a:t>
            </a:r>
            <a:r>
              <a:rPr lang="en-US" sz="2800">
                <a:latin typeface="Symbol" pitchFamily="18" charset="2"/>
                <a:sym typeface="Wingdings" pitchFamily="2" charset="2"/>
              </a:rPr>
              <a:t> t</a:t>
            </a:r>
            <a:r>
              <a:rPr lang="en-US" sz="2800">
                <a:sym typeface="Wingdings" pitchFamily="2" charset="2"/>
              </a:rPr>
              <a:t> </a:t>
            </a:r>
            <a:r>
              <a:rPr lang="en-US" sz="2800">
                <a:cs typeface="Arial" charset="0"/>
                <a:sym typeface="Wingdings" pitchFamily="2" charset="2"/>
              </a:rPr>
              <a:t>→ e  analysis</a:t>
            </a:r>
          </a:p>
          <a:p>
            <a:pPr lvl="1">
              <a:lnSpc>
                <a:spcPct val="90000"/>
              </a:lnSpc>
            </a:pPr>
            <a:r>
              <a:rPr lang="en-US" sz="2400">
                <a:cs typeface="Arial" charset="0"/>
                <a:sym typeface="Wingdings" pitchFamily="2" charset="2"/>
              </a:rPr>
              <a:t>Efficiency/Background estimation?</a:t>
            </a:r>
          </a:p>
          <a:p>
            <a:pPr>
              <a:lnSpc>
                <a:spcPct val="90000"/>
              </a:lnSpc>
            </a:pPr>
            <a:r>
              <a:rPr lang="en-US" sz="2800">
                <a:cs typeface="Arial" charset="0"/>
                <a:sym typeface="Wingdings" pitchFamily="2" charset="2"/>
              </a:rPr>
              <a:t> </a:t>
            </a:r>
            <a:r>
              <a:rPr lang="en-GB" sz="3600">
                <a:latin typeface="Symbol" pitchFamily="18" charset="2"/>
                <a:sym typeface="Wingdings" pitchFamily="2" charset="2"/>
              </a:rPr>
              <a:t>n</a:t>
            </a:r>
            <a:r>
              <a:rPr lang="en-GB" sz="3600" baseline="-25000">
                <a:latin typeface="Symbol" pitchFamily="18" charset="2"/>
                <a:sym typeface="Wingdings" pitchFamily="2" charset="2"/>
              </a:rPr>
              <a:t>m</a:t>
            </a:r>
            <a:r>
              <a:rPr lang="en-US" sz="2800">
                <a:sym typeface="Wingdings" pitchFamily="2" charset="2"/>
              </a:rPr>
              <a:t> </a:t>
            </a:r>
            <a:r>
              <a:rPr lang="en-US" sz="2800">
                <a:cs typeface="Arial" charset="0"/>
                <a:sym typeface="Wingdings" pitchFamily="2" charset="2"/>
              </a:rPr>
              <a:t>↔ </a:t>
            </a:r>
            <a:r>
              <a:rPr lang="en-GB" sz="3600">
                <a:latin typeface="Symbol" pitchFamily="18" charset="2"/>
                <a:sym typeface="Wingdings" pitchFamily="2" charset="2"/>
              </a:rPr>
              <a:t>n</a:t>
            </a:r>
            <a:r>
              <a:rPr lang="en-GB" sz="3600" baseline="-25000">
                <a:sym typeface="Wingdings" pitchFamily="2" charset="2"/>
              </a:rPr>
              <a:t>e </a:t>
            </a:r>
            <a:r>
              <a:rPr lang="en-GB" sz="2800">
                <a:sym typeface="Wingdings" pitchFamily="2" charset="2"/>
              </a:rPr>
              <a:t>analysis</a:t>
            </a:r>
            <a:r>
              <a:rPr lang="en-US" sz="2800">
                <a:sym typeface="Wingdings" pitchFamily="2" charset="2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sz="2400">
                <a:cs typeface="Arial" charset="0"/>
                <a:sym typeface="Wingdings" pitchFamily="2" charset="2"/>
              </a:rPr>
              <a:t>Efficiency/Background estimation?</a:t>
            </a:r>
          </a:p>
          <a:p>
            <a:pPr lvl="1">
              <a:lnSpc>
                <a:spcPct val="90000"/>
              </a:lnSpc>
            </a:pPr>
            <a:endParaRPr lang="en-US" sz="2400">
              <a:cs typeface="Arial" charset="0"/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endParaRPr lang="en-US" sz="2800">
              <a:cs typeface="Arial" charset="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241300" y="228600"/>
            <a:ext cx="8902700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/>
            <a:r>
              <a:rPr lang="en-GB" b="1">
                <a:solidFill>
                  <a:srgbClr val="FF3300"/>
                </a:solidFill>
                <a:latin typeface="Comic Sans MS" pitchFamily="66" charset="0"/>
              </a:rPr>
              <a:t>Electron identification (from Dario in Ankara)</a:t>
            </a:r>
          </a:p>
          <a:p>
            <a:pPr marL="342900" indent="-342900"/>
            <a:endParaRPr lang="en-GB">
              <a:solidFill>
                <a:schemeClr val="accent2"/>
              </a:solidFill>
              <a:latin typeface="Comic Sans MS" pitchFamily="66" charset="0"/>
              <a:sym typeface="Wingdings" pitchFamily="2" charset="2"/>
            </a:endParaRPr>
          </a:p>
          <a:p>
            <a:pPr marL="342900" indent="-342900"/>
            <a:r>
              <a:rPr lang="en-GB">
                <a:latin typeface="Comic Sans MS" pitchFamily="66" charset="0"/>
                <a:sym typeface="Wingdings" pitchFamily="2" charset="2"/>
              </a:rPr>
              <a:t></a:t>
            </a:r>
            <a:r>
              <a:rPr lang="en-GB">
                <a:latin typeface="Comic Sans MS" pitchFamily="66" charset="0"/>
              </a:rPr>
              <a:t> re-evaluation of efficiency and background from MC</a:t>
            </a:r>
            <a:endParaRPr lang="en-GB">
              <a:latin typeface="Comic Sans MS" pitchFamily="66" charset="0"/>
              <a:sym typeface="Wingdings" pitchFamily="2" charset="2"/>
            </a:endParaRPr>
          </a:p>
          <a:p>
            <a:pPr marL="342900" indent="-342900"/>
            <a:endParaRPr lang="en-GB">
              <a:latin typeface="Comic Sans MS" pitchFamily="66" charset="0"/>
              <a:sym typeface="Wingdings" pitchFamily="2" charset="2"/>
            </a:endParaRPr>
          </a:p>
          <a:p>
            <a:pPr marL="342900" indent="-342900"/>
            <a:r>
              <a:rPr lang="en-GB">
                <a:latin typeface="Comic Sans MS" pitchFamily="66" charset="0"/>
                <a:sym typeface="Wingdings" pitchFamily="2" charset="2"/>
              </a:rPr>
              <a:t></a:t>
            </a:r>
            <a:r>
              <a:rPr lang="en-GB">
                <a:latin typeface="Comic Sans MS" pitchFamily="66" charset="0"/>
              </a:rPr>
              <a:t> check backgrounds from pions and photon conversions attached to vertex with real  data on a sample of numu CC,  looking for primary electrons</a:t>
            </a:r>
            <a:endParaRPr lang="en-GB">
              <a:latin typeface="Comic Sans MS" pitchFamily="66" charset="0"/>
              <a:sym typeface="Wingdings" pitchFamily="2" charset="2"/>
            </a:endParaRPr>
          </a:p>
          <a:p>
            <a:pPr marL="342900" indent="-342900"/>
            <a:endParaRPr lang="en-GB">
              <a:latin typeface="Comic Sans MS" pitchFamily="66" charset="0"/>
              <a:sym typeface="Wingdings" pitchFamily="2" charset="2"/>
            </a:endParaRPr>
          </a:p>
          <a:p>
            <a:pPr marL="342900" indent="-342900"/>
            <a:r>
              <a:rPr lang="en-GB">
                <a:latin typeface="Comic Sans MS" pitchFamily="66" charset="0"/>
                <a:sym typeface="Wingdings" pitchFamily="2" charset="2"/>
              </a:rPr>
              <a:t></a:t>
            </a:r>
            <a:r>
              <a:rPr lang="en-GB">
                <a:latin typeface="Comic Sans MS" pitchFamily="66" charset="0"/>
              </a:rPr>
              <a:t> results of measurement of nue CC from data/MC</a:t>
            </a:r>
            <a:endParaRPr lang="en-GB">
              <a:latin typeface="Comic Sans MS" pitchFamily="66" charset="0"/>
              <a:sym typeface="Wingdings" pitchFamily="2" charset="2"/>
            </a:endParaRPr>
          </a:p>
          <a:p>
            <a:pPr marL="342900" indent="-342900"/>
            <a:endParaRPr lang="en-GB">
              <a:latin typeface="Comic Sans MS" pitchFamily="66" charset="0"/>
              <a:sym typeface="Wingdings" pitchFamily="2" charset="2"/>
            </a:endParaRPr>
          </a:p>
          <a:p>
            <a:pPr marL="342900" indent="-342900"/>
            <a:r>
              <a:rPr lang="en-GB">
                <a:latin typeface="Comic Sans MS" pitchFamily="66" charset="0"/>
                <a:sym typeface="Wingdings" pitchFamily="2" charset="2"/>
              </a:rPr>
              <a:t></a:t>
            </a:r>
            <a:r>
              <a:rPr lang="en-GB">
                <a:latin typeface="Comic Sans MS" pitchFamily="66" charset="0"/>
              </a:rPr>
              <a:t> re-optimization of  the analysis and likelihood approach as for tau</a:t>
            </a:r>
            <a:r>
              <a:rPr lang="en-GB">
                <a:latin typeface="Comic Sans MS" pitchFamily="66" charset="0"/>
                <a:sym typeface="Wingdings" pitchFamily="2" charset="2"/>
              </a:rPr>
              <a:t></a:t>
            </a:r>
            <a:r>
              <a:rPr lang="en-GB">
                <a:latin typeface="Comic Sans MS" pitchFamily="66" charset="0"/>
              </a:rPr>
              <a:t>mu</a:t>
            </a:r>
          </a:p>
          <a:p>
            <a:pPr marL="342900" indent="-342900"/>
            <a:endParaRPr lang="en-GB">
              <a:latin typeface="Comic Sans MS" pitchFamily="66" charset="0"/>
            </a:endParaRPr>
          </a:p>
          <a:p>
            <a:pPr marL="342900" indent="-342900"/>
            <a:r>
              <a:rPr lang="en-GB">
                <a:latin typeface="Comic Sans MS" pitchFamily="66" charset="0"/>
                <a:sym typeface="Wingdings" pitchFamily="2" charset="2"/>
              </a:rPr>
              <a:t> Nue enriched sample by ED data</a:t>
            </a:r>
            <a:endParaRPr lang="en-US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827</TotalTime>
  <Words>347</Words>
  <Application>Microsoft Office PowerPoint</Application>
  <PresentationFormat>Affichage à l'écran (4:3)</PresentationFormat>
  <Paragraphs>60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Symbol</vt:lpstr>
      <vt:lpstr>Wingdings</vt:lpstr>
      <vt:lpstr>Comic Sans MS</vt:lpstr>
      <vt:lpstr>Modèle par défaut</vt:lpstr>
      <vt:lpstr>Electron meeting  10/06/2006</vt:lpstr>
      <vt:lpstr>Agenda</vt:lpstr>
      <vt:lpstr>Test beam</vt:lpstr>
      <vt:lpstr>ne events in real data</vt:lpstr>
      <vt:lpstr>Future work and organization</vt:lpstr>
      <vt:lpstr>Diapositive 6</vt:lpstr>
      <vt:lpstr>Diapositive 7</vt:lpstr>
    </vt:vector>
  </TitlesOfParts>
  <Company>iph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Charm meeting  11/0672006</dc:title>
  <dc:creator>Frederic Juget</dc:creator>
  <cp:lastModifiedBy>zghiche</cp:lastModifiedBy>
  <cp:revision>53</cp:revision>
  <dcterms:created xsi:type="dcterms:W3CDTF">2009-06-05T10:06:49Z</dcterms:created>
  <dcterms:modified xsi:type="dcterms:W3CDTF">2009-06-10T08:23:43Z</dcterms:modified>
</cp:coreProperties>
</file>