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585" r:id="rId2"/>
    <p:sldId id="898" r:id="rId3"/>
    <p:sldId id="901" r:id="rId4"/>
    <p:sldId id="899" r:id="rId5"/>
    <p:sldId id="906" r:id="rId6"/>
    <p:sldId id="907" r:id="rId7"/>
    <p:sldId id="900" r:id="rId8"/>
    <p:sldId id="908" r:id="rId9"/>
    <p:sldId id="910" r:id="rId10"/>
    <p:sldId id="909" r:id="rId11"/>
    <p:sldId id="902" r:id="rId12"/>
    <p:sldId id="903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DEA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/>
    <p:restoredTop sz="91294"/>
  </p:normalViewPr>
  <p:slideViewPr>
    <p:cSldViewPr snapToGrid="0" snapToObjects="1">
      <p:cViewPr varScale="1">
        <p:scale>
          <a:sx n="133" d="100"/>
          <a:sy n="133" d="100"/>
        </p:scale>
        <p:origin x="216" y="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arrut" userId="54fc590e538f9ff1" providerId="Windows Live" clId="Web-{765BEED6-D547-4498-85A6-D69DA9FB9235}"/>
  </pc:docChgLst>
  <pc:docChgLst>
    <pc:chgData name="David Sarrut" userId="54fc590e538f9ff1" providerId="Windows Live" clId="Web-{FB627E28-3DBB-4A68-BA3C-D16536821080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8D201-38B6-6645-B08C-6CD13EE9EA24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994F6-BA9C-EE45-B0B0-2E1E4B9739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4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994F6-BA9C-EE45-B0B0-2E1E4B97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8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7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2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4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-1" y="1447801"/>
            <a:ext cx="10839453" cy="1654175"/>
          </a:xfrm>
          <a:prstGeom prst="rect">
            <a:avLst/>
          </a:prstGeom>
          <a:gradFill>
            <a:gsLst>
              <a:gs pos="0">
                <a:srgbClr val="0A5A76">
                  <a:alpha val="50998"/>
                </a:srgbClr>
              </a:gs>
              <a:gs pos="100000">
                <a:schemeClr val="accent3">
                  <a:lumOff val="44000"/>
                  <a:alpha val="50998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/>
          </a:p>
        </p:txBody>
      </p:sp>
      <p:sp>
        <p:nvSpPr>
          <p:cNvPr id="14" name="Oval 7"/>
          <p:cNvSpPr/>
          <p:nvPr/>
        </p:nvSpPr>
        <p:spPr>
          <a:xfrm>
            <a:off x="304800" y="908050"/>
            <a:ext cx="3352800" cy="2514600"/>
          </a:xfrm>
          <a:prstGeom prst="ellipse">
            <a:avLst/>
          </a:prstGeom>
          <a:ln w="12700">
            <a:solidFill>
              <a:srgbClr val="FF9900"/>
            </a:solidFill>
          </a:ln>
        </p:spPr>
        <p:txBody>
          <a:bodyPr lIns="0" tIns="0" rIns="0" bIns="0" anchor="ctr"/>
          <a:lstStyle/>
          <a:p>
            <a:pPr algn="ctr">
              <a:defRPr sz="1800"/>
            </a:pPr>
            <a:endParaRPr sz="1800"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1"/>
            <a:ext cx="9448800" cy="14700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>
                <a:solidFill>
                  <a:srgbClr val="0066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>
                <a:solidFill>
                  <a:srgbClr val="FF9900"/>
                </a:solidFill>
              </a:defRPr>
            </a:lvl1pPr>
            <a:lvl2pPr algn="ctr">
              <a:buClrTx/>
              <a:defRPr>
                <a:solidFill>
                  <a:srgbClr val="FF9900"/>
                </a:solidFill>
              </a:defRPr>
            </a:lvl2pPr>
            <a:lvl3pPr algn="ctr">
              <a:buClrTx/>
              <a:defRPr>
                <a:solidFill>
                  <a:srgbClr val="FF9900"/>
                </a:solidFill>
              </a:defRPr>
            </a:lvl3pPr>
            <a:lvl4pPr algn="ctr">
              <a:buClrTx/>
              <a:defRPr>
                <a:solidFill>
                  <a:srgbClr val="FF9900"/>
                </a:solidFill>
              </a:defRPr>
            </a:lvl4pPr>
            <a:lvl5pPr algn="ctr">
              <a:buClrTx/>
              <a:defRPr>
                <a:solidFill>
                  <a:srgbClr val="FF99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9059" y="6245225"/>
            <a:ext cx="483343" cy="33274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6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8600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3048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E8E3C-138A-8445-8225-BFB3608CF746}"/>
              </a:ext>
            </a:extLst>
          </p:cNvPr>
          <p:cNvSpPr txBox="1"/>
          <p:nvPr userDrawn="1"/>
        </p:nvSpPr>
        <p:spPr>
          <a:xfrm>
            <a:off x="11734824" y="-420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B4E723E-706A-8A48-9D0E-8742053DCB1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1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4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4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8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9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009-C05D-8141-9BE3-95BD83023F28}" type="datetimeFigureOut">
              <a:rPr lang="de-DE" smtClean="0"/>
              <a:pPr/>
              <a:t>20.01.20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GATE/GateToo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OpenGATE/G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gate.readthedocs.io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GATE/GateToo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341742" y="530081"/>
            <a:ext cx="9703837" cy="3225491"/>
          </a:xfrm>
        </p:spPr>
        <p:txBody>
          <a:bodyPr anchor="ctr">
            <a:normAutofit/>
          </a:bodyPr>
          <a:lstStyle/>
          <a:p>
            <a:r>
              <a:rPr lang="en-GB" sz="5400" dirty="0"/>
              <a:t>GATE status and future perspectives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993260" y="3755572"/>
            <a:ext cx="6400800" cy="13716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David Sarrut</a:t>
            </a:r>
          </a:p>
          <a:p>
            <a:endParaRPr lang="en-GB" sz="1800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49" y="5590539"/>
            <a:ext cx="1168691" cy="117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1" y="5668009"/>
            <a:ext cx="1897857" cy="1021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795691"/>
            <a:ext cx="3373964" cy="7356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BEE8F3-86FD-4A4A-8D1E-1D63AD7F9A61}"/>
              </a:ext>
            </a:extLst>
          </p:cNvPr>
          <p:cNvSpPr/>
          <p:nvPr/>
        </p:nvSpPr>
        <p:spPr>
          <a:xfrm>
            <a:off x="1073020" y="4318197"/>
            <a:ext cx="10241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>
                <a:latin typeface="Calibri" panose="020F0502020204030204" pitchFamily="34" charset="0"/>
              </a:rPr>
              <a:t>University</a:t>
            </a:r>
            <a:r>
              <a:rPr lang="fr-FR" sz="2400" b="1" dirty="0">
                <a:latin typeface="Calibri" panose="020F0502020204030204" pitchFamily="34" charset="0"/>
              </a:rPr>
              <a:t> of Lyon</a:t>
            </a:r>
          </a:p>
          <a:p>
            <a:pPr algn="ctr"/>
            <a:r>
              <a:rPr lang="fr-FR" dirty="0">
                <a:latin typeface="Calibri" panose="020F0502020204030204" pitchFamily="34" charset="0"/>
              </a:rPr>
              <a:t>CREATIS, CNRS UMR5220, Inserm U1044, INSA-Lyon, </a:t>
            </a:r>
            <a:r>
              <a:rPr lang="fr-FR" dirty="0" err="1">
                <a:latin typeface="Calibri" panose="020F0502020204030204" pitchFamily="34" charset="0"/>
              </a:rPr>
              <a:t>Universite</a:t>
            </a:r>
            <a:r>
              <a:rPr lang="fr-FR" dirty="0">
                <a:latin typeface="Calibri" panose="020F0502020204030204" pitchFamily="34" charset="0"/>
              </a:rPr>
              <a:t>́ Lyon 1, France</a:t>
            </a:r>
            <a:endParaRPr lang="fr-FR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831B9-096B-4D45-B754-5E6B3A90A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765" y="5668009"/>
            <a:ext cx="2057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512B-6414-0244-AA76-4E027459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GateTools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3492-E143-8E4A-B912-7A8CAA8C6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0303"/>
          </a:xfrm>
        </p:spPr>
        <p:txBody>
          <a:bodyPr>
            <a:normAutofit/>
          </a:bodyPr>
          <a:lstStyle/>
          <a:p>
            <a:r>
              <a:rPr lang="fr-FR" dirty="0"/>
              <a:t>Open-source</a:t>
            </a:r>
          </a:p>
          <a:p>
            <a:r>
              <a:rPr lang="fr-FR" dirty="0">
                <a:hlinkClick r:id="rId2"/>
              </a:rPr>
              <a:t>https://github.com/OpenGATE/GateTools</a:t>
            </a:r>
            <a:endParaRPr lang="fr-FR" dirty="0"/>
          </a:p>
          <a:p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install</a:t>
            </a:r>
            <a:r>
              <a:rPr lang="fr-FR" dirty="0"/>
              <a:t>, test </a:t>
            </a:r>
            <a:r>
              <a:rPr lang="fr-FR" dirty="0" err="1"/>
              <a:t>it</a:t>
            </a:r>
            <a:r>
              <a:rPr lang="fr-FR" dirty="0"/>
              <a:t> and feedback ! </a:t>
            </a:r>
          </a:p>
          <a:p>
            <a:endParaRPr lang="fr-FR" dirty="0"/>
          </a:p>
          <a:p>
            <a:r>
              <a:rPr lang="fr-FR" dirty="0"/>
              <a:t>Not a </a:t>
            </a:r>
            <a:r>
              <a:rPr lang="fr-FR" dirty="0" err="1"/>
              <a:t>sandbox</a:t>
            </a:r>
            <a:r>
              <a:rPr lang="fr-FR" dirty="0"/>
              <a:t> (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GateContrib</a:t>
            </a:r>
            <a:r>
              <a:rPr lang="fr-FR" dirty="0"/>
              <a:t> for </a:t>
            </a:r>
            <a:r>
              <a:rPr lang="fr-FR" dirty="0" err="1"/>
              <a:t>that</a:t>
            </a:r>
            <a:r>
              <a:rPr lang="fr-FR" dirty="0"/>
              <a:t>)</a:t>
            </a:r>
          </a:p>
          <a:p>
            <a:r>
              <a:rPr lang="fr-FR" dirty="0" err="1"/>
              <a:t>Any</a:t>
            </a:r>
            <a:r>
              <a:rPr lang="fr-FR" dirty="0"/>
              <a:t> contribution </a:t>
            </a:r>
            <a:r>
              <a:rPr lang="fr-FR" dirty="0" err="1"/>
              <a:t>welcome</a:t>
            </a:r>
            <a:endParaRPr lang="fr-FR" dirty="0"/>
          </a:p>
          <a:p>
            <a:r>
              <a:rPr lang="fr-FR" dirty="0" err="1"/>
              <a:t>Generic</a:t>
            </a:r>
            <a:r>
              <a:rPr lang="fr-FR" dirty="0"/>
              <a:t> </a:t>
            </a:r>
            <a:r>
              <a:rPr lang="fr-FR" b="1" dirty="0" err="1"/>
              <a:t>tools</a:t>
            </a:r>
            <a:r>
              <a:rPr lang="fr-FR" dirty="0"/>
              <a:t>, </a:t>
            </a:r>
            <a:r>
              <a:rPr lang="fr-FR" dirty="0" err="1"/>
              <a:t>useful</a:t>
            </a:r>
            <a:r>
              <a:rPr lang="fr-FR" dirty="0"/>
              <a:t> for </a:t>
            </a:r>
            <a:r>
              <a:rPr lang="fr-FR" dirty="0" err="1"/>
              <a:t>Gate</a:t>
            </a:r>
            <a:r>
              <a:rPr lang="fr-FR" dirty="0"/>
              <a:t> </a:t>
            </a:r>
            <a:r>
              <a:rPr lang="fr-FR" dirty="0" err="1"/>
              <a:t>analsysis</a:t>
            </a:r>
            <a:r>
              <a:rPr lang="fr-FR" dirty="0"/>
              <a:t> + </a:t>
            </a:r>
            <a:r>
              <a:rPr lang="fr-FR" b="1" dirty="0"/>
              <a:t>doc</a:t>
            </a:r>
            <a:r>
              <a:rPr lang="fr-FR" dirty="0"/>
              <a:t> + </a:t>
            </a:r>
            <a:r>
              <a:rPr lang="fr-FR" b="1" dirty="0"/>
              <a:t>unit test</a:t>
            </a:r>
          </a:p>
          <a:p>
            <a:endParaRPr lang="fr-FR" dirty="0"/>
          </a:p>
          <a:p>
            <a:r>
              <a:rPr lang="fr-FR" dirty="0" err="1"/>
              <a:t>Please</a:t>
            </a:r>
            <a:r>
              <a:rPr lang="fr-FR" dirty="0"/>
              <a:t> contact us </a:t>
            </a:r>
            <a:r>
              <a:rPr lang="fr-FR" dirty="0" err="1"/>
              <a:t>before</a:t>
            </a:r>
            <a:r>
              <a:rPr lang="fr-FR" dirty="0"/>
              <a:t> as </a:t>
            </a:r>
            <a:r>
              <a:rPr lang="fr-FR" dirty="0" err="1"/>
              <a:t>several</a:t>
            </a:r>
            <a:r>
              <a:rPr lang="fr-FR" dirty="0"/>
              <a:t> groups </a:t>
            </a:r>
            <a:r>
              <a:rPr lang="fr-FR" dirty="0" err="1"/>
              <a:t>may</a:t>
            </a:r>
            <a:r>
              <a:rPr lang="fr-FR" dirty="0"/>
              <a:t> propose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tools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79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6E47-4B4F-E44A-9159-3D7B85B3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next Gate release v9.0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9CC3-6EC0-7446-9F1F-E8BEB555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083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With Geant4 10.6 (</a:t>
            </a:r>
            <a:r>
              <a:rPr lang="en-GB" dirty="0" err="1"/>
              <a:t>dec</a:t>
            </a:r>
            <a:r>
              <a:rPr lang="en-GB" dirty="0"/>
              <a:t> 2019)</a:t>
            </a:r>
          </a:p>
          <a:p>
            <a:endParaRPr lang="en-GB" dirty="0"/>
          </a:p>
          <a:p>
            <a:r>
              <a:rPr lang="en-GB" dirty="0"/>
              <a:t>Several bug fixes</a:t>
            </a:r>
          </a:p>
          <a:p>
            <a:pPr lvl="1"/>
            <a:r>
              <a:rPr lang="en-GB" dirty="0"/>
              <a:t>PET debug noise and deadtime</a:t>
            </a:r>
          </a:p>
          <a:p>
            <a:pPr lvl="1"/>
            <a:r>
              <a:rPr lang="en-GB" dirty="0" err="1"/>
              <a:t>GateEnergySpectrumActor</a:t>
            </a:r>
            <a:endParaRPr lang="en-GB" dirty="0"/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Main new features</a:t>
            </a:r>
          </a:p>
          <a:p>
            <a:pPr lvl="1"/>
            <a:r>
              <a:rPr lang="en-GB" dirty="0"/>
              <a:t>New extended source from JPET</a:t>
            </a:r>
          </a:p>
          <a:p>
            <a:pPr lvl="1"/>
            <a:r>
              <a:rPr lang="en-GB" dirty="0"/>
              <a:t>New Compton Camera module</a:t>
            </a:r>
          </a:p>
          <a:p>
            <a:pPr lvl="1"/>
            <a:r>
              <a:rPr lang="en-GB" dirty="0"/>
              <a:t>New </a:t>
            </a:r>
            <a:r>
              <a:rPr lang="en-GB" dirty="0" err="1"/>
              <a:t>npy</a:t>
            </a:r>
            <a:r>
              <a:rPr lang="en-GB" dirty="0"/>
              <a:t> format for </a:t>
            </a:r>
            <a:r>
              <a:rPr lang="en-GB" dirty="0" err="1"/>
              <a:t>PhaseSpace</a:t>
            </a:r>
            <a:r>
              <a:rPr lang="en-GB" dirty="0"/>
              <a:t> (Actor and Source)</a:t>
            </a:r>
          </a:p>
          <a:p>
            <a:pPr lvl="1"/>
            <a:r>
              <a:rPr lang="en-GB" dirty="0"/>
              <a:t>Link with </a:t>
            </a:r>
            <a:r>
              <a:rPr lang="en-GB" dirty="0" err="1"/>
              <a:t>pytorch</a:t>
            </a:r>
            <a:r>
              <a:rPr lang="en-GB" dirty="0"/>
              <a:t> for GARF and GAGA (optional)</a:t>
            </a:r>
          </a:p>
          <a:p>
            <a:pPr lvl="1"/>
            <a:r>
              <a:rPr lang="en-GB" dirty="0"/>
              <a:t>Towards less Root dependencies: PET/SPECT </a:t>
            </a:r>
            <a:r>
              <a:rPr lang="en-GB" dirty="0" err="1"/>
              <a:t>npy</a:t>
            </a:r>
            <a:r>
              <a:rPr lang="en-GB" dirty="0"/>
              <a:t> output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5DD07-F2DC-E04A-82CD-61CAA4919209}"/>
              </a:ext>
            </a:extLst>
          </p:cNvPr>
          <p:cNvSpPr txBox="1"/>
          <p:nvPr/>
        </p:nvSpPr>
        <p:spPr>
          <a:xfrm>
            <a:off x="7063458" y="2836277"/>
            <a:ext cx="3777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Hopefully in February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6A082B-566B-5846-B2F7-6A5ADABDB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218" y="1519489"/>
            <a:ext cx="3194515" cy="10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8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2672-A795-0A45-8704-CD2AD66D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0519-77D2-A848-AE13-72B4A9633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Several benchmarks exist, but … </a:t>
            </a:r>
          </a:p>
          <a:p>
            <a:pPr marL="0" indent="0">
              <a:buNone/>
            </a:pPr>
            <a:r>
              <a:rPr lang="en-GB" dirty="0"/>
              <a:t>	… still mostly visual comparison for the validation of a new release</a:t>
            </a:r>
          </a:p>
          <a:p>
            <a:pPr marL="0" indent="0">
              <a:buNone/>
            </a:pPr>
            <a:r>
              <a:rPr lang="en-GB" dirty="0"/>
              <a:t>	… painful, long, error prone</a:t>
            </a:r>
          </a:p>
          <a:p>
            <a:endParaRPr lang="en-GB" dirty="0"/>
          </a:p>
          <a:p>
            <a:r>
              <a:rPr lang="en-GB" dirty="0"/>
              <a:t>Towards statistical automated test in the future ? </a:t>
            </a:r>
          </a:p>
          <a:p>
            <a:r>
              <a:rPr lang="en-GB" dirty="0"/>
              <a:t>Lack for human resource to do that. </a:t>
            </a:r>
          </a:p>
          <a:p>
            <a:endParaRPr lang="en-GB" dirty="0"/>
          </a:p>
          <a:p>
            <a:r>
              <a:rPr lang="en-GB" dirty="0"/>
              <a:t>At least: Continuous Integration (via Travis or Azure) will be setup </a:t>
            </a:r>
            <a:br>
              <a:rPr lang="en-GB" dirty="0"/>
            </a:br>
            <a:r>
              <a:rPr lang="en-GB" dirty="0"/>
              <a:t>(by Thomas </a:t>
            </a:r>
            <a:r>
              <a:rPr lang="en-GB" dirty="0" err="1"/>
              <a:t>Baudier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DA08B-B09D-9B40-B750-7F714E78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06" y="5800508"/>
            <a:ext cx="2416838" cy="752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3C6E9-063F-154C-A4E9-60F86AFA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65" y="5627408"/>
            <a:ext cx="2585519" cy="10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5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6A3B4C-1BA3-3E48-BE5F-3CCE5EB0BCDF}"/>
              </a:ext>
            </a:extLst>
          </p:cNvPr>
          <p:cNvSpPr txBox="1">
            <a:spLocks/>
          </p:cNvSpPr>
          <p:nvPr/>
        </p:nvSpPr>
        <p:spPr>
          <a:xfrm>
            <a:off x="5681061" y="2800841"/>
            <a:ext cx="5580497" cy="901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attention 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8B12A-8D2E-EB45-9344-FA1774546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20" y="2117359"/>
            <a:ext cx="4200571" cy="21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8704-9A21-E440-8577-280FD455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Gate current release: v8.2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1B4C-243D-6447-BEDE-3F562ADA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Version 8.2, February 2019</a:t>
            </a:r>
          </a:p>
          <a:p>
            <a:r>
              <a:rPr lang="en-GB" dirty="0"/>
              <a:t>Work with Geant4 10.4 and 10.5</a:t>
            </a:r>
          </a:p>
          <a:p>
            <a:endParaRPr lang="en-GB" dirty="0"/>
          </a:p>
          <a:p>
            <a:r>
              <a:rPr lang="en-GB" dirty="0"/>
              <a:t>Git branch « </a:t>
            </a:r>
            <a:r>
              <a:rPr lang="en-GB" b="1" dirty="0"/>
              <a:t>master</a:t>
            </a:r>
            <a:r>
              <a:rPr lang="en-GB" dirty="0"/>
              <a:t> », tag v8.2</a:t>
            </a:r>
          </a:p>
          <a:p>
            <a:r>
              <a:rPr lang="en-GB" dirty="0"/>
              <a:t>Git branch « </a:t>
            </a:r>
            <a:r>
              <a:rPr lang="en-GB" b="1" dirty="0"/>
              <a:t>develop</a:t>
            </a:r>
            <a:r>
              <a:rPr lang="en-GB" dirty="0"/>
              <a:t> »</a:t>
            </a:r>
          </a:p>
          <a:p>
            <a:pPr lvl="1"/>
            <a:r>
              <a:rPr lang="en-GB" dirty="0"/>
              <a:t>Is not continuously validated</a:t>
            </a:r>
          </a:p>
          <a:p>
            <a:pPr lvl="1"/>
            <a:r>
              <a:rPr lang="en-GB" dirty="0"/>
              <a:t>May not compile from time to time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898E0-AF02-D845-B326-408FADE93E29}"/>
              </a:ext>
            </a:extLst>
          </p:cNvPr>
          <p:cNvGrpSpPr/>
          <p:nvPr/>
        </p:nvGrpSpPr>
        <p:grpSpPr>
          <a:xfrm>
            <a:off x="6915962" y="1481454"/>
            <a:ext cx="4844018" cy="1436647"/>
            <a:chOff x="6208295" y="1568918"/>
            <a:chExt cx="5909911" cy="19058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636E68-FC44-494F-A713-3C934DAF67D7}"/>
                </a:ext>
              </a:extLst>
            </p:cNvPr>
            <p:cNvSpPr/>
            <p:nvPr/>
          </p:nvSpPr>
          <p:spPr>
            <a:xfrm>
              <a:off x="6208295" y="1568918"/>
              <a:ext cx="5909911" cy="19058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298730-4A48-3F45-A59B-0BE9AD8B7D32}"/>
                </a:ext>
              </a:extLst>
            </p:cNvPr>
            <p:cNvGrpSpPr/>
            <p:nvPr/>
          </p:nvGrpSpPr>
          <p:grpSpPr>
            <a:xfrm>
              <a:off x="6343408" y="1734758"/>
              <a:ext cx="4740721" cy="1512568"/>
              <a:chOff x="6420050" y="1690688"/>
              <a:chExt cx="4740721" cy="151256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3C0FB8-2BE9-7244-AA73-D7F64FAE221F}"/>
                  </a:ext>
                </a:extLst>
              </p:cNvPr>
              <p:cNvSpPr txBox="1"/>
              <p:nvPr/>
            </p:nvSpPr>
            <p:spPr>
              <a:xfrm>
                <a:off x="6420050" y="1690688"/>
                <a:ext cx="3956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hlinkClick r:id="rId2"/>
                  </a:rPr>
                  <a:t>https://github.com/OpenGATE/Gate</a:t>
                </a:r>
                <a:endParaRPr lang="fr-FR" sz="200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447ED4-4E4A-7149-8B70-999CB09FBEBD}"/>
                  </a:ext>
                </a:extLst>
              </p:cNvPr>
              <p:cNvSpPr txBox="1"/>
              <p:nvPr/>
            </p:nvSpPr>
            <p:spPr>
              <a:xfrm>
                <a:off x="6420050" y="2246917"/>
                <a:ext cx="4740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hlinkClick r:id="rId2"/>
                  </a:rPr>
                  <a:t>https://github.com/OpenGATE/GateContrib</a:t>
                </a:r>
                <a:endParaRPr lang="fr-FR" sz="20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9D733-18C9-314F-BD89-34E7E62BAF66}"/>
                  </a:ext>
                </a:extLst>
              </p:cNvPr>
              <p:cNvSpPr txBox="1"/>
              <p:nvPr/>
            </p:nvSpPr>
            <p:spPr>
              <a:xfrm>
                <a:off x="6420050" y="2803146"/>
                <a:ext cx="4499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hlinkClick r:id="rId2"/>
                  </a:rPr>
                  <a:t>https://github.com/OpenGATE/GateTools</a:t>
                </a:r>
                <a:endParaRPr lang="fr-FR" sz="2000" dirty="0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049BB2B-E361-624C-A55D-6A840CE5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17" y="3035788"/>
            <a:ext cx="4874563" cy="3681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95F240-0864-144C-B532-2669FC2BB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687" b="28817"/>
          <a:stretch/>
        </p:blipFill>
        <p:spPr>
          <a:xfrm>
            <a:off x="2217972" y="5378199"/>
            <a:ext cx="3133256" cy="10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277E-F319-1F48-907C-93CAD475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Gate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2686-0A2D-904A-9A5B-6C4BCF5F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Propose </a:t>
            </a:r>
            <a:r>
              <a:rPr lang="fr-FR" b="1" dirty="0"/>
              <a:t>bug correction </a:t>
            </a:r>
            <a:r>
              <a:rPr lang="fr-FR" dirty="0"/>
              <a:t>via Pull </a:t>
            </a:r>
            <a:r>
              <a:rPr lang="fr-FR" dirty="0" err="1"/>
              <a:t>Request</a:t>
            </a:r>
            <a:r>
              <a:rPr lang="fr-FR" dirty="0"/>
              <a:t> system</a:t>
            </a:r>
          </a:p>
          <a:p>
            <a:endParaRPr lang="fr-FR" dirty="0"/>
          </a:p>
          <a:p>
            <a:r>
              <a:rPr lang="fr-FR" dirty="0"/>
              <a:t>Propose </a:t>
            </a:r>
            <a:r>
              <a:rPr lang="fr-FR" b="1" dirty="0"/>
              <a:t>new </a:t>
            </a:r>
            <a:r>
              <a:rPr lang="fr-FR" b="1" dirty="0" err="1"/>
              <a:t>feature</a:t>
            </a:r>
            <a:r>
              <a:rPr lang="fr-FR" b="1" dirty="0"/>
              <a:t> </a:t>
            </a:r>
            <a:r>
              <a:rPr lang="fr-FR" dirty="0"/>
              <a:t>via Pull </a:t>
            </a:r>
            <a:r>
              <a:rPr lang="fr-FR" dirty="0" err="1"/>
              <a:t>Request</a:t>
            </a:r>
            <a:r>
              <a:rPr lang="fr-FR" dirty="0"/>
              <a:t> system</a:t>
            </a:r>
          </a:p>
          <a:p>
            <a:pPr lvl="1"/>
            <a:r>
              <a:rPr lang="fr-FR" dirty="0" err="1"/>
              <a:t>Add</a:t>
            </a:r>
            <a:r>
              <a:rPr lang="fr-FR" dirty="0"/>
              <a:t> one </a:t>
            </a:r>
            <a:r>
              <a:rPr lang="fr-FR" b="1" dirty="0" err="1"/>
              <a:t>example</a:t>
            </a:r>
            <a:r>
              <a:rPr lang="fr-FR" dirty="0"/>
              <a:t> of use in </a:t>
            </a:r>
            <a:r>
              <a:rPr lang="fr-FR" dirty="0" err="1"/>
              <a:t>GateContrib</a:t>
            </a:r>
            <a:endParaRPr lang="fr-FR" dirty="0"/>
          </a:p>
          <a:p>
            <a:pPr lvl="1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b="1" dirty="0"/>
              <a:t>documentation</a:t>
            </a:r>
            <a:r>
              <a:rPr lang="fr-FR" dirty="0"/>
              <a:t> on </a:t>
            </a:r>
            <a:r>
              <a:rPr lang="fr-FR" dirty="0" err="1"/>
              <a:t>readthedocs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414DA-33B7-D344-BFCB-F2457951E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87" b="28817"/>
          <a:stretch/>
        </p:blipFill>
        <p:spPr>
          <a:xfrm>
            <a:off x="2631440" y="4871880"/>
            <a:ext cx="3133256" cy="1069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53849-2D75-4A40-8519-D94336A4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95" y="4277801"/>
            <a:ext cx="3820529" cy="19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8661-E0D6-1149-AF0F-2773D4E1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documentation system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91D161-34A1-8049-A36D-9B36B139804B}"/>
              </a:ext>
            </a:extLst>
          </p:cNvPr>
          <p:cNvGrpSpPr/>
          <p:nvPr/>
        </p:nvGrpSpPr>
        <p:grpSpPr>
          <a:xfrm>
            <a:off x="440674" y="1594169"/>
            <a:ext cx="5364197" cy="4468438"/>
            <a:chOff x="209667" y="2248689"/>
            <a:chExt cx="5364197" cy="4468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D67C0F-42F1-3F48-8441-B2F012EA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667" y="2248689"/>
              <a:ext cx="5364197" cy="44684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0049BD-13DD-B847-9F5C-CF8FD5BE9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3002" y="6272659"/>
              <a:ext cx="606949" cy="4118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A8F355-B30C-6247-A763-7D139894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62" y="4067173"/>
            <a:ext cx="17780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73F42-D32E-E741-BB62-FBD956CBB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787" y="1835702"/>
            <a:ext cx="3345040" cy="456856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879DC9-7966-0F4C-BD49-9EC1F883BB9C}"/>
              </a:ext>
            </a:extLst>
          </p:cNvPr>
          <p:cNvCxnSpPr>
            <a:cxnSpLocks/>
          </p:cNvCxnSpPr>
          <p:nvPr/>
        </p:nvCxnSpPr>
        <p:spPr>
          <a:xfrm flipV="1">
            <a:off x="4870766" y="5163775"/>
            <a:ext cx="641217" cy="45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DFE4-EE91-794E-9AAA-BEFB20D6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11" y="6187276"/>
            <a:ext cx="5432351" cy="644219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dirty="0">
                <a:hlinkClick r:id="rId5"/>
              </a:rPr>
              <a:t>https://opengate.readthedocs.io</a:t>
            </a:r>
            <a:endParaRPr lang="fr-FR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F37182-78B9-F94A-8160-A1894681F03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546762" y="3983603"/>
            <a:ext cx="641217" cy="68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1C3DD18-9064-EB4A-95EC-42F16D977705}"/>
              </a:ext>
            </a:extLst>
          </p:cNvPr>
          <p:cNvSpPr/>
          <p:nvPr/>
        </p:nvSpPr>
        <p:spPr>
          <a:xfrm>
            <a:off x="7889004" y="4261899"/>
            <a:ext cx="889000" cy="861748"/>
          </a:xfrm>
          <a:prstGeom prst="ellipse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1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1506D6-A011-C249-82B5-DCBB7AEB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43" y="0"/>
            <a:ext cx="992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56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8BB24-E93B-9741-98F5-00B11F92C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8"/>
          <a:stretch/>
        </p:blipFill>
        <p:spPr>
          <a:xfrm>
            <a:off x="323911" y="1464293"/>
            <a:ext cx="6062270" cy="4854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54F1B-5C40-9D46-8547-A62B626ACF86}"/>
              </a:ext>
            </a:extLst>
          </p:cNvPr>
          <p:cNvSpPr txBox="1"/>
          <p:nvPr/>
        </p:nvSpPr>
        <p:spPr>
          <a:xfrm>
            <a:off x="6667821" y="2922901"/>
            <a:ext cx="53027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err="1"/>
              <a:t>Create</a:t>
            </a:r>
            <a:r>
              <a:rPr lang="fr-FR" sz="2400" dirty="0"/>
              <a:t> a new Pull </a:t>
            </a:r>
            <a:r>
              <a:rPr lang="fr-FR" sz="2400" dirty="0" err="1"/>
              <a:t>Request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accept</a:t>
            </a:r>
            <a:r>
              <a:rPr lang="fr-FR" sz="2400" dirty="0"/>
              <a:t> and </a:t>
            </a:r>
            <a:r>
              <a:rPr lang="fr-FR" sz="2400" dirty="0" err="1"/>
              <a:t>integrate</a:t>
            </a:r>
            <a:r>
              <a:rPr lang="fr-FR" sz="2400" dirty="0"/>
              <a:t> the changes</a:t>
            </a:r>
          </a:p>
        </p:txBody>
      </p:sp>
    </p:spTree>
    <p:extLst>
      <p:ext uri="{BB962C8B-B14F-4D97-AF65-F5344CB8AC3E}">
        <p14:creationId xmlns:p14="http://schemas.microsoft.com/office/powerpoint/2010/main" val="7876324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76F5-FBED-DE45-88F1-76B5CEDD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documentation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76DB-53B7-2E4E-B59C-8BEEA834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Edit on </a:t>
            </a:r>
            <a:r>
              <a:rPr lang="fr-FR" dirty="0" err="1"/>
              <a:t>github</a:t>
            </a:r>
            <a:r>
              <a:rPr lang="fr-FR" dirty="0"/>
              <a:t> in RST format (</a:t>
            </a:r>
            <a:r>
              <a:rPr lang="fr-FR" dirty="0" err="1"/>
              <a:t>ReStructured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)</a:t>
            </a:r>
          </a:p>
          <a:p>
            <a:r>
              <a:rPr lang="fr-FR" dirty="0"/>
              <a:t>Simple,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markdown</a:t>
            </a:r>
            <a:r>
              <a:rPr lang="fr-FR" dirty="0"/>
              <a:t> or wiki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versioning</a:t>
            </a:r>
            <a:r>
              <a:rPr lang="fr-FR" dirty="0"/>
              <a:t> (git)</a:t>
            </a:r>
          </a:p>
          <a:p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export </a:t>
            </a:r>
            <a:r>
              <a:rPr lang="fr-FR" dirty="0" err="1"/>
              <a:t>pdf</a:t>
            </a:r>
            <a:endParaRPr lang="fr-FR" dirty="0"/>
          </a:p>
          <a:p>
            <a:r>
              <a:rPr lang="fr-FR" dirty="0"/>
              <a:t>Do not </a:t>
            </a:r>
            <a:r>
              <a:rPr lang="fr-FR" dirty="0" err="1"/>
              <a:t>hesitate</a:t>
            </a:r>
            <a:r>
              <a:rPr lang="fr-FR" dirty="0"/>
              <a:t> to </a:t>
            </a:r>
            <a:r>
              <a:rPr lang="fr-FR" dirty="0" err="1"/>
              <a:t>contribute</a:t>
            </a:r>
            <a:r>
              <a:rPr lang="fr-FR" dirty="0"/>
              <a:t>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1A756-F8CC-0E42-A920-C961C14B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2604384"/>
            <a:ext cx="3771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512B-6414-0244-AA76-4E027459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GateTools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3492-E143-8E4A-B912-7A8CAA8C6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/>
              <a:t>Python </a:t>
            </a:r>
            <a:r>
              <a:rPr lang="fr-FR" dirty="0" err="1"/>
              <a:t>helpers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(API) and command line </a:t>
            </a:r>
            <a:r>
              <a:rPr lang="fr-FR" dirty="0" err="1"/>
              <a:t>tools</a:t>
            </a:r>
            <a:endParaRPr lang="fr-FR" dirty="0"/>
          </a:p>
          <a:p>
            <a:r>
              <a:rPr lang="fr-FR" dirty="0" err="1"/>
              <a:t>Examples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D0023-74D3-924B-AF06-C5F56F2A9806}"/>
              </a:ext>
            </a:extLst>
          </p:cNvPr>
          <p:cNvSpPr/>
          <p:nvPr/>
        </p:nvSpPr>
        <p:spPr>
          <a:xfrm>
            <a:off x="655981" y="3105113"/>
            <a:ext cx="1104833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gt_image_convert</a:t>
            </a:r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-i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input.dcm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gt_image_convert</a:t>
            </a:r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-i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output_float.mhd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-p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gt_image_arithm</a:t>
            </a:r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-i *.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gt_gamma_index</a:t>
            </a:r>
            <a:r>
              <a:rPr lang="fr-F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dose.mhd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gate-DoseToWater.mhd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gamma.mhd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--dd 2 --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2.5 -u "%" -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0.2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12EFC-DF1C-0346-93BC-7B441528282A}"/>
              </a:ext>
            </a:extLst>
          </p:cNvPr>
          <p:cNvSpPr/>
          <p:nvPr/>
        </p:nvSpPr>
        <p:spPr>
          <a:xfrm>
            <a:off x="3506526" y="5875721"/>
            <a:ext cx="55341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gatetools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gt 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gt.image_convert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inputImage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pixeltype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56A-ADF2-D446-BCF8-0A7A2345F8B0}"/>
              </a:ext>
            </a:extLst>
          </p:cNvPr>
          <p:cNvSpPr txBox="1"/>
          <p:nvPr/>
        </p:nvSpPr>
        <p:spPr>
          <a:xfrm>
            <a:off x="10155497" y="271857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Command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12565-A5E5-2E40-8FBF-AE609C2F1DF4}"/>
              </a:ext>
            </a:extLst>
          </p:cNvPr>
          <p:cNvSpPr txBox="1"/>
          <p:nvPr/>
        </p:nvSpPr>
        <p:spPr>
          <a:xfrm>
            <a:off x="7616974" y="5506389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Python script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4025BA-8802-794A-B9AB-A35BF8488580}"/>
              </a:ext>
            </a:extLst>
          </p:cNvPr>
          <p:cNvSpPr/>
          <p:nvPr/>
        </p:nvSpPr>
        <p:spPr>
          <a:xfrm>
            <a:off x="536285" y="5414056"/>
            <a:ext cx="2602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24292E"/>
                </a:solidFill>
                <a:latin typeface="SFMono-Regular"/>
              </a:rPr>
              <a:t>pip</a:t>
            </a:r>
            <a:r>
              <a:rPr lang="fr-FR" sz="2400" dirty="0">
                <a:solidFill>
                  <a:srgbClr val="24292E"/>
                </a:solidFill>
                <a:latin typeface="SFMono-Regular"/>
              </a:rPr>
              <a:t> </a:t>
            </a:r>
            <a:r>
              <a:rPr lang="fr-FR" sz="2400" dirty="0" err="1">
                <a:solidFill>
                  <a:srgbClr val="24292E"/>
                </a:solidFill>
                <a:latin typeface="SFMono-Regular"/>
              </a:rPr>
              <a:t>install</a:t>
            </a:r>
            <a:r>
              <a:rPr lang="fr-FR" sz="2400" dirty="0">
                <a:solidFill>
                  <a:srgbClr val="24292E"/>
                </a:solidFill>
                <a:latin typeface="SFMono-Regular"/>
              </a:rPr>
              <a:t> </a:t>
            </a:r>
            <a:r>
              <a:rPr lang="fr-FR" sz="2400" dirty="0" err="1">
                <a:solidFill>
                  <a:srgbClr val="24292E"/>
                </a:solidFill>
                <a:latin typeface="SFMono-Regular"/>
              </a:rPr>
              <a:t>gatetools</a:t>
            </a:r>
            <a:endParaRPr lang="fr-F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53C9A-CD77-C94B-8DC3-109ECF1679CB}"/>
              </a:ext>
            </a:extLst>
          </p:cNvPr>
          <p:cNvSpPr/>
          <p:nvPr/>
        </p:nvSpPr>
        <p:spPr>
          <a:xfrm>
            <a:off x="7616974" y="843240"/>
            <a:ext cx="406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https://github.com/OpenGATE/GateTools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8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512B-6414-0244-AA76-4E027459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GateTools</a:t>
            </a:r>
            <a:r>
              <a:rPr lang="fr-FR" dirty="0"/>
              <a:t>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D0023-74D3-924B-AF06-C5F56F2A9806}"/>
              </a:ext>
            </a:extLst>
          </p:cNvPr>
          <p:cNvSpPr/>
          <p:nvPr/>
        </p:nvSpPr>
        <p:spPr>
          <a:xfrm>
            <a:off x="735460" y="1574696"/>
            <a:ext cx="6656742" cy="5216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gt_gamma_index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–help</a:t>
            </a:r>
          </a:p>
          <a:p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Usage: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gt_gamma_index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REFERENCE TARGET</a:t>
            </a:r>
          </a:p>
          <a:p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the gamma index [Daniel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, 1998]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image and a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image. 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every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voxel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 in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image,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the gamma value of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image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voxels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near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Options: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-d, --dd FLOAT                  "Dose distance";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the unit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the --dd-unit/-u option (default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"percent").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-u, --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ddunit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[percent|%|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absolute|abs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"percent" (default), the "Dose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distance" value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interpreted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as a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percentage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.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absolute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", the "dose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distance" value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as an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absolute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value in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as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and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images.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-r, --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FLOAT                 "Distance To Agreement" [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unit as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for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voxel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spacing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, --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threshold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FLOAT         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Threshold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dose value (exclusive) [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unit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as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input files].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-D, --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defvalue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FLOAT            Default value for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voxels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are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outside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of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overlap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the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image,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or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have dose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the th.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-o, --output PATH               Output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[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-v, --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verbose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/ -q, --quiet     Be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verbose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(-v) or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keep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quiet (-q, default)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logfile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TEXT                  Path of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debugging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log file. Default: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(no log file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written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). If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specify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"auto"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an informative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logfile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will</a:t>
            </a:r>
            <a:endParaRPr lang="fr-FR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generated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automatically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-h, --help                      Show </a:t>
            </a:r>
            <a:r>
              <a:rPr lang="fr-FR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fr-FR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message and exit.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67D21-2BE3-0641-82F9-A457D694C047}"/>
              </a:ext>
            </a:extLst>
          </p:cNvPr>
          <p:cNvSpPr txBox="1"/>
          <p:nvPr/>
        </p:nvSpPr>
        <p:spPr>
          <a:xfrm>
            <a:off x="7974285" y="3262964"/>
            <a:ext cx="337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All </a:t>
            </a:r>
            <a:r>
              <a:rPr lang="fr-FR" sz="2400" dirty="0" err="1"/>
              <a:t>tools</a:t>
            </a:r>
            <a:r>
              <a:rPr lang="fr-FR" sz="2400" dirty="0"/>
              <a:t> have –h or --help</a:t>
            </a:r>
          </a:p>
        </p:txBody>
      </p:sp>
    </p:spTree>
    <p:extLst>
      <p:ext uri="{BB962C8B-B14F-4D97-AF65-F5344CB8AC3E}">
        <p14:creationId xmlns:p14="http://schemas.microsoft.com/office/powerpoint/2010/main" val="371905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67717</TotalTime>
  <Words>836</Words>
  <Application>Microsoft Macintosh PowerPoint</Application>
  <PresentationFormat>Widescreen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SFMono-Regular</vt:lpstr>
      <vt:lpstr>Times New Roman</vt:lpstr>
      <vt:lpstr>Office-Design</vt:lpstr>
      <vt:lpstr>GATE status and future perspectives</vt:lpstr>
      <vt:lpstr>Gate current release: v8.2</vt:lpstr>
      <vt:lpstr>Gate community contribution</vt:lpstr>
      <vt:lpstr>New documentation system</vt:lpstr>
      <vt:lpstr>PowerPoint Presentation</vt:lpstr>
      <vt:lpstr>PowerPoint Presentation</vt:lpstr>
      <vt:lpstr>New documentation system</vt:lpstr>
      <vt:lpstr>New GateTools project</vt:lpstr>
      <vt:lpstr>GateTools example</vt:lpstr>
      <vt:lpstr>GateTools</vt:lpstr>
      <vt:lpstr>Towards next Gate release v9.0</vt:lpstr>
      <vt:lpstr>Benchmarks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David Sarrut</cp:lastModifiedBy>
  <cp:revision>682</cp:revision>
  <cp:lastPrinted>2019-06-16T06:36:39Z</cp:lastPrinted>
  <dcterms:created xsi:type="dcterms:W3CDTF">2017-08-02T10:36:57Z</dcterms:created>
  <dcterms:modified xsi:type="dcterms:W3CDTF">2020-01-23T08:17:10Z</dcterms:modified>
</cp:coreProperties>
</file>