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57" r:id="rId2"/>
    <p:sldId id="555" r:id="rId3"/>
    <p:sldId id="291" r:id="rId4"/>
    <p:sldId id="292" r:id="rId5"/>
    <p:sldId id="287" r:id="rId6"/>
    <p:sldId id="276" r:id="rId7"/>
    <p:sldId id="293" r:id="rId8"/>
    <p:sldId id="294" r:id="rId9"/>
    <p:sldId id="553" r:id="rId10"/>
    <p:sldId id="559" r:id="rId11"/>
    <p:sldId id="560" r:id="rId12"/>
    <p:sldId id="556" r:id="rId13"/>
    <p:sldId id="257" r:id="rId14"/>
    <p:sldId id="258" r:id="rId15"/>
    <p:sldId id="259" r:id="rId16"/>
    <p:sldId id="260" r:id="rId17"/>
    <p:sldId id="558" r:id="rId18"/>
  </p:sldIdLst>
  <p:sldSz cx="12192000" cy="6858000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Dengg" initials="K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A7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83" autoAdjust="0"/>
    <p:restoredTop sz="86347" autoAdjust="0"/>
  </p:normalViewPr>
  <p:slideViewPr>
    <p:cSldViewPr snapToGrid="0" showGuides="1">
      <p:cViewPr varScale="1">
        <p:scale>
          <a:sx n="77" d="100"/>
          <a:sy n="77" d="100"/>
        </p:scale>
        <p:origin x="366" y="90"/>
      </p:cViewPr>
      <p:guideLst>
        <p:guide orient="horz" pos="346"/>
        <p:guide pos="3840"/>
      </p:guideLst>
    </p:cSldViewPr>
  </p:slideViewPr>
  <p:outlineViewPr>
    <p:cViewPr>
      <p:scale>
        <a:sx n="33" d="100"/>
        <a:sy n="33" d="100"/>
      </p:scale>
      <p:origin x="0" y="-30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3AE4F-9AA9-484C-B85A-59EEA4B203FC}" type="datetime1">
              <a:rPr lang="de-AT" smtClean="0"/>
              <a:t>22.01.2020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16DE8-E1E4-4AF2-9B02-7E3CC69977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21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0615B-B3D3-6A49-B664-6F0D0F0AB497}" type="datetime1">
              <a:rPr lang="de-AT" smtClean="0"/>
              <a:t>22.01.2020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FF36-2726-40AA-99D6-4D73C8508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662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301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1"/>
            <a:ext cx="12192000" cy="6308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18782" y="3824768"/>
            <a:ext cx="1063343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2" y="550496"/>
            <a:ext cx="2767297" cy="57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C6674E3-EBEF-47A5-988E-04BD214F4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68602" y="6470244"/>
            <a:ext cx="2754364" cy="2262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lnSpc>
                <a:spcPct val="150000"/>
              </a:lnSpc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OpenGATE meeting Wuppertal - Jan 2020</a:t>
            </a:r>
            <a:endParaRPr lang="en-GB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B8D4741-F086-4E79-ADBB-817AABE80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7454" r="166" b="2507"/>
          <a:stretch/>
        </p:blipFill>
        <p:spPr bwMode="auto">
          <a:xfrm>
            <a:off x="407159" y="6380020"/>
            <a:ext cx="1737484" cy="39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354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10549467" cy="4967288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9B525658-5BAA-4ABA-8190-02DC98942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68602" y="6470244"/>
            <a:ext cx="2754364" cy="2262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lnSpc>
                <a:spcPct val="150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OpenGATE meeting Wuppertal - Jan 2020</a:t>
            </a: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6C74CB-FF5F-45AC-B5A9-1A1EC3FB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7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17713-841E-4120-98FF-321F4976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A1547A-C133-4160-B8C6-F3044D090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6C1465-9D0B-4A60-B33F-6437BC8D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810D10A6-8F61-41B7-84D6-C6ECEE2B59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333" y="1337125"/>
            <a:ext cx="5291667" cy="4967288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535533E-CFCF-461E-B437-E934CC4362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9867" y="1337125"/>
            <a:ext cx="5291667" cy="4967288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620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18782" y="1345093"/>
            <a:ext cx="10633431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718782" y="3824768"/>
            <a:ext cx="1063343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24" name="Picture 18" descr="radonc_logo_300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5" y="164675"/>
            <a:ext cx="13811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7A3B54A-76A0-4330-BD73-9C4C6FBEB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68602" y="6470244"/>
            <a:ext cx="2754364" cy="2262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lnSpc>
                <a:spcPct val="150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OpenGATE meeting Wuppertal - Jan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77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902FE1-9D47-4453-A251-FBD41D4DA2D9}" type="slidenum">
              <a:rPr lang="de-DE" altLang="de-DE"/>
              <a:pPr/>
              <a:t>‹Nr.›</a:t>
            </a:fld>
            <a:endParaRPr lang="de-DE" altLang="de-DE" sz="1400">
              <a:latin typeface="Times New Roman" pitchFamily="18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2807BB8-2E82-4DDF-A862-B874AEBC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68602" y="6470244"/>
            <a:ext cx="2754364" cy="2262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lnSpc>
                <a:spcPct val="150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OpenGATE meeting Wuppertal - Jan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24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OpenGATE meeting Wuppertal - Jan 2020</a:t>
            </a:r>
            <a:endParaRPr lang="en-GB" dirty="0"/>
          </a:p>
        </p:txBody>
      </p:sp>
      <p:sp>
        <p:nvSpPr>
          <p:cNvPr id="5" name="Inhaltsplatzhalter 7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10549467" cy="4967288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923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/>
              <a:t>Formatvorlagen</a:t>
            </a:r>
            <a:r>
              <a:rPr lang="en-US" noProof="0" dirty="0"/>
              <a:t> des </a:t>
            </a:r>
            <a:r>
              <a:rPr lang="en-US" noProof="0" dirty="0" err="1"/>
              <a:t>Textmasters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 dirty="0" err="1"/>
              <a:t>Formatvorlagen</a:t>
            </a:r>
            <a:r>
              <a:rPr lang="en-US" noProof="0" dirty="0"/>
              <a:t> des </a:t>
            </a:r>
            <a:r>
              <a:rPr lang="en-US" noProof="0" dirty="0" err="1"/>
              <a:t>Textmasters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CCCA6-3484-485A-8D3F-0A209B46B3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2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1"/>
            <a:ext cx="12192000" cy="6308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718782" y="1345093"/>
            <a:ext cx="106334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18782" y="3824768"/>
            <a:ext cx="1063343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2" y="550496"/>
            <a:ext cx="2767297" cy="57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DC6674E3-EBEF-47A5-988E-04BD214F4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68602" y="6470244"/>
            <a:ext cx="2754364" cy="2262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lnSpc>
                <a:spcPct val="150000"/>
              </a:lnSpc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Advisory Board Meeting 05.12.2019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B8D4741-F086-4E79-ADBB-817AABE80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7454" r="166" b="2507"/>
          <a:stretch/>
        </p:blipFill>
        <p:spPr bwMode="auto">
          <a:xfrm>
            <a:off x="407159" y="6380020"/>
            <a:ext cx="1737484" cy="39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494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6308725"/>
            <a:ext cx="12192000" cy="54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337126"/>
            <a:ext cx="10515600" cy="48398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3800" y="6434322"/>
            <a:ext cx="618288" cy="314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468602" y="6470244"/>
            <a:ext cx="2754364" cy="2262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lnSpc>
                <a:spcPct val="150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OpenGATE meeting Wuppertal - Jan 2020</a:t>
            </a:r>
            <a:endParaRPr lang="en-GB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3D13ED3-92CB-43A0-B2F2-4E289B08D7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8" y="6391223"/>
            <a:ext cx="1712405" cy="35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88" r:id="rId3"/>
    <p:sldLayoutId id="2147483672" r:id="rId4"/>
    <p:sldLayoutId id="2147483683" r:id="rId5"/>
    <p:sldLayoutId id="2147483689" r:id="rId6"/>
    <p:sldLayoutId id="2147483690" r:id="rId7"/>
    <p:sldLayoutId id="214748369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914400" rtl="0" eaLnBrk="1" latinLnBrk="0" hangingPunct="1">
        <a:lnSpc>
          <a:spcPct val="130000"/>
        </a:lnSpc>
        <a:spcBef>
          <a:spcPts val="500"/>
        </a:spcBef>
        <a:buFont typeface="Symbol" charset="2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3525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63525" algn="l" defTabSz="914400" rtl="0" eaLnBrk="1" latinLnBrk="0" hangingPunct="1">
        <a:lnSpc>
          <a:spcPct val="130000"/>
        </a:lnSpc>
        <a:spcBef>
          <a:spcPts val="500"/>
        </a:spcBef>
        <a:buFont typeface="Symbol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7813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  <p15:guide id="6" pos="39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5.jpeg"/><Relationship Id="rId4" Type="http://schemas.openxmlformats.org/officeDocument/2006/relationships/image" Target="../media/image22.emf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8B0004D-08E5-4190-8E16-B844F6E0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AD7E056-8EC8-4470-BC46-CC15C0BA8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GATE activities </a:t>
            </a:r>
            <a:br>
              <a:rPr lang="en-US" dirty="0"/>
            </a:br>
            <a:r>
              <a:rPr lang="en-US" dirty="0"/>
              <a:t>Medical University of Vienna</a:t>
            </a:r>
            <a:endParaRPr lang="de-AT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856F9042-47CC-48A5-B672-BD6E8E5C65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0C529D"/>
              </a:buClr>
            </a:pPr>
            <a:r>
              <a:rPr lang="de-DE" b="1" dirty="0"/>
              <a:t>Hermann Fuchs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C529D"/>
              </a:buClr>
            </a:pPr>
            <a:r>
              <a:rPr lang="de-DE" sz="2000" b="1" dirty="0"/>
              <a:t>Department </a:t>
            </a:r>
            <a:r>
              <a:rPr lang="de-DE" sz="2000" b="1" dirty="0" err="1"/>
              <a:t>of</a:t>
            </a:r>
            <a:r>
              <a:rPr lang="de-DE" sz="2000" b="1" dirty="0"/>
              <a:t> Radiation </a:t>
            </a:r>
            <a:r>
              <a:rPr lang="de-DE" sz="2000" b="1" dirty="0" err="1"/>
              <a:t>Oncology</a:t>
            </a:r>
            <a:r>
              <a:rPr lang="de-DE" sz="2000" b="1" dirty="0"/>
              <a:t> </a:t>
            </a:r>
          </a:p>
          <a:p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76BAC9-A874-4903-B313-C2DE1F87C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Advisory Board Meeting 05.12.2019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47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A1D63E1-9B9D-4A25-A9F0-00B01C88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AAC0101-AA55-4DE7-A48C-4B0896701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Beam </a:t>
            </a:r>
            <a:r>
              <a:rPr lang="de-AT" dirty="0" err="1"/>
              <a:t>modelling</a:t>
            </a:r>
            <a:endParaRPr lang="en-GB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2FA058FE-E17C-4930-B9DF-8CE34ADB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Fast </a:t>
            </a:r>
            <a:r>
              <a:rPr lang="de-AT" dirty="0" err="1"/>
              <a:t>generation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beam </a:t>
            </a:r>
            <a:r>
              <a:rPr lang="de-AT" dirty="0" err="1"/>
              <a:t>models</a:t>
            </a:r>
            <a:endParaRPr lang="de-AT" dirty="0"/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30AC22-EF7A-4DAF-81EA-4CE9F2A57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49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2089C1-1995-4F49-B7A2-A2921BC7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Beam </a:t>
            </a:r>
            <a:r>
              <a:rPr lang="de-AT" dirty="0" err="1"/>
              <a:t>modelling</a:t>
            </a:r>
            <a:r>
              <a:rPr lang="de-AT" dirty="0"/>
              <a:t> - Status</a:t>
            </a: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0156FA9-C0B8-4640-924A-331E2815B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CB0F1D-2976-4910-A153-ACD16B56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7CD199A-AF20-472A-87B7-987226AC24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 err="1"/>
              <a:t>Publication</a:t>
            </a:r>
            <a:r>
              <a:rPr lang="de-AT" dirty="0"/>
              <a:t> in </a:t>
            </a:r>
            <a:r>
              <a:rPr lang="de-AT" dirty="0" err="1"/>
              <a:t>preparation</a:t>
            </a:r>
            <a:endParaRPr lang="de-AT" dirty="0"/>
          </a:p>
          <a:p>
            <a:r>
              <a:rPr lang="de-AT" dirty="0"/>
              <a:t>Beam </a:t>
            </a:r>
            <a:r>
              <a:rPr lang="de-AT" dirty="0" err="1"/>
              <a:t>modelling</a:t>
            </a:r>
            <a:r>
              <a:rPr lang="de-AT" dirty="0"/>
              <a:t> </a:t>
            </a:r>
            <a:r>
              <a:rPr lang="de-AT" dirty="0" err="1"/>
              <a:t>scripts</a:t>
            </a:r>
            <a:r>
              <a:rPr lang="de-AT" dirty="0"/>
              <a:t> </a:t>
            </a:r>
            <a:r>
              <a:rPr lang="de-AT" dirty="0" err="1"/>
              <a:t>working</a:t>
            </a:r>
            <a:r>
              <a:rPr lang="de-AT" dirty="0"/>
              <a:t> </a:t>
            </a:r>
            <a:r>
              <a:rPr lang="de-AT" dirty="0" err="1"/>
              <a:t>well</a:t>
            </a:r>
            <a:endParaRPr lang="de-AT" dirty="0"/>
          </a:p>
          <a:p>
            <a:pPr lvl="1"/>
            <a:r>
              <a:rPr lang="de-AT" dirty="0"/>
              <a:t>Proton and </a:t>
            </a:r>
            <a:r>
              <a:rPr lang="de-AT" dirty="0" err="1"/>
              <a:t>carbon</a:t>
            </a:r>
            <a:r>
              <a:rPr lang="de-AT" dirty="0"/>
              <a:t> </a:t>
            </a:r>
            <a:r>
              <a:rPr lang="de-AT" dirty="0" err="1"/>
              <a:t>ions</a:t>
            </a:r>
            <a:endParaRPr lang="de-AT" dirty="0"/>
          </a:p>
          <a:p>
            <a:pPr lvl="1"/>
            <a:r>
              <a:rPr lang="de-AT" dirty="0"/>
              <a:t>&gt;10 Beam </a:t>
            </a:r>
            <a:r>
              <a:rPr lang="de-AT" dirty="0" err="1"/>
              <a:t>modells</a:t>
            </a:r>
            <a:r>
              <a:rPr lang="de-AT" dirty="0"/>
              <a:t> </a:t>
            </a:r>
            <a:r>
              <a:rPr lang="de-AT" dirty="0" err="1"/>
              <a:t>created</a:t>
            </a:r>
            <a:endParaRPr lang="de-AT" dirty="0"/>
          </a:p>
          <a:p>
            <a:r>
              <a:rPr lang="de-AT" dirty="0"/>
              <a:t>Will </a:t>
            </a:r>
            <a:r>
              <a:rPr lang="de-AT" dirty="0" err="1"/>
              <a:t>become</a:t>
            </a:r>
            <a:r>
              <a:rPr lang="de-AT" dirty="0"/>
              <a:t> </a:t>
            </a:r>
            <a:r>
              <a:rPr lang="de-AT" dirty="0" err="1"/>
              <a:t>part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GATE </a:t>
            </a:r>
            <a:r>
              <a:rPr lang="de-AT" dirty="0" err="1"/>
              <a:t>tools</a:t>
            </a:r>
            <a:endParaRPr lang="en-GB" dirty="0"/>
          </a:p>
        </p:txBody>
      </p:sp>
      <p:pic>
        <p:nvPicPr>
          <p:cNvPr id="8" name="Picture 2" descr="C:\Users\HFU\Downloads\Neuer Ordner\Material\IR1\WithoutNozzle\BeamModelComparison_XAxis_WONozzle.png">
            <a:extLst>
              <a:ext uri="{FF2B5EF4-FFF2-40B4-BE49-F238E27FC236}">
                <a16:creationId xmlns:a16="http://schemas.microsoft.com/office/drawing/2014/main" id="{11D48564-5897-40D4-9177-47DC8281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33" y="1285625"/>
            <a:ext cx="5715667" cy="42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4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E1596F-4F82-4B7A-BC79-42F5327F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DBD8D4D-784D-4017-A9F7-287C82AC2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Expanding </a:t>
            </a:r>
            <a:r>
              <a:rPr lang="de-AT" dirty="0" err="1"/>
              <a:t>capabilities</a:t>
            </a:r>
            <a:endParaRPr lang="en-GB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BB2934A8-91B1-43E5-8BD2-6232B8049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Non-</a:t>
            </a:r>
            <a:r>
              <a:rPr lang="de-AT" dirty="0" err="1"/>
              <a:t>dedicated</a:t>
            </a:r>
            <a:r>
              <a:rPr lang="de-AT" dirty="0"/>
              <a:t> </a:t>
            </a:r>
            <a:r>
              <a:rPr lang="de-AT" dirty="0" err="1"/>
              <a:t>eyline</a:t>
            </a:r>
            <a:r>
              <a:rPr lang="de-AT" dirty="0"/>
              <a:t> at </a:t>
            </a:r>
            <a:r>
              <a:rPr lang="de-AT" dirty="0" err="1"/>
              <a:t>MedAustron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B7C83E-A062-4DC0-8818-A0C82F610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59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/>
          <a:lstStyle/>
          <a:p>
            <a:r>
              <a:rPr lang="en-US" dirty="0"/>
              <a:t>Feasibility study of uveal melanoma treatment </a:t>
            </a:r>
            <a:br>
              <a:rPr lang="en-US" dirty="0"/>
            </a:br>
            <a:r>
              <a:rPr lang="en-US" dirty="0"/>
              <a:t>Non-dedicated eye beamline at MedAustron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CCCA6-3484-485A-8D3F-0A209B46B3DF}" type="slidenum">
              <a:rPr lang="en-GB" smtClean="0"/>
              <a:t>13</a:t>
            </a:fld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6460085" y="1498644"/>
            <a:ext cx="3886200" cy="5037138"/>
          </a:xfrm>
        </p:spPr>
        <p:txBody>
          <a:bodyPr>
            <a:normAutofit/>
          </a:bodyPr>
          <a:lstStyle/>
          <a:p>
            <a:r>
              <a:rPr lang="en-US" dirty="0"/>
              <a:t>Collimator</a:t>
            </a:r>
          </a:p>
          <a:p>
            <a:pPr lvl="1"/>
            <a:r>
              <a:rPr lang="en-US" dirty="0"/>
              <a:t>Material</a:t>
            </a:r>
          </a:p>
          <a:p>
            <a:pPr lvl="1"/>
            <a:r>
              <a:rPr lang="en-US" dirty="0"/>
              <a:t>Geometry</a:t>
            </a:r>
          </a:p>
          <a:p>
            <a:pPr lvl="1"/>
            <a:r>
              <a:rPr lang="en-US" dirty="0"/>
              <a:t>Particles</a:t>
            </a:r>
          </a:p>
          <a:p>
            <a:pPr lvl="2"/>
            <a:r>
              <a:rPr lang="en-US" dirty="0"/>
              <a:t>Proton &amp; 12C</a:t>
            </a:r>
          </a:p>
          <a:p>
            <a:pPr lvl="2"/>
            <a:r>
              <a:rPr lang="en-US" dirty="0"/>
              <a:t>Range in water: 3 cm</a:t>
            </a:r>
          </a:p>
          <a:p>
            <a:r>
              <a:rPr lang="en-US" dirty="0"/>
              <a:t>Arrangement of passive elements</a:t>
            </a:r>
          </a:p>
          <a:p>
            <a:r>
              <a:rPr lang="en-US" dirty="0">
                <a:sym typeface="Wingdings" panose="05000000000000000000" pitchFamily="2" charset="2"/>
              </a:rPr>
              <a:t> Simulation study using GATE</a:t>
            </a:r>
            <a:endParaRPr lang="en-US" dirty="0"/>
          </a:p>
        </p:txBody>
      </p:sp>
      <p:pic>
        <p:nvPicPr>
          <p:cNvPr id="1026" name="Picture 2" descr="https://iopscience.iop.org/0031-9155/59/17/5043/downloadHRFigure/figure/pmb499266f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236847" y="1935757"/>
            <a:ext cx="3708711" cy="38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887E3C-7BE9-4E59-8CF1-80182D938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BD875AD1-3C2A-4C29-9C17-5DAA0B144FC0}"/>
              </a:ext>
            </a:extLst>
          </p:cNvPr>
          <p:cNvSpPr txBox="1"/>
          <p:nvPr/>
        </p:nvSpPr>
        <p:spPr>
          <a:xfrm>
            <a:off x="2000725" y="5871666"/>
            <a:ext cx="4180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de-DE" sz="1400" dirty="0"/>
              <a:t>Hao Chen et al 2014 Phys. Med. Biol. 59 5043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9593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/>
          <a:lstStyle/>
          <a:p>
            <a:r>
              <a:rPr lang="en-US" dirty="0"/>
              <a:t>Lateral dose profile before and after collimator in air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CCCA6-3484-485A-8D3F-0A209B46B3DF}" type="slidenum">
              <a:rPr lang="en-GB" smtClean="0"/>
              <a:t>14</a:t>
            </a:fld>
            <a:endParaRPr lang="en-GB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2FCDBF-BE24-40F6-84C4-6CB106CAF7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resch\ownCloud\MUW\results\30_eyeProject\01_collimator\doseProfile_line_beforeAfterColl_Carbon_2160_Brass_r3_l24_ex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81" y="1947333"/>
            <a:ext cx="5051885" cy="398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esch\ownCloud\MUW\results\30_eyeProject\01_collimator\doseProfile_2D_beforeColl_Carbon_2160_Brass_r3_l24_ex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23" y="1380067"/>
            <a:ext cx="3184489" cy="251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sch\ownCloud\MUW\results\30_eyeProject\01_collimator\doseProfile_2D_afterColl_Carbon_2160_Brass_r3_l24_exp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65" y="3894137"/>
            <a:ext cx="3127002" cy="24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3ACBEBD-DEFC-4DBF-8227-AEAD56516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39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/>
          <a:lstStyle/>
          <a:p>
            <a:r>
              <a:rPr lang="en-US" dirty="0"/>
              <a:t>Preliminary results: Lateral dose profile in water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CCCA6-3484-485A-8D3F-0A209B46B3DF}" type="slidenum">
              <a:rPr lang="en-GB" smtClean="0"/>
              <a:t>15</a:t>
            </a:fld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Dose fall off sharper for 12C</a:t>
            </a:r>
          </a:p>
          <a:p>
            <a:r>
              <a:rPr lang="en-US" dirty="0"/>
              <a:t>Parameter to quantify: p8020</a:t>
            </a:r>
          </a:p>
          <a:p>
            <a:r>
              <a:rPr lang="en-US" dirty="0"/>
              <a:t> - Distance from 80% to 20% dose </a:t>
            </a:r>
            <a:endParaRPr lang="de-DE" dirty="0"/>
          </a:p>
        </p:txBody>
      </p:sp>
      <p:pic>
        <p:nvPicPr>
          <p:cNvPr id="2050" name="Picture 2" descr="C:\Users\resch\ownCloud\MUW\results\30_eyeProject\01_collimator\lineProfiles\collRadiusVariation_lineProfiles_Proton_97_Brass_r3_l24_ex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94" y="1179918"/>
            <a:ext cx="5429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471056-AA4C-4A9F-9F5B-7ABA55AF2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31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/>
          <a:lstStyle/>
          <a:p>
            <a:r>
              <a:rPr lang="en-US" dirty="0"/>
              <a:t>Penumbra 80-20% over depth in water</a:t>
            </a:r>
            <a:br>
              <a:rPr lang="en-US" dirty="0"/>
            </a:b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CCCA6-3484-485A-8D3F-0A209B46B3DF}" type="slidenum">
              <a:rPr lang="en-GB" smtClean="0"/>
              <a:t>16</a:t>
            </a:fld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Protons</a:t>
            </a:r>
          </a:p>
          <a:p>
            <a:pPr lvl="1"/>
            <a:r>
              <a:rPr lang="en-US" dirty="0"/>
              <a:t>Lateral dose characteristics </a:t>
            </a:r>
            <a:br>
              <a:rPr lang="en-US" dirty="0"/>
            </a:br>
            <a:r>
              <a:rPr lang="en-US" dirty="0"/>
              <a:t>similar to other proton eye beam lines </a:t>
            </a:r>
          </a:p>
          <a:p>
            <a:pPr lvl="1"/>
            <a:r>
              <a:rPr lang="en-US" dirty="0"/>
              <a:t>Further optimization</a:t>
            </a:r>
          </a:p>
          <a:p>
            <a:r>
              <a:rPr lang="en-US" dirty="0"/>
              <a:t>Carbon ions</a:t>
            </a:r>
          </a:p>
          <a:p>
            <a:pPr lvl="1"/>
            <a:r>
              <a:rPr lang="en-US" dirty="0"/>
              <a:t>Considerably sharper</a:t>
            </a:r>
          </a:p>
          <a:p>
            <a:pPr lvl="1"/>
            <a:r>
              <a:rPr lang="en-US" dirty="0"/>
              <a:t>Relative biological effectiveness ?</a:t>
            </a:r>
            <a:endParaRPr lang="de-DE" dirty="0"/>
          </a:p>
        </p:txBody>
      </p:sp>
      <p:pic>
        <p:nvPicPr>
          <p:cNvPr id="3074" name="Picture 2" descr="C:\Users\resch\ownCloud\MUW\results\30_eyeProject\01_collimator\proton_vs_12C_Brass_l_24mm_r_3mm_ex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1" y="1475846"/>
            <a:ext cx="5118242" cy="40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DF8C30-1647-4E04-825F-A0AAFBD4E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761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0B683C-9956-477E-8266-3524341F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17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B25069-07D2-41CC-8CE0-DE57DACA72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/>
              <a:t>GATE </a:t>
            </a:r>
            <a:r>
              <a:rPr lang="de-AT" dirty="0" err="1"/>
              <a:t>extended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magnetic</a:t>
            </a:r>
            <a:r>
              <a:rPr lang="de-AT" dirty="0"/>
              <a:t> and </a:t>
            </a:r>
            <a:r>
              <a:rPr lang="de-AT" dirty="0" err="1"/>
              <a:t>electric</a:t>
            </a:r>
            <a:r>
              <a:rPr lang="de-AT" dirty="0"/>
              <a:t> </a:t>
            </a:r>
            <a:r>
              <a:rPr lang="de-AT" dirty="0" err="1"/>
              <a:t>field</a:t>
            </a:r>
            <a:r>
              <a:rPr lang="de-AT" dirty="0"/>
              <a:t> </a:t>
            </a:r>
            <a:r>
              <a:rPr lang="de-AT" dirty="0" err="1"/>
              <a:t>maps</a:t>
            </a:r>
            <a:endParaRPr lang="de-AT" dirty="0"/>
          </a:p>
          <a:p>
            <a:pPr lvl="1"/>
            <a:r>
              <a:rPr lang="de-AT" dirty="0" err="1"/>
              <a:t>Validated</a:t>
            </a:r>
            <a:endParaRPr lang="de-AT" dirty="0"/>
          </a:p>
          <a:p>
            <a:pPr lvl="1"/>
            <a:r>
              <a:rPr lang="de-AT" dirty="0"/>
              <a:t>Pull </a:t>
            </a:r>
            <a:r>
              <a:rPr lang="de-AT" dirty="0" err="1"/>
              <a:t>request</a:t>
            </a:r>
            <a:r>
              <a:rPr lang="de-AT" dirty="0"/>
              <a:t> on-</a:t>
            </a:r>
            <a:r>
              <a:rPr lang="de-AT" dirty="0" err="1"/>
              <a:t>going</a:t>
            </a:r>
            <a:endParaRPr lang="de-AT" dirty="0"/>
          </a:p>
          <a:p>
            <a:r>
              <a:rPr lang="de-AT" dirty="0"/>
              <a:t>Tool </a:t>
            </a:r>
            <a:r>
              <a:rPr lang="de-AT" dirty="0" err="1"/>
              <a:t>set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fast beam </a:t>
            </a:r>
            <a:r>
              <a:rPr lang="de-AT" dirty="0" err="1"/>
              <a:t>model</a:t>
            </a:r>
            <a:r>
              <a:rPr lang="de-AT" dirty="0"/>
              <a:t> </a:t>
            </a:r>
            <a:r>
              <a:rPr lang="de-AT" dirty="0" err="1"/>
              <a:t>generation</a:t>
            </a:r>
            <a:endParaRPr lang="de-AT" dirty="0"/>
          </a:p>
          <a:p>
            <a:pPr lvl="1"/>
            <a:r>
              <a:rPr lang="de-AT" dirty="0" err="1"/>
              <a:t>Publication</a:t>
            </a:r>
            <a:r>
              <a:rPr lang="de-AT" dirty="0"/>
              <a:t> in </a:t>
            </a:r>
            <a:r>
              <a:rPr lang="de-AT" dirty="0" err="1"/>
              <a:t>preparation</a:t>
            </a:r>
            <a:endParaRPr lang="de-AT" dirty="0"/>
          </a:p>
          <a:p>
            <a:pPr lvl="1"/>
            <a:r>
              <a:rPr lang="de-AT" dirty="0"/>
              <a:t>Will </a:t>
            </a:r>
            <a:r>
              <a:rPr lang="de-AT" dirty="0" err="1"/>
              <a:t>become</a:t>
            </a:r>
            <a:r>
              <a:rPr lang="de-AT" dirty="0"/>
              <a:t> </a:t>
            </a:r>
            <a:r>
              <a:rPr lang="de-AT" dirty="0" err="1"/>
              <a:t>part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GATE </a:t>
            </a:r>
            <a:r>
              <a:rPr lang="de-AT" dirty="0" err="1"/>
              <a:t>tools</a:t>
            </a:r>
            <a:endParaRPr lang="de-AT" dirty="0"/>
          </a:p>
          <a:p>
            <a:r>
              <a:rPr lang="de-AT" dirty="0"/>
              <a:t>Use </a:t>
            </a:r>
            <a:r>
              <a:rPr lang="de-AT" dirty="0" err="1"/>
              <a:t>of</a:t>
            </a:r>
            <a:r>
              <a:rPr lang="de-AT" dirty="0"/>
              <a:t> GATE </a:t>
            </a:r>
            <a:r>
              <a:rPr lang="de-AT" dirty="0" err="1"/>
              <a:t>for</a:t>
            </a:r>
            <a:r>
              <a:rPr lang="de-AT" dirty="0"/>
              <a:t> design </a:t>
            </a:r>
            <a:r>
              <a:rPr lang="de-AT" dirty="0" err="1"/>
              <a:t>process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eye</a:t>
            </a:r>
            <a:r>
              <a:rPr lang="de-AT" dirty="0"/>
              <a:t>-line at </a:t>
            </a:r>
            <a:r>
              <a:rPr lang="de-AT" dirty="0" err="1"/>
              <a:t>MedAustron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A679BC-5977-491E-AFAE-62DECBA03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B6A1B30-7897-4526-8ED7-D556568AB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57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83D0E89-26F0-47B7-AEFF-D604C5D7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5299E05-234A-414C-9B0D-566D9270D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see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treat</a:t>
            </a:r>
            <a:endParaRPr lang="en-GB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188618B7-872A-43B1-A1E6-5D8486827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Making MR </a:t>
            </a:r>
            <a:r>
              <a:rPr lang="de-AT" dirty="0" err="1"/>
              <a:t>guided</a:t>
            </a:r>
            <a:r>
              <a:rPr lang="de-AT" dirty="0"/>
              <a:t> </a:t>
            </a:r>
            <a:r>
              <a:rPr lang="de-AT" dirty="0" err="1"/>
              <a:t>particle</a:t>
            </a:r>
            <a:r>
              <a:rPr lang="de-AT" dirty="0"/>
              <a:t> </a:t>
            </a:r>
            <a:r>
              <a:rPr lang="de-AT" dirty="0" err="1"/>
              <a:t>therapy</a:t>
            </a:r>
            <a:r>
              <a:rPr lang="de-AT" dirty="0"/>
              <a:t> a </a:t>
            </a:r>
            <a:r>
              <a:rPr lang="de-AT" dirty="0" err="1"/>
              <a:t>reality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281702-EB22-44CC-BA0D-D25D1CD02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31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B6AE83-4F0D-4F61-97BD-9B30D25C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Motivation and Vision	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E34398-15A4-494C-83EF-69AE4CAEE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A85F1B-CBBB-44B8-90E8-944E1E1F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OpenGATE meeting Wuppertal - Jan 2020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A175103-F9F3-4E7F-8F7A-2DEA3937E9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At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treatment</a:t>
            </a:r>
            <a:r>
              <a:rPr lang="de-AT" dirty="0"/>
              <a:t> </a:t>
            </a:r>
            <a:r>
              <a:rPr lang="de-AT" dirty="0" err="1"/>
              <a:t>table</a:t>
            </a:r>
            <a:r>
              <a:rPr lang="de-AT" dirty="0"/>
              <a:t> </a:t>
            </a:r>
            <a:r>
              <a:rPr lang="de-AT" dirty="0" err="1"/>
              <a:t>only</a:t>
            </a:r>
            <a:r>
              <a:rPr lang="de-AT" dirty="0"/>
              <a:t> X-Ray/CBCT </a:t>
            </a:r>
            <a:r>
              <a:rPr lang="de-AT" dirty="0" err="1"/>
              <a:t>available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r>
              <a:rPr lang="de-AT" dirty="0"/>
              <a:t>On </a:t>
            </a:r>
            <a:r>
              <a:rPr lang="de-AT" dirty="0" err="1"/>
              <a:t>line</a:t>
            </a:r>
            <a:r>
              <a:rPr lang="de-AT" dirty="0"/>
              <a:t> MR </a:t>
            </a:r>
            <a:r>
              <a:rPr lang="de-AT" dirty="0" err="1"/>
              <a:t>images</a:t>
            </a:r>
            <a:endParaRPr lang="de-AT" dirty="0"/>
          </a:p>
          <a:p>
            <a:pPr lvl="1"/>
            <a:r>
              <a:rPr lang="de-AT" dirty="0"/>
              <a:t>Advance adaptive </a:t>
            </a:r>
            <a:r>
              <a:rPr lang="de-AT" dirty="0" err="1"/>
              <a:t>treatment</a:t>
            </a:r>
            <a:r>
              <a:rPr lang="de-AT" dirty="0"/>
              <a:t> </a:t>
            </a:r>
            <a:r>
              <a:rPr lang="de-AT" dirty="0" err="1"/>
              <a:t>strategies</a:t>
            </a:r>
            <a:endParaRPr lang="de-AT" dirty="0"/>
          </a:p>
          <a:p>
            <a:pPr lvl="1"/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A15BE2-56AB-422E-98BE-431884DDD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28434" r="19243" b="21414"/>
          <a:stretch/>
        </p:blipFill>
        <p:spPr>
          <a:xfrm>
            <a:off x="3533554" y="2025081"/>
            <a:ext cx="1827176" cy="18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F39561-464E-46FA-9B94-3AA61E5AD6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2682" r="9651" b="-1"/>
          <a:stretch/>
        </p:blipFill>
        <p:spPr>
          <a:xfrm>
            <a:off x="7455552" y="2073349"/>
            <a:ext cx="1791789" cy="18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112A40-19FA-4D23-BBCF-7B9E8545B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45" y="4353825"/>
            <a:ext cx="1800000" cy="1800000"/>
          </a:xfrm>
          <a:prstGeom prst="rect">
            <a:avLst/>
          </a:prstGeom>
        </p:spPr>
      </p:pic>
      <p:pic>
        <p:nvPicPr>
          <p:cNvPr id="8" name="Grafik 7" descr="Pfeil: Gerade">
            <a:extLst>
              <a:ext uri="{FF2B5EF4-FFF2-40B4-BE49-F238E27FC236}">
                <a16:creationId xmlns:a16="http://schemas.microsoft.com/office/drawing/2014/main" id="{EEDE77C2-C00D-488F-A8FC-CA4CF70111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5866988" y="2467881"/>
            <a:ext cx="914400" cy="914400"/>
          </a:xfrm>
          <a:prstGeom prst="rect">
            <a:avLst/>
          </a:prstGeom>
        </p:spPr>
      </p:pic>
      <p:pic>
        <p:nvPicPr>
          <p:cNvPr id="12" name="Grafik 11" descr="Pfeil: Leichte Kurve">
            <a:extLst>
              <a:ext uri="{FF2B5EF4-FFF2-40B4-BE49-F238E27FC236}">
                <a16:creationId xmlns:a16="http://schemas.microsoft.com/office/drawing/2014/main" id="{9C869012-959A-4BB7-920E-1D98037A83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19437">
            <a:off x="5866989" y="4635600"/>
            <a:ext cx="914400" cy="914400"/>
          </a:xfrm>
          <a:prstGeom prst="rect">
            <a:avLst/>
          </a:prstGeom>
        </p:spPr>
      </p:pic>
      <p:pic>
        <p:nvPicPr>
          <p:cNvPr id="15" name="Grafik 14" descr="Hilfe">
            <a:extLst>
              <a:ext uri="{FF2B5EF4-FFF2-40B4-BE49-F238E27FC236}">
                <a16:creationId xmlns:a16="http://schemas.microsoft.com/office/drawing/2014/main" id="{763C5B29-531F-4B65-8E9C-2890471135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34098" y="41525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3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601CB-C194-4FBD-AB08-6374A398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Motivation and Vision	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00A973-0942-48F1-9310-1EADB9BE9E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8C80AF-02FA-44F2-A142-D768231E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OpenGATE meeting Wuppertal - Jan 2020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7379B07-C02C-42FB-99A6-D5013ED96D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Integrated systems for photon-MR </a:t>
            </a:r>
            <a:br>
              <a:rPr lang="en-GB" dirty="0"/>
            </a:br>
            <a:r>
              <a:rPr lang="en-GB" dirty="0"/>
              <a:t>clinically available</a:t>
            </a:r>
          </a:p>
          <a:p>
            <a:endParaRPr lang="en-GB" dirty="0"/>
          </a:p>
          <a:p>
            <a:r>
              <a:rPr lang="en-GB" dirty="0"/>
              <a:t>For particles much research still to be done</a:t>
            </a:r>
          </a:p>
          <a:p>
            <a:endParaRPr lang="en-GB" dirty="0"/>
          </a:p>
          <a:p>
            <a:r>
              <a:rPr lang="en-GB" b="1" dirty="0"/>
              <a:t>Making on-line MR-guidance for </a:t>
            </a:r>
            <a:br>
              <a:rPr lang="en-GB" b="1" dirty="0"/>
            </a:br>
            <a:r>
              <a:rPr lang="en-GB" b="1" dirty="0"/>
              <a:t>particle therapy a reality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14E5280-0B33-4DB7-9A6B-38E6C70A8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32" y="4036333"/>
            <a:ext cx="2597737" cy="209287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1F41272-9D6F-4CF7-9A86-7BEC2CE8E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4" t="22124" r="27852" b="3502"/>
          <a:stretch/>
        </p:blipFill>
        <p:spPr>
          <a:xfrm>
            <a:off x="7838437" y="1196367"/>
            <a:ext cx="2635699" cy="26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3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7AE4-8760-4CEA-8947-22D3D7C9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/>
          <a:lstStyle/>
          <a:p>
            <a:r>
              <a:rPr lang="en-GB" dirty="0"/>
              <a:t>Dosimetry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0C467F-090C-4CC1-B6C5-EB205773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E3C6C13-0EDD-4594-BD9B-DFC40C09AE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Measurements with dosimetry detectors </a:t>
            </a:r>
            <a:br>
              <a:rPr lang="en-GB" dirty="0"/>
            </a:br>
            <a:r>
              <a:rPr lang="en-GB" dirty="0"/>
              <a:t>in magnetic fields (0 - 1 T)</a:t>
            </a:r>
          </a:p>
          <a:p>
            <a:endParaRPr lang="en-GB" dirty="0"/>
          </a:p>
          <a:p>
            <a:r>
              <a:rPr lang="en-GB" dirty="0"/>
              <a:t>Characterization of detector response</a:t>
            </a:r>
          </a:p>
          <a:p>
            <a:endParaRPr lang="en-GB" dirty="0"/>
          </a:p>
          <a:p>
            <a:r>
              <a:rPr lang="en-GB" dirty="0"/>
              <a:t>MC modelling of an ionization detector</a:t>
            </a:r>
            <a:endParaRPr lang="de-AT" dirty="0"/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D0D785-B64F-42EF-9DF5-5A888D9BC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OpenGATE meeting Wuppertal - Jan 2020</a:t>
            </a:r>
            <a:endParaRPr lang="en-GB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D4CF889-DA74-48EA-845F-4BA1AB5D2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9"/>
          <a:stretch/>
        </p:blipFill>
        <p:spPr bwMode="auto">
          <a:xfrm>
            <a:off x="7793664" y="1152138"/>
            <a:ext cx="2709402" cy="242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A picture containing indoor, floor, table, cabinet&#10;&#10;Description automatically generated">
            <a:extLst>
              <a:ext uri="{FF2B5EF4-FFF2-40B4-BE49-F238E27FC236}">
                <a16:creationId xmlns:a16="http://schemas.microsoft.com/office/drawing/2014/main" id="{7F469D3D-5109-4730-8E6C-484D6C2FD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3662" y="3972329"/>
            <a:ext cx="2709403" cy="203010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9276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1E28-E79D-A14F-9726-0650C9B6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/>
          <a:lstStyle/>
          <a:p>
            <a:r>
              <a:rPr lang="en-US" dirty="0"/>
              <a:t>Proton beams in magnetic fields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1BDF8-FBE5-604B-90F6-C202ADFA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060448-D728-4B46-BC63-22064318F4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MC beam model</a:t>
            </a:r>
          </a:p>
          <a:p>
            <a:pPr lvl="1"/>
            <a:r>
              <a:rPr lang="en-US" dirty="0"/>
              <a:t>Clinical beamline IR1@MedAustron	</a:t>
            </a:r>
          </a:p>
          <a:p>
            <a:pPr lvl="1"/>
            <a:endParaRPr lang="en-US" dirty="0"/>
          </a:p>
          <a:p>
            <a:r>
              <a:rPr lang="en-US" dirty="0"/>
              <a:t>Custom magnetic field maps</a:t>
            </a:r>
          </a:p>
          <a:p>
            <a:pPr lvl="1"/>
            <a:r>
              <a:rPr lang="en-US" kern="0" dirty="0"/>
              <a:t>From G4 </a:t>
            </a:r>
            <a:r>
              <a:rPr lang="en-US" i="1" kern="0" dirty="0"/>
              <a:t>Purging Magnet</a:t>
            </a:r>
          </a:p>
          <a:p>
            <a:pPr lvl="1"/>
            <a:r>
              <a:rPr lang="en-US" kern="0" dirty="0"/>
              <a:t>Steppers and chord reconstruction</a:t>
            </a:r>
          </a:p>
          <a:p>
            <a:pPr lvl="1"/>
            <a:r>
              <a:rPr lang="en-US" kern="0" dirty="0"/>
              <a:t> parameters from Geant4 </a:t>
            </a:r>
            <a:br>
              <a:rPr lang="en-US" kern="0" dirty="0"/>
            </a:br>
            <a:r>
              <a:rPr lang="en-US" kern="0" dirty="0"/>
              <a:t>available in GATE</a:t>
            </a:r>
          </a:p>
          <a:p>
            <a:pPr lvl="1"/>
            <a:r>
              <a:rPr lang="en-US" kern="0" dirty="0"/>
              <a:t>Experimental benchmarking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D6CE5-E322-994B-A9AA-9BE1C472A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225C72E-9210-BB4B-A396-319B65C4DC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1567" y="3669821"/>
          <a:ext cx="6233727" cy="305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Graph" r:id="rId3" imgW="4156200" imgH="2038320" progId="Origin50.Graph">
                  <p:embed/>
                </p:oleObj>
              </mc:Choice>
              <mc:Fallback>
                <p:oleObj name="Graph" r:id="rId3" imgW="4156200" imgH="2038320" progId="Origin50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225C72E-9210-BB4B-A396-319B65C4D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1567" y="3669821"/>
                        <a:ext cx="6233727" cy="3057336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AAF22650-DA59-6F4F-8576-7BF367B181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15066" b="27631"/>
          <a:stretch/>
        </p:blipFill>
        <p:spPr bwMode="auto">
          <a:xfrm>
            <a:off x="6317036" y="1439173"/>
            <a:ext cx="4816851" cy="228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BD64B0-ED8B-F048-B87C-74A90EB33B8D}"/>
              </a:ext>
            </a:extLst>
          </p:cNvPr>
          <p:cNvSpPr txBox="1"/>
          <p:nvPr/>
        </p:nvSpPr>
        <p:spPr>
          <a:xfrm>
            <a:off x="8499930" y="103906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Nozzle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06810-2440-0E4C-8D1D-29E18566E37A}"/>
              </a:ext>
            </a:extLst>
          </p:cNvPr>
          <p:cNvSpPr txBox="1"/>
          <p:nvPr/>
        </p:nvSpPr>
        <p:spPr>
          <a:xfrm>
            <a:off x="7016630" y="103906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Magnet</a:t>
            </a:r>
          </a:p>
        </p:txBody>
      </p:sp>
    </p:spTree>
    <p:extLst>
      <p:ext uri="{BB962C8B-B14F-4D97-AF65-F5344CB8AC3E}">
        <p14:creationId xmlns:p14="http://schemas.microsoft.com/office/powerpoint/2010/main" val="368465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6546-2235-6145-8A5A-EAC7C823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/>
          <a:lstStyle/>
          <a:p>
            <a:r>
              <a:rPr lang="en-US" dirty="0"/>
              <a:t>Beam model validation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3874F-9F24-DC4D-BAD0-9E82605B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C972E1-D360-1041-AEC3-373CB3614C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In-depth &amp; lateral dose profiles</a:t>
            </a:r>
          </a:p>
          <a:p>
            <a:pPr lvl="1"/>
            <a:r>
              <a:rPr lang="en-US" dirty="0"/>
              <a:t>EBT3 Films: </a:t>
            </a:r>
          </a:p>
          <a:p>
            <a:pPr lvl="2"/>
            <a:r>
              <a:rPr lang="en-US" dirty="0"/>
              <a:t>Averaged dose LET correction</a:t>
            </a:r>
          </a:p>
          <a:p>
            <a:pPr lvl="1"/>
            <a:r>
              <a:rPr lang="en-US" dirty="0"/>
              <a:t>Single energy fields and SOBP</a:t>
            </a:r>
          </a:p>
          <a:p>
            <a:pPr lvl="1"/>
            <a:r>
              <a:rPr lang="en-US" dirty="0"/>
              <a:t>B fields 0 and 1T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CCA9C-9507-C74D-8CC9-F82EA45D8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06D69FB-2826-C142-99D7-46788CEA8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87854"/>
              </p:ext>
            </p:extLst>
          </p:nvPr>
        </p:nvGraphicFramePr>
        <p:xfrm>
          <a:off x="5135670" y="1313646"/>
          <a:ext cx="7249775" cy="238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3" imgW="3784600" imgH="1257300" progId="Origin50.Graph">
                  <p:embed/>
                </p:oleObj>
              </mc:Choice>
              <mc:Fallback>
                <p:oleObj r:id="rId3" imgW="3784600" imgH="1257300" progId="Origin50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06D69FB-2826-C142-99D7-46788CEA80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670" y="1313646"/>
                        <a:ext cx="7249775" cy="2386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42206FD-C14D-294D-B469-550BE3C8C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161851"/>
              </p:ext>
            </p:extLst>
          </p:nvPr>
        </p:nvGraphicFramePr>
        <p:xfrm>
          <a:off x="5122790" y="3902411"/>
          <a:ext cx="7175646" cy="232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5" imgW="3873500" imgH="1257300" progId="Origin50.Graph">
                  <p:embed/>
                </p:oleObj>
              </mc:Choice>
              <mc:Fallback>
                <p:oleObj r:id="rId5" imgW="3873500" imgH="1257300" progId="Origin50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42206FD-C14D-294D-B469-550BE3C8C5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790" y="3902411"/>
                        <a:ext cx="7175646" cy="2327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67A6709-058C-0142-A200-6C9AA4ECA786}"/>
              </a:ext>
            </a:extLst>
          </p:cNvPr>
          <p:cNvSpPr txBox="1"/>
          <p:nvPr/>
        </p:nvSpPr>
        <p:spPr>
          <a:xfrm>
            <a:off x="8483286" y="813460"/>
            <a:ext cx="335861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Padilla-Cabal et al., Med. Phys. 2019.  </a:t>
            </a:r>
          </a:p>
        </p:txBody>
      </p:sp>
    </p:spTree>
    <p:extLst>
      <p:ext uri="{BB962C8B-B14F-4D97-AF65-F5344CB8AC3E}">
        <p14:creationId xmlns:p14="http://schemas.microsoft.com/office/powerpoint/2010/main" val="360506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3F69-49F3-8C40-B950-AD51E758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/>
          <a:lstStyle/>
          <a:p>
            <a:r>
              <a:rPr lang="en-US" dirty="0"/>
              <a:t>Future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43646-0FFD-CA43-A5C1-3B87419A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B9A4B-76D3-FD4F-92E8-DC387E27C2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 to custom electric + magnetic field implementation.</a:t>
            </a:r>
          </a:p>
          <a:p>
            <a:pPr lvl="1"/>
            <a:r>
              <a:rPr lang="en-US" dirty="0"/>
              <a:t>Homogeneous</a:t>
            </a:r>
          </a:p>
          <a:p>
            <a:pPr lvl="1"/>
            <a:r>
              <a:rPr lang="en-US" dirty="0"/>
              <a:t>3D maps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Submit to GitHub </a:t>
            </a:r>
          </a:p>
          <a:p>
            <a:r>
              <a:rPr lang="en-US" dirty="0"/>
              <a:t>Modelling dosimetric detectors - response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6FBF6-41A9-844B-8BE6-E09393313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F5EF17-0A53-0045-8F21-2BF7D57F1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72" y="3248291"/>
            <a:ext cx="10270595" cy="1153581"/>
          </a:xfrm>
          <a:prstGeom prst="rect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19900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D5285-6F94-4E55-9792-4FEACB57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/>
          <a:lstStyle/>
          <a:p>
            <a:r>
              <a:rPr lang="en-GB" dirty="0"/>
              <a:t>Film corrections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D13C3E-98C8-4022-B333-B82825DE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9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FF98AB-A0D8-4652-8EBE-B2DB11B2AC5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EBT3 films</a:t>
            </a:r>
          </a:p>
          <a:p>
            <a:pPr lvl="1"/>
            <a:r>
              <a:rPr lang="en-GB" dirty="0"/>
              <a:t>Multiple positions in SOBP</a:t>
            </a:r>
          </a:p>
          <a:p>
            <a:pPr lvl="1"/>
            <a:r>
              <a:rPr lang="en-GB" dirty="0"/>
              <a:t>No magnetic field effects detected</a:t>
            </a:r>
          </a:p>
          <a:p>
            <a:r>
              <a:rPr lang="en-GB" dirty="0"/>
              <a:t>Correction on film quenching using GATE actor</a:t>
            </a:r>
          </a:p>
          <a:p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38406D-87E1-424F-B56C-3EA2328FD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OpenGATE meeting Wuppertal - Jan 2020</a:t>
            </a:r>
            <a:endParaRPr lang="en-GB" dirty="0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27345836-035D-44A6-ACEF-F7D25142E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131279"/>
              </p:ext>
            </p:extLst>
          </p:nvPr>
        </p:nvGraphicFramePr>
        <p:xfrm>
          <a:off x="7317183" y="2370756"/>
          <a:ext cx="4598428" cy="351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Graph" r:id="rId3" imgW="4119315" imgH="3143274" progId="Origin50.Graph">
                  <p:embed/>
                </p:oleObj>
              </mc:Choice>
              <mc:Fallback>
                <p:oleObj name="Graph" r:id="rId3" imgW="4119315" imgH="3143274" progId="Origin50.Grap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1A95F30-32B8-F846-AF9F-3FCCE6D54B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7183" y="2370756"/>
                        <a:ext cx="4598428" cy="3515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12">
            <a:extLst>
              <a:ext uri="{FF2B5EF4-FFF2-40B4-BE49-F238E27FC236}">
                <a16:creationId xmlns:a16="http://schemas.microsoft.com/office/drawing/2014/main" id="{F88FB3A3-9D1A-49F6-9FA4-82BC3EE55AC1}"/>
              </a:ext>
            </a:extLst>
          </p:cNvPr>
          <p:cNvSpPr txBox="1"/>
          <p:nvPr/>
        </p:nvSpPr>
        <p:spPr>
          <a:xfrm>
            <a:off x="7894418" y="5676013"/>
            <a:ext cx="3850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/>
              <a:t>Padilla-Cabal et al., Med. Phys 46, 2019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905371-3B0F-49E4-9246-5758BCF3D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8" b="4337"/>
          <a:stretch/>
        </p:blipFill>
        <p:spPr bwMode="auto">
          <a:xfrm>
            <a:off x="8137556" y="685786"/>
            <a:ext cx="2957682" cy="185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12">
            <a:extLst>
              <a:ext uri="{FF2B5EF4-FFF2-40B4-BE49-F238E27FC236}">
                <a16:creationId xmlns:a16="http://schemas.microsoft.com/office/drawing/2014/main" id="{52EB4F38-B957-4008-B8C3-32B49CEE48A4}"/>
              </a:ext>
            </a:extLst>
          </p:cNvPr>
          <p:cNvSpPr txBox="1"/>
          <p:nvPr/>
        </p:nvSpPr>
        <p:spPr>
          <a:xfrm>
            <a:off x="8230247" y="5970380"/>
            <a:ext cx="3499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/>
              <a:t>Resch et al., submitted to Med. Phys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B60AAC2D-25C6-48B9-91D2-66F4A84E0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55624"/>
              </p:ext>
            </p:extLst>
          </p:nvPr>
        </p:nvGraphicFramePr>
        <p:xfrm>
          <a:off x="681035" y="3328750"/>
          <a:ext cx="5775840" cy="29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Graph" r:id="rId6" imgW="5775840" imgH="2960640" progId="Origin50.Graph">
                  <p:embed/>
                </p:oleObj>
              </mc:Choice>
              <mc:Fallback>
                <p:oleObj name="Graph" r:id="rId6" imgW="5775840" imgH="2960640" progId="Origin50.Graph">
                  <p:embed/>
                  <p:pic>
                    <p:nvPicPr>
                      <p:cNvPr id="18" name="Object 4">
                        <a:extLst>
                          <a:ext uri="{FF2B5EF4-FFF2-40B4-BE49-F238E27FC236}">
                            <a16:creationId xmlns:a16="http://schemas.microsoft.com/office/drawing/2014/main" id="{5F887A1F-28AC-4C2B-9E60-62A523524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035" y="3328750"/>
                        <a:ext cx="5775840" cy="29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96353A08-9FF0-462C-8F71-AD69EA5B2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70538"/>
              </p:ext>
            </p:extLst>
          </p:nvPr>
        </p:nvGraphicFramePr>
        <p:xfrm>
          <a:off x="681040" y="3332863"/>
          <a:ext cx="5775840" cy="29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Graph" r:id="rId8" imgW="5775840" imgH="2960640" progId="Origin50.Graph">
                  <p:embed/>
                </p:oleObj>
              </mc:Choice>
              <mc:Fallback>
                <p:oleObj name="Graph" r:id="rId8" imgW="5775840" imgH="2960640" progId="Origin50.Graph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5D40DD6F-DFB4-4930-A25A-D087B08EA1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1040" y="3332863"/>
                        <a:ext cx="5775840" cy="29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EC3B741-2BE5-41CA-AF18-848E847451A9}"/>
              </a:ext>
            </a:extLst>
          </p:cNvPr>
          <p:cNvSpPr txBox="1"/>
          <p:nvPr/>
        </p:nvSpPr>
        <p:spPr>
          <a:xfrm>
            <a:off x="2023439" y="3845575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corrected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DA169-368C-4C83-B2E8-ECAB6BC52C7E}"/>
              </a:ext>
            </a:extLst>
          </p:cNvPr>
          <p:cNvSpPr txBox="1"/>
          <p:nvPr/>
        </p:nvSpPr>
        <p:spPr>
          <a:xfrm>
            <a:off x="1943233" y="3841721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354267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MedUni Wien">
  <a:themeElements>
    <a:clrScheme name="MedUni Wien">
      <a:dk1>
        <a:sysClr val="windowText" lastClr="000000"/>
      </a:dk1>
      <a:lt1>
        <a:sysClr val="window" lastClr="FFFFFF"/>
      </a:lt1>
      <a:dk2>
        <a:srgbClr val="757070"/>
      </a:dk2>
      <a:lt2>
        <a:srgbClr val="FDD8C9"/>
      </a:lt2>
      <a:accent1>
        <a:srgbClr val="111D4E"/>
      </a:accent1>
      <a:accent2>
        <a:srgbClr val="5FB4E5"/>
      </a:accent2>
      <a:accent3>
        <a:srgbClr val="3CBFAE"/>
      </a:accent3>
      <a:accent4>
        <a:srgbClr val="F0A794"/>
      </a:accent4>
      <a:accent5>
        <a:srgbClr val="4472C4"/>
      </a:accent5>
      <a:accent6>
        <a:srgbClr val="70AD47"/>
      </a:accent6>
      <a:hlink>
        <a:srgbClr val="111D4E"/>
      </a:hlink>
      <a:folHlink>
        <a:srgbClr val="00297A"/>
      </a:folHlink>
    </a:clrScheme>
    <a:fontScheme name="MedUni Wien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459BC0-8BCF-4425-B057-83B3CB14A048}" vid="{CA5112F8-51E1-4C00-95AC-02AFE7914E4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Breitbild</PresentationFormat>
  <Paragraphs>139</Paragraphs>
  <Slides>17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Calibri</vt:lpstr>
      <vt:lpstr>Georgia</vt:lpstr>
      <vt:lpstr>Lucida Sans</vt:lpstr>
      <vt:lpstr>Symbol</vt:lpstr>
      <vt:lpstr>Times New Roman</vt:lpstr>
      <vt:lpstr>Trebuchet MS</vt:lpstr>
      <vt:lpstr>MedUni Wien</vt:lpstr>
      <vt:lpstr>Graph</vt:lpstr>
      <vt:lpstr>Origin50.Graph</vt:lpstr>
      <vt:lpstr>GATE activities  Medical University of Vienna</vt:lpstr>
      <vt:lpstr>What you see is what you treat</vt:lpstr>
      <vt:lpstr>Motivation and Vision </vt:lpstr>
      <vt:lpstr>Motivation and Vision </vt:lpstr>
      <vt:lpstr>Dosimetry</vt:lpstr>
      <vt:lpstr>Proton beams in magnetic fields</vt:lpstr>
      <vt:lpstr>Beam model validation</vt:lpstr>
      <vt:lpstr>Future steps</vt:lpstr>
      <vt:lpstr>Film corrections</vt:lpstr>
      <vt:lpstr>Beam modelling</vt:lpstr>
      <vt:lpstr>Beam modelling - Status</vt:lpstr>
      <vt:lpstr>Expanding capabilities</vt:lpstr>
      <vt:lpstr>Feasibility study of uveal melanoma treatment  Non-dedicated eye beamline at MedAustron</vt:lpstr>
      <vt:lpstr>Lateral dose profile before and after collimator in air</vt:lpstr>
      <vt:lpstr>Preliminary results: Lateral dose profile in water</vt:lpstr>
      <vt:lpstr>Penumbra 80-20% over depth in water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Cancer Radiotherapy</dc:title>
  <dc:creator>Harald Herrmann</dc:creator>
  <cp:lastModifiedBy>hfuchs</cp:lastModifiedBy>
  <cp:revision>378</cp:revision>
  <cp:lastPrinted>2016-07-07T12:58:37Z</cp:lastPrinted>
  <dcterms:created xsi:type="dcterms:W3CDTF">2018-04-08T06:10:35Z</dcterms:created>
  <dcterms:modified xsi:type="dcterms:W3CDTF">2020-01-22T22:31:03Z</dcterms:modified>
</cp:coreProperties>
</file>