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56" r:id="rId3"/>
    <p:sldId id="277" r:id="rId4"/>
    <p:sldId id="278" r:id="rId5"/>
    <p:sldId id="276" r:id="rId6"/>
    <p:sldId id="269" r:id="rId7"/>
    <p:sldId id="266" r:id="rId8"/>
    <p:sldId id="27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7" d="100"/>
          <a:sy n="77" d="100"/>
        </p:scale>
        <p:origin x="1072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8EA5C-3821-4CE5-A180-F43B15F9173D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49488A-F7B5-4721-BD7B-24B29DAB69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130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11/28/2019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329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11/28/2019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14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11/28/2019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182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5603" name="Espace réservé du titre 1"/>
          <p:cNvSpPr>
            <a:spLocks noGrp="1"/>
          </p:cNvSpPr>
          <p:nvPr>
            <p:ph type="ctrTitle" hasCustomPrompt="1"/>
          </p:nvPr>
        </p:nvSpPr>
        <p:spPr>
          <a:xfrm>
            <a:off x="2987825" y="3140970"/>
            <a:ext cx="6620272" cy="1470025"/>
          </a:xfrm>
        </p:spPr>
        <p:txBody>
          <a:bodyPr/>
          <a:lstStyle>
            <a:lvl1pPr algn="l">
              <a:defRPr sz="36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 sz="3600" b="1" dirty="0">
                <a:solidFill>
                  <a:srgbClr val="153449"/>
                </a:solidFill>
              </a:rPr>
              <a:t>Titre de la présentation</a:t>
            </a:r>
            <a:br>
              <a:rPr lang="fr-FR" sz="3600" b="1" dirty="0">
                <a:solidFill>
                  <a:srgbClr val="153449"/>
                </a:solidFill>
              </a:rPr>
            </a:br>
            <a:r>
              <a:rPr lang="fr-FR" sz="2300" dirty="0">
                <a:solidFill>
                  <a:srgbClr val="01B2CD"/>
                </a:solidFill>
              </a:rPr>
              <a:t>Sous-titre de la présentation</a:t>
            </a:r>
            <a:br>
              <a:rPr lang="fr-FR" sz="2300" dirty="0">
                <a:solidFill>
                  <a:srgbClr val="01B2CD"/>
                </a:solidFill>
              </a:rPr>
            </a:br>
            <a:r>
              <a:rPr lang="fr-FR" sz="1800" dirty="0">
                <a:solidFill>
                  <a:srgbClr val="153449"/>
                </a:solidFill>
              </a:rPr>
              <a:t>7 MARS </a:t>
            </a:r>
            <a:r>
              <a:rPr lang="fr-FR" sz="1800" baseline="0" dirty="0">
                <a:solidFill>
                  <a:srgbClr val="153449"/>
                </a:solidFill>
              </a:rPr>
              <a:t>2016</a:t>
            </a:r>
            <a:endParaRPr lang="fr-FR" sz="1800" dirty="0">
              <a:solidFill>
                <a:srgbClr val="1534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767781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Cliquez pour modifier le style des sous-titres du masque</a:t>
            </a:r>
            <a:endParaRPr lang="fr-FR"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28/11/2019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153449"/>
                </a:solidFill>
              </a:rPr>
              <a:t>Nom Prénom de l’émetteur</a:t>
            </a:r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4369" y="6454800"/>
            <a:ext cx="1032428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4197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8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28/11/2019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153449"/>
                </a:solidFill>
              </a:rPr>
              <a:t>Nom Prénom de l’émetteur</a:t>
            </a:r>
          </a:p>
        </p:txBody>
      </p:sp>
      <p:sp>
        <p:nvSpPr>
          <p:cNvPr id="1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4000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4375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28/11/2019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153449"/>
                </a:solidFill>
              </a:rPr>
              <a:t>Nom Prénom de l’émetteur</a:t>
            </a:r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3999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82799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8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28/11/2019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52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153449"/>
                </a:solidFill>
              </a:rPr>
              <a:t>Nom Prénom de l’émetteur</a:t>
            </a:r>
          </a:p>
        </p:txBody>
      </p:sp>
      <p:sp>
        <p:nvSpPr>
          <p:cNvPr id="1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3999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42936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10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28/11/2019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11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153449"/>
                </a:solidFill>
              </a:rPr>
              <a:t>Nom Prénom de l’émetteur</a:t>
            </a:r>
          </a:p>
        </p:txBody>
      </p:sp>
      <p:sp>
        <p:nvSpPr>
          <p:cNvPr id="12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4000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13513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Cliquez et modifiez le titre</a:t>
            </a:r>
            <a:endParaRPr lang="fr-FR"/>
          </a:p>
        </p:txBody>
      </p:sp>
      <p:sp>
        <p:nvSpPr>
          <p:cNvPr id="6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00B3CC"/>
                </a:solidFill>
              </a:rPr>
              <a:t>Annecy,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28/11/2019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7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153449"/>
                </a:solidFill>
              </a:rPr>
              <a:t>G. </a:t>
            </a:r>
            <a:r>
              <a:rPr lang="fr-FR" dirty="0" err="1">
                <a:solidFill>
                  <a:srgbClr val="153449"/>
                </a:solidFill>
              </a:rPr>
              <a:t>Lamanna</a:t>
            </a:r>
            <a:endParaRPr lang="fr-FR" dirty="0">
              <a:solidFill>
                <a:srgbClr val="153449"/>
              </a:solidFill>
            </a:endParaRPr>
          </a:p>
        </p:txBody>
      </p:sp>
      <p:sp>
        <p:nvSpPr>
          <p:cNvPr id="8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4000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9506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11/28/2019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176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11/28/2019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946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11/28/2019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5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11/28/2019</a:t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1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11/28/2019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217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11/28/2019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11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11/28/2019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98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11/28/2019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339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4DD8-FAA0-415C-99E0-500F920E3EAA}" type="datetimeFigureOut">
              <a:rPr lang="en-US" smtClean="0"/>
              <a:t>11/28/2019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048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3805200" y="68400"/>
            <a:ext cx="5126400" cy="4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 style du titre</a:t>
            </a:r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285876" y="1600202"/>
            <a:ext cx="74009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13" name="Espace réservé du contenu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00" y="205202"/>
            <a:ext cx="1080000" cy="358729"/>
          </a:xfrm>
          <a:prstGeom prst="rect">
            <a:avLst/>
          </a:prstGeom>
        </p:spPr>
      </p:pic>
      <p:sp>
        <p:nvSpPr>
          <p:cNvPr id="14" name="Espace réservé de la date 4"/>
          <p:cNvSpPr>
            <a:spLocks noGrp="1"/>
          </p:cNvSpPr>
          <p:nvPr>
            <p:ph type="dt" sz="half" idx="2"/>
          </p:nvPr>
        </p:nvSpPr>
        <p:spPr>
          <a:xfrm>
            <a:off x="1187624" y="6454800"/>
            <a:ext cx="2633464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00B3CC"/>
                </a:solidFill>
              </a:rPr>
              <a:t>Annecy,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28/11/2019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15" name="Espace réservé du pied de page 5"/>
          <p:cNvSpPr>
            <a:spLocks noGrp="1"/>
          </p:cNvSpPr>
          <p:nvPr>
            <p:ph type="ftr" sz="quarter" idx="3"/>
          </p:nvPr>
        </p:nvSpPr>
        <p:spPr>
          <a:xfrm>
            <a:off x="4294212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153449"/>
                </a:solidFill>
              </a:rPr>
              <a:t>G. </a:t>
            </a:r>
            <a:r>
              <a:rPr lang="fr-FR" dirty="0" err="1">
                <a:solidFill>
                  <a:srgbClr val="153449"/>
                </a:solidFill>
              </a:rPr>
              <a:t>Lamanna</a:t>
            </a:r>
            <a:endParaRPr lang="fr-FR" dirty="0">
              <a:solidFill>
                <a:srgbClr val="153449"/>
              </a:solidFill>
            </a:endParaRPr>
          </a:p>
        </p:txBody>
      </p:sp>
      <p:sp>
        <p:nvSpPr>
          <p:cNvPr id="16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7884369" y="6453336"/>
            <a:ext cx="1032428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B3CC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7" name="Connecteur droit 16"/>
          <p:cNvCxnSpPr/>
          <p:nvPr/>
        </p:nvCxnSpPr>
        <p:spPr>
          <a:xfrm>
            <a:off x="1112400" y="6472800"/>
            <a:ext cx="7732800" cy="0"/>
          </a:xfrm>
          <a:prstGeom prst="line">
            <a:avLst/>
          </a:prstGeom>
          <a:ln w="12700">
            <a:solidFill>
              <a:srgbClr val="00B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720000" y="640800"/>
            <a:ext cx="6505200" cy="0"/>
          </a:xfrm>
          <a:prstGeom prst="line">
            <a:avLst/>
          </a:prstGeom>
          <a:ln w="12700">
            <a:solidFill>
              <a:srgbClr val="00B4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1814400" y="561600"/>
            <a:ext cx="6199200" cy="3600"/>
          </a:xfrm>
          <a:prstGeom prst="line">
            <a:avLst/>
          </a:prstGeom>
          <a:ln w="12700">
            <a:solidFill>
              <a:srgbClr val="1735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4312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7354A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cern.ch/event/810841/overview" TargetMode="External"/><Relationship Id="rId2" Type="http://schemas.openxmlformats.org/officeDocument/2006/relationships/hyperlink" Target="https://prospectives2020.in2p3.f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in2p3.fr/event/19738/" TargetMode="External"/><Relationship Id="rId2" Type="http://schemas.openxmlformats.org/officeDocument/2006/relationships/hyperlink" Target="https://indico.in2p3.fr/event/19313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in2p3.fr/event/19740/contributions/74933/attachments/55102/72523/Projet_THINK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Réunion de service électronique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44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28/11/2019</a:t>
            </a:r>
            <a:endParaRPr lang="en-US" sz="4400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6567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395536" y="188640"/>
            <a:ext cx="8461448" cy="6120680"/>
          </a:xfrm>
        </p:spPr>
        <p:txBody>
          <a:bodyPr>
            <a:noAutofit/>
          </a:bodyPr>
          <a:lstStyle/>
          <a:p>
            <a:r>
              <a:rPr lang="fr-FR" sz="1800" dirty="0">
                <a:solidFill>
                  <a:schemeClr val="tx2"/>
                </a:solidFill>
              </a:rPr>
              <a:t>Prospectives IN2P3: </a:t>
            </a:r>
            <a:r>
              <a:rPr lang="fr-FR" sz="1800" dirty="0">
                <a:solidFill>
                  <a:schemeClr val="tx2"/>
                </a:solidFill>
                <a:hlinkClick r:id="rId2"/>
              </a:rPr>
              <a:t>https://prospectives2020.in2p3.fr/</a:t>
            </a:r>
            <a:endParaRPr lang="fr-FR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1800" dirty="0">
                <a:solidFill>
                  <a:schemeClr val="tx2"/>
                </a:solidFill>
              </a:rPr>
              <a:t>	GT04 </a:t>
            </a:r>
            <a:r>
              <a:rPr lang="fr-FR" sz="1800" dirty="0" err="1">
                <a:solidFill>
                  <a:schemeClr val="tx2"/>
                </a:solidFill>
              </a:rPr>
              <a:t>astroparticules</a:t>
            </a:r>
            <a:r>
              <a:rPr lang="fr-FR" sz="1800" dirty="0">
                <a:solidFill>
                  <a:schemeClr val="tx2"/>
                </a:solidFill>
              </a:rPr>
              <a:t> au LAPP (12-13/11), quelqu’un les a suivies?</a:t>
            </a:r>
          </a:p>
          <a:p>
            <a:pPr marL="0" indent="0">
              <a:buNone/>
            </a:pPr>
            <a:r>
              <a:rPr lang="fr-FR" sz="1800" dirty="0">
                <a:solidFill>
                  <a:schemeClr val="tx2"/>
                </a:solidFill>
              </a:rPr>
              <a:t>	GT08 Détecteurs et instrumentation associée, ORSAY 22-24/01/2020</a:t>
            </a:r>
          </a:p>
          <a:p>
            <a:pPr marL="0" indent="0">
              <a:buNone/>
            </a:pPr>
            <a:r>
              <a:rPr lang="fr-FR" sz="1800" dirty="0">
                <a:solidFill>
                  <a:schemeClr val="tx2"/>
                </a:solidFill>
              </a:rPr>
              <a:t>		-&gt; quelqu’un est intéressé</a:t>
            </a:r>
            <a:r>
              <a:rPr lang="fr-FR" sz="1800" dirty="0" smtClean="0">
                <a:solidFill>
                  <a:schemeClr val="tx2"/>
                </a:solidFill>
              </a:rPr>
              <a:t>?</a:t>
            </a:r>
            <a:endParaRPr lang="fr-FR" sz="1800" dirty="0">
              <a:solidFill>
                <a:schemeClr val="tx2"/>
              </a:solidFill>
            </a:endParaRPr>
          </a:p>
          <a:p>
            <a:r>
              <a:rPr lang="fr-FR" sz="1800" dirty="0">
                <a:solidFill>
                  <a:schemeClr val="tx2"/>
                </a:solidFill>
              </a:rPr>
              <a:t>POOL/magasin: tous les travaux finis.</a:t>
            </a:r>
          </a:p>
          <a:p>
            <a:pPr marL="0" indent="0">
              <a:buNone/>
            </a:pPr>
            <a:r>
              <a:rPr lang="fr-FR" sz="1800" dirty="0">
                <a:solidFill>
                  <a:schemeClr val="tx2"/>
                </a:solidFill>
              </a:rPr>
              <a:t>	-&gt; organisation et rangement du nouveau local: comment? quoi? qui</a:t>
            </a:r>
            <a:r>
              <a:rPr lang="fr-FR" sz="1800" dirty="0" smtClean="0">
                <a:solidFill>
                  <a:schemeClr val="tx2"/>
                </a:solidFill>
              </a:rPr>
              <a:t>?</a:t>
            </a:r>
          </a:p>
          <a:p>
            <a:pPr marL="0" indent="0">
              <a:buNone/>
            </a:pPr>
            <a:r>
              <a:rPr lang="fr-FR" sz="1800" dirty="0" smtClean="0">
                <a:solidFill>
                  <a:srgbClr val="7030A0"/>
                </a:solidFill>
              </a:rPr>
              <a:t>Edit: la question des support de bobines n’est pas trachée, si les </a:t>
            </a:r>
            <a:r>
              <a:rPr lang="fr-FR" sz="1800" dirty="0" err="1" smtClean="0">
                <a:solidFill>
                  <a:srgbClr val="7030A0"/>
                </a:solidFill>
              </a:rPr>
              <a:t>cables</a:t>
            </a:r>
            <a:r>
              <a:rPr lang="fr-FR" sz="1800" dirty="0" smtClean="0">
                <a:solidFill>
                  <a:srgbClr val="7030A0"/>
                </a:solidFill>
              </a:rPr>
              <a:t> n’ont plus d’utilité au labo, voir si on peut les valoriser au sein d’autres labos ou d’entreprises (ex. </a:t>
            </a:r>
            <a:r>
              <a:rPr lang="fr-FR" sz="1800" dirty="0" err="1" smtClean="0">
                <a:solidFill>
                  <a:srgbClr val="7030A0"/>
                </a:solidFill>
              </a:rPr>
              <a:t>Folan</a:t>
            </a:r>
            <a:r>
              <a:rPr lang="fr-FR" sz="1800" dirty="0" smtClean="0">
                <a:solidFill>
                  <a:srgbClr val="7030A0"/>
                </a:solidFill>
              </a:rPr>
              <a:t>).</a:t>
            </a:r>
            <a:endParaRPr lang="fr-FR" sz="1800" dirty="0">
              <a:solidFill>
                <a:srgbClr val="7030A0"/>
              </a:solidFill>
            </a:endParaRPr>
          </a:p>
          <a:p>
            <a:r>
              <a:rPr lang="fr-FR" sz="1800" dirty="0">
                <a:solidFill>
                  <a:schemeClr val="tx2"/>
                </a:solidFill>
              </a:rPr>
              <a:t>Journées du labo: retours/commentaires?</a:t>
            </a:r>
          </a:p>
          <a:p>
            <a:r>
              <a:rPr lang="fr-FR" sz="1800" dirty="0">
                <a:solidFill>
                  <a:schemeClr val="tx2"/>
                </a:solidFill>
              </a:rPr>
              <a:t>CL: 	- CR du 19/11, informations des élus? (JP)</a:t>
            </a:r>
          </a:p>
          <a:p>
            <a:pPr marL="0" indent="0">
              <a:buNone/>
            </a:pPr>
            <a:r>
              <a:rPr lang="fr-FR" sz="1800" dirty="0">
                <a:solidFill>
                  <a:schemeClr val="tx2"/>
                </a:solidFill>
              </a:rPr>
              <a:t>	-&gt; 3eme tutelle UGA rejeté, Tomographie rayons cosmiques, prochain 	mandat 	direction (AG 9/01)…</a:t>
            </a:r>
          </a:p>
          <a:p>
            <a:r>
              <a:rPr lang="fr-FR" sz="1800" dirty="0">
                <a:solidFill>
                  <a:schemeClr val="tx2"/>
                </a:solidFill>
              </a:rPr>
              <a:t>2eme journées ATLAS Upgrade IN2P3, 4-6/11: </a:t>
            </a:r>
            <a:r>
              <a:rPr lang="fr-FR" sz="1800" dirty="0">
                <a:solidFill>
                  <a:schemeClr val="tx2"/>
                </a:solidFill>
                <a:hlinkClick r:id="rId3"/>
              </a:rPr>
              <a:t>https://</a:t>
            </a:r>
            <a:r>
              <a:rPr lang="fr-FR" sz="1800" dirty="0" smtClean="0">
                <a:solidFill>
                  <a:schemeClr val="tx2"/>
                </a:solidFill>
                <a:hlinkClick r:id="rId3"/>
              </a:rPr>
              <a:t>indico.cern.ch/event/810841/overview</a:t>
            </a:r>
            <a:endParaRPr lang="fr-FR" sz="1800" dirty="0" smtClean="0">
              <a:solidFill>
                <a:schemeClr val="tx2"/>
              </a:solidFill>
            </a:endParaRPr>
          </a:p>
          <a:p>
            <a:r>
              <a:rPr lang="fr-FR" sz="1800" dirty="0" smtClean="0">
                <a:solidFill>
                  <a:schemeClr val="tx2"/>
                </a:solidFill>
              </a:rPr>
              <a:t>Représentant service électronique au CHSCT en remplacement</a:t>
            </a:r>
          </a:p>
          <a:p>
            <a:pPr marL="0" indent="0">
              <a:buNone/>
            </a:pPr>
            <a:r>
              <a:rPr lang="fr-FR" sz="1800" dirty="0" smtClean="0">
                <a:solidFill>
                  <a:schemeClr val="tx2"/>
                </a:solidFill>
              </a:rPr>
              <a:t>	de Sebastien Cap. </a:t>
            </a:r>
            <a:r>
              <a:rPr lang="fr-FR" sz="1800" dirty="0" smtClean="0">
                <a:solidFill>
                  <a:srgbClr val="7030A0"/>
                </a:solidFill>
              </a:rPr>
              <a:t>Edit: NDD intéressé, à confirmer.</a:t>
            </a:r>
          </a:p>
          <a:p>
            <a:r>
              <a:rPr lang="fr-FR" sz="1800" dirty="0" smtClean="0">
                <a:solidFill>
                  <a:schemeClr val="tx2"/>
                </a:solidFill>
              </a:rPr>
              <a:t>Création </a:t>
            </a:r>
            <a:r>
              <a:rPr lang="fr-FR" sz="1800" dirty="0">
                <a:solidFill>
                  <a:schemeClr val="tx2"/>
                </a:solidFill>
              </a:rPr>
              <a:t>du réseau « ingénieur système », JP</a:t>
            </a:r>
            <a:r>
              <a:rPr lang="fr-FR" sz="1800" dirty="0" smtClean="0">
                <a:solidFill>
                  <a:schemeClr val="tx2"/>
                </a:solidFill>
              </a:rPr>
              <a:t>. </a:t>
            </a:r>
            <a:endParaRPr lang="fr-FR" sz="1800" dirty="0">
              <a:solidFill>
                <a:schemeClr val="tx2"/>
              </a:solidFill>
            </a:endParaRPr>
          </a:p>
          <a:p>
            <a:r>
              <a:rPr lang="fr-FR" sz="1800" dirty="0">
                <a:solidFill>
                  <a:schemeClr val="tx2"/>
                </a:solidFill>
              </a:rPr>
              <a:t>Problème de communication/information dans le service</a:t>
            </a:r>
            <a:r>
              <a:rPr lang="fr-FR" sz="1800" dirty="0" smtClean="0">
                <a:solidFill>
                  <a:schemeClr val="tx2"/>
                </a:solidFill>
              </a:rPr>
              <a:t>?</a:t>
            </a:r>
          </a:p>
          <a:p>
            <a:r>
              <a:rPr lang="fr-FR" sz="1800" dirty="0" smtClean="0">
                <a:solidFill>
                  <a:srgbClr val="7030A0"/>
                </a:solidFill>
              </a:rPr>
              <a:t>Edit: proposition d’organiser des « cafés électroniques » plus souvent que les réunions.</a:t>
            </a:r>
            <a:endParaRPr lang="fr-FR" sz="1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95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395536" y="260648"/>
            <a:ext cx="8461448" cy="5904656"/>
          </a:xfrm>
        </p:spPr>
        <p:txBody>
          <a:bodyPr>
            <a:noAutofit/>
          </a:bodyPr>
          <a:lstStyle/>
          <a:p>
            <a:r>
              <a:rPr lang="fr-FR" sz="1600" u="sng" dirty="0">
                <a:solidFill>
                  <a:schemeClr val="tx2"/>
                </a:solidFill>
              </a:rPr>
              <a:t>Formations</a:t>
            </a:r>
            <a:r>
              <a:rPr lang="fr-FR" sz="1600" dirty="0">
                <a:solidFill>
                  <a:schemeClr val="tx2"/>
                </a:solidFill>
              </a:rPr>
              <a:t>:</a:t>
            </a:r>
          </a:p>
          <a:p>
            <a:pPr lvl="1"/>
            <a:r>
              <a:rPr lang="fr-FR" sz="1600" dirty="0">
                <a:solidFill>
                  <a:schemeClr val="tx2"/>
                </a:solidFill>
              </a:rPr>
              <a:t>ANF/école d’électronique IN2P3 « CONCEPTION OPTIMISEE DE SYSTEMES NUMERIQUES » du 18 au 22/11. SC, NDD.</a:t>
            </a:r>
          </a:p>
          <a:p>
            <a:pPr lvl="1"/>
            <a:r>
              <a:rPr lang="fr-FR" sz="1600" dirty="0">
                <a:solidFill>
                  <a:schemeClr val="tx2"/>
                </a:solidFill>
              </a:rPr>
              <a:t>Autres?</a:t>
            </a:r>
          </a:p>
          <a:p>
            <a:r>
              <a:rPr lang="fr-FR" sz="1600" dirty="0">
                <a:solidFill>
                  <a:schemeClr val="tx2"/>
                </a:solidFill>
              </a:rPr>
              <a:t>VNA </a:t>
            </a:r>
            <a:r>
              <a:rPr lang="fr-FR" sz="1600" dirty="0" err="1">
                <a:solidFill>
                  <a:schemeClr val="tx2"/>
                </a:solidFill>
              </a:rPr>
              <a:t>Mind</a:t>
            </a:r>
            <a:r>
              <a:rPr lang="fr-FR" sz="1600" dirty="0">
                <a:solidFill>
                  <a:schemeClr val="tx2"/>
                </a:solidFill>
              </a:rPr>
              <a:t>: reparti chez </a:t>
            </a:r>
            <a:r>
              <a:rPr lang="fr-FR" sz="1600" dirty="0" err="1">
                <a:solidFill>
                  <a:schemeClr val="tx2"/>
                </a:solidFill>
              </a:rPr>
              <a:t>Menova</a:t>
            </a:r>
            <a:r>
              <a:rPr lang="fr-FR" sz="1600" dirty="0">
                <a:solidFill>
                  <a:schemeClr val="tx2"/>
                </a:solidFill>
              </a:rPr>
              <a:t> et réparé.</a:t>
            </a:r>
          </a:p>
          <a:p>
            <a:pPr marL="0" indent="0">
              <a:buNone/>
            </a:pPr>
            <a:r>
              <a:rPr lang="fr-FR" sz="1600" dirty="0">
                <a:solidFill>
                  <a:schemeClr val="tx2"/>
                </a:solidFill>
              </a:rPr>
              <a:t>	-&gt; Proposition de rachat selon le cout? Cf. « budget ». Combien €?!</a:t>
            </a:r>
          </a:p>
          <a:p>
            <a:pPr marL="0" indent="0">
              <a:buNone/>
            </a:pPr>
            <a:r>
              <a:rPr lang="fr-FR" sz="1600" dirty="0">
                <a:solidFill>
                  <a:schemeClr val="tx2"/>
                </a:solidFill>
              </a:rPr>
              <a:t>	-&gt; possible rachat d’autres matériels. Quand... </a:t>
            </a:r>
          </a:p>
          <a:p>
            <a:r>
              <a:rPr lang="fr-FR" sz="1600" dirty="0">
                <a:solidFill>
                  <a:schemeClr val="tx2"/>
                </a:solidFill>
              </a:rPr>
              <a:t>Wikis électronique</a:t>
            </a:r>
            <a:r>
              <a:rPr lang="fr-FR" sz="1600" dirty="0" smtClean="0">
                <a:solidFill>
                  <a:schemeClr val="tx2"/>
                </a:solidFill>
              </a:rPr>
              <a:t>.</a:t>
            </a:r>
          </a:p>
          <a:p>
            <a:r>
              <a:rPr lang="fr-FR" sz="1600" dirty="0" err="1" smtClean="0">
                <a:solidFill>
                  <a:srgbClr val="7030A0"/>
                </a:solidFill>
              </a:rPr>
              <a:t>edit</a:t>
            </a:r>
            <a:r>
              <a:rPr lang="fr-FR" sz="1600" dirty="0" smtClean="0">
                <a:solidFill>
                  <a:srgbClr val="7030A0"/>
                </a:solidFill>
              </a:rPr>
              <a:t>: nouvelles réunions du jeudi: possibilité d’aborder des questions particulières avec la direction via le forum.</a:t>
            </a:r>
            <a:endParaRPr lang="fr-FR" sz="1600" dirty="0">
              <a:solidFill>
                <a:srgbClr val="7030A0"/>
              </a:solidFill>
            </a:endParaRPr>
          </a:p>
          <a:p>
            <a:r>
              <a:rPr lang="fr-FR" sz="1600" u="sng" dirty="0">
                <a:solidFill>
                  <a:schemeClr val="tx2"/>
                </a:solidFill>
              </a:rPr>
              <a:t>RH</a:t>
            </a:r>
            <a:r>
              <a:rPr lang="fr-FR" sz="1600" dirty="0">
                <a:solidFill>
                  <a:schemeClr val="tx2"/>
                </a:solidFill>
              </a:rPr>
              <a:t>:</a:t>
            </a:r>
          </a:p>
          <a:p>
            <a:pPr lvl="1"/>
            <a:r>
              <a:rPr lang="fr-FR" sz="1600" dirty="0">
                <a:solidFill>
                  <a:schemeClr val="tx2"/>
                </a:solidFill>
              </a:rPr>
              <a:t>Arrivée d’Hélène </a:t>
            </a:r>
            <a:r>
              <a:rPr lang="fr-FR" sz="1600" dirty="0" err="1">
                <a:solidFill>
                  <a:schemeClr val="tx2"/>
                </a:solidFill>
              </a:rPr>
              <a:t>Wirion</a:t>
            </a:r>
            <a:r>
              <a:rPr lang="fr-FR" sz="1600" dirty="0">
                <a:solidFill>
                  <a:schemeClr val="tx2"/>
                </a:solidFill>
              </a:rPr>
              <a:t> le 1/10/2019.</a:t>
            </a:r>
          </a:p>
          <a:p>
            <a:pPr lvl="1"/>
            <a:r>
              <a:rPr lang="fr-FR" sz="1600" dirty="0">
                <a:solidFill>
                  <a:schemeClr val="tx2"/>
                </a:solidFill>
              </a:rPr>
              <a:t>Poste Ingénieur qualité: Isabelle M. reçue au concours.</a:t>
            </a:r>
          </a:p>
          <a:p>
            <a:pPr lvl="1"/>
            <a:r>
              <a:rPr lang="fr-FR" sz="1600" dirty="0">
                <a:solidFill>
                  <a:schemeClr val="tx2"/>
                </a:solidFill>
              </a:rPr>
              <a:t>Départ de SC, snif</a:t>
            </a:r>
            <a:r>
              <a:rPr lang="fr-FR" sz="1600" dirty="0" smtClean="0">
                <a:solidFill>
                  <a:schemeClr val="tx2"/>
                </a:solidFill>
              </a:rPr>
              <a:t>. </a:t>
            </a:r>
            <a:r>
              <a:rPr lang="fr-FR" sz="1600" dirty="0" smtClean="0">
                <a:solidFill>
                  <a:srgbClr val="7030A0"/>
                </a:solidFill>
              </a:rPr>
              <a:t>Edit: reprise des activités pour le petit matériel et les sites web d’achat par SP.</a:t>
            </a:r>
            <a:endParaRPr lang="fr-FR" sz="1600" dirty="0">
              <a:solidFill>
                <a:srgbClr val="7030A0"/>
              </a:solidFill>
            </a:endParaRPr>
          </a:p>
          <a:p>
            <a:pPr lvl="1"/>
            <a:r>
              <a:rPr lang="fr-FR" sz="1600" dirty="0">
                <a:solidFill>
                  <a:schemeClr val="tx2"/>
                </a:solidFill>
              </a:rPr>
              <a:t>Postes 2020: 1 FSEP infrastructures info, 1 NOEMI calcul scientifique.</a:t>
            </a:r>
          </a:p>
          <a:p>
            <a:pPr lvl="1"/>
            <a:r>
              <a:rPr lang="fr-FR" sz="1600" dirty="0">
                <a:solidFill>
                  <a:schemeClr val="tx2"/>
                </a:solidFill>
              </a:rPr>
              <a:t>CDD AI ATLAS TGIR: CAO, production. Recrutement après un stage (?).</a:t>
            </a:r>
          </a:p>
          <a:p>
            <a:pPr marL="457200" lvl="1" indent="0">
              <a:buNone/>
            </a:pPr>
            <a:r>
              <a:rPr lang="fr-FR" sz="1600" dirty="0">
                <a:solidFill>
                  <a:schemeClr val="tx2"/>
                </a:solidFill>
              </a:rPr>
              <a:t>	-&gt; stratégie de recrutement à plus long terme.</a:t>
            </a:r>
          </a:p>
          <a:p>
            <a:pPr lvl="1"/>
            <a:r>
              <a:rPr lang="fr-FR" sz="1600" dirty="0">
                <a:solidFill>
                  <a:schemeClr val="tx2"/>
                </a:solidFill>
              </a:rPr>
              <a:t>CDD IR analogique EGO: possible dès janvier 2020.</a:t>
            </a:r>
          </a:p>
          <a:p>
            <a:pPr lvl="1"/>
            <a:r>
              <a:rPr lang="fr-FR" sz="1600" dirty="0">
                <a:solidFill>
                  <a:schemeClr val="tx2"/>
                </a:solidFill>
              </a:rPr>
              <a:t>Stagiaires 2020? -&gt; IR </a:t>
            </a:r>
            <a:r>
              <a:rPr lang="fr-FR" sz="1600" dirty="0" err="1">
                <a:solidFill>
                  <a:schemeClr val="tx2"/>
                </a:solidFill>
              </a:rPr>
              <a:t>Virgo</a:t>
            </a:r>
            <a:r>
              <a:rPr lang="fr-FR" sz="1600" dirty="0">
                <a:solidFill>
                  <a:schemeClr val="tx2"/>
                </a:solidFill>
              </a:rPr>
              <a:t> analogique, AI ATLAS.</a:t>
            </a:r>
          </a:p>
          <a:p>
            <a:pPr lvl="1"/>
            <a:r>
              <a:rPr lang="fr-FR" sz="1600" dirty="0">
                <a:solidFill>
                  <a:schemeClr val="tx2"/>
                </a:solidFill>
              </a:rPr>
              <a:t>Participation au stage ouvrier de </a:t>
            </a:r>
            <a:r>
              <a:rPr lang="fr-FR" sz="1600" dirty="0" err="1">
                <a:solidFill>
                  <a:schemeClr val="tx2"/>
                </a:solidFill>
              </a:rPr>
              <a:t>Lilou</a:t>
            </a:r>
            <a:r>
              <a:rPr lang="fr-FR" sz="1600" dirty="0">
                <a:solidFill>
                  <a:schemeClr val="tx2"/>
                </a:solidFill>
              </a:rPr>
              <a:t> 27/01-&gt;21/02</a:t>
            </a:r>
            <a:r>
              <a:rPr lang="fr-FR" sz="1600" dirty="0" smtClean="0">
                <a:solidFill>
                  <a:schemeClr val="tx2"/>
                </a:solidFill>
              </a:rPr>
              <a:t>?</a:t>
            </a:r>
          </a:p>
          <a:p>
            <a:pPr lvl="1"/>
            <a:r>
              <a:rPr lang="fr-FR" sz="1600" dirty="0" smtClean="0">
                <a:solidFill>
                  <a:srgbClr val="7030A0"/>
                </a:solidFill>
              </a:rPr>
              <a:t>Edit: départ en </a:t>
            </a:r>
            <a:r>
              <a:rPr lang="fr-FR" sz="1600" dirty="0" err="1" smtClean="0">
                <a:solidFill>
                  <a:srgbClr val="7030A0"/>
                </a:solidFill>
              </a:rPr>
              <a:t>ertraite</a:t>
            </a:r>
            <a:r>
              <a:rPr lang="fr-FR" sz="1600" dirty="0" smtClean="0">
                <a:solidFill>
                  <a:srgbClr val="7030A0"/>
                </a:solidFill>
              </a:rPr>
              <a:t> de PYD le 1</a:t>
            </a:r>
            <a:r>
              <a:rPr lang="fr-FR" sz="1600" baseline="30000" dirty="0" smtClean="0">
                <a:solidFill>
                  <a:srgbClr val="7030A0"/>
                </a:solidFill>
              </a:rPr>
              <a:t>er</a:t>
            </a:r>
            <a:r>
              <a:rPr lang="fr-FR" sz="1600" dirty="0" smtClean="0">
                <a:solidFill>
                  <a:srgbClr val="7030A0"/>
                </a:solidFill>
              </a:rPr>
              <a:t> juillet 2020.</a:t>
            </a:r>
            <a:endParaRPr lang="fr-FR" sz="1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07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395536" y="620688"/>
            <a:ext cx="8280920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400" b="1" u="sng" dirty="0">
                <a:solidFill>
                  <a:schemeClr val="tx2"/>
                </a:solidFill>
              </a:rPr>
              <a:t>Tourniquet/HCERES</a:t>
            </a:r>
            <a:endParaRPr lang="fr-FR" sz="24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1800" dirty="0">
                <a:solidFill>
                  <a:schemeClr val="tx2"/>
                </a:solidFill>
              </a:rPr>
              <a:t>Le tourniquet évalue le fonctionnement du labo alors que l’HCERES évalue l’activité scientifique. Les deux étant perméables… </a:t>
            </a:r>
          </a:p>
          <a:p>
            <a:endParaRPr lang="fr-FR" sz="1800" dirty="0">
              <a:solidFill>
                <a:schemeClr val="tx2"/>
              </a:solidFill>
            </a:endParaRPr>
          </a:p>
          <a:p>
            <a:r>
              <a:rPr lang="fr-FR" sz="1800" u="sng" dirty="0">
                <a:solidFill>
                  <a:schemeClr val="tx2"/>
                </a:solidFill>
              </a:rPr>
              <a:t>Tourniquet C01, 2-4/12</a:t>
            </a:r>
            <a:r>
              <a:rPr lang="fr-FR" sz="1800" dirty="0">
                <a:solidFill>
                  <a:schemeClr val="tx2"/>
                </a:solidFill>
              </a:rPr>
              <a:t>: </a:t>
            </a:r>
            <a:r>
              <a:rPr lang="fr-FR" sz="1800" dirty="0">
                <a:solidFill>
                  <a:schemeClr val="tx2"/>
                </a:solidFill>
                <a:hlinkClick r:id="rId2"/>
              </a:rPr>
              <a:t>https://indico.in2p3.fr/event/19313/</a:t>
            </a:r>
            <a:r>
              <a:rPr lang="fr-FR" sz="1800" dirty="0">
                <a:solidFill>
                  <a:schemeClr val="tx2"/>
                </a:solidFill>
              </a:rPr>
              <a:t>, ouvert à tous.</a:t>
            </a:r>
          </a:p>
          <a:p>
            <a:pPr marL="0" indent="0">
              <a:buNone/>
            </a:pPr>
            <a:r>
              <a:rPr lang="fr-FR" sz="1800" dirty="0">
                <a:solidFill>
                  <a:schemeClr val="tx2"/>
                </a:solidFill>
              </a:rPr>
              <a:t>	Service électronique le 2/11 à 15h55 (45’), ouvert à tout le service.</a:t>
            </a:r>
          </a:p>
          <a:p>
            <a:pPr marL="0" indent="0">
              <a:buNone/>
            </a:pPr>
            <a:r>
              <a:rPr lang="fr-FR" sz="1800" dirty="0">
                <a:solidFill>
                  <a:schemeClr val="tx2"/>
                </a:solidFill>
              </a:rPr>
              <a:t>	-&gt; Points particuliers à aborder?</a:t>
            </a:r>
          </a:p>
          <a:p>
            <a:pPr marL="0" indent="0">
              <a:buNone/>
            </a:pPr>
            <a:r>
              <a:rPr lang="fr-FR" sz="1800" dirty="0">
                <a:solidFill>
                  <a:schemeClr val="tx2"/>
                </a:solidFill>
              </a:rPr>
              <a:t>	Entretiens individuels le 4/11 à 8h30, penser à prévenir les rapporteurs</a:t>
            </a:r>
          </a:p>
          <a:p>
            <a:pPr marL="0" indent="0">
              <a:buNone/>
            </a:pPr>
            <a:r>
              <a:rPr lang="fr-FR" sz="1800" dirty="0">
                <a:solidFill>
                  <a:schemeClr val="tx2"/>
                </a:solidFill>
              </a:rPr>
              <a:t>	(cf. </a:t>
            </a:r>
            <a:r>
              <a:rPr lang="fr-FR" sz="1800" dirty="0" err="1">
                <a:solidFill>
                  <a:schemeClr val="tx2"/>
                </a:solidFill>
              </a:rPr>
              <a:t>courier</a:t>
            </a:r>
            <a:r>
              <a:rPr lang="fr-FR" sz="1800" dirty="0">
                <a:solidFill>
                  <a:schemeClr val="tx2"/>
                </a:solidFill>
              </a:rPr>
              <a:t>).</a:t>
            </a:r>
          </a:p>
          <a:p>
            <a:pPr marL="0" indent="0">
              <a:buNone/>
            </a:pPr>
            <a:r>
              <a:rPr lang="fr-FR" sz="1800" dirty="0">
                <a:solidFill>
                  <a:schemeClr val="tx2"/>
                </a:solidFill>
              </a:rPr>
              <a:t>	</a:t>
            </a:r>
          </a:p>
          <a:p>
            <a:r>
              <a:rPr lang="fr-FR" sz="1800" u="sng" dirty="0">
                <a:solidFill>
                  <a:schemeClr val="tx2"/>
                </a:solidFill>
              </a:rPr>
              <a:t>HCERES 9-12/12</a:t>
            </a:r>
            <a:r>
              <a:rPr lang="fr-FR" sz="1800" dirty="0">
                <a:solidFill>
                  <a:schemeClr val="tx2"/>
                </a:solidFill>
              </a:rPr>
              <a:t>: </a:t>
            </a:r>
            <a:r>
              <a:rPr lang="fr-FR" sz="1800" dirty="0">
                <a:solidFill>
                  <a:schemeClr val="tx2"/>
                </a:solidFill>
                <a:hlinkClick r:id="rId3"/>
              </a:rPr>
              <a:t>https://indico.in2p3.fr/event/19738/</a:t>
            </a:r>
            <a:endParaRPr lang="fr-FR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1800" dirty="0">
                <a:solidFill>
                  <a:schemeClr val="tx2"/>
                </a:solidFill>
              </a:rPr>
              <a:t>	Rencontre avec les </a:t>
            </a:r>
            <a:r>
              <a:rPr lang="fr-FR" sz="1800" dirty="0" err="1">
                <a:solidFill>
                  <a:schemeClr val="tx2"/>
                </a:solidFill>
              </a:rPr>
              <a:t>ITAs</a:t>
            </a:r>
            <a:r>
              <a:rPr lang="fr-FR" sz="1800" dirty="0">
                <a:solidFill>
                  <a:schemeClr val="tx2"/>
                </a:solidFill>
              </a:rPr>
              <a:t> le 10/12 à 11h00 (30’).</a:t>
            </a:r>
          </a:p>
          <a:p>
            <a:pPr marL="0" indent="0">
              <a:buNone/>
            </a:pPr>
            <a:r>
              <a:rPr lang="fr-FR" sz="1800" dirty="0">
                <a:solidFill>
                  <a:schemeClr val="tx2"/>
                </a:solidFill>
              </a:rPr>
              <a:t>	Présentations des expériences ouvertes à tous (</a:t>
            </a:r>
            <a:r>
              <a:rPr lang="fr-FR" sz="1800" dirty="0" err="1">
                <a:solidFill>
                  <a:schemeClr val="tx2"/>
                </a:solidFill>
              </a:rPr>
              <a:t>highlights</a:t>
            </a:r>
            <a:r>
              <a:rPr lang="fr-FR" sz="1800" dirty="0">
                <a:solidFill>
                  <a:schemeClr val="tx2"/>
                </a:solidFill>
              </a:rPr>
              <a:t>)</a:t>
            </a:r>
          </a:p>
          <a:p>
            <a:pPr marL="0" indent="0">
              <a:buNone/>
            </a:pPr>
            <a:r>
              <a:rPr lang="fr-FR" sz="1800" dirty="0">
                <a:solidFill>
                  <a:schemeClr val="tx2"/>
                </a:solidFill>
              </a:rPr>
              <a:t>	Présentation informelle des services et des réalisations le 11/12.</a:t>
            </a:r>
          </a:p>
          <a:p>
            <a:pPr marL="0" indent="0">
              <a:buNone/>
            </a:pPr>
            <a:r>
              <a:rPr lang="fr-FR" sz="1800" dirty="0">
                <a:solidFill>
                  <a:schemeClr val="tx2"/>
                </a:solidFill>
              </a:rPr>
              <a:t>	Buffet de clôture le 12/12 (?).</a:t>
            </a:r>
          </a:p>
          <a:p>
            <a:pPr marL="0" indent="0">
              <a:buNone/>
            </a:pPr>
            <a:endParaRPr lang="fr-FR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46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251520" y="692696"/>
            <a:ext cx="8461448" cy="5760640"/>
          </a:xfrm>
        </p:spPr>
        <p:txBody>
          <a:bodyPr>
            <a:noAutofit/>
          </a:bodyPr>
          <a:lstStyle/>
          <a:p>
            <a:r>
              <a:rPr lang="fr-FR" sz="1800" b="1" u="sng" dirty="0">
                <a:solidFill>
                  <a:schemeClr val="tx2"/>
                </a:solidFill>
              </a:rPr>
              <a:t>Prospectives et évolution des métiers</a:t>
            </a:r>
            <a:r>
              <a:rPr lang="fr-FR" sz="1800" dirty="0">
                <a:solidFill>
                  <a:schemeClr val="tx2"/>
                </a:solidFill>
              </a:rPr>
              <a:t>: demande de Giovanni d’un bilan pour début 2020.</a:t>
            </a:r>
          </a:p>
          <a:p>
            <a:pPr lvl="1"/>
            <a:r>
              <a:rPr lang="fr-FR" sz="1800" dirty="0">
                <a:solidFill>
                  <a:schemeClr val="tx2"/>
                </a:solidFill>
              </a:rPr>
              <a:t>Groupe de travail LAPP?</a:t>
            </a:r>
          </a:p>
          <a:p>
            <a:pPr lvl="1"/>
            <a:r>
              <a:rPr lang="fr-FR" sz="1800" dirty="0">
                <a:solidFill>
                  <a:schemeClr val="tx2"/>
                </a:solidFill>
              </a:rPr>
              <a:t>Liens avec les industriels?</a:t>
            </a:r>
          </a:p>
          <a:p>
            <a:pPr lvl="1"/>
            <a:r>
              <a:rPr lang="fr-FR" sz="1800" dirty="0">
                <a:solidFill>
                  <a:schemeClr val="tx2"/>
                </a:solidFill>
              </a:rPr>
              <a:t>ANR 2020 calo </a:t>
            </a:r>
            <a:r>
              <a:rPr lang="fr-FR" sz="1800" dirty="0" err="1">
                <a:solidFill>
                  <a:schemeClr val="tx2"/>
                </a:solidFill>
              </a:rPr>
              <a:t>LAr</a:t>
            </a:r>
            <a:r>
              <a:rPr lang="fr-FR" sz="1800" dirty="0">
                <a:solidFill>
                  <a:schemeClr val="tx2"/>
                </a:solidFill>
              </a:rPr>
              <a:t> haute granularité?</a:t>
            </a:r>
          </a:p>
          <a:p>
            <a:pPr lvl="1"/>
            <a:r>
              <a:rPr lang="fr-FR" sz="1800" dirty="0">
                <a:solidFill>
                  <a:schemeClr val="tx2"/>
                </a:solidFill>
              </a:rPr>
              <a:t>Projet THINK-CPPM: R&amp;D réseau de neurones et </a:t>
            </a:r>
            <a:r>
              <a:rPr lang="fr-FR" sz="1800" dirty="0" err="1">
                <a:solidFill>
                  <a:schemeClr val="tx2"/>
                </a:solidFill>
              </a:rPr>
              <a:t>deep</a:t>
            </a:r>
            <a:r>
              <a:rPr lang="fr-FR" sz="1800" dirty="0">
                <a:solidFill>
                  <a:schemeClr val="tx2"/>
                </a:solidFill>
              </a:rPr>
              <a:t> </a:t>
            </a:r>
            <a:r>
              <a:rPr lang="fr-FR" sz="1800" dirty="0" err="1">
                <a:solidFill>
                  <a:schemeClr val="tx2"/>
                </a:solidFill>
              </a:rPr>
              <a:t>learning</a:t>
            </a:r>
            <a:r>
              <a:rPr lang="fr-FR" sz="1800" dirty="0">
                <a:solidFill>
                  <a:schemeClr val="tx2"/>
                </a:solidFill>
              </a:rPr>
              <a:t> sur FPGA, code et processeurs </a:t>
            </a:r>
            <a:r>
              <a:rPr lang="fr-FR" sz="1800" dirty="0" err="1">
                <a:solidFill>
                  <a:schemeClr val="tx2"/>
                </a:solidFill>
              </a:rPr>
              <a:t>neuromorphiques</a:t>
            </a:r>
            <a:r>
              <a:rPr lang="fr-FR" sz="1800" dirty="0">
                <a:solidFill>
                  <a:schemeClr val="tx2"/>
                </a:solidFill>
              </a:rPr>
              <a:t> (hardware). Contacter </a:t>
            </a:r>
            <a:r>
              <a:rPr lang="fr-FR" sz="1800" dirty="0" err="1">
                <a:solidFill>
                  <a:schemeClr val="tx2"/>
                </a:solidFill>
              </a:rPr>
              <a:t>Sylvail</a:t>
            </a:r>
            <a:r>
              <a:rPr lang="fr-FR" sz="1800" dirty="0">
                <a:solidFill>
                  <a:schemeClr val="tx2"/>
                </a:solidFill>
              </a:rPr>
              <a:t> L. et Fathi si vous êtes intéressés -&gt; </a:t>
            </a:r>
            <a:r>
              <a:rPr lang="fr-FR" sz="1800" dirty="0" err="1">
                <a:solidFill>
                  <a:schemeClr val="tx2"/>
                </a:solidFill>
                <a:hlinkClick r:id="rId2"/>
              </a:rPr>
              <a:t>think</a:t>
            </a:r>
            <a:r>
              <a:rPr lang="fr-FR" sz="1800" dirty="0">
                <a:solidFill>
                  <a:schemeClr val="tx2"/>
                </a:solidFill>
                <a:hlinkClick r:id="rId2"/>
              </a:rPr>
              <a:t> au CPPM</a:t>
            </a:r>
            <a:endParaRPr lang="fr-FR" sz="1800" dirty="0">
              <a:solidFill>
                <a:schemeClr val="tx2"/>
              </a:solidFill>
            </a:endParaRPr>
          </a:p>
          <a:p>
            <a:pPr lvl="1"/>
            <a:r>
              <a:rPr lang="fr-FR" sz="1800" dirty="0">
                <a:solidFill>
                  <a:schemeClr val="tx2"/>
                </a:solidFill>
              </a:rPr>
              <a:t>Accélérateurs?</a:t>
            </a:r>
          </a:p>
          <a:p>
            <a:pPr lvl="1"/>
            <a:r>
              <a:rPr lang="fr-FR" sz="1800" dirty="0">
                <a:solidFill>
                  <a:schemeClr val="tx2"/>
                </a:solidFill>
              </a:rPr>
              <a:t>JUNO? (GV)</a:t>
            </a:r>
          </a:p>
          <a:p>
            <a:pPr lvl="1"/>
            <a:r>
              <a:rPr lang="fr-FR" sz="1800" dirty="0">
                <a:solidFill>
                  <a:schemeClr val="tx2"/>
                </a:solidFill>
              </a:rPr>
              <a:t>ET?</a:t>
            </a:r>
          </a:p>
          <a:p>
            <a:pPr lvl="1"/>
            <a:r>
              <a:rPr lang="fr-FR" sz="1800" dirty="0">
                <a:solidFill>
                  <a:schemeClr val="tx2"/>
                </a:solidFill>
              </a:rPr>
              <a:t>…?</a:t>
            </a:r>
          </a:p>
          <a:p>
            <a:pPr marL="457200" lvl="1" indent="0">
              <a:buNone/>
            </a:pPr>
            <a:r>
              <a:rPr lang="fr-FR" sz="1800" dirty="0">
                <a:solidFill>
                  <a:schemeClr val="tx2"/>
                </a:solidFill>
              </a:rPr>
              <a:t>-&gt; avez-vous un avis? Discussion R&amp;D des journées labo</a:t>
            </a:r>
            <a:r>
              <a:rPr lang="fr-FR" sz="1800" dirty="0" smtClean="0">
                <a:solidFill>
                  <a:schemeClr val="tx2"/>
                </a:solidFill>
              </a:rPr>
              <a:t>?</a:t>
            </a:r>
          </a:p>
          <a:p>
            <a:pPr marL="457200" lvl="1" indent="0">
              <a:buNone/>
            </a:pPr>
            <a:r>
              <a:rPr lang="fr-FR" sz="1800" dirty="0" smtClean="0">
                <a:solidFill>
                  <a:srgbClr val="7030A0"/>
                </a:solidFill>
              </a:rPr>
              <a:t>Edit: groupe </a:t>
            </a:r>
            <a:r>
              <a:rPr lang="fr-FR" sz="1800" dirty="0" err="1" smtClean="0">
                <a:solidFill>
                  <a:srgbClr val="7030A0"/>
                </a:solidFill>
              </a:rPr>
              <a:t>animatech</a:t>
            </a:r>
            <a:r>
              <a:rPr lang="fr-FR" sz="1800" dirty="0" smtClean="0">
                <a:solidFill>
                  <a:srgbClr val="7030A0"/>
                </a:solidFill>
              </a:rPr>
              <a:t> à suivre dans un futur proche: discussions centrées sur les R&amp;D et prospectives. </a:t>
            </a:r>
            <a:endParaRPr lang="fr-FR" sz="1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27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1926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400" b="1" u="sng" dirty="0">
                <a:solidFill>
                  <a:schemeClr val="tx2"/>
                </a:solidFill>
              </a:rPr>
              <a:t>Budget </a:t>
            </a:r>
            <a:r>
              <a:rPr lang="fr-FR" sz="2000" b="1" u="sng" dirty="0">
                <a:solidFill>
                  <a:schemeClr val="tx2"/>
                </a:solidFill>
              </a:rPr>
              <a:t>2019:</a:t>
            </a:r>
          </a:p>
          <a:p>
            <a:pPr marL="0" indent="0">
              <a:buNone/>
            </a:pPr>
            <a:endParaRPr lang="fr-FR" sz="1600" b="1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800" b="1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800" b="1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800" b="1" u="sng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fr-FR" sz="1800" dirty="0">
                <a:solidFill>
                  <a:schemeClr val="tx2"/>
                </a:solidFill>
              </a:rPr>
              <a:t>1 mission électronique au 1</a:t>
            </a:r>
            <a:r>
              <a:rPr lang="fr-FR" sz="1800" baseline="30000" dirty="0">
                <a:solidFill>
                  <a:schemeClr val="tx2"/>
                </a:solidFill>
              </a:rPr>
              <a:t>er</a:t>
            </a:r>
            <a:r>
              <a:rPr lang="fr-FR" sz="1800" dirty="0">
                <a:solidFill>
                  <a:schemeClr val="tx2"/>
                </a:solidFill>
              </a:rPr>
              <a:t> semestre.</a:t>
            </a:r>
          </a:p>
          <a:p>
            <a:pPr marL="0" indent="0">
              <a:buNone/>
            </a:pPr>
            <a:endParaRPr lang="fr-FR" sz="1800" b="1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1800" dirty="0">
                <a:solidFill>
                  <a:schemeClr val="tx2"/>
                </a:solidFill>
              </a:rPr>
              <a:t>ELECCIAO (CAO): 15215€ facturés en 2019 contre 14500€ en 2018.</a:t>
            </a:r>
          </a:p>
          <a:p>
            <a:pPr marL="0" indent="0">
              <a:buNone/>
            </a:pPr>
            <a:r>
              <a:rPr lang="fr-FR" sz="1800" dirty="0">
                <a:solidFill>
                  <a:schemeClr val="tx2"/>
                </a:solidFill>
              </a:rPr>
              <a:t>ELECCO (</a:t>
            </a:r>
            <a:r>
              <a:rPr lang="fr-FR" sz="1800" dirty="0" err="1">
                <a:solidFill>
                  <a:schemeClr val="tx2"/>
                </a:solidFill>
              </a:rPr>
              <a:t>Europractice</a:t>
            </a:r>
            <a:r>
              <a:rPr lang="fr-FR" sz="1800" dirty="0">
                <a:solidFill>
                  <a:schemeClr val="tx2"/>
                </a:solidFill>
              </a:rPr>
              <a:t>): 6040€ facturés en 2019 contre 5740€ facturés en 2018.</a:t>
            </a:r>
          </a:p>
          <a:p>
            <a:pPr marL="0" indent="0">
              <a:buNone/>
            </a:pPr>
            <a:endParaRPr lang="fr-FR" sz="1800" b="1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1800" b="1" u="sng" dirty="0">
                <a:solidFill>
                  <a:schemeClr val="tx2"/>
                </a:solidFill>
              </a:rPr>
              <a:t>Reste </a:t>
            </a:r>
            <a:r>
              <a:rPr lang="fr-FR" sz="1800" b="1" dirty="0">
                <a:solidFill>
                  <a:schemeClr val="tx2"/>
                </a:solidFill>
              </a:rPr>
              <a:t>: </a:t>
            </a:r>
            <a:r>
              <a:rPr lang="fr-FR" sz="1800" b="1" dirty="0">
                <a:solidFill>
                  <a:srgbClr val="FF0000"/>
                </a:solidFill>
              </a:rPr>
              <a:t>~5106€, jusqu’au ~30/11.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2"/>
                </a:solidFill>
              </a:rPr>
              <a:t>Outils microélectroniques dans l’avenir?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2"/>
                </a:solidFill>
              </a:rPr>
              <a:t>Achat matériels MIND? VNA?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2"/>
                </a:solidFill>
              </a:rPr>
              <a:t>Aménagement magasin/labos?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2"/>
                </a:solidFill>
              </a:rPr>
              <a:t>Autres?</a:t>
            </a:r>
          </a:p>
          <a:p>
            <a:pPr marL="0" indent="0">
              <a:buNone/>
            </a:pPr>
            <a:endParaRPr lang="fr-FR" sz="1600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endParaRPr lang="fr-FR" sz="1600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endParaRPr lang="fr-FR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600" b="1" dirty="0">
              <a:solidFill>
                <a:schemeClr val="tx2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029338"/>
              </p:ext>
            </p:extLst>
          </p:nvPr>
        </p:nvGraphicFramePr>
        <p:xfrm>
          <a:off x="1774034" y="908722"/>
          <a:ext cx="5616623" cy="16935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2902">
                  <a:extLst>
                    <a:ext uri="{9D8B030D-6E8A-4147-A177-3AD203B41FA5}">
                      <a16:colId xmlns:a16="http://schemas.microsoft.com/office/drawing/2014/main" val="3643551044"/>
                    </a:ext>
                  </a:extLst>
                </a:gridCol>
                <a:gridCol w="1534697">
                  <a:extLst>
                    <a:ext uri="{9D8B030D-6E8A-4147-A177-3AD203B41FA5}">
                      <a16:colId xmlns:a16="http://schemas.microsoft.com/office/drawing/2014/main" val="1934131298"/>
                    </a:ext>
                  </a:extLst>
                </a:gridCol>
                <a:gridCol w="1524512">
                  <a:extLst>
                    <a:ext uri="{9D8B030D-6E8A-4147-A177-3AD203B41FA5}">
                      <a16:colId xmlns:a16="http://schemas.microsoft.com/office/drawing/2014/main" val="3758664588"/>
                    </a:ext>
                  </a:extLst>
                </a:gridCol>
                <a:gridCol w="1524512">
                  <a:extLst>
                    <a:ext uri="{9D8B030D-6E8A-4147-A177-3AD203B41FA5}">
                      <a16:colId xmlns:a16="http://schemas.microsoft.com/office/drawing/2014/main" val="755809261"/>
                    </a:ext>
                  </a:extLst>
                </a:gridCol>
              </a:tblGrid>
              <a:tr h="425858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compte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budget demandé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budget obtenu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restant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60261713"/>
                  </a:ext>
                </a:extLst>
              </a:tr>
              <a:tr h="21952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ELECCO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 smtClean="0">
                          <a:effectLst/>
                        </a:rPr>
                        <a:t>7200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 smtClean="0">
                          <a:effectLst/>
                        </a:rPr>
                        <a:t>7000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75592749"/>
                  </a:ext>
                </a:extLst>
              </a:tr>
              <a:tr h="216563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ELECIAO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 smtClean="0">
                          <a:effectLst/>
                        </a:rPr>
                        <a:t>17000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 smtClean="0">
                          <a:effectLst/>
                        </a:rPr>
                        <a:t>17000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1785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23844763"/>
                  </a:ext>
                </a:extLst>
              </a:tr>
              <a:tr h="216563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ELECLA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 smtClean="0">
                          <a:effectLst/>
                        </a:rPr>
                        <a:t>7000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 smtClean="0">
                          <a:effectLst/>
                        </a:rPr>
                        <a:t>7000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595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6252677"/>
                  </a:ext>
                </a:extLst>
              </a:tr>
              <a:tr h="216563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</a:rPr>
                        <a:t>ELECMI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>
                          <a:effectLst/>
                        </a:rPr>
                        <a:t>2</a:t>
                      </a:r>
                      <a:r>
                        <a:rPr lang="fr-FR" sz="1800" u="none" strike="noStrike" dirty="0" smtClean="0">
                          <a:effectLst/>
                        </a:rPr>
                        <a:t>500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 smtClean="0">
                          <a:effectLst/>
                        </a:rPr>
                        <a:t>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0914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353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251520" y="260648"/>
            <a:ext cx="8496944" cy="352839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FR" sz="1800" dirty="0">
              <a:solidFill>
                <a:schemeClr val="tx2"/>
              </a:solidFill>
            </a:endParaRPr>
          </a:p>
          <a:p>
            <a:endParaRPr lang="fr-FR" sz="1800" dirty="0">
              <a:solidFill>
                <a:schemeClr val="tx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7584" y="1196752"/>
            <a:ext cx="4444422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400" b="1" u="sng" dirty="0">
                <a:solidFill>
                  <a:srgbClr val="1F497D"/>
                </a:solidFill>
              </a:rPr>
              <a:t>Repas de Noel: janvier 2020?</a:t>
            </a:r>
          </a:p>
          <a:p>
            <a:pPr lvl="0"/>
            <a:endParaRPr lang="fr-FR" sz="2400" b="1" u="sng" dirty="0">
              <a:solidFill>
                <a:srgbClr val="1F497D"/>
              </a:solidFill>
            </a:endParaRPr>
          </a:p>
          <a:p>
            <a:pPr lvl="0"/>
            <a:endParaRPr lang="fr-FR" sz="2400" b="1" u="sng" dirty="0">
              <a:solidFill>
                <a:srgbClr val="1F497D"/>
              </a:solidFill>
            </a:endParaRPr>
          </a:p>
          <a:p>
            <a:pPr lvl="0"/>
            <a:endParaRPr lang="fr-FR" sz="2400" b="1" u="sng" dirty="0">
              <a:solidFill>
                <a:srgbClr val="1F497D"/>
              </a:solidFill>
            </a:endParaRPr>
          </a:p>
          <a:p>
            <a:pPr lvl="0"/>
            <a:r>
              <a:rPr lang="fr-FR" sz="2400" b="1" u="sng" dirty="0">
                <a:solidFill>
                  <a:srgbClr val="1F497D"/>
                </a:solidFill>
              </a:rPr>
              <a:t>Tour des projets: 2min/personne.</a:t>
            </a:r>
          </a:p>
        </p:txBody>
      </p:sp>
    </p:spTree>
    <p:extLst>
      <p:ext uri="{BB962C8B-B14F-4D97-AF65-F5344CB8AC3E}">
        <p14:creationId xmlns:p14="http://schemas.microsoft.com/office/powerpoint/2010/main" val="205141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union 27 Avri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5" id="{E074ECB9-020E-4D20-A477-E2AC00260BA9}" vid="{B1DFA23E-29DC-4ED1-8E73-A914095A7672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5790</TotalTime>
  <Words>260</Words>
  <Application>Microsoft Office PowerPoint</Application>
  <PresentationFormat>Affichage à l'écran (4:3)</PresentationFormat>
  <Paragraphs>107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</vt:lpstr>
      <vt:lpstr>Thème Office</vt:lpstr>
      <vt:lpstr>Reunion 27 Avril</vt:lpstr>
      <vt:lpstr>Réunion de service électronique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Réunion de service électronique</dc:title>
  <dc:creator>Sebastien Vilalte</dc:creator>
  <cp:lastModifiedBy>Sebastien Vilalte</cp:lastModifiedBy>
  <cp:revision>282</cp:revision>
  <dcterms:created xsi:type="dcterms:W3CDTF">2014-11-05T14:07:53Z</dcterms:created>
  <dcterms:modified xsi:type="dcterms:W3CDTF">2019-11-28T13:34:06Z</dcterms:modified>
</cp:coreProperties>
</file>