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1797" r:id="rId3"/>
    <p:sldId id="1798" r:id="rId4"/>
    <p:sldId id="179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10" autoAdjust="0"/>
    <p:restoredTop sz="94662"/>
  </p:normalViewPr>
  <p:slideViewPr>
    <p:cSldViewPr snapToGrid="0" snapToObjects="1">
      <p:cViewPr varScale="1">
        <p:scale>
          <a:sx n="131" d="100"/>
          <a:sy n="131" d="100"/>
        </p:scale>
        <p:origin x="40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DCB7DF9-0D02-4585-BB95-A274CDB04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03439E-816E-4B73-9747-56E6950143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8F809-F363-4872-84C9-D7CD75B4F4FB}" type="datetimeFigureOut">
              <a:rPr lang="it-IT" smtClean="0"/>
              <a:t>18/12/19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80F5E3-5A6B-4274-9F07-3F4DC527B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75B453-4FD3-4B45-9A4E-69A288F1E9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A301-FF2A-45E5-97E1-7B158FC8E93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95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046F7-DDA4-3648-BD7E-85E6D1DE148B}" type="datetimeFigureOut">
              <a:rPr lang="it-IT" smtClean="0"/>
              <a:t>18/12/19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90F3-ADF7-B042-987D-93AF3DA3A92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85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6582" y="3221765"/>
            <a:ext cx="8497455" cy="159570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6581" y="5417819"/>
            <a:ext cx="8497456" cy="62405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37CFE4B-908F-744C-86B0-5575CC115044}"/>
              </a:ext>
            </a:extLst>
          </p:cNvPr>
          <p:cNvSpPr/>
          <p:nvPr userDrawn="1"/>
        </p:nvSpPr>
        <p:spPr>
          <a:xfrm>
            <a:off x="990601" y="6378090"/>
            <a:ext cx="94834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1">
                    <a:lumMod val="95000"/>
                  </a:schemeClr>
                </a:solidFill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9025-9590-1D4C-9CDC-4389B921BD5C}" type="datetime1">
              <a:rPr lang="it-IT" smtClean="0"/>
              <a:t>18/12/19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5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CA9D-5025-644E-ABD4-52A7457B7D80}" type="datetime1">
              <a:rPr lang="it-IT" smtClean="0"/>
              <a:t>18/12/19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55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18/12/19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73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4F6F-EB56-314C-82B1-809730BD9621}" type="datetime1">
              <a:rPr lang="it-IT" smtClean="0"/>
              <a:t>18/12/19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3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39B8-5484-664F-ACAF-E7277C00432F}" type="datetime1">
              <a:rPr lang="it-IT" smtClean="0"/>
              <a:t>18/12/19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4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C197-D765-984E-8EDD-917FE17EC1FC}" type="datetime1">
              <a:rPr lang="it-IT" smtClean="0"/>
              <a:t>18/12/19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332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D0B3-174C-A24A-BE04-FF55F9EFE698}" type="datetime1">
              <a:rPr lang="it-IT" smtClean="0"/>
              <a:t>18/12/19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168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F15C-91D5-9241-AC17-030113BDD6BC}" type="datetime1">
              <a:rPr lang="it-IT" smtClean="0"/>
              <a:t>18/12/19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79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5BFC-7B76-CB43-9325-91EE391A0695}" type="datetime1">
              <a:rPr lang="it-IT" smtClean="0"/>
              <a:t>18/12/19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892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627E-FEA8-B442-B9A7-66CE3E6E6241}" type="datetime1">
              <a:rPr lang="it-IT" smtClean="0"/>
              <a:t>18/12/19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03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3269" y="160028"/>
            <a:ext cx="9720532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58781"/>
            <a:ext cx="10515600" cy="48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02EA9-9C59-B94A-A747-D112AE1C00E1}" type="datetime1">
              <a:rPr lang="it-IT" smtClean="0"/>
              <a:t>18/12/19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E86EC0-9AA0-9445-A96A-DFDEC4EB036F}"/>
              </a:ext>
            </a:extLst>
          </p:cNvPr>
          <p:cNvSpPr/>
          <p:nvPr userDrawn="1"/>
        </p:nvSpPr>
        <p:spPr>
          <a:xfrm>
            <a:off x="6829494" y="6364235"/>
            <a:ext cx="371638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Funded by the European Union’s 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</a:rPr>
              <a:t>Horizon 2020 - Grant N° </a:t>
            </a:r>
            <a:r>
              <a:rPr lang="uk-UA" sz="1050" dirty="0">
                <a:solidFill>
                  <a:schemeClr val="tx1"/>
                </a:solidFill>
              </a:rPr>
              <a:t>824064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0477E6-C1AD-094D-A442-EF1BE2575039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77" y="6425157"/>
            <a:ext cx="608780" cy="293654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5676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62CA4B8-8874-DB42-8AA1-BDAFFD20F80A}"/>
              </a:ext>
            </a:extLst>
          </p:cNvPr>
          <p:cNvSpPr/>
          <p:nvPr/>
        </p:nvSpPr>
        <p:spPr>
          <a:xfrm>
            <a:off x="2451370" y="3501957"/>
            <a:ext cx="7324928" cy="28988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ECF9914-6A8C-414A-AF31-0758485B4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2369" y="3366993"/>
            <a:ext cx="7827264" cy="1595705"/>
          </a:xfrm>
        </p:spPr>
        <p:txBody>
          <a:bodyPr>
            <a:normAutofit fontScale="90000"/>
          </a:bodyPr>
          <a:lstStyle/>
          <a:p>
            <a:r>
              <a:rPr lang="it-IT" sz="4800" b="1" dirty="0" err="1">
                <a:solidFill>
                  <a:srgbClr val="002060"/>
                </a:solidFill>
              </a:rPr>
              <a:t>Conclusions</a:t>
            </a:r>
            <a:r>
              <a:rPr lang="it-IT" sz="4800" b="1" dirty="0">
                <a:solidFill>
                  <a:srgbClr val="002060"/>
                </a:solidFill>
              </a:rPr>
              <a:t> of Task 4.3 meeting</a:t>
            </a:r>
            <a:br>
              <a:rPr lang="it-IT" sz="4800" b="1" dirty="0">
                <a:solidFill>
                  <a:srgbClr val="002060"/>
                </a:solidFill>
              </a:rPr>
            </a:br>
            <a:r>
              <a:rPr lang="it-IT" sz="2700" b="1" dirty="0" err="1">
                <a:solidFill>
                  <a:srgbClr val="002060"/>
                </a:solidFill>
              </a:rPr>
              <a:t>Dec</a:t>
            </a:r>
            <a:r>
              <a:rPr lang="it-IT" sz="2700" b="1" dirty="0">
                <a:solidFill>
                  <a:srgbClr val="002060"/>
                </a:solidFill>
              </a:rPr>
              <a:t> 16-17, 2019</a:t>
            </a:r>
            <a:endParaRPr lang="it-IT" sz="4800" b="1" dirty="0">
              <a:solidFill>
                <a:srgbClr val="002060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893D75-00CA-9042-B133-1091B1F6C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5867" y="5294293"/>
            <a:ext cx="6858000" cy="978508"/>
          </a:xfrm>
        </p:spPr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Mark ALLEN</a:t>
            </a:r>
          </a:p>
          <a:p>
            <a:r>
              <a:rPr lang="it-IT" dirty="0">
                <a:solidFill>
                  <a:srgbClr val="002060"/>
                </a:solidFill>
              </a:rPr>
              <a:t>CDS, </a:t>
            </a:r>
            <a:r>
              <a:rPr lang="it-IT" dirty="0" err="1">
                <a:solidFill>
                  <a:srgbClr val="002060"/>
                </a:solidFill>
              </a:rPr>
              <a:t>Observatoire</a:t>
            </a:r>
            <a:r>
              <a:rPr lang="it-IT" dirty="0">
                <a:solidFill>
                  <a:srgbClr val="002060"/>
                </a:solidFill>
              </a:rPr>
              <a:t> de Strasbourg</a:t>
            </a:r>
          </a:p>
        </p:txBody>
      </p:sp>
    </p:spTree>
    <p:extLst>
      <p:ext uri="{BB962C8B-B14F-4D97-AF65-F5344CB8AC3E}">
        <p14:creationId xmlns:p14="http://schemas.microsoft.com/office/powerpoint/2010/main" val="263471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B07E2-128B-5241-AAE5-AB81389DE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18/12/19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DEAAA-420C-364D-BA06-E54841CEF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B6A42-3C4A-5B47-B779-2E48049A0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2</a:t>
            </a:fld>
            <a:endParaRPr lang="it-IT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E01351-D228-784B-BDB2-4C146D48CE41}"/>
              </a:ext>
            </a:extLst>
          </p:cNvPr>
          <p:cNvSpPr/>
          <p:nvPr/>
        </p:nvSpPr>
        <p:spPr>
          <a:xfrm>
            <a:off x="1502909" y="0"/>
            <a:ext cx="9879554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Next steps: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Tech Forum</a:t>
            </a:r>
          </a:p>
          <a:p>
            <a:r>
              <a:rPr lang="en-US" dirty="0"/>
              <a:t>- Presentation on Task 4.3 on progress and ideas.</a:t>
            </a:r>
          </a:p>
          <a:p>
            <a:pPr marL="285750" indent="-285750">
              <a:buFontTx/>
              <a:buChar char="-"/>
            </a:pPr>
            <a:r>
              <a:rPr lang="en-US" dirty="0"/>
              <a:t>Hackathon meeting – demo in </a:t>
            </a:r>
            <a:r>
              <a:rPr lang="en-US" dirty="0" err="1"/>
              <a:t>Jupyter</a:t>
            </a:r>
            <a:r>
              <a:rPr lang="en-US" dirty="0"/>
              <a:t> notebook?  (2 </a:t>
            </a:r>
            <a:r>
              <a:rPr lang="en-US" dirty="0" err="1"/>
              <a:t>hrs</a:t>
            </a:r>
            <a:r>
              <a:rPr lang="en-US" dirty="0"/>
              <a:t>)</a:t>
            </a:r>
          </a:p>
          <a:p>
            <a:pPr marL="285750" indent="-285750">
              <a:buFontTx/>
              <a:buChar char="-"/>
            </a:pPr>
            <a:r>
              <a:rPr lang="en-US" dirty="0"/>
              <a:t>Cross-WP4/5 question – desired platform capabilities from Task 4.3 experience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Task 4.3 Meeting</a:t>
            </a:r>
          </a:p>
          <a:p>
            <a:pPr marL="285750" indent="-285750">
              <a:buFontTx/>
              <a:buChar char="-"/>
            </a:pPr>
            <a:r>
              <a:rPr lang="en-US" dirty="0"/>
              <a:t>End March/ beginning April 2020 – Strasbourg  (date TBD)</a:t>
            </a:r>
          </a:p>
          <a:p>
            <a:pPr marL="285750" indent="-285750">
              <a:buFontTx/>
              <a:buChar char="-"/>
            </a:pPr>
            <a:r>
              <a:rPr lang="en-US" dirty="0"/>
              <a:t>Make plans for imaging, catalogue, cube explorations. 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Input for ESCAPE progress meeting </a:t>
            </a:r>
            <a:r>
              <a:rPr lang="en-US" dirty="0"/>
              <a:t>- 3 slides  (to be finalized at Strasbourg Tech forum) </a:t>
            </a:r>
          </a:p>
          <a:p>
            <a:r>
              <a:rPr lang="en-US" dirty="0"/>
              <a:t>( - input for ESO users committee: 2-3 slides for April 2020) – MR to decide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Input for mid-term report. </a:t>
            </a:r>
            <a:r>
              <a:rPr lang="en-US" dirty="0"/>
              <a:t>Written description of progress: probably needed by end June 2020</a:t>
            </a:r>
          </a:p>
          <a:p>
            <a:r>
              <a:rPr lang="en-US" dirty="0"/>
              <a:t>- Meeting HITS  before summer 2020 (probably July)</a:t>
            </a:r>
          </a:p>
          <a:p>
            <a:r>
              <a:rPr lang="en-US" dirty="0"/>
              <a:t>(how do we keep that after finished? - who can re-run it?) (F-X - visit to HITS)</a:t>
            </a:r>
          </a:p>
          <a:p>
            <a:r>
              <a:rPr lang="en-US" dirty="0"/>
              <a:t>- </a:t>
            </a:r>
            <a:r>
              <a:rPr lang="en-US" b="1" dirty="0">
                <a:solidFill>
                  <a:schemeClr val="accent1"/>
                </a:solidFill>
              </a:rPr>
              <a:t>AD’I Jan-June 2020</a:t>
            </a:r>
            <a:r>
              <a:rPr lang="en-US" dirty="0"/>
              <a:t>: Concentrate on UVES data, apply same approach as done from HARPS, but also look for overlaps. (Make the prototype system somehow transferrable)</a:t>
            </a:r>
          </a:p>
          <a:p>
            <a:endParaRPr lang="en-US" dirty="0"/>
          </a:p>
          <a:p>
            <a:r>
              <a:rPr lang="en-US" dirty="0"/>
              <a:t>- </a:t>
            </a:r>
            <a:r>
              <a:rPr lang="en-US" b="1" dirty="0">
                <a:solidFill>
                  <a:schemeClr val="accent1"/>
                </a:solidFill>
              </a:rPr>
              <a:t>Toward the Deliverable Demo - July 2021</a:t>
            </a:r>
          </a:p>
          <a:p>
            <a:r>
              <a:rPr lang="en-US" dirty="0"/>
              <a:t>   - A vision for the demo; February 2021</a:t>
            </a:r>
          </a:p>
          <a:p>
            <a:r>
              <a:rPr lang="en-US" dirty="0"/>
              <a:t>   - Define venue/audience for demo: ESO Users committee 2021, EWASS 2021, IAU 2021?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806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EF1A3-B0BF-F74A-B7D2-1E61DDFF6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18/12/19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B8775-DCAC-FF40-BA7B-5FC198D2D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A24EF-789E-E54E-97DE-2079E96BC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3</a:t>
            </a:fld>
            <a:endParaRPr lang="it-IT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F34398-597B-F847-A39D-E4AA94545126}"/>
              </a:ext>
            </a:extLst>
          </p:cNvPr>
          <p:cNvSpPr/>
          <p:nvPr/>
        </p:nvSpPr>
        <p:spPr>
          <a:xfrm>
            <a:off x="2036416" y="65958"/>
            <a:ext cx="99111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Helvetica" pitchFamily="2" charset="0"/>
              </a:rPr>
              <a:t>Spectra:</a:t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      * finalize HARPS - atmosphere removal (short investigation by HITS before Tech forum). Try the system with simulated stellar spectra - is similar really similar? ESO (John) – goal to show in April 2020 (may involve pre-</a:t>
            </a:r>
            <a:r>
              <a:rPr lang="en-GB" dirty="0" err="1">
                <a:solidFill>
                  <a:srgbClr val="000000"/>
                </a:solidFill>
                <a:latin typeface="Helvetica" pitchFamily="2" charset="0"/>
              </a:rPr>
              <a:t>procesing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/norms/...?)</a:t>
            </a:r>
            <a:br>
              <a:rPr lang="en-GB" dirty="0"/>
            </a:b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      * </a:t>
            </a:r>
            <a:r>
              <a:rPr lang="en-GB" b="1" dirty="0">
                <a:solidFill>
                  <a:srgbClr val="000000"/>
                </a:solidFill>
                <a:latin typeface="Helvetica" pitchFamily="2" charset="0"/>
              </a:rPr>
              <a:t>UVES work</a:t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         - Self-Organizing-Maps?</a:t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         - What to do instead of 0-padding?</a:t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         - Does the dimensionality reduction cluster different "objects" (galaxy, star, QSO, BD) ?</a:t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         - Getting labels from SIMBAD and ‘re-label' centroids [FS(ESO) – CDS]</a:t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         - Question: are we good enough with redshifts?</a:t>
            </a:r>
            <a:br>
              <a:rPr lang="en-GB" dirty="0"/>
            </a:b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      * </a:t>
            </a:r>
            <a:r>
              <a:rPr lang="en-GB" b="1" dirty="0">
                <a:solidFill>
                  <a:srgbClr val="000000"/>
                </a:solidFill>
                <a:latin typeface="Helvetica" pitchFamily="2" charset="0"/>
              </a:rPr>
              <a:t>Gather some initial feedback from astronomers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: what is a "similarity" of spectra that *they* would find useful for *their* science -&gt;  maybe this will lead to different methods of pre-processing/loss-function</a:t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     * </a:t>
            </a:r>
            <a:r>
              <a:rPr lang="en-GB" b="1" dirty="0">
                <a:solidFill>
                  <a:srgbClr val="000000"/>
                </a:solidFill>
                <a:latin typeface="Helvetica" pitchFamily="2" charset="0"/>
              </a:rPr>
              <a:t>Precision topic: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      - How many dimensions do we need to capture "most" of the spectral information ?</a:t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        - ESO to try to force orthogonality in latent space + order by importance</a:t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        - Noise estimation and then decide on the dimensions that are really necessary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* </a:t>
            </a:r>
            <a:r>
              <a:rPr lang="en-GB" b="1" dirty="0">
                <a:solidFill>
                  <a:srgbClr val="000000"/>
                </a:solidFill>
                <a:latin typeface="Helvetica" pitchFamily="2" charset="0"/>
              </a:rPr>
              <a:t>Other instruments ? 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Consider which spectrographs addition to HARPS and UVES - can we make one model that can contain spectra from all/more instruments?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6486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A35E0-B0DA-3844-82CE-B744057FA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18/12/19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F398B-A903-5B48-A13D-641EADE54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AD52B-8F4B-AC45-98F3-BB3A99786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4</a:t>
            </a:fld>
            <a:endParaRPr lang="it-IT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CDEFCC-69A6-0542-908B-59785506B9A9}"/>
              </a:ext>
            </a:extLst>
          </p:cNvPr>
          <p:cNvSpPr/>
          <p:nvPr/>
        </p:nvSpPr>
        <p:spPr>
          <a:xfrm>
            <a:off x="2522705" y="156188"/>
            <a:ext cx="94228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>
              <a:solidFill>
                <a:srgbClr val="000000"/>
              </a:solidFill>
              <a:latin typeface="Helvetica" pitchFamily="2" charset="0"/>
            </a:endParaRPr>
          </a:p>
          <a:p>
            <a:endParaRPr lang="en-GB" sz="1400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en-GB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Helvetica" pitchFamily="2" charset="0"/>
              </a:rPr>
              <a:t>Interface:</a:t>
            </a:r>
          </a:p>
          <a:p>
            <a:r>
              <a:rPr lang="en-GB" b="1" dirty="0">
                <a:solidFill>
                  <a:srgbClr val="000000"/>
                </a:solidFill>
                <a:latin typeface="Helvetica" pitchFamily="2" charset="0"/>
              </a:rPr>
              <a:t>      * 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Think of concepts for the interfaces</a:t>
            </a:r>
          </a:p>
          <a:p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      </a:t>
            </a:r>
            <a:br>
              <a:rPr lang="en-GB" dirty="0"/>
            </a:br>
            <a:br>
              <a:rPr lang="en-GB" dirty="0"/>
            </a:br>
            <a:br>
              <a:rPr lang="en-GB" sz="1400" dirty="0"/>
            </a:br>
            <a:br>
              <a:rPr lang="en-GB" sz="1400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158784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APE PPT template_v4_16-9" id="{F69436B8-0B6C-C84A-924F-A924AA470464}" vid="{518A6F0E-2D71-A84F-914F-4A4C1B479DD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20210</TotalTime>
  <Words>246</Words>
  <Application>Microsoft Macintosh PowerPoint</Application>
  <PresentationFormat>Widescreen</PresentationFormat>
  <Paragraphs>40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Tema di Office</vt:lpstr>
      <vt:lpstr>Conclusions of Task 4.3 meeting Dec 16-17, 2019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44</cp:revision>
  <dcterms:created xsi:type="dcterms:W3CDTF">2019-06-21T17:02:56Z</dcterms:created>
  <dcterms:modified xsi:type="dcterms:W3CDTF">2019-12-18T17:49:00Z</dcterms:modified>
</cp:coreProperties>
</file>