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347" r:id="rId3"/>
    <p:sldId id="281" r:id="rId4"/>
    <p:sldId id="267" r:id="rId5"/>
    <p:sldId id="1784" r:id="rId6"/>
    <p:sldId id="270" r:id="rId7"/>
    <p:sldId id="266" r:id="rId8"/>
    <p:sldId id="1782" r:id="rId9"/>
    <p:sldId id="263" r:id="rId10"/>
    <p:sldId id="1789" r:id="rId11"/>
    <p:sldId id="1790" r:id="rId12"/>
    <p:sldId id="269" r:id="rId13"/>
    <p:sldId id="274" r:id="rId14"/>
    <p:sldId id="272" r:id="rId15"/>
    <p:sldId id="293" r:id="rId16"/>
    <p:sldId id="257" r:id="rId17"/>
    <p:sldId id="1792" r:id="rId18"/>
    <p:sldId id="298" r:id="rId19"/>
    <p:sldId id="306" r:id="rId20"/>
    <p:sldId id="304" r:id="rId21"/>
    <p:sldId id="1791" r:id="rId22"/>
    <p:sldId id="305" r:id="rId23"/>
    <p:sldId id="296" r:id="rId24"/>
    <p:sldId id="1793" r:id="rId25"/>
    <p:sldId id="1794" r:id="rId26"/>
    <p:sldId id="1795" r:id="rId27"/>
    <p:sldId id="1796" r:id="rId28"/>
    <p:sldId id="1797" r:id="rId29"/>
    <p:sldId id="1798" r:id="rId30"/>
    <p:sldId id="1799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0" autoAdjust="0"/>
    <p:restoredTop sz="94662"/>
  </p:normalViewPr>
  <p:slideViewPr>
    <p:cSldViewPr snapToGrid="0" snapToObjects="1">
      <p:cViewPr varScale="1">
        <p:scale>
          <a:sx n="148" d="100"/>
          <a:sy n="148" d="100"/>
        </p:scale>
        <p:origin x="57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17/12/19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17/12/19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3c1f130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3c1f130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978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9025-9590-1D4C-9CDC-4389B921BD5C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CA9D-5025-644E-ABD4-52A7457B7D80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it" smtClean="0"/>
              <a:pPr algn="r"/>
              <a:t>‹#›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83746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F6F-EB56-314C-82B1-809730BD9621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39B8-5484-664F-ACAF-E7277C00432F}" type="datetime1">
              <a:rPr lang="it-IT" smtClean="0"/>
              <a:t>17/12/19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C197-D765-984E-8EDD-917FE17EC1FC}" type="datetime1">
              <a:rPr lang="it-IT" smtClean="0"/>
              <a:t>17/12/19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D0B3-174C-A24A-BE04-FF55F9EFE698}" type="datetime1">
              <a:rPr lang="it-IT" smtClean="0"/>
              <a:t>17/12/19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17/12/19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5BFC-7B76-CB43-9325-91EE391A0695}" type="datetime1">
              <a:rPr lang="it-IT" smtClean="0"/>
              <a:t>17/12/19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627E-FEA8-B442-B9A7-66CE3E6E6241}" type="datetime1">
              <a:rPr lang="it-IT" smtClean="0"/>
              <a:t>17/12/19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2EA9-9C59-B94A-A747-D112AE1C00E1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2CA4B8-8874-DB42-8AA1-BDAFFD20F80A}"/>
              </a:ext>
            </a:extLst>
          </p:cNvPr>
          <p:cNvSpPr/>
          <p:nvPr/>
        </p:nvSpPr>
        <p:spPr>
          <a:xfrm>
            <a:off x="2451370" y="3501957"/>
            <a:ext cx="7324928" cy="28988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369" y="3366993"/>
            <a:ext cx="7827264" cy="1595705"/>
          </a:xfrm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rgbClr val="002060"/>
                </a:solidFill>
              </a:rPr>
              <a:t>WP4 ‘CEVO’ status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5867" y="5294293"/>
            <a:ext cx="6858000" cy="978508"/>
          </a:xfrm>
        </p:spPr>
        <p:txBody>
          <a:bodyPr/>
          <a:lstStyle/>
          <a:p>
            <a:r>
              <a:rPr lang="it-IT" dirty="0">
                <a:solidFill>
                  <a:srgbClr val="002060"/>
                </a:solidFill>
              </a:rPr>
              <a:t>Mark ALLEN</a:t>
            </a:r>
          </a:p>
          <a:p>
            <a:r>
              <a:rPr lang="it-IT" dirty="0">
                <a:solidFill>
                  <a:srgbClr val="002060"/>
                </a:solidFill>
              </a:rPr>
              <a:t>CDS, </a:t>
            </a:r>
            <a:r>
              <a:rPr lang="it-IT" dirty="0" err="1">
                <a:solidFill>
                  <a:srgbClr val="002060"/>
                </a:solidFill>
              </a:rPr>
              <a:t>Observatoire</a:t>
            </a:r>
            <a:r>
              <a:rPr lang="it-IT" dirty="0">
                <a:solidFill>
                  <a:srgbClr val="002060"/>
                </a:solidFill>
              </a:rPr>
              <a:t> de Strasbourg</a:t>
            </a: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2396-B13C-CD4B-BB3B-259A5027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http://</a:t>
            </a:r>
            <a:r>
              <a:rPr lang="en-US" b="1" dirty="0" err="1"/>
              <a:t>projectescape.eu</a:t>
            </a:r>
            <a:endParaRPr lang="en-US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BDC356-8E36-1C48-BB8D-AE842C735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1719" y="1445820"/>
            <a:ext cx="9520262" cy="470580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83C46-CF32-D945-9ABB-99976041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2CD3-DAEA-B244-96E6-E8ADC36F6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F977E-E99A-8343-8C6A-47E9AA02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809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73245-30DC-A647-9734-E72F2374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0A3AD-182F-8340-9A4C-E2A8F95B9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ESCAPE Executive Board : E-EB – having regular meetings</a:t>
            </a:r>
          </a:p>
          <a:p>
            <a:r>
              <a:rPr lang="en-US" dirty="0"/>
              <a:t> Other WPs – having regular telecons, and setting up meetings</a:t>
            </a:r>
          </a:p>
          <a:p>
            <a:r>
              <a:rPr lang="en-US" dirty="0"/>
              <a:t>Communication – active, looking for things to highlight</a:t>
            </a:r>
          </a:p>
          <a:p>
            <a:endParaRPr lang="en-US" dirty="0"/>
          </a:p>
          <a:p>
            <a:r>
              <a:rPr lang="en-US" dirty="0"/>
              <a:t> WP4  - First Milestone – Paris IVOA meeting report  </a:t>
            </a:r>
            <a:r>
              <a:rPr lang="en-US" dirty="0">
                <a:solidFill>
                  <a:schemeClr val="accent1"/>
                </a:solidFill>
              </a:rPr>
              <a:t>- done</a:t>
            </a:r>
          </a:p>
          <a:p>
            <a:r>
              <a:rPr lang="en-US" dirty="0"/>
              <a:t> WP4 – First Deliverable – WP4 Project Plan </a:t>
            </a:r>
            <a:r>
              <a:rPr lang="en-US" dirty="0">
                <a:solidFill>
                  <a:schemeClr val="accent1"/>
                </a:solidFill>
              </a:rPr>
              <a:t>- done</a:t>
            </a:r>
          </a:p>
          <a:p>
            <a:r>
              <a:rPr lang="en-US" dirty="0"/>
              <a:t> WP4 – Second Milestone – Groningen IVOA meeting </a:t>
            </a:r>
            <a:r>
              <a:rPr lang="en-US" dirty="0">
                <a:solidFill>
                  <a:schemeClr val="accent1"/>
                </a:solidFill>
              </a:rPr>
              <a:t>- done</a:t>
            </a:r>
          </a:p>
          <a:p>
            <a:r>
              <a:rPr lang="en-US" dirty="0"/>
              <a:t> WP4 – Technology Forum announced: Strasbourg, Feb 4-6, 2020</a:t>
            </a:r>
          </a:p>
          <a:p>
            <a:r>
              <a:rPr lang="en-US" dirty="0"/>
              <a:t>  ESCAPE “Progress Meeting” Brussels, Feb 26-27, 2020</a:t>
            </a:r>
          </a:p>
          <a:p>
            <a:r>
              <a:rPr lang="en-US" dirty="0"/>
              <a:t> Project tools: </a:t>
            </a:r>
            <a:r>
              <a:rPr lang="en-US" dirty="0" err="1"/>
              <a:t>Indico</a:t>
            </a:r>
            <a:r>
              <a:rPr lang="en-US" dirty="0"/>
              <a:t> / mailing lists / file sharing repository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E95D7-3754-1C49-A10F-5B61A3F2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B618A-6CCA-1148-82EF-D8F62C36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297E7-788F-1740-AB0E-43201A14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86284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89A19-B221-D545-B28C-F04D926B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DBFB8-C2DE-2444-9550-7F414113D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 Assess and implement the connection of </a:t>
            </a:r>
            <a:r>
              <a:rPr lang="en-GB" b="1" dirty="0"/>
              <a:t>ESFRI</a:t>
            </a:r>
            <a:r>
              <a:rPr lang="en-GB" dirty="0"/>
              <a:t> and other </a:t>
            </a:r>
            <a:r>
              <a:rPr lang="en-GB" b="1" dirty="0"/>
              <a:t>astronomy research infrastructures</a:t>
            </a:r>
            <a:r>
              <a:rPr lang="en-GB" dirty="0"/>
              <a:t> to the </a:t>
            </a:r>
            <a:r>
              <a:rPr lang="en-GB" b="1" dirty="0"/>
              <a:t>EOSC</a:t>
            </a:r>
            <a:r>
              <a:rPr lang="en-GB" dirty="0"/>
              <a:t> by the </a:t>
            </a:r>
            <a:r>
              <a:rPr lang="en-GB" b="1" dirty="0"/>
              <a:t>Virtual Observatory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Refine and pursue implementation of </a:t>
            </a:r>
            <a:r>
              <a:rPr lang="en-GB" b="1" dirty="0"/>
              <a:t>FAIR principles for astronomy</a:t>
            </a:r>
            <a:r>
              <a:rPr lang="en-GB" dirty="0"/>
              <a:t> data via common interoperability standards - extending the VO to new communities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 Establish </a:t>
            </a:r>
            <a:r>
              <a:rPr lang="en-GB" b="1" dirty="0"/>
              <a:t>data stewardship practices </a:t>
            </a:r>
            <a:r>
              <a:rPr lang="en-GB" dirty="0"/>
              <a:t>for adding value to scientific content of ESFRI data archives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5FA7A-978D-EF42-8AB4-794CA3C49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A765E-ABA5-5B44-B6DE-6A0A6AD6A1A9}" type="datetime1">
              <a:rPr lang="en-GB" smtClean="0"/>
              <a:t>17/12/2019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4F2FF-0FC9-2E46-A166-0A0922AD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9983F-214B-E744-A871-A325C95A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13495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CD34-3A01-A241-9CEB-B10D559F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9DF60-D0A9-3A4F-A4F2-ECE694A50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Task 4.1  </a:t>
            </a:r>
            <a:r>
              <a:rPr lang="en-US" dirty="0"/>
              <a:t>Integration of astronomy VO data and services into the EOSC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Lead: Marco Molinaro (INAF)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Task 4.2 </a:t>
            </a:r>
            <a:r>
              <a:rPr lang="en-US" dirty="0"/>
              <a:t>Implementation of FAIR principles for ESFRI data through the Virtual Observatory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Lead: Françoise Genova (CNRS-</a:t>
            </a:r>
            <a:r>
              <a:rPr lang="en-US" sz="2400" b="1" dirty="0" err="1">
                <a:solidFill>
                  <a:srgbClr val="0070C0"/>
                </a:solidFill>
              </a:rPr>
              <a:t>ObAS</a:t>
            </a:r>
            <a:r>
              <a:rPr lang="en-US" sz="2400" b="1" dirty="0">
                <a:solidFill>
                  <a:srgbClr val="0070C0"/>
                </a:solidFill>
              </a:rPr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Task 4.3 </a:t>
            </a:r>
            <a:r>
              <a:rPr lang="en-US" dirty="0"/>
              <a:t>Adding value to trusted content in astronomy archives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Co-leads: Mark Allen (CNRS-</a:t>
            </a:r>
            <a:r>
              <a:rPr lang="en-US" sz="2400" b="1" dirty="0" err="1">
                <a:solidFill>
                  <a:srgbClr val="0070C0"/>
                </a:solidFill>
              </a:rPr>
              <a:t>ObAS</a:t>
            </a:r>
            <a:r>
              <a:rPr lang="en-US" sz="2400" b="1" dirty="0">
                <a:solidFill>
                  <a:srgbClr val="0070C0"/>
                </a:solidFill>
              </a:rPr>
              <a:t>) &amp; Martino </a:t>
            </a:r>
            <a:r>
              <a:rPr lang="en-US" sz="2400" b="1" dirty="0" err="1">
                <a:solidFill>
                  <a:srgbClr val="0070C0"/>
                </a:solidFill>
              </a:rPr>
              <a:t>Romaniello</a:t>
            </a:r>
            <a:r>
              <a:rPr lang="en-US" sz="2400" b="1" dirty="0">
                <a:solidFill>
                  <a:srgbClr val="0070C0"/>
                </a:solidFill>
              </a:rPr>
              <a:t> (ESO)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4F468-1905-E440-A598-A74457B1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17/12/2019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93314-C99F-124C-ACC6-1C4821B2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C14DD-1405-A542-8B98-CE3BDB92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6597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1B95-F076-5047-A9DC-DAC837B78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WP4 Partners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EF7C7-B926-F548-97BF-EAAD23CED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17/12/2019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9A96E-BBAD-3649-843B-7E6B258BD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AEB40-4C58-D84B-B514-0A80E4D49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14</a:t>
            </a:fld>
            <a:endParaRPr lang="it-IT" dirty="0"/>
          </a:p>
        </p:txBody>
      </p:sp>
      <p:pic>
        <p:nvPicPr>
          <p:cNvPr id="7" name="Image 5">
            <a:extLst>
              <a:ext uri="{FF2B5EF4-FFF2-40B4-BE49-F238E27FC236}">
                <a16:creationId xmlns:a16="http://schemas.microsoft.com/office/drawing/2014/main" id="{6DDE8DBE-3D86-A64D-BEC3-74F0A18E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885" y="2564998"/>
            <a:ext cx="654002" cy="849870"/>
          </a:xfrm>
          <a:prstGeom prst="rect">
            <a:avLst/>
          </a:prstGeom>
        </p:spPr>
      </p:pic>
      <p:pic>
        <p:nvPicPr>
          <p:cNvPr id="8" name="Image 6">
            <a:extLst>
              <a:ext uri="{FF2B5EF4-FFF2-40B4-BE49-F238E27FC236}">
                <a16:creationId xmlns:a16="http://schemas.microsoft.com/office/drawing/2014/main" id="{6A18348A-26C9-AE41-86E1-D1014C3EB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227" y="2924035"/>
            <a:ext cx="922150" cy="511625"/>
          </a:xfrm>
          <a:prstGeom prst="rect">
            <a:avLst/>
          </a:prstGeom>
        </p:spPr>
      </p:pic>
      <p:pic>
        <p:nvPicPr>
          <p:cNvPr id="9" name="Picture 6" descr="Image result for cta observatory logo">
            <a:extLst>
              <a:ext uri="{FF2B5EF4-FFF2-40B4-BE49-F238E27FC236}">
                <a16:creationId xmlns:a16="http://schemas.microsoft.com/office/drawing/2014/main" id="{49504943-0FFA-EF43-93B2-E6721D5B12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913" y="2551092"/>
            <a:ext cx="966502" cy="38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E01F92-B10B-C04F-9466-61F28025CA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91" r="2031" b="12042"/>
          <a:stretch/>
        </p:blipFill>
        <p:spPr>
          <a:xfrm>
            <a:off x="3146550" y="2472365"/>
            <a:ext cx="910507" cy="547648"/>
          </a:xfrm>
          <a:prstGeom prst="rect">
            <a:avLst/>
          </a:prstGeom>
        </p:spPr>
      </p:pic>
      <p:pic>
        <p:nvPicPr>
          <p:cNvPr id="11" name="Picture 2" descr="Image result for cnrs logo">
            <a:extLst>
              <a:ext uri="{FF2B5EF4-FFF2-40B4-BE49-F238E27FC236}">
                <a16:creationId xmlns:a16="http://schemas.microsoft.com/office/drawing/2014/main" id="{6965C21C-7C8E-5344-BCA2-893F614C3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45" y="3834323"/>
            <a:ext cx="1005293" cy="101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&quot;{$webpage.title}&quot;">
            <a:extLst>
              <a:ext uri="{FF2B5EF4-FFF2-40B4-BE49-F238E27FC236}">
                <a16:creationId xmlns:a16="http://schemas.microsoft.com/office/drawing/2014/main" id="{881C4379-E0AD-CF45-8CDD-62DFCB185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87" y="2510487"/>
            <a:ext cx="673231" cy="5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Related image">
            <a:extLst>
              <a:ext uri="{FF2B5EF4-FFF2-40B4-BE49-F238E27FC236}">
                <a16:creationId xmlns:a16="http://schemas.microsoft.com/office/drawing/2014/main" id="{FEF0F144-B8CD-DD46-8ECF-356279F2F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10387" r="4925" b="10942"/>
          <a:stretch/>
        </p:blipFill>
        <p:spPr bwMode="auto">
          <a:xfrm>
            <a:off x="5739124" y="4057573"/>
            <a:ext cx="786901" cy="6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UniversitÃ¤t Heidelberg">
            <a:extLst>
              <a:ext uri="{FF2B5EF4-FFF2-40B4-BE49-F238E27FC236}">
                <a16:creationId xmlns:a16="http://schemas.microsoft.com/office/drawing/2014/main" id="{402465A0-31B4-D847-8433-77901C796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63" y="4129957"/>
            <a:ext cx="781400" cy="40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Image result for inta logo spain">
            <a:extLst>
              <a:ext uri="{FF2B5EF4-FFF2-40B4-BE49-F238E27FC236}">
                <a16:creationId xmlns:a16="http://schemas.microsoft.com/office/drawing/2014/main" id="{5D628EB2-01DE-5B4C-A092-FF093638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102" y="4046633"/>
            <a:ext cx="706774" cy="706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6" descr="Royal Observatory of Belgium">
            <a:extLst>
              <a:ext uri="{FF2B5EF4-FFF2-40B4-BE49-F238E27FC236}">
                <a16:creationId xmlns:a16="http://schemas.microsoft.com/office/drawing/2014/main" id="{6F03A843-3055-2C45-BF63-199AA7F82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73" y="3154624"/>
            <a:ext cx="1543220" cy="29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Image result for ego logo gravitational">
            <a:extLst>
              <a:ext uri="{FF2B5EF4-FFF2-40B4-BE49-F238E27FC236}">
                <a16:creationId xmlns:a16="http://schemas.microsoft.com/office/drawing/2014/main" id="{AF76428E-650F-DA42-A3B9-3116F5FEC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7" b="-5619"/>
          <a:stretch/>
        </p:blipFill>
        <p:spPr bwMode="auto">
          <a:xfrm>
            <a:off x="8714877" y="2564999"/>
            <a:ext cx="1124469" cy="2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8">
            <a:extLst>
              <a:ext uri="{FF2B5EF4-FFF2-40B4-BE49-F238E27FC236}">
                <a16:creationId xmlns:a16="http://schemas.microsoft.com/office/drawing/2014/main" id="{F9E043AC-B0A3-DB4B-856F-6255ACEA72F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194" t="19935" r="12167" b="21244"/>
          <a:stretch/>
        </p:blipFill>
        <p:spPr>
          <a:xfrm>
            <a:off x="4448306" y="4052389"/>
            <a:ext cx="1089788" cy="564988"/>
          </a:xfrm>
          <a:prstGeom prst="rect">
            <a:avLst/>
          </a:prstGeom>
        </p:spPr>
      </p:pic>
      <p:pic>
        <p:nvPicPr>
          <p:cNvPr id="23" name="Image 15">
            <a:extLst>
              <a:ext uri="{FF2B5EF4-FFF2-40B4-BE49-F238E27FC236}">
                <a16:creationId xmlns:a16="http://schemas.microsoft.com/office/drawing/2014/main" id="{D91B324F-AD48-9A42-8820-FEC4F201BCE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5697" y="2471267"/>
            <a:ext cx="1454216" cy="5399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ED9A3D-4BA1-4A45-B231-B1FD9C2ED5A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10108" y="5436246"/>
            <a:ext cx="1406319" cy="294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072FB2-FC29-004C-8009-F5769F304C2C}"/>
              </a:ext>
            </a:extLst>
          </p:cNvPr>
          <p:cNvSpPr txBox="1"/>
          <p:nvPr/>
        </p:nvSpPr>
        <p:spPr>
          <a:xfrm>
            <a:off x="2059022" y="5385075"/>
            <a:ext cx="769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Partners bringing experience from European Virtual Observatory projects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EB054B-5AA5-8C41-BD6B-27B278240467}"/>
              </a:ext>
            </a:extLst>
          </p:cNvPr>
          <p:cNvSpPr txBox="1"/>
          <p:nvPr/>
        </p:nvSpPr>
        <p:spPr>
          <a:xfrm>
            <a:off x="2131610" y="1712845"/>
            <a:ext cx="769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Partners from ESFRIs and astronomy Research Infrastructures</a:t>
            </a:r>
          </a:p>
        </p:txBody>
      </p:sp>
      <p:pic>
        <p:nvPicPr>
          <p:cNvPr id="25" name="Picture 32" descr="HITS gGmbH">
            <a:extLst>
              <a:ext uri="{FF2B5EF4-FFF2-40B4-BE49-F238E27FC236}">
                <a16:creationId xmlns:a16="http://schemas.microsoft.com/office/drawing/2014/main" id="{D64455FF-726B-D641-9B07-11527B39F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8" b="19662"/>
          <a:stretch/>
        </p:blipFill>
        <p:spPr bwMode="auto">
          <a:xfrm>
            <a:off x="8849938" y="4535898"/>
            <a:ext cx="2256132" cy="6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447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097E5-2DF2-1147-B23D-B71CCAB9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Task 4.1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Integration of astronomy VO data and services into the EOSC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21903-07C0-D040-9F58-7E9D22CF8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358781"/>
            <a:ext cx="7886700" cy="464318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Map the VO framework to EOSC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/>
              <a:t>Aim to include the VO enabled archive services from ESFRI into EOSC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VO Registry in EOSC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2822A-97B0-1E46-A8B5-78913B326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17/12/2019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70AE7-B948-6049-B1F9-B3A1101B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397-ED95-E547-AB14-0E456822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15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BFF23F-A059-764F-8A30-F84EFEEA8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132" y="2817310"/>
            <a:ext cx="4725869" cy="21899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702914C-27EE-E942-88F0-A58AE7FE0ECB}"/>
              </a:ext>
            </a:extLst>
          </p:cNvPr>
          <p:cNvSpPr txBox="1">
            <a:spLocks/>
          </p:cNvSpPr>
          <p:nvPr/>
        </p:nvSpPr>
        <p:spPr>
          <a:xfrm>
            <a:off x="2152651" y="3252431"/>
            <a:ext cx="4122151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Portfolio of astronomy     VO services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Contribution to EOSC hybrid cloud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Containerised</a:t>
            </a:r>
            <a:r>
              <a:rPr lang="en-US" dirty="0"/>
              <a:t> domain-specific services</a:t>
            </a:r>
          </a:p>
          <a:p>
            <a:pPr marL="457200" lvl="1" indent="0">
              <a:buNone/>
            </a:pPr>
            <a:endParaRPr lang="en-US" i="1" dirty="0"/>
          </a:p>
          <a:p>
            <a:pPr marL="457200" lvl="1" indent="0">
              <a:buNone/>
            </a:pPr>
            <a:r>
              <a:rPr lang="en-US" dirty="0"/>
              <a:t>	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40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039981" y="767253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it" b="1" dirty="0">
                <a:latin typeface="+mn-lt"/>
              </a:rPr>
              <a:t>Task 4.1 - overview</a:t>
            </a:r>
            <a:endParaRPr b="1" dirty="0">
              <a:latin typeface="+mn-lt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825972" y="1610891"/>
            <a:ext cx="8520600" cy="45661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" sz="2000" b="1" dirty="0">
                <a:solidFill>
                  <a:schemeClr val="dk1"/>
                </a:solidFill>
              </a:rPr>
              <a:t>“Integration of astronomy VO data and services into the EOSC”</a:t>
            </a:r>
            <a:endParaRPr sz="2000" b="1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sz="2000" b="1" dirty="0">
              <a:solidFill>
                <a:schemeClr val="dk1"/>
              </a:solidFill>
            </a:endParaRPr>
          </a:p>
          <a:p>
            <a:pPr indent="-330200">
              <a:lnSpc>
                <a:spcPct val="100000"/>
              </a:lnSpc>
              <a:buClr>
                <a:schemeClr val="dk1"/>
              </a:buClr>
              <a:buSzPts val="1600"/>
              <a:buChar char="-"/>
            </a:pPr>
            <a:r>
              <a:rPr lang="it" sz="2000" dirty="0">
                <a:solidFill>
                  <a:schemeClr val="dk1"/>
                </a:solidFill>
              </a:rPr>
              <a:t>Interfacing the VO framework with EOSC</a:t>
            </a:r>
            <a:endParaRPr sz="2000" dirty="0">
              <a:solidFill>
                <a:schemeClr val="dk1"/>
              </a:solidFill>
            </a:endParaRPr>
          </a:p>
          <a:p>
            <a:pPr lvl="1" indent="-3048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200"/>
              <a:buChar char="-"/>
            </a:pPr>
            <a:r>
              <a:rPr lang="it" sz="1600" dirty="0">
                <a:solidFill>
                  <a:schemeClr val="dk1"/>
                </a:solidFill>
              </a:rPr>
              <a:t>VO registry federated as </a:t>
            </a:r>
            <a:r>
              <a:rPr lang="it" sz="1600" b="1" dirty="0">
                <a:solidFill>
                  <a:schemeClr val="dk1"/>
                </a:solidFill>
              </a:rPr>
              <a:t>EOSC catalogue/s  </a:t>
            </a:r>
            <a:endParaRPr sz="1600" b="1" dirty="0">
              <a:solidFill>
                <a:schemeClr val="dk1"/>
              </a:solidFill>
            </a:endParaRPr>
          </a:p>
          <a:p>
            <a:pPr lvl="1" indent="-3048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200"/>
              <a:buChar char="-"/>
            </a:pPr>
            <a:r>
              <a:rPr lang="it" sz="1600" dirty="0">
                <a:solidFill>
                  <a:schemeClr val="dk1"/>
                </a:solidFill>
              </a:rPr>
              <a:t>Astronomy vocabularies as EOSC services</a:t>
            </a:r>
            <a:endParaRPr sz="1600" dirty="0">
              <a:solidFill>
                <a:schemeClr val="dk1"/>
              </a:solidFill>
            </a:endParaRPr>
          </a:p>
          <a:p>
            <a:pPr indent="-330200">
              <a:lnSpc>
                <a:spcPct val="100000"/>
              </a:lnSpc>
              <a:buClr>
                <a:schemeClr val="dk1"/>
              </a:buClr>
              <a:buSzPts val="1600"/>
              <a:buChar char="-"/>
            </a:pPr>
            <a:r>
              <a:rPr lang="it" sz="2000" b="1" dirty="0">
                <a:solidFill>
                  <a:schemeClr val="dk1"/>
                </a:solidFill>
              </a:rPr>
              <a:t>Portfolio</a:t>
            </a:r>
            <a:r>
              <a:rPr lang="it" sz="2000" dirty="0">
                <a:solidFill>
                  <a:schemeClr val="dk1"/>
                </a:solidFill>
              </a:rPr>
              <a:t> of astronomy VO services</a:t>
            </a:r>
            <a:endParaRPr sz="2000" dirty="0">
              <a:solidFill>
                <a:schemeClr val="dk1"/>
              </a:solidFill>
            </a:endParaRPr>
          </a:p>
          <a:p>
            <a:pPr indent="-330200">
              <a:lnSpc>
                <a:spcPct val="100000"/>
              </a:lnSpc>
              <a:buClr>
                <a:schemeClr val="dk1"/>
              </a:buClr>
              <a:buSzPts val="1600"/>
              <a:buChar char="-"/>
            </a:pPr>
            <a:r>
              <a:rPr lang="it" sz="2000" dirty="0">
                <a:solidFill>
                  <a:schemeClr val="dk1"/>
                </a:solidFill>
              </a:rPr>
              <a:t>EOSC </a:t>
            </a:r>
            <a:r>
              <a:rPr lang="it" sz="2000" b="1" dirty="0">
                <a:solidFill>
                  <a:schemeClr val="dk1"/>
                </a:solidFill>
              </a:rPr>
              <a:t>Hybrid Cloud contribution</a:t>
            </a:r>
            <a:endParaRPr sz="2000" b="1" dirty="0">
              <a:solidFill>
                <a:schemeClr val="dk1"/>
              </a:solidFill>
            </a:endParaRPr>
          </a:p>
          <a:p>
            <a:pPr indent="-330200">
              <a:lnSpc>
                <a:spcPct val="100000"/>
              </a:lnSpc>
              <a:buClr>
                <a:schemeClr val="dk1"/>
              </a:buClr>
              <a:buSzPts val="1600"/>
              <a:buChar char="-"/>
            </a:pPr>
            <a:r>
              <a:rPr lang="it" sz="2000" dirty="0">
                <a:solidFill>
                  <a:schemeClr val="dk1"/>
                </a:solidFill>
              </a:rPr>
              <a:t>Domain-specific services </a:t>
            </a:r>
            <a:r>
              <a:rPr lang="it" sz="2000" b="1" dirty="0">
                <a:solidFill>
                  <a:schemeClr val="dk1"/>
                </a:solidFill>
              </a:rPr>
              <a:t>containerisation</a:t>
            </a:r>
            <a:endParaRPr sz="2000" b="1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sz="2000" b="1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" sz="2000" dirty="0">
                <a:solidFill>
                  <a:schemeClr val="dk1"/>
                </a:solidFill>
              </a:rPr>
              <a:t>WP5 (ESAP) coordination on computing “close” to data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" sz="2000" dirty="0">
                <a:solidFill>
                  <a:schemeClr val="dk1"/>
                </a:solidFill>
              </a:rPr>
              <a:t>WP2 (DIOS) coordination to test the above on the “data lake” solution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it" sz="2000" dirty="0">
                <a:solidFill>
                  <a:schemeClr val="dk1"/>
                </a:solidFill>
              </a:rPr>
              <a:t>(of course) collaboration with the other WP4 Tasks to work on latest VO standards and data resource integration in the EOSC.</a:t>
            </a:r>
            <a:endParaRPr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44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22355-BE3E-BF45-8C68-D068B1C8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31E80-D859-F549-8C3D-2D52D2020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participated in many EOSC events</a:t>
            </a:r>
          </a:p>
          <a:p>
            <a:pPr lvl="1"/>
            <a:r>
              <a:rPr lang="en-US" dirty="0"/>
              <a:t>EOSC hub week, RDA plenary (included RDA-EOSC meeting), EOSC Symposium</a:t>
            </a:r>
          </a:p>
          <a:p>
            <a:pPr lvl="1"/>
            <a:r>
              <a:rPr lang="en-US" dirty="0"/>
              <a:t>VO registry re-integrated into EUDAT, collaboration with C. </a:t>
            </a:r>
            <a:r>
              <a:rPr lang="en-US" dirty="0" err="1"/>
              <a:t>Maartens</a:t>
            </a:r>
            <a:endParaRPr lang="en-US" dirty="0"/>
          </a:p>
          <a:p>
            <a:pPr lvl="1"/>
            <a:r>
              <a:rPr lang="en-US" dirty="0"/>
              <a:t>Summary of progress at the Tech forum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BDB40-2C63-F04F-8FEE-A3228DE519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it" smtClean="0"/>
              <a:pPr algn="r"/>
              <a:t>17</a:t>
            </a:fld>
            <a:endParaRPr lang="it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25F35B-2E64-AB4D-A8FB-883CF2D16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731159"/>
              </p:ext>
            </p:extLst>
          </p:nvPr>
        </p:nvGraphicFramePr>
        <p:xfrm>
          <a:off x="904671" y="3814233"/>
          <a:ext cx="8754894" cy="2186051"/>
        </p:xfrm>
        <a:graphic>
          <a:graphicData uri="http://schemas.openxmlformats.org/drawingml/2006/table">
            <a:tbl>
              <a:tblPr firstRow="1" firstCol="1" bandRow="1"/>
              <a:tblGrid>
                <a:gridCol w="7516656">
                  <a:extLst>
                    <a:ext uri="{9D8B030D-6E8A-4147-A177-3AD203B41FA5}">
                      <a16:colId xmlns:a16="http://schemas.microsoft.com/office/drawing/2014/main" val="949752158"/>
                    </a:ext>
                  </a:extLst>
                </a:gridCol>
                <a:gridCol w="1238238">
                  <a:extLst>
                    <a:ext uri="{9D8B030D-6E8A-4147-A177-3AD203B41FA5}">
                      <a16:colId xmlns:a16="http://schemas.microsoft.com/office/drawing/2014/main" val="4259327360"/>
                    </a:ext>
                  </a:extLst>
                </a:gridCol>
              </a:tblGrid>
              <a:tr h="98149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D4.4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Intermediate analysis report on integration of VO data and services into EOSC (Report).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18 July 2020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6783756"/>
                  </a:ext>
                </a:extLst>
              </a:tr>
              <a:tr h="120455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D4.7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Final analysis report on integration of VO data and services into the EOSC (Report).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38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March 2022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4038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3504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C5B3-D24F-D742-B7AF-FC97A2B7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Task 4.2 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Implementation of FAIR principles for ESFRI data through the Virtual Observatory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4E922-2B2A-2A4B-955E-AE0759243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713470"/>
            <a:ext cx="7886700" cy="4463493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/>
              <a:t>Definition and adoption of common open IVOA standards for interoperability based on ESFRI requirements</a:t>
            </a:r>
          </a:p>
          <a:p>
            <a:pPr marL="0" indent="0" algn="ctr">
              <a:buNone/>
            </a:pPr>
            <a:r>
              <a:rPr lang="en-US" i="1" dirty="0"/>
              <a:t>Connection to EOSC through Task 4.1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25B4-2998-1748-AD0F-348FF4F7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17/12/2019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B7C52-EE8C-F54E-8BBC-114FC381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68AA-6F3B-6B42-A82D-8EB02C7C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3028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48952" y="160028"/>
            <a:ext cx="7531871" cy="1032353"/>
          </a:xfrm>
        </p:spPr>
        <p:txBody>
          <a:bodyPr>
            <a:normAutofit/>
          </a:bodyPr>
          <a:lstStyle/>
          <a:p>
            <a:r>
              <a:rPr lang="fr-FR" sz="2800" b="1" dirty="0" err="1">
                <a:latin typeface="+mn-lt"/>
              </a:rPr>
              <a:t>Task</a:t>
            </a:r>
            <a:r>
              <a:rPr lang="fr-FR" sz="2800" b="1" dirty="0">
                <a:latin typeface="+mn-lt"/>
              </a:rPr>
              <a:t> 4.2 </a:t>
            </a:r>
            <a:r>
              <a:rPr lang="fr-FR" sz="2800" b="1" dirty="0" err="1">
                <a:latin typeface="+mn-lt"/>
              </a:rPr>
              <a:t>Activities</a:t>
            </a:r>
            <a:r>
              <a:rPr lang="fr-FR" sz="2800" b="1" dirty="0">
                <a:latin typeface="+mn-lt"/>
              </a:rPr>
              <a:t>: </a:t>
            </a:r>
            <a:r>
              <a:rPr lang="fr-FR" sz="2800" b="1" dirty="0" err="1">
                <a:latin typeface="+mn-lt"/>
              </a:rPr>
              <a:t>Requirements</a:t>
            </a:r>
            <a:r>
              <a:rPr lang="fr-FR" sz="2800" b="1" dirty="0">
                <a:latin typeface="+mn-lt"/>
              </a:rPr>
              <a:t> and VO update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Gathering</a:t>
            </a:r>
            <a:r>
              <a:rPr lang="fr-FR" dirty="0"/>
              <a:t> </a:t>
            </a:r>
            <a:r>
              <a:rPr lang="fr-FR" dirty="0" err="1"/>
              <a:t>requirements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ESFRIs</a:t>
            </a:r>
            <a:r>
              <a:rPr lang="fr-FR" dirty="0"/>
              <a:t>/</a:t>
            </a:r>
            <a:r>
              <a:rPr lang="fr-FR" dirty="0" err="1"/>
              <a:t>RIs</a:t>
            </a:r>
            <a:r>
              <a:rPr lang="fr-FR" dirty="0"/>
              <a:t> on </a:t>
            </a:r>
            <a:r>
              <a:rPr lang="fr-FR" dirty="0" err="1"/>
              <a:t>their</a:t>
            </a:r>
            <a:r>
              <a:rPr lang="fr-FR" dirty="0"/>
              <a:t> use of the VO </a:t>
            </a:r>
            <a:r>
              <a:rPr lang="fr-FR" dirty="0" err="1"/>
              <a:t>framework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connection</a:t>
            </a:r>
            <a:r>
              <a:rPr lang="fr-FR" dirty="0"/>
              <a:t> to EOSC</a:t>
            </a:r>
          </a:p>
          <a:p>
            <a:pPr lvl="1"/>
            <a:r>
              <a:rPr lang="fr-FR" dirty="0"/>
              <a:t>Initial </a:t>
            </a:r>
            <a:r>
              <a:rPr lang="fr-FR" dirty="0" err="1"/>
              <a:t>priorities</a:t>
            </a:r>
            <a:r>
              <a:rPr lang="fr-FR" dirty="0"/>
              <a:t> </a:t>
            </a:r>
            <a:r>
              <a:rPr lang="fr-FR" dirty="0" err="1"/>
              <a:t>interferometric</a:t>
            </a:r>
            <a:r>
              <a:rPr lang="fr-FR" dirty="0"/>
              <a:t> data (SKA and JIVE), </a:t>
            </a:r>
            <a:r>
              <a:rPr lang="fr-FR" dirty="0" err="1"/>
              <a:t>event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data (CTA, EGO/VIRGO, SKA), </a:t>
            </a:r>
            <a:r>
              <a:rPr lang="fr-FR" dirty="0" err="1"/>
              <a:t>scalability</a:t>
            </a:r>
            <a:r>
              <a:rPr lang="fr-FR" dirty="0"/>
              <a:t> for </a:t>
            </a:r>
            <a:r>
              <a:rPr lang="fr-FR" dirty="0" err="1"/>
              <a:t>extremely</a:t>
            </a:r>
            <a:r>
              <a:rPr lang="fr-FR" dirty="0"/>
              <a:t> large data sets and </a:t>
            </a:r>
            <a:r>
              <a:rPr lang="fr-FR" dirty="0" err="1"/>
              <a:t>their</a:t>
            </a:r>
            <a:r>
              <a:rPr lang="fr-FR" dirty="0"/>
              <a:t> use in the science </a:t>
            </a:r>
            <a:r>
              <a:rPr lang="fr-FR" dirty="0" err="1"/>
              <a:t>platform</a:t>
            </a:r>
            <a:r>
              <a:rPr lang="fr-FR" dirty="0"/>
              <a:t> (WP5)</a:t>
            </a:r>
          </a:p>
          <a:p>
            <a:pPr lvl="1"/>
            <a:r>
              <a:rPr lang="fr-FR" dirty="0"/>
              <a:t>EST – new participant in VO </a:t>
            </a:r>
            <a:r>
              <a:rPr lang="fr-FR" dirty="0" err="1"/>
              <a:t>interoperability</a:t>
            </a:r>
            <a:endParaRPr lang="fr-FR" dirty="0"/>
          </a:p>
          <a:p>
            <a:r>
              <a:rPr lang="fr-FR" dirty="0"/>
              <a:t>Update </a:t>
            </a:r>
            <a:r>
              <a:rPr lang="fr-FR" dirty="0" err="1"/>
              <a:t>definition</a:t>
            </a:r>
            <a:r>
              <a:rPr lang="fr-FR" dirty="0"/>
              <a:t> of standards and </a:t>
            </a:r>
            <a:r>
              <a:rPr lang="fr-FR" dirty="0" err="1"/>
              <a:t>representation</a:t>
            </a:r>
            <a:r>
              <a:rPr lang="fr-FR" dirty="0"/>
              <a:t> of ESFRI/RI </a:t>
            </a:r>
            <a:r>
              <a:rPr lang="fr-FR" dirty="0" err="1"/>
              <a:t>interests</a:t>
            </a:r>
            <a:r>
              <a:rPr lang="fr-FR" dirty="0"/>
              <a:t> in IVOA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17/12/2019</a:t>
            </a:fld>
            <a:endParaRPr lang="it-IT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2504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07DD-C1DD-9D43-AFB3-537DFB37D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82079"/>
          </a:xfrm>
        </p:spPr>
        <p:txBody>
          <a:bodyPr>
            <a:normAutofit fontScale="90000"/>
          </a:bodyPr>
          <a:lstStyle/>
          <a:p>
            <a:r>
              <a:rPr lang="en-US" dirty="0"/>
              <a:t>In Europe… there is a new big initiative for data:</a:t>
            </a:r>
            <a:br>
              <a:rPr lang="en-US" dirty="0"/>
            </a:br>
            <a:r>
              <a:rPr lang="en-US" b="1" dirty="0">
                <a:latin typeface="+mn-lt"/>
              </a:rPr>
              <a:t>European Open Science Cloud (EOSC)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9E869-0120-E140-8E29-8D4BB9558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6EAE-35E6-FC41-91B4-B458ACC5E092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C1786D-DBDA-A740-8366-03A6863EF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14" y="1227619"/>
            <a:ext cx="8098287" cy="54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64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B3578-FDA5-EC43-BFE1-3E07586AE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Task 4.2 Activities: problem solving platform and support to science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DD007-C875-D949-828A-12E751B9E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a practical problem-solving platform</a:t>
            </a:r>
          </a:p>
          <a:p>
            <a:pPr lvl="1"/>
            <a:r>
              <a:rPr lang="en-US" dirty="0"/>
              <a:t>Expertise and documentation for common solutions to support implementation by ESFRI/RIs</a:t>
            </a:r>
          </a:p>
          <a:p>
            <a:pPr lvl="1"/>
            <a:r>
              <a:rPr lang="en-US" dirty="0"/>
              <a:t>One Hands-on Training (M24)</a:t>
            </a:r>
          </a:p>
          <a:p>
            <a:r>
              <a:rPr lang="en-US" dirty="0"/>
              <a:t>Support of the science community</a:t>
            </a:r>
          </a:p>
          <a:p>
            <a:pPr lvl="1"/>
            <a:r>
              <a:rPr lang="en-US" dirty="0" err="1"/>
              <a:t>Vizualisation</a:t>
            </a:r>
            <a:r>
              <a:rPr lang="en-US" dirty="0"/>
              <a:t> tools multi-wavelength/multi-messenger</a:t>
            </a:r>
          </a:p>
          <a:p>
            <a:pPr lvl="1"/>
            <a:r>
              <a:rPr lang="en-US" dirty="0"/>
              <a:t>Two Hands-On Schools providing reusable materials</a:t>
            </a:r>
          </a:p>
          <a:p>
            <a:pPr lvl="2"/>
            <a:r>
              <a:rPr lang="en-US" dirty="0"/>
              <a:t>Use cases a essential feature of the schools</a:t>
            </a:r>
          </a:p>
          <a:p>
            <a:pPr lvl="1"/>
            <a:endParaRPr lang="en-US" dirty="0"/>
          </a:p>
          <a:p>
            <a:r>
              <a:rPr lang="en-US" dirty="0"/>
              <a:t>Engagement with RDA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2DC06-8811-A744-A5A8-DDC504CEA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17/12/2019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9A2AE-A138-DB44-9B71-ABAD755E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3AE7E-51B6-6942-A7F8-6E2183C1E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20</a:t>
            </a:fld>
            <a:endParaRPr lang="it-IT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4835400"/>
            <a:ext cx="160972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1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BD366-2BEE-504E-BC2B-E58D5547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DCA0A5D-95F6-7B43-BF36-BA14875473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70172"/>
              </p:ext>
            </p:extLst>
          </p:nvPr>
        </p:nvGraphicFramePr>
        <p:xfrm>
          <a:off x="1157591" y="1391055"/>
          <a:ext cx="9727660" cy="4620638"/>
        </p:xfrm>
        <a:graphic>
          <a:graphicData uri="http://schemas.openxmlformats.org/drawingml/2006/table">
            <a:tbl>
              <a:tblPr firstRow="1" firstCol="1" bandRow="1"/>
              <a:tblGrid>
                <a:gridCol w="7076932">
                  <a:extLst>
                    <a:ext uri="{9D8B030D-6E8A-4147-A177-3AD203B41FA5}">
                      <a16:colId xmlns:a16="http://schemas.microsoft.com/office/drawing/2014/main" val="1130198217"/>
                    </a:ext>
                  </a:extLst>
                </a:gridCol>
                <a:gridCol w="2650728">
                  <a:extLst>
                    <a:ext uri="{9D8B030D-6E8A-4147-A177-3AD203B41FA5}">
                      <a16:colId xmlns:a16="http://schemas.microsoft.com/office/drawing/2014/main" val="3957810238"/>
                    </a:ext>
                  </a:extLst>
                </a:gridCol>
              </a:tblGrid>
              <a:tr h="53666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D4.2 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Intermediate analysis report on use of IVOA standards for FAIR ESFRI and community data (Report)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14, March 2020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5483147"/>
                  </a:ext>
                </a:extLst>
              </a:tr>
              <a:tr h="268334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D4.3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First science with interoperable data school (Event and report)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16, May 2020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865991"/>
                  </a:ext>
                </a:extLst>
              </a:tr>
              <a:tr h="268334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D4.6  </a:t>
                      </a: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Second science with interoperable data school (Event and report)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35, December 2021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88905"/>
                  </a:ext>
                </a:extLst>
              </a:tr>
              <a:tr h="536669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D4.8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Final analysis report on use of IVOA standards for FAIR ESFRI and community data and best stewardship practices for value-added data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(R)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40, May 2022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439148"/>
                  </a:ext>
                </a:extLst>
              </a:tr>
              <a:tr h="3010632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M4.1 </a:t>
                      </a: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Progress and priorities at IVOA (1)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M4.2   </a:t>
                      </a: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Progress and priorities at IVOA (2)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M4.3   </a:t>
                      </a: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Progress and priorities at IVOA (3)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M4.4  </a:t>
                      </a: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Progress and priorities at IVOA (4)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M4.5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Hands-on Workshop for Data Providers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M4.6   </a:t>
                      </a: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Progress and priorities at IVOA (5)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M4.7</a:t>
                      </a:r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Progress and priorities at IVOA (6)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5, June 2019</a:t>
                      </a:r>
                      <a:endParaRPr lang="en-GB" sz="16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10, November 2019</a:t>
                      </a:r>
                      <a:endParaRPr lang="en-GB" sz="16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17, June 2020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22, November 2020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28, May 2021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29, June 2021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34, November 2021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63110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B3182-FF4E-AB49-95A1-956ED02AB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67A4D-B0B1-B24B-93C6-4D532DC34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5DF9D-B8C8-AE43-8530-18B57115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3004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454FE-1670-DF42-A27A-A44E1DDB6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Task 4.2 - Partner expected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8F253-96EF-3C4F-9B36-D27651E5F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All ESFRIs/RI to contribute requirements, feedback and implementation, incl. test. Specific effort on</a:t>
            </a:r>
          </a:p>
          <a:p>
            <a:pPr lvl="1"/>
            <a:r>
              <a:rPr lang="en-GB" b="1" dirty="0"/>
              <a:t>ORB &amp; KIS (EST)</a:t>
            </a:r>
            <a:r>
              <a:rPr lang="en-GB" dirty="0"/>
              <a:t>: Solar VO – a new domain for the VO</a:t>
            </a:r>
          </a:p>
          <a:p>
            <a:pPr lvl="1"/>
            <a:r>
              <a:rPr lang="en-GB" b="1" dirty="0"/>
              <a:t>JIVE, SKA</a:t>
            </a:r>
            <a:r>
              <a:rPr lang="en-GB" dirty="0"/>
              <a:t>: interferometric data</a:t>
            </a:r>
          </a:p>
          <a:p>
            <a:pPr lvl="1"/>
            <a:r>
              <a:rPr lang="en-GB" dirty="0"/>
              <a:t>ASTERICS demonstrated the power of direct involvement of </a:t>
            </a:r>
            <a:r>
              <a:rPr lang="en-GB" b="1" dirty="0"/>
              <a:t>ESFRIs</a:t>
            </a:r>
            <a:r>
              <a:rPr lang="en-GB" dirty="0"/>
              <a:t>/RIs in the IVOA</a:t>
            </a:r>
          </a:p>
          <a:p>
            <a:r>
              <a:rPr lang="en-GB" dirty="0"/>
              <a:t>All VO teams contribute their expertise, in particular </a:t>
            </a:r>
          </a:p>
          <a:p>
            <a:pPr lvl="1"/>
            <a:r>
              <a:rPr lang="en-GB" b="1" dirty="0"/>
              <a:t>INAF</a:t>
            </a:r>
            <a:r>
              <a:rPr lang="en-GB" dirty="0"/>
              <a:t>: expertise in VO standards, scalability, and liaison with Task 4.1 and WP5</a:t>
            </a:r>
          </a:p>
          <a:p>
            <a:pPr lvl="1"/>
            <a:r>
              <a:rPr lang="en-GB" b="1" dirty="0"/>
              <a:t>INTA</a:t>
            </a:r>
            <a:r>
              <a:rPr lang="en-GB" dirty="0"/>
              <a:t>: scientific schools</a:t>
            </a:r>
          </a:p>
          <a:p>
            <a:pPr lvl="1"/>
            <a:r>
              <a:rPr lang="en-GB" b="1" dirty="0"/>
              <a:t>UEDIN</a:t>
            </a:r>
            <a:r>
              <a:rPr lang="en-GB" dirty="0"/>
              <a:t>: time-domain, scalability, a link to WP5</a:t>
            </a:r>
          </a:p>
          <a:p>
            <a:pPr lvl="1"/>
            <a:r>
              <a:rPr lang="en-GB" b="1" dirty="0"/>
              <a:t>UHEI</a:t>
            </a:r>
            <a:r>
              <a:rPr lang="en-GB" dirty="0"/>
              <a:t>: support to implementation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136F3-ABB3-BB49-A483-72F71BEA6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17/12/2019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5F26F-5BBD-7342-91F9-C0D40C6CE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2A8E5-ED43-2C4B-A577-2B558625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4098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9C5B3-D24F-D742-B7AF-FC97A2B7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Task 4.3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Adding value to trusted content in astronomy archives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4E922-2B2A-2A4B-955E-AE0759243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 dirty="0"/>
              <a:t>Next generation functionalities for creation and publication of </a:t>
            </a:r>
            <a:r>
              <a:rPr lang="en-US" b="1" i="1" dirty="0"/>
              <a:t>high-level, value-added data products </a:t>
            </a:r>
            <a:r>
              <a:rPr lang="en-US" i="1" dirty="0"/>
              <a:t>from ESFRIs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Assessment and application of </a:t>
            </a:r>
            <a:r>
              <a:rPr lang="en-US" b="1" dirty="0"/>
              <a:t>new techniques </a:t>
            </a:r>
            <a:r>
              <a:rPr lang="en-US" dirty="0"/>
              <a:t>– machine learning analytics. (connection to WP3)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</a:rPr>
              <a:t>Specific example applied to ESO archives data products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Identification of </a:t>
            </a:r>
            <a:r>
              <a:rPr lang="en-US" b="1" dirty="0"/>
              <a:t>stewardship best practices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Curation and publication of next-generation data products via ESFRI archives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Technical and human aspects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425B4-2998-1748-AD0F-348FF4F76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17/12/2019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B7C52-EE8C-F54E-8BBC-114FC381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68AA-6F3B-6B42-A82D-8EB02C7C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2879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9CDFB-D0F9-104A-B98B-F1A0712BB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F3DE44F-21C0-F342-8459-772566C747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368298"/>
              </p:ext>
            </p:extLst>
          </p:nvPr>
        </p:nvGraphicFramePr>
        <p:xfrm>
          <a:off x="1186775" y="1546698"/>
          <a:ext cx="9075906" cy="4192622"/>
        </p:xfrm>
        <a:graphic>
          <a:graphicData uri="http://schemas.openxmlformats.org/drawingml/2006/table">
            <a:tbl>
              <a:tblPr firstRow="1" firstCol="1" bandRow="1"/>
              <a:tblGrid>
                <a:gridCol w="7923707">
                  <a:extLst>
                    <a:ext uri="{9D8B030D-6E8A-4147-A177-3AD203B41FA5}">
                      <a16:colId xmlns:a16="http://schemas.microsoft.com/office/drawing/2014/main" val="2091069061"/>
                    </a:ext>
                  </a:extLst>
                </a:gridCol>
                <a:gridCol w="1152199">
                  <a:extLst>
                    <a:ext uri="{9D8B030D-6E8A-4147-A177-3AD203B41FA5}">
                      <a16:colId xmlns:a16="http://schemas.microsoft.com/office/drawing/2014/main" val="676932781"/>
                    </a:ext>
                  </a:extLst>
                </a:gridCol>
              </a:tblGrid>
              <a:tr h="2096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D4.5 </a:t>
                      </a: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Release of prototype machine learning enabled archive services providing value-added content to archives</a:t>
                      </a:r>
                      <a:r>
                        <a:rPr lang="en-GB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(Demonstration)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30     July 2021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052137"/>
                  </a:ext>
                </a:extLst>
              </a:tr>
              <a:tr h="2096311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D4.8</a:t>
                      </a: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Final analysis report on use of IVOA standards for FAIR ESFRI and community data and best stewardship practices for value-added data (Report)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(includes report of feedback on prototype services developed for D4.5)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40    May 2022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716153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B14F9-E5CE-6545-8D38-288951F49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0F25F-E94A-CD46-9A56-C547D0E56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8385-1EDC-2C4A-8F10-12176F326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72976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8C528F2-884B-D140-86F1-86C8ECB69C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838335"/>
              </p:ext>
            </p:extLst>
          </p:nvPr>
        </p:nvGraphicFramePr>
        <p:xfrm>
          <a:off x="1633268" y="77822"/>
          <a:ext cx="9174162" cy="6021411"/>
        </p:xfrm>
        <a:graphic>
          <a:graphicData uri="http://schemas.openxmlformats.org/drawingml/2006/table">
            <a:tbl>
              <a:tblPr firstRow="1" firstCol="1" bandRow="1"/>
              <a:tblGrid>
                <a:gridCol w="1331459">
                  <a:extLst>
                    <a:ext uri="{9D8B030D-6E8A-4147-A177-3AD203B41FA5}">
                      <a16:colId xmlns:a16="http://schemas.microsoft.com/office/drawing/2014/main" val="3475633975"/>
                    </a:ext>
                  </a:extLst>
                </a:gridCol>
                <a:gridCol w="1736647">
                  <a:extLst>
                    <a:ext uri="{9D8B030D-6E8A-4147-A177-3AD203B41FA5}">
                      <a16:colId xmlns:a16="http://schemas.microsoft.com/office/drawing/2014/main" val="2354074530"/>
                    </a:ext>
                  </a:extLst>
                </a:gridCol>
                <a:gridCol w="6106056">
                  <a:extLst>
                    <a:ext uri="{9D8B030D-6E8A-4147-A177-3AD203B41FA5}">
                      <a16:colId xmlns:a16="http://schemas.microsoft.com/office/drawing/2014/main" val="717706092"/>
                    </a:ext>
                  </a:extLst>
                </a:gridCol>
              </a:tblGrid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February </a:t>
                      </a: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2019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865947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March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3339945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3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April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235292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087948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June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M4.1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Progress and priorities at IVOA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508453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July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D4.1</a:t>
                      </a:r>
                      <a:r>
                        <a:rPr lang="en-US" sz="7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Detailed project plan for WP4 </a:t>
                      </a:r>
                      <a:r>
                        <a:rPr lang="en-US" sz="700" i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(This document)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2704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7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August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716926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September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623867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October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980216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10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November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M4.2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Progress and priorities at IVOA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540877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11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December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22600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12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January </a:t>
                      </a: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737969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13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February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054805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14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March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D4.2</a:t>
                      </a:r>
                      <a:r>
                        <a:rPr lang="en-US" sz="7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Intermediate report on use of IVOA standards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4454638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15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April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918041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16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D4.3</a:t>
                      </a:r>
                      <a:r>
                        <a:rPr lang="en-US" sz="7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1st Science with interoperable data school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627338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17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June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M4.3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Progress and priorities at IVOA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3466249"/>
                  </a:ext>
                </a:extLst>
              </a:tr>
              <a:tr h="26762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18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July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D4.4</a:t>
                      </a:r>
                      <a:r>
                        <a:rPr lang="en-US" sz="7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Intermediate analysis report of VO data and service integration into EOSC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503958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19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August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1113641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20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September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707972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21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October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4067357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22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November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M4.4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Progress and priorities at IVOA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568026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23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December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88174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Month 24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January </a:t>
                      </a: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2021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7295102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25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February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104960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26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March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587873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27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1458459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28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M4.5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Hands-on workshop for data providers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4244761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29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M4.6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Progress and priorities at IVOA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809884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D4.5</a:t>
                      </a:r>
                      <a:r>
                        <a:rPr lang="en-US" sz="7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Prototype demonstrator for value-added archive services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271358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August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869456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September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220023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33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October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628808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November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M4.7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Progress and priorities at IVOA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6534422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December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D4.6</a:t>
                      </a:r>
                      <a:r>
                        <a:rPr lang="en-US" sz="7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2nd Science with interoperable data school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9827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January </a:t>
                      </a:r>
                      <a:r>
                        <a:rPr lang="en-US" sz="7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461694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37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February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14841"/>
                  </a:ext>
                </a:extLst>
              </a:tr>
              <a:tr h="26762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March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D4.7</a:t>
                      </a:r>
                      <a:r>
                        <a:rPr lang="en-US" sz="7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Final analysis report on integration of VO data and services into EOSC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437987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39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804510"/>
                  </a:ext>
                </a:extLst>
              </a:tr>
              <a:tr h="26762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40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b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D4.8</a:t>
                      </a:r>
                      <a:r>
                        <a:rPr lang="en-US" sz="70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Final analysis report on IVOA standards and stewardship best practices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272742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41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1495656"/>
                  </a:ext>
                </a:extLst>
              </a:tr>
              <a:tr h="133809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Month 42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7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01" marR="438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71952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31962-5F4D-164D-82F7-314C115B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6395F-3C7C-A545-86B0-EE26A259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65D70-2B23-C74A-B253-E365B7B0D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25</a:t>
            </a:fld>
            <a:endParaRPr lang="it-IT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F1FE6C6-2C86-5E42-A285-AAD3332B7507}"/>
              </a:ext>
            </a:extLst>
          </p:cNvPr>
          <p:cNvSpPr/>
          <p:nvPr/>
        </p:nvSpPr>
        <p:spPr>
          <a:xfrm flipH="1">
            <a:off x="7509754" y="1060315"/>
            <a:ext cx="1608084" cy="846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61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D6F97-FD60-9640-AA85-445598999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C5FE6-F448-4C45-BA8E-9AB1457A4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 Technology Forum – an important WP4 event!</a:t>
            </a:r>
          </a:p>
          <a:p>
            <a:pPr lvl="1"/>
            <a:r>
              <a:rPr lang="en-US" dirty="0"/>
              <a:t> Aimed at the whole WP, please bring the technical people!</a:t>
            </a:r>
          </a:p>
          <a:p>
            <a:pPr lvl="1"/>
            <a:r>
              <a:rPr lang="en-US" dirty="0"/>
              <a:t> Presentations, Hackathon, special focus: Radio and Solar</a:t>
            </a:r>
          </a:p>
          <a:p>
            <a:pPr lvl="1"/>
            <a:r>
              <a:rPr lang="en-US" dirty="0"/>
              <a:t> Will have WP5 cross-WP activity integrated into the forum</a:t>
            </a:r>
          </a:p>
          <a:p>
            <a:pPr lvl="1"/>
            <a:r>
              <a:rPr lang="en-US" dirty="0"/>
              <a:t> Question – Can we please have a Task 4.3 presentation at the forum?</a:t>
            </a:r>
          </a:p>
          <a:p>
            <a:endParaRPr lang="en-US" dirty="0"/>
          </a:p>
          <a:p>
            <a:r>
              <a:rPr lang="en-US" dirty="0"/>
              <a:t> ESCAPE – Progress Meeting</a:t>
            </a:r>
          </a:p>
          <a:p>
            <a:pPr lvl="1"/>
            <a:r>
              <a:rPr lang="en-US" dirty="0"/>
              <a:t> First day:  WP meetings and cross-WP discussions</a:t>
            </a:r>
          </a:p>
          <a:p>
            <a:pPr lvl="1"/>
            <a:r>
              <a:rPr lang="en-US" dirty="0"/>
              <a:t> Aimed at cross-WP coordination (aim to have 1 person per WP4 partner)</a:t>
            </a:r>
          </a:p>
          <a:p>
            <a:pPr lvl="1"/>
            <a:r>
              <a:rPr lang="en-US" dirty="0"/>
              <a:t>Second day: </a:t>
            </a:r>
          </a:p>
          <a:p>
            <a:pPr lvl="2"/>
            <a:r>
              <a:rPr lang="en-US" dirty="0"/>
              <a:t>Interaction with EOSC, being defined now</a:t>
            </a:r>
          </a:p>
          <a:p>
            <a:pPr lvl="2"/>
            <a:r>
              <a:rPr lang="en-US" dirty="0"/>
              <a:t>General Assembly (Partner reps only)</a:t>
            </a:r>
          </a:p>
          <a:p>
            <a:pPr lvl="2"/>
            <a:r>
              <a:rPr lang="en-US" dirty="0"/>
              <a:t>External Advisory Board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35FDF-21C6-5143-B31B-9E9626A6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9DFD2-8B32-1A49-A46F-00AF4C481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8A5D9-95F8-6F42-A0B5-4C95A3AD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14802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9C714-49B3-1B4F-8B06-3ED1D0F51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49B0-808E-CD43-9C6D-C7034F892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1</a:t>
            </a:r>
            <a:r>
              <a:rPr lang="en-US" baseline="30000" dirty="0"/>
              <a:t>st</a:t>
            </a:r>
            <a:r>
              <a:rPr lang="en-US" dirty="0"/>
              <a:t> Science with interoperable data school</a:t>
            </a:r>
          </a:p>
          <a:p>
            <a:pPr lvl="1"/>
            <a:r>
              <a:rPr lang="en-US" dirty="0"/>
              <a:t> Late May 2020, ESAC near Madrid</a:t>
            </a:r>
          </a:p>
          <a:p>
            <a:pPr lvl="1"/>
            <a:r>
              <a:rPr lang="en-US" dirty="0"/>
              <a:t> Announcement TBD, but hopefully Jan 2020</a:t>
            </a:r>
          </a:p>
          <a:p>
            <a:pPr lvl="1"/>
            <a:r>
              <a:rPr lang="en-US" dirty="0"/>
              <a:t> Aimed at PhD students, postdoc, early career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 Question – any Task 4.3 possibilities for the school tutorials 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5BA4-FC8B-5345-B64B-08E8B78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D04C3-F600-1347-B871-BC4AF225F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0B2E6-2BA3-AB42-8864-85FD219F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4851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B07E2-128B-5241-AAE5-AB81389DE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DEAAA-420C-364D-BA06-E54841CEF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B6A42-3C4A-5B47-B779-2E48049A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28</a:t>
            </a:fld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01351-D228-784B-BDB2-4C146D48CE41}"/>
              </a:ext>
            </a:extLst>
          </p:cNvPr>
          <p:cNvSpPr/>
          <p:nvPr/>
        </p:nvSpPr>
        <p:spPr>
          <a:xfrm>
            <a:off x="1502909" y="0"/>
            <a:ext cx="9879554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Next steps: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Tech Forum</a:t>
            </a:r>
          </a:p>
          <a:p>
            <a:r>
              <a:rPr lang="en-US" dirty="0"/>
              <a:t>- Presentation on Task 4.3 on progress and ideas.</a:t>
            </a:r>
          </a:p>
          <a:p>
            <a:pPr marL="285750" indent="-285750">
              <a:buFontTx/>
              <a:buChar char="-"/>
            </a:pPr>
            <a:r>
              <a:rPr lang="en-US" dirty="0"/>
              <a:t>Hackathon meeting – demo in </a:t>
            </a:r>
            <a:r>
              <a:rPr lang="en-US" dirty="0" err="1"/>
              <a:t>Jupyter</a:t>
            </a:r>
            <a:r>
              <a:rPr lang="en-US" dirty="0"/>
              <a:t> notebook?  (2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/>
              <a:t>Cross-WP4/5 question – desired platform capabilities from Task 4.3 experience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Task 4.3 Meeting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End March/ beginning April 2020 – Strasbourg  (date TBD)</a:t>
            </a:r>
          </a:p>
          <a:p>
            <a:pPr marL="285750" indent="-285750">
              <a:buFontTx/>
              <a:buChar char="-"/>
            </a:pPr>
            <a:r>
              <a:rPr lang="en-US" dirty="0"/>
              <a:t>Make plans for imaging, catalogue, cube explorations. 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Input for ESCAPE progress meeting </a:t>
            </a:r>
            <a:r>
              <a:rPr lang="en-US" dirty="0"/>
              <a:t>- 3 slides  (to be finalized at Strasbourg Tech forum) </a:t>
            </a:r>
          </a:p>
          <a:p>
            <a:r>
              <a:rPr lang="en-US" dirty="0"/>
              <a:t>( - input for ESO users committee: 2-3 slides for April 2020) – MR to decide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Input for mid-term report. </a:t>
            </a:r>
            <a:r>
              <a:rPr lang="en-US" dirty="0"/>
              <a:t>Written description of progress: probably needed by end June 2020</a:t>
            </a:r>
          </a:p>
          <a:p>
            <a:r>
              <a:rPr lang="en-US" dirty="0"/>
              <a:t>- Meeting HITS  before summer 2020 (probably July)</a:t>
            </a:r>
          </a:p>
          <a:p>
            <a:r>
              <a:rPr lang="en-US" dirty="0"/>
              <a:t>(how do we keep that after finished? - who can re-run it?) (F-X - visit to HITS)</a:t>
            </a:r>
          </a:p>
          <a:p>
            <a:r>
              <a:rPr lang="en-US" dirty="0"/>
              <a:t>- </a:t>
            </a:r>
            <a:r>
              <a:rPr lang="en-US" b="1" dirty="0">
                <a:solidFill>
                  <a:schemeClr val="accent1"/>
                </a:solidFill>
              </a:rPr>
              <a:t>AD’I Jan-June 2020</a:t>
            </a:r>
            <a:r>
              <a:rPr lang="en-US" dirty="0"/>
              <a:t>: Concentrate on UVES data, apply same approach as done from HARPS, but also look for overlaps. (Make the prototype system somehow transferrable)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b="1" dirty="0">
                <a:solidFill>
                  <a:schemeClr val="accent1"/>
                </a:solidFill>
              </a:rPr>
              <a:t>Toward the Deliverable Demo - July 2021</a:t>
            </a:r>
          </a:p>
          <a:p>
            <a:r>
              <a:rPr lang="en-US" dirty="0"/>
              <a:t>   - A vision for the demo; February 2021</a:t>
            </a:r>
          </a:p>
          <a:p>
            <a:r>
              <a:rPr lang="en-US" dirty="0"/>
              <a:t>   - Define venue/audience for demo: ESO Users committee 2021, EWASS 2021, IAU 2021?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806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EF1A3-B0BF-F74A-B7D2-1E61DDFF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B8775-DCAC-FF40-BA7B-5FC198D2D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A24EF-789E-E54E-97DE-2079E96B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29</a:t>
            </a:fld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F34398-597B-F847-A39D-E4AA94545126}"/>
              </a:ext>
            </a:extLst>
          </p:cNvPr>
          <p:cNvSpPr/>
          <p:nvPr/>
        </p:nvSpPr>
        <p:spPr>
          <a:xfrm>
            <a:off x="2036416" y="65958"/>
            <a:ext cx="99111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Helvetica" pitchFamily="2" charset="0"/>
              </a:rPr>
              <a:t>Spectra:</a:t>
            </a:r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 * finalize HARPS - atmosphere removal (short investigation by HITS before Tech forum). Try the system with simulated stellar spectra - is similar really similar? ESO (John) – goal to show in April 2020 (may involve pre-</a:t>
            </a:r>
            <a:r>
              <a:rPr lang="en-GB" dirty="0" err="1">
                <a:solidFill>
                  <a:srgbClr val="000000"/>
                </a:solidFill>
                <a:latin typeface="Helvetica" pitchFamily="2" charset="0"/>
              </a:rPr>
              <a:t>procesing</a:t>
            </a: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/norms/...?)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 * </a:t>
            </a:r>
            <a:r>
              <a:rPr lang="en-GB" b="1" dirty="0">
                <a:solidFill>
                  <a:srgbClr val="000000"/>
                </a:solidFill>
                <a:latin typeface="Helvetica" pitchFamily="2" charset="0"/>
              </a:rPr>
              <a:t>UVES work</a:t>
            </a:r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    - Self-Organizing-Maps?</a:t>
            </a:r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    - What to do instead of 0-padding?</a:t>
            </a:r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    - Does the dimensionality reduction cluster different "objects" (galaxy, star, QSO, BD) ?</a:t>
            </a:r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    - Getting labels from SIMBAD and ‘re-label' centroids [FS(ESO) – CDS]</a:t>
            </a:r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    - Question: are we good enough with redshifts?</a:t>
            </a:r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 * </a:t>
            </a:r>
            <a:r>
              <a:rPr lang="en-GB" b="1" dirty="0">
                <a:solidFill>
                  <a:srgbClr val="000000"/>
                </a:solidFill>
                <a:latin typeface="Helvetica" pitchFamily="2" charset="0"/>
              </a:rPr>
              <a:t>Gather some initial feedback from astronomers</a:t>
            </a: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: what is a "similarity" of spectra that *they* would find useful for *their* science -&gt;  maybe this will lead to different methods of pre-processing/loss-function</a:t>
            </a:r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* </a:t>
            </a:r>
            <a:r>
              <a:rPr lang="en-GB" b="1" dirty="0">
                <a:solidFill>
                  <a:srgbClr val="000000"/>
                </a:solidFill>
                <a:latin typeface="Helvetica" pitchFamily="2" charset="0"/>
              </a:rPr>
              <a:t>Precision topic:</a:t>
            </a:r>
          </a:p>
          <a:p>
            <a:pPr lvl="1"/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       - How many dimensions do we need to capture "most" of the spectral information ?</a:t>
            </a:r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   - ESO to try to force orthogonality in latent space + order by importance</a:t>
            </a:r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   - Noise estimation and then decide on the dimensions that are really necessary</a:t>
            </a:r>
          </a:p>
          <a:p>
            <a:pPr lvl="1"/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* </a:t>
            </a:r>
            <a:r>
              <a:rPr lang="en-GB" b="1" dirty="0">
                <a:solidFill>
                  <a:srgbClr val="000000"/>
                </a:solidFill>
                <a:latin typeface="Helvetica" pitchFamily="2" charset="0"/>
              </a:rPr>
              <a:t>Other instruments ? </a:t>
            </a: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Consider which spectrographs addition to HARPS and UVES - can we make one model that can contain spectra from all/more instruments?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486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A72AC-9E78-4844-ACEA-D2E3CA81A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What is the Virtual Observatory?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F4E02-E0F0-3B40-8997-833B7F3CA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115590"/>
            <a:ext cx="7886700" cy="51587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</a:t>
            </a:r>
            <a:r>
              <a:rPr lang="en-US" sz="2400" b="1" dirty="0"/>
              <a:t>Operational framework </a:t>
            </a:r>
            <a:r>
              <a:rPr lang="en-US" sz="2400" dirty="0"/>
              <a:t>for interoperable access to astronomical data and services across all areas of astronomy</a:t>
            </a:r>
          </a:p>
          <a:p>
            <a:endParaRPr lang="en-US" sz="2400" dirty="0"/>
          </a:p>
          <a:p>
            <a:r>
              <a:rPr lang="en-US" sz="2400" dirty="0"/>
              <a:t> Provides unique scientific capabilities, opening up new ways of using rich data in astronomy archives and services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A pioneer of FAIR data sharing </a:t>
            </a:r>
            <a:r>
              <a:rPr lang="en-US" sz="2400" dirty="0"/>
              <a:t>- </a:t>
            </a:r>
            <a:r>
              <a:rPr lang="en-US" sz="2400" b="1" dirty="0"/>
              <a:t>an existing global framework</a:t>
            </a:r>
            <a:r>
              <a:rPr lang="en-US" sz="2400" dirty="0"/>
              <a:t> – populated by major data providers (space and ground based) that is heavily used by the community </a:t>
            </a:r>
            <a:r>
              <a:rPr lang="en-US" sz="2400" i="1" dirty="0">
                <a:solidFill>
                  <a:srgbClr val="0070C0"/>
                </a:solidFill>
              </a:rPr>
              <a:t>(e.g. Gaia data access is fully VO)</a:t>
            </a:r>
          </a:p>
          <a:p>
            <a:endParaRPr lang="en-US" sz="2400" dirty="0"/>
          </a:p>
          <a:p>
            <a:r>
              <a:rPr lang="en-US" sz="2400" dirty="0"/>
              <a:t> </a:t>
            </a:r>
            <a:r>
              <a:rPr lang="en-US" sz="2400" b="1" dirty="0"/>
              <a:t>Re-used and customized </a:t>
            </a:r>
            <a:r>
              <a:rPr lang="en-US" sz="2400" dirty="0"/>
              <a:t>by planetary science (</a:t>
            </a:r>
            <a:r>
              <a:rPr lang="en-US" sz="2400" dirty="0" err="1"/>
              <a:t>EuroPLANET</a:t>
            </a:r>
            <a:r>
              <a:rPr lang="en-US" sz="2400" dirty="0"/>
              <a:t>), atomic and molecular physics (VAMDC) and materials sciences (via RDA Working Group)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5E9FB-342C-6245-900E-B0E2E583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17/12/2019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4AAA5-45A2-5949-A795-BEA30485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0738B-EC9F-FD40-9601-84AAC751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9998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A35E0-B0DA-3844-82CE-B744057FA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17/12/19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F398B-A903-5B48-A13D-641EADE5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D52B-8F4B-AC45-98F3-BB3A9978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30</a:t>
            </a:fld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CDEFCC-69A6-0542-908B-59785506B9A9}"/>
              </a:ext>
            </a:extLst>
          </p:cNvPr>
          <p:cNvSpPr/>
          <p:nvPr/>
        </p:nvSpPr>
        <p:spPr>
          <a:xfrm>
            <a:off x="2522705" y="156188"/>
            <a:ext cx="942286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dirty="0">
              <a:solidFill>
                <a:srgbClr val="000000"/>
              </a:solidFill>
              <a:latin typeface="Helvetica" pitchFamily="2" charset="0"/>
            </a:endParaRPr>
          </a:p>
          <a:p>
            <a:endParaRPr lang="en-GB" sz="1400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GB" b="1" dirty="0">
                <a:solidFill>
                  <a:srgbClr val="000000"/>
                </a:solidFill>
                <a:latin typeface="Helvetica" pitchFamily="2" charset="0"/>
              </a:rPr>
              <a:t>Interface:</a:t>
            </a:r>
          </a:p>
          <a:p>
            <a:r>
              <a:rPr lang="en-GB" b="1" dirty="0">
                <a:solidFill>
                  <a:srgbClr val="000000"/>
                </a:solidFill>
                <a:latin typeface="Helvetica" pitchFamily="2" charset="0"/>
              </a:rPr>
              <a:t>      * </a:t>
            </a: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Think of concepts for the interfaces</a:t>
            </a:r>
          </a:p>
          <a:p>
            <a:br>
              <a:rPr lang="en-GB" dirty="0"/>
            </a:br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      </a:t>
            </a:r>
            <a:br>
              <a:rPr lang="en-GB" dirty="0"/>
            </a:br>
            <a:br>
              <a:rPr lang="en-GB" dirty="0"/>
            </a:br>
            <a:br>
              <a:rPr lang="en-GB" sz="1400" dirty="0"/>
            </a:br>
            <a:br>
              <a:rPr lang="en-GB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5878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0E72F0-E552-304B-9EAC-DBB2E785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5DC1-D2F1-A045-BF26-4ED8758726BE}" type="datetime1">
              <a:rPr lang="en-GB" smtClean="0"/>
              <a:t>17/12/2019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91E0A-29F7-D844-9F1A-8EA9E60B9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79C4E-623B-A349-B4BD-AA6394DD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4</a:t>
            </a:fld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3015D-97EF-6F46-98B7-B2E18DA8A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36" y="1132226"/>
            <a:ext cx="7404569" cy="4979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FF7025-D267-5543-B7F2-FA09DB561C84}"/>
              </a:ext>
            </a:extLst>
          </p:cNvPr>
          <p:cNvSpPr txBox="1"/>
          <p:nvPr/>
        </p:nvSpPr>
        <p:spPr>
          <a:xfrm>
            <a:off x="4442013" y="251204"/>
            <a:ext cx="535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One view of the VO from an application: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8216F9-D7D0-3D45-8BE6-B80A6EA232DC}"/>
              </a:ext>
            </a:extLst>
          </p:cNvPr>
          <p:cNvSpPr txBox="1"/>
          <p:nvPr/>
        </p:nvSpPr>
        <p:spPr>
          <a:xfrm rot="20225043">
            <a:off x="1524001" y="2030506"/>
            <a:ext cx="229944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Built from VO Registry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23AB2-4B22-3046-9C5B-1E84F40F3E87}"/>
              </a:ext>
            </a:extLst>
          </p:cNvPr>
          <p:cNvSpPr txBox="1"/>
          <p:nvPr/>
        </p:nvSpPr>
        <p:spPr>
          <a:xfrm rot="20225043">
            <a:off x="4846746" y="1481706"/>
            <a:ext cx="276591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1000s All-Sky data 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42B071-931C-AC48-94E0-5ED4E2CE766C}"/>
              </a:ext>
            </a:extLst>
          </p:cNvPr>
          <p:cNvSpPr txBox="1"/>
          <p:nvPr/>
        </p:nvSpPr>
        <p:spPr>
          <a:xfrm rot="20225043">
            <a:off x="6793333" y="1274235"/>
            <a:ext cx="229944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Largest catalogues: </a:t>
            </a:r>
            <a:r>
              <a:rPr lang="en-US" b="1" dirty="0" err="1">
                <a:solidFill>
                  <a:srgbClr val="ED7D31"/>
                </a:solidFill>
              </a:rPr>
              <a:t>PanSTARRS</a:t>
            </a:r>
            <a:r>
              <a:rPr lang="en-US" b="1" dirty="0">
                <a:solidFill>
                  <a:srgbClr val="ED7D31"/>
                </a:solidFill>
              </a:rPr>
              <a:t>, Gaia etc.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54E52D-104D-E04C-A562-DA30EE95FB4A}"/>
              </a:ext>
            </a:extLst>
          </p:cNvPr>
          <p:cNvSpPr txBox="1"/>
          <p:nvPr/>
        </p:nvSpPr>
        <p:spPr>
          <a:xfrm rot="20225043">
            <a:off x="7281384" y="1960619"/>
            <a:ext cx="253932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Complex ADQL queries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FE4E9-E2E2-594E-82DB-136CCBB2755F}"/>
              </a:ext>
            </a:extLst>
          </p:cNvPr>
          <p:cNvSpPr txBox="1"/>
          <p:nvPr/>
        </p:nvSpPr>
        <p:spPr>
          <a:xfrm rot="20225043">
            <a:off x="7399687" y="2509779"/>
            <a:ext cx="2934114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Multi-resolution techniques for Big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F9427E-F52D-3B46-82CC-720D7970AAF5}"/>
              </a:ext>
            </a:extLst>
          </p:cNvPr>
          <p:cNvSpPr txBox="1"/>
          <p:nvPr/>
        </p:nvSpPr>
        <p:spPr>
          <a:xfrm rot="20225043">
            <a:off x="7552461" y="3362867"/>
            <a:ext cx="2726319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Interoperability of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4FD71C-4318-9646-B31E-9895EBDFA21C}"/>
              </a:ext>
            </a:extLst>
          </p:cNvPr>
          <p:cNvSpPr txBox="1"/>
          <p:nvPr/>
        </p:nvSpPr>
        <p:spPr>
          <a:xfrm rot="20225043">
            <a:off x="7908558" y="4113476"/>
            <a:ext cx="2299447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Interoperability between applications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7D7A96-DE17-A447-90EB-E83730B5B142}"/>
              </a:ext>
            </a:extLst>
          </p:cNvPr>
          <p:cNvSpPr txBox="1"/>
          <p:nvPr/>
        </p:nvSpPr>
        <p:spPr>
          <a:xfrm rot="20225043">
            <a:off x="1815831" y="3296088"/>
            <a:ext cx="2299447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ED7D31"/>
                </a:solidFill>
              </a:rPr>
              <a:t>Data from many observatories and missions</a:t>
            </a:r>
          </a:p>
        </p:txBody>
      </p:sp>
    </p:spTree>
    <p:extLst>
      <p:ext uri="{BB962C8B-B14F-4D97-AF65-F5344CB8AC3E}">
        <p14:creationId xmlns:p14="http://schemas.microsoft.com/office/powerpoint/2010/main" val="148269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AFAE1C-2881-CF40-9C95-D23F0BDAB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9886" y="665682"/>
            <a:ext cx="3524408" cy="1537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D4F23F-1548-E74E-968A-70FF5FAF4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233" y="1349241"/>
            <a:ext cx="3010388" cy="1624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8317D-C63C-4348-BACA-88DCE563A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926" y="2157247"/>
            <a:ext cx="3086909" cy="3782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792BDF-20EA-0D41-8814-0BFE1C6C2C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0941" y="5572621"/>
            <a:ext cx="1847059" cy="733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70AD07-E29B-AD4E-957C-E26F1A902D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6896" y="184696"/>
            <a:ext cx="3854094" cy="2793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28FC3C-7E6E-E947-AF4F-D0F2858FEB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4390" y="2861502"/>
            <a:ext cx="2007441" cy="980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CE0980-4F27-E949-A970-6D90FD6FA3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4456" y="2842083"/>
            <a:ext cx="1097339" cy="9997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DC4AEA-D2AC-3049-8D15-5EF5A36007B4}"/>
              </a:ext>
            </a:extLst>
          </p:cNvPr>
          <p:cNvSpPr txBox="1"/>
          <p:nvPr/>
        </p:nvSpPr>
        <p:spPr>
          <a:xfrm>
            <a:off x="954878" y="5939501"/>
            <a:ext cx="123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Notebooks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480CD9-0C9B-2D46-A091-40C8FEC34FA8}"/>
              </a:ext>
            </a:extLst>
          </p:cNvPr>
          <p:cNvSpPr/>
          <p:nvPr/>
        </p:nvSpPr>
        <p:spPr>
          <a:xfrm>
            <a:off x="7711048" y="5695079"/>
            <a:ext cx="911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TOPCAT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981A3B-8B92-8F4D-8B27-CEFA3E3C1712}"/>
              </a:ext>
            </a:extLst>
          </p:cNvPr>
          <p:cNvSpPr/>
          <p:nvPr/>
        </p:nvSpPr>
        <p:spPr>
          <a:xfrm>
            <a:off x="1570363" y="2704306"/>
            <a:ext cx="3741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exploration and integration tools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B810F7-2414-A745-BD10-7AE339F186C7}"/>
              </a:ext>
            </a:extLst>
          </p:cNvPr>
          <p:cNvSpPr/>
          <p:nvPr/>
        </p:nvSpPr>
        <p:spPr>
          <a:xfrm>
            <a:off x="6366056" y="3916744"/>
            <a:ext cx="1283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Your apps</a:t>
            </a:r>
          </a:p>
          <a:p>
            <a:r>
              <a:rPr lang="en-US" dirty="0"/>
              <a:t>&amp; programs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B78AE-0B55-594F-93CD-2D58877BE1E5}"/>
              </a:ext>
            </a:extLst>
          </p:cNvPr>
          <p:cNvSpPr txBox="1"/>
          <p:nvPr/>
        </p:nvSpPr>
        <p:spPr>
          <a:xfrm>
            <a:off x="3993493" y="6306384"/>
            <a:ext cx="189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 tools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80B8E8-5FA5-5B4F-8DFD-526E97AB627C}"/>
              </a:ext>
            </a:extLst>
          </p:cNvPr>
          <p:cNvSpPr txBox="1"/>
          <p:nvPr/>
        </p:nvSpPr>
        <p:spPr>
          <a:xfrm>
            <a:off x="5393902" y="155482"/>
            <a:ext cx="535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Interoperable applications and services</a:t>
            </a:r>
          </a:p>
        </p:txBody>
      </p:sp>
      <p:pic>
        <p:nvPicPr>
          <p:cNvPr id="6" name="ipyaladin-screencast2">
            <a:hlinkClick r:id="" action="ppaction://media"/>
            <a:extLst>
              <a:ext uri="{FF2B5EF4-FFF2-40B4-BE49-F238E27FC236}">
                <a16:creationId xmlns:a16="http://schemas.microsoft.com/office/drawing/2014/main" id="{832C392D-D665-9646-9C09-0F9C9E63F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3154" y="3087608"/>
            <a:ext cx="4387235" cy="2708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930B73-5286-4344-94FC-8BE3F1FBAB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5657" y="4441771"/>
            <a:ext cx="2475069" cy="19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7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4B1D3-A465-BB4D-8C03-481FE4A5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VO is FAIR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6980-CF5E-F047-B70B-D6987D6E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39442-1C85-6B43-818B-2143E85C8E31}" type="datetime1">
              <a:rPr lang="en-GB" smtClean="0"/>
              <a:t>17/12/2019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4B4F0-E0D5-FD40-8F9C-FA3EB015D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Mark Allen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C6EA-3AF8-DB4F-9AFC-BA8D8FD2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6</a:t>
            </a:fld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BBF3AB-792B-2245-80ED-39105A9DB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882" y="136452"/>
            <a:ext cx="8284050" cy="60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2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Patrick Fuhrmann at the EOSC Week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112" y="6388640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/>
              <a:t>7</a:t>
            </a:fld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0589" y="923230"/>
            <a:ext cx="9959062" cy="54654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/>
              <a:t>ESCAPE</a:t>
            </a:r>
            <a:r>
              <a:rPr lang="en-GB" sz="2400" dirty="0"/>
              <a:t> convenes a large scientific community</a:t>
            </a:r>
          </a:p>
          <a:p>
            <a:r>
              <a:rPr lang="en-GB" sz="2400" dirty="0"/>
              <a:t> </a:t>
            </a:r>
            <a:r>
              <a:rPr lang="en-GB" sz="2400" b="1" dirty="0"/>
              <a:t>31</a:t>
            </a:r>
            <a:r>
              <a:rPr lang="en-GB" sz="2400" dirty="0"/>
              <a:t> partners : </a:t>
            </a:r>
            <a:r>
              <a:rPr lang="en-GB" sz="2400" b="1" dirty="0"/>
              <a:t>7</a:t>
            </a:r>
            <a:r>
              <a:rPr lang="en-GB" sz="2400" dirty="0"/>
              <a:t> ESFRI &amp; landmarks: CTA, ELT, EST, FAIR, HL-LHC, KM3NeT, SKA</a:t>
            </a:r>
          </a:p>
          <a:p>
            <a:r>
              <a:rPr lang="en-GB" sz="2400" dirty="0"/>
              <a:t> </a:t>
            </a:r>
            <a:r>
              <a:rPr lang="en-GB" sz="2400" b="1" dirty="0"/>
              <a:t>2</a:t>
            </a:r>
            <a:r>
              <a:rPr lang="en-GB" sz="2400" dirty="0"/>
              <a:t> pan-European International Organizations: CERN, ESO (with their world-class established infrastructures, experiments and observatories). </a:t>
            </a:r>
          </a:p>
          <a:p>
            <a:r>
              <a:rPr lang="en-GB" sz="2400" dirty="0"/>
              <a:t> </a:t>
            </a:r>
            <a:r>
              <a:rPr lang="en-GB" sz="2400" b="1" dirty="0"/>
              <a:t>4</a:t>
            </a:r>
            <a:r>
              <a:rPr lang="en-GB" sz="2400" dirty="0"/>
              <a:t> supporting ERA-NET initiatives: HEP (CERN), </a:t>
            </a:r>
            <a:r>
              <a:rPr lang="en-GB" sz="2400" dirty="0" err="1"/>
              <a:t>NuPECC</a:t>
            </a:r>
            <a:r>
              <a:rPr lang="en-GB" sz="2400" dirty="0"/>
              <a:t>, ASTRONET, APPEC </a:t>
            </a:r>
          </a:p>
          <a:p>
            <a:r>
              <a:rPr lang="en-GB" sz="2400" b="1" dirty="0"/>
              <a:t> </a:t>
            </a:r>
            <a:r>
              <a:rPr lang="en-GB" sz="2400" b="1" dirty="0">
                <a:solidFill>
                  <a:srgbClr val="0070C0"/>
                </a:solidFill>
              </a:rPr>
              <a:t>1 involved initiative/infrastructure: EURO-VO (Virtual Observatory)</a:t>
            </a:r>
          </a:p>
          <a:p>
            <a:r>
              <a:rPr lang="en-GB" sz="2400" b="1" dirty="0"/>
              <a:t> 2</a:t>
            </a:r>
            <a:r>
              <a:rPr lang="en-GB" sz="2400" dirty="0"/>
              <a:t> European research infrastructures: EGO and JIVE-ERIC</a:t>
            </a:r>
          </a:p>
          <a:p>
            <a:r>
              <a:rPr lang="en-US" sz="2400" spc="-1" dirty="0">
                <a:solidFill>
                  <a:srgbClr val="000000"/>
                </a:solidFill>
              </a:rPr>
              <a:t>Budget: </a:t>
            </a:r>
            <a:r>
              <a:rPr lang="en-US" sz="2400" b="1" spc="-1" dirty="0">
                <a:solidFill>
                  <a:srgbClr val="000000"/>
                </a:solidFill>
              </a:rPr>
              <a:t>16 M€, </a:t>
            </a:r>
            <a:r>
              <a:rPr lang="en-US" sz="2400" spc="-1" dirty="0">
                <a:solidFill>
                  <a:srgbClr val="000000"/>
                </a:solidFill>
              </a:rPr>
              <a:t>Started: </a:t>
            </a:r>
            <a:r>
              <a:rPr lang="en-US" sz="2400" b="1" spc="-1" dirty="0">
                <a:solidFill>
                  <a:srgbClr val="000000"/>
                </a:solidFill>
              </a:rPr>
              <a:t>Feb 2019</a:t>
            </a:r>
            <a:r>
              <a:rPr lang="en-US" sz="2400" spc="-1" dirty="0">
                <a:solidFill>
                  <a:srgbClr val="000000"/>
                </a:solidFill>
              </a:rPr>
              <a:t>,</a:t>
            </a:r>
            <a:r>
              <a:rPr lang="en-US" sz="2400" b="1" spc="-1" dirty="0">
                <a:solidFill>
                  <a:srgbClr val="000000"/>
                </a:solidFill>
              </a:rPr>
              <a:t> </a:t>
            </a:r>
            <a:r>
              <a:rPr lang="en-US" sz="2400" spc="-1" dirty="0">
                <a:solidFill>
                  <a:srgbClr val="000000"/>
                </a:solidFill>
              </a:rPr>
              <a:t>Duration: </a:t>
            </a:r>
            <a:r>
              <a:rPr lang="en-US" sz="2400" b="1" spc="-1" dirty="0">
                <a:solidFill>
                  <a:srgbClr val="000000"/>
                </a:solidFill>
              </a:rPr>
              <a:t>42</a:t>
            </a:r>
            <a:r>
              <a:rPr lang="en-US" sz="2400" spc="-1" dirty="0">
                <a:solidFill>
                  <a:srgbClr val="000000"/>
                </a:solidFill>
              </a:rPr>
              <a:t> months</a:t>
            </a:r>
          </a:p>
          <a:p>
            <a:r>
              <a:rPr lang="en-US" sz="2400" spc="-1" dirty="0">
                <a:solidFill>
                  <a:srgbClr val="000000"/>
                </a:solidFill>
              </a:rPr>
              <a:t>Coordinator: </a:t>
            </a:r>
            <a:r>
              <a:rPr lang="en-US" sz="2400" b="1" spc="-1" dirty="0">
                <a:solidFill>
                  <a:srgbClr val="000000"/>
                </a:solidFill>
              </a:rPr>
              <a:t>CNRS (</a:t>
            </a:r>
            <a:r>
              <a:rPr lang="de-DE" sz="1600" dirty="0" err="1"/>
              <a:t>Centre</a:t>
            </a:r>
            <a:r>
              <a:rPr lang="de-DE" sz="1600" dirty="0"/>
              <a:t> National de la Recherche </a:t>
            </a:r>
            <a:r>
              <a:rPr lang="de-DE" sz="1600" dirty="0" err="1"/>
              <a:t>Scientifique</a:t>
            </a:r>
            <a:r>
              <a:rPr lang="en-US" sz="2400" b="1" spc="-1" dirty="0">
                <a:solidFill>
                  <a:srgbClr val="000000"/>
                </a:solidFill>
              </a:rPr>
              <a:t>)</a:t>
            </a:r>
          </a:p>
          <a:p>
            <a:pPr marL="0" indent="0">
              <a:buNone/>
            </a:pPr>
            <a:endParaRPr lang="en-US" sz="1050" b="1" spc="-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i="1" spc="-1" dirty="0">
                <a:solidFill>
                  <a:srgbClr val="000000"/>
                </a:solidFill>
              </a:rPr>
              <a:t>Home page: https://</a:t>
            </a:r>
            <a:r>
              <a:rPr lang="en-US" i="1" spc="-1" dirty="0" err="1">
                <a:solidFill>
                  <a:srgbClr val="000000"/>
                </a:solidFill>
              </a:rPr>
              <a:t>projectescape.eu</a:t>
            </a:r>
            <a:endParaRPr lang="en-US" i="1" spc="-1" dirty="0">
              <a:solidFill>
                <a:srgbClr val="000000"/>
              </a:solidFill>
            </a:endParaRPr>
          </a:p>
          <a:p>
            <a:endParaRPr lang="en-US" sz="2400" b="1" spc="-1" dirty="0">
              <a:solidFill>
                <a:srgbClr val="000000"/>
              </a:solidFill>
            </a:endParaRPr>
          </a:p>
          <a:p>
            <a:endParaRPr lang="en-US" sz="2000" spc="-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sz="2000" dirty="0"/>
          </a:p>
          <a:p>
            <a:pPr marL="0" indent="0" algn="just">
              <a:buNone/>
            </a:pPr>
            <a:endParaRPr lang="en-GB" sz="1600" i="1" dirty="0"/>
          </a:p>
          <a:p>
            <a:pPr marL="0" indent="0">
              <a:buNone/>
            </a:pPr>
            <a:endParaRPr lang="it-IT" sz="3200" dirty="0">
              <a:latin typeface="Avenir Book"/>
              <a:cs typeface="Avenir Book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209814-3B79-A749-8703-7A44E685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404" y="1"/>
            <a:ext cx="7290399" cy="1032353"/>
          </a:xfrm>
        </p:spPr>
        <p:txBody>
          <a:bodyPr/>
          <a:lstStyle/>
          <a:p>
            <a:r>
              <a:rPr lang="en-GB" b="1" dirty="0">
                <a:latin typeface="+mn-lt"/>
              </a:rPr>
              <a:t>ESCAPE in a nutshell</a:t>
            </a:r>
          </a:p>
        </p:txBody>
      </p:sp>
    </p:spTree>
    <p:extLst>
      <p:ext uri="{BB962C8B-B14F-4D97-AF65-F5344CB8AC3E}">
        <p14:creationId xmlns:p14="http://schemas.microsoft.com/office/powerpoint/2010/main" val="2394519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B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Annecy, </a:t>
            </a:r>
            <a:fld id="{F5D53C7E-BDE4-4C4D-BDCE-303F81627645}" type="datetime1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B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00B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1534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G. Lamanna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534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7981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9AD89-17DE-4EAC-B060-CF86C17F7722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 5" descr="Diapositiv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06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G. Lamanna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112" y="6388640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/>
              <a:t>9</a:t>
            </a:fld>
            <a:endParaRPr lang="it-IT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AC79B457-EE0D-44C6-93FF-DC2C2F3EE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919" y="1012617"/>
            <a:ext cx="8625590" cy="5136950"/>
          </a:xfrm>
        </p:spPr>
        <p:txBody>
          <a:bodyPr>
            <a:noAutofit/>
          </a:bodyPr>
          <a:lstStyle/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/>
              <a:t>Implementing </a:t>
            </a:r>
            <a:r>
              <a:rPr lang="en-GB" sz="2000" b="1" dirty="0">
                <a:solidFill>
                  <a:srgbClr val="FF0000"/>
                </a:solidFill>
              </a:rPr>
              <a:t>Science Analysis Platforms </a:t>
            </a:r>
            <a:r>
              <a:rPr lang="en-GB" sz="2000" dirty="0"/>
              <a:t>for EOSC researchers to stage data collections, analyse them, access ESFRIs’ software tools, bring their own custom workflows.</a:t>
            </a:r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/>
              <a:t>Contributing to the </a:t>
            </a:r>
            <a:r>
              <a:rPr lang="en-GB" sz="2000" b="1" dirty="0">
                <a:solidFill>
                  <a:srgbClr val="FF0000"/>
                </a:solidFill>
              </a:rPr>
              <a:t>EOSC</a:t>
            </a:r>
            <a:r>
              <a:rPr lang="en-GB" sz="2000" dirty="0"/>
              <a:t> global resources federation through a Data-Lake concept implementation to manage extremely large data volumes at the multi-Exabyte level.</a:t>
            </a:r>
            <a:r>
              <a:rPr lang="fr-FR" sz="2000" dirty="0"/>
              <a:t> </a:t>
            </a:r>
            <a:endParaRPr lang="en-GB" sz="2000" dirty="0"/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/>
              <a:t>Supporting </a:t>
            </a:r>
            <a:r>
              <a:rPr lang="en-GB" sz="2000" b="1" dirty="0">
                <a:solidFill>
                  <a:srgbClr val="FF0000"/>
                </a:solidFill>
              </a:rPr>
              <a:t>“scientific software” </a:t>
            </a:r>
            <a:r>
              <a:rPr lang="en-GB" sz="2000" dirty="0"/>
              <a:t>as a major component of ESFRI data to be preserved and exposed in EOSC through dedicated catalogues.</a:t>
            </a:r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/>
              <a:t>Implementing a community foundation approach for continuous software shared development and training new generation researchers. </a:t>
            </a:r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400" b="1" i="1" dirty="0">
                <a:solidFill>
                  <a:srgbClr val="0070C0"/>
                </a:solidFill>
              </a:rPr>
              <a:t> Virtual Observatory standards and methods for FAIR principles to a larger scientific context; demonstrating EOSC capacity to include existing frameworks</a:t>
            </a:r>
            <a:r>
              <a:rPr lang="en-GB" sz="2000" dirty="0"/>
              <a:t>.</a:t>
            </a:r>
            <a:r>
              <a:rPr lang="fr-FR" sz="2000" dirty="0"/>
              <a:t> </a:t>
            </a:r>
            <a:r>
              <a:rPr lang="en-GB" sz="2000" dirty="0"/>
              <a:t> </a:t>
            </a:r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/>
              <a:t>Further involving SMEs and society in knowledge discovery.</a:t>
            </a:r>
            <a:r>
              <a:rPr lang="fr-FR" sz="2000" dirty="0"/>
              <a:t> </a:t>
            </a:r>
            <a:endParaRPr lang="en-GB" sz="2000" dirty="0"/>
          </a:p>
          <a:p>
            <a:pPr marL="800100" lvl="1" indent="-3429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en-GB" sz="1800" i="1" dirty="0"/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en-GB" sz="2000" i="1" dirty="0"/>
          </a:p>
          <a:p>
            <a:pPr marL="800100" lvl="1" indent="-3429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en-GB" sz="1800" dirty="0"/>
          </a:p>
          <a:p>
            <a:pPr algn="just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en-GB" sz="1050" i="1" dirty="0"/>
          </a:p>
          <a:p>
            <a:pPr marL="457200" indent="-457200">
              <a:lnSpc>
                <a:spcPct val="80000"/>
              </a:lnSpc>
              <a:spcAft>
                <a:spcPts val="1200"/>
              </a:spcAft>
              <a:buFont typeface="+mj-lt"/>
              <a:buAutoNum type="arabicPeriod"/>
            </a:pPr>
            <a:endParaRPr lang="it-IT" sz="2000" dirty="0">
              <a:latin typeface="Avenir Book"/>
              <a:cs typeface="Avenir Book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229" y="136511"/>
            <a:ext cx="7688281" cy="604259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solidFill>
                  <a:srgbClr val="000090"/>
                </a:solidFill>
                <a:latin typeface="+mn-lt"/>
                <a:ea typeface="MS PGothic" charset="0"/>
              </a:rPr>
              <a:t>ESCAPE goals</a:t>
            </a:r>
            <a:endParaRPr lang="en-GB" b="1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62615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4_16-9" id="{F69436B8-0B6C-C84A-924F-A924AA470464}" vid="{518A6F0E-2D71-A84F-914F-4A4C1B479DD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20210</TotalTime>
  <Words>2225</Words>
  <Application>Microsoft Macintosh PowerPoint</Application>
  <PresentationFormat>Widescreen</PresentationFormat>
  <Paragraphs>427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MS PGothic</vt:lpstr>
      <vt:lpstr>Arial</vt:lpstr>
      <vt:lpstr>Avenir Book</vt:lpstr>
      <vt:lpstr>Calibri</vt:lpstr>
      <vt:lpstr>Calibri Light</vt:lpstr>
      <vt:lpstr>Helvetica</vt:lpstr>
      <vt:lpstr>Times New Roman</vt:lpstr>
      <vt:lpstr>Tema di Office</vt:lpstr>
      <vt:lpstr>WP4 ‘CEVO’ status</vt:lpstr>
      <vt:lpstr>In Europe… there is a new big initiative for data: European Open Science Cloud (EOSC)</vt:lpstr>
      <vt:lpstr>What is the Virtual Observatory?</vt:lpstr>
      <vt:lpstr>PowerPoint Presentation</vt:lpstr>
      <vt:lpstr>PowerPoint Presentation</vt:lpstr>
      <vt:lpstr>VO is FAIR</vt:lpstr>
      <vt:lpstr>ESCAPE in a nutshell</vt:lpstr>
      <vt:lpstr>PowerPoint Presentation</vt:lpstr>
      <vt:lpstr>ESCAPE goals</vt:lpstr>
      <vt:lpstr>http://projectescape.eu</vt:lpstr>
      <vt:lpstr>PowerPoint Presentation</vt:lpstr>
      <vt:lpstr>WP4 Objectives</vt:lpstr>
      <vt:lpstr>WP4 Tasks</vt:lpstr>
      <vt:lpstr>WP4 Partners</vt:lpstr>
      <vt:lpstr>Task 4.1 Integration of astronomy VO data and services into the EOSC </vt:lpstr>
      <vt:lpstr>Task 4.1 - overview</vt:lpstr>
      <vt:lpstr>PowerPoint Presentation</vt:lpstr>
      <vt:lpstr>Task 4.2 Implementation of FAIR principles for ESFRI data through the Virtual Observatory</vt:lpstr>
      <vt:lpstr>Task 4.2 Activities: Requirements and VO update</vt:lpstr>
      <vt:lpstr>Task 4.2 Activities: problem solving platform and support to science community</vt:lpstr>
      <vt:lpstr>PowerPoint Presentation</vt:lpstr>
      <vt:lpstr>Task 4.2 - Partner expected contribution</vt:lpstr>
      <vt:lpstr>Task 4.3 Adding value to trusted content in astronomy archives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43</cp:revision>
  <dcterms:created xsi:type="dcterms:W3CDTF">2019-06-21T17:02:56Z</dcterms:created>
  <dcterms:modified xsi:type="dcterms:W3CDTF">2019-12-17T13:36:46Z</dcterms:modified>
</cp:coreProperties>
</file>