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475" r:id="rId2"/>
    <p:sldId id="2476" r:id="rId3"/>
    <p:sldId id="2479" r:id="rId4"/>
    <p:sldId id="2563" r:id="rId5"/>
    <p:sldId id="2564" r:id="rId6"/>
    <p:sldId id="2565" r:id="rId7"/>
    <p:sldId id="2566" r:id="rId8"/>
    <p:sldId id="2571" r:id="rId9"/>
    <p:sldId id="2574" r:id="rId10"/>
    <p:sldId id="2576" r:id="rId11"/>
    <p:sldId id="2567" r:id="rId12"/>
    <p:sldId id="2570" r:id="rId13"/>
    <p:sldId id="2573" r:id="rId14"/>
    <p:sldId id="2575" r:id="rId15"/>
    <p:sldId id="2483" r:id="rId16"/>
    <p:sldId id="2569" r:id="rId17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92D9B31-3FCE-45BC-BE46-69D6BB95987B}">
          <p14:sldIdLst>
            <p14:sldId id="2475"/>
            <p14:sldId id="2476"/>
            <p14:sldId id="2479"/>
            <p14:sldId id="2563"/>
            <p14:sldId id="2564"/>
            <p14:sldId id="2565"/>
            <p14:sldId id="2566"/>
            <p14:sldId id="2571"/>
            <p14:sldId id="2574"/>
            <p14:sldId id="2576"/>
            <p14:sldId id="2567"/>
            <p14:sldId id="2570"/>
            <p14:sldId id="2573"/>
            <p14:sldId id="2575"/>
            <p14:sldId id="2483"/>
            <p14:sldId id="2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FF01"/>
    <a:srgbClr val="41719C"/>
    <a:srgbClr val="FFC000"/>
    <a:srgbClr val="F0FE68"/>
    <a:srgbClr val="DBEEF3"/>
    <a:srgbClr val="000098"/>
    <a:srgbClr val="1B4884"/>
    <a:srgbClr val="F2F2F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7" autoAdjust="0"/>
    <p:restoredTop sz="95775" autoAdjust="0"/>
  </p:normalViewPr>
  <p:slideViewPr>
    <p:cSldViewPr snapToGrid="0">
      <p:cViewPr>
        <p:scale>
          <a:sx n="106" d="100"/>
          <a:sy n="106" d="100"/>
        </p:scale>
        <p:origin x="88" y="168"/>
      </p:cViewPr>
      <p:guideLst>
        <p:guide orient="horz" pos="2197"/>
        <p:guide pos="3818"/>
      </p:guideLst>
    </p:cSldViewPr>
  </p:slideViewPr>
  <p:outlineViewPr>
    <p:cViewPr>
      <p:scale>
        <a:sx n="33" d="100"/>
        <a:sy n="33" d="100"/>
      </p:scale>
      <p:origin x="0" y="-5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1598-FE66-49D8-9F3D-1237217EE16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B660-B7B4-4DD0-A819-51D71053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B660-B7B4-4DD0-A819-51D710535C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0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B660-B7B4-4DD0-A819-51D710535C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96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8DD640C-7723-4895-85B2-537690824351}" type="datetime1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414" y="217133"/>
            <a:ext cx="11566205" cy="644004"/>
          </a:xfrm>
          <a:prstGeom prst="rect">
            <a:avLst/>
          </a:prstGeom>
        </p:spPr>
        <p:txBody>
          <a:bodyPr tIns="72000" bIns="72000" anchor="ctr" anchorCtr="0"/>
          <a:lstStyle>
            <a:lvl1pPr>
              <a:defRPr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42D0ED-DE49-440F-B079-143A973E8C86}" type="datetime1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idx="1" hasCustomPrompt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>
            <a:lvl1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" y="113334"/>
            <a:ext cx="11493240" cy="83808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圆角矩形 13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7133"/>
            <a:ext cx="11409419" cy="644004"/>
          </a:xfrm>
          <a:prstGeom prst="rect">
            <a:avLst/>
          </a:prstGeom>
        </p:spPr>
        <p:txBody>
          <a:bodyPr tIns="72000" bIns="72000" anchor="ctr" anchorCtr="0"/>
          <a:lstStyle>
            <a:lvl1pPr>
              <a:defRPr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FF42B40-922E-49E2-B461-C1D73F053795}" type="datetime1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idx="1" hasCustomPrompt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>
            <a:lvl1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721" y="113334"/>
            <a:ext cx="12278341" cy="838081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9" name="圆角矩形 8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圆角矩形 9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/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EBD7764-E334-4E02-840E-F716F865F1E6}" type="datetime1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43659" y="6492875"/>
            <a:ext cx="548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kumimoji="0" lang="zh-CN" altLang="en-US" sz="16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293A8B-7656-41F7-B47F-4F4E036E5275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13055" indent="-313055" algn="l" defTabSz="914400" rtl="0" eaLnBrk="1" latinLnBrk="0" hangingPunct="1">
        <a:lnSpc>
          <a:spcPct val="140000"/>
        </a:lnSpc>
        <a:spcBef>
          <a:spcPts val="1000"/>
        </a:spcBef>
        <a:buSzPct val="100000"/>
        <a:buFont typeface="Wingdings" panose="05000000000000000000" pitchFamily="2" charset="2"/>
        <a:buChar char=""/>
        <a:defRPr lang="zh-CN" altLang="en-US" sz="2800" b="1" kern="1200" dirty="0" smtClean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593725" indent="-281305" algn="l" defTabSz="914400" rtl="0" eaLnBrk="1" latinLnBrk="0" hangingPunct="1">
        <a:lnSpc>
          <a:spcPct val="140000"/>
        </a:lnSpc>
        <a:spcBef>
          <a:spcPts val="500"/>
        </a:spcBef>
        <a:buFontTx/>
        <a:buBlip>
          <a:blip r:embed="rId6"/>
        </a:buBlip>
        <a:defRPr lang="zh-CN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3670B3-8B92-4A46-BBE1-8916B127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8B1454-9638-2046-960B-5CE3BD3EA459}"/>
              </a:ext>
            </a:extLst>
          </p:cNvPr>
          <p:cNvSpPr txBox="1"/>
          <p:nvPr/>
        </p:nvSpPr>
        <p:spPr>
          <a:xfrm>
            <a:off x="698313" y="998594"/>
            <a:ext cx="107923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0" i="0" u="none" strike="noStrike" dirty="0">
                <a:solidFill>
                  <a:srgbClr val="0070C0"/>
                </a:solidFill>
                <a:effectLst/>
                <a:latin typeface="Liberation Sans"/>
              </a:rPr>
              <a:t>EW Physics at the CEPC</a:t>
            </a:r>
            <a:endParaRPr kumimoji="1"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618973-9F78-E640-B4F5-267B0220EA91}"/>
              </a:ext>
            </a:extLst>
          </p:cNvPr>
          <p:cNvSpPr txBox="1"/>
          <p:nvPr/>
        </p:nvSpPr>
        <p:spPr>
          <a:xfrm>
            <a:off x="-1" y="1768035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tabLst>
                <a:tab pos="1885950" algn="l"/>
              </a:tabLst>
            </a:pPr>
            <a:r>
              <a:rPr lang="en-US" altLang="zh-CN" sz="2800" b="1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Zhijun</a:t>
            </a:r>
            <a:r>
              <a:rPr lang="zh-CN" altLang="en-US" sz="2800" b="1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Liang</a:t>
            </a:r>
          </a:p>
          <a:p>
            <a:pPr algn="ctr">
              <a:spcAft>
                <a:spcPts val="600"/>
              </a:spcAft>
              <a:tabLst>
                <a:tab pos="1885950" algn="l"/>
              </a:tabLst>
            </a:pPr>
            <a:r>
              <a:rPr lang="en-US" altLang="zh-CN" sz="2000" b="1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(On behalf of the CEPC physics and detector group)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tabLst>
                <a:tab pos="1885950" algn="l"/>
              </a:tabLst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Institute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High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energy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physics,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487267-9225-4040-9D2A-9C60CF468F53}"/>
              </a:ext>
            </a:extLst>
          </p:cNvPr>
          <p:cNvSpPr txBox="1"/>
          <p:nvPr/>
        </p:nvSpPr>
        <p:spPr>
          <a:xfrm>
            <a:off x="2" y="3196753"/>
            <a:ext cx="12191998" cy="116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 202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International Workshop on the Circular Electron Positron Collider</a:t>
            </a: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Marseille,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France,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Apr 8–11, 2024</a:t>
            </a:r>
          </a:p>
          <a:p>
            <a:pPr algn="ctr">
              <a:lnSpc>
                <a:spcPct val="120000"/>
              </a:lnSpc>
            </a:pP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404F9-A39A-62A9-BF42-B361C7C86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10393"/>
            <a:ext cx="12188952" cy="29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3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085B-E191-1C49-4994-2A907EF0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mixing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lang="en-US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en-US" altLang="zh-CN" baseline="-25000" dirty="0"/>
              <a:t>LR</a:t>
            </a:r>
            <a:r>
              <a:rPr lang="zh-CN" altLang="en-US" baseline="-25000" dirty="0"/>
              <a:t> </a:t>
            </a:r>
            <a:r>
              <a:rPr lang="en-US" altLang="zh-CN" dirty="0"/>
              <a:t>measurement)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7FF0-680B-4E5C-1CCF-DBE092F2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10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23D0E-07F6-3D87-88A7-A65AEBDB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87" y="861137"/>
            <a:ext cx="12177887" cy="51473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6A89D-36D7-F23E-A79B-566D4BFF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14" y="1505141"/>
            <a:ext cx="9749965" cy="52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65B5-5927-DFFE-AED6-33247DA9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mixing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measurements (</a:t>
            </a:r>
            <a:r>
              <a:rPr lang="en-US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zh-CN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in</a:t>
            </a:r>
            <a:r>
              <a:rPr lang="zh-CN" altLang="zh-CN" b="1" baseline="30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θ</a:t>
            </a:r>
            <a:r>
              <a:rPr lang="zh-CN" altLang="zh-CN" b="1" baseline="-25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W</a:t>
            </a:r>
            <a:r>
              <a:rPr lang="zh-CN" altLang="en-US" b="1" baseline="-25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kumimoji="1" lang="en-US" altLang="zh-CN" dirty="0"/>
              <a:t>)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2E6CD-EFBB-9820-5CA4-5CD649A0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11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52DF-D556-F137-00A2-C7A2D9FC5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07" y="855329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pPr marL="685800" indent="-685800" hangingPunct="1">
              <a:buFont typeface="Wingdings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CEPC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has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potential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to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improve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magnitudes</a:t>
            </a:r>
          </a:p>
          <a:p>
            <a:pPr marL="0" indent="0" hangingPunct="1">
              <a:buNone/>
            </a:pPr>
            <a:endParaRPr lang="en-US" altLang="zh-C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D38BB-92E3-FE00-2DD4-28D537694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38676"/>
              </p:ext>
            </p:extLst>
          </p:nvPr>
        </p:nvGraphicFramePr>
        <p:xfrm>
          <a:off x="178107" y="2156333"/>
          <a:ext cx="11835785" cy="41492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67157">
                  <a:extLst>
                    <a:ext uri="{9D8B030D-6E8A-4147-A177-3AD203B41FA5}">
                      <a16:colId xmlns:a16="http://schemas.microsoft.com/office/drawing/2014/main" val="3048810353"/>
                    </a:ext>
                  </a:extLst>
                </a:gridCol>
                <a:gridCol w="2367157">
                  <a:extLst>
                    <a:ext uri="{9D8B030D-6E8A-4147-A177-3AD203B41FA5}">
                      <a16:colId xmlns:a16="http://schemas.microsoft.com/office/drawing/2014/main" val="2933758856"/>
                    </a:ext>
                  </a:extLst>
                </a:gridCol>
                <a:gridCol w="2100031">
                  <a:extLst>
                    <a:ext uri="{9D8B030D-6E8A-4147-A177-3AD203B41FA5}">
                      <a16:colId xmlns:a16="http://schemas.microsoft.com/office/drawing/2014/main" val="304785536"/>
                    </a:ext>
                  </a:extLst>
                </a:gridCol>
                <a:gridCol w="2634283">
                  <a:extLst>
                    <a:ext uri="{9D8B030D-6E8A-4147-A177-3AD203B41FA5}">
                      <a16:colId xmlns:a16="http://schemas.microsoft.com/office/drawing/2014/main" val="3040552672"/>
                    </a:ext>
                  </a:extLst>
                </a:gridCol>
                <a:gridCol w="2367157">
                  <a:extLst>
                    <a:ext uri="{9D8B030D-6E8A-4147-A177-3AD203B41FA5}">
                      <a16:colId xmlns:a16="http://schemas.microsoft.com/office/drawing/2014/main" val="3025526588"/>
                    </a:ext>
                  </a:extLst>
                </a:gridCol>
              </a:tblGrid>
              <a:tr h="836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Experiment</a:t>
                      </a: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Stat.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(10</a:t>
                      </a:r>
                      <a:r>
                        <a:rPr kumimoji="0" lang="en-US" altLang="zh-CN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Syst.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(10</a:t>
                      </a:r>
                      <a:r>
                        <a:rPr kumimoji="0" lang="en-US" altLang="zh-CN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Theory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kumimoji="0" lang="en-US" altLang="zh-CN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unc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(PDF+QCD)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(10</a:t>
                      </a:r>
                      <a:r>
                        <a:rPr kumimoji="0" lang="en-US" altLang="zh-CN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zh-CN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unc</a:t>
                      </a: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(10</a:t>
                      </a:r>
                      <a:r>
                        <a:rPr kumimoji="0" lang="en-US" altLang="zh-CN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-5</a:t>
                      </a: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δ</a:t>
                      </a:r>
                      <a:r>
                        <a:rPr kumimoji="0" lang="zh-CN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sin</a:t>
                      </a:r>
                      <a:r>
                        <a:rPr kumimoji="0" lang="zh-CN" altLang="zh-CN" sz="24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kumimoji="0" lang="zh-CN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θ</a:t>
                      </a:r>
                      <a:r>
                        <a:rPr kumimoji="0" lang="zh-CN" altLang="zh-CN" sz="240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extLst>
                  <a:ext uri="{0D108BD9-81ED-4DB2-BD59-A6C34878D82A}">
                    <a16:rowId xmlns:a16="http://schemas.microsoft.com/office/drawing/2014/main" val="1644415935"/>
                  </a:ext>
                </a:extLst>
              </a:tr>
              <a:tr h="508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LEP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~0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extLst>
                  <a:ext uri="{0D108BD9-81ED-4DB2-BD59-A6C34878D82A}">
                    <a16:rowId xmlns:a16="http://schemas.microsoft.com/office/drawing/2014/main" val="355706586"/>
                  </a:ext>
                </a:extLst>
              </a:tr>
              <a:tr h="50815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Tevatron</a:t>
                      </a:r>
                      <a:endParaRPr lang="en-CN" sz="2000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91443" marR="91443" marT="45737" marB="45737" horzOverflow="overflow"/>
                </a:tc>
                <a:extLst>
                  <a:ext uri="{0D108BD9-81ED-4DB2-BD59-A6C34878D82A}">
                    <a16:rowId xmlns:a16="http://schemas.microsoft.com/office/drawing/2014/main" val="3717418686"/>
                  </a:ext>
                </a:extLst>
              </a:tr>
              <a:tr h="469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ATLAS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8TeV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</a:t>
                      </a:r>
                      <a:r>
                        <a:rPr lang="en-US" dirty="0"/>
                        <a:t>ATL-CONF-2018-037</a:t>
                      </a:r>
                      <a:r>
                        <a:rPr lang="en-US" altLang="zh-CN" dirty="0"/>
                        <a:t>)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30140"/>
                  </a:ext>
                </a:extLst>
              </a:tr>
              <a:tr h="469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CMS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13TeV</a:t>
                      </a:r>
                    </a:p>
                    <a:p>
                      <a:pPr algn="ctr"/>
                      <a:r>
                        <a:rPr lang="en-US" altLang="zh-CN" dirty="0"/>
                        <a:t>(</a:t>
                      </a:r>
                      <a:r>
                        <a:rPr lang="en-CN" dirty="0"/>
                        <a:t>SMP-22-01</a:t>
                      </a:r>
                      <a:r>
                        <a:rPr lang="en-US" altLang="zh-CN" dirty="0"/>
                        <a:t>)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98234"/>
                  </a:ext>
                </a:extLst>
              </a:tr>
              <a:tr h="50815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CEPC</a:t>
                      </a: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2205.08553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0" lang="en-CN" sz="20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Calibri"/>
                        </a:rPr>
                        <a:t>~0.2</a:t>
                      </a:r>
                      <a:endParaRPr kumimoji="0" lang="zh-CN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  <a:sym typeface="Calibri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~0.2</a:t>
                      </a: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~0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~0.3</a:t>
                      </a:r>
                      <a:endParaRPr kumimoji="0" lang="zh-CN" altLang="en-US" sz="180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37782"/>
                  </a:ext>
                </a:extLst>
              </a:tr>
              <a:tr h="50815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Theory</a:t>
                      </a: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prediction</a:t>
                      </a:r>
                      <a:endParaRPr kumimoji="0" lang="en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  <a:sym typeface="Calibri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3" marR="91443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~4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~4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4797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613735D-B76E-530A-9C8B-18F5D0589F6D}"/>
              </a:ext>
            </a:extLst>
          </p:cNvPr>
          <p:cNvSpPr/>
          <p:nvPr/>
        </p:nvSpPr>
        <p:spPr>
          <a:xfrm>
            <a:off x="10262937" y="5281863"/>
            <a:ext cx="1203158" cy="10237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711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3FA8-365F-4836-AC0F-F4D930A5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30000" dirty="0"/>
              <a:t>b</a:t>
            </a:r>
            <a:r>
              <a:rPr lang="en-US" dirty="0"/>
              <a:t> measurement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705B5-7D45-4601-EC4E-9C34CDD5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12</a:t>
            </a:fld>
            <a:endParaRPr lang="zh-CN" altLang="en-US"/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752DB683-7FD1-C748-73AE-34FAF59B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0" y="3592830"/>
            <a:ext cx="8121650" cy="242189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B73BF55-D231-0483-D4DE-2F287D9F0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15" y="704850"/>
            <a:ext cx="163004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77619FE5-F3EB-622E-AD81-6C6F4EC72EC9}"/>
              </a:ext>
            </a:extLst>
          </p:cNvPr>
          <p:cNvSpPr txBox="1"/>
          <p:nvPr/>
        </p:nvSpPr>
        <p:spPr>
          <a:xfrm>
            <a:off x="175577" y="874238"/>
            <a:ext cx="9300845" cy="1948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685800" indent="-685800" hangingPunct="1">
              <a:buFont typeface="Wingdings" panose="05000000000000000000" charset="0"/>
              <a:buChar char="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LEP measurement  </a:t>
            </a:r>
            <a:r>
              <a:rPr lang="en-US" altLang="x-non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0.21594 ±0.00066</a:t>
            </a:r>
            <a:r>
              <a:rPr lang="zh-CN" alt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en-US" altLang="x-none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hangingPunct="1">
              <a:buFont typeface="Wingdings" panose="05000000000000000000" charset="0"/>
              <a:buChar char="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CEPC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aim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improve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precision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factor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10~20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(0.02%)</a:t>
            </a:r>
            <a:endParaRPr lang="en-US" altLang="x-none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hangingPunct="1">
              <a:buFont typeface="Wingdings" panose="05000000000000000000" charset="0"/>
              <a:buChar char=""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</a:t>
            </a:r>
            <a:r>
              <a:rPr lang="en-US" altLang="zh-CN" sz="2400" baseline="300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measurement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sensitive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physics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models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(SUSY)</a:t>
            </a:r>
          </a:p>
          <a:p>
            <a:pPr marL="1143000" lvl="1" indent="-685800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SUSY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predicts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corrections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Z</a:t>
            </a:r>
            <a:r>
              <a:rPr lang="en-US" altLang="zh-CN" sz="2400" dirty="0">
                <a:solidFill>
                  <a:srgbClr val="0070C0"/>
                </a:solidFill>
                <a:latin typeface="Microsoft YaHei" panose="020B0503020204020204" charset="-122"/>
                <a:ea typeface="Microsoft YaHei" panose="020B0503020204020204" charset="-122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bb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vertex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143000" lvl="1" indent="-685800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Through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gluino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chargino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loop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 panose="020B0604020202020204" pitchFamily="34" charset="0"/>
              <a:ea typeface="Palatino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0D4B06D-3D35-D181-FFB2-D89B8F3F7F5E}"/>
              </a:ext>
            </a:extLst>
          </p:cNvPr>
          <p:cNvSpPr txBox="1"/>
          <p:nvPr/>
        </p:nvSpPr>
        <p:spPr>
          <a:xfrm>
            <a:off x="4826000" y="6249035"/>
            <a:ext cx="25400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1601.07758</a:t>
            </a:r>
          </a:p>
        </p:txBody>
      </p:sp>
    </p:spTree>
    <p:extLst>
      <p:ext uri="{BB962C8B-B14F-4D97-AF65-F5344CB8AC3E}">
        <p14:creationId xmlns:p14="http://schemas.microsoft.com/office/powerpoint/2010/main" val="231512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24B1-14FB-D033-B770-08BD5A57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30000" dirty="0"/>
              <a:t>b</a:t>
            </a:r>
            <a:r>
              <a:rPr lang="en-US" dirty="0"/>
              <a:t> measurement</a:t>
            </a:r>
            <a:r>
              <a:rPr lang="zh-CN" altLang="en-US" dirty="0"/>
              <a:t> </a:t>
            </a:r>
            <a:r>
              <a:rPr lang="en-US" altLang="zh-CN" dirty="0"/>
              <a:t>(2)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1FAEE-0894-0009-13CF-DAD8B6EF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13</a:t>
            </a:fld>
            <a:endParaRPr lang="zh-CN" alt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3F7D339-9CA7-FFDA-DEA5-95B9FBA3EC17}"/>
              </a:ext>
            </a:extLst>
          </p:cNvPr>
          <p:cNvSpPr txBox="1">
            <a:spLocks/>
          </p:cNvSpPr>
          <p:nvPr/>
        </p:nvSpPr>
        <p:spPr>
          <a:xfrm>
            <a:off x="11019296" y="6643010"/>
            <a:ext cx="379095" cy="29591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CN" smtClean="0"/>
              <a:pPr/>
              <a:t>13</a:t>
            </a:fld>
            <a:endParaRPr lang="en-CN"/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F3E88EE2-3A6F-1904-42DF-B2B758BB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989" y="3178252"/>
            <a:ext cx="3978910" cy="351345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D8760251-80B6-EBEC-6E3F-CAE10C24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496" y="3178252"/>
            <a:ext cx="3663950" cy="3566160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E24D88D9-FF26-DC95-5372-9930CAE8C429}"/>
              </a:ext>
            </a:extLst>
          </p:cNvPr>
          <p:cNvSpPr txBox="1"/>
          <p:nvPr/>
        </p:nvSpPr>
        <p:spPr>
          <a:xfrm>
            <a:off x="-124510" y="861137"/>
            <a:ext cx="11891394" cy="19492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800100" lvl="1" indent="-342900" hangingPunct="1">
              <a:buFont typeface="Wingdings" panose="05000000000000000000" charset="0"/>
              <a:buChar char="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Expected to be 20~50 times better than LEP measurements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95%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purity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working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points,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efficiency &gt;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70%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CEPC ( ~30% for LEP)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hangingPunct="1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1D and 2D template fit for b tagging probability</a:t>
            </a:r>
          </a:p>
          <a:p>
            <a:pPr marL="800100" lvl="1" indent="-342900" hangingPunct="1">
              <a:buFont typeface="Wingdings" panose="05000000000000000000" charset="0"/>
              <a:buChar char="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global analysis method is developed to reduce impact from correlations between jet pairs.  Method is under validation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Arial" panose="020B0604020202020204" pitchFamily="34" charset="0"/>
              <a:ea typeface="Palatino"/>
              <a:cs typeface="Arial" panose="020B0604020202020204" pitchFamily="34" charset="0"/>
              <a:sym typeface="Palatino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988003-654F-E0AB-8A69-5EDAD24F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275564"/>
              </p:ext>
            </p:extLst>
          </p:nvPr>
        </p:nvGraphicFramePr>
        <p:xfrm>
          <a:off x="7740316" y="3178252"/>
          <a:ext cx="3124835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Error source 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ΔR</a:t>
                      </a:r>
                      <a:r>
                        <a:rPr lang="en-US" baseline="30000"/>
                        <a:t>b</a:t>
                      </a:r>
                      <a:r>
                        <a:rPr lang="en-US"/>
                        <a:t> (10</a:t>
                      </a:r>
                      <a:r>
                        <a:rPr lang="en-US" baseline="30000"/>
                        <a:t>-5</a:t>
                      </a:r>
                      <a:r>
                        <a:rPr lang="en-US"/>
                        <a:t>)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Statistics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Tracking resolution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Charm modeling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Gluon spliting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Hemisphere correlation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Total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 Box 10">
            <a:extLst>
              <a:ext uri="{FF2B5EF4-FFF2-40B4-BE49-F238E27FC236}">
                <a16:creationId xmlns:a16="http://schemas.microsoft.com/office/drawing/2014/main" id="{869BE0F9-88A4-7DB8-FF03-B213199EE501}"/>
              </a:ext>
            </a:extLst>
          </p:cNvPr>
          <p:cNvSpPr txBox="1"/>
          <p:nvPr/>
        </p:nvSpPr>
        <p:spPr>
          <a:xfrm>
            <a:off x="9173193" y="2678562"/>
            <a:ext cx="3139440" cy="316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Eur. Phys. J. Plus 136, 1 (2021)</a:t>
            </a:r>
          </a:p>
        </p:txBody>
      </p:sp>
    </p:spTree>
    <p:extLst>
      <p:ext uri="{BB962C8B-B14F-4D97-AF65-F5344CB8AC3E}">
        <p14:creationId xmlns:p14="http://schemas.microsoft.com/office/powerpoint/2010/main" val="55224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EAA1-BD5C-A0D3-17BD-15B877CE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</a:t>
            </a:r>
            <a:r>
              <a:rPr lang="en-US" dirty="0" err="1"/>
              <a:t>aTGCs</a:t>
            </a:r>
            <a:r>
              <a:rPr lang="en-US" dirty="0"/>
              <a:t> with </a:t>
            </a:r>
            <a:r>
              <a:rPr lang="en-US" dirty="0" err="1"/>
              <a:t>ee→WW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D6DF0-64E9-C657-C4B9-008AD6E0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207" y="6152380"/>
            <a:ext cx="548341" cy="365125"/>
          </a:xfrm>
        </p:spPr>
        <p:txBody>
          <a:bodyPr/>
          <a:lstStyle/>
          <a:p>
            <a:fld id="{80293A8B-7656-41F7-B47F-4F4E036E5275}" type="slidenum">
              <a:rPr lang="en-US" altLang="zh-CN" smtClean="0"/>
              <a:t>14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DE0D7-6E9C-F0BD-BAC7-D7F586C2D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38" y="1043805"/>
            <a:ext cx="4942840" cy="1262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A85A0-9FB3-18D5-F9EE-835F92F0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213" y="2951345"/>
            <a:ext cx="4368165" cy="255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342E-CFC3-79C4-C637-0437C425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88" y="4110220"/>
            <a:ext cx="4226560" cy="2517140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91D22E94-4F46-EEF2-84A7-2EF7DA01E210}"/>
              </a:ext>
            </a:extLst>
          </p:cNvPr>
          <p:cNvSpPr txBox="1"/>
          <p:nvPr/>
        </p:nvSpPr>
        <p:spPr>
          <a:xfrm>
            <a:off x="8411878" y="5851390"/>
            <a:ext cx="271526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arXiv:1907.04311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71D611D-61CF-BA4B-361A-5BCC0897A704}"/>
              </a:ext>
            </a:extLst>
          </p:cNvPr>
          <p:cNvSpPr txBox="1"/>
          <p:nvPr/>
        </p:nvSpPr>
        <p:spPr>
          <a:xfrm>
            <a:off x="298483" y="884420"/>
            <a:ext cx="657161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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Measurement of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ee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Palatino"/>
              </a:rPr>
              <a:t>→WW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Palatino"/>
              </a:rPr>
              <a:t> process provides important constraints on various new physics contributions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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Palatino"/>
              </a:rPr>
              <a:t>7 parameters considered for further EFT studies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293E59-EB6D-8B47-75E5-C07C2B5A1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88" y="2182995"/>
            <a:ext cx="5457825" cy="50673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2DB9F8-5BE0-35FB-7C9D-11998835B0C4}"/>
              </a:ext>
            </a:extLst>
          </p:cNvPr>
          <p:cNvSpPr/>
          <p:nvPr/>
        </p:nvSpPr>
        <p:spPr>
          <a:xfrm>
            <a:off x="523273" y="2149975"/>
            <a:ext cx="2237105" cy="543560"/>
          </a:xfrm>
          <a:prstGeom prst="roundRect">
            <a:avLst/>
          </a:prstGeom>
          <a:noFill/>
          <a:ln w="38100" cap="flat">
            <a:solidFill>
              <a:srgbClr val="FF3300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723626B-5DD5-2AB9-17A1-533B9E17E0F1}"/>
              </a:ext>
            </a:extLst>
          </p:cNvPr>
          <p:cNvSpPr txBox="1"/>
          <p:nvPr/>
        </p:nvSpPr>
        <p:spPr>
          <a:xfrm>
            <a:off x="685833" y="2759893"/>
            <a:ext cx="1911985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aTGC couplings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11623F-E00C-73CF-8623-7B22F96B176B}"/>
              </a:ext>
            </a:extLst>
          </p:cNvPr>
          <p:cNvSpPr/>
          <p:nvPr/>
        </p:nvSpPr>
        <p:spPr>
          <a:xfrm>
            <a:off x="2824513" y="2150610"/>
            <a:ext cx="3317240" cy="539115"/>
          </a:xfrm>
          <a:prstGeom prst="roundRect">
            <a:avLst/>
          </a:prstGeom>
          <a:noFill/>
          <a:ln w="38100" cap="flat">
            <a:solidFill>
              <a:srgbClr val="0070C0"/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95CCAD3-6692-31F1-AFE5-DBF081B76FE8}"/>
              </a:ext>
            </a:extLst>
          </p:cNvPr>
          <p:cNvSpPr txBox="1"/>
          <p:nvPr/>
        </p:nvSpPr>
        <p:spPr>
          <a:xfrm>
            <a:off x="3113438" y="2802120"/>
            <a:ext cx="278638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gauge couplings modifier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29E48561-8D0F-3780-F86B-3FACF2E5EDE7}"/>
              </a:ext>
            </a:extLst>
          </p:cNvPr>
          <p:cNvSpPr txBox="1"/>
          <p:nvPr/>
        </p:nvSpPr>
        <p:spPr>
          <a:xfrm>
            <a:off x="298483" y="3197408"/>
            <a:ext cx="666242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"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The optimal observable method explore for this search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FADFA53-9E43-51C0-6A4D-63C4B16AB28A}"/>
              </a:ext>
            </a:extLst>
          </p:cNvPr>
          <p:cNvSpPr txBox="1"/>
          <p:nvPr/>
        </p:nvSpPr>
        <p:spPr>
          <a:xfrm>
            <a:off x="624238" y="3524115"/>
            <a:ext cx="3441700" cy="3473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(Z. Phys. C 62 (1994) 397–412)</a:t>
            </a:r>
          </a:p>
        </p:txBody>
      </p:sp>
    </p:spTree>
    <p:extLst>
      <p:ext uri="{BB962C8B-B14F-4D97-AF65-F5344CB8AC3E}">
        <p14:creationId xmlns:p14="http://schemas.microsoft.com/office/powerpoint/2010/main" val="354444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0ADE-21DF-4940-B295-AF7DFD00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22" y="219518"/>
            <a:ext cx="11566205" cy="644004"/>
          </a:xfrm>
        </p:spPr>
        <p:txBody>
          <a:bodyPr/>
          <a:lstStyle/>
          <a:p>
            <a:r>
              <a:rPr lang="en-US" dirty="0"/>
              <a:t>Global fit with SMEFT: new physics constrains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E12D2-B698-044F-9E4A-D0AB4AFB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C4715-77BF-974C-9B77-D0C8A2F2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86" y="2339973"/>
            <a:ext cx="5690132" cy="2719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DA80D-C0E5-594E-A58D-40ECA1DACB3F}"/>
              </a:ext>
            </a:extLst>
          </p:cNvPr>
          <p:cNvSpPr txBox="1"/>
          <p:nvPr/>
        </p:nvSpPr>
        <p:spPr>
          <a:xfrm>
            <a:off x="1834732" y="5379667"/>
            <a:ext cx="8522536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  <a:buClr>
                <a:srgbClr val="7030A0"/>
              </a:buClr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 has potential to reveal new physics @10 </a:t>
            </a:r>
            <a:r>
              <a:rPr lang="en-US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TeV</a:t>
            </a: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by combining Higgs, EWK and top measurements → power of precision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D9B67-2D5A-A546-949D-7D6853E62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079" y="1106208"/>
            <a:ext cx="5605030" cy="887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E3B51-6AEC-B44A-88BA-C5E8177F5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8" y="2186131"/>
            <a:ext cx="5796378" cy="2873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ACCDF-7601-E6CA-DE9D-67DF387C7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382" y="5078"/>
            <a:ext cx="2644618" cy="25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0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8F61-F08E-95E9-CEFD-C3C8AD74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CN" dirty="0"/>
              <a:t>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63B9F-2C4E-362B-F299-C79E53D2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16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E226E-D17A-4F34-7030-1BAA1319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02" y="1103335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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CEPC is designed to have 100km double ring accelerator </a:t>
            </a:r>
          </a:p>
          <a:p>
            <a:pPr marL="800100" marR="0" lvl="1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Multiple collision energy (from Z pole to ttbar threshold) proposed for various physics motivations</a:t>
            </a:r>
          </a:p>
          <a:p>
            <a:pPr marL="342900" marR="0" lvl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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Unprecedented luminosity provides chance to test the SM EWK sector in a more precise way</a:t>
            </a:r>
          </a:p>
          <a:p>
            <a:pPr marL="800100" marR="0" lvl="1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Expected 1-2 order of magnitude better than current precision </a:t>
            </a:r>
          </a:p>
          <a:p>
            <a:pPr marL="800100" marR="0" lvl="1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ea typeface="Palatino"/>
                <a:cs typeface="Arial" panose="020B0604020202020204" pitchFamily="34" charset="0"/>
                <a:sym typeface="Palatino"/>
              </a:rPr>
              <a:t>Would help to solve puzzles in current measurements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85418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CE45-2FFD-5B45-BC1E-77D0D660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CEPC physics program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905CA-73AE-9147-B4AE-AFC66CA9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2</a:t>
            </a:fld>
            <a:endParaRPr lang="zh-CN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656590-DE36-9B4F-AD63-E53EBE67C3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435" y="899788"/>
            <a:ext cx="1902261" cy="1199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4C86F-C6C5-EE4D-91F0-71CD158B93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241" y="904620"/>
            <a:ext cx="1668751" cy="9468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81813A-59C5-0943-A50D-331D549401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274" y="904620"/>
            <a:ext cx="1226871" cy="10027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417731-6F11-3447-B508-0302063DB0B6}"/>
              </a:ext>
            </a:extLst>
          </p:cNvPr>
          <p:cNvSpPr txBox="1"/>
          <p:nvPr/>
        </p:nvSpPr>
        <p:spPr>
          <a:xfrm>
            <a:off x="228065" y="836698"/>
            <a:ext cx="5554658" cy="116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rgbClr val="7030A0"/>
              </a:buClr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extremely versatile machine with a broad spectrum of physics opportunities</a:t>
            </a: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rgbClr val="7030A0"/>
              </a:buClr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Far beyond a Higgs factory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F71207-0808-95BA-AA35-F9AC7163D2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165" y="926601"/>
            <a:ext cx="1199936" cy="10546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9AFE24-F1D6-66FC-B53D-E4C404546A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781276"/>
                  </p:ext>
                </p:extLst>
              </p:nvPr>
            </p:nvGraphicFramePr>
            <p:xfrm>
              <a:off x="54196" y="1981232"/>
              <a:ext cx="6339778" cy="37968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1241682860"/>
                        </a:ext>
                      </a:extLst>
                    </a:gridCol>
                    <a:gridCol w="884555">
                      <a:extLst>
                        <a:ext uri="{9D8B030D-6E8A-4147-A177-3AD203B41FA5}">
                          <a16:colId xmlns:a16="http://schemas.microsoft.com/office/drawing/2014/main" val="1882579010"/>
                        </a:ext>
                      </a:extLst>
                    </a:gridCol>
                    <a:gridCol w="2035283">
                      <a:extLst>
                        <a:ext uri="{9D8B030D-6E8A-4147-A177-3AD203B41FA5}">
                          <a16:colId xmlns:a16="http://schemas.microsoft.com/office/drawing/2014/main" val="1492984293"/>
                        </a:ext>
                      </a:extLst>
                    </a:gridCol>
                    <a:gridCol w="729763">
                      <a:extLst>
                        <a:ext uri="{9D8B030D-6E8A-4147-A177-3AD203B41FA5}">
                          <a16:colId xmlns:a16="http://schemas.microsoft.com/office/drawing/2014/main" val="644696180"/>
                        </a:ext>
                      </a:extLst>
                    </a:gridCol>
                    <a:gridCol w="819467">
                      <a:extLst>
                        <a:ext uri="{9D8B030D-6E8A-4147-A177-3AD203B41FA5}">
                          <a16:colId xmlns:a16="http://schemas.microsoft.com/office/drawing/2014/main" val="1749324493"/>
                        </a:ext>
                      </a:extLst>
                    </a:gridCol>
                    <a:gridCol w="744855">
                      <a:extLst>
                        <a:ext uri="{9D8B030D-6E8A-4147-A177-3AD203B41FA5}">
                          <a16:colId xmlns:a16="http://schemas.microsoft.com/office/drawing/2014/main" val="3514182418"/>
                        </a:ext>
                      </a:extLst>
                    </a:gridCol>
                    <a:gridCol w="744855">
                      <a:extLst>
                        <a:ext uri="{9D8B030D-6E8A-4147-A177-3AD203B41FA5}">
                          <a16:colId xmlns:a16="http://schemas.microsoft.com/office/drawing/2014/main" val="3268466278"/>
                        </a:ext>
                      </a:extLst>
                    </a:gridCol>
                  </a:tblGrid>
                  <a:tr h="32447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 mode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5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ZH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b="1" i="1" baseline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1" i="1" baseline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800" b="1" baseline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7943"/>
                      </a:ext>
                    </a:extLst>
                  </a:tr>
                  <a:tr h="327406"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5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~240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~91.2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~160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~360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7145"/>
                      </a:ext>
                    </a:extLst>
                  </a:tr>
                  <a:tr h="324478">
                    <a:tc gridSpan="3"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Run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time [y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ears]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832496"/>
                      </a:ext>
                    </a:extLst>
                  </a:tr>
                  <a:tr h="324478"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(30 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62341"/>
                      </a:ext>
                    </a:extLst>
                  </a:tr>
                  <a:tr h="362108">
                    <a:tc gridSpan="2"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[ab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404758"/>
                      </a:ext>
                    </a:extLst>
                  </a:tr>
                  <a:tr h="324478">
                    <a:tc gridSpan="2"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Event yields [2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11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210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22003"/>
                      </a:ext>
                    </a:extLst>
                  </a:tr>
                  <a:tr h="32447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Run Time [years]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~5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061054"/>
                      </a:ext>
                    </a:extLst>
                  </a:tr>
                  <a:tr h="324478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Latest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vert="vert27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 MW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316486"/>
                      </a:ext>
                    </a:extLst>
                  </a:tr>
                  <a:tr h="32447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MW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8.3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191.7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26.6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51766"/>
                      </a:ext>
                    </a:extLst>
                  </a:tr>
                  <a:tr h="32447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en-US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[ab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720659"/>
                      </a:ext>
                    </a:extLst>
                  </a:tr>
                  <a:tr h="324478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Event yields [2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</a:t>
                          </a:r>
                          <a:endParaRPr lang="zh-CN" altLang="en-US" sz="1600" b="0" kern="1200" baseline="3000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7453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49AFE24-F1D6-66FC-B53D-E4C404546A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781276"/>
                  </p:ext>
                </p:extLst>
              </p:nvPr>
            </p:nvGraphicFramePr>
            <p:xfrm>
              <a:off x="54196" y="1981232"/>
              <a:ext cx="6339778" cy="3796857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1241682860"/>
                        </a:ext>
                      </a:extLst>
                    </a:gridCol>
                    <a:gridCol w="884555">
                      <a:extLst>
                        <a:ext uri="{9D8B030D-6E8A-4147-A177-3AD203B41FA5}">
                          <a16:colId xmlns:a16="http://schemas.microsoft.com/office/drawing/2014/main" val="1882579010"/>
                        </a:ext>
                      </a:extLst>
                    </a:gridCol>
                    <a:gridCol w="2035283">
                      <a:extLst>
                        <a:ext uri="{9D8B030D-6E8A-4147-A177-3AD203B41FA5}">
                          <a16:colId xmlns:a16="http://schemas.microsoft.com/office/drawing/2014/main" val="1492984293"/>
                        </a:ext>
                      </a:extLst>
                    </a:gridCol>
                    <a:gridCol w="729763">
                      <a:extLst>
                        <a:ext uri="{9D8B030D-6E8A-4147-A177-3AD203B41FA5}">
                          <a16:colId xmlns:a16="http://schemas.microsoft.com/office/drawing/2014/main" val="644696180"/>
                        </a:ext>
                      </a:extLst>
                    </a:gridCol>
                    <a:gridCol w="819467">
                      <a:extLst>
                        <a:ext uri="{9D8B030D-6E8A-4147-A177-3AD203B41FA5}">
                          <a16:colId xmlns:a16="http://schemas.microsoft.com/office/drawing/2014/main" val="1749324493"/>
                        </a:ext>
                      </a:extLst>
                    </a:gridCol>
                    <a:gridCol w="744855">
                      <a:extLst>
                        <a:ext uri="{9D8B030D-6E8A-4147-A177-3AD203B41FA5}">
                          <a16:colId xmlns:a16="http://schemas.microsoft.com/office/drawing/2014/main" val="3514182418"/>
                        </a:ext>
                      </a:extLst>
                    </a:gridCol>
                    <a:gridCol w="744855">
                      <a:extLst>
                        <a:ext uri="{9D8B030D-6E8A-4147-A177-3AD203B41FA5}">
                          <a16:colId xmlns:a16="http://schemas.microsoft.com/office/drawing/2014/main" val="3268466278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Operation mode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1500" b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ZH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US" altLang="zh-CN" sz="1600" b="1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1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49153" t="-3448" r="-1695" b="-10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7943"/>
                      </a:ext>
                    </a:extLst>
                  </a:tr>
                  <a:tr h="338265">
                    <a:tc gridSpan="3"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85" t="-115385" r="-92692" b="-10461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500" b="0" i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~240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~91.2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~160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~360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7145"/>
                      </a:ext>
                    </a:extLst>
                  </a:tr>
                  <a:tr h="335280">
                    <a:tc gridSpan="3"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Run</a:t>
                          </a:r>
                          <a:r>
                            <a:rPr lang="en-US" altLang="zh-CN" sz="16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time [y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ears]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zh-CN" altLang="en-US" sz="1600" b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832496"/>
                      </a:ext>
                    </a:extLst>
                  </a:tr>
                  <a:tr h="335280">
                    <a:tc rowSpan="3"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CDR</a:t>
                          </a:r>
                        </a:p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(30 MW)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562341"/>
                      </a:ext>
                    </a:extLst>
                  </a:tr>
                  <a:tr h="372936">
                    <a:tc gridSpan="2"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3125" t="-363333" r="-150625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7404758"/>
                      </a:ext>
                    </a:extLst>
                  </a:tr>
                  <a:tr h="335280">
                    <a:tc gridSpan="2" vMerge="1">
                      <a:txBody>
                        <a:bodyPr/>
                        <a:lstStyle/>
                        <a:p>
                          <a:endParaRPr lang="zh-CN" altLang="en-US" sz="15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Event yields [2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11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210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822003"/>
                      </a:ext>
                    </a:extLst>
                  </a:tr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Run Time [years]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~5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2061054"/>
                      </a:ext>
                    </a:extLst>
                  </a:tr>
                  <a:tr h="33528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Latest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vert="vert27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 MW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115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731648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MW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1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/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IP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34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cm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-2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8.3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191.7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26.6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zh-CN" altLang="en-US" sz="1600" b="1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51766"/>
                      </a:ext>
                    </a:extLst>
                  </a:tr>
                  <a:tr h="372936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3125" t="-813333" r="-150625" b="-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zh-CN" altLang="en-US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072065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Event yields [2 IPs]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6</a:t>
                          </a:r>
                          <a:endParaRPr lang="zh-CN" altLang="en-US" sz="1600" b="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410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12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0" kern="12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7</a:t>
                          </a:r>
                          <a:endParaRPr lang="zh-CN" altLang="en-US" sz="1600" b="0" kern="12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kern="12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5</a:t>
                          </a:r>
                          <a:endParaRPr lang="zh-CN" altLang="en-US" sz="1600" b="0" kern="1200" baseline="3000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7453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E3F2C-ACEC-1B9F-1567-ABD6EFDFE0B1}"/>
                  </a:ext>
                </a:extLst>
              </p:cNvPr>
              <p:cNvSpPr txBox="1"/>
              <p:nvPr/>
            </p:nvSpPr>
            <p:spPr>
              <a:xfrm>
                <a:off x="74936" y="6099988"/>
                <a:ext cx="108897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Both 50 MW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modes are currently considered as CEPC upgrades.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E3F2C-ACEC-1B9F-1567-ABD6EFDF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6" y="6099988"/>
                <a:ext cx="10889759" cy="461665"/>
              </a:xfrm>
              <a:prstGeom prst="rect">
                <a:avLst/>
              </a:prstGeom>
              <a:blipFill>
                <a:blip r:embed="rId8"/>
                <a:stretch>
                  <a:fillRect l="-815" t="-10811" b="-270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F18717-9B2D-2DA9-8BA4-BC7274623C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17369" y="5375772"/>
            <a:ext cx="304800" cy="804633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44CAE4-AC6F-CD55-9ED9-34726A73399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6748" y="5778089"/>
            <a:ext cx="3049252" cy="46947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56812DF-4A78-35B4-51EB-3061996A4491}"/>
              </a:ext>
            </a:extLst>
          </p:cNvPr>
          <p:cNvSpPr/>
          <p:nvPr/>
        </p:nvSpPr>
        <p:spPr>
          <a:xfrm>
            <a:off x="4112361" y="1919113"/>
            <a:ext cx="1532083" cy="3858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184F3A-E52D-CD4B-0595-EBFE3D6C3B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0379" y="1987994"/>
            <a:ext cx="4050792" cy="3551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2F311E-9C6F-2F83-4C4B-915EDC523082}"/>
              </a:ext>
            </a:extLst>
          </p:cNvPr>
          <p:cNvSpPr txBox="1"/>
          <p:nvPr/>
        </p:nvSpPr>
        <p:spPr>
          <a:xfrm>
            <a:off x="8144182" y="5539737"/>
            <a:ext cx="32510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CEPC Accelerator white paper for</a:t>
            </a:r>
          </a:p>
          <a:p>
            <a:r>
              <a:rPr lang="en-US" sz="160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Snowmass21, arXiv:2203.09451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CA3-9B86-9640-86D7-08838F9A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EWK precision measurements</a:t>
            </a:r>
            <a:r>
              <a:rPr lang="zh-CN" altLang="en-US" dirty="0"/>
              <a:t> </a:t>
            </a:r>
            <a:r>
              <a:rPr lang="en-US" altLang="zh-CN" dirty="0"/>
              <a:t>(ZH,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pole,</a:t>
            </a:r>
            <a:r>
              <a:rPr lang="zh-CN" altLang="en-US" dirty="0"/>
              <a:t> </a:t>
            </a:r>
            <a:r>
              <a:rPr lang="en-US" altLang="zh-CN" dirty="0"/>
              <a:t>WW</a:t>
            </a:r>
            <a:r>
              <a:rPr lang="zh-CN" altLang="en-US" dirty="0"/>
              <a:t> </a:t>
            </a:r>
            <a:r>
              <a:rPr lang="en-US" altLang="zh-CN" dirty="0"/>
              <a:t>runs)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635B1-91DA-0941-BA81-09F37F49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3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78366-C2CD-5243-9986-1A58C7EA4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4" y="1285559"/>
            <a:ext cx="6677330" cy="503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29EF3-81C5-1F4B-BA4A-F6F8E63AB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2" y="1381778"/>
            <a:ext cx="4323970" cy="27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93F0BB-5E97-7249-A1F8-591E2D9388C2}"/>
              </a:ext>
            </a:extLst>
          </p:cNvPr>
          <p:cNvSpPr txBox="1"/>
          <p:nvPr/>
        </p:nvSpPr>
        <p:spPr>
          <a:xfrm>
            <a:off x="7374383" y="4241968"/>
            <a:ext cx="4323970" cy="1907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  <a:buClr>
                <a:srgbClr val="7030A0"/>
              </a:buClr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CEPC is expected to improve the current precision by 1-2 orders of magnitude, offering a great opportunity to test the consistency of the SM.</a:t>
            </a:r>
          </a:p>
        </p:txBody>
      </p:sp>
    </p:spTree>
    <p:extLst>
      <p:ext uri="{BB962C8B-B14F-4D97-AF65-F5344CB8AC3E}">
        <p14:creationId xmlns:p14="http://schemas.microsoft.com/office/powerpoint/2010/main" val="305109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77A1-FE9A-A972-CC21-706F017B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The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electroweak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3561AF-AABC-AC2D-243A-B56950D8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BA8B2-C6EC-5288-6903-F3A1735F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" y="785898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7 key observables in electroweak global fit</a:t>
            </a:r>
          </a:p>
          <a:p>
            <a:pPr lvl="1"/>
            <a:r>
              <a:rPr lang="en-US" dirty="0"/>
              <a:t>Consistency study of the standard model electroweak section</a:t>
            </a:r>
          </a:p>
          <a:p>
            <a:pPr lvl="1"/>
            <a:r>
              <a:rPr lang="en-US" dirty="0"/>
              <a:t>Need CEPC Z pole and WW runs : Precise measurements on EWK observables. 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8B858-E9D9-3AB2-FA59-FDB616F5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9885"/>
            <a:ext cx="5000263" cy="3703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BD9E8-0E0F-5563-C47C-D0507376D133}"/>
              </a:ext>
            </a:extLst>
          </p:cNvPr>
          <p:cNvSpPr txBox="1"/>
          <p:nvPr/>
        </p:nvSpPr>
        <p:spPr>
          <a:xfrm>
            <a:off x="3718367" y="3359569"/>
            <a:ext cx="12251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PDG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2023</a:t>
            </a:r>
            <a:endParaRPr lang="en-CN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23AE73-FE56-3D26-0F1B-7D6EBAF1F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56" y="2804176"/>
            <a:ext cx="6439610" cy="38366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181E76-4AF7-E4C4-238B-B442D31F29AF}"/>
              </a:ext>
            </a:extLst>
          </p:cNvPr>
          <p:cNvSpPr/>
          <p:nvPr/>
        </p:nvSpPr>
        <p:spPr>
          <a:xfrm>
            <a:off x="5102156" y="4199467"/>
            <a:ext cx="6439610" cy="18852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1361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0BF2-5F18-868B-8A92-1C76139E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7EEBE0-30E0-8600-939A-76322FB9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E44DB-CB22-60B5-2496-F4485706D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" y="756138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400" dirty="0" err="1"/>
              <a:t>m</a:t>
            </a:r>
            <a:r>
              <a:rPr lang="en-US" altLang="zh-CN" sz="2400" baseline="-25000" dirty="0" err="1"/>
              <a:t>W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key</a:t>
            </a:r>
            <a:r>
              <a:rPr lang="zh-CN" altLang="en-US" sz="2400" dirty="0"/>
              <a:t> </a:t>
            </a:r>
            <a:r>
              <a:rPr lang="en-US" altLang="zh-CN" sz="2400" dirty="0"/>
              <a:t>observable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test</a:t>
            </a:r>
            <a:r>
              <a:rPr lang="zh-CN" altLang="en-US" sz="2400" dirty="0"/>
              <a:t> </a:t>
            </a:r>
            <a:r>
              <a:rPr lang="en-US" altLang="zh-CN" sz="2400" dirty="0"/>
              <a:t>SM</a:t>
            </a:r>
            <a:r>
              <a:rPr lang="zh-CN" altLang="en-US" sz="2400" dirty="0"/>
              <a:t> </a:t>
            </a:r>
            <a:r>
              <a:rPr lang="en-US" altLang="en-US" sz="2400" dirty="0"/>
              <a:t>consistency</a:t>
            </a:r>
          </a:p>
          <a:p>
            <a:pPr lvl="1"/>
            <a:r>
              <a:rPr lang="en-US" altLang="en-US" dirty="0"/>
              <a:t>CDF Observed 7</a:t>
            </a:r>
            <a:r>
              <a:rPr lang="el-GR" altLang="en-US" dirty="0"/>
              <a:t>σ </a:t>
            </a:r>
            <a:r>
              <a:rPr lang="en-US" altLang="en-US" dirty="0"/>
              <a:t>deviation </a:t>
            </a:r>
            <a:r>
              <a:rPr lang="en-US" altLang="en-US" dirty="0" err="1"/>
              <a:t>wrt</a:t>
            </a:r>
            <a:r>
              <a:rPr lang="en-US" altLang="en-US" dirty="0"/>
              <a:t> SM predictions </a:t>
            </a:r>
          </a:p>
          <a:p>
            <a:pPr lvl="1"/>
            <a:r>
              <a:rPr lang="en-US" altLang="en-US" dirty="0"/>
              <a:t>Difficult to reach to same level of precision at LHC</a:t>
            </a:r>
          </a:p>
          <a:p>
            <a:pPr lvl="1"/>
            <a:r>
              <a:rPr lang="en-US" altLang="zh-CN" sz="2400" dirty="0" err="1"/>
              <a:t>m</a:t>
            </a:r>
            <a:r>
              <a:rPr lang="en-US" altLang="zh-CN" sz="2400" baseline="-25000" dirty="0" err="1"/>
              <a:t>W</a:t>
            </a:r>
            <a:r>
              <a:rPr lang="zh-CN" altLang="en-US" sz="2400" dirty="0"/>
              <a:t> </a:t>
            </a:r>
            <a:r>
              <a:rPr lang="en-US" altLang="en-US" dirty="0"/>
              <a:t>Measurement at </a:t>
            </a:r>
            <a:r>
              <a:rPr lang="en-US" altLang="zh-CN" dirty="0"/>
              <a:t>future</a:t>
            </a:r>
            <a:r>
              <a:rPr lang="en-US" altLang="en-US" dirty="0"/>
              <a:t> collider is essential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0A7DA1-0ABC-2102-F4B9-D05D0A20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89" y="2962106"/>
            <a:ext cx="5525570" cy="39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3E683-D5B2-7407-9358-BC7C62DE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26" y="31190"/>
            <a:ext cx="4729783" cy="2141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4F74F3-D806-6185-C7D1-795A2F63BEF4}"/>
              </a:ext>
            </a:extLst>
          </p:cNvPr>
          <p:cNvSpPr txBox="1"/>
          <p:nvPr/>
        </p:nvSpPr>
        <p:spPr>
          <a:xfrm>
            <a:off x="7340249" y="2505670"/>
            <a:ext cx="6140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ATLAS-CONF-2023-004</a:t>
            </a:r>
          </a:p>
          <a:p>
            <a:br>
              <a:rPr lang="en-US" dirty="0"/>
            </a:br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345D6-5DEC-3784-35A4-23D0B221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6" y="3231790"/>
            <a:ext cx="4864600" cy="36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A320-6C8F-5E1F-DAAC-4C7F4F0B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62" y="225420"/>
            <a:ext cx="11566205" cy="644004"/>
          </a:xfrm>
        </p:spPr>
        <p:txBody>
          <a:bodyPr/>
          <a:lstStyle/>
          <a:p>
            <a:r>
              <a:rPr lang="en-US" altLang="zh-CN" dirty="0"/>
              <a:t>Prospect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W</a:t>
            </a:r>
            <a:r>
              <a:rPr lang="zh-CN" altLang="en-US" dirty="0"/>
              <a:t> </a:t>
            </a:r>
            <a:r>
              <a:rPr lang="en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(WW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runs)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C3445-AC11-2A1F-B7E5-94B97559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6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61EAD-350F-B1F0-2EB6-D1DD34BE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25" y="861137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2400" dirty="0">
                <a:ea typeface="黑体" panose="02010609060101010101" pitchFamily="49" charset="-122"/>
              </a:rPr>
              <a:t>Expect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to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reach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below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1MeV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precision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on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W</a:t>
            </a:r>
            <a:r>
              <a:rPr lang="zh-CN" altLang="en-US" sz="2400" dirty="0"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</a:rPr>
              <a:t>mass</a:t>
            </a:r>
          </a:p>
          <a:p>
            <a:pPr lvl="1"/>
            <a:r>
              <a:rPr lang="en-US" altLang="zh-CN" sz="2000" dirty="0">
                <a:ea typeface="黑体" panose="02010609060101010101" pitchFamily="49" charset="-122"/>
              </a:rPr>
              <a:t>Four</a:t>
            </a:r>
            <a:r>
              <a:rPr lang="zh-CN" altLang="en-US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</a:rPr>
              <a:t>energy</a:t>
            </a:r>
            <a:r>
              <a:rPr lang="zh-CN" altLang="en-US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</a:rPr>
              <a:t>scan</a:t>
            </a:r>
            <a:r>
              <a:rPr lang="zh-CN" altLang="en-US" sz="2000" dirty="0"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ea typeface="黑体" panose="02010609060101010101" pitchFamily="49" charset="-122"/>
              </a:rPr>
              <a:t>points:</a:t>
            </a:r>
            <a:r>
              <a:rPr lang="zh-CN" altLang="en-US" sz="2000" dirty="0">
                <a:ea typeface="黑体" panose="02010609060101010101" pitchFamily="49" charset="-122"/>
              </a:rPr>
              <a:t> </a:t>
            </a:r>
            <a:endParaRPr lang="en-US" altLang="zh-CN" sz="2000" dirty="0"/>
          </a:p>
          <a:p>
            <a:pPr lvl="2"/>
            <a:r>
              <a:rPr lang="en-US" altLang="zh-CN" b="1" dirty="0"/>
              <a:t>157.5,</a:t>
            </a:r>
            <a:r>
              <a:rPr lang="zh-CN" altLang="en-US" b="1" dirty="0"/>
              <a:t> </a:t>
            </a:r>
            <a:r>
              <a:rPr lang="en-US" altLang="zh-CN" b="1" dirty="0"/>
              <a:t>161.5,</a:t>
            </a:r>
            <a:r>
              <a:rPr lang="zh-CN" altLang="en-US" b="1" dirty="0"/>
              <a:t> </a:t>
            </a:r>
            <a:r>
              <a:rPr lang="en-US" altLang="zh-CN" b="1" dirty="0"/>
              <a:t>162.5(</a:t>
            </a:r>
            <a:r>
              <a:rPr lang="zh-CN" altLang="en-US" b="1" dirty="0"/>
              <a:t> </a:t>
            </a:r>
            <a:r>
              <a:rPr lang="en-US" altLang="zh-CN" b="1" dirty="0"/>
              <a:t>W</a:t>
            </a:r>
            <a:r>
              <a:rPr lang="zh-CN" altLang="en-US" b="1" dirty="0"/>
              <a:t> </a:t>
            </a:r>
            <a:r>
              <a:rPr lang="en-US" altLang="zh-CN" b="1" dirty="0"/>
              <a:t>mass,</a:t>
            </a:r>
            <a:r>
              <a:rPr lang="zh-CN" altLang="en-US" b="1" dirty="0"/>
              <a:t> </a:t>
            </a:r>
            <a:r>
              <a:rPr lang="en-US" altLang="zh-CN" b="1" dirty="0"/>
              <a:t>W</a:t>
            </a:r>
            <a:r>
              <a:rPr lang="zh-CN" altLang="en-US" b="1" dirty="0"/>
              <a:t> </a:t>
            </a:r>
            <a:r>
              <a:rPr lang="en-US" altLang="zh-CN" b="1" dirty="0"/>
              <a:t>width</a:t>
            </a:r>
            <a:r>
              <a:rPr lang="zh-CN" altLang="en-US" b="1" dirty="0"/>
              <a:t> </a:t>
            </a:r>
            <a:r>
              <a:rPr lang="en-US" altLang="zh-CN" b="1" dirty="0"/>
              <a:t>measurements)</a:t>
            </a:r>
          </a:p>
          <a:p>
            <a:pPr lvl="2"/>
            <a:r>
              <a:rPr lang="en-US" altLang="zh-CN" b="1" dirty="0"/>
              <a:t>172.0</a:t>
            </a:r>
            <a:r>
              <a:rPr lang="zh-CN" altLang="en-US" b="1" dirty="0"/>
              <a:t> </a:t>
            </a:r>
            <a:r>
              <a:rPr lang="en-US" altLang="zh-CN" b="1" dirty="0"/>
              <a:t>GeV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zh-CN" altLang="en-US" b="1" dirty="0"/>
              <a:t>⍺</a:t>
            </a:r>
            <a:r>
              <a:rPr lang="en-US" altLang="zh-CN" b="1" dirty="0"/>
              <a:t>QCD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en-US" altLang="zh-CN" b="1" dirty="0" err="1"/>
              <a:t>mW</a:t>
            </a:r>
            <a:r>
              <a:rPr lang="en-US" altLang="zh-CN" b="1" dirty="0"/>
              <a:t>),</a:t>
            </a:r>
            <a:r>
              <a:rPr lang="zh-CN" altLang="en-US" b="1" dirty="0"/>
              <a:t>  </a:t>
            </a:r>
            <a:r>
              <a:rPr lang="en-US" altLang="zh-CN" b="1" dirty="0"/>
              <a:t>Br</a:t>
            </a:r>
            <a:r>
              <a:rPr lang="zh-CN" altLang="en-US" b="1" dirty="0"/>
              <a:t> </a:t>
            </a:r>
            <a:r>
              <a:rPr lang="en-US" altLang="zh-CN" b="1" dirty="0"/>
              <a:t>(W-&gt;had)</a:t>
            </a:r>
            <a:r>
              <a:rPr lang="zh-CN" altLang="en-US" b="1" dirty="0"/>
              <a:t> 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CKM</a:t>
            </a:r>
            <a:r>
              <a:rPr lang="zh-CN" altLang="en-US" b="1" dirty="0"/>
              <a:t> </a:t>
            </a:r>
            <a:r>
              <a:rPr lang="en-US" altLang="zh-CN" b="1" dirty="0"/>
              <a:t>|</a:t>
            </a:r>
            <a:r>
              <a:rPr lang="en-US" altLang="zh-CN" b="1" dirty="0" err="1"/>
              <a:t>Vcs</a:t>
            </a:r>
            <a:r>
              <a:rPr lang="en-US" altLang="zh-CN" b="1" dirty="0"/>
              <a:t>|)</a:t>
            </a:r>
          </a:p>
          <a:p>
            <a:endParaRPr lang="en-CN" altLang="en-US" sz="2400" dirty="0">
              <a:ea typeface="黑体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F5E02-7E37-324C-1738-2FF47525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749" y="3392125"/>
            <a:ext cx="4144251" cy="3078205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26A6E14F-E9CB-CF39-8248-B09EC2FF0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3870"/>
            <a:ext cx="4197664" cy="284901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BD1200B6-476B-9BEB-0902-361970C59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664" y="3159462"/>
            <a:ext cx="4144252" cy="3137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A5482A-24B3-4378-33D2-D4FB85755FCF}"/>
              </a:ext>
            </a:extLst>
          </p:cNvPr>
          <p:cNvSpPr txBox="1"/>
          <p:nvPr/>
        </p:nvSpPr>
        <p:spPr>
          <a:xfrm>
            <a:off x="449720" y="5835776"/>
            <a:ext cx="3298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P.X.Shen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P.Azzuri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G.Li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et,al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Eur.Phys.J.C</a:t>
            </a:r>
            <a:r>
              <a:rPr lang="en-US" altLang="zh-CN" dirty="0">
                <a:solidFill>
                  <a:srgbClr val="0070C0"/>
                </a:solidFill>
              </a:rPr>
              <a:t> 80 (2020) 1, 66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Joint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study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CEPC/</a:t>
            </a:r>
            <a:r>
              <a:rPr lang="en-US" altLang="zh-CN" dirty="0" err="1">
                <a:solidFill>
                  <a:srgbClr val="FF0000"/>
                </a:solidFill>
              </a:rPr>
              <a:t>Fcc-ee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474DFA40-DE13-EBC4-575D-105E9EBDE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017" y="849521"/>
            <a:ext cx="3298768" cy="23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EEF-056B-956D-84AE-C6D15E09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mixing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measurements (</a:t>
            </a:r>
            <a:r>
              <a:rPr lang="en-US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zh-CN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in</a:t>
            </a:r>
            <a:r>
              <a:rPr lang="zh-CN" altLang="zh-CN" b="1" baseline="30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b="1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θ</a:t>
            </a:r>
            <a:r>
              <a:rPr lang="zh-CN" altLang="zh-CN" b="1" baseline="-25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W</a:t>
            </a:r>
            <a:r>
              <a:rPr lang="zh-CN" altLang="en-US" b="1" baseline="-25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kumimoji="1" lang="en-US" altLang="zh-CN" dirty="0"/>
              <a:t>)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5926A-060C-A504-F799-359B8A8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CC0C4-1D16-750B-7B16-42867776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329"/>
            <a:ext cx="11163599" cy="5147342"/>
          </a:xfrm>
        </p:spPr>
        <p:txBody>
          <a:bodyPr>
            <a:normAutofit/>
          </a:bodyPr>
          <a:lstStyle/>
          <a:p>
            <a:pPr marL="685800" indent="-685800" hangingPunct="1">
              <a:buFont typeface="Wingdings" pitchFamily="2" charset="2"/>
              <a:buChar char="l"/>
            </a:pPr>
            <a:r>
              <a:rPr lang="en-US" altLang="zh-CN" dirty="0">
                <a:solidFill>
                  <a:schemeClr val="tx1"/>
                </a:solidFill>
              </a:rPr>
              <a:t>Weak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mixing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angle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measurement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is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well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motivated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/>
              <a:t>~3σ</a:t>
            </a:r>
            <a:r>
              <a:rPr lang="zh-CN" altLang="en-US" dirty="0"/>
              <a:t> </a:t>
            </a:r>
            <a:r>
              <a:rPr lang="en-US" altLang="zh-CN" dirty="0"/>
              <a:t>tension</a:t>
            </a:r>
            <a:r>
              <a:rPr lang="zh-CN" altLang="en-US" dirty="0"/>
              <a:t> 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LEP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SLC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LHC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results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can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reach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similar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precision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level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now</a:t>
            </a:r>
          </a:p>
          <a:p>
            <a:endParaRPr lang="en-CN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A3EF91B-1A26-E849-62E0-DABF47AF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0" y="2997466"/>
            <a:ext cx="4974916" cy="3860534"/>
          </a:xfrm>
          <a:prstGeom prst="rect">
            <a:avLst/>
          </a:prstGeom>
        </p:spPr>
      </p:pic>
      <p:pic>
        <p:nvPicPr>
          <p:cNvPr id="6" name="图像" descr="图像">
            <a:extLst>
              <a:ext uri="{FF2B5EF4-FFF2-40B4-BE49-F238E27FC236}">
                <a16:creationId xmlns:a16="http://schemas.microsoft.com/office/drawing/2014/main" id="{9DD6658A-5213-F864-5A70-504EA7BDA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01" y="-154733"/>
            <a:ext cx="2789528" cy="165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45201-05D7-AF83-B6DF-AAA9418E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32205"/>
            <a:ext cx="5974229" cy="4130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A3E95-BF9E-AE19-7ECD-DF431E238EEF}"/>
              </a:ext>
            </a:extLst>
          </p:cNvPr>
          <p:cNvSpPr txBox="1"/>
          <p:nvPr/>
        </p:nvSpPr>
        <p:spPr>
          <a:xfrm>
            <a:off x="8960922" y="1989936"/>
            <a:ext cx="2551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CMS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2024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update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CN" dirty="0">
              <a:solidFill>
                <a:srgbClr val="FF0000"/>
              </a:solidFill>
            </a:endParaRPr>
          </a:p>
          <a:p>
            <a:pPr algn="ctr"/>
            <a:r>
              <a:rPr lang="en-CN" dirty="0">
                <a:solidFill>
                  <a:srgbClr val="FF0000"/>
                </a:solidFill>
              </a:rPr>
              <a:t>CMS PAS SMP-22-010</a:t>
            </a:r>
          </a:p>
        </p:txBody>
      </p:sp>
    </p:spTree>
    <p:extLst>
      <p:ext uri="{BB962C8B-B14F-4D97-AF65-F5344CB8AC3E}">
        <p14:creationId xmlns:p14="http://schemas.microsoft.com/office/powerpoint/2010/main" val="15386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4F70-42B8-86E3-5902-487C4D17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mixing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measurements 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(A</a:t>
            </a:r>
            <a:r>
              <a:rPr kumimoji="1" lang="en-US" altLang="zh-CN" baseline="-25000" dirty="0"/>
              <a:t>FB</a:t>
            </a:r>
            <a:r>
              <a:rPr kumimoji="1" lang="en-US" altLang="zh-CN" dirty="0"/>
              <a:t>)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4F156-9669-126F-B2F0-3AD67135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1D2E5-88FE-5E2A-EC25-E7AA39C7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55" y="747044"/>
            <a:ext cx="11163599" cy="5147342"/>
          </a:xfrm>
          <a:ln>
            <a:noFill/>
          </a:ln>
        </p:spPr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kumimoji="1" lang="en-US" altLang="zh-CN" dirty="0"/>
              <a:t>Study of off-peak runs for weak mixing angle measurements.</a:t>
            </a:r>
            <a:endParaRPr kumimoji="1"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888E32FD-EDB0-8E67-5549-E2DF9B31A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59" y="2166727"/>
            <a:ext cx="5614885" cy="4166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DAA43C-7EBB-5FD3-FD43-308702B4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" y="1579699"/>
            <a:ext cx="5856784" cy="3110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90643-0F84-16A7-2D09-2913995C8213}"/>
              </a:ext>
            </a:extLst>
          </p:cNvPr>
          <p:cNvSpPr txBox="1"/>
          <p:nvPr/>
        </p:nvSpPr>
        <p:spPr>
          <a:xfrm>
            <a:off x="8836216" y="1657519"/>
            <a:ext cx="6148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Chinese Phys. C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47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123002</a:t>
            </a:r>
            <a:endParaRPr lang="en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B5CC2-09EB-CBA5-9A79-82E48F13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55" y="4743887"/>
            <a:ext cx="2326105" cy="19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C17B-A688-375F-398D-C0A8F8EF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mixing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lang="en-US" dirty="0"/>
              <a:t>from</a:t>
            </a:r>
            <a:r>
              <a:rPr lang="zh-CN" altLang="en-US" dirty="0"/>
              <a:t> </a:t>
            </a:r>
            <a:r>
              <a:rPr lang="en-US" dirty="0"/>
              <a:t>𝑃𝜏 </a:t>
            </a:r>
            <a:r>
              <a:rPr lang="en-US" altLang="zh-CN" dirty="0"/>
              <a:t>measurement)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E78FE-B43D-CF49-76DB-9D7FDEC0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9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DE4D5-F605-8E74-A7FA-A2BAC021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4" y="946497"/>
            <a:ext cx="10339512" cy="5911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603F2-4505-1548-A69F-E4FED7EE647B}"/>
              </a:ext>
            </a:extLst>
          </p:cNvPr>
          <p:cNvSpPr txBox="1"/>
          <p:nvPr/>
        </p:nvSpPr>
        <p:spPr>
          <a:xfrm>
            <a:off x="9173551" y="801017"/>
            <a:ext cx="6148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  <a:effectLst/>
                <a:latin typeface="-apple-system"/>
              </a:rPr>
              <a:t>Chinese Phys. C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-apple-system"/>
              </a:rPr>
              <a:t>47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 123002</a:t>
            </a:r>
            <a:endParaRPr lang="en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6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-360680" fontAlgn="base">
          <a:lnSpc>
            <a:spcPct val="150000"/>
          </a:lnSpc>
          <a:spcBef>
            <a:spcPct val="20000"/>
          </a:spcBef>
          <a:spcAft>
            <a:spcPct val="0"/>
          </a:spcAft>
          <a:buClr>
            <a:srgbClr val="7030A0"/>
          </a:buClr>
          <a:buFont typeface="Wingdings 2" panose="05020102010507070707" pitchFamily="18" charset="2"/>
          <a:buChar char="²"/>
          <a:defRPr sz="24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19045</TotalTime>
  <Words>951</Words>
  <Application>Microsoft Macintosh PowerPoint</Application>
  <PresentationFormat>Widescreen</PresentationFormat>
  <Paragraphs>213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-apple-system</vt:lpstr>
      <vt:lpstr>等线</vt:lpstr>
      <vt:lpstr>Liberation Sans</vt:lpstr>
      <vt:lpstr>微软雅黑</vt:lpstr>
      <vt:lpstr>微软雅黑</vt:lpstr>
      <vt:lpstr>华文楷体</vt:lpstr>
      <vt:lpstr>Arial</vt:lpstr>
      <vt:lpstr>Arial</vt:lpstr>
      <vt:lpstr>Calibri</vt:lpstr>
      <vt:lpstr>Cambria Math</vt:lpstr>
      <vt:lpstr>Palatino</vt:lpstr>
      <vt:lpstr>Times New Roman</vt:lpstr>
      <vt:lpstr>Wingdings</vt:lpstr>
      <vt:lpstr>Office 主题​​</vt:lpstr>
      <vt:lpstr>PowerPoint Presentation</vt:lpstr>
      <vt:lpstr>CEPC physics program </vt:lpstr>
      <vt:lpstr>EWK precision measurements (ZH, Z pole, WW runs) </vt:lpstr>
      <vt:lpstr>The status of electroweak global fit</vt:lpstr>
      <vt:lpstr>W mass measurement </vt:lpstr>
      <vt:lpstr>Prospect of W mass measurement at CEPC (WW threshold runs) </vt:lpstr>
      <vt:lpstr> Weak mixing angle measurements (Sin2θW )</vt:lpstr>
      <vt:lpstr> Weak mixing angle measurements at CEPC (AFB)</vt:lpstr>
      <vt:lpstr> Weak mixing angle at CEPC (from 𝑃𝜏 measurement)</vt:lpstr>
      <vt:lpstr> Weak mixing angle at CEPC (from ALR measurement)</vt:lpstr>
      <vt:lpstr> Weak mixing angle measurements (Sin2θW )</vt:lpstr>
      <vt:lpstr>Rb measurement</vt:lpstr>
      <vt:lpstr>Rb measurement (2) </vt:lpstr>
      <vt:lpstr>Search for aTGCs with ee→WW</vt:lpstr>
      <vt:lpstr>Global fit with SMEFT: new physics constrains</vt:lpstr>
      <vt:lpstr>Summary</vt:lpstr>
    </vt:vector>
  </TitlesOfParts>
  <Company>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沈连成</dc:creator>
  <cp:lastModifiedBy>Microsoft Office User</cp:lastModifiedBy>
  <cp:revision>3160</cp:revision>
  <cp:lastPrinted>2023-03-30T00:25:04Z</cp:lastPrinted>
  <dcterms:created xsi:type="dcterms:W3CDTF">2019-12-04T11:53:00Z</dcterms:created>
  <dcterms:modified xsi:type="dcterms:W3CDTF">2024-04-09T08:47:09Z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719F727487804D5FB81AFE4D5FCF4E0C</vt:lpwstr>
  </property>
  <property fmtid="{D5CDD505-2E9C-101B-9397-08002B2CF9AE}" pid="3" name="KSOProductBuildVer">
    <vt:lpwstr>2052-11.1.0.10700</vt:lpwstr>
  </property>
</Properties>
</file>