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3" r:id="rId1"/>
  </p:sldMasterIdLst>
  <p:notesMasterIdLst>
    <p:notesMasterId r:id="rId27"/>
  </p:notesMasterIdLst>
  <p:handoutMasterIdLst>
    <p:handoutMasterId r:id="rId28"/>
  </p:handoutMasterIdLst>
  <p:sldIdLst>
    <p:sldId id="1254" r:id="rId2"/>
    <p:sldId id="1610" r:id="rId3"/>
    <p:sldId id="1643" r:id="rId4"/>
    <p:sldId id="1642" r:id="rId5"/>
    <p:sldId id="1624" r:id="rId6"/>
    <p:sldId id="1561" r:id="rId7"/>
    <p:sldId id="1657" r:id="rId8"/>
    <p:sldId id="1842" r:id="rId9"/>
    <p:sldId id="1362" r:id="rId10"/>
    <p:sldId id="1848" r:id="rId11"/>
    <p:sldId id="1487" r:id="rId12"/>
    <p:sldId id="1843" r:id="rId13"/>
    <p:sldId id="1853" r:id="rId14"/>
    <p:sldId id="264" r:id="rId15"/>
    <p:sldId id="1607" r:id="rId16"/>
    <p:sldId id="1846" r:id="rId17"/>
    <p:sldId id="1751" r:id="rId18"/>
    <p:sldId id="1645" r:id="rId19"/>
    <p:sldId id="1655" r:id="rId20"/>
    <p:sldId id="1701" r:id="rId21"/>
    <p:sldId id="1605" r:id="rId22"/>
    <p:sldId id="1646" r:id="rId23"/>
    <p:sldId id="1850" r:id="rId24"/>
    <p:sldId id="1611" r:id="rId25"/>
    <p:sldId id="1612" r:id="rId26"/>
  </p:sldIdLst>
  <p:sldSz cx="10668000" cy="7505700"/>
  <p:notesSz cx="7104063" cy="10234613"/>
  <p:defaultTextStyle>
    <a:defPPr>
      <a:defRPr lang="en-GB"/>
    </a:defPPr>
    <a:lvl1pPr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1pPr>
    <a:lvl2pPr marL="4556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2pPr>
    <a:lvl3pPr marL="9128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3pPr>
    <a:lvl4pPr marL="13700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4pPr>
    <a:lvl5pPr marL="18272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22" userDrawn="1">
          <p15:clr>
            <a:srgbClr val="A4A3A4"/>
          </p15:clr>
        </p15:guide>
        <p15:guide id="2" pos="20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3399"/>
    <a:srgbClr val="3E7B29"/>
    <a:srgbClr val="FF3300"/>
    <a:srgbClr val="FF33CC"/>
    <a:srgbClr val="AE0271"/>
    <a:srgbClr val="FF6600"/>
    <a:srgbClr val="C49500"/>
    <a:srgbClr val="FF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441" autoAdjust="0"/>
  </p:normalViewPr>
  <p:slideViewPr>
    <p:cSldViewPr showGuides="1">
      <p:cViewPr varScale="1">
        <p:scale>
          <a:sx n="67" d="100"/>
          <a:sy n="67" d="100"/>
        </p:scale>
        <p:origin x="52" y="48"/>
      </p:cViewPr>
      <p:guideLst>
        <p:guide orient="horz" pos="2069"/>
        <p:guide pos="3360"/>
      </p:guideLst>
    </p:cSldViewPr>
  </p:slideViewPr>
  <p:outlineViewPr>
    <p:cViewPr>
      <p:scale>
        <a:sx n="25" d="100"/>
        <a:sy n="25" d="100"/>
      </p:scale>
      <p:origin x="0" y="-9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844"/>
    </p:cViewPr>
  </p:sorterViewPr>
  <p:notesViewPr>
    <p:cSldViewPr showGuides="1">
      <p:cViewPr varScale="1">
        <p:scale>
          <a:sx n="54" d="100"/>
          <a:sy n="54" d="100"/>
        </p:scale>
        <p:origin x="1938" y="96"/>
      </p:cViewPr>
      <p:guideLst>
        <p:guide orient="horz" pos="2722"/>
        <p:guide pos="200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387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t" anchorCtr="0" compatLnSpc="1">
            <a:prstTxWarp prst="textNoShape">
              <a:avLst/>
            </a:prstTxWarp>
          </a:bodyPr>
          <a:lstStyle>
            <a:lvl1pPr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542" y="0"/>
            <a:ext cx="307864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t" anchorCtr="0" compatLnSpc="1">
            <a:prstTxWarp prst="textNoShape">
              <a:avLst/>
            </a:prstTxWarp>
          </a:bodyPr>
          <a:lstStyle>
            <a:lvl1pPr algn="r"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01217"/>
            <a:ext cx="3073874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b" anchorCtr="0" compatLnSpc="1">
            <a:prstTxWarp prst="textNoShape">
              <a:avLst/>
            </a:prstTxWarp>
          </a:bodyPr>
          <a:lstStyle>
            <a:lvl1pPr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542" y="9701217"/>
            <a:ext cx="307864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b" anchorCtr="0" compatLnSpc="1">
            <a:prstTxWarp prst="textNoShape">
              <a:avLst/>
            </a:prstTxWarp>
          </a:bodyPr>
          <a:lstStyle>
            <a:lvl1pPr algn="r"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8F09766-7067-45DC-B5D5-53D9C24BDCD0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72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6114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2069" y="0"/>
            <a:ext cx="309134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95338"/>
            <a:ext cx="5441950" cy="382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791" y="4864099"/>
            <a:ext cx="5215259" cy="462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8204"/>
            <a:ext cx="3096114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2069" y="9728204"/>
            <a:ext cx="309134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AD16F393-F4CF-4B19-A539-2AADFC821FBA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74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1363" indent="-28416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14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5986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58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963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1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1012825"/>
            <a:ext cx="5180012" cy="36449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8119" y="5010236"/>
            <a:ext cx="5117642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7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83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pitchFamily="2" charset="2"/>
              <a:buNone/>
              <a:tabLst/>
              <a:defRPr/>
            </a:pPr>
            <a:fld id="{AD16F393-F4CF-4B19-A539-2AADFC821FB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83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Bats" pitchFamily="2" charset="2"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1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52E6AD-D763-48F7-BD0B-EAA23BC4AD5A}" type="slidenum">
              <a:rPr lang="fr-FR" altLang="fr-FR">
                <a:solidFill>
                  <a:srgbClr val="3333CC"/>
                </a:solidFill>
              </a:rPr>
              <a:pPr/>
              <a:t>9</a:t>
            </a:fld>
            <a:endParaRPr lang="fr-FR" altLang="fr-FR">
              <a:solidFill>
                <a:srgbClr val="3333CC"/>
              </a:solidFill>
            </a:endParaRPr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6150" y="830263"/>
            <a:ext cx="5827713" cy="4100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2633" y="5192270"/>
            <a:ext cx="6176318" cy="49196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981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2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fld id="{A7491747-4D76-40B7-B484-9A3C36A49269}" type="slidenum">
              <a:rPr lang="it-IT" altLang="en-US" smtClean="0">
                <a:solidFill>
                  <a:schemeClr val="bg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Font typeface="Wingdings" panose="05000000000000000000" pitchFamily="2" charset="2"/>
                <a:buNone/>
              </a:pPr>
              <a:t>20</a:t>
            </a:fld>
            <a:endParaRPr lang="it-IT" altLang="en-US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76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7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Placeholder 8"/>
          <p:cNvSpPr>
            <a:spLocks noGrp="1"/>
          </p:cNvSpPr>
          <p:nvPr>
            <p:ph type="ctrTitle"/>
          </p:nvPr>
        </p:nvSpPr>
        <p:spPr>
          <a:xfrm>
            <a:off x="800100" y="1851819"/>
            <a:ext cx="9067800" cy="1671085"/>
          </a:xfrm>
        </p:spPr>
        <p:txBody>
          <a:bodyPr/>
          <a:lstStyle>
            <a:lvl1pPr>
              <a:defRPr sz="4000" smtClean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 style du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191491" name="Text Placeholder 29"/>
          <p:cNvSpPr>
            <a:spLocks noGrp="1"/>
          </p:cNvSpPr>
          <p:nvPr>
            <p:ph type="subTitle" idx="1"/>
          </p:nvPr>
        </p:nvSpPr>
        <p:spPr>
          <a:xfrm>
            <a:off x="379798" y="4098011"/>
            <a:ext cx="9908404" cy="2737763"/>
          </a:xfrm>
        </p:spPr>
        <p:txBody>
          <a:bodyPr>
            <a:normAutofit/>
          </a:bodyPr>
          <a:lstStyle>
            <a:lvl1pPr marL="0" indent="0" algn="ctr">
              <a:buFont typeface="Wingdings" pitchFamily="2" charset="2"/>
              <a:buNone/>
              <a:defRPr sz="2400" smtClean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 style des sous-</a:t>
            </a:r>
            <a:r>
              <a:rPr lang="en-US" noProof="0" dirty="0" err="1"/>
              <a:t>titres</a:t>
            </a:r>
            <a:r>
              <a:rPr lang="en-US" noProof="0" dirty="0"/>
              <a:t> du masque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835775"/>
            <a:ext cx="2489200" cy="520700"/>
          </a:xfrm>
        </p:spPr>
        <p:txBody>
          <a:bodyPr/>
          <a:lstStyle>
            <a:lvl1pPr algn="l" eaLnBrk="1" latinLnBrk="0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 kumimoji="0" sz="1400" baseline="0" smtClean="0">
                <a:solidFill>
                  <a:srgbClr val="0066FF"/>
                </a:solidFill>
                <a:latin typeface="Arial" charset="0"/>
              </a:defRPr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644900" y="6835775"/>
            <a:ext cx="3378200" cy="520700"/>
          </a:xfrm>
        </p:spPr>
        <p:txBody>
          <a:bodyPr/>
          <a:lstStyle>
            <a:lvl1pPr>
              <a:defRPr sz="1400" i="0" baseline="0">
                <a:solidFill>
                  <a:srgbClr val="0066FF"/>
                </a:solidFill>
              </a:defRPr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645400" y="6835775"/>
            <a:ext cx="2489200" cy="520700"/>
          </a:xfrm>
        </p:spPr>
        <p:txBody>
          <a:bodyPr/>
          <a:lstStyle>
            <a:lvl1pPr algn="r" eaLnBrk="1" latinLnBrk="0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 kumimoji="0" sz="1400" baseline="0">
                <a:solidFill>
                  <a:srgbClr val="0066FF"/>
                </a:solidFill>
                <a:latin typeface="Arial" charset="0"/>
              </a:defRPr>
            </a:lvl1pPr>
          </a:lstStyle>
          <a:p>
            <a:pPr>
              <a:defRPr/>
            </a:pPr>
            <a:fld id="{1DEC5EB5-7816-4C0B-BF8C-165463C4FF42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91496" name="Line 8"/>
          <p:cNvSpPr>
            <a:spLocks noChangeShapeType="1"/>
          </p:cNvSpPr>
          <p:nvPr userDrawn="1"/>
        </p:nvSpPr>
        <p:spPr bwMode="auto">
          <a:xfrm>
            <a:off x="533400" y="3810457"/>
            <a:ext cx="96012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3848" tIns="51924" rIns="103848" bIns="51924"/>
          <a:lstStyle/>
          <a:p>
            <a:endParaRPr lang="en-US"/>
          </a:p>
        </p:txBody>
      </p:sp>
      <p:sp>
        <p:nvSpPr>
          <p:cNvPr id="191497" name="Line 9"/>
          <p:cNvSpPr>
            <a:spLocks noChangeShapeType="1"/>
          </p:cNvSpPr>
          <p:nvPr userDrawn="1"/>
        </p:nvSpPr>
        <p:spPr bwMode="auto">
          <a:xfrm>
            <a:off x="552450" y="1621391"/>
            <a:ext cx="96012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3848" tIns="51924" rIns="103848" bIns="51924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3A28-48E2-4CAE-9B10-3100FC5CCBFD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56308"/>
            <a:ext cx="9601200" cy="52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1924" rIns="0" bIns="36000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91763" y="699679"/>
            <a:ext cx="10484474" cy="6279164"/>
          </a:xfrm>
        </p:spPr>
        <p:txBody>
          <a:bodyPr/>
          <a:lstStyle>
            <a:lvl1pPr marL="432000" indent="-432000">
              <a:lnSpc>
                <a:spcPct val="100000"/>
              </a:lnSpc>
              <a:spcBef>
                <a:spcPts val="1200"/>
              </a:spcBef>
              <a:defRPr sz="1800" b="0">
                <a:latin typeface="+mj-lt"/>
              </a:defRPr>
            </a:lvl1pPr>
            <a:lvl2pPr marL="720000" indent="-279400">
              <a:buFont typeface="Arial Unicode MS" panose="020B0604020202020204" pitchFamily="34" charset="-128"/>
              <a:buChar char="━"/>
              <a:defRPr sz="1800">
                <a:latin typeface="+mj-lt"/>
              </a:defRPr>
            </a:lvl2pPr>
            <a:lvl3pPr marL="1038225" indent="-279400">
              <a:buFont typeface="Arial Unicode MS" panose="020B0604020202020204" pitchFamily="34" charset="-128"/>
              <a:buChar char="━"/>
              <a:defRPr sz="18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5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3A28-48E2-4CAE-9B10-3100FC5CCBFD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56308"/>
            <a:ext cx="9601200" cy="52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1924" rIns="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91763" y="4501741"/>
            <a:ext cx="10484474" cy="2477101"/>
          </a:xfrm>
        </p:spPr>
        <p:txBody>
          <a:bodyPr/>
          <a:lstStyle>
            <a:lvl1pPr marL="432000" indent="-432000">
              <a:lnSpc>
                <a:spcPct val="100000"/>
              </a:lnSpc>
              <a:defRPr sz="1800"/>
            </a:lvl1pPr>
            <a:lvl2pPr marL="720000" indent="-279400">
              <a:buFont typeface="Arial Unicode MS" panose="020B0604020202020204" pitchFamily="34" charset="-128"/>
              <a:buChar char="━"/>
              <a:defRPr sz="1600"/>
            </a:lvl2pPr>
            <a:lvl3pPr marL="1038225" indent="-279400">
              <a:buFont typeface="Arial Unicode MS" panose="020B0604020202020204" pitchFamily="34" charset="-128"/>
              <a:buChar char="━"/>
              <a:defRPr sz="14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0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70" y="8396"/>
            <a:ext cx="10369260" cy="748890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083716" cy="6048543"/>
          </a:xfrm>
        </p:spPr>
        <p:txBody>
          <a:bodyPr/>
          <a:lstStyle>
            <a:lvl1pPr marL="360000" indent="-360000">
              <a:buFont typeface="Arial Unicode MS" panose="020B0604020202020204" pitchFamily="34" charset="-128"/>
              <a:buChar char="■"/>
              <a:defRPr sz="1800"/>
            </a:lvl1pPr>
            <a:lvl2pPr>
              <a:defRPr sz="1800"/>
            </a:lvl2pPr>
            <a:lvl3pPr>
              <a:defRPr sz="1800"/>
            </a:lvl3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012" y="8396"/>
            <a:ext cx="9639588" cy="748890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334000" y="872500"/>
            <a:ext cx="5184630" cy="6106151"/>
          </a:xfrm>
        </p:spPr>
        <p:txBody>
          <a:bodyPr/>
          <a:lstStyle>
            <a:lvl1pPr marL="360000" indent="-360000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15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396"/>
            <a:ext cx="9601200" cy="576069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545208" y="757502"/>
            <a:ext cx="4858208" cy="622114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149370" y="757503"/>
            <a:ext cx="5184630" cy="6221148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4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396"/>
            <a:ext cx="9601200" cy="576069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545208" y="5020204"/>
            <a:ext cx="4858208" cy="1958447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149370" y="5020205"/>
            <a:ext cx="5184630" cy="1958446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4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. Text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69" y="8396"/>
            <a:ext cx="10426867" cy="69128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9369" y="872526"/>
            <a:ext cx="5242237" cy="610612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5679641" y="4328920"/>
            <a:ext cx="4896596" cy="2649922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0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D638A1-5AB2-4E5F-AB48-CD1D174D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9610"/>
            <a:ext cx="9201150" cy="774616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38585-D1DD-4A66-A6D0-B14666C4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540737-43A0-452E-A05A-93B93DE39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April 9  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38296E-22B0-47F8-B4C6-4FEA9700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0C3803-8E54-4712-81FA-CCE6F866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00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8396"/>
            <a:ext cx="9601200" cy="58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331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149370" y="814893"/>
            <a:ext cx="10369260" cy="616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7151688"/>
            <a:ext cx="1689100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741613" y="7151688"/>
            <a:ext cx="5761037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i="1"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245600" y="7151688"/>
            <a:ext cx="889000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>
                <a:solidFill>
                  <a:schemeClr val="accent2"/>
                </a:solidFill>
                <a:latin typeface="Arial" charset="0"/>
              </a:defRPr>
            </a:lvl1pPr>
          </a:lstStyle>
          <a:p>
            <a:fld id="{EA2B979C-5126-42D9-A339-F1A1447A43F3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3331" name="Text Box 19"/>
          <p:cNvSpPr txBox="1">
            <a:spLocks noChangeArrowheads="1"/>
          </p:cNvSpPr>
          <p:nvPr userDrawn="1"/>
        </p:nvSpPr>
        <p:spPr bwMode="auto">
          <a:xfrm>
            <a:off x="968375" y="6494463"/>
            <a:ext cx="9318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3848" tIns="51924" rIns="103848" bIns="51924">
            <a:spAutoFit/>
          </a:bodyPr>
          <a:lstStyle>
            <a:lvl1pPr marL="725488" indent="-279400">
              <a:defRPr sz="2200">
                <a:solidFill>
                  <a:srgbClr val="000099"/>
                </a:solidFill>
                <a:latin typeface="Comic Sans MS" pitchFamily="66" charset="0"/>
              </a:defRPr>
            </a:lvl1pPr>
            <a:lvl2pPr>
              <a:defRPr sz="2200">
                <a:solidFill>
                  <a:srgbClr val="000099"/>
                </a:solidFill>
                <a:latin typeface="Comic Sans MS" pitchFamily="66" charset="0"/>
              </a:defRPr>
            </a:lvl2pPr>
            <a:lvl3pPr>
              <a:defRPr sz="2200">
                <a:solidFill>
                  <a:srgbClr val="000099"/>
                </a:solidFill>
                <a:latin typeface="Comic Sans MS" pitchFamily="66" charset="0"/>
              </a:defRPr>
            </a:lvl3pPr>
            <a:lvl4pPr>
              <a:defRPr sz="2200">
                <a:solidFill>
                  <a:srgbClr val="000099"/>
                </a:solidFill>
                <a:latin typeface="Comic Sans MS" pitchFamily="66" charset="0"/>
              </a:defRPr>
            </a:lvl4pPr>
            <a:lvl5pPr>
              <a:defRPr sz="2200">
                <a:solidFill>
                  <a:srgbClr val="000099"/>
                </a:solidFill>
                <a:latin typeface="Comic Sans MS" pitchFamily="66" charset="0"/>
              </a:defRPr>
            </a:lvl5pPr>
            <a:lvl6pPr marL="22844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6pPr>
            <a:lvl7pPr marL="27416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7pPr>
            <a:lvl8pPr marL="31988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8pPr>
            <a:lvl9pPr marL="36560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9pPr>
          </a:lstStyle>
          <a:p>
            <a:endParaRPr lang="en-US" sz="12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" y="-8980"/>
            <a:ext cx="499244" cy="6016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3" r:id="rId2"/>
    <p:sldLayoutId id="2147483744" r:id="rId3"/>
    <p:sldLayoutId id="2147483738" r:id="rId4"/>
    <p:sldLayoutId id="2147483743" r:id="rId5"/>
    <p:sldLayoutId id="2147483774" r:id="rId6"/>
    <p:sldLayoutId id="2147483791" r:id="rId7"/>
    <p:sldLayoutId id="2147483742" r:id="rId8"/>
    <p:sldLayoutId id="2147483792" r:id="rId9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99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■"/>
        <a:defRPr sz="1800" b="0" kern="1200">
          <a:solidFill>
            <a:schemeClr val="tx1"/>
          </a:solidFill>
          <a:latin typeface="+mj-lt"/>
          <a:ea typeface="+mn-ea"/>
          <a:cs typeface="Calibri Light" panose="020F0302020204030204" pitchFamily="34" charset="0"/>
        </a:defRPr>
      </a:lvl1pPr>
      <a:lvl2pPr marL="783500" indent="-342900" algn="l" rtl="0" eaLnBrk="0" fontAlgn="base" hangingPunct="0"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━"/>
        <a:defRPr sz="1800" kern="1200">
          <a:solidFill>
            <a:srgbClr val="000099"/>
          </a:solidFill>
          <a:latin typeface="+mj-lt"/>
          <a:ea typeface="+mn-ea"/>
          <a:cs typeface="Calibri Light" panose="020F0302020204030204" pitchFamily="34" charset="0"/>
        </a:defRPr>
      </a:lvl2pPr>
      <a:lvl3pPr marL="1038225" indent="-279400" algn="l" rtl="0" eaLnBrk="0" fontAlgn="base" hangingPunct="0"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━"/>
        <a:defRPr sz="1800" kern="1200">
          <a:solidFill>
            <a:srgbClr val="000099"/>
          </a:solidFill>
          <a:latin typeface="+mj-lt"/>
          <a:ea typeface="+mn-ea"/>
          <a:cs typeface="Calibri Light" panose="020F0302020204030204" pitchFamily="34" charset="0"/>
        </a:defRPr>
      </a:lvl3pPr>
      <a:lvl4pPr marL="1349375" indent="-238125" algn="l" rtl="0" eaLnBrk="0" fontAlgn="base" hangingPunct="0">
        <a:spcBef>
          <a:spcPct val="50000"/>
        </a:spcBef>
        <a:spcAft>
          <a:spcPct val="0"/>
        </a:spcAft>
        <a:buClr>
          <a:srgbClr val="0000CC"/>
        </a:buClr>
        <a:buChar char="•"/>
        <a:defRPr sz="1800" kern="1200">
          <a:solidFill>
            <a:srgbClr val="000099"/>
          </a:solidFill>
          <a:latin typeface="+mj-lt"/>
          <a:ea typeface="+mn-ea"/>
          <a:cs typeface="Calibri Light" panose="020F0302020204030204" pitchFamily="34" charset="0"/>
        </a:defRPr>
      </a:lvl4pPr>
      <a:lvl5pPr marL="1660525" indent="-238125" algn="l" rtl="0" eaLnBrk="0" fontAlgn="base" hangingPunct="0">
        <a:spcBef>
          <a:spcPct val="50000"/>
        </a:spcBef>
        <a:spcAft>
          <a:spcPct val="0"/>
        </a:spcAft>
        <a:buClr>
          <a:srgbClr val="0000CC"/>
        </a:buClr>
        <a:buChar char="•"/>
        <a:defRPr sz="1800" kern="1200">
          <a:solidFill>
            <a:srgbClr val="000099"/>
          </a:solidFill>
          <a:latin typeface="+mj-lt"/>
          <a:ea typeface="+mn-ea"/>
          <a:cs typeface="Calibri Light" panose="020F0302020204030204" pitchFamily="34" charset="0"/>
        </a:defRPr>
      </a:lvl5pPr>
      <a:lvl6pPr marL="1973120" indent="-23885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80817" indent="-2076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2362" indent="-207697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803907" indent="-2076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92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384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577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769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962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154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346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539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38.png"/><Relationship Id="rId7" Type="http://schemas.openxmlformats.org/officeDocument/2006/relationships/image" Target="../media/image1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11" Type="http://schemas.openxmlformats.org/officeDocument/2006/relationships/image" Target="../media/image40.emf"/><Relationship Id="rId5" Type="http://schemas.openxmlformats.org/officeDocument/2006/relationships/image" Target="../media/image39.png"/><Relationship Id="rId10" Type="http://schemas.openxmlformats.org/officeDocument/2006/relationships/image" Target="../media/image17.png"/><Relationship Id="rId4" Type="http://schemas.openxmlformats.org/officeDocument/2006/relationships/image" Target="../media/image160.png"/><Relationship Id="rId9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fif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28 nm electronics developments for future pixel detectors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346" name="Rectangle 10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 Marlon </a:t>
            </a:r>
            <a:r>
              <a:rPr lang="en-US" dirty="0" err="1"/>
              <a:t>Barbero</a:t>
            </a:r>
            <a:r>
              <a:rPr lang="en-US" dirty="0"/>
              <a:t>, </a:t>
            </a:r>
            <a:r>
              <a:rPr lang="en-US" dirty="0" err="1"/>
              <a:t>Roua</a:t>
            </a:r>
            <a:r>
              <a:rPr lang="en-US" dirty="0"/>
              <a:t> </a:t>
            </a:r>
            <a:r>
              <a:rPr lang="en-US" dirty="0" err="1"/>
              <a:t>Boudagga</a:t>
            </a:r>
            <a:r>
              <a:rPr lang="en-US" dirty="0"/>
              <a:t>, Denis </a:t>
            </a:r>
            <a:r>
              <a:rPr lang="en-US" dirty="0" err="1"/>
              <a:t>Fougeron</a:t>
            </a:r>
            <a:r>
              <a:rPr lang="en-US" dirty="0"/>
              <a:t>, Eva Joly, </a:t>
            </a:r>
            <a:r>
              <a:rPr lang="en-US" u="sng" dirty="0"/>
              <a:t>Mohsine </a:t>
            </a:r>
            <a:r>
              <a:rPr lang="en-US" u="sng" dirty="0" err="1"/>
              <a:t>Menouni</a:t>
            </a:r>
            <a:endParaRPr lang="en-US" u="sng" dirty="0"/>
          </a:p>
          <a:p>
            <a:endParaRPr lang="en-US" dirty="0"/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CPPM - Aix-Marseille Univ, France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/>
              <a:t>The 2024 European Edition of the International Workshop on the Circular Electron-Positron Collider (CEPC) </a:t>
            </a:r>
          </a:p>
          <a:p>
            <a:r>
              <a:rPr lang="en-US" dirty="0"/>
              <a:t>Marseille, France, April 8th-11th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" y="49"/>
            <a:ext cx="1099351" cy="13249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6D151A-6AFD-4F36-B894-F9CBDB1F3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88" y="2883"/>
            <a:ext cx="2295943" cy="12738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5A3340-9B98-41B7-82E7-8404DD494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04" y="0"/>
            <a:ext cx="3493052" cy="11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20716C-A703-43AD-8F67-E8AD37D1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B6A5FF-F676-4700-A05F-9B866322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chip design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29BC2-F8CE-4826-9E21-2E64EB59B86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1" y="3383629"/>
            <a:ext cx="7768107" cy="3595214"/>
          </a:xfrm>
        </p:spPr>
        <p:txBody>
          <a:bodyPr/>
          <a:lstStyle/>
          <a:p>
            <a:r>
              <a:rPr lang="en-US" sz="1600" dirty="0"/>
              <a:t>Each sub-bloc contains</a:t>
            </a:r>
          </a:p>
          <a:p>
            <a:pPr lvl="1"/>
            <a:r>
              <a:rPr lang="en-US" sz="1600" dirty="0"/>
              <a:t>3 target cells </a:t>
            </a:r>
            <a:r>
              <a:rPr lang="ru-RU" sz="1600" dirty="0"/>
              <a:t>made up of thousands of basic cells </a:t>
            </a:r>
            <a:r>
              <a:rPr lang="en-US" sz="1600" dirty="0"/>
              <a:t>+ 1 calibration input </a:t>
            </a:r>
          </a:p>
          <a:p>
            <a:pPr lvl="1"/>
            <a:r>
              <a:rPr lang="en-US" sz="1600" dirty="0"/>
              <a:t>Circuit for SET width measurement 96 delay cells (13ps/cell) </a:t>
            </a:r>
            <a:r>
              <a:rPr lang="en-US" sz="1600" dirty="0">
                <a:sym typeface="Symbol" panose="05050102010706020507" pitchFamily="18" charset="2"/>
              </a:rPr>
              <a:t></a:t>
            </a:r>
            <a:r>
              <a:rPr lang="en-US" sz="1600" dirty="0"/>
              <a:t> from a few </a:t>
            </a:r>
            <a:r>
              <a:rPr lang="en-US" sz="1600" dirty="0" err="1"/>
              <a:t>ps</a:t>
            </a:r>
            <a:r>
              <a:rPr lang="en-US" sz="1600" dirty="0"/>
              <a:t> to 1ns</a:t>
            </a:r>
          </a:p>
          <a:p>
            <a:pPr lvl="1"/>
            <a:r>
              <a:rPr lang="en-US" sz="1600" dirty="0"/>
              <a:t>Shift register to send the data to the output when a trigger signal occurs</a:t>
            </a:r>
          </a:p>
          <a:p>
            <a:r>
              <a:rPr lang="en-US" sz="1600" dirty="0"/>
              <a:t>31 SET sub blocs</a:t>
            </a:r>
          </a:p>
          <a:p>
            <a:pPr lvl="1"/>
            <a:r>
              <a:rPr lang="en-US" sz="1600" dirty="0"/>
              <a:t>24 uses SVT target cells (7T, 9T, 12T)  -&gt; </a:t>
            </a:r>
            <a:r>
              <a:rPr lang="en-US" sz="1600" b="1" dirty="0"/>
              <a:t>Effect of the cell size</a:t>
            </a:r>
          </a:p>
          <a:p>
            <a:pPr lvl="1"/>
            <a:r>
              <a:rPr lang="en-US" sz="1600" dirty="0"/>
              <a:t>7 uses LVT or HVT target cells -&gt; Effect of </a:t>
            </a:r>
            <a:r>
              <a:rPr lang="en-US" sz="1600" b="1" dirty="0">
                <a:solidFill>
                  <a:srgbClr val="003399"/>
                </a:solidFill>
              </a:rPr>
              <a:t>the device options</a:t>
            </a:r>
          </a:p>
          <a:p>
            <a:r>
              <a:rPr lang="en-US" sz="1600" dirty="0"/>
              <a:t>The whole bloc contains 6 inputs / 13 outputs</a:t>
            </a:r>
          </a:p>
          <a:p>
            <a:r>
              <a:rPr lang="en-US" sz="1600" dirty="0"/>
              <a:t>In addition to SET testing, this constitutes a sub-block of the TDC required in the pixel front end design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29" name="Image 228">
            <a:extLst>
              <a:ext uri="{FF2B5EF4-FFF2-40B4-BE49-F238E27FC236}">
                <a16:creationId xmlns:a16="http://schemas.microsoft.com/office/drawing/2014/main" id="{EA65E4B7-A095-4940-9D45-E4253C29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" y="597737"/>
            <a:ext cx="6435878" cy="269946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5B2FCC6-FC5E-43F6-80BB-356155C4C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8" r="42657"/>
          <a:stretch/>
        </p:blipFill>
        <p:spPr>
          <a:xfrm>
            <a:off x="8034301" y="166923"/>
            <a:ext cx="2100300" cy="385868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612700-79C3-4AF0-AEB1-C124E6F800A2}"/>
              </a:ext>
            </a:extLst>
          </p:cNvPr>
          <p:cNvSpPr/>
          <p:nvPr/>
        </p:nvSpPr>
        <p:spPr>
          <a:xfrm>
            <a:off x="8790383" y="1232570"/>
            <a:ext cx="420046" cy="2520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F316DD5-9338-4C5C-A6F3-83BFCB5F4A5F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697911" y="1358584"/>
            <a:ext cx="3092472" cy="666074"/>
          </a:xfrm>
          <a:prstGeom prst="straightConnector1">
            <a:avLst/>
          </a:prstGeom>
          <a:ln w="12700">
            <a:solidFill>
              <a:srgbClr val="C00000"/>
            </a:solidFill>
            <a:headEnd w="sm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1A83E83-5CAE-4A6A-A3D4-3431BE89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77FE205-01C7-40AF-BD01-60F68BA3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3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Oscillator chip design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F8AA8-AC58-43ED-B21A-1FD06A8381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083716" cy="6048543"/>
          </a:xfrm>
        </p:spPr>
        <p:txBody>
          <a:bodyPr/>
          <a:lstStyle/>
          <a:p>
            <a:r>
              <a:rPr lang="en-US" dirty="0"/>
              <a:t>Study of the effect of TID on the performance of digital standard cells </a:t>
            </a:r>
          </a:p>
          <a:p>
            <a:r>
              <a:rPr lang="en-US" dirty="0"/>
              <a:t>Timing of combinatorial or sequential cells</a:t>
            </a:r>
          </a:p>
          <a:p>
            <a:r>
              <a:rPr lang="en-US" dirty="0"/>
              <a:t>Leakage currents and static power</a:t>
            </a:r>
          </a:p>
          <a:p>
            <a:r>
              <a:rPr lang="en-US" dirty="0"/>
              <a:t>Effects of device size on TID tolerance</a:t>
            </a:r>
          </a:p>
          <a:p>
            <a:r>
              <a:rPr lang="en-US" dirty="0"/>
              <a:t>Design based on the digital flow</a:t>
            </a:r>
          </a:p>
          <a:p>
            <a:r>
              <a:rPr lang="en-US" dirty="0"/>
              <a:t>96 </a:t>
            </a:r>
            <a:r>
              <a:rPr lang="en-US" dirty="0" err="1"/>
              <a:t>Rosc</a:t>
            </a:r>
            <a:r>
              <a:rPr lang="en-US" dirty="0"/>
              <a:t> sub-bloc</a:t>
            </a:r>
          </a:p>
          <a:p>
            <a:pPr lvl="1"/>
            <a:r>
              <a:rPr lang="en-US" dirty="0"/>
              <a:t> Cell size (7T, 9T,12T)</a:t>
            </a:r>
          </a:p>
          <a:p>
            <a:pPr lvl="1"/>
            <a:r>
              <a:rPr lang="en-US" dirty="0"/>
              <a:t>Driving (D0, D2, D4)</a:t>
            </a:r>
          </a:p>
          <a:p>
            <a:pPr lvl="1"/>
            <a:r>
              <a:rPr lang="en-US" dirty="0"/>
              <a:t>SVT, LVT, HVT</a:t>
            </a: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BB880F3C-1860-4D3B-B97D-47B82B128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670"/>
          <a:stretch/>
        </p:blipFill>
        <p:spPr>
          <a:xfrm>
            <a:off x="4757592" y="5772633"/>
            <a:ext cx="5761038" cy="969635"/>
          </a:xfrm>
          <a:prstGeom prst="rect">
            <a:avLst/>
          </a:prstGeom>
        </p:spPr>
      </p:pic>
      <p:graphicFrame>
        <p:nvGraphicFramePr>
          <p:cNvPr id="78" name="Tableau 77">
            <a:extLst>
              <a:ext uri="{FF2B5EF4-FFF2-40B4-BE49-F238E27FC236}">
                <a16:creationId xmlns:a16="http://schemas.microsoft.com/office/drawing/2014/main" id="{C397CEF1-4F82-42A5-808F-D98F79EF1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94890"/>
              </p:ext>
            </p:extLst>
          </p:nvPr>
        </p:nvGraphicFramePr>
        <p:xfrm>
          <a:off x="437456" y="4722044"/>
          <a:ext cx="3022533" cy="1731107"/>
        </p:xfrm>
        <a:graphic>
          <a:graphicData uri="http://schemas.openxmlformats.org/drawingml/2006/table">
            <a:tbl>
              <a:tblPr firstRow="1" firstCol="1" bandRow="1"/>
              <a:tblGrid>
                <a:gridCol w="1557659">
                  <a:extLst>
                    <a:ext uri="{9D8B030D-6E8A-4147-A177-3AD203B41FA5}">
                      <a16:colId xmlns:a16="http://schemas.microsoft.com/office/drawing/2014/main" val="2523079764"/>
                    </a:ext>
                  </a:extLst>
                </a:gridCol>
                <a:gridCol w="1464874">
                  <a:extLst>
                    <a:ext uri="{9D8B030D-6E8A-4147-A177-3AD203B41FA5}">
                      <a16:colId xmlns:a16="http://schemas.microsoft.com/office/drawing/2014/main" val="3793854286"/>
                    </a:ext>
                  </a:extLst>
                </a:gridCol>
              </a:tblGrid>
              <a:tr h="247301">
                <a:tc>
                  <a:txBody>
                    <a:bodyPr/>
                    <a:lstStyle/>
                    <a:p>
                      <a:pPr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Basic </a:t>
                      </a:r>
                      <a:r>
                        <a:rPr lang="fr-FR" sz="12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cells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Frequency (MHz)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257571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INVD0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154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874137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INVD2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222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459692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NAND0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118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018582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NAND2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143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457513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NOR0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111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800453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NOR2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139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911787"/>
                  </a:ext>
                </a:extLst>
              </a:tr>
            </a:tbl>
          </a:graphicData>
        </a:graphic>
      </p:graphicFrame>
      <p:sp>
        <p:nvSpPr>
          <p:cNvPr id="80" name="ZoneTexte 79">
            <a:extLst>
              <a:ext uri="{FF2B5EF4-FFF2-40B4-BE49-F238E27FC236}">
                <a16:creationId xmlns:a16="http://schemas.microsoft.com/office/drawing/2014/main" id="{6D91C7BB-FD50-4400-8841-3CCC5B5E894B}"/>
              </a:ext>
            </a:extLst>
          </p:cNvPr>
          <p:cNvSpPr txBox="1"/>
          <p:nvPr/>
        </p:nvSpPr>
        <p:spPr>
          <a:xfrm>
            <a:off x="1227742" y="6487472"/>
            <a:ext cx="11866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9B76940F-EC34-4733-81D7-3B3BB49E7EA8}"/>
              </a:ext>
            </a:extLst>
          </p:cNvPr>
          <p:cNvSpPr txBox="1"/>
          <p:nvPr/>
        </p:nvSpPr>
        <p:spPr>
          <a:xfrm>
            <a:off x="7596027" y="2752670"/>
            <a:ext cx="1878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01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1400" i="1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ROsc</a:t>
            </a:r>
            <a:r>
              <a:rPr lang="en-US" sz="1400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sub-bloc  synoptic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19259F-A2D7-46C8-B3D2-1D8D3597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0" y="1057921"/>
            <a:ext cx="4448670" cy="1741696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8958107B-C10B-4A71-BE36-742965B1F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3" r="18627"/>
          <a:stretch/>
        </p:blipFill>
        <p:spPr>
          <a:xfrm>
            <a:off x="4903411" y="2637731"/>
            <a:ext cx="1293268" cy="27254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7556B1-F848-472C-9B83-DF10F623EE2F}"/>
              </a:ext>
            </a:extLst>
          </p:cNvPr>
          <p:cNvSpPr/>
          <p:nvPr/>
        </p:nvSpPr>
        <p:spPr>
          <a:xfrm>
            <a:off x="5514020" y="3212790"/>
            <a:ext cx="180020" cy="10801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E02A1FED-CC84-43A4-AE8C-45B016CC3235}"/>
              </a:ext>
            </a:extLst>
          </p:cNvPr>
          <p:cNvCxnSpPr>
            <a:cxnSpLocks/>
          </p:cNvCxnSpPr>
          <p:nvPr/>
        </p:nvCxnSpPr>
        <p:spPr>
          <a:xfrm flipV="1">
            <a:off x="5697910" y="2619028"/>
            <a:ext cx="1566174" cy="575059"/>
          </a:xfrm>
          <a:prstGeom prst="straightConnector1">
            <a:avLst/>
          </a:prstGeom>
          <a:ln w="12700">
            <a:solidFill>
              <a:srgbClr val="C00000"/>
            </a:solidFill>
            <a:headEnd w="sm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00728E-8977-438B-A5F2-2D51C5D5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0EEBBE-FC3E-4CE7-874F-0961881C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00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amplifier design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F8AA8-AC58-43ED-B21A-1FD06A8381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757286"/>
            <a:ext cx="5083716" cy="4291708"/>
          </a:xfrm>
        </p:spPr>
        <p:txBody>
          <a:bodyPr/>
          <a:lstStyle/>
          <a:p>
            <a:r>
              <a:rPr lang="en-US" dirty="0"/>
              <a:t>Study the limits to </a:t>
            </a:r>
            <a:r>
              <a:rPr lang="en-US" b="1" dirty="0"/>
              <a:t>time resolution </a:t>
            </a:r>
            <a:r>
              <a:rPr lang="en-US" dirty="0"/>
              <a:t>in the analog front- end designed with the </a:t>
            </a:r>
            <a:r>
              <a:rPr lang="en-US" b="1" dirty="0"/>
              <a:t>28 nm CMOS</a:t>
            </a:r>
            <a:r>
              <a:rPr lang="en-US" dirty="0"/>
              <a:t> process</a:t>
            </a:r>
          </a:p>
          <a:p>
            <a:pPr lvl="1"/>
            <a:r>
              <a:rPr lang="en-US" dirty="0"/>
              <a:t>Effects of the Current bias, power supply, Bandwidth, Noise …</a:t>
            </a:r>
          </a:p>
          <a:p>
            <a:r>
              <a:rPr lang="en-US" dirty="0"/>
              <a:t>Design and test a </a:t>
            </a:r>
            <a:r>
              <a:rPr lang="en-US" b="1" dirty="0"/>
              <a:t>pixel array of 36 × 12 cells </a:t>
            </a:r>
            <a:r>
              <a:rPr lang="en-US" dirty="0"/>
              <a:t>where only the analog part is considered and implemented </a:t>
            </a:r>
          </a:p>
          <a:p>
            <a:r>
              <a:rPr lang="en-US" dirty="0"/>
              <a:t>The time resolution of the pixel: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Minimizing the front-end jitter corresponds to :</a:t>
            </a:r>
          </a:p>
          <a:p>
            <a:pPr lvl="1"/>
            <a:r>
              <a:rPr lang="en-US" dirty="0"/>
              <a:t>Low RMS noise of the charge amplifier (CSA)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High output voltage</a:t>
            </a:r>
            <a:endParaRPr lang="en-US" dirty="0"/>
          </a:p>
          <a:p>
            <a:pPr lvl="1"/>
            <a:r>
              <a:rPr lang="en-US" dirty="0"/>
              <a:t>Small rise time </a:t>
            </a:r>
            <a:r>
              <a:rPr lang="en-US" dirty="0">
                <a:sym typeface="Symbol" panose="05050102010706020507" pitchFamily="18" charset="2"/>
              </a:rPr>
              <a:t> High bandwidth</a:t>
            </a:r>
            <a:endParaRPr lang="en-US" dirty="0"/>
          </a:p>
          <a:p>
            <a:pPr lvl="1"/>
            <a:endParaRPr lang="en-US" sz="1600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FAEFAF-96F8-4967-AFCD-ABAC105E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01C5CF-561B-4D66-8AFE-1DFD59BC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F02C82-5735-42E9-80BD-A0565FAF191B}"/>
                  </a:ext>
                </a:extLst>
              </p:cNvPr>
              <p:cNvSpPr/>
              <p:nvPr/>
            </p:nvSpPr>
            <p:spPr>
              <a:xfrm>
                <a:off x="714021" y="3809794"/>
                <a:ext cx="4572508" cy="389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  <m:sup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  <m:r>
                      <a:rPr lang="fr-FR" sz="1600" b="1" i="1">
                        <a:solidFill>
                          <a:srgbClr val="003399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1600" b="1" i="0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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𝒋𝒊𝒕𝒕𝒆𝒓</m:t>
                            </m:r>
                          </m:sub>
                          <m:sup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𝟐</m:t>
                            </m:r>
                          </m:sup>
                        </m:sSubSup>
                        <m:r>
                          <a:rPr lang="fr-FR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 </m:t>
                        </m:r>
                        <m: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  <m:t>𝒕𝒊𝒎𝒆𝒘𝒂𝒍𝒌</m:t>
                        </m:r>
                      </m:sub>
                      <m:sup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1600" b="1" dirty="0">
                    <a:solidFill>
                      <a:srgbClr val="00339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solidFill>
                          <a:srgbClr val="003399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 </m:t>
                    </m:r>
                    <m:sSubSup>
                      <m:sSubSupPr>
                        <m:ctrlP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𝑳𝒂𝒏𝒅𝒂𝒖</m:t>
                        </m:r>
                      </m:sub>
                      <m:sup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  <m:r>
                      <a:rPr lang="fr-FR" sz="1600" b="1" i="1">
                        <a:solidFill>
                          <a:srgbClr val="003399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bSup>
                      <m:sSubSupPr>
                        <m:ctrlP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𝑻𝑫𝑪</m:t>
                        </m:r>
                      </m:sub>
                      <m:sup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</m:oMath>
                </a14:m>
                <a:endParaRPr lang="en-US" sz="1600" b="1" dirty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F02C82-5735-42E9-80BD-A0565FAF1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21" y="3809794"/>
                <a:ext cx="4572508" cy="389337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C48271C-D5C6-403D-8694-A18652056E6D}"/>
                  </a:ext>
                </a:extLst>
              </p:cNvPr>
              <p:cNvSpPr/>
              <p:nvPr/>
            </p:nvSpPr>
            <p:spPr>
              <a:xfrm>
                <a:off x="6778932" y="4365416"/>
                <a:ext cx="2460266" cy="604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𝑗𝑖𝑡𝑡𝑒𝑟</m:t>
                        </m:r>
                      </m:sub>
                    </m:sSub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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𝑛𝑜𝑖𝑠𝑒</m:t>
                            </m:r>
                          </m:sub>
                        </m:sSub>
                      </m:num>
                      <m:den>
                        <m:f>
                          <m:fPr>
                            <m:type m:val="skw"/>
                            <m:ctrlPr>
                              <a:rPr 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𝑑𝑉</m:t>
                            </m:r>
                          </m:num>
                          <m:den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den>
                    </m:f>
                    <m:r>
                      <a:rPr lang="fr-F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fr-FR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fr-FR" sz="1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C48271C-D5C6-403D-8694-A18652056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932" y="4365416"/>
                <a:ext cx="2460266" cy="604717"/>
              </a:xfrm>
              <a:prstGeom prst="rect">
                <a:avLst/>
              </a:prstGeom>
              <a:blipFill>
                <a:blip r:embed="rId3"/>
                <a:stretch>
                  <a:fillRect t="-34343" b="-92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e 23">
            <a:extLst>
              <a:ext uri="{FF2B5EF4-FFF2-40B4-BE49-F238E27FC236}">
                <a16:creationId xmlns:a16="http://schemas.microsoft.com/office/drawing/2014/main" id="{AE15DB48-53C7-453D-939C-F0F606DE3430}"/>
              </a:ext>
            </a:extLst>
          </p:cNvPr>
          <p:cNvGrpSpPr/>
          <p:nvPr/>
        </p:nvGrpSpPr>
        <p:grpSpPr>
          <a:xfrm>
            <a:off x="5507275" y="1593930"/>
            <a:ext cx="4945719" cy="2466331"/>
            <a:chOff x="5720552" y="930107"/>
            <a:chExt cx="4945719" cy="246633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1E08A61-22DC-409A-9079-BDD060FBB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552" y="930107"/>
              <a:ext cx="4838834" cy="2466331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6461574-18BD-4AB5-A621-A5256A807991}"/>
                </a:ext>
              </a:extLst>
            </p:cNvPr>
            <p:cNvSpPr txBox="1"/>
            <p:nvPr/>
          </p:nvSpPr>
          <p:spPr>
            <a:xfrm>
              <a:off x="7636290" y="2764578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CSA</a:t>
              </a:r>
            </a:p>
          </p:txBody>
        </p:sp>
        <p:cxnSp>
          <p:nvCxnSpPr>
            <p:cNvPr id="27" name="Connecteur : en angle 26">
              <a:extLst>
                <a:ext uri="{FF2B5EF4-FFF2-40B4-BE49-F238E27FC236}">
                  <a16:creationId xmlns:a16="http://schemas.microsoft.com/office/drawing/2014/main" id="{E6961FB6-51AC-4CD8-94B7-7502AD23FD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4879" y="2416126"/>
              <a:ext cx="175565" cy="292608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869D2A-1BDE-4D73-96FE-B7E1DA08DF6A}"/>
                </a:ext>
              </a:extLst>
            </p:cNvPr>
            <p:cNvSpPr txBox="1"/>
            <p:nvPr/>
          </p:nvSpPr>
          <p:spPr>
            <a:xfrm>
              <a:off x="8945945" y="2942054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Comp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B4A4590-5066-407D-AC90-9599BAD847A6}"/>
                </a:ext>
              </a:extLst>
            </p:cNvPr>
            <p:cNvSpPr txBox="1"/>
            <p:nvPr/>
          </p:nvSpPr>
          <p:spPr>
            <a:xfrm>
              <a:off x="10122532" y="2277626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HitOr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6D03BCD-3A42-451B-8CD8-791BD7C8AFD9}"/>
                </a:ext>
              </a:extLst>
            </p:cNvPr>
            <p:cNvSpPr txBox="1"/>
            <p:nvPr/>
          </p:nvSpPr>
          <p:spPr>
            <a:xfrm>
              <a:off x="6742541" y="2637087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9198B47-ED11-4315-853E-13B6C9133B9A}"/>
                </a:ext>
              </a:extLst>
            </p:cNvPr>
            <p:cNvSpPr txBox="1"/>
            <p:nvPr/>
          </p:nvSpPr>
          <p:spPr>
            <a:xfrm>
              <a:off x="7642270" y="180710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Cf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8A76667A-1AD9-4A4C-929D-7AB1751D0050}"/>
              </a:ext>
            </a:extLst>
          </p:cNvPr>
          <p:cNvSpPr txBox="1"/>
          <p:nvPr/>
        </p:nvSpPr>
        <p:spPr>
          <a:xfrm>
            <a:off x="6961010" y="3835186"/>
            <a:ext cx="2278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 FE pixel design</a:t>
            </a:r>
          </a:p>
        </p:txBody>
      </p:sp>
    </p:spTree>
    <p:extLst>
      <p:ext uri="{BB962C8B-B14F-4D97-AF65-F5344CB8AC3E}">
        <p14:creationId xmlns:p14="http://schemas.microsoft.com/office/powerpoint/2010/main" val="3274620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FE pixel prototype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F8AA8-AC58-43ED-B21A-1FD06A8381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757286"/>
            <a:ext cx="5083716" cy="4291708"/>
          </a:xfrm>
        </p:spPr>
        <p:txBody>
          <a:bodyPr/>
          <a:lstStyle/>
          <a:p>
            <a:r>
              <a:rPr lang="en-US" sz="1600" dirty="0"/>
              <a:t>For each pixel :</a:t>
            </a:r>
          </a:p>
          <a:p>
            <a:pPr lvl="1"/>
            <a:r>
              <a:rPr lang="en-US" sz="1600" dirty="0"/>
              <a:t>The charge amplifier current bias can be set in the range of 2µA-20µA</a:t>
            </a:r>
          </a:p>
          <a:p>
            <a:pPr lvl="1"/>
            <a:r>
              <a:rPr lang="en-US" sz="1600" dirty="0"/>
              <a:t>MOM capacitance connected to each preamplifier input -&gt; test for different input capacitance values</a:t>
            </a:r>
          </a:p>
          <a:p>
            <a:r>
              <a:rPr lang="en-US" sz="1600" dirty="0"/>
              <a:t>Large bandwidth buffers (&gt; 1GHz) implemented and connected for a few pixels for direct jitter measurement</a:t>
            </a:r>
          </a:p>
          <a:p>
            <a:r>
              <a:rPr lang="en-US" sz="1600" dirty="0"/>
              <a:t>Simulations for I</a:t>
            </a:r>
            <a:r>
              <a:rPr lang="en-US" sz="1600" baseline="-25000" dirty="0"/>
              <a:t>CSA</a:t>
            </a:r>
            <a:r>
              <a:rPr lang="en-US" sz="1600" dirty="0"/>
              <a:t> = 5 µA</a:t>
            </a:r>
          </a:p>
          <a:p>
            <a:pPr lvl="1"/>
            <a:r>
              <a:rPr lang="en-US" sz="1600" dirty="0" err="1"/>
              <a:t>dV</a:t>
            </a:r>
            <a:r>
              <a:rPr lang="en-US" sz="1600" dirty="0"/>
              <a:t>/dt = 100 mV/ns</a:t>
            </a:r>
          </a:p>
          <a:p>
            <a:pPr lvl="1"/>
            <a:r>
              <a:rPr lang="en-US" sz="1600" dirty="0"/>
              <a:t>RMS noise = 97 e- RMS  for </a:t>
            </a:r>
            <a:r>
              <a:rPr lang="en-US" sz="1600" dirty="0" err="1"/>
              <a:t>Cin</a:t>
            </a:r>
            <a:r>
              <a:rPr lang="en-US" sz="1600" dirty="0"/>
              <a:t> = 100fF</a:t>
            </a:r>
          </a:p>
          <a:p>
            <a:pPr lvl="1"/>
            <a:r>
              <a:rPr lang="en-US" sz="1600" dirty="0"/>
              <a:t>Jitter &lt; 100 </a:t>
            </a:r>
            <a:r>
              <a:rPr lang="en-US" sz="1600" dirty="0" err="1"/>
              <a:t>ps</a:t>
            </a:r>
            <a:r>
              <a:rPr lang="en-US" sz="1600" dirty="0"/>
              <a:t> RMS for input charge &gt; 4 </a:t>
            </a:r>
            <a:r>
              <a:rPr lang="en-US" sz="1600" dirty="0" err="1"/>
              <a:t>ke</a:t>
            </a:r>
            <a:r>
              <a:rPr lang="en-US" sz="1600" dirty="0"/>
              <a:t>-</a:t>
            </a:r>
          </a:p>
          <a:p>
            <a:pPr lvl="1"/>
            <a:r>
              <a:rPr lang="en-US" sz="1600" dirty="0"/>
              <a:t>Jitter &lt; 40 </a:t>
            </a:r>
            <a:r>
              <a:rPr lang="en-US" sz="1600" dirty="0" err="1"/>
              <a:t>ps</a:t>
            </a:r>
            <a:r>
              <a:rPr lang="en-US" sz="1600" dirty="0"/>
              <a:t> RMS for charge &gt; 10 </a:t>
            </a:r>
            <a:r>
              <a:rPr lang="en-US" sz="1600" dirty="0" err="1"/>
              <a:t>ke</a:t>
            </a:r>
            <a:r>
              <a:rPr lang="en-US" sz="1600" dirty="0"/>
              <a:t>-</a:t>
            </a:r>
          </a:p>
          <a:p>
            <a:r>
              <a:rPr lang="en-US" sz="1600" dirty="0"/>
              <a:t>Each pixel contains : CSA + Discriminator + 6 bit DAC</a:t>
            </a:r>
          </a:p>
          <a:p>
            <a:pPr lvl="1"/>
            <a:r>
              <a:rPr lang="en-US" sz="1600" dirty="0"/>
              <a:t> Size : 20 µm × 12 µm</a:t>
            </a:r>
          </a:p>
          <a:p>
            <a:pPr lvl="1"/>
            <a:endParaRPr lang="en-US" sz="1600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DFA95D-4044-4355-8ED8-F7898F5B8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-18818" r="878" b="18818"/>
          <a:stretch/>
        </p:blipFill>
        <p:spPr>
          <a:xfrm>
            <a:off x="5563714" y="822344"/>
            <a:ext cx="4715235" cy="25344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C93EEF-3960-494C-BE53-5ADC6DB3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/>
          <a:stretch/>
        </p:blipFill>
        <p:spPr>
          <a:xfrm>
            <a:off x="7458236" y="822462"/>
            <a:ext cx="2756361" cy="150086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FDBF603-C7AB-432C-B6DE-CE6A476318E1}"/>
              </a:ext>
            </a:extLst>
          </p:cNvPr>
          <p:cNvSpPr/>
          <p:nvPr/>
        </p:nvSpPr>
        <p:spPr>
          <a:xfrm>
            <a:off x="6198096" y="1448594"/>
            <a:ext cx="504056" cy="2081250"/>
          </a:xfrm>
          <a:prstGeom prst="ellipse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CEF82E0-A287-45DB-9007-8A14790B9629}"/>
              </a:ext>
            </a:extLst>
          </p:cNvPr>
          <p:cNvCxnSpPr/>
          <p:nvPr/>
        </p:nvCxnSpPr>
        <p:spPr>
          <a:xfrm flipV="1">
            <a:off x="6702152" y="1448594"/>
            <a:ext cx="1476164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88D0FCDF-8999-4C95-B349-9AAA4C559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131" y="4148895"/>
            <a:ext cx="4307151" cy="281306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AA876BF-F89E-4077-B83C-251F4167C570}"/>
              </a:ext>
            </a:extLst>
          </p:cNvPr>
          <p:cNvSpPr txBox="1"/>
          <p:nvPr/>
        </p:nvSpPr>
        <p:spPr>
          <a:xfrm>
            <a:off x="5596343" y="3487986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50 superimposed transient noise simulations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CB4D13-DDAF-4BEF-B811-F902901EDC9D}"/>
              </a:ext>
            </a:extLst>
          </p:cNvPr>
          <p:cNvSpPr txBox="1"/>
          <p:nvPr/>
        </p:nvSpPr>
        <p:spPr>
          <a:xfrm>
            <a:off x="7465815" y="513517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Jitter simulations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21C6141-FB31-4261-9368-A33F5BEFE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88"/>
          <a:stretch/>
        </p:blipFill>
        <p:spPr>
          <a:xfrm rot="5400000">
            <a:off x="2592680" y="4726130"/>
            <a:ext cx="1774819" cy="31169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40CFD6-BA3E-4F40-A440-3906388AA32A}"/>
              </a:ext>
            </a:extLst>
          </p:cNvPr>
          <p:cNvSpPr/>
          <p:nvPr/>
        </p:nvSpPr>
        <p:spPr>
          <a:xfrm>
            <a:off x="365448" y="5409034"/>
            <a:ext cx="187455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+mj-lt"/>
                <a:cs typeface="Calibri Light" panose="020F0302020204030204" pitchFamily="34" charset="0"/>
              </a:rPr>
              <a:t>Pixel array of 36 × 12 pixels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FAEFAF-96F8-4967-AFCD-ABAC105E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01C5CF-561B-4D66-8AFE-1DFD59BC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6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DF89E-45D7-4CCA-BA56-FDAC4B4E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Prototypes 28nm sur PCB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F92FDD-3A41-433A-B3FF-9032BF251827}"/>
              </a:ext>
            </a:extLst>
          </p:cNvPr>
          <p:cNvSpPr txBox="1"/>
          <p:nvPr/>
        </p:nvSpPr>
        <p:spPr>
          <a:xfrm>
            <a:off x="589787" y="5870566"/>
            <a:ext cx="1158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>
                <a:solidFill>
                  <a:schemeClr val="bg2">
                    <a:lumMod val="50000"/>
                  </a:schemeClr>
                </a:solidFill>
              </a:rPr>
              <a:t>Pixel_28nm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A372AF-4DD4-4621-B407-5DDFC9CF7546}"/>
              </a:ext>
            </a:extLst>
          </p:cNvPr>
          <p:cNvSpPr txBox="1"/>
          <p:nvPr/>
        </p:nvSpPr>
        <p:spPr>
          <a:xfrm>
            <a:off x="4498485" y="5836978"/>
            <a:ext cx="1158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>
                <a:solidFill>
                  <a:schemeClr val="bg2">
                    <a:lumMod val="50000"/>
                  </a:schemeClr>
                </a:solidFill>
              </a:rPr>
              <a:t>SET_28nm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F9C433-4C30-438A-832E-6C439994B727}"/>
              </a:ext>
            </a:extLst>
          </p:cNvPr>
          <p:cNvSpPr txBox="1"/>
          <p:nvPr/>
        </p:nvSpPr>
        <p:spPr>
          <a:xfrm>
            <a:off x="8044406" y="5819224"/>
            <a:ext cx="1158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>
                <a:solidFill>
                  <a:schemeClr val="bg2">
                    <a:lumMod val="50000"/>
                  </a:schemeClr>
                </a:solidFill>
              </a:rPr>
              <a:t>RO_28nm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0CC7108-32FD-4297-B4D7-DB1F452DB1E1}"/>
              </a:ext>
            </a:extLst>
          </p:cNvPr>
          <p:cNvGrpSpPr/>
          <p:nvPr/>
        </p:nvGrpSpPr>
        <p:grpSpPr>
          <a:xfrm>
            <a:off x="1230644" y="1930768"/>
            <a:ext cx="1116294" cy="619300"/>
            <a:chOff x="1406450" y="1346620"/>
            <a:chExt cx="1275764" cy="70777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B83081B-60E1-40BB-99CF-E2A7A4EF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5" y="1346620"/>
              <a:ext cx="1272599" cy="7077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5A8733-C4CF-40E4-B224-77858CAAB100}"/>
                </a:ext>
              </a:extLst>
            </p:cNvPr>
            <p:cNvSpPr/>
            <p:nvPr/>
          </p:nvSpPr>
          <p:spPr>
            <a:xfrm>
              <a:off x="1406450" y="1353715"/>
              <a:ext cx="402394" cy="689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E1B53DC-EB38-4CDB-AFDD-2610CC692D2F}"/>
              </a:ext>
            </a:extLst>
          </p:cNvPr>
          <p:cNvGrpSpPr/>
          <p:nvPr/>
        </p:nvGrpSpPr>
        <p:grpSpPr>
          <a:xfrm>
            <a:off x="4560396" y="1945026"/>
            <a:ext cx="1113524" cy="619300"/>
            <a:chOff x="1409615" y="1346620"/>
            <a:chExt cx="1272599" cy="70777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187FE55-F710-41D3-BB14-46B638C82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5" y="1346620"/>
              <a:ext cx="1272599" cy="70777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9885DC-E16B-4B2E-AE9F-B4AE0304F7DA}"/>
                </a:ext>
              </a:extLst>
            </p:cNvPr>
            <p:cNvSpPr/>
            <p:nvPr/>
          </p:nvSpPr>
          <p:spPr>
            <a:xfrm>
              <a:off x="1799356" y="1357879"/>
              <a:ext cx="336625" cy="689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9444EA7-CA73-4D59-B1C2-363897A42D2E}"/>
              </a:ext>
            </a:extLst>
          </p:cNvPr>
          <p:cNvGrpSpPr/>
          <p:nvPr/>
        </p:nvGrpSpPr>
        <p:grpSpPr>
          <a:xfrm>
            <a:off x="7887377" y="1936976"/>
            <a:ext cx="1113524" cy="619300"/>
            <a:chOff x="1409615" y="1346620"/>
            <a:chExt cx="1272599" cy="707771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86AE0EB-9C38-420B-8864-4CD334C7D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5" y="1346620"/>
              <a:ext cx="1272599" cy="70777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4796AB-B219-4DF4-8E70-4CACC67822F6}"/>
                </a:ext>
              </a:extLst>
            </p:cNvPr>
            <p:cNvSpPr/>
            <p:nvPr/>
          </p:nvSpPr>
          <p:spPr>
            <a:xfrm>
              <a:off x="2132731" y="1355820"/>
              <a:ext cx="289800" cy="689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BDD94DE-A28E-4F05-8AE0-AAC907DFA1B3}"/>
              </a:ext>
            </a:extLst>
          </p:cNvPr>
          <p:cNvGrpSpPr/>
          <p:nvPr/>
        </p:nvGrpSpPr>
        <p:grpSpPr>
          <a:xfrm>
            <a:off x="7179838" y="2643420"/>
            <a:ext cx="3308950" cy="3263269"/>
            <a:chOff x="7875291" y="2179631"/>
            <a:chExt cx="3781657" cy="3729450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496E78D-2E0B-4D54-8CDB-7C0DF2F4B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291" y="2179631"/>
              <a:ext cx="3701353" cy="3617486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93BF8B3-3626-4F12-822E-BA9A9515B890}"/>
                </a:ext>
              </a:extLst>
            </p:cNvPr>
            <p:cNvSpPr/>
            <p:nvPr/>
          </p:nvSpPr>
          <p:spPr>
            <a:xfrm>
              <a:off x="9696110" y="3239716"/>
              <a:ext cx="282127" cy="300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3AB56ACA-C228-403D-90F6-7AA3EB8197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0907" y="3237678"/>
              <a:ext cx="1686041" cy="8799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849F3D8A-0C9D-4A9C-B3CA-6EDA689521D6}"/>
                </a:ext>
              </a:extLst>
            </p:cNvPr>
            <p:cNvCxnSpPr>
              <a:cxnSpLocks/>
            </p:cNvCxnSpPr>
            <p:nvPr/>
          </p:nvCxnSpPr>
          <p:spPr>
            <a:xfrm>
              <a:off x="9696110" y="3539163"/>
              <a:ext cx="315485" cy="5784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88F13BC-ACE0-4AF0-996A-BF59998A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5767" y="4129651"/>
              <a:ext cx="1641181" cy="177943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A0E111B-01E2-4803-91E7-1AE1CE645081}"/>
              </a:ext>
            </a:extLst>
          </p:cNvPr>
          <p:cNvGrpSpPr/>
          <p:nvPr/>
        </p:nvGrpSpPr>
        <p:grpSpPr>
          <a:xfrm>
            <a:off x="3633232" y="2634231"/>
            <a:ext cx="3354225" cy="3250168"/>
            <a:chOff x="3966781" y="2151126"/>
            <a:chExt cx="3833400" cy="3714478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F0200F1-2FE3-411E-A736-C764859C9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781" y="2151126"/>
              <a:ext cx="3606304" cy="3617486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3AD3260-B824-445B-A3ED-0166E01F9B60}"/>
                </a:ext>
              </a:extLst>
            </p:cNvPr>
            <p:cNvSpPr/>
            <p:nvPr/>
          </p:nvSpPr>
          <p:spPr>
            <a:xfrm>
              <a:off x="5654080" y="3225575"/>
              <a:ext cx="282127" cy="300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2731BD28-D330-4AD7-B0C8-7719FCA354CE}"/>
                </a:ext>
              </a:extLst>
            </p:cNvPr>
            <p:cNvCxnSpPr>
              <a:cxnSpLocks/>
            </p:cNvCxnSpPr>
            <p:nvPr/>
          </p:nvCxnSpPr>
          <p:spPr>
            <a:xfrm>
              <a:off x="5936207" y="3225575"/>
              <a:ext cx="1863974" cy="86059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AC74E011-EEFC-48F0-8CA8-0E3CFB1AD30A}"/>
                </a:ext>
              </a:extLst>
            </p:cNvPr>
            <p:cNvCxnSpPr>
              <a:cxnSpLocks/>
            </p:cNvCxnSpPr>
            <p:nvPr/>
          </p:nvCxnSpPr>
          <p:spPr>
            <a:xfrm>
              <a:off x="5657309" y="3526112"/>
              <a:ext cx="365301" cy="5435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4AFE028-25E6-47A6-9C89-AF5B645E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1203" y="4086173"/>
              <a:ext cx="1768978" cy="1779431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5EFDE5D-07FF-4B75-88C0-E689E069EB62}"/>
              </a:ext>
            </a:extLst>
          </p:cNvPr>
          <p:cNvGrpSpPr/>
          <p:nvPr/>
        </p:nvGrpSpPr>
        <p:grpSpPr>
          <a:xfrm>
            <a:off x="115213" y="2643420"/>
            <a:ext cx="3314687" cy="3259358"/>
            <a:chOff x="148038" y="2150578"/>
            <a:chExt cx="3788214" cy="372498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92F1CAB-6414-4288-9A5C-02EB75904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38" y="2150578"/>
              <a:ext cx="3612369" cy="3617486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946CFE4-0CBC-46A8-8539-04BD3FF5E8A4}"/>
                </a:ext>
              </a:extLst>
            </p:cNvPr>
            <p:cNvSpPr/>
            <p:nvPr/>
          </p:nvSpPr>
          <p:spPr>
            <a:xfrm>
              <a:off x="1808844" y="3216386"/>
              <a:ext cx="282127" cy="300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92A3B853-6246-4931-99A2-BCB2C2568EC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971" y="3216386"/>
              <a:ext cx="1842452" cy="85323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07E376F7-DA10-427B-B2D2-C2A82932F7CF}"/>
                </a:ext>
              </a:extLst>
            </p:cNvPr>
            <p:cNvCxnSpPr>
              <a:cxnSpLocks/>
            </p:cNvCxnSpPr>
            <p:nvPr/>
          </p:nvCxnSpPr>
          <p:spPr>
            <a:xfrm>
              <a:off x="1808844" y="3515833"/>
              <a:ext cx="195724" cy="531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D02E190-9853-47E1-A5F6-AC4466E27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31465" y="4074100"/>
              <a:ext cx="1904787" cy="180145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3E405E07-61CF-4292-86DA-61DED7887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1DFB0724-9EDF-4103-863B-ED888B49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2B4A831-E199-4EF1-99C3-D8EDBEFA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66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results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B3B3FC8-23CF-4467-860C-1259FDE6F3A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The pixel array prototype is working properly</a:t>
            </a:r>
          </a:p>
          <a:p>
            <a:pPr lvl="1"/>
            <a:r>
              <a:rPr lang="en-US" dirty="0"/>
              <a:t>The </a:t>
            </a:r>
            <a:r>
              <a:rPr lang="fr-FR" dirty="0"/>
              <a:t>3456</a:t>
            </a:r>
            <a:r>
              <a:rPr lang="en-US" dirty="0"/>
              <a:t> registers can be configured correctly</a:t>
            </a:r>
          </a:p>
          <a:p>
            <a:pPr lvl="1"/>
            <a:r>
              <a:rPr lang="en-US" dirty="0"/>
              <a:t>The output signal of the test pixel is consistent with simulations</a:t>
            </a:r>
          </a:p>
          <a:p>
            <a:pPr lvl="1"/>
            <a:r>
              <a:rPr lang="en-US" dirty="0"/>
              <a:t>intensive testing under way</a:t>
            </a:r>
          </a:p>
          <a:p>
            <a:r>
              <a:rPr lang="en-US" dirty="0"/>
              <a:t>Ring oscillators</a:t>
            </a:r>
          </a:p>
          <a:p>
            <a:pPr lvl="1"/>
            <a:r>
              <a:rPr lang="en-US" dirty="0"/>
              <a:t>Minor configuration issue but should not prevent testing of the various blocks</a:t>
            </a:r>
          </a:p>
          <a:p>
            <a:r>
              <a:rPr lang="en-US" dirty="0"/>
              <a:t>SET block</a:t>
            </a:r>
          </a:p>
          <a:p>
            <a:pPr lvl="1"/>
            <a:r>
              <a:rPr lang="en-US" dirty="0"/>
              <a:t>To be tested soon</a:t>
            </a:r>
          </a:p>
          <a:p>
            <a:r>
              <a:rPr lang="en-US" dirty="0"/>
              <a:t>Devices characterization</a:t>
            </a:r>
          </a:p>
          <a:p>
            <a:pPr lvl="1"/>
            <a:r>
              <a:rPr lang="en-US" dirty="0"/>
              <a:t>Waiting for the PCB with wire bonded block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AA292E-BFE8-461F-8132-780C480F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399" y="2597907"/>
            <a:ext cx="4165117" cy="1873817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25E7ECD-E7AA-4FD3-9E71-3BCCB6C9A082}"/>
              </a:ext>
            </a:extLst>
          </p:cNvPr>
          <p:cNvGrpSpPr/>
          <p:nvPr/>
        </p:nvGrpSpPr>
        <p:grpSpPr>
          <a:xfrm>
            <a:off x="5575540" y="798544"/>
            <a:ext cx="4566837" cy="1550150"/>
            <a:chOff x="437655" y="2510996"/>
            <a:chExt cx="6901529" cy="2628389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789AC60-51DD-454A-95C6-CE253C47A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249" y="2510996"/>
              <a:ext cx="5807975" cy="2310638"/>
            </a:xfrm>
            <a:prstGeom prst="rect">
              <a:avLst/>
            </a:prstGeom>
          </p:spPr>
        </p:pic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4F024BF5-4227-424A-BAB8-0A0D3218C68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935431"/>
              <a:ext cx="5667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F62E318-E07C-499B-93F4-BD53D340ACED}"/>
                </a:ext>
              </a:extLst>
            </p:cNvPr>
            <p:cNvSpPr txBox="1"/>
            <p:nvPr/>
          </p:nvSpPr>
          <p:spPr>
            <a:xfrm>
              <a:off x="6292806" y="2840957"/>
              <a:ext cx="216217" cy="34731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2 µs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AC7821C2-0D7A-4F52-9C1A-EBF15EF8FA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1967" y="2632092"/>
              <a:ext cx="0" cy="30333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8264EB1-12E1-4346-AB41-2AA32219842D}"/>
                </a:ext>
              </a:extLst>
            </p:cNvPr>
            <p:cNvSpPr txBox="1"/>
            <p:nvPr/>
          </p:nvSpPr>
          <p:spPr>
            <a:xfrm>
              <a:off x="6044640" y="2708608"/>
              <a:ext cx="221111" cy="17365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1 V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0A9E333-8D28-4CC1-B5EA-995CAB9B3AA1}"/>
                </a:ext>
              </a:extLst>
            </p:cNvPr>
            <p:cNvSpPr txBox="1"/>
            <p:nvPr/>
          </p:nvSpPr>
          <p:spPr>
            <a:xfrm>
              <a:off x="903249" y="2719624"/>
              <a:ext cx="269480" cy="17365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DIN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0D53573-4B34-4F56-9B05-EA903EEF1E49}"/>
                </a:ext>
              </a:extLst>
            </p:cNvPr>
            <p:cNvSpPr txBox="1"/>
            <p:nvPr/>
          </p:nvSpPr>
          <p:spPr>
            <a:xfrm>
              <a:off x="903249" y="3290649"/>
              <a:ext cx="158925" cy="17365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CK</a:t>
              </a:r>
              <a:endParaRPr lang="fr-FR" sz="525" b="1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C819FAF-49B2-4F90-8518-F3BAE0AC1DE0}"/>
                </a:ext>
              </a:extLst>
            </p:cNvPr>
            <p:cNvSpPr txBox="1"/>
            <p:nvPr/>
          </p:nvSpPr>
          <p:spPr>
            <a:xfrm>
              <a:off x="944125" y="3990667"/>
              <a:ext cx="380035" cy="17365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DOUT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7AE4D04-3B99-4208-AF88-2732FE9FE3CA}"/>
                </a:ext>
              </a:extLst>
            </p:cNvPr>
            <p:cNvSpPr txBox="1"/>
            <p:nvPr/>
          </p:nvSpPr>
          <p:spPr>
            <a:xfrm>
              <a:off x="437655" y="4686634"/>
              <a:ext cx="6901529" cy="452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225" i="1" dirty="0">
                  <a:solidFill>
                    <a:schemeClr val="bg2">
                      <a:lumMod val="50000"/>
                    </a:schemeClr>
                  </a:solidFill>
                </a:rPr>
                <a:t>Configuration SR  chip Pixel_28nm (EN_INJ = ‘1’ pixel 36)</a:t>
              </a: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8B5B6EF-F500-451F-9507-0CA83285F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949" y="4453595"/>
            <a:ext cx="3572599" cy="267944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B0D477-60BA-42A7-8FB9-488286DD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A100FC-0BFA-4328-A7B9-A09A435F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7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C8E68C3-41E3-48B1-8DB3-A45B7CE4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A9A343-DE7F-4D32-B296-59FFA236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and perspectives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B4E21B-D902-4E40-8AAF-4AFAE6B1393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1088553"/>
            <a:ext cx="10484474" cy="5890289"/>
          </a:xfrm>
        </p:spPr>
        <p:txBody>
          <a:bodyPr/>
          <a:lstStyle/>
          <a:p>
            <a:r>
              <a:rPr lang="en-US" sz="2000" dirty="0"/>
              <a:t>28nm prototype test boards received the beginning of 2024</a:t>
            </a:r>
          </a:p>
          <a:p>
            <a:pPr lvl="1"/>
            <a:r>
              <a:rPr lang="en-US" sz="2000" dirty="0"/>
              <a:t>Testing has started and first results are quite promising</a:t>
            </a:r>
          </a:p>
          <a:p>
            <a:pPr lvl="1"/>
            <a:r>
              <a:rPr lang="en-US" sz="2000" dirty="0"/>
              <a:t>4 different design to be tested and characterized</a:t>
            </a:r>
          </a:p>
          <a:p>
            <a:pPr lvl="1"/>
            <a:r>
              <a:rPr lang="en-US" sz="2000" dirty="0"/>
              <a:t>Existing test-setup based on a beagle-bone board to be used</a:t>
            </a:r>
          </a:p>
          <a:p>
            <a:endParaRPr lang="en-US" sz="2000" dirty="0"/>
          </a:p>
          <a:p>
            <a:r>
              <a:rPr lang="en-US" sz="2000" dirty="0"/>
              <a:t>Continuation of the project</a:t>
            </a:r>
          </a:p>
          <a:p>
            <a:pPr lvl="1"/>
            <a:r>
              <a:rPr lang="en-US" sz="2000" dirty="0"/>
              <a:t>The project is part of the IN2P3 R&amp;D DEPHY project</a:t>
            </a:r>
          </a:p>
          <a:p>
            <a:pPr lvl="1"/>
            <a:r>
              <a:rPr lang="en-US" sz="2000" dirty="0"/>
              <a:t>Functional tests to be done in Q2 2024</a:t>
            </a:r>
          </a:p>
          <a:p>
            <a:pPr lvl="1"/>
            <a:r>
              <a:rPr lang="en-US" sz="2000" dirty="0"/>
              <a:t>Irradiation tests (TID and SEE) in Q3-Q4 2024</a:t>
            </a:r>
          </a:p>
          <a:p>
            <a:pPr lvl="1"/>
            <a:r>
              <a:rPr lang="en-US" sz="2000" dirty="0"/>
              <a:t>A new 28 nm design focused on larger size pixel array </a:t>
            </a:r>
          </a:p>
          <a:p>
            <a:pPr lvl="2"/>
            <a:r>
              <a:rPr lang="en-US" sz="2000" dirty="0"/>
              <a:t>Implementation of TDC related to </a:t>
            </a:r>
            <a:r>
              <a:rPr lang="en-US" sz="2000" dirty="0" err="1"/>
              <a:t>ToA</a:t>
            </a:r>
            <a:r>
              <a:rPr lang="en-US" sz="2000" dirty="0"/>
              <a:t> and </a:t>
            </a:r>
            <a:r>
              <a:rPr lang="en-US" sz="2000" dirty="0" err="1"/>
              <a:t>ToT</a:t>
            </a:r>
            <a:endParaRPr lang="en-US" sz="2000" dirty="0"/>
          </a:p>
          <a:p>
            <a:pPr lvl="2"/>
            <a:r>
              <a:rPr lang="en-US" sz="2000" dirty="0"/>
              <a:t>The possibility to bump bond the FE array with sensor array</a:t>
            </a:r>
          </a:p>
          <a:p>
            <a:pPr lvl="1"/>
            <a:r>
              <a:rPr lang="en-US" sz="2000" dirty="0"/>
              <a:t>Use of CERN PDK makes the design more manageable</a:t>
            </a:r>
          </a:p>
          <a:p>
            <a:pPr lvl="1"/>
            <a:r>
              <a:rPr lang="en-US" sz="2000" dirty="0"/>
              <a:t>Prototype submission scheduled for Q4 2024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29633C-F55C-45B6-AF57-C094A6EC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43B2F7-D187-4E7C-B145-8663EDD4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24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490354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resolution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165F06A-5852-4217-B050-529A8578202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Due to the Landau distribution of the deposited charge</a:t>
            </a:r>
          </a:p>
          <a:p>
            <a:r>
              <a:rPr lang="en-US" sz="1400" dirty="0"/>
              <a:t>Represents the spatial variation of the deposited charge along the path</a:t>
            </a:r>
          </a:p>
          <a:p>
            <a:pPr lvl="1"/>
            <a:r>
              <a:rPr lang="en-US" sz="1400" dirty="0"/>
              <a:t>Charges from different depths are collected at different times. </a:t>
            </a:r>
          </a:p>
          <a:p>
            <a:r>
              <a:rPr lang="en-US" sz="1400" dirty="0"/>
              <a:t>The effect is small for thinner devices or sensors with short drift times</a:t>
            </a:r>
          </a:p>
          <a:p>
            <a:pPr lvl="1"/>
            <a:r>
              <a:rPr lang="en-US" sz="1400" dirty="0"/>
              <a:t>Absent in 3D detectors</a:t>
            </a:r>
          </a:p>
          <a:p>
            <a:pPr lvl="1"/>
            <a:r>
              <a:rPr lang="en-US" sz="1400" dirty="0"/>
              <a:t>Not negligible in LGAD sensors</a:t>
            </a:r>
          </a:p>
          <a:p>
            <a:endParaRPr lang="en-US" sz="1400" dirty="0"/>
          </a:p>
          <a:p>
            <a:r>
              <a:rPr lang="en-US" sz="1400" dirty="0"/>
              <a:t>Due to the Time to Digital Converter (TDC) binning </a:t>
            </a:r>
          </a:p>
          <a:p>
            <a:r>
              <a:rPr lang="en-US" sz="1400" dirty="0"/>
              <a:t>Bin size divided by         which is in general small</a:t>
            </a:r>
          </a:p>
          <a:p>
            <a:endParaRPr lang="en-US" sz="1400" dirty="0"/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FFC2EA8-E444-44E6-9E2B-53EB30C8317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Due to the noise of the electronic front-end including the sensor</a:t>
            </a:r>
          </a:p>
          <a:p>
            <a:r>
              <a:rPr lang="en-US" sz="1400" dirty="0"/>
              <a:t>The jitter is proportional to the rise time and inversely proportional to the S/N ratio. </a:t>
            </a:r>
          </a:p>
          <a:p>
            <a:r>
              <a:rPr lang="en-US" sz="1400" dirty="0"/>
              <a:t>The rise time depends on the FE bandwidth and is proportional to the drift time of charge in the sensor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Related to the variation of the deposited charge event-by-event</a:t>
            </a:r>
          </a:p>
          <a:p>
            <a:r>
              <a:rPr lang="en-US" sz="1400" dirty="0"/>
              <a:t>Variation of the time of arrival (TOA) </a:t>
            </a:r>
          </a:p>
          <a:p>
            <a:r>
              <a:rPr lang="en-US" sz="1400" dirty="0"/>
              <a:t>Time walk is corrected by :</a:t>
            </a:r>
          </a:p>
          <a:p>
            <a:pPr lvl="1"/>
            <a:r>
              <a:rPr lang="en-US" sz="1400" dirty="0"/>
              <a:t>variable threshold </a:t>
            </a:r>
            <a:r>
              <a:rPr lang="en-US" sz="1400" dirty="0">
                <a:sym typeface="Symbol" panose="05050102010706020507" pitchFamily="18" charset="2"/>
              </a:rPr>
              <a:t>  </a:t>
            </a:r>
            <a:r>
              <a:rPr lang="en-US" sz="1400" dirty="0"/>
              <a:t>Constant fraction discriminator (CFD)</a:t>
            </a:r>
          </a:p>
          <a:p>
            <a:pPr lvl="1"/>
            <a:r>
              <a:rPr lang="en-US" sz="1400" dirty="0"/>
              <a:t>constant threshold correction</a:t>
            </a:r>
          </a:p>
          <a:p>
            <a:pPr lvl="2"/>
            <a:r>
              <a:rPr lang="en-US" sz="1400" dirty="0"/>
              <a:t>Correct the time of arrival (TOA) with a calibration based on the time over the threshold (TOT)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F21E48D-ADBE-4BB2-8A6B-16D43B24DFFF}"/>
                  </a:ext>
                </a:extLst>
              </p:cNvPr>
              <p:cNvSpPr/>
              <p:nvPr/>
            </p:nvSpPr>
            <p:spPr>
              <a:xfrm>
                <a:off x="6044313" y="666163"/>
                <a:ext cx="3859997" cy="352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  <m:sup>
                        <m:r>
                          <a:rPr lang="fr-FR" sz="1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  <m:r>
                      <a:rPr lang="fr-FR" sz="1400" b="1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</m:t>
                            </m:r>
                          </m:e>
                          <m:sub>
                            <m:r>
                              <a:rPr lang="fr-FR" sz="1400" b="1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𝒋𝒊𝒕𝒕𝒆𝒓</m:t>
                            </m:r>
                          </m:sub>
                          <m:sup>
                            <m:r>
                              <a:rPr lang="fr-FR" sz="1400" b="1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𝟐</m:t>
                            </m:r>
                          </m:sup>
                        </m:sSubSup>
                        <m:r>
                          <a:rPr lang="fr-FR" sz="14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 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400" b="1" i="1" smtClean="0">
                            <a:latin typeface="Cambria Math" panose="02040503050406030204" pitchFamily="18" charset="0"/>
                          </a:rPr>
                          <m:t>𝒕𝒊𝒎𝒆𝒘𝒂𝒍𝒌</m:t>
                        </m:r>
                      </m:sub>
                      <m:sup>
                        <m:r>
                          <a:rPr lang="fr-FR" sz="1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1400" b="1" dirty="0"/>
                  <a:t> </a:t>
                </a:r>
                <a14:m>
                  <m:oMath xmlns:m="http://schemas.openxmlformats.org/officeDocument/2006/math">
                    <m:r>
                      <a:rPr lang="fr-FR" sz="1400" b="1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 </m:t>
                    </m:r>
                    <m:sSubSup>
                      <m:sSubSup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4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𝑳𝒂𝒏𝒅𝒂𝒖</m:t>
                        </m:r>
                      </m:sub>
                      <m:sup>
                        <m:r>
                          <a:rPr lang="fr-FR" sz="1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  <m:r>
                      <a:rPr lang="fr-FR" sz="1400" b="1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bSup>
                      <m:sSubSup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4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𝑻𝑫𝑪</m:t>
                        </m:r>
                      </m:sub>
                      <m:sup>
                        <m:r>
                          <a:rPr lang="fr-FR" sz="1400" b="1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</m:oMath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F21E48D-ADBE-4BB2-8A6B-16D43B24D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313" y="666163"/>
                <a:ext cx="3859997" cy="352148"/>
              </a:xfrm>
              <a:prstGeom prst="rect">
                <a:avLst/>
              </a:prstGeom>
              <a:blipFill>
                <a:blip r:embed="rId2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 34">
            <a:extLst>
              <a:ext uri="{FF2B5EF4-FFF2-40B4-BE49-F238E27FC236}">
                <a16:creationId xmlns:a16="http://schemas.microsoft.com/office/drawing/2014/main" id="{864B5AF6-CA26-4BAC-AD48-368F8B6B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072" y="4623383"/>
            <a:ext cx="2563980" cy="2716485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99FF4FEF-8139-4412-BB76-966333D2861F}"/>
              </a:ext>
            </a:extLst>
          </p:cNvPr>
          <p:cNvGrpSpPr/>
          <p:nvPr/>
        </p:nvGrpSpPr>
        <p:grpSpPr>
          <a:xfrm>
            <a:off x="1149539" y="2744738"/>
            <a:ext cx="3587266" cy="1392854"/>
            <a:chOff x="1071283" y="2441762"/>
            <a:chExt cx="3587266" cy="1392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22C7390-5B7D-4F7F-B026-D76120F84ACC}"/>
                    </a:ext>
                  </a:extLst>
                </p:cNvPr>
                <p:cNvSpPr/>
                <p:nvPr/>
              </p:nvSpPr>
              <p:spPr>
                <a:xfrm>
                  <a:off x="2741613" y="2775762"/>
                  <a:ext cx="1916936" cy="4908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𝑗𝑖𝑡𝑡𝑒𝑟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</m:t>
                              </m:r>
                            </m:e>
                            <m:sub>
                              <m:r>
                                <a:rPr lang="fr-F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𝑛𝑜𝑖𝑠𝑒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</m:num>
                            <m:den>
                              <m:r>
                                <a:rPr lang="fr-FR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den>
                      </m:f>
                      <m:r>
                        <a:rPr lang="fr-FR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fr-FR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fr-FR" sz="1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22C7390-5B7D-4F7F-B026-D76120F84A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613" y="2775762"/>
                  <a:ext cx="1916936" cy="490840"/>
                </a:xfrm>
                <a:prstGeom prst="rect">
                  <a:avLst/>
                </a:prstGeom>
                <a:blipFill>
                  <a:blip r:embed="rId4"/>
                  <a:stretch>
                    <a:fillRect t="-25926" b="-827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BA816C3-C2A7-4E3F-9774-4D06195FA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1283" y="2441762"/>
              <a:ext cx="1825768" cy="1392854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642FCAF-DA4D-4F98-8317-9CDF61DF7C13}"/>
              </a:ext>
            </a:extLst>
          </p:cNvPr>
          <p:cNvSpPr/>
          <p:nvPr/>
        </p:nvSpPr>
        <p:spPr>
          <a:xfrm>
            <a:off x="573969" y="657254"/>
            <a:ext cx="5486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>
                <a:latin typeface="+mj-lt"/>
              </a:rPr>
              <a:t>The time resolution of a detector can be expressed as follows: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32AFE43-409D-48C9-A918-2445CAB7AD12}"/>
                  </a:ext>
                </a:extLst>
              </p:cNvPr>
              <p:cNvSpPr/>
              <p:nvPr/>
            </p:nvSpPr>
            <p:spPr>
              <a:xfrm>
                <a:off x="83323" y="1067338"/>
                <a:ext cx="900154" cy="35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𝒋𝒊𝒕𝒕𝒆𝒓</m:t>
                          </m:r>
                        </m:sub>
                      </m:sSub>
                    </m:oMath>
                  </m:oMathPara>
                </a14:m>
                <a:endParaRPr lang="fr-FR" sz="1600" b="1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32AFE43-409D-48C9-A918-2445CAB7AD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3" y="1067338"/>
                <a:ext cx="900154" cy="358368"/>
              </a:xfrm>
              <a:prstGeom prst="rect">
                <a:avLst/>
              </a:prstGeom>
              <a:blipFill>
                <a:blip r:embed="rId6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9D47F4-6627-4E7D-ADFA-444CE2124551}"/>
                  </a:ext>
                </a:extLst>
              </p:cNvPr>
              <p:cNvSpPr/>
              <p:nvPr/>
            </p:nvSpPr>
            <p:spPr>
              <a:xfrm>
                <a:off x="149370" y="4364918"/>
                <a:ext cx="9001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𝑡𝑖𝑚𝑒𝑤𝑎𝑙𝑘</m:t>
                          </m:r>
                        </m:sub>
                      </m:sSub>
                    </m:oMath>
                  </m:oMathPara>
                </a14:m>
                <a:endParaRPr lang="fr-FR" sz="16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9D47F4-6627-4E7D-ADFA-444CE21245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70" y="4364918"/>
                <a:ext cx="900154" cy="338554"/>
              </a:xfrm>
              <a:prstGeom prst="rect">
                <a:avLst/>
              </a:prstGeom>
              <a:blipFill>
                <a:blip r:embed="rId7"/>
                <a:stretch>
                  <a:fillRect r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9F757B-A4A0-421D-AA54-C88291590CF2}"/>
                  </a:ext>
                </a:extLst>
              </p:cNvPr>
              <p:cNvSpPr/>
              <p:nvPr/>
            </p:nvSpPr>
            <p:spPr>
              <a:xfrm>
                <a:off x="5650478" y="1057407"/>
                <a:ext cx="9001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𝐿𝑎𝑛𝑑𝑎𝑢</m:t>
                          </m:r>
                        </m:sub>
                      </m:sSub>
                    </m:oMath>
                  </m:oMathPara>
                </a14:m>
                <a:endParaRPr lang="fr-FR" sz="16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9F757B-A4A0-421D-AA54-C88291590C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478" y="1057407"/>
                <a:ext cx="90015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C8AD7-D294-428F-B1D8-47D775FDE125}"/>
                  </a:ext>
                </a:extLst>
              </p:cNvPr>
              <p:cNvSpPr/>
              <p:nvPr/>
            </p:nvSpPr>
            <p:spPr>
              <a:xfrm>
                <a:off x="5538364" y="3684889"/>
                <a:ext cx="9001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𝑇𝐷𝐶</m:t>
                          </m:r>
                        </m:sub>
                      </m:sSub>
                    </m:oMath>
                  </m:oMathPara>
                </a14:m>
                <a:endParaRPr lang="fr-FR" sz="16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AC8AD7-D294-428F-B1D8-47D775FDE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364" y="3684889"/>
                <a:ext cx="90015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E92CC3D0-C9DE-4E5B-8AFF-57DD93079E36}"/>
              </a:ext>
            </a:extLst>
          </p:cNvPr>
          <p:cNvSpPr/>
          <p:nvPr/>
        </p:nvSpPr>
        <p:spPr>
          <a:xfrm>
            <a:off x="5334000" y="5733126"/>
            <a:ext cx="432048" cy="276999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32D57EC-16F7-4EE5-BA06-FE49F57916A4}"/>
                  </a:ext>
                </a:extLst>
              </p:cNvPr>
              <p:cNvSpPr/>
              <p:nvPr/>
            </p:nvSpPr>
            <p:spPr>
              <a:xfrm>
                <a:off x="7206208" y="4324647"/>
                <a:ext cx="432048" cy="298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e>
                      </m:rad>
                    </m:oMath>
                  </m:oMathPara>
                </a14:m>
                <a:endParaRPr lang="en-US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32D57EC-16F7-4EE5-BA06-FE49F57916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208" y="4324647"/>
                <a:ext cx="432048" cy="2987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67C80D08-7294-4BC8-9AA9-0BB8FA804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3013" y="4919751"/>
            <a:ext cx="2083443" cy="1236453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7EDA0AD-4016-4E81-B45A-6371BCE9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D0D7B25-25CF-43FC-80A2-14E3DDD1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Front-end electronics and ASIC R&amp;D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B9B6C-3AEB-485F-954B-F7C4E25334E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853113" y="4980184"/>
            <a:ext cx="4858208" cy="1637602"/>
          </a:xfrm>
        </p:spPr>
        <p:txBody>
          <a:bodyPr/>
          <a:lstStyle/>
          <a:p>
            <a:r>
              <a:rPr lang="en-US" sz="1600" dirty="0"/>
              <a:t>Front end based on charge amplifier (CSA) </a:t>
            </a:r>
          </a:p>
          <a:p>
            <a:r>
              <a:rPr lang="en-US" sz="1600" dirty="0"/>
              <a:t>High-resolution TDC</a:t>
            </a:r>
          </a:p>
          <a:p>
            <a:pPr lvl="1"/>
            <a:r>
              <a:rPr lang="en-US" sz="1600" dirty="0"/>
              <a:t>1 TDC can be shared by several FEs</a:t>
            </a:r>
          </a:p>
          <a:p>
            <a:r>
              <a:rPr lang="en-US" sz="1600" dirty="0"/>
              <a:t>TOA and TOT measurements</a:t>
            </a:r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582B477-A335-4635-A1EE-A2A9277F10E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9370" y="3824859"/>
            <a:ext cx="5184630" cy="3153792"/>
          </a:xfrm>
        </p:spPr>
        <p:txBody>
          <a:bodyPr/>
          <a:lstStyle/>
          <a:p>
            <a:r>
              <a:rPr lang="en-US" sz="1400" dirty="0"/>
              <a:t>The choice of the fast amplifier depends on the timing specifications and the sensor bandwidth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5EB4EC5-F291-4948-8D46-9EAD793C2839}"/>
              </a:ext>
            </a:extLst>
          </p:cNvPr>
          <p:cNvGrpSpPr/>
          <p:nvPr/>
        </p:nvGrpSpPr>
        <p:grpSpPr>
          <a:xfrm>
            <a:off x="149370" y="4633807"/>
            <a:ext cx="5175111" cy="2466331"/>
            <a:chOff x="147833" y="861587"/>
            <a:chExt cx="5175111" cy="246633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0C48075-E953-4B6F-BEA1-45A051DAA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3" y="861587"/>
              <a:ext cx="4838834" cy="2466331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878906E-2A8E-4C7D-9384-F8925C0A2C8C}"/>
                </a:ext>
              </a:extLst>
            </p:cNvPr>
            <p:cNvSpPr txBox="1"/>
            <p:nvPr/>
          </p:nvSpPr>
          <p:spPr>
            <a:xfrm>
              <a:off x="2010230" y="270105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CSA</a:t>
              </a:r>
            </a:p>
          </p:txBody>
        </p:sp>
        <p:cxnSp>
          <p:nvCxnSpPr>
            <p:cNvPr id="26" name="Connecteur : en angle 25">
              <a:extLst>
                <a:ext uri="{FF2B5EF4-FFF2-40B4-BE49-F238E27FC236}">
                  <a16:creationId xmlns:a16="http://schemas.microsoft.com/office/drawing/2014/main" id="{2A5B9C34-E593-4AEC-8A85-33B3BDDFC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2160" y="2347606"/>
              <a:ext cx="175565" cy="292608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D0DB16E-EEEA-4454-BCF8-C4069596904A}"/>
                </a:ext>
              </a:extLst>
            </p:cNvPr>
            <p:cNvSpPr txBox="1"/>
            <p:nvPr/>
          </p:nvSpPr>
          <p:spPr>
            <a:xfrm>
              <a:off x="3373226" y="2873534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Comp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7F3BF0B-7DFB-4BC5-9B38-CC25458C47B4}"/>
                </a:ext>
              </a:extLst>
            </p:cNvPr>
            <p:cNvSpPr txBox="1"/>
            <p:nvPr/>
          </p:nvSpPr>
          <p:spPr>
            <a:xfrm>
              <a:off x="4549813" y="2209106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HitOr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6883CE4-1A19-4DB0-A457-B2E1A0D8FFA4}"/>
                </a:ext>
              </a:extLst>
            </p:cNvPr>
            <p:cNvSpPr txBox="1"/>
            <p:nvPr/>
          </p:nvSpPr>
          <p:spPr>
            <a:xfrm>
              <a:off x="1169822" y="2568567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Cs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9DB53B9-F8C7-4067-A792-7CA32E45C423}"/>
                </a:ext>
              </a:extLst>
            </p:cNvPr>
            <p:cNvSpPr txBox="1"/>
            <p:nvPr/>
          </p:nvSpPr>
          <p:spPr>
            <a:xfrm>
              <a:off x="2069551" y="173858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Cf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E4D21DC0-A73E-4C09-B9F5-EE1B7436809A}"/>
                </a:ext>
              </a:extLst>
            </p:cNvPr>
            <p:cNvSpPr txBox="1"/>
            <p:nvPr/>
          </p:nvSpPr>
          <p:spPr>
            <a:xfrm>
              <a:off x="2941530" y="259653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94A219-1835-41FA-9ABC-9A8DFAEBE466}"/>
                </a:ext>
              </a:extLst>
            </p:cNvPr>
            <p:cNvSpPr/>
            <p:nvPr/>
          </p:nvSpPr>
          <p:spPr>
            <a:xfrm>
              <a:off x="4327341" y="2168674"/>
              <a:ext cx="862643" cy="6480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èche : droite 9">
              <a:extLst>
                <a:ext uri="{FF2B5EF4-FFF2-40B4-BE49-F238E27FC236}">
                  <a16:creationId xmlns:a16="http://schemas.microsoft.com/office/drawing/2014/main" id="{47E712C6-31C1-4FC0-8A0A-1F03EC8F90B8}"/>
                </a:ext>
              </a:extLst>
            </p:cNvPr>
            <p:cNvSpPr/>
            <p:nvPr/>
          </p:nvSpPr>
          <p:spPr>
            <a:xfrm>
              <a:off x="5189984" y="2347606"/>
              <a:ext cx="132960" cy="304800"/>
            </a:xfrm>
            <a:prstGeom prst="right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404B1E7-4712-4CAC-84AC-1D32B0463EF1}"/>
                </a:ext>
              </a:extLst>
            </p:cNvPr>
            <p:cNvSpPr txBox="1"/>
            <p:nvPr/>
          </p:nvSpPr>
          <p:spPr>
            <a:xfrm>
              <a:off x="4449466" y="2340407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TDC</a:t>
              </a:r>
            </a:p>
          </p:txBody>
        </p:sp>
      </p:grpSp>
      <p:pic>
        <p:nvPicPr>
          <p:cNvPr id="59" name="Image 58">
            <a:extLst>
              <a:ext uri="{FF2B5EF4-FFF2-40B4-BE49-F238E27FC236}">
                <a16:creationId xmlns:a16="http://schemas.microsoft.com/office/drawing/2014/main" id="{DEC133B0-3325-4A10-A8A3-9EEF2AB84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4" y="620502"/>
            <a:ext cx="2461897" cy="1637601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1496BF2E-3E2C-49EC-BA6D-A120E0395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55" y="620677"/>
            <a:ext cx="3085917" cy="1637426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07D37CF-6B96-4CAE-AE41-794FAE1E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591" y="620502"/>
            <a:ext cx="2461897" cy="1637602"/>
          </a:xfrm>
          <a:prstGeom prst="rect">
            <a:avLst/>
          </a:prstGeom>
        </p:spPr>
      </p:pic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8D4C0E90-0CE3-4D96-8745-BE63BE517204}"/>
              </a:ext>
            </a:extLst>
          </p:cNvPr>
          <p:cNvSpPr/>
          <p:nvPr/>
        </p:nvSpPr>
        <p:spPr>
          <a:xfrm>
            <a:off x="5608292" y="1258385"/>
            <a:ext cx="229764" cy="1665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C14169EB-C69E-43CF-A84A-1E8E2D6F69DF}"/>
              </a:ext>
            </a:extLst>
          </p:cNvPr>
          <p:cNvSpPr txBox="1"/>
          <p:nvPr/>
        </p:nvSpPr>
        <p:spPr>
          <a:xfrm>
            <a:off x="977516" y="2339328"/>
            <a:ext cx="2027414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Charge amplifier (CSA)</a:t>
            </a:r>
          </a:p>
          <a:p>
            <a:pPr>
              <a:buNone/>
            </a:pP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Vout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CF×Qsensor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Slow slew rate</a:t>
            </a:r>
          </a:p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Less noise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89348F5-4AB7-4C27-B93A-C5B63767296F}"/>
              </a:ext>
            </a:extLst>
          </p:cNvPr>
          <p:cNvSpPr txBox="1"/>
          <p:nvPr/>
        </p:nvSpPr>
        <p:spPr>
          <a:xfrm>
            <a:off x="4273116" y="2339328"/>
            <a:ext cx="1593513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Current amplifier</a:t>
            </a:r>
          </a:p>
          <a:p>
            <a:pPr>
              <a:buNone/>
            </a:pP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Iout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A×Isensor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Fast </a:t>
            </a:r>
          </a:p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slew rate</a:t>
            </a:r>
          </a:p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noise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8F4FBF7-079A-4BFF-8645-239E268BB853}"/>
              </a:ext>
            </a:extLst>
          </p:cNvPr>
          <p:cNvSpPr txBox="1"/>
          <p:nvPr/>
        </p:nvSpPr>
        <p:spPr>
          <a:xfrm>
            <a:off x="7818276" y="2339328"/>
            <a:ext cx="2313005" cy="1471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Transimpedance amplifier</a:t>
            </a:r>
          </a:p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Low Rin</a:t>
            </a:r>
          </a:p>
          <a:p>
            <a:pPr>
              <a:buNone/>
            </a:pP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Vout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RF×Isensor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bandwidth</a:t>
            </a:r>
            <a:b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noise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4AE6BE-4542-43D4-8A15-24F1D22D2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B60836-7898-49A8-86CE-C6255E3C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8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C216F8-DA58-48BB-A62D-474297B3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25CDEC9A-30AE-4F20-8AD7-87E6AC2AA59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1700621"/>
            <a:ext cx="10484474" cy="5278221"/>
          </a:xfrm>
        </p:spPr>
        <p:txBody>
          <a:bodyPr/>
          <a:lstStyle/>
          <a:p>
            <a:r>
              <a:rPr lang="en-US" sz="2400" dirty="0"/>
              <a:t>Introduction:  Timing effect</a:t>
            </a:r>
          </a:p>
          <a:p>
            <a:r>
              <a:rPr lang="en-US" sz="2400" dirty="0"/>
              <a:t>4D tracking in the future experiments</a:t>
            </a:r>
          </a:p>
          <a:p>
            <a:r>
              <a:rPr lang="en-US" sz="2400" dirty="0"/>
              <a:t>Electronics and sensor requirements for 4D tracking</a:t>
            </a:r>
          </a:p>
          <a:p>
            <a:r>
              <a:rPr lang="en-US" sz="2400" dirty="0"/>
              <a:t>R&amp;D activities at CPPM</a:t>
            </a:r>
          </a:p>
          <a:p>
            <a:pPr lvl="1"/>
            <a:r>
              <a:rPr lang="en-US" sz="2400" dirty="0"/>
              <a:t>28 nm chip design</a:t>
            </a:r>
          </a:p>
          <a:p>
            <a:pPr lvl="1"/>
            <a:r>
              <a:rPr lang="en-US" sz="2400" dirty="0"/>
              <a:t>SEE/SET Testing</a:t>
            </a:r>
          </a:p>
          <a:p>
            <a:pPr lvl="1"/>
            <a:r>
              <a:rPr lang="en-US" sz="2400" dirty="0"/>
              <a:t>Ring Oscillator Design</a:t>
            </a:r>
          </a:p>
          <a:p>
            <a:pPr lvl="1"/>
            <a:r>
              <a:rPr lang="en-US" sz="2400" dirty="0"/>
              <a:t>Analog FE pixel array design and simulations</a:t>
            </a:r>
          </a:p>
          <a:p>
            <a:pPr lvl="1"/>
            <a:r>
              <a:rPr lang="en-US" sz="2400" dirty="0"/>
              <a:t>Preliminary test results</a:t>
            </a:r>
          </a:p>
          <a:p>
            <a:r>
              <a:rPr lang="fr-FR" sz="2400" dirty="0"/>
              <a:t>Conclusion and perspectives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1E117062-51E3-45F7-BD1B-50503F8A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FD92932-453B-4677-8353-94DEFF90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49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noProof="0">
                <a:sym typeface="Symbol" panose="05050102010706020507" pitchFamily="18" charset="2"/>
              </a:rPr>
              <a:t>Circuit de lecture du détecteur</a:t>
            </a:r>
            <a:endParaRPr lang="fr-FR" noProof="0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fr-FR" sz="1800" dirty="0"/>
              <a:t>ITkPixV2 : puce de lecture de production pour les pixels de ATLAS </a:t>
            </a:r>
            <a:r>
              <a:rPr lang="fr-FR" sz="1800" dirty="0" err="1"/>
              <a:t>ITk</a:t>
            </a:r>
            <a:endParaRPr lang="fr-FR" sz="1800" dirty="0"/>
          </a:p>
          <a:p>
            <a:pPr lvl="1"/>
            <a:r>
              <a:rPr lang="fr-FR" sz="1800" dirty="0"/>
              <a:t>Process CMOS 65nm</a:t>
            </a:r>
          </a:p>
          <a:p>
            <a:pPr lvl="1"/>
            <a:r>
              <a:rPr lang="fr-FR" sz="1800" dirty="0"/>
              <a:t>Taille : 20.054 mm × 21.022 mm</a:t>
            </a:r>
          </a:p>
          <a:p>
            <a:pPr lvl="1"/>
            <a:r>
              <a:rPr lang="fr-FR" sz="1800" dirty="0"/>
              <a:t>Zone sensible :384 x 400 pixels de </a:t>
            </a:r>
            <a:br>
              <a:rPr lang="fr-FR" sz="1800" dirty="0"/>
            </a:br>
            <a:r>
              <a:rPr lang="fr-FR" sz="1800" dirty="0"/>
              <a:t>50 x 50 µm² </a:t>
            </a:r>
          </a:p>
          <a:p>
            <a:pPr lvl="1"/>
            <a:r>
              <a:rPr lang="fr-FR" sz="1800" dirty="0"/>
              <a:t>153 600 pixels organisés en 2400 noyaux</a:t>
            </a:r>
          </a:p>
          <a:p>
            <a:r>
              <a:rPr lang="fr-FR" sz="1800" dirty="0"/>
              <a:t>Tolérance au rayonnement jusqu'à une dose ionisante totale de 1Grad</a:t>
            </a:r>
          </a:p>
          <a:p>
            <a:r>
              <a:rPr lang="fr-FR" sz="1800" dirty="0"/>
              <a:t>Préamplificateurs de charge</a:t>
            </a:r>
          </a:p>
          <a:p>
            <a:pPr lvl="1"/>
            <a:r>
              <a:rPr lang="fr-FR" sz="1800" dirty="0"/>
              <a:t>Faible bruit (&lt;100 e) </a:t>
            </a:r>
          </a:p>
          <a:p>
            <a:pPr lvl="1"/>
            <a:r>
              <a:rPr lang="fr-FR" sz="1800" dirty="0"/>
              <a:t>Faible consommation (&lt;5 </a:t>
            </a:r>
            <a:r>
              <a:rPr lang="fr-FR" sz="1800" dirty="0" err="1"/>
              <a:t>uW</a:t>
            </a:r>
            <a:r>
              <a:rPr lang="fr-FR" sz="1800" dirty="0"/>
              <a:t>) par pixel</a:t>
            </a:r>
          </a:p>
          <a:p>
            <a:r>
              <a:rPr lang="fr-FR" sz="1800" dirty="0"/>
              <a:t>Traitement d'un taux de hits de 3 GHz/cm2</a:t>
            </a:r>
          </a:p>
          <a:p>
            <a:r>
              <a:rPr lang="fr-FR" sz="1800" dirty="0"/>
              <a:t>Mise en mémoire tampon des données pendant une durée maximale de 12.5 µs</a:t>
            </a:r>
          </a:p>
          <a:p>
            <a:r>
              <a:rPr lang="fr-FR" sz="1800" dirty="0"/>
              <a:t>Lecture des données déclenchée à 1MHz</a:t>
            </a:r>
          </a:p>
          <a:p>
            <a:r>
              <a:rPr lang="fr-FR" sz="1800" dirty="0"/>
              <a:t>Nécessite des liaisons de données jusqu’à</a:t>
            </a:r>
            <a:br>
              <a:rPr lang="fr-FR" sz="1800" dirty="0"/>
            </a:br>
            <a:r>
              <a:rPr lang="fr-FR" sz="1800" dirty="0"/>
              <a:t> 5 Gbit/s</a:t>
            </a:r>
            <a:endParaRPr lang="fr-FR" sz="1800" noProof="0" dirty="0"/>
          </a:p>
          <a:p>
            <a:endParaRPr lang="fr-FR" sz="1800" noProof="0" dirty="0"/>
          </a:p>
          <a:p>
            <a:endParaRPr lang="fr-FR" sz="1800" noProof="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319E8DB-0956-4D69-A68B-D838CC584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96" y="930191"/>
            <a:ext cx="3555724" cy="2376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7172C0-19DD-40AD-8C05-7B6352268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180" y="3451973"/>
            <a:ext cx="2580593" cy="352657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6B4169-F107-45E9-9FB4-68D04795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5DDF79-3BEF-4ED6-A7E8-E0226EBB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56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AA30D1A-D02D-477C-A035-34A9354DC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6" y="3557912"/>
            <a:ext cx="3661304" cy="2295145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25CDEC9A-30AE-4F20-8AD7-87E6AC2AA59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184630" cy="6048543"/>
          </a:xfrm>
        </p:spPr>
        <p:txBody>
          <a:bodyPr/>
          <a:lstStyle/>
          <a:p>
            <a:r>
              <a:rPr lang="en-US" sz="1400" b="1" dirty="0"/>
              <a:t>Since ~1993: </a:t>
            </a:r>
            <a:r>
              <a:rPr lang="en-US" sz="1400" dirty="0"/>
              <a:t>Pixel detectors for tracking and vertexing in the LHC and HL-LHC environments</a:t>
            </a:r>
          </a:p>
          <a:p>
            <a:r>
              <a:rPr lang="en-US" sz="1400" b="1" dirty="0"/>
              <a:t>FE-I3 readout chip: </a:t>
            </a:r>
            <a:r>
              <a:rPr lang="en-US" sz="1400" dirty="0"/>
              <a:t>(250nmCMOS process)</a:t>
            </a:r>
            <a:endParaRPr lang="en-US" sz="1400" b="1" dirty="0"/>
          </a:p>
          <a:p>
            <a:pPr lvl="1"/>
            <a:r>
              <a:rPr lang="en-US" sz="1400" dirty="0"/>
              <a:t>2880 pixels of 50µm × 400µm </a:t>
            </a:r>
          </a:p>
          <a:p>
            <a:r>
              <a:rPr lang="en-US" sz="1400" b="1" dirty="0"/>
              <a:t>FE-I4 chip the IBL </a:t>
            </a:r>
            <a:r>
              <a:rPr lang="en-US" sz="1400" dirty="0"/>
              <a:t>(130 nm CMOS process)</a:t>
            </a:r>
          </a:p>
          <a:p>
            <a:pPr lvl="1"/>
            <a:r>
              <a:rPr lang="en-US" sz="1400" b="1" dirty="0"/>
              <a:t> </a:t>
            </a:r>
            <a:r>
              <a:rPr lang="en-US" sz="1400" dirty="0"/>
              <a:t>26880 pixels of 50µm × 250µm </a:t>
            </a:r>
          </a:p>
          <a:p>
            <a:r>
              <a:rPr lang="en-US" sz="1400" b="1" dirty="0"/>
              <a:t>RD53 chip for ATLAS/CMS HL-LHC upgrades </a:t>
            </a:r>
            <a:br>
              <a:rPr lang="en-US" sz="1400" b="1" dirty="0"/>
            </a:br>
            <a:r>
              <a:rPr lang="en-US" sz="1400" b="1" dirty="0"/>
              <a:t>(65 nm CMOS process)</a:t>
            </a:r>
          </a:p>
          <a:p>
            <a:pPr lvl="1"/>
            <a:r>
              <a:rPr lang="en-US" sz="1400" dirty="0"/>
              <a:t>Size: 20 mm  × 21 mm</a:t>
            </a:r>
          </a:p>
          <a:p>
            <a:pPr lvl="1"/>
            <a:r>
              <a:rPr lang="en-US" sz="1400" dirty="0"/>
              <a:t>153 600 pixels of 50µm × 50µm</a:t>
            </a:r>
          </a:p>
          <a:p>
            <a:pPr lvl="1"/>
            <a:r>
              <a:rPr lang="en-US" sz="1400" dirty="0"/>
              <a:t>Time over Threshold (</a:t>
            </a:r>
            <a:r>
              <a:rPr lang="en-US" sz="1400" dirty="0" err="1"/>
              <a:t>ToT</a:t>
            </a:r>
            <a:r>
              <a:rPr lang="en-US" sz="1400" dirty="0"/>
              <a:t>) measurement implemented in the pixel (resolution of 6.25 ns)</a:t>
            </a:r>
          </a:p>
          <a:p>
            <a:pPr lvl="1"/>
            <a:r>
              <a:rPr lang="en-US" sz="1400" b="1" dirty="0"/>
              <a:t>Precision </a:t>
            </a:r>
            <a:r>
              <a:rPr lang="en-US" sz="1400" b="1" dirty="0" err="1"/>
              <a:t>ToT</a:t>
            </a:r>
            <a:r>
              <a:rPr lang="en-US" sz="1400" b="1" dirty="0"/>
              <a:t> and </a:t>
            </a:r>
            <a:r>
              <a:rPr lang="en-US" sz="1400" b="1" dirty="0" err="1"/>
              <a:t>ToA</a:t>
            </a:r>
            <a:r>
              <a:rPr lang="en-US" sz="1400" b="1" dirty="0"/>
              <a:t> </a:t>
            </a:r>
            <a:r>
              <a:rPr lang="en-US" sz="1400" dirty="0"/>
              <a:t>(resolution of 1.5 ns) implemented  per each core column</a:t>
            </a:r>
          </a:p>
          <a:p>
            <a:pPr lvl="1"/>
            <a:r>
              <a:rPr lang="en-US" sz="1400" dirty="0"/>
              <a:t> Radiation levels :</a:t>
            </a:r>
            <a:br>
              <a:rPr lang="en-US" sz="1400" dirty="0"/>
            </a:br>
            <a:r>
              <a:rPr lang="en-US" sz="1400" dirty="0"/>
              <a:t> </a:t>
            </a:r>
            <a:r>
              <a:rPr lang="en-US" sz="1400" b="1" dirty="0"/>
              <a:t>1 Grad and 2 × 10</a:t>
            </a:r>
            <a:r>
              <a:rPr lang="en-US" sz="1400" b="1" baseline="30000" dirty="0"/>
              <a:t>16 </a:t>
            </a:r>
            <a:r>
              <a:rPr lang="en-US" sz="1400" b="1" dirty="0"/>
              <a:t>(1 MeV </a:t>
            </a:r>
            <a:r>
              <a:rPr lang="en-US" sz="1400" b="1" dirty="0" err="1"/>
              <a:t>neq</a:t>
            </a:r>
            <a:r>
              <a:rPr lang="en-US" sz="1400" b="1" dirty="0"/>
              <a:t>) /cm</a:t>
            </a:r>
            <a:r>
              <a:rPr lang="en-US" sz="1400" b="1" baseline="30000" dirty="0"/>
              <a:t>2</a:t>
            </a:r>
            <a:endParaRPr lang="en-US" sz="1400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C216F8-DA58-48BB-A62D-474297B3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FCFADF-C606-4C43-9143-F81A6AE9C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252" y="1304578"/>
            <a:ext cx="2702795" cy="170678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BBFB7E8-7ED9-4D64-B791-61357F0C727C}"/>
              </a:ext>
            </a:extLst>
          </p:cNvPr>
          <p:cNvSpPr txBox="1"/>
          <p:nvPr/>
        </p:nvSpPr>
        <p:spPr>
          <a:xfrm>
            <a:off x="6351590" y="3582376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ATLAS-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ITk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9B75FAF-4CCD-407D-8508-9A254B05D0FB}"/>
              </a:ext>
            </a:extLst>
          </p:cNvPr>
          <p:cNvSpPr txBox="1"/>
          <p:nvPr/>
        </p:nvSpPr>
        <p:spPr>
          <a:xfrm>
            <a:off x="7642381" y="966024"/>
            <a:ext cx="1720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RD53 readout chip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626756D-1B45-4FCC-89F9-15711CDB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6D076A-A17F-4089-9BFE-25629474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50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FE pixel prototype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F8AA8-AC58-43ED-B21A-1FD06A8381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004611" cy="6048543"/>
          </a:xfrm>
        </p:spPr>
        <p:txBody>
          <a:bodyPr/>
          <a:lstStyle/>
          <a:p>
            <a:r>
              <a:rPr lang="en-US" dirty="0"/>
              <a:t>Pixel array of 36 × 12 pixels</a:t>
            </a:r>
          </a:p>
          <a:p>
            <a:pPr lvl="1"/>
            <a:r>
              <a:rPr lang="en-US" dirty="0"/>
              <a:t>Only the analog pixel is considered and implemented </a:t>
            </a:r>
          </a:p>
          <a:p>
            <a:pPr lvl="1"/>
            <a:r>
              <a:rPr lang="en-US" dirty="0"/>
              <a:t>Design done for Sensor capacitance of 100 </a:t>
            </a:r>
            <a:r>
              <a:rPr lang="en-US" dirty="0" err="1"/>
              <a:t>fF</a:t>
            </a:r>
            <a:r>
              <a:rPr lang="en-US" dirty="0"/>
              <a:t> (50µm × 50 µm)</a:t>
            </a:r>
          </a:p>
          <a:p>
            <a:r>
              <a:rPr lang="en-US" dirty="0"/>
              <a:t>The goal of this pixel matrix design is to study the limits to time resolution in analog front designed with the 28 nm CMOS process</a:t>
            </a:r>
          </a:p>
          <a:p>
            <a:pPr lvl="1"/>
            <a:r>
              <a:rPr lang="en-US" dirty="0"/>
              <a:t>Bandwidth, Noise, Current bias, power supply</a:t>
            </a:r>
          </a:p>
          <a:p>
            <a:r>
              <a:rPr lang="en-US" dirty="0"/>
              <a:t>The time resolution of the FE is defined by the total jitter of the pixel FE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Minimizing the jitter corresponds to :</a:t>
            </a:r>
          </a:p>
          <a:p>
            <a:pPr lvl="1"/>
            <a:r>
              <a:rPr lang="en-US" dirty="0"/>
              <a:t>Low RMS noise of the charge amplifier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High output voltage</a:t>
            </a:r>
            <a:endParaRPr lang="en-US" dirty="0"/>
          </a:p>
          <a:p>
            <a:pPr lvl="1"/>
            <a:r>
              <a:rPr lang="en-US" dirty="0"/>
              <a:t>Small rise time </a:t>
            </a:r>
            <a:r>
              <a:rPr lang="en-US" dirty="0">
                <a:sym typeface="Symbol" panose="05050102010706020507" pitchFamily="18" charset="2"/>
              </a:rPr>
              <a:t> High bandwidth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graphicFrame>
        <p:nvGraphicFramePr>
          <p:cNvPr id="10" name="Espace réservé du contenu 321">
            <a:extLst>
              <a:ext uri="{FF2B5EF4-FFF2-40B4-BE49-F238E27FC236}">
                <a16:creationId xmlns:a16="http://schemas.microsoft.com/office/drawing/2014/main" id="{19BBC60B-91D1-4AFC-AE4E-4BBFC16B18D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367420" y="801915"/>
          <a:ext cx="4975648" cy="2821827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993652">
                  <a:extLst>
                    <a:ext uri="{9D8B030D-6E8A-4147-A177-3AD203B41FA5}">
                      <a16:colId xmlns:a16="http://schemas.microsoft.com/office/drawing/2014/main" val="422931842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624279482"/>
                    </a:ext>
                  </a:extLst>
                </a:gridCol>
                <a:gridCol w="1613844">
                  <a:extLst>
                    <a:ext uri="{9D8B030D-6E8A-4147-A177-3AD203B41FA5}">
                      <a16:colId xmlns:a16="http://schemas.microsoft.com/office/drawing/2014/main" val="2959208409"/>
                    </a:ext>
                  </a:extLst>
                </a:gridCol>
              </a:tblGrid>
              <a:tr h="350190">
                <a:tc>
                  <a:txBody>
                    <a:bodyPr/>
                    <a:lstStyle/>
                    <a:p>
                      <a:endParaRPr lang="en-US" sz="1400" b="0" kern="1200" baseline="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0010" marR="80010" marT="0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High granularity</a:t>
                      </a:r>
                    </a:p>
                  </a:txBody>
                  <a:tcPr marL="80010" marR="8001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Ultra high granularity</a:t>
                      </a:r>
                    </a:p>
                  </a:txBody>
                  <a:tcPr marL="80010" marR="80010" marT="0" marB="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8253169"/>
                  </a:ext>
                </a:extLst>
              </a:tr>
              <a:tr h="271697"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Pixel size</a:t>
                      </a:r>
                    </a:p>
                  </a:txBody>
                  <a:tcPr marL="80010" marR="80010" marT="0" marB="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50µm × 50 µm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25µm × 25 µm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403052"/>
                  </a:ext>
                </a:extLst>
              </a:tr>
              <a:tr h="271697"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Sensor capacitance</a:t>
                      </a:r>
                    </a:p>
                  </a:txBody>
                  <a:tcPr marL="80010" marR="80010" marT="0" marB="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 </a:t>
                      </a:r>
                      <a:r>
                        <a:rPr lang="en-US" sz="1400" b="0" kern="1200" baseline="0" noProof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fF</a:t>
                      </a:r>
                      <a:endParaRPr lang="en-US" sz="1400" b="0" kern="1200" baseline="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0010" marR="800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&lt; 50 </a:t>
                      </a:r>
                      <a:r>
                        <a:rPr lang="en-US" sz="1400" b="0" kern="1200" baseline="0" noProof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fF</a:t>
                      </a:r>
                      <a:r>
                        <a:rPr lang="en-US" sz="1400" b="0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?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521142"/>
                  </a:ext>
                </a:extLst>
              </a:tr>
              <a:tr h="367073"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Time resolution </a:t>
                      </a:r>
                    </a:p>
                  </a:txBody>
                  <a:tcPr marL="80010" marR="8001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&lt; 50 </a:t>
                      </a:r>
                      <a:r>
                        <a:rPr lang="en-US" sz="1400" baseline="0" noProof="0" dirty="0" err="1">
                          <a:latin typeface="Arial" panose="020B0604020202020204" pitchFamily="34" charset="0"/>
                        </a:rPr>
                        <a:t>ps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 RMS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&lt; 50 </a:t>
                      </a:r>
                      <a:r>
                        <a:rPr lang="en-US" sz="1400" baseline="0" noProof="0" dirty="0" err="1">
                          <a:latin typeface="Arial" panose="020B0604020202020204" pitchFamily="34" charset="0"/>
                        </a:rPr>
                        <a:t>ps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 RMS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577181"/>
                  </a:ext>
                </a:extLst>
              </a:tr>
              <a:tr h="296928"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Consumption (pixel)</a:t>
                      </a:r>
                    </a:p>
                  </a:txBody>
                  <a:tcPr marL="80010" marR="8001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&lt;20 µA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>
                          <a:latin typeface="Arial" panose="020B0604020202020204" pitchFamily="34" charset="0"/>
                        </a:rPr>
                        <a:t>&lt;5 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µA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616812"/>
                  </a:ext>
                </a:extLst>
              </a:tr>
              <a:tr h="296928"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Threshold</a:t>
                      </a:r>
                    </a:p>
                  </a:txBody>
                  <a:tcPr marL="80010" marR="8001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&lt; 600 e-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&lt;600 e-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822917"/>
                  </a:ext>
                </a:extLst>
              </a:tr>
              <a:tr h="296928"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Hit rate</a:t>
                      </a:r>
                    </a:p>
                  </a:txBody>
                  <a:tcPr marL="80010" marR="8001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8 GHz/cm²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8GHz/cm²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155899"/>
                  </a:ext>
                </a:extLst>
              </a:tr>
              <a:tr h="296928"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Hit rate (pixel)</a:t>
                      </a:r>
                    </a:p>
                  </a:txBody>
                  <a:tcPr marL="80010" marR="8001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20 kHz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5 kHz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125337"/>
                  </a:ext>
                </a:extLst>
              </a:tr>
              <a:tr h="296928"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TID</a:t>
                      </a:r>
                    </a:p>
                  </a:txBody>
                  <a:tcPr marL="80010" marR="80010" marT="0" marB="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2-4 Grad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latin typeface="Arial" panose="020B0604020202020204" pitchFamily="34" charset="0"/>
                        </a:rPr>
                        <a:t>2-4Grad</a:t>
                      </a:r>
                    </a:p>
                  </a:txBody>
                  <a:tcPr marL="80010" marR="80010" marT="0" marB="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436410"/>
                  </a:ext>
                </a:extLst>
              </a:tr>
            </a:tbl>
          </a:graphicData>
        </a:graphic>
      </p:graphicFrame>
      <p:grpSp>
        <p:nvGrpSpPr>
          <p:cNvPr id="30" name="Groupe 29">
            <a:extLst>
              <a:ext uri="{FF2B5EF4-FFF2-40B4-BE49-F238E27FC236}">
                <a16:creationId xmlns:a16="http://schemas.microsoft.com/office/drawing/2014/main" id="{28F37D17-0FE8-4DF2-AF50-2BB77FEAD37E}"/>
              </a:ext>
            </a:extLst>
          </p:cNvPr>
          <p:cNvGrpSpPr/>
          <p:nvPr/>
        </p:nvGrpSpPr>
        <p:grpSpPr>
          <a:xfrm>
            <a:off x="5514020" y="4148894"/>
            <a:ext cx="4945719" cy="2466331"/>
            <a:chOff x="5720552" y="930107"/>
            <a:chExt cx="4945719" cy="246633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AF60BA2-D91A-4DE6-9AE4-F1671524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552" y="930107"/>
              <a:ext cx="4838834" cy="246633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47753DB-CF7C-4565-8081-9C72FD3034D5}"/>
                </a:ext>
              </a:extLst>
            </p:cNvPr>
            <p:cNvSpPr txBox="1"/>
            <p:nvPr/>
          </p:nvSpPr>
          <p:spPr>
            <a:xfrm>
              <a:off x="7561318" y="2298936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CSA</a:t>
              </a:r>
            </a:p>
          </p:txBody>
        </p:sp>
        <p:cxnSp>
          <p:nvCxnSpPr>
            <p:cNvPr id="19" name="Connecteur : en angle 18">
              <a:extLst>
                <a:ext uri="{FF2B5EF4-FFF2-40B4-BE49-F238E27FC236}">
                  <a16:creationId xmlns:a16="http://schemas.microsoft.com/office/drawing/2014/main" id="{05627E50-A41C-4FC5-934C-39E7A5D476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4879" y="2416126"/>
              <a:ext cx="175565" cy="292608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06F4EBC-5DF2-4DB7-9C91-AAE4DA9C50CA}"/>
                </a:ext>
              </a:extLst>
            </p:cNvPr>
            <p:cNvSpPr txBox="1"/>
            <p:nvPr/>
          </p:nvSpPr>
          <p:spPr>
            <a:xfrm>
              <a:off x="8945945" y="2942054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Comp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F135BCA-8E3A-4F71-8BFA-E514805CF75D}"/>
                </a:ext>
              </a:extLst>
            </p:cNvPr>
            <p:cNvSpPr txBox="1"/>
            <p:nvPr/>
          </p:nvSpPr>
          <p:spPr>
            <a:xfrm>
              <a:off x="10122532" y="2277626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HitOr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637FA17-BC54-4CB2-ABDD-B72C3467AFA8}"/>
                </a:ext>
              </a:extLst>
            </p:cNvPr>
            <p:cNvSpPr txBox="1"/>
            <p:nvPr/>
          </p:nvSpPr>
          <p:spPr>
            <a:xfrm>
              <a:off x="6742541" y="2637087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Cs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E4A5BC8-4B87-43AB-B000-B4FC0030B40E}"/>
                </a:ext>
              </a:extLst>
            </p:cNvPr>
            <p:cNvSpPr txBox="1"/>
            <p:nvPr/>
          </p:nvSpPr>
          <p:spPr>
            <a:xfrm>
              <a:off x="7642270" y="180710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Cf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E8F479DF-173F-4A01-9BB5-1FE0DCA66C84}"/>
              </a:ext>
            </a:extLst>
          </p:cNvPr>
          <p:cNvSpPr txBox="1"/>
          <p:nvPr/>
        </p:nvSpPr>
        <p:spPr>
          <a:xfrm>
            <a:off x="6850915" y="6486203"/>
            <a:ext cx="2278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 FE pixel design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BEA9104-2939-484E-A85A-06CC8AD8A5DB}"/>
              </a:ext>
            </a:extLst>
          </p:cNvPr>
          <p:cNvSpPr txBox="1"/>
          <p:nvPr/>
        </p:nvSpPr>
        <p:spPr>
          <a:xfrm>
            <a:off x="8150382" y="5830542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VG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0E18B44-D40C-4210-9626-A806158DCDF8}"/>
              </a:ext>
            </a:extLst>
          </p:cNvPr>
          <p:cNvSpPr txBox="1"/>
          <p:nvPr/>
        </p:nvSpPr>
        <p:spPr>
          <a:xfrm>
            <a:off x="5586675" y="3600150"/>
            <a:ext cx="4535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options for ATLAS/CMS inner layers upgrades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B08912E-B107-4F8E-A68E-84C752C75376}"/>
                  </a:ext>
                </a:extLst>
              </p:cNvPr>
              <p:cNvSpPr/>
              <p:nvPr/>
            </p:nvSpPr>
            <p:spPr>
              <a:xfrm>
                <a:off x="1841612" y="4766279"/>
                <a:ext cx="126014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𝐹𝐸</m:t>
                        </m:r>
                      </m:sub>
                    </m:sSub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fr-FR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fr-FR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B08912E-B107-4F8E-A68E-84C752C753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612" y="4766279"/>
                <a:ext cx="1260140" cy="6617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E2C343-B7F1-481A-AF9E-2FC2D904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12FA94-1A06-45BF-A507-6E3760BE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61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C0256E4-0479-475F-8B89-552D7CDC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Semi-conductor pixel detectors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65D68734-AD3E-4DC1-A6FA-8303AD933FF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1600" dirty="0"/>
              <a:t>Hybrid devices with a dedicated ASIC bonded to the sensor</a:t>
            </a:r>
          </a:p>
          <a:p>
            <a:pPr lvl="1"/>
            <a:r>
              <a:rPr lang="en-US" sz="1600" dirty="0"/>
              <a:t> R&amp;D driven by LHC</a:t>
            </a:r>
          </a:p>
          <a:p>
            <a:pPr lvl="1"/>
            <a:r>
              <a:rPr lang="en-US" sz="1600" dirty="0"/>
              <a:t>Still solution for the HL-LHC pixel detector upgrade (Planar and 3D sensor, LGAD ??)</a:t>
            </a:r>
          </a:p>
          <a:p>
            <a:r>
              <a:rPr lang="en-US" sz="1600" dirty="0"/>
              <a:t>Monolithic Active Pixel Sensors (MAPS)</a:t>
            </a:r>
          </a:p>
          <a:p>
            <a:pPr lvl="1"/>
            <a:r>
              <a:rPr lang="en-US" sz="1600" dirty="0"/>
              <a:t>Integrating the sensor and the readout electronics</a:t>
            </a:r>
          </a:p>
          <a:p>
            <a:pPr lvl="1"/>
            <a:r>
              <a:rPr lang="en-US" sz="1600" dirty="0"/>
              <a:t>Compromise between charge collection and signal read-out speed</a:t>
            </a:r>
          </a:p>
          <a:p>
            <a:r>
              <a:rPr lang="en-US" sz="1600" dirty="0"/>
              <a:t>Depleted Monolithic Active Pixel Sensors (</a:t>
            </a:r>
            <a:r>
              <a:rPr lang="en-US" sz="1600" dirty="0" err="1"/>
              <a:t>DeMAPS</a:t>
            </a:r>
            <a:r>
              <a:rPr lang="en-US" sz="1600" dirty="0"/>
              <a:t>) </a:t>
            </a:r>
          </a:p>
          <a:p>
            <a:pPr lvl="1"/>
            <a:r>
              <a:rPr lang="en-US" sz="1600" dirty="0"/>
              <a:t>High radiation hardness and read-out speed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65D047-16A0-4D38-9AD1-21A81B39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F837F2-B0B4-4F66-B508-061CD1E2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321" y="1325691"/>
            <a:ext cx="4167381" cy="3590866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889980-1A0C-434F-8094-C45BC023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829D6-5B51-4980-A55A-86A26CEB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24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choice and ASICs evolution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B3B3FC8-23CF-4467-860C-1259FDE6F3A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1600" dirty="0"/>
              <a:t>Most of the designs for CERN experiments are based on 65 nm and 130nm CMOS</a:t>
            </a:r>
          </a:p>
          <a:p>
            <a:pPr lvl="1"/>
            <a:r>
              <a:rPr lang="en-US" sz="1600" dirty="0"/>
              <a:t>Qualified by CERN for radiation-hardness </a:t>
            </a:r>
          </a:p>
          <a:p>
            <a:r>
              <a:rPr lang="en-US" sz="1600" dirty="0"/>
              <a:t>HL-LHC : Over 40 front-end ASICs have been developed in 130 and 65nm CMOS technology for detector readout </a:t>
            </a:r>
          </a:p>
          <a:p>
            <a:pPr lvl="1"/>
            <a:r>
              <a:rPr lang="en-US" sz="1600" dirty="0"/>
              <a:t>Access to foundry and design tools run centrally from CERN</a:t>
            </a:r>
          </a:p>
          <a:p>
            <a:pPr lvl="1"/>
            <a:r>
              <a:rPr lang="en-US" sz="1600" dirty="0"/>
              <a:t>Common projects for the specific developments like data links or power conversion</a:t>
            </a:r>
          </a:p>
          <a:p>
            <a:pPr lvl="1"/>
            <a:r>
              <a:rPr lang="en-US" sz="1600" dirty="0"/>
              <a:t>Collaborative developments across experiments (RD53 or </a:t>
            </a:r>
            <a:r>
              <a:rPr lang="en-US" sz="1600" dirty="0" err="1"/>
              <a:t>Medipix</a:t>
            </a:r>
            <a:r>
              <a:rPr lang="en-US" sz="1600" dirty="0"/>
              <a:t>) </a:t>
            </a:r>
          </a:p>
          <a:p>
            <a:r>
              <a:rPr lang="en-US" sz="1600" dirty="0"/>
              <a:t>130 and 65nm CMOS technologies are already fifteen to twenty years old</a:t>
            </a:r>
          </a:p>
          <a:p>
            <a:r>
              <a:rPr lang="en-US" sz="1600" dirty="0"/>
              <a:t>28nm CMOS technology is considered as the next node for highly integrated chips such as pixel readout</a:t>
            </a:r>
          </a:p>
          <a:p>
            <a:r>
              <a:rPr lang="en-US" sz="1600" dirty="0"/>
              <a:t>A cheaper process should be preserved for less dense/demanding applications</a:t>
            </a:r>
          </a:p>
          <a:p>
            <a:r>
              <a:rPr lang="en-US" sz="1600" dirty="0"/>
              <a:t>The requirements of lepton and heavy-ion colliders seem to be mostly within reach of technologies from HL-LHC</a:t>
            </a:r>
          </a:p>
          <a:p>
            <a:r>
              <a:rPr lang="en-US" sz="1600" dirty="0"/>
              <a:t>CMOS Imaging Sensors (CIS) variant should be targeted for monolithic pixels</a:t>
            </a:r>
          </a:p>
          <a:p>
            <a:endParaRPr lang="en-US" sz="1600" dirty="0"/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94306B7-2133-48B9-9AE0-FF3DBAFDDBD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9370" y="4266339"/>
            <a:ext cx="5184630" cy="2712312"/>
          </a:xfrm>
        </p:spPr>
        <p:txBody>
          <a:bodyPr/>
          <a:lstStyle/>
          <a:p>
            <a:r>
              <a:rPr lang="en-US" sz="1600" dirty="0"/>
              <a:t>The CERN community is lagging behind in the use of the new processes</a:t>
            </a:r>
          </a:p>
          <a:p>
            <a:pPr lvl="1"/>
            <a:r>
              <a:rPr lang="en-US" sz="1600" dirty="0"/>
              <a:t>Cost and accessibility</a:t>
            </a:r>
          </a:p>
          <a:p>
            <a:pPr lvl="1"/>
            <a:r>
              <a:rPr lang="en-US" sz="1600" dirty="0"/>
              <a:t>Take years to design our complex chips</a:t>
            </a:r>
          </a:p>
          <a:p>
            <a:pPr lvl="1"/>
            <a:r>
              <a:rPr lang="en-US" sz="1600" dirty="0"/>
              <a:t>Risk of technology aging (factory can abandon the node)</a:t>
            </a:r>
          </a:p>
          <a:p>
            <a:endParaRPr lang="en-US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4DDCB62-9E3E-40F3-A06B-76F906D32AAD}"/>
              </a:ext>
            </a:extLst>
          </p:cNvPr>
          <p:cNvGrpSpPr/>
          <p:nvPr/>
        </p:nvGrpSpPr>
        <p:grpSpPr>
          <a:xfrm>
            <a:off x="162448" y="722306"/>
            <a:ext cx="4991532" cy="3318576"/>
            <a:chOff x="162448" y="722306"/>
            <a:chExt cx="4991532" cy="331857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969D2E96-5DCF-475C-A23D-7E490275E4F9}"/>
                </a:ext>
              </a:extLst>
            </p:cNvPr>
            <p:cNvGrpSpPr/>
            <p:nvPr/>
          </p:nvGrpSpPr>
          <p:grpSpPr>
            <a:xfrm>
              <a:off x="162448" y="722306"/>
              <a:ext cx="4991532" cy="3318576"/>
              <a:chOff x="-1" y="8396"/>
              <a:chExt cx="11534920" cy="766889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19579AE9-7DCF-4E82-83C1-EA8C48EBB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8396"/>
                <a:ext cx="11534920" cy="7668890"/>
              </a:xfrm>
              <a:prstGeom prst="rect">
                <a:avLst/>
              </a:prstGeom>
            </p:spPr>
          </p:pic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573E0609-B242-440C-81EC-70FEDF85AB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34500" y="5877086"/>
                <a:ext cx="581152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1F296E1-8836-42DF-A06E-BC081800B66A}"/>
                  </a:ext>
                </a:extLst>
              </p:cNvPr>
              <p:cNvSpPr txBox="1"/>
              <p:nvPr/>
            </p:nvSpPr>
            <p:spPr>
              <a:xfrm>
                <a:off x="9998479" y="5440078"/>
                <a:ext cx="611223" cy="355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1000" dirty="0">
                    <a:latin typeface="+mj-lt"/>
                  </a:rPr>
                  <a:t>3 nm</a:t>
                </a:r>
              </a:p>
            </p:txBody>
          </p: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F57E6EC8-DD2E-4A0E-A129-D83AC2B4F9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62392" y="4832970"/>
                <a:ext cx="1224136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F9CADA3-0221-4AC5-8F1A-3B37B1ECE689}"/>
                  </a:ext>
                </a:extLst>
              </p:cNvPr>
              <p:cNvSpPr txBox="1"/>
              <p:nvPr/>
            </p:nvSpPr>
            <p:spPr>
              <a:xfrm>
                <a:off x="9130037" y="4438766"/>
                <a:ext cx="1174054" cy="355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1000" dirty="0">
                    <a:latin typeface="+mj-lt"/>
                  </a:rPr>
                  <a:t>14 nm</a:t>
                </a:r>
              </a:p>
            </p:txBody>
          </p:sp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C67EFB9A-AD5D-4715-9F4F-9C36A549F6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88694" y="4283972"/>
                <a:ext cx="1897834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BC73418-8135-424E-8453-A288D5058F6B}"/>
                  </a:ext>
                </a:extLst>
              </p:cNvPr>
              <p:cNvSpPr txBox="1"/>
              <p:nvPr/>
            </p:nvSpPr>
            <p:spPr>
              <a:xfrm>
                <a:off x="8456336" y="3904094"/>
                <a:ext cx="1884590" cy="355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1000" dirty="0">
                    <a:latin typeface="+mj-lt"/>
                  </a:rPr>
                  <a:t>32 nm (28 nm)</a:t>
                </a:r>
              </a:p>
            </p:txBody>
          </p: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A7F7B7D9-A07B-4193-BD68-910C68A9C5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22740" y="3788855"/>
                <a:ext cx="2463788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6B21A11-9DC9-4CE5-B5AB-2720596A6A01}"/>
                  </a:ext>
                </a:extLst>
              </p:cNvPr>
              <p:cNvSpPr txBox="1"/>
              <p:nvPr/>
            </p:nvSpPr>
            <p:spPr>
              <a:xfrm>
                <a:off x="7812534" y="3411325"/>
                <a:ext cx="2516475" cy="355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1000" dirty="0">
                    <a:latin typeface="+mj-lt"/>
                  </a:rPr>
                  <a:t>65 nm (RD53 -2014)</a:t>
                </a:r>
              </a:p>
            </p:txBody>
          </p:sp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27322DE5-363C-4257-905B-04D68DDF8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90678" y="3336986"/>
                <a:ext cx="299585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78BA609-8D07-4AEE-B160-A4C3E21D4E80}"/>
                  </a:ext>
                </a:extLst>
              </p:cNvPr>
              <p:cNvSpPr txBox="1"/>
              <p:nvPr/>
            </p:nvSpPr>
            <p:spPr>
              <a:xfrm>
                <a:off x="7262469" y="2926688"/>
                <a:ext cx="2894952" cy="355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:r>
                  <a:rPr lang="en-US" sz="1000" dirty="0">
                    <a:latin typeface="+mj-lt"/>
                  </a:rPr>
                  <a:t>130 nm (FE-I4 – 2007)</a:t>
                </a:r>
              </a:p>
            </p:txBody>
          </p:sp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A2913171-AFA2-4393-934A-C5E3D39A2B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38352" y="2892268"/>
                <a:ext cx="3548176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345144E-188F-4265-AF10-A98D106BCFBB}"/>
                  </a:ext>
                </a:extLst>
              </p:cNvPr>
              <p:cNvSpPr txBox="1"/>
              <p:nvPr/>
            </p:nvSpPr>
            <p:spPr>
              <a:xfrm>
                <a:off x="6605084" y="2457541"/>
                <a:ext cx="1448628" cy="56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000" dirty="0">
                    <a:latin typeface="+mj-lt"/>
                  </a:rPr>
                  <a:t>250 nm</a:t>
                </a:r>
              </a:p>
            </p:txBody>
          </p: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FC594D96-A699-4AFC-9669-F2D752DE1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1459" y="3904094"/>
                <a:ext cx="0" cy="2621064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936D3750-0DC6-4770-ACE6-FBC950409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2609" y="4297399"/>
                <a:ext cx="0" cy="233577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1C206E9-31B7-44B6-AA16-F4EE0E7C68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2372" y="5020704"/>
                <a:ext cx="0" cy="1504454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5D8BC204-5F5C-45DD-8927-EA1F48900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9627" y="3394046"/>
                <a:ext cx="0" cy="3060324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691AA929-40DB-444D-8633-1A6C8149E5E2}"/>
                </a:ext>
              </a:extLst>
            </p:cNvPr>
            <p:cNvCxnSpPr>
              <a:cxnSpLocks/>
            </p:cNvCxnSpPr>
            <p:nvPr/>
          </p:nvCxnSpPr>
          <p:spPr>
            <a:xfrm>
              <a:off x="2963350" y="2018120"/>
              <a:ext cx="0" cy="153788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10BDD6E-EE7B-4CA4-91A5-379BA42C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342FC1-E12B-4236-8CE8-BAB27C38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79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choice and ASICs evolution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B3B3FC8-23CF-4467-860C-1259FDE6F3A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1600" dirty="0"/>
              <a:t>FCC-</a:t>
            </a:r>
            <a:r>
              <a:rPr lang="en-US" sz="1600" dirty="0" err="1"/>
              <a:t>hh</a:t>
            </a:r>
            <a:r>
              <a:rPr lang="en-US" sz="1600" dirty="0"/>
              <a:t> or a muon collider</a:t>
            </a:r>
          </a:p>
          <a:p>
            <a:pPr lvl="1"/>
            <a:r>
              <a:rPr lang="en-US" sz="1600" dirty="0"/>
              <a:t>Electronics can become a facilitator, but also a potentially limiting element</a:t>
            </a:r>
          </a:p>
          <a:p>
            <a:pPr lvl="1"/>
            <a:r>
              <a:rPr lang="en-US" sz="1600" dirty="0"/>
              <a:t>Access to some of the required technologies and tools</a:t>
            </a:r>
          </a:p>
          <a:p>
            <a:pPr lvl="1"/>
            <a:r>
              <a:rPr lang="en-US" sz="1600" dirty="0"/>
              <a:t>The R&amp;D strategy will be driven by what is feasible and not just by the requirements of experiments </a:t>
            </a:r>
          </a:p>
          <a:p>
            <a:r>
              <a:rPr lang="en-US" sz="1600" dirty="0"/>
              <a:t>CMOS nodes below 28nm need to be qualified </a:t>
            </a:r>
          </a:p>
          <a:p>
            <a:pPr lvl="1"/>
            <a:r>
              <a:rPr lang="en-US" sz="1600" dirty="0"/>
              <a:t>Potential use in future applications requiring extreme miniaturization, High speed and low power</a:t>
            </a:r>
          </a:p>
          <a:p>
            <a:r>
              <a:rPr lang="en-US" sz="1600" dirty="0"/>
              <a:t>High performance CMOS image sensors are based on stacked active layers to reduce pixel pitch and increase functionality</a:t>
            </a:r>
          </a:p>
          <a:p>
            <a:r>
              <a:rPr lang="en-US" sz="1600" dirty="0"/>
              <a:t>Commercial CMOS image sensors are a good example, stacking two or three device layers fabricated in different technologies</a:t>
            </a:r>
          </a:p>
          <a:p>
            <a:pPr lvl="1"/>
            <a:r>
              <a:rPr lang="en-US" sz="1600" dirty="0"/>
              <a:t>Integration of different technologies: sensor/analogue/digital/photonic functions</a:t>
            </a:r>
          </a:p>
          <a:p>
            <a:pPr lvl="1"/>
            <a:r>
              <a:rPr lang="en-US" sz="1600" dirty="0"/>
              <a:t> R&amp;D in TSVs and bump-less techniques is needed</a:t>
            </a:r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E337E9E-741C-4EE6-9C57-0C9F94C5B93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549620" y="2772851"/>
            <a:ext cx="4896596" cy="1772087"/>
          </a:xfrm>
        </p:spPr>
        <p:txBody>
          <a:bodyPr/>
          <a:lstStyle/>
          <a:p>
            <a:r>
              <a:rPr lang="en-US" dirty="0"/>
              <a:t>For ASICs, the microelectronics industry has reached nanoscale CMOS nodes (&lt; 5nm), based on new transistor structures</a:t>
            </a:r>
          </a:p>
          <a:p>
            <a:pPr lvl="1"/>
            <a:r>
              <a:rPr lang="en-US" dirty="0" err="1"/>
              <a:t>FinFETs</a:t>
            </a:r>
            <a:r>
              <a:rPr lang="en-US" dirty="0"/>
              <a:t> devices</a:t>
            </a:r>
          </a:p>
          <a:p>
            <a:pPr lvl="1"/>
            <a:r>
              <a:rPr lang="en-US" dirty="0"/>
              <a:t>GAA devices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EDD1BC-9F45-4E42-A26A-D5A8E5F95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02" y="4544938"/>
            <a:ext cx="1919112" cy="17988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A3A200-DBEF-4C0F-8C1F-666553926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19" y="4845762"/>
            <a:ext cx="2089650" cy="14128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23281A-BEA1-4964-8FFC-97BA1557E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60" y="793123"/>
            <a:ext cx="4247716" cy="194473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BDE82E-57AB-4E42-9264-0FA12E15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8D9A84-6304-402D-92C6-E0CDADF0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6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1121B66F-5A06-4D79-86C8-6AF36FA1FF5D}"/>
              </a:ext>
            </a:extLst>
          </p:cNvPr>
          <p:cNvGrpSpPr/>
          <p:nvPr/>
        </p:nvGrpSpPr>
        <p:grpSpPr>
          <a:xfrm>
            <a:off x="6437598" y="296466"/>
            <a:ext cx="3900202" cy="2128220"/>
            <a:chOff x="3921060" y="3254468"/>
            <a:chExt cx="6597570" cy="3600091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7FFCDD66-98EC-4137-BEFD-FE6AF0973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1060" y="3254468"/>
              <a:ext cx="6597570" cy="360009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71E5CA-F1FB-4470-8057-724396251165}"/>
                </a:ext>
              </a:extLst>
            </p:cNvPr>
            <p:cNvSpPr/>
            <p:nvPr/>
          </p:nvSpPr>
          <p:spPr>
            <a:xfrm>
              <a:off x="3921060" y="5553050"/>
              <a:ext cx="2781092" cy="79208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9DF7055F-38A4-46EC-AF48-2EE8FBF7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BE727B43-69D4-4BC9-A3A4-3FC517FF0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effects of timing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78B137B-5736-43FE-88DA-1B028767C310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sz="1400" b="1" dirty="0"/>
              <a:t>Pile-Up (PU) </a:t>
            </a:r>
            <a:r>
              <a:rPr lang="en-US" sz="1400" dirty="0"/>
              <a:t>level increase for the </a:t>
            </a:r>
            <a:r>
              <a:rPr lang="en-US" sz="1400" b="1" dirty="0"/>
              <a:t>HL-LHC</a:t>
            </a:r>
          </a:p>
          <a:p>
            <a:pPr lvl="1"/>
            <a:r>
              <a:rPr lang="en-US" sz="1400" dirty="0"/>
              <a:t>PU average of 200 during HL-LHC (5-10 × LHC)</a:t>
            </a:r>
          </a:p>
          <a:p>
            <a:pPr lvl="1"/>
            <a:r>
              <a:rPr lang="en-US" sz="1400" dirty="0"/>
              <a:t>PU adds a new level of ambiguity to the reconstruction process</a:t>
            </a:r>
          </a:p>
          <a:p>
            <a:pPr lvl="1"/>
            <a:r>
              <a:rPr lang="en-US" sz="1400" dirty="0"/>
              <a:t>When </a:t>
            </a:r>
            <a:r>
              <a:rPr lang="en-US" sz="1400" b="1" dirty="0"/>
              <a:t>timing information is available for the tracks</a:t>
            </a:r>
            <a:r>
              <a:rPr lang="en-US" sz="1400" dirty="0"/>
              <a:t>, the association </a:t>
            </a:r>
            <a:br>
              <a:rPr lang="en-US" sz="1400" dirty="0"/>
            </a:br>
            <a:r>
              <a:rPr lang="en-US" sz="1400" dirty="0"/>
              <a:t>of track to vertices becomes less ambiguous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b="1" dirty="0"/>
              <a:t>4D tracking</a:t>
            </a:r>
          </a:p>
          <a:p>
            <a:pPr lvl="1"/>
            <a:r>
              <a:rPr lang="en-US" sz="1400" dirty="0"/>
              <a:t>Using </a:t>
            </a:r>
            <a:r>
              <a:rPr lang="en-US" sz="1400" b="1" dirty="0"/>
              <a:t>timing at each layer </a:t>
            </a:r>
            <a:r>
              <a:rPr lang="en-US" sz="1400" dirty="0"/>
              <a:t>along the tracks</a:t>
            </a:r>
          </a:p>
          <a:p>
            <a:pPr lvl="1"/>
            <a:r>
              <a:rPr lang="en-US" sz="1400" dirty="0"/>
              <a:t>For the rate of 200 PU events/BC</a:t>
            </a:r>
          </a:p>
          <a:p>
            <a:pPr lvl="2"/>
            <a:r>
              <a:rPr lang="en-US" sz="1400" dirty="0"/>
              <a:t>Timing </a:t>
            </a:r>
            <a:r>
              <a:rPr lang="en-US" sz="1400" b="1" dirty="0"/>
              <a:t>resolutions of 30 </a:t>
            </a:r>
            <a:r>
              <a:rPr lang="en-US" sz="1400" b="1" dirty="0" err="1"/>
              <a:t>ps</a:t>
            </a:r>
            <a:r>
              <a:rPr lang="en-US" sz="1400" b="1" dirty="0"/>
              <a:t> </a:t>
            </a:r>
            <a:r>
              <a:rPr lang="en-US" sz="1400" dirty="0"/>
              <a:t>is expected to </a:t>
            </a:r>
            <a:r>
              <a:rPr lang="en-US" sz="1400" b="1" dirty="0"/>
              <a:t>reduce by a factor of 5 </a:t>
            </a:r>
            <a:r>
              <a:rPr lang="en-US" sz="1400" dirty="0"/>
              <a:t>the number of pileup tracks per primary vertex</a:t>
            </a:r>
          </a:p>
          <a:p>
            <a:pPr marL="0" indent="0">
              <a:buNone/>
            </a:pPr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11107-A26D-441E-B5B0-96B24E3B9705}"/>
              </a:ext>
            </a:extLst>
          </p:cNvPr>
          <p:cNvSpPr/>
          <p:nvPr/>
        </p:nvSpPr>
        <p:spPr>
          <a:xfrm>
            <a:off x="6044455" y="4922242"/>
            <a:ext cx="453650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MR12"/>
              </a:rPr>
              <a:t>Investigating the impact of 4D Tracking in ATLAS Beyond Run 4,</a:t>
            </a:r>
          </a:p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MR12"/>
              </a:rPr>
              <a:t>Tech. rep., CERN, Geneva (2023),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MTT12"/>
              </a:rPr>
              <a:t>ttps://cds.cern.ch/record/2870326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7F9730B-4DF6-4976-829F-E18A11D9E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20" y="2564217"/>
            <a:ext cx="2543899" cy="221849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C56A7D0-6578-4F4A-A967-97429B3F7E14}"/>
              </a:ext>
            </a:extLst>
          </p:cNvPr>
          <p:cNvGrpSpPr/>
          <p:nvPr/>
        </p:nvGrpSpPr>
        <p:grpSpPr>
          <a:xfrm>
            <a:off x="402179" y="2528714"/>
            <a:ext cx="2286363" cy="2304256"/>
            <a:chOff x="402179" y="3883421"/>
            <a:chExt cx="2286363" cy="230425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C22D4CB-6F8C-4D9C-A818-E0018321B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79" y="3883421"/>
              <a:ext cx="2286363" cy="230425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322D69-0707-46F7-A09A-F5F7F506C913}"/>
                </a:ext>
              </a:extLst>
            </p:cNvPr>
            <p:cNvSpPr/>
            <p:nvPr/>
          </p:nvSpPr>
          <p:spPr>
            <a:xfrm>
              <a:off x="953970" y="4135449"/>
              <a:ext cx="130651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+mj-lt"/>
                </a:rPr>
                <a:t>Without track-timing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A0C3E84-B153-408E-B89A-17CF1C0AB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89" y="2564217"/>
            <a:ext cx="2614974" cy="22634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D44E1B-A193-4513-9012-C0B7A064F0CE}"/>
              </a:ext>
            </a:extLst>
          </p:cNvPr>
          <p:cNvSpPr/>
          <p:nvPr/>
        </p:nvSpPr>
        <p:spPr>
          <a:xfrm>
            <a:off x="2018433" y="6185693"/>
            <a:ext cx="6807955" cy="646331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+mj-lt"/>
              </a:rPr>
              <a:t>Timing information will be more important at future high-energy,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high-luminosity hadron colliders with much higher levels of pileup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D6385423-54F0-4F96-8797-852F13346E1C}"/>
              </a:ext>
            </a:extLst>
          </p:cNvPr>
          <p:cNvSpPr/>
          <p:nvPr/>
        </p:nvSpPr>
        <p:spPr>
          <a:xfrm>
            <a:off x="2975508" y="3585616"/>
            <a:ext cx="614261" cy="187865"/>
          </a:xfrm>
          <a:prstGeom prst="rightArrow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8E2612-9989-4B4E-85CA-338E84CB4EF9}"/>
              </a:ext>
            </a:extLst>
          </p:cNvPr>
          <p:cNvSpPr/>
          <p:nvPr/>
        </p:nvSpPr>
        <p:spPr>
          <a:xfrm>
            <a:off x="2975508" y="3345923"/>
            <a:ext cx="5822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+mj-lt"/>
              </a:rPr>
              <a:t>timing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85DF9F-6A13-42B7-A0B7-5705BCF5BDCF}"/>
              </a:ext>
            </a:extLst>
          </p:cNvPr>
          <p:cNvSpPr/>
          <p:nvPr/>
        </p:nvSpPr>
        <p:spPr>
          <a:xfrm>
            <a:off x="4420707" y="2809954"/>
            <a:ext cx="109331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dirty="0">
                <a:latin typeface="+mj-lt"/>
              </a:rPr>
              <a:t>With track-timing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2FD29A-FCB6-4120-A622-988B1A87BC08}"/>
              </a:ext>
            </a:extLst>
          </p:cNvPr>
          <p:cNvSpPr/>
          <p:nvPr/>
        </p:nvSpPr>
        <p:spPr>
          <a:xfrm>
            <a:off x="7556387" y="2796341"/>
            <a:ext cx="191807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buNone/>
            </a:pPr>
            <a:r>
              <a:rPr lang="en-US" dirty="0">
                <a:latin typeface="+mj-lt"/>
              </a:rPr>
              <a:t>Zoom in the spatial coordinate</a:t>
            </a:r>
          </a:p>
        </p:txBody>
      </p:sp>
    </p:spTree>
    <p:extLst>
      <p:ext uri="{BB962C8B-B14F-4D97-AF65-F5344CB8AC3E}">
        <p14:creationId xmlns:p14="http://schemas.microsoft.com/office/powerpoint/2010/main" val="4017075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4D tracking in future experiments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420DD8-56AB-4B19-9F5A-CC45902D54D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r>
              <a:rPr lang="en-US" sz="1600" b="1" u="sng" dirty="0"/>
              <a:t>Electron colliders</a:t>
            </a:r>
          </a:p>
          <a:p>
            <a:r>
              <a:rPr lang="en-US" sz="1400" dirty="0"/>
              <a:t>Linear colliders ( ILC, CLIC) and Circular colliders </a:t>
            </a:r>
            <a:br>
              <a:rPr lang="en-US" sz="1400" dirty="0"/>
            </a:br>
            <a:r>
              <a:rPr lang="en-US" sz="1400" dirty="0"/>
              <a:t>(FCPC, FCC-</a:t>
            </a:r>
            <a:r>
              <a:rPr lang="en-US" sz="1400" dirty="0" err="1"/>
              <a:t>ee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High spatial precision is required for physics measurements -&gt; </a:t>
            </a:r>
            <a:r>
              <a:rPr lang="en-US" sz="1400" b="1" dirty="0"/>
              <a:t>Pixel size &lt; 25 µm x 25 µm</a:t>
            </a:r>
            <a:endParaRPr lang="en-US" sz="1400" dirty="0"/>
          </a:p>
          <a:p>
            <a:pPr lvl="1"/>
            <a:r>
              <a:rPr lang="en-US" sz="1400" dirty="0"/>
              <a:t>Time resolution at the </a:t>
            </a:r>
            <a:r>
              <a:rPr lang="en-US" sz="1400" b="1" dirty="0"/>
              <a:t>ns level is sufficient</a:t>
            </a:r>
          </a:p>
          <a:p>
            <a:pPr lvl="1"/>
            <a:r>
              <a:rPr lang="en-US" sz="1400" dirty="0"/>
              <a:t> Potential applications of timing at the </a:t>
            </a:r>
            <a:r>
              <a:rPr lang="en-US" sz="1400" dirty="0" err="1"/>
              <a:t>ps</a:t>
            </a:r>
            <a:r>
              <a:rPr lang="en-US" sz="1400" dirty="0"/>
              <a:t> level</a:t>
            </a:r>
          </a:p>
          <a:p>
            <a:pPr marL="0" indent="0" algn="ctr">
              <a:buNone/>
            </a:pPr>
            <a:r>
              <a:rPr lang="en-US" sz="1600" b="1" u="sng" dirty="0"/>
              <a:t>Electron Ion Collider (EIC)</a:t>
            </a:r>
          </a:p>
          <a:p>
            <a:pPr lvl="1"/>
            <a:r>
              <a:rPr lang="en-US" sz="1400" dirty="0"/>
              <a:t>4D detectors based on AC-LGADs are planned to provide timing capability</a:t>
            </a:r>
          </a:p>
          <a:p>
            <a:pPr lvl="1"/>
            <a:r>
              <a:rPr lang="en-US" sz="1400" dirty="0"/>
              <a:t> </a:t>
            </a:r>
            <a:r>
              <a:rPr lang="en-US" sz="1400" b="1" dirty="0"/>
              <a:t>Time resolution of 30 </a:t>
            </a:r>
            <a:r>
              <a:rPr lang="en-US" sz="1400" b="1" dirty="0" err="1"/>
              <a:t>ps</a:t>
            </a:r>
            <a:r>
              <a:rPr lang="en-US" sz="1400" b="1" dirty="0"/>
              <a:t> </a:t>
            </a:r>
            <a:r>
              <a:rPr lang="en-US" sz="1400" dirty="0"/>
              <a:t>is required</a:t>
            </a:r>
          </a:p>
          <a:p>
            <a:pPr lvl="1"/>
            <a:r>
              <a:rPr lang="en-US" sz="1400" dirty="0"/>
              <a:t>Spatial resolutions of 15 </a:t>
            </a:r>
            <a:r>
              <a:rPr lang="en-US" sz="1400" dirty="0" err="1"/>
              <a:t>μm</a:t>
            </a:r>
            <a:r>
              <a:rPr lang="en-US" sz="1400" dirty="0"/>
              <a:t> to 150 </a:t>
            </a:r>
            <a:r>
              <a:rPr lang="en-US" sz="1400" dirty="0" err="1"/>
              <a:t>μm</a:t>
            </a:r>
            <a:r>
              <a:rPr lang="en-US" sz="1400" dirty="0"/>
              <a:t> depending on the location.</a:t>
            </a:r>
          </a:p>
          <a:p>
            <a:pPr marL="0" indent="0" algn="ctr">
              <a:buNone/>
            </a:pPr>
            <a:r>
              <a:rPr lang="en-US" sz="1600" b="1" u="sng" dirty="0"/>
              <a:t>Muon Collider</a:t>
            </a:r>
          </a:p>
          <a:p>
            <a:pPr lvl="1"/>
            <a:r>
              <a:rPr lang="en-US" sz="1400" dirty="0"/>
              <a:t>Initial studies indicate that single hit resolutions of </a:t>
            </a:r>
            <a:r>
              <a:rPr lang="en-US" sz="1400" b="1" dirty="0"/>
              <a:t>20-30 </a:t>
            </a:r>
            <a:r>
              <a:rPr lang="en-US" sz="1400" b="1" dirty="0" err="1"/>
              <a:t>ps</a:t>
            </a:r>
            <a:r>
              <a:rPr lang="en-US" sz="1400" dirty="0"/>
              <a:t> are sufficient to reduce the </a:t>
            </a:r>
            <a:r>
              <a:rPr lang="en-US" sz="1400" b="1" dirty="0"/>
              <a:t>Beam-Induced Background (BIB) </a:t>
            </a:r>
            <a:r>
              <a:rPr lang="en-US" sz="1400" dirty="0"/>
              <a:t>to a manageable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F8638C-AED5-468B-A697-1EB0BAF6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861CE9-7CD0-4640-8B60-9AC0ED3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12AC708-229D-4918-BACD-A334CA40AA2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600" b="1" u="sng" dirty="0"/>
              <a:t>Hadron colliders</a:t>
            </a:r>
          </a:p>
          <a:p>
            <a:r>
              <a:rPr lang="en-US" sz="1400" dirty="0"/>
              <a:t>Timing layers (HL-LHC) Run 4</a:t>
            </a:r>
          </a:p>
          <a:p>
            <a:pPr lvl="1"/>
            <a:r>
              <a:rPr lang="en-US" sz="1400" dirty="0"/>
              <a:t>CMS and ATLAS are building </a:t>
            </a:r>
            <a:r>
              <a:rPr lang="en-US" sz="1400" b="1" dirty="0"/>
              <a:t>silicon-based timing detector </a:t>
            </a:r>
            <a:r>
              <a:rPr lang="en-US" sz="1400" dirty="0"/>
              <a:t>layers that will timestamp each track with </a:t>
            </a:r>
            <a:r>
              <a:rPr lang="en-US" sz="1400" b="1" dirty="0"/>
              <a:t>a precision of </a:t>
            </a:r>
            <a:br>
              <a:rPr lang="en-US" sz="1400" b="1" dirty="0"/>
            </a:br>
            <a:r>
              <a:rPr lang="en-US" sz="1400" b="1" dirty="0"/>
              <a:t>30 </a:t>
            </a:r>
            <a:r>
              <a:rPr lang="en-US" sz="1400" b="1" dirty="0" err="1"/>
              <a:t>ps</a:t>
            </a:r>
            <a:endParaRPr lang="en-US" sz="1400" b="1" dirty="0"/>
          </a:p>
          <a:p>
            <a:pPr lvl="1"/>
            <a:r>
              <a:rPr lang="en-US" sz="1400" dirty="0"/>
              <a:t>ATLAS High Granularity Timing Detector (</a:t>
            </a:r>
            <a:r>
              <a:rPr lang="en-US" sz="1400" b="1" dirty="0"/>
              <a:t>HGTD</a:t>
            </a:r>
            <a:r>
              <a:rPr lang="en-US" sz="1400" dirty="0"/>
              <a:t>) and the CMS Timing Detector (</a:t>
            </a:r>
            <a:r>
              <a:rPr lang="en-US" sz="1400" b="1" dirty="0"/>
              <a:t>MTD</a:t>
            </a:r>
            <a:r>
              <a:rPr lang="en-US" sz="1400" dirty="0"/>
              <a:t>) placed in the forward regions (2.4&lt;|η|&lt;4.0)</a:t>
            </a:r>
          </a:p>
          <a:p>
            <a:pPr lvl="1"/>
            <a:r>
              <a:rPr lang="en-US" sz="1400" dirty="0"/>
              <a:t>Based on novel Low Gain Avalanche Detectors (</a:t>
            </a:r>
            <a:r>
              <a:rPr lang="en-US" sz="1400" b="1" dirty="0"/>
              <a:t>LGADs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The readout chip HGTD is an array of 15×15 channels</a:t>
            </a:r>
            <a:br>
              <a:rPr lang="en-US" sz="1400" dirty="0"/>
            </a:br>
            <a:r>
              <a:rPr lang="en-US" sz="1400" dirty="0"/>
              <a:t> of 1.3 × 1.3 mm² </a:t>
            </a:r>
          </a:p>
          <a:p>
            <a:r>
              <a:rPr lang="en-US" sz="1400" dirty="0"/>
              <a:t>The ATLAS and CMS tracker Run 5</a:t>
            </a:r>
          </a:p>
          <a:p>
            <a:pPr lvl="1"/>
            <a:r>
              <a:rPr lang="en-US" sz="1400" dirty="0"/>
              <a:t>The two innermost pixel layers will need to be replaced after 5 years (LS4)</a:t>
            </a:r>
          </a:p>
          <a:p>
            <a:pPr lvl="1"/>
            <a:r>
              <a:rPr lang="en-US" sz="1400" b="1" dirty="0"/>
              <a:t>Pixel time resolution of 50 </a:t>
            </a:r>
            <a:r>
              <a:rPr lang="en-US" sz="1400" b="1" dirty="0" err="1"/>
              <a:t>ps</a:t>
            </a:r>
            <a:r>
              <a:rPr lang="en-US" sz="1400" b="1" dirty="0"/>
              <a:t> </a:t>
            </a:r>
            <a:r>
              <a:rPr lang="en-US" sz="1400" dirty="0"/>
              <a:t>is needed to boost the tracking performances</a:t>
            </a:r>
          </a:p>
          <a:p>
            <a:r>
              <a:rPr lang="en-US" sz="1400" dirty="0"/>
              <a:t>Future Circular Collider tracker (FCC-</a:t>
            </a:r>
            <a:r>
              <a:rPr lang="en-US" sz="1400" dirty="0" err="1"/>
              <a:t>hh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Efficient reconstruction of charged particle tracks in an environment of high  pileup density (1000 pileup)</a:t>
            </a:r>
          </a:p>
          <a:p>
            <a:pPr lvl="1"/>
            <a:r>
              <a:rPr lang="en-US" sz="1400" dirty="0"/>
              <a:t>Position &lt; 10 </a:t>
            </a:r>
            <a:r>
              <a:rPr lang="en-US" sz="1400" dirty="0" err="1"/>
              <a:t>μm</a:t>
            </a:r>
            <a:r>
              <a:rPr lang="en-US" sz="1400" dirty="0"/>
              <a:t>, Time resolution &lt; 10 </a:t>
            </a:r>
            <a:r>
              <a:rPr lang="en-US" sz="1400" dirty="0" err="1"/>
              <a:t>ps</a:t>
            </a:r>
            <a:endParaRPr lang="en-US" sz="1400" dirty="0"/>
          </a:p>
          <a:p>
            <a:pPr lvl="1"/>
            <a:r>
              <a:rPr lang="en-US" sz="1400" dirty="0"/>
              <a:t>Radiation levels: 40 Grad and  6×10</a:t>
            </a:r>
            <a:r>
              <a:rPr lang="en-US" sz="1400" baseline="30000" dirty="0"/>
              <a:t>17</a:t>
            </a:r>
            <a:r>
              <a:rPr lang="en-US" sz="1400" dirty="0"/>
              <a:t>neq/cm</a:t>
            </a:r>
            <a:r>
              <a:rPr lang="en-US" sz="1400" baseline="30000" dirty="0"/>
              <a:t>2 </a:t>
            </a:r>
            <a:r>
              <a:rPr lang="en-US" sz="1400" dirty="0"/>
              <a:t>(40 × HL-LHC)</a:t>
            </a:r>
          </a:p>
          <a:p>
            <a:pPr lvl="1"/>
            <a:r>
              <a:rPr lang="en-US" sz="1400" dirty="0"/>
              <a:t>A big challenge in sensor and ASIC design</a:t>
            </a:r>
          </a:p>
          <a:p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0BCAA0DC-3EA7-4E45-8E3F-2B762383377E}"/>
              </a:ext>
            </a:extLst>
          </p:cNvPr>
          <p:cNvSpPr/>
          <p:nvPr/>
        </p:nvSpPr>
        <p:spPr>
          <a:xfrm>
            <a:off x="5334000" y="1240998"/>
            <a:ext cx="784687" cy="271176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s://ep-news.web.cern.ch/sites/default/files/styles/full_image/public/2021-12/HTDG54_0.PNG?itok=H630iM43">
            <a:extLst>
              <a:ext uri="{FF2B5EF4-FFF2-40B4-BE49-F238E27FC236}">
                <a16:creationId xmlns:a16="http://schemas.microsoft.com/office/drawing/2014/main" id="{D5CDDF59-774E-4CFE-B733-098956D46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12" y="445569"/>
            <a:ext cx="3348372" cy="18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2A43168-DCC6-4993-B40E-95D8CF90A06B}"/>
              </a:ext>
            </a:extLst>
          </p:cNvPr>
          <p:cNvSpPr/>
          <p:nvPr/>
        </p:nvSpPr>
        <p:spPr>
          <a:xfrm>
            <a:off x="6637094" y="2071695"/>
            <a:ext cx="3050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ATLAS High Granularity Timing Detector (HGTD)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398816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912C19EC-3989-4408-B8C4-8FDB47E50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65D047-16A0-4D38-9AD1-21A81B39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fr-FR" dirty="0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83B18F05-29FE-4655-9469-9D5A8EBA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C0256E4-0479-475F-8B89-552D7CDC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design for 4D tracking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65D68734-AD3E-4DC1-A6FA-8303AD933FF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684814"/>
            <a:ext cx="10484474" cy="6279164"/>
          </a:xfrm>
        </p:spPr>
        <p:txBody>
          <a:bodyPr/>
          <a:lstStyle/>
          <a:p>
            <a:r>
              <a:rPr lang="en-US" sz="1400" dirty="0"/>
              <a:t>For the next upgrades or next generation of hadron collider :</a:t>
            </a:r>
          </a:p>
          <a:p>
            <a:pPr lvl="1"/>
            <a:r>
              <a:rPr lang="en-US" sz="1400" dirty="0"/>
              <a:t>ATLAS, CMS and </a:t>
            </a:r>
            <a:r>
              <a:rPr lang="en-US" sz="1400" dirty="0" err="1"/>
              <a:t>LHCb</a:t>
            </a:r>
            <a:r>
              <a:rPr lang="en-US" sz="1400" dirty="0"/>
              <a:t> trackers upgrades (Run5),</a:t>
            </a:r>
            <a:br>
              <a:rPr lang="en-US" sz="1400" dirty="0"/>
            </a:br>
            <a:r>
              <a:rPr lang="en-US" sz="1400" dirty="0"/>
              <a:t> or for FCC–</a:t>
            </a:r>
            <a:r>
              <a:rPr lang="en-US" sz="1400" dirty="0" err="1"/>
              <a:t>hh</a:t>
            </a:r>
            <a:r>
              <a:rPr lang="en-US" sz="1400" dirty="0"/>
              <a:t> -&gt; Very long-term</a:t>
            </a:r>
          </a:p>
          <a:p>
            <a:pPr lvl="1"/>
            <a:r>
              <a:rPr lang="en-US" sz="1400" dirty="0"/>
              <a:t>High </a:t>
            </a:r>
            <a:r>
              <a:rPr lang="en-US" sz="1400" b="1" dirty="0"/>
              <a:t>spatial resolution </a:t>
            </a:r>
            <a:r>
              <a:rPr lang="en-US" sz="1400" dirty="0"/>
              <a:t>and high </a:t>
            </a:r>
            <a:r>
              <a:rPr lang="en-US" sz="1400" b="1" dirty="0"/>
              <a:t>time precision</a:t>
            </a:r>
          </a:p>
          <a:p>
            <a:pPr lvl="1"/>
            <a:r>
              <a:rPr lang="en-US" sz="1400" dirty="0"/>
              <a:t>Very high </a:t>
            </a:r>
            <a:r>
              <a:rPr lang="en-US" sz="1400" b="1" dirty="0"/>
              <a:t>radiation tolerance</a:t>
            </a:r>
          </a:p>
          <a:p>
            <a:pPr lvl="1"/>
            <a:r>
              <a:rPr lang="en-US" sz="1400" b="1" dirty="0"/>
              <a:t>Hybrid pixels </a:t>
            </a:r>
            <a:r>
              <a:rPr lang="en-US" sz="1400" dirty="0"/>
              <a:t>with a dedicated ASIC bonded to the sensor is</a:t>
            </a:r>
            <a:br>
              <a:rPr lang="en-US" sz="1400" dirty="0"/>
            </a:br>
            <a:r>
              <a:rPr lang="en-US" sz="1400" dirty="0"/>
              <a:t> the best suited to these applications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Sensor candidates currently being considered for 4D tracking</a:t>
            </a:r>
          </a:p>
          <a:p>
            <a:pPr lvl="1"/>
            <a:r>
              <a:rPr lang="en-US" sz="1400" b="1" dirty="0"/>
              <a:t>LGAD sensors </a:t>
            </a:r>
            <a:r>
              <a:rPr lang="en-US" sz="1400" dirty="0"/>
              <a:t>with m</a:t>
            </a:r>
            <a:r>
              <a:rPr lang="en-US" sz="1400" dirty="0">
                <a:sym typeface="Symbol" panose="05050102010706020507" pitchFamily="18" charset="2"/>
              </a:rPr>
              <a:t>odification of the gain implant profile</a:t>
            </a:r>
          </a:p>
          <a:p>
            <a:pPr lvl="2"/>
            <a:r>
              <a:rPr lang="en-US" sz="1400" dirty="0">
                <a:sym typeface="Symbol" panose="05050102010706020507" pitchFamily="18" charset="2"/>
              </a:rPr>
              <a:t>Not yet satisfying a fluence &gt; 2-3 × 10</a:t>
            </a:r>
            <a:r>
              <a:rPr lang="en-US" sz="1400" baseline="30000" dirty="0">
                <a:sym typeface="Symbol" panose="05050102010706020507" pitchFamily="18" charset="2"/>
              </a:rPr>
              <a:t>15</a:t>
            </a:r>
            <a:r>
              <a:rPr lang="en-US" sz="1400" dirty="0">
                <a:sym typeface="Symbol" panose="05050102010706020507" pitchFamily="18" charset="2"/>
              </a:rPr>
              <a:t>  MeV </a:t>
            </a:r>
            <a:r>
              <a:rPr lang="en-US" sz="1400" dirty="0" err="1">
                <a:sym typeface="Symbol" panose="05050102010706020507" pitchFamily="18" charset="2"/>
              </a:rPr>
              <a:t>neq</a:t>
            </a:r>
            <a:r>
              <a:rPr lang="en-US" sz="1400" dirty="0">
                <a:sym typeface="Symbol" panose="05050102010706020507" pitchFamily="18" charset="2"/>
              </a:rPr>
              <a:t>/cm²</a:t>
            </a:r>
          </a:p>
          <a:p>
            <a:pPr lvl="1"/>
            <a:r>
              <a:rPr lang="en-US" sz="1400" b="1" dirty="0"/>
              <a:t>3D-trench sensors </a:t>
            </a:r>
            <a:r>
              <a:rPr lang="en-US" sz="1400" dirty="0"/>
              <a:t>developed and tested within the </a:t>
            </a:r>
            <a:r>
              <a:rPr lang="en-US" sz="1400" dirty="0" err="1"/>
              <a:t>TimeSPOT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project</a:t>
            </a:r>
          </a:p>
          <a:p>
            <a:pPr lvl="2"/>
            <a:r>
              <a:rPr lang="en-US" sz="1400" dirty="0"/>
              <a:t>No performance loss up to fluences of  </a:t>
            </a:r>
            <a:br>
              <a:rPr lang="en-US" sz="1400" dirty="0"/>
            </a:br>
            <a:r>
              <a:rPr lang="en-US" sz="1400" dirty="0"/>
              <a:t>2.5 × 10</a:t>
            </a:r>
            <a:r>
              <a:rPr lang="en-US" sz="1400" baseline="30000" dirty="0"/>
              <a:t>16</a:t>
            </a:r>
            <a:r>
              <a:rPr lang="en-US" sz="1400" dirty="0"/>
              <a:t>  MeV </a:t>
            </a:r>
            <a:r>
              <a:rPr lang="en-US" sz="1400" dirty="0" err="1"/>
              <a:t>neq</a:t>
            </a:r>
            <a:r>
              <a:rPr lang="en-US" sz="1400" dirty="0"/>
              <a:t>/cm²</a:t>
            </a:r>
          </a:p>
          <a:p>
            <a:r>
              <a:rPr lang="en-US" sz="1400" dirty="0"/>
              <a:t>Front end electronics</a:t>
            </a:r>
          </a:p>
          <a:p>
            <a:pPr lvl="1"/>
            <a:r>
              <a:rPr lang="en-US" sz="1400" dirty="0"/>
              <a:t>Need of </a:t>
            </a:r>
            <a:r>
              <a:rPr lang="en-US" sz="1400" b="1" dirty="0"/>
              <a:t>higher density </a:t>
            </a:r>
            <a:r>
              <a:rPr lang="en-US" sz="1400" dirty="0"/>
              <a:t>and </a:t>
            </a:r>
            <a:r>
              <a:rPr lang="en-US" sz="1400" b="1" dirty="0"/>
              <a:t>higher speed </a:t>
            </a:r>
            <a:r>
              <a:rPr lang="en-US" sz="1400" dirty="0"/>
              <a:t>regarding the RD53 chip designed with the 65 nm process</a:t>
            </a:r>
          </a:p>
          <a:p>
            <a:pPr lvl="1"/>
            <a:r>
              <a:rPr lang="en-US" sz="1400" b="1" dirty="0"/>
              <a:t>28nm CMOS technology </a:t>
            </a:r>
            <a:r>
              <a:rPr lang="en-US" sz="1400" dirty="0"/>
              <a:t>is considered as the next node for highly integrated chips such as pixel readout chips</a:t>
            </a:r>
          </a:p>
          <a:p>
            <a:pPr lvl="1"/>
            <a:endParaRPr lang="en-US" sz="1400" b="1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F837F2-B0B4-4F66-B508-061CD1E2F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6" b="63038"/>
          <a:stretch/>
        </p:blipFill>
        <p:spPr>
          <a:xfrm>
            <a:off x="370049" y="2528714"/>
            <a:ext cx="5359995" cy="13830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FE5E6C-4E50-4593-82F0-CCDE8DB2C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901" y="3790396"/>
            <a:ext cx="1925389" cy="18636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B46490-F0E9-4F14-92E3-6A6C47D0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93" b="5357"/>
          <a:stretch/>
        </p:blipFill>
        <p:spPr>
          <a:xfrm>
            <a:off x="5505540" y="4233814"/>
            <a:ext cx="2769605" cy="12688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526915-8B2C-4A5F-87D2-432840F4041C}"/>
              </a:ext>
            </a:extLst>
          </p:cNvPr>
          <p:cNvSpPr/>
          <p:nvPr/>
        </p:nvSpPr>
        <p:spPr>
          <a:xfrm>
            <a:off x="8286328" y="5654039"/>
            <a:ext cx="23807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  <a:latin typeface="LMRoman12-Regular"/>
              </a:rPr>
              <a:t>Doug Berry:FERMILAB-CONF-22-284-PPD</a:t>
            </a: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  <a:latin typeface="LMRoman8-Regular"/>
              </a:rPr>
              <a:t>1</a:t>
            </a:r>
            <a:endParaRPr lang="en-US" sz="1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AD8E9A-78BA-4770-A810-1C7D0E4D8F7E}"/>
              </a:ext>
            </a:extLst>
          </p:cNvPr>
          <p:cNvSpPr/>
          <p:nvPr/>
        </p:nvSpPr>
        <p:spPr>
          <a:xfrm>
            <a:off x="5564571" y="5554608"/>
            <a:ext cx="25154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  <a:latin typeface="CharisSIL-Italic"/>
              </a:rPr>
              <a:t>M. Ferrero et. Al : Nuclear Inst. and Methods </a:t>
            </a:r>
          </a:p>
          <a:p>
            <a:pPr>
              <a:buNone/>
            </a:pP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  <a:latin typeface="CharisSIL-Italic"/>
              </a:rPr>
              <a:t>in Physics Research,  A 919 (2019) 16–26</a:t>
            </a: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8BCD1E-7AA6-4E97-BC2B-4CE94BB38AE6}"/>
              </a:ext>
            </a:extLst>
          </p:cNvPr>
          <p:cNvGrpSpPr/>
          <p:nvPr/>
        </p:nvGrpSpPr>
        <p:grpSpPr>
          <a:xfrm>
            <a:off x="6517531" y="1108787"/>
            <a:ext cx="3780420" cy="2163100"/>
            <a:chOff x="1146308" y="3071519"/>
            <a:chExt cx="3780420" cy="2163100"/>
          </a:xfrm>
        </p:grpSpPr>
        <p:graphicFrame>
          <p:nvGraphicFramePr>
            <p:cNvPr id="11" name="Espace réservé du contenu 321">
              <a:extLst>
                <a:ext uri="{FF2B5EF4-FFF2-40B4-BE49-F238E27FC236}">
                  <a16:creationId xmlns:a16="http://schemas.microsoft.com/office/drawing/2014/main" id="{90403956-16A3-4456-BFDD-97F8A9EAB9F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24785264"/>
                </p:ext>
              </p:extLst>
            </p:nvPr>
          </p:nvGraphicFramePr>
          <p:xfrm>
            <a:off x="1146308" y="3340622"/>
            <a:ext cx="3780420" cy="1893997"/>
          </p:xfrm>
          <a:graphic>
            <a:graphicData uri="http://schemas.openxmlformats.org/drawingml/2006/table">
              <a:tbl>
                <a:tblPr firstRow="1" bandRow="1">
                  <a:tableStyleId>{793D81CF-94F2-401A-BA57-92F5A7B2D0C5}</a:tableStyleId>
                </a:tblPr>
                <a:tblGrid>
                  <a:gridCol w="2089217">
                    <a:extLst>
                      <a:ext uri="{9D8B030D-6E8A-4147-A177-3AD203B41FA5}">
                        <a16:colId xmlns:a16="http://schemas.microsoft.com/office/drawing/2014/main" val="4229318426"/>
                      </a:ext>
                    </a:extLst>
                  </a:gridCol>
                  <a:gridCol w="1691203">
                    <a:extLst>
                      <a:ext uri="{9D8B030D-6E8A-4147-A177-3AD203B41FA5}">
                        <a16:colId xmlns:a16="http://schemas.microsoft.com/office/drawing/2014/main" val="2959208409"/>
                      </a:ext>
                    </a:extLst>
                  </a:gridCol>
                </a:tblGrid>
                <a:tr h="214852">
                  <a:tc>
                    <a:txBody>
                      <a:bodyPr/>
                      <a:lstStyle/>
                      <a:p>
                        <a:r>
                          <a:rPr lang="en-US" sz="1400" b="0" baseline="0" noProof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a:t>Pixel size</a:t>
                        </a:r>
                      </a:p>
                    </a:txBody>
                    <a:tcPr marL="63270" marR="63270" marT="0" marB="0">
                      <a:lnL w="12700" cmpd="sng">
                        <a:noFill/>
                      </a:lnL>
                      <a:lnR>
                        <a:noFill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b="0" kern="1200" baseline="0" noProof="0" dirty="0">
                            <a:solidFill>
                              <a:schemeClr val="dk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rPr>
                          <a:t>25µm × 25 µm</a:t>
                        </a:r>
                      </a:p>
                    </a:txBody>
                    <a:tcPr marL="63270" marR="63270" marT="0" marB="0">
                      <a:lnL>
                        <a:noFill/>
                      </a:lnL>
                      <a:lnR w="12700" cmpd="sng">
                        <a:noFill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2552403052"/>
                    </a:ext>
                  </a:extLst>
                </a:tr>
                <a:tr h="214852"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Sensor capacitance</a:t>
                        </a:r>
                      </a:p>
                    </a:txBody>
                    <a:tcPr marL="63270" marR="63270" marT="0" marB="0">
                      <a:lnL w="12700" cmpd="sng">
                        <a:noFill/>
                      </a:lnL>
                      <a:lnR>
                        <a:noFill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b="0" kern="1200" baseline="0" noProof="0" dirty="0">
                            <a:solidFill>
                              <a:schemeClr val="dk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rPr>
                          <a:t>&lt; 50 </a:t>
                        </a:r>
                        <a:r>
                          <a:rPr lang="en-US" sz="1400" b="0" kern="1200" baseline="0" noProof="0" dirty="0" err="1">
                            <a:solidFill>
                              <a:schemeClr val="dk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rPr>
                          <a:t>fF</a:t>
                        </a:r>
                        <a:endParaRPr lang="en-US" sz="1400" b="0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endParaRPr>
                      </a:p>
                    </a:txBody>
                    <a:tcPr marL="63270" marR="63270" marT="0" marB="0">
                      <a:lnL>
                        <a:noFill/>
                      </a:lnL>
                      <a:lnR w="12700" cmpd="sng">
                        <a:noFill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889521142"/>
                    </a:ext>
                  </a:extLst>
                </a:tr>
                <a:tr h="290273"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Time resolution </a:t>
                        </a:r>
                      </a:p>
                    </a:txBody>
                    <a:tcPr marL="63270" marR="63270" marT="0" marB="0"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&lt; 50 </a:t>
                        </a:r>
                        <a:r>
                          <a:rPr lang="en-US" sz="1400" baseline="0" noProof="0" dirty="0" err="1">
                            <a:latin typeface="Arial" panose="020B0604020202020204" pitchFamily="34" charset="0"/>
                          </a:rPr>
                          <a:t>ps</a:t>
                        </a:r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 RMS</a:t>
                        </a:r>
                      </a:p>
                    </a:txBody>
                    <a:tcPr marL="63270" marR="63270" marT="0" marB="0"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2976577181"/>
                    </a:ext>
                  </a:extLst>
                </a:tr>
                <a:tr h="234804"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Consumption (pixel)</a:t>
                        </a:r>
                      </a:p>
                    </a:txBody>
                    <a:tcPr marL="63270" marR="63270" marT="0" marB="0"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sz="1400" baseline="0" noProof="0">
                            <a:latin typeface="Arial" panose="020B0604020202020204" pitchFamily="34" charset="0"/>
                          </a:rPr>
                          <a:t>&lt;5 </a:t>
                        </a:r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µA</a:t>
                        </a:r>
                      </a:p>
                    </a:txBody>
                    <a:tcPr marL="63270" marR="63270" marT="0" marB="0"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2550616812"/>
                    </a:ext>
                  </a:extLst>
                </a:tr>
                <a:tr h="234804"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Threshold</a:t>
                        </a:r>
                      </a:p>
                    </a:txBody>
                    <a:tcPr marL="63270" marR="63270" marT="0" marB="0"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&lt;600 e-</a:t>
                        </a:r>
                      </a:p>
                    </a:txBody>
                    <a:tcPr marL="63270" marR="63270" marT="0" marB="0"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991822917"/>
                    </a:ext>
                  </a:extLst>
                </a:tr>
                <a:tr h="234804"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Hit rate</a:t>
                        </a:r>
                      </a:p>
                    </a:txBody>
                    <a:tcPr marL="63270" marR="63270" marT="0" marB="0"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8 GHz/cm²</a:t>
                        </a:r>
                      </a:p>
                    </a:txBody>
                    <a:tcPr marL="63270" marR="63270" marT="0" marB="0"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2364155899"/>
                    </a:ext>
                  </a:extLst>
                </a:tr>
                <a:tr h="234804"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Hit rate (pixel)</a:t>
                        </a:r>
                      </a:p>
                    </a:txBody>
                    <a:tcPr marL="63270" marR="63270" marT="0" marB="0"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5 kHz</a:t>
                        </a:r>
                      </a:p>
                    </a:txBody>
                    <a:tcPr marL="63270" marR="63270" marT="0" marB="0"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mpd="sng">
                        <a:noFill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223125337"/>
                    </a:ext>
                  </a:extLst>
                </a:tr>
                <a:tr h="234804">
                  <a:tc>
                    <a:txBody>
                      <a:bodyPr/>
                      <a:lstStyle/>
                      <a:p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TID</a:t>
                        </a:r>
                      </a:p>
                    </a:txBody>
                    <a:tcPr marL="63270" marR="63270" marT="0" marB="0">
                      <a:lnL w="12700" cmpd="sng">
                        <a:noFill/>
                      </a:lnL>
                      <a:lnR>
                        <a:noFill/>
                      </a:lnR>
                      <a:lnT w="12700" cmpd="sng">
                        <a:noFill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baseline="0" noProof="0" dirty="0">
                            <a:latin typeface="Arial" panose="020B0604020202020204" pitchFamily="34" charset="0"/>
                          </a:rPr>
                          <a:t>&gt; 1 Grad</a:t>
                        </a:r>
                      </a:p>
                    </a:txBody>
                    <a:tcPr marL="63270" marR="63270" marT="0" marB="0">
                      <a:lnL>
                        <a:noFill/>
                      </a:lnL>
                      <a:lnR w="12700" cmpd="sng">
                        <a:noFill/>
                      </a:lnR>
                      <a:lnT w="12700" cmpd="sng">
                        <a:noFill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2934436410"/>
                    </a:ext>
                  </a:extLst>
                </a:tr>
              </a:tbl>
            </a:graphicData>
          </a:graphic>
        </p:graphicFrame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E57EDDA-27EC-4084-B9B1-817B4BAD12A3}"/>
                </a:ext>
              </a:extLst>
            </p:cNvPr>
            <p:cNvSpPr txBox="1"/>
            <p:nvPr/>
          </p:nvSpPr>
          <p:spPr>
            <a:xfrm>
              <a:off x="1182876" y="3071519"/>
              <a:ext cx="3586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ATLAS/CMS inner layers upgrades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232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en-US" altLang="fr-FR" dirty="0"/>
              <a:t>CPPM activities</a:t>
            </a:r>
          </a:p>
        </p:txBody>
      </p:sp>
    </p:spTree>
    <p:extLst>
      <p:ext uri="{BB962C8B-B14F-4D97-AF65-F5344CB8AC3E}">
        <p14:creationId xmlns:p14="http://schemas.microsoft.com/office/powerpoint/2010/main" val="22720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R&amp;D activities at CPPM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03F6B3-79E1-45B3-96D1-DE13DBAE0AFC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sz="2000" dirty="0"/>
              <a:t>R&amp;D around </a:t>
            </a:r>
            <a:r>
              <a:rPr lang="en-US" sz="2000" b="1" dirty="0"/>
              <a:t>hybrid pixels </a:t>
            </a:r>
            <a:r>
              <a:rPr lang="en-US" sz="2000" dirty="0"/>
              <a:t>for </a:t>
            </a:r>
            <a:r>
              <a:rPr lang="en-US" sz="2000" b="1" dirty="0"/>
              <a:t>future upgrades and future colliders </a:t>
            </a:r>
            <a:r>
              <a:rPr lang="en-US" sz="2000" dirty="0"/>
              <a:t>with the 28nm CMOS technology</a:t>
            </a:r>
          </a:p>
          <a:p>
            <a:pPr lvl="1"/>
            <a:r>
              <a:rPr lang="en-US" sz="2000" dirty="0"/>
              <a:t>The </a:t>
            </a:r>
            <a:r>
              <a:rPr lang="en-US" sz="2000" b="1" dirty="0">
                <a:solidFill>
                  <a:srgbClr val="003399"/>
                </a:solidFill>
              </a:rPr>
              <a:t>radiation</a:t>
            </a:r>
            <a:r>
              <a:rPr lang="en-US" sz="2000" b="1" dirty="0"/>
              <a:t> tolerance </a:t>
            </a:r>
            <a:r>
              <a:rPr lang="en-US" sz="2000" dirty="0"/>
              <a:t>of the 28nm process up to 1-2 Grad</a:t>
            </a:r>
          </a:p>
          <a:p>
            <a:pPr lvl="1"/>
            <a:r>
              <a:rPr lang="en-US" sz="2000" b="1" dirty="0"/>
              <a:t>Time measurement </a:t>
            </a:r>
            <a:r>
              <a:rPr lang="en-US" sz="2000" dirty="0"/>
              <a:t>with a resolution better than 50ps</a:t>
            </a:r>
          </a:p>
          <a:p>
            <a:pPr lvl="1"/>
            <a:r>
              <a:rPr lang="en-US" sz="2000" dirty="0"/>
              <a:t>Small pixel size -&gt; </a:t>
            </a:r>
            <a:r>
              <a:rPr lang="en-US" sz="2000" b="1" dirty="0"/>
              <a:t>25µm × 25µm</a:t>
            </a:r>
          </a:p>
          <a:p>
            <a:r>
              <a:rPr lang="en-US" sz="2000" dirty="0"/>
              <a:t>Context</a:t>
            </a:r>
          </a:p>
          <a:p>
            <a:pPr lvl="1"/>
            <a:r>
              <a:rPr lang="en-US" sz="2000" dirty="0"/>
              <a:t>RD53 collaboration shows a strong interest in these developments for the future upgrades of ATLAS and CMS trackers</a:t>
            </a:r>
          </a:p>
          <a:p>
            <a:pPr lvl="1"/>
            <a:r>
              <a:rPr lang="en-US" sz="2000" dirty="0"/>
              <a:t>The project is part of the R&amp;D project DEPHY and can be extended to the other IN2P3 labs interested in the 28 nm process</a:t>
            </a:r>
          </a:p>
          <a:p>
            <a:pPr lvl="1"/>
            <a:r>
              <a:rPr lang="en-US" sz="2000" dirty="0"/>
              <a:t>This work is done with the </a:t>
            </a:r>
            <a:r>
              <a:rPr lang="en-US" sz="2000" b="1" dirty="0"/>
              <a:t>CERN R&amp;D Program </a:t>
            </a:r>
            <a:r>
              <a:rPr lang="en-US" sz="2000" dirty="0"/>
              <a:t>on technologies for </a:t>
            </a:r>
            <a:r>
              <a:rPr lang="en-US" sz="2000" b="1" dirty="0"/>
              <a:t>Future Experiments </a:t>
            </a:r>
            <a:endParaRPr lang="en-US" sz="2000" dirty="0"/>
          </a:p>
          <a:p>
            <a:pPr lvl="1"/>
            <a:r>
              <a:rPr lang="en-US" sz="2000" dirty="0"/>
              <a:t>CPPM is a member of two working groups within the DRD (ECFA) projects</a:t>
            </a:r>
          </a:p>
          <a:p>
            <a:pPr lvl="2"/>
            <a:r>
              <a:rPr lang="en-US" sz="2000" b="1" dirty="0"/>
              <a:t>WG 7.3a </a:t>
            </a:r>
            <a:r>
              <a:rPr lang="en-US" sz="2000" dirty="0"/>
              <a:t>(4D and 5D techniques) to develop front ends with </a:t>
            </a:r>
            <a:r>
              <a:rPr lang="en-US" sz="2000" b="1" dirty="0"/>
              <a:t>high temporal resolution</a:t>
            </a:r>
          </a:p>
          <a:p>
            <a:pPr lvl="2"/>
            <a:r>
              <a:rPr lang="en-US" sz="2000" b="1" dirty="0"/>
              <a:t>WG 7.4b </a:t>
            </a:r>
            <a:r>
              <a:rPr lang="en-US" sz="2000" dirty="0"/>
              <a:t>(Advanced and hardened CMOS nodes) to study the </a:t>
            </a:r>
            <a:r>
              <a:rPr lang="en-US" sz="2000" b="1" dirty="0"/>
              <a:t>effects of radiation </a:t>
            </a:r>
            <a:r>
              <a:rPr lang="en-US" sz="2000" dirty="0"/>
              <a:t>on highly advanced processes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B7D847-5676-4F77-A0DA-0B91F4D5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3A352C-7119-475F-A854-3DFDDEDE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9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D6988-16D2-4925-B8CE-8DFF53F7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 nm chip design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3DDA00-54F4-48F6-B9A9-407F2ABBF5A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69" y="872526"/>
            <a:ext cx="5242237" cy="6106124"/>
          </a:xfrm>
        </p:spPr>
        <p:txBody>
          <a:bodyPr/>
          <a:lstStyle/>
          <a:p>
            <a:r>
              <a:rPr lang="en-US" dirty="0"/>
              <a:t>R&amp;D on hybrid pixels</a:t>
            </a:r>
          </a:p>
          <a:p>
            <a:pPr lvl="1"/>
            <a:r>
              <a:rPr lang="en-US" dirty="0"/>
              <a:t>Process qualification in terms of performance for analog, low-power and low-noise circuits</a:t>
            </a:r>
          </a:p>
          <a:p>
            <a:pPr lvl="1"/>
            <a:r>
              <a:rPr lang="en-US" dirty="0"/>
              <a:t>Architecture studies</a:t>
            </a:r>
          </a:p>
          <a:p>
            <a:pPr lvl="1"/>
            <a:r>
              <a:rPr lang="en-US" dirty="0"/>
              <a:t>Fast charge amplifier array</a:t>
            </a:r>
          </a:p>
          <a:p>
            <a:r>
              <a:rPr lang="en-US" dirty="0"/>
              <a:t>Study of Single Event Effects (SEE)</a:t>
            </a:r>
          </a:p>
          <a:p>
            <a:pPr lvl="1"/>
            <a:r>
              <a:rPr lang="en-US" dirty="0"/>
              <a:t>Measure the </a:t>
            </a:r>
            <a:r>
              <a:rPr lang="en-US" b="1" dirty="0"/>
              <a:t>SET cross-section</a:t>
            </a:r>
          </a:p>
          <a:p>
            <a:pPr lvl="1"/>
            <a:r>
              <a:rPr lang="en-US" dirty="0"/>
              <a:t>Measure the </a:t>
            </a:r>
            <a:r>
              <a:rPr lang="en-US" b="1" dirty="0"/>
              <a:t>SET pulse width </a:t>
            </a:r>
            <a:r>
              <a:rPr lang="en-US" dirty="0"/>
              <a:t>with a good </a:t>
            </a:r>
            <a:br>
              <a:rPr lang="en-US" dirty="0"/>
            </a:br>
            <a:r>
              <a:rPr lang="en-US" dirty="0"/>
              <a:t>resolution &lt; 20 </a:t>
            </a:r>
            <a:r>
              <a:rPr lang="en-US" dirty="0" err="1"/>
              <a:t>ps</a:t>
            </a:r>
            <a:endParaRPr lang="en-US" dirty="0"/>
          </a:p>
          <a:p>
            <a:pPr lvl="1"/>
            <a:r>
              <a:rPr lang="en-US" dirty="0"/>
              <a:t>Measure the effect of the std cell size</a:t>
            </a:r>
          </a:p>
          <a:p>
            <a:r>
              <a:rPr lang="en-US" dirty="0"/>
              <a:t>TID tests and qualification</a:t>
            </a:r>
          </a:p>
          <a:p>
            <a:pPr lvl="1"/>
            <a:r>
              <a:rPr lang="en-US" dirty="0"/>
              <a:t>Compatibility with typical dose levels for future projects</a:t>
            </a:r>
          </a:p>
          <a:p>
            <a:pPr lvl="1"/>
            <a:r>
              <a:rPr lang="en-US" dirty="0"/>
              <a:t>28 nm process device qualification</a:t>
            </a:r>
          </a:p>
          <a:p>
            <a:pPr lvl="1"/>
            <a:r>
              <a:rPr lang="en-US" b="1" dirty="0"/>
              <a:t>Gate delay </a:t>
            </a:r>
            <a:r>
              <a:rPr lang="en-US" dirty="0"/>
              <a:t>evolution with TID and the effect of the std cell size</a:t>
            </a:r>
          </a:p>
          <a:p>
            <a:pPr lvl="1"/>
            <a:r>
              <a:rPr lang="en-US" dirty="0"/>
              <a:t>TID Effects modeling </a:t>
            </a:r>
            <a:r>
              <a:rPr lang="en-US" dirty="0">
                <a:sym typeface="Symbol" panose="05050102010706020507" pitchFamily="18" charset="2"/>
              </a:rPr>
              <a:t>  </a:t>
            </a:r>
            <a:r>
              <a:rPr lang="en-US" dirty="0"/>
              <a:t>Analog and digital simulations with TID effects</a:t>
            </a:r>
          </a:p>
          <a:p>
            <a:endParaRPr lang="en-US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45697B32-2AB5-4923-B6FB-B60B4588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826D357-0ACE-4D30-9B8D-72FBEA6210F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679641" y="4066676"/>
            <a:ext cx="4896596" cy="2912166"/>
          </a:xfrm>
        </p:spPr>
        <p:txBody>
          <a:bodyPr/>
          <a:lstStyle/>
          <a:p>
            <a:r>
              <a:rPr lang="en-US" dirty="0" err="1"/>
              <a:t>Mini@sics</a:t>
            </a:r>
            <a:r>
              <a:rPr lang="en-US" dirty="0"/>
              <a:t> of 2×1 mm2 received June 2023, consisting of 4 main blocks</a:t>
            </a:r>
          </a:p>
          <a:p>
            <a:pPr lvl="1"/>
            <a:r>
              <a:rPr lang="en-US" dirty="0"/>
              <a:t>Analog pixel array (25×25 µm2) with Fast charge amplifiers for high time resolution</a:t>
            </a:r>
          </a:p>
          <a:p>
            <a:pPr lvl="1"/>
            <a:r>
              <a:rPr lang="en-US" dirty="0"/>
              <a:t>SET test structures</a:t>
            </a:r>
          </a:p>
          <a:p>
            <a:pPr lvl="1"/>
            <a:r>
              <a:rPr lang="en-US" dirty="0"/>
              <a:t>Ring Oscillators for TID tests on digital standard cells</a:t>
            </a:r>
          </a:p>
          <a:p>
            <a:pPr lvl="1"/>
            <a:r>
              <a:rPr lang="en-US" dirty="0"/>
              <a:t>Test structures for TID tolerance studies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5D6E283-0827-476E-ADBF-582425D84FBF}"/>
              </a:ext>
            </a:extLst>
          </p:cNvPr>
          <p:cNvSpPr txBox="1"/>
          <p:nvPr/>
        </p:nvSpPr>
        <p:spPr>
          <a:xfrm>
            <a:off x="5800618" y="1186105"/>
            <a:ext cx="1236628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>
                <a:latin typeface="+mj-lt"/>
                <a:cs typeface="Calibri Light" panose="020F0302020204030204" pitchFamily="34" charset="0"/>
              </a:rPr>
              <a:t>Pixel array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B71EA98-0FB9-4574-9E26-E226F7684E98}"/>
              </a:ext>
            </a:extLst>
          </p:cNvPr>
          <p:cNvSpPr txBox="1"/>
          <p:nvPr/>
        </p:nvSpPr>
        <p:spPr>
          <a:xfrm>
            <a:off x="7446258" y="1206631"/>
            <a:ext cx="500380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>
                <a:latin typeface="+mj-lt"/>
                <a:cs typeface="Calibri Light" panose="020F0302020204030204" pitchFamily="34" charset="0"/>
              </a:rPr>
              <a:t>SET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5B375DD-640E-4336-BFB8-C991F9DC67C2}"/>
              </a:ext>
            </a:extLst>
          </p:cNvPr>
          <p:cNvSpPr txBox="1"/>
          <p:nvPr/>
        </p:nvSpPr>
        <p:spPr>
          <a:xfrm>
            <a:off x="8227234" y="1192489"/>
            <a:ext cx="985105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>
                <a:latin typeface="+mj-lt"/>
                <a:cs typeface="Calibri Light" panose="020F0302020204030204" pitchFamily="34" charset="0"/>
              </a:rPr>
              <a:t>RO - TID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F04A696-F19B-4CE7-9C45-88BF9A9D0D64}"/>
              </a:ext>
            </a:extLst>
          </p:cNvPr>
          <p:cNvSpPr txBox="1"/>
          <p:nvPr/>
        </p:nvSpPr>
        <p:spPr>
          <a:xfrm>
            <a:off x="9270926" y="939884"/>
            <a:ext cx="805086" cy="5847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>
                <a:latin typeface="+mj-lt"/>
                <a:cs typeface="Calibri Light" panose="020F0302020204030204" pitchFamily="34" charset="0"/>
              </a:rPr>
              <a:t>Single </a:t>
            </a:r>
            <a:br>
              <a:rPr lang="en-US" sz="1600" dirty="0">
                <a:latin typeface="+mj-lt"/>
                <a:cs typeface="Calibri Light" panose="020F0302020204030204" pitchFamily="34" charset="0"/>
              </a:rPr>
            </a:br>
            <a:r>
              <a:rPr lang="en-US" sz="1600" dirty="0">
                <a:latin typeface="+mj-lt"/>
                <a:cs typeface="Calibri Light" panose="020F0302020204030204" pitchFamily="34" charset="0"/>
              </a:rPr>
              <a:t>devices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EF0898-F83A-4554-97AD-97F7709BE75B}"/>
              </a:ext>
            </a:extLst>
          </p:cNvPr>
          <p:cNvSpPr/>
          <p:nvPr/>
        </p:nvSpPr>
        <p:spPr>
          <a:xfrm>
            <a:off x="5763717" y="1516900"/>
            <a:ext cx="4370883" cy="226779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8C09D9-3CD3-4CF7-884E-51B2DA30CC94}"/>
              </a:ext>
            </a:extLst>
          </p:cNvPr>
          <p:cNvSpPr/>
          <p:nvPr/>
        </p:nvSpPr>
        <p:spPr>
          <a:xfrm>
            <a:off x="5838055" y="1592610"/>
            <a:ext cx="1298475" cy="2088232"/>
          </a:xfrm>
          <a:prstGeom prst="roundRect">
            <a:avLst/>
          </a:prstGeom>
          <a:noFill/>
          <a:ln w="38100">
            <a:solidFill>
              <a:srgbClr val="003399">
                <a:alpha val="5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236F4A3-B4B5-489B-9D15-2E50EB308604}"/>
              </a:ext>
            </a:extLst>
          </p:cNvPr>
          <p:cNvSpPr/>
          <p:nvPr/>
        </p:nvSpPr>
        <p:spPr>
          <a:xfrm>
            <a:off x="7131869" y="1592610"/>
            <a:ext cx="1141957" cy="2088232"/>
          </a:xfrm>
          <a:prstGeom prst="roundRect">
            <a:avLst/>
          </a:prstGeom>
          <a:noFill/>
          <a:ln w="38100">
            <a:solidFill>
              <a:srgbClr val="00339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BE3965A-6BB8-4EB2-8A36-FA9AC80D9D65}"/>
              </a:ext>
            </a:extLst>
          </p:cNvPr>
          <p:cNvSpPr/>
          <p:nvPr/>
        </p:nvSpPr>
        <p:spPr>
          <a:xfrm>
            <a:off x="8260495" y="1592610"/>
            <a:ext cx="985105" cy="2088232"/>
          </a:xfrm>
          <a:prstGeom prst="roundRect">
            <a:avLst/>
          </a:prstGeom>
          <a:noFill/>
          <a:ln w="38100">
            <a:solidFill>
              <a:srgbClr val="00339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B240F7D-C2DE-4510-B263-E29CB21CE819}"/>
              </a:ext>
            </a:extLst>
          </p:cNvPr>
          <p:cNvSpPr/>
          <p:nvPr/>
        </p:nvSpPr>
        <p:spPr>
          <a:xfrm>
            <a:off x="9245439" y="1592610"/>
            <a:ext cx="805085" cy="2088232"/>
          </a:xfrm>
          <a:prstGeom prst="roundRect">
            <a:avLst/>
          </a:prstGeom>
          <a:noFill/>
          <a:ln w="38100">
            <a:solidFill>
              <a:srgbClr val="00339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53EACD-103D-483B-9422-84FCE8A1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DBFAF4-F6FC-4198-96BD-E8D07BB0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0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44" y="4616946"/>
            <a:ext cx="3431004" cy="2523808"/>
          </a:xfrm>
          <a:prstGeom prst="rect">
            <a:avLst/>
          </a:prstGeom>
        </p:spPr>
      </p:pic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SEE/SET Testing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083716" cy="6048543"/>
          </a:xfrm>
        </p:spPr>
        <p:txBody>
          <a:bodyPr>
            <a:normAutofit/>
          </a:bodyPr>
          <a:lstStyle/>
          <a:p>
            <a:r>
              <a:rPr lang="en-US" sz="2000" dirty="0"/>
              <a:t>Single Event Transient (SET) sensitivity increases with process advance</a:t>
            </a:r>
          </a:p>
          <a:p>
            <a:pPr lvl="1"/>
            <a:r>
              <a:rPr lang="en-US" sz="2000" dirty="0"/>
              <a:t>Propagation through combinatorial logic and generate SEU in memories</a:t>
            </a:r>
          </a:p>
          <a:p>
            <a:pPr lvl="1"/>
            <a:r>
              <a:rPr lang="en-US" sz="2000" dirty="0"/>
              <a:t>Sensitivity to SET increases with speed</a:t>
            </a:r>
          </a:p>
          <a:p>
            <a:r>
              <a:rPr lang="en-US" sz="2000" dirty="0"/>
              <a:t>Implementation of test structures to characterize the 28 nm process for SET tolerance</a:t>
            </a:r>
          </a:p>
          <a:p>
            <a:endParaRPr lang="en-US" sz="2000" dirty="0"/>
          </a:p>
          <a:p>
            <a:r>
              <a:rPr lang="en-US" sz="2000" dirty="0"/>
              <a:t>Objectives :</a:t>
            </a:r>
          </a:p>
          <a:p>
            <a:pPr lvl="1"/>
            <a:r>
              <a:rPr lang="en-US" sz="2000" dirty="0"/>
              <a:t>Measure the SET cross-section</a:t>
            </a:r>
          </a:p>
          <a:p>
            <a:pPr lvl="1"/>
            <a:r>
              <a:rPr lang="en-US" sz="2000" dirty="0"/>
              <a:t>Measure the SET pulse with a </a:t>
            </a:r>
            <a:r>
              <a:rPr lang="en-US" sz="2000" b="1" dirty="0"/>
              <a:t>good </a:t>
            </a:r>
            <a:br>
              <a:rPr lang="en-US" sz="2000" b="1" dirty="0"/>
            </a:br>
            <a:r>
              <a:rPr lang="en-US" sz="2000" b="1" dirty="0"/>
              <a:t>resolution &lt; 20 </a:t>
            </a:r>
            <a:r>
              <a:rPr lang="en-US" sz="2000" b="1" dirty="0" err="1"/>
              <a:t>ps</a:t>
            </a:r>
            <a:endParaRPr lang="en-US" sz="2000" b="1" dirty="0"/>
          </a:p>
          <a:p>
            <a:r>
              <a:rPr lang="en-US" sz="2000" dirty="0"/>
              <a:t>Allows as an example to define the delay to be used for the triplication with time delay mitigation</a:t>
            </a:r>
            <a:endParaRPr lang="fr-FR" sz="2000" dirty="0"/>
          </a:p>
          <a:p>
            <a:endParaRPr lang="fr-FR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CB4017-A329-4C66-A9E5-3F8D60E00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CEPC Workshop - Marseille 2024</a:t>
            </a:r>
            <a:endParaRPr lang="en-US" dirty="0"/>
          </a:p>
        </p:txBody>
      </p:sp>
      <p:pic>
        <p:nvPicPr>
          <p:cNvPr id="8" name="Picture 3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9"/>
          <a:stretch/>
        </p:blipFill>
        <p:spPr>
          <a:xfrm>
            <a:off x="8277379" y="4962407"/>
            <a:ext cx="2385213" cy="20017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79544" y="4411736"/>
            <a:ext cx="1580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SEU tolerant design with</a:t>
            </a:r>
          </a:p>
          <a:p>
            <a:pPr algn="ctr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temporal Mitigation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6308AB34-2C40-44D5-9B16-D5AC23DEE0E5}"/>
              </a:ext>
            </a:extLst>
          </p:cNvPr>
          <p:cNvSpPr/>
          <p:nvPr/>
        </p:nvSpPr>
        <p:spPr>
          <a:xfrm>
            <a:off x="6562852" y="4842684"/>
            <a:ext cx="2160539" cy="1108017"/>
          </a:xfrm>
          <a:custGeom>
            <a:avLst/>
            <a:gdLst>
              <a:gd name="connsiteX0" fmla="*/ 0 w 3328827"/>
              <a:gd name="connsiteY0" fmla="*/ 90375 h 593809"/>
              <a:gd name="connsiteX1" fmla="*/ 1972638 w 3328827"/>
              <a:gd name="connsiteY1" fmla="*/ 39004 h 593809"/>
              <a:gd name="connsiteX2" fmla="*/ 3328827 w 3328827"/>
              <a:gd name="connsiteY2" fmla="*/ 593809 h 59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8827" h="593809">
                <a:moveTo>
                  <a:pt x="0" y="90375"/>
                </a:moveTo>
                <a:cubicBezTo>
                  <a:pt x="708917" y="22736"/>
                  <a:pt x="1417834" y="-44902"/>
                  <a:pt x="1972638" y="39004"/>
                </a:cubicBezTo>
                <a:cubicBezTo>
                  <a:pt x="2527443" y="122910"/>
                  <a:pt x="3215811" y="463670"/>
                  <a:pt x="3328827" y="593809"/>
                </a:cubicBezTo>
              </a:path>
            </a:pathLst>
          </a:custGeom>
          <a:noFill/>
          <a:ln w="190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10BC21A-E833-46EC-9240-E69B2D1D48FB}"/>
              </a:ext>
            </a:extLst>
          </p:cNvPr>
          <p:cNvSpPr/>
          <p:nvPr/>
        </p:nvSpPr>
        <p:spPr>
          <a:xfrm>
            <a:off x="6562853" y="5293854"/>
            <a:ext cx="2131388" cy="1231304"/>
          </a:xfrm>
          <a:custGeom>
            <a:avLst/>
            <a:gdLst>
              <a:gd name="connsiteX0" fmla="*/ 0 w 3328827"/>
              <a:gd name="connsiteY0" fmla="*/ 90375 h 593809"/>
              <a:gd name="connsiteX1" fmla="*/ 1972638 w 3328827"/>
              <a:gd name="connsiteY1" fmla="*/ 39004 h 593809"/>
              <a:gd name="connsiteX2" fmla="*/ 3328827 w 3328827"/>
              <a:gd name="connsiteY2" fmla="*/ 593809 h 59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8827" h="593809">
                <a:moveTo>
                  <a:pt x="0" y="90375"/>
                </a:moveTo>
                <a:cubicBezTo>
                  <a:pt x="708917" y="22736"/>
                  <a:pt x="1417834" y="-44902"/>
                  <a:pt x="1972638" y="39004"/>
                </a:cubicBezTo>
                <a:cubicBezTo>
                  <a:pt x="2527443" y="122910"/>
                  <a:pt x="3215811" y="463670"/>
                  <a:pt x="3328827" y="593809"/>
                </a:cubicBezTo>
              </a:path>
            </a:pathLst>
          </a:custGeom>
          <a:noFill/>
          <a:ln w="190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CC9674-FA56-4A8B-97E7-B834CC131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005" y="856084"/>
            <a:ext cx="3680749" cy="2720196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C21F50E7-BBDA-41EB-A811-2569F529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April 9  2024</a:t>
            </a:r>
            <a:endParaRPr lang="en-US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F9A9F52-41EE-4586-9AE0-05ADD729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19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200491</TotalTime>
  <Words>3261</Words>
  <Application>Microsoft Office PowerPoint</Application>
  <PresentationFormat>Personnalisé</PresentationFormat>
  <Paragraphs>548</Paragraphs>
  <Slides>25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46" baseType="lpstr">
      <vt:lpstr>ＭＳ Ｐゴシック</vt:lpstr>
      <vt:lpstr>Arial</vt:lpstr>
      <vt:lpstr>Arial Narrow</vt:lpstr>
      <vt:lpstr>Arial Unicode MS</vt:lpstr>
      <vt:lpstr>Calibri</vt:lpstr>
      <vt:lpstr>Calibri Light</vt:lpstr>
      <vt:lpstr>Cambria Math</vt:lpstr>
      <vt:lpstr>CharisSIL-Italic</vt:lpstr>
      <vt:lpstr>CMR12</vt:lpstr>
      <vt:lpstr>CMTT12</vt:lpstr>
      <vt:lpstr>Comic Sans MS</vt:lpstr>
      <vt:lpstr>Constantia</vt:lpstr>
      <vt:lpstr>LMRoman12-Regular</vt:lpstr>
      <vt:lpstr>LMRoman8-Regular</vt:lpstr>
      <vt:lpstr>StarBats</vt:lpstr>
      <vt:lpstr>Symbol</vt:lpstr>
      <vt:lpstr>Times New Roman</vt:lpstr>
      <vt:lpstr>Verdana</vt:lpstr>
      <vt:lpstr>Wingdings</vt:lpstr>
      <vt:lpstr>Wingdings 2</vt:lpstr>
      <vt:lpstr>Flow</vt:lpstr>
      <vt:lpstr>28 nm electronics developments for future pixel detectors</vt:lpstr>
      <vt:lpstr>Outline</vt:lpstr>
      <vt:lpstr>The effects of timing</vt:lpstr>
      <vt:lpstr>4D tracking in future experiments</vt:lpstr>
      <vt:lpstr>Pixel design for 4D tracking</vt:lpstr>
      <vt:lpstr>CPPM activities</vt:lpstr>
      <vt:lpstr>R&amp;D activities at CPPM</vt:lpstr>
      <vt:lpstr>28 nm chip design</vt:lpstr>
      <vt:lpstr>SEE/SET Testing</vt:lpstr>
      <vt:lpstr>SET chip design</vt:lpstr>
      <vt:lpstr>Ring Oscillator chip design</vt:lpstr>
      <vt:lpstr>Fast amplifier design</vt:lpstr>
      <vt:lpstr>Analog FE pixel prototype</vt:lpstr>
      <vt:lpstr>Prototypes 28nm sur PCB</vt:lpstr>
      <vt:lpstr>Preliminary results</vt:lpstr>
      <vt:lpstr>Conclusion and perspectives</vt:lpstr>
      <vt:lpstr>Thank you for your attention</vt:lpstr>
      <vt:lpstr>Time resolution</vt:lpstr>
      <vt:lpstr> Front-end electronics and ASIC R&amp;D</vt:lpstr>
      <vt:lpstr>Circuit de lecture du détecteur</vt:lpstr>
      <vt:lpstr>Introduction</vt:lpstr>
      <vt:lpstr>Analog FE pixel prototype</vt:lpstr>
      <vt:lpstr>Semi-conductor pixel detectors</vt:lpstr>
      <vt:lpstr>Technology choice and ASICs evolution</vt:lpstr>
      <vt:lpstr>Technology choice and ASICs evolution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testIrrad65</dc:title>
  <dc:creator>MM</dc:creator>
  <cp:lastModifiedBy>Mohsine</cp:lastModifiedBy>
  <cp:revision>4846</cp:revision>
  <cp:lastPrinted>2021-05-27T13:14:51Z</cp:lastPrinted>
  <dcterms:created xsi:type="dcterms:W3CDTF">2000-10-31T17:32:11Z</dcterms:created>
  <dcterms:modified xsi:type="dcterms:W3CDTF">2024-04-09T12:27:03Z</dcterms:modified>
</cp:coreProperties>
</file>