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1212" r:id="rId2"/>
    <p:sldId id="1194" r:id="rId3"/>
    <p:sldId id="1141" r:id="rId4"/>
    <p:sldId id="1203" r:id="rId5"/>
    <p:sldId id="1213" r:id="rId6"/>
    <p:sldId id="1214" r:id="rId7"/>
    <p:sldId id="1215" r:id="rId8"/>
    <p:sldId id="1216" r:id="rId9"/>
    <p:sldId id="1219" r:id="rId10"/>
    <p:sldId id="1220" r:id="rId11"/>
    <p:sldId id="1229" r:id="rId12"/>
    <p:sldId id="1217" r:id="rId13"/>
    <p:sldId id="1230" r:id="rId14"/>
    <p:sldId id="1711" r:id="rId15"/>
    <p:sldId id="1232" r:id="rId16"/>
    <p:sldId id="1159" r:id="rId17"/>
    <p:sldId id="1713" r:id="rId18"/>
    <p:sldId id="1185" r:id="rId19"/>
    <p:sldId id="1191" r:id="rId20"/>
    <p:sldId id="119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75"/>
    <p:restoredTop sz="95680"/>
  </p:normalViewPr>
  <p:slideViewPr>
    <p:cSldViewPr snapToGrid="0" snapToObjects="1">
      <p:cViewPr>
        <p:scale>
          <a:sx n="103" d="100"/>
          <a:sy n="103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B7715-CFF4-4DCC-9999-BF537B0CC6FA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D10F3-C356-4E53-8746-E8A39CE8A8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2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>
            <a:extLst>
              <a:ext uri="{FF2B5EF4-FFF2-40B4-BE49-F238E27FC236}">
                <a16:creationId xmlns:a16="http://schemas.microsoft.com/office/drawing/2014/main" id="{DADE2C25-8407-46D1-AE52-5A81AFFC249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备注占位符 2">
            <a:extLst>
              <a:ext uri="{FF2B5EF4-FFF2-40B4-BE49-F238E27FC236}">
                <a16:creationId xmlns:a16="http://schemas.microsoft.com/office/drawing/2014/main" id="{EDA168B2-38A8-4E40-8340-45F05EF56DB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9" name="灯片编号占位符 3">
            <a:extLst>
              <a:ext uri="{FF2B5EF4-FFF2-40B4-BE49-F238E27FC236}">
                <a16:creationId xmlns:a16="http://schemas.microsoft.com/office/drawing/2014/main" id="{54F219C8-7D01-46A1-AA7E-261F5E71D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1A660B8-2755-4125-B445-E492BF2D0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2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>
            <a:extLst>
              <a:ext uri="{FF2B5EF4-FFF2-40B4-BE49-F238E27FC236}">
                <a16:creationId xmlns:a16="http://schemas.microsoft.com/office/drawing/2014/main" id="{DADE2C25-8407-46D1-AE52-5A81AFFC249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备注占位符 2">
            <a:extLst>
              <a:ext uri="{FF2B5EF4-FFF2-40B4-BE49-F238E27FC236}">
                <a16:creationId xmlns:a16="http://schemas.microsoft.com/office/drawing/2014/main" id="{EDA168B2-38A8-4E40-8340-45F05EF56DB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9" name="灯片编号占位符 3">
            <a:extLst>
              <a:ext uri="{FF2B5EF4-FFF2-40B4-BE49-F238E27FC236}">
                <a16:creationId xmlns:a16="http://schemas.microsoft.com/office/drawing/2014/main" id="{54F219C8-7D01-46A1-AA7E-261F5E71D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1A660B8-2755-4125-B445-E492BF2D0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1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>
            <a:extLst>
              <a:ext uri="{FF2B5EF4-FFF2-40B4-BE49-F238E27FC236}">
                <a16:creationId xmlns:a16="http://schemas.microsoft.com/office/drawing/2014/main" id="{DADE2C25-8407-46D1-AE52-5A81AFFC249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备注占位符 2">
            <a:extLst>
              <a:ext uri="{FF2B5EF4-FFF2-40B4-BE49-F238E27FC236}">
                <a16:creationId xmlns:a16="http://schemas.microsoft.com/office/drawing/2014/main" id="{EDA168B2-38A8-4E40-8340-45F05EF56DB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9" name="灯片编号占位符 3">
            <a:extLst>
              <a:ext uri="{FF2B5EF4-FFF2-40B4-BE49-F238E27FC236}">
                <a16:creationId xmlns:a16="http://schemas.microsoft.com/office/drawing/2014/main" id="{54F219C8-7D01-46A1-AA7E-261F5E71D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1A660B8-2755-4125-B445-E492BF2D0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78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>
            <a:extLst>
              <a:ext uri="{FF2B5EF4-FFF2-40B4-BE49-F238E27FC236}">
                <a16:creationId xmlns:a16="http://schemas.microsoft.com/office/drawing/2014/main" id="{DADE2C25-8407-46D1-AE52-5A81AFFC249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备注占位符 2">
            <a:extLst>
              <a:ext uri="{FF2B5EF4-FFF2-40B4-BE49-F238E27FC236}">
                <a16:creationId xmlns:a16="http://schemas.microsoft.com/office/drawing/2014/main" id="{EDA168B2-38A8-4E40-8340-45F05EF56DB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9" name="灯片编号占位符 3">
            <a:extLst>
              <a:ext uri="{FF2B5EF4-FFF2-40B4-BE49-F238E27FC236}">
                <a16:creationId xmlns:a16="http://schemas.microsoft.com/office/drawing/2014/main" id="{54F219C8-7D01-46A1-AA7E-261F5E71D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1A660B8-2755-4125-B445-E492BF2D0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02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88410-2F44-0046-AC8C-239793839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E31BA0-7250-8F4C-9497-65E94873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29E466-C54C-6D4A-93B5-172A9D3A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2F65-8982-CE45-B205-278B363774EE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CA22BB-1D4E-9848-AEBF-9CF7C3A5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357645-BA55-B545-930E-9A2B1C75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4D8E-4C6B-DC49-8CB4-C4CB04E0F1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907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C9040-007D-8044-8A9C-351E755F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9A45DD-88B6-F642-B8D4-D05C04B5E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691D07-0150-B940-A5EB-A35D79523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2F65-8982-CE45-B205-278B363774EE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0C93BA-5E8F-EE42-A3A8-6131C298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230874-15B4-B845-89DB-DB75C610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4D8E-4C6B-DC49-8CB4-C4CB04E0F1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74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93536-0195-1248-875E-FB38A6ED0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F99F34-58A5-734A-BDEA-661B3E397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613FF9-2791-8A48-A5D0-2B9C1EBE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2F65-8982-CE45-B205-278B363774EE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03214F-ED72-AB4F-A320-D4D9B2B8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3C299-1139-9C44-AE40-1B681FA6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4D8E-4C6B-DC49-8CB4-C4CB04E0F1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344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C6950-A045-8640-84C6-8234F145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2B330A-7B10-4542-A7DD-922673DD1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3A9818-BF51-3E41-92FC-F94A5C8C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2F65-8982-CE45-B205-278B363774EE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B11832-642B-0B43-B97F-BBBC3C82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C2905E-7AD7-F04F-9442-81B22084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4D8E-4C6B-DC49-8CB4-C4CB04E0F1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563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6ADEC-E037-7B4B-9527-34028CBD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3226A-7659-1B4F-88FE-9A599FF4C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480B7D-E70B-9A43-93DD-36CBCA1F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2F65-8982-CE45-B205-278B363774EE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89E093-5880-EC44-B556-BF39AB8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B645EB-B076-4049-AE85-E6309624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4D8E-4C6B-DC49-8CB4-C4CB04E0F1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352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39BF5-8A35-B942-A185-97346E68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D53CD6-78D3-E54D-9CA3-5FF7D271C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016AF-F8DE-6C45-BB2E-0E6629926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CDC2C5-4C3F-4741-8094-F1B1AF88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2F65-8982-CE45-B205-278B363774EE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DB32CD-AECF-7940-9AF6-52F53C95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9E2D4E-E1A5-8C45-9284-B186BD6D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4D8E-4C6B-DC49-8CB4-C4CB04E0F1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772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5C7C5-3D25-9E4C-ABF0-A96F294E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71B720-A97D-D54A-8A07-6488EE880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69F740-0DF5-1F4D-8EDF-034E1F790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CC453F-CE63-B34F-B3C6-D832C1E6F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1638B6-E7C5-EF40-8204-2634BEF78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5CBF54-199E-F147-8BCE-26637DAC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2F65-8982-CE45-B205-278B363774EE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4714E6-00C8-8D4E-8B56-FA173469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4CC1A7-C3D6-5145-B920-424CA7C0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4D8E-4C6B-DC49-8CB4-C4CB04E0F1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747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77282E-C0D4-ED48-A417-F0554DB8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604F45-8B0A-4048-9439-EBB14507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2F65-8982-CE45-B205-278B363774EE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DD23281-4E63-D74C-9EBB-D045753E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A1FC8E-B400-1545-98C1-F7870FCB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4D8E-4C6B-DC49-8CB4-C4CB04E0F1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063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61DD4E6-7700-824F-BFEB-259FADCB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2F65-8982-CE45-B205-278B363774EE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573BF0-7477-4544-B407-2EA2E427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441408-8DBF-064A-96BE-29942AA8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4D8E-4C6B-DC49-8CB4-C4CB04E0F1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46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1496C8-74E6-534F-946E-D72D1433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5E6337-6D93-5D43-8C99-0D23EAA58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ACCB58-52B1-BB4D-AD81-5ED6F1E5E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9DE405-DF9A-654F-A72D-507EA73D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2F65-8982-CE45-B205-278B363774EE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FFA25A-6205-FD4F-BC0F-AA56203F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121789-0B55-0D4A-8160-7D40AEF8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4D8E-4C6B-DC49-8CB4-C4CB04E0F1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987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AA1376-AB25-1349-84DC-7FAFA06C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0EA99D4-466A-C946-B112-62B84F1B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F4F276-284B-D34C-91D6-B392EA9E1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85FD8C-544C-194F-92FE-80248E56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2F65-8982-CE45-B205-278B363774EE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002456-E2BF-AA4D-9F21-3DA42F202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4DB9EB-F4A0-8449-AF92-BD39F42A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4D8E-4C6B-DC49-8CB4-C4CB04E0F1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425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CE2068C-735D-9040-B3E2-30847510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9AEFBB-328D-384B-B3F6-84C4A9E13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BA8A5F-B113-614E-B107-94232DB76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2F65-8982-CE45-B205-278B363774EE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DED535-81A2-A043-A622-E2864E052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DEC981-5DD4-1E47-8233-9BF8BF7DD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4D8E-4C6B-DC49-8CB4-C4CB04E0F1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032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7.png"/><Relationship Id="rId7" Type="http://schemas.openxmlformats.org/officeDocument/2006/relationships/image" Target="../media/image5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48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2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11" Type="http://schemas.openxmlformats.org/officeDocument/2006/relationships/image" Target="../media/image10.jpeg"/><Relationship Id="rId10" Type="http://schemas.openxmlformats.org/officeDocument/2006/relationships/image" Target="../media/image9.png"/><Relationship Id="rId4" Type="http://schemas.openxmlformats.org/officeDocument/2006/relationships/image" Target="../media/image7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D2DF9174-5C89-4860-B230-DE986DD13916}"/>
              </a:ext>
            </a:extLst>
          </p:cNvPr>
          <p:cNvGrpSpPr>
            <a:grpSpLocks/>
          </p:cNvGrpSpPr>
          <p:nvPr/>
        </p:nvGrpSpPr>
        <p:grpSpPr bwMode="auto">
          <a:xfrm>
            <a:off x="764668" y="1874859"/>
            <a:ext cx="10363200" cy="65616"/>
            <a:chOff x="30834" y="1305568"/>
            <a:chExt cx="8816454" cy="6613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9AB7239-9A36-4AE4-92DD-3A6A863B0D9D}"/>
                </a:ext>
              </a:extLst>
            </p:cNvPr>
            <p:cNvSpPr/>
            <p:nvPr/>
          </p:nvSpPr>
          <p:spPr>
            <a:xfrm>
              <a:off x="30834" y="1305568"/>
              <a:ext cx="5800203" cy="66133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39431F8-D46C-4D8B-BFE4-0ABFD99D8FC0}"/>
                </a:ext>
              </a:extLst>
            </p:cNvPr>
            <p:cNvSpPr/>
            <p:nvPr/>
          </p:nvSpPr>
          <p:spPr>
            <a:xfrm>
              <a:off x="5886861" y="1305568"/>
              <a:ext cx="2960427" cy="66133"/>
            </a:xfrm>
            <a:prstGeom prst="rect">
              <a:avLst/>
            </a:prstGeom>
            <a:solidFill>
              <a:srgbClr val="1138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4D5CB48-37D6-49B9-9B64-852C196F152A}"/>
              </a:ext>
            </a:extLst>
          </p:cNvPr>
          <p:cNvCxnSpPr>
            <a:cxnSpLocks/>
          </p:cNvCxnSpPr>
          <p:nvPr/>
        </p:nvCxnSpPr>
        <p:spPr>
          <a:xfrm>
            <a:off x="1376916" y="6186954"/>
            <a:ext cx="95701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4746C494-C6F7-47F4-B6D3-960281AEE2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9" r="30180" b="50000"/>
          <a:stretch/>
        </p:blipFill>
        <p:spPr>
          <a:xfrm>
            <a:off x="373328" y="287475"/>
            <a:ext cx="1890925" cy="11502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7FA31B8-DA63-4546-ADD5-9ABDDB54CF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53357" r="736"/>
          <a:stretch/>
        </p:blipFill>
        <p:spPr>
          <a:xfrm>
            <a:off x="2195437" y="747746"/>
            <a:ext cx="2811088" cy="6781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92182F-ABE9-2744-B288-27759B0EF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742" y="298142"/>
            <a:ext cx="1841500" cy="1257300"/>
          </a:xfrm>
          <a:prstGeom prst="rect">
            <a:avLst/>
          </a:prstGeom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F155ED22-091D-F34E-9CD6-7F08C2F3E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149" y="2418417"/>
            <a:ext cx="8747126" cy="312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Luminosity Feedback and Preliminary</a:t>
            </a:r>
            <a:r>
              <a:rPr lang="en-US" altLang="zh-CN" sz="1800" dirty="0">
                <a:effectLst/>
                <a:latin typeface="CMR17"/>
              </a:rPr>
              <a:t> </a:t>
            </a:r>
            <a:r>
              <a:rPr lang="en-US" altLang="zh-CN" sz="33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esign Considerations for Luminosity Monitoring at CEPC</a:t>
            </a:r>
          </a:p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defTabSz="121917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 Li</a:t>
            </a:r>
          </a:p>
          <a:p>
            <a:pPr algn="ctr" defTabSz="121917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" altLang="zh-C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" altLang="zh-CN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Bambade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" altLang="zh-C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J. Gao,  D. Wang,  H.Y. Shi,  S. Bai</a:t>
            </a:r>
            <a:endParaRPr lang="en-US" altLang="zh-CN" sz="2400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E362FD0-8C62-0442-BF2B-B04A1C1D3BC5}"/>
              </a:ext>
            </a:extLst>
          </p:cNvPr>
          <p:cNvSpPr txBox="1"/>
          <p:nvPr/>
        </p:nvSpPr>
        <p:spPr>
          <a:xfrm>
            <a:off x="1376916" y="6389108"/>
            <a:ext cx="10041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i="0" u="none" strike="noStrike" dirty="0">
                <a:effectLst/>
              </a:rPr>
              <a:t>2024 European Edition of the International Workshop on the Circular Electron-Positron Collider (CEPC), Marseille, France</a:t>
            </a:r>
            <a:endParaRPr lang="zh-CN" altLang="en-US" sz="1400" dirty="0"/>
          </a:p>
        </p:txBody>
      </p:sp>
      <p:pic>
        <p:nvPicPr>
          <p:cNvPr id="9" name="图片 8" descr="徽标&#10;&#10;描述已自动生成">
            <a:extLst>
              <a:ext uri="{FF2B5EF4-FFF2-40B4-BE49-F238E27FC236}">
                <a16:creationId xmlns:a16="http://schemas.microsoft.com/office/drawing/2014/main" id="{722FC337-014D-CC48-8EB9-3B1A4F433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298" y="405145"/>
            <a:ext cx="2116671" cy="1150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023146"/>
      </p:ext>
    </p:extLst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071D7FF1-BC37-A34E-A4CD-E3161B70AF8A}"/>
              </a:ext>
            </a:extLst>
          </p:cNvPr>
          <p:cNvSpPr txBox="1"/>
          <p:nvPr/>
        </p:nvSpPr>
        <p:spPr>
          <a:xfrm>
            <a:off x="3023312" y="264433"/>
            <a:ext cx="736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luminosity monitor design plan</a:t>
            </a:r>
            <a:endParaRPr kumimoji="1" lang="zh-CN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246B788-4838-B2C3-6606-71A82030329A}"/>
              </a:ext>
            </a:extLst>
          </p:cNvPr>
          <p:cNvGrpSpPr/>
          <p:nvPr/>
        </p:nvGrpSpPr>
        <p:grpSpPr>
          <a:xfrm>
            <a:off x="860933" y="1121669"/>
            <a:ext cx="10226167" cy="3427859"/>
            <a:chOff x="718442" y="875535"/>
            <a:chExt cx="10226167" cy="3427859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A7DE05E2-06E8-E447-8DCD-405DA5B4C004}"/>
                </a:ext>
              </a:extLst>
            </p:cNvPr>
            <p:cNvSpPr txBox="1"/>
            <p:nvPr/>
          </p:nvSpPr>
          <p:spPr>
            <a:xfrm>
              <a:off x="718442" y="875535"/>
              <a:ext cx="93003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itchFamily="2" charset="2"/>
                <a:buChar char="p"/>
              </a:pPr>
              <a:r>
                <a:rPr kumimoji="1" lang="en-US" altLang="zh-CN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Generating the Bhabha particles through the program( BBBREM or GUINEA-PIG)</a:t>
              </a:r>
              <a:endParaRPr kumimoji="1" lang="zh-CN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AE6A73B-29AB-2B4F-9607-979942D67FD8}"/>
                </a:ext>
              </a:extLst>
            </p:cNvPr>
            <p:cNvSpPr txBox="1"/>
            <p:nvPr/>
          </p:nvSpPr>
          <p:spPr>
            <a:xfrm>
              <a:off x="718442" y="1420404"/>
              <a:ext cx="1022616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itchFamily="2" charset="2"/>
                <a:buChar char="p"/>
              </a:pPr>
              <a:r>
                <a:rPr kumimoji="1" lang="en-US" altLang="zh-CN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Tracking scattered electrons up to 100 meters downstream of the IP using the SAD code and calculate the loss map to </a:t>
              </a:r>
              <a:r>
                <a:rPr lang="en-US" altLang="zh-CN" sz="18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CMR10"/>
                </a:rPr>
                <a:t>identify a suitable position for placing a luminosity detector </a:t>
              </a:r>
              <a:endParaRPr lang="en-US" altLang="zh-CN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just"/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ED7D9EA-49FE-5D4C-8AF2-9F893E84954F}"/>
                </a:ext>
              </a:extLst>
            </p:cNvPr>
            <p:cNvSpPr txBox="1"/>
            <p:nvPr/>
          </p:nvSpPr>
          <p:spPr>
            <a:xfrm>
              <a:off x="780273" y="3657063"/>
              <a:ext cx="99969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itchFamily="2" charset="2"/>
                <a:buChar char="p"/>
              </a:pPr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Detailed simulation in Geant4</a:t>
              </a:r>
              <a:r>
                <a:rPr kumimoji="1"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estimate the signal in the detector and r</a:t>
              </a:r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adiation dose simulation</a:t>
              </a:r>
            </a:p>
            <a:p>
              <a:pPr marL="285750" indent="-285750" algn="just">
                <a:buFont typeface="Wingdings" pitchFamily="2" charset="2"/>
                <a:buChar char="p"/>
              </a:pP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65E3F406-1D02-4147-77BB-52A76E27CBBC}"/>
              </a:ext>
            </a:extLst>
          </p:cNvPr>
          <p:cNvSpPr txBox="1"/>
          <p:nvPr/>
        </p:nvSpPr>
        <p:spPr>
          <a:xfrm>
            <a:off x="922764" y="4349473"/>
            <a:ext cx="906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p"/>
            </a:pP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onsidering / selecting the detector technology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Cerenkov, array of pin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diodes,etc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30A10B-A726-634C-91E4-9587586C3850}"/>
              </a:ext>
            </a:extLst>
          </p:cNvPr>
          <p:cNvSpPr txBox="1"/>
          <p:nvPr/>
        </p:nvSpPr>
        <p:spPr>
          <a:xfrm>
            <a:off x="1278731" y="2396073"/>
            <a:ext cx="8622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sz="1800" dirty="0">
                <a:effectLst/>
                <a:latin typeface="CMR10"/>
              </a:rPr>
              <a:t>fraction of scattered electrons hitting the beam pipe is close to the required value 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5953B0C-1BF5-2F40-AC18-09EDFB84F59F}"/>
              </a:ext>
            </a:extLst>
          </p:cNvPr>
          <p:cNvSpPr txBox="1"/>
          <p:nvPr/>
        </p:nvSpPr>
        <p:spPr>
          <a:xfrm>
            <a:off x="1278730" y="2795714"/>
            <a:ext cx="9222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sz="1800" dirty="0">
                <a:effectLst/>
                <a:latin typeface="CMR10"/>
              </a:rPr>
              <a:t>radiative Bhabha process at zero degree dominates over other particle loss processes </a:t>
            </a:r>
            <a:endParaRPr lang="en-US" altLang="zh-CN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6CA4A60-F70C-464D-965B-9D86592D39D5}"/>
              </a:ext>
            </a:extLst>
          </p:cNvPr>
          <p:cNvSpPr txBox="1"/>
          <p:nvPr/>
        </p:nvSpPr>
        <p:spPr>
          <a:xfrm>
            <a:off x="1278730" y="3188593"/>
            <a:ext cx="9640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sz="1800" dirty="0">
                <a:effectLst/>
                <a:latin typeface="CMR10"/>
              </a:rPr>
              <a:t>ensure that the Bhabha event rate at this position is minimally affected by beam-beam deflection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3313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88DECECA-4B12-951D-134A-1F0D3D92F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429" y="4090693"/>
            <a:ext cx="3554650" cy="2767307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63F09BF3-F522-BB09-3F6B-5CCF25FB59FC}"/>
              </a:ext>
            </a:extLst>
          </p:cNvPr>
          <p:cNvGrpSpPr/>
          <p:nvPr/>
        </p:nvGrpSpPr>
        <p:grpSpPr>
          <a:xfrm>
            <a:off x="933445" y="1165923"/>
            <a:ext cx="10176892" cy="5482530"/>
            <a:chOff x="813526" y="771182"/>
            <a:chExt cx="10176892" cy="5482530"/>
          </a:xfrm>
        </p:grpSpPr>
        <p:pic>
          <p:nvPicPr>
            <p:cNvPr id="12" name="图片 11" descr="表格&#10;&#10;描述已自动生成">
              <a:extLst>
                <a:ext uri="{FF2B5EF4-FFF2-40B4-BE49-F238E27FC236}">
                  <a16:creationId xmlns:a16="http://schemas.microsoft.com/office/drawing/2014/main" id="{B913750C-9782-B54F-FD9F-B00C7115D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5441"/>
            <a:stretch/>
          </p:blipFill>
          <p:spPr>
            <a:xfrm>
              <a:off x="5608129" y="771182"/>
              <a:ext cx="5254845" cy="2318787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23BEE2-F845-29EA-F97A-D2E6160C0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526" y="3922547"/>
              <a:ext cx="3283538" cy="2331165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2A6697D-A0DA-B099-7FE5-3A773E27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6325" y="3783860"/>
              <a:ext cx="3264093" cy="2448070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4E9F8CD-0D93-9443-C61A-265C74CE9177}"/>
              </a:ext>
            </a:extLst>
          </p:cNvPr>
          <p:cNvSpPr/>
          <p:nvPr/>
        </p:nvSpPr>
        <p:spPr>
          <a:xfrm>
            <a:off x="5702494" y="2419494"/>
            <a:ext cx="5382289" cy="585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14ED189-79BA-B340-82EC-2497882D2089}"/>
              </a:ext>
            </a:extLst>
          </p:cNvPr>
          <p:cNvGrpSpPr/>
          <p:nvPr/>
        </p:nvGrpSpPr>
        <p:grpSpPr>
          <a:xfrm>
            <a:off x="776106" y="1111386"/>
            <a:ext cx="4835588" cy="2831032"/>
            <a:chOff x="739462" y="867979"/>
            <a:chExt cx="4835588" cy="2831032"/>
          </a:xfrm>
        </p:grpSpPr>
        <p:pic>
          <p:nvPicPr>
            <p:cNvPr id="24" name="图片 23" descr="图表&#10;&#10;描述已自动生成">
              <a:extLst>
                <a:ext uri="{FF2B5EF4-FFF2-40B4-BE49-F238E27FC236}">
                  <a16:creationId xmlns:a16="http://schemas.microsoft.com/office/drawing/2014/main" id="{2F938EE5-304B-2340-A394-7608F0879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405"/>
            <a:stretch/>
          </p:blipFill>
          <p:spPr>
            <a:xfrm>
              <a:off x="739462" y="867979"/>
              <a:ext cx="4835588" cy="2595374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42852A34-766C-AB4A-8EFA-E2CE77E985D7}"/>
                </a:ext>
              </a:extLst>
            </p:cNvPr>
            <p:cNvSpPr txBox="1"/>
            <p:nvPr/>
          </p:nvSpPr>
          <p:spPr>
            <a:xfrm>
              <a:off x="1565672" y="3377304"/>
              <a:ext cx="252000" cy="25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AF60163-6192-D64B-975B-A893C0016925}"/>
                </a:ext>
              </a:extLst>
            </p:cNvPr>
            <p:cNvSpPr txBox="1"/>
            <p:nvPr/>
          </p:nvSpPr>
          <p:spPr>
            <a:xfrm>
              <a:off x="3473132" y="3395331"/>
              <a:ext cx="252000" cy="2769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85E0D59-2C61-BA43-B572-328CFC640876}"/>
                </a:ext>
              </a:extLst>
            </p:cNvPr>
            <p:cNvSpPr txBox="1"/>
            <p:nvPr/>
          </p:nvSpPr>
          <p:spPr>
            <a:xfrm>
              <a:off x="3777322" y="3422012"/>
              <a:ext cx="252000" cy="2769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B6CD59E4-760E-2841-A98C-C1B6153E5CCB}"/>
              </a:ext>
            </a:extLst>
          </p:cNvPr>
          <p:cNvCxnSpPr/>
          <p:nvPr/>
        </p:nvCxnSpPr>
        <p:spPr>
          <a:xfrm>
            <a:off x="1812437" y="3959097"/>
            <a:ext cx="368316" cy="192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D82D39CC-535C-984A-B391-F534B9AC3FD1}"/>
              </a:ext>
            </a:extLst>
          </p:cNvPr>
          <p:cNvCxnSpPr>
            <a:cxnSpLocks/>
          </p:cNvCxnSpPr>
          <p:nvPr/>
        </p:nvCxnSpPr>
        <p:spPr>
          <a:xfrm>
            <a:off x="3660763" y="4081630"/>
            <a:ext cx="961168" cy="362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DD4E9769-8405-8844-83B4-3B22A195955E}"/>
              </a:ext>
            </a:extLst>
          </p:cNvPr>
          <p:cNvCxnSpPr>
            <a:cxnSpLocks/>
          </p:cNvCxnSpPr>
          <p:nvPr/>
        </p:nvCxnSpPr>
        <p:spPr>
          <a:xfrm>
            <a:off x="4145614" y="3840649"/>
            <a:ext cx="4509659" cy="357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494A7DBB-05F1-1740-B6BD-1416734D2985}"/>
              </a:ext>
            </a:extLst>
          </p:cNvPr>
          <p:cNvSpPr txBox="1"/>
          <p:nvPr/>
        </p:nvSpPr>
        <p:spPr>
          <a:xfrm>
            <a:off x="2575214" y="69015"/>
            <a:ext cx="7379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Position of fast luminosity monitor for CEPC 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B48E818-DB7D-D241-9BE8-6131379D8B59}"/>
              </a:ext>
            </a:extLst>
          </p:cNvPr>
          <p:cNvSpPr txBox="1"/>
          <p:nvPr/>
        </p:nvSpPr>
        <p:spPr>
          <a:xfrm>
            <a:off x="750968" y="658994"/>
            <a:ext cx="10690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sz="2000" dirty="0">
                <a:effectLst/>
                <a:latin typeface="CMR10"/>
              </a:rPr>
              <a:t>Three potential locations were considered: before, inside, and after the first bending magnet 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61445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7E2876C5-B023-9745-9BD5-E9BF8E90F81D}"/>
              </a:ext>
            </a:extLst>
          </p:cNvPr>
          <p:cNvSpPr txBox="1"/>
          <p:nvPr/>
        </p:nvSpPr>
        <p:spPr>
          <a:xfrm>
            <a:off x="2575214" y="69015"/>
            <a:ext cx="7379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Position of fast luminosity monitor for CEPC 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6B7B012-869B-8848-AF94-C8B7E93C5479}"/>
              </a:ext>
            </a:extLst>
          </p:cNvPr>
          <p:cNvGrpSpPr/>
          <p:nvPr/>
        </p:nvGrpSpPr>
        <p:grpSpPr>
          <a:xfrm>
            <a:off x="3091145" y="994088"/>
            <a:ext cx="5722548" cy="803841"/>
            <a:chOff x="2926898" y="1071822"/>
            <a:chExt cx="5722548" cy="803841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6B54001-3688-FC42-9DFA-9385FF0E514E}"/>
                </a:ext>
              </a:extLst>
            </p:cNvPr>
            <p:cNvGrpSpPr/>
            <p:nvPr/>
          </p:nvGrpSpPr>
          <p:grpSpPr>
            <a:xfrm>
              <a:off x="2926898" y="1071822"/>
              <a:ext cx="5722548" cy="543029"/>
              <a:chOff x="2346414" y="713592"/>
              <a:chExt cx="6068362" cy="714449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9264B33F-1D11-6A49-88D4-F9FE68DF3D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82717"/>
              <a:stretch/>
            </p:blipFill>
            <p:spPr>
              <a:xfrm>
                <a:off x="2346414" y="713592"/>
                <a:ext cx="6068362" cy="714449"/>
              </a:xfrm>
              <a:prstGeom prst="rect">
                <a:avLst/>
              </a:prstGeom>
            </p:spPr>
          </p:pic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24EE3CE-B56C-604A-8519-B76F03F40BCA}"/>
                  </a:ext>
                </a:extLst>
              </p:cNvPr>
              <p:cNvSpPr txBox="1"/>
              <p:nvPr/>
            </p:nvSpPr>
            <p:spPr>
              <a:xfrm>
                <a:off x="2667563" y="986976"/>
                <a:ext cx="4242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rgbClr val="FF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IP</a:t>
                </a:r>
                <a:endParaRPr lang="zh-CN" altLang="en-US" sz="1200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7A8B779-33DB-5B4A-82F7-3982095CEC01}"/>
                </a:ext>
              </a:extLst>
            </p:cNvPr>
            <p:cNvSpPr txBox="1"/>
            <p:nvPr/>
          </p:nvSpPr>
          <p:spPr>
            <a:xfrm>
              <a:off x="3831417" y="1567886"/>
              <a:ext cx="279244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zh-CN" sz="1400" b="1" dirty="0"/>
                <a:t>1</a:t>
              </a:r>
              <a:endParaRPr kumimoji="1" lang="zh-CN" altLang="en-US" sz="1400" b="1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0074BA4-5F4C-CA4F-9038-6907052273B6}"/>
                </a:ext>
              </a:extLst>
            </p:cNvPr>
            <p:cNvSpPr txBox="1"/>
            <p:nvPr/>
          </p:nvSpPr>
          <p:spPr>
            <a:xfrm>
              <a:off x="7770414" y="1566685"/>
              <a:ext cx="279244" cy="30897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zh-CN" sz="1400" b="1" dirty="0"/>
                <a:t>2</a:t>
              </a:r>
              <a:endParaRPr kumimoji="1" lang="zh-CN" altLang="en-US" sz="1400" b="1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C864998-C127-B94C-8E70-AD9FDBC5B492}"/>
                </a:ext>
              </a:extLst>
            </p:cNvPr>
            <p:cNvSpPr txBox="1"/>
            <p:nvPr/>
          </p:nvSpPr>
          <p:spPr>
            <a:xfrm>
              <a:off x="8140119" y="1567885"/>
              <a:ext cx="279244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zh-CN" sz="1400" b="1" dirty="0"/>
                <a:t>3</a:t>
              </a:r>
              <a:endParaRPr kumimoji="1" lang="zh-CN" altLang="en-US" sz="1400" b="1" dirty="0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8AFC93D-9DDC-654B-B3D2-29428C5B1BC0}"/>
              </a:ext>
            </a:extLst>
          </p:cNvPr>
          <p:cNvGrpSpPr/>
          <p:nvPr/>
        </p:nvGrpSpPr>
        <p:grpSpPr>
          <a:xfrm>
            <a:off x="1081967" y="2013638"/>
            <a:ext cx="10028066" cy="4618800"/>
            <a:chOff x="1430336" y="2013638"/>
            <a:chExt cx="10028066" cy="46188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8DBCE1A-33C2-DC43-9B4C-629B731D5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0336" y="2013638"/>
              <a:ext cx="10028066" cy="4618800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1F5AE81-37D7-494C-B40D-B3455158F8BB}"/>
                </a:ext>
              </a:extLst>
            </p:cNvPr>
            <p:cNvSpPr/>
            <p:nvPr/>
          </p:nvSpPr>
          <p:spPr>
            <a:xfrm>
              <a:off x="9844088" y="2228850"/>
              <a:ext cx="1157287" cy="3857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493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5684031-3328-DA48-8EEC-D5EE3367B36A}"/>
              </a:ext>
            </a:extLst>
          </p:cNvPr>
          <p:cNvSpPr txBox="1"/>
          <p:nvPr/>
        </p:nvSpPr>
        <p:spPr>
          <a:xfrm>
            <a:off x="398409" y="901773"/>
            <a:ext cx="105656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lang="en-US" altLang="zh-CN" sz="2000" dirty="0">
                <a:effectLst/>
                <a:latin typeface="CMR10"/>
              </a:rPr>
              <a:t>Furthermore, the simulated expected number of Bhabha events that will be detected in different offset cases each millisecond for position 1 and position 3 shows an almost linear relationship with the offset at the IP and varies greatly, making it easy for detectors to measure. </a:t>
            </a:r>
            <a:endParaRPr lang="en-US" altLang="zh-CN" sz="2000" dirty="0"/>
          </a:p>
        </p:txBody>
      </p:sp>
      <p:pic>
        <p:nvPicPr>
          <p:cNvPr id="7" name="图片 6" descr="图表, 折线图&#10;&#10;描述已自动生成">
            <a:extLst>
              <a:ext uri="{FF2B5EF4-FFF2-40B4-BE49-F238E27FC236}">
                <a16:creationId xmlns:a16="http://schemas.microsoft.com/office/drawing/2014/main" id="{1FAE9E89-39C3-C642-A70F-45F1D2E44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12" y="2282464"/>
            <a:ext cx="10260066" cy="39140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AFBA2C2-DE9B-454F-819B-38A5FAC88062}"/>
              </a:ext>
            </a:extLst>
          </p:cNvPr>
          <p:cNvSpPr txBox="1"/>
          <p:nvPr/>
        </p:nvSpPr>
        <p:spPr>
          <a:xfrm>
            <a:off x="2575214" y="196039"/>
            <a:ext cx="7379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Position of fast luminosity monitor for CEPC 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984B0-8689-AEB3-FFA5-DA998D1B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162" y="105243"/>
            <a:ext cx="3618297" cy="838033"/>
          </a:xfrm>
        </p:spPr>
        <p:txBody>
          <a:bodyPr/>
          <a:lstStyle/>
          <a:p>
            <a:r>
              <a:rPr kumimoji="1" lang="en-US" altLang="zh-CN" sz="2600" b="1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Summary and outlook</a:t>
            </a:r>
            <a:endParaRPr kumimoji="1" lang="zh-CN" altLang="en-US" sz="2600" b="1" dirty="0">
              <a:solidFill>
                <a:schemeClr val="accent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23359D-15F2-7F26-B054-318B5F09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60" y="1051207"/>
            <a:ext cx="10012279" cy="48182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kumimoji="1"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Luminosity Tuning System, including fast BPMs and fast luminosity monitor, would be necessary for CEPC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ensure optimal collision and achieve maximum luminosity</a:t>
            </a:r>
            <a:r>
              <a:rPr kumimoji="1"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</a:t>
            </a:r>
          </a:p>
          <a:p>
            <a:pPr lvl="1" algn="just"/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approach involves utilizing the beam-beam deflection driven method based on BPMs for vertical orbit feedback and a luminosity-driven method for horizontal feedback. </a:t>
            </a:r>
          </a:p>
          <a:p>
            <a:pPr lvl="1" algn="just"/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positions for BPMs and luminosity detector have been identified. </a:t>
            </a:r>
          </a:p>
          <a:p>
            <a:pPr lvl="1" algn="just"/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detailed design of the detectors is getting started.</a:t>
            </a:r>
            <a:endParaRPr lang="en-US" altLang="zh-CN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future,</a:t>
            </a:r>
          </a:p>
          <a:p>
            <a:pPr lvl="1" algn="just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tart to end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feedback simulation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specify the precision requirement</a:t>
            </a:r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dose simulation (important for detector choice)</a:t>
            </a:r>
          </a:p>
          <a:p>
            <a:pPr lvl="1" algn="just"/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simulation in Geant4</a:t>
            </a:r>
            <a:r>
              <a:rPr kumimoji="1"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estimate the real signal in the detector</a:t>
            </a:r>
          </a:p>
          <a:p>
            <a:pPr lvl="1" algn="just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esign of the BPM and feedback electronics, the design of detectors and data acquisition system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zh-CN" sz="1600" dirty="0"/>
          </a:p>
          <a:p>
            <a:pPr lvl="1" algn="just"/>
            <a:endParaRPr kumimoji="1" lang="en-US" altLang="zh-CN" sz="2000" dirty="0">
              <a:latin typeface="Calibri (正文)"/>
              <a:cs typeface="Times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B91934-B636-C22D-C8FC-0FB97E11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6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41000D-4E0C-E244-B95E-547B0CA0AC2F}"/>
              </a:ext>
            </a:extLst>
          </p:cNvPr>
          <p:cNvSpPr txBox="1"/>
          <p:nvPr/>
        </p:nvSpPr>
        <p:spPr>
          <a:xfrm>
            <a:off x="3583460" y="2782669"/>
            <a:ext cx="764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</a:t>
            </a:r>
            <a:endParaRPr kumimoji="1" lang="zh-CN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2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B69A0B45-16FE-4AB1-66AF-021E8E0208C5}"/>
              </a:ext>
            </a:extLst>
          </p:cNvPr>
          <p:cNvSpPr txBox="1"/>
          <p:nvPr/>
        </p:nvSpPr>
        <p:spPr>
          <a:xfrm>
            <a:off x="2107090" y="193350"/>
            <a:ext cx="7180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Necessity of the Fast Luminosity Monitor for CEPC</a:t>
            </a:r>
            <a:endParaRPr kumimoji="1"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32D54B-F437-30B9-6BD9-750ED40F7485}"/>
              </a:ext>
            </a:extLst>
          </p:cNvPr>
          <p:cNvSpPr txBox="1"/>
          <p:nvPr/>
        </p:nvSpPr>
        <p:spPr>
          <a:xfrm>
            <a:off x="1165231" y="884156"/>
            <a:ext cx="906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Collider must have a luminosity monitor, but not necessarily a fast luminosity monitor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want to do fast IP luminosity tuning and feedback, maybe should have a fast and precise luminosity monitor.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表格 50">
                <a:extLst>
                  <a:ext uri="{FF2B5EF4-FFF2-40B4-BE49-F238E27FC236}">
                    <a16:creationId xmlns:a16="http://schemas.microsoft.com/office/drawing/2014/main" id="{47AACBB0-E2B5-8A8E-D538-A2F29A4D1EE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78000" y="1714341"/>
              <a:ext cx="8074660" cy="42993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53484">
                      <a:extLst>
                        <a:ext uri="{9D8B030D-6E8A-4147-A177-3AD203B41FA5}">
                          <a16:colId xmlns:a16="http://schemas.microsoft.com/office/drawing/2014/main" val="959687067"/>
                        </a:ext>
                      </a:extLst>
                    </a:gridCol>
                    <a:gridCol w="3426466">
                      <a:extLst>
                        <a:ext uri="{9D8B030D-6E8A-4147-A177-3AD203B41FA5}">
                          <a16:colId xmlns:a16="http://schemas.microsoft.com/office/drawing/2014/main" val="1789649856"/>
                        </a:ext>
                      </a:extLst>
                    </a:gridCol>
                    <a:gridCol w="3394710">
                      <a:extLst>
                        <a:ext uri="{9D8B030D-6E8A-4147-A177-3AD203B41FA5}">
                          <a16:colId xmlns:a16="http://schemas.microsoft.com/office/drawing/2014/main" val="1088188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zh-CN" altLang="en-US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Standard luminosity monitor</a:t>
                          </a:r>
                          <a:r>
                            <a:rPr lang="en-US" altLang="zh-CN" sz="12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(LumiCal)</a:t>
                          </a:r>
                          <a:endParaRPr lang="zh-CN" altLang="en-US" sz="12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Fast luminosity monitor</a:t>
                          </a:r>
                          <a:endParaRPr lang="zh-CN" altLang="en-US" sz="16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2644435"/>
                      </a:ext>
                    </a:extLst>
                  </a:tr>
                  <a:tr h="491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1" dirty="0"/>
                            <a:t>Process</a:t>
                          </a:r>
                          <a:endParaRPr lang="zh-CN" altLang="en-US" sz="13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Radiative Bhabha at finite angle</a:t>
                          </a:r>
                          <a:endParaRPr lang="zh-CN" altLang="en-US" sz="14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Radiative Bhabha at zero angle</a:t>
                          </a:r>
                          <a:endParaRPr lang="zh-CN" altLang="en-US" sz="14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96375681"/>
                      </a:ext>
                    </a:extLst>
                  </a:tr>
                  <a:tr h="4919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b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1200" b="1" smtClean="0">
                                        <a:latin typeface="Cambria Math" panose="02040503050406030204" pitchFamily="18" charset="0"/>
                                      </a:rPr>
                                      <m:t>𝑯𝒊𝒈𝒈𝒔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−31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1.27×10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−25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6014423"/>
                      </a:ext>
                    </a:extLst>
                  </a:tr>
                  <a:tr h="491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1" dirty="0"/>
                            <a:t>Design goal</a:t>
                          </a:r>
                          <a:endParaRPr lang="zh-CN" altLang="en-US" sz="13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precise physics measurement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slow beam tuning </a:t>
                          </a:r>
                          <a:r>
                            <a:rPr lang="en-US" altLang="zh-CN" sz="12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(</a:t>
                          </a:r>
                          <a:r>
                            <a:rPr lang="en-US" altLang="zh-CN" sz="11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@</a:t>
                          </a:r>
                          <a:r>
                            <a:rPr lang="en-US" altLang="zh-CN" sz="12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1Hz</a:t>
                          </a:r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Fast feedback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Tuning accelerator beam parameter at IP</a:t>
                          </a:r>
                          <a:endParaRPr lang="zh-CN" altLang="en-US" sz="14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9287368"/>
                      </a:ext>
                    </a:extLst>
                  </a:tr>
                  <a:tr h="491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characteristic</a:t>
                          </a:r>
                          <a:endParaRPr lang="zh-CN" altLang="en-US" sz="14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Slow but can be precisely calibrated</a:t>
                          </a:r>
                          <a:endParaRPr lang="zh-CN" altLang="en-US" sz="14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Faster but not easy to calibrate precisely</a:t>
                          </a:r>
                          <a:endParaRPr lang="zh-CN" altLang="en-US" sz="14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9627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1" dirty="0"/>
                            <a:t>Luminosity</a:t>
                          </a:r>
                          <a:endParaRPr lang="zh-CN" altLang="en-US" sz="13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=5×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sz="12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828992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1" dirty="0"/>
                            <a:t>Events</a:t>
                          </a:r>
                          <a:endParaRPr lang="zh-CN" altLang="en-US" sz="13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zh-CN" altLang="en-US" sz="1200" b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2494090"/>
                      </a:ext>
                    </a:extLst>
                  </a:tr>
                  <a:tr h="942094"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sz="1200" b="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Assuming f = 1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200" b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1200" b="0" smtClean="0">
                                    <a:latin typeface="Cambria Math" panose="02040503050406030204" pitchFamily="18" charset="0"/>
                                  </a:rPr>
                                  <m:t>=0.5×5×</m:t>
                                </m:r>
                                <m:sSup>
                                  <m:sSup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p>
                                </m:sSup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2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     =2.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zh-CN" altLang="en-US" sz="12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=2×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sz="12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@1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𝐻𝑧</m:t>
                                </m:r>
                              </m:oMath>
                            </m:oMathPara>
                          </a14:m>
                          <a:endParaRPr lang="en-US" altLang="zh-CN" sz="1200" b="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     =2.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/0.1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zh-CN" altLang="en-US" sz="1200" b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=6×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@10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𝐻𝑧</m:t>
                                </m:r>
                              </m:oMath>
                            </m:oMathPara>
                          </a14:m>
                          <a:endParaRPr lang="en-US" altLang="zh-CN" sz="12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     =25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/0.01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zh-CN" altLang="en-US" sz="1200" b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=0.2@100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𝐻𝑧</m:t>
                                </m:r>
                              </m:oMath>
                            </m:oMathPara>
                          </a14:m>
                          <a:endParaRPr lang="en-US" altLang="zh-CN" sz="12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     =2.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ms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zh-CN" altLang="en-US" sz="1200" b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=0.6@1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𝑘𝐻𝑧</m:t>
                                </m:r>
                              </m:oMath>
                            </m:oMathPara>
                          </a14:m>
                          <a:endParaRPr lang="en-US" altLang="zh-CN" sz="1200" b="0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200" b="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Assuming f = 0.01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200" b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1200" b="0" smtClean="0">
                                    <a:latin typeface="Cambria Math" panose="02040503050406030204" pitchFamily="18" charset="0"/>
                                  </a:rPr>
                                  <m:t>=5×</m:t>
                                </m:r>
                                <m:sSup>
                                  <m:sSup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p>
                                </m:sSup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0.5×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1.27×</m:t>
                                </m:r>
                                <m:sSup>
                                  <m:sSup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−25</m:t>
                                    </m:r>
                                  </m:sup>
                                </m:sSup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lang="en-US" altLang="zh-CN" sz="12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     =3.2×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zh-CN" altLang="en-US" sz="12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2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1.8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en-US" altLang="zh-CN" sz="12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@1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𝐻𝑧</m:t>
                                </m:r>
                              </m:oMath>
                            </m:oMathPara>
                          </a14:m>
                          <a:endParaRPr lang="en-US" altLang="zh-CN" sz="1200" b="0" dirty="0"/>
                        </a:p>
                        <a:p>
                          <a:r>
                            <a:rPr lang="en-US" altLang="zh-CN" sz="1200" b="0" dirty="0"/>
                            <a:t>    =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1200" b="0" i="0" smtClean="0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200" b="0" i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/0.1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zh-CN" altLang="en-US" sz="1200" b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200" b="0" i="0" smtClean="0">
                                  <a:latin typeface="Cambria Math" panose="02040503050406030204" pitchFamily="18" charset="0"/>
                                </a:rPr>
                                <m:t>5.6</m:t>
                              </m:r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@10</m:t>
                              </m:r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endParaRPr lang="en-US" altLang="zh-CN" sz="12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     =</m:t>
                                </m:r>
                                <m:r>
                                  <a:rPr lang="en-US" altLang="zh-CN" sz="1200" b="0" i="0" smtClean="0">
                                    <a:latin typeface="Cambria Math" panose="02040503050406030204" pitchFamily="18" charset="0"/>
                                  </a:rPr>
                                  <m:t>3.2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/0.01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zh-CN" altLang="en-US" sz="1200" b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200" b="0" i="0" smtClean="0">
                                    <a:latin typeface="Cambria Math" panose="02040503050406030204" pitchFamily="18" charset="0"/>
                                  </a:rPr>
                                  <m:t>1.7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@100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𝐻𝑧</m:t>
                                </m:r>
                              </m:oMath>
                            </m:oMathPara>
                          </a14:m>
                          <a:endParaRPr lang="en-US" altLang="zh-CN" sz="12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     =</m:t>
                                </m:r>
                                <m:r>
                                  <a:rPr lang="en-US" altLang="zh-CN" sz="1200" b="0" i="0" smtClean="0">
                                    <a:latin typeface="Cambria Math" panose="02040503050406030204" pitchFamily="18" charset="0"/>
                                  </a:rPr>
                                  <m:t>3.2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zh-CN" altLang="en-US" sz="12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2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5.6</m:t>
                                </m:r>
                                <m:r>
                                  <a:rPr lang="en-US" altLang="zh-CN" sz="12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12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@1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𝑘𝐻𝑧</m:t>
                                </m:r>
                              </m:oMath>
                            </m:oMathPara>
                          </a14:m>
                          <a:endParaRPr lang="en-US" altLang="zh-CN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5072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表格 50">
                <a:extLst>
                  <a:ext uri="{FF2B5EF4-FFF2-40B4-BE49-F238E27FC236}">
                    <a16:creationId xmlns:a16="http://schemas.microsoft.com/office/drawing/2014/main" id="{47AACBB0-E2B5-8A8E-D538-A2F29A4D1E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2045611"/>
                  </p:ext>
                </p:extLst>
              </p:nvPr>
            </p:nvGraphicFramePr>
            <p:xfrm>
              <a:off x="1778000" y="1714341"/>
              <a:ext cx="8074660" cy="42993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53484">
                      <a:extLst>
                        <a:ext uri="{9D8B030D-6E8A-4147-A177-3AD203B41FA5}">
                          <a16:colId xmlns:a16="http://schemas.microsoft.com/office/drawing/2014/main" val="959687067"/>
                        </a:ext>
                      </a:extLst>
                    </a:gridCol>
                    <a:gridCol w="3426466">
                      <a:extLst>
                        <a:ext uri="{9D8B030D-6E8A-4147-A177-3AD203B41FA5}">
                          <a16:colId xmlns:a16="http://schemas.microsoft.com/office/drawing/2014/main" val="1789649856"/>
                        </a:ext>
                      </a:extLst>
                    </a:gridCol>
                    <a:gridCol w="3394710">
                      <a:extLst>
                        <a:ext uri="{9D8B030D-6E8A-4147-A177-3AD203B41FA5}">
                          <a16:colId xmlns:a16="http://schemas.microsoft.com/office/drawing/2014/main" val="1088188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zh-CN" altLang="en-US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Standard luminosity monitor</a:t>
                          </a:r>
                          <a:r>
                            <a:rPr lang="en-US" altLang="zh-CN" sz="12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(LumiCal)</a:t>
                          </a:r>
                          <a:endParaRPr lang="zh-CN" altLang="en-US" sz="12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Fast luminosity monitor</a:t>
                          </a:r>
                          <a:endParaRPr lang="zh-CN" altLang="en-US" sz="16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2644435"/>
                      </a:ext>
                    </a:extLst>
                  </a:tr>
                  <a:tr h="491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1" dirty="0"/>
                            <a:t>Process</a:t>
                          </a:r>
                          <a:endParaRPr lang="zh-CN" altLang="en-US" sz="13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Radiative Bhabha at finite angle</a:t>
                          </a:r>
                          <a:endParaRPr lang="zh-CN" altLang="en-US" sz="14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Radiative Bhabha at zero angle</a:t>
                          </a:r>
                          <a:endParaRPr lang="zh-CN" altLang="en-US" sz="14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96375681"/>
                      </a:ext>
                    </a:extLst>
                  </a:tr>
                  <a:tr h="49191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5" t="-178750" r="-544660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6767" t="-178750" r="-99290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38241" t="-178750" r="-359" b="-6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01442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1" dirty="0"/>
                            <a:t>Design goal</a:t>
                          </a:r>
                          <a:endParaRPr lang="zh-CN" altLang="en-US" sz="13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precise physics measurement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slow beam tuning </a:t>
                          </a:r>
                          <a:r>
                            <a:rPr lang="en-US" altLang="zh-CN" sz="12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(</a:t>
                          </a:r>
                          <a:r>
                            <a:rPr lang="en-US" altLang="zh-CN" sz="11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@</a:t>
                          </a:r>
                          <a:r>
                            <a:rPr lang="en-US" altLang="zh-CN" sz="12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1Hz</a:t>
                          </a:r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Fast feedback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Tuning accelerator beam parameter at IP</a:t>
                          </a:r>
                          <a:endParaRPr lang="zh-CN" altLang="en-US" sz="14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9287368"/>
                      </a:ext>
                    </a:extLst>
                  </a:tr>
                  <a:tr h="491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characteristic</a:t>
                          </a:r>
                          <a:endParaRPr lang="zh-CN" altLang="en-US" sz="14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Slow but can be precisely calibrated</a:t>
                          </a:r>
                          <a:endParaRPr lang="zh-CN" altLang="en-US" sz="14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Faster but not easy to calibrate precisely</a:t>
                          </a:r>
                          <a:endParaRPr lang="zh-CN" altLang="en-US" sz="14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9627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1" dirty="0"/>
                            <a:t>Luminosity</a:t>
                          </a:r>
                          <a:endParaRPr lang="zh-CN" altLang="en-US" sz="13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482" t="-637705" r="-179" b="-4245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zh-CN" altLang="en-US" sz="12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828992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1" dirty="0"/>
                            <a:t>Events</a:t>
                          </a:r>
                          <a:endParaRPr lang="zh-CN" altLang="en-US" sz="13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482" t="-737705" r="-179" b="-3245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2494090"/>
                      </a:ext>
                    </a:extLst>
                  </a:tr>
                  <a:tr h="1192911"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6767" t="-260714" r="-99290" b="-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38241" t="-260714" r="-359" b="-1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072873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70560797"/>
      </p:ext>
    </p:extLst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6E24D5C-C6A5-55CC-404A-A1D23320F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88"/>
          <a:stretch/>
        </p:blipFill>
        <p:spPr>
          <a:xfrm>
            <a:off x="7554468" y="1442430"/>
            <a:ext cx="3262159" cy="2495180"/>
          </a:xfrm>
          <a:prstGeom prst="rect">
            <a:avLst/>
          </a:prstGeom>
        </p:spPr>
      </p:pic>
      <p:pic>
        <p:nvPicPr>
          <p:cNvPr id="18" name="图片 17" descr="图示&#10;&#10;描述已自动生成">
            <a:extLst>
              <a:ext uri="{FF2B5EF4-FFF2-40B4-BE49-F238E27FC236}">
                <a16:creationId xmlns:a16="http://schemas.microsoft.com/office/drawing/2014/main" id="{66899FA5-2483-C2CE-7368-1D89A2D40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2"/>
          <a:stretch/>
        </p:blipFill>
        <p:spPr>
          <a:xfrm>
            <a:off x="7149569" y="3821198"/>
            <a:ext cx="3229365" cy="214084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8702B9C-CA47-1EEC-68D5-7C6F1BE4588F}"/>
              </a:ext>
            </a:extLst>
          </p:cNvPr>
          <p:cNvSpPr txBox="1"/>
          <p:nvPr/>
        </p:nvSpPr>
        <p:spPr>
          <a:xfrm>
            <a:off x="399160" y="901280"/>
            <a:ext cx="1103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kumimoji="1" lang="en" altLang="zh-C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" altLang="zh-CN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adiative Bhabha scattering at zero degree,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one of the main background sources.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B14210-6531-AA79-E54B-DC9CFE74E0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40"/>
          <a:stretch/>
        </p:blipFill>
        <p:spPr>
          <a:xfrm>
            <a:off x="10204677" y="4965492"/>
            <a:ext cx="1618244" cy="99654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7241009-1452-6588-F3FD-0562BF32046B}"/>
              </a:ext>
            </a:extLst>
          </p:cNvPr>
          <p:cNvSpPr txBox="1"/>
          <p:nvPr/>
        </p:nvSpPr>
        <p:spPr>
          <a:xfrm>
            <a:off x="2739494" y="83230"/>
            <a:ext cx="715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Luminosity Monitor working principle</a:t>
            </a:r>
            <a:endParaRPr kumimoji="1" lang="zh-CN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686AE7CD-00B8-3A2D-42C7-6C8C7104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133" y="6413827"/>
            <a:ext cx="419100" cy="365125"/>
          </a:xfrm>
        </p:spPr>
        <p:txBody>
          <a:bodyPr/>
          <a:lstStyle/>
          <a:p>
            <a:fld id="{3E77E41A-3222-472D-9E0D-CAE005F31005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DA65C3E-45E2-7D44-AA81-0BDDDB1691BC}"/>
              </a:ext>
            </a:extLst>
          </p:cNvPr>
          <p:cNvSpPr txBox="1"/>
          <p:nvPr/>
        </p:nvSpPr>
        <p:spPr>
          <a:xfrm>
            <a:off x="399160" y="3491488"/>
            <a:ext cx="65473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lang="en-US" altLang="zh-CN" dirty="0">
                <a:solidFill>
                  <a:srgbClr val="0070C0"/>
                </a:solidFill>
                <a:latin typeface="CMR10"/>
              </a:rPr>
              <a:t>A</a:t>
            </a:r>
            <a:r>
              <a:rPr lang="en-US" altLang="zh-CN" sz="1800" dirty="0">
                <a:solidFill>
                  <a:srgbClr val="0070C0"/>
                </a:solidFill>
                <a:effectLst/>
                <a:latin typeface="CMR10"/>
              </a:rPr>
              <a:t>mounts to the ”single Bremsstrahlung” of one beam particle in the field of an opposing beam particle. </a:t>
            </a:r>
            <a:r>
              <a:rPr lang="en-US" altLang="zh-CN" sz="1800" dirty="0">
                <a:effectLst/>
                <a:latin typeface="CMR10"/>
              </a:rPr>
              <a:t>One particle retains its energy and remains in the beam, while the other particle loses part of its energy and emits a photon at almost zero angle, with energy ranging from very low to the beam energy distribution.</a:t>
            </a:r>
          </a:p>
          <a:p>
            <a:pPr marL="285750" indent="-285750" algn="just">
              <a:buFont typeface="Wingdings" pitchFamily="2" charset="2"/>
              <a:buChar char="p"/>
            </a:pPr>
            <a:endParaRPr lang="en-US" altLang="zh-CN" sz="1800" dirty="0">
              <a:effectLst/>
              <a:latin typeface="CMR10"/>
            </a:endParaRPr>
          </a:p>
          <a:p>
            <a:pPr marL="285750" indent="-285750" algn="just">
              <a:buFont typeface="Wingdings" pitchFamily="2" charset="2"/>
              <a:buChar char="p"/>
            </a:pPr>
            <a:r>
              <a:rPr lang="en-US" altLang="zh-CN" sz="1800" dirty="0">
                <a:effectLst/>
                <a:latin typeface="CMR10"/>
              </a:rPr>
              <a:t> The low-energy scattered particles will be deflected downstream of the IP at different locations, as soon as it goes through a magnet, and will then hit the pipe, generating electromagnetic showers. Sensors will be placed just outside the beam pipe to measure the signals from the charged secondary particles. </a:t>
            </a:r>
            <a:endParaRPr lang="en-US" altLang="zh-CN" dirty="0"/>
          </a:p>
          <a:p>
            <a:pPr marL="285750" indent="-285750" algn="just">
              <a:buFont typeface="Wingdings" pitchFamily="2" charset="2"/>
              <a:buChar char="p"/>
            </a:pP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20">
                <a:extLst>
                  <a:ext uri="{FF2B5EF4-FFF2-40B4-BE49-F238E27FC236}">
                    <a16:creationId xmlns:a16="http://schemas.microsoft.com/office/drawing/2014/main" id="{9CAE0801-0F43-8B4F-A914-4A38D9329308}"/>
                  </a:ext>
                </a:extLst>
              </p:cNvPr>
              <p:cNvSpPr/>
              <p:nvPr/>
            </p:nvSpPr>
            <p:spPr>
              <a:xfrm>
                <a:off x="5202445" y="2389810"/>
                <a:ext cx="844632" cy="300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351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1351" i="1" dirty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135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351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CA" sz="135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1" dirty="0"/>
              </a:p>
            </p:txBody>
          </p:sp>
        </mc:Choice>
        <mc:Fallback>
          <p:sp>
            <p:nvSpPr>
              <p:cNvPr id="11" name="Rectangle 20">
                <a:extLst>
                  <a:ext uri="{FF2B5EF4-FFF2-40B4-BE49-F238E27FC236}">
                    <a16:creationId xmlns:a16="http://schemas.microsoft.com/office/drawing/2014/main" id="{9CAE0801-0F43-8B4F-A914-4A38D9329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45" y="2389810"/>
                <a:ext cx="844632" cy="3002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25">
                <a:extLst>
                  <a:ext uri="{FF2B5EF4-FFF2-40B4-BE49-F238E27FC236}">
                    <a16:creationId xmlns:a16="http://schemas.microsoft.com/office/drawing/2014/main" id="{0B929EA7-D800-C54B-A4AC-86F16590A8A9}"/>
                  </a:ext>
                </a:extLst>
              </p:cNvPr>
              <p:cNvSpPr/>
              <p:nvPr/>
            </p:nvSpPr>
            <p:spPr>
              <a:xfrm>
                <a:off x="5202445" y="3025826"/>
                <a:ext cx="728347" cy="300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351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1351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351" i="1" dirty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CA" sz="135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1" dirty="0"/>
              </a:p>
            </p:txBody>
          </p:sp>
        </mc:Choice>
        <mc:Fallback>
          <p:sp>
            <p:nvSpPr>
              <p:cNvPr id="12" name="Rectangle 25">
                <a:extLst>
                  <a:ext uri="{FF2B5EF4-FFF2-40B4-BE49-F238E27FC236}">
                    <a16:creationId xmlns:a16="http://schemas.microsoft.com/office/drawing/2014/main" id="{0B929EA7-D800-C54B-A4AC-86F16590A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45" y="3025826"/>
                <a:ext cx="728347" cy="300210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8">
            <a:extLst>
              <a:ext uri="{FF2B5EF4-FFF2-40B4-BE49-F238E27FC236}">
                <a16:creationId xmlns:a16="http://schemas.microsoft.com/office/drawing/2014/main" id="{2A20ED93-11C7-C742-B8FE-F3288E042C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066"/>
          <a:stretch/>
        </p:blipFill>
        <p:spPr>
          <a:xfrm>
            <a:off x="2739494" y="1715427"/>
            <a:ext cx="2502155" cy="15802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3">
                <a:extLst>
                  <a:ext uri="{FF2B5EF4-FFF2-40B4-BE49-F238E27FC236}">
                    <a16:creationId xmlns:a16="http://schemas.microsoft.com/office/drawing/2014/main" id="{A0870598-FA00-854D-A706-FC0F99FDDCF4}"/>
                  </a:ext>
                </a:extLst>
              </p:cNvPr>
              <p:cNvSpPr/>
              <p:nvPr/>
            </p:nvSpPr>
            <p:spPr>
              <a:xfrm>
                <a:off x="1314014" y="1713062"/>
                <a:ext cx="1592159" cy="300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351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1351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135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CA" sz="1351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351" b="0" i="1" dirty="0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CA" sz="1351" i="1" dirty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US" sz="1351" dirty="0"/>
              </a:p>
            </p:txBody>
          </p:sp>
        </mc:Choice>
        <mc:Fallback>
          <p:sp>
            <p:nvSpPr>
              <p:cNvPr id="16" name="Rectangle 33">
                <a:extLst>
                  <a:ext uri="{FF2B5EF4-FFF2-40B4-BE49-F238E27FC236}">
                    <a16:creationId xmlns:a16="http://schemas.microsoft.com/office/drawing/2014/main" id="{A0870598-FA00-854D-A706-FC0F99FDD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014" y="1713062"/>
                <a:ext cx="1592159" cy="300210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34">
                <a:extLst>
                  <a:ext uri="{FF2B5EF4-FFF2-40B4-BE49-F238E27FC236}">
                    <a16:creationId xmlns:a16="http://schemas.microsoft.com/office/drawing/2014/main" id="{045EA4B8-2004-BE40-9739-DBC35F98ACDF}"/>
                  </a:ext>
                </a:extLst>
              </p:cNvPr>
              <p:cNvSpPr/>
              <p:nvPr/>
            </p:nvSpPr>
            <p:spPr>
              <a:xfrm>
                <a:off x="1314014" y="3024762"/>
                <a:ext cx="1592159" cy="300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351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1351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135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351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CA" sz="1351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351" b="0" i="1" dirty="0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CA" sz="1351" i="1" dirty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US" sz="1351" dirty="0"/>
              </a:p>
            </p:txBody>
          </p:sp>
        </mc:Choice>
        <mc:Fallback>
          <p:sp>
            <p:nvSpPr>
              <p:cNvPr id="17" name="Rectangle 34">
                <a:extLst>
                  <a:ext uri="{FF2B5EF4-FFF2-40B4-BE49-F238E27FC236}">
                    <a16:creationId xmlns:a16="http://schemas.microsoft.com/office/drawing/2014/main" id="{045EA4B8-2004-BE40-9739-DBC35F98A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014" y="3024762"/>
                <a:ext cx="1592159" cy="300210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35">
                <a:extLst>
                  <a:ext uri="{FF2B5EF4-FFF2-40B4-BE49-F238E27FC236}">
                    <a16:creationId xmlns:a16="http://schemas.microsoft.com/office/drawing/2014/main" id="{6AA99F06-BCD2-F24D-8887-B78D1B439F40}"/>
                  </a:ext>
                </a:extLst>
              </p:cNvPr>
              <p:cNvSpPr/>
              <p:nvPr/>
            </p:nvSpPr>
            <p:spPr>
              <a:xfrm>
                <a:off x="5130438" y="1731504"/>
                <a:ext cx="1592159" cy="300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351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1351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135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CA" sz="1351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351" b="0" i="1" dirty="0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CA" sz="1351" i="1" dirty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US" sz="1351" dirty="0"/>
              </a:p>
            </p:txBody>
          </p:sp>
        </mc:Choice>
        <mc:Fallback>
          <p:sp>
            <p:nvSpPr>
              <p:cNvPr id="19" name="Rectangle 35">
                <a:extLst>
                  <a:ext uri="{FF2B5EF4-FFF2-40B4-BE49-F238E27FC236}">
                    <a16:creationId xmlns:a16="http://schemas.microsoft.com/office/drawing/2014/main" id="{6AA99F06-BCD2-F24D-8887-B78D1B439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438" y="1731504"/>
                <a:ext cx="1592159" cy="300210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9">
            <a:extLst>
              <a:ext uri="{FF2B5EF4-FFF2-40B4-BE49-F238E27FC236}">
                <a16:creationId xmlns:a16="http://schemas.microsoft.com/office/drawing/2014/main" id="{47F02B57-74E7-7843-8588-F7B1C5F4F8C3}"/>
              </a:ext>
            </a:extLst>
          </p:cNvPr>
          <p:cNvCxnSpPr>
            <a:cxnSpLocks/>
          </p:cNvCxnSpPr>
          <p:nvPr/>
        </p:nvCxnSpPr>
        <p:spPr>
          <a:xfrm>
            <a:off x="6000948" y="2539915"/>
            <a:ext cx="1252468" cy="10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07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455E2C1B-055D-6513-7F9F-CBB5F422801F}"/>
              </a:ext>
            </a:extLst>
          </p:cNvPr>
          <p:cNvGrpSpPr/>
          <p:nvPr/>
        </p:nvGrpSpPr>
        <p:grpSpPr>
          <a:xfrm>
            <a:off x="395801" y="886421"/>
            <a:ext cx="7498959" cy="5521260"/>
            <a:chOff x="207056" y="791061"/>
            <a:chExt cx="7498959" cy="5521260"/>
          </a:xfrm>
        </p:grpSpPr>
        <p:pic>
          <p:nvPicPr>
            <p:cNvPr id="41" name="图片 40" descr="图片包含 表格&#10;&#10;描述已自动生成">
              <a:extLst>
                <a:ext uri="{FF2B5EF4-FFF2-40B4-BE49-F238E27FC236}">
                  <a16:creationId xmlns:a16="http://schemas.microsoft.com/office/drawing/2014/main" id="{61CA9C68-7945-7467-F2A9-3752A8B66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056" y="2935251"/>
              <a:ext cx="7498959" cy="3377070"/>
            </a:xfrm>
            <a:prstGeom prst="rect">
              <a:avLst/>
            </a:prstGeom>
          </p:spPr>
        </p:pic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D86C70EB-93B4-9670-6F43-6848260B60D4}"/>
                </a:ext>
              </a:extLst>
            </p:cNvPr>
            <p:cNvGrpSpPr/>
            <p:nvPr/>
          </p:nvGrpSpPr>
          <p:grpSpPr>
            <a:xfrm>
              <a:off x="225104" y="791061"/>
              <a:ext cx="7462861" cy="2097866"/>
              <a:chOff x="189093" y="430035"/>
              <a:chExt cx="7426873" cy="2097866"/>
            </a:xfrm>
          </p:grpSpPr>
          <p:pic>
            <p:nvPicPr>
              <p:cNvPr id="3" name="图片 2" descr="图表, 图示&#10;&#10;描述已自动生成">
                <a:extLst>
                  <a:ext uri="{FF2B5EF4-FFF2-40B4-BE49-F238E27FC236}">
                    <a16:creationId xmlns:a16="http://schemas.microsoft.com/office/drawing/2014/main" id="{F7CC434C-1A6F-5266-BCC8-0F1C06E4E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299" t="4019" r="2726" b="3659"/>
              <a:stretch/>
            </p:blipFill>
            <p:spPr>
              <a:xfrm>
                <a:off x="207056" y="457803"/>
                <a:ext cx="3085009" cy="2070098"/>
              </a:xfrm>
              <a:prstGeom prst="rect">
                <a:avLst/>
              </a:prstGeom>
            </p:spPr>
          </p:pic>
          <p:pic>
            <p:nvPicPr>
              <p:cNvPr id="9" name="图片 8" descr="图示, 工程绘图&#10;&#10;描述已自动生成">
                <a:extLst>
                  <a:ext uri="{FF2B5EF4-FFF2-40B4-BE49-F238E27FC236}">
                    <a16:creationId xmlns:a16="http://schemas.microsoft.com/office/drawing/2014/main" id="{99DF8CD6-4587-E155-03C8-3DFAF504D1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0320" r="3650"/>
              <a:stretch/>
            </p:blipFill>
            <p:spPr>
              <a:xfrm>
                <a:off x="5744199" y="550580"/>
                <a:ext cx="1751323" cy="1829011"/>
              </a:xfrm>
              <a:prstGeom prst="rect">
                <a:avLst/>
              </a:prstGeom>
            </p:spPr>
          </p:pic>
          <p:pic>
            <p:nvPicPr>
              <p:cNvPr id="43" name="图片 42" descr="图示, 工程绘图&#10;&#10;描述已自动生成">
                <a:extLst>
                  <a:ext uri="{FF2B5EF4-FFF2-40B4-BE49-F238E27FC236}">
                    <a16:creationId xmlns:a16="http://schemas.microsoft.com/office/drawing/2014/main" id="{051D16A7-BB6F-5952-5122-6A9FD3AAEA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37" r="49317"/>
              <a:stretch/>
            </p:blipFill>
            <p:spPr>
              <a:xfrm>
                <a:off x="3393091" y="498186"/>
                <a:ext cx="2212701" cy="1832100"/>
              </a:xfrm>
              <a:prstGeom prst="rect">
                <a:avLst/>
              </a:prstGeom>
            </p:spPr>
          </p:pic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F7557567-DBD6-D428-404D-BEBF0861AD29}"/>
                  </a:ext>
                </a:extLst>
              </p:cNvPr>
              <p:cNvSpPr/>
              <p:nvPr/>
            </p:nvSpPr>
            <p:spPr>
              <a:xfrm>
                <a:off x="189093" y="430035"/>
                <a:ext cx="7426873" cy="207009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7" name="图片 56" descr="表格&#10;&#10;描述已自动生成">
            <a:extLst>
              <a:ext uri="{FF2B5EF4-FFF2-40B4-BE49-F238E27FC236}">
                <a16:creationId xmlns:a16="http://schemas.microsoft.com/office/drawing/2014/main" id="{899A7331-393B-4EFF-B4F8-8756DE9AD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553" y="4296404"/>
            <a:ext cx="3028084" cy="2157601"/>
          </a:xfrm>
          <a:prstGeom prst="rect">
            <a:avLst/>
          </a:prstGeom>
        </p:spPr>
      </p:pic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08542AD8-1091-0A18-A857-83754E7434F6}"/>
              </a:ext>
            </a:extLst>
          </p:cNvPr>
          <p:cNvCxnSpPr>
            <a:cxnSpLocks/>
          </p:cNvCxnSpPr>
          <p:nvPr/>
        </p:nvCxnSpPr>
        <p:spPr>
          <a:xfrm flipV="1">
            <a:off x="7567268" y="2708055"/>
            <a:ext cx="618883" cy="1154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CFD0EA0B-026E-51A1-4362-2F4C31E0C084}"/>
                  </a:ext>
                </a:extLst>
              </p:cNvPr>
              <p:cNvSpPr txBox="1"/>
              <p:nvPr/>
            </p:nvSpPr>
            <p:spPr>
              <a:xfrm>
                <a:off x="7979032" y="3114695"/>
                <a:ext cx="4005050" cy="3323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 the detector is 10cm long and 3cm high and place it in the horizontal symmetrical about Y=0. In this case, the 8.6m downstream of the IP (at the first 2.4m of BDMV01IRD) is the good position for detector.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particles number lost on this area is almost unaffected by beam-beam deflection. But the distribution is no longer be symmetrical.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should put a detector on both sides. The fraction of loss particles here is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precise could reach 3% at 1kHz.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not guaranteed that every lost particle can generate a signal in the detector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fraction is about 60-70%, so it is necessary to consider a slightly larger detector.</a:t>
                </a: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CFD0EA0B-026E-51A1-4362-2F4C31E0C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32" y="3114695"/>
                <a:ext cx="4005050" cy="3323987"/>
              </a:xfrm>
              <a:prstGeom prst="rect">
                <a:avLst/>
              </a:prstGeom>
              <a:blipFill>
                <a:blip r:embed="rId6"/>
                <a:stretch>
                  <a:fillRect l="-304" t="-367" r="-457" b="-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文本框 70">
            <a:extLst>
              <a:ext uri="{FF2B5EF4-FFF2-40B4-BE49-F238E27FC236}">
                <a16:creationId xmlns:a16="http://schemas.microsoft.com/office/drawing/2014/main" id="{11B769C9-0437-41D5-AA39-362C4FA33CA0}"/>
              </a:ext>
            </a:extLst>
          </p:cNvPr>
          <p:cNvSpPr txBox="1"/>
          <p:nvPr/>
        </p:nvSpPr>
        <p:spPr>
          <a:xfrm>
            <a:off x="243154" y="111674"/>
            <a:ext cx="615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a best position to place the detector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9050C38-886C-7D43-CD94-96E801973D3A}"/>
              </a:ext>
            </a:extLst>
          </p:cNvPr>
          <p:cNvGrpSpPr/>
          <p:nvPr/>
        </p:nvGrpSpPr>
        <p:grpSpPr>
          <a:xfrm>
            <a:off x="7962410" y="1018260"/>
            <a:ext cx="4213483" cy="1569502"/>
            <a:chOff x="252617" y="3271747"/>
            <a:chExt cx="4213483" cy="156950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70F8C44-6B2F-D352-7133-EF51C37D7357}"/>
                </a:ext>
              </a:extLst>
            </p:cNvPr>
            <p:cNvGrpSpPr/>
            <p:nvPr/>
          </p:nvGrpSpPr>
          <p:grpSpPr>
            <a:xfrm>
              <a:off x="355748" y="3801068"/>
              <a:ext cx="4110352" cy="1025214"/>
              <a:chOff x="6740502" y="3419772"/>
              <a:chExt cx="4110352" cy="10252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EE9292BE-D2B8-EA0D-602C-29FE8537BED7}"/>
                      </a:ext>
                    </a:extLst>
                  </p:cNvPr>
                  <p:cNvSpPr txBox="1"/>
                  <p:nvPr/>
                </p:nvSpPr>
                <p:spPr>
                  <a:xfrm>
                    <a:off x="7075882" y="3611873"/>
                    <a:ext cx="3774972" cy="83311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34</m:t>
                              </m:r>
                            </m:sup>
                          </m:sSup>
                          <m:r>
                            <a:rPr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0.5×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1.27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−25</m:t>
                              </m:r>
                            </m:sup>
                          </m:sSup>
                          <m:r>
                            <a:rPr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zh-CN" sz="1200" b="0" dirty="0">
                      <a:ea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1.27</m:t>
                          </m:r>
                          <m:r>
                            <a:rPr lang="en-US" altLang="zh-CN" sz="1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altLang="zh-CN" sz="1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per</m:t>
                          </m:r>
                          <m:r>
                            <a:rPr lang="en-US" altLang="zh-CN" sz="12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2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en-US" sz="1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zh-CN" sz="1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=8.9×</m:t>
                          </m:r>
                          <m:sSup>
                            <m:sSupPr>
                              <m:ctrlPr>
                                <a:rPr lang="en-US" altLang="zh-CN" sz="1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altLang="zh-CN" sz="1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@1</m:t>
                          </m:r>
                          <m:r>
                            <a:rPr lang="en-US" altLang="zh-CN" sz="1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oMath>
                      </m:oMathPara>
                    </a14:m>
                    <a:endParaRPr lang="en-US" altLang="zh-CN" sz="1200" b="0" dirty="0">
                      <a:solidFill>
                        <a:schemeClr val="accent1">
                          <a:lumMod val="75000"/>
                        </a:schemeClr>
                      </a:solidFill>
                      <a:ea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1.27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per</m:t>
                          </m:r>
                          <m:r>
                            <a:rPr lang="en-US" altLang="zh-CN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10</m:t>
                          </m:r>
                          <m:r>
                            <m:rPr>
                              <m:sty m:val="p"/>
                            </m:rP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altLang="zh-CN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=8.9×</m:t>
                          </m:r>
                          <m:sSup>
                            <m:sSup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@100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oMath>
                      </m:oMathPara>
                    </a14:m>
                    <a:endParaRPr lang="en-US" altLang="zh-CN" sz="1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=1.27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𝑚𝑠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8×</m:t>
                          </m:r>
                          <m:sSup>
                            <m:sSup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@1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𝑘𝐻𝑧</m:t>
                          </m:r>
                        </m:oMath>
                      </m:oMathPara>
                    </a14:m>
                    <a:endParaRPr lang="en-US" altLang="zh-CN" sz="1200" dirty="0"/>
                  </a:p>
                </p:txBody>
              </p:sp>
            </mc:Choice>
            <mc:Fallback xmlns=""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8194E95C-BE96-E19D-26A0-E1ADF932B4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5882" y="3611873"/>
                    <a:ext cx="3774972" cy="83311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FF218BB8-60AE-BAF7-965E-55D9403602D3}"/>
                      </a:ext>
                    </a:extLst>
                  </p:cNvPr>
                  <p:cNvSpPr txBox="1"/>
                  <p:nvPr/>
                </p:nvSpPr>
                <p:spPr>
                  <a:xfrm>
                    <a:off x="6740502" y="3419772"/>
                    <a:ext cx="1725139" cy="22278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4" name="文本框 3">
                    <a:extLst>
                      <a:ext uri="{FF2B5EF4-FFF2-40B4-BE49-F238E27FC236}">
                        <a16:creationId xmlns:a16="http://schemas.microsoft.com/office/drawing/2014/main" id="{7B829100-4A48-58B3-1533-9EDBB7D879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0502" y="3419772"/>
                    <a:ext cx="1725139" cy="22278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5556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FF5FA73-A760-AE53-A17F-71BC6F2ECD3C}"/>
                </a:ext>
              </a:extLst>
            </p:cNvPr>
            <p:cNvSpPr/>
            <p:nvPr/>
          </p:nvSpPr>
          <p:spPr>
            <a:xfrm>
              <a:off x="437278" y="3271747"/>
              <a:ext cx="3625598" cy="15695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0C7D2C01-1335-F7E4-201B-180CDFDEB443}"/>
                    </a:ext>
                  </a:extLst>
                </p:cNvPr>
                <p:cNvSpPr txBox="1"/>
                <p:nvPr/>
              </p:nvSpPr>
              <p:spPr>
                <a:xfrm>
                  <a:off x="252617" y="3326900"/>
                  <a:ext cx="2955438" cy="37811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𝑙𝑜𝑠𝑠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78</m:t>
                            </m:r>
                          </m:num>
                          <m:den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FEE3F96-BC92-13CA-8CD2-2B32E6B36E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617" y="3326900"/>
                  <a:ext cx="2955438" cy="378117"/>
                </a:xfrm>
                <a:prstGeom prst="rect">
                  <a:avLst/>
                </a:prstGeom>
                <a:blipFill>
                  <a:blip r:embed="rId9"/>
                  <a:stretch>
                    <a:fillRect t="-3226" b="-806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5E2CA4E-8FD3-CED4-EE86-E2ADB1CF2EF2}"/>
              </a:ext>
            </a:extLst>
          </p:cNvPr>
          <p:cNvCxnSpPr>
            <a:cxnSpLocks/>
          </p:cNvCxnSpPr>
          <p:nvPr/>
        </p:nvCxnSpPr>
        <p:spPr>
          <a:xfrm flipH="1">
            <a:off x="6402608" y="3914690"/>
            <a:ext cx="1086695" cy="931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493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3E9A268A-DA6D-5F46-F0B1-A2B5BB3710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1717803"/>
                  </p:ext>
                </p:extLst>
              </p:nvPr>
            </p:nvGraphicFramePr>
            <p:xfrm>
              <a:off x="1299838" y="826727"/>
              <a:ext cx="8575682" cy="30352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06514">
                      <a:extLst>
                        <a:ext uri="{9D8B030D-6E8A-4147-A177-3AD203B41FA5}">
                          <a16:colId xmlns:a16="http://schemas.microsoft.com/office/drawing/2014/main" val="1021840552"/>
                        </a:ext>
                      </a:extLst>
                    </a:gridCol>
                    <a:gridCol w="937260">
                      <a:extLst>
                        <a:ext uri="{9D8B030D-6E8A-4147-A177-3AD203B41FA5}">
                          <a16:colId xmlns:a16="http://schemas.microsoft.com/office/drawing/2014/main" val="510564697"/>
                        </a:ext>
                      </a:extLst>
                    </a:gridCol>
                    <a:gridCol w="880110">
                      <a:extLst>
                        <a:ext uri="{9D8B030D-6E8A-4147-A177-3AD203B41FA5}">
                          <a16:colId xmlns:a16="http://schemas.microsoft.com/office/drawing/2014/main" val="1357258185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514063572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4261168048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796904569"/>
                        </a:ext>
                      </a:extLst>
                    </a:gridCol>
                    <a:gridCol w="1179948">
                      <a:extLst>
                        <a:ext uri="{9D8B030D-6E8A-4147-A177-3AD203B41FA5}">
                          <a16:colId xmlns:a16="http://schemas.microsoft.com/office/drawing/2014/main" val="282349585"/>
                        </a:ext>
                      </a:extLst>
                    </a:gridCol>
                  </a:tblGrid>
                  <a:tr h="54625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 source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lifetime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events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Lost on 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BDMV01IRD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Nloss/</a:t>
                          </a:r>
                          <a:r>
                            <a:rPr lang="en-US" altLang="zh-CN" sz="1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Nevents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Nloss /s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NlossBDM</a:t>
                          </a:r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/s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8454398"/>
                      </a:ext>
                    </a:extLst>
                  </a:tr>
                  <a:tr h="4978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Bhabha at zero</a:t>
                          </a:r>
                          <a:endParaRPr lang="zh-CN" altLang="en-US" sz="14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 [min]</a:t>
                          </a:r>
                          <a:endParaRPr lang="zh-CN" altLang="en-US" sz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200000</a:t>
                          </a:r>
                          <a:endParaRPr lang="zh-CN" altLang="en-US" sz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17053</a:t>
                          </a:r>
                          <a:endParaRPr lang="zh-CN" altLang="en-US" sz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8.5×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1.45×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200" b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200" b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200" b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200" b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2952626"/>
                      </a:ext>
                    </a:extLst>
                  </a:tr>
                  <a:tr h="49780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Beamstrahlung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 [min]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200000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1.45×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0981904"/>
                      </a:ext>
                    </a:extLst>
                  </a:tr>
                  <a:tr h="49780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Beam-gas bremsstrahlung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486 [hour]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53896132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2034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3.8×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en-US" altLang="zh-CN" sz="1200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9×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altLang="zh-CN" sz="1200" b="0" i="0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693063"/>
                      </a:ext>
                    </a:extLst>
                  </a:tr>
                  <a:tr h="4978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Beam-gas Coulomb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 [hour]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552608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767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200" b="0" i="0" smtClean="0">
                                    <a:latin typeface="Cambria Math" panose="02040503050406030204" pitchFamily="18" charset="0"/>
                                  </a:rPr>
                                  <m:t>.45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1200" b="0" i="0" smtClean="0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68384070"/>
                      </a:ext>
                    </a:extLst>
                  </a:tr>
                  <a:tr h="49780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Beam-thermal photon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 [hour]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65804508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137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2×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1.94×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3.9×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1499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3E9A268A-DA6D-5F46-F0B1-A2B5BB3710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1717803"/>
                  </p:ext>
                </p:extLst>
              </p:nvPr>
            </p:nvGraphicFramePr>
            <p:xfrm>
              <a:off x="1299838" y="826727"/>
              <a:ext cx="8575682" cy="30352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06514">
                      <a:extLst>
                        <a:ext uri="{9D8B030D-6E8A-4147-A177-3AD203B41FA5}">
                          <a16:colId xmlns:a16="http://schemas.microsoft.com/office/drawing/2014/main" val="1021840552"/>
                        </a:ext>
                      </a:extLst>
                    </a:gridCol>
                    <a:gridCol w="937260">
                      <a:extLst>
                        <a:ext uri="{9D8B030D-6E8A-4147-A177-3AD203B41FA5}">
                          <a16:colId xmlns:a16="http://schemas.microsoft.com/office/drawing/2014/main" val="510564697"/>
                        </a:ext>
                      </a:extLst>
                    </a:gridCol>
                    <a:gridCol w="880110">
                      <a:extLst>
                        <a:ext uri="{9D8B030D-6E8A-4147-A177-3AD203B41FA5}">
                          <a16:colId xmlns:a16="http://schemas.microsoft.com/office/drawing/2014/main" val="1357258185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514063572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4261168048"/>
                        </a:ext>
                      </a:extLst>
                    </a:gridCol>
                    <a:gridCol w="1017270">
                      <a:extLst>
                        <a:ext uri="{9D8B030D-6E8A-4147-A177-3AD203B41FA5}">
                          <a16:colId xmlns:a16="http://schemas.microsoft.com/office/drawing/2014/main" val="796904569"/>
                        </a:ext>
                      </a:extLst>
                    </a:gridCol>
                    <a:gridCol w="1179948">
                      <a:extLst>
                        <a:ext uri="{9D8B030D-6E8A-4147-A177-3AD203B41FA5}">
                          <a16:colId xmlns:a16="http://schemas.microsoft.com/office/drawing/2014/main" val="282349585"/>
                        </a:ext>
                      </a:extLst>
                    </a:gridCol>
                  </a:tblGrid>
                  <a:tr h="54625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 source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lifetime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events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Lost on </a:t>
                          </a: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BDMV01IRD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Nloss/</a:t>
                          </a:r>
                          <a:r>
                            <a:rPr lang="en-US" altLang="zh-CN" sz="1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Nevents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Nloss /s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NlossBDM</a:t>
                          </a:r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/s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8454398"/>
                      </a:ext>
                    </a:extLst>
                  </a:tr>
                  <a:tr h="4978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Bhabha at zero</a:t>
                          </a:r>
                          <a:endParaRPr lang="zh-CN" altLang="en-US" sz="14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 [min]</a:t>
                          </a:r>
                          <a:endParaRPr lang="zh-CN" altLang="en-US" sz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200000</a:t>
                          </a:r>
                          <a:endParaRPr lang="zh-CN" altLang="en-US" sz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17053</a:t>
                          </a:r>
                          <a:endParaRPr lang="zh-CN" altLang="en-US" sz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6280" t="-110976" r="-175362" b="-4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1325" t="-110976" r="-118675" b="-4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5773" t="-110976" r="-1546" b="-4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952626"/>
                      </a:ext>
                    </a:extLst>
                  </a:tr>
                  <a:tr h="49780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Beamstrahlung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 [min]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200000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1325" t="-213580" r="-118675" b="-3061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0981904"/>
                      </a:ext>
                    </a:extLst>
                  </a:tr>
                  <a:tr h="49780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Beam-gas bremsstrahlung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486 [hour]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53896132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2034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6280" t="-309756" r="-175362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1325" t="-309756" r="-118675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5773" t="-309756" r="-1546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693063"/>
                      </a:ext>
                    </a:extLst>
                  </a:tr>
                  <a:tr h="4978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Beam-gas Coulomb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 [hour]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552608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767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6280" t="-409756" r="-175362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1325" t="-409756" r="-118675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5773" t="-409756" r="-1546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8384070"/>
                      </a:ext>
                    </a:extLst>
                  </a:tr>
                  <a:tr h="49780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Beam-thermal photon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 [hour]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65804508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137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6280" t="-509756" r="-175362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1325" t="-509756" r="-11867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5773" t="-509756" r="-1546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14999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6A0122CA-50F6-CAB2-334B-75F4812205DE}"/>
              </a:ext>
            </a:extLst>
          </p:cNvPr>
          <p:cNvGrpSpPr/>
          <p:nvPr/>
        </p:nvGrpSpPr>
        <p:grpSpPr>
          <a:xfrm>
            <a:off x="1039606" y="4102590"/>
            <a:ext cx="9377009" cy="1427510"/>
            <a:chOff x="1232511" y="3933764"/>
            <a:chExt cx="9377009" cy="14275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4CEB9FB-DF9B-69A4-A219-A270328CB0F8}"/>
                </a:ext>
              </a:extLst>
            </p:cNvPr>
            <p:cNvGrpSpPr/>
            <p:nvPr/>
          </p:nvGrpSpPr>
          <p:grpSpPr>
            <a:xfrm>
              <a:off x="1553900" y="4262139"/>
              <a:ext cx="7506880" cy="346954"/>
              <a:chOff x="525643" y="3589178"/>
              <a:chExt cx="7506880" cy="3469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文本框 3">
                    <a:extLst>
                      <a:ext uri="{FF2B5EF4-FFF2-40B4-BE49-F238E27FC236}">
                        <a16:creationId xmlns:a16="http://schemas.microsoft.com/office/drawing/2014/main" id="{0900C3E1-FD55-8BF7-06C9-4E8DC92048B6}"/>
                      </a:ext>
                    </a:extLst>
                  </p:cNvPr>
                  <p:cNvSpPr txBox="1"/>
                  <p:nvPr/>
                </p:nvSpPr>
                <p:spPr>
                  <a:xfrm>
                    <a:off x="6319515" y="3627773"/>
                    <a:ext cx="1713008" cy="2284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</a:rPr>
                                <m:t>𝑙𝑜𝑠𝑠</m:t>
                              </m:r>
                            </m:sub>
                          </m:sSub>
                          <m:r>
                            <a:rPr lang="en-US" altLang="zh-CN" sz="13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3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3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altLang="zh-CN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3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zh-CN" altLang="en-US" sz="13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zh-CN" altLang="en-US" sz="1300" dirty="0"/>
                  </a:p>
                </p:txBody>
              </p:sp>
            </mc:Choice>
            <mc:Fallback xmlns="">
              <p:sp>
                <p:nvSpPr>
                  <p:cNvPr id="4" name="文本框 3">
                    <a:extLst>
                      <a:ext uri="{FF2B5EF4-FFF2-40B4-BE49-F238E27FC236}">
                        <a16:creationId xmlns:a16="http://schemas.microsoft.com/office/drawing/2014/main" id="{0900C3E1-FD55-8BF7-06C9-4E8DC92048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9515" y="3627773"/>
                    <a:ext cx="1713008" cy="22846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00000" r="-11032" b="-1157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195EDE22-8A47-BC2F-F721-70F0EBE097A1}"/>
                      </a:ext>
                    </a:extLst>
                  </p:cNvPr>
                  <p:cNvSpPr txBox="1"/>
                  <p:nvPr/>
                </p:nvSpPr>
                <p:spPr>
                  <a:xfrm>
                    <a:off x="525643" y="3694130"/>
                    <a:ext cx="3416769" cy="21954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3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3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CN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=1.3×</m:t>
                          </m:r>
                          <m:sSup>
                            <m:sSupPr>
                              <m:ctrlPr>
                                <a:rPr lang="en-US" altLang="zh-CN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  <m:r>
                            <a:rPr lang="en-US" altLang="zh-CN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×268=3.5×</m:t>
                          </m:r>
                          <m:sSup>
                            <m:sSupPr>
                              <m:ctrlPr>
                                <a:rPr lang="en-US" altLang="zh-CN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1300" dirty="0"/>
                  </a:p>
                </p:txBody>
              </p:sp>
            </mc:Choice>
            <mc:Fallback xmlns="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195EDE22-8A47-BC2F-F721-70F0EBE097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643" y="3694130"/>
                    <a:ext cx="3416769" cy="21954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35" t="-2778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830F3824-6539-B978-3E35-27439FF071A9}"/>
                      </a:ext>
                    </a:extLst>
                  </p:cNvPr>
                  <p:cNvSpPr txBox="1"/>
                  <p:nvPr/>
                </p:nvSpPr>
                <p:spPr>
                  <a:xfrm>
                    <a:off x="4033996" y="3589178"/>
                    <a:ext cx="2193934" cy="3469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=3.3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−4</m:t>
                              </m:r>
                            </m:sup>
                          </m:s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830F3824-6539-B978-3E35-27439FF071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3996" y="3589178"/>
                    <a:ext cx="2193934" cy="3469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3509" b="-1403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35F2C41-0D3A-D98B-F8B5-A7F481BC105D}"/>
                </a:ext>
              </a:extLst>
            </p:cNvPr>
            <p:cNvGrpSpPr/>
            <p:nvPr/>
          </p:nvGrpSpPr>
          <p:grpSpPr>
            <a:xfrm>
              <a:off x="1232513" y="4716540"/>
              <a:ext cx="9377007" cy="644734"/>
              <a:chOff x="6721100" y="2248293"/>
              <a:chExt cx="6280067" cy="644734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CF03FA5-B826-7145-268C-4FB2F3A58BAF}"/>
                  </a:ext>
                </a:extLst>
              </p:cNvPr>
              <p:cNvSpPr txBox="1"/>
              <p:nvPr/>
            </p:nvSpPr>
            <p:spPr>
              <a:xfrm>
                <a:off x="6721100" y="2248293"/>
                <a:ext cx="47244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lost particles due to Bhabha at zero degree in 1s </a:t>
                </a:r>
                <a:r>
                  <a:rPr lang="en-US" altLang="zh-CN" sz="1400" dirty="0"/>
                  <a:t>:</a:t>
                </a:r>
                <a:endParaRPr lang="zh-CN" altLang="en-US" sz="1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B805F458-47C5-1EC3-9272-D470FD774237}"/>
                      </a:ext>
                    </a:extLst>
                  </p:cNvPr>
                  <p:cNvSpPr txBox="1"/>
                  <p:nvPr/>
                </p:nvSpPr>
                <p:spPr>
                  <a:xfrm>
                    <a:off x="10069263" y="2269168"/>
                    <a:ext cx="2931904" cy="2460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𝑙𝑜𝑠𝑠𝐵h𝑎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.5×</m:t>
                          </m:r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altLang="zh-CN" sz="1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(40</m:t>
                                      </m:r>
                                      <m:r>
                                        <a:rPr lang="en-US" altLang="zh-CN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×60)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=1.45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B805F458-47C5-1EC3-9272-D470FD7742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9263" y="2269168"/>
                    <a:ext cx="2931904" cy="24602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18" t="-102500" b="-115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C86F197-C96D-62A2-DDCF-1F16CBA67156}"/>
                  </a:ext>
                </a:extLst>
              </p:cNvPr>
              <p:cNvSpPr txBox="1"/>
              <p:nvPr/>
            </p:nvSpPr>
            <p:spPr>
              <a:xfrm>
                <a:off x="6721100" y="2585250"/>
                <a:ext cx="25109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lost on BDMV01IRD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66CABEB6-5AAC-7D1B-558B-01DA9648FF0C}"/>
                      </a:ext>
                    </a:extLst>
                  </p:cNvPr>
                  <p:cNvSpPr txBox="1"/>
                  <p:nvPr/>
                </p:nvSpPr>
                <p:spPr>
                  <a:xfrm>
                    <a:off x="9130901" y="2616767"/>
                    <a:ext cx="231463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𝑙𝑜𝑠𝑠𝐵𝐷𝑀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=1.45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0.085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=1.2×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66CABEB6-5AAC-7D1B-558B-01DA9648FF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30901" y="2616767"/>
                    <a:ext cx="2314638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9" t="-2857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E1FEBD1-ECD4-159D-700E-7DDED09E0281}"/>
                </a:ext>
              </a:extLst>
            </p:cNvPr>
            <p:cNvSpPr txBox="1"/>
            <p:nvPr/>
          </p:nvSpPr>
          <p:spPr>
            <a:xfrm>
              <a:off x="1232511" y="3933764"/>
              <a:ext cx="79811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16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Assuming linear loss, i.e., the number of particles lost each turn is the same </a:t>
              </a:r>
              <a:endParaRPr lang="zh-CN" alt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89A91A2-B7C7-783F-85AC-3F04ACAE72BA}"/>
              </a:ext>
            </a:extLst>
          </p:cNvPr>
          <p:cNvSpPr txBox="1"/>
          <p:nvPr/>
        </p:nvSpPr>
        <p:spPr>
          <a:xfrm>
            <a:off x="3466348" y="171378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level of background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21A93A8-F906-EBC6-BF56-BFA1503A877D}"/>
              </a:ext>
            </a:extLst>
          </p:cNvPr>
          <p:cNvSpPr txBox="1"/>
          <p:nvPr/>
        </p:nvSpPr>
        <p:spPr>
          <a:xfrm>
            <a:off x="1039606" y="5669064"/>
            <a:ext cx="9998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" altLang="zh-CN" sz="16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" altLang="zh-CN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BDMV01IRD, </a:t>
            </a:r>
            <a:r>
              <a:rPr kumimoji="1" lang="en-US" altLang="zh-CN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radiative Bhabha at zero angle </a:t>
            </a:r>
            <a:r>
              <a:rPr lang="en" altLang="zh-CN" sz="16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 dominates over the sum of all the other processes</a:t>
            </a:r>
            <a:r>
              <a:rPr lang="en-US" altLang="zh-CN" sz="16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ignored</a:t>
            </a:r>
            <a:r>
              <a:rPr lang="en" altLang="zh-CN" sz="16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636A6F-6CA0-92AA-7938-1CF501ED974A}"/>
              </a:ext>
            </a:extLst>
          </p:cNvPr>
          <p:cNvSpPr txBox="1"/>
          <p:nvPr/>
        </p:nvSpPr>
        <p:spPr>
          <a:xfrm>
            <a:off x="10302315" y="434340"/>
            <a:ext cx="1775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Haoyu</a:t>
            </a:r>
            <a:r>
              <a:rPr lang="en-US" altLang="zh-CN" sz="1400" dirty="0"/>
              <a:t> Shi, Sha Bai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2853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1A762B-6A8E-7447-AE40-B27542772EC0}"/>
              </a:ext>
            </a:extLst>
          </p:cNvPr>
          <p:cNvSpPr txBox="1"/>
          <p:nvPr/>
        </p:nvSpPr>
        <p:spPr>
          <a:xfrm>
            <a:off x="4213411" y="454068"/>
            <a:ext cx="3765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E191926-650E-924B-AFA4-C17924358A87}"/>
              </a:ext>
            </a:extLst>
          </p:cNvPr>
          <p:cNvGrpSpPr/>
          <p:nvPr/>
        </p:nvGrpSpPr>
        <p:grpSpPr>
          <a:xfrm>
            <a:off x="782092" y="1599281"/>
            <a:ext cx="10436936" cy="1951851"/>
            <a:chOff x="693192" y="1891381"/>
            <a:chExt cx="10436936" cy="1951851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F8EDD9C3-9D71-2043-A1A3-847975D2116F}"/>
                </a:ext>
              </a:extLst>
            </p:cNvPr>
            <p:cNvSpPr txBox="1"/>
            <p:nvPr/>
          </p:nvSpPr>
          <p:spPr>
            <a:xfrm>
              <a:off x="693192" y="1891381"/>
              <a:ext cx="84736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p"/>
              </a:pPr>
              <a:r>
                <a:rPr kumimoji="1" lang="en-US" altLang="zh-CN" sz="2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Necessity of the Fast Luminosity feedback for CEPC</a:t>
              </a:r>
              <a:endParaRPr kumimoji="1" lang="zh-CN" alt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F577A14-04EB-AB4A-8BAE-9D2A21529E91}"/>
                </a:ext>
              </a:extLst>
            </p:cNvPr>
            <p:cNvSpPr txBox="1"/>
            <p:nvPr/>
          </p:nvSpPr>
          <p:spPr>
            <a:xfrm>
              <a:off x="693192" y="2590308"/>
              <a:ext cx="1043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p"/>
              </a:pPr>
              <a:r>
                <a:rPr lang="en-US" altLang="zh-CN" sz="2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" pitchFamily="2" charset="0"/>
                </a:rPr>
                <a:t>Vertical IP orbit feedback—based on BPMs </a:t>
              </a:r>
              <a:endPara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" pitchFamily="2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DBEE581-DE00-F445-BB3F-81D4A09D59BE}"/>
                </a:ext>
              </a:extLst>
            </p:cNvPr>
            <p:cNvSpPr txBox="1"/>
            <p:nvPr/>
          </p:nvSpPr>
          <p:spPr>
            <a:xfrm>
              <a:off x="693192" y="3320012"/>
              <a:ext cx="1043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p"/>
              </a:pPr>
              <a:r>
                <a:rPr lang="en-US" altLang="zh-CN" sz="2800" b="1" dirty="0">
                  <a:solidFill>
                    <a:schemeClr val="accent1">
                      <a:lumMod val="50000"/>
                    </a:schemeClr>
                  </a:solidFill>
                  <a:latin typeface="Times" pitchFamily="2" charset="0"/>
                </a:rPr>
                <a:t>Horizontal</a:t>
              </a:r>
              <a:r>
                <a:rPr lang="en-US" altLang="zh-CN" sz="2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" pitchFamily="2" charset="0"/>
                </a:rPr>
                <a:t> IP orbit feedback—based on luminosity monitor</a:t>
              </a:r>
              <a:endPara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7830258"/>
      </p:ext>
    </p:extLst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2BDC951-01CE-4863-BEA9-B2A79C95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133" y="6413827"/>
            <a:ext cx="419100" cy="365125"/>
          </a:xfrm>
        </p:spPr>
        <p:txBody>
          <a:bodyPr/>
          <a:lstStyle/>
          <a:p>
            <a:fld id="{3E77E41A-3222-472D-9E0D-CAE005F31005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E79D1C-E7A4-5A60-76D3-DF12EC830E2D}"/>
              </a:ext>
            </a:extLst>
          </p:cNvPr>
          <p:cNvSpPr txBox="1"/>
          <p:nvPr/>
        </p:nvSpPr>
        <p:spPr>
          <a:xfrm>
            <a:off x="2271712" y="43084"/>
            <a:ext cx="7180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Necessity of the Fast Luminosity Monitor for CEPC</a:t>
            </a:r>
            <a:endParaRPr kumimoji="1"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4FCB795-B8DE-A4C0-2E69-DBD6FF792018}"/>
              </a:ext>
            </a:extLst>
          </p:cNvPr>
          <p:cNvGrpSpPr/>
          <p:nvPr/>
        </p:nvGrpSpPr>
        <p:grpSpPr>
          <a:xfrm>
            <a:off x="318073" y="635322"/>
            <a:ext cx="10065128" cy="3344998"/>
            <a:chOff x="318073" y="543858"/>
            <a:chExt cx="10065128" cy="334499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4F413F3-2A21-0576-BF55-37DD982C9A2A}"/>
                </a:ext>
              </a:extLst>
            </p:cNvPr>
            <p:cNvSpPr txBox="1"/>
            <p:nvPr/>
          </p:nvSpPr>
          <p:spPr>
            <a:xfrm>
              <a:off x="710563" y="971240"/>
              <a:ext cx="967263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p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previous calculations assume that BPM can achieve design precise, and all machine parameters can reach the design values, we can put many BPMs near maximum beta position. </a:t>
              </a:r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But if the BPM in one direction is not so precise and at the beginning of the operation, the nominal parameters will not be achieved</a:t>
              </a:r>
              <a:r>
                <a:rPr lang="en-US" altLang="zh-CN" sz="1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offset generated at BPM is not big enough to accurately measured with these BPMs. 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8372732-7D30-CE5D-2A94-AF7D2F1EE8BC}"/>
                </a:ext>
              </a:extLst>
            </p:cNvPr>
            <p:cNvSpPr txBox="1"/>
            <p:nvPr/>
          </p:nvSpPr>
          <p:spPr>
            <a:xfrm>
              <a:off x="318073" y="543858"/>
              <a:ext cx="8894505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9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Used for IP orbit feedback as a back up</a:t>
              </a:r>
              <a:endParaRPr lang="zh-CN" altLang="en-US" sz="19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EA2C9EA-2F40-51B4-DDDD-31FC5DA631CD}"/>
                </a:ext>
              </a:extLst>
            </p:cNvPr>
            <p:cNvSpPr txBox="1"/>
            <p:nvPr/>
          </p:nvSpPr>
          <p:spPr>
            <a:xfrm>
              <a:off x="409512" y="2733887"/>
              <a:ext cx="8894505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9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Used for beam size tuning</a:t>
              </a:r>
              <a:endParaRPr lang="zh-CN" altLang="en-US" sz="19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4A656407-3321-3183-BC6F-7FA7B30799D6}"/>
                    </a:ext>
                  </a:extLst>
                </p:cNvPr>
                <p:cNvSpPr txBox="1"/>
                <p:nvPr/>
              </p:nvSpPr>
              <p:spPr>
                <a:xfrm>
                  <a:off x="818196" y="3150192"/>
                  <a:ext cx="9457373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 algn="just">
                    <a:buFont typeface="Wingdings" panose="05000000000000000000" pitchFamily="2" charset="2"/>
                    <a:buChar char="p"/>
                  </a:pP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Whether you do beam size tuning with beam-beam deflection or luminosity, will introduce beam-beam blow up. We should minimize beam-beam blow-up by reducing strongly beam current, maybe factor of 100, then luminosity drops 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</m:sSup>
                    </m:oMath>
                  </a14:m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And in that case, standard luminosity monitor doesn’t work, you need to wait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4A656407-3321-3183-BC6F-7FA7B3079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196" y="3150192"/>
                  <a:ext cx="9457373" cy="738664"/>
                </a:xfrm>
                <a:prstGeom prst="rect">
                  <a:avLst/>
                </a:prstGeom>
                <a:blipFill>
                  <a:blip r:embed="rId2"/>
                  <a:stretch>
                    <a:fillRect l="-64" t="-1653" r="-129" b="-74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082DFE6D-37BE-62DC-FA0C-1D300851C0E7}"/>
              </a:ext>
            </a:extLst>
          </p:cNvPr>
          <p:cNvSpPr txBox="1"/>
          <p:nvPr/>
        </p:nvSpPr>
        <p:spPr>
          <a:xfrm>
            <a:off x="710563" y="2032603"/>
            <a:ext cx="9845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luminosity is at least 10 times lower than the nominal value, and the cross-section of standard luminosity monitor is not large enough, so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luminosity monitor also doesn’t work for fast feedback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maybe the luminosity monitor can be alternative.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483F0AB8-591C-DD66-8CCB-347E2B51EE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700951"/>
                  </p:ext>
                </p:extLst>
              </p:nvPr>
            </p:nvGraphicFramePr>
            <p:xfrm>
              <a:off x="1799509" y="4146827"/>
              <a:ext cx="7668101" cy="24073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30191">
                      <a:extLst>
                        <a:ext uri="{9D8B030D-6E8A-4147-A177-3AD203B41FA5}">
                          <a16:colId xmlns:a16="http://schemas.microsoft.com/office/drawing/2014/main" val="53790866"/>
                        </a:ext>
                      </a:extLst>
                    </a:gridCol>
                    <a:gridCol w="2926080">
                      <a:extLst>
                        <a:ext uri="{9D8B030D-6E8A-4147-A177-3AD203B41FA5}">
                          <a16:colId xmlns:a16="http://schemas.microsoft.com/office/drawing/2014/main" val="4236914937"/>
                        </a:ext>
                      </a:extLst>
                    </a:gridCol>
                    <a:gridCol w="3211830">
                      <a:extLst>
                        <a:ext uri="{9D8B030D-6E8A-4147-A177-3AD203B41FA5}">
                          <a16:colId xmlns:a16="http://schemas.microsoft.com/office/drawing/2014/main" val="2571275462"/>
                        </a:ext>
                      </a:extLst>
                    </a:gridCol>
                  </a:tblGrid>
                  <a:tr h="360427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5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Standard luminosity monitor</a:t>
                          </a:r>
                        </a:p>
                        <a:p>
                          <a:pPr algn="ctr"/>
                          <a:r>
                            <a:rPr lang="en-US" altLang="zh-CN" sz="15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(LumiCal)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Fast luminosity monitor</a:t>
                          </a:r>
                          <a:endParaRPr lang="zh-CN" altLang="en-US" sz="15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621174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400" b="1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Lower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400" b="1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luminosity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=5×</m:t>
                              </m:r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200" b="0" dirty="0"/>
                            <a:t>     f=1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b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200" b="1" smtClean="0">
                                      <a:latin typeface="Cambria Math" panose="02040503050406030204" pitchFamily="18" charset="0"/>
                                    </a:rPr>
                                    <m:t>𝑯𝒊𝒈𝒈𝒔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−31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zh-CN" altLang="en-US" sz="1200" b="0" dirty="0"/>
                            <a:t>  </a:t>
                          </a:r>
                          <a:endParaRPr kumimoji="1" lang="en-US" altLang="zh-CN" sz="12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zh-CN" altLang="en-US" sz="1200" b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kumimoji="1" lang="en-US" altLang="zh-CN" sz="1200" b="0" dirty="0"/>
                        </a:p>
                        <a:p>
                          <a:r>
                            <a:rPr kumimoji="1" lang="en-US" altLang="zh-CN" sz="1200" b="0" dirty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200" b="0" smtClean="0">
                                  <a:latin typeface="Cambria Math" panose="02040503050406030204" pitchFamily="18" charset="0"/>
                                </a:rPr>
                                <m:t>=0.5×5×</m:t>
                              </m:r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  <m:r>
                                <a:rPr lang="en-US" altLang="zh-CN" sz="12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p>
                              </m:sSup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</m:oMath>
                          </a14:m>
                          <a:endParaRPr lang="en-US" altLang="zh-CN" sz="12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     =2.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=2.5</m:t>
                                </m:r>
                                <m: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/10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ms</m:t>
                                </m:r>
                              </m:oMath>
                            </m:oMathPara>
                          </a14:m>
                          <a:endParaRPr lang="en-US" altLang="zh-CN" sz="8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2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If measure at 100Hz, the precise is 0.63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=5×</m:t>
                                </m:r>
                                <m:sSup>
                                  <m:sSupPr>
                                    <m:ctrlPr>
                                      <a:rPr kumimoji="0" lang="en-US" altLang="zh-CN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0" lang="en-US" altLang="zh-CN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0" lang="en-US" altLang="zh-CN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=0.01</m:t>
                                </m:r>
                              </m:oMath>
                            </m:oMathPara>
                          </a14:m>
                          <a:endParaRPr kumimoji="0" lang="en-US" altLang="zh-CN" sz="12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zh-CN" sz="1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CN" altLang="en-US" sz="12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kumimoji="0" lang="en-US" altLang="zh-CN" sz="12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𝑯𝒊𝒈𝒈𝒔</m:t>
                                  </m:r>
                                </m:sub>
                              </m:sSub>
                              <m:r>
                                <a:rPr kumimoji="0" lang="en-US" altLang="zh-CN" sz="12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1.27×10</m:t>
                                  </m:r>
                                </m:e>
                                <m:sup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−25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2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kumimoji="0" lang="en-US" altLang="zh-CN" sz="12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zh-CN" altLang="en-US" sz="12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endParaRPr kumimoji="1" lang="en-US" altLang="zh-CN" sz="12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kumimoji="0" lang="zh-CN" altLang="en-US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kumimoji="1" lang="en-US" altLang="zh-CN" sz="12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2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2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1200" b="0" smtClean="0">
                                  <a:latin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0.5×</m:t>
                              </m:r>
                              <m:r>
                                <a:rPr lang="en-US" altLang="zh-CN" sz="1200">
                                  <a:latin typeface="Cambria Math" panose="02040503050406030204" pitchFamily="18" charset="0"/>
                                </a:rPr>
                                <m:t>1.27×</m:t>
                              </m:r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</a:rPr>
                                    <m:t>−25</m:t>
                                  </m:r>
                                </m:sup>
                              </m:sSup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</m:oMath>
                          </a14:m>
                          <a:endParaRPr kumimoji="0" lang="en-US" altLang="zh-CN" sz="12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ED7D31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2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=3.2×</m:t>
                              </m:r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=3.2×</m:t>
                              </m:r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200" b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/10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ms</m:t>
                              </m:r>
                            </m:oMath>
                          </a14:m>
                          <a:endParaRPr kumimoji="0" lang="en-US" altLang="zh-CN" sz="8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ED7D31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2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If measure at 100Hz, the precise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altLang="zh-CN" sz="1200" b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altLang="zh-CN" sz="1200" b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200" b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kumimoji="1" lang="en-US" altLang="zh-CN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Times" panose="02020603050405020304" pitchFamily="18" charset="0"/>
                            <a:ea typeface="+mn-ea"/>
                            <a:cs typeface="Times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0812159"/>
                      </a:ext>
                    </a:extLst>
                  </a:tr>
                  <a:tr h="572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400" b="1" kern="1200" noProof="0" dirty="0">
                              <a:solidFill>
                                <a:schemeClr val="dk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Lower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400" b="1" kern="1200" noProof="0" dirty="0">
                              <a:solidFill>
                                <a:schemeClr val="dk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 current</a:t>
                          </a:r>
                          <a:endParaRPr kumimoji="1" lang="en-US" altLang="zh-CN" sz="1400" b="1" kern="1200" noProof="0" dirty="0">
                            <a:solidFill>
                              <a:schemeClr val="dk1"/>
                            </a:solidFill>
                            <a:latin typeface="Times" panose="02020603050405020304" pitchFamily="18" charset="0"/>
                            <a:ea typeface="+mn-ea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=5×</m:t>
                                </m:r>
                                <m:sSup>
                                  <m:sSupPr>
                                    <m:ctrlPr>
                                      <a:rPr kumimoji="0" lang="en-US" altLang="zh-CN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0" lang="en-US" altLang="zh-CN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0" lang="en-US" altLang="zh-CN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altLang="zh-CN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kumimoji="0" lang="zh-CN" altLang="en-US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kumimoji="1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=0.25/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kumimoji="0" lang="en-US" altLang="zh-CN" sz="8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2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If measure at 1Hz, the precise is 2</a:t>
                          </a:r>
                          <a:endParaRPr kumimoji="1" lang="en-US" altLang="zh-CN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Times" panose="02020603050405020304" pitchFamily="18" charset="0"/>
                            <a:ea typeface="+mn-ea"/>
                            <a:cs typeface="Times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=5×</m:t>
                                </m:r>
                                <m:sSup>
                                  <m:sSupPr>
                                    <m:ctrlPr>
                                      <a:rPr kumimoji="0" lang="en-US" altLang="zh-CN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0" lang="en-US" altLang="zh-CN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0" lang="en-US" altLang="zh-CN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altLang="zh-CN" sz="1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kumimoji="0" lang="zh-CN" altLang="en-US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kumimoji="0" lang="en-US" altLang="zh-CN" sz="1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=3.2×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kumimoji="1" lang="en-US" altLang="zh-CN" sz="8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2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If measure at 1Hz, the precise is 0.06</a:t>
                          </a:r>
                          <a:endParaRPr kumimoji="1" lang="en-US" altLang="zh-CN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Times" panose="02020603050405020304" pitchFamily="18" charset="0"/>
                            <a:ea typeface="+mn-ea"/>
                            <a:cs typeface="Times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5608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483F0AB8-591C-DD66-8CCB-347E2B51EE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700951"/>
                  </p:ext>
                </p:extLst>
              </p:nvPr>
            </p:nvGraphicFramePr>
            <p:xfrm>
              <a:off x="1799509" y="4146827"/>
              <a:ext cx="7668101" cy="243338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30191">
                      <a:extLst>
                        <a:ext uri="{9D8B030D-6E8A-4147-A177-3AD203B41FA5}">
                          <a16:colId xmlns:a16="http://schemas.microsoft.com/office/drawing/2014/main" val="53790866"/>
                        </a:ext>
                      </a:extLst>
                    </a:gridCol>
                    <a:gridCol w="2926080">
                      <a:extLst>
                        <a:ext uri="{9D8B030D-6E8A-4147-A177-3AD203B41FA5}">
                          <a16:colId xmlns:a16="http://schemas.microsoft.com/office/drawing/2014/main" val="4236914937"/>
                        </a:ext>
                      </a:extLst>
                    </a:gridCol>
                    <a:gridCol w="3211830">
                      <a:extLst>
                        <a:ext uri="{9D8B030D-6E8A-4147-A177-3AD203B41FA5}">
                          <a16:colId xmlns:a16="http://schemas.microsoft.com/office/drawing/2014/main" val="2571275462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500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Standard luminosity monitor</a:t>
                          </a:r>
                        </a:p>
                        <a:p>
                          <a:pPr algn="ctr"/>
                          <a:r>
                            <a:rPr lang="en-US" altLang="zh-CN" sz="1500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(LumiCal)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Fast luminosity monitor</a:t>
                          </a:r>
                          <a:endParaRPr lang="zh-CN" altLang="en-US" sz="1500" b="1" dirty="0">
                            <a:latin typeface="Times" panose="02020603050405020304" pitchFamily="18" charset="0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6211745"/>
                      </a:ext>
                    </a:extLst>
                  </a:tr>
                  <a:tr h="123640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400" b="1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Lower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400" b="1" dirty="0"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luminosity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2391" t="-45320" r="-109979" b="-56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9089" t="-45320" r="-380" b="-566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812159"/>
                      </a:ext>
                    </a:extLst>
                  </a:tr>
                  <a:tr h="6483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400" b="1" kern="1200" noProof="0" dirty="0">
                              <a:solidFill>
                                <a:schemeClr val="dk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Lower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400" b="1" kern="1200" noProof="0" dirty="0">
                              <a:solidFill>
                                <a:schemeClr val="dk1"/>
                              </a:solidFill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 current</a:t>
                          </a:r>
                          <a:endParaRPr kumimoji="1" lang="en-US" altLang="zh-CN" sz="1400" b="1" kern="1200" noProof="0" dirty="0">
                            <a:solidFill>
                              <a:schemeClr val="dk1"/>
                            </a:solidFill>
                            <a:latin typeface="Times" panose="02020603050405020304" pitchFamily="18" charset="0"/>
                            <a:ea typeface="+mn-ea"/>
                            <a:cs typeface="Times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2391" t="-275701" r="-109979" b="-74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9089" t="-275701" r="-380" b="-74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85608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701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2BDC951-01CE-4863-BEA9-B2A79C95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5EB0F7C-CF2C-9E6A-726B-0274870F763C}"/>
              </a:ext>
            </a:extLst>
          </p:cNvPr>
          <p:cNvSpPr txBox="1"/>
          <p:nvPr/>
        </p:nvSpPr>
        <p:spPr>
          <a:xfrm>
            <a:off x="4897517" y="68228"/>
            <a:ext cx="195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Motivation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F0F6D0E-4654-C3AB-3833-AF12DF76C0E1}"/>
              </a:ext>
            </a:extLst>
          </p:cNvPr>
          <p:cNvSpPr txBox="1"/>
          <p:nvPr/>
        </p:nvSpPr>
        <p:spPr>
          <a:xfrm>
            <a:off x="8610600" y="5987018"/>
            <a:ext cx="18234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1966947-A007-9344-ADBC-06C21CC8174A}"/>
              </a:ext>
            </a:extLst>
          </p:cNvPr>
          <p:cNvGrpSpPr/>
          <p:nvPr/>
        </p:nvGrpSpPr>
        <p:grpSpPr>
          <a:xfrm>
            <a:off x="7239000" y="4886438"/>
            <a:ext cx="2743200" cy="1552137"/>
            <a:chOff x="7844760" y="637879"/>
            <a:chExt cx="3509040" cy="2125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F0AE1B10-B1A8-E34E-8476-19279EDEA61E}"/>
                    </a:ext>
                  </a:extLst>
                </p:cNvPr>
                <p:cNvSpPr txBox="1"/>
                <p:nvPr/>
              </p:nvSpPr>
              <p:spPr>
                <a:xfrm>
                  <a:off x="9238374" y="637879"/>
                  <a:ext cx="283940" cy="1476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kumimoji="1" lang="zh-CN" altLang="en-US" sz="10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zh-CN" sz="100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0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1" lang="en-US" altLang="zh-CN" sz="10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kumimoji="1" lang="zh-CN" altLang="en-US" sz="1000" dirty="0"/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F0AE1B10-B1A8-E34E-8476-19279EDEA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8374" y="637879"/>
                  <a:ext cx="283940" cy="147647"/>
                </a:xfrm>
                <a:prstGeom prst="rect">
                  <a:avLst/>
                </a:prstGeom>
                <a:blipFill>
                  <a:blip r:embed="rId2"/>
                  <a:stretch>
                    <a:fillRect l="-60000" t="-166667" r="-25000" b="-26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F8E8928-7452-E44F-AFA8-CFAF35EB8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724"/>
            <a:stretch/>
          </p:blipFill>
          <p:spPr>
            <a:xfrm>
              <a:off x="7844760" y="785526"/>
              <a:ext cx="3509040" cy="1978276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2A19873-182A-5B43-A134-C653612B8E27}"/>
              </a:ext>
            </a:extLst>
          </p:cNvPr>
          <p:cNvGrpSpPr/>
          <p:nvPr/>
        </p:nvGrpSpPr>
        <p:grpSpPr>
          <a:xfrm>
            <a:off x="859390" y="4960741"/>
            <a:ext cx="5834880" cy="1267656"/>
            <a:chOff x="1132589" y="2583336"/>
            <a:chExt cx="5834880" cy="126765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3E21318-74B7-EC44-BAF4-4B0346235629}"/>
                </a:ext>
              </a:extLst>
            </p:cNvPr>
            <p:cNvSpPr txBox="1"/>
            <p:nvPr/>
          </p:nvSpPr>
          <p:spPr>
            <a:xfrm>
              <a:off x="1133340" y="2583336"/>
              <a:ext cx="5834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" altLang="zh-CN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Designed machine parameters </a:t>
              </a:r>
              <a:endPara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C1516D0-4634-1D47-9E9F-8DE0462FBBBF}"/>
                </a:ext>
              </a:extLst>
            </p:cNvPr>
            <p:cNvSpPr txBox="1"/>
            <p:nvPr/>
          </p:nvSpPr>
          <p:spPr>
            <a:xfrm>
              <a:off x="1132589" y="3035717"/>
              <a:ext cx="5010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altLang="zh-CN" sz="2000" dirty="0">
                  <a:latin typeface="CMR10"/>
                </a:rPr>
                <a:t>P</a:t>
              </a:r>
              <a:r>
                <a:rPr lang="en-US" altLang="zh-CN" sz="2000" dirty="0">
                  <a:effectLst/>
                  <a:latin typeface="CMR10"/>
                </a:rPr>
                <a:t>osition and resolution of the IP BPMs </a:t>
              </a:r>
              <a:endParaRPr lang="en-US" altLang="zh-CN" sz="2000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BEADB28-3D17-EA44-B156-B413B8C4B3B8}"/>
                </a:ext>
              </a:extLst>
            </p:cNvPr>
            <p:cNvSpPr txBox="1"/>
            <p:nvPr/>
          </p:nvSpPr>
          <p:spPr>
            <a:xfrm>
              <a:off x="1133340" y="3450882"/>
              <a:ext cx="4639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altLang="zh-CN" sz="2000" dirty="0">
                  <a:latin typeface="CMR10"/>
                </a:rPr>
                <a:t>G</a:t>
              </a:r>
              <a:r>
                <a:rPr lang="en-US" altLang="zh-CN" sz="2000" dirty="0">
                  <a:effectLst/>
                  <a:latin typeface="CMR10"/>
                </a:rPr>
                <a:t>round motion of the construction site </a:t>
              </a:r>
              <a:endParaRPr lang="en-US" altLang="zh-CN" sz="2000" dirty="0"/>
            </a:p>
          </p:txBody>
        </p:sp>
      </p:grpSp>
      <p:grpSp>
        <p:nvGrpSpPr>
          <p:cNvPr id="15" name="组合 9">
            <a:extLst>
              <a:ext uri="{FF2B5EF4-FFF2-40B4-BE49-F238E27FC236}">
                <a16:creationId xmlns:a16="http://schemas.microsoft.com/office/drawing/2014/main" id="{218BE46B-32A8-3840-A8FF-243FE0AA5295}"/>
              </a:ext>
            </a:extLst>
          </p:cNvPr>
          <p:cNvGrpSpPr>
            <a:grpSpLocks/>
          </p:cNvGrpSpPr>
          <p:nvPr/>
        </p:nvGrpSpPr>
        <p:grpSpPr bwMode="auto">
          <a:xfrm>
            <a:off x="451743" y="651086"/>
            <a:ext cx="11214039" cy="73930"/>
            <a:chOff x="30834" y="1305568"/>
            <a:chExt cx="8816454" cy="6613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C92359E-30E1-844B-8AE4-0F50D2C5531F}"/>
                </a:ext>
              </a:extLst>
            </p:cNvPr>
            <p:cNvSpPr/>
            <p:nvPr/>
          </p:nvSpPr>
          <p:spPr>
            <a:xfrm>
              <a:off x="30834" y="1305568"/>
              <a:ext cx="5800203" cy="66133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42B3129-0697-504C-9FE3-B4E6C7387A0C}"/>
                </a:ext>
              </a:extLst>
            </p:cNvPr>
            <p:cNvSpPr/>
            <p:nvPr/>
          </p:nvSpPr>
          <p:spPr>
            <a:xfrm>
              <a:off x="5886861" y="1305568"/>
              <a:ext cx="2960427" cy="66133"/>
            </a:xfrm>
            <a:prstGeom prst="rect">
              <a:avLst/>
            </a:prstGeom>
            <a:solidFill>
              <a:srgbClr val="1138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22D565F-7BD0-9E45-81F9-9A5CEE39F993}"/>
                  </a:ext>
                </a:extLst>
              </p:cNvPr>
              <p:cNvSpPr txBox="1"/>
              <p:nvPr/>
            </p:nvSpPr>
            <p:spPr>
              <a:xfrm>
                <a:off x="4801531" y="2080426"/>
                <a:ext cx="1704123" cy="394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/>
                  <a:t>(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sz="1800" b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=36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altLang="zh-CN" dirty="0"/>
                  <a:t> )</a:t>
                </a:r>
                <a:endParaRPr lang="zh-CN" altLang="en-US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22D565F-7BD0-9E45-81F9-9A5CEE39F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31" y="2080426"/>
                <a:ext cx="1704123" cy="394788"/>
              </a:xfrm>
              <a:prstGeom prst="rect">
                <a:avLst/>
              </a:prstGeom>
              <a:blipFill>
                <a:blip r:embed="rId4"/>
                <a:stretch>
                  <a:fillRect l="-3704" t="-6250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EE6A501B-0A3F-A34E-890C-EC97682B4A0C}"/>
              </a:ext>
            </a:extLst>
          </p:cNvPr>
          <p:cNvGrpSpPr/>
          <p:nvPr/>
        </p:nvGrpSpPr>
        <p:grpSpPr>
          <a:xfrm>
            <a:off x="451743" y="783745"/>
            <a:ext cx="12022640" cy="1691828"/>
            <a:chOff x="451743" y="909124"/>
            <a:chExt cx="12022640" cy="1691828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A078C88-065A-804A-990A-33E5F723D70D}"/>
                </a:ext>
              </a:extLst>
            </p:cNvPr>
            <p:cNvSpPr txBox="1"/>
            <p:nvPr/>
          </p:nvSpPr>
          <p:spPr>
            <a:xfrm>
              <a:off x="451743" y="909124"/>
              <a:ext cx="1202264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p"/>
              </a:pP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is </a:t>
              </a:r>
              <a:r>
                <a:rPr lang="en-US" altLang="zh-CN" sz="2000" dirty="0">
                  <a:effectLst/>
                  <a:latin typeface="CMR10"/>
                </a:rPr>
                <a:t>a proposed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collider for </a:t>
              </a:r>
              <a:r>
                <a:rPr lang="en-US" altLang="zh-CN" sz="2000" dirty="0">
                  <a:effectLst/>
                  <a:latin typeface="CMR10"/>
                </a:rPr>
                <a:t>Higgs factory (</a:t>
              </a:r>
              <a:r>
                <a:rPr kumimoji="1" lang="en-US" altLang="zh-CN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120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GeV</a:t>
              </a:r>
              <a:r>
                <a:rPr lang="en-US" altLang="zh-CN" sz="2000" dirty="0">
                  <a:effectLst/>
                  <a:latin typeface="CMR10"/>
                </a:rPr>
                <a:t>), designed to operate in 4 modes</a:t>
              </a:r>
              <a:endParaRPr lang="en-US" altLang="zh-CN" sz="2000" dirty="0">
                <a:effectLst/>
              </a:endParaRPr>
            </a:p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p"/>
              </a:pPr>
              <a:r>
                <a:rPr lang="en-US" altLang="zh-CN" sz="2000" dirty="0">
                  <a:latin typeface="Times" panose="02020603050405020304" pitchFamily="18" charset="0"/>
                  <a:ea typeface="等线" panose="02010600030101010101" pitchFamily="2" charset="-122"/>
                  <a:cs typeface="Times" panose="02020603050405020304" pitchFamily="18" charset="0"/>
                </a:rPr>
                <a:t>A</a:t>
              </a:r>
              <a:r>
                <a:rPr lang="en-US" altLang="zh-CN" sz="2000" dirty="0">
                  <a:effectLst/>
                  <a:latin typeface="Times" panose="02020603050405020304" pitchFamily="18" charset="0"/>
                  <a:ea typeface="等线" panose="02010600030101010101" pitchFamily="2" charset="-122"/>
                  <a:cs typeface="Times" panose="02020603050405020304" pitchFamily="18" charset="0"/>
                </a:rPr>
                <a:t>chieve a very high luminosity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 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IP beam size very small</a:t>
              </a:r>
              <a:r>
                <a: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 Luminosity sensitive to </a:t>
              </a:r>
              <a:r>
                <a:rPr kumimoji="1" lang="en-US" altLang="zh-CN" sz="2000" dirty="0">
                  <a:latin typeface="CMR10"/>
                  <a:cs typeface="Times New Roman" panose="02020603050405020304" pitchFamily="18" charset="0"/>
                  <a:sym typeface="Wingdings" pitchFamily="2" charset="2"/>
                </a:rPr>
                <a:t>beam jitter</a:t>
              </a:r>
              <a:r>
                <a:rPr lang="en-US" altLang="zh-CN" sz="2000" dirty="0">
                  <a:effectLst/>
                  <a:latin typeface="CMR10"/>
                </a:rPr>
                <a:t> </a:t>
              </a:r>
              <a:endParaRPr lang="en-US" altLang="zh-CN" sz="2000" dirty="0"/>
            </a:p>
            <a:p>
              <a:pPr marL="285750" indent="-285750" algn="just">
                <a:buFont typeface="Wingdings" pitchFamily="2" charset="2"/>
                <a:buChar char="p"/>
              </a:pP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F7B7719-3FD5-DF46-9BCD-E276E01C87B9}"/>
                    </a:ext>
                  </a:extLst>
                </p:cNvPr>
                <p:cNvSpPr txBox="1"/>
                <p:nvPr/>
              </p:nvSpPr>
              <p:spPr>
                <a:xfrm>
                  <a:off x="1306652" y="2228542"/>
                  <a:ext cx="2027439" cy="3724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1" lang="en-US" altLang="zh-CN" b="0" dirty="0"/>
                    <a:t>( </a:t>
                  </a:r>
                  <a14:m>
                    <m:oMath xmlns:m="http://schemas.openxmlformats.org/officeDocument/2006/math"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kumimoji="1"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altLang="zh-CN" dirty="0"/>
                    <a:t> )</a:t>
                  </a:r>
                  <a:endParaRPr lang="zh-CN" altLang="en-US" dirty="0"/>
                </a:p>
              </p:txBody>
            </p:sp>
          </mc:Choice>
          <mc:Fallback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F7B7719-3FD5-DF46-9BCD-E276E01C8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652" y="2228542"/>
                  <a:ext cx="2027439" cy="372410"/>
                </a:xfrm>
                <a:prstGeom prst="rect">
                  <a:avLst/>
                </a:prstGeom>
                <a:blipFill>
                  <a:blip r:embed="rId5"/>
                  <a:stretch>
                    <a:fillRect l="-2484" t="-6667" r="-559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82B280A-B1CD-404F-97CC-33DDE761366F}"/>
                </a:ext>
              </a:extLst>
            </p:cNvPr>
            <p:cNvSpPr txBox="1"/>
            <p:nvPr/>
          </p:nvSpPr>
          <p:spPr>
            <a:xfrm>
              <a:off x="7253227" y="2161928"/>
              <a:ext cx="36321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effectLst/>
                  <a:latin typeface="CMR10"/>
                </a:rPr>
                <a:t>( ground motion and other effects ) </a:t>
              </a:r>
              <a:endParaRPr lang="en-US" altLang="zh-CN" dirty="0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0B7C0A78-4835-614D-8527-E57776755FBA}"/>
              </a:ext>
            </a:extLst>
          </p:cNvPr>
          <p:cNvSpPr txBox="1"/>
          <p:nvPr/>
        </p:nvSpPr>
        <p:spPr>
          <a:xfrm>
            <a:off x="718442" y="2538044"/>
            <a:ext cx="1027303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kumimoji="1" lang="en-US" altLang="zh-CN" sz="1900" b="1" dirty="0">
                <a:latin typeface="CMR10"/>
                <a:cs typeface="Times New Roman" panose="02020603050405020304" pitchFamily="18" charset="0"/>
                <a:sym typeface="Wingdings" pitchFamily="2" charset="2"/>
              </a:rPr>
              <a:t>E</a:t>
            </a:r>
            <a:r>
              <a:rPr lang="en-US" altLang="zh-CN" sz="1900" dirty="0">
                <a:effectLst/>
                <a:latin typeface="CMR10"/>
              </a:rPr>
              <a:t>xcellent control two colliding beams to </a:t>
            </a:r>
            <a:r>
              <a:rPr lang="en-US" altLang="zh-CN" sz="19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maintain an optimum collision and  </a:t>
            </a:r>
            <a:r>
              <a:rPr lang="en-US" altLang="zh-CN" sz="1900" dirty="0">
                <a:effectLst/>
                <a:latin typeface="CMR9"/>
              </a:rPr>
              <a:t>prevent  luminosity loss</a:t>
            </a:r>
            <a:endParaRPr lang="en-US" altLang="zh-CN" sz="19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B23A7C6-F4A6-DA47-98A2-590CDAD06D5A}"/>
              </a:ext>
            </a:extLst>
          </p:cNvPr>
          <p:cNvSpPr txBox="1"/>
          <p:nvPr/>
        </p:nvSpPr>
        <p:spPr>
          <a:xfrm>
            <a:off x="451743" y="4404103"/>
            <a:ext cx="11521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 luminosity measurements and an orbit feedback system at the IP are essential for CEPC.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883CBCE-4EC7-BF47-97DA-56BEF221C5F1}"/>
              </a:ext>
            </a:extLst>
          </p:cNvPr>
          <p:cNvGrpSpPr/>
          <p:nvPr/>
        </p:nvGrpSpPr>
        <p:grpSpPr>
          <a:xfrm>
            <a:off x="451743" y="3518545"/>
            <a:ext cx="9380576" cy="796473"/>
            <a:chOff x="455402" y="3376607"/>
            <a:chExt cx="9380576" cy="79647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B6F6005-1BF3-0F4B-BCE5-94CC33E74209}"/>
                </a:ext>
              </a:extLst>
            </p:cNvPr>
            <p:cNvSpPr txBox="1"/>
            <p:nvPr/>
          </p:nvSpPr>
          <p:spPr>
            <a:xfrm>
              <a:off x="455402" y="3376607"/>
              <a:ext cx="93805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en-US" altLang="zh-CN" sz="2000" dirty="0">
                  <a:latin typeface="Times" panose="02020603050405020304" pitchFamily="18" charset="0"/>
                  <a:cs typeface="Times" panose="02020603050405020304" pitchFamily="18" charset="0"/>
                </a:rPr>
                <a:t>Tuning optical beam parameters at IP to increase luminosity</a:t>
              </a:r>
              <a:r>
                <a:rPr lang="zh-CN" alt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zh-CN" sz="2000" dirty="0">
                  <a:latin typeface="Times" panose="02020603050405020304" pitchFamily="18" charset="0"/>
                  <a:cs typeface="Times" panose="02020603050405020304" pitchFamily="18" charset="0"/>
                </a:rPr>
                <a:t>and optimize performance</a:t>
              </a:r>
              <a:endParaRPr lang="zh-CN" altLang="en-US" sz="20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75CA0AB-FA9A-C04F-9D93-286ACFE9E179}"/>
                </a:ext>
              </a:extLst>
            </p:cNvPr>
            <p:cNvSpPr txBox="1"/>
            <p:nvPr/>
          </p:nvSpPr>
          <p:spPr>
            <a:xfrm>
              <a:off x="718442" y="3788359"/>
              <a:ext cx="6048067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9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</a:t>
              </a:r>
              <a:r>
                <a:rPr kumimoji="1" lang="en-US" altLang="zh-CN" sz="19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</a:t>
              </a:r>
              <a:r>
                <a:rPr kumimoji="1" lang="en-US" altLang="zh-CN" sz="1900" b="1" dirty="0">
                  <a:solidFill>
                    <a:srgbClr val="7030A0"/>
                  </a:solidFill>
                  <a:latin typeface="CMR10"/>
                  <a:cs typeface="Times New Roman" panose="02020603050405020304" pitchFamily="18" charset="0"/>
                  <a:sym typeface="Wingdings" pitchFamily="2" charset="2"/>
                </a:rPr>
                <a:t>R</a:t>
              </a:r>
              <a:r>
                <a:rPr lang="en-US" altLang="zh-CN" sz="1900" b="1" dirty="0">
                  <a:solidFill>
                    <a:srgbClr val="7030A0"/>
                  </a:solidFill>
                  <a:effectLst/>
                  <a:latin typeface="CMR10"/>
                </a:rPr>
                <a:t>equire </a:t>
              </a:r>
              <a:r>
                <a:rPr lang="en-US" altLang="zh-CN" sz="1900" b="1" dirty="0">
                  <a:solidFill>
                    <a:srgbClr val="7030A0"/>
                  </a:solidFill>
                  <a:effectLst/>
                  <a:latin typeface="CMR9"/>
                </a:rPr>
                <a:t>luminosity measurement at very low current</a:t>
              </a:r>
              <a:endParaRPr lang="en-US" altLang="zh-CN" sz="19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25D01F6A-A7C6-E24B-B6DC-215175AB8CAA}"/>
              </a:ext>
            </a:extLst>
          </p:cNvPr>
          <p:cNvSpPr txBox="1"/>
          <p:nvPr/>
        </p:nvSpPr>
        <p:spPr>
          <a:xfrm>
            <a:off x="718442" y="2985838"/>
            <a:ext cx="636905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kumimoji="1" lang="en-US" altLang="zh-CN" sz="1900" b="1" dirty="0">
                <a:solidFill>
                  <a:srgbClr val="7030A0"/>
                </a:solidFill>
                <a:latin typeface="CMR10"/>
                <a:cs typeface="Times New Roman" panose="02020603050405020304" pitchFamily="18" charset="0"/>
                <a:sym typeface="Wingdings" pitchFamily="2" charset="2"/>
              </a:rPr>
              <a:t>R</a:t>
            </a:r>
            <a:r>
              <a:rPr lang="en-US" altLang="zh-CN" sz="1900" b="1" dirty="0">
                <a:solidFill>
                  <a:srgbClr val="7030A0"/>
                </a:solidFill>
                <a:effectLst/>
                <a:latin typeface="CMR10"/>
              </a:rPr>
              <a:t>equire </a:t>
            </a:r>
            <a:r>
              <a:rPr lang="en-US" altLang="zh-CN" sz="1900" b="1" dirty="0">
                <a:solidFill>
                  <a:srgbClr val="7030A0"/>
                </a:solidFill>
                <a:latin typeface="CMR10"/>
              </a:rPr>
              <a:t>fast IP orbit </a:t>
            </a:r>
            <a:r>
              <a:rPr lang="en-US" altLang="zh-CN" sz="1900" b="1" dirty="0">
                <a:solidFill>
                  <a:srgbClr val="7030A0"/>
                </a:solidFill>
                <a:effectLst/>
                <a:latin typeface="CMR9"/>
              </a:rPr>
              <a:t>feedback system  </a:t>
            </a:r>
            <a:endParaRPr lang="zh-CN" altLang="en-US" sz="19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89"/>
    </mc:Choice>
    <mc:Fallback xmlns="">
      <p:transition spd="slow" advTm="382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3032D54B-F437-30B9-6BD9-750ED40F7485}"/>
              </a:ext>
            </a:extLst>
          </p:cNvPr>
          <p:cNvSpPr txBox="1"/>
          <p:nvPr/>
        </p:nvSpPr>
        <p:spPr>
          <a:xfrm>
            <a:off x="364443" y="872905"/>
            <a:ext cx="11301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lang="en-US" altLang="zh-CN" sz="2000" dirty="0">
                <a:effectLst/>
                <a:latin typeface="CMR10"/>
              </a:rPr>
              <a:t>We considered two possible methods for the IP </a:t>
            </a:r>
            <a:r>
              <a:rPr lang="en-US" altLang="zh-CN" sz="2000" dirty="0">
                <a:latin typeface="CMR10"/>
              </a:rPr>
              <a:t>orbit </a:t>
            </a:r>
            <a:r>
              <a:rPr lang="en-US" altLang="zh-CN" sz="2000" dirty="0">
                <a:effectLst/>
                <a:latin typeface="CMR10"/>
              </a:rPr>
              <a:t>feedback system at CEPC——similar to </a:t>
            </a:r>
            <a:r>
              <a:rPr lang="en-US" altLang="zh-CN" sz="2000" dirty="0" err="1">
                <a:effectLst/>
                <a:latin typeface="CMR10"/>
              </a:rPr>
              <a:t>SuperKEKB</a:t>
            </a:r>
            <a:r>
              <a:rPr lang="en-US" altLang="zh-CN" sz="2000" dirty="0">
                <a:effectLst/>
                <a:latin typeface="CMR10"/>
              </a:rPr>
              <a:t>. </a:t>
            </a:r>
            <a:endParaRPr lang="en-US" altLang="zh-CN" sz="2000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E970CE5-F501-89C2-CA9C-9BB8195102A4}"/>
              </a:ext>
            </a:extLst>
          </p:cNvPr>
          <p:cNvGrpSpPr/>
          <p:nvPr/>
        </p:nvGrpSpPr>
        <p:grpSpPr>
          <a:xfrm>
            <a:off x="738187" y="1420904"/>
            <a:ext cx="10715625" cy="4867275"/>
            <a:chOff x="806839" y="1390650"/>
            <a:chExt cx="9663613" cy="4867275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01F7418-EB04-A607-0552-E39D20BB9DFB}"/>
                </a:ext>
              </a:extLst>
            </p:cNvPr>
            <p:cNvGrpSpPr/>
            <p:nvPr/>
          </p:nvGrpSpPr>
          <p:grpSpPr>
            <a:xfrm>
              <a:off x="903237" y="1522806"/>
              <a:ext cx="4478933" cy="4173341"/>
              <a:chOff x="433541" y="1237751"/>
              <a:chExt cx="4478933" cy="4173341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EFE2DF-5787-C190-8CB2-9F5C4E9AB1D2}"/>
                  </a:ext>
                </a:extLst>
              </p:cNvPr>
              <p:cNvSpPr txBox="1"/>
              <p:nvPr/>
            </p:nvSpPr>
            <p:spPr>
              <a:xfrm>
                <a:off x="433541" y="1237751"/>
                <a:ext cx="4387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Beam-beam deflection driven method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134EC9-D05F-DFFA-E1C2-F6A50912DD00}"/>
                  </a:ext>
                </a:extLst>
              </p:cNvPr>
              <p:cNvSpPr txBox="1"/>
              <p:nvPr/>
            </p:nvSpPr>
            <p:spPr>
              <a:xfrm>
                <a:off x="714487" y="1584619"/>
                <a:ext cx="419798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14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B</a:t>
                </a:r>
                <a:r>
                  <a:rPr lang="en-US" altLang="zh-CN" sz="1400" b="1" dirty="0">
                    <a:effectLst/>
                    <a:latin typeface="Times" panose="02020603050405020304" pitchFamily="18" charset="0"/>
                    <a:cs typeface="Times" panose="02020603050405020304" pitchFamily="18" charset="0"/>
                  </a:rPr>
                  <a:t>ased on the measurement of the beam orbit around the IP.</a:t>
                </a:r>
              </a:p>
              <a:p>
                <a:pPr algn="just"/>
                <a:r>
                  <a:rPr lang="en-US" altLang="zh-CN" sz="1400" dirty="0">
                    <a:effectLst/>
                    <a:latin typeface="Times" panose="02020603050405020304" pitchFamily="18" charset="0"/>
                    <a:cs typeface="Times" panose="02020603050405020304" pitchFamily="18" charset="0"/>
                  </a:rPr>
                  <a:t>The offset at the IP is too small to be accurately measured, but this small offset can be converted into a large offset due to the mutual electromagnetic deflection as the beams propagate forward and collide. </a:t>
                </a:r>
                <a:r>
                  <a:rPr lang="en-US" altLang="zh-CN" sz="1400" dirty="0">
                    <a:latin typeface="Times" panose="02020603050405020304" pitchFamily="18" charset="0"/>
                    <a:cs typeface="Times" panose="02020603050405020304" pitchFamily="18" charset="0"/>
                  </a:rPr>
                  <a:t>B</a:t>
                </a:r>
                <a:r>
                  <a:rPr lang="en-US" altLang="zh-CN" sz="1400" dirty="0">
                    <a:effectLst/>
                    <a:latin typeface="Times" panose="02020603050405020304" pitchFamily="18" charset="0"/>
                    <a:cs typeface="Times" panose="02020603050405020304" pitchFamily="18" charset="0"/>
                  </a:rPr>
                  <a:t>y measuring this offset with BPMs upstream and downstream of the IP,  we can estimate the offset at the IP and the sign. </a:t>
                </a:r>
                <a:r>
                  <a:rPr lang="en" altLang="zh-CN" sz="1400" dirty="0">
                    <a:effectLst/>
                    <a:latin typeface="Times" panose="02020603050405020304" pitchFamily="18" charset="0"/>
                    <a:cs typeface="Times" panose="02020603050405020304" pitchFamily="18" charset="0"/>
                  </a:rPr>
                  <a:t>If accuracy of BPM is precise enough, we may maintain the optimum collision with almost no luminosity loss. </a:t>
                </a:r>
                <a:r>
                  <a:rPr lang="en" altLang="zh-CN" sz="1400" u="sng" dirty="0">
                    <a:effectLst/>
                    <a:latin typeface="Times" panose="02020603050405020304" pitchFamily="18" charset="0"/>
                    <a:cs typeface="Times" panose="02020603050405020304" pitchFamily="18" charset="0"/>
                  </a:rPr>
                  <a:t>We usually prioritize this method</a:t>
                </a:r>
                <a:r>
                  <a:rPr lang="zh-CN" altLang="en-US" sz="1400" u="sng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altLang="zh-CN" sz="1400" u="sng" dirty="0">
                    <a:latin typeface="Times" panose="02020603050405020304" pitchFamily="18" charset="0"/>
                    <a:cs typeface="Times" panose="02020603050405020304" pitchFamily="18" charset="0"/>
                  </a:rPr>
                  <a:t>for this reason.</a:t>
                </a:r>
                <a:r>
                  <a:rPr lang="en-US" altLang="zh-CN" sz="1400" u="sng" dirty="0">
                    <a:effectLst/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endParaRPr lang="en" altLang="zh-CN" sz="1400" u="sng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8E505E5F-B2FF-5756-C04D-495F037B2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4981" y="3839702"/>
                <a:ext cx="2934523" cy="1571390"/>
              </a:xfrm>
              <a:prstGeom prst="rect">
                <a:avLst/>
              </a:prstGeom>
            </p:spPr>
          </p:pic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C4D5EFEA-7616-16A3-A9D8-69FE286C57BF}"/>
                </a:ext>
              </a:extLst>
            </p:cNvPr>
            <p:cNvGrpSpPr/>
            <p:nvPr/>
          </p:nvGrpSpPr>
          <p:grpSpPr>
            <a:xfrm>
              <a:off x="5807351" y="1548648"/>
              <a:ext cx="4549443" cy="2163313"/>
              <a:chOff x="5837230" y="2142904"/>
              <a:chExt cx="4549443" cy="2163313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94EC84B-3AEF-C027-CBAD-C19E1788076F}"/>
                  </a:ext>
                </a:extLst>
              </p:cNvPr>
              <p:cNvSpPr txBox="1"/>
              <p:nvPr/>
            </p:nvSpPr>
            <p:spPr>
              <a:xfrm>
                <a:off x="5837230" y="2142904"/>
                <a:ext cx="33154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Luminosity driven system</a:t>
                </a:r>
                <a:endParaRPr kumimoji="1"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731BAEC-4EC8-9371-F806-263418732822}"/>
                  </a:ext>
                </a:extLst>
              </p:cNvPr>
              <p:cNvSpPr txBox="1"/>
              <p:nvPr/>
            </p:nvSpPr>
            <p:spPr>
              <a:xfrm>
                <a:off x="6108235" y="2490335"/>
                <a:ext cx="427843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1400" b="1" dirty="0">
                    <a:latin typeface="Times" pitchFamily="2" charset="0"/>
                  </a:rPr>
                  <a:t>Based on measurements of the luminosity. </a:t>
                </a:r>
                <a:r>
                  <a:rPr lang="en-US" altLang="zh-CN" sz="1400" dirty="0">
                    <a:latin typeface="Times" pitchFamily="2" charset="0"/>
                  </a:rPr>
                  <a:t>Due to the </a:t>
                </a:r>
                <a:r>
                  <a:rPr lang="en-US" altLang="zh-CN" sz="1400" dirty="0" err="1">
                    <a:latin typeface="Times" pitchFamily="2" charset="0"/>
                  </a:rPr>
                  <a:t>lumi</a:t>
                </a:r>
                <a:r>
                  <a:rPr lang="en-US" altLang="zh-CN" sz="1400" dirty="0">
                    <a:latin typeface="Times" pitchFamily="2" charset="0"/>
                  </a:rPr>
                  <a:t>- </a:t>
                </a:r>
                <a:r>
                  <a:rPr lang="en-US" altLang="zh-CN" sz="1400" dirty="0" err="1">
                    <a:latin typeface="Times" pitchFamily="2" charset="0"/>
                  </a:rPr>
                  <a:t>nosity</a:t>
                </a:r>
                <a:r>
                  <a:rPr lang="en-US" altLang="zh-CN" sz="1400" dirty="0">
                    <a:latin typeface="Times" pitchFamily="2" charset="0"/>
                  </a:rPr>
                  <a:t> being a symmetrical function of offset, we can only know the offset between two beams, but cannot easily know its sign. And some other effects ( beam size and intensity) may also cause luminosity changes at relatively low frequency. To solve this problem, we should introduce a dithering with certain frequency, and then luminosity will change with same frequency,  we can extract orbit shifts and correct them. </a:t>
                </a:r>
                <a:endParaRPr kumimoji="1" lang="en-US" altLang="zh-CN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398DC911-808A-9984-CE15-FCFCF63AB967}"/>
                </a:ext>
              </a:extLst>
            </p:cNvPr>
            <p:cNvCxnSpPr>
              <a:cxnSpLocks/>
            </p:cNvCxnSpPr>
            <p:nvPr/>
          </p:nvCxnSpPr>
          <p:spPr>
            <a:xfrm>
              <a:off x="5759515" y="1568149"/>
              <a:ext cx="41195" cy="45255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5325CAF-0C8C-82A9-05B6-4FD23F063938}"/>
                </a:ext>
              </a:extLst>
            </p:cNvPr>
            <p:cNvGrpSpPr/>
            <p:nvPr/>
          </p:nvGrpSpPr>
          <p:grpSpPr>
            <a:xfrm>
              <a:off x="1721548" y="5644762"/>
              <a:ext cx="3809648" cy="448969"/>
              <a:chOff x="-822817" y="6227668"/>
              <a:chExt cx="3809648" cy="4489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文本框 2">
                    <a:extLst>
                      <a:ext uri="{FF2B5EF4-FFF2-40B4-BE49-F238E27FC236}">
                        <a16:creationId xmlns:a16="http://schemas.microsoft.com/office/drawing/2014/main" id="{AA60EEB5-2436-148B-C936-45AC3C822BC9}"/>
                      </a:ext>
                    </a:extLst>
                  </p:cNvPr>
                  <p:cNvSpPr txBox="1"/>
                  <p:nvPr/>
                </p:nvSpPr>
                <p:spPr>
                  <a:xfrm>
                    <a:off x="-822817" y="6227668"/>
                    <a:ext cx="1997812" cy="4489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1" lang="en-US" altLang="zh-CN" sz="1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kumimoji="1" lang="en-US" altLang="zh-CN" sz="1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zh-CN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  <m:sup>
                              <m:r>
                                <a:rPr kumimoji="1" lang="en-US" altLang="zh-CN" sz="10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zh-CN" sz="1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1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CN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∓</m:t>
                                  </m:r>
                                </m:sub>
                                <m:sup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1" lang="en-US" altLang="zh-CN" sz="1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kumimoji="1" lang="en-US" altLang="zh-CN" sz="1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zh-CN" sz="1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zh-CN" sz="1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kumimoji="1" lang="en-US" altLang="zh-CN" sz="1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∓</m:t>
                                      </m:r>
                                    </m:sub>
                                    <m:sup>
                                      <m:r>
                                        <a:rPr kumimoji="1" lang="en-US" altLang="zh-CN" sz="10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altLang="zh-CN" sz="1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altLang="zh-CN" sz="1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altLang="zh-CN" sz="1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∓</m:t>
                                      </m:r>
                                    </m:sub>
                                    <m:sup>
                                      <m:r>
                                        <a:rPr lang="en-US" altLang="zh-CN" sz="1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kumimoji="1" lang="en-US" altLang="zh-CN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kumimoji="1" lang="en-US" altLang="zh-CN" sz="1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zh-CN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𝑰𝑷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1000" b="1" dirty="0"/>
                  </a:p>
                </p:txBody>
              </p:sp>
            </mc:Choice>
            <mc:Fallback xmlns="">
              <p:sp>
                <p:nvSpPr>
                  <p:cNvPr id="3" name="文本框 2">
                    <a:extLst>
                      <a:ext uri="{FF2B5EF4-FFF2-40B4-BE49-F238E27FC236}">
                        <a16:creationId xmlns:a16="http://schemas.microsoft.com/office/drawing/2014/main" id="{AA60EEB5-2436-148B-C936-45AC3C822B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22817" y="6227668"/>
                    <a:ext cx="1997812" cy="44896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文本框 3">
                    <a:extLst>
                      <a:ext uri="{FF2B5EF4-FFF2-40B4-BE49-F238E27FC236}">
                        <a16:creationId xmlns:a16="http://schemas.microsoft.com/office/drawing/2014/main" id="{BEBCF700-33F9-9AAD-AF1B-DAC391DCBF0E}"/>
                      </a:ext>
                    </a:extLst>
                  </p:cNvPr>
                  <p:cNvSpPr txBox="1"/>
                  <p:nvPr/>
                </p:nvSpPr>
                <p:spPr>
                  <a:xfrm>
                    <a:off x="989018" y="6279053"/>
                    <a:ext cx="1997813" cy="31598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kumimoji="1" lang="en-US" altLang="zh-CN" sz="1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kumimoji="1" lang="en-US" altLang="zh-CN" sz="1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𝐁𝐏𝐌</m:t>
                              </m:r>
                            </m:sub>
                          </m:sSub>
                          <m:r>
                            <a:rPr kumimoji="1" lang="en-US" altLang="zh-CN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zh-CN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zh-CN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12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  <m:sup>
                                  <m:r>
                                    <a:rPr kumimoji="1" lang="en-US" altLang="zh-CN" sz="12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en-US" altLang="zh-CN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2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  <m:sub>
                                  <m:r>
                                    <a:rPr kumimoji="1" lang="en-US" altLang="zh-CN" sz="12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𝐁𝐏𝐌</m:t>
                                  </m:r>
                                </m:sub>
                              </m:sSub>
                            </m:e>
                          </m:rad>
                          <m:r>
                            <a:rPr kumimoji="1" lang="en-US" altLang="zh-CN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kumimoji="1" lang="en-US" altLang="zh-CN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kumimoji="1" lang="en-US" altLang="zh-CN" sz="1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4" name="文本框 3">
                    <a:extLst>
                      <a:ext uri="{FF2B5EF4-FFF2-40B4-BE49-F238E27FC236}">
                        <a16:creationId xmlns:a16="http://schemas.microsoft.com/office/drawing/2014/main" id="{BEBCF700-33F9-9AAD-AF1B-DAC391DCBF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18" y="6279053"/>
                    <a:ext cx="1997813" cy="31598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84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4097F10-7D9D-0438-92E6-38BE0054BA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9541"/>
            <a:stretch/>
          </p:blipFill>
          <p:spPr>
            <a:xfrm>
              <a:off x="8310552" y="3885202"/>
              <a:ext cx="1934458" cy="1030649"/>
            </a:xfrm>
            <a:prstGeom prst="rect">
              <a:avLst/>
            </a:prstGeom>
          </p:spPr>
        </p:pic>
        <p:pic>
          <p:nvPicPr>
            <p:cNvPr id="17" name="图片 16" descr="图表&#10;&#10;描述已自动生成">
              <a:extLst>
                <a:ext uri="{FF2B5EF4-FFF2-40B4-BE49-F238E27FC236}">
                  <a16:creationId xmlns:a16="http://schemas.microsoft.com/office/drawing/2014/main" id="{53F57ACE-576F-11C6-2A8F-192C32D1F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27969" y="4901413"/>
              <a:ext cx="1993209" cy="1061950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4BF5A5E-9F4B-C298-9540-D23D844F2973}"/>
                </a:ext>
              </a:extLst>
            </p:cNvPr>
            <p:cNvSpPr/>
            <p:nvPr/>
          </p:nvSpPr>
          <p:spPr>
            <a:xfrm>
              <a:off x="806839" y="1390650"/>
              <a:ext cx="9663613" cy="48672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BD9DD239-EF2A-284C-9A93-6B04A94E2248}"/>
              </a:ext>
            </a:extLst>
          </p:cNvPr>
          <p:cNvSpPr txBox="1"/>
          <p:nvPr/>
        </p:nvSpPr>
        <p:spPr>
          <a:xfrm>
            <a:off x="4897517" y="68228"/>
            <a:ext cx="195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Methods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9">
            <a:extLst>
              <a:ext uri="{FF2B5EF4-FFF2-40B4-BE49-F238E27FC236}">
                <a16:creationId xmlns:a16="http://schemas.microsoft.com/office/drawing/2014/main" id="{27B08901-F412-2845-81AD-8DE7D6A459E2}"/>
              </a:ext>
            </a:extLst>
          </p:cNvPr>
          <p:cNvGrpSpPr>
            <a:grpSpLocks/>
          </p:cNvGrpSpPr>
          <p:nvPr/>
        </p:nvGrpSpPr>
        <p:grpSpPr bwMode="auto">
          <a:xfrm>
            <a:off x="451743" y="651086"/>
            <a:ext cx="11214039" cy="73930"/>
            <a:chOff x="30834" y="1305568"/>
            <a:chExt cx="8816454" cy="66133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1FD10DB-B291-0041-869B-22327B0ACC39}"/>
                </a:ext>
              </a:extLst>
            </p:cNvPr>
            <p:cNvSpPr/>
            <p:nvPr/>
          </p:nvSpPr>
          <p:spPr>
            <a:xfrm>
              <a:off x="30834" y="1305568"/>
              <a:ext cx="5800203" cy="66133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480E798-1732-4047-AEC4-41C071E079FD}"/>
                </a:ext>
              </a:extLst>
            </p:cNvPr>
            <p:cNvSpPr/>
            <p:nvPr/>
          </p:nvSpPr>
          <p:spPr>
            <a:xfrm>
              <a:off x="5886861" y="1305568"/>
              <a:ext cx="2960427" cy="66133"/>
            </a:xfrm>
            <a:prstGeom prst="rect">
              <a:avLst/>
            </a:prstGeom>
            <a:solidFill>
              <a:srgbClr val="1138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2AF1F1CA-8324-4B47-A221-B4056AEFE9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8421" y="5742229"/>
            <a:ext cx="2169478" cy="439220"/>
          </a:xfrm>
          <a:prstGeom prst="rect">
            <a:avLst/>
          </a:prstGeom>
        </p:spPr>
      </p:pic>
      <p:pic>
        <p:nvPicPr>
          <p:cNvPr id="7" name="图片 6" descr="图表, 直方图&#10;&#10;描述已自动生成">
            <a:extLst>
              <a:ext uri="{FF2B5EF4-FFF2-40B4-BE49-F238E27FC236}">
                <a16:creationId xmlns:a16="http://schemas.microsoft.com/office/drawing/2014/main" id="{D98D7760-AB18-1F4B-B2AE-DF827432B1F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921" t="10300" r="7331"/>
          <a:stretch/>
        </p:blipFill>
        <p:spPr>
          <a:xfrm>
            <a:off x="6517467" y="3979165"/>
            <a:ext cx="2309076" cy="1689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9422075"/>
      </p:ext>
    </p:extLst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096B85-B027-6E41-8FE8-5F40C7FF4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760" y="1953150"/>
            <a:ext cx="9207703" cy="207663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1791E1B-A0F8-EB47-B8CB-20CA8863DCDE}"/>
              </a:ext>
            </a:extLst>
          </p:cNvPr>
          <p:cNvSpPr txBox="1"/>
          <p:nvPr/>
        </p:nvSpPr>
        <p:spPr>
          <a:xfrm>
            <a:off x="2249559" y="158316"/>
            <a:ext cx="7518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" pitchFamily="2" charset="0"/>
              </a:rPr>
              <a:t>Estimate the performance of the beam-beam at CEPC 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" pitchFamily="2" charset="0"/>
            </a:endParaRPr>
          </a:p>
        </p:txBody>
      </p:sp>
      <p:grpSp>
        <p:nvGrpSpPr>
          <p:cNvPr id="7" name="组合 9">
            <a:extLst>
              <a:ext uri="{FF2B5EF4-FFF2-40B4-BE49-F238E27FC236}">
                <a16:creationId xmlns:a16="http://schemas.microsoft.com/office/drawing/2014/main" id="{0A3FE5A8-048D-4547-A67D-70E0E40CD615}"/>
              </a:ext>
            </a:extLst>
          </p:cNvPr>
          <p:cNvGrpSpPr>
            <a:grpSpLocks/>
          </p:cNvGrpSpPr>
          <p:nvPr/>
        </p:nvGrpSpPr>
        <p:grpSpPr bwMode="auto">
          <a:xfrm>
            <a:off x="451743" y="651086"/>
            <a:ext cx="11214039" cy="73930"/>
            <a:chOff x="30834" y="1305568"/>
            <a:chExt cx="8816454" cy="6613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5A5251B-4909-044B-A348-938F1CB11DA9}"/>
                </a:ext>
              </a:extLst>
            </p:cNvPr>
            <p:cNvSpPr/>
            <p:nvPr/>
          </p:nvSpPr>
          <p:spPr>
            <a:xfrm>
              <a:off x="30834" y="1305568"/>
              <a:ext cx="5800203" cy="66133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5D7FC9D-E07D-1E40-B442-46B526C3CAE3}"/>
                </a:ext>
              </a:extLst>
            </p:cNvPr>
            <p:cNvSpPr/>
            <p:nvPr/>
          </p:nvSpPr>
          <p:spPr>
            <a:xfrm>
              <a:off x="5886861" y="1305568"/>
              <a:ext cx="2960427" cy="66133"/>
            </a:xfrm>
            <a:prstGeom prst="rect">
              <a:avLst/>
            </a:prstGeom>
            <a:solidFill>
              <a:srgbClr val="1138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E57C3CA2-A189-B842-AC0F-E701E99D8A82}"/>
              </a:ext>
            </a:extLst>
          </p:cNvPr>
          <p:cNvSpPr txBox="1"/>
          <p:nvPr/>
        </p:nvSpPr>
        <p:spPr>
          <a:xfrm>
            <a:off x="484544" y="897561"/>
            <a:ext cx="110485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lang="en-US" altLang="zh-CN" sz="2000" dirty="0">
                <a:latin typeface="CMR10"/>
              </a:rPr>
              <a:t>C</a:t>
            </a:r>
            <a:r>
              <a:rPr lang="en-US" altLang="zh-CN" sz="2000" dirty="0">
                <a:effectLst/>
                <a:latin typeface="CMR10"/>
              </a:rPr>
              <a:t>onsider the case where the offset at IP is 10% of the beam size caused by ground motion and the luminosity loss is about 1% . The beam-beam angular deflection can be estimated based on the CEPC TDR parameters and the distance from the IP to the IP BPM of about 0.9m.</a:t>
            </a:r>
            <a:endParaRPr lang="en-US" altLang="zh-CN" sz="2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BD3D2E2-527D-8F40-BE26-2728F1A3297A}"/>
              </a:ext>
            </a:extLst>
          </p:cNvPr>
          <p:cNvSpPr txBox="1"/>
          <p:nvPr/>
        </p:nvSpPr>
        <p:spPr>
          <a:xfrm>
            <a:off x="683385" y="4166041"/>
            <a:ext cx="570617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lang="en-US" altLang="zh-CN" sz="1900" dirty="0">
                <a:solidFill>
                  <a:schemeClr val="accent6">
                    <a:lumMod val="50000"/>
                  </a:schemeClr>
                </a:solidFill>
                <a:effectLst/>
                <a:latin typeface="CMR10"/>
              </a:rPr>
              <a:t>For the vertical orbit feedback system, this method may work</a:t>
            </a:r>
            <a:r>
              <a:rPr lang="en-US" altLang="zh-CN" sz="1900" dirty="0">
                <a:effectLst/>
                <a:latin typeface="CMR10"/>
              </a:rPr>
              <a:t>, since the offset is sizable compared to typical expected BPM resolution.</a:t>
            </a:r>
          </a:p>
          <a:p>
            <a:pPr marL="285750" indent="-285750" algn="just">
              <a:buFont typeface="Wingdings" pitchFamily="2" charset="2"/>
              <a:buChar char="p"/>
            </a:pPr>
            <a:r>
              <a:rPr lang="en-US" altLang="zh-CN" sz="1900" dirty="0">
                <a:effectLst/>
                <a:latin typeface="CMR10"/>
              </a:rPr>
              <a:t>But for horizontal the beam-beam deflection is too weak, makes it difficult to measure such a small beam deflection.  </a:t>
            </a:r>
            <a:r>
              <a:rPr lang="en-US" altLang="zh-CN" sz="1900" dirty="0">
                <a:solidFill>
                  <a:schemeClr val="accent6">
                    <a:lumMod val="50000"/>
                  </a:schemeClr>
                </a:solidFill>
                <a:latin typeface="CMR10"/>
              </a:rPr>
              <a:t>T</a:t>
            </a:r>
            <a:r>
              <a:rPr lang="en-US" altLang="zh-CN" sz="1900" dirty="0">
                <a:solidFill>
                  <a:schemeClr val="accent6">
                    <a:lumMod val="50000"/>
                  </a:schemeClr>
                </a:solidFill>
                <a:effectLst/>
                <a:latin typeface="CMR10"/>
              </a:rPr>
              <a:t>he luminosity driven method will be used for the horizontal orbit feedback. </a:t>
            </a:r>
            <a:endParaRPr lang="en-US" altLang="zh-CN" sz="19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图片 17" descr="黑暗中的灯光&#10;&#10;中度可信度描述已自动生成">
            <a:extLst>
              <a:ext uri="{FF2B5EF4-FFF2-40B4-BE49-F238E27FC236}">
                <a16:creationId xmlns:a16="http://schemas.microsoft.com/office/drawing/2014/main" id="{E795D52F-D8DD-B940-B97C-32DC63988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381" y="4518893"/>
            <a:ext cx="4177408" cy="133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282ACEB-0607-8E45-B2F4-FD73B86158C0}"/>
              </a:ext>
            </a:extLst>
          </p:cNvPr>
          <p:cNvSpPr txBox="1"/>
          <p:nvPr/>
        </p:nvSpPr>
        <p:spPr>
          <a:xfrm>
            <a:off x="4250531" y="129659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" pitchFamily="2" charset="0"/>
              </a:rPr>
              <a:t>Vertical IP orbit feedback 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" pitchFamily="2" charset="0"/>
            </a:endParaRPr>
          </a:p>
        </p:txBody>
      </p:sp>
      <p:grpSp>
        <p:nvGrpSpPr>
          <p:cNvPr id="6" name="组合 9">
            <a:extLst>
              <a:ext uri="{FF2B5EF4-FFF2-40B4-BE49-F238E27FC236}">
                <a16:creationId xmlns:a16="http://schemas.microsoft.com/office/drawing/2014/main" id="{697158C4-207C-6E45-AB99-894A24C3FD5A}"/>
              </a:ext>
            </a:extLst>
          </p:cNvPr>
          <p:cNvGrpSpPr>
            <a:grpSpLocks/>
          </p:cNvGrpSpPr>
          <p:nvPr/>
        </p:nvGrpSpPr>
        <p:grpSpPr bwMode="auto">
          <a:xfrm>
            <a:off x="451743" y="651086"/>
            <a:ext cx="11214039" cy="73930"/>
            <a:chOff x="30834" y="1305568"/>
            <a:chExt cx="8816454" cy="6613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BBBE611-F535-1A41-8EDF-22EF84E31B7C}"/>
                </a:ext>
              </a:extLst>
            </p:cNvPr>
            <p:cNvSpPr/>
            <p:nvPr/>
          </p:nvSpPr>
          <p:spPr>
            <a:xfrm>
              <a:off x="30834" y="1305568"/>
              <a:ext cx="5800203" cy="66133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1A69B12-7FE0-E44F-8085-B4B90E388D55}"/>
                </a:ext>
              </a:extLst>
            </p:cNvPr>
            <p:cNvSpPr/>
            <p:nvPr/>
          </p:nvSpPr>
          <p:spPr>
            <a:xfrm>
              <a:off x="5886861" y="1305568"/>
              <a:ext cx="2960427" cy="66133"/>
            </a:xfrm>
            <a:prstGeom prst="rect">
              <a:avLst/>
            </a:prstGeom>
            <a:solidFill>
              <a:srgbClr val="1138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101B917-37D8-AB43-B7B0-7058311C9270}"/>
              </a:ext>
            </a:extLst>
          </p:cNvPr>
          <p:cNvGrpSpPr/>
          <p:nvPr/>
        </p:nvGrpSpPr>
        <p:grpSpPr>
          <a:xfrm>
            <a:off x="7679312" y="3919108"/>
            <a:ext cx="3590925" cy="2855017"/>
            <a:chOff x="7016388" y="3700463"/>
            <a:chExt cx="3888017" cy="2836812"/>
          </a:xfrm>
        </p:grpSpPr>
        <p:pic>
          <p:nvPicPr>
            <p:cNvPr id="10" name="图片 9" descr="图表, 直方图&#10;&#10;描述已自动生成">
              <a:extLst>
                <a:ext uri="{FF2B5EF4-FFF2-40B4-BE49-F238E27FC236}">
                  <a16:creationId xmlns:a16="http://schemas.microsoft.com/office/drawing/2014/main" id="{4BBA003F-442B-1B45-83C4-91B7C1F4D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6388" y="3700463"/>
              <a:ext cx="3888017" cy="2836812"/>
            </a:xfrm>
            <a:prstGeom prst="rect">
              <a:avLst/>
            </a:prstGeom>
          </p:spPr>
        </p:pic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02A603D1-27FD-7B40-839D-BFC7FE04775A}"/>
                </a:ext>
              </a:extLst>
            </p:cNvPr>
            <p:cNvCxnSpPr/>
            <p:nvPr/>
          </p:nvCxnSpPr>
          <p:spPr>
            <a:xfrm>
              <a:off x="7457370" y="4662000"/>
              <a:ext cx="4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7C7CB118-F091-104B-8816-C43EDE1866B0}"/>
                </a:ext>
              </a:extLst>
            </p:cNvPr>
            <p:cNvCxnSpPr/>
            <p:nvPr/>
          </p:nvCxnSpPr>
          <p:spPr>
            <a:xfrm>
              <a:off x="7722000" y="4662000"/>
              <a:ext cx="0" cy="1581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A95C41B-C221-9646-92DE-45734A34E3FC}"/>
              </a:ext>
            </a:extLst>
          </p:cNvPr>
          <p:cNvSpPr txBox="1"/>
          <p:nvPr/>
        </p:nvSpPr>
        <p:spPr>
          <a:xfrm>
            <a:off x="451743" y="860820"/>
            <a:ext cx="10479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sz="2000" dirty="0">
                <a:effectLst/>
                <a:latin typeface="CMR10"/>
              </a:rPr>
              <a:t>We prioritize using the </a:t>
            </a:r>
            <a:r>
              <a:rPr lang="en-US" altLang="zh-CN" sz="2000" dirty="0">
                <a:solidFill>
                  <a:srgbClr val="0070C0"/>
                </a:solidFill>
                <a:effectLst/>
                <a:latin typeface="CMR10"/>
              </a:rPr>
              <a:t>beam-beam deflection method </a:t>
            </a:r>
            <a:r>
              <a:rPr lang="en-US" altLang="zh-CN" sz="2000" dirty="0">
                <a:effectLst/>
                <a:latin typeface="CMR10"/>
              </a:rPr>
              <a:t>for vertical orbit feed- back at the IP. </a:t>
            </a:r>
            <a:endParaRPr lang="en-US" altLang="zh-CN" sz="2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C3F3E02-1793-F647-9E67-740159C7FFD2}"/>
              </a:ext>
            </a:extLst>
          </p:cNvPr>
          <p:cNvSpPr txBox="1"/>
          <p:nvPr/>
        </p:nvSpPr>
        <p:spPr>
          <a:xfrm>
            <a:off x="451743" y="1337661"/>
            <a:ext cx="8020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zh-CN" sz="2000" dirty="0">
                <a:effectLst/>
                <a:latin typeface="CMR10"/>
              </a:rPr>
              <a:t>Higgs mode (2.24</a:t>
            </a:r>
            <a:r>
              <a:rPr lang="el-GR" altLang="zh-CN" sz="2000" dirty="0">
                <a:effectLst/>
                <a:latin typeface="CMMI10"/>
              </a:rPr>
              <a:t>μ</a:t>
            </a:r>
            <a:r>
              <a:rPr lang="en-US" altLang="zh-CN" sz="2000" dirty="0">
                <a:effectLst/>
                <a:latin typeface="CMMI10"/>
              </a:rPr>
              <a:t>m</a:t>
            </a:r>
            <a:r>
              <a:rPr lang="en-US" altLang="zh-CN" sz="2000" dirty="0">
                <a:effectLst/>
                <a:latin typeface="CMR10"/>
              </a:rPr>
              <a:t>) is the smallest among the four energy modes. </a:t>
            </a:r>
            <a:endParaRPr lang="en-US" altLang="zh-CN" sz="20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894A4B3-C3FE-E043-9629-B5494F739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" y="1814502"/>
            <a:ext cx="8724900" cy="132831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68E6F66C-F1DF-E242-9B78-F66ACFABDC72}"/>
              </a:ext>
            </a:extLst>
          </p:cNvPr>
          <p:cNvSpPr/>
          <p:nvPr/>
        </p:nvSpPr>
        <p:spPr>
          <a:xfrm>
            <a:off x="8472489" y="2686051"/>
            <a:ext cx="400050" cy="300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2B4818-C42A-184A-971E-26F6D31A4C91}"/>
              </a:ext>
            </a:extLst>
          </p:cNvPr>
          <p:cNvSpPr txBox="1"/>
          <p:nvPr/>
        </p:nvSpPr>
        <p:spPr>
          <a:xfrm>
            <a:off x="9877903" y="2270552"/>
            <a:ext cx="199501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  <a:latin typeface="+mj-lt"/>
              </a:rPr>
              <a:t>Good enough to </a:t>
            </a:r>
            <a:r>
              <a:rPr lang="en-US" altLang="zh-CN" sz="1600" dirty="0">
                <a:solidFill>
                  <a:srgbClr val="FF0000"/>
                </a:solidFill>
                <a:effectLst/>
                <a:latin typeface="+mj-lt"/>
              </a:rPr>
              <a:t>accurately measure orbit changes</a:t>
            </a:r>
            <a:endParaRPr kumimoji="1" lang="zh-CN" altLang="en-US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CAAC8606-7494-AF4D-A4B7-AFCFF7A5F6BB}"/>
              </a:ext>
            </a:extLst>
          </p:cNvPr>
          <p:cNvCxnSpPr/>
          <p:nvPr/>
        </p:nvCxnSpPr>
        <p:spPr>
          <a:xfrm>
            <a:off x="9101138" y="2836069"/>
            <a:ext cx="68189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7F7D42B-6797-0640-89BA-09D3FF426427}"/>
              </a:ext>
            </a:extLst>
          </p:cNvPr>
          <p:cNvSpPr txBox="1"/>
          <p:nvPr/>
        </p:nvSpPr>
        <p:spPr>
          <a:xfrm>
            <a:off x="451743" y="3328644"/>
            <a:ext cx="10109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effectLst/>
                <a:latin typeface="CMR10"/>
              </a:rPr>
              <a:t>However, relying solely on a single pair of BPMs for IP fast orbit feedback is insufficient. 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1ECEF31-5C4F-E14B-BEA3-320B0DD8F663}"/>
              </a:ext>
            </a:extLst>
          </p:cNvPr>
          <p:cNvSpPr txBox="1"/>
          <p:nvPr/>
        </p:nvSpPr>
        <p:spPr>
          <a:xfrm>
            <a:off x="875218" y="5172292"/>
            <a:ext cx="675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kumimoji="1"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effectLst/>
                <a:latin typeface="CMR10"/>
              </a:rPr>
              <a:t>it is essential to have at least two or more pairs of BPMs 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F9AB7BC-D51B-0442-B568-4DC584C98B6A}"/>
              </a:ext>
            </a:extLst>
          </p:cNvPr>
          <p:cNvSpPr txBox="1"/>
          <p:nvPr/>
        </p:nvSpPr>
        <p:spPr>
          <a:xfrm>
            <a:off x="921763" y="564755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effectLst/>
                <a:latin typeface="CMR10"/>
              </a:rPr>
              <a:t>cross-verification </a:t>
            </a:r>
            <a:endParaRPr lang="en-US" altLang="zh-CN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FABE9BC-CA58-B34A-8BE7-79AA93326BB1}"/>
              </a:ext>
            </a:extLst>
          </p:cNvPr>
          <p:cNvSpPr txBox="1"/>
          <p:nvPr/>
        </p:nvSpPr>
        <p:spPr>
          <a:xfrm>
            <a:off x="932643" y="6063311"/>
            <a:ext cx="4553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effectLst/>
                <a:latin typeface="CMR10"/>
              </a:rPr>
              <a:t>further improve measurement precision </a:t>
            </a:r>
            <a:endParaRPr lang="en-US" altLang="zh-CN" dirty="0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9101341-4FEA-6D49-96C7-56D7DF4699F5}"/>
              </a:ext>
            </a:extLst>
          </p:cNvPr>
          <p:cNvGrpSpPr/>
          <p:nvPr/>
        </p:nvGrpSpPr>
        <p:grpSpPr>
          <a:xfrm>
            <a:off x="908447" y="3920745"/>
            <a:ext cx="7136895" cy="1119455"/>
            <a:chOff x="908447" y="3920745"/>
            <a:chExt cx="7136895" cy="1119455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E587731-98A1-5844-98AC-708A1215E4E4}"/>
                </a:ext>
              </a:extLst>
            </p:cNvPr>
            <p:cNvSpPr txBox="1"/>
            <p:nvPr/>
          </p:nvSpPr>
          <p:spPr>
            <a:xfrm>
              <a:off x="908447" y="3920745"/>
              <a:ext cx="30503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>
                  <a:latin typeface="CMR10"/>
                </a:rPr>
                <a:t>P</a:t>
              </a:r>
              <a:r>
                <a:rPr lang="en-US" altLang="zh-CN" sz="1800" dirty="0">
                  <a:effectLst/>
                  <a:latin typeface="CMR10"/>
                </a:rPr>
                <a:t>otential BPM failures </a:t>
              </a:r>
              <a:endParaRPr lang="en-US" altLang="zh-CN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4993996-B0F4-6F40-A8DE-CFEA5E995634}"/>
                </a:ext>
              </a:extLst>
            </p:cNvPr>
            <p:cNvSpPr txBox="1"/>
            <p:nvPr/>
          </p:nvSpPr>
          <p:spPr>
            <a:xfrm>
              <a:off x="908447" y="4290077"/>
              <a:ext cx="71368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effectLst/>
                  <a:latin typeface="CMR10"/>
                </a:rPr>
                <a:t>Actual accuracy and resolution lower than design</a:t>
              </a:r>
              <a:endParaRPr lang="en-US" altLang="zh-CN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0FF09C2-7A5A-684D-866F-D1C1E9F69A51}"/>
                </a:ext>
              </a:extLst>
            </p:cNvPr>
            <p:cNvSpPr txBox="1"/>
            <p:nvPr/>
          </p:nvSpPr>
          <p:spPr>
            <a:xfrm>
              <a:off x="921763" y="4670868"/>
              <a:ext cx="6897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effectLst/>
                  <a:latin typeface="CMR10"/>
                </a:rPr>
                <a:t>BPM resolution get worse</a:t>
              </a:r>
              <a:r>
                <a:rPr lang="en-US" altLang="zh-CN" dirty="0"/>
                <a:t> </a:t>
              </a:r>
              <a:r>
                <a:rPr lang="en-US" altLang="zh-CN" sz="1800" dirty="0">
                  <a:effectLst/>
                  <a:latin typeface="CMR10"/>
                </a:rPr>
                <a:t>when operates at lower beam intensity 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19600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6576C90-3909-DD49-9AEC-D29C924B4F23}"/>
              </a:ext>
            </a:extLst>
          </p:cNvPr>
          <p:cNvSpPr txBox="1"/>
          <p:nvPr/>
        </p:nvSpPr>
        <p:spPr>
          <a:xfrm>
            <a:off x="4250531" y="129659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" pitchFamily="2" charset="0"/>
              </a:rPr>
              <a:t>Vertical IP orbit feedback 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" pitchFamily="2" charset="0"/>
            </a:endParaRPr>
          </a:p>
        </p:txBody>
      </p:sp>
      <p:grpSp>
        <p:nvGrpSpPr>
          <p:cNvPr id="5" name="组合 9">
            <a:extLst>
              <a:ext uri="{FF2B5EF4-FFF2-40B4-BE49-F238E27FC236}">
                <a16:creationId xmlns:a16="http://schemas.microsoft.com/office/drawing/2014/main" id="{5CFF16A3-2C6B-0648-979A-B5504D2544F8}"/>
              </a:ext>
            </a:extLst>
          </p:cNvPr>
          <p:cNvGrpSpPr>
            <a:grpSpLocks/>
          </p:cNvGrpSpPr>
          <p:nvPr/>
        </p:nvGrpSpPr>
        <p:grpSpPr bwMode="auto">
          <a:xfrm>
            <a:off x="451743" y="651086"/>
            <a:ext cx="11214039" cy="73930"/>
            <a:chOff x="30834" y="1305568"/>
            <a:chExt cx="8816454" cy="6613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03EF77-1884-FD47-86BE-3AD68327D6EC}"/>
                </a:ext>
              </a:extLst>
            </p:cNvPr>
            <p:cNvSpPr/>
            <p:nvPr/>
          </p:nvSpPr>
          <p:spPr>
            <a:xfrm>
              <a:off x="30834" y="1305568"/>
              <a:ext cx="5800203" cy="66133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DAA3EE7-4D1B-E44B-8C3C-84293DA69C03}"/>
                </a:ext>
              </a:extLst>
            </p:cNvPr>
            <p:cNvSpPr/>
            <p:nvPr/>
          </p:nvSpPr>
          <p:spPr>
            <a:xfrm>
              <a:off x="5886861" y="1305568"/>
              <a:ext cx="2960427" cy="66133"/>
            </a:xfrm>
            <a:prstGeom prst="rect">
              <a:avLst/>
            </a:prstGeom>
            <a:solidFill>
              <a:srgbClr val="1138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01396E0D-3DA6-9F4B-94C2-C15C719B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33" y="1779078"/>
            <a:ext cx="8493060" cy="1946326"/>
          </a:xfrm>
          <a:prstGeom prst="rect">
            <a:avLst/>
          </a:prstGeom>
        </p:spPr>
      </p:pic>
      <p:pic>
        <p:nvPicPr>
          <p:cNvPr id="18" name="图片 17" descr="图表, 折线图&#10;&#10;描述已自动生成">
            <a:extLst>
              <a:ext uri="{FF2B5EF4-FFF2-40B4-BE49-F238E27FC236}">
                <a16:creationId xmlns:a16="http://schemas.microsoft.com/office/drawing/2014/main" id="{D8EEE0D2-C9A1-5348-81C9-7C450E56A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817" y="3799432"/>
            <a:ext cx="4737984" cy="292890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24EB877-07E6-3B47-9626-66219884F025}"/>
              </a:ext>
            </a:extLst>
          </p:cNvPr>
          <p:cNvSpPr txBox="1"/>
          <p:nvPr/>
        </p:nvSpPr>
        <p:spPr>
          <a:xfrm>
            <a:off x="547073" y="902845"/>
            <a:ext cx="11097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sz="2000" dirty="0">
                <a:latin typeface="CMR10"/>
              </a:rPr>
              <a:t>U</a:t>
            </a:r>
            <a:r>
              <a:rPr lang="en-US" altLang="zh-CN" sz="2000" dirty="0">
                <a:effectLst/>
                <a:latin typeface="CMR10"/>
              </a:rPr>
              <a:t>tilize </a:t>
            </a:r>
            <a:r>
              <a:rPr lang="en-US" altLang="zh-CN" sz="2000" dirty="0">
                <a:solidFill>
                  <a:srgbClr val="0070C0"/>
                </a:solidFill>
                <a:effectLst/>
                <a:latin typeface="CMR10"/>
              </a:rPr>
              <a:t>two pairs of BPMs for vertical beam orbit feedback</a:t>
            </a:r>
            <a:r>
              <a:rPr lang="en-US" altLang="zh-CN" sz="2000" dirty="0">
                <a:effectLst/>
                <a:latin typeface="CMR10"/>
              </a:rPr>
              <a:t>, placed at symmetric positions on each side of the IP, located at distances of 0.9m and 4.5m 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95556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6576C90-3909-DD49-9AEC-D29C924B4F23}"/>
              </a:ext>
            </a:extLst>
          </p:cNvPr>
          <p:cNvSpPr txBox="1"/>
          <p:nvPr/>
        </p:nvSpPr>
        <p:spPr>
          <a:xfrm>
            <a:off x="4250531" y="129659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" pitchFamily="2" charset="0"/>
              </a:rPr>
              <a:t>Horizontal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" pitchFamily="2" charset="0"/>
              </a:rPr>
              <a:t> IP orbit feedback 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" pitchFamily="2" charset="0"/>
            </a:endParaRPr>
          </a:p>
        </p:txBody>
      </p:sp>
      <p:grpSp>
        <p:nvGrpSpPr>
          <p:cNvPr id="5" name="组合 9">
            <a:extLst>
              <a:ext uri="{FF2B5EF4-FFF2-40B4-BE49-F238E27FC236}">
                <a16:creationId xmlns:a16="http://schemas.microsoft.com/office/drawing/2014/main" id="{5CFF16A3-2C6B-0648-979A-B5504D2544F8}"/>
              </a:ext>
            </a:extLst>
          </p:cNvPr>
          <p:cNvGrpSpPr>
            <a:grpSpLocks/>
          </p:cNvGrpSpPr>
          <p:nvPr/>
        </p:nvGrpSpPr>
        <p:grpSpPr bwMode="auto">
          <a:xfrm>
            <a:off x="451743" y="651086"/>
            <a:ext cx="11214039" cy="73930"/>
            <a:chOff x="30834" y="1305568"/>
            <a:chExt cx="8816454" cy="6613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03EF77-1884-FD47-86BE-3AD68327D6EC}"/>
                </a:ext>
              </a:extLst>
            </p:cNvPr>
            <p:cNvSpPr/>
            <p:nvPr/>
          </p:nvSpPr>
          <p:spPr>
            <a:xfrm>
              <a:off x="30834" y="1305568"/>
              <a:ext cx="5800203" cy="66133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DAA3EE7-4D1B-E44B-8C3C-84293DA69C03}"/>
                </a:ext>
              </a:extLst>
            </p:cNvPr>
            <p:cNvSpPr/>
            <p:nvPr/>
          </p:nvSpPr>
          <p:spPr>
            <a:xfrm>
              <a:off x="5886861" y="1305568"/>
              <a:ext cx="2960427" cy="66133"/>
            </a:xfrm>
            <a:prstGeom prst="rect">
              <a:avLst/>
            </a:prstGeom>
            <a:solidFill>
              <a:srgbClr val="1138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724EB877-07E6-3B47-9626-66219884F025}"/>
              </a:ext>
            </a:extLst>
          </p:cNvPr>
          <p:cNvSpPr txBox="1"/>
          <p:nvPr/>
        </p:nvSpPr>
        <p:spPr>
          <a:xfrm>
            <a:off x="451743" y="888558"/>
            <a:ext cx="1153547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lang="en-US" altLang="zh-CN" sz="1900" dirty="0">
                <a:solidFill>
                  <a:srgbClr val="0070C0"/>
                </a:solidFill>
                <a:latin typeface="CMR10"/>
              </a:rPr>
              <a:t>L</a:t>
            </a:r>
            <a:r>
              <a:rPr lang="en-US" altLang="zh-CN" sz="1900" dirty="0">
                <a:solidFill>
                  <a:srgbClr val="0070C0"/>
                </a:solidFill>
                <a:effectLst/>
                <a:latin typeface="CMR10"/>
              </a:rPr>
              <a:t>uminosity-driven method with a dithering system </a:t>
            </a:r>
            <a:r>
              <a:rPr lang="en-US" altLang="zh-CN" sz="1900" dirty="0">
                <a:effectLst/>
                <a:latin typeface="CMR10"/>
              </a:rPr>
              <a:t>used for orbit feedback and luminosity optimization</a:t>
            </a:r>
            <a:endParaRPr lang="en-US" altLang="zh-CN" sz="19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D0381AB-0128-474B-91AB-99A4E62C10D0}"/>
              </a:ext>
            </a:extLst>
          </p:cNvPr>
          <p:cNvSpPr txBox="1"/>
          <p:nvPr/>
        </p:nvSpPr>
        <p:spPr>
          <a:xfrm>
            <a:off x="796194" y="1385847"/>
            <a:ext cx="8936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US" altLang="zh-CN" sz="1800" dirty="0">
                <a:effectLst/>
                <a:latin typeface="CMR10"/>
              </a:rPr>
              <a:t>considering the weak beam-beam deflection and a lower required feedback speed (1kHz) 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C2BCB1C-606B-8B45-86C6-ECFAE8841603}"/>
              </a:ext>
            </a:extLst>
          </p:cNvPr>
          <p:cNvSpPr txBox="1"/>
          <p:nvPr/>
        </p:nvSpPr>
        <p:spPr>
          <a:xfrm>
            <a:off x="451743" y="1867747"/>
            <a:ext cx="7300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</a:t>
            </a:r>
            <a:r>
              <a:rPr kumimoji="1" lang="en-US" altLang="zh-CN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fast luminosity monitor based on </a:t>
            </a:r>
            <a:r>
              <a:rPr kumimoji="1" lang="en" altLang="zh-CN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radiative Bhabha at zero degree</a:t>
            </a:r>
            <a:endParaRPr lang="en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图形用户界面, 应用程序&#10;&#10;描述已自动生成">
            <a:extLst>
              <a:ext uri="{FF2B5EF4-FFF2-40B4-BE49-F238E27FC236}">
                <a16:creationId xmlns:a16="http://schemas.microsoft.com/office/drawing/2014/main" id="{19AF4889-2046-1247-951D-31E0C747A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42" r="61099" b="20431"/>
          <a:stretch/>
        </p:blipFill>
        <p:spPr>
          <a:xfrm>
            <a:off x="8520892" y="2039726"/>
            <a:ext cx="2784899" cy="137596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00A4D4A-87A8-834C-BF9A-3B436506EB47}"/>
              </a:ext>
            </a:extLst>
          </p:cNvPr>
          <p:cNvSpPr txBox="1"/>
          <p:nvPr/>
        </p:nvSpPr>
        <p:spPr>
          <a:xfrm>
            <a:off x="796194" y="241967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very large cross section (127mbarn) 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AADDE74-04DE-4A44-958E-CD9647B8969A}"/>
              </a:ext>
            </a:extLst>
          </p:cNvPr>
          <p:cNvSpPr txBox="1"/>
          <p:nvPr/>
        </p:nvSpPr>
        <p:spPr>
          <a:xfrm>
            <a:off x="772300" y="2923213"/>
            <a:ext cx="695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US" altLang="zh-CN" sz="1800" dirty="0">
                <a:effectLst/>
                <a:latin typeface="CMR10"/>
              </a:rPr>
              <a:t>Bhabha particles produced at the IP is proportional to the luminosity </a:t>
            </a:r>
            <a:endParaRPr lang="en-US" altLang="zh-CN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B7F9208A-840E-BF41-88D0-69EC09DA6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93" y="4673923"/>
            <a:ext cx="9207500" cy="1270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E54987E-C3BF-4944-8018-EA9DE6D697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446"/>
          <a:stretch/>
        </p:blipFill>
        <p:spPr>
          <a:xfrm>
            <a:off x="2887727" y="3485738"/>
            <a:ext cx="1743304" cy="3744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31993D8-923B-F24A-80D4-699EDF7C07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321"/>
          <a:stretch/>
        </p:blipFill>
        <p:spPr>
          <a:xfrm>
            <a:off x="4631030" y="3415695"/>
            <a:ext cx="1917700" cy="681725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251A00B7-E343-0149-8BAE-3C274B15B127}"/>
              </a:ext>
            </a:extLst>
          </p:cNvPr>
          <p:cNvSpPr txBox="1"/>
          <p:nvPr/>
        </p:nvSpPr>
        <p:spPr>
          <a:xfrm>
            <a:off x="796194" y="4116068"/>
            <a:ext cx="9207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US" altLang="zh-CN" sz="1800" dirty="0">
                <a:effectLst/>
                <a:latin typeface="CMR10"/>
              </a:rPr>
              <a:t>Sensitive to the change of luminosity in proportion way (relative luminosity measurement)</a:t>
            </a:r>
            <a:endParaRPr lang="en-US" alt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599E974-3930-084F-A6DC-7ABF0ECB7392}"/>
              </a:ext>
            </a:extLst>
          </p:cNvPr>
          <p:cNvSpPr txBox="1"/>
          <p:nvPr/>
        </p:nvSpPr>
        <p:spPr>
          <a:xfrm>
            <a:off x="1143793" y="5866778"/>
            <a:ext cx="377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* need further review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CB9072-F48A-9544-96BC-792156E42980}"/>
              </a:ext>
            </a:extLst>
          </p:cNvPr>
          <p:cNvSpPr txBox="1"/>
          <p:nvPr/>
        </p:nvSpPr>
        <p:spPr>
          <a:xfrm>
            <a:off x="7821891" y="5308923"/>
            <a:ext cx="46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*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501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8702B9C-CA47-1EEC-68D5-7C6F1BE4588F}"/>
              </a:ext>
            </a:extLst>
          </p:cNvPr>
          <p:cNvSpPr txBox="1"/>
          <p:nvPr/>
        </p:nvSpPr>
        <p:spPr>
          <a:xfrm>
            <a:off x="387621" y="693262"/>
            <a:ext cx="11416757" cy="102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460"/>
              </a:lnSpc>
              <a:buFont typeface="Wingdings" pitchFamily="2" charset="2"/>
              <a:buChar char="p"/>
            </a:pPr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adiative Bhabha scattering at zero degree </a:t>
            </a:r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altLang="zh-CN" sz="1800" dirty="0">
                <a:effectLst/>
                <a:latin typeface="CMR10"/>
              </a:rPr>
              <a:t>single Bremsstrahlung of single positron in the field of one electron.</a:t>
            </a:r>
          </a:p>
          <a:p>
            <a:pPr marL="285750" indent="-285750" algn="just">
              <a:lnSpc>
                <a:spcPts val="2460"/>
              </a:lnSpc>
              <a:buFont typeface="Wingdings" pitchFamily="2" charset="2"/>
              <a:buChar char="p"/>
            </a:pPr>
            <a:r>
              <a:rPr lang="en-US" altLang="zh-CN" sz="1800" dirty="0">
                <a:effectLst/>
                <a:latin typeface="CMR10"/>
              </a:rPr>
              <a:t> This process is also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main sources of particles losses in a very high luminosity e-e+ collider.</a:t>
            </a:r>
          </a:p>
          <a:p>
            <a:pPr marL="285750" indent="-285750" algn="just">
              <a:lnSpc>
                <a:spcPts val="2460"/>
              </a:lnSpc>
              <a:buFont typeface="Wingdings" pitchFamily="2" charset="2"/>
              <a:buChar char="p"/>
            </a:pPr>
            <a:r>
              <a:rPr lang="en-CA" altLang="zh-CN" sz="1600" dirty="0">
                <a:solidFill>
                  <a:srgbClr val="990099"/>
                </a:solidFill>
              </a:rPr>
              <a:t>Only relative luminosity </a:t>
            </a:r>
            <a:r>
              <a:rPr lang="en-CA" altLang="zh-CN" sz="1600" dirty="0">
                <a:solidFill>
                  <a:srgbClr val="990099"/>
                </a:solidFill>
                <a:sym typeface="Wingdings" panose="05000000000000000000" pitchFamily="2" charset="2"/>
              </a:rPr>
              <a:t>.             count the number of signals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7241009-1452-6588-F3FD-0562BF32046B}"/>
              </a:ext>
            </a:extLst>
          </p:cNvPr>
          <p:cNvSpPr txBox="1"/>
          <p:nvPr/>
        </p:nvSpPr>
        <p:spPr>
          <a:xfrm>
            <a:off x="2739494" y="83230"/>
            <a:ext cx="715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Luminosity Monitor working principle</a:t>
            </a:r>
            <a:endParaRPr kumimoji="1" lang="zh-CN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686AE7CD-00B8-3A2D-42C7-6C8C7104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133" y="6413827"/>
            <a:ext cx="419100" cy="365125"/>
          </a:xfrm>
        </p:spPr>
        <p:txBody>
          <a:bodyPr/>
          <a:lstStyle/>
          <a:p>
            <a:fld id="{3E77E41A-3222-472D-9E0D-CAE005F31005}" type="slidenum">
              <a:rPr lang="zh-CN" altLang="en-US" smtClean="0"/>
              <a:t>9</a:t>
            </a:fld>
            <a:endParaRPr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8DE510C-D03C-B54B-B1A4-B89340DE12CB}"/>
              </a:ext>
            </a:extLst>
          </p:cNvPr>
          <p:cNvGrpSpPr/>
          <p:nvPr/>
        </p:nvGrpSpPr>
        <p:grpSpPr>
          <a:xfrm>
            <a:off x="468904" y="1711899"/>
            <a:ext cx="11105806" cy="4901042"/>
            <a:chOff x="468904" y="1711899"/>
            <a:chExt cx="11105806" cy="490104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6E24D5C-C6A5-55CC-404A-A1D23320F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388"/>
            <a:stretch/>
          </p:blipFill>
          <p:spPr>
            <a:xfrm>
              <a:off x="6694307" y="1711899"/>
              <a:ext cx="3262159" cy="2495180"/>
            </a:xfrm>
            <a:prstGeom prst="rect">
              <a:avLst/>
            </a:prstGeom>
          </p:spPr>
        </p:pic>
        <p:pic>
          <p:nvPicPr>
            <p:cNvPr id="18" name="图片 17" descr="图示&#10;&#10;描述已自动生成">
              <a:extLst>
                <a:ext uri="{FF2B5EF4-FFF2-40B4-BE49-F238E27FC236}">
                  <a16:creationId xmlns:a16="http://schemas.microsoft.com/office/drawing/2014/main" id="{66899FA5-2483-C2CE-7368-1D89A2D40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392"/>
            <a:stretch/>
          </p:blipFill>
          <p:spPr>
            <a:xfrm>
              <a:off x="6666265" y="4272986"/>
              <a:ext cx="3229365" cy="2140841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3B14210-6531-AA79-E54B-DC9CFE74E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640"/>
            <a:stretch/>
          </p:blipFill>
          <p:spPr>
            <a:xfrm>
              <a:off x="9956466" y="5403242"/>
              <a:ext cx="1618244" cy="996547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D84D600-F012-ED45-8DF1-6287E4BD3616}"/>
                </a:ext>
              </a:extLst>
            </p:cNvPr>
            <p:cNvGrpSpPr/>
            <p:nvPr/>
          </p:nvGrpSpPr>
          <p:grpSpPr>
            <a:xfrm>
              <a:off x="797556" y="2220053"/>
              <a:ext cx="5222710" cy="1478871"/>
              <a:chOff x="1314014" y="1713062"/>
              <a:chExt cx="5408583" cy="161297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Rectangle 20">
                    <a:extLst>
                      <a:ext uri="{FF2B5EF4-FFF2-40B4-BE49-F238E27FC236}">
                        <a16:creationId xmlns:a16="http://schemas.microsoft.com/office/drawing/2014/main" id="{9CAE0801-0F43-8B4F-A914-4A38D9329308}"/>
                      </a:ext>
                    </a:extLst>
                  </p:cNvPr>
                  <p:cNvSpPr/>
                  <p:nvPr/>
                </p:nvSpPr>
                <p:spPr>
                  <a:xfrm>
                    <a:off x="5202445" y="2389810"/>
                    <a:ext cx="844632" cy="3002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US" sz="135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1351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351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351" dirty="0"/>
                  </a:p>
                </p:txBody>
              </p:sp>
            </mc:Choice>
            <mc:Fallback>
              <p:sp>
                <p:nvSpPr>
                  <p:cNvPr id="11" name="Rectangle 20">
                    <a:extLst>
                      <a:ext uri="{FF2B5EF4-FFF2-40B4-BE49-F238E27FC236}">
                        <a16:creationId xmlns:a16="http://schemas.microsoft.com/office/drawing/2014/main" id="{9CAE0801-0F43-8B4F-A914-4A38D93293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2445" y="2389810"/>
                    <a:ext cx="844632" cy="3002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173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25">
                    <a:extLst>
                      <a:ext uri="{FF2B5EF4-FFF2-40B4-BE49-F238E27FC236}">
                        <a16:creationId xmlns:a16="http://schemas.microsoft.com/office/drawing/2014/main" id="{0B929EA7-D800-C54B-A4AC-86F16590A8A9}"/>
                      </a:ext>
                    </a:extLst>
                  </p:cNvPr>
                  <p:cNvSpPr/>
                  <p:nvPr/>
                </p:nvSpPr>
                <p:spPr>
                  <a:xfrm>
                    <a:off x="5202445" y="3025826"/>
                    <a:ext cx="728347" cy="3002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1351" i="1" dirty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351" dirty="0"/>
                  </a:p>
                </p:txBody>
              </p:sp>
            </mc:Choice>
            <mc:Fallback>
              <p:sp>
                <p:nvSpPr>
                  <p:cNvPr id="12" name="Rectangle 25">
                    <a:extLst>
                      <a:ext uri="{FF2B5EF4-FFF2-40B4-BE49-F238E27FC236}">
                        <a16:creationId xmlns:a16="http://schemas.microsoft.com/office/drawing/2014/main" id="{0B929EA7-D800-C54B-A4AC-86F16590A8A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2445" y="3025826"/>
                    <a:ext cx="728347" cy="3002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173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" name="Picture 18">
                <a:extLst>
                  <a:ext uri="{FF2B5EF4-FFF2-40B4-BE49-F238E27FC236}">
                    <a16:creationId xmlns:a16="http://schemas.microsoft.com/office/drawing/2014/main" id="{2A20ED93-11C7-C742-B8FE-F3288E042C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20066"/>
              <a:stretch/>
            </p:blipFill>
            <p:spPr>
              <a:xfrm>
                <a:off x="2739494" y="1715427"/>
                <a:ext cx="2502155" cy="1580220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Rectangle 33">
                    <a:extLst>
                      <a:ext uri="{FF2B5EF4-FFF2-40B4-BE49-F238E27FC236}">
                        <a16:creationId xmlns:a16="http://schemas.microsoft.com/office/drawing/2014/main" id="{A0870598-FA00-854D-A706-FC0F99FDDCF4}"/>
                      </a:ext>
                    </a:extLst>
                  </p:cNvPr>
                  <p:cNvSpPr/>
                  <p:nvPr/>
                </p:nvSpPr>
                <p:spPr>
                  <a:xfrm>
                    <a:off x="1314014" y="1713062"/>
                    <a:ext cx="1592159" cy="3002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351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CA" sz="1351" i="1" dirty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US" sz="135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1351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sz="135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sz="1351" b="0" i="1" dirty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oMath>
                      </m:oMathPara>
                    </a14:m>
                    <a:endParaRPr lang="en-US" sz="1351" dirty="0"/>
                  </a:p>
                </p:txBody>
              </p:sp>
            </mc:Choice>
            <mc:Fallback>
              <p:sp>
                <p:nvSpPr>
                  <p:cNvPr id="16" name="Rectangle 33">
                    <a:extLst>
                      <a:ext uri="{FF2B5EF4-FFF2-40B4-BE49-F238E27FC236}">
                        <a16:creationId xmlns:a16="http://schemas.microsoft.com/office/drawing/2014/main" id="{A0870598-FA00-854D-A706-FC0F99FDDC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014" y="1713062"/>
                    <a:ext cx="1592159" cy="3002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173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Rectangle 34">
                    <a:extLst>
                      <a:ext uri="{FF2B5EF4-FFF2-40B4-BE49-F238E27FC236}">
                        <a16:creationId xmlns:a16="http://schemas.microsoft.com/office/drawing/2014/main" id="{045EA4B8-2004-BE40-9739-DBC35F98ACDF}"/>
                      </a:ext>
                    </a:extLst>
                  </p:cNvPr>
                  <p:cNvSpPr/>
                  <p:nvPr/>
                </p:nvSpPr>
                <p:spPr>
                  <a:xfrm>
                    <a:off x="1314014" y="3024762"/>
                    <a:ext cx="1592159" cy="3002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351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CA" sz="1351" i="1" dirty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US" sz="135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1351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351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sz="1351" b="0" i="1" dirty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oMath>
                      </m:oMathPara>
                    </a14:m>
                    <a:endParaRPr lang="en-US" sz="1351" dirty="0"/>
                  </a:p>
                </p:txBody>
              </p:sp>
            </mc:Choice>
            <mc:Fallback>
              <p:sp>
                <p:nvSpPr>
                  <p:cNvPr id="17" name="Rectangle 34">
                    <a:extLst>
                      <a:ext uri="{FF2B5EF4-FFF2-40B4-BE49-F238E27FC236}">
                        <a16:creationId xmlns:a16="http://schemas.microsoft.com/office/drawing/2014/main" id="{045EA4B8-2004-BE40-9739-DBC35F98AC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014" y="3024762"/>
                    <a:ext cx="1592159" cy="3002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73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Rectangle 35">
                    <a:extLst>
                      <a:ext uri="{FF2B5EF4-FFF2-40B4-BE49-F238E27FC236}">
                        <a16:creationId xmlns:a16="http://schemas.microsoft.com/office/drawing/2014/main" id="{6AA99F06-BCD2-F24D-8887-B78D1B439F40}"/>
                      </a:ext>
                    </a:extLst>
                  </p:cNvPr>
                  <p:cNvSpPr/>
                  <p:nvPr/>
                </p:nvSpPr>
                <p:spPr>
                  <a:xfrm>
                    <a:off x="5130438" y="1731504"/>
                    <a:ext cx="1592159" cy="3002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351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CA" sz="1351" i="1" dirty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US" sz="135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1351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sz="135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sz="1351" b="0" i="1" dirty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CA" sz="1351" i="1" dirty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oMath>
                      </m:oMathPara>
                    </a14:m>
                    <a:endParaRPr lang="en-US" sz="1351" dirty="0"/>
                  </a:p>
                </p:txBody>
              </p:sp>
            </mc:Choice>
            <mc:Fallback>
              <p:sp>
                <p:nvSpPr>
                  <p:cNvPr id="19" name="Rectangle 35">
                    <a:extLst>
                      <a:ext uri="{FF2B5EF4-FFF2-40B4-BE49-F238E27FC236}">
                        <a16:creationId xmlns:a16="http://schemas.microsoft.com/office/drawing/2014/main" id="{6AA99F06-BCD2-F24D-8887-B78D1B439F4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0438" y="1731504"/>
                    <a:ext cx="1592159" cy="3002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2727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" name="Straight Arrow Connector 9">
              <a:extLst>
                <a:ext uri="{FF2B5EF4-FFF2-40B4-BE49-F238E27FC236}">
                  <a16:creationId xmlns:a16="http://schemas.microsoft.com/office/drawing/2014/main" id="{47F02B57-74E7-7843-8588-F7B1C5F4F8C3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5367961" y="2784657"/>
              <a:ext cx="1221323" cy="1935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415F1FF-8AB2-3444-85B0-0AB128109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96578" y="4238361"/>
              <a:ext cx="3344700" cy="2210092"/>
            </a:xfrm>
            <a:prstGeom prst="rect">
              <a:avLst/>
            </a:prstGeom>
          </p:spPr>
        </p:pic>
        <p:pic>
          <p:nvPicPr>
            <p:cNvPr id="21" name="图片 20" descr="图示&#10;&#10;描述已自动生成">
              <a:extLst>
                <a:ext uri="{FF2B5EF4-FFF2-40B4-BE49-F238E27FC236}">
                  <a16:creationId xmlns:a16="http://schemas.microsoft.com/office/drawing/2014/main" id="{74F7BD13-47E6-6C42-81D9-5FBA287E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8904" y="4073874"/>
              <a:ext cx="2600895" cy="253906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72">
                <a:extLst>
                  <a:ext uri="{FF2B5EF4-FFF2-40B4-BE49-F238E27FC236}">
                    <a16:creationId xmlns:a16="http://schemas.microsoft.com/office/drawing/2014/main" id="{63B07471-2091-494D-B4A2-915AF6757D8F}"/>
                  </a:ext>
                </a:extLst>
              </p:cNvPr>
              <p:cNvSpPr/>
              <p:nvPr/>
            </p:nvSpPr>
            <p:spPr>
              <a:xfrm>
                <a:off x="2797017" y="1331611"/>
                <a:ext cx="1170226" cy="442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200" i="1" dirty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1200" i="1" dirty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dirty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1200" i="1" dirty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013" dirty="0"/>
              </a:p>
            </p:txBody>
          </p:sp>
        </mc:Choice>
        <mc:Fallback>
          <p:sp>
            <p:nvSpPr>
              <p:cNvPr id="28" name="Rectangle 72">
                <a:extLst>
                  <a:ext uri="{FF2B5EF4-FFF2-40B4-BE49-F238E27FC236}">
                    <a16:creationId xmlns:a16="http://schemas.microsoft.com/office/drawing/2014/main" id="{63B07471-2091-494D-B4A2-915AF6757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017" y="1331611"/>
                <a:ext cx="1170226" cy="4429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753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37994</TotalTime>
  <Words>2472</Words>
  <Application>Microsoft Macintosh PowerPoint</Application>
  <PresentationFormat>宽屏</PresentationFormat>
  <Paragraphs>249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等线</vt:lpstr>
      <vt:lpstr>等线 Light</vt:lpstr>
      <vt:lpstr>华文新魏</vt:lpstr>
      <vt:lpstr>Calibri (正文)</vt:lpstr>
      <vt:lpstr>CMMI10</vt:lpstr>
      <vt:lpstr>CMR10</vt:lpstr>
      <vt:lpstr>CMR17</vt:lpstr>
      <vt:lpstr>CMR9</vt:lpstr>
      <vt:lpstr>Arial</vt:lpstr>
      <vt:lpstr>Calibri</vt:lpstr>
      <vt:lpstr>Cambria Math</vt:lpstr>
      <vt:lpstr>Times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and outlook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25280</dc:creator>
  <cp:lastModifiedBy>25280</cp:lastModifiedBy>
  <cp:revision>75</cp:revision>
  <dcterms:created xsi:type="dcterms:W3CDTF">2023-05-30T15:05:37Z</dcterms:created>
  <dcterms:modified xsi:type="dcterms:W3CDTF">2024-04-11T03:13:40Z</dcterms:modified>
</cp:coreProperties>
</file>