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jpeg" ContentType="image/jpeg"/>
  <Default Extension="JPG" ContentType="image/.jpg"/>
  <Default Extension="png" ContentType="image/png"/>
  <Default Extension="wmf" ContentType="image/x-wmf"/>
  <Default Extension="emf" ContentType="image/x-emf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drawings/drawing1.xml" ContentType="application/vnd.openxmlformats-officedocument.drawingml.chartshap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5"/>
  </p:notesMasterIdLst>
  <p:handoutMasterIdLst>
    <p:handoutMasterId r:id="rId28"/>
  </p:handoutMasterIdLst>
  <p:sldIdLst>
    <p:sldId id="953" r:id="rId3"/>
    <p:sldId id="1234" r:id="rId4"/>
    <p:sldId id="291" r:id="rId6"/>
    <p:sldId id="282" r:id="rId7"/>
    <p:sldId id="1235" r:id="rId8"/>
    <p:sldId id="1236" r:id="rId9"/>
    <p:sldId id="1228" r:id="rId10"/>
    <p:sldId id="1226" r:id="rId11"/>
    <p:sldId id="1227" r:id="rId12"/>
    <p:sldId id="1237" r:id="rId13"/>
    <p:sldId id="1248" r:id="rId14"/>
    <p:sldId id="1249" r:id="rId15"/>
    <p:sldId id="1250" r:id="rId16"/>
    <p:sldId id="1215" r:id="rId17"/>
    <p:sldId id="774" r:id="rId18"/>
    <p:sldId id="302" r:id="rId19"/>
    <p:sldId id="1251" r:id="rId20"/>
    <p:sldId id="280" r:id="rId21"/>
    <p:sldId id="300" r:id="rId22"/>
    <p:sldId id="1216" r:id="rId23"/>
    <p:sldId id="1225" r:id="rId24"/>
    <p:sldId id="1247" r:id="rId25"/>
    <p:sldId id="1246" r:id="rId26"/>
    <p:sldId id="1217" r:id="rId2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0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沙 鹏" initials="沙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DCC6D"/>
    <a:srgbClr val="FFFFFF"/>
    <a:srgbClr val="003399"/>
    <a:srgbClr val="E6E6E6"/>
    <a:srgbClr val="0070C0"/>
    <a:srgbClr val="4D8357"/>
    <a:srgbClr val="005800"/>
    <a:srgbClr val="008400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833" autoAdjust="0"/>
    <p:restoredTop sz="91732" autoAdjust="0"/>
  </p:normalViewPr>
  <p:slideViewPr>
    <p:cSldViewPr showGuides="1">
      <p:cViewPr varScale="1">
        <p:scale>
          <a:sx n="99" d="100"/>
          <a:sy n="99" d="100"/>
        </p:scale>
        <p:origin x="72" y="186"/>
      </p:cViewPr>
      <p:guideLst>
        <p:guide orient="horz" pos="2160"/>
        <p:guide pos="380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9182"/>
    </p:cViewPr>
  </p:sorterViewPr>
  <p:notesViewPr>
    <p:cSldViewPr>
      <p:cViewPr varScale="1">
        <p:scale>
          <a:sx n="53" d="100"/>
          <a:sy n="53" d="100"/>
        </p:scale>
        <p:origin x="331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XU\&#39640;&#22330;&#30913;&#20307;&#30740;&#21046;\Important%20references\Jc%20Chart\IBS-V2022\JeChart_012317-VXu-&#34917;&#20805;2022-V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740265135810933"/>
          <c:y val="0.0229205691644249"/>
          <c:w val="0.90226287098728"/>
          <c:h val="0.868169115609687"/>
        </c:manualLayout>
      </c:layout>
      <c:scatterChart>
        <c:scatterStyle val="smoothMarker"/>
        <c:varyColors val="0"/>
        <c:ser>
          <c:idx val="9"/>
          <c:order val="0"/>
          <c:tx>
            <c:strRef>
              <c:f>REBCO: B ∥ Tape plane</c:f>
              <c:strCache>
                <c:ptCount val="1"/>
                <c:pt idx="0">
                  <c:v>REBCO: B ∥ Tape plane</c:v>
                </c:pt>
              </c:strCache>
            </c:strRef>
          </c:tx>
          <c:spPr>
            <a:ln w="34925" cap="sq" cmpd="sng" algn="ctr">
              <a:solidFill>
                <a:srgbClr val="CEB888"/>
              </a:solidFill>
              <a:prstDash val="solid"/>
              <a:miter lim="800000"/>
            </a:ln>
          </c:spPr>
          <c:marker>
            <c:symbol val="diamond"/>
            <c:size val="9"/>
            <c:spPr>
              <a:solidFill>
                <a:srgbClr val="E3D7BB">
                  <a:alpha val="80000"/>
                </a:srgbClr>
              </a:solidFill>
              <a:ln w="9525" cap="flat" cmpd="sng" algn="ctr">
                <a:solidFill>
                  <a:srgbClr val="CEB888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{0,5,15,20,25,30}</c:f>
              <c:numCache>
                <c:formatCode>General</c:formatCode>
                <c:ptCount val="6"/>
                <c:pt idx="0">
                  <c:v>0</c:v>
                </c:pt>
                <c:pt idx="1">
                  <c:v>5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</c:numCache>
            </c:numRef>
          </c:xVal>
          <c:yVal>
            <c:numRef>
              <c:f>{4144.67663513514,3507.9375,3148.33321621622,2909.05540540541,2090.49332432432,1888.9952027027}</c:f>
              <c:numCache>
                <c:formatCode>General</c:formatCode>
                <c:ptCount val="6"/>
                <c:pt idx="0">
                  <c:v>4144.67663513514</c:v>
                </c:pt>
                <c:pt idx="1">
                  <c:v>3507.9375</c:v>
                </c:pt>
                <c:pt idx="2">
                  <c:v>3148.33321621622</c:v>
                </c:pt>
                <c:pt idx="3">
                  <c:v>2909.05540540541</c:v>
                </c:pt>
                <c:pt idx="4">
                  <c:v>2090.49332432432</c:v>
                </c:pt>
                <c:pt idx="5">
                  <c:v>1888.9952027027</c:v>
                </c:pt>
              </c:numCache>
            </c:numRef>
          </c:yVal>
          <c:smooth val="0"/>
        </c:ser>
        <c:ser>
          <c:idx val="7"/>
          <c:order val="1"/>
          <c:tx>
            <c:strRef>
              <c:f>REBCO: B ⊥ Tape plane, 45 μm sub</c:f>
              <c:strCache>
                <c:ptCount val="1"/>
                <c:pt idx="0">
                  <c:v>REBCO: B ⊥ Tape plane, 45 μm sub</c:v>
                </c:pt>
              </c:strCache>
            </c:strRef>
          </c:tx>
          <c:spPr>
            <a:ln w="25400" cap="rnd" cmpd="sng" algn="ctr">
              <a:solidFill>
                <a:srgbClr val="BB9D59"/>
              </a:solidFill>
              <a:prstDash val="dash"/>
              <a:round/>
            </a:ln>
          </c:spPr>
          <c:marker>
            <c:symbol val="diamond"/>
            <c:size val="9"/>
            <c:spPr>
              <a:solidFill>
                <a:srgbClr val="BB9D59">
                  <a:alpha val="33000"/>
                </a:srgbClr>
              </a:solidFill>
              <a:ln w="9525" cap="flat" cmpd="sng" algn="ctr">
                <a:solidFill>
                  <a:srgbClr val="BB9D59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{2.5,3.006756,4.007476,5.006838,6,6.5069,7.000033,7.507427,7.993015,8.50692,8.99308,9.507001,9.993015,10.505938,10.992999,11.507574,11.992377,12.506985,12.993653,13.507051,13.992033,14.50692,14.9929}</c:f>
              <c:numCache>
                <c:formatCode>General</c:formatCode>
                <c:ptCount val="23"/>
                <c:pt idx="0">
                  <c:v>2.5</c:v>
                </c:pt>
                <c:pt idx="1">
                  <c:v>3.006756</c:v>
                </c:pt>
                <c:pt idx="2">
                  <c:v>4.007476</c:v>
                </c:pt>
                <c:pt idx="3">
                  <c:v>5.006838</c:v>
                </c:pt>
                <c:pt idx="4">
                  <c:v>6</c:v>
                </c:pt>
                <c:pt idx="5">
                  <c:v>6.5069</c:v>
                </c:pt>
                <c:pt idx="6">
                  <c:v>7.000033</c:v>
                </c:pt>
                <c:pt idx="7">
                  <c:v>7.507427</c:v>
                </c:pt>
                <c:pt idx="8">
                  <c:v>7.993015</c:v>
                </c:pt>
                <c:pt idx="9">
                  <c:v>8.50692</c:v>
                </c:pt>
                <c:pt idx="10">
                  <c:v>8.99308</c:v>
                </c:pt>
                <c:pt idx="11">
                  <c:v>9.507001</c:v>
                </c:pt>
                <c:pt idx="12">
                  <c:v>9.993015</c:v>
                </c:pt>
                <c:pt idx="13">
                  <c:v>10.505938</c:v>
                </c:pt>
                <c:pt idx="14">
                  <c:v>10.992999</c:v>
                </c:pt>
                <c:pt idx="15">
                  <c:v>11.507574</c:v>
                </c:pt>
                <c:pt idx="16">
                  <c:v>11.992377</c:v>
                </c:pt>
                <c:pt idx="17">
                  <c:v>12.506985</c:v>
                </c:pt>
                <c:pt idx="18">
                  <c:v>12.993653</c:v>
                </c:pt>
                <c:pt idx="19">
                  <c:v>13.507051</c:v>
                </c:pt>
                <c:pt idx="20">
                  <c:v>13.992033</c:v>
                </c:pt>
                <c:pt idx="21">
                  <c:v>14.50692</c:v>
                </c:pt>
                <c:pt idx="22">
                  <c:v>14.9929</c:v>
                </c:pt>
              </c:numCache>
            </c:numRef>
          </c:xVal>
          <c:yVal>
            <c:numRef>
              <c:f>{5478.13454204472,5053.35151797524,4372.03461367207,3812.25342058735,3348.80676589759,3146.72399561194,2964.77255882199,2801.36500297794,2663.23047196918,2530.3500335986,2415.16099127083,2307.32221662235,2215.59714047123,2121.42703849932,2046.79532341544,1970.18383906757,1905.1216334741,1841.62826512312,1784.46756969497,1729.86530250584,1682.36638117283,1631.14030719317,1591.30073937415}</c:f>
              <c:numCache>
                <c:formatCode>General</c:formatCode>
                <c:ptCount val="23"/>
                <c:pt idx="0">
                  <c:v>5478.13454204472</c:v>
                </c:pt>
                <c:pt idx="1">
                  <c:v>5053.35151797524</c:v>
                </c:pt>
                <c:pt idx="2">
                  <c:v>4372.03461367207</c:v>
                </c:pt>
                <c:pt idx="3">
                  <c:v>3812.25342058735</c:v>
                </c:pt>
                <c:pt idx="4">
                  <c:v>3348.80676589759</c:v>
                </c:pt>
                <c:pt idx="5">
                  <c:v>3146.72399561194</c:v>
                </c:pt>
                <c:pt idx="6">
                  <c:v>2964.77255882199</c:v>
                </c:pt>
                <c:pt idx="7">
                  <c:v>2801.36500297794</c:v>
                </c:pt>
                <c:pt idx="8">
                  <c:v>2663.23047196918</c:v>
                </c:pt>
                <c:pt idx="9">
                  <c:v>2530.3500335986</c:v>
                </c:pt>
                <c:pt idx="10">
                  <c:v>2415.16099127083</c:v>
                </c:pt>
                <c:pt idx="11">
                  <c:v>2307.32221662235</c:v>
                </c:pt>
                <c:pt idx="12">
                  <c:v>2215.59714047123</c:v>
                </c:pt>
                <c:pt idx="13">
                  <c:v>2121.42703849932</c:v>
                </c:pt>
                <c:pt idx="14">
                  <c:v>2046.79532341544</c:v>
                </c:pt>
                <c:pt idx="15">
                  <c:v>1970.18383906757</c:v>
                </c:pt>
                <c:pt idx="16">
                  <c:v>1905.1216334741</c:v>
                </c:pt>
                <c:pt idx="17">
                  <c:v>1841.62826512312</c:v>
                </c:pt>
                <c:pt idx="18">
                  <c:v>1784.46756969497</c:v>
                </c:pt>
                <c:pt idx="19">
                  <c:v>1729.86530250584</c:v>
                </c:pt>
                <c:pt idx="20">
                  <c:v>1682.36638117283</c:v>
                </c:pt>
                <c:pt idx="21">
                  <c:v>1631.14030719317</c:v>
                </c:pt>
                <c:pt idx="22">
                  <c:v>1591.30073937415</c:v>
                </c:pt>
              </c:numCache>
            </c:numRef>
          </c:yVal>
          <c:smooth val="1"/>
        </c:ser>
        <c:ser>
          <c:idx val="8"/>
          <c:order val="2"/>
          <c:tx>
            <c:strRef>
              <c:f>REBCO: B ⊥ Tape plane</c:f>
              <c:strCache>
                <c:ptCount val="1"/>
                <c:pt idx="0">
                  <c:v>REBCO: B ⊥ Tape plane</c:v>
                </c:pt>
              </c:strCache>
            </c:strRef>
          </c:tx>
          <c:spPr>
            <a:ln w="34925" cap="sq" cmpd="sng" algn="ctr">
              <a:solidFill>
                <a:srgbClr val="BB9D59"/>
              </a:solidFill>
              <a:prstDash val="dashDot"/>
              <a:miter lim="800000"/>
            </a:ln>
          </c:spPr>
          <c:marker>
            <c:symbol val="diamond"/>
            <c:size val="8"/>
            <c:spPr>
              <a:solidFill>
                <a:srgbClr val="BB9D59">
                  <a:alpha val="50000"/>
                </a:srgbClr>
              </a:solidFill>
              <a:ln w="9525" cap="flat" cmpd="sng" algn="ctr">
                <a:solidFill>
                  <a:srgbClr val="BB9D59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{0,2,4,6,8,10,12,14,16,18,20,22,24,26,28,30,31}</c:f>
              <c:numCache>
                <c:formatCode>General</c:formatCode>
                <c:ptCount val="17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31</c:v>
                </c:pt>
              </c:numCache>
            </c:numRef>
          </c:xVal>
          <c:yVal>
            <c:numRef>
              <c:f>{4144.67663513514,1445.83856756757,975.09972972973,767.750837837838,655.66872972973,571.611445945946,526.777743243243,481.944040540541,442.718310810811,428.146175675676,403.490432432432,386.677256756757,364.262554054054,341.845702702703,328.395162162162,319.428851351351,318.307256756757}</c:f>
              <c:numCache>
                <c:formatCode>General</c:formatCode>
                <c:ptCount val="17"/>
                <c:pt idx="0">
                  <c:v>4144.67663513514</c:v>
                </c:pt>
                <c:pt idx="1">
                  <c:v>1445.83856756757</c:v>
                </c:pt>
                <c:pt idx="2">
                  <c:v>975.09972972973</c:v>
                </c:pt>
                <c:pt idx="3">
                  <c:v>767.750837837838</c:v>
                </c:pt>
                <c:pt idx="4">
                  <c:v>655.66872972973</c:v>
                </c:pt>
                <c:pt idx="5">
                  <c:v>571.611445945946</c:v>
                </c:pt>
                <c:pt idx="6">
                  <c:v>526.777743243243</c:v>
                </c:pt>
                <c:pt idx="7">
                  <c:v>481.944040540541</c:v>
                </c:pt>
                <c:pt idx="8">
                  <c:v>442.718310810811</c:v>
                </c:pt>
                <c:pt idx="9">
                  <c:v>428.146175675676</c:v>
                </c:pt>
                <c:pt idx="10">
                  <c:v>403.490432432432</c:v>
                </c:pt>
                <c:pt idx="11">
                  <c:v>386.677256756757</c:v>
                </c:pt>
                <c:pt idx="12">
                  <c:v>364.262554054054</c:v>
                </c:pt>
                <c:pt idx="13">
                  <c:v>341.845702702703</c:v>
                </c:pt>
                <c:pt idx="14">
                  <c:v>328.395162162162</c:v>
                </c:pt>
                <c:pt idx="15">
                  <c:v>319.428851351351</c:v>
                </c:pt>
                <c:pt idx="16">
                  <c:v>318.307256756757</c:v>
                </c:pt>
              </c:numCache>
            </c:numRef>
          </c:yVal>
          <c:smooth val="0"/>
        </c:ser>
        <c:ser>
          <c:idx val="16"/>
          <c:order val="3"/>
          <c:tx>
            <c:strRef>
              <c:f>Bi-2212: OST NHMFL 50 bar OP</c:f>
              <c:strCache>
                <c:ptCount val="1"/>
                <c:pt idx="0">
                  <c:v>Bi-2212: OST NHMFL 50 bar OP</c:v>
                </c:pt>
              </c:strCache>
            </c:strRef>
          </c:tx>
          <c:spPr>
            <a:ln w="15875" cap="sq" cmpd="sng" algn="ctr">
              <a:solidFill>
                <a:schemeClr val="accent1"/>
              </a:solidFill>
              <a:prstDash val="sysDot"/>
              <a:miter lim="800000"/>
            </a:ln>
            <a:effectLst>
              <a:outerShdw blurRad="25400" dist="127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tar"/>
            <c:size val="7"/>
            <c:spPr>
              <a:solidFill>
                <a:schemeClr val="accent1">
                  <a:alpha val="20000"/>
                </a:schemeClr>
              </a:solidFill>
              <a:ln w="9525" cap="sq" cmpd="sng" algn="ctr">
                <a:solidFill>
                  <a:schemeClr val="accent1"/>
                </a:solidFill>
                <a:prstDash val="solid"/>
                <a:bevel/>
              </a:ln>
              <a:effectLst>
                <a:outerShdw blurRad="25400" dist="12700" dir="2700000" algn="tl" rotWithShape="0">
                  <a:prstClr val="black">
                    <a:alpha val="40000"/>
                  </a:prstClr>
                </a:outerShdw>
              </a:effectLst>
            </c:spPr>
          </c:marker>
          <c:dLbls>
            <c:delete val="1"/>
          </c:dLbls>
          <c:xVal>
            <c:numRef>
              <c:f>{3.000016,3.993898,4.993097,5.993277,6.993342,7.993244,8.99326,9.992262,10.992508,11.992917,12.992082,13.992819,14.992393}</c:f>
              <c:numCache>
                <c:formatCode>General</c:formatCode>
                <c:ptCount val="13"/>
                <c:pt idx="0">
                  <c:v>3.000016</c:v>
                </c:pt>
                <c:pt idx="1">
                  <c:v>3.993898</c:v>
                </c:pt>
                <c:pt idx="2">
                  <c:v>4.993097</c:v>
                </c:pt>
                <c:pt idx="3">
                  <c:v>5.993277</c:v>
                </c:pt>
                <c:pt idx="4">
                  <c:v>6.993342</c:v>
                </c:pt>
                <c:pt idx="5">
                  <c:v>7.993244</c:v>
                </c:pt>
                <c:pt idx="6">
                  <c:v>8.99326</c:v>
                </c:pt>
                <c:pt idx="7">
                  <c:v>9.992262</c:v>
                </c:pt>
                <c:pt idx="8">
                  <c:v>10.992508</c:v>
                </c:pt>
                <c:pt idx="9">
                  <c:v>11.992917</c:v>
                </c:pt>
                <c:pt idx="10">
                  <c:v>12.992082</c:v>
                </c:pt>
                <c:pt idx="11">
                  <c:v>13.992819</c:v>
                </c:pt>
                <c:pt idx="12">
                  <c:v>14.992393</c:v>
                </c:pt>
              </c:numCache>
            </c:numRef>
          </c:xVal>
          <c:yVal>
            <c:numRef>
              <c:f>{1243.41685777729,1159.79037405665,1097.57103024537,1051.58610856769,1014.82749602732,980.999976589288,955.075472195147,928.777647449119,905.628264696463,884.993343857345,865.478023327735,846.718050662712,827.304738761806}</c:f>
              <c:numCache>
                <c:formatCode>General</c:formatCode>
                <c:ptCount val="13"/>
                <c:pt idx="0">
                  <c:v>1243.41685777729</c:v>
                </c:pt>
                <c:pt idx="1">
                  <c:v>1159.79037405665</c:v>
                </c:pt>
                <c:pt idx="2">
                  <c:v>1097.57103024537</c:v>
                </c:pt>
                <c:pt idx="3">
                  <c:v>1051.58610856769</c:v>
                </c:pt>
                <c:pt idx="4">
                  <c:v>1014.82749602732</c:v>
                </c:pt>
                <c:pt idx="5">
                  <c:v>980.999976589288</c:v>
                </c:pt>
                <c:pt idx="6">
                  <c:v>955.075472195147</c:v>
                </c:pt>
                <c:pt idx="7">
                  <c:v>928.777647449119</c:v>
                </c:pt>
                <c:pt idx="8">
                  <c:v>905.628264696463</c:v>
                </c:pt>
                <c:pt idx="9">
                  <c:v>884.993343857345</c:v>
                </c:pt>
                <c:pt idx="10">
                  <c:v>865.478023327735</c:v>
                </c:pt>
                <c:pt idx="11">
                  <c:v>846.718050662712</c:v>
                </c:pt>
                <c:pt idx="12">
                  <c:v>827.304738761806</c:v>
                </c:pt>
              </c:numCache>
            </c:numRef>
          </c:yVal>
          <c:smooth val="0"/>
        </c:ser>
        <c:ser>
          <c:idx val="5"/>
          <c:order val="4"/>
          <c:tx>
            <c:strRef>
              <c:f>Nb₃Sn: Internal Sn RRP®</c:f>
              <c:strCache>
                <c:ptCount val="1"/>
                <c:pt idx="0">
                  <c:v>Nb₃Sn: Internal Sn RRP®</c:v>
                </c:pt>
              </c:strCache>
            </c:strRef>
          </c:tx>
          <c:spPr>
            <a:ln w="34925" cap="sq" cmpd="sng" algn="ctr">
              <a:solidFill>
                <a:schemeClr val="accent2"/>
              </a:solidFill>
              <a:prstDash val="solid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 w="9525" cap="flat" cmpd="sng" algn="ctr">
                <a:solidFill>
                  <a:schemeClr val="accent2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{12,13,14,14.5,15,15.5,16,20,21,22,23,24}</c:f>
              <c:numCache>
                <c:formatCode>General</c:formatCode>
                <c:ptCount val="12"/>
                <c:pt idx="0">
                  <c:v>12</c:v>
                </c:pt>
                <c:pt idx="1">
                  <c:v>13</c:v>
                </c:pt>
                <c:pt idx="2">
                  <c:v>14</c:v>
                </c:pt>
                <c:pt idx="3">
                  <c:v>14.5</c:v>
                </c:pt>
                <c:pt idx="4">
                  <c:v>15</c:v>
                </c:pt>
                <c:pt idx="5">
                  <c:v>15.5</c:v>
                </c:pt>
                <c:pt idx="6">
                  <c:v>16</c:v>
                </c:pt>
                <c:pt idx="7">
                  <c:v>20</c:v>
                </c:pt>
                <c:pt idx="8">
                  <c:v>21</c:v>
                </c:pt>
                <c:pt idx="9">
                  <c:v>22</c:v>
                </c:pt>
                <c:pt idx="10">
                  <c:v>23</c:v>
                </c:pt>
                <c:pt idx="11">
                  <c:v>24</c:v>
                </c:pt>
              </c:numCache>
            </c:numRef>
          </c:xVal>
          <c:yVal>
            <c:numRef>
              <c:f>{1754.85570962403,1454.93491561556,1190.98141218451,1072.637423833,957.774141021247,855.093327598618,757.633572485614,268.014326560761,190.858687096299,118.924105941463,65.5532876652943,28.3097383899678}</c:f>
              <c:numCache>
                <c:formatCode>General</c:formatCode>
                <c:ptCount val="12"/>
                <c:pt idx="0">
                  <c:v>1754.85570962403</c:v>
                </c:pt>
                <c:pt idx="1">
                  <c:v>1454.93491561556</c:v>
                </c:pt>
                <c:pt idx="2">
                  <c:v>1190.98141218451</c:v>
                </c:pt>
                <c:pt idx="3">
                  <c:v>1072.637423833</c:v>
                </c:pt>
                <c:pt idx="4">
                  <c:v>957.774141021247</c:v>
                </c:pt>
                <c:pt idx="5">
                  <c:v>855.093327598618</c:v>
                </c:pt>
                <c:pt idx="6">
                  <c:v>757.633572485614</c:v>
                </c:pt>
                <c:pt idx="7">
                  <c:v>268.014326560761</c:v>
                </c:pt>
                <c:pt idx="8">
                  <c:v>190.858687096299</c:v>
                </c:pt>
                <c:pt idx="9">
                  <c:v>118.924105941463</c:v>
                </c:pt>
                <c:pt idx="10">
                  <c:v>65.5532876652943</c:v>
                </c:pt>
                <c:pt idx="11">
                  <c:v>28.3097383899678</c:v>
                </c:pt>
              </c:numCache>
            </c:numRef>
          </c:yVal>
          <c:smooth val="0"/>
        </c:ser>
        <c:ser>
          <c:idx val="6"/>
          <c:order val="5"/>
          <c:tx>
            <c:strRef>
              <c:f>Nb₃Sn: High Sn Bronze</c:f>
              <c:strCache>
                <c:ptCount val="1"/>
                <c:pt idx="0">
                  <c:v>Nb₃Sn: High Sn Bronze</c:v>
                </c:pt>
              </c:strCache>
            </c:strRef>
          </c:tx>
          <c:spPr>
            <a:ln w="34925" cap="sq" cmpd="sng" algn="ctr">
              <a:solidFill>
                <a:schemeClr val="accent2">
                  <a:lumMod val="75000"/>
                </a:schemeClr>
              </a:solidFill>
              <a:prstDash val="lgDash"/>
              <a:miter lim="800000"/>
            </a:ln>
          </c:spPr>
          <c:marker>
            <c:spPr>
              <a:solidFill>
                <a:srgbClr val="C0504D">
                  <a:lumMod val="20000"/>
                  <a:lumOff val="80000"/>
                  <a:alpha val="50000"/>
                </a:srgbClr>
              </a:solidFill>
              <a:ln w="9525" cap="flat" cmpd="sng" algn="ctr">
                <a:solidFill>
                  <a:srgbClr val="C0504D">
                    <a:lumMod val="75000"/>
                  </a:srgbClr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{18,19.0121,20.0135,21.0148,22.0162,22.996,23.9973,24.9987}</c:f>
              <c:numCache>
                <c:formatCode>General</c:formatCode>
                <c:ptCount val="8"/>
                <c:pt idx="0">
                  <c:v>18</c:v>
                </c:pt>
                <c:pt idx="1">
                  <c:v>19.0121</c:v>
                </c:pt>
                <c:pt idx="2">
                  <c:v>20.0135</c:v>
                </c:pt>
                <c:pt idx="3">
                  <c:v>21.0148</c:v>
                </c:pt>
                <c:pt idx="4">
                  <c:v>22.0162</c:v>
                </c:pt>
                <c:pt idx="5">
                  <c:v>22.996</c:v>
                </c:pt>
                <c:pt idx="6">
                  <c:v>23.9973</c:v>
                </c:pt>
                <c:pt idx="7">
                  <c:v>24.9987</c:v>
                </c:pt>
              </c:numCache>
            </c:numRef>
          </c:xVal>
          <c:yVal>
            <c:numRef>
              <c:f>{166.643076923077,137.814615384615,111.095384615385,84.3761538461538,60.8212307692308,40.0787692307692,19.3362307692308,8.08607692307692}</c:f>
              <c:numCache>
                <c:formatCode>General</c:formatCode>
                <c:ptCount val="8"/>
                <c:pt idx="0">
                  <c:v>166.643076923077</c:v>
                </c:pt>
                <c:pt idx="1">
                  <c:v>137.814615384615</c:v>
                </c:pt>
                <c:pt idx="2">
                  <c:v>111.095384615385</c:v>
                </c:pt>
                <c:pt idx="3">
                  <c:v>84.3761538461538</c:v>
                </c:pt>
                <c:pt idx="4">
                  <c:v>60.8212307692308</c:v>
                </c:pt>
                <c:pt idx="5">
                  <c:v>40.0787692307692</c:v>
                </c:pt>
                <c:pt idx="6">
                  <c:v>19.3362307692308</c:v>
                </c:pt>
                <c:pt idx="7">
                  <c:v>8.08607692307692</c:v>
                </c:pt>
              </c:numCache>
            </c:numRef>
          </c:yVal>
          <c:smooth val="0"/>
        </c:ser>
        <c:ser>
          <c:idx val="1"/>
          <c:order val="6"/>
          <c:tx>
            <c:strRef>
              <c:f>Nb-Ti: LHC 4.2 K</c:f>
              <c:strCache>
                <c:ptCount val="1"/>
                <c:pt idx="0">
                  <c:v>Nb-Ti: LHC 4.2 K</c:v>
                </c:pt>
              </c:strCache>
            </c:strRef>
          </c:tx>
          <c:spPr>
            <a:ln w="34925" cap="sq" cmpd="sng" algn="ctr">
              <a:solidFill>
                <a:schemeClr val="accent4"/>
              </a:solidFill>
              <a:prstDash val="dashDot"/>
              <a:miter lim="800000"/>
            </a:ln>
          </c:spPr>
          <c:marker>
            <c:symbol val="x"/>
            <c:size val="9"/>
            <c:spPr>
              <a:solidFill>
                <a:schemeClr val="bg1">
                  <a:alpha val="50000"/>
                </a:schemeClr>
              </a:solidFill>
              <a:ln w="9525" cap="flat" cmpd="sng" algn="ctr">
                <a:solidFill>
                  <a:schemeClr val="accent4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{0.614151,0.950943,1.34057,1.67736,2.23208,3.18302,4.15377,5.12453,6.09528}</c:f>
              <c:numCache>
                <c:formatCode>General</c:formatCode>
                <c:ptCount val="9"/>
                <c:pt idx="0">
                  <c:v>0.614151</c:v>
                </c:pt>
                <c:pt idx="1">
                  <c:v>0.950943</c:v>
                </c:pt>
                <c:pt idx="2">
                  <c:v>1.34057</c:v>
                </c:pt>
                <c:pt idx="3">
                  <c:v>1.67736</c:v>
                </c:pt>
                <c:pt idx="4">
                  <c:v>2.23208</c:v>
                </c:pt>
                <c:pt idx="5">
                  <c:v>3.18302</c:v>
                </c:pt>
                <c:pt idx="6">
                  <c:v>4.15377</c:v>
                </c:pt>
                <c:pt idx="7">
                  <c:v>5.12453</c:v>
                </c:pt>
                <c:pt idx="8">
                  <c:v>6.09528</c:v>
                </c:pt>
              </c:numCache>
            </c:numRef>
          </c:xVal>
          <c:yVal>
            <c:numRef>
              <c:f>{5106.88461538462,4054.15384615385,3180.59615384615,2710.22692307692,2217.45769230769,1724.68846153846,1411.11153846154,1187.12307692308,918.342307692308}</c:f>
              <c:numCache>
                <c:formatCode>General</c:formatCode>
                <c:ptCount val="9"/>
                <c:pt idx="0">
                  <c:v>5106.88461538462</c:v>
                </c:pt>
                <c:pt idx="1">
                  <c:v>4054.15384615385</c:v>
                </c:pt>
                <c:pt idx="2">
                  <c:v>3180.59615384615</c:v>
                </c:pt>
                <c:pt idx="3">
                  <c:v>2710.22692307692</c:v>
                </c:pt>
                <c:pt idx="4">
                  <c:v>2217.45769230769</c:v>
                </c:pt>
                <c:pt idx="5">
                  <c:v>1724.68846153846</c:v>
                </c:pt>
                <c:pt idx="6">
                  <c:v>1411.11153846154</c:v>
                </c:pt>
                <c:pt idx="7">
                  <c:v>1187.12307692308</c:v>
                </c:pt>
                <c:pt idx="8">
                  <c:v>918.342307692308</c:v>
                </c:pt>
              </c:numCache>
            </c:numRef>
          </c:yVal>
          <c:smooth val="1"/>
        </c:ser>
        <c:ser>
          <c:idx val="12"/>
          <c:order val="7"/>
          <c:tx>
            <c:strRef>
              <c:f>Nb-Ti: Iseult/INUMAC MRI 4.22 K</c:f>
              <c:strCache>
                <c:ptCount val="1"/>
                <c:pt idx="0">
                  <c:v>Nb-Ti: Iseult/INUMAC MRI 4.22 K</c:v>
                </c:pt>
              </c:strCache>
            </c:strRef>
          </c:tx>
          <c:spPr>
            <a:ln w="34925" cap="rnd" cmpd="sng" algn="ctr">
              <a:solidFill>
                <a:schemeClr val="accent4"/>
              </a:solidFill>
              <a:prstDash val="sysDot"/>
              <a:round/>
            </a:ln>
          </c:spPr>
          <c:marker>
            <c:symbol val="x"/>
            <c:size val="9"/>
            <c:spPr>
              <a:solidFill>
                <a:schemeClr val="accent4">
                  <a:alpha val="20000"/>
                </a:schemeClr>
              </a:solidFill>
              <a:ln w="15875" cap="flat" cmpd="sng" algn="ctr">
                <a:solidFill>
                  <a:schemeClr val="accent4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{8.5,9,9.5,10}</c:f>
              <c:numCache>
                <c:formatCode>General</c:formatCode>
                <c:ptCount val="4"/>
                <c:pt idx="0">
                  <c:v>8.5</c:v>
                </c:pt>
                <c:pt idx="1">
                  <c:v>9</c:v>
                </c:pt>
                <c:pt idx="2">
                  <c:v>9.5</c:v>
                </c:pt>
                <c:pt idx="3">
                  <c:v>10</c:v>
                </c:pt>
              </c:numCache>
            </c:numRef>
          </c:xVal>
          <c:yVal>
            <c:numRef>
              <c:f>{393.478260869565,291.304347826087,194.203043478261,104.347826086957}</c:f>
              <c:numCache>
                <c:formatCode>General</c:formatCode>
                <c:ptCount val="4"/>
                <c:pt idx="0">
                  <c:v>393.478260869565</c:v>
                </c:pt>
                <c:pt idx="1">
                  <c:v>291.304347826087</c:v>
                </c:pt>
                <c:pt idx="2">
                  <c:v>194.203043478261</c:v>
                </c:pt>
                <c:pt idx="3">
                  <c:v>104.347826086957</c:v>
                </c:pt>
              </c:numCache>
            </c:numRef>
          </c:yVal>
          <c:smooth val="1"/>
        </c:ser>
        <c:ser>
          <c:idx val="2"/>
          <c:order val="8"/>
          <c:tx>
            <c:strRef>
              <c:f>Exponential Y-axis Labels</c:f>
              <c:strCache>
                <c:ptCount val="1"/>
                <c:pt idx="0">
                  <c:v>Exponential Y-axis Labels</c:v>
                </c:pt>
              </c:strCache>
            </c:strRef>
          </c:tx>
          <c:spPr>
            <a:ln w="47625" cap="rnd" cmpd="sng" algn="ctr">
              <a:noFill/>
              <a:prstDash val="solid"/>
              <a:round/>
            </a:ln>
          </c:spPr>
          <c:marker>
            <c:symbol val="none"/>
          </c:marker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10</a:t>
                    </a:r>
                    <a:endParaRPr lang="en-US"/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  <a:endParaRPr lang="en-US" baseline="30000"/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  <a:endParaRPr lang="en-US" baseline="30000"/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11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  <a:endParaRPr lang="en-US" baseline="30000"/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1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xVal>
            <c:numRef>
              <c:f>{0,0,0,0}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xVal>
          <c:yVal>
            <c:numRef>
              <c:f>{10,100,1000,10000}</c:f>
              <c:numCache>
                <c:formatCode>General</c:formatCode>
                <c:ptCount val="4"/>
                <c:pt idx="0">
                  <c:v>10</c:v>
                </c:pt>
                <c:pt idx="1">
                  <c:v>100</c:v>
                </c:pt>
                <c:pt idx="2">
                  <c:v>1000</c:v>
                </c:pt>
                <c:pt idx="3">
                  <c:v>10000</c:v>
                </c:pt>
              </c:numCache>
            </c:numRef>
          </c:yVal>
          <c:smooth val="1"/>
        </c:ser>
        <c:ser>
          <c:idx val="13"/>
          <c:order val="9"/>
          <c:tx>
            <c:strRef>
              <c:f>Nb-Ti midrange maximal</c:f>
              <c:strCache>
                <c:ptCount val="1"/>
                <c:pt idx="0">
                  <c:v>Nb-Ti midrange maximal</c:v>
                </c:pt>
              </c:strCache>
            </c:strRef>
          </c:tx>
          <c:spPr>
            <a:ln w="34925" cap="rnd" cmpd="sng" algn="ctr">
              <a:solidFill>
                <a:schemeClr val="accent4"/>
              </a:solidFill>
              <a:prstDash val="sysDot"/>
              <a:round/>
            </a:ln>
          </c:spPr>
          <c:marker>
            <c:symbol val="none"/>
          </c:marker>
          <c:dLbls>
            <c:delete val="1"/>
          </c:dLbls>
          <c:xVal>
            <c:numRef>
              <c:f>{6,7,8,8.5}</c:f>
              <c:numCache>
                <c:formatCode>General</c:formatCode>
                <c:ptCount val="4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8.5</c:v>
                </c:pt>
              </c:numCache>
            </c:numRef>
          </c:xVal>
          <c:yVal>
            <c:numRef>
              <c:f>{971.923076923077,687.307692307692,448.461538461538,393.478260869565}</c:f>
              <c:numCache>
                <c:formatCode>General</c:formatCode>
                <c:ptCount val="4"/>
                <c:pt idx="0">
                  <c:v>971.923076923077</c:v>
                </c:pt>
                <c:pt idx="1">
                  <c:v>687.307692307692</c:v>
                </c:pt>
                <c:pt idx="2">
                  <c:v>448.461538461538</c:v>
                </c:pt>
                <c:pt idx="3">
                  <c:v>393.478260869565</c:v>
                </c:pt>
              </c:numCache>
            </c:numRef>
          </c:yVal>
          <c:smooth val="1"/>
        </c:ser>
        <c:ser>
          <c:idx val="14"/>
          <c:order val="10"/>
          <c:tx>
            <c:strRef>
              <c:f>2212 Fitted Line for 50bar ASC'16</c:f>
              <c:strCache>
                <c:ptCount val="1"/>
                <c:pt idx="0">
                  <c:v>2212 Fitted Line for 50bar ASC'16</c:v>
                </c:pt>
              </c:strCache>
            </c:strRef>
          </c:tx>
          <c:spPr>
            <a:ln w="41275" cap="sq" cmpd="sng" algn="ctr">
              <a:solidFill>
                <a:schemeClr val="accent1"/>
              </a:solidFill>
              <a:prstDash val="sysDot"/>
              <a:miter lim="800000"/>
            </a:ln>
          </c:spPr>
          <c:marker>
            <c:symbol val="none"/>
          </c:marker>
          <c:dLbls>
            <c:delete val="1"/>
          </c:dLbls>
          <c:xVal>
            <c:numRef>
              <c:f>{2,3,4,5,6,7,8,9,10,11,12,13,14,15,20,32}</c:f>
              <c:numCache>
                <c:formatCode>General</c:formatCode>
                <c:ptCount val="16"/>
                <c:pt idx="0">
                  <c:v>2</c:v>
                </c:pt>
                <c:pt idx="1">
                  <c:v>3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8</c:v>
                </c:pt>
                <c:pt idx="7">
                  <c:v>9</c:v>
                </c:pt>
                <c:pt idx="8">
                  <c:v>10</c:v>
                </c:pt>
                <c:pt idx="9">
                  <c:v>11</c:v>
                </c:pt>
                <c:pt idx="10">
                  <c:v>12</c:v>
                </c:pt>
                <c:pt idx="11">
                  <c:v>13</c:v>
                </c:pt>
                <c:pt idx="12">
                  <c:v>14</c:v>
                </c:pt>
                <c:pt idx="13">
                  <c:v>15</c:v>
                </c:pt>
                <c:pt idx="14">
                  <c:v>20</c:v>
                </c:pt>
                <c:pt idx="15">
                  <c:v>32</c:v>
                </c:pt>
              </c:numCache>
            </c:numRef>
          </c:xVal>
          <c:yVal>
            <c:numRef>
              <c:f>{1381.52167169291,1248.5735436431,1162.07903611078,1099.13686124527,1050.24855551649,1010.61449177312,977.492944076188,949.179869947604,924.548583233269,902.817965856398,883.425757321475,865.954700297317,850.087217987812,835.576397019687,777.692126338303,691.62321177914}</c:f>
              <c:numCache>
                <c:formatCode>General</c:formatCode>
                <c:ptCount val="16"/>
                <c:pt idx="0">
                  <c:v>1381.52167169291</c:v>
                </c:pt>
                <c:pt idx="1">
                  <c:v>1248.5735436431</c:v>
                </c:pt>
                <c:pt idx="2">
                  <c:v>1162.07903611078</c:v>
                </c:pt>
                <c:pt idx="3">
                  <c:v>1099.13686124527</c:v>
                </c:pt>
                <c:pt idx="4">
                  <c:v>1050.24855551649</c:v>
                </c:pt>
                <c:pt idx="5">
                  <c:v>1010.61449177312</c:v>
                </c:pt>
                <c:pt idx="6">
                  <c:v>977.492944076188</c:v>
                </c:pt>
                <c:pt idx="7">
                  <c:v>949.179869947604</c:v>
                </c:pt>
                <c:pt idx="8">
                  <c:v>924.548583233269</c:v>
                </c:pt>
                <c:pt idx="9">
                  <c:v>902.817965856398</c:v>
                </c:pt>
                <c:pt idx="10">
                  <c:v>883.425757321475</c:v>
                </c:pt>
                <c:pt idx="11">
                  <c:v>865.954700297317</c:v>
                </c:pt>
                <c:pt idx="12">
                  <c:v>850.087217987812</c:v>
                </c:pt>
                <c:pt idx="13">
                  <c:v>835.576397019687</c:v>
                </c:pt>
                <c:pt idx="14">
                  <c:v>777.692126338303</c:v>
                </c:pt>
                <c:pt idx="15">
                  <c:v>691.62321177914</c:v>
                </c:pt>
              </c:numCache>
            </c:numRef>
          </c:yVal>
          <c:smooth val="1"/>
        </c:ser>
        <c:ser>
          <c:idx val="15"/>
          <c:order val="11"/>
          <c:tx>
            <c:strRef>
              <c:f>YBCO B perp linear extrap</c:f>
              <c:strCache>
                <c:ptCount val="1"/>
                <c:pt idx="0">
                  <c:v>YBCO B perp linear extrap</c:v>
                </c:pt>
              </c:strCache>
            </c:strRef>
          </c:tx>
          <c:spPr>
            <a:ln w="41275" cap="sq" cmpd="sng" algn="ctr">
              <a:solidFill>
                <a:srgbClr val="BB9D59"/>
              </a:solidFill>
              <a:prstDash val="dashDot"/>
              <a:miter lim="800000"/>
            </a:ln>
          </c:spPr>
          <c:marker>
            <c:symbol val="none"/>
          </c:marker>
          <c:dLbls>
            <c:delete val="1"/>
          </c:dLbls>
          <c:xVal>
            <c:numRef>
              <c:f>{31.25,40,45}</c:f>
              <c:numCache>
                <c:formatCode>General</c:formatCode>
                <c:ptCount val="3"/>
                <c:pt idx="0">
                  <c:v>31.25</c:v>
                </c:pt>
                <c:pt idx="1">
                  <c:v>40</c:v>
                </c:pt>
                <c:pt idx="2">
                  <c:v>45</c:v>
                </c:pt>
              </c:numCache>
            </c:numRef>
          </c:xVal>
          <c:yVal>
            <c:numRef>
              <c:f>{312.705498916288,264.548743930003,240.437914698384}</c:f>
              <c:numCache>
                <c:formatCode>General</c:formatCode>
                <c:ptCount val="3"/>
                <c:pt idx="0">
                  <c:v>312.705498916288</c:v>
                </c:pt>
                <c:pt idx="1">
                  <c:v>264.548743930003</c:v>
                </c:pt>
                <c:pt idx="2">
                  <c:v>240.437914698384</c:v>
                </c:pt>
              </c:numCache>
            </c:numRef>
          </c:yVal>
          <c:smooth val="1"/>
        </c:ser>
        <c:ser>
          <c:idx val="10"/>
          <c:order val="12"/>
          <c:tx>
            <c:strRef>
              <c:f>YBCO par linear extrap</c:f>
              <c:strCache>
                <c:ptCount val="1"/>
                <c:pt idx="0">
                  <c:v>YBCO par linear extrap</c:v>
                </c:pt>
              </c:strCache>
            </c:strRef>
          </c:tx>
          <c:spPr>
            <a:ln w="41275" cap="flat" cmpd="sng" algn="ctr">
              <a:solidFill>
                <a:srgbClr val="CEB888"/>
              </a:solidFill>
              <a:prstDash val="dash"/>
              <a:round/>
            </a:ln>
          </c:spPr>
          <c:marker>
            <c:symbol val="none"/>
          </c:marker>
          <c:dLbls>
            <c:delete val="1"/>
          </c:dLbls>
          <c:xVal>
            <c:numRef>
              <c:f>{20,40,45}</c:f>
              <c:numCache>
                <c:formatCode>General</c:formatCode>
                <c:ptCount val="3"/>
                <c:pt idx="0">
                  <c:v>20</c:v>
                </c:pt>
                <c:pt idx="1">
                  <c:v>40</c:v>
                </c:pt>
                <c:pt idx="2">
                  <c:v>45</c:v>
                </c:pt>
              </c:numCache>
            </c:numRef>
          </c:xVal>
          <c:yVal>
            <c:numRef>
              <c:f>{2929.88130969356,2293.58889933911,2157.40641463926}</c:f>
              <c:numCache>
                <c:formatCode>General</c:formatCode>
                <c:ptCount val="3"/>
                <c:pt idx="0">
                  <c:v>2929.88130969356</c:v>
                </c:pt>
                <c:pt idx="1">
                  <c:v>2293.58889933911</c:v>
                </c:pt>
                <c:pt idx="2">
                  <c:v>2157.40641463926</c:v>
                </c:pt>
              </c:numCache>
            </c:numRef>
          </c:yVal>
          <c:smooth val="1"/>
        </c:ser>
        <c:ser>
          <c:idx val="0"/>
          <c:order val="13"/>
          <c:tx>
            <c:strRef>
              <c:f>Iron-based Superconductor 2019</c:f>
              <c:strCache>
                <c:ptCount val="1"/>
                <c:pt idx="0">
                  <c:v>Iron-based Superconductor 2019</c:v>
                </c:pt>
              </c:strCache>
            </c:strRef>
          </c:tx>
          <c:spPr>
            <a:ln w="47625" cap="rnd" cmpd="sng" algn="ctr">
              <a:solidFill>
                <a:srgbClr val="FF0000"/>
              </a:solidFill>
              <a:prstDash val="solid"/>
              <a:round/>
            </a:ln>
          </c:spPr>
          <c:marker>
            <c:symbol val="none"/>
          </c:marker>
          <c:dLbls>
            <c:delete val="1"/>
          </c:dLbls>
          <c:xVal>
            <c:numRef>
              <c:f>{10,28}</c:f>
              <c:numCache>
                <c:formatCode>General</c:formatCode>
                <c:ptCount val="2"/>
                <c:pt idx="0">
                  <c:v>10</c:v>
                </c:pt>
                <c:pt idx="1">
                  <c:v>28</c:v>
                </c:pt>
              </c:numCache>
            </c:numRef>
          </c:xVal>
          <c:yVal>
            <c:numRef>
              <c:f>{300,150}</c:f>
              <c:numCache>
                <c:formatCode>General</c:formatCode>
                <c:ptCount val="2"/>
                <c:pt idx="0">
                  <c:v>300</c:v>
                </c:pt>
                <c:pt idx="1">
                  <c:v>150</c:v>
                </c:pt>
              </c:numCache>
            </c:numRef>
          </c:yVal>
          <c:smooth val="1"/>
        </c:ser>
        <c:ser>
          <c:idx val="3"/>
          <c:order val="14"/>
          <c:tx>
            <c:strRef>
              <c:f>Iron-based Superconductor 2025</c:f>
              <c:strCache>
                <c:ptCount val="1"/>
                <c:pt idx="0">
                  <c:v>Iron-based Superconductor 2025</c:v>
                </c:pt>
              </c:strCache>
            </c:strRef>
          </c:tx>
          <c:spPr>
            <a:ln w="47625" cap="rnd" cmpd="sng" algn="ctr">
              <a:solidFill>
                <a:srgbClr val="FF0000"/>
              </a:solidFill>
              <a:prstDash val="sysDash"/>
              <a:round/>
            </a:ln>
          </c:spPr>
          <c:marker>
            <c:symbol val="none"/>
          </c:marker>
          <c:dLbls>
            <c:delete val="1"/>
          </c:dLbls>
          <c:xVal>
            <c:numRef>
              <c:f>{10,28}</c:f>
              <c:numCache>
                <c:formatCode>General</c:formatCode>
                <c:ptCount val="2"/>
                <c:pt idx="0">
                  <c:v>10</c:v>
                </c:pt>
                <c:pt idx="1">
                  <c:v>28</c:v>
                </c:pt>
              </c:numCache>
            </c:numRef>
          </c:xVal>
          <c:yVal>
            <c:numRef>
              <c:f>{2000,1000}</c:f>
              <c:numCache>
                <c:formatCode>General</c:formatCode>
                <c:ptCount val="2"/>
                <c:pt idx="0">
                  <c:v>2000</c:v>
                </c:pt>
                <c:pt idx="1">
                  <c:v>1000</c:v>
                </c:pt>
              </c:numCache>
            </c:numRef>
          </c:yVal>
          <c:smooth val="1"/>
        </c:ser>
        <c:ser>
          <c:idx val="4"/>
          <c:order val="15"/>
          <c:tx>
            <c:strRef>
              <c:f>Iron-based Superconductor 2022</c:f>
              <c:strCache>
                <c:ptCount val="1"/>
                <c:pt idx="0">
                  <c:v>Iron-based Superconductor 2022</c:v>
                </c:pt>
              </c:strCache>
            </c:strRef>
          </c:tx>
          <c:spPr>
            <a:ln w="47625" cap="rnd" cmpd="sng" algn="ctr">
              <a:solidFill>
                <a:srgbClr val="FF0000"/>
              </a:solidFill>
              <a:prstDash val="solid"/>
              <a:round/>
            </a:ln>
          </c:spPr>
          <c:marker>
            <c:spPr>
              <a:ln w="9525" cap="flat" cmpd="sng" algn="ctr">
                <a:solidFill>
                  <a:srgbClr val="FF0000"/>
                </a:solidFill>
                <a:prstDash val="solid"/>
                <a:round/>
              </a:ln>
            </c:spPr>
          </c:marker>
          <c:dLbls>
            <c:delete val="1"/>
          </c:dLbls>
          <c:xVal>
            <c:numRef>
              <c:f>{10,28}</c:f>
              <c:numCache>
                <c:formatCode>General</c:formatCode>
                <c:ptCount val="2"/>
                <c:pt idx="0">
                  <c:v>10</c:v>
                </c:pt>
                <c:pt idx="1">
                  <c:v>28</c:v>
                </c:pt>
              </c:numCache>
            </c:numRef>
          </c:xVal>
          <c:yVal>
            <c:numRef>
              <c:f>{450,225}</c:f>
              <c:numCache>
                <c:formatCode>General</c:formatCode>
                <c:ptCount val="2"/>
                <c:pt idx="0">
                  <c:v>450</c:v>
                </c:pt>
                <c:pt idx="1">
                  <c:v>225</c:v>
                </c:pt>
              </c:numCache>
            </c:numRef>
          </c:yVal>
          <c:smooth val="1"/>
        </c:ser>
        <c:ser>
          <c:idx val="11"/>
          <c:order val="16"/>
          <c:tx>
            <c:strRef>
              <c:f>Iron-based Superconductor 2016</c:f>
              <c:strCache>
                <c:ptCount val="1"/>
                <c:pt idx="0">
                  <c:v>Iron-based Superconductor 2016</c:v>
                </c:pt>
              </c:strCache>
            </c:strRef>
          </c:tx>
          <c:dPt>
            <c:idx val="1"/>
            <c:bubble3D val="0"/>
            <c:spPr>
              <a:ln w="47625" cap="rnd" cmpd="sng" algn="ctr">
                <a:solidFill>
                  <a:srgbClr val="FF0000"/>
                </a:solidFill>
                <a:prstDash val="solid"/>
                <a:round/>
              </a:ln>
            </c:spPr>
          </c:dPt>
          <c:dLbls>
            <c:delete val="1"/>
          </c:dLbls>
          <c:xVal>
            <c:numRef>
              <c:f>{10,28}</c:f>
              <c:numCache>
                <c:formatCode>General</c:formatCode>
                <c:ptCount val="2"/>
                <c:pt idx="0">
                  <c:v>10</c:v>
                </c:pt>
                <c:pt idx="1">
                  <c:v>28</c:v>
                </c:pt>
              </c:numCache>
            </c:numRef>
          </c:xVal>
          <c:yVal>
            <c:numRef>
              <c:f>{100,50}</c:f>
              <c:numCache>
                <c:formatCode>General</c:formatCode>
                <c:ptCount val="2"/>
                <c:pt idx="0">
                  <c:v>100</c:v>
                </c:pt>
                <c:pt idx="1">
                  <c:v>50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4506240"/>
        <c:axId val="904514944"/>
      </c:scatterChart>
      <c:valAx>
        <c:axId val="904506240"/>
        <c:scaling>
          <c:orientation val="minMax"/>
          <c:max val="45"/>
        </c:scaling>
        <c:delete val="0"/>
        <c:axPos val="b"/>
        <c:majorGridlines/>
        <c:minorGridlines>
          <c:spPr>
            <a:ln w="9525" cap="flat" cmpd="sng" algn="ctr">
              <a:solidFill>
                <a:schemeClr val="bg1">
                  <a:lumMod val="75000"/>
                  <a:alpha val="20000"/>
                </a:schemeClr>
              </a:solidFill>
              <a:prstDash val="solid"/>
              <a:round/>
            </a:ln>
          </c:spPr>
        </c:minorGridlines>
        <c:title>
          <c:tx>
            <c:rich>
              <a:bodyPr rot="0" spcFirstLastPara="0" vertOverflow="ellipsis" vert="horz" wrap="square" anchor="ctr" anchorCtr="1"/>
              <a:lstStyle/>
              <a:p>
                <a:pPr>
                  <a:defRPr lang="zh-CN"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Applied Magnetic Field (T)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410375138520259"/>
              <c:y val="0.953315023687447"/>
            </c:manualLayout>
          </c:layout>
          <c:overlay val="0"/>
        </c:title>
        <c:numFmt formatCode="General" sourceLinked="0"/>
        <c:majorTickMark val="out"/>
        <c:minorTickMark val="in"/>
        <c:tickLblPos val="nextTo"/>
        <c:txPr>
          <a:bodyPr rot="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04514944"/>
        <c:crosses val="autoZero"/>
        <c:crossBetween val="midCat"/>
        <c:majorUnit val="5"/>
        <c:minorUnit val="1"/>
      </c:valAx>
      <c:valAx>
        <c:axId val="904514944"/>
        <c:scaling>
          <c:logBase val="10"/>
          <c:orientation val="minMax"/>
          <c:min val="10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prstDash val="solid"/>
              <a:round/>
            </a:ln>
          </c:spPr>
        </c:majorGridlines>
        <c:minorGridlines>
          <c:spPr>
            <a:ln w="9525" cap="flat" cmpd="sng" algn="ctr">
              <a:solidFill>
                <a:schemeClr val="bg1">
                  <a:lumMod val="50000"/>
                  <a:alpha val="20000"/>
                </a:schemeClr>
              </a:solidFill>
              <a:prstDash val="solid"/>
              <a:round/>
            </a:ln>
          </c:spPr>
        </c:minorGridlines>
        <c:title>
          <c:tx>
            <c:rich>
              <a:bodyPr rot="-5400000" spcFirstLastPara="0" vertOverflow="ellipsis" vert="horz" wrap="square" anchor="ctr" anchorCtr="1"/>
              <a:lstStyle/>
              <a:p>
                <a:pPr>
                  <a:defRPr lang="zh-CN"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Whole Wire Critical Current Density (A/mm², 4.2 K)</a:t>
                </a:r>
                <a:endParaRPr lang="en-US"/>
              </a:p>
            </c:rich>
          </c:tx>
          <c:layout>
            <c:manualLayout>
              <c:xMode val="edge"/>
              <c:yMode val="edge"/>
              <c:x val="0.0044928644440859"/>
              <c:y val="0.127760368725272"/>
            </c:manualLayout>
          </c:layout>
          <c:overlay val="0"/>
        </c:title>
        <c:numFmt formatCode="#,##0;[Red]#,##0" sourceLinked="0"/>
        <c:majorTickMark val="out"/>
        <c:minorTickMark val="in"/>
        <c:tickLblPos val="none"/>
        <c:txPr>
          <a:bodyPr rot="0" spcFirstLastPara="0" vertOverflow="ellipsis" vert="horz" wrap="square" anchor="ctr" anchorCtr="1"/>
          <a:lstStyle/>
          <a:p>
            <a:pPr>
              <a:defRPr lang="zh-CN"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</a:p>
        </c:txPr>
        <c:crossAx val="904506240"/>
        <c:crosses val="autoZero"/>
        <c:crossBetween val="midCat"/>
      </c:valAx>
    </c:plotArea>
    <c:legend>
      <c:legendPos val="r"/>
      <c:legendEntry>
        <c:idx val="8"/>
        <c:delete val="1"/>
      </c:legendEntry>
      <c:legendEntry>
        <c:idx val="9"/>
        <c:delete val="1"/>
      </c:legendEntry>
      <c:legendEntry>
        <c:idx val="10"/>
        <c:delete val="1"/>
      </c:legendEntry>
      <c:legendEntry>
        <c:idx val="11"/>
        <c:delete val="1"/>
      </c:legendEntry>
      <c:legendEntry>
        <c:idx val="12"/>
        <c:delete val="1"/>
      </c:legendEntry>
      <c:layout>
        <c:manualLayout>
          <c:xMode val="edge"/>
          <c:yMode val="edge"/>
          <c:x val="0.71843408035534"/>
          <c:y val="0.495698989007832"/>
          <c:w val="0.251772951457991"/>
          <c:h val="0.394663329849869"/>
        </c:manualLayout>
      </c:layout>
      <c:overlay val="0"/>
      <c:spPr>
        <a:solidFill>
          <a:schemeClr val="bg1"/>
        </a:solidFill>
        <a:ln>
          <a:solidFill>
            <a:schemeClr val="tx1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</a:p>
      </c:txPr>
    </c:legend>
    <c:plotVisOnly val="0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100"/>
      </a:pPr>
    </a:p>
  </c:txPr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0.28873</cdr:x>
      <cdr:y>0.11109</cdr:y>
    </cdr:from>
    <cdr:to>
      <cdr:x>0.46587</cdr:x>
      <cdr:y>0.14381</cdr:y>
    </cdr:to>
    <cdr:sp>
      <cdr:nvSpPr>
        <cdr:cNvPr id="2" name="矩形 1"/>
        <cdr:cNvSpPr>
          <a14:cpLocks xmlns:a14="http://schemas.microsoft.com/office/drawing/2010/main" noChangeArrowheads="1"/>
        </cdr:cNvSpPr>
      </cdr:nvSpPr>
      <cdr:spPr xmlns:a="http://schemas.openxmlformats.org/drawingml/2006/main">
        <a:xfrm xmlns:a="http://schemas.openxmlformats.org/drawingml/2006/main">
          <a:off x="2502670" y="470166"/>
          <a:ext cx="1535369" cy="138499"/>
        </a:xfrm>
        <a:prstGeom xmlns:a="http://schemas.openxmlformats.org/drawingml/2006/main" prst="rect">
          <a:avLst/>
        </a:prstGeom>
        <a:solidFill>
          <a:schemeClr val="bg1">
            <a:alpha val="80000"/>
          </a:schemeClr>
        </a:solidFill>
        <a:ln w="1">
          <a:noFill/>
          <a:miter lim="800000"/>
        </a:ln>
        <a:effectLst/>
      </cdr:spPr>
      <cdr:txBody xmlns:a="http://schemas.openxmlformats.org/drawingml/2006/main">
        <a:bodyPr vertOverflow="clip" vert="horz" wrap="square" lIns="0" tIns="0" rIns="0" bIns="0" anchor="t" anchorCtr="0" upright="1">
          <a:spAutoFit/>
        </a:bodyPr>
        <a:lstStyle/>
        <a:p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  <a:endParaRPr lang="en-US" sz="900" b="1" i="0" strike="noStrike" dirty="0">
            <a:solidFill>
              <a:srgbClr val="CEB888"/>
            </a:solidFill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0.33735</cdr:x>
      <cdr:y>0.20892</cdr:y>
    </cdr:from>
    <cdr:to>
      <cdr:x>0.52017</cdr:x>
      <cdr:y>0.24165</cdr:y>
    </cdr:to>
    <cdr:sp>
      <cdr:nvSpPr>
        <cdr:cNvPr id="3" name="矩形 2"/>
        <cdr:cNvSpPr>
          <a14:cpLocks xmlns:a14="http://schemas.microsoft.com/office/drawing/2010/main" noChangeArrowheads="1"/>
        </cdr:cNvSpPr>
      </cdr:nvSpPr>
      <cdr:spPr xmlns:a="http://schemas.openxmlformats.org/drawingml/2006/main">
        <a:xfrm xmlns:a="http://schemas.openxmlformats.org/drawingml/2006/main">
          <a:off x="2924070" y="884236"/>
          <a:ext cx="1584617" cy="138499"/>
        </a:xfrm>
        <a:prstGeom xmlns:a="http://schemas.openxmlformats.org/drawingml/2006/main" prst="rect">
          <a:avLst/>
        </a:prstGeom>
        <a:solidFill>
          <a:schemeClr val="bg1">
            <a:alpha val="80000"/>
          </a:schemeClr>
        </a:solidFill>
        <a:ln w="1">
          <a:noFill/>
          <a:miter lim="800000"/>
        </a:ln>
        <a:effectLst/>
      </cdr:spPr>
      <cdr:txBody xmlns:a="http://schemas.openxmlformats.org/drawingml/2006/main">
        <a:bodyPr vertOverflow="overflow" horzOverflow="overflow" vert="horz" wrap="square" lIns="0" tIns="0" rIns="0" bIns="0" anchor="t" anchorCtr="0" upright="1">
          <a:spAutoFit/>
        </a:bodyPr>
        <a:lstStyle/>
        <a:p>
          <a:pPr algn="l" rtl="0">
            <a:defRPr sz="1000"/>
          </a:pPr>
          <a:r>
            <a:rPr lang="en-US" sz="900" b="1" i="0" strike="noStrike" dirty="0">
              <a:solidFill>
                <a:srgbClr val="BB9D59"/>
              </a:solidFill>
              <a:latin typeface="Arial"/>
              <a:ea typeface="+mn-ea"/>
              <a:cs typeface="Arial"/>
            </a:rPr>
            <a:t>REBCO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 B⊥</a:t>
          </a:r>
          <a:r>
            <a:rPr lang="en-US" sz="900" b="1" i="0" strike="noStrike" baseline="0" dirty="0">
              <a:solidFill>
                <a:srgbClr val="BB9D59"/>
              </a:solidFill>
              <a:latin typeface="Arial"/>
              <a:cs typeface="Arial"/>
            </a:rPr>
            <a:t> </a:t>
          </a:r>
          <a:r>
            <a:rPr lang="en-US" sz="900" b="1" i="0" strike="noStrike" dirty="0">
              <a:solidFill>
                <a:srgbClr val="BB9D59"/>
              </a:solidFill>
              <a:latin typeface="Arial"/>
              <a:cs typeface="Arial"/>
            </a:rPr>
            <a:t>Tape Plane 2017</a:t>
          </a:r>
          <a:endParaRPr lang="en-US" sz="900" b="1" i="0" strike="noStrike" dirty="0">
            <a:solidFill>
              <a:srgbClr val="BB9D59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</cdr:x>
      <cdr:y>0.34872</cdr:y>
    </cdr:from>
    <cdr:to>
      <cdr:x>0.53107</cdr:x>
      <cdr:y>0.38326</cdr:y>
    </cdr:to>
    <cdr:sp>
      <cdr:nvSpPr>
        <cdr:cNvPr id="4" name="矩形 3"/>
        <cdr:cNvSpPr>
          <a14:cpLocks xmlns:a14="http://schemas.microsoft.com/office/drawing/2010/main" noChangeArrowheads="1"/>
        </cdr:cNvSpPr>
      </cdr:nvSpPr>
      <cdr:spPr xmlns:a="http://schemas.openxmlformats.org/drawingml/2006/main">
        <a:xfrm xmlns:a="http://schemas.openxmlformats.org/drawingml/2006/main">
          <a:off x="4333875" y="1475916"/>
          <a:ext cx="269304" cy="146194"/>
        </a:xfrm>
        <a:prstGeom xmlns:a="http://schemas.openxmlformats.org/drawingml/2006/main" prst="rect">
          <a:avLst/>
        </a:prstGeom>
        <a:solidFill>
          <a:schemeClr val="bg1">
            <a:alpha val="80000"/>
          </a:schemeClr>
        </a:solidFill>
        <a:ln w="1">
          <a:noFill/>
          <a:miter lim="800000"/>
        </a:ln>
        <a:effectLst/>
      </cdr:spPr>
      <cdr:txBody xmlns:a="http://schemas.openxmlformats.org/drawingml/2006/main">
        <a:bodyPr vertOverflow="clip" vert="horz" wrap="none" lIns="0" tIns="0" rIns="0" bIns="0" anchor="t" anchorCtr="0" upright="1">
          <a:spAutoFit/>
        </a:bodyPr>
        <a:lstStyle/>
        <a:p>
          <a:pPr algn="l" rtl="0">
            <a:defRPr sz="1000"/>
          </a:pPr>
          <a:r>
            <a:rPr lang="en-US" sz="950" b="1" i="0" strike="noStrike" dirty="0">
              <a:solidFill>
                <a:schemeClr val="accent1"/>
              </a:solidFill>
              <a:latin typeface="Arial"/>
              <a:cs typeface="Arial"/>
            </a:rPr>
            <a:t>2212</a:t>
          </a:r>
          <a:endParaRPr lang="en-US" sz="950" b="1" i="0" strike="noStrike" dirty="0">
            <a:solidFill>
              <a:schemeClr val="accent1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0.56509</cdr:x>
      <cdr:y>0.76388</cdr:y>
    </cdr:from>
    <cdr:to>
      <cdr:x>0.65497</cdr:x>
      <cdr:y>0.79661</cdr:y>
    </cdr:to>
    <cdr:sp>
      <cdr:nvSpPr>
        <cdr:cNvPr id="5" name="矩形 4"/>
        <cdr:cNvSpPr>
          <a14:cpLocks xmlns:a14="http://schemas.microsoft.com/office/drawing/2010/main" noChangeArrowheads="1"/>
        </cdr:cNvSpPr>
      </cdr:nvSpPr>
      <cdr:spPr xmlns:a="http://schemas.openxmlformats.org/drawingml/2006/main">
        <a:xfrm xmlns:a="http://schemas.openxmlformats.org/drawingml/2006/main">
          <a:off x="4898059" y="3233042"/>
          <a:ext cx="779059" cy="138499"/>
        </a:xfrm>
        <a:prstGeom xmlns:a="http://schemas.openxmlformats.org/drawingml/2006/main" prst="rect">
          <a:avLst/>
        </a:prstGeom>
        <a:solidFill>
          <a:schemeClr val="bg1">
            <a:alpha val="80000"/>
          </a:schemeClr>
        </a:solidFill>
        <a:ln w="1">
          <a:noFill/>
          <a:miter lim="800000"/>
        </a:ln>
        <a:effectLst/>
      </cdr:spPr>
      <cdr:txBody xmlns:a="http://schemas.openxmlformats.org/drawingml/2006/main">
        <a:bodyPr vertOverflow="overflow" horzOverflow="overflow" vert="horz" wrap="none" lIns="0" tIns="0" rIns="0" bIns="0" anchor="t" anchorCtr="0" upright="1">
          <a:spAutoFit/>
        </a:bodyPr>
        <a:lstStyle/>
        <a:p>
          <a:pPr algn="l" rtl="0">
            <a:defRPr sz="1000"/>
          </a:pP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High-</a:t>
          </a:r>
          <a:r>
            <a:rPr lang="en-US" sz="900" b="1" i="1" strike="noStrike" dirty="0" err="1">
              <a:solidFill>
                <a:schemeClr val="accent2"/>
              </a:solidFill>
              <a:latin typeface="Arial"/>
              <a:cs typeface="Arial"/>
            </a:rPr>
            <a:t>J</a:t>
          </a:r>
          <a:r>
            <a:rPr lang="en-US" sz="900" b="1" i="0" strike="noStrike" baseline="-25000" dirty="0" err="1">
              <a:solidFill>
                <a:schemeClr val="accent2"/>
              </a:solidFill>
              <a:latin typeface="Arial"/>
              <a:cs typeface="Arial"/>
            </a:rPr>
            <a:t>c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 Nb</a:t>
          </a:r>
          <a:r>
            <a:rPr lang="en-US" sz="900" b="1" i="0" strike="noStrike" baseline="-25000" dirty="0">
              <a:solidFill>
                <a:schemeClr val="accent2"/>
              </a:solidFill>
              <a:latin typeface="Arial"/>
              <a:cs typeface="Arial"/>
            </a:rPr>
            <a:t>3</a:t>
          </a:r>
          <a:r>
            <a:rPr lang="en-US" sz="900" b="1" i="0" strike="noStrike" dirty="0">
              <a:solidFill>
                <a:schemeClr val="accent2"/>
              </a:solidFill>
              <a:latin typeface="Arial"/>
              <a:cs typeface="Arial"/>
            </a:rPr>
            <a:t>Sn</a:t>
          </a:r>
          <a:endParaRPr lang="en-US" sz="900" b="1" i="0" strike="noStrike" dirty="0">
            <a:solidFill>
              <a:schemeClr val="accent2"/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0.42657</cdr:x>
      <cdr:y>0.80883</cdr:y>
    </cdr:from>
    <cdr:to>
      <cdr:x>0.54882</cdr:x>
      <cdr:y>0.87428</cdr:y>
    </cdr:to>
    <cdr:sp>
      <cdr:nvSpPr>
        <cdr:cNvPr id="6" name="矩形 5"/>
        <cdr:cNvSpPr>
          <a14:cpLocks xmlns:a14="http://schemas.microsoft.com/office/drawing/2010/main" noChangeArrowheads="1"/>
        </cdr:cNvSpPr>
      </cdr:nvSpPr>
      <cdr:spPr xmlns:a="http://schemas.openxmlformats.org/drawingml/2006/main">
        <a:xfrm xmlns:a="http://schemas.openxmlformats.org/drawingml/2006/main">
          <a:off x="3697420" y="3423269"/>
          <a:ext cx="1059632" cy="276999"/>
        </a:xfrm>
        <a:prstGeom xmlns:a="http://schemas.openxmlformats.org/drawingml/2006/main" prst="rect">
          <a:avLst/>
        </a:prstGeom>
        <a:solidFill>
          <a:schemeClr val="bg1">
            <a:alpha val="80000"/>
          </a:schemeClr>
        </a:solidFill>
        <a:ln w="1">
          <a:noFill/>
          <a:miter lim="800000"/>
        </a:ln>
        <a:effectLst/>
      </cdr:spPr>
      <cdr:txBody xmlns:a="http://schemas.openxmlformats.org/drawingml/2006/main">
        <a:bodyPr vertOverflow="overflow" horzOverflow="overflow" vert="horz" wrap="square" lIns="0" tIns="0" rIns="0" bIns="0" anchor="t" anchorCtr="0" upright="1">
          <a:spAutoFit/>
        </a:bodyPr>
        <a:lstStyle/>
        <a:p>
          <a:pPr marL="0" indent="0" algn="ctr" rtl="0">
            <a:defRPr sz="1000"/>
          </a:pP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Bronze Process Nb</a:t>
          </a:r>
          <a:r>
            <a:rPr lang="en-US" sz="900" b="1" i="0" strike="noStrike" baseline="-25000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3</a:t>
          </a:r>
          <a:r>
            <a:rPr lang="en-US" sz="900" b="1" i="0" strike="noStrike" dirty="0">
              <a:solidFill>
                <a:schemeClr val="accent2">
                  <a:lumMod val="75000"/>
                </a:schemeClr>
              </a:solidFill>
              <a:latin typeface="Arial"/>
              <a:ea typeface="+mn-ea"/>
              <a:cs typeface="Arial"/>
            </a:rPr>
            <a:t>Sn</a:t>
          </a:r>
          <a:endParaRPr lang="en-US" sz="900" b="1" i="0" strike="noStrike" dirty="0">
            <a:solidFill>
              <a:schemeClr val="accent2">
                <a:lumMod val="75000"/>
              </a:schemeClr>
            </a:solidFill>
            <a:latin typeface="Arial"/>
            <a:ea typeface="+mn-ea"/>
            <a:cs typeface="Arial"/>
          </a:endParaRPr>
        </a:p>
      </cdr:txBody>
    </cdr:sp>
  </cdr:relSizeAnchor>
  <cdr:relSizeAnchor xmlns:cdr="http://schemas.openxmlformats.org/drawingml/2006/chartDrawing">
    <cdr:from>
      <cdr:x>0.12982</cdr:x>
      <cdr:y>0.1839</cdr:y>
    </cdr:from>
    <cdr:to>
      <cdr:x>0.17148</cdr:x>
      <cdr:y>0.20975</cdr:y>
    </cdr:to>
    <cdr:sp>
      <cdr:nvSpPr>
        <cdr:cNvPr id="7" name="矩形 6"/>
        <cdr:cNvSpPr>
          <a14:cpLocks xmlns:a14="http://schemas.microsoft.com/office/drawing/2010/main" noChangeArrowheads="1"/>
        </cdr:cNvSpPr>
      </cdr:nvSpPr>
      <cdr:spPr xmlns:a="http://schemas.openxmlformats.org/drawingml/2006/main">
        <a:xfrm xmlns:a="http://schemas.openxmlformats.org/drawingml/2006/main">
          <a:off x="1125282" y="778351"/>
          <a:ext cx="361098" cy="109407"/>
        </a:xfrm>
        <a:prstGeom xmlns:a="http://schemas.openxmlformats.org/drawingml/2006/main" prst="rect">
          <a:avLst/>
        </a:prstGeom>
        <a:solidFill>
          <a:schemeClr val="bg1">
            <a:alpha val="80000"/>
          </a:schemeClr>
        </a:solidFill>
        <a:ln w="1">
          <a:noFill/>
          <a:miter lim="800000"/>
        </a:ln>
        <a:effectLst/>
      </cdr:spPr>
      <cdr:txBody xmlns:a="http://schemas.openxmlformats.org/drawingml/2006/main">
        <a:bodyPr vert="horz" wrap="none" lIns="0" tIns="0" rIns="0" bIns="0" anchor="t" anchorCtr="0" upright="1">
          <a:spAutoFit/>
        </a:bodyPr>
        <a:lstStyle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>
          <a:pPr algn="ctr" rtl="0">
            <a:defRPr sz="1000"/>
          </a:pPr>
          <a:r>
            <a:rPr lang="en-US" sz="1100" b="1" i="0" strike="noStrike" dirty="0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Nb-</a:t>
          </a:r>
          <a:r>
            <a:rPr lang="en-US" sz="1100" b="1" i="0" strike="noStrike" dirty="0" err="1">
              <a:solidFill>
                <a:schemeClr val="accent4">
                  <a:lumMod val="75000"/>
                </a:schemeClr>
              </a:solidFill>
              <a:latin typeface="Arial"/>
              <a:cs typeface="Arial"/>
            </a:rPr>
            <a:t>Ti</a:t>
          </a:r>
          <a:endParaRPr lang="en-US" sz="1100" b="1" i="0" strike="noStrike" dirty="0">
            <a:solidFill>
              <a:schemeClr val="accent4">
                <a:lumMod val="75000"/>
              </a:schemeClr>
            </a:solidFill>
            <a:latin typeface="Arial"/>
            <a:cs typeface="Arial"/>
          </a:endParaRPr>
        </a:p>
      </cdr:txBody>
    </cdr:sp>
  </cdr:relSizeAnchor>
  <cdr:relSizeAnchor xmlns:cdr="http://schemas.openxmlformats.org/drawingml/2006/chartDrawing">
    <cdr:from>
      <cdr:x>0.74193</cdr:x>
      <cdr:y>0.42722</cdr:y>
    </cdr:from>
    <cdr:to>
      <cdr:x>0.9306</cdr:x>
      <cdr:y>0.45994</cdr:y>
    </cdr:to>
    <cdr:sp>
      <cdr:nvSpPr>
        <cdr:cNvPr id="8" name="矩形 7"/>
        <cdr:cNvSpPr>
          <a14:cpLocks xmlns:a14="http://schemas.microsoft.com/office/drawing/2010/main" noChangeArrowheads="1"/>
        </cdr:cNvSpPr>
      </cdr:nvSpPr>
      <cdr:spPr xmlns:a="http://schemas.openxmlformats.org/drawingml/2006/main">
        <a:xfrm xmlns:a="http://schemas.openxmlformats.org/drawingml/2006/main">
          <a:off x="6430864" y="1808142"/>
          <a:ext cx="1635322" cy="138499"/>
        </a:xfrm>
        <a:prstGeom xmlns:a="http://schemas.openxmlformats.org/drawingml/2006/main" prst="rect">
          <a:avLst/>
        </a:prstGeom>
        <a:solidFill>
          <a:schemeClr val="bg1">
            <a:alpha val="80000"/>
          </a:schemeClr>
        </a:solidFill>
        <a:ln w="1">
          <a:noFill/>
          <a:miter lim="800000"/>
        </a:ln>
        <a:effectLst/>
      </cdr:spPr>
      <cdr:txBody xmlns:a="http://schemas.openxmlformats.org/drawingml/2006/main">
        <a:bodyPr vertOverflow="clip" vert="horz" wrap="square" lIns="0" tIns="0" rIns="0" bIns="0" anchor="t" anchorCtr="0" upright="1">
          <a:spAutoFit/>
        </a:bodyPr>
        <a:lstStyle/>
        <a:p>
          <a:pPr marL="0" indent="0" algn="l" rtl="0">
            <a:defRPr sz="1000"/>
          </a:pP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REBCO B⊥</a:t>
          </a:r>
          <a:r>
            <a:rPr lang="en-US" sz="900" b="1" i="0" strike="noStrike" baseline="0" dirty="0">
              <a:solidFill>
                <a:srgbClr val="CEB888"/>
              </a:solidFill>
              <a:latin typeface="Arial"/>
              <a:ea typeface="+mn-ea"/>
              <a:cs typeface="Arial"/>
            </a:rPr>
            <a:t> </a:t>
          </a:r>
          <a:r>
            <a:rPr lang="en-US" sz="900" b="1" i="0" strike="noStrike" dirty="0">
              <a:solidFill>
                <a:srgbClr val="CEB888"/>
              </a:solidFill>
              <a:latin typeface="Arial"/>
              <a:ea typeface="+mn-ea"/>
              <a:cs typeface="Arial"/>
            </a:rPr>
            <a:t>Tape Plane 2009</a:t>
          </a:r>
          <a:endParaRPr lang="en-US" sz="900" b="1" i="0" strike="noStrike" dirty="0">
            <a:solidFill>
              <a:srgbClr val="CEB888"/>
            </a:solidFill>
            <a:latin typeface="Arial"/>
            <a:ea typeface="+mn-ea"/>
            <a:cs typeface="Arial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9E6D00-2C1C-47F1-8495-043F093F9E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A05AE-EECD-457A-A033-312F4EB81B8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A3E0D183-6031-4C32-B44B-14746A336C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8D107-578B-489A-A0E6-626447510DA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A1DF17-A28C-4D46-829F-D8D110C0931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21308" y="1718148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733552" y="6356351"/>
            <a:ext cx="47387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  <a:defRPr sz="2800" b="0" baseline="0">
                <a:latin typeface="Arial" panose="0208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8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86586" y="6386391"/>
            <a:ext cx="5040560" cy="354977"/>
          </a:xfrm>
        </p:spPr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552FA-C358-4F70-9CE8-3E41459FCE36}" type="slidenum">
              <a:rPr lang="zh-CN" altLang="en-US" smtClean="0"/>
            </a:fld>
            <a:endParaRPr lang="zh-CN" alt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 bwMode="auto">
          <a:xfrm>
            <a:off x="-1" y="-30477"/>
            <a:ext cx="12192001" cy="953600"/>
          </a:xfrm>
          <a:prstGeom prst="rect">
            <a:avLst/>
          </a:prstGeom>
          <a:gradFill flip="none" rotWithShape="1">
            <a:gsLst>
              <a:gs pos="21000">
                <a:srgbClr val="026BCA"/>
              </a:gs>
              <a:gs pos="86000">
                <a:srgbClr val="0000CC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800"/>
          </a:p>
        </p:txBody>
      </p:sp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392172" y="145882"/>
            <a:ext cx="7776633" cy="777240"/>
          </a:xfrm>
        </p:spPr>
        <p:txBody>
          <a:bodyPr/>
          <a:lstStyle>
            <a:lvl1pPr algn="l">
              <a:defRPr sz="2930" b="1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8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8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image" Target="../media/image67.png"/><Relationship Id="rId3" Type="http://schemas.openxmlformats.org/officeDocument/2006/relationships/image" Target="../media/image66.png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72.png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3" Type="http://schemas.openxmlformats.org/officeDocument/2006/relationships/image" Target="../media/image68.png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png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3" Type="http://schemas.openxmlformats.org/officeDocument/2006/relationships/image" Target="../media/image76.jpeg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1.jpeg"/><Relationship Id="rId3" Type="http://schemas.openxmlformats.org/officeDocument/2006/relationships/image" Target="../media/image80.jpeg"/><Relationship Id="rId2" Type="http://schemas.openxmlformats.org/officeDocument/2006/relationships/image" Target="../media/image4.jpeg"/><Relationship Id="rId1" Type="http://schemas.openxmlformats.org/officeDocument/2006/relationships/chart" Target="../charts/chart1.xml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3" Type="http://schemas.openxmlformats.org/officeDocument/2006/relationships/image" Target="../media/image82.emf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89.wmf"/><Relationship Id="rId6" Type="http://schemas.openxmlformats.org/officeDocument/2006/relationships/image" Target="../media/image9.jpeg"/><Relationship Id="rId5" Type="http://schemas.openxmlformats.org/officeDocument/2006/relationships/image" Target="../media/image88.png"/><Relationship Id="rId4" Type="http://schemas.openxmlformats.org/officeDocument/2006/relationships/image" Target="../media/image87.png"/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94.emf"/><Relationship Id="rId6" Type="http://schemas.openxmlformats.org/officeDocument/2006/relationships/image" Target="../media/image93.png"/><Relationship Id="rId5" Type="http://schemas.openxmlformats.org/officeDocument/2006/relationships/image" Target="../media/image92.emf"/><Relationship Id="rId4" Type="http://schemas.openxmlformats.org/officeDocument/2006/relationships/image" Target="../media/image91.png"/><Relationship Id="rId3" Type="http://schemas.openxmlformats.org/officeDocument/2006/relationships/image" Target="../media/image90.emf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101.png"/><Relationship Id="rId7" Type="http://schemas.openxmlformats.org/officeDocument/2006/relationships/image" Target="../media/image100.jpeg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tiff"/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9.jpeg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png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1.vml"/><Relationship Id="rId8" Type="http://schemas.openxmlformats.org/officeDocument/2006/relationships/slideLayout" Target="../slideLayouts/slideLayout5.xml"/><Relationship Id="rId7" Type="http://schemas.openxmlformats.org/officeDocument/2006/relationships/image" Target="../media/image9.jpeg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12.png"/><Relationship Id="rId7" Type="http://schemas.openxmlformats.org/officeDocument/2006/relationships/image" Target="../media/image111.jpeg"/><Relationship Id="rId6" Type="http://schemas.openxmlformats.org/officeDocument/2006/relationships/image" Target="../media/image110.png"/><Relationship Id="rId5" Type="http://schemas.openxmlformats.org/officeDocument/2006/relationships/image" Target="../media/image9.jpeg"/><Relationship Id="rId4" Type="http://schemas.openxmlformats.org/officeDocument/2006/relationships/image" Target="../media/image109.jpeg"/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image" Target="../media/image4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119.jpeg"/><Relationship Id="rId7" Type="http://schemas.openxmlformats.org/officeDocument/2006/relationships/image" Target="../media/image118.jpeg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106.jpeg"/><Relationship Id="rId12" Type="http://schemas.openxmlformats.org/officeDocument/2006/relationships/image" Target="../media/image105.jpeg"/><Relationship Id="rId11" Type="http://schemas.openxmlformats.org/officeDocument/2006/relationships/image" Target="../media/image104.png"/><Relationship Id="rId10" Type="http://schemas.openxmlformats.org/officeDocument/2006/relationships/image" Target="../media/image103.png"/><Relationship Id="rId1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106.jpeg"/><Relationship Id="rId7" Type="http://schemas.openxmlformats.org/officeDocument/2006/relationships/image" Target="../media/image105.jpeg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21.png"/><Relationship Id="rId3" Type="http://schemas.openxmlformats.org/officeDocument/2006/relationships/image" Target="../media/image120.png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1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8" Type="http://schemas.openxmlformats.org/officeDocument/2006/relationships/slideLayout" Target="../slideLayouts/slideLayout5.xml"/><Relationship Id="rId17" Type="http://schemas.openxmlformats.org/officeDocument/2006/relationships/image" Target="../media/image9.jpeg"/><Relationship Id="rId16" Type="http://schemas.openxmlformats.org/officeDocument/2006/relationships/image" Target="../media/image28.jpeg"/><Relationship Id="rId15" Type="http://schemas.openxmlformats.org/officeDocument/2006/relationships/image" Target="../media/image27.jpeg"/><Relationship Id="rId14" Type="http://schemas.openxmlformats.org/officeDocument/2006/relationships/image" Target="../media/image26.png"/><Relationship Id="rId13" Type="http://schemas.openxmlformats.org/officeDocument/2006/relationships/image" Target="../media/image25.png"/><Relationship Id="rId12" Type="http://schemas.openxmlformats.org/officeDocument/2006/relationships/image" Target="../media/image24.png"/><Relationship Id="rId11" Type="http://schemas.openxmlformats.org/officeDocument/2006/relationships/image" Target="../media/image23.png"/><Relationship Id="rId10" Type="http://schemas.openxmlformats.org/officeDocument/2006/relationships/image" Target="../media/image22.png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jpeg"/><Relationship Id="rId8" Type="http://schemas.openxmlformats.org/officeDocument/2006/relationships/image" Target="../media/image35.jpeg"/><Relationship Id="rId7" Type="http://schemas.openxmlformats.org/officeDocument/2006/relationships/image" Target="../media/image34.jpe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6" Type="http://schemas.openxmlformats.org/officeDocument/2006/relationships/slideLayout" Target="../slideLayouts/slideLayout5.xml"/><Relationship Id="rId15" Type="http://schemas.openxmlformats.org/officeDocument/2006/relationships/image" Target="../media/image9.jpeg"/><Relationship Id="rId14" Type="http://schemas.openxmlformats.org/officeDocument/2006/relationships/image" Target="../media/image41.jpeg"/><Relationship Id="rId13" Type="http://schemas.openxmlformats.org/officeDocument/2006/relationships/image" Target="../media/image40.jpeg"/><Relationship Id="rId12" Type="http://schemas.openxmlformats.org/officeDocument/2006/relationships/image" Target="../media/image39.png"/><Relationship Id="rId11" Type="http://schemas.openxmlformats.org/officeDocument/2006/relationships/image" Target="../media/image38.jpeg"/><Relationship Id="rId10" Type="http://schemas.openxmlformats.org/officeDocument/2006/relationships/image" Target="../media/image37.jpeg"/><Relationship Id="rId1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9.jpeg"/><Relationship Id="rId7" Type="http://schemas.openxmlformats.org/officeDocument/2006/relationships/image" Target="../media/image46.png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4.jpeg"/><Relationship Id="rId8" Type="http://schemas.openxmlformats.org/officeDocument/2006/relationships/image" Target="../media/image53.png"/><Relationship Id="rId7" Type="http://schemas.openxmlformats.org/officeDocument/2006/relationships/image" Target="../media/image52.png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1" Type="http://schemas.openxmlformats.org/officeDocument/2006/relationships/slideLayout" Target="../slideLayouts/slideLayout5.xml"/><Relationship Id="rId10" Type="http://schemas.openxmlformats.org/officeDocument/2006/relationships/image" Target="../media/image9.jpeg"/><Relationship Id="rId1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61.jpeg"/><Relationship Id="rId7" Type="http://schemas.openxmlformats.org/officeDocument/2006/relationships/image" Target="../media/image60.jpeg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0" Type="http://schemas.openxmlformats.org/officeDocument/2006/relationships/slideLayout" Target="../slideLayouts/slideLayout5.xml"/><Relationship Id="rId1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9.jpeg"/><Relationship Id="rId3" Type="http://schemas.openxmlformats.org/officeDocument/2006/relationships/image" Target="../media/image63.png"/><Relationship Id="rId2" Type="http://schemas.openxmlformats.org/officeDocument/2006/relationships/image" Target="../media/image4.jpeg"/><Relationship Id="rId1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/>
          <p:cNvSpPr txBox="1"/>
          <p:nvPr/>
        </p:nvSpPr>
        <p:spPr>
          <a:xfrm>
            <a:off x="485775" y="548640"/>
            <a:ext cx="6488430" cy="3380740"/>
          </a:xfrm>
          <a:prstGeom prst="rect">
            <a:avLst/>
          </a:prstGeom>
          <a:gradFill>
            <a:gsLst>
              <a:gs pos="0">
                <a:srgbClr val="9EE256"/>
              </a:gs>
              <a:gs pos="100000">
                <a:srgbClr val="52762D"/>
              </a:gs>
            </a:gsLst>
            <a:lin scaled="0"/>
          </a:gradFill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High Field Magnet R&amp;D </a:t>
            </a:r>
            <a:endParaRPr lang="en-US" altLang="zh-CN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</a:rPr>
              <a:t>for the Next-generation Accelerators</a:t>
            </a:r>
            <a:endParaRPr lang="en-US" altLang="zh-CN" dirty="0">
              <a:ln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id="7" name="文本框 7"/>
          <p:cNvSpPr txBox="1"/>
          <p:nvPr/>
        </p:nvSpPr>
        <p:spPr>
          <a:xfrm>
            <a:off x="3234690" y="4780280"/>
            <a:ext cx="4728210" cy="1691640"/>
          </a:xfrm>
          <a:prstGeom prst="rect">
            <a:avLst/>
          </a:prstGeom>
          <a:solidFill>
            <a:srgbClr val="E6E6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Times New Roman" panose="02020603050405020304" pitchFamily="18" charset="0"/>
                <a:ea typeface="微软雅黑" pitchFamily="34" charset="-122"/>
              </a:rPr>
              <a:t>Qingjin XU</a:t>
            </a:r>
            <a:endParaRPr lang="en-US" altLang="zh-CN" sz="2400" dirty="0">
              <a:latin typeface="Times New Roman" panose="02020603050405020304" pitchFamily="18" charset="0"/>
              <a:ea typeface="微软雅黑" pitchFamily="34" charset="-122"/>
            </a:endParaRP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</a:rPr>
              <a:t>for the Superconducting Magnet Group 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</a:endParaRPr>
          </a:p>
          <a:p>
            <a:pPr algn="ctr"/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</a:rPr>
              <a:t>Accelerator Division, IHEP-CAS 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</a:endParaRPr>
          </a:p>
          <a:p>
            <a:pPr algn="ctr"/>
            <a:r>
              <a:rPr lang="x-none" altLang="en-US" sz="2000">
                <a:latin typeface="Times New Roman" panose="02020603050405020304" pitchFamily="18" charset="0"/>
                <a:ea typeface="微软雅黑" pitchFamily="34" charset="-122"/>
              </a:rPr>
              <a:t>Apr</a:t>
            </a:r>
            <a:r>
              <a:rPr lang="en-US" altLang="zh-CN" sz="2000">
                <a:latin typeface="Times New Roman" panose="02020603050405020304" pitchFamily="18" charset="0"/>
                <a:ea typeface="微软雅黑" pitchFamily="34" charset="-122"/>
              </a:rPr>
              <a:t> </a:t>
            </a:r>
            <a:r>
              <a:rPr lang="x-none" altLang="en-US" sz="2000">
                <a:latin typeface="Times New Roman" panose="02020603050405020304" pitchFamily="18" charset="0"/>
                <a:ea typeface="微软雅黑" pitchFamily="34" charset="-122"/>
              </a:rPr>
              <a:t>10</a:t>
            </a:r>
            <a:r>
              <a:rPr lang="en-US" altLang="zh-CN" sz="2000">
                <a:latin typeface="Times New Roman" panose="02020603050405020304" pitchFamily="18" charset="0"/>
                <a:ea typeface="微软雅黑" pitchFamily="34" charset="-122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ea typeface="微软雅黑" pitchFamily="34" charset="-122"/>
              </a:rPr>
              <a:t>2024</a:t>
            </a:r>
            <a:endParaRPr lang="en-US" altLang="zh-CN" sz="2000" dirty="0">
              <a:latin typeface="Times New Roman" panose="02020603050405020304" pitchFamily="18" charset="0"/>
              <a:ea typeface="微软雅黑" pitchFamily="34" charset="-122"/>
            </a:endParaRPr>
          </a:p>
        </p:txBody>
      </p:sp>
      <p:pic>
        <p:nvPicPr>
          <p:cNvPr id="11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528" y="5095692"/>
            <a:ext cx="3865771" cy="732185"/>
          </a:xfrm>
          <a:prstGeom prst="rect">
            <a:avLst/>
          </a:prstGeom>
        </p:spPr>
      </p:pic>
      <p:pic>
        <p:nvPicPr>
          <p:cNvPr id="1026" name="Picture 2" descr="Windows共享文件管理系统（共享文件防泄密） - 睿信数盾 - 安全磁盘阵列,共享文件管理,文档安全系统,USB管理系统,设备管理系统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63" y="5085196"/>
            <a:ext cx="2874183" cy="77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8170" y="505460"/>
            <a:ext cx="4759325" cy="36353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6"/>
    </mc:Choice>
    <mc:Fallback>
      <p:transition spd="slow" advTm="855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844165" y="1124585"/>
            <a:ext cx="6107430" cy="46164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Performance test ongoing from Sep 2023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0364" y="1556792"/>
            <a:ext cx="11202260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The </a:t>
            </a:r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 coils were</a:t>
            </a:r>
            <a:r>
              <a:rPr lang="en-US" altLang="zh-CN" b="1" dirty="0"/>
              <a:t> trained firstly, maximum current reached </a:t>
            </a:r>
            <a:r>
              <a:rPr lang="en-US" altLang="zh-CN" b="1" dirty="0">
                <a:solidFill>
                  <a:srgbClr val="FF0000"/>
                </a:solidFill>
              </a:rPr>
              <a:t>~85% of </a:t>
            </a:r>
            <a:r>
              <a:rPr lang="en-US" altLang="zh-CN" b="1" dirty="0" err="1">
                <a:solidFill>
                  <a:srgbClr val="FF0000"/>
                </a:solidFill>
              </a:rPr>
              <a:t>I</a:t>
            </a:r>
            <a:r>
              <a:rPr lang="en-US" altLang="zh-CN" b="1" baseline="-25000" dirty="0" err="1">
                <a:solidFill>
                  <a:srgbClr val="FF0000"/>
                </a:solidFill>
              </a:rPr>
              <a:t>op</a:t>
            </a:r>
            <a:r>
              <a:rPr lang="en-US" altLang="zh-CN" b="1" baseline="-25000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in Dec 2023,</a:t>
            </a:r>
            <a:r>
              <a:rPr lang="zh-CN" altLang="en-US" b="1" dirty="0"/>
              <a:t> </a:t>
            </a:r>
            <a:r>
              <a:rPr lang="en-US" altLang="zh-CN" b="1" dirty="0"/>
              <a:t>but showed an unstable plateau at 11 T due to one of the outmost Nb</a:t>
            </a:r>
            <a:r>
              <a:rPr lang="en-US" altLang="zh-CN" b="1" baseline="-25000" dirty="0"/>
              <a:t>3</a:t>
            </a:r>
            <a:r>
              <a:rPr lang="en-US" altLang="zh-CN" b="1" dirty="0"/>
              <a:t>Sn coil, probably due to insufficient pre-stress during assembly</a:t>
            </a:r>
            <a:endParaRPr lang="en-US" altLang="zh-CN" b="1" dirty="0">
              <a:solidFill>
                <a:srgbClr val="FF0000"/>
              </a:solidFill>
            </a:endParaRPr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HTS block coil was ramped independently</a:t>
            </a:r>
            <a:r>
              <a:rPr lang="en-US" altLang="zh-CN" b="1" dirty="0">
                <a:solidFill>
                  <a:srgbClr val="FF0000"/>
                </a:solidFill>
              </a:rPr>
              <a:t> to 100% of </a:t>
            </a:r>
            <a:r>
              <a:rPr lang="en-US" altLang="zh-CN" b="1" dirty="0" err="1">
                <a:solidFill>
                  <a:srgbClr val="FF0000"/>
                </a:solidFill>
              </a:rPr>
              <a:t>I</a:t>
            </a:r>
            <a:r>
              <a:rPr lang="en-US" altLang="zh-CN" b="1" baseline="-25000" dirty="0" err="1">
                <a:solidFill>
                  <a:srgbClr val="FF0000"/>
                </a:solidFill>
              </a:rPr>
              <a:t>op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with negligible terminal voltage</a:t>
            </a:r>
            <a:endParaRPr lang="en-US" altLang="zh-CN" b="1" dirty="0"/>
          </a:p>
        </p:txBody>
      </p:sp>
      <p:sp>
        <p:nvSpPr>
          <p:cNvPr id="25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pic>
        <p:nvPicPr>
          <p:cNvPr id="2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文本框 7"/>
          <p:cNvSpPr txBox="1"/>
          <p:nvPr/>
        </p:nvSpPr>
        <p:spPr>
          <a:xfrm>
            <a:off x="10452100" y="1115695"/>
            <a:ext cx="1368425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i="1" dirty="0">
                <a:solidFill>
                  <a:srgbClr val="00206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Wei Li et al</a:t>
            </a:r>
            <a:endParaRPr lang="zh-CN" altLang="en-US" sz="2000" i="1" dirty="0">
              <a:solidFill>
                <a:srgbClr val="002060"/>
              </a:solidFill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45" y="3145155"/>
            <a:ext cx="4643755" cy="33445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9515" y="3068955"/>
            <a:ext cx="4919980" cy="3420745"/>
          </a:xfrm>
          <a:prstGeom prst="rect">
            <a:avLst/>
          </a:prstGeom>
        </p:spPr>
      </p:pic>
      <p:sp>
        <p:nvSpPr>
          <p:cNvPr id="13" name="文本框 20"/>
          <p:cNvSpPr txBox="1"/>
          <p:nvPr/>
        </p:nvSpPr>
        <p:spPr>
          <a:xfrm>
            <a:off x="2767965" y="5805170"/>
            <a:ext cx="16719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mm</a:t>
            </a:r>
            <a:r>
              <a:rPr lang="zh-CN" altLang="en-US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双孔径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72285" y="1124585"/>
            <a:ext cx="7851775" cy="46164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Reassembly of the magnet with enhanced pre-stress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0005060" y="1115695"/>
            <a:ext cx="1815465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i="1" dirty="0">
                <a:solidFill>
                  <a:srgbClr val="00206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Xin Chen  et al</a:t>
            </a:r>
            <a:endParaRPr lang="zh-CN" altLang="en-US" sz="2000" i="1" dirty="0">
              <a:solidFill>
                <a:srgbClr val="002060"/>
              </a:solidFill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/>
          <a:srcRect r="4914"/>
          <a:stretch>
            <a:fillRect/>
          </a:stretch>
        </p:blipFill>
        <p:spPr>
          <a:xfrm>
            <a:off x="551479" y="1659818"/>
            <a:ext cx="3312274" cy="2633479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6569" y="1617008"/>
            <a:ext cx="7373952" cy="2915622"/>
          </a:xfrm>
          <a:prstGeom prst="rect">
            <a:avLst/>
          </a:prstGeom>
        </p:spPr>
      </p:pic>
      <p:sp>
        <p:nvSpPr>
          <p:cNvPr id="16" name="文本框 10"/>
          <p:cNvSpPr txBox="1"/>
          <p:nvPr/>
        </p:nvSpPr>
        <p:spPr>
          <a:xfrm>
            <a:off x="7968208" y="3914529"/>
            <a:ext cx="2802296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CN" altLang="en-US" sz="12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应变片监测磁体组装、降温、励磁过程</a:t>
            </a:r>
            <a:endParaRPr lang="en-US" altLang="zh-CN" sz="12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757" y="4308679"/>
            <a:ext cx="3376245" cy="227643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1683" y="4587595"/>
            <a:ext cx="3713285" cy="219096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68999" y="4455390"/>
            <a:ext cx="3404786" cy="2279289"/>
          </a:xfrm>
          <a:prstGeom prst="rect">
            <a:avLst/>
          </a:prstGeom>
        </p:spPr>
      </p:pic>
      <p:sp>
        <p:nvSpPr>
          <p:cNvPr id="21" name="文本框 19"/>
          <p:cNvSpPr txBox="1"/>
          <p:nvPr/>
        </p:nvSpPr>
        <p:spPr>
          <a:xfrm>
            <a:off x="4719956" y="4934433"/>
            <a:ext cx="2520280" cy="30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Bef>
                <a:spcPts val="1200"/>
              </a:spcBef>
              <a:spcAft>
                <a:spcPts val="600"/>
              </a:spcAft>
            </a:pPr>
            <a:r>
              <a:rPr lang="zh-CN" altLang="en-US" sz="1200" dirty="0"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光栅光纤监测磁体组装及测试过程</a:t>
            </a:r>
            <a:endParaRPr lang="en-US" altLang="zh-CN" sz="1200" dirty="0">
              <a:latin typeface="Times New Roman" panose="02020603050405020304" pitchFamily="18" charset="0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551479" y="1659818"/>
            <a:ext cx="1127232" cy="30777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2024 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年 </a:t>
            </a:r>
            <a:r>
              <a:rPr lang="en-US" altLang="zh-CN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1 </a:t>
            </a:r>
            <a:r>
              <a:rPr lang="zh-CN" altLang="en-US" sz="1400" dirty="0">
                <a:solidFill>
                  <a:srgbClr val="FF0000"/>
                </a:solidFill>
                <a:latin typeface="Times New Roman" panose="02020603050405020304" pitchFamily="18" charset="0"/>
                <a:ea typeface="宋体" pitchFamily="2" charset="-122"/>
                <a:cs typeface="Times New Roman" panose="02020603050405020304" pitchFamily="18" charset="0"/>
              </a:rPr>
              <a:t>月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079115" y="1124585"/>
            <a:ext cx="5393055" cy="46164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The 2</a:t>
            </a:r>
            <a:r>
              <a:rPr lang="en-US" altLang="zh-CN" sz="2400" baseline="30000" dirty="0">
                <a:solidFill>
                  <a:srgbClr val="FF0000"/>
                </a:solidFill>
              </a:rPr>
              <a:t>nd</a:t>
            </a:r>
            <a:r>
              <a:rPr lang="en-US" altLang="zh-CN" sz="2400" dirty="0">
                <a:solidFill>
                  <a:srgbClr val="FF0000"/>
                </a:solidFill>
              </a:rPr>
              <a:t> Performance test in Feb 2024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0364" y="1556792"/>
            <a:ext cx="1120226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The Nb</a:t>
            </a:r>
            <a:r>
              <a:rPr lang="en-US" altLang="zh-CN" b="1" baseline="-25000" dirty="0"/>
              <a:t>3</a:t>
            </a:r>
            <a:r>
              <a:rPr lang="en-US" altLang="zh-CN" b="1" dirty="0"/>
              <a:t>Sn coils showed very unstable performance in the 6300-7000 A region due to one of the inner most coils, but finally passed this region and reached </a:t>
            </a:r>
            <a:r>
              <a:rPr lang="en-US" altLang="zh-CN" b="1" dirty="0">
                <a:solidFill>
                  <a:srgbClr val="FF0000"/>
                </a:solidFill>
              </a:rPr>
              <a:t>~87% of </a:t>
            </a:r>
            <a:r>
              <a:rPr lang="en-US" altLang="zh-CN" b="1" dirty="0" err="1">
                <a:solidFill>
                  <a:srgbClr val="FF0000"/>
                </a:solidFill>
              </a:rPr>
              <a:t>I</a:t>
            </a:r>
            <a:r>
              <a:rPr lang="en-US" altLang="zh-CN" b="1" baseline="-25000" dirty="0" err="1">
                <a:solidFill>
                  <a:srgbClr val="FF0000"/>
                </a:solidFill>
              </a:rPr>
              <a:t>op</a:t>
            </a:r>
            <a:r>
              <a:rPr lang="en-US" altLang="zh-CN" b="1" baseline="-25000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in the beginning of March 2024</a:t>
            </a:r>
            <a:r>
              <a:rPr lang="zh-CN" altLang="en-US" b="1" dirty="0"/>
              <a:t> </a:t>
            </a:r>
            <a:endParaRPr lang="en-US" altLang="zh-CN" b="1" dirty="0"/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HTS block coil was ramped independently</a:t>
            </a:r>
            <a:r>
              <a:rPr lang="en-US" altLang="zh-CN" b="1" dirty="0">
                <a:solidFill>
                  <a:srgbClr val="FF0000"/>
                </a:solidFill>
              </a:rPr>
              <a:t> to 120% of </a:t>
            </a:r>
            <a:r>
              <a:rPr lang="en-US" altLang="zh-CN" b="1" dirty="0" err="1">
                <a:solidFill>
                  <a:srgbClr val="FF0000"/>
                </a:solidFill>
              </a:rPr>
              <a:t>I</a:t>
            </a:r>
            <a:r>
              <a:rPr lang="en-US" altLang="zh-CN" b="1" baseline="-25000" dirty="0" err="1">
                <a:solidFill>
                  <a:srgbClr val="FF0000"/>
                </a:solidFill>
              </a:rPr>
              <a:t>op</a:t>
            </a:r>
            <a:r>
              <a:rPr lang="en-US" altLang="zh-CN" b="1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to test its ultimate performance, but one of the lead was damaged due to the quench.</a:t>
            </a:r>
            <a:endParaRPr lang="en-US" altLang="zh-CN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92" y="3056962"/>
            <a:ext cx="6839570" cy="345638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2"/>
          <a:stretch>
            <a:fillRect/>
          </a:stretch>
        </p:blipFill>
        <p:spPr>
          <a:xfrm>
            <a:off x="7392144" y="3056962"/>
            <a:ext cx="2229221" cy="335699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3" r="8462"/>
          <a:stretch>
            <a:fillRect/>
          </a:stretch>
        </p:blipFill>
        <p:spPr>
          <a:xfrm>
            <a:off x="9696400" y="3056962"/>
            <a:ext cx="1872208" cy="33569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575719" y="1124744"/>
            <a:ext cx="4896545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400" dirty="0">
                <a:solidFill>
                  <a:srgbClr val="FF0000"/>
                </a:solidFill>
              </a:rPr>
              <a:t>Accident in Mar 14 2024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5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10364" y="1556792"/>
            <a:ext cx="11202260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The operator </a:t>
            </a:r>
            <a:r>
              <a:rPr lang="en-US" altLang="zh-CN" b="1" dirty="0">
                <a:solidFill>
                  <a:srgbClr val="FF0000"/>
                </a:solidFill>
              </a:rPr>
              <a:t>forgot to follow the most important step of the test manual</a:t>
            </a:r>
            <a:r>
              <a:rPr lang="en-US" altLang="zh-CN" b="1" dirty="0"/>
              <a:t>: turn on the quench detection system, and powered the Nb</a:t>
            </a:r>
            <a:r>
              <a:rPr lang="en-US" altLang="zh-CN" b="1" baseline="-25000" dirty="0"/>
              <a:t>3</a:t>
            </a:r>
            <a:r>
              <a:rPr lang="en-US" altLang="zh-CN" b="1" dirty="0"/>
              <a:t>Sn coils to high current directly. </a:t>
            </a:r>
            <a:r>
              <a:rPr lang="en-US" altLang="zh-CN" b="1" dirty="0">
                <a:solidFill>
                  <a:srgbClr val="FF0000"/>
                </a:solidFill>
              </a:rPr>
              <a:t>2 of 6 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 coils were serious damaged during a quench</a:t>
            </a:r>
            <a:endParaRPr lang="en-US" altLang="zh-CN" b="1" dirty="0"/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/>
              <a:t>Plan for next months: </a:t>
            </a:r>
            <a:r>
              <a:rPr lang="en-US" altLang="zh-CN" b="1" dirty="0">
                <a:solidFill>
                  <a:srgbClr val="FF0000"/>
                </a:solidFill>
              </a:rPr>
              <a:t>establish a hardware interlock protection system</a:t>
            </a:r>
            <a:r>
              <a:rPr lang="en-US" altLang="zh-CN" b="1" dirty="0"/>
              <a:t>, and re-fabricate 2 new </a:t>
            </a:r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 coils and 2 HTS coils, </a:t>
            </a:r>
            <a:r>
              <a:rPr lang="en-US" altLang="zh-CN" b="1" dirty="0"/>
              <a:t>to reach 16 T by the end of 2024</a:t>
            </a:r>
            <a:endParaRPr lang="en-US" altLang="zh-CN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4" r="8978"/>
          <a:stretch>
            <a:fillRect/>
          </a:stretch>
        </p:blipFill>
        <p:spPr>
          <a:xfrm>
            <a:off x="2854960" y="3406775"/>
            <a:ext cx="3403600" cy="333438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90" y="3356610"/>
            <a:ext cx="2538095" cy="338455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115" y="3356610"/>
            <a:ext cx="2537460" cy="338391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2" t="24801" r="6770" b="11236"/>
          <a:stretch>
            <a:fillRect/>
          </a:stretch>
        </p:blipFill>
        <p:spPr>
          <a:xfrm>
            <a:off x="839212" y="3356615"/>
            <a:ext cx="2111101" cy="3384376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graphicFrame>
        <p:nvGraphicFramePr>
          <p:cNvPr id="9" name="Chart 1"/>
          <p:cNvGraphicFramePr>
            <a:graphicFrameLocks noGrp="1"/>
          </p:cNvGraphicFramePr>
          <p:nvPr/>
        </p:nvGraphicFramePr>
        <p:xfrm>
          <a:off x="322846" y="1031411"/>
          <a:ext cx="11546309" cy="5493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792758" y="4703903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2016</a:t>
            </a:r>
            <a:endParaRPr lang="en-US" sz="1265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792756" y="4002317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2019</a:t>
            </a:r>
            <a:endParaRPr lang="en-US" sz="1265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792755" y="3651524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2022</a:t>
            </a:r>
            <a:endParaRPr lang="en-US" sz="1265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763964" y="2502298"/>
            <a:ext cx="673261" cy="194669"/>
          </a:xfrm>
          <a:prstGeom prst="rect">
            <a:avLst/>
          </a:prstGeom>
          <a:solidFill>
            <a:schemeClr val="bg1">
              <a:alpha val="80000"/>
            </a:schemeClr>
          </a:solidFill>
          <a:ln w="1">
            <a:noFill/>
            <a:miter lim="800000"/>
          </a:ln>
          <a:effectLst/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 rtl="0">
              <a:defRPr sz="1000"/>
            </a:pPr>
            <a:r>
              <a:rPr lang="en-US" sz="1265" b="1" dirty="0">
                <a:solidFill>
                  <a:srgbClr val="FF0000"/>
                </a:solidFill>
                <a:latin typeface="Arial"/>
                <a:cs typeface="Arial"/>
              </a:rPr>
              <a:t>IBS 2025</a:t>
            </a:r>
            <a:endParaRPr lang="en-US" sz="1265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91746" y="3754681"/>
            <a:ext cx="3193014" cy="2199818"/>
          </a:xfrm>
          <a:prstGeom prst="rect">
            <a:avLst/>
          </a:prstGeom>
        </p:spPr>
      </p:pic>
      <p:pic>
        <p:nvPicPr>
          <p:cNvPr id="2" name="Picture 2" descr="https://gss1.bdstatic.com/-vo3dSag_xI4khGkpoWK1HF6hhy/baike/w%3D268%3Bg%3D0/sign=9baf3e864ded2e73fce9812abf3ac6b6/f11f3a292df5e0fe34f058035b6034a85fdf72cc.jpg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75" y="4123525"/>
            <a:ext cx="659380" cy="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sp>
        <p:nvSpPr>
          <p:cNvPr id="7" name="文本框 6"/>
          <p:cNvSpPr txBox="1"/>
          <p:nvPr/>
        </p:nvSpPr>
        <p:spPr>
          <a:xfrm>
            <a:off x="2633980" y="1182370"/>
            <a:ext cx="8921750" cy="889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n-US" altLang="zh-CN" sz="173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90% Stainless-steel &amp; 10% Sliver stabilized</a:t>
            </a:r>
            <a:r>
              <a:rPr lang="en-US" altLang="zh-CN" sz="173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IBS tape achieved the highest J</a:t>
            </a:r>
            <a:r>
              <a:rPr lang="en-US" altLang="zh-CN" sz="173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US" altLang="zh-CN" sz="173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2022!</a:t>
            </a:r>
            <a:endParaRPr lang="en-US" altLang="zh-CN" sz="173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r>
              <a:rPr lang="en-US" altLang="zh-CN" sz="173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Significantly reduced the cost and raised the </a:t>
            </a:r>
            <a:endParaRPr lang="en-US" altLang="zh-CN" sz="173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</a:pPr>
            <a:r>
              <a:rPr lang="en-US" altLang="zh-CN" sz="173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properties.</a:t>
            </a:r>
            <a:endParaRPr lang="en-US" altLang="zh-CN" sz="173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80390" y="1557020"/>
            <a:ext cx="1134872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sz="2000" b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Φ34mm-17 turns-DPC reached </a:t>
            </a: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A at 4.2 K and 32 T, world’s highest record up to now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991360" y="1051560"/>
            <a:ext cx="6563995" cy="41846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 defTabSz="1217930">
              <a:lnSpc>
                <a:spcPct val="90000"/>
              </a:lnSpc>
              <a:spcBef>
                <a:spcPct val="0"/>
              </a:spcBef>
            </a:pPr>
            <a:r>
              <a:rPr lang="en-US" altLang="zh-CN" sz="2130" b="1" dirty="0">
                <a:latin typeface="+mj-lt"/>
                <a:ea typeface="宋体" pitchFamily="2" charset="-122"/>
                <a:cs typeface="Times New Roman" panose="02020603050405020304" pitchFamily="18" charset="0"/>
              </a:rPr>
              <a:t>The First IBS Solenoid Coil at 32 T background field </a:t>
            </a:r>
            <a:endParaRPr lang="zh-CN" altLang="en-US" sz="2130" b="1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pic>
        <p:nvPicPr>
          <p:cNvPr id="3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9493250" y="1100455"/>
            <a:ext cx="2003425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Chunyan Li et al </a:t>
            </a:r>
            <a:endParaRPr lang="en-US" altLang="zh-CN" sz="2000" i="1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6024245" y="2044065"/>
            <a:ext cx="5740400" cy="4115435"/>
            <a:chOff x="191344" y="2282311"/>
            <a:chExt cx="6133634" cy="437867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344" y="2282311"/>
              <a:ext cx="6133634" cy="4378673"/>
            </a:xfrm>
            <a:prstGeom prst="rect">
              <a:avLst/>
            </a:prstGeom>
          </p:spPr>
        </p:pic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4"/>
            <a:srcRect l="7722" b="30413"/>
            <a:stretch>
              <a:fillRect/>
            </a:stretch>
          </p:blipFill>
          <p:spPr>
            <a:xfrm>
              <a:off x="993072" y="3895583"/>
              <a:ext cx="2265089" cy="1152128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7176135" y="5205730"/>
            <a:ext cx="4433570" cy="3683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2024 </a:t>
            </a:r>
            <a:r>
              <a:rPr lang="en-US" altLang="zh-CN" i="1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Supercond</a:t>
            </a:r>
            <a:r>
              <a:rPr lang="en-US" altLang="zh-CN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. Sci. Technol. 37 015001</a:t>
            </a:r>
            <a:endParaRPr lang="en-US" altLang="zh-CN" sz="2000" i="1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035" y="2063115"/>
            <a:ext cx="5468620" cy="3822700"/>
          </a:xfrm>
          <a:prstGeom prst="rect">
            <a:avLst/>
          </a:prstGeom>
        </p:spPr>
      </p:pic>
      <p:sp>
        <p:nvSpPr>
          <p:cNvPr id="40" name="矩形 39"/>
          <p:cNvSpPr/>
          <p:nvPr/>
        </p:nvSpPr>
        <p:spPr>
          <a:xfrm>
            <a:off x="324485" y="6136640"/>
            <a:ext cx="11440795" cy="42037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r>
              <a:rPr lang="en-GB" altLang="zh-CN" sz="2000" dirty="0"/>
              <a:t>Successfully fabricated</a:t>
            </a:r>
            <a:r>
              <a:rPr lang="en-GB" altLang="zh-CN" sz="2000" dirty="0">
                <a:solidFill>
                  <a:srgbClr val="0000FF"/>
                </a:solidFill>
              </a:rPr>
              <a:t> double pancake coil</a:t>
            </a:r>
            <a:r>
              <a:rPr lang="x-none" altLang="en-GB" sz="2000" dirty="0">
                <a:solidFill>
                  <a:srgbClr val="0000FF"/>
                </a:solidFill>
              </a:rPr>
              <a:t>s</a:t>
            </a:r>
            <a:r>
              <a:rPr lang="en-GB" altLang="zh-CN" sz="2000" dirty="0">
                <a:solidFill>
                  <a:srgbClr val="0000FF"/>
                </a:solidFill>
              </a:rPr>
              <a:t> </a:t>
            </a:r>
            <a:r>
              <a:rPr lang="en-GB" altLang="zh-CN" sz="2000" dirty="0"/>
              <a:t>and</a:t>
            </a:r>
            <a:r>
              <a:rPr lang="x-none" altLang="en-GB" sz="2000" dirty="0"/>
              <a:t> </a:t>
            </a:r>
            <a:r>
              <a:rPr lang="en-GB" altLang="zh-CN" sz="2000" dirty="0">
                <a:solidFill>
                  <a:srgbClr val="0000FF"/>
                </a:solidFill>
              </a:rPr>
              <a:t>a series-connected coil </a:t>
            </a:r>
            <a:r>
              <a:rPr lang="en-GB" altLang="zh-CN" sz="2000" dirty="0"/>
              <a:t>consisting of six DP coils 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4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sp>
        <p:nvSpPr>
          <p:cNvPr id="17" name="矩形 16"/>
          <p:cNvSpPr/>
          <p:nvPr/>
        </p:nvSpPr>
        <p:spPr>
          <a:xfrm>
            <a:off x="551180" y="1124585"/>
            <a:ext cx="6784975" cy="418465"/>
          </a:xfrm>
          <a:prstGeom prst="rect">
            <a:avLst/>
          </a:prstGeom>
          <a:solidFill>
            <a:srgbClr val="92D050"/>
          </a:solidFill>
        </p:spPr>
        <p:txBody>
          <a:bodyPr/>
          <a:lstStyle/>
          <a:p>
            <a:pPr algn="ctr" defTabSz="1217930">
              <a:lnSpc>
                <a:spcPct val="90000"/>
              </a:lnSpc>
              <a:spcBef>
                <a:spcPct val="0"/>
              </a:spcBef>
            </a:pPr>
            <a:r>
              <a:rPr lang="en-US" altLang="zh-CN" sz="2130" b="1" dirty="0">
                <a:latin typeface="+mj-lt"/>
                <a:ea typeface="宋体" pitchFamily="2" charset="-122"/>
                <a:cs typeface="Times New Roman" panose="02020603050405020304" pitchFamily="18" charset="0"/>
              </a:rPr>
              <a:t>Quench propagation study of the IBS tapes and coils</a:t>
            </a:r>
            <a:endParaRPr lang="zh-CN" altLang="en-US" sz="2130" b="1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28" y="1679370"/>
            <a:ext cx="1290004" cy="10941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0473" y="1670878"/>
            <a:ext cx="2478135" cy="11546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25" y="1670685"/>
            <a:ext cx="7116445" cy="43910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228" y="2813418"/>
            <a:ext cx="3891660" cy="785539"/>
          </a:xfrm>
          <a:prstGeom prst="rect">
            <a:avLst/>
          </a:prstGeom>
        </p:spPr>
      </p:pic>
      <p:pic>
        <p:nvPicPr>
          <p:cNvPr id="3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8040370" y="1124585"/>
            <a:ext cx="2004060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206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Chunyan Li </a:t>
            </a:r>
            <a:r>
              <a:rPr lang="en-US" altLang="zh-CN" i="1" dirty="0">
                <a:latin typeface="+mj-lt"/>
                <a:ea typeface="宋体" pitchFamily="2" charset="-122"/>
                <a:cs typeface="Times New Roman" panose="02020603050405020304" pitchFamily="18" charset="0"/>
              </a:rPr>
              <a:t>et al</a:t>
            </a:r>
            <a:r>
              <a:rPr lang="en-US" altLang="zh-CN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en-US" altLang="zh-CN" i="1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0176" y="3573016"/>
            <a:ext cx="3783575" cy="262176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51180" y="1124585"/>
            <a:ext cx="6715125" cy="418465"/>
          </a:xfrm>
          <a:prstGeom prst="rect">
            <a:avLst/>
          </a:prstGeom>
          <a:solidFill>
            <a:srgbClr val="92D050"/>
          </a:solidFill>
        </p:spPr>
        <p:txBody>
          <a:bodyPr/>
          <a:lstStyle/>
          <a:p>
            <a:pPr algn="ctr" defTabSz="1217930">
              <a:lnSpc>
                <a:spcPct val="90000"/>
              </a:lnSpc>
              <a:spcBef>
                <a:spcPct val="0"/>
              </a:spcBef>
            </a:pPr>
            <a:r>
              <a:rPr lang="en-US" altLang="zh-CN" sz="2130" b="1" dirty="0">
                <a:latin typeface="+mj-lt"/>
                <a:ea typeface="宋体" pitchFamily="2" charset="-122"/>
                <a:cs typeface="Times New Roman" panose="02020603050405020304" pitchFamily="18" charset="0"/>
              </a:rPr>
              <a:t>Quench propagation study of the IBS tapes and coils</a:t>
            </a:r>
            <a:endParaRPr lang="zh-CN" altLang="en-US" sz="2130" b="1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543925" y="1084580"/>
            <a:ext cx="1953260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>
                <a:solidFill>
                  <a:srgbClr val="00206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Chunyan Li </a:t>
            </a:r>
            <a:r>
              <a:rPr lang="en-US" altLang="zh-CN" i="1" dirty="0">
                <a:latin typeface="+mj-lt"/>
                <a:ea typeface="宋体" pitchFamily="2" charset="-122"/>
                <a:cs typeface="Times New Roman" panose="02020603050405020304" pitchFamily="18" charset="0"/>
              </a:rPr>
              <a:t>et al</a:t>
            </a:r>
            <a:r>
              <a:rPr lang="en-US" altLang="zh-CN" i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endParaRPr lang="en-US" altLang="zh-CN" i="1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70" y="4107453"/>
            <a:ext cx="3495299" cy="26742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/>
          <a:srcRect l="3674"/>
          <a:stretch>
            <a:fillRect/>
          </a:stretch>
        </p:blipFill>
        <p:spPr>
          <a:xfrm>
            <a:off x="566845" y="1756375"/>
            <a:ext cx="3549843" cy="222091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3586" y="1628800"/>
            <a:ext cx="3410254" cy="249772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2610" y="4149080"/>
            <a:ext cx="3285558" cy="252927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9124" y="1723365"/>
            <a:ext cx="3285558" cy="2636278"/>
          </a:xfrm>
          <a:prstGeom prst="rect">
            <a:avLst/>
          </a:prstGeom>
        </p:spPr>
      </p:pic>
      <p:sp>
        <p:nvSpPr>
          <p:cNvPr id="20" name="文本框 44"/>
          <p:cNvSpPr txBox="1"/>
          <p:nvPr/>
        </p:nvSpPr>
        <p:spPr>
          <a:xfrm>
            <a:off x="7939825" y="4588932"/>
            <a:ext cx="3285558" cy="18553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30000"/>
              </a:lnSpc>
              <a:defRPr/>
            </a:pPr>
            <a:r>
              <a:rPr lang="en-US" altLang="zh-CN" dirty="0">
                <a:solidFill>
                  <a:prstClr val="black"/>
                </a:solidFill>
                <a:latin typeface="Arial"/>
                <a:ea typeface="微软雅黑"/>
              </a:rPr>
              <a:t>In 15~17K, when the transmission current of iron-based superconductor is 14-179A, the corresponding NZPV value is 0.4– 7cm/s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矩形 50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IBS Technology: Status and Outlook 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5" name="Right Arrow 30"/>
          <p:cNvSpPr/>
          <p:nvPr/>
        </p:nvSpPr>
        <p:spPr bwMode="auto">
          <a:xfrm>
            <a:off x="399204" y="3081129"/>
            <a:ext cx="4685728" cy="216926"/>
          </a:xfrm>
          <a:prstGeom prst="rightArrow">
            <a:avLst>
              <a:gd name="adj1" fmla="val 500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400">
              <a:solidFill>
                <a:srgbClr val="000000"/>
              </a:solidFill>
              <a:latin typeface="宋体" pitchFamily="2" charset="-122"/>
            </a:endParaRPr>
          </a:p>
        </p:txBody>
      </p:sp>
      <p:sp>
        <p:nvSpPr>
          <p:cNvPr id="86" name="Right Arrow 30"/>
          <p:cNvSpPr/>
          <p:nvPr/>
        </p:nvSpPr>
        <p:spPr bwMode="auto">
          <a:xfrm>
            <a:off x="5627737" y="3065459"/>
            <a:ext cx="6152505" cy="245137"/>
          </a:xfrm>
          <a:prstGeom prst="rightArrow">
            <a:avLst>
              <a:gd name="adj1" fmla="val 50000"/>
              <a:gd name="adj2" fmla="val 126667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en-US" sz="2400">
              <a:solidFill>
                <a:srgbClr val="000000"/>
              </a:solidFill>
              <a:latin typeface="宋体" pitchFamily="2" charset="-122"/>
            </a:endParaRPr>
          </a:p>
        </p:txBody>
      </p:sp>
      <p:grpSp>
        <p:nvGrpSpPr>
          <p:cNvPr id="87" name="Group 22"/>
          <p:cNvGrpSpPr/>
          <p:nvPr/>
        </p:nvGrpSpPr>
        <p:grpSpPr bwMode="auto">
          <a:xfrm>
            <a:off x="2535795" y="3042703"/>
            <a:ext cx="287734" cy="287734"/>
            <a:chOff x="0" y="0"/>
            <a:chExt cx="258778" cy="256382"/>
          </a:xfrm>
        </p:grpSpPr>
        <p:sp>
          <p:nvSpPr>
            <p:cNvPr id="88" name="Oval 370"/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0066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89" name="Oval 371"/>
            <p:cNvSpPr>
              <a:spLocks noChangeArrowheads="1"/>
            </p:cNvSpPr>
            <p:nvPr/>
          </p:nvSpPr>
          <p:spPr bwMode="auto">
            <a:xfrm>
              <a:off x="65990" y="58396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grpSp>
        <p:nvGrpSpPr>
          <p:cNvPr id="90" name="Group 19"/>
          <p:cNvGrpSpPr/>
          <p:nvPr/>
        </p:nvGrpSpPr>
        <p:grpSpPr bwMode="auto">
          <a:xfrm>
            <a:off x="4106626" y="3042273"/>
            <a:ext cx="287734" cy="287734"/>
            <a:chOff x="0" y="0"/>
            <a:chExt cx="258778" cy="256382"/>
          </a:xfrm>
        </p:grpSpPr>
        <p:sp>
          <p:nvSpPr>
            <p:cNvPr id="91" name="Oval 368"/>
            <p:cNvSpPr>
              <a:spLocks noChangeArrowheads="1"/>
            </p:cNvSpPr>
            <p:nvPr/>
          </p:nvSpPr>
          <p:spPr bwMode="auto">
            <a:xfrm>
              <a:off x="0" y="0"/>
              <a:ext cx="258778" cy="256382"/>
            </a:xfrm>
            <a:prstGeom prst="ellipse">
              <a:avLst/>
            </a:prstGeom>
            <a:solidFill>
              <a:srgbClr val="32B1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92" name="Oval 369"/>
            <p:cNvSpPr>
              <a:spLocks noChangeArrowheads="1"/>
            </p:cNvSpPr>
            <p:nvPr/>
          </p:nvSpPr>
          <p:spPr bwMode="auto">
            <a:xfrm>
              <a:off x="59901" y="59903"/>
              <a:ext cx="129389" cy="12819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93" name="矩形 92"/>
          <p:cNvSpPr/>
          <p:nvPr/>
        </p:nvSpPr>
        <p:spPr>
          <a:xfrm>
            <a:off x="624324" y="3301035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2008.02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633686" y="3269253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2008.09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833191" y="3269253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2016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96" name="Oval 358"/>
          <p:cNvSpPr>
            <a:spLocks noChangeArrowheads="1"/>
          </p:cNvSpPr>
          <p:nvPr/>
        </p:nvSpPr>
        <p:spPr bwMode="auto">
          <a:xfrm>
            <a:off x="919970" y="3053614"/>
            <a:ext cx="287734" cy="287734"/>
          </a:xfrm>
          <a:prstGeom prst="ellipse">
            <a:avLst/>
          </a:prstGeom>
          <a:solidFill>
            <a:srgbClr val="DC6D0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400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7" name="Oval 359"/>
          <p:cNvSpPr>
            <a:spLocks noChangeArrowheads="1"/>
          </p:cNvSpPr>
          <p:nvPr/>
        </p:nvSpPr>
        <p:spPr bwMode="auto">
          <a:xfrm>
            <a:off x="985395" y="3122731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400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8" name="Oval 368"/>
          <p:cNvSpPr>
            <a:spLocks noChangeArrowheads="1"/>
          </p:cNvSpPr>
          <p:nvPr/>
        </p:nvSpPr>
        <p:spPr bwMode="auto">
          <a:xfrm>
            <a:off x="6018562" y="3016896"/>
            <a:ext cx="287734" cy="287734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zh-CN" sz="2400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99" name="Oval 369"/>
          <p:cNvSpPr>
            <a:spLocks noChangeArrowheads="1"/>
          </p:cNvSpPr>
          <p:nvPr/>
        </p:nvSpPr>
        <p:spPr bwMode="auto">
          <a:xfrm>
            <a:off x="6100673" y="3085016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3804" tIns="51903" rIns="103804" bIns="51903"/>
          <a:lstStyle/>
          <a:p>
            <a:endParaRPr lang="zh-CN" altLang="zh-CN" sz="2400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7529870" y="3320811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2018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sp>
        <p:nvSpPr>
          <p:cNvPr id="101" name="TextBox 29"/>
          <p:cNvSpPr txBox="1">
            <a:spLocks noChangeArrowheads="1"/>
          </p:cNvSpPr>
          <p:nvPr/>
        </p:nvSpPr>
        <p:spPr bwMode="auto">
          <a:xfrm>
            <a:off x="382243" y="3606962"/>
            <a:ext cx="1569559" cy="35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Discovery of IBS</a:t>
            </a:r>
            <a:endParaRPr lang="en-US" altLang="zh-CN" sz="1600" b="1" dirty="0"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2" name="矩形 101"/>
          <p:cNvSpPr/>
          <p:nvPr/>
        </p:nvSpPr>
        <p:spPr>
          <a:xfrm>
            <a:off x="2169194" y="3320839"/>
            <a:ext cx="1019151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2008.04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103" name="组合 102"/>
          <p:cNvGrpSpPr/>
          <p:nvPr/>
        </p:nvGrpSpPr>
        <p:grpSpPr>
          <a:xfrm>
            <a:off x="7640226" y="3022861"/>
            <a:ext cx="287734" cy="287734"/>
            <a:chOff x="4654195" y="4152355"/>
            <a:chExt cx="258762" cy="255587"/>
          </a:xfrm>
        </p:grpSpPr>
        <p:sp>
          <p:nvSpPr>
            <p:cNvPr id="104" name="Oval 370"/>
            <p:cNvSpPr>
              <a:spLocks noChangeArrowheads="1"/>
            </p:cNvSpPr>
            <p:nvPr/>
          </p:nvSpPr>
          <p:spPr bwMode="auto">
            <a:xfrm>
              <a:off x="4654195" y="4152355"/>
              <a:ext cx="258762" cy="255587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05" name="Oval 371"/>
            <p:cNvSpPr>
              <a:spLocks noChangeArrowheads="1"/>
            </p:cNvSpPr>
            <p:nvPr/>
          </p:nvSpPr>
          <p:spPr bwMode="auto">
            <a:xfrm>
              <a:off x="4721701" y="4212071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06" name="TextBox 29"/>
          <p:cNvSpPr txBox="1">
            <a:spLocks noChangeArrowheads="1"/>
          </p:cNvSpPr>
          <p:nvPr/>
        </p:nvSpPr>
        <p:spPr bwMode="auto">
          <a:xfrm>
            <a:off x="3544947" y="3606961"/>
            <a:ext cx="1387842" cy="59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Discovery of </a:t>
            </a:r>
            <a:endParaRPr lang="en-US" altLang="zh-CN" sz="1600" b="1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122 phase IBS</a:t>
            </a:r>
            <a:endParaRPr lang="en-US" altLang="zh-CN" sz="1600" b="1" dirty="0"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7" name="Oval 369"/>
          <p:cNvSpPr>
            <a:spLocks noChangeArrowheads="1"/>
          </p:cNvSpPr>
          <p:nvPr/>
        </p:nvSpPr>
        <p:spPr bwMode="auto">
          <a:xfrm>
            <a:off x="5264699" y="3122731"/>
            <a:ext cx="143867" cy="143867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103804" tIns="51903" rIns="103804" bIns="51903"/>
          <a:lstStyle/>
          <a:p>
            <a:endParaRPr lang="zh-CN" altLang="zh-CN" sz="2400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08" name="矩形 107"/>
          <p:cNvSpPr/>
          <p:nvPr/>
        </p:nvSpPr>
        <p:spPr>
          <a:xfrm>
            <a:off x="9067152" y="3301629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2020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grpSp>
        <p:nvGrpSpPr>
          <p:cNvPr id="109" name="组合 108"/>
          <p:cNvGrpSpPr/>
          <p:nvPr/>
        </p:nvGrpSpPr>
        <p:grpSpPr>
          <a:xfrm>
            <a:off x="9327679" y="3039413"/>
            <a:ext cx="287734" cy="287734"/>
            <a:chOff x="4789249" y="4115300"/>
            <a:chExt cx="258762" cy="255587"/>
          </a:xfrm>
        </p:grpSpPr>
        <p:sp>
          <p:nvSpPr>
            <p:cNvPr id="110" name="Oval 370"/>
            <p:cNvSpPr>
              <a:spLocks noChangeArrowheads="1"/>
            </p:cNvSpPr>
            <p:nvPr/>
          </p:nvSpPr>
          <p:spPr bwMode="auto">
            <a:xfrm>
              <a:off x="4789249" y="4115300"/>
              <a:ext cx="258762" cy="25558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  <p:sp>
          <p:nvSpPr>
            <p:cNvPr id="111" name="Oval 371"/>
            <p:cNvSpPr>
              <a:spLocks noChangeArrowheads="1"/>
            </p:cNvSpPr>
            <p:nvPr/>
          </p:nvSpPr>
          <p:spPr bwMode="auto">
            <a:xfrm>
              <a:off x="4856754" y="4175016"/>
              <a:ext cx="129381" cy="127794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zh-CN" sz="2400">
                <a:solidFill>
                  <a:srgbClr val="000000"/>
                </a:solidFill>
                <a:latin typeface="宋体" pitchFamily="2" charset="-122"/>
                <a:sym typeface="宋体" pitchFamily="2" charset="-122"/>
              </a:endParaRPr>
            </a:p>
          </p:txBody>
        </p:sp>
      </p:grpSp>
      <p:sp>
        <p:nvSpPr>
          <p:cNvPr id="112" name="TextBox 29"/>
          <p:cNvSpPr txBox="1">
            <a:spLocks noChangeArrowheads="1"/>
          </p:cNvSpPr>
          <p:nvPr/>
        </p:nvSpPr>
        <p:spPr bwMode="auto">
          <a:xfrm>
            <a:off x="5132721" y="1861128"/>
            <a:ext cx="2057645" cy="1089192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CA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100-m 7-core IBS tape fabricated </a:t>
            </a:r>
            <a:endParaRPr lang="en-CA" altLang="zh-CN" sz="1600" b="1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CA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J</a:t>
            </a:r>
            <a:r>
              <a:rPr lang="en-CA" altLang="zh-CN" sz="1600" b="1" baseline="-25000" dirty="0">
                <a:latin typeface="+mj-lt"/>
                <a:ea typeface="+mj-ea"/>
                <a:cs typeface="Times New Roman" panose="02020603050405020304" pitchFamily="18" charset="0"/>
              </a:rPr>
              <a:t>e</a:t>
            </a:r>
            <a:r>
              <a:rPr lang="en-CA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= </a:t>
            </a:r>
            <a:r>
              <a:rPr lang="en-CA" altLang="zh-CN" sz="16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100 A</a:t>
            </a:r>
            <a:r>
              <a:rPr lang="en-US" altLang="zh-CN" sz="16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/mm</a:t>
            </a:r>
            <a:r>
              <a:rPr lang="en-US" altLang="zh-CN" sz="1600" b="1" baseline="30000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2 </a:t>
            </a:r>
            <a:endParaRPr lang="en-US" altLang="zh-CN" sz="1600" b="1" baseline="30000" dirty="0">
              <a:solidFill>
                <a:srgbClr val="FF0000"/>
              </a:solidFill>
              <a:latin typeface="+mj-lt"/>
              <a:ea typeface="+mj-ea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1600" b="1" baseline="30000" dirty="0">
                <a:latin typeface="+mj-lt"/>
                <a:ea typeface="+mj-ea"/>
                <a:cs typeface="Times New Roman" panose="02020603050405020304" pitchFamily="18" charset="0"/>
              </a:rPr>
              <a:t>@ </a:t>
            </a:r>
            <a:r>
              <a:rPr lang="en-US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10 T, 4.2 K</a:t>
            </a:r>
            <a:endParaRPr lang="zh-CN" altLang="en-US" sz="1600" b="1" dirty="0"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3" name="TextBox 29"/>
          <p:cNvSpPr txBox="1">
            <a:spLocks noChangeArrowheads="1"/>
          </p:cNvSpPr>
          <p:nvPr/>
        </p:nvSpPr>
        <p:spPr bwMode="auto">
          <a:xfrm>
            <a:off x="7448414" y="3656386"/>
            <a:ext cx="2169530" cy="1253211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CA" altLang="zh-CN" sz="1600" b="1" dirty="0">
                <a:latin typeface="+mj-lt"/>
                <a:ea typeface="楷体" pitchFamily="49" charset="-122"/>
                <a:cs typeface="Times New Roman" panose="02020603050405020304" pitchFamily="18" charset="0"/>
              </a:rPr>
              <a:t>IBS solenoid at 24 T</a:t>
            </a:r>
            <a:endParaRPr lang="en-CA" altLang="zh-CN" sz="1600" b="1" dirty="0">
              <a:latin typeface="+mj-lt"/>
              <a:ea typeface="楷体" pitchFamily="49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CA" altLang="zh-CN" sz="1600" b="1" dirty="0">
                <a:latin typeface="+mj-lt"/>
                <a:ea typeface="楷体" pitchFamily="49" charset="-122"/>
                <a:cs typeface="Times New Roman" panose="02020603050405020304" pitchFamily="18" charset="0"/>
              </a:rPr>
              <a:t> Racetrack at 8 T</a:t>
            </a:r>
            <a:endParaRPr lang="en-CA" altLang="zh-CN" sz="1600" b="1" dirty="0">
              <a:latin typeface="+mj-lt"/>
              <a:ea typeface="楷体" pitchFamily="49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CA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J</a:t>
            </a:r>
            <a:r>
              <a:rPr lang="en-CA" altLang="zh-CN" sz="1600" b="1" baseline="-25000" dirty="0">
                <a:latin typeface="+mj-lt"/>
                <a:ea typeface="+mj-ea"/>
                <a:cs typeface="Times New Roman" panose="02020603050405020304" pitchFamily="18" charset="0"/>
              </a:rPr>
              <a:t>e</a:t>
            </a:r>
            <a:r>
              <a:rPr lang="en-CA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= </a:t>
            </a:r>
            <a:r>
              <a:rPr lang="en-CA" altLang="zh-CN" sz="16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300 A</a:t>
            </a:r>
            <a:r>
              <a:rPr lang="en-US" altLang="zh-CN" sz="16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/mm</a:t>
            </a:r>
            <a:r>
              <a:rPr lang="en-US" altLang="zh-CN" sz="1600" b="1" baseline="30000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2</a:t>
            </a:r>
            <a:endParaRPr lang="en-US" altLang="zh-CN" sz="1600" b="1" baseline="30000" dirty="0">
              <a:solidFill>
                <a:srgbClr val="FF0000"/>
              </a:solidFill>
              <a:latin typeface="+mj-lt"/>
              <a:ea typeface="+mj-ea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1600" b="1" baseline="30000" dirty="0">
                <a:latin typeface="+mj-lt"/>
                <a:ea typeface="+mj-ea"/>
                <a:cs typeface="Times New Roman" panose="02020603050405020304" pitchFamily="18" charset="0"/>
              </a:rPr>
              <a:t>@ </a:t>
            </a:r>
            <a:r>
              <a:rPr lang="en-US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10 T, 4.2 K</a:t>
            </a:r>
            <a:endParaRPr lang="zh-CN" altLang="en-US" sz="1600" b="1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algn="ctr" eaLnBrk="1" hangingPunct="1"/>
            <a:endParaRPr lang="zh-CN" altLang="en-US" sz="1600" b="1" baseline="30000" dirty="0">
              <a:solidFill>
                <a:srgbClr val="FF000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4" name="TextBox 29"/>
          <p:cNvSpPr txBox="1">
            <a:spLocks noChangeArrowheads="1"/>
          </p:cNvSpPr>
          <p:nvPr/>
        </p:nvSpPr>
        <p:spPr bwMode="auto">
          <a:xfrm>
            <a:off x="9337111" y="1585177"/>
            <a:ext cx="2165376" cy="1745397"/>
          </a:xfrm>
          <a:prstGeom prst="rect">
            <a:avLst/>
          </a:prstGeom>
          <a:noFill/>
          <a:ln>
            <a:noFill/>
          </a:ln>
        </p:spPr>
        <p:txBody>
          <a:bodyPr wrap="square" lIns="103804" tIns="51903" rIns="103804" bIns="5190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CA" altLang="zh-CN" sz="1600" b="1" dirty="0">
                <a:latin typeface="+mj-lt"/>
                <a:ea typeface="楷体" pitchFamily="49" charset="-122"/>
                <a:cs typeface="Times New Roman" panose="02020603050405020304" pitchFamily="18" charset="0"/>
              </a:rPr>
              <a:t>IBS solenoid at </a:t>
            </a:r>
            <a:r>
              <a:rPr lang="en-CA" altLang="zh-CN" sz="1600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anose="02020603050405020304" pitchFamily="18" charset="0"/>
              </a:rPr>
              <a:t>32 T</a:t>
            </a:r>
            <a:endParaRPr lang="en-CA" altLang="zh-CN" sz="1600" b="1" dirty="0">
              <a:solidFill>
                <a:srgbClr val="FF0000"/>
              </a:solidFill>
              <a:latin typeface="+mj-lt"/>
              <a:ea typeface="楷体" pitchFamily="49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CA" altLang="zh-CN" sz="1600" b="1" dirty="0">
                <a:latin typeface="+mj-lt"/>
                <a:ea typeface="楷体" pitchFamily="49" charset="-122"/>
                <a:cs typeface="Times New Roman" panose="02020603050405020304" pitchFamily="18" charset="0"/>
              </a:rPr>
              <a:t> Racetrack at 10 T</a:t>
            </a:r>
            <a:endParaRPr lang="en-CA" altLang="zh-CN" sz="1600" b="1" dirty="0">
              <a:latin typeface="+mj-lt"/>
              <a:ea typeface="楷体" pitchFamily="49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CA" altLang="zh-CN" sz="1600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1600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anose="02020603050405020304" pitchFamily="18" charset="0"/>
              </a:rPr>
              <a:t>.</a:t>
            </a:r>
            <a:r>
              <a:rPr lang="en-CA" altLang="zh-CN" sz="1600" b="1" dirty="0">
                <a:solidFill>
                  <a:srgbClr val="FF0000"/>
                </a:solidFill>
                <a:latin typeface="+mj-lt"/>
                <a:ea typeface="楷体" pitchFamily="49" charset="-122"/>
                <a:cs typeface="Times New Roman" panose="02020603050405020304" pitchFamily="18" charset="0"/>
              </a:rPr>
              <a:t>3 kA transposed cable</a:t>
            </a:r>
            <a:endParaRPr lang="en-CA" altLang="zh-CN" sz="1600" b="1" dirty="0">
              <a:solidFill>
                <a:srgbClr val="FF0000"/>
              </a:solidFill>
              <a:latin typeface="+mj-lt"/>
              <a:ea typeface="楷体" pitchFamily="49" charset="-122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CA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J</a:t>
            </a:r>
            <a:r>
              <a:rPr lang="en-CA" altLang="zh-CN" sz="1600" b="1" baseline="-25000" dirty="0">
                <a:latin typeface="+mj-lt"/>
                <a:ea typeface="+mj-ea"/>
                <a:cs typeface="Times New Roman" panose="02020603050405020304" pitchFamily="18" charset="0"/>
              </a:rPr>
              <a:t>e </a:t>
            </a:r>
            <a:r>
              <a:rPr lang="en-CA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&gt; </a:t>
            </a:r>
            <a:r>
              <a:rPr lang="en-CA" altLang="zh-CN" sz="16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450 A</a:t>
            </a:r>
            <a:r>
              <a:rPr lang="en-US" altLang="zh-CN" sz="1600" b="1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/mm</a:t>
            </a:r>
            <a:r>
              <a:rPr lang="en-US" altLang="zh-CN" sz="1600" b="1" baseline="30000" dirty="0">
                <a:solidFill>
                  <a:srgbClr val="FF0000"/>
                </a:solidFill>
                <a:latin typeface="+mj-lt"/>
                <a:ea typeface="+mj-ea"/>
                <a:cs typeface="Times New Roman" panose="02020603050405020304" pitchFamily="18" charset="0"/>
              </a:rPr>
              <a:t>2</a:t>
            </a:r>
            <a:endParaRPr lang="en-US" altLang="zh-CN" sz="1600" b="1" baseline="30000" dirty="0">
              <a:solidFill>
                <a:srgbClr val="FF0000"/>
              </a:solidFill>
              <a:latin typeface="+mj-lt"/>
              <a:ea typeface="+mj-ea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zh-CN" sz="1600" b="1" baseline="30000" dirty="0">
                <a:latin typeface="+mj-lt"/>
                <a:ea typeface="+mj-ea"/>
                <a:cs typeface="Times New Roman" panose="02020603050405020304" pitchFamily="18" charset="0"/>
              </a:rPr>
              <a:t>@ </a:t>
            </a:r>
            <a:r>
              <a:rPr lang="en-US" altLang="zh-CN" sz="1600" b="1" dirty="0">
                <a:latin typeface="+mj-lt"/>
                <a:ea typeface="+mj-ea"/>
                <a:cs typeface="Times New Roman" panose="02020603050405020304" pitchFamily="18" charset="0"/>
              </a:rPr>
              <a:t>10 T, 4.2 K</a:t>
            </a:r>
            <a:endParaRPr lang="zh-CN" altLang="en-US" sz="1600" b="1" dirty="0">
              <a:latin typeface="+mj-lt"/>
              <a:ea typeface="+mj-ea"/>
              <a:cs typeface="Times New Roman" panose="02020603050405020304" pitchFamily="18" charset="0"/>
            </a:endParaRPr>
          </a:p>
          <a:p>
            <a:pPr algn="ctr" eaLnBrk="1" hangingPunct="1"/>
            <a:endParaRPr lang="zh-CN" altLang="en-US" sz="1600" b="1" baseline="30000" dirty="0">
              <a:solidFill>
                <a:srgbClr val="FF0000"/>
              </a:solidFill>
              <a:latin typeface="+mj-lt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5" name="Oval 370"/>
          <p:cNvSpPr>
            <a:spLocks noChangeArrowheads="1"/>
          </p:cNvSpPr>
          <p:nvPr/>
        </p:nvSpPr>
        <p:spPr bwMode="auto">
          <a:xfrm>
            <a:off x="10865205" y="3041012"/>
            <a:ext cx="287734" cy="287734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/>
          <a:lstStyle/>
          <a:p>
            <a:endParaRPr lang="zh-CN" altLang="zh-CN" sz="2400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6" name="Oval 371"/>
          <p:cNvSpPr>
            <a:spLocks noChangeArrowheads="1"/>
          </p:cNvSpPr>
          <p:nvPr/>
        </p:nvSpPr>
        <p:spPr bwMode="auto">
          <a:xfrm>
            <a:off x="10940268" y="3108240"/>
            <a:ext cx="143867" cy="143867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zh-CN" sz="2400">
              <a:solidFill>
                <a:srgbClr val="000000"/>
              </a:solidFill>
              <a:latin typeface="宋体" pitchFamily="2" charset="-122"/>
              <a:sym typeface="宋体" pitchFamily="2" charset="-122"/>
            </a:endParaRPr>
          </a:p>
        </p:txBody>
      </p:sp>
      <p:sp>
        <p:nvSpPr>
          <p:cNvPr id="117" name="矩形 116"/>
          <p:cNvSpPr/>
          <p:nvPr/>
        </p:nvSpPr>
        <p:spPr>
          <a:xfrm>
            <a:off x="10654188" y="3312946"/>
            <a:ext cx="709772" cy="350913"/>
          </a:xfrm>
          <a:prstGeom prst="rect">
            <a:avLst/>
          </a:prstGeom>
        </p:spPr>
        <p:txBody>
          <a:bodyPr wrap="none" lIns="103804" tIns="51903" rIns="103804" bIns="51903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600" dirty="0">
                <a:latin typeface="Britannic Bold" panose="020B0903060703020204" pitchFamily="34" charset="0"/>
                <a:ea typeface="方正粗黑宋简体" panose="02000000000000000000" pitchFamily="2" charset="-122"/>
              </a:rPr>
              <a:t>2022</a:t>
            </a:r>
            <a:endParaRPr kumimoji="1" lang="ko-KR" altLang="en-US" sz="1600" dirty="0">
              <a:latin typeface="Britannic Bold" panose="020B0903060703020204" pitchFamily="34" charset="0"/>
              <a:ea typeface="方正粗黑宋简体" panose="02000000000000000000" pitchFamily="2" charset="-122"/>
            </a:endParaRPr>
          </a:p>
        </p:txBody>
      </p:sp>
      <p:pic>
        <p:nvPicPr>
          <p:cNvPr id="118" name="图片 1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52283" y="3754334"/>
            <a:ext cx="984014" cy="1353095"/>
          </a:xfrm>
          <a:prstGeom prst="rect">
            <a:avLst/>
          </a:prstGeom>
        </p:spPr>
      </p:pic>
      <p:pic>
        <p:nvPicPr>
          <p:cNvPr id="119" name="图片 1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78827" y="3750391"/>
            <a:ext cx="873455" cy="1357039"/>
          </a:xfrm>
          <a:prstGeom prst="rect">
            <a:avLst/>
          </a:prstGeom>
        </p:spPr>
      </p:pic>
      <p:pic>
        <p:nvPicPr>
          <p:cNvPr id="120" name="图片 1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61" y="1744875"/>
            <a:ext cx="1930987" cy="1130644"/>
          </a:xfrm>
          <a:prstGeom prst="rect">
            <a:avLst/>
          </a:prstGeom>
        </p:spPr>
      </p:pic>
      <p:pic>
        <p:nvPicPr>
          <p:cNvPr id="121" name="图片 1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228" y="3737912"/>
            <a:ext cx="2017637" cy="1467319"/>
          </a:xfrm>
          <a:prstGeom prst="rect">
            <a:avLst/>
          </a:prstGeom>
        </p:spPr>
      </p:pic>
      <p:grpSp>
        <p:nvGrpSpPr>
          <p:cNvPr id="122" name="组合 121"/>
          <p:cNvGrpSpPr/>
          <p:nvPr/>
        </p:nvGrpSpPr>
        <p:grpSpPr>
          <a:xfrm>
            <a:off x="371012" y="4077843"/>
            <a:ext cx="2650337" cy="1340577"/>
            <a:chOff x="6726108" y="980728"/>
            <a:chExt cx="2817382" cy="1381459"/>
          </a:xfrm>
        </p:grpSpPr>
        <p:sp>
          <p:nvSpPr>
            <p:cNvPr id="123" name="TextBox 29"/>
            <p:cNvSpPr txBox="1">
              <a:spLocks noChangeArrowheads="1"/>
            </p:cNvSpPr>
            <p:nvPr/>
          </p:nvSpPr>
          <p:spPr bwMode="auto">
            <a:xfrm>
              <a:off x="7850431" y="1126957"/>
              <a:ext cx="1693059" cy="58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80604020202020204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1465" b="1" dirty="0">
                  <a:latin typeface="微软雅黑" charset="-122"/>
                  <a:ea typeface="微软雅黑" charset="-122"/>
                  <a:cs typeface="微软雅黑" charset="-122"/>
                </a:rPr>
                <a:t>H. </a:t>
              </a:r>
              <a:r>
                <a:rPr lang="en-US" altLang="zh-CN" sz="1465" b="1" dirty="0" err="1">
                  <a:latin typeface="微软雅黑" charset="-122"/>
                  <a:ea typeface="微软雅黑" charset="-122"/>
                  <a:cs typeface="微软雅黑" charset="-122"/>
                </a:rPr>
                <a:t>Hosono</a:t>
              </a:r>
              <a:endParaRPr lang="en-US" altLang="zh-CN" sz="1465" b="1" dirty="0">
                <a:latin typeface="微软雅黑" charset="-122"/>
                <a:ea typeface="微软雅黑" charset="-122"/>
                <a:cs typeface="微软雅黑" charset="-122"/>
              </a:endParaRPr>
            </a:p>
            <a:p>
              <a:pPr algn="ctr" eaLnBrk="1" hangingPunct="1"/>
              <a:r>
                <a:rPr lang="en-US" altLang="zh-CN" sz="1600" b="1" dirty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IBS (T</a:t>
              </a:r>
              <a:r>
                <a:rPr lang="en-US" altLang="zh-CN" sz="1600" b="1" baseline="-25000" dirty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c</a:t>
              </a:r>
              <a:r>
                <a:rPr lang="en-US" altLang="zh-CN" sz="1600" b="1" dirty="0">
                  <a:latin typeface="Times New Roman" panose="02020603050405020304" pitchFamily="18" charset="0"/>
                  <a:ea typeface="楷体" pitchFamily="49" charset="-122"/>
                  <a:cs typeface="Times New Roman" panose="02020603050405020304" pitchFamily="18" charset="0"/>
                </a:rPr>
                <a:t> 26K)</a:t>
              </a:r>
              <a:endPara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24" name="Picture 2" descr="http://highscope.ch.ntu.edu.tw/wordpress/wp-content/uploads/2013/10/2012-hosono.jpg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6108" y="980728"/>
              <a:ext cx="1124325" cy="1381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5" name="TextBox 29"/>
          <p:cNvSpPr txBox="1">
            <a:spLocks noChangeArrowheads="1"/>
          </p:cNvSpPr>
          <p:nvPr/>
        </p:nvSpPr>
        <p:spPr bwMode="auto">
          <a:xfrm>
            <a:off x="2130263" y="2309742"/>
            <a:ext cx="1299138" cy="56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80604020202020204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en-US" altLang="zh-CN" sz="1465" b="1" dirty="0">
                <a:latin typeface="微软雅黑" charset="-122"/>
                <a:ea typeface="微软雅黑" charset="-122"/>
              </a:rPr>
              <a:t>Z. Zhao</a:t>
            </a:r>
            <a:endParaRPr lang="en-US" altLang="zh-CN" sz="1465" b="1" dirty="0">
              <a:latin typeface="微软雅黑" charset="-122"/>
              <a:ea typeface="微软雅黑" charset="-122"/>
            </a:endParaRPr>
          </a:p>
          <a:p>
            <a:pPr algn="ctr" eaLnBrk="1" hangingPunct="1"/>
            <a:r>
              <a: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IBS (T</a:t>
            </a:r>
            <a:r>
              <a:rPr lang="en-US" altLang="zh-CN" sz="1600" b="1" baseline="-25000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600" b="1" dirty="0">
                <a:latin typeface="Times New Roman" panose="02020603050405020304" pitchFamily="18" charset="0"/>
                <a:ea typeface="楷体" pitchFamily="49" charset="-122"/>
                <a:cs typeface="Times New Roman" panose="02020603050405020304" pitchFamily="18" charset="0"/>
              </a:rPr>
              <a:t> 55K)</a:t>
            </a:r>
            <a:endParaRPr lang="en-US" altLang="zh-CN" sz="1600" b="1" dirty="0">
              <a:latin typeface="Times New Roman" panose="02020603050405020304" pitchFamily="18" charset="0"/>
              <a:ea typeface="楷体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26" name="图片 1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384" y="1475708"/>
            <a:ext cx="980559" cy="1307411"/>
          </a:xfrm>
          <a:prstGeom prst="rect">
            <a:avLst/>
          </a:prstGeom>
        </p:spPr>
      </p:pic>
      <p:pic>
        <p:nvPicPr>
          <p:cNvPr id="127" name="Picture 7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255" y="1148509"/>
            <a:ext cx="1402897" cy="1822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标题 1"/>
          <p:cNvSpPr txBox="1"/>
          <p:nvPr/>
        </p:nvSpPr>
        <p:spPr>
          <a:xfrm>
            <a:off x="263525" y="5842635"/>
            <a:ext cx="11593195" cy="70421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0" dirty="0"/>
              <a:t>J</a:t>
            </a:r>
            <a:r>
              <a:rPr lang="en-US" altLang="zh-CN" sz="2130" baseline="-25000" dirty="0"/>
              <a:t>e</a:t>
            </a:r>
            <a:r>
              <a:rPr lang="en-US" altLang="zh-CN" sz="2130" dirty="0"/>
              <a:t> of IBS expected to be similar as </a:t>
            </a:r>
            <a:r>
              <a:rPr lang="en-US" altLang="zh-CN" sz="2130" dirty="0" err="1"/>
              <a:t>ReBCO</a:t>
            </a:r>
            <a:r>
              <a:rPr lang="en-US" altLang="zh-CN" sz="2130" dirty="0"/>
              <a:t> in 5 years with better mechanical properties and lower cost</a:t>
            </a:r>
            <a:endParaRPr lang="zh-CN" altLang="en-US" sz="2130" dirty="0"/>
          </a:p>
        </p:txBody>
      </p:sp>
      <p:sp>
        <p:nvSpPr>
          <p:cNvPr id="4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pic>
        <p:nvPicPr>
          <p:cNvPr id="5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文本框 28"/>
          <p:cNvSpPr txBox="1">
            <a:spLocks noChangeArrowheads="1"/>
          </p:cNvSpPr>
          <p:nvPr/>
        </p:nvSpPr>
        <p:spPr bwMode="auto">
          <a:xfrm>
            <a:off x="1647496" y="1131962"/>
            <a:ext cx="6360171" cy="420243"/>
          </a:xfrm>
          <a:prstGeom prst="rect">
            <a:avLst/>
          </a:prstGeom>
          <a:solidFill>
            <a:srgbClr val="92D050"/>
          </a:solidFill>
          <a:ln w="19050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ts val="840"/>
              </a:spcBef>
            </a:pPr>
            <a:r>
              <a:rPr lang="en-US" altLang="zh-CN" sz="2130" b="1" dirty="0">
                <a:solidFill>
                  <a:srgbClr val="0000FF"/>
                </a:solidFill>
                <a:latin typeface="微软雅黑" pitchFamily="34" charset="-122"/>
                <a:ea typeface="微软雅黑" pitchFamily="34" charset="-122"/>
                <a:cs typeface="Calibri"/>
              </a:rPr>
              <a:t>Milestone of the HL-LHC CCT Magnet Project</a:t>
            </a:r>
            <a:endParaRPr lang="en-US" altLang="zh-CN" sz="1465" dirty="0">
              <a:latin typeface="微软雅黑" pitchFamily="34" charset="-122"/>
              <a:ea typeface="微软雅黑" pitchFamily="34" charset="-122"/>
              <a:cs typeface="Calibri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5639" y="0"/>
            <a:ext cx="12180722" cy="887896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5" dirty="0">
                <a:latin typeface="+mj-lt"/>
                <a:ea typeface="+mn-ea"/>
                <a:cs typeface="+mn-cs"/>
              </a:rPr>
              <a:t>Development of CCT Magnets for HL-LHC</a:t>
            </a:r>
            <a:endParaRPr lang="en-US" altLang="zh-CN" sz="3595" dirty="0">
              <a:latin typeface="+mj-lt"/>
              <a:ea typeface="+mn-ea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8" name="灯片编号占位符 1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/>
          </a:p>
        </p:txBody>
      </p:sp>
      <p:grpSp>
        <p:nvGrpSpPr>
          <p:cNvPr id="14" name="组合 13"/>
          <p:cNvGrpSpPr/>
          <p:nvPr/>
        </p:nvGrpSpPr>
        <p:grpSpPr>
          <a:xfrm>
            <a:off x="823273" y="1511171"/>
            <a:ext cx="10704939" cy="5302205"/>
            <a:chOff x="823273" y="1188502"/>
            <a:chExt cx="10704939" cy="5302205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273" y="1188502"/>
              <a:ext cx="10704939" cy="5302205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1487488" y="3068960"/>
              <a:ext cx="172819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Agreement signed</a:t>
              </a:r>
              <a:endParaRPr lang="en-US" altLang="zh-CN" sz="1200" b="1" dirty="0"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btw IHEP and CERN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2711624" y="4149079"/>
              <a:ext cx="2016224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The qualified prototype delivered to CERN 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4295800" y="3035478"/>
              <a:ext cx="216024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The CCT magnet from China under test at CERN 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5807968" y="4149080"/>
              <a:ext cx="23042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All the 12 series CCT magnets delivered to CERN 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7320136" y="3080161"/>
              <a:ext cx="230425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Installation to tunnel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8544272" y="4232121"/>
              <a:ext cx="2088232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微软雅黑" pitchFamily="34" charset="-122"/>
                  <a:ea typeface="微软雅黑" pitchFamily="34" charset="-122"/>
                </a:rPr>
                <a:t>HL-LHC commissioning</a:t>
              </a:r>
              <a:endParaRPr lang="zh-CN" altLang="en-US" sz="1200" b="1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2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8544272" y="980728"/>
            <a:ext cx="749401" cy="687364"/>
          </a:xfrm>
          <a:prstGeom prst="rect">
            <a:avLst/>
          </a:prstGeom>
        </p:spPr>
      </p:pic>
      <p:pic>
        <p:nvPicPr>
          <p:cNvPr id="3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3673" y="980728"/>
            <a:ext cx="675943" cy="70339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270" y="1094768"/>
            <a:ext cx="1188991" cy="552460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80" y="1094768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766660" y="1577202"/>
          <a:ext cx="10553454" cy="4876134"/>
        </p:xfrm>
        <a:graphic>
          <a:graphicData uri="http://schemas.openxmlformats.org/drawingml/2006/table">
            <a:tbl>
              <a:tblPr/>
              <a:tblGrid>
                <a:gridCol w="2858654"/>
                <a:gridCol w="3924877"/>
                <a:gridCol w="3769923"/>
              </a:tblGrid>
              <a:tr h="1649341">
                <a:tc>
                  <a:txBody>
                    <a:bodyPr/>
                    <a:lstStyle/>
                    <a:p>
                      <a:r>
                        <a:rPr lang="en-US" altLang="zh-CN" sz="2400" b="1" dirty="0"/>
                        <a:t>High</a:t>
                      </a:r>
                      <a:r>
                        <a:rPr lang="en-US" altLang="zh-CN" sz="2400" b="1" baseline="0" dirty="0"/>
                        <a:t> Energy Circular Colliders for next decades</a:t>
                      </a:r>
                      <a:endParaRPr lang="zh-CN" altLang="en-US" sz="2400" b="1" dirty="0"/>
                    </a:p>
                  </a:txBody>
                  <a:tcPr marL="91441" marR="9144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800" b="1" dirty="0">
                          <a:solidFill>
                            <a:srgbClr val="FF0000"/>
                          </a:solidFill>
                        </a:rPr>
                        <a:t>    SPPC</a:t>
                      </a:r>
                      <a:endParaRPr lang="zh-CN" altLang="en-US" sz="28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altLang="zh-CN" sz="2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FCC</a:t>
                      </a:r>
                      <a:endParaRPr lang="zh-CN" altLang="en-US" sz="28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30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Proposed institution </a:t>
                      </a:r>
                      <a:endParaRPr lang="en-US" altLang="zh-CN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IHEP-CAS, China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CERN, Europe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7530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Proposed dates</a:t>
                      </a:r>
                      <a:endParaRPr lang="en-US" altLang="zh-CN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2012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2013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12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Site of the project</a:t>
                      </a:r>
                      <a:endParaRPr lang="en-US" altLang="zh-CN" sz="2100" b="1" dirty="0"/>
                    </a:p>
                  </a:txBody>
                  <a:tcPr marL="91441" marR="91441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China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Europe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1079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Baseline technology</a:t>
                      </a:r>
                      <a:endParaRPr lang="en-US" altLang="zh-CN" sz="2100" b="1" dirty="0"/>
                    </a:p>
                    <a:p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IBS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20~24 T</a:t>
                      </a:r>
                      <a:r>
                        <a:rPr lang="en-US" altLang="zh-CN" sz="2100" b="1" dirty="0"/>
                        <a:t> to reach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125-150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 err="1"/>
                        <a:t>TeV</a:t>
                      </a:r>
                      <a:r>
                        <a:rPr lang="en-US" altLang="zh-CN" sz="2100" b="1" dirty="0"/>
                        <a:t>, Nb</a:t>
                      </a:r>
                      <a:r>
                        <a:rPr lang="en-US" altLang="zh-CN" sz="2100" b="1" baseline="-25000" dirty="0"/>
                        <a:t>3</a:t>
                      </a:r>
                      <a:r>
                        <a:rPr lang="en-US" altLang="zh-CN" sz="2100" b="1" dirty="0"/>
                        <a:t>Sn</a:t>
                      </a:r>
                      <a:r>
                        <a:rPr lang="en-US" altLang="zh-CN" sz="2100" b="1" baseline="0" dirty="0"/>
                        <a:t> </a:t>
                      </a:r>
                      <a:r>
                        <a:rPr lang="en-US" altLang="zh-CN" sz="2100" b="1" dirty="0" err="1"/>
                        <a:t>etc</a:t>
                      </a:r>
                      <a:r>
                        <a:rPr lang="en-US" altLang="zh-CN" sz="2100" b="1" dirty="0"/>
                        <a:t> as options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Nb</a:t>
                      </a:r>
                      <a:r>
                        <a:rPr lang="en-US" altLang="zh-CN" sz="2100" b="1" baseline="-25000" dirty="0">
                          <a:solidFill>
                            <a:srgbClr val="C00000"/>
                          </a:solidFill>
                        </a:rPr>
                        <a:t>3</a:t>
                      </a:r>
                      <a:r>
                        <a:rPr lang="en-US" altLang="zh-CN" sz="2100" b="1" dirty="0">
                          <a:solidFill>
                            <a:srgbClr val="C00000"/>
                          </a:solidFill>
                        </a:rPr>
                        <a:t>Sn</a:t>
                      </a:r>
                      <a:r>
                        <a:rPr lang="en-US" altLang="zh-CN" sz="2100" b="1" dirty="0"/>
                        <a:t>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16 T</a:t>
                      </a:r>
                      <a:r>
                        <a:rPr lang="en-US" altLang="zh-CN" sz="2100" b="1" dirty="0"/>
                        <a:t> to reach </a:t>
                      </a:r>
                      <a:r>
                        <a:rPr lang="en-US" altLang="zh-CN" sz="2100" b="1" dirty="0">
                          <a:solidFill>
                            <a:srgbClr val="FF0000"/>
                          </a:solidFill>
                        </a:rPr>
                        <a:t>100 </a:t>
                      </a:r>
                      <a:r>
                        <a:rPr lang="en-US" altLang="zh-CN" sz="2100" b="1" dirty="0" err="1"/>
                        <a:t>TeV</a:t>
                      </a:r>
                      <a:endParaRPr lang="en-US" altLang="zh-CN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205"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Timeline</a:t>
                      </a:r>
                      <a:endParaRPr lang="en-US" altLang="zh-CN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Construction at 2040s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b="1" dirty="0"/>
                        <a:t>Construction at 2050-60s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383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100" b="1" dirty="0"/>
                        <a:t>Cost</a:t>
                      </a:r>
                      <a:endParaRPr lang="zh-CN" altLang="en-US" sz="2100" b="1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dirty="0"/>
                        <a:t>*</a:t>
                      </a:r>
                      <a:endParaRPr lang="zh-CN" altLang="en-US" sz="2100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2100" dirty="0"/>
                        <a:t>**</a:t>
                      </a:r>
                      <a:endParaRPr lang="zh-CN" altLang="en-US" sz="2100" dirty="0"/>
                    </a:p>
                  </a:txBody>
                  <a:tcPr marL="91441" marR="914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3" name="Picture 148" descr="Several sites in China are currently under study for a possible 100âkm-circumference collider. Image credit: IHEP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815" y="1606229"/>
            <a:ext cx="2102178" cy="157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59099" y="1606229"/>
            <a:ext cx="2118236" cy="15741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765" y="2014483"/>
            <a:ext cx="1815508" cy="1165894"/>
          </a:xfrm>
          <a:prstGeom prst="rect">
            <a:avLst/>
          </a:prstGeom>
        </p:spPr>
      </p:pic>
      <p:graphicFrame>
        <p:nvGraphicFramePr>
          <p:cNvPr id="7" name="Objet 7"/>
          <p:cNvGraphicFramePr>
            <a:graphicFrameLocks noChangeAspect="1"/>
          </p:cNvGraphicFramePr>
          <p:nvPr/>
        </p:nvGraphicFramePr>
        <p:xfrm>
          <a:off x="3935760" y="1008223"/>
          <a:ext cx="3960440" cy="471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公式" r:id="rId5" imgW="40843200" imgH="4876800" progId="Equation.3">
                  <p:embed/>
                </p:oleObj>
              </mc:Choice>
              <mc:Fallback>
                <p:oleObj name="公式" r:id="rId5" imgW="40843200" imgH="4876800" progId="Equation.3">
                  <p:embed/>
                  <p:pic>
                    <p:nvPicPr>
                      <p:cNvPr id="0" name="Obje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5760" y="1008223"/>
                        <a:ext cx="3960440" cy="471576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矩形 9"/>
          <p:cNvSpPr/>
          <p:nvPr/>
        </p:nvSpPr>
        <p:spPr>
          <a:xfrm>
            <a:off x="979805" y="3175"/>
            <a:ext cx="9988550" cy="878840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Design Scope for Next-generation Accelerators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50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639" y="0"/>
            <a:ext cx="12180722" cy="901139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5" dirty="0">
                <a:latin typeface="+mj-lt"/>
                <a:ea typeface="+mn-ea"/>
                <a:cs typeface="+mn-cs"/>
              </a:rPr>
              <a:t>Development of CCT Magnets for HL-LHC</a:t>
            </a:r>
            <a:endParaRPr lang="en-US" altLang="zh-CN" sz="3595" dirty="0">
              <a:latin typeface="+mj-l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5" name="灯片编号占位符 1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/>
          </a:p>
        </p:txBody>
      </p:sp>
      <p:sp>
        <p:nvSpPr>
          <p:cNvPr id="7" name="文本框 6"/>
          <p:cNvSpPr txBox="1"/>
          <p:nvPr/>
        </p:nvSpPr>
        <p:spPr>
          <a:xfrm>
            <a:off x="8434964" y="1293802"/>
            <a:ext cx="3231805" cy="156889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zh-CN" sz="1600" b="1" dirty="0">
                <a:solidFill>
                  <a:srgbClr val="000000"/>
                </a:solidFill>
                <a:latin typeface="Roboto" panose="02000000000000000000" pitchFamily="2" charset="0"/>
              </a:rPr>
              <a:t>Successful design upgrade to solve the “long training problem”, significantly reduced the times of quench during training, ensured the project progress “on track”.</a:t>
            </a:r>
            <a:endParaRPr lang="en-US" altLang="zh-CN" sz="1600" b="1" dirty="0">
              <a:solidFill>
                <a:srgbClr val="000000"/>
              </a:solidFill>
              <a:latin typeface="Roboto" panose="02000000000000000000" pitchFamily="2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8965491" y="4759217"/>
            <a:ext cx="1524456" cy="128771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4964" y="4640849"/>
            <a:ext cx="632244" cy="152445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79052" y="4644884"/>
            <a:ext cx="1287717" cy="1520419"/>
          </a:xfrm>
          <a:prstGeom prst="rect">
            <a:avLst/>
          </a:prstGeom>
        </p:spPr>
      </p:pic>
      <p:pic>
        <p:nvPicPr>
          <p:cNvPr id="4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/>
          <a:srcRect t="18526"/>
          <a:stretch>
            <a:fillRect/>
          </a:stretch>
        </p:blipFill>
        <p:spPr>
          <a:xfrm rot="5400000">
            <a:off x="10077610" y="3020696"/>
            <a:ext cx="1674982" cy="1503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7" cstate="hqprint"/>
          <a:srcRect/>
          <a:stretch>
            <a:fillRect/>
          </a:stretch>
        </p:blipFill>
        <p:spPr>
          <a:xfrm rot="5400000">
            <a:off x="8275551" y="3094284"/>
            <a:ext cx="1674981" cy="1356159"/>
          </a:xfrm>
          <a:prstGeom prst="rect">
            <a:avLst/>
          </a:prstGeom>
        </p:spPr>
      </p:pic>
      <p:sp>
        <p:nvSpPr>
          <p:cNvPr id="16" name="箭头: 右 15"/>
          <p:cNvSpPr/>
          <p:nvPr/>
        </p:nvSpPr>
        <p:spPr>
          <a:xfrm>
            <a:off x="9859254" y="3390773"/>
            <a:ext cx="265319" cy="5037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8" t="7654" r="7104" b="9069"/>
          <a:stretch>
            <a:fillRect/>
          </a:stretch>
        </p:blipFill>
        <p:spPr>
          <a:xfrm>
            <a:off x="330199" y="1221794"/>
            <a:ext cx="7998049" cy="5418033"/>
          </a:xfrm>
          <a:prstGeom prst="rect">
            <a:avLst/>
          </a:prstGeom>
        </p:spPr>
      </p:pic>
      <p:sp>
        <p:nvSpPr>
          <p:cNvPr id="24" name="箭头: 左 23"/>
          <p:cNvSpPr/>
          <p:nvPr/>
        </p:nvSpPr>
        <p:spPr>
          <a:xfrm>
            <a:off x="4018143" y="1916832"/>
            <a:ext cx="1008112" cy="432048"/>
          </a:xfrm>
          <a:prstGeom prst="leftArrow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639" y="0"/>
            <a:ext cx="12180722" cy="890920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5" dirty="0">
                <a:latin typeface="+mj-lt"/>
                <a:ea typeface="+mn-ea"/>
                <a:cs typeface="+mn-cs"/>
              </a:rPr>
              <a:t>Development of CCT Magnets for HL-LHC</a:t>
            </a:r>
            <a:endParaRPr lang="en-US" altLang="zh-CN" sz="3595" dirty="0">
              <a:latin typeface="+mj-lt"/>
              <a:ea typeface="+mn-ea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032" y="3551220"/>
            <a:ext cx="4856180" cy="2865491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911032" y="1884519"/>
            <a:ext cx="4856180" cy="15273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380365" indent="-380365">
              <a:buFont typeface="Arial" panose="02080604020202020204" pitchFamily="34" charset="0"/>
              <a:buChar char="•"/>
            </a:pPr>
            <a:r>
              <a:rPr lang="en-US" altLang="zh-CN" sz="1865" dirty="0"/>
              <a:t>AP1(</a:t>
            </a:r>
            <a:r>
              <a:rPr lang="en-US" altLang="zh-CN" sz="1600" dirty="0"/>
              <a:t>CB12</a:t>
            </a:r>
            <a:r>
              <a:rPr lang="zh-CN" altLang="en-US" sz="1600" dirty="0"/>
              <a:t>，</a:t>
            </a:r>
            <a:r>
              <a:rPr lang="en-US" altLang="zh-CN" sz="1600" dirty="0"/>
              <a:t>25 quenches 526A</a:t>
            </a:r>
            <a:r>
              <a:rPr lang="en-US" altLang="zh-CN" sz="1865" dirty="0"/>
              <a:t>) reached ±422A after </a:t>
            </a:r>
            <a:r>
              <a:rPr lang="en-US" altLang="zh-CN" sz="1865" dirty="0">
                <a:solidFill>
                  <a:srgbClr val="FF0000"/>
                </a:solidFill>
              </a:rPr>
              <a:t>11 quenches</a:t>
            </a:r>
            <a:r>
              <a:rPr lang="en-US" altLang="zh-CN" sz="1865" dirty="0"/>
              <a:t>.</a:t>
            </a:r>
            <a:endParaRPr lang="en-US" altLang="zh-CN" sz="1865" dirty="0"/>
          </a:p>
          <a:p>
            <a:pPr marL="380365" indent="-380365">
              <a:buFont typeface="Arial" panose="02080604020202020204" pitchFamily="34" charset="0"/>
              <a:buChar char="•"/>
            </a:pPr>
            <a:r>
              <a:rPr lang="en-US" altLang="zh-CN" sz="1865" dirty="0"/>
              <a:t>AP2(</a:t>
            </a:r>
            <a:r>
              <a:rPr lang="en-US" altLang="zh-CN" sz="1600" dirty="0"/>
              <a:t>CB09, 33 quenches 530A; after thermal cycle </a:t>
            </a:r>
            <a:r>
              <a:rPr lang="zh-CN" altLang="en-US" sz="1600" dirty="0"/>
              <a:t>＞</a:t>
            </a:r>
            <a:r>
              <a:rPr lang="en-US" altLang="zh-CN" sz="1600" dirty="0"/>
              <a:t>500A</a:t>
            </a:r>
            <a:r>
              <a:rPr lang="en-US" altLang="zh-CN" sz="1865" dirty="0"/>
              <a:t>) reached ±422A </a:t>
            </a:r>
            <a:r>
              <a:rPr lang="en-US" altLang="zh-CN" sz="1865" dirty="0">
                <a:solidFill>
                  <a:srgbClr val="FF0000"/>
                </a:solidFill>
              </a:rPr>
              <a:t>without any quenches</a:t>
            </a:r>
            <a:r>
              <a:rPr lang="en-US" altLang="zh-CN" sz="1865" dirty="0"/>
              <a:t>. </a:t>
            </a:r>
            <a:endParaRPr lang="en-US" altLang="zh-CN" sz="1865" dirty="0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1889614" y="963794"/>
            <a:ext cx="6083505" cy="5348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665" dirty="0">
                <a:solidFill>
                  <a:schemeClr val="tx1"/>
                </a:solidFill>
                <a:latin typeface="Book Antiqua" panose="02040602050305030304" pitchFamily="18" charset="0"/>
              </a:rPr>
              <a:t>Training of MCBRD02 &amp; MCBRD03</a:t>
            </a:r>
            <a:endParaRPr lang="zh-CN" altLang="en-US" sz="2665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49" y="3551220"/>
            <a:ext cx="6468854" cy="28654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4214" y="1575760"/>
            <a:ext cx="1211544" cy="195194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07887" y="1570896"/>
            <a:ext cx="1202734" cy="195194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742" y="1570781"/>
            <a:ext cx="1463272" cy="195102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303" y="1571543"/>
            <a:ext cx="1463270" cy="1950266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2752" y="1570781"/>
            <a:ext cx="989861" cy="1951943"/>
          </a:xfrm>
          <a:prstGeom prst="rect">
            <a:avLst/>
          </a:prstGeom>
        </p:spPr>
      </p:pic>
      <p:sp>
        <p:nvSpPr>
          <p:cNvPr id="21" name="灯片编号占位符 1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/>
          </a:p>
        </p:txBody>
      </p:sp>
      <p:pic>
        <p:nvPicPr>
          <p:cNvPr id="11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8544272" y="980728"/>
            <a:ext cx="749401" cy="687364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3673" y="980728"/>
            <a:ext cx="675943" cy="70339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270" y="1094768"/>
            <a:ext cx="1188991" cy="552460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80" y="1094768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639" y="0"/>
            <a:ext cx="12180722" cy="901139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5" dirty="0">
                <a:latin typeface="+mj-lt"/>
                <a:ea typeface="+mn-ea"/>
                <a:cs typeface="+mn-cs"/>
              </a:rPr>
              <a:t>Development of CCT Magnets for HL-LHC</a:t>
            </a:r>
            <a:endParaRPr lang="en-US" altLang="zh-CN" sz="3595" dirty="0">
              <a:latin typeface="+mj-lt"/>
              <a:ea typeface="+mn-ea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5" name="灯片编号占位符 1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/>
          </a:p>
        </p:txBody>
      </p:sp>
      <p:pic>
        <p:nvPicPr>
          <p:cNvPr id="4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" y="2405646"/>
            <a:ext cx="6068989" cy="364422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47" y="2420888"/>
            <a:ext cx="6066652" cy="3644229"/>
          </a:xfrm>
          <a:prstGeom prst="rect">
            <a:avLst/>
          </a:prstGeom>
        </p:spPr>
      </p:pic>
      <p:sp>
        <p:nvSpPr>
          <p:cNvPr id="12" name="标题 1"/>
          <p:cNvSpPr>
            <a:spLocks noGrp="1"/>
          </p:cNvSpPr>
          <p:nvPr>
            <p:ph type="title"/>
          </p:nvPr>
        </p:nvSpPr>
        <p:spPr>
          <a:xfrm>
            <a:off x="1678122" y="1119060"/>
            <a:ext cx="6083505" cy="534875"/>
          </a:xfrm>
        </p:spPr>
        <p:txBody>
          <a:bodyPr>
            <a:normAutofit/>
          </a:bodyPr>
          <a:lstStyle/>
          <a:p>
            <a:pPr algn="ctr"/>
            <a:r>
              <a:rPr lang="en-US" altLang="zh-CN" sz="2665" dirty="0">
                <a:solidFill>
                  <a:schemeClr val="tx1"/>
                </a:solidFill>
                <a:latin typeface="Book Antiqua" panose="02040602050305030304" pitchFamily="18" charset="0"/>
              </a:rPr>
              <a:t>Training of MCBRD04</a:t>
            </a:r>
            <a:endParaRPr lang="zh-CN" altLang="en-US" sz="2665" dirty="0">
              <a:solidFill>
                <a:schemeClr val="tx1"/>
              </a:solidFill>
              <a:latin typeface="Book Antiqua" panose="02040602050305030304" pitchFamily="18" charset="0"/>
            </a:endParaRPr>
          </a:p>
        </p:txBody>
      </p:sp>
      <p:pic>
        <p:nvPicPr>
          <p:cNvPr id="13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>
            <a:fillRect/>
          </a:stretch>
        </p:blipFill>
        <p:spPr>
          <a:xfrm>
            <a:off x="8544272" y="980728"/>
            <a:ext cx="749401" cy="687364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93673" y="980728"/>
            <a:ext cx="675943" cy="70339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31270" y="1094768"/>
            <a:ext cx="1188991" cy="552460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80" y="1094768"/>
            <a:ext cx="645322" cy="51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2240915" y="1854835"/>
            <a:ext cx="7614920" cy="37846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380365" indent="-380365">
              <a:buFont typeface="Arial" panose="02080604020202020204" pitchFamily="34" charset="0"/>
              <a:buChar char="•"/>
              <a:defRPr sz="1865"/>
            </a:lvl1pPr>
          </a:lstStyle>
          <a:p>
            <a:pPr marL="0" indent="0">
              <a:buNone/>
            </a:pPr>
            <a:r>
              <a:rPr lang="en-US" altLang="zh-CN" dirty="0"/>
              <a:t>Satisfying performance at 4 K for both apertures, tested at IMP-CAS</a:t>
            </a:r>
            <a:endParaRPr lang="en-US" altLang="zh-CN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595630" y="943610"/>
            <a:ext cx="10984230" cy="8115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noAutofit/>
          </a:bodyPr>
          <a:lstStyle/>
          <a:p>
            <a:pPr marL="285750" indent="-285750" algn="just">
              <a:buFont typeface="Arial" panose="0208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series CCT magnets have been fabricated, successfully reached the design target and delivered to CERN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8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Components for 2 series magnets being shipped to CERN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8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Production rate for the rest of series magnets: every 3 month per magnet; to be completed by </a:t>
            </a:r>
            <a:r>
              <a:rPr lang="x-none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Oct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639" y="0"/>
            <a:ext cx="12180722" cy="890920"/>
          </a:xfrm>
          <a:prstGeom prst="rect">
            <a:avLst/>
          </a:prstGeom>
        </p:spPr>
        <p:txBody>
          <a:bodyPr vert="horz" lIns="121807" tIns="60904" rIns="121807" bIns="60904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</a:lstStyle>
          <a:p>
            <a:pPr algn="ctr" defTabSz="914400">
              <a:lnSpc>
                <a:spcPts val="6000"/>
              </a:lnSpc>
              <a:defRPr/>
            </a:pPr>
            <a:r>
              <a:rPr lang="en-US" altLang="zh-CN" sz="3595" dirty="0">
                <a:latin typeface="+mj-lt"/>
                <a:ea typeface="+mn-ea"/>
                <a:cs typeface="+mn-cs"/>
              </a:rPr>
              <a:t>Development of CCT Magnets for HL-LHC</a:t>
            </a:r>
            <a:endParaRPr lang="en-US" altLang="zh-CN" sz="3595" dirty="0">
              <a:latin typeface="+mj-lt"/>
              <a:ea typeface="+mn-ea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pic>
        <p:nvPicPr>
          <p:cNvPr id="7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表格 7"/>
          <p:cNvGraphicFramePr/>
          <p:nvPr>
            <p:custDataLst>
              <p:tags r:id="rId3"/>
            </p:custDataLst>
          </p:nvPr>
        </p:nvGraphicFramePr>
        <p:xfrm>
          <a:off x="58420" y="1894205"/>
          <a:ext cx="12081510" cy="49301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1240"/>
                <a:gridCol w="1547495"/>
                <a:gridCol w="1548130"/>
                <a:gridCol w="1184910"/>
                <a:gridCol w="2632710"/>
                <a:gridCol w="4137025"/>
              </a:tblGrid>
              <a:tr h="26606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89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Coil name</a:t>
                      </a:r>
                      <a:endParaRPr lang="zh-CN" alt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89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Winding</a:t>
                      </a:r>
                      <a:r>
                        <a:rPr lang="en-US" altLang="zh-CN" sz="105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 method</a:t>
                      </a:r>
                      <a:endParaRPr lang="zh-CN" alt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89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Location</a:t>
                      </a:r>
                      <a:endParaRPr lang="zh-CN" alt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89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Coil</a:t>
                      </a:r>
                      <a:r>
                        <a:rPr lang="en-US" altLang="zh-CN" sz="105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 stand-alone p</a:t>
                      </a: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erformance</a:t>
                      </a:r>
                      <a:r>
                        <a:rPr lang="en-US" altLang="zh-CN" sz="105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(4.2 K)</a:t>
                      </a:r>
                      <a:endParaRPr lang="zh-CN" alt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89B5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Magnet</a:t>
                      </a:r>
                      <a:r>
                        <a:rPr lang="en-US" altLang="zh-CN" sz="105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 performance at 4.2 K</a:t>
                      </a:r>
                      <a:endParaRPr lang="zh-CN" altLang="en-US" sz="105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2489B5"/>
                    </a:solidFill>
                  </a:tcPr>
                </a:tc>
              </a:tr>
              <a:tr h="219710">
                <a:tc rowSpan="2">
                  <a:txBody>
                    <a:bodyPr/>
                    <a:lstStyle/>
                    <a:p>
                      <a:pPr marL="0" indent="0" algn="ctr" defTabSz="457200" rtl="0" eaLnBrk="1" latinLnBrk="0" hangingPunct="1">
                        <a:buNone/>
                      </a:pPr>
                      <a:r>
                        <a:rPr lang="en-US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MCBRD01</a:t>
                      </a:r>
                      <a:endParaRPr lang="en-US" altLang="en-US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MCBRD_CB01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Wet wind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CERN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530 A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Both apertures reached ultimate current 422 A,</a:t>
                      </a:r>
                      <a:r>
                        <a:rPr lang="en-US" altLang="zh-CN" sz="1050" b="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 and passed 4-hour stability test</a:t>
                      </a: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at 4.2 K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9730">
                <a:tc v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MCBRD_CB03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410 A 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training stopped due to the availability of the test station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 v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zh-CN" altLang="en-US" sz="105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MCBRD_CB02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zh-CN" altLang="en-US" sz="105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CERN</a:t>
                      </a:r>
                      <a:endParaRPr lang="zh-CN" altLang="en-US" sz="105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Failed to reach the design current</a:t>
                      </a:r>
                      <a:endParaRPr lang="zh-CN" altLang="en-US" sz="105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973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MCBRD02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MCBRD_CB04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Wet wind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CERN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422 A 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training stopped due to the availability of the test station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Both apertures reached ultimate current 422 A, and passed 4*1 hour stability test</a:t>
                      </a: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at 4.2 K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219075">
                <a:tc vMerge="1">
                  <a:tcP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MCBRD_CB06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Wet wind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530 A</a:t>
                      </a:r>
                      <a:endParaRPr lang="zh-CN" altLang="en-US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cPr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54940"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2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MCBRD03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MCBRD_CB09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with new channel size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CERN</a:t>
                      </a:r>
                      <a:endParaRPr kumimoji="0" lang="en-US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530 A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Both apertures reached ultimate current 422 A, and passed stability test</a:t>
                      </a: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at 4.2 K</a:t>
                      </a:r>
                      <a:endParaRPr lang="zh-CN" altLang="en-US" sz="1050" dirty="0"/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0">
                <a:tc vMerge="1"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MCBRD_CB12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with new channel size</a:t>
                      </a:r>
                      <a:endParaRPr lang="zh-CN" altLang="en-US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v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526 A 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25 quenches</a:t>
                      </a:r>
                      <a:r>
                        <a:rPr lang="en-US" altLang="zh-CN" sz="105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5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v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50" b="1" i="1" u="sng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MCBRD_CB14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with new channel size</a:t>
                      </a:r>
                      <a:endParaRPr lang="zh-CN" altLang="en-US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BAMA</a:t>
                      </a:r>
                      <a:endParaRPr kumimoji="0" lang="en-US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530 A (30+34 quenches), </a:t>
                      </a:r>
                      <a:r>
                        <a:rPr lang="en-US" altLang="zh-CN" sz="1050" b="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put in quarantine</a:t>
                      </a:r>
                      <a:endParaRPr lang="zh-CN" altLang="en-US" sz="105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98755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50" b="0" i="0" u="none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MCBRD04</a:t>
                      </a:r>
                      <a:endParaRPr lang="en-US" altLang="en-US" sz="1050" b="0" i="0" u="non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MCBRD_CB13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with new channel size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IMP</a:t>
                      </a:r>
                      <a:endParaRPr kumimoji="0" lang="en-US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530 A (20+33</a:t>
                      </a:r>
                      <a:r>
                        <a:rPr lang="en-US" altLang="zh-CN" sz="1050" b="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 quenches</a:t>
                      </a: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Both apertures reached ultimate current 422 A, and passed stability test at 4.2 K</a:t>
                      </a:r>
                      <a:endParaRPr lang="zh-CN" altLang="en-US" sz="1050" dirty="0"/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42875">
                <a:tc v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MCBRD_CB17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with new channel size</a:t>
                      </a:r>
                      <a:endParaRPr lang="zh-CN" altLang="en-US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524 A (47 quenches)</a:t>
                      </a:r>
                      <a:endParaRPr lang="en-US" altLang="zh-CN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  <a:tr h="326390">
                <a:tc row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50" b="0" i="1" u="sng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MCBRD05</a:t>
                      </a:r>
                      <a:endParaRPr lang="en-US" altLang="en-US" sz="1050" b="0" i="1" u="sng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MCBRD_CB18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with new channel size</a:t>
                      </a:r>
                      <a:endParaRPr lang="zh-CN" altLang="en-US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IHEP</a:t>
                      </a:r>
                      <a:endParaRPr kumimoji="0" lang="en-US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530 A (43</a:t>
                      </a:r>
                      <a:r>
                        <a:rPr lang="en-US" altLang="zh-CN" sz="1050" b="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quenches</a:t>
                      </a: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50" dirty="0"/>
                        <a:t>To be assembled</a:t>
                      </a:r>
                      <a:endParaRPr lang="zh-CN" altLang="en-US" sz="1050" dirty="0"/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20675">
                <a:tc v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MCBRD_CB19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with new channel size</a:t>
                      </a:r>
                      <a:endParaRPr lang="zh-CN" altLang="en-US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IHEP</a:t>
                      </a:r>
                      <a:endParaRPr kumimoji="0" lang="en-US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530 A (63</a:t>
                      </a:r>
                      <a:r>
                        <a:rPr lang="en-US" altLang="zh-CN" sz="1050" b="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quenches</a:t>
                      </a: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zh-CN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749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MCBRD_CB20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Direct wind</a:t>
                      </a:r>
                      <a:endParaRPr lang="en-US" altLang="zh-CN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with new channel size</a:t>
                      </a:r>
                      <a:endParaRPr lang="zh-CN" altLang="en-US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en-US" sz="105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IHEP</a:t>
                      </a:r>
                      <a:endParaRPr kumimoji="0" lang="en-US" altLang="en-US" sz="105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i="1" u="sng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To be stand-alone tested</a:t>
                      </a:r>
                      <a:endParaRPr lang="zh-CN" altLang="en-US" sz="1050" b="0" i="1" u="sng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050" dirty="0"/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9075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en-US" sz="105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MCBRD_CB10,</a:t>
                      </a:r>
                      <a:r>
                        <a:rPr lang="en-US" altLang="en-US" sz="1050" b="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 11, 15, 16</a:t>
                      </a:r>
                      <a:endParaRPr lang="en-US" altLang="en-US" sz="105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Shipped</a:t>
                      </a:r>
                      <a:r>
                        <a:rPr lang="en-US" altLang="zh-CN" sz="1050" b="0" kern="1200" baseline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ea typeface="宋体" pitchFamily="2" charset="-122"/>
                          <a:cs typeface="Times New Roman" panose="02020603050405020304" pitchFamily="18" charset="0"/>
                        </a:rPr>
                        <a:t> to CERN for fabrication</a:t>
                      </a:r>
                      <a:endParaRPr lang="zh-CN" altLang="en-US" sz="1050" b="0" kern="1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宋体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12700" marR="12700" marT="127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 hMerge="1">
                  <a:tcPr marL="12700" marR="12700" marT="1270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Summary</a:t>
            </a:r>
            <a:endParaRPr lang="zh-CN" altLang="en-US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5" name="Content Placeholder 2"/>
          <p:cNvSpPr txBox="1"/>
          <p:nvPr/>
        </p:nvSpPr>
        <p:spPr>
          <a:xfrm>
            <a:off x="839416" y="1124744"/>
            <a:ext cx="10513168" cy="4274873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8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10000"/>
              </a:lnSpc>
            </a:pPr>
            <a:r>
              <a:rPr lang="en-US" altLang="zh-CN" sz="2600" dirty="0"/>
              <a:t>Long-term advanced superconducting magnet R&amp;D for future high-energy accelerators is ongoing at IHEP-CAS</a:t>
            </a:r>
            <a:endParaRPr lang="en-US" altLang="zh-CN" sz="2600" dirty="0"/>
          </a:p>
          <a:p>
            <a:pPr algn="just">
              <a:lnSpc>
                <a:spcPct val="110000"/>
              </a:lnSpc>
            </a:pPr>
            <a:r>
              <a:rPr lang="en-US" altLang="zh-CN" sz="2600" dirty="0">
                <a:solidFill>
                  <a:srgbClr val="FF0000"/>
                </a:solidFill>
              </a:rPr>
              <a:t>16 T (Nb</a:t>
            </a:r>
            <a:r>
              <a:rPr lang="en-US" altLang="zh-CN" sz="2600" baseline="-25000" dirty="0">
                <a:solidFill>
                  <a:srgbClr val="FF0000"/>
                </a:solidFill>
              </a:rPr>
              <a:t>3</a:t>
            </a:r>
            <a:r>
              <a:rPr lang="en-US" altLang="zh-CN" sz="2600" dirty="0">
                <a:solidFill>
                  <a:srgbClr val="FF0000"/>
                </a:solidFill>
              </a:rPr>
              <a:t>Sn+HTS) model dipole </a:t>
            </a:r>
            <a:r>
              <a:rPr lang="en-US" altLang="zh-CN" sz="2600" dirty="0"/>
              <a:t>has been fabricated at IHEP-CAS and under</a:t>
            </a:r>
            <a:r>
              <a:rPr lang="zh-CN" altLang="en-US" sz="2600" dirty="0"/>
              <a:t> </a:t>
            </a:r>
            <a:r>
              <a:rPr lang="en-US" altLang="zh-CN" sz="2600" dirty="0"/>
              <a:t>performance test</a:t>
            </a:r>
            <a:r>
              <a:rPr lang="zh-CN" altLang="en-US" sz="2600" dirty="0"/>
              <a:t> </a:t>
            </a:r>
            <a:r>
              <a:rPr lang="en-US" altLang="zh-CN" sz="2600" dirty="0"/>
              <a:t>at 4.2 K. Re-fabrication of damaged coils to be done in the next months</a:t>
            </a:r>
            <a:r>
              <a:rPr lang="x-none" altLang="en-US" sz="2600" dirty="0"/>
              <a:t>，aiming to reach 16 T in 2024</a:t>
            </a:r>
            <a:endParaRPr lang="en-US" altLang="zh-CN" sz="2600" dirty="0"/>
          </a:p>
          <a:p>
            <a:pPr algn="just">
              <a:lnSpc>
                <a:spcPct val="110000"/>
              </a:lnSpc>
            </a:pPr>
            <a:r>
              <a:rPr lang="en-US" altLang="zh-CN" sz="2600" dirty="0"/>
              <a:t>Strong domestic collaboration for the advanced superconductor R&amp;D (HTS &amp; Nb</a:t>
            </a:r>
            <a:r>
              <a:rPr lang="en-US" altLang="zh-CN" sz="2600" baseline="-25000" dirty="0"/>
              <a:t>3</a:t>
            </a:r>
            <a:r>
              <a:rPr lang="en-US" altLang="zh-CN" sz="2600" dirty="0"/>
              <a:t>Sn): </a:t>
            </a:r>
            <a:r>
              <a:rPr lang="en-US" altLang="zh-CN" sz="2600" dirty="0">
                <a:solidFill>
                  <a:srgbClr val="FF0000"/>
                </a:solidFill>
              </a:rPr>
              <a:t>Stainless-steel-Silver stabilized IBS tape </a:t>
            </a:r>
            <a:r>
              <a:rPr lang="en-US" altLang="zh-CN" sz="2600" dirty="0"/>
              <a:t>achieved the highest J</a:t>
            </a:r>
            <a:r>
              <a:rPr lang="en-US" altLang="zh-CN" sz="2600" baseline="-25000" dirty="0"/>
              <a:t>e</a:t>
            </a:r>
            <a:r>
              <a:rPr lang="en-US" altLang="zh-CN" sz="2600" dirty="0"/>
              <a:t> in 2022! Significantly reduced the cost and raised the mechanical properties</a:t>
            </a:r>
            <a:endParaRPr lang="en-US" altLang="zh-CN" sz="2600" dirty="0"/>
          </a:p>
          <a:p>
            <a:pPr algn="just">
              <a:lnSpc>
                <a:spcPct val="110000"/>
              </a:lnSpc>
            </a:pPr>
            <a:r>
              <a:rPr lang="en-US" altLang="zh-CN" sz="2600" dirty="0"/>
              <a:t>HL-LHC CCT magnets going well, to be installed in the tunnel in 2026</a:t>
            </a:r>
            <a:endParaRPr lang="en-US" altLang="zh-CN" sz="2600" dirty="0">
              <a:solidFill>
                <a:srgbClr val="FF0000"/>
              </a:solidFill>
            </a:endParaRPr>
          </a:p>
        </p:txBody>
      </p:sp>
      <p:sp>
        <p:nvSpPr>
          <p:cNvPr id="7" name="灯片编号占位符 1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/>
          </a:p>
        </p:txBody>
      </p:sp>
      <p:pic>
        <p:nvPicPr>
          <p:cNvPr id="8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内容占位符 4"/>
          <p:cNvSpPr txBox="1"/>
          <p:nvPr/>
        </p:nvSpPr>
        <p:spPr>
          <a:xfrm>
            <a:off x="4079875" y="5805170"/>
            <a:ext cx="5196205" cy="903605"/>
          </a:xfrm>
          <a:prstGeom prst="rect">
            <a:avLst/>
          </a:prstGeom>
        </p:spPr>
        <p:txBody>
          <a:bodyPr vert="horz" lIns="121807" tIns="60904" rIns="121807" bIns="60904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8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8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sz="3195" i="1" dirty="0">
                <a:solidFill>
                  <a:srgbClr val="FF0000"/>
                </a:solidFill>
                <a:highlight>
                  <a:srgbClr val="FDCC6D"/>
                </a:highlight>
              </a:rPr>
              <a:t>Thanks for your attention!  </a:t>
            </a:r>
            <a:endParaRPr lang="en-US" altLang="zh-CN" sz="3195" i="1" dirty="0">
              <a:solidFill>
                <a:srgbClr val="FF0000"/>
              </a:solidFill>
              <a:highlight>
                <a:srgbClr val="FDCC6D"/>
              </a:highligh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438" y="1418199"/>
            <a:ext cx="1814682" cy="136531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5639" y="3036"/>
            <a:ext cx="11995017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Roadmap of the High Field Magnet R&amp;D at IHEP  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72" y="1163895"/>
            <a:ext cx="10189002" cy="55054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961594" y="5040461"/>
            <a:ext cx="2526601" cy="83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/>
              <a:t>Challenges</a:t>
            </a:r>
            <a:r>
              <a:rPr lang="en-US" altLang="zh-CN" sz="1600" dirty="0"/>
              <a:t>: Stress control, quench protection, field quality control,……</a:t>
            </a:r>
            <a:endParaRPr lang="en-US" altLang="zh-CN" sz="16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195" y="4814049"/>
            <a:ext cx="1813674" cy="131380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119" y="1988840"/>
            <a:ext cx="2590800" cy="179581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2783840" y="1530350"/>
            <a:ext cx="2312670" cy="6743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2018-2021, 12.47T @4.2K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en-US" altLang="zh-CN" sz="1400" b="1" dirty="0">
                <a:solidFill>
                  <a:srgbClr val="FF0000"/>
                </a:solidFill>
              </a:rPr>
              <a:t>          </a:t>
            </a:r>
            <a:r>
              <a:rPr lang="en-US" altLang="zh-CN" sz="1400" b="1" dirty="0" err="1"/>
              <a:t>NbTi</a:t>
            </a:r>
            <a:r>
              <a:rPr lang="en-US" altLang="zh-CN" sz="1400" b="1" dirty="0"/>
              <a:t> + Nb</a:t>
            </a:r>
            <a:r>
              <a:rPr lang="en-US" altLang="zh-CN" sz="1400" b="1" baseline="-25000" dirty="0"/>
              <a:t>3</a:t>
            </a:r>
            <a:r>
              <a:rPr lang="en-US" altLang="zh-CN" sz="1400" b="1" dirty="0"/>
              <a:t>Sn</a:t>
            </a:r>
            <a:endParaRPr lang="zh-CN" altLang="en-US" sz="14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5304155" y="960755"/>
            <a:ext cx="2082165" cy="570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</a:rPr>
              <a:t>2021-202</a:t>
            </a:r>
            <a:r>
              <a:rPr lang="x-none" altLang="en-US" sz="1400" b="1" dirty="0">
                <a:solidFill>
                  <a:srgbClr val="FF0000"/>
                </a:solidFill>
              </a:rPr>
              <a:t>4</a:t>
            </a:r>
            <a:r>
              <a:rPr lang="en-US" altLang="zh-CN" sz="1400" b="1" dirty="0">
                <a:solidFill>
                  <a:srgbClr val="FF0000"/>
                </a:solidFill>
              </a:rPr>
              <a:t> 16T @ 4.2K</a:t>
            </a:r>
            <a:endParaRPr lang="en-US" altLang="zh-CN" sz="1400" b="1" dirty="0">
              <a:solidFill>
                <a:srgbClr val="FF0000"/>
              </a:solidFill>
            </a:endParaRPr>
          </a:p>
          <a:p>
            <a:r>
              <a:rPr lang="en-US" altLang="zh-CN" sz="1400" b="1" dirty="0">
                <a:solidFill>
                  <a:srgbClr val="FF0000"/>
                </a:solidFill>
              </a:rPr>
              <a:t>         </a:t>
            </a:r>
            <a:r>
              <a:rPr lang="en-US" altLang="zh-CN" sz="1400" b="1" dirty="0"/>
              <a:t>Nb</a:t>
            </a:r>
            <a:r>
              <a:rPr lang="en-US" altLang="zh-CN" sz="1400" b="1" baseline="-25000" dirty="0"/>
              <a:t>3</a:t>
            </a:r>
            <a:r>
              <a:rPr lang="en-US" altLang="zh-CN" sz="1400" b="1" dirty="0"/>
              <a:t>Sn + HTS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578849" y="1052736"/>
            <a:ext cx="11061765" cy="461748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0" dirty="0"/>
              <a:t>16 T Model Dipole LPF3: </a:t>
            </a:r>
            <a:r>
              <a:rPr lang="en-US" altLang="zh-CN" sz="2130" b="0" dirty="0"/>
              <a:t>Nb</a:t>
            </a:r>
            <a:r>
              <a:rPr lang="en-US" altLang="zh-CN" sz="2130" b="0" baseline="-25000" dirty="0"/>
              <a:t>3</a:t>
            </a:r>
            <a:r>
              <a:rPr lang="en-US" altLang="zh-CN" sz="2130" b="0" dirty="0"/>
              <a:t>Sn 13 T </a:t>
            </a:r>
            <a:r>
              <a:rPr lang="en-US" altLang="zh-CN" sz="1600" b="0" dirty="0"/>
              <a:t>(</a:t>
            </a:r>
            <a:r>
              <a:rPr lang="en-US" altLang="zh-CN" sz="1600" b="0" i="1" dirty="0"/>
              <a:t>Common Coil with </a:t>
            </a:r>
            <a:r>
              <a:rPr lang="en-US" altLang="zh-CN" sz="1600" b="0" i="1" dirty="0">
                <a:solidFill>
                  <a:srgbClr val="FF0000"/>
                </a:solidFill>
              </a:rPr>
              <a:t>55 mm gap</a:t>
            </a:r>
            <a:r>
              <a:rPr lang="en-US" altLang="zh-CN" sz="1600" b="0" dirty="0"/>
              <a:t>) </a:t>
            </a:r>
            <a:r>
              <a:rPr lang="en-US" altLang="zh-CN" sz="2130" b="0" dirty="0"/>
              <a:t>+</a:t>
            </a:r>
            <a:r>
              <a:rPr lang="en-US" altLang="zh-CN" sz="2130" dirty="0"/>
              <a:t> </a:t>
            </a:r>
            <a:r>
              <a:rPr lang="en-US" altLang="zh-CN" sz="2130" b="0" dirty="0"/>
              <a:t>HTS 3 T inserts </a:t>
            </a:r>
            <a:r>
              <a:rPr lang="en-US" altLang="zh-CN" sz="1600" b="0" dirty="0"/>
              <a:t>(</a:t>
            </a:r>
            <a:r>
              <a:rPr lang="en-US" altLang="zh-CN" sz="1600" b="0" i="1" dirty="0"/>
              <a:t>Block &amp; CCT</a:t>
            </a:r>
            <a:r>
              <a:rPr lang="en-US" altLang="zh-CN" sz="1600" b="0" dirty="0"/>
              <a:t>)</a:t>
            </a:r>
            <a:endParaRPr lang="zh-CN" altLang="en-US" sz="1600" b="0" dirty="0"/>
          </a:p>
        </p:txBody>
      </p:sp>
      <p:sp>
        <p:nvSpPr>
          <p:cNvPr id="17" name="矩形 16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6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grpSp>
        <p:nvGrpSpPr>
          <p:cNvPr id="4" name="组合 3"/>
          <p:cNvGrpSpPr/>
          <p:nvPr/>
        </p:nvGrpSpPr>
        <p:grpSpPr>
          <a:xfrm>
            <a:off x="551978" y="1578709"/>
            <a:ext cx="11293710" cy="4883775"/>
            <a:chOff x="410133" y="1053600"/>
            <a:chExt cx="8478126" cy="3666224"/>
          </a:xfrm>
        </p:grpSpPr>
        <p:grpSp>
          <p:nvGrpSpPr>
            <p:cNvPr id="13" name="组合 12"/>
            <p:cNvGrpSpPr/>
            <p:nvPr/>
          </p:nvGrpSpPr>
          <p:grpSpPr>
            <a:xfrm>
              <a:off x="430306" y="1053600"/>
              <a:ext cx="8457953" cy="3666224"/>
              <a:chOff x="430306" y="1053600"/>
              <a:chExt cx="8457953" cy="366622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06" y="1053600"/>
                <a:ext cx="8385374" cy="3666224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66688" y="2941597"/>
                <a:ext cx="2058545" cy="1753421"/>
              </a:xfrm>
              <a:prstGeom prst="rect">
                <a:avLst/>
              </a:prstGeom>
            </p:spPr>
          </p:pic>
          <p:pic>
            <p:nvPicPr>
              <p:cNvPr id="11" name="图片 1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01615" y="1058758"/>
                <a:ext cx="1386644" cy="1594239"/>
              </a:xfrm>
              <a:prstGeom prst="rect">
                <a:avLst/>
              </a:prstGeom>
            </p:spPr>
          </p:pic>
          <p:pic>
            <p:nvPicPr>
              <p:cNvPr id="10" name="图片 14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25233" y="2930024"/>
                <a:ext cx="1626041" cy="17217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133" y="1058758"/>
              <a:ext cx="4074459" cy="1872631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859104" y="4093709"/>
            <a:ext cx="1781512" cy="228439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297" y="5385929"/>
            <a:ext cx="915318" cy="992176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66541" y="4092266"/>
            <a:ext cx="1781512" cy="227963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979" y="5661248"/>
            <a:ext cx="2800955" cy="69556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352" y="4149080"/>
            <a:ext cx="2804582" cy="1589271"/>
          </a:xfrm>
          <a:prstGeom prst="rect">
            <a:avLst/>
          </a:prstGeom>
        </p:spPr>
      </p:pic>
      <p:pic>
        <p:nvPicPr>
          <p:cNvPr id="23" name="图片 22" descr="屏幕剪辑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87" y="1700808"/>
            <a:ext cx="2733512" cy="2328342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277" y="1572262"/>
            <a:ext cx="5883104" cy="99264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436" y="2564904"/>
            <a:ext cx="5790911" cy="109403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99" y="4070561"/>
            <a:ext cx="2881374" cy="1326171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097" y="5396733"/>
            <a:ext cx="3204617" cy="984596"/>
          </a:xfrm>
          <a:prstGeom prst="rect">
            <a:avLst/>
          </a:prstGeom>
        </p:spPr>
      </p:pic>
      <p:pic>
        <p:nvPicPr>
          <p:cNvPr id="5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624" y="3717032"/>
            <a:ext cx="4145211" cy="266429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36" y="3717032"/>
            <a:ext cx="1949139" cy="2650829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1516671"/>
            <a:ext cx="3094668" cy="212632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482" y="1516672"/>
            <a:ext cx="735246" cy="1122286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517" y="2713122"/>
            <a:ext cx="734398" cy="92987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67686" y="2031354"/>
            <a:ext cx="2126702" cy="10973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541" y="1504970"/>
            <a:ext cx="1545564" cy="2126321"/>
          </a:xfrm>
          <a:prstGeom prst="rect">
            <a:avLst/>
          </a:prstGeom>
        </p:spPr>
      </p:pic>
      <p:pic>
        <p:nvPicPr>
          <p:cNvPr id="29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9231" y="1516670"/>
            <a:ext cx="2770604" cy="2075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547" y="1516670"/>
            <a:ext cx="898248" cy="212632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760" y="1516809"/>
            <a:ext cx="382302" cy="21282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722206"/>
            <a:ext cx="5378233" cy="13154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39" y="5065638"/>
            <a:ext cx="3333894" cy="131569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18" y="5060669"/>
            <a:ext cx="1984976" cy="1296641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181911" y="1001312"/>
            <a:ext cx="3384376" cy="385887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0" dirty="0"/>
              <a:t> The Nb</a:t>
            </a:r>
            <a:r>
              <a:rPr lang="en-US" altLang="zh-CN" sz="2130" baseline="-25000" dirty="0"/>
              <a:t>3</a:t>
            </a:r>
            <a:r>
              <a:rPr lang="en-US" altLang="zh-CN" sz="2130" dirty="0"/>
              <a:t>Sn coils for LPF3</a:t>
            </a:r>
            <a:endParaRPr lang="zh-CN" altLang="en-US" sz="1600" b="0" dirty="0"/>
          </a:p>
        </p:txBody>
      </p:sp>
      <p:pic>
        <p:nvPicPr>
          <p:cNvPr id="5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9192260" y="992505"/>
            <a:ext cx="2448560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AU" altLang="zh-CN" sz="1800" dirty="0" err="1">
                <a:solidFill>
                  <a:srgbClr val="002060"/>
                </a:solidFill>
              </a:rPr>
              <a:t>Chengtao</a:t>
            </a:r>
            <a:r>
              <a:rPr lang="en-AU" altLang="zh-CN" sz="1800" dirty="0">
                <a:solidFill>
                  <a:srgbClr val="002060"/>
                </a:solidFill>
              </a:rPr>
              <a:t> Wang et al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sp>
        <p:nvSpPr>
          <p:cNvPr id="5" name="文本框 4"/>
          <p:cNvSpPr txBox="1"/>
          <p:nvPr/>
        </p:nvSpPr>
        <p:spPr>
          <a:xfrm>
            <a:off x="3536950" y="1019810"/>
            <a:ext cx="5296535" cy="46164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0" dirty="0"/>
              <a:t>The </a:t>
            </a:r>
            <a:r>
              <a:rPr lang="en-US" altLang="zh-CN" sz="2130" dirty="0" err="1"/>
              <a:t>ReBCO</a:t>
            </a:r>
            <a:r>
              <a:rPr lang="en-US" altLang="zh-CN" sz="2130" dirty="0"/>
              <a:t> block insert coils for LPF3</a:t>
            </a:r>
            <a:endParaRPr lang="zh-CN" altLang="en-US" sz="1600" b="0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404821" y="2621537"/>
          <a:ext cx="2640528" cy="2133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20264"/>
                <a:gridCol w="1320264"/>
              </a:tblGrid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Values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L0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409.6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540.2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Rhard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Aend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°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 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97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Z1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r>
                        <a:rPr lang="en-US" altLang="zh-CN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endParaRPr lang="zh-CN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990761"/>
            <a:ext cx="1230511" cy="153999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108" y="1408482"/>
            <a:ext cx="8790071" cy="121305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2624816"/>
            <a:ext cx="4104456" cy="210032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645585"/>
            <a:ext cx="4204589" cy="21515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176" y="4849052"/>
            <a:ext cx="3649540" cy="167972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63" y="4854784"/>
            <a:ext cx="8213506" cy="1679724"/>
          </a:xfrm>
          <a:prstGeom prst="rect">
            <a:avLst/>
          </a:prstGeom>
        </p:spPr>
      </p:pic>
      <p:pic>
        <p:nvPicPr>
          <p:cNvPr id="6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10056495" y="992505"/>
            <a:ext cx="1664970" cy="39878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Ze Feng</a:t>
            </a:r>
            <a:r>
              <a:rPr lang="en-AU" altLang="zh-CN" sz="1800" dirty="0">
                <a:solidFill>
                  <a:srgbClr val="002060"/>
                </a:solidFill>
              </a:rPr>
              <a:t> et al</a:t>
            </a:r>
            <a:endParaRPr lang="zh-CN" altLang="en-US" dirty="0">
              <a:solidFill>
                <a:srgbClr val="002060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24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sp>
        <p:nvSpPr>
          <p:cNvPr id="9" name="文本框 8"/>
          <p:cNvSpPr txBox="1"/>
          <p:nvPr/>
        </p:nvSpPr>
        <p:spPr>
          <a:xfrm>
            <a:off x="3533140" y="1021715"/>
            <a:ext cx="4897755" cy="40005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0" dirty="0"/>
              <a:t>The </a:t>
            </a:r>
            <a:r>
              <a:rPr lang="en-US" altLang="zh-CN" sz="2130" dirty="0" err="1"/>
              <a:t>ReBCO</a:t>
            </a:r>
            <a:r>
              <a:rPr lang="en-US" altLang="zh-CN" sz="2130" dirty="0"/>
              <a:t> CCT </a:t>
            </a:r>
            <a:r>
              <a:rPr lang="en-US" altLang="zh-CN" sz="2130" dirty="0" err="1"/>
              <a:t>instert</a:t>
            </a:r>
            <a:r>
              <a:rPr lang="en-US" altLang="zh-CN" sz="2130" dirty="0"/>
              <a:t> coils for LPF3</a:t>
            </a:r>
            <a:endParaRPr lang="zh-CN" altLang="en-US" sz="1600" b="0" dirty="0"/>
          </a:p>
        </p:txBody>
      </p:sp>
      <p:pic>
        <p:nvPicPr>
          <p:cNvPr id="11" name="图片 10" descr="图片包含 室内, 建筑, 厨房, 窗户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2" y="3461532"/>
            <a:ext cx="3897782" cy="1595665"/>
          </a:xfrm>
          <a:prstGeom prst="rect">
            <a:avLst/>
          </a:prstGeom>
        </p:spPr>
      </p:pic>
      <p:pic>
        <p:nvPicPr>
          <p:cNvPr id="12" name="图片 11" descr="图片包含 室内, 桌子, 片, 游戏机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003" y="5077802"/>
            <a:ext cx="3897782" cy="1167152"/>
          </a:xfrm>
          <a:prstGeom prst="rect">
            <a:avLst/>
          </a:prstGeom>
        </p:spPr>
      </p:pic>
      <p:pic>
        <p:nvPicPr>
          <p:cNvPr id="13" name="图片 12" descr="图片包含 游戏机, 鸟, 床, 食物&#10;&#10;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94124" y="3372153"/>
            <a:ext cx="4099962" cy="9280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8417" y="1059886"/>
            <a:ext cx="3874909" cy="219579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95800" y="3372153"/>
            <a:ext cx="3204356" cy="2880518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191344" y="1268760"/>
            <a:ext cx="3204356" cy="2117045"/>
            <a:chOff x="5430102" y="753979"/>
            <a:chExt cx="2636264" cy="1561548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0102" y="753979"/>
              <a:ext cx="2611608" cy="1343496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5480719" y="2053917"/>
              <a:ext cx="258564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典型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CCT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线圈结构示意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4305447" y="1549874"/>
            <a:ext cx="3403570" cy="1751208"/>
            <a:chOff x="5448291" y="2415257"/>
            <a:chExt cx="2900296" cy="1751208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3149" y="2415257"/>
              <a:ext cx="2260879" cy="1446421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5448291" y="3904855"/>
              <a:ext cx="290029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“斜螺线管”型</a:t>
              </a:r>
              <a:r>
                <a:rPr kumimoji="0" lang="en-US" altLang="zh-CN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CCT</a:t>
              </a:r>
              <a:r>
                <a: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线圈结构示意</a:t>
              </a:r>
              <a:endParaRPr kumimoji="0" lang="zh-CN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895320" y="3322817"/>
            <a:ext cx="1727355" cy="4099960"/>
          </a:xfrm>
          <a:prstGeom prst="rect">
            <a:avLst/>
          </a:prstGeom>
        </p:spPr>
      </p:pic>
      <p:sp>
        <p:nvSpPr>
          <p:cNvPr id="27" name="箭头: 右 26"/>
          <p:cNvSpPr/>
          <p:nvPr/>
        </p:nvSpPr>
        <p:spPr>
          <a:xfrm>
            <a:off x="3868889" y="2104553"/>
            <a:ext cx="427511" cy="307777"/>
          </a:xfrm>
          <a:prstGeom prst="rightArrow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/>
          <p:cNvSpPr txBox="1"/>
          <p:nvPr/>
        </p:nvSpPr>
        <p:spPr>
          <a:xfrm>
            <a:off x="8725535" y="1021715"/>
            <a:ext cx="1626870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US" altLang="zh-CN" i="1" dirty="0">
                <a:latin typeface="+mj-lt"/>
                <a:ea typeface="宋体" pitchFamily="2" charset="-122"/>
                <a:cs typeface="Times New Roman" panose="02020603050405020304" pitchFamily="18" charset="0"/>
              </a:rPr>
              <a:t>Rui Kang et al</a:t>
            </a:r>
            <a:endParaRPr lang="en-US" altLang="zh-CN" sz="2000" i="1" dirty="0"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30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2" y="1231069"/>
            <a:ext cx="2587206" cy="23502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587" y="1422750"/>
            <a:ext cx="4777189" cy="226530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23073" y="3717032"/>
            <a:ext cx="1363437" cy="241073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9041669" y="6425482"/>
            <a:ext cx="25087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2023.8.29</a:t>
            </a:r>
            <a:r>
              <a:rPr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completed</a:t>
            </a:r>
            <a:endParaRPr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812" y="954508"/>
            <a:ext cx="3688307" cy="5498828"/>
          </a:xfrm>
          <a:prstGeom prst="rect">
            <a:avLst/>
          </a:prstGeom>
        </p:spPr>
      </p:pic>
      <p:sp>
        <p:nvSpPr>
          <p:cNvPr id="20" name="灯片编号占位符 3"/>
          <p:cNvSpPr txBox="1"/>
          <p:nvPr/>
        </p:nvSpPr>
        <p:spPr>
          <a:xfrm>
            <a:off x="8490541" y="6240463"/>
            <a:ext cx="2909888" cy="206381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fld id="{5DD3DB80-B894-403A-B48E-6FDC1A72010E}" type="slidenum">
              <a:rPr lang="zh-CN" altLang="en-US" sz="100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/>
                <a:ea typeface="微软雅黑"/>
              </a:rPr>
            </a:fld>
            <a:endParaRPr lang="zh-CN" altLang="en-US" sz="1000">
              <a:solidFill>
                <a:prstClr val="black">
                  <a:lumMod val="50000"/>
                  <a:lumOff val="50000"/>
                </a:prstClr>
              </a:solidFill>
              <a:latin typeface="Arial"/>
              <a:ea typeface="微软雅黑"/>
            </a:endParaRP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67" y="4072576"/>
            <a:ext cx="2959061" cy="2265301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82" y="3573016"/>
            <a:ext cx="2633243" cy="2617526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87806" y="3581316"/>
            <a:ext cx="511872" cy="2617526"/>
          </a:xfrm>
          <a:prstGeom prst="rect">
            <a:avLst/>
          </a:prstGeom>
        </p:spPr>
      </p:pic>
      <p:cxnSp>
        <p:nvCxnSpPr>
          <p:cNvPr id="41" name="直接箭头连接符 40"/>
          <p:cNvCxnSpPr/>
          <p:nvPr/>
        </p:nvCxnSpPr>
        <p:spPr>
          <a:xfrm flipV="1">
            <a:off x="1855152" y="4581128"/>
            <a:ext cx="1277945" cy="4998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5518456" y="3913892"/>
            <a:ext cx="2319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Stress monitoring during </a:t>
            </a:r>
            <a:endParaRPr lang="en-US" altLang="zh-CN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with FBG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263352" y="6217567"/>
            <a:ext cx="38884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Pre-stress applied with commercial </a:t>
            </a:r>
            <a:r>
              <a:rPr lang="en-AU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hydraulic jack</a:t>
            </a:r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67715" y="965835"/>
            <a:ext cx="4473575" cy="461645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0" dirty="0"/>
              <a:t>Pre-stress and assembly of LPF3</a:t>
            </a:r>
            <a:endParaRPr lang="zh-CN" altLang="en-US" sz="1600" b="0" dirty="0"/>
          </a:p>
        </p:txBody>
      </p:sp>
      <p:pic>
        <p:nvPicPr>
          <p:cNvPr id="8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/>
          <p:cNvSpPr txBox="1"/>
          <p:nvPr/>
        </p:nvSpPr>
        <p:spPr>
          <a:xfrm>
            <a:off x="5803265" y="1008380"/>
            <a:ext cx="2308860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/>
          <a:p>
            <a:r>
              <a:rPr lang="en-AU" altLang="zh-CN" i="1" dirty="0" err="1">
                <a:solidFill>
                  <a:srgbClr val="00206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Yingzhe</a:t>
            </a:r>
            <a:r>
              <a:rPr lang="en-AU" altLang="zh-CN" i="1" dirty="0">
                <a:solidFill>
                  <a:srgbClr val="00206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rPr>
              <a:t> Wang et al</a:t>
            </a:r>
            <a:endParaRPr lang="zh-CN" altLang="en-US" i="1" dirty="0">
              <a:solidFill>
                <a:srgbClr val="002060"/>
              </a:solidFill>
              <a:latin typeface="+mj-lt"/>
              <a:ea typeface="宋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6119" y="3734856"/>
            <a:ext cx="3669127" cy="27327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291" y="26243"/>
            <a:ext cx="1119842" cy="753348"/>
          </a:xfrm>
          <a:prstGeom prst="rect">
            <a:avLst/>
          </a:prstGeom>
        </p:spPr>
      </p:pic>
      <p:sp>
        <p:nvSpPr>
          <p:cNvPr id="13" name="灯片编号占位符 2"/>
          <p:cNvSpPr txBox="1"/>
          <p:nvPr/>
        </p:nvSpPr>
        <p:spPr>
          <a:xfrm>
            <a:off x="9445699" y="6356814"/>
            <a:ext cx="2740662" cy="363730"/>
          </a:xfrm>
          <a:prstGeom prst="rect">
            <a:avLst/>
          </a:prstGeom>
        </p:spPr>
        <p:txBody>
          <a:bodyPr vert="horz" lIns="121807" tIns="60904" rIns="121807" bIns="60904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22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51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80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9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835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BC14028-2C42-48E4-958A-A39E3E99AC05}" type="slidenum">
              <a:rPr lang="en-US" sz="1200"/>
            </a:fld>
            <a:endParaRPr lang="en-US" sz="1200" dirty="0"/>
          </a:p>
        </p:txBody>
      </p:sp>
      <p:sp>
        <p:nvSpPr>
          <p:cNvPr id="15" name="文本框 14"/>
          <p:cNvSpPr txBox="1"/>
          <p:nvPr/>
        </p:nvSpPr>
        <p:spPr>
          <a:xfrm>
            <a:off x="8863240" y="4386205"/>
            <a:ext cx="2280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decay curve at the operating current</a:t>
            </a:r>
            <a:endParaRPr lang="zh-CN" alt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26235" y="1905313"/>
            <a:ext cx="4248472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Varistor plus CLIQ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/>
              <a:t>to protect the </a:t>
            </a:r>
            <a:r>
              <a:rPr lang="en-US" altLang="zh-CN" b="1" dirty="0">
                <a:solidFill>
                  <a:srgbClr val="FF0000"/>
                </a:solidFill>
              </a:rPr>
              <a:t>Nb</a:t>
            </a:r>
            <a:r>
              <a:rPr lang="en-US" altLang="zh-CN" b="1" baseline="-25000" dirty="0">
                <a:solidFill>
                  <a:srgbClr val="FF0000"/>
                </a:solidFill>
              </a:rPr>
              <a:t>3</a:t>
            </a:r>
            <a:r>
              <a:rPr lang="en-US" altLang="zh-CN" b="1" dirty="0">
                <a:solidFill>
                  <a:srgbClr val="FF0000"/>
                </a:solidFill>
              </a:rPr>
              <a:t>Sn</a:t>
            </a:r>
            <a:r>
              <a:rPr lang="en-US" altLang="zh-CN" b="1" dirty="0"/>
              <a:t> coils. The maximum hot spot is ~</a:t>
            </a:r>
            <a:r>
              <a:rPr lang="zh-CN" altLang="en-US" b="1" dirty="0"/>
              <a:t> </a:t>
            </a:r>
            <a:r>
              <a:rPr lang="en-US" altLang="zh-CN" b="1" dirty="0"/>
              <a:t>230 K</a:t>
            </a:r>
            <a:endParaRPr lang="en-US" altLang="zh-CN" b="1" dirty="0"/>
          </a:p>
          <a:p>
            <a:pPr marL="285750" indent="-285750" algn="just">
              <a:lnSpc>
                <a:spcPct val="125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</a:rPr>
              <a:t>NI configuration plus dump resistor </a:t>
            </a:r>
            <a:r>
              <a:rPr lang="en-US" altLang="zh-CN" b="1" dirty="0"/>
              <a:t>to protect the 2 </a:t>
            </a:r>
            <a:r>
              <a:rPr lang="en-US" altLang="zh-CN" b="1" dirty="0">
                <a:solidFill>
                  <a:srgbClr val="FF0000"/>
                </a:solidFill>
              </a:rPr>
              <a:t>HTS</a:t>
            </a:r>
            <a:r>
              <a:rPr lang="en-US" altLang="zh-CN" b="1" dirty="0"/>
              <a:t> insert coils</a:t>
            </a:r>
            <a:endParaRPr lang="zh-CN" altLang="en-US" b="1" dirty="0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22" y="1041775"/>
            <a:ext cx="3494067" cy="226847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607695" y="1075055"/>
            <a:ext cx="3536950" cy="4152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defPPr>
              <a:defRPr lang="en-US"/>
            </a:defPPr>
            <a:lvl1pPr algn="ctr" defTabSz="914400">
              <a:lnSpc>
                <a:spcPct val="90000"/>
              </a:lnSpc>
              <a:spcBef>
                <a:spcPct val="0"/>
              </a:spcBef>
              <a:buNone/>
              <a:defRPr sz="2000" b="1"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2130" dirty="0"/>
              <a:t>Quench protection of LPF3</a:t>
            </a:r>
            <a:endParaRPr lang="zh-CN" altLang="en-US" sz="1600" b="0" dirty="0"/>
          </a:p>
        </p:txBody>
      </p:sp>
      <p:pic>
        <p:nvPicPr>
          <p:cNvPr id="5" name="Picture 2" descr="中国科学院大学大学简介|院校专业录取数据|招生计划数据|招生章程-第一高考网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" y="-27384"/>
            <a:ext cx="970801" cy="97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18"/>
          <p:cNvSpPr/>
          <p:nvPr/>
        </p:nvSpPr>
        <p:spPr>
          <a:xfrm>
            <a:off x="5639" y="3036"/>
            <a:ext cx="12180722" cy="810221"/>
          </a:xfrm>
          <a:prstGeom prst="rect">
            <a:avLst/>
          </a:prstGeom>
          <a:noFill/>
        </p:spPr>
        <p:txBody>
          <a:bodyPr wrap="square" tIns="47956" bIns="62342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altLang="zh-CN" sz="3595" b="1" dirty="0">
                <a:solidFill>
                  <a:schemeClr val="bg1"/>
                </a:solidFill>
                <a:latin typeface="+mj-lt"/>
              </a:rPr>
              <a:t>Development of the 16-T Model Dipole LPF3</a:t>
            </a:r>
            <a:endParaRPr lang="en-US" altLang="zh-CN" sz="3595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647190" y="1517015"/>
            <a:ext cx="1711960" cy="368300"/>
          </a:xfrm>
          <a:prstGeom prst="rect">
            <a:avLst/>
          </a:prstGeom>
          <a:solidFill>
            <a:srgbClr val="FDCC6D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2000" i="1">
                <a:solidFill>
                  <a:srgbClr val="FF0000"/>
                </a:solidFill>
                <a:latin typeface="+mj-lt"/>
                <a:ea typeface="宋体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sz="1800" dirty="0" err="1">
                <a:solidFill>
                  <a:srgbClr val="002060"/>
                </a:solidFill>
              </a:rPr>
              <a:t>Jinrui</a:t>
            </a:r>
            <a:r>
              <a:rPr lang="en-US" altLang="zh-CN" sz="1800" dirty="0">
                <a:solidFill>
                  <a:srgbClr val="002060"/>
                </a:solidFill>
              </a:rPr>
              <a:t> Shi et al</a:t>
            </a:r>
            <a:endParaRPr lang="en-US" altLang="zh-CN" dirty="0">
              <a:solidFill>
                <a:srgbClr val="00206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0"/>
          <a:stretch>
            <a:fillRect/>
          </a:stretch>
        </p:blipFill>
        <p:spPr bwMode="auto">
          <a:xfrm>
            <a:off x="407368" y="3575106"/>
            <a:ext cx="7741821" cy="2568411"/>
          </a:xfrm>
          <a:prstGeom prst="rect">
            <a:avLst/>
          </a:prstGeom>
          <a:noFill/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4232" y="1124744"/>
            <a:ext cx="3556081" cy="2573543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24c1fb29-0358-4bcc-bca8-44401e6a2c73}"/>
  <p:tag name="TABLE_ENDDRAG_ORIGIN_RECT" val="547*192"/>
  <p:tag name="TABLE_ENDDRAG_RECT" val="27*281*547*192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8158</Words>
  <Application>WPS 演示</Application>
  <PresentationFormat>宽屏</PresentationFormat>
  <Paragraphs>531</Paragraphs>
  <Slides>24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24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50" baseType="lpstr">
      <vt:lpstr>Arial</vt:lpstr>
      <vt:lpstr>宋体</vt:lpstr>
      <vt:lpstr>Wingdings</vt:lpstr>
      <vt:lpstr>文泉驿微米黑</vt:lpstr>
      <vt:lpstr>微软雅黑</vt:lpstr>
      <vt:lpstr>Noto Color Emoji</vt:lpstr>
      <vt:lpstr>Arial Black</vt:lpstr>
      <vt:lpstr>HarmonyOS Sans SC Light</vt:lpstr>
      <vt:lpstr>Times New Roman</vt:lpstr>
      <vt:lpstr>Noto Serif Thai</vt:lpstr>
      <vt:lpstr>Symbol</vt:lpstr>
      <vt:lpstr>Calibri</vt:lpstr>
      <vt:lpstr>宋体</vt:lpstr>
      <vt:lpstr>Arial Unicode MS</vt:lpstr>
      <vt:lpstr>微软雅黑</vt:lpstr>
      <vt:lpstr>Arial</vt:lpstr>
      <vt:lpstr>Britannic Bold</vt:lpstr>
      <vt:lpstr>方正粗黑宋简体</vt:lpstr>
      <vt:lpstr>楷体</vt:lpstr>
      <vt:lpstr>微软雅黑</vt:lpstr>
      <vt:lpstr>Calibri</vt:lpstr>
      <vt:lpstr>Roboto</vt:lpstr>
      <vt:lpstr>Noto Serif SC</vt:lpstr>
      <vt:lpstr>Book Antiqua</vt:lpstr>
      <vt:lpstr>Office 主题</vt:lpstr>
      <vt:lpstr>Equation.3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Training of MCBRD02 &amp; MCBRD03</vt:lpstr>
      <vt:lpstr>Training of MCBRD04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vivi</dc:creator>
  <cp:lastModifiedBy>hsl</cp:lastModifiedBy>
  <cp:revision>2139</cp:revision>
  <cp:lastPrinted>2024-04-09T10:34:35Z</cp:lastPrinted>
  <dcterms:created xsi:type="dcterms:W3CDTF">2024-04-09T10:34:35Z</dcterms:created>
  <dcterms:modified xsi:type="dcterms:W3CDTF">2024-04-09T10:34:35Z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211B37BC74E84F68FB121566A4800EA7_42</vt:lpwstr>
  </property>
  <property fmtid="{D5CDD505-2E9C-101B-9397-08002B2CF9AE}" pid="3" name="KSOProductBuildVer">
    <vt:lpwstr>2052-12.8.2.14766</vt:lpwstr>
  </property>
</Properties>
</file>