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72.jpg" ContentType="image/pn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953" r:id="rId2"/>
    <p:sldId id="907" r:id="rId3"/>
    <p:sldId id="985" r:id="rId4"/>
    <p:sldId id="986" r:id="rId5"/>
    <p:sldId id="987" r:id="rId6"/>
    <p:sldId id="988" r:id="rId7"/>
    <p:sldId id="954" r:id="rId8"/>
    <p:sldId id="956" r:id="rId9"/>
    <p:sldId id="959" r:id="rId10"/>
    <p:sldId id="961" r:id="rId11"/>
    <p:sldId id="962" r:id="rId12"/>
    <p:sldId id="965" r:id="rId13"/>
    <p:sldId id="966" r:id="rId14"/>
    <p:sldId id="967" r:id="rId15"/>
    <p:sldId id="970" r:id="rId16"/>
    <p:sldId id="971" r:id="rId17"/>
    <p:sldId id="968" r:id="rId18"/>
    <p:sldId id="972" r:id="rId19"/>
    <p:sldId id="973" r:id="rId20"/>
    <p:sldId id="989" r:id="rId21"/>
    <p:sldId id="993" r:id="rId22"/>
    <p:sldId id="977" r:id="rId23"/>
    <p:sldId id="990" r:id="rId24"/>
    <p:sldId id="994" r:id="rId25"/>
    <p:sldId id="995" r:id="rId26"/>
    <p:sldId id="991" r:id="rId27"/>
    <p:sldId id="996" r:id="rId28"/>
    <p:sldId id="997" r:id="rId29"/>
    <p:sldId id="998" r:id="rId30"/>
    <p:sldId id="983" r:id="rId31"/>
    <p:sldId id="975" r:id="rId32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FBFBF"/>
    <a:srgbClr val="D9D9D9"/>
    <a:srgbClr val="003399"/>
    <a:srgbClr val="718DC6"/>
    <a:srgbClr val="FFFFFF"/>
    <a:srgbClr val="0000FF"/>
    <a:srgbClr val="E6E6E6"/>
    <a:srgbClr val="0070C0"/>
    <a:srgbClr val="4D8357"/>
    <a:srgbClr val="005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33" autoAdjust="0"/>
    <p:restoredTop sz="91732" autoAdjust="0"/>
  </p:normalViewPr>
  <p:slideViewPr>
    <p:cSldViewPr>
      <p:cViewPr varScale="1">
        <p:scale>
          <a:sx n="77" d="100"/>
          <a:sy n="77" d="100"/>
        </p:scale>
        <p:origin x="84" y="3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53" d="100"/>
          <a:sy n="53" d="100"/>
        </p:scale>
        <p:origin x="331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2024/4/10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396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111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384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811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342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918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849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443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524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309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灯片编号占位符 5">
            <a:extLst>
              <a:ext uri="{FF2B5EF4-FFF2-40B4-BE49-F238E27FC236}">
                <a16:creationId xmlns:a16="http://schemas.microsoft.com/office/drawing/2014/main" id="{A21E42EA-5848-4231-A376-EE66A8AE6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621461"/>
            <a:ext cx="468536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784632" y="6621461"/>
            <a:ext cx="468536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92942-8651-4956-B7C0-A7B74FFC6096}" type="datetime1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CE2C9-0858-40D0-852F-2215466EB8FC}" type="datetime1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74" r:id="rId3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5.xml"/><Relationship Id="rId7" Type="http://schemas.openxmlformats.org/officeDocument/2006/relationships/image" Target="../media/image38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35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249122" y="1988840"/>
            <a:ext cx="11700306" cy="223836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4400" dirty="0">
                <a:solidFill>
                  <a:srgbClr val="C00000"/>
                </a:solidFill>
              </a:rPr>
              <a:t>IHEP Beam driven plasma accelerator</a:t>
            </a:r>
          </a:p>
          <a:p>
            <a:pPr>
              <a:lnSpc>
                <a:spcPct val="150000"/>
              </a:lnSpc>
            </a:pPr>
            <a:r>
              <a:rPr lang="en-US" altLang="zh-CN" sz="4400" dirty="0">
                <a:solidFill>
                  <a:srgbClr val="C00000"/>
                </a:solidFill>
              </a:rPr>
              <a:t>and efficiency study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07-11 April 2024, Marseille, International workshop on CEPC (EU Edition)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400" y="5497478"/>
            <a:ext cx="3552825" cy="672912"/>
          </a:xfrm>
          <a:prstGeom prst="rect">
            <a:avLst/>
          </a:prstGeom>
        </p:spPr>
      </p:pic>
      <p:sp>
        <p:nvSpPr>
          <p:cNvPr id="14" name="副标题 2">
            <a:extLst>
              <a:ext uri="{FF2B5EF4-FFF2-40B4-BE49-F238E27FC236}">
                <a16:creationId xmlns:a16="http://schemas.microsoft.com/office/drawing/2014/main" id="{BB04B3F3-9E86-4AE8-894A-67DCF18118B4}"/>
              </a:ext>
            </a:extLst>
          </p:cNvPr>
          <p:cNvSpPr txBox="1">
            <a:spLocks/>
          </p:cNvSpPr>
          <p:nvPr/>
        </p:nvSpPr>
        <p:spPr>
          <a:xfrm>
            <a:off x="1534244" y="4755887"/>
            <a:ext cx="9117174" cy="52900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SimSun" pitchFamily="2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+mn-lt"/>
                <a:ea typeface="SimSun" pitchFamily="2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SimSun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SimSun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SimSun" pitchFamily="2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kumimoji="1" lang="en-US" altLang="zh-CN" sz="1800" b="1" dirty="0"/>
              <a:t>Prof. Wei Lu, </a:t>
            </a:r>
            <a:r>
              <a:rPr kumimoji="1" lang="en-US" altLang="zh-CN" sz="1800" b="1" dirty="0">
                <a:solidFill>
                  <a:srgbClr val="C00000"/>
                </a:solidFill>
              </a:rPr>
              <a:t>Dr. Dazhang Li</a:t>
            </a:r>
            <a:r>
              <a:rPr kumimoji="1" lang="en-US" altLang="zh-CN" sz="1800" b="1" dirty="0"/>
              <a:t>, et al. On</a:t>
            </a:r>
            <a:r>
              <a:rPr kumimoji="1" lang="zh-CN" altLang="en-US" sz="1800" b="1" dirty="0"/>
              <a:t> </a:t>
            </a:r>
            <a:r>
              <a:rPr kumimoji="1" lang="en-US" altLang="zh-CN" sz="1800" b="1" dirty="0"/>
              <a:t>behalf</a:t>
            </a:r>
            <a:r>
              <a:rPr kumimoji="1" lang="zh-CN" altLang="en-US" sz="1800" b="1" dirty="0"/>
              <a:t> </a:t>
            </a:r>
            <a:r>
              <a:rPr kumimoji="1" lang="en-US" altLang="zh-CN" sz="1800" b="1" dirty="0"/>
              <a:t>of the</a:t>
            </a:r>
            <a:r>
              <a:rPr kumimoji="1" lang="zh-CN" altLang="en-US" sz="1800" b="1" dirty="0"/>
              <a:t> </a:t>
            </a:r>
            <a:r>
              <a:rPr kumimoji="1" lang="en-US" altLang="zh-CN" sz="1800" b="1" dirty="0">
                <a:solidFill>
                  <a:srgbClr val="C00000"/>
                </a:solidFill>
              </a:rPr>
              <a:t>IHEP-THU-BNU</a:t>
            </a:r>
            <a:r>
              <a:rPr kumimoji="1" lang="zh-CN" altLang="en-US" sz="1800" b="1" dirty="0">
                <a:solidFill>
                  <a:srgbClr val="C00000"/>
                </a:solidFill>
              </a:rPr>
              <a:t> </a:t>
            </a:r>
            <a:r>
              <a:rPr kumimoji="1" lang="en-US" altLang="zh-CN" sz="1800" b="1" dirty="0">
                <a:solidFill>
                  <a:srgbClr val="C00000"/>
                </a:solidFill>
              </a:rPr>
              <a:t>AARG</a:t>
            </a:r>
            <a:r>
              <a:rPr kumimoji="1" lang="zh-CN" altLang="en-US" sz="1800" b="1" dirty="0">
                <a:solidFill>
                  <a:srgbClr val="C00000"/>
                </a:solidFill>
              </a:rPr>
              <a:t> </a:t>
            </a:r>
            <a:r>
              <a:rPr kumimoji="1" lang="en-US" altLang="zh-CN" sz="1800" b="1" dirty="0">
                <a:solidFill>
                  <a:srgbClr val="C00000"/>
                </a:solidFill>
              </a:rPr>
              <a:t>team</a:t>
            </a:r>
            <a:r>
              <a:rPr kumimoji="1" lang="zh-CN" altLang="en-US" sz="1800" b="1" dirty="0">
                <a:solidFill>
                  <a:srgbClr val="C00000"/>
                </a:solidFill>
              </a:rPr>
              <a:t> </a:t>
            </a:r>
            <a:endParaRPr kumimoji="1" lang="en-US" altLang="zh-CN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C9A6D56-B620-4F1C-89B5-89360DFDF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/>
          </a:p>
        </p:txBody>
      </p:sp>
      <p:sp>
        <p:nvSpPr>
          <p:cNvPr id="7" name="文本框 23">
            <a:extLst>
              <a:ext uri="{FF2B5EF4-FFF2-40B4-BE49-F238E27FC236}">
                <a16:creationId xmlns:a16="http://schemas.microsoft.com/office/drawing/2014/main" id="{A6D08E62-C9E6-4D19-9D19-0F0ED6756434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  Electron PWFA for TR ~ 2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A3B04F68-FA70-45C0-9CB8-EE9DEC7FE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296" y="1772816"/>
            <a:ext cx="4268620" cy="243990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F398AA7-0603-45FC-A323-0DC7900E5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7079" y="1778698"/>
            <a:ext cx="3499407" cy="151193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D031175-98D3-48E4-8D4B-5B933FB87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896" y="1181612"/>
            <a:ext cx="3096344" cy="272935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DB3F0C7-B648-4616-A59C-57DC37ACF6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896" y="4061932"/>
            <a:ext cx="2880320" cy="18157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49CB2B46-2E2E-426E-B822-7F3D11620609}"/>
                  </a:ext>
                </a:extLst>
              </p:cNvPr>
              <p:cNvSpPr txBox="1"/>
              <p:nvPr/>
            </p:nvSpPr>
            <p:spPr>
              <a:xfrm>
                <a:off x="201884" y="6046376"/>
                <a:ext cx="3096344" cy="461665"/>
              </a:xfrm>
              <a:prstGeom prst="rect">
                <a:avLst/>
              </a:prstGeom>
              <a:solidFill>
                <a:srgbClr val="00E4A8"/>
              </a:solidFill>
              <a:ln w="25400" cap="flat" cmpd="sng" algn="ctr">
                <a:solidFill>
                  <a:srgbClr val="00E4A8">
                    <a:shade val="50000"/>
                  </a:srgbClr>
                </a:solidFill>
                <a:prstDash val="solid"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ahoma"/>
                    <a:ea typeface="楷体_GB2312"/>
                    <a:cs typeface="+mn-cs"/>
                  </a:rPr>
                  <a:t>TR </a:t>
                </a:r>
                <a:r>
                  <a:rPr kumimoji="0" lang="zh-CN" alt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ahoma"/>
                    <a:ea typeface="楷体_GB2312"/>
                    <a:cs typeface="+mn-cs"/>
                  </a:rPr>
                  <a:t>≤ </a:t>
                </a:r>
                <a:r>
                  <a: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ahoma"/>
                    <a:ea typeface="楷体_GB2312"/>
                    <a:cs typeface="+mn-cs"/>
                  </a:rPr>
                  <a:t>1.8 </a:t>
                </a:r>
                <a:r>
                  <a: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楷体_GB2312"/>
                    <a:cs typeface="+mn-cs"/>
                  </a:rPr>
                  <a:t>seems acceptable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altLang="zh-CN" sz="1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𝑏</m:t>
                        </m:r>
                      </m:sub>
                    </m:sSub>
                    <m:r>
                      <a:rPr kumimoji="0" lang="en-US" altLang="zh-CN" sz="1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&lt;1</m:t>
                    </m:r>
                  </m:oMath>
                </a14:m>
                <a:r>
                  <a: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楷体_GB2312"/>
                    <a:cs typeface="+mn-cs"/>
                  </a:rPr>
                  <a:t>) if no extra damping mechanism is adopted.</a:t>
                </a:r>
                <a:endPara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楷体_GB2312"/>
                  <a:cs typeface="+mn-cs"/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49CB2B46-2E2E-426E-B822-7F3D116206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884" y="6046376"/>
                <a:ext cx="3096344" cy="461665"/>
              </a:xfrm>
              <a:prstGeom prst="rect">
                <a:avLst/>
              </a:prstGeom>
              <a:blipFill>
                <a:blip r:embed="rId10"/>
                <a:stretch>
                  <a:fillRect b="-6250"/>
                </a:stretch>
              </a:blipFill>
              <a:ln w="25400" cap="flat" cmpd="sng" algn="ctr">
                <a:solidFill>
                  <a:srgbClr val="00E4A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>
            <a:extLst>
              <a:ext uri="{FF2B5EF4-FFF2-40B4-BE49-F238E27FC236}">
                <a16:creationId xmlns:a16="http://schemas.microsoft.com/office/drawing/2014/main" id="{8B977848-521A-4C33-98A8-B4918439273F}"/>
              </a:ext>
            </a:extLst>
          </p:cNvPr>
          <p:cNvSpPr txBox="1"/>
          <p:nvPr/>
        </p:nvSpPr>
        <p:spPr>
          <a:xfrm>
            <a:off x="3910296" y="1109604"/>
            <a:ext cx="7848872" cy="503866"/>
          </a:xfrm>
          <a:prstGeom prst="rect">
            <a:avLst/>
          </a:prstGeom>
          <a:solidFill>
            <a:srgbClr val="002060"/>
          </a:solidFill>
        </p:spPr>
        <p:txBody>
          <a:bodyPr wrap="square" tIns="108000" bIns="108000" anchor="ctr">
            <a:noAutofit/>
          </a:bodyPr>
          <a:lstStyle/>
          <a:p>
            <a:pPr algn="just">
              <a:lnSpc>
                <a:spcPct val="114000"/>
              </a:lnSpc>
              <a:defRPr/>
            </a:pPr>
            <a:r>
              <a:rPr lang="en-US" altLang="zh-CN" b="1" dirty="0">
                <a:solidFill>
                  <a:srgbClr val="FFFFFF"/>
                </a:solidFill>
                <a:latin typeface="Tahoma"/>
                <a:ea typeface="楷体_GB2312"/>
              </a:rPr>
              <a:t>CEPC injector’s baseline was changed: 10 GeV </a:t>
            </a:r>
            <a:r>
              <a:rPr lang="en-US" altLang="zh-CN" b="1" dirty="0">
                <a:solidFill>
                  <a:srgbClr val="FFFFFF"/>
                </a:solidFill>
                <a:latin typeface="Tahoma"/>
                <a:ea typeface="楷体_GB2312"/>
                <a:sym typeface="Wingdings" panose="05000000000000000000" pitchFamily="2" charset="2"/>
              </a:rPr>
              <a:t> 30 GeV  </a:t>
            </a:r>
            <a:r>
              <a:rPr lang="en-US" altLang="zh-CN" b="1" dirty="0">
                <a:solidFill>
                  <a:srgbClr val="FF0000"/>
                </a:solidFill>
                <a:latin typeface="Tahoma"/>
                <a:ea typeface="楷体_GB2312"/>
                <a:sym typeface="Wingdings" panose="05000000000000000000" pitchFamily="2" charset="2"/>
              </a:rPr>
              <a:t>TR </a:t>
            </a:r>
            <a:r>
              <a:rPr lang="zh-CN" altLang="en-US" b="1" dirty="0">
                <a:solidFill>
                  <a:srgbClr val="FF0000"/>
                </a:solidFill>
                <a:latin typeface="Tahoma"/>
                <a:ea typeface="楷体_GB2312"/>
                <a:sym typeface="Wingdings" panose="05000000000000000000" pitchFamily="2" charset="2"/>
              </a:rPr>
              <a:t>≥ </a:t>
            </a:r>
            <a:r>
              <a:rPr lang="en-US" altLang="zh-CN" b="1" dirty="0">
                <a:solidFill>
                  <a:srgbClr val="FF0000"/>
                </a:solidFill>
                <a:latin typeface="Tahoma"/>
                <a:ea typeface="楷体_GB2312"/>
                <a:sym typeface="Wingdings" panose="05000000000000000000" pitchFamily="2" charset="2"/>
              </a:rPr>
              <a:t>2</a:t>
            </a:r>
            <a:endParaRPr lang="en-US" altLang="zh-CN" b="1" dirty="0">
              <a:solidFill>
                <a:srgbClr val="FF0000"/>
              </a:solidFill>
              <a:latin typeface="Tahoma"/>
              <a:ea typeface="楷体_GB231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0F348EF-BB56-4BD3-830B-2035271A2E51}"/>
              </a:ext>
            </a:extLst>
          </p:cNvPr>
          <p:cNvSpPr txBox="1"/>
          <p:nvPr/>
        </p:nvSpPr>
        <p:spPr>
          <a:xfrm>
            <a:off x="3910296" y="4681058"/>
            <a:ext cx="7848872" cy="503866"/>
          </a:xfrm>
          <a:prstGeom prst="rect">
            <a:avLst/>
          </a:prstGeom>
          <a:solidFill>
            <a:srgbClr val="002060"/>
          </a:solidFill>
        </p:spPr>
        <p:txBody>
          <a:bodyPr wrap="square" tIns="108000" bIns="108000" anchor="ctr">
            <a:noAutofit/>
          </a:bodyPr>
          <a:lstStyle/>
          <a:p>
            <a:pPr algn="just">
              <a:lnSpc>
                <a:spcPct val="114000"/>
              </a:lnSpc>
              <a:defRPr/>
            </a:pPr>
            <a:r>
              <a:rPr lang="en-US" altLang="zh-CN" b="1" dirty="0">
                <a:solidFill>
                  <a:srgbClr val="FFFFFF"/>
                </a:solidFill>
                <a:latin typeface="Tahoma"/>
                <a:ea typeface="楷体_GB2312"/>
              </a:rPr>
              <a:t>Ion motion can significantly decrease the hosing instability</a:t>
            </a:r>
            <a:endParaRPr lang="en-US" altLang="zh-CN" b="1" dirty="0">
              <a:solidFill>
                <a:srgbClr val="FF0000"/>
              </a:solidFill>
              <a:latin typeface="Tahoma"/>
              <a:ea typeface="楷体_GB2312"/>
            </a:endParaRPr>
          </a:p>
        </p:txBody>
      </p:sp>
    </p:spTree>
    <p:extLst>
      <p:ext uri="{BB962C8B-B14F-4D97-AF65-F5344CB8AC3E}">
        <p14:creationId xmlns:p14="http://schemas.microsoft.com/office/powerpoint/2010/main" val="4258494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C9A6D56-B620-4F1C-89B5-89360DFDF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/>
          </a:p>
        </p:txBody>
      </p:sp>
      <p:pic>
        <p:nvPicPr>
          <p:cNvPr id="30" name="图片 2" descr="5_12">
            <a:extLst>
              <a:ext uri="{FF2B5EF4-FFF2-40B4-BE49-F238E27FC236}">
                <a16:creationId xmlns:a16="http://schemas.microsoft.com/office/drawing/2014/main" id="{ABF73921-4D7D-4B34-A676-B0B9CCA2BF06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7908108" y="1237193"/>
            <a:ext cx="3240000" cy="2520000"/>
          </a:xfrm>
          <a:prstGeom prst="rect">
            <a:avLst/>
          </a:prstGeom>
          <a:ln w="0">
            <a:noFill/>
          </a:ln>
        </p:spPr>
      </p:pic>
      <p:pic>
        <p:nvPicPr>
          <p:cNvPr id="31" name="图片 30" descr="5_1">
            <a:extLst>
              <a:ext uri="{FF2B5EF4-FFF2-40B4-BE49-F238E27FC236}">
                <a16:creationId xmlns:a16="http://schemas.microsoft.com/office/drawing/2014/main" id="{90C34DB0-94AF-4BAD-B79F-717689D61A1F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7949783" y="4149360"/>
            <a:ext cx="3240000" cy="2520000"/>
          </a:xfrm>
          <a:prstGeom prst="rect">
            <a:avLst/>
          </a:prstGeom>
        </p:spPr>
      </p:pic>
      <p:graphicFrame>
        <p:nvGraphicFramePr>
          <p:cNvPr id="32" name="表格 1">
            <a:extLst>
              <a:ext uri="{FF2B5EF4-FFF2-40B4-BE49-F238E27FC236}">
                <a16:creationId xmlns:a16="http://schemas.microsoft.com/office/drawing/2014/main" id="{72BC80A9-0259-49B7-89DF-C7DA4C38CA1B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09796090"/>
              </p:ext>
            </p:extLst>
          </p:nvPr>
        </p:nvGraphicFramePr>
        <p:xfrm>
          <a:off x="629656" y="4797432"/>
          <a:ext cx="6588000" cy="1382395"/>
        </p:xfrm>
        <a:graphic>
          <a:graphicData uri="http://schemas.openxmlformats.org/drawingml/2006/table">
            <a:tbl>
              <a:tblPr/>
              <a:tblGrid>
                <a:gridCol w="226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84919336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2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zh-CN" sz="1600" spc="-1" dirty="0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Tilt angle</a:t>
                      </a:r>
                      <a:endParaRPr lang="en-US" sz="1600" spc="-1" dirty="0">
                        <a:solidFill>
                          <a:srgbClr val="000000"/>
                        </a:solidFill>
                        <a:latin typeface="Arial" panose="020B0604020202020204"/>
                        <a:ea typeface="微软雅黑" panose="020B0503020204020204" charset="-122"/>
                        <a:cs typeface="+mn-ea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10 </a:t>
                      </a:r>
                      <a:r>
                        <a:rPr lang="en-US" altLang="zh-CN" sz="1600" b="0" strike="noStrike" spc="-1" dirty="0" err="1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μ</a:t>
                      </a:r>
                      <a:r>
                        <a:rPr lang="en-US" sz="1600" b="0" strike="noStrike" spc="-1" dirty="0" err="1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rad</a:t>
                      </a:r>
                      <a:endParaRPr lang="en-US" sz="1600" b="0" strike="noStrike" spc="-1" dirty="0">
                        <a:solidFill>
                          <a:srgbClr val="000000"/>
                        </a:solidFill>
                        <a:latin typeface="Arial" panose="020B0604020202020204"/>
                        <a:ea typeface="微软雅黑" panose="020B0503020204020204" charset="-122"/>
                        <a:cs typeface="+mn-ea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1600" b="0" strike="noStrike" spc="-1" dirty="0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100 </a:t>
                      </a:r>
                      <a:r>
                        <a:rPr lang="en-US" altLang="zh-CN" sz="1600" b="0" strike="noStrike" spc="-1" dirty="0" err="1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μrad</a:t>
                      </a:r>
                      <a:endParaRPr lang="en-US" altLang="zh-CN" sz="1600" b="0" strike="noStrike" spc="-1" dirty="0">
                        <a:solidFill>
                          <a:srgbClr val="000000"/>
                        </a:solidFill>
                        <a:latin typeface="Arial" panose="020B0604020202020204"/>
                        <a:ea typeface="微软雅黑" panose="020B0503020204020204" charset="-122"/>
                        <a:cs typeface="+mn-ea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1 mrad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2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Bunch charge [nC]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C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1.197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C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1.197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C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0.903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C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5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Energy [GeV]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30.01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30.01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30.24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RMS energy spread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C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0.41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C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0.41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C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0.65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C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3" name="表格 1">
            <a:extLst>
              <a:ext uri="{FF2B5EF4-FFF2-40B4-BE49-F238E27FC236}">
                <a16:creationId xmlns:a16="http://schemas.microsoft.com/office/drawing/2014/main" id="{A3801FCF-1051-4359-9155-BD77886B013B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9242154"/>
              </p:ext>
            </p:extLst>
          </p:nvPr>
        </p:nvGraphicFramePr>
        <p:xfrm>
          <a:off x="623392" y="2136038"/>
          <a:ext cx="6588000" cy="1365250"/>
        </p:xfrm>
        <a:graphic>
          <a:graphicData uri="http://schemas.openxmlformats.org/drawingml/2006/table">
            <a:tbl>
              <a:tblPr/>
              <a:tblGrid>
                <a:gridCol w="226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5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600" spc="-1" dirty="0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Offset (x direction)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4 </a:t>
                      </a:r>
                      <a:r>
                        <a:rPr lang="en-US" altLang="zh-CN" sz="1600" b="0" strike="noStrike" spc="-1" dirty="0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μ</a:t>
                      </a:r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m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12 </a:t>
                      </a:r>
                      <a:r>
                        <a:rPr lang="en-US" altLang="zh-CN" sz="1600" b="0" strike="noStrike" spc="-1" dirty="0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μ</a:t>
                      </a:r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m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20 </a:t>
                      </a:r>
                      <a:r>
                        <a:rPr lang="en-US" altLang="zh-CN" sz="1600" b="0" strike="noStrike" spc="-1" dirty="0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μ</a:t>
                      </a:r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m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30 </a:t>
                      </a:r>
                      <a:r>
                        <a:rPr lang="en-US" altLang="zh-CN" sz="1600" b="0" strike="noStrike" spc="-1" dirty="0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μ</a:t>
                      </a:r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m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Bunch charge [nC]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C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1.197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C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1.197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C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1.174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C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1.079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C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4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Energy [GeV]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30.01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30.04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30.16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 strike="noStrike" spc="-1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30.37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4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RMS energy spread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C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0.43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C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0.41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C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0.22</a:t>
                      </a: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C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marL="0" marR="0" algn="ctr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 strike="noStrike" spc="-1" dirty="0">
                          <a:solidFill>
                            <a:srgbClr val="000000"/>
                          </a:solidFill>
                          <a:latin typeface="Arial" panose="020B0604020202020204"/>
                          <a:ea typeface="微软雅黑" panose="020B0503020204020204" charset="-122"/>
                          <a:cs typeface="+mn-ea"/>
                        </a:rPr>
                        <a:t>0.72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C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4" name="组合 33">
            <a:extLst>
              <a:ext uri="{FF2B5EF4-FFF2-40B4-BE49-F238E27FC236}">
                <a16:creationId xmlns:a16="http://schemas.microsoft.com/office/drawing/2014/main" id="{D535E801-CD74-4F96-AF65-E10235FDBA36}"/>
              </a:ext>
            </a:extLst>
          </p:cNvPr>
          <p:cNvGrpSpPr/>
          <p:nvPr/>
        </p:nvGrpSpPr>
        <p:grpSpPr>
          <a:xfrm>
            <a:off x="1252679" y="4005344"/>
            <a:ext cx="3870960" cy="678815"/>
            <a:chOff x="6634" y="933"/>
            <a:chExt cx="6096" cy="1069"/>
          </a:xfrm>
        </p:grpSpPr>
        <p:sp>
          <p:nvSpPr>
            <p:cNvPr id="35" name="流程图: 终止 34">
              <a:extLst>
                <a:ext uri="{FF2B5EF4-FFF2-40B4-BE49-F238E27FC236}">
                  <a16:creationId xmlns:a16="http://schemas.microsoft.com/office/drawing/2014/main" id="{4ECBD330-4BDC-4BF5-8A99-30C50F4374A1}"/>
                </a:ext>
              </a:extLst>
            </p:cNvPr>
            <p:cNvSpPr/>
            <p:nvPr/>
          </p:nvSpPr>
          <p:spPr>
            <a:xfrm>
              <a:off x="10406" y="1362"/>
              <a:ext cx="1047" cy="186"/>
            </a:xfrm>
            <a:prstGeom prst="flowChartTerminator">
              <a:avLst/>
            </a:prstGeom>
            <a:solidFill>
              <a:srgbClr val="AAEFD1">
                <a:lumMod val="40000"/>
                <a:lumOff val="60000"/>
              </a:srgbClr>
            </a:solidFill>
            <a:ln w="25400" cap="flat" cmpd="sng" algn="ctr">
              <a:solidFill>
                <a:srgbClr val="00E4A8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楷体_GB2312"/>
                <a:cs typeface="+mn-cs"/>
              </a:endParaRPr>
            </a:p>
          </p:txBody>
        </p:sp>
        <p:sp>
          <p:nvSpPr>
            <p:cNvPr id="36" name="流程图: 终止 35">
              <a:extLst>
                <a:ext uri="{FF2B5EF4-FFF2-40B4-BE49-F238E27FC236}">
                  <a16:creationId xmlns:a16="http://schemas.microsoft.com/office/drawing/2014/main" id="{A1BA3D70-745E-45D5-81D0-AEF38D87D19C}"/>
                </a:ext>
              </a:extLst>
            </p:cNvPr>
            <p:cNvSpPr/>
            <p:nvPr/>
          </p:nvSpPr>
          <p:spPr>
            <a:xfrm>
              <a:off x="7152" y="1345"/>
              <a:ext cx="2250" cy="244"/>
            </a:xfrm>
            <a:prstGeom prst="flowChartTerminator">
              <a:avLst/>
            </a:prstGeom>
            <a:solidFill>
              <a:srgbClr val="AAEFD1">
                <a:lumMod val="40000"/>
                <a:lumOff val="60000"/>
              </a:srgbClr>
            </a:solidFill>
            <a:ln w="25400" cap="flat" cmpd="sng" algn="ctr">
              <a:solidFill>
                <a:srgbClr val="00E4A8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楷体_GB2312"/>
                <a:cs typeface="+mn-cs"/>
              </a:endParaRPr>
            </a:p>
          </p:txBody>
        </p: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9968B9E8-EEB8-44F1-AA7F-8DC221DDA6E5}"/>
                </a:ext>
              </a:extLst>
            </p:cNvPr>
            <p:cNvCxnSpPr/>
            <p:nvPr/>
          </p:nvCxnSpPr>
          <p:spPr>
            <a:xfrm flipV="1">
              <a:off x="6634" y="1433"/>
              <a:ext cx="6096" cy="43"/>
            </a:xfrm>
            <a:prstGeom prst="line">
              <a:avLst/>
            </a:prstGeom>
            <a:noFill/>
            <a:ln w="38100" cap="flat" cmpd="sng" algn="ctr">
              <a:solidFill>
                <a:srgbClr val="00E4A8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2EB3A79D-8114-4120-AAA9-222DBA5112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0" y="933"/>
              <a:ext cx="1813" cy="529"/>
            </a:xfrm>
            <a:prstGeom prst="line">
              <a:avLst/>
            </a:prstGeom>
            <a:noFill/>
            <a:ln w="28575" cap="flat" cmpd="sng" algn="ctr">
              <a:solidFill>
                <a:srgbClr val="00E4A8">
                  <a:shade val="95000"/>
                  <a:satMod val="105000"/>
                </a:srgbClr>
              </a:solidFill>
              <a:prstDash val="sysDot"/>
            </a:ln>
            <a:effectLst/>
          </p:spPr>
        </p:cxn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38E6A83A-A8C0-4B49-B8CB-ADF6E2A1AC7A}"/>
                </a:ext>
              </a:extLst>
            </p:cNvPr>
            <p:cNvSpPr txBox="1"/>
            <p:nvPr/>
          </p:nvSpPr>
          <p:spPr>
            <a:xfrm>
              <a:off x="7818" y="1071"/>
              <a:ext cx="600" cy="606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楷体_GB2312"/>
                  <a:cs typeface="Arial" panose="020B0604020202020204" pitchFamily="34" charset="0"/>
                </a:rPr>
                <a:t>θ</a:t>
              </a: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7932E0D4-8CAA-43E4-8B69-8E6653E58456}"/>
                </a:ext>
              </a:extLst>
            </p:cNvPr>
            <p:cNvSpPr txBox="1"/>
            <p:nvPr/>
          </p:nvSpPr>
          <p:spPr>
            <a:xfrm>
              <a:off x="7619" y="1519"/>
              <a:ext cx="1535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楷体_GB2312"/>
                </a:rPr>
                <a:t>driver</a:t>
              </a: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9E779868-3B65-466C-BF26-DF4024E5D7C2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10331" y="1491"/>
              <a:ext cx="1535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楷体_GB2312"/>
                </a:rPr>
                <a:t> trailer</a:t>
              </a: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16F5A3BE-D7DE-4079-85CF-F7507DBCCFA5}"/>
              </a:ext>
            </a:extLst>
          </p:cNvPr>
          <p:cNvGrpSpPr/>
          <p:nvPr/>
        </p:nvGrpSpPr>
        <p:grpSpPr>
          <a:xfrm>
            <a:off x="1252679" y="1123233"/>
            <a:ext cx="4176464" cy="937895"/>
            <a:chOff x="839416" y="1171882"/>
            <a:chExt cx="4176464" cy="937895"/>
          </a:xfrm>
        </p:grpSpPr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1EB1A097-770D-4E1E-A490-FB9199A1C9F6}"/>
                </a:ext>
              </a:extLst>
            </p:cNvPr>
            <p:cNvGrpSpPr/>
            <p:nvPr/>
          </p:nvGrpSpPr>
          <p:grpSpPr>
            <a:xfrm>
              <a:off x="839416" y="1171882"/>
              <a:ext cx="3870960" cy="937895"/>
              <a:chOff x="6634" y="525"/>
              <a:chExt cx="6096" cy="1477"/>
            </a:xfrm>
          </p:grpSpPr>
          <p:sp>
            <p:nvSpPr>
              <p:cNvPr id="46" name="流程图: 终止 45">
                <a:extLst>
                  <a:ext uri="{FF2B5EF4-FFF2-40B4-BE49-F238E27FC236}">
                    <a16:creationId xmlns:a16="http://schemas.microsoft.com/office/drawing/2014/main" id="{EE612483-9040-40DB-96A0-29B92A33D390}"/>
                  </a:ext>
                </a:extLst>
              </p:cNvPr>
              <p:cNvSpPr/>
              <p:nvPr/>
            </p:nvSpPr>
            <p:spPr>
              <a:xfrm>
                <a:off x="10406" y="1018"/>
                <a:ext cx="1047" cy="186"/>
              </a:xfrm>
              <a:prstGeom prst="flowChartTerminator">
                <a:avLst/>
              </a:prstGeom>
              <a:solidFill>
                <a:srgbClr val="AAEFD1">
                  <a:lumMod val="40000"/>
                  <a:lumOff val="60000"/>
                </a:srgbClr>
              </a:solidFill>
              <a:ln w="25400" cap="flat" cmpd="sng" algn="ctr">
                <a:solidFill>
                  <a:srgbClr val="00E4A8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楷体_GB2312"/>
                  <a:cs typeface="+mn-cs"/>
                </a:endParaRPr>
              </a:p>
            </p:txBody>
          </p:sp>
          <p:sp>
            <p:nvSpPr>
              <p:cNvPr id="47" name="流程图: 终止 46">
                <a:extLst>
                  <a:ext uri="{FF2B5EF4-FFF2-40B4-BE49-F238E27FC236}">
                    <a16:creationId xmlns:a16="http://schemas.microsoft.com/office/drawing/2014/main" id="{1E99990C-F2FF-4E73-B5E9-4658A1AFDC98}"/>
                  </a:ext>
                </a:extLst>
              </p:cNvPr>
              <p:cNvSpPr/>
              <p:nvPr/>
            </p:nvSpPr>
            <p:spPr>
              <a:xfrm>
                <a:off x="7152" y="1345"/>
                <a:ext cx="2250" cy="244"/>
              </a:xfrm>
              <a:prstGeom prst="flowChartTerminator">
                <a:avLst/>
              </a:prstGeom>
              <a:solidFill>
                <a:srgbClr val="AAEFD1">
                  <a:lumMod val="40000"/>
                  <a:lumOff val="60000"/>
                </a:srgbClr>
              </a:solidFill>
              <a:ln w="25400" cap="flat" cmpd="sng" algn="ctr">
                <a:solidFill>
                  <a:srgbClr val="00E4A8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  <a:ea typeface="楷体_GB2312"/>
                  <a:cs typeface="+mn-cs"/>
                </a:endParaRPr>
              </a:p>
            </p:txBody>
          </p:sp>
          <p:cxnSp>
            <p:nvCxnSpPr>
              <p:cNvPr id="48" name="直接连接符 47">
                <a:extLst>
                  <a:ext uri="{FF2B5EF4-FFF2-40B4-BE49-F238E27FC236}">
                    <a16:creationId xmlns:a16="http://schemas.microsoft.com/office/drawing/2014/main" id="{BC758748-8A1F-44D1-9C8C-15075AA0827C}"/>
                  </a:ext>
                </a:extLst>
              </p:cNvPr>
              <p:cNvCxnSpPr/>
              <p:nvPr/>
            </p:nvCxnSpPr>
            <p:spPr>
              <a:xfrm flipV="1">
                <a:off x="6634" y="1433"/>
                <a:ext cx="6096" cy="43"/>
              </a:xfrm>
              <a:prstGeom prst="line">
                <a:avLst/>
              </a:prstGeom>
              <a:noFill/>
              <a:ln w="38100" cap="flat" cmpd="sng" algn="ctr">
                <a:solidFill>
                  <a:srgbClr val="00E4A8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D14D1F45-DE32-4254-9FCD-B4254DEF4123}"/>
                  </a:ext>
                </a:extLst>
              </p:cNvPr>
              <p:cNvSpPr txBox="1"/>
              <p:nvPr/>
            </p:nvSpPr>
            <p:spPr>
              <a:xfrm>
                <a:off x="7619" y="1519"/>
                <a:ext cx="1535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楷体_GB2312"/>
                  </a:rPr>
                  <a:t>driver</a:t>
                </a:r>
              </a:p>
            </p:txBody>
          </p:sp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00661FCF-742C-4136-8AB5-9C626CCEE77B}"/>
                  </a:ext>
                </a:extLst>
              </p:cNvPr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10429" y="525"/>
                <a:ext cx="1535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楷体_GB2312"/>
                  </a:rPr>
                  <a:t>trailer</a:t>
                </a:r>
              </a:p>
            </p:txBody>
          </p:sp>
        </p:grpSp>
        <p:cxnSp>
          <p:nvCxnSpPr>
            <p:cNvPr id="44" name="直接箭头连接符 43">
              <a:extLst>
                <a:ext uri="{FF2B5EF4-FFF2-40B4-BE49-F238E27FC236}">
                  <a16:creationId xmlns:a16="http://schemas.microsoft.com/office/drawing/2014/main" id="{EA398471-AA0D-4082-9E38-47671C665771}"/>
                </a:ext>
              </a:extLst>
            </p:cNvPr>
            <p:cNvCxnSpPr/>
            <p:nvPr/>
          </p:nvCxnSpPr>
          <p:spPr>
            <a:xfrm>
              <a:off x="3935760" y="1484816"/>
              <a:ext cx="0" cy="288000"/>
            </a:xfrm>
            <a:prstGeom prst="straightConnector1">
              <a:avLst/>
            </a:prstGeom>
            <a:noFill/>
            <a:ln w="19050" cap="flat" cmpd="sng" algn="ctr">
              <a:solidFill>
                <a:srgbClr val="00E4A8">
                  <a:shade val="95000"/>
                  <a:satMod val="105000"/>
                </a:srgbClr>
              </a:solidFill>
              <a:prstDash val="solid"/>
              <a:headEnd type="triangle" w="med" len="med"/>
              <a:tailEnd type="triangle" w="med" len="med"/>
            </a:ln>
            <a:effectLst/>
          </p:spPr>
        </p:cxn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FCB587D5-2599-4D15-930C-85710BADC422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4041155" y="1466111"/>
              <a:ext cx="974725" cy="30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楷体_GB2312"/>
                </a:rPr>
                <a:t>offset_x</a:t>
              </a: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楷体_GB2312"/>
              </a:endParaRPr>
            </a:p>
          </p:txBody>
        </p:sp>
      </p:grpSp>
      <p:sp>
        <p:nvSpPr>
          <p:cNvPr id="51" name="文本框 2">
            <a:extLst>
              <a:ext uri="{FF2B5EF4-FFF2-40B4-BE49-F238E27FC236}">
                <a16:creationId xmlns:a16="http://schemas.microsoft.com/office/drawing/2014/main" id="{42D5E916-4D92-4706-9EFE-B57FFA86BD1D}"/>
              </a:ext>
            </a:extLst>
          </p:cNvPr>
          <p:cNvSpPr/>
          <p:nvPr/>
        </p:nvSpPr>
        <p:spPr>
          <a:xfrm>
            <a:off x="8395562" y="6014551"/>
            <a:ext cx="2095560" cy="365760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tilt angle =1 mrad</a:t>
            </a:r>
            <a:endParaRPr kumimoji="0" lang="en-US" sz="18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楷体_GB2312"/>
              <a:cs typeface="+mn-cs"/>
            </a:endParaRPr>
          </a:p>
        </p:txBody>
      </p:sp>
      <p:sp>
        <p:nvSpPr>
          <p:cNvPr id="52" name="文本框 2">
            <a:extLst>
              <a:ext uri="{FF2B5EF4-FFF2-40B4-BE49-F238E27FC236}">
                <a16:creationId xmlns:a16="http://schemas.microsoft.com/office/drawing/2014/main" id="{A263F02A-34DF-4250-B358-DC39AA1FBC21}"/>
              </a:ext>
            </a:extLst>
          </p:cNvPr>
          <p:cNvSpPr/>
          <p:nvPr/>
        </p:nvSpPr>
        <p:spPr>
          <a:xfrm>
            <a:off x="8283562" y="3057710"/>
            <a:ext cx="2095560" cy="367878"/>
          </a:xfrm>
          <a:prstGeom prst="rect">
            <a:avLst/>
          </a:prstGeom>
          <a:noFill/>
          <a:ln w="0">
            <a:noFill/>
          </a:ln>
          <a:effectLst/>
        </p:spPr>
        <p:txBody>
          <a:bodyPr lIns="90000" tIns="45000" rIns="90000" bIns="4500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offset_x</a:t>
            </a:r>
            <a:r>
              <a:rPr kumimoji="0" lang="en-US" altLang="zh-CN" sz="1800" b="0" i="0" u="none" strike="noStrike" kern="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=20μm</a:t>
            </a:r>
            <a:endParaRPr kumimoji="0" lang="en-US" sz="18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楷体_GB2312"/>
              <a:cs typeface="+mn-cs"/>
            </a:endParaRPr>
          </a:p>
        </p:txBody>
      </p:sp>
      <p:sp>
        <p:nvSpPr>
          <p:cNvPr id="53" name="文本框 23">
            <a:extLst>
              <a:ext uri="{FF2B5EF4-FFF2-40B4-BE49-F238E27FC236}">
                <a16:creationId xmlns:a16="http://schemas.microsoft.com/office/drawing/2014/main" id="{B8228609-04CF-4648-A9E2-04A39DB8C6E0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  Preliminary error tolerance analysis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612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C9A6D56-B620-4F1C-89B5-89360DFDF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9690A839-44AA-4E17-96AA-8166B8D8FC03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  e+ PWFA in TDR: asymmetric electron driver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6C623F2-A9FD-4C57-932E-1537B6C5E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5257" y="3615878"/>
            <a:ext cx="4236060" cy="26716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36F5E5F-213F-4A46-B431-EC5CD1031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54502" y="1196752"/>
            <a:ext cx="7134030" cy="4124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" descr="descript">
            <a:extLst>
              <a:ext uri="{FF2B5EF4-FFF2-40B4-BE49-F238E27FC236}">
                <a16:creationId xmlns:a16="http://schemas.microsoft.com/office/drawing/2014/main" id="{E0399DE9-ED84-4402-879E-73692E4DDBEB}"/>
              </a:ext>
            </a:extLst>
          </p:cNvPr>
          <p:cNvPicPr/>
          <p:nvPr/>
        </p:nvPicPr>
        <p:blipFill rotWithShape="1">
          <a:blip r:embed="rId4"/>
          <a:srcRect/>
          <a:stretch/>
        </p:blipFill>
        <p:spPr>
          <a:xfrm>
            <a:off x="7160850" y="1097206"/>
            <a:ext cx="4335749" cy="240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00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C9A6D56-B620-4F1C-89B5-89360DFDF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9690A839-44AA-4E17-96AA-8166B8D8FC03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  e+ PWFA in TDR: high quality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表格 8">
                <a:extLst>
                  <a:ext uri="{FF2B5EF4-FFF2-40B4-BE49-F238E27FC236}">
                    <a16:creationId xmlns:a16="http://schemas.microsoft.com/office/drawing/2014/main" id="{19E175D3-D52E-47C4-9B3F-76A4AB4ED5D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74642377"/>
                  </p:ext>
                </p:extLst>
              </p:nvPr>
            </p:nvGraphicFramePr>
            <p:xfrm>
              <a:off x="335360" y="1124742"/>
              <a:ext cx="5400600" cy="5184578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781533">
                      <a:extLst>
                        <a:ext uri="{9D8B030D-6E8A-4147-A177-3AD203B41FA5}">
                          <a16:colId xmlns:a16="http://schemas.microsoft.com/office/drawing/2014/main" val="4053667588"/>
                        </a:ext>
                      </a:extLst>
                    </a:gridCol>
                    <a:gridCol w="1219430">
                      <a:extLst>
                        <a:ext uri="{9D8B030D-6E8A-4147-A177-3AD203B41FA5}">
                          <a16:colId xmlns:a16="http://schemas.microsoft.com/office/drawing/2014/main" val="3083226999"/>
                        </a:ext>
                      </a:extLst>
                    </a:gridCol>
                    <a:gridCol w="1399637">
                      <a:extLst>
                        <a:ext uri="{9D8B030D-6E8A-4147-A177-3AD203B41FA5}">
                          <a16:colId xmlns:a16="http://schemas.microsoft.com/office/drawing/2014/main" val="547789833"/>
                        </a:ext>
                      </a:extLst>
                    </a:gridCol>
                  </a:tblGrid>
                  <a:tr h="367366">
                    <a:tc gridSpan="3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Plasma   parameters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3860533"/>
                      </a:ext>
                    </a:extLst>
                  </a:tr>
                  <a:tr h="36736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Density (cm</a:t>
                          </a:r>
                          <a:r>
                            <a:rPr lang="en-US" sz="1600" kern="100" baseline="30000">
                              <a:effectLst/>
                            </a:rPr>
                            <a:t>-3</a:t>
                          </a:r>
                          <a:r>
                            <a:rPr lang="en-US" sz="1600" kern="100">
                              <a:effectLst/>
                            </a:rPr>
                            <a:t>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1.133e15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84593870"/>
                      </a:ext>
                    </a:extLst>
                  </a:tr>
                  <a:tr h="36736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Inner radius 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kern="100">
                                  <a:effectLst/>
                                  <a:latin typeface="Cambria Math" panose="02040503050406030204" pitchFamily="18" charset="0"/>
                                </a:rPr>
                                <m:t>𝛍</m:t>
                              </m:r>
                              <m:r>
                                <a:rPr lang="en-US" sz="1600" kern="100">
                                  <a:effectLst/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oMath>
                          </a14:m>
                          <a:r>
                            <a:rPr lang="en-US" sz="1600" kern="100">
                              <a:effectLst/>
                            </a:rPr>
                            <a:t>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158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35199787"/>
                      </a:ext>
                    </a:extLst>
                  </a:tr>
                  <a:tr h="36736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Outer radius 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kern="100">
                                  <a:effectLst/>
                                  <a:latin typeface="Cambria Math" panose="02040503050406030204" pitchFamily="18" charset="0"/>
                                </a:rPr>
                                <m:t>𝛍</m:t>
                              </m:r>
                              <m:r>
                                <a:rPr lang="en-US" sz="1600" kern="100">
                                  <a:effectLst/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oMath>
                          </a14:m>
                          <a:r>
                            <a:rPr lang="en-US" sz="1600" kern="100">
                              <a:effectLst/>
                            </a:rPr>
                            <a:t>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711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8866292"/>
                      </a:ext>
                    </a:extLst>
                  </a:tr>
                  <a:tr h="36736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Beam   parameters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Driver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Trailer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2663589"/>
                      </a:ext>
                    </a:extLst>
                  </a:tr>
                  <a:tr h="36736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Charge 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kern="100">
                                  <a:effectLst/>
                                  <a:latin typeface="Cambria Math" panose="02040503050406030204" pitchFamily="18" charset="0"/>
                                </a:rPr>
                                <m:t>𝐧𝐂</m:t>
                              </m:r>
                            </m:oMath>
                          </a14:m>
                          <a:r>
                            <a:rPr lang="en-US" sz="1600" kern="100">
                              <a:effectLst/>
                            </a:rPr>
                            <a:t>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6.45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1.1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39871804"/>
                      </a:ext>
                    </a:extLst>
                  </a:tr>
                  <a:tr h="36736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Energy (GeV)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30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3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47838101"/>
                      </a:ext>
                    </a:extLst>
                  </a:tr>
                  <a:tr h="36736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Transverse size (μm)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32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6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61942971"/>
                      </a:ext>
                    </a:extLst>
                  </a:tr>
                  <a:tr h="755459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Normalized emittance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CN" sz="16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𝝐</m:t>
                                  </m:r>
                                </m:e>
                                <m:sub>
                                  <m:r>
                                    <a:rPr lang="en-US" sz="16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kern="100">
                              <a:effectLst/>
                            </a:rPr>
                            <a:t>(mm⋅mrad)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32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16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2626060"/>
                      </a:ext>
                    </a:extLst>
                  </a:tr>
                  <a:tr h="36736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Length (μm)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237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153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09056019"/>
                      </a:ext>
                    </a:extLst>
                  </a:tr>
                  <a:tr h="36736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Energy spread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CN" sz="16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𝜹</m:t>
                                  </m:r>
                                </m:e>
                                <m:sub>
                                  <m:r>
                                    <a:rPr lang="en-US" sz="16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kern="100">
                              <a:effectLst/>
                            </a:rPr>
                            <a:t>(%)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0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0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82731786"/>
                      </a:ext>
                    </a:extLst>
                  </a:tr>
                  <a:tr h="755459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Beam longitudinal</a:t>
                          </a:r>
                          <a:endParaRPr lang="zh-CN" sz="1600" kern="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 distance (μm)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885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5694516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表格 8">
                <a:extLst>
                  <a:ext uri="{FF2B5EF4-FFF2-40B4-BE49-F238E27FC236}">
                    <a16:creationId xmlns:a16="http://schemas.microsoft.com/office/drawing/2014/main" id="{19E175D3-D52E-47C4-9B3F-76A4AB4ED5D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74642377"/>
                  </p:ext>
                </p:extLst>
              </p:nvPr>
            </p:nvGraphicFramePr>
            <p:xfrm>
              <a:off x="335360" y="1124742"/>
              <a:ext cx="5400600" cy="5184578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781533">
                      <a:extLst>
                        <a:ext uri="{9D8B030D-6E8A-4147-A177-3AD203B41FA5}">
                          <a16:colId xmlns:a16="http://schemas.microsoft.com/office/drawing/2014/main" val="4053667588"/>
                        </a:ext>
                      </a:extLst>
                    </a:gridCol>
                    <a:gridCol w="1219430">
                      <a:extLst>
                        <a:ext uri="{9D8B030D-6E8A-4147-A177-3AD203B41FA5}">
                          <a16:colId xmlns:a16="http://schemas.microsoft.com/office/drawing/2014/main" val="3083226999"/>
                        </a:ext>
                      </a:extLst>
                    </a:gridCol>
                    <a:gridCol w="1399637">
                      <a:extLst>
                        <a:ext uri="{9D8B030D-6E8A-4147-A177-3AD203B41FA5}">
                          <a16:colId xmlns:a16="http://schemas.microsoft.com/office/drawing/2014/main" val="547789833"/>
                        </a:ext>
                      </a:extLst>
                    </a:gridCol>
                  </a:tblGrid>
                  <a:tr h="367366">
                    <a:tc gridSpan="3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Plasma   parameters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3860533"/>
                      </a:ext>
                    </a:extLst>
                  </a:tr>
                  <a:tr h="36736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Density (cm</a:t>
                          </a:r>
                          <a:r>
                            <a:rPr lang="en-US" sz="1600" kern="100" baseline="30000">
                              <a:effectLst/>
                            </a:rPr>
                            <a:t>-3</a:t>
                          </a:r>
                          <a:r>
                            <a:rPr lang="en-US" sz="1600" kern="100">
                              <a:effectLst/>
                            </a:rPr>
                            <a:t>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1.133e15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84593870"/>
                      </a:ext>
                    </a:extLst>
                  </a:tr>
                  <a:tr h="36736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39" t="-203333" r="-95395" b="-1140000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158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35199787"/>
                      </a:ext>
                    </a:extLst>
                  </a:tr>
                  <a:tr h="36736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39" t="-303333" r="-95395" b="-1040000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711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8866292"/>
                      </a:ext>
                    </a:extLst>
                  </a:tr>
                  <a:tr h="36736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Beam   parameters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Driver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Trailer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2663589"/>
                      </a:ext>
                    </a:extLst>
                  </a:tr>
                  <a:tr h="36736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39" t="-495082" r="-95395" b="-824590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6.45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1.1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39871804"/>
                      </a:ext>
                    </a:extLst>
                  </a:tr>
                  <a:tr h="36736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Energy (GeV)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30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3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47838101"/>
                      </a:ext>
                    </a:extLst>
                  </a:tr>
                  <a:tr h="36736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Transverse size (μm)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32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6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61942971"/>
                      </a:ext>
                    </a:extLst>
                  </a:tr>
                  <a:tr h="7554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39" t="-389516" r="-95395" b="-208871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32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16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2626060"/>
                      </a:ext>
                    </a:extLst>
                  </a:tr>
                  <a:tr h="36736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Length (μm)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237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153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09056019"/>
                      </a:ext>
                    </a:extLst>
                  </a:tr>
                  <a:tr h="36736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39" t="-1113333" r="-95395" b="-230000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0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0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82731786"/>
                      </a:ext>
                    </a:extLst>
                  </a:tr>
                  <a:tr h="755459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Beam longitudinal</a:t>
                          </a:r>
                          <a:endParaRPr lang="zh-CN" sz="1600" kern="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 distance (μm)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885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5694516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表格 9">
                <a:extLst>
                  <a:ext uri="{FF2B5EF4-FFF2-40B4-BE49-F238E27FC236}">
                    <a16:creationId xmlns:a16="http://schemas.microsoft.com/office/drawing/2014/main" id="{DCC5A6AC-673E-42BA-818A-08655262E6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8054325"/>
                  </p:ext>
                </p:extLst>
              </p:nvPr>
            </p:nvGraphicFramePr>
            <p:xfrm>
              <a:off x="6240016" y="1154199"/>
              <a:ext cx="5695851" cy="4810248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247580">
                      <a:extLst>
                        <a:ext uri="{9D8B030D-6E8A-4147-A177-3AD203B41FA5}">
                          <a16:colId xmlns:a16="http://schemas.microsoft.com/office/drawing/2014/main" val="3468877677"/>
                        </a:ext>
                      </a:extLst>
                    </a:gridCol>
                    <a:gridCol w="2448271">
                      <a:extLst>
                        <a:ext uri="{9D8B030D-6E8A-4147-A177-3AD203B41FA5}">
                          <a16:colId xmlns:a16="http://schemas.microsoft.com/office/drawing/2014/main" val="627988560"/>
                        </a:ext>
                      </a:extLst>
                    </a:gridCol>
                  </a:tblGrid>
                  <a:tr h="380083"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Positron beam parameters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382183246"/>
                      </a:ext>
                    </a:extLst>
                  </a:tr>
                  <a:tr h="38008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Charge (nC)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1.1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04546889"/>
                      </a:ext>
                    </a:extLst>
                  </a:tr>
                  <a:tr h="38008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Energy (GeV)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30.1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4915843"/>
                      </a:ext>
                    </a:extLst>
                  </a:tr>
                  <a:tr h="380083">
                    <a:tc row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Normalized emittance</a:t>
                          </a:r>
                          <a:endParaRPr lang="zh-CN" sz="1600" kern="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CN" sz="16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𝝐</m:t>
                                  </m:r>
                                </m:e>
                                <m:sub>
                                  <m:r>
                                    <a:rPr lang="en-US" sz="16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kern="100">
                              <a:effectLst/>
                            </a:rPr>
                            <a:t> (mm⋅mrad)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41.6 (x)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14521553"/>
                      </a:ext>
                    </a:extLst>
                  </a:tr>
                  <a:tr h="427175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18.7 (y)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5988903"/>
                      </a:ext>
                    </a:extLst>
                  </a:tr>
                  <a:tr h="38008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Energy spread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CN" sz="16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𝜹</m:t>
                                  </m:r>
                                </m:e>
                                <m:sub>
                                  <m:r>
                                    <a:rPr lang="en-US" sz="16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kern="100">
                              <a:effectLst/>
                            </a:rPr>
                            <a:t>(%)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0.68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675898"/>
                      </a:ext>
                    </a:extLst>
                  </a:tr>
                  <a:tr h="380083"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Acceleration properties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114700445"/>
                      </a:ext>
                    </a:extLst>
                  </a:tr>
                  <a:tr h="5829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Acceleration length (m)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20.8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05225253"/>
                      </a:ext>
                    </a:extLst>
                  </a:tr>
                  <a:tr h="712338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solidFill>
                                <a:srgbClr val="C00000"/>
                              </a:solidFill>
                              <a:effectLst/>
                            </a:rPr>
                            <a:t>Acceleration gradient (GV/m)</a:t>
                          </a:r>
                          <a:endParaRPr lang="zh-CN" sz="1600" kern="10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solidFill>
                                <a:srgbClr val="C00000"/>
                              </a:solidFill>
                              <a:effectLst/>
                            </a:rPr>
                            <a:t>1.3</a:t>
                          </a:r>
                          <a:endParaRPr lang="zh-CN" sz="1600" kern="100" dirty="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32239860"/>
                      </a:ext>
                    </a:extLst>
                  </a:tr>
                  <a:tr h="80725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solidFill>
                                <a:srgbClr val="C00000"/>
                              </a:solidFill>
                              <a:effectLst/>
                            </a:rPr>
                            <a:t>Beam loading efficiency (%)</a:t>
                          </a:r>
                          <a:endParaRPr lang="zh-CN" sz="1600" kern="10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solidFill>
                                <a:srgbClr val="C00000"/>
                              </a:solidFill>
                              <a:effectLst/>
                            </a:rPr>
                            <a:t>22.6</a:t>
                          </a:r>
                          <a:endParaRPr lang="zh-CN" sz="1600" kern="100" dirty="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424209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表格 9">
                <a:extLst>
                  <a:ext uri="{FF2B5EF4-FFF2-40B4-BE49-F238E27FC236}">
                    <a16:creationId xmlns:a16="http://schemas.microsoft.com/office/drawing/2014/main" id="{DCC5A6AC-673E-42BA-818A-08655262E6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8054325"/>
                  </p:ext>
                </p:extLst>
              </p:nvPr>
            </p:nvGraphicFramePr>
            <p:xfrm>
              <a:off x="6240016" y="1154199"/>
              <a:ext cx="5695851" cy="4810248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247580">
                      <a:extLst>
                        <a:ext uri="{9D8B030D-6E8A-4147-A177-3AD203B41FA5}">
                          <a16:colId xmlns:a16="http://schemas.microsoft.com/office/drawing/2014/main" val="3468877677"/>
                        </a:ext>
                      </a:extLst>
                    </a:gridCol>
                    <a:gridCol w="2448271">
                      <a:extLst>
                        <a:ext uri="{9D8B030D-6E8A-4147-A177-3AD203B41FA5}">
                          <a16:colId xmlns:a16="http://schemas.microsoft.com/office/drawing/2014/main" val="627988560"/>
                        </a:ext>
                      </a:extLst>
                    </a:gridCol>
                  </a:tblGrid>
                  <a:tr h="380083"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Positron beam parameters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382183246"/>
                      </a:ext>
                    </a:extLst>
                  </a:tr>
                  <a:tr h="38008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Charge (nC)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1.1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04546889"/>
                      </a:ext>
                    </a:extLst>
                  </a:tr>
                  <a:tr h="38008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Energy (GeV)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30.1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4915843"/>
                      </a:ext>
                    </a:extLst>
                  </a:tr>
                  <a:tr h="380083">
                    <a:tc row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88" t="-141353" r="-76360" b="-3548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41.6 (x)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14521553"/>
                      </a:ext>
                    </a:extLst>
                  </a:tr>
                  <a:tr h="427175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18.7 (y)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5988903"/>
                      </a:ext>
                    </a:extLst>
                  </a:tr>
                  <a:tr h="380083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88" t="-517742" r="-76360" b="-661290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0.68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675898"/>
                      </a:ext>
                    </a:extLst>
                  </a:tr>
                  <a:tr h="380083"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Acceleration properties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114700445"/>
                      </a:ext>
                    </a:extLst>
                  </a:tr>
                  <a:tr h="5829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Acceleration length (m)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20.8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05225253"/>
                      </a:ext>
                    </a:extLst>
                  </a:tr>
                  <a:tr h="712338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solidFill>
                                <a:srgbClr val="C00000"/>
                              </a:solidFill>
                              <a:effectLst/>
                            </a:rPr>
                            <a:t>Acceleration gradient (GV/m)</a:t>
                          </a:r>
                          <a:endParaRPr lang="zh-CN" sz="1600" kern="10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solidFill>
                                <a:srgbClr val="C00000"/>
                              </a:solidFill>
                              <a:effectLst/>
                            </a:rPr>
                            <a:t>1.3</a:t>
                          </a:r>
                          <a:endParaRPr lang="zh-CN" sz="1600" kern="100" dirty="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32239860"/>
                      </a:ext>
                    </a:extLst>
                  </a:tr>
                  <a:tr h="80725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solidFill>
                                <a:srgbClr val="C00000"/>
                              </a:solidFill>
                              <a:effectLst/>
                            </a:rPr>
                            <a:t>Beam loading efficiency (%)</a:t>
                          </a:r>
                          <a:endParaRPr lang="zh-CN" sz="1600" kern="10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solidFill>
                                <a:srgbClr val="C00000"/>
                              </a:solidFill>
                              <a:effectLst/>
                            </a:rPr>
                            <a:t>22.6</a:t>
                          </a:r>
                          <a:endParaRPr lang="zh-CN" sz="1600" kern="100" dirty="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424209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740430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C9A6D56-B620-4F1C-89B5-89360DFDF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9690A839-44AA-4E17-96AA-8166B8D8FC03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  e+ PWFA in TDR: Energy compression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13" name="picture" descr="descript">
            <a:extLst>
              <a:ext uri="{FF2B5EF4-FFF2-40B4-BE49-F238E27FC236}">
                <a16:creationId xmlns:a16="http://schemas.microsoft.com/office/drawing/2014/main" id="{287C66F7-5A2F-4717-A3C7-9E65008B9C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989488" y="1124744"/>
            <a:ext cx="10225136" cy="2823407"/>
          </a:xfrm>
          <a:prstGeom prst="rect">
            <a:avLst/>
          </a:prstGeom>
        </p:spPr>
      </p:pic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C3678800-F983-4813-B23C-25C6AB3267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468826"/>
              </p:ext>
            </p:extLst>
          </p:nvPr>
        </p:nvGraphicFramePr>
        <p:xfrm>
          <a:off x="119336" y="4092136"/>
          <a:ext cx="6014056" cy="2278066"/>
        </p:xfrm>
        <a:graphic>
          <a:graphicData uri="http://schemas.openxmlformats.org/drawingml/2006/table">
            <a:tbl>
              <a:tblPr firstRow="1" firstCol="1" bandRow="1"/>
              <a:tblGrid>
                <a:gridCol w="2112521">
                  <a:extLst>
                    <a:ext uri="{9D8B030D-6E8A-4147-A177-3AD203B41FA5}">
                      <a16:colId xmlns:a16="http://schemas.microsoft.com/office/drawing/2014/main" val="2255162474"/>
                    </a:ext>
                  </a:extLst>
                </a:gridCol>
                <a:gridCol w="1121669">
                  <a:extLst>
                    <a:ext uri="{9D8B030D-6E8A-4147-A177-3AD203B41FA5}">
                      <a16:colId xmlns:a16="http://schemas.microsoft.com/office/drawing/2014/main" val="377060533"/>
                    </a:ext>
                  </a:extLst>
                </a:gridCol>
                <a:gridCol w="1151722">
                  <a:extLst>
                    <a:ext uri="{9D8B030D-6E8A-4147-A177-3AD203B41FA5}">
                      <a16:colId xmlns:a16="http://schemas.microsoft.com/office/drawing/2014/main" val="1968139876"/>
                    </a:ext>
                  </a:extLst>
                </a:gridCol>
                <a:gridCol w="1628144">
                  <a:extLst>
                    <a:ext uri="{9D8B030D-6E8A-4147-A177-3AD203B41FA5}">
                      <a16:colId xmlns:a16="http://schemas.microsoft.com/office/drawing/2014/main" val="89430637"/>
                    </a:ext>
                  </a:extLst>
                </a:gridCol>
              </a:tblGrid>
              <a:tr h="2882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Parameter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Symbol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Unit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Value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549375"/>
                  </a:ext>
                </a:extLst>
              </a:tr>
              <a:tr h="2882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Beam charge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Q</a:t>
                      </a:r>
                      <a:r>
                        <a:rPr lang="en-US" sz="1600" kern="100" baseline="-25000">
                          <a:effectLst/>
                        </a:rPr>
                        <a:t>e+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nC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1.1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042771"/>
                  </a:ext>
                </a:extLst>
              </a:tr>
              <a:tr h="2882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Beam energy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E</a:t>
                      </a:r>
                      <a:r>
                        <a:rPr lang="en-US" sz="1600" kern="100" baseline="-25000">
                          <a:effectLst/>
                        </a:rPr>
                        <a:t>e+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GeV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30.1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677664"/>
                  </a:ext>
                </a:extLst>
              </a:tr>
              <a:tr h="2882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C00000"/>
                          </a:solidFill>
                          <a:effectLst/>
                        </a:rPr>
                        <a:t>Energy spread</a:t>
                      </a:r>
                      <a:endParaRPr lang="zh-CN" sz="1600" kern="10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C00000"/>
                          </a:solidFill>
                          <a:effectLst/>
                        </a:rPr>
                        <a:t>σ</a:t>
                      </a:r>
                      <a:r>
                        <a:rPr lang="en-US" sz="1600" kern="100" baseline="-25000">
                          <a:solidFill>
                            <a:srgbClr val="C00000"/>
                          </a:solidFill>
                          <a:effectLst/>
                        </a:rPr>
                        <a:t>e</a:t>
                      </a:r>
                      <a:endParaRPr lang="zh-CN" sz="1600" kern="10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C00000"/>
                          </a:solidFill>
                          <a:effectLst/>
                        </a:rPr>
                        <a:t>%</a:t>
                      </a:r>
                      <a:endParaRPr lang="zh-CN" sz="1600" kern="10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C00000"/>
                          </a:solidFill>
                          <a:effectLst/>
                        </a:rPr>
                        <a:t>0.68</a:t>
                      </a:r>
                      <a:endParaRPr lang="zh-CN" sz="1600" kern="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303452"/>
                  </a:ext>
                </a:extLst>
              </a:tr>
              <a:tr h="2882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Emittance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ε</a:t>
                      </a:r>
                      <a:r>
                        <a:rPr lang="en-US" sz="1600" kern="100" baseline="-25000">
                          <a:effectLst/>
                        </a:rPr>
                        <a:t>n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mm·mrad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151(x) / 35.1(y)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797944"/>
                  </a:ext>
                </a:extLst>
              </a:tr>
              <a:tr h="2882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Bunch length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σ</a:t>
                      </a:r>
                      <a:r>
                        <a:rPr lang="en-US" sz="1600" kern="100" baseline="-25000">
                          <a:effectLst/>
                        </a:rPr>
                        <a:t>l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mm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0.322(rms)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477687"/>
                  </a:ext>
                </a:extLst>
              </a:tr>
              <a:tr h="2882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Peak Current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I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kA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0.647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274971"/>
                  </a:ext>
                </a:extLst>
              </a:tr>
            </a:tbl>
          </a:graphicData>
        </a:graphic>
      </p:graphicFrame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27DB444D-9188-40A1-81FE-F23F05F7C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28479"/>
              </p:ext>
            </p:extLst>
          </p:nvPr>
        </p:nvGraphicFramePr>
        <p:xfrm>
          <a:off x="6349416" y="4092136"/>
          <a:ext cx="5654016" cy="2278066"/>
        </p:xfrm>
        <a:graphic>
          <a:graphicData uri="http://schemas.openxmlformats.org/drawingml/2006/table">
            <a:tbl>
              <a:tblPr firstRow="1" firstCol="1" bandRow="1"/>
              <a:tblGrid>
                <a:gridCol w="1983851">
                  <a:extLst>
                    <a:ext uri="{9D8B030D-6E8A-4147-A177-3AD203B41FA5}">
                      <a16:colId xmlns:a16="http://schemas.microsoft.com/office/drawing/2014/main" val="30711"/>
                    </a:ext>
                  </a:extLst>
                </a:gridCol>
                <a:gridCol w="1044174">
                  <a:extLst>
                    <a:ext uri="{9D8B030D-6E8A-4147-A177-3AD203B41FA5}">
                      <a16:colId xmlns:a16="http://schemas.microsoft.com/office/drawing/2014/main" val="394340309"/>
                    </a:ext>
                  </a:extLst>
                </a:gridCol>
                <a:gridCol w="1076431">
                  <a:extLst>
                    <a:ext uri="{9D8B030D-6E8A-4147-A177-3AD203B41FA5}">
                      <a16:colId xmlns:a16="http://schemas.microsoft.com/office/drawing/2014/main" val="2443243570"/>
                    </a:ext>
                  </a:extLst>
                </a:gridCol>
                <a:gridCol w="1549560">
                  <a:extLst>
                    <a:ext uri="{9D8B030D-6E8A-4147-A177-3AD203B41FA5}">
                      <a16:colId xmlns:a16="http://schemas.microsoft.com/office/drawing/2014/main" val="438787945"/>
                    </a:ext>
                  </a:extLst>
                </a:gridCol>
              </a:tblGrid>
              <a:tr h="3719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Parameter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Symbol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Unit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Value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146694"/>
                  </a:ext>
                </a:extLst>
              </a:tr>
              <a:tr h="3719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Beam Charge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Q</a:t>
                      </a:r>
                      <a:r>
                        <a:rPr lang="en-US" sz="1600" kern="100" baseline="-25000">
                          <a:effectLst/>
                        </a:rPr>
                        <a:t>e+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nC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1.05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268440"/>
                  </a:ext>
                </a:extLst>
              </a:tr>
              <a:tr h="3719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Beam energy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E</a:t>
                      </a:r>
                      <a:r>
                        <a:rPr lang="en-US" sz="1600" kern="100" baseline="-25000">
                          <a:effectLst/>
                        </a:rPr>
                        <a:t>e+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GeV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30.0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2506708"/>
                  </a:ext>
                </a:extLst>
              </a:tr>
              <a:tr h="3719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C00000"/>
                          </a:solidFill>
                          <a:effectLst/>
                        </a:rPr>
                        <a:t>Energy spread</a:t>
                      </a:r>
                      <a:endParaRPr lang="zh-CN" sz="1600" kern="10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C00000"/>
                          </a:solidFill>
                          <a:effectLst/>
                        </a:rPr>
                        <a:t>σ</a:t>
                      </a:r>
                      <a:r>
                        <a:rPr lang="en-US" sz="1600" kern="100" baseline="-25000">
                          <a:solidFill>
                            <a:srgbClr val="C00000"/>
                          </a:solidFill>
                          <a:effectLst/>
                        </a:rPr>
                        <a:t>e</a:t>
                      </a:r>
                      <a:endParaRPr lang="zh-CN" sz="1600" kern="10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C00000"/>
                          </a:solidFill>
                          <a:effectLst/>
                        </a:rPr>
                        <a:t>%</a:t>
                      </a:r>
                      <a:endParaRPr lang="zh-CN" sz="1600" kern="10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C00000"/>
                          </a:solidFill>
                          <a:effectLst/>
                        </a:rPr>
                        <a:t>0.156</a:t>
                      </a:r>
                      <a:endParaRPr lang="zh-CN" sz="1600" kern="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462611"/>
                  </a:ext>
                </a:extLst>
              </a:tr>
              <a:tr h="7900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Emittance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</a:rPr>
                        <a:t>ε</a:t>
                      </a:r>
                      <a:r>
                        <a:rPr lang="en-US" sz="1600" kern="100" baseline="-25000" dirty="0" err="1">
                          <a:effectLst/>
                        </a:rPr>
                        <a:t>n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mm·mrad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131 (x)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76.2 (y)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690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1367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C9A6D56-B620-4F1C-89B5-89360DFDF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1685D43-E9C5-4BD5-BF8F-C978C07A4E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06" t="5713" r="4985" b="4514"/>
          <a:stretch/>
        </p:blipFill>
        <p:spPr bwMode="auto">
          <a:xfrm>
            <a:off x="119336" y="1052736"/>
            <a:ext cx="4608512" cy="27971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E5F3B36-7757-40D4-98AA-8A5FB34DF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3969392"/>
            <a:ext cx="4608512" cy="262298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表格 11">
                <a:extLst>
                  <a:ext uri="{FF2B5EF4-FFF2-40B4-BE49-F238E27FC236}">
                    <a16:creationId xmlns:a16="http://schemas.microsoft.com/office/drawing/2014/main" id="{63E822DD-4865-471C-82D8-BA24736B83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58988739"/>
                  </p:ext>
                </p:extLst>
              </p:nvPr>
            </p:nvGraphicFramePr>
            <p:xfrm>
              <a:off x="4871864" y="1095128"/>
              <a:ext cx="6984777" cy="468052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3978838">
                      <a:extLst>
                        <a:ext uri="{9D8B030D-6E8A-4147-A177-3AD203B41FA5}">
                          <a16:colId xmlns:a16="http://schemas.microsoft.com/office/drawing/2014/main" val="3407326000"/>
                        </a:ext>
                      </a:extLst>
                    </a:gridCol>
                    <a:gridCol w="1026002">
                      <a:extLst>
                        <a:ext uri="{9D8B030D-6E8A-4147-A177-3AD203B41FA5}">
                          <a16:colId xmlns:a16="http://schemas.microsoft.com/office/drawing/2014/main" val="2679753081"/>
                        </a:ext>
                      </a:extLst>
                    </a:gridCol>
                    <a:gridCol w="1026002">
                      <a:extLst>
                        <a:ext uri="{9D8B030D-6E8A-4147-A177-3AD203B41FA5}">
                          <a16:colId xmlns:a16="http://schemas.microsoft.com/office/drawing/2014/main" val="1047854335"/>
                        </a:ext>
                      </a:extLst>
                    </a:gridCol>
                    <a:gridCol w="953935">
                      <a:extLst>
                        <a:ext uri="{9D8B030D-6E8A-4147-A177-3AD203B41FA5}">
                          <a16:colId xmlns:a16="http://schemas.microsoft.com/office/drawing/2014/main" val="2747862"/>
                        </a:ext>
                      </a:extLst>
                    </a:gridCol>
                  </a:tblGrid>
                  <a:tr h="48577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Parameter</a:t>
                          </a:r>
                          <a:endParaRPr lang="zh-CN" sz="16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Driver</a:t>
                          </a:r>
                          <a:endParaRPr lang="zh-CN" sz="16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Trailer</a:t>
                          </a:r>
                          <a:endParaRPr lang="zh-CN" sz="16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Total</a:t>
                          </a:r>
                          <a:endParaRPr lang="zh-CN" sz="16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56007421"/>
                      </a:ext>
                    </a:extLst>
                  </a:tr>
                  <a:tr h="48577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Energy E (GeV)</a:t>
                          </a:r>
                          <a:endParaRPr lang="zh-CN" sz="16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11.23</a:t>
                          </a:r>
                          <a:endParaRPr lang="zh-CN" sz="16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10.94</a:t>
                          </a:r>
                          <a:endParaRPr lang="zh-CN" sz="16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11.16</a:t>
                          </a:r>
                          <a:endParaRPr lang="zh-CN" sz="16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49731735"/>
                      </a:ext>
                    </a:extLst>
                  </a:tr>
                  <a:tr h="88293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Normalized emittance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CN" sz="14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1400">
                                      <a:effectLst/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>
                              <a:effectLst/>
                            </a:rPr>
                            <a:t> (mm-mrad) (H/V)</a:t>
                          </a:r>
                          <a:endParaRPr lang="zh-CN" sz="14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20.6/20.2</a:t>
                          </a:r>
                          <a:endParaRPr lang="zh-CN" sz="14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10.6/10.2</a:t>
                          </a:r>
                          <a:endParaRPr lang="zh-CN" sz="14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18.8/18.0</a:t>
                          </a:r>
                          <a:endParaRPr lang="zh-CN" sz="14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51104604"/>
                      </a:ext>
                    </a:extLst>
                  </a:tr>
                  <a:tr h="48577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Bunch length (μm)</a:t>
                          </a:r>
                          <a:endParaRPr lang="zh-CN" sz="16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339.9</a:t>
                          </a:r>
                          <a:endParaRPr lang="zh-CN" sz="16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88.9</a:t>
                          </a:r>
                          <a:endParaRPr lang="zh-CN" sz="16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599.2</a:t>
                          </a:r>
                          <a:endParaRPr lang="zh-CN" sz="16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0197381"/>
                      </a:ext>
                    </a:extLst>
                  </a:tr>
                  <a:tr h="88293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Beam size (μm) (H/V)</a:t>
                          </a:r>
                          <a:endParaRPr lang="zh-CN" sz="16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192/132</a:t>
                          </a:r>
                          <a:endParaRPr lang="zh-CN" sz="16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178/97</a:t>
                          </a:r>
                          <a:endParaRPr lang="zh-CN" sz="16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189/124</a:t>
                          </a:r>
                          <a:endParaRPr lang="zh-CN" sz="16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0318082"/>
                      </a:ext>
                    </a:extLst>
                  </a:tr>
                  <a:tr h="48577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Charge (nC)</a:t>
                          </a:r>
                          <a:endParaRPr lang="zh-CN" sz="16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3.87</a:t>
                          </a:r>
                          <a:endParaRPr lang="zh-CN" sz="16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1.19</a:t>
                          </a:r>
                          <a:endParaRPr lang="zh-CN" sz="16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5.06</a:t>
                          </a:r>
                          <a:endParaRPr lang="zh-CN" sz="16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3140836"/>
                      </a:ext>
                    </a:extLst>
                  </a:tr>
                  <a:tr h="48577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solidFill>
                                <a:srgbClr val="C00000"/>
                              </a:solidFill>
                              <a:effectLst/>
                            </a:rPr>
                            <a:t>Energy spread</a:t>
                          </a:r>
                          <a:endParaRPr lang="zh-CN" sz="160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solidFill>
                                <a:srgbClr val="C00000"/>
                              </a:solidFill>
                              <a:effectLst/>
                            </a:rPr>
                            <a:t>1.14%</a:t>
                          </a:r>
                          <a:endParaRPr lang="zh-CN" sz="160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solidFill>
                                <a:srgbClr val="C00000"/>
                              </a:solidFill>
                              <a:effectLst/>
                            </a:rPr>
                            <a:t>0.34%</a:t>
                          </a:r>
                          <a:endParaRPr lang="zh-CN" sz="160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rgbClr val="C00000"/>
                              </a:solidFill>
                              <a:effectLst/>
                            </a:rPr>
                            <a:t>1.5%</a:t>
                          </a:r>
                          <a:endParaRPr lang="zh-CN" sz="1600" dirty="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05945796"/>
                      </a:ext>
                    </a:extLst>
                  </a:tr>
                  <a:tr h="48577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Beam distance (μm)</a:t>
                          </a:r>
                          <a:endParaRPr lang="zh-CN" sz="16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170.4</a:t>
                          </a:r>
                          <a:endParaRPr lang="zh-CN" sz="16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/</a:t>
                          </a:r>
                          <a:endParaRPr lang="zh-CN" sz="16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8516279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表格 11">
                <a:extLst>
                  <a:ext uri="{FF2B5EF4-FFF2-40B4-BE49-F238E27FC236}">
                    <a16:creationId xmlns:a16="http://schemas.microsoft.com/office/drawing/2014/main" id="{63E822DD-4865-471C-82D8-BA24736B83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58988739"/>
                  </p:ext>
                </p:extLst>
              </p:nvPr>
            </p:nvGraphicFramePr>
            <p:xfrm>
              <a:off x="4871864" y="1095128"/>
              <a:ext cx="6984777" cy="468052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3978838">
                      <a:extLst>
                        <a:ext uri="{9D8B030D-6E8A-4147-A177-3AD203B41FA5}">
                          <a16:colId xmlns:a16="http://schemas.microsoft.com/office/drawing/2014/main" val="3407326000"/>
                        </a:ext>
                      </a:extLst>
                    </a:gridCol>
                    <a:gridCol w="1026002">
                      <a:extLst>
                        <a:ext uri="{9D8B030D-6E8A-4147-A177-3AD203B41FA5}">
                          <a16:colId xmlns:a16="http://schemas.microsoft.com/office/drawing/2014/main" val="2679753081"/>
                        </a:ext>
                      </a:extLst>
                    </a:gridCol>
                    <a:gridCol w="1026002">
                      <a:extLst>
                        <a:ext uri="{9D8B030D-6E8A-4147-A177-3AD203B41FA5}">
                          <a16:colId xmlns:a16="http://schemas.microsoft.com/office/drawing/2014/main" val="1047854335"/>
                        </a:ext>
                      </a:extLst>
                    </a:gridCol>
                    <a:gridCol w="953935">
                      <a:extLst>
                        <a:ext uri="{9D8B030D-6E8A-4147-A177-3AD203B41FA5}">
                          <a16:colId xmlns:a16="http://schemas.microsoft.com/office/drawing/2014/main" val="2747862"/>
                        </a:ext>
                      </a:extLst>
                    </a:gridCol>
                  </a:tblGrid>
                  <a:tr h="48577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Parameter</a:t>
                          </a:r>
                          <a:endParaRPr lang="zh-CN" sz="16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Driver</a:t>
                          </a:r>
                          <a:endParaRPr lang="zh-CN" sz="16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Trailer</a:t>
                          </a:r>
                          <a:endParaRPr lang="zh-CN" sz="16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Total</a:t>
                          </a:r>
                          <a:endParaRPr lang="zh-CN" sz="16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56007421"/>
                      </a:ext>
                    </a:extLst>
                  </a:tr>
                  <a:tr h="48577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l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Energy E (GeV)</a:t>
                          </a:r>
                          <a:endParaRPr lang="zh-CN" sz="16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11.23</a:t>
                          </a:r>
                          <a:endParaRPr lang="zh-CN" sz="16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10.94</a:t>
                          </a:r>
                          <a:endParaRPr lang="zh-CN" sz="16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11.16</a:t>
                          </a:r>
                          <a:endParaRPr lang="zh-CN" sz="16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49731735"/>
                      </a:ext>
                    </a:extLst>
                  </a:tr>
                  <a:tr h="88293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53" t="-111034" r="-76263" b="-323448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20.6/20.2</a:t>
                          </a:r>
                          <a:endParaRPr lang="zh-CN" sz="14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10.6/10.2</a:t>
                          </a:r>
                          <a:endParaRPr lang="zh-CN" sz="14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18.8/18.0</a:t>
                          </a:r>
                          <a:endParaRPr lang="zh-CN" sz="14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51104604"/>
                      </a:ext>
                    </a:extLst>
                  </a:tr>
                  <a:tr h="48577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Bunch length (μm)</a:t>
                          </a:r>
                          <a:endParaRPr lang="zh-CN" sz="16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339.9</a:t>
                          </a:r>
                          <a:endParaRPr lang="zh-CN" sz="16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88.9</a:t>
                          </a:r>
                          <a:endParaRPr lang="zh-CN" sz="16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599.2</a:t>
                          </a:r>
                          <a:endParaRPr lang="zh-CN" sz="16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0197381"/>
                      </a:ext>
                    </a:extLst>
                  </a:tr>
                  <a:tr h="88293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Beam size (μm) (H/V)</a:t>
                          </a:r>
                          <a:endParaRPr lang="zh-CN" sz="16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192/132</a:t>
                          </a:r>
                          <a:endParaRPr lang="zh-CN" sz="16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178/97</a:t>
                          </a:r>
                          <a:endParaRPr lang="zh-CN" sz="16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189/124</a:t>
                          </a:r>
                          <a:endParaRPr lang="zh-CN" sz="16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0318082"/>
                      </a:ext>
                    </a:extLst>
                  </a:tr>
                  <a:tr h="48577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Charge (nC)</a:t>
                          </a:r>
                          <a:endParaRPr lang="zh-CN" sz="16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3.87</a:t>
                          </a:r>
                          <a:endParaRPr lang="zh-CN" sz="16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1.19</a:t>
                          </a:r>
                          <a:endParaRPr lang="zh-CN" sz="16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5.06</a:t>
                          </a:r>
                          <a:endParaRPr lang="zh-CN" sz="16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3140836"/>
                      </a:ext>
                    </a:extLst>
                  </a:tr>
                  <a:tr h="48577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solidFill>
                                <a:srgbClr val="C00000"/>
                              </a:solidFill>
                              <a:effectLst/>
                            </a:rPr>
                            <a:t>Energy spread</a:t>
                          </a:r>
                          <a:endParaRPr lang="zh-CN" sz="160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solidFill>
                                <a:srgbClr val="C00000"/>
                              </a:solidFill>
                              <a:effectLst/>
                            </a:rPr>
                            <a:t>1.14%</a:t>
                          </a:r>
                          <a:endParaRPr lang="zh-CN" sz="160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solidFill>
                                <a:srgbClr val="C00000"/>
                              </a:solidFill>
                              <a:effectLst/>
                            </a:rPr>
                            <a:t>0.34%</a:t>
                          </a:r>
                          <a:endParaRPr lang="zh-CN" sz="160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rgbClr val="C00000"/>
                              </a:solidFill>
                              <a:effectLst/>
                            </a:rPr>
                            <a:t>1.5%</a:t>
                          </a:r>
                          <a:endParaRPr lang="zh-CN" sz="1600" dirty="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05945796"/>
                      </a:ext>
                    </a:extLst>
                  </a:tr>
                  <a:tr h="48577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Beam distance (μm)</a:t>
                          </a:r>
                          <a:endParaRPr lang="zh-CN" sz="16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170.4</a:t>
                          </a:r>
                          <a:endParaRPr lang="zh-CN" sz="16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/</a:t>
                          </a:r>
                          <a:endParaRPr lang="zh-CN" sz="16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0" marR="0" marT="0" marB="0" anchor="ctr" anchorCtr="1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8516279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文本框 23">
            <a:extLst>
              <a:ext uri="{FF2B5EF4-FFF2-40B4-BE49-F238E27FC236}">
                <a16:creationId xmlns:a16="http://schemas.microsoft.com/office/drawing/2014/main" id="{90A1CDC0-6594-4497-845F-F7F226D95C7A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  Linac (e- driver) design &amp; optimization for CPI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791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C9A6D56-B620-4F1C-89B5-89360DFDF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8" name="文本框 23">
            <a:extLst>
              <a:ext uri="{FF2B5EF4-FFF2-40B4-BE49-F238E27FC236}">
                <a16:creationId xmlns:a16="http://schemas.microsoft.com/office/drawing/2014/main" id="{1A7F3C83-386D-44F6-9914-137B850608A6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  Final Focus design &amp; optimization for CPI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3EA2CBC-92CE-4FBA-8C2F-69F796A3C7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43" y="3471956"/>
            <a:ext cx="6097013" cy="2948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CF13E65-E869-43DF-A87F-E12A8CF50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23" y="1126236"/>
            <a:ext cx="5951984" cy="2204099"/>
          </a:xfrm>
          <a:prstGeom prst="rect">
            <a:avLst/>
          </a:prstGeom>
        </p:spPr>
      </p:pic>
      <p:pic>
        <p:nvPicPr>
          <p:cNvPr id="16" name="图片 15" descr="C:\Users\Yiwei\Desktop\图片5.png">
            <a:extLst>
              <a:ext uri="{FF2B5EF4-FFF2-40B4-BE49-F238E27FC236}">
                <a16:creationId xmlns:a16="http://schemas.microsoft.com/office/drawing/2014/main" id="{2F448454-15CB-425E-A926-7A14CBA3F7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833" y="1154833"/>
            <a:ext cx="5532277" cy="1770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图片 16" descr="C:\Users\Yiwei\Desktop\图片4.png">
            <a:extLst>
              <a:ext uri="{FF2B5EF4-FFF2-40B4-BE49-F238E27FC236}">
                <a16:creationId xmlns:a16="http://schemas.microsoft.com/office/drawing/2014/main" id="{9FF1C934-7291-44F4-BB46-1AA74DD3D6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833" y="3066565"/>
            <a:ext cx="5458178" cy="177011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DE7BE91E-A09B-4E07-A625-92F39C18B89B}"/>
              </a:ext>
            </a:extLst>
          </p:cNvPr>
          <p:cNvSpPr txBox="1"/>
          <p:nvPr/>
        </p:nvSpPr>
        <p:spPr>
          <a:xfrm>
            <a:off x="6913206" y="5070658"/>
            <a:ext cx="5100227" cy="1245277"/>
          </a:xfrm>
          <a:prstGeom prst="rect">
            <a:avLst/>
          </a:prstGeom>
          <a:gradFill rotWithShape="1">
            <a:gsLst>
              <a:gs pos="0">
                <a:srgbClr val="E7BB01">
                  <a:shade val="51000"/>
                  <a:satMod val="130000"/>
                </a:srgbClr>
              </a:gs>
              <a:gs pos="80000">
                <a:srgbClr val="E7BB01">
                  <a:shade val="93000"/>
                  <a:satMod val="130000"/>
                </a:srgbClr>
              </a:gs>
              <a:gs pos="100000">
                <a:srgbClr val="E7BB01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楷体_GB2312"/>
                <a:cs typeface="+mn-cs"/>
              </a:rPr>
              <a:t>Driver’s transverse emittance need further optimization. Plasma matching section as in e+ PWFA can be helpful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楷体_GB231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687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C9A6D56-B620-4F1C-89B5-89360DFDF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17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9690A839-44AA-4E17-96AA-8166B8D8FC03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  Energy compression with plasma dechirper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grpSp>
        <p:nvGrpSpPr>
          <p:cNvPr id="23" name="组 6">
            <a:extLst>
              <a:ext uri="{FF2B5EF4-FFF2-40B4-BE49-F238E27FC236}">
                <a16:creationId xmlns:a16="http://schemas.microsoft.com/office/drawing/2014/main" id="{10C1C9E8-D9E2-49DE-B189-B9CC90440183}"/>
              </a:ext>
            </a:extLst>
          </p:cNvPr>
          <p:cNvGrpSpPr/>
          <p:nvPr/>
        </p:nvGrpSpPr>
        <p:grpSpPr>
          <a:xfrm>
            <a:off x="179512" y="3668377"/>
            <a:ext cx="4620344" cy="2267303"/>
            <a:chOff x="1208741" y="1789210"/>
            <a:chExt cx="6947950" cy="4548672"/>
          </a:xfrm>
        </p:grpSpPr>
        <p:pic>
          <p:nvPicPr>
            <p:cNvPr id="24" name="图片 23" descr="IMG_2835.jpg">
              <a:extLst>
                <a:ext uri="{FF2B5EF4-FFF2-40B4-BE49-F238E27FC236}">
                  <a16:creationId xmlns:a16="http://schemas.microsoft.com/office/drawing/2014/main" id="{C1F58BFA-31B8-4227-A1A9-41AEB8EDB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283515" y="1789210"/>
              <a:ext cx="6823009" cy="4548672"/>
            </a:xfrm>
            <a:prstGeom prst="rect">
              <a:avLst/>
            </a:prstGeom>
          </p:spPr>
        </p:pic>
        <p:sp>
          <p:nvSpPr>
            <p:cNvPr id="25" name="TextBox 7">
              <a:extLst>
                <a:ext uri="{FF2B5EF4-FFF2-40B4-BE49-F238E27FC236}">
                  <a16:creationId xmlns:a16="http://schemas.microsoft.com/office/drawing/2014/main" id="{3F2B32BF-BE9C-4DC0-9C39-840CD5F529E3}"/>
                </a:ext>
              </a:extLst>
            </p:cNvPr>
            <p:cNvSpPr txBox="1"/>
            <p:nvPr/>
          </p:nvSpPr>
          <p:spPr>
            <a:xfrm rot="1699761">
              <a:off x="3869444" y="4762632"/>
              <a:ext cx="26593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</a:rPr>
                <a:t>Interaction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</a:rPr>
                <a:t>chamber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26" name="TextBox 8">
              <a:extLst>
                <a:ext uri="{FF2B5EF4-FFF2-40B4-BE49-F238E27FC236}">
                  <a16:creationId xmlns:a16="http://schemas.microsoft.com/office/drawing/2014/main" id="{D4AD1B5E-67BB-4BDB-8999-7F875D00CCD0}"/>
                </a:ext>
              </a:extLst>
            </p:cNvPr>
            <p:cNvSpPr txBox="1"/>
            <p:nvPr/>
          </p:nvSpPr>
          <p:spPr>
            <a:xfrm rot="684392">
              <a:off x="6715271" y="4043261"/>
              <a:ext cx="144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</a:rPr>
                <a:t>Compressor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27" name="TextBox 9">
              <a:extLst>
                <a:ext uri="{FF2B5EF4-FFF2-40B4-BE49-F238E27FC236}">
                  <a16:creationId xmlns:a16="http://schemas.microsoft.com/office/drawing/2014/main" id="{45E7C7FF-E691-4FB6-9D0D-2717407AB152}"/>
                </a:ext>
              </a:extLst>
            </p:cNvPr>
            <p:cNvSpPr txBox="1"/>
            <p:nvPr/>
          </p:nvSpPr>
          <p:spPr>
            <a:xfrm rot="1498633">
              <a:off x="2887338" y="3317842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</a:rPr>
                <a:t>Chicane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28" name="TextBox 10">
              <a:extLst>
                <a:ext uri="{FF2B5EF4-FFF2-40B4-BE49-F238E27FC236}">
                  <a16:creationId xmlns:a16="http://schemas.microsoft.com/office/drawing/2014/main" id="{51D80485-FDBD-4645-8FA5-B0DC9298B73D}"/>
                </a:ext>
              </a:extLst>
            </p:cNvPr>
            <p:cNvSpPr txBox="1"/>
            <p:nvPr/>
          </p:nvSpPr>
          <p:spPr>
            <a:xfrm rot="1663722">
              <a:off x="5635559" y="5172469"/>
              <a:ext cx="12105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</a:rPr>
                <a:t>Deflecting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</a:rPr>
                <a:t> cavity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29" name="TextBox 23">
              <a:extLst>
                <a:ext uri="{FF2B5EF4-FFF2-40B4-BE49-F238E27FC236}">
                  <a16:creationId xmlns:a16="http://schemas.microsoft.com/office/drawing/2014/main" id="{7417AD7C-60D1-4B25-8624-EDC028824A04}"/>
                </a:ext>
              </a:extLst>
            </p:cNvPr>
            <p:cNvSpPr txBox="1"/>
            <p:nvPr/>
          </p:nvSpPr>
          <p:spPr>
            <a:xfrm rot="1441816">
              <a:off x="7098076" y="5541614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</a:rPr>
                <a:t>Dipole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30" name="TextBox 13">
              <a:extLst>
                <a:ext uri="{FF2B5EF4-FFF2-40B4-BE49-F238E27FC236}">
                  <a16:creationId xmlns:a16="http://schemas.microsoft.com/office/drawing/2014/main" id="{B91B0ADB-6384-4CD4-A5FB-B966D6E526A8}"/>
                </a:ext>
              </a:extLst>
            </p:cNvPr>
            <p:cNvSpPr txBox="1"/>
            <p:nvPr/>
          </p:nvSpPr>
          <p:spPr>
            <a:xfrm rot="1223563">
              <a:off x="1540565" y="3521969"/>
              <a:ext cx="26593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</a:rPr>
                <a:t>S-band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</a:rPr>
                <a:t>linac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endParaRPr>
            </a:p>
          </p:txBody>
        </p:sp>
        <p:sp>
          <p:nvSpPr>
            <p:cNvPr id="31" name="TextBox 14">
              <a:extLst>
                <a:ext uri="{FF2B5EF4-FFF2-40B4-BE49-F238E27FC236}">
                  <a16:creationId xmlns:a16="http://schemas.microsoft.com/office/drawing/2014/main" id="{C9753E9B-B2D0-4E0A-9211-2BF37904D4ED}"/>
                </a:ext>
              </a:extLst>
            </p:cNvPr>
            <p:cNvSpPr txBox="1"/>
            <p:nvPr/>
          </p:nvSpPr>
          <p:spPr>
            <a:xfrm rot="1295237">
              <a:off x="1208741" y="2918459"/>
              <a:ext cx="2659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</a:rPr>
                <a:t>RF gun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endParaRPr>
            </a:p>
          </p:txBody>
        </p:sp>
        <p:cxnSp>
          <p:nvCxnSpPr>
            <p:cNvPr id="32" name="直接箭头连接符 31">
              <a:extLst>
                <a:ext uri="{FF2B5EF4-FFF2-40B4-BE49-F238E27FC236}">
                  <a16:creationId xmlns:a16="http://schemas.microsoft.com/office/drawing/2014/main" id="{FE79243E-56DC-4A0B-88CE-6EF28F11BD34}"/>
                </a:ext>
              </a:extLst>
            </p:cNvPr>
            <p:cNvCxnSpPr/>
            <p:nvPr/>
          </p:nvCxnSpPr>
          <p:spPr>
            <a:xfrm>
              <a:off x="2448966" y="4480255"/>
              <a:ext cx="1234034" cy="739445"/>
            </a:xfrm>
            <a:prstGeom prst="straightConnector1">
              <a:avLst/>
            </a:prstGeom>
            <a:noFill/>
            <a:ln w="50800" cap="flat" cmpd="sng" algn="ctr">
              <a:solidFill>
                <a:srgbClr val="FFFFFF"/>
              </a:solidFill>
              <a:prstDash val="solid"/>
              <a:tailEnd type="arrow"/>
            </a:ln>
            <a:effectLst/>
          </p:spPr>
        </p:cxnSp>
        <p:sp>
          <p:nvSpPr>
            <p:cNvPr id="33" name="TextBox 21">
              <a:extLst>
                <a:ext uri="{FF2B5EF4-FFF2-40B4-BE49-F238E27FC236}">
                  <a16:creationId xmlns:a16="http://schemas.microsoft.com/office/drawing/2014/main" id="{098CB6E6-411A-45A3-BE01-5C97380D55EE}"/>
                </a:ext>
              </a:extLst>
            </p:cNvPr>
            <p:cNvSpPr txBox="1"/>
            <p:nvPr/>
          </p:nvSpPr>
          <p:spPr>
            <a:xfrm rot="1865116">
              <a:off x="2395207" y="4883292"/>
              <a:ext cx="1223918" cy="56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/>
                </a:rPr>
                <a:t>beam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</a:endParaRPr>
            </a:p>
          </p:txBody>
        </p:sp>
      </p:grpSp>
      <p:pic>
        <p:nvPicPr>
          <p:cNvPr id="34" name="图片 33">
            <a:extLst>
              <a:ext uri="{FF2B5EF4-FFF2-40B4-BE49-F238E27FC236}">
                <a16:creationId xmlns:a16="http://schemas.microsoft.com/office/drawing/2014/main" id="{439A17D8-54B6-4766-89F5-6F358EA58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54" y="1257487"/>
            <a:ext cx="4658619" cy="2046673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AE177AB0-235B-46F3-AE6A-89892BBEA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6125" y="1432463"/>
            <a:ext cx="4137900" cy="439599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8F95CD77-ACAB-4C2E-8F6C-CFE5CF546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6298" y="1183152"/>
            <a:ext cx="3315702" cy="262074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92D7769C-1518-42E7-B982-F053EE3B2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0629" y="3960743"/>
            <a:ext cx="2438647" cy="1974143"/>
          </a:xfrm>
          <a:prstGeom prst="rect">
            <a:avLst/>
          </a:prstGeom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DCA5693B-6B86-4614-A210-554B59FEC620}"/>
              </a:ext>
            </a:extLst>
          </p:cNvPr>
          <p:cNvSpPr/>
          <p:nvPr/>
        </p:nvSpPr>
        <p:spPr>
          <a:xfrm>
            <a:off x="1703512" y="6073551"/>
            <a:ext cx="62646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Yipeng</a:t>
            </a: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Wu et al., PRL 122 204804 (2019); Dr. Shuang Liu’s PhD Thesis (2020)</a:t>
            </a:r>
            <a:endParaRPr lang="zh-CN" alt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496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C9A6D56-B620-4F1C-89B5-89360DFDF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9690A839-44AA-4E17-96AA-8166B8D8FC03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  e+ beamline design </a:t>
            </a:r>
            <a:r>
              <a:rPr lang="en-US" altLang="zh-CN" b="1">
                <a:solidFill>
                  <a:srgbClr val="C00000"/>
                </a:solidFill>
              </a:rPr>
              <a:t>&amp; optimization for </a:t>
            </a:r>
            <a:r>
              <a:rPr lang="en-US" altLang="zh-CN" b="1" dirty="0">
                <a:solidFill>
                  <a:srgbClr val="C00000"/>
                </a:solidFill>
              </a:rPr>
              <a:t>CPI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2292359-1256-4B39-A831-BDFD4E80E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135618"/>
            <a:ext cx="7848872" cy="5157954"/>
          </a:xfrm>
          <a:prstGeom prst="rect">
            <a:avLst/>
          </a:prstGeom>
        </p:spPr>
      </p:pic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498874AF-D0F5-471E-8F07-FD3BAF952B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347822"/>
              </p:ext>
            </p:extLst>
          </p:nvPr>
        </p:nvGraphicFramePr>
        <p:xfrm>
          <a:off x="8168957" y="1153915"/>
          <a:ext cx="3982085" cy="3185611"/>
        </p:xfrm>
        <a:graphic>
          <a:graphicData uri="http://schemas.openxmlformats.org/drawingml/2006/table">
            <a:tbl>
              <a:tblPr lastCol="1" bandRow="1" bandCol="1"/>
              <a:tblGrid>
                <a:gridCol w="1431931">
                  <a:extLst>
                    <a:ext uri="{9D8B030D-6E8A-4147-A177-3AD203B41FA5}">
                      <a16:colId xmlns:a16="http://schemas.microsoft.com/office/drawing/2014/main" val="1721951196"/>
                    </a:ext>
                  </a:extLst>
                </a:gridCol>
                <a:gridCol w="876475">
                  <a:extLst>
                    <a:ext uri="{9D8B030D-6E8A-4147-A177-3AD203B41FA5}">
                      <a16:colId xmlns:a16="http://schemas.microsoft.com/office/drawing/2014/main" val="2704973192"/>
                    </a:ext>
                  </a:extLst>
                </a:gridCol>
                <a:gridCol w="876475">
                  <a:extLst>
                    <a:ext uri="{9D8B030D-6E8A-4147-A177-3AD203B41FA5}">
                      <a16:colId xmlns:a16="http://schemas.microsoft.com/office/drawing/2014/main" val="1995875403"/>
                    </a:ext>
                  </a:extLst>
                </a:gridCol>
                <a:gridCol w="797204">
                  <a:extLst>
                    <a:ext uri="{9D8B030D-6E8A-4147-A177-3AD203B41FA5}">
                      <a16:colId xmlns:a16="http://schemas.microsoft.com/office/drawing/2014/main" val="1625342429"/>
                    </a:ext>
                  </a:extLst>
                </a:gridCol>
              </a:tblGrid>
              <a:tr h="22288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BCI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BCII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BCIII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4304826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Initial energy (MeV)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400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400.1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405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181317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inj </a:t>
                      </a: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(%)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0.054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0.367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2.17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6582966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Initial 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 </a:t>
                      </a: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(mm)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4.4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600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4027799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i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1200" i="1" kern="1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RF</a:t>
                      </a: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(GHz)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2.860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5.712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5.712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7815962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Voltage(GV)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0.0056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0.12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4.18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7341386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Gradient (MV/m)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40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40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6270565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 (m)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0.28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104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209754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i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</a:t>
                      </a:r>
                      <a:r>
                        <a:rPr lang="en-US" sz="1200" i="1" kern="1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RF</a:t>
                      </a:r>
                      <a:r>
                        <a:rPr lang="en-US" sz="1200" i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(degree)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89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88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61.5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6507701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200" kern="1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(mm)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1200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27.6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5.5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449427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Final energy(MeV)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400.1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405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2400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8896846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ext </a:t>
                      </a: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0.367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2.17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1.83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7327704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final 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μm</a:t>
                      </a: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600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zh-CN" sz="12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236760"/>
                  </a:ext>
                </a:extLst>
              </a:tr>
            </a:tbl>
          </a:graphicData>
        </a:graphic>
      </p:graphicFrame>
      <p:pic>
        <p:nvPicPr>
          <p:cNvPr id="12" name="图片 11">
            <a:extLst>
              <a:ext uri="{FF2B5EF4-FFF2-40B4-BE49-F238E27FC236}">
                <a16:creationId xmlns:a16="http://schemas.microsoft.com/office/drawing/2014/main" id="{740971D3-C059-4B61-90A0-BD09DC4A4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763" y="4509240"/>
            <a:ext cx="1801195" cy="108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868D190-0B9E-4888-B716-AA5BA39AF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3011" y="4509240"/>
            <a:ext cx="1751661" cy="10800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F0DD77E-277C-4EAB-89D4-6F78E7EE76FA}"/>
              </a:ext>
            </a:extLst>
          </p:cNvPr>
          <p:cNvSpPr txBox="1"/>
          <p:nvPr/>
        </p:nvSpPr>
        <p:spPr>
          <a:xfrm>
            <a:off x="8160763" y="5661248"/>
            <a:ext cx="3911901" cy="41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Beam distribution @ FF (~20μm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700992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23">
            <a:extLst>
              <a:ext uri="{FF2B5EF4-FFF2-40B4-BE49-F238E27FC236}">
                <a16:creationId xmlns:a16="http://schemas.microsoft.com/office/drawing/2014/main" id="{9690A839-44AA-4E17-96AA-8166B8D8FC03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  Key issues need to be addressed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04272DB-86D6-4A25-A6CB-62A8E81E6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1196752"/>
            <a:ext cx="11259732" cy="5472608"/>
          </a:xfrm>
          <a:prstGeom prst="rect">
            <a:avLst/>
          </a:prstGeom>
        </p:spPr>
      </p:pic>
      <p:sp>
        <p:nvSpPr>
          <p:cNvPr id="25" name="灯片编号占位符 4">
            <a:extLst>
              <a:ext uri="{FF2B5EF4-FFF2-40B4-BE49-F238E27FC236}">
                <a16:creationId xmlns:a16="http://schemas.microsoft.com/office/drawing/2014/main" id="{067BBBC4-9359-4057-BADB-52738DB37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621461"/>
            <a:ext cx="468536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28443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 idx="4294967295"/>
          </p:nvPr>
        </p:nvSpPr>
        <p:spPr>
          <a:xfrm>
            <a:off x="2121448" y="67537"/>
            <a:ext cx="7916416" cy="1036506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DA8E8363-518A-4692-81E0-E435A73208AC}"/>
              </a:ext>
            </a:extLst>
          </p:cNvPr>
          <p:cNvSpPr txBox="1">
            <a:spLocks noChangeArrowheads="1"/>
          </p:cNvSpPr>
          <p:nvPr/>
        </p:nvSpPr>
        <p:spPr>
          <a:xfrm>
            <a:off x="1487488" y="1628800"/>
            <a:ext cx="10297144" cy="4114800"/>
          </a:xfrm>
          <a:prstGeom prst="rect">
            <a:avLst/>
          </a:prstGeom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24000" indent="-720000" eaLnBrk="1" hangingPunct="1"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</a:pPr>
            <a:r>
              <a:rPr lang="en-US" altLang="zh-CN" sz="4000" b="1" kern="0" dirty="0">
                <a:solidFill>
                  <a:srgbClr val="C00000"/>
                </a:solidFill>
              </a:rPr>
              <a:t>Plasma-based Linear Collider</a:t>
            </a:r>
          </a:p>
          <a:p>
            <a:pPr marL="324000" indent="-720000" eaLnBrk="1" hangingPunct="1">
              <a:spcBef>
                <a:spcPts val="1200"/>
              </a:spcBef>
              <a:spcAft>
                <a:spcPts val="1200"/>
              </a:spcAft>
              <a:buClrTx/>
            </a:pPr>
            <a:r>
              <a:rPr lang="en-US" altLang="zh-CN" sz="4000" b="1" kern="0" dirty="0"/>
              <a:t>CPI studies during TDR</a:t>
            </a:r>
          </a:p>
          <a:p>
            <a:pPr marL="324000" indent="-720000" eaLnBrk="1" hangingPunct="1">
              <a:spcBef>
                <a:spcPts val="1200"/>
              </a:spcBef>
              <a:spcAft>
                <a:spcPts val="1200"/>
              </a:spcAft>
              <a:buClrTx/>
            </a:pPr>
            <a:r>
              <a:rPr lang="en-US" altLang="zh-CN" sz="4000" b="1" kern="0" dirty="0"/>
              <a:t>IHEP PBA TF proposals and current status</a:t>
            </a:r>
          </a:p>
          <a:p>
            <a:pPr marL="324000" indent="-720000" eaLnBrk="1" hangingPunct="1">
              <a:spcBef>
                <a:spcPts val="1200"/>
              </a:spcBef>
              <a:spcAft>
                <a:spcPts val="1200"/>
              </a:spcAft>
              <a:buClrTx/>
            </a:pPr>
            <a:r>
              <a:rPr lang="en-US" altLang="zh-CN" sz="4000" b="1" kern="0" dirty="0"/>
              <a:t>Summaries and prospects</a:t>
            </a:r>
          </a:p>
        </p:txBody>
      </p:sp>
    </p:spTree>
    <p:extLst>
      <p:ext uri="{BB962C8B-B14F-4D97-AF65-F5344CB8AC3E}">
        <p14:creationId xmlns:p14="http://schemas.microsoft.com/office/powerpoint/2010/main" val="16102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 idx="4294967295"/>
          </p:nvPr>
        </p:nvSpPr>
        <p:spPr>
          <a:xfrm>
            <a:off x="2121448" y="67537"/>
            <a:ext cx="7916416" cy="1036506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DA8E8363-518A-4692-81E0-E435A73208AC}"/>
              </a:ext>
            </a:extLst>
          </p:cNvPr>
          <p:cNvSpPr txBox="1">
            <a:spLocks noChangeArrowheads="1"/>
          </p:cNvSpPr>
          <p:nvPr/>
        </p:nvSpPr>
        <p:spPr>
          <a:xfrm>
            <a:off x="1487488" y="1628800"/>
            <a:ext cx="10297144" cy="4114800"/>
          </a:xfrm>
          <a:prstGeom prst="rect">
            <a:avLst/>
          </a:prstGeom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24000" indent="-720000" eaLnBrk="1" hangingPunct="1">
              <a:spcBef>
                <a:spcPts val="1200"/>
              </a:spcBef>
              <a:spcAft>
                <a:spcPts val="1200"/>
              </a:spcAft>
              <a:buClrTx/>
            </a:pPr>
            <a:r>
              <a:rPr lang="en-US" altLang="zh-CN" sz="4000" b="1" kern="0" dirty="0">
                <a:solidFill>
                  <a:schemeClr val="bg1">
                    <a:lumMod val="75000"/>
                  </a:schemeClr>
                </a:solidFill>
              </a:rPr>
              <a:t>Plasma-based Linear Collider</a:t>
            </a:r>
          </a:p>
          <a:p>
            <a:pPr marL="324000" indent="-720000" eaLnBrk="1" hangingPunct="1">
              <a:spcBef>
                <a:spcPts val="1200"/>
              </a:spcBef>
              <a:spcAft>
                <a:spcPts val="1200"/>
              </a:spcAft>
              <a:buClrTx/>
            </a:pPr>
            <a:r>
              <a:rPr lang="en-US" altLang="zh-CN" sz="4000" b="1" kern="0" dirty="0">
                <a:solidFill>
                  <a:schemeClr val="bg1">
                    <a:lumMod val="75000"/>
                  </a:schemeClr>
                </a:solidFill>
              </a:rPr>
              <a:t>CPI studies during TDR</a:t>
            </a:r>
          </a:p>
          <a:p>
            <a:pPr marL="324000" indent="-720000" eaLnBrk="1" hangingPunct="1">
              <a:spcBef>
                <a:spcPts val="1200"/>
              </a:spcBef>
              <a:spcAft>
                <a:spcPts val="1200"/>
              </a:spcAft>
              <a:buClrTx/>
            </a:pPr>
            <a:r>
              <a:rPr lang="en-US" altLang="zh-CN" sz="4000" b="1" kern="0" dirty="0">
                <a:solidFill>
                  <a:srgbClr val="C00000"/>
                </a:solidFill>
              </a:rPr>
              <a:t>IHEP PBA TF proposals and current status</a:t>
            </a:r>
          </a:p>
          <a:p>
            <a:pPr marL="324000" indent="-720000" eaLnBrk="1" hangingPunct="1">
              <a:spcBef>
                <a:spcPts val="1200"/>
              </a:spcBef>
              <a:spcAft>
                <a:spcPts val="1200"/>
              </a:spcAft>
              <a:buClrTx/>
            </a:pPr>
            <a:r>
              <a:rPr lang="en-US" altLang="zh-CN" sz="4000" b="1" kern="0" dirty="0"/>
              <a:t>Summaries and prospects</a:t>
            </a:r>
          </a:p>
        </p:txBody>
      </p:sp>
    </p:spTree>
    <p:extLst>
      <p:ext uri="{BB962C8B-B14F-4D97-AF65-F5344CB8AC3E}">
        <p14:creationId xmlns:p14="http://schemas.microsoft.com/office/powerpoint/2010/main" val="427673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5B7F021-0072-47A6-8872-C6CB357D0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21</a:t>
            </a:fld>
            <a:endParaRPr lang="zh-CN" altLang="en-US"/>
          </a:p>
        </p:txBody>
      </p:sp>
      <p:sp>
        <p:nvSpPr>
          <p:cNvPr id="3" name="文本框 23">
            <a:extLst>
              <a:ext uri="{FF2B5EF4-FFF2-40B4-BE49-F238E27FC236}">
                <a16:creationId xmlns:a16="http://schemas.microsoft.com/office/drawing/2014/main" id="{B39CBE7A-8D1F-4BD1-8E0B-B733EB3DDA62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  Hall 10 @ IHEP used for detector calibration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8E22035-E4DE-4AE4-9D81-E2B35E2648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2"/>
          <a:stretch/>
        </p:blipFill>
        <p:spPr>
          <a:xfrm>
            <a:off x="3999954" y="1147555"/>
            <a:ext cx="8088533" cy="295232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EAFFC0D-FB1E-43CA-97F4-907F0B40DD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5" t="16978" r="23390" b="6622"/>
          <a:stretch/>
        </p:blipFill>
        <p:spPr>
          <a:xfrm>
            <a:off x="119336" y="1147555"/>
            <a:ext cx="3744417" cy="3240360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FC5DA4BC-E631-46B2-8E8C-9628C3B8BEF9}"/>
              </a:ext>
            </a:extLst>
          </p:cNvPr>
          <p:cNvSpPr/>
          <p:nvPr/>
        </p:nvSpPr>
        <p:spPr>
          <a:xfrm>
            <a:off x="1919536" y="1484784"/>
            <a:ext cx="1224136" cy="5051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D363529-B548-4371-B6DA-EE27E5B5FC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3604302"/>
            <a:ext cx="4752528" cy="304817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9E8AAAE-2CF2-41AB-91E2-685D2203F026}"/>
              </a:ext>
            </a:extLst>
          </p:cNvPr>
          <p:cNvSpPr txBox="1"/>
          <p:nvPr/>
        </p:nvSpPr>
        <p:spPr>
          <a:xfrm>
            <a:off x="4367808" y="3604302"/>
            <a:ext cx="1480439" cy="369332"/>
          </a:xfrm>
          <a:prstGeom prst="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kern="0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 2023.12.03 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94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C9A6D56-B620-4F1C-89B5-89360DFDF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22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2A8BCB5-EBE4-45CE-8CD4-5FCDCEA38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442" y="3817985"/>
            <a:ext cx="6364229" cy="2923383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1FE52E63-80D0-4932-8B9F-153DB22B1A01}"/>
              </a:ext>
            </a:extLst>
          </p:cNvPr>
          <p:cNvGrpSpPr>
            <a:grpSpLocks noChangeAspect="1"/>
          </p:cNvGrpSpPr>
          <p:nvPr/>
        </p:nvGrpSpPr>
        <p:grpSpPr>
          <a:xfrm>
            <a:off x="565063" y="1136752"/>
            <a:ext cx="11196573" cy="2685875"/>
            <a:chOff x="77838" y="2430134"/>
            <a:chExt cx="12036323" cy="2887317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FDE6C05-FD38-4FDB-9D62-AA00A0E95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38" y="2430134"/>
              <a:ext cx="12036323" cy="2887317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EE02305A-868E-4B6E-8321-C065AF3FBAB6}"/>
                </a:ext>
              </a:extLst>
            </p:cNvPr>
            <p:cNvSpPr txBox="1"/>
            <p:nvPr/>
          </p:nvSpPr>
          <p:spPr>
            <a:xfrm>
              <a:off x="1473909" y="4155822"/>
              <a:ext cx="1678845" cy="377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/>
                <a:t>束流中心</a:t>
              </a: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FEBA4E34-175D-49BB-AE9A-69C7AF1C5A92}"/>
                </a:ext>
              </a:extLst>
            </p:cNvPr>
            <p:cNvSpPr/>
            <p:nvPr/>
          </p:nvSpPr>
          <p:spPr>
            <a:xfrm>
              <a:off x="3816617" y="2708413"/>
              <a:ext cx="74543" cy="154057"/>
            </a:xfrm>
            <a:prstGeom prst="rect">
              <a:avLst/>
            </a:prstGeom>
            <a:solidFill>
              <a:srgbClr val="F833C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C8AE2AD9-BA1A-466E-9E41-124FE65CF11F}"/>
                </a:ext>
              </a:extLst>
            </p:cNvPr>
            <p:cNvSpPr/>
            <p:nvPr/>
          </p:nvSpPr>
          <p:spPr>
            <a:xfrm>
              <a:off x="4916853" y="2708413"/>
              <a:ext cx="74543" cy="154057"/>
            </a:xfrm>
            <a:prstGeom prst="rect">
              <a:avLst/>
            </a:prstGeom>
            <a:solidFill>
              <a:srgbClr val="F833C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3A1655E1-5D11-4BED-BFEC-59C4A33A52D8}"/>
              </a:ext>
            </a:extLst>
          </p:cNvPr>
          <p:cNvCxnSpPr>
            <a:cxnSpLocks/>
          </p:cNvCxnSpPr>
          <p:nvPr/>
        </p:nvCxnSpPr>
        <p:spPr>
          <a:xfrm flipH="1">
            <a:off x="9982762" y="2877113"/>
            <a:ext cx="27153" cy="1380931"/>
          </a:xfrm>
          <a:prstGeom prst="straightConnector1">
            <a:avLst/>
          </a:prstGeom>
          <a:ln w="38100">
            <a:solidFill>
              <a:srgbClr val="B5181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3F9B9815-48B6-4C77-AF34-5AF3B8E8F795}"/>
              </a:ext>
            </a:extLst>
          </p:cNvPr>
          <p:cNvSpPr/>
          <p:nvPr/>
        </p:nvSpPr>
        <p:spPr>
          <a:xfrm>
            <a:off x="1149782" y="2012643"/>
            <a:ext cx="2407298" cy="982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83CBAB8-465E-4C01-B29C-5550CDE1A5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80" y="2283306"/>
            <a:ext cx="5171225" cy="3885785"/>
          </a:xfrm>
          <a:prstGeom prst="rect">
            <a:avLst/>
          </a:prstGeom>
        </p:spPr>
      </p:pic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E9A6C2CE-18A9-4C55-9C34-096430098C18}"/>
              </a:ext>
            </a:extLst>
          </p:cNvPr>
          <p:cNvCxnSpPr>
            <a:cxnSpLocks/>
          </p:cNvCxnSpPr>
          <p:nvPr/>
        </p:nvCxnSpPr>
        <p:spPr>
          <a:xfrm flipH="1">
            <a:off x="3678396" y="2646958"/>
            <a:ext cx="2714596" cy="572091"/>
          </a:xfrm>
          <a:prstGeom prst="straightConnector1">
            <a:avLst/>
          </a:prstGeom>
          <a:ln w="38100">
            <a:solidFill>
              <a:srgbClr val="B5181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286A1A18-31EB-4ED5-BF23-EDBC4678FC47}"/>
              </a:ext>
            </a:extLst>
          </p:cNvPr>
          <p:cNvCxnSpPr>
            <a:cxnSpLocks/>
          </p:cNvCxnSpPr>
          <p:nvPr/>
        </p:nvCxnSpPr>
        <p:spPr>
          <a:xfrm>
            <a:off x="2935512" y="1300284"/>
            <a:ext cx="845311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298DBD8E-E90A-4054-8243-D72435329356}"/>
              </a:ext>
            </a:extLst>
          </p:cNvPr>
          <p:cNvCxnSpPr>
            <a:cxnSpLocks/>
          </p:cNvCxnSpPr>
          <p:nvPr/>
        </p:nvCxnSpPr>
        <p:spPr>
          <a:xfrm>
            <a:off x="3191132" y="3567578"/>
            <a:ext cx="2751016" cy="713785"/>
          </a:xfrm>
          <a:prstGeom prst="straightConnector1">
            <a:avLst/>
          </a:prstGeom>
          <a:ln w="38100">
            <a:solidFill>
              <a:srgbClr val="B5181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8A3A57D9-9C64-4C9D-A42A-F1F0852E62EE}"/>
              </a:ext>
            </a:extLst>
          </p:cNvPr>
          <p:cNvSpPr/>
          <p:nvPr/>
        </p:nvSpPr>
        <p:spPr>
          <a:xfrm>
            <a:off x="476538" y="6250637"/>
            <a:ext cx="5171225" cy="349776"/>
          </a:xfrm>
          <a:prstGeom prst="rect">
            <a:avLst/>
          </a:prstGeom>
          <a:solidFill>
            <a:srgbClr val="1B2946"/>
          </a:solidFill>
          <a:ln w="25400" cap="flat" cmpd="sng" algn="ctr">
            <a:solidFill>
              <a:srgbClr val="1B2946">
                <a:shade val="50000"/>
              </a:srgbClr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</a:rPr>
              <a:t>2.5 GeV e-</a:t>
            </a:r>
            <a:r>
              <a:rPr lang="en-US" altLang="zh-CN" sz="1400" kern="0" dirty="0">
                <a:solidFill>
                  <a:prstClr val="white"/>
                </a:solidFill>
                <a:latin typeface="Calibri"/>
                <a:ea typeface="微软雅黑"/>
              </a:rPr>
              <a:t>/e+</a:t>
            </a:r>
            <a:r>
              <a:rPr lang="zh-CN" altLang="en-US" sz="1400" kern="0" dirty="0">
                <a:solidFill>
                  <a:prstClr val="white"/>
                </a:solidFill>
                <a:latin typeface="Calibri"/>
                <a:ea typeface="微软雅黑"/>
              </a:rPr>
              <a:t> </a:t>
            </a:r>
            <a:r>
              <a:rPr lang="en-US" altLang="zh-CN" sz="1400" kern="0" dirty="0">
                <a:solidFill>
                  <a:prstClr val="white"/>
                </a:solidFill>
                <a:latin typeface="Calibri"/>
                <a:ea typeface="微软雅黑"/>
              </a:rPr>
              <a:t>beamline</a:t>
            </a:r>
            <a:r>
              <a:rPr lang="zh-CN" altLang="en-US" sz="1400" kern="0" dirty="0">
                <a:solidFill>
                  <a:prstClr val="white"/>
                </a:solidFill>
                <a:latin typeface="Calibri"/>
                <a:ea typeface="微软雅黑"/>
              </a:rPr>
              <a:t> </a:t>
            </a:r>
            <a:r>
              <a:rPr lang="en-US" altLang="zh-CN" sz="1400" kern="0" dirty="0">
                <a:solidFill>
                  <a:prstClr val="white"/>
                </a:solidFill>
                <a:latin typeface="Calibri"/>
                <a:ea typeface="微软雅黑"/>
              </a:rPr>
              <a:t>+</a:t>
            </a:r>
            <a:r>
              <a:rPr lang="zh-CN" altLang="en-US" sz="1400" kern="0" dirty="0">
                <a:solidFill>
                  <a:prstClr val="white"/>
                </a:solidFill>
                <a:latin typeface="Calibri"/>
                <a:ea typeface="微软雅黑"/>
              </a:rPr>
              <a:t> </a:t>
            </a:r>
            <a:r>
              <a:rPr lang="en-US" altLang="zh-CN" sz="1400" kern="0" dirty="0">
                <a:solidFill>
                  <a:prstClr val="white"/>
                </a:solidFill>
                <a:latin typeface="Calibri"/>
                <a:ea typeface="微软雅黑"/>
              </a:rPr>
              <a:t>PW-level high performance laser system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1A255DA6-5CA1-42B1-9FE5-408FA7C252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5400000">
            <a:off x="10449060" y="4980606"/>
            <a:ext cx="2685875" cy="68050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F68CC61A-3729-43AD-AE41-2CC72D53C9A6}"/>
              </a:ext>
            </a:extLst>
          </p:cNvPr>
          <p:cNvSpPr txBox="1"/>
          <p:nvPr/>
        </p:nvSpPr>
        <p:spPr>
          <a:xfrm>
            <a:off x="2711624" y="1128531"/>
            <a:ext cx="110748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</a:rPr>
              <a:t>~ 661 MeV</a:t>
            </a:r>
            <a:endParaRPr lang="zh-CN" altLang="en-US" sz="1200" b="1" dirty="0">
              <a:solidFill>
                <a:srgbClr val="FF0000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0C41D04-61A0-4200-90E5-AF2B62A2E59B}"/>
              </a:ext>
            </a:extLst>
          </p:cNvPr>
          <p:cNvSpPr txBox="1"/>
          <p:nvPr/>
        </p:nvSpPr>
        <p:spPr>
          <a:xfrm>
            <a:off x="820099" y="1895690"/>
            <a:ext cx="73939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</a:rPr>
              <a:t>e- gun</a:t>
            </a:r>
            <a:endParaRPr lang="zh-CN" altLang="en-US" sz="1200" b="1" dirty="0">
              <a:solidFill>
                <a:srgbClr val="FF0000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3EA1F455-5D78-4731-B810-4796F66030E7}"/>
              </a:ext>
            </a:extLst>
          </p:cNvPr>
          <p:cNvSpPr txBox="1"/>
          <p:nvPr/>
        </p:nvSpPr>
        <p:spPr>
          <a:xfrm>
            <a:off x="1628498" y="1857352"/>
            <a:ext cx="173052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</a:rPr>
              <a:t>e+ target, ~240 MeV</a:t>
            </a:r>
            <a:endParaRPr lang="zh-CN" altLang="en-US" sz="1200" b="1" dirty="0">
              <a:solidFill>
                <a:srgbClr val="FF0000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C893383-B6D5-4F9D-A972-1F7C8A966B6F}"/>
              </a:ext>
            </a:extLst>
          </p:cNvPr>
          <p:cNvSpPr txBox="1"/>
          <p:nvPr/>
        </p:nvSpPr>
        <p:spPr>
          <a:xfrm>
            <a:off x="5356603" y="1822480"/>
            <a:ext cx="73939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1200" b="1" dirty="0">
              <a:solidFill>
                <a:srgbClr val="FF0000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F7A6577-36B4-4227-800B-B9E38800A030}"/>
              </a:ext>
            </a:extLst>
          </p:cNvPr>
          <p:cNvSpPr txBox="1"/>
          <p:nvPr/>
        </p:nvSpPr>
        <p:spPr>
          <a:xfrm>
            <a:off x="6672064" y="3241518"/>
            <a:ext cx="73939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1200" b="1" dirty="0">
              <a:solidFill>
                <a:srgbClr val="FF0000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FAE59B3-C5BE-479C-8F7C-43A8A2D216A7}"/>
              </a:ext>
            </a:extLst>
          </p:cNvPr>
          <p:cNvSpPr txBox="1"/>
          <p:nvPr/>
        </p:nvSpPr>
        <p:spPr>
          <a:xfrm>
            <a:off x="7176120" y="2935977"/>
            <a:ext cx="73939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1200" b="1" dirty="0">
              <a:solidFill>
                <a:srgbClr val="FF0000"/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5B0FC61-DF18-4ECF-AD90-1E37A5F3730A}"/>
              </a:ext>
            </a:extLst>
          </p:cNvPr>
          <p:cNvSpPr txBox="1"/>
          <p:nvPr/>
        </p:nvSpPr>
        <p:spPr>
          <a:xfrm>
            <a:off x="7624990" y="2512924"/>
            <a:ext cx="133755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altLang="zh-CN" sz="1200" b="1" dirty="0">
              <a:solidFill>
                <a:srgbClr val="FF0000"/>
              </a:solidFill>
            </a:endParaRPr>
          </a:p>
          <a:p>
            <a:endParaRPr lang="en-US" altLang="zh-CN" sz="1200" b="1" dirty="0">
              <a:solidFill>
                <a:srgbClr val="FF0000"/>
              </a:solidFill>
            </a:endParaRPr>
          </a:p>
          <a:p>
            <a:endParaRPr lang="en-US" altLang="zh-CN" sz="1200" b="1" dirty="0">
              <a:solidFill>
                <a:srgbClr val="FF0000"/>
              </a:solidFill>
            </a:endParaRPr>
          </a:p>
          <a:p>
            <a:endParaRPr lang="en-US" altLang="zh-CN" sz="1200" b="1" dirty="0">
              <a:solidFill>
                <a:srgbClr val="FF0000"/>
              </a:solidFill>
            </a:endParaRPr>
          </a:p>
          <a:p>
            <a:endParaRPr lang="en-US" altLang="zh-CN" sz="1200" b="1" dirty="0">
              <a:solidFill>
                <a:srgbClr val="FF0000"/>
              </a:solidFill>
            </a:endParaRPr>
          </a:p>
          <a:p>
            <a:r>
              <a:rPr lang="en-US" altLang="zh-CN" sz="1200" b="1" dirty="0">
                <a:solidFill>
                  <a:srgbClr val="FF0000"/>
                </a:solidFill>
              </a:rPr>
              <a:t>                          </a:t>
            </a:r>
            <a:endParaRPr lang="zh-CN" altLang="en-US" sz="1200" b="1" dirty="0">
              <a:solidFill>
                <a:srgbClr val="FF0000"/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6120D89-4650-4EFA-8BAF-0AD99F490EEB}"/>
              </a:ext>
            </a:extLst>
          </p:cNvPr>
          <p:cNvSpPr txBox="1"/>
          <p:nvPr/>
        </p:nvSpPr>
        <p:spPr>
          <a:xfrm>
            <a:off x="9120336" y="1419969"/>
            <a:ext cx="73939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1200" b="1" dirty="0">
              <a:solidFill>
                <a:srgbClr val="FF0000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E526D84-89E5-462B-903D-98C6B7C3577A}"/>
              </a:ext>
            </a:extLst>
          </p:cNvPr>
          <p:cNvSpPr txBox="1"/>
          <p:nvPr/>
        </p:nvSpPr>
        <p:spPr>
          <a:xfrm>
            <a:off x="10302821" y="1988788"/>
            <a:ext cx="126578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</a:rPr>
              <a:t>PWFA lab</a:t>
            </a:r>
            <a:endParaRPr lang="zh-CN" altLang="en-US" sz="1200" b="1" dirty="0">
              <a:solidFill>
                <a:srgbClr val="FF0000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712BC7F-352C-484D-B26D-AC6EC08FE2E0}"/>
              </a:ext>
            </a:extLst>
          </p:cNvPr>
          <p:cNvSpPr txBox="1"/>
          <p:nvPr/>
        </p:nvSpPr>
        <p:spPr>
          <a:xfrm rot="1200000">
            <a:off x="9050921" y="2397554"/>
            <a:ext cx="1296000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sz="1300" b="1" dirty="0">
              <a:solidFill>
                <a:srgbClr val="FF0000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BAC1C6E-CB3B-4F7A-9E42-CAEA1586BFAF}"/>
              </a:ext>
            </a:extLst>
          </p:cNvPr>
          <p:cNvSpPr txBox="1"/>
          <p:nvPr/>
        </p:nvSpPr>
        <p:spPr>
          <a:xfrm rot="17400000">
            <a:off x="11005587" y="2698232"/>
            <a:ext cx="936000" cy="216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</a:rPr>
              <a:t>Diagnostics</a:t>
            </a:r>
            <a:endParaRPr lang="zh-CN" altLang="en-US" sz="1200" b="1" dirty="0">
              <a:solidFill>
                <a:srgbClr val="FF0000"/>
              </a:solidFill>
            </a:endParaRPr>
          </a:p>
        </p:txBody>
      </p:sp>
      <p:sp>
        <p:nvSpPr>
          <p:cNvPr id="32" name="文本框 23">
            <a:extLst>
              <a:ext uri="{FF2B5EF4-FFF2-40B4-BE49-F238E27FC236}">
                <a16:creationId xmlns:a16="http://schemas.microsoft.com/office/drawing/2014/main" id="{21AB03EA-0AC0-42DD-9D24-4E6DE86222C9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  BEPCII-based PWFA TF design V1.0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93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4968051-2811-4932-937A-8D43F2972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23</a:t>
            </a:fld>
            <a:endParaRPr lang="zh-CN" altLang="en-US"/>
          </a:p>
        </p:txBody>
      </p:sp>
      <p:sp>
        <p:nvSpPr>
          <p:cNvPr id="3" name="文本框 23">
            <a:extLst>
              <a:ext uri="{FF2B5EF4-FFF2-40B4-BE49-F238E27FC236}">
                <a16:creationId xmlns:a16="http://schemas.microsoft.com/office/drawing/2014/main" id="{10F6334D-0C13-4216-8848-5E8AD7A38D0F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  BEPCII-based PWFA TF design V2.0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B9C808E3-49F8-4CBD-9177-89343EF4B6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9" b="766"/>
          <a:stretch/>
        </p:blipFill>
        <p:spPr>
          <a:xfrm>
            <a:off x="140666" y="1124744"/>
            <a:ext cx="11797111" cy="367240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BDC655E-21E3-49EB-840B-175E37E60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85" y="4921077"/>
            <a:ext cx="11671692" cy="159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21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4968051-2811-4932-937A-8D43F2972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24</a:t>
            </a:fld>
            <a:endParaRPr lang="zh-CN" altLang="en-US"/>
          </a:p>
        </p:txBody>
      </p:sp>
      <p:sp>
        <p:nvSpPr>
          <p:cNvPr id="3" name="文本框 23">
            <a:extLst>
              <a:ext uri="{FF2B5EF4-FFF2-40B4-BE49-F238E27FC236}">
                <a16:creationId xmlns:a16="http://schemas.microsoft.com/office/drawing/2014/main" id="{10F6334D-0C13-4216-8848-5E8AD7A38D0F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  BEPCII-based PWFA TF design V2.0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B9C808E3-49F8-4CBD-9177-89343EF4B6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9" b="766"/>
          <a:stretch/>
        </p:blipFill>
        <p:spPr>
          <a:xfrm>
            <a:off x="140666" y="1124744"/>
            <a:ext cx="11797111" cy="367240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4979178-11A9-48E6-9184-221D2B4795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3435085"/>
            <a:ext cx="5695211" cy="324017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18982C5-6AC2-465D-996F-428FF0A1D0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595" y="2048074"/>
            <a:ext cx="6171988" cy="462718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CA990BF-5AF2-4B6E-B904-A5FF4D1B070E}"/>
              </a:ext>
            </a:extLst>
          </p:cNvPr>
          <p:cNvSpPr txBox="1"/>
          <p:nvPr/>
        </p:nvSpPr>
        <p:spPr>
          <a:xfrm>
            <a:off x="5884595" y="2050090"/>
            <a:ext cx="1795581" cy="369332"/>
          </a:xfrm>
          <a:prstGeom prst="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kern="0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 2024.03.24 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472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4968051-2811-4932-937A-8D43F2972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25</a:t>
            </a:fld>
            <a:endParaRPr lang="zh-CN" altLang="en-US"/>
          </a:p>
        </p:txBody>
      </p:sp>
      <p:sp>
        <p:nvSpPr>
          <p:cNvPr id="3" name="文本框 23">
            <a:extLst>
              <a:ext uri="{FF2B5EF4-FFF2-40B4-BE49-F238E27FC236}">
                <a16:creationId xmlns:a16="http://schemas.microsoft.com/office/drawing/2014/main" id="{10F6334D-0C13-4216-8848-5E8AD7A38D0F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  BEPCII-based PWFA TF design V2.0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B9C808E3-49F8-4CBD-9177-89343EF4B6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9" b="766"/>
          <a:stretch/>
        </p:blipFill>
        <p:spPr>
          <a:xfrm>
            <a:off x="140666" y="1124744"/>
            <a:ext cx="11797111" cy="367240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BB95941-4D4B-4FD6-9887-E18FCD883753}"/>
              </a:ext>
            </a:extLst>
          </p:cNvPr>
          <p:cNvSpPr txBox="1"/>
          <p:nvPr/>
        </p:nvSpPr>
        <p:spPr>
          <a:xfrm>
            <a:off x="799507" y="4911219"/>
            <a:ext cx="4864446" cy="14901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30000"/>
              </a:lnSpc>
              <a:buFont typeface="+mj-ea"/>
              <a:buAutoNum type="circleNumDbPlain"/>
            </a:pPr>
            <a:r>
              <a:rPr lang="en-US" altLang="zh-CN" b="1" dirty="0">
                <a:solidFill>
                  <a:srgbClr val="C00000"/>
                </a:solidFill>
              </a:rPr>
              <a:t>L-band e- Gun (&gt; 5 nC):</a:t>
            </a:r>
            <a:r>
              <a:rPr lang="en-US" altLang="zh-CN" b="1" dirty="0">
                <a:solidFill>
                  <a:srgbClr val="C00000"/>
                </a:solidFill>
                <a:sym typeface="Wingdings" panose="05000000000000000000" pitchFamily="2" charset="2"/>
              </a:rPr>
              <a:t> ~ CPI requirement</a:t>
            </a:r>
          </a:p>
          <a:p>
            <a:pPr marL="457200" indent="-457200">
              <a:lnSpc>
                <a:spcPct val="130000"/>
              </a:lnSpc>
              <a:buFont typeface="+mj-ea"/>
              <a:buAutoNum type="circleNumDbPlain"/>
            </a:pPr>
            <a:r>
              <a:rPr lang="en-US" altLang="zh-CN" b="1" dirty="0">
                <a:solidFill>
                  <a:srgbClr val="C00000"/>
                </a:solidFill>
              </a:rPr>
              <a:t>Beams combination: similar to CPI</a:t>
            </a:r>
          </a:p>
          <a:p>
            <a:pPr marL="457200" indent="-457200">
              <a:lnSpc>
                <a:spcPct val="130000"/>
              </a:lnSpc>
              <a:buFont typeface="+mj-ea"/>
              <a:buAutoNum type="circleNumDbPlain"/>
            </a:pPr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</a:rPr>
              <a:t>High quality e+ beam: NO</a:t>
            </a:r>
          </a:p>
          <a:p>
            <a:pPr marL="457200" indent="-457200">
              <a:lnSpc>
                <a:spcPct val="130000"/>
              </a:lnSpc>
              <a:buFont typeface="+mj-ea"/>
              <a:buAutoNum type="circleNumDbPlain"/>
            </a:pPr>
            <a:r>
              <a:rPr lang="en-US" altLang="zh-CN" b="1" dirty="0">
                <a:solidFill>
                  <a:srgbClr val="C00000"/>
                </a:solidFill>
              </a:rPr>
              <a:t>Final Focus: even harder than CPI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B461ECC-E054-43E9-8300-F0AC8FA526EE}"/>
              </a:ext>
            </a:extLst>
          </p:cNvPr>
          <p:cNvSpPr txBox="1"/>
          <p:nvPr/>
        </p:nvSpPr>
        <p:spPr>
          <a:xfrm>
            <a:off x="6528048" y="4911219"/>
            <a:ext cx="4752527" cy="14901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30000"/>
              </a:lnSpc>
              <a:buFont typeface="+mj-ea"/>
              <a:buAutoNum type="circleNumDbPlain" startAt="5"/>
            </a:pPr>
            <a:r>
              <a:rPr lang="en-US" altLang="zh-CN" b="1" dirty="0">
                <a:solidFill>
                  <a:srgbClr val="0070C0"/>
                </a:solidFill>
              </a:rPr>
              <a:t>HTR e- acc.:</a:t>
            </a:r>
            <a:r>
              <a:rPr lang="en-US" altLang="zh-CN" b="1" dirty="0">
                <a:solidFill>
                  <a:srgbClr val="0070C0"/>
                </a:solidFill>
                <a:sym typeface="Wingdings" panose="05000000000000000000" pitchFamily="2" charset="2"/>
              </a:rPr>
              <a:t> easier than CPI (~CPI @ SXFEL)</a:t>
            </a:r>
          </a:p>
          <a:p>
            <a:pPr marL="457200" indent="-457200">
              <a:lnSpc>
                <a:spcPct val="130000"/>
              </a:lnSpc>
              <a:buFont typeface="+mj-ea"/>
              <a:buAutoNum type="circleNumDbPlain" startAt="5"/>
            </a:pPr>
            <a:r>
              <a:rPr lang="en-US" altLang="zh-CN" b="1" dirty="0">
                <a:solidFill>
                  <a:srgbClr val="0070C0"/>
                </a:solidFill>
              </a:rPr>
              <a:t>High rep. rate plasma source: &gt; CPI</a:t>
            </a:r>
          </a:p>
          <a:p>
            <a:pPr marL="457200" indent="-457200">
              <a:lnSpc>
                <a:spcPct val="130000"/>
              </a:lnSpc>
              <a:buFont typeface="+mj-ea"/>
              <a:buAutoNum type="circleNumDbPlain" startAt="5"/>
            </a:pPr>
            <a:r>
              <a:rPr lang="en-US" altLang="zh-CN" dirty="0">
                <a:solidFill>
                  <a:srgbClr val="0070C0"/>
                </a:solidFill>
              </a:rPr>
              <a:t>e+ PWFA acc.: 1</a:t>
            </a:r>
            <a:r>
              <a:rPr lang="en-US" altLang="zh-CN" baseline="30000" dirty="0">
                <a:solidFill>
                  <a:srgbClr val="0070C0"/>
                </a:solidFill>
              </a:rPr>
              <a:t>st</a:t>
            </a:r>
            <a:r>
              <a:rPr lang="en-US" altLang="zh-CN" dirty="0">
                <a:solidFill>
                  <a:srgbClr val="0070C0"/>
                </a:solidFill>
              </a:rPr>
              <a:t> exp. result, &lt; CPI</a:t>
            </a:r>
          </a:p>
          <a:p>
            <a:pPr marL="457200" indent="-457200">
              <a:lnSpc>
                <a:spcPct val="130000"/>
              </a:lnSpc>
              <a:buFont typeface="+mj-ea"/>
              <a:buAutoNum type="circleNumDbPlain" startAt="5"/>
            </a:pPr>
            <a:r>
              <a:rPr lang="en-US" altLang="zh-CN" dirty="0">
                <a:solidFill>
                  <a:srgbClr val="0070C0"/>
                </a:solidFill>
              </a:rPr>
              <a:t>Cascaded/staging: 1</a:t>
            </a:r>
            <a:r>
              <a:rPr lang="en-US" altLang="zh-CN" baseline="30000" dirty="0">
                <a:solidFill>
                  <a:srgbClr val="0070C0"/>
                </a:solidFill>
              </a:rPr>
              <a:t>st</a:t>
            </a:r>
            <a:r>
              <a:rPr lang="en-US" altLang="zh-CN" dirty="0">
                <a:solidFill>
                  <a:srgbClr val="0070C0"/>
                </a:solidFill>
              </a:rPr>
              <a:t> exp. result, &lt; CPI</a:t>
            </a:r>
          </a:p>
        </p:txBody>
      </p:sp>
    </p:spTree>
    <p:extLst>
      <p:ext uri="{BB962C8B-B14F-4D97-AF65-F5344CB8AC3E}">
        <p14:creationId xmlns:p14="http://schemas.microsoft.com/office/powerpoint/2010/main" val="3955784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D972B27-84EA-4BB6-B37A-1ADA6DC00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26</a:t>
            </a:fld>
            <a:endParaRPr lang="zh-CN" altLang="en-US"/>
          </a:p>
        </p:txBody>
      </p:sp>
      <p:sp>
        <p:nvSpPr>
          <p:cNvPr id="3" name="文本框 23">
            <a:extLst>
              <a:ext uri="{FF2B5EF4-FFF2-40B4-BE49-F238E27FC236}">
                <a16:creationId xmlns:a16="http://schemas.microsoft.com/office/drawing/2014/main" id="{833E8CFC-4CFC-4C88-9132-C428853A7BFD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  Budget &amp; timetable of BEPCII-based PWFA TF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E9C71B2A-5FAC-4414-9D4E-3A71E4FC0C3E}"/>
              </a:ext>
            </a:extLst>
          </p:cNvPr>
          <p:cNvSpPr txBox="1">
            <a:spLocks noChangeArrowheads="1"/>
          </p:cNvSpPr>
          <p:nvPr/>
        </p:nvSpPr>
        <p:spPr>
          <a:xfrm>
            <a:off x="4793907" y="1256223"/>
            <a:ext cx="6984776" cy="5328592"/>
          </a:xfrm>
          <a:prstGeom prst="rect">
            <a:avLst/>
          </a:prstGeom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16000" indent="-468000" eaLnBrk="1" hangingPunct="1">
              <a:spcBef>
                <a:spcPts val="12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Ø"/>
            </a:pPr>
            <a:r>
              <a:rPr lang="en-US" altLang="zh-CN" sz="2400" b="1" kern="0" dirty="0">
                <a:solidFill>
                  <a:schemeClr val="bg1">
                    <a:lumMod val="75000"/>
                  </a:schemeClr>
                </a:solidFill>
              </a:rPr>
              <a:t>2023.10-2024.03: Clear Hall 10</a:t>
            </a:r>
          </a:p>
          <a:p>
            <a:pPr marL="216000" indent="-468000" eaLnBrk="1" hangingPunct="1">
              <a:spcBef>
                <a:spcPts val="12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Ø"/>
            </a:pPr>
            <a:r>
              <a:rPr lang="en-US" altLang="zh-CN" sz="2400" b="1" kern="0" dirty="0">
                <a:solidFill>
                  <a:srgbClr val="C00000"/>
                </a:solidFill>
              </a:rPr>
              <a:t>2024.05-2024.10: Construction and re-decoration</a:t>
            </a:r>
          </a:p>
          <a:p>
            <a:pPr marL="216000" indent="-468000" eaLnBrk="1" hangingPunct="1">
              <a:spcBef>
                <a:spcPts val="12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Ø"/>
            </a:pPr>
            <a:r>
              <a:rPr lang="en-US" altLang="zh-CN" sz="2400" b="1" kern="0" dirty="0"/>
              <a:t>2024.07-2024.10: Install BL-I (outside hall 10)</a:t>
            </a:r>
          </a:p>
          <a:p>
            <a:pPr marL="216000" indent="-468000" eaLnBrk="1" hangingPunct="1">
              <a:spcBef>
                <a:spcPts val="12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Ø"/>
            </a:pPr>
            <a:r>
              <a:rPr lang="en-US" altLang="zh-CN" sz="2400" b="1" kern="0" dirty="0"/>
              <a:t>2024.11-2025.06: Install BL-I (inside hall 10)</a:t>
            </a:r>
          </a:p>
          <a:p>
            <a:pPr marL="216000" indent="-468000" eaLnBrk="1" hangingPunct="1">
              <a:spcBef>
                <a:spcPts val="12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Ø"/>
            </a:pPr>
            <a:r>
              <a:rPr lang="en-US" altLang="zh-CN" sz="2400" b="1" kern="0" dirty="0"/>
              <a:t>2025.02-2025.08: Install PW Laser system</a:t>
            </a:r>
          </a:p>
          <a:p>
            <a:pPr marL="216000" indent="-468000" eaLnBrk="1" hangingPunct="1">
              <a:spcBef>
                <a:spcPts val="12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Ø"/>
            </a:pPr>
            <a:r>
              <a:rPr lang="en-US" altLang="zh-CN" sz="2400" b="1" kern="0" dirty="0"/>
              <a:t>2025.07-2025.12: Install BL-II</a:t>
            </a:r>
          </a:p>
          <a:p>
            <a:pPr marL="216000" indent="-468000" eaLnBrk="1" hangingPunct="1">
              <a:spcBef>
                <a:spcPts val="12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Ø"/>
            </a:pPr>
            <a:r>
              <a:rPr lang="en-US" altLang="zh-CN" sz="2400" b="1" kern="0" dirty="0"/>
              <a:t>2026.01-2026.06: Beam and laser commissioning</a:t>
            </a:r>
          </a:p>
          <a:p>
            <a:pPr marL="216000" indent="-468000" eaLnBrk="1" hangingPunct="1">
              <a:spcBef>
                <a:spcPts val="12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Ø"/>
            </a:pPr>
            <a:r>
              <a:rPr lang="en-US" altLang="zh-CN" sz="2400" b="1" kern="0" dirty="0"/>
              <a:t>Since 2026.06: PBA experiments</a:t>
            </a:r>
          </a:p>
          <a:p>
            <a:pPr marL="216000" indent="-468000" eaLnBrk="1" hangingPunct="1">
              <a:spcBef>
                <a:spcPts val="12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Ø"/>
            </a:pPr>
            <a:endParaRPr lang="en-US" altLang="zh-CN" sz="2400" b="1" kern="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8B9B140-460A-48CA-A456-8E2670A8D3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62" y="1267784"/>
            <a:ext cx="3744738" cy="532859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3EF8E74-BBDC-4F6C-A3E2-DFDBDAC5DACA}"/>
              </a:ext>
            </a:extLst>
          </p:cNvPr>
          <p:cNvSpPr txBox="1"/>
          <p:nvPr/>
        </p:nvSpPr>
        <p:spPr>
          <a:xfrm>
            <a:off x="1487488" y="6093296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10 million </a:t>
            </a:r>
            <a:r>
              <a:rPr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</a:p>
        </p:txBody>
      </p:sp>
    </p:spTree>
    <p:extLst>
      <p:ext uri="{BB962C8B-B14F-4D97-AF65-F5344CB8AC3E}">
        <p14:creationId xmlns:p14="http://schemas.microsoft.com/office/powerpoint/2010/main" val="2146067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29DBE26-487F-4CCA-8499-EC70F23BF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27</a:t>
            </a:fld>
            <a:endParaRPr lang="zh-CN" altLang="en-US"/>
          </a:p>
        </p:txBody>
      </p:sp>
      <p:sp>
        <p:nvSpPr>
          <p:cNvPr id="3" name="文本框 23">
            <a:extLst>
              <a:ext uri="{FF2B5EF4-FFF2-40B4-BE49-F238E27FC236}">
                <a16:creationId xmlns:a16="http://schemas.microsoft.com/office/drawing/2014/main" id="{69685DA5-45E6-41E4-81A7-D2F00B1592CB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  PBA TF based on LPA + Storage Ring @ HN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DB9523A-57E3-4676-8C75-6238E68B1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1161794"/>
            <a:ext cx="9721080" cy="459347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EAD3BAD-4F21-4330-8292-37DF36E401B8}"/>
              </a:ext>
            </a:extLst>
          </p:cNvPr>
          <p:cNvSpPr txBox="1"/>
          <p:nvPr/>
        </p:nvSpPr>
        <p:spPr>
          <a:xfrm>
            <a:off x="767408" y="5107200"/>
            <a:ext cx="5116814" cy="14901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30000"/>
              </a:lnSpc>
              <a:buFont typeface="+mj-ea"/>
              <a:buAutoNum type="circleNumDbPlain"/>
            </a:pPr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</a:rPr>
              <a:t>L-band e- Gun (&gt; 5 nC):</a:t>
            </a:r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 NO</a:t>
            </a:r>
          </a:p>
          <a:p>
            <a:pPr marL="457200" indent="-457200">
              <a:lnSpc>
                <a:spcPct val="130000"/>
              </a:lnSpc>
              <a:buFont typeface="+mj-ea"/>
              <a:buAutoNum type="circleNumDbPlain"/>
            </a:pPr>
            <a:r>
              <a:rPr lang="en-US" altLang="zh-CN" dirty="0">
                <a:solidFill>
                  <a:srgbClr val="C00000"/>
                </a:solidFill>
              </a:rPr>
              <a:t>Beams combination: </a:t>
            </a:r>
            <a:r>
              <a:rPr lang="en-US" altLang="zh-CN" dirty="0">
                <a:solidFill>
                  <a:srgbClr val="C00000"/>
                </a:solidFill>
                <a:sym typeface="Wingdings" panose="05000000000000000000" pitchFamily="2" charset="2"/>
              </a:rPr>
              <a:t> beam manipulation</a:t>
            </a:r>
            <a:endParaRPr lang="en-US" altLang="zh-CN" dirty="0">
              <a:solidFill>
                <a:srgbClr val="C00000"/>
              </a:solidFill>
            </a:endParaRPr>
          </a:p>
          <a:p>
            <a:pPr marL="457200" indent="-457200">
              <a:lnSpc>
                <a:spcPct val="130000"/>
              </a:lnSpc>
              <a:buFont typeface="+mj-ea"/>
              <a:buAutoNum type="circleNumDbPlain"/>
            </a:pPr>
            <a:r>
              <a:rPr lang="en-US" altLang="zh-CN" b="1" dirty="0">
                <a:solidFill>
                  <a:srgbClr val="C00000"/>
                </a:solidFill>
              </a:rPr>
              <a:t>High quality e+ beam: similar to CPI</a:t>
            </a:r>
          </a:p>
          <a:p>
            <a:pPr marL="457200" indent="-457200">
              <a:lnSpc>
                <a:spcPct val="130000"/>
              </a:lnSpc>
              <a:buFont typeface="+mj-ea"/>
              <a:buAutoNum type="circleNumDbPlain"/>
            </a:pPr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</a:rPr>
              <a:t>Final Focus: NO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4341D97-53BE-45DE-8915-49EAC9B7400D}"/>
              </a:ext>
            </a:extLst>
          </p:cNvPr>
          <p:cNvSpPr txBox="1"/>
          <p:nvPr/>
        </p:nvSpPr>
        <p:spPr>
          <a:xfrm>
            <a:off x="6091754" y="5107200"/>
            <a:ext cx="3316614" cy="14901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30000"/>
              </a:lnSpc>
              <a:buFont typeface="+mj-ea"/>
              <a:buAutoNum type="circleNumDbPlain" startAt="5"/>
            </a:pPr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</a:rPr>
              <a:t>HTR e- acc.:</a:t>
            </a:r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 NO</a:t>
            </a:r>
          </a:p>
          <a:p>
            <a:pPr marL="457200" indent="-457200">
              <a:lnSpc>
                <a:spcPct val="130000"/>
              </a:lnSpc>
              <a:buFont typeface="+mj-ea"/>
              <a:buAutoNum type="circleNumDbPlain" startAt="5"/>
            </a:pPr>
            <a:r>
              <a:rPr lang="en-US" altLang="zh-CN" b="1" dirty="0">
                <a:solidFill>
                  <a:srgbClr val="0070C0"/>
                </a:solidFill>
              </a:rPr>
              <a:t>Plasma source: ~ CPI</a:t>
            </a:r>
          </a:p>
          <a:p>
            <a:pPr marL="457200" indent="-457200">
              <a:lnSpc>
                <a:spcPct val="130000"/>
              </a:lnSpc>
              <a:buFont typeface="+mj-ea"/>
              <a:buAutoNum type="circleNumDbPlain" startAt="5"/>
            </a:pPr>
            <a:r>
              <a:rPr lang="en-US" altLang="zh-CN" b="1" dirty="0">
                <a:solidFill>
                  <a:srgbClr val="0070C0"/>
                </a:solidFill>
              </a:rPr>
              <a:t>e+ PWFA acc.: ~ CPI</a:t>
            </a:r>
          </a:p>
          <a:p>
            <a:pPr marL="457200" indent="-457200">
              <a:lnSpc>
                <a:spcPct val="130000"/>
              </a:lnSpc>
              <a:buFont typeface="+mj-ea"/>
              <a:buAutoNum type="circleNumDbPlain" startAt="5"/>
            </a:pPr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</a:rPr>
              <a:t>Cascaded/staging: NO</a:t>
            </a:r>
          </a:p>
        </p:txBody>
      </p:sp>
    </p:spTree>
    <p:extLst>
      <p:ext uri="{BB962C8B-B14F-4D97-AF65-F5344CB8AC3E}">
        <p14:creationId xmlns:p14="http://schemas.microsoft.com/office/powerpoint/2010/main" val="29623506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19F5F56-E7A4-4725-B276-C46867B4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28</a:t>
            </a:fld>
            <a:endParaRPr lang="zh-CN" altLang="en-US"/>
          </a:p>
        </p:txBody>
      </p:sp>
      <p:sp>
        <p:nvSpPr>
          <p:cNvPr id="3" name="文本框 23">
            <a:extLst>
              <a:ext uri="{FF2B5EF4-FFF2-40B4-BE49-F238E27FC236}">
                <a16:creationId xmlns:a16="http://schemas.microsoft.com/office/drawing/2014/main" id="{58CAF19D-BA38-4986-B8DF-3449003C9621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  Budget &amp; timetable of PBA TF @ HN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F8A55AD6-3A06-45FA-AD97-3811560F8497}"/>
              </a:ext>
            </a:extLst>
          </p:cNvPr>
          <p:cNvSpPr txBox="1">
            <a:spLocks noChangeArrowheads="1"/>
          </p:cNvSpPr>
          <p:nvPr/>
        </p:nvSpPr>
        <p:spPr>
          <a:xfrm>
            <a:off x="767408" y="1124744"/>
            <a:ext cx="11161240" cy="5328592"/>
          </a:xfrm>
          <a:prstGeom prst="rect">
            <a:avLst/>
          </a:prstGeom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ClrTx/>
              <a:buNone/>
            </a:pPr>
            <a:r>
              <a:rPr lang="en-US" altLang="zh-CN" sz="2800" b="1" kern="0" dirty="0">
                <a:solidFill>
                  <a:schemeClr val="accent5">
                    <a:lumMod val="50000"/>
                  </a:schemeClr>
                </a:solidFill>
              </a:rPr>
              <a:t>The total budget is 10-15 million </a:t>
            </a:r>
            <a:r>
              <a:rPr lang="zh-CN" altLang="en-US" sz="2800" b="1" kern="0" dirty="0">
                <a:solidFill>
                  <a:schemeClr val="accent5">
                    <a:lumMod val="50000"/>
                  </a:schemeClr>
                </a:solidFill>
              </a:rPr>
              <a:t>€ </a:t>
            </a:r>
            <a:r>
              <a:rPr lang="en-US" altLang="zh-CN" sz="2800" b="1" kern="0" dirty="0">
                <a:solidFill>
                  <a:schemeClr val="accent5">
                    <a:lumMod val="50000"/>
                  </a:schemeClr>
                </a:solidFill>
              </a:rPr>
              <a:t>from Henan Province</a:t>
            </a:r>
          </a:p>
          <a:p>
            <a:pPr marL="216000" indent="-468000" eaLnBrk="1" hangingPunct="1">
              <a:spcBef>
                <a:spcPts val="12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Ø"/>
            </a:pPr>
            <a:r>
              <a:rPr lang="en-US" altLang="zh-CN" sz="2400" b="1" kern="0" dirty="0">
                <a:solidFill>
                  <a:srgbClr val="C00000"/>
                </a:solidFill>
              </a:rPr>
              <a:t>2024.01-2024.12: Lab construction (2024.4.24, opening ceremony)</a:t>
            </a:r>
          </a:p>
          <a:p>
            <a:pPr marL="216000" indent="-468000" eaLnBrk="1" hangingPunct="1">
              <a:spcBef>
                <a:spcPts val="12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Ø"/>
            </a:pPr>
            <a:r>
              <a:rPr lang="en-US" altLang="zh-CN" sz="2400" b="1" kern="0" dirty="0">
                <a:solidFill>
                  <a:srgbClr val="C00000"/>
                </a:solidFill>
              </a:rPr>
              <a:t>2024.01-2024.06: Overall design for both LPA, transport line and SR</a:t>
            </a:r>
          </a:p>
          <a:p>
            <a:pPr marL="216000" indent="-468000" eaLnBrk="1" hangingPunct="1">
              <a:spcBef>
                <a:spcPts val="12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Ø"/>
            </a:pPr>
            <a:r>
              <a:rPr lang="en-US" altLang="zh-CN" sz="2400" b="1" kern="0" dirty="0"/>
              <a:t>2025.01-2025.06: Laser system installation and LPA experiments</a:t>
            </a:r>
          </a:p>
          <a:p>
            <a:pPr marL="216000" indent="-468000" eaLnBrk="1" hangingPunct="1">
              <a:spcBef>
                <a:spcPts val="12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Ø"/>
            </a:pPr>
            <a:r>
              <a:rPr lang="en-US" altLang="zh-CN" sz="2400" b="1" kern="0" dirty="0"/>
              <a:t>2025.07-2025.12: Accelerator installation</a:t>
            </a:r>
          </a:p>
          <a:p>
            <a:pPr marL="216000" indent="-468000" eaLnBrk="1" hangingPunct="1">
              <a:spcBef>
                <a:spcPts val="12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Ø"/>
            </a:pPr>
            <a:r>
              <a:rPr lang="en-US" altLang="zh-CN" sz="2400" b="1" kern="0" dirty="0"/>
              <a:t>2026.01-2026.06: Laser and beam commissioning</a:t>
            </a:r>
          </a:p>
          <a:p>
            <a:pPr marL="216000" indent="-468000" eaLnBrk="1" hangingPunct="1">
              <a:spcBef>
                <a:spcPts val="12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Ø"/>
            </a:pPr>
            <a:r>
              <a:rPr lang="en-US" altLang="zh-CN" sz="2400" b="1" kern="0" dirty="0"/>
              <a:t>2026.07-2027.06: LPA injector experiments and SR light source optimization</a:t>
            </a:r>
          </a:p>
          <a:p>
            <a:pPr marL="216000" indent="-468000" eaLnBrk="1" hangingPunct="1">
              <a:spcBef>
                <a:spcPts val="12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Ø"/>
            </a:pPr>
            <a:r>
              <a:rPr lang="en-US" altLang="zh-CN" sz="2400" b="1" kern="0" dirty="0"/>
              <a:t>2027.07-	: Polarization and other novel accelerator physics / techniques studies</a:t>
            </a:r>
          </a:p>
        </p:txBody>
      </p:sp>
    </p:spTree>
    <p:extLst>
      <p:ext uri="{BB962C8B-B14F-4D97-AF65-F5344CB8AC3E}">
        <p14:creationId xmlns:p14="http://schemas.microsoft.com/office/powerpoint/2010/main" val="22305854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 idx="4294967295"/>
          </p:nvPr>
        </p:nvSpPr>
        <p:spPr>
          <a:xfrm>
            <a:off x="2121448" y="67537"/>
            <a:ext cx="7916416" cy="1036506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DA8E8363-518A-4692-81E0-E435A73208AC}"/>
              </a:ext>
            </a:extLst>
          </p:cNvPr>
          <p:cNvSpPr txBox="1">
            <a:spLocks noChangeArrowheads="1"/>
          </p:cNvSpPr>
          <p:nvPr/>
        </p:nvSpPr>
        <p:spPr>
          <a:xfrm>
            <a:off x="1487488" y="1628800"/>
            <a:ext cx="10297144" cy="4114800"/>
          </a:xfrm>
          <a:prstGeom prst="rect">
            <a:avLst/>
          </a:prstGeom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24000" indent="-720000" eaLnBrk="1" hangingPunct="1">
              <a:spcBef>
                <a:spcPts val="1200"/>
              </a:spcBef>
              <a:spcAft>
                <a:spcPts val="1200"/>
              </a:spcAft>
              <a:buClrTx/>
            </a:pPr>
            <a:r>
              <a:rPr lang="en-US" altLang="zh-CN" sz="4000" b="1" kern="0" dirty="0">
                <a:solidFill>
                  <a:schemeClr val="bg1">
                    <a:lumMod val="75000"/>
                  </a:schemeClr>
                </a:solidFill>
              </a:rPr>
              <a:t>Plasma-based Linear Collider</a:t>
            </a:r>
          </a:p>
          <a:p>
            <a:pPr marL="324000" indent="-720000" eaLnBrk="1" hangingPunct="1">
              <a:spcBef>
                <a:spcPts val="1200"/>
              </a:spcBef>
              <a:spcAft>
                <a:spcPts val="1200"/>
              </a:spcAft>
              <a:buClrTx/>
            </a:pPr>
            <a:r>
              <a:rPr lang="en-US" altLang="zh-CN" sz="4000" b="1" kern="0" dirty="0">
                <a:solidFill>
                  <a:schemeClr val="bg1">
                    <a:lumMod val="75000"/>
                  </a:schemeClr>
                </a:solidFill>
              </a:rPr>
              <a:t>CPI studies during TDR</a:t>
            </a:r>
          </a:p>
          <a:p>
            <a:pPr marL="324000" indent="-720000" eaLnBrk="1" hangingPunct="1">
              <a:spcBef>
                <a:spcPts val="1200"/>
              </a:spcBef>
              <a:spcAft>
                <a:spcPts val="1200"/>
              </a:spcAft>
              <a:buClrTx/>
            </a:pPr>
            <a:r>
              <a:rPr lang="en-US" altLang="zh-CN" sz="4000" b="1" kern="0" dirty="0">
                <a:solidFill>
                  <a:srgbClr val="BFBFBF"/>
                </a:solidFill>
              </a:rPr>
              <a:t>IHEP PBA TF proposals and current status</a:t>
            </a:r>
          </a:p>
          <a:p>
            <a:pPr marL="324000" indent="-720000" eaLnBrk="1" hangingPunct="1">
              <a:spcBef>
                <a:spcPts val="1200"/>
              </a:spcBef>
              <a:spcAft>
                <a:spcPts val="1200"/>
              </a:spcAft>
              <a:buClrTx/>
            </a:pPr>
            <a:r>
              <a:rPr lang="en-US" altLang="zh-CN" sz="4000" b="1" kern="0" dirty="0">
                <a:solidFill>
                  <a:srgbClr val="C00000"/>
                </a:solidFill>
              </a:rPr>
              <a:t>Summaries and prospects</a:t>
            </a:r>
          </a:p>
        </p:txBody>
      </p:sp>
    </p:spTree>
    <p:extLst>
      <p:ext uri="{BB962C8B-B14F-4D97-AF65-F5344CB8AC3E}">
        <p14:creationId xmlns:p14="http://schemas.microsoft.com/office/powerpoint/2010/main" val="102868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9D9B84E-A4EA-432E-9944-6D2521FFA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3" name="文本框 23">
            <a:extLst>
              <a:ext uri="{FF2B5EF4-FFF2-40B4-BE49-F238E27FC236}">
                <a16:creationId xmlns:a16="http://schemas.microsoft.com/office/drawing/2014/main" id="{BBBF19D9-1C4D-4921-8D90-56D4D93D3DFA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  Plasma-based Accelerator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0584979-94F7-4FCF-990B-A60FE5F14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138310"/>
            <a:ext cx="2813043" cy="1873486"/>
          </a:xfrm>
          <a:prstGeom prst="rect">
            <a:avLst/>
          </a:prstGeom>
        </p:spPr>
      </p:pic>
      <p:sp>
        <p:nvSpPr>
          <p:cNvPr id="8" name="Text Box 66">
            <a:extLst>
              <a:ext uri="{FF2B5EF4-FFF2-40B4-BE49-F238E27FC236}">
                <a16:creationId xmlns:a16="http://schemas.microsoft.com/office/drawing/2014/main" id="{6CB011D0-35E6-4249-9EB9-9A1A7B423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61" y="1138310"/>
            <a:ext cx="2885496" cy="381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b="1" dirty="0">
                <a:solidFill>
                  <a:srgbClr val="C00000"/>
                </a:solidFill>
              </a:rPr>
              <a:t>RF Cavity</a:t>
            </a:r>
            <a:r>
              <a:rPr lang="zh-CN" altLang="en-US" b="1" dirty="0">
                <a:solidFill>
                  <a:srgbClr val="C00000"/>
                </a:solidFill>
              </a:rPr>
              <a:t>：</a:t>
            </a:r>
            <a:r>
              <a:rPr lang="en-US" altLang="zh-CN" b="1" dirty="0">
                <a:solidFill>
                  <a:srgbClr val="C00000"/>
                </a:solidFill>
              </a:rPr>
              <a:t>&lt; 100MeV/m</a:t>
            </a:r>
          </a:p>
        </p:txBody>
      </p:sp>
      <p:pic>
        <p:nvPicPr>
          <p:cNvPr id="9" name="Picture 22">
            <a:extLst>
              <a:ext uri="{FF2B5EF4-FFF2-40B4-BE49-F238E27FC236}">
                <a16:creationId xmlns:a16="http://schemas.microsoft.com/office/drawing/2014/main" id="{F8794AF1-7944-43E0-B030-1D304135B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4249" y="1176872"/>
            <a:ext cx="7478849" cy="178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28">
            <a:extLst>
              <a:ext uri="{FF2B5EF4-FFF2-40B4-BE49-F238E27FC236}">
                <a16:creationId xmlns:a16="http://schemas.microsoft.com/office/drawing/2014/main" id="{87AA58E4-F05F-4C40-9A5A-5FC938B55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4124" y="1127263"/>
            <a:ext cx="2953789" cy="146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b="1" dirty="0"/>
              <a:t>Driver:</a:t>
            </a:r>
          </a:p>
          <a:p>
            <a:pPr>
              <a:spcAft>
                <a:spcPts val="600"/>
              </a:spcAft>
            </a:pPr>
            <a:r>
              <a:rPr lang="en-US" altLang="zh-CN" sz="1600" b="1" dirty="0">
                <a:solidFill>
                  <a:srgbClr val="FF0000"/>
                </a:solidFill>
              </a:rPr>
              <a:t>    High power laser </a:t>
            </a:r>
            <a:r>
              <a:rPr lang="en-US" altLang="zh-CN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 LWFA</a:t>
            </a:r>
            <a:endParaRPr lang="en-US" altLang="zh-CN" sz="1600" b="1" dirty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endParaRPr lang="en-US" altLang="zh-CN" sz="300" b="1" dirty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altLang="zh-CN" sz="1400" b="1" dirty="0">
                <a:solidFill>
                  <a:srgbClr val="FF0000"/>
                </a:solidFill>
              </a:rPr>
              <a:t>    </a:t>
            </a:r>
            <a:r>
              <a:rPr lang="en-US" altLang="zh-CN" sz="1600" b="1" dirty="0">
                <a:solidFill>
                  <a:srgbClr val="0070C0"/>
                </a:solidFill>
              </a:rPr>
              <a:t>High</a:t>
            </a:r>
            <a:r>
              <a:rPr lang="zh-CN" altLang="en-US" sz="1600" b="1" dirty="0">
                <a:solidFill>
                  <a:srgbClr val="0070C0"/>
                </a:solidFill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</a:rPr>
              <a:t>energy</a:t>
            </a:r>
            <a:r>
              <a:rPr lang="zh-CN" altLang="en-US" sz="1600" b="1" dirty="0">
                <a:solidFill>
                  <a:srgbClr val="0070C0"/>
                </a:solidFill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</a:rPr>
              <a:t>e-</a:t>
            </a:r>
            <a:r>
              <a:rPr lang="zh-CN" altLang="en-US" sz="1600" b="1" dirty="0">
                <a:solidFill>
                  <a:srgbClr val="0070C0"/>
                </a:solidFill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sym typeface="Wingdings" panose="05000000000000000000" pitchFamily="2" charset="2"/>
              </a:rPr>
              <a:t> PWFA</a:t>
            </a:r>
            <a:endParaRPr lang="en-US" altLang="zh-CN" sz="1600" b="1" dirty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r>
              <a:rPr lang="en-US" altLang="zh-CN" sz="1600" b="1" dirty="0">
                <a:solidFill>
                  <a:srgbClr val="0070C0"/>
                </a:solidFill>
              </a:rPr>
              <a:t>     …………</a:t>
            </a:r>
          </a:p>
        </p:txBody>
      </p:sp>
      <p:sp>
        <p:nvSpPr>
          <p:cNvPr id="11" name="Text Box 66">
            <a:extLst>
              <a:ext uri="{FF2B5EF4-FFF2-40B4-BE49-F238E27FC236}">
                <a16:creationId xmlns:a16="http://schemas.microsoft.com/office/drawing/2014/main" id="{70B2A236-8D76-41A9-90BB-94B58411F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9897" y="2581154"/>
            <a:ext cx="2885496" cy="381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b="1" dirty="0">
                <a:solidFill>
                  <a:srgbClr val="C00000"/>
                </a:solidFill>
              </a:rPr>
              <a:t>PBA</a:t>
            </a:r>
            <a:r>
              <a:rPr lang="zh-CN" altLang="en-US" b="1" dirty="0">
                <a:solidFill>
                  <a:srgbClr val="C00000"/>
                </a:solidFill>
              </a:rPr>
              <a:t>：</a:t>
            </a:r>
            <a:r>
              <a:rPr lang="en-US" altLang="zh-CN" b="1" dirty="0">
                <a:solidFill>
                  <a:srgbClr val="C00000"/>
                </a:solidFill>
              </a:rPr>
              <a:t>1-100 GeV/m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2B49E2E-F7E5-474D-BC81-AED30BEECD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44" y="3106848"/>
            <a:ext cx="4807554" cy="351461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2D15585-B5D4-4B82-BDEC-53368F9B0C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7888" y="3174675"/>
            <a:ext cx="7014808" cy="327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091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C9A6D56-B620-4F1C-89B5-89360DFDF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30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9690A839-44AA-4E17-96AA-8166B8D8FC03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  Summary and prospect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8" name="Rectangle 19">
            <a:extLst>
              <a:ext uri="{FF2B5EF4-FFF2-40B4-BE49-F238E27FC236}">
                <a16:creationId xmlns:a16="http://schemas.microsoft.com/office/drawing/2014/main" id="{23B26854-E32A-441A-BDA5-AE09FC6CB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4192" y="5805264"/>
            <a:ext cx="2852416" cy="66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briola" panose="04040605051002020D02" pitchFamily="82" charset="0"/>
                <a:ea typeface="华文楷体" panose="02010600040101010101" pitchFamily="2" charset="-122"/>
                <a:cs typeface="+mn-cs"/>
              </a:rPr>
              <a:t>Thank you!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abriola" panose="04040605051002020D02" pitchFamily="82" charset="0"/>
              <a:ea typeface="楷体_GB2312" pitchFamily="49" charset="-122"/>
              <a:cs typeface="+mn-cs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3E540154-C717-416B-93EA-FED636AFFBA8}"/>
              </a:ext>
            </a:extLst>
          </p:cNvPr>
          <p:cNvSpPr txBox="1">
            <a:spLocks noChangeArrowheads="1"/>
          </p:cNvSpPr>
          <p:nvPr/>
        </p:nvSpPr>
        <p:spPr>
          <a:xfrm>
            <a:off x="767408" y="1412776"/>
            <a:ext cx="11161240" cy="4104456"/>
          </a:xfrm>
          <a:prstGeom prst="rect">
            <a:avLst/>
          </a:prstGeom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16000" indent="-468000" eaLnBrk="1" hangingPunct="1">
              <a:spcBef>
                <a:spcPts val="12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Ø"/>
            </a:pPr>
            <a:r>
              <a:rPr lang="en-US" altLang="zh-CN" sz="2800" b="1" kern="0" dirty="0"/>
              <a:t>Conceptual design of CPI has been carried out since 2017</a:t>
            </a:r>
          </a:p>
          <a:p>
            <a:pPr marL="216000" indent="-468000" eaLnBrk="1" hangingPunct="1">
              <a:spcBef>
                <a:spcPts val="12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Ø"/>
            </a:pPr>
            <a:r>
              <a:rPr lang="en-US" altLang="zh-CN" sz="2800" b="1" kern="0" dirty="0"/>
              <a:t>A series of simulation progress has been made during the last 5-6 years</a:t>
            </a:r>
          </a:p>
          <a:p>
            <a:pPr marL="216000" indent="-468000" eaLnBrk="1" hangingPunct="1">
              <a:spcBef>
                <a:spcPts val="12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Ø"/>
            </a:pPr>
            <a:r>
              <a:rPr lang="en-US" altLang="zh-CN" sz="2800" b="1" kern="0" dirty="0"/>
              <a:t>We’ll focus on the TF construction in the next 2-3 years</a:t>
            </a:r>
          </a:p>
          <a:p>
            <a:pPr marL="216000" indent="-468000" eaLnBrk="1" hangingPunct="1">
              <a:spcBef>
                <a:spcPts val="12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Ø"/>
            </a:pPr>
            <a:r>
              <a:rPr lang="en-US" altLang="zh-CN" sz="2800" b="1" kern="0" dirty="0"/>
              <a:t>Linac + PWFA (Beijing) and LPA + Ring (Henan), totally complementary</a:t>
            </a:r>
          </a:p>
          <a:p>
            <a:pPr marL="216000" indent="-468000" eaLnBrk="1" hangingPunct="1">
              <a:spcBef>
                <a:spcPts val="12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Ø"/>
            </a:pPr>
            <a:r>
              <a:rPr lang="en-US" altLang="zh-CN" sz="2800" b="1" kern="0" dirty="0"/>
              <a:t>Not only PBA TF, but also accelerator physics / technique</a:t>
            </a:r>
          </a:p>
          <a:p>
            <a:pPr marL="216000" indent="-468000" eaLnBrk="1" hangingPunct="1">
              <a:spcBef>
                <a:spcPts val="120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Ø"/>
            </a:pPr>
            <a:r>
              <a:rPr lang="en-US" altLang="zh-CN" sz="2800" b="1" kern="0" dirty="0"/>
              <a:t>Test the CPI feasibility on these 2 TFs and push PBA to a real machine</a:t>
            </a:r>
          </a:p>
        </p:txBody>
      </p:sp>
    </p:spTree>
    <p:extLst>
      <p:ext uri="{BB962C8B-B14F-4D97-AF65-F5344CB8AC3E}">
        <p14:creationId xmlns:p14="http://schemas.microsoft.com/office/powerpoint/2010/main" val="403916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C9A6D56-B620-4F1C-89B5-89360DFDF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31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9690A839-44AA-4E17-96AA-8166B8D8FC03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  Conceptual design for a dedicated PWFA TF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CA4DD0BE-A987-4287-BDC4-630B987B82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6" y="1268760"/>
            <a:ext cx="9515837" cy="396044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C9A226C2-670E-4CC8-AACF-2D231CDE460F}"/>
              </a:ext>
            </a:extLst>
          </p:cNvPr>
          <p:cNvSpPr txBox="1"/>
          <p:nvPr/>
        </p:nvSpPr>
        <p:spPr>
          <a:xfrm>
            <a:off x="138575" y="492413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C00000"/>
                </a:solidFill>
                <a:latin typeface="Tahoma"/>
                <a:ea typeface="楷体_GB2312"/>
              </a:rPr>
              <a:t>high charge, longitudinal shaped</a:t>
            </a:r>
            <a:endParaRPr lang="zh-CN" altLang="en-US" dirty="0">
              <a:solidFill>
                <a:srgbClr val="C00000"/>
              </a:solidFill>
              <a:latin typeface="Tahoma"/>
              <a:ea typeface="楷体_GB2312"/>
            </a:endParaRP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547BBE5D-521C-4CB8-B9AB-A7BD06C510F3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1650743" y="2996952"/>
            <a:ext cx="252028" cy="1927178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tailEnd type="triangle"/>
          </a:ln>
          <a:effectLst/>
        </p:spPr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4A133F8D-E429-40BE-8581-A29B438DCE31}"/>
              </a:ext>
            </a:extLst>
          </p:cNvPr>
          <p:cNvSpPr txBox="1"/>
          <p:nvPr/>
        </p:nvSpPr>
        <p:spPr>
          <a:xfrm>
            <a:off x="5827207" y="103204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Tahoma"/>
                <a:ea typeface="楷体_GB2312"/>
              </a:rPr>
              <a:t>Lower energy for lower cost</a:t>
            </a:r>
            <a:endParaRPr lang="zh-CN" altLang="en-US" dirty="0">
              <a:solidFill>
                <a:srgbClr val="C00000"/>
              </a:solidFill>
              <a:latin typeface="Tahoma"/>
              <a:ea typeface="楷体_GB2312"/>
            </a:endParaRP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03E66013-CFA8-47C4-BD72-034798E599BC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7339375" y="1401378"/>
            <a:ext cx="648072" cy="371438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tailEnd type="triangle"/>
          </a:ln>
          <a:effectLst/>
        </p:spPr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CFA3496C-646C-43D8-9948-CBD9775CCDA3}"/>
              </a:ext>
            </a:extLst>
          </p:cNvPr>
          <p:cNvSpPr txBox="1"/>
          <p:nvPr/>
        </p:nvSpPr>
        <p:spPr>
          <a:xfrm>
            <a:off x="4315039" y="564128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C00000"/>
                </a:solidFill>
                <a:latin typeface="Tahoma"/>
                <a:ea typeface="楷体_GB2312"/>
              </a:rPr>
              <a:t>accumulate, compress and damping e+ </a:t>
            </a:r>
            <a:endParaRPr lang="zh-CN" altLang="en-US" dirty="0">
              <a:solidFill>
                <a:srgbClr val="C00000"/>
              </a:solidFill>
              <a:latin typeface="Tahoma"/>
              <a:ea typeface="楷体_GB2312"/>
            </a:endParaRP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D4BDAF86-673B-4985-B3E3-3F49852FE4B2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6475279" y="4626484"/>
            <a:ext cx="216024" cy="1014804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tailEnd type="triangle"/>
          </a:ln>
          <a:effectLst/>
        </p:spPr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AA7D3C36-2525-4637-B2EE-DE1AF4C9AC21}"/>
              </a:ext>
            </a:extLst>
          </p:cNvPr>
          <p:cNvSpPr txBox="1"/>
          <p:nvPr/>
        </p:nvSpPr>
        <p:spPr>
          <a:xfrm>
            <a:off x="9045896" y="4831797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C00000"/>
                </a:solidFill>
                <a:latin typeface="Tahoma"/>
                <a:ea typeface="楷体_GB2312"/>
              </a:rPr>
              <a:t>High resolution beam/field diagnostics</a:t>
            </a:r>
            <a:endParaRPr lang="zh-CN" altLang="en-US" dirty="0">
              <a:solidFill>
                <a:srgbClr val="C00000"/>
              </a:solidFill>
              <a:latin typeface="Tahoma"/>
              <a:ea typeface="楷体_GB2312"/>
            </a:endParaRPr>
          </a:p>
        </p:txBody>
      </p: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7BD0F49A-33FE-4E61-B720-7DF0BC8CC1AD}"/>
              </a:ext>
            </a:extLst>
          </p:cNvPr>
          <p:cNvCxnSpPr>
            <a:cxnSpLocks/>
            <a:stCxn id="27" idx="0"/>
            <a:endCxn id="31" idx="2"/>
          </p:cNvCxnSpPr>
          <p:nvPr/>
        </p:nvCxnSpPr>
        <p:spPr>
          <a:xfrm flipH="1" flipV="1">
            <a:off x="9787647" y="2810784"/>
            <a:ext cx="554393" cy="2021013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tailEnd type="triangle"/>
          </a:ln>
          <a:effectLst/>
        </p:spPr>
      </p:cxnSp>
      <p:pic>
        <p:nvPicPr>
          <p:cNvPr id="29" name="Picture 2" descr="查看源图像">
            <a:extLst>
              <a:ext uri="{FF2B5EF4-FFF2-40B4-BE49-F238E27FC236}">
                <a16:creationId xmlns:a16="http://schemas.microsoft.com/office/drawing/2014/main" id="{BE2A0811-DB54-4058-89B8-2282A4266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695" y="2112250"/>
            <a:ext cx="1743920" cy="91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37159B78-2737-428F-B47E-6593B1BD307C}"/>
              </a:ext>
            </a:extLst>
          </p:cNvPr>
          <p:cNvSpPr txBox="1"/>
          <p:nvPr/>
        </p:nvSpPr>
        <p:spPr>
          <a:xfrm>
            <a:off x="10147687" y="1863322"/>
            <a:ext cx="1924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Tahoma"/>
                <a:ea typeface="楷体_GB2312"/>
              </a:rPr>
              <a:t>PWFA-based FEL</a:t>
            </a:r>
            <a:endParaRPr lang="zh-CN" altLang="en-US" dirty="0">
              <a:solidFill>
                <a:srgbClr val="000000"/>
              </a:solidFill>
              <a:latin typeface="Tahoma"/>
              <a:ea typeface="楷体_GB2312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41E2742D-0633-4B7D-AA61-5FB85C2438C2}"/>
              </a:ext>
            </a:extLst>
          </p:cNvPr>
          <p:cNvSpPr/>
          <p:nvPr/>
        </p:nvSpPr>
        <p:spPr>
          <a:xfrm>
            <a:off x="9355599" y="2450744"/>
            <a:ext cx="864096" cy="360040"/>
          </a:xfrm>
          <a:prstGeom prst="rect">
            <a:avLst/>
          </a:prstGeom>
          <a:solidFill>
            <a:srgbClr val="00E4A8"/>
          </a:solidFill>
          <a:ln w="25400" cap="flat" cmpd="sng" algn="ctr">
            <a:solidFill>
              <a:srgbClr val="00E4A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楷体_GB2312"/>
              <a:cs typeface="+mn-cs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C55FF3F8-8DDB-46CF-8566-2FA5C995C668}"/>
              </a:ext>
            </a:extLst>
          </p:cNvPr>
          <p:cNvSpPr txBox="1"/>
          <p:nvPr/>
        </p:nvSpPr>
        <p:spPr>
          <a:xfrm>
            <a:off x="1650743" y="1547821"/>
            <a:ext cx="8316924" cy="646331"/>
          </a:xfrm>
          <a:prstGeom prst="rect">
            <a:avLst/>
          </a:prstGeom>
          <a:gradFill rotWithShape="1">
            <a:gsLst>
              <a:gs pos="0">
                <a:srgbClr val="FFCF01">
                  <a:tint val="50000"/>
                  <a:satMod val="300000"/>
                </a:srgbClr>
              </a:gs>
              <a:gs pos="35000">
                <a:srgbClr val="FFCF01">
                  <a:tint val="37000"/>
                  <a:satMod val="300000"/>
                </a:srgbClr>
              </a:gs>
              <a:gs pos="100000">
                <a:srgbClr val="FFCF01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FCF01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楷体_GB2312"/>
                <a:cs typeface="+mn-cs"/>
              </a:rPr>
              <a:t>Total Budget: </a:t>
            </a: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楷体_GB2312"/>
                <a:cs typeface="+mn-cs"/>
              </a:rPr>
              <a:t>≥ 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楷体_GB2312"/>
                <a:cs typeface="+mn-cs"/>
              </a:rPr>
              <a:t>300,000,000 RMB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EC638ABF-2AED-4E60-A440-686307B1137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586586" y="6386391"/>
            <a:ext cx="5040560" cy="354977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/>
              <a:t>CEPC Plasma Injector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337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7" grpId="0"/>
      <p:bldP spid="30" grpId="0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0909F03-249C-4430-8FF5-CCBB3CB4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/>
          </a:p>
        </p:txBody>
      </p:sp>
      <p:sp>
        <p:nvSpPr>
          <p:cNvPr id="3" name="文本框 23">
            <a:extLst>
              <a:ext uri="{FF2B5EF4-FFF2-40B4-BE49-F238E27FC236}">
                <a16:creationId xmlns:a16="http://schemas.microsoft.com/office/drawing/2014/main" id="{80014348-04B7-4FD1-BE2B-EC4E76D68A07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  Conceptual design of LWFA/PWFA collider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4E69BD4D-A85B-4F46-8487-B36AB4C73BD0}"/>
              </a:ext>
            </a:extLst>
          </p:cNvPr>
          <p:cNvGrpSpPr/>
          <p:nvPr/>
        </p:nvGrpSpPr>
        <p:grpSpPr>
          <a:xfrm>
            <a:off x="263352" y="1124744"/>
            <a:ext cx="5616624" cy="3342120"/>
            <a:chOff x="5756222" y="2805249"/>
            <a:chExt cx="6291691" cy="374540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574C425-E14D-4C63-94EF-1F763C1DD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56222" y="2805249"/>
              <a:ext cx="6291691" cy="3745406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5CBE8291-10B9-4CC7-BCA7-1DE1B8D09DD3}"/>
                </a:ext>
              </a:extLst>
            </p:cNvPr>
            <p:cNvSpPr txBox="1"/>
            <p:nvPr/>
          </p:nvSpPr>
          <p:spPr>
            <a:xfrm>
              <a:off x="8821405" y="2805249"/>
              <a:ext cx="3226508" cy="379407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r>
                <a:rPr lang="en-US" altLang="zh-CN" sz="1600" dirty="0"/>
                <a:t>LWFA collider conceptual design</a:t>
              </a:r>
              <a:endParaRPr lang="zh-CN" altLang="en-US" sz="1600" dirty="0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841E2C15-8187-460F-A76C-5EB97CAD111E}"/>
              </a:ext>
            </a:extLst>
          </p:cNvPr>
          <p:cNvGrpSpPr/>
          <p:nvPr/>
        </p:nvGrpSpPr>
        <p:grpSpPr>
          <a:xfrm>
            <a:off x="5951985" y="1124744"/>
            <a:ext cx="6240016" cy="3342120"/>
            <a:chOff x="4613564" y="2757491"/>
            <a:chExt cx="7434349" cy="385650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8CE2B36B-2484-4E5C-B9FF-6C0FD936F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13564" y="2757491"/>
              <a:ext cx="7434349" cy="3856503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99FCC4B3-5F71-40E1-971D-50D1E189E860}"/>
                </a:ext>
              </a:extLst>
            </p:cNvPr>
            <p:cNvSpPr txBox="1"/>
            <p:nvPr/>
          </p:nvSpPr>
          <p:spPr>
            <a:xfrm>
              <a:off x="8302544" y="2757491"/>
              <a:ext cx="3657973" cy="390661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/>
                <a:t>PWFA collider conceptual design</a:t>
              </a:r>
              <a:endParaRPr lang="zh-CN" altLang="en-US" sz="1600" dirty="0"/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78DB0ABC-1A00-4F23-992F-C6D1F1D4149E}"/>
              </a:ext>
            </a:extLst>
          </p:cNvPr>
          <p:cNvSpPr txBox="1"/>
          <p:nvPr/>
        </p:nvSpPr>
        <p:spPr>
          <a:xfrm>
            <a:off x="237996" y="4581128"/>
            <a:ext cx="11716008" cy="16501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720000" marR="0" lvl="0" indent="-34290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楷体_GB2312"/>
                <a:cs typeface="+mn-cs"/>
              </a:rPr>
              <a:t>Ultimate goal</a:t>
            </a:r>
            <a:r>
              <a:rPr kumimoji="0" lang="en-US" altLang="zh-CN" sz="20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楷体_GB2312"/>
                <a:cs typeface="+mn-cs"/>
              </a:rPr>
              <a:t> for PBA: to build a much cheaper, more compact and green collider</a:t>
            </a:r>
          </a:p>
          <a:p>
            <a:pPr marL="720000" marR="0" lvl="0" indent="-342900" algn="just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2000" kern="0" baseline="0" dirty="0">
                <a:solidFill>
                  <a:srgbClr val="002060"/>
                </a:solidFill>
                <a:latin typeface="Tahoma"/>
                <a:ea typeface="楷体_GB2312"/>
              </a:rPr>
              <a:t>These two conceptual designs were presented</a:t>
            </a:r>
            <a:r>
              <a:rPr lang="en-US" altLang="zh-CN" sz="2000" kern="0" dirty="0">
                <a:solidFill>
                  <a:srgbClr val="002060"/>
                </a:solidFill>
                <a:latin typeface="Tahoma"/>
                <a:ea typeface="楷体_GB2312"/>
              </a:rPr>
              <a:t> ~ 2010, not updated for 15 years </a:t>
            </a:r>
          </a:p>
          <a:p>
            <a:pPr marL="720000" lvl="0" indent="-342900" algn="just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000" kern="0" dirty="0">
                <a:solidFill>
                  <a:srgbClr val="002060"/>
                </a:solidFill>
                <a:latin typeface="Tahoma"/>
                <a:ea typeface="楷体_GB2312"/>
              </a:rPr>
              <a:t>Significant progress has been achieved, while some key issues still need be addressed</a:t>
            </a:r>
          </a:p>
          <a:p>
            <a:pPr marL="720000" lvl="0" indent="-342900" algn="just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altLang="zh-CN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楷体_GB2312"/>
              </a:rPr>
              <a:t>Parameters upgrade </a:t>
            </a:r>
            <a:r>
              <a:rPr kumimoji="0" lang="en-US" altLang="zh-CN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楷体_GB2312"/>
                <a:sym typeface="Wingdings" panose="05000000000000000000" pitchFamily="2" charset="2"/>
              </a:rPr>
              <a:t> Stability</a:t>
            </a:r>
            <a:r>
              <a:rPr kumimoji="0" lang="en-US" altLang="zh-CN" sz="20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楷体_GB2312"/>
                <a:sym typeface="Wingdings" panose="05000000000000000000" pitchFamily="2" charset="2"/>
              </a:rPr>
              <a:t> improve  application attempts  cost &amp; power optimization</a:t>
            </a:r>
            <a:endParaRPr kumimoji="0" lang="zh-CN" altLang="en-US" sz="20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/>
              <a:ea typeface="楷体_GB2312"/>
            </a:endParaRPr>
          </a:p>
        </p:txBody>
      </p:sp>
    </p:spTree>
    <p:extLst>
      <p:ext uri="{BB962C8B-B14F-4D97-AF65-F5344CB8AC3E}">
        <p14:creationId xmlns:p14="http://schemas.microsoft.com/office/powerpoint/2010/main" val="4037459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0775DCE-46F4-46C2-98F5-C81D26BE5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/>
          </a:p>
        </p:txBody>
      </p:sp>
      <p:sp>
        <p:nvSpPr>
          <p:cNvPr id="3" name="文本框 23">
            <a:extLst>
              <a:ext uri="{FF2B5EF4-FFF2-40B4-BE49-F238E27FC236}">
                <a16:creationId xmlns:a16="http://schemas.microsoft.com/office/drawing/2014/main" id="{9BAADB50-2826-4F33-80CB-E848283EEBE8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  Conceptual design of LWFA/PWFA collider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A0FC720-FE7C-467C-88AA-D8B747A87E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07" r="36390" b="10458"/>
          <a:stretch/>
        </p:blipFill>
        <p:spPr>
          <a:xfrm>
            <a:off x="191344" y="1157971"/>
            <a:ext cx="6984776" cy="4418471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CBFF6E34-7572-41A4-9138-1490101A508A}"/>
              </a:ext>
            </a:extLst>
          </p:cNvPr>
          <p:cNvSpPr txBox="1"/>
          <p:nvPr/>
        </p:nvSpPr>
        <p:spPr>
          <a:xfrm>
            <a:off x="7362990" y="1073465"/>
            <a:ext cx="4637666" cy="4667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Size:</a:t>
            </a:r>
          </a:p>
          <a:p>
            <a:pPr marL="742950" lvl="1" indent="-285750" algn="just">
              <a:lnSpc>
                <a:spcPct val="130000"/>
              </a:lnSpc>
              <a:buFont typeface="等线" panose="02010600030101010101" pitchFamily="2" charset="-122"/>
              <a:buChar char="-"/>
            </a:pPr>
            <a:r>
              <a:rPr lang="en-US" altLang="zh-CN" sz="1600" dirty="0"/>
              <a:t>LWFA LC &lt;&lt; PWFA LC &lt;&lt; LC</a:t>
            </a:r>
          </a:p>
          <a:p>
            <a:pPr marL="742950" lvl="1" indent="-285750" algn="just">
              <a:lnSpc>
                <a:spcPct val="130000"/>
              </a:lnSpc>
              <a:buFont typeface="等线" panose="02010600030101010101" pitchFamily="2" charset="-122"/>
              <a:buChar char="-"/>
            </a:pPr>
            <a:r>
              <a:rPr lang="en-US" altLang="zh-CN" sz="1600" dirty="0"/>
              <a:t>But </a:t>
            </a:r>
            <a:r>
              <a:rPr lang="en-US" altLang="zh-CN" sz="1600" b="1" dirty="0">
                <a:solidFill>
                  <a:srgbClr val="C00000"/>
                </a:solidFill>
              </a:rPr>
              <a:t>NOT 1000 times </a:t>
            </a:r>
            <a:r>
              <a:rPr lang="en-US" altLang="zh-CN" sz="1600" dirty="0"/>
              <a:t>smaller</a:t>
            </a:r>
          </a:p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Power consumption</a:t>
            </a:r>
          </a:p>
          <a:p>
            <a:pPr marL="742950" lvl="1" indent="-285750" algn="just">
              <a:lnSpc>
                <a:spcPct val="130000"/>
              </a:lnSpc>
              <a:buFontTx/>
              <a:buChar char="-"/>
            </a:pPr>
            <a:r>
              <a:rPr lang="en-US" altLang="zh-CN" sz="1600" b="1" dirty="0">
                <a:solidFill>
                  <a:srgbClr val="C00000"/>
                </a:solidFill>
              </a:rPr>
              <a:t>In principle</a:t>
            </a:r>
            <a:r>
              <a:rPr lang="en-US" altLang="zh-CN" sz="1600" dirty="0"/>
              <a:t>, PBA LC &lt; LC, smaller size means smaller vacuum, magnet, SC ……</a:t>
            </a:r>
          </a:p>
          <a:p>
            <a:pPr marL="742950" lvl="1" indent="-285750" algn="just">
              <a:lnSpc>
                <a:spcPct val="130000"/>
              </a:lnSpc>
              <a:buFontTx/>
              <a:buChar char="-"/>
            </a:pPr>
            <a:r>
              <a:rPr lang="en-US" altLang="zh-CN" sz="1600" dirty="0"/>
              <a:t>PWFA LC &lt; LWFA LC, due to higher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altLang="zh-CN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wall</a:t>
            </a:r>
            <a:r>
              <a:rPr lang="en-US" altLang="zh-CN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plug</a:t>
            </a:r>
            <a:r>
              <a:rPr lang="en-US" altLang="zh-CN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driver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and </a:t>
            </a:r>
            <a:r>
              <a:rPr lang="el-GR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altLang="zh-CN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driver</a:t>
            </a:r>
            <a:r>
              <a:rPr lang="en-US" altLang="zh-CN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trailer</a:t>
            </a:r>
            <a:r>
              <a:rPr lang="en-US" altLang="zh-CN" sz="1600" dirty="0"/>
              <a:t> </a:t>
            </a:r>
            <a:r>
              <a:rPr lang="en-US" altLang="zh-CN" sz="1600" b="1" dirty="0">
                <a:solidFill>
                  <a:srgbClr val="C00000"/>
                </a:solidFill>
              </a:rPr>
              <a:t>efficiency</a:t>
            </a:r>
            <a:endParaRPr lang="en-US" altLang="zh-CN" sz="1600" b="1" baseline="-25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742950" lvl="1" indent="-285750" algn="just">
              <a:lnSpc>
                <a:spcPct val="130000"/>
              </a:lnSpc>
              <a:buFontTx/>
              <a:buChar char="-"/>
            </a:pPr>
            <a:r>
              <a:rPr lang="en-US" altLang="zh-CN" sz="1600" dirty="0"/>
              <a:t>PBA’s estimation is not accurate compared with conventional LC. How to estimate?</a:t>
            </a:r>
          </a:p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Construction</a:t>
            </a:r>
          </a:p>
          <a:p>
            <a:pPr marL="742950" lvl="1" indent="-285750" algn="just">
              <a:lnSpc>
                <a:spcPct val="130000"/>
              </a:lnSpc>
              <a:buFont typeface="等线" panose="02010600030101010101" pitchFamily="2" charset="-122"/>
              <a:buChar char="-"/>
            </a:pPr>
            <a:r>
              <a:rPr lang="en-US" altLang="zh-CN" sz="1600" dirty="0"/>
              <a:t>PBA’s cost is in a big range due to technique uncertainty</a:t>
            </a:r>
          </a:p>
          <a:p>
            <a:pPr marL="742950" lvl="1" indent="-285750" algn="just">
              <a:lnSpc>
                <a:spcPct val="130000"/>
              </a:lnSpc>
              <a:buFont typeface="等线" panose="02010600030101010101" pitchFamily="2" charset="-122"/>
              <a:buChar char="-"/>
            </a:pPr>
            <a:r>
              <a:rPr lang="en-US" altLang="zh-CN" sz="1600" dirty="0"/>
              <a:t>May not be ready  for colliders in next 20 </a:t>
            </a:r>
            <a:r>
              <a:rPr lang="en-US" altLang="zh-CN" sz="1600" dirty="0" err="1"/>
              <a:t>yrs</a:t>
            </a:r>
            <a:r>
              <a:rPr lang="en-US" altLang="zh-CN" sz="1600" dirty="0"/>
              <a:t> 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D79C2D7-E9F6-47A1-BA92-D87734DB1DC0}"/>
              </a:ext>
            </a:extLst>
          </p:cNvPr>
          <p:cNvSpPr txBox="1"/>
          <p:nvPr/>
        </p:nvSpPr>
        <p:spPr>
          <a:xfrm>
            <a:off x="911424" y="5736249"/>
            <a:ext cx="10369152" cy="44505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楷体_GB2312"/>
              </a:rPr>
              <a:t>A</a:t>
            </a:r>
            <a:r>
              <a:rPr kumimoji="0" lang="en-US" altLang="zh-CN" sz="20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/>
                <a:ea typeface="楷体_GB2312"/>
              </a:rPr>
              <a:t> 5~10 year mid-step: an injector for a real machine Vs. a 5-10-100 GeV PBA module</a:t>
            </a:r>
            <a:endParaRPr kumimoji="0" lang="zh-CN" altLang="en-US" sz="20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/>
              <a:ea typeface="楷体_GB2312"/>
            </a:endParaRPr>
          </a:p>
        </p:txBody>
      </p:sp>
    </p:spTree>
    <p:extLst>
      <p:ext uri="{BB962C8B-B14F-4D97-AF65-F5344CB8AC3E}">
        <p14:creationId xmlns:p14="http://schemas.microsoft.com/office/powerpoint/2010/main" val="364139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 idx="4294967295"/>
          </p:nvPr>
        </p:nvSpPr>
        <p:spPr>
          <a:xfrm>
            <a:off x="2121448" y="67537"/>
            <a:ext cx="7916416" cy="1036506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DA8E8363-518A-4692-81E0-E435A73208AC}"/>
              </a:ext>
            </a:extLst>
          </p:cNvPr>
          <p:cNvSpPr txBox="1">
            <a:spLocks noChangeArrowheads="1"/>
          </p:cNvSpPr>
          <p:nvPr/>
        </p:nvSpPr>
        <p:spPr>
          <a:xfrm>
            <a:off x="1487488" y="1628800"/>
            <a:ext cx="10297144" cy="4114800"/>
          </a:xfrm>
          <a:prstGeom prst="rect">
            <a:avLst/>
          </a:prstGeom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24000" indent="-720000" eaLnBrk="1" hangingPunct="1">
              <a:spcBef>
                <a:spcPts val="1200"/>
              </a:spcBef>
              <a:spcAft>
                <a:spcPts val="1200"/>
              </a:spcAft>
              <a:buClrTx/>
            </a:pPr>
            <a:r>
              <a:rPr lang="en-US" altLang="zh-CN" sz="4000" b="1" kern="0" dirty="0">
                <a:solidFill>
                  <a:schemeClr val="bg1">
                    <a:lumMod val="75000"/>
                  </a:schemeClr>
                </a:solidFill>
              </a:rPr>
              <a:t>Plasma-based Linear Collider</a:t>
            </a:r>
          </a:p>
          <a:p>
            <a:pPr marL="324000" indent="-720000" eaLnBrk="1" hangingPunct="1">
              <a:spcBef>
                <a:spcPts val="1200"/>
              </a:spcBef>
              <a:spcAft>
                <a:spcPts val="1200"/>
              </a:spcAft>
              <a:buClrTx/>
            </a:pPr>
            <a:r>
              <a:rPr lang="en-US" altLang="zh-CN" sz="4000" b="1" kern="0" dirty="0">
                <a:solidFill>
                  <a:srgbClr val="C00000"/>
                </a:solidFill>
              </a:rPr>
              <a:t>CPI studies during TDR</a:t>
            </a:r>
          </a:p>
          <a:p>
            <a:pPr marL="324000" indent="-720000" eaLnBrk="1" hangingPunct="1">
              <a:spcBef>
                <a:spcPts val="1200"/>
              </a:spcBef>
              <a:spcAft>
                <a:spcPts val="1200"/>
              </a:spcAft>
              <a:buClrTx/>
            </a:pPr>
            <a:r>
              <a:rPr lang="en-US" altLang="zh-CN" sz="4000" b="1" kern="0" dirty="0"/>
              <a:t>IHEP PBA TF proposals and current status</a:t>
            </a:r>
          </a:p>
          <a:p>
            <a:pPr marL="324000" indent="-720000" eaLnBrk="1" hangingPunct="1">
              <a:spcBef>
                <a:spcPts val="1200"/>
              </a:spcBef>
              <a:spcAft>
                <a:spcPts val="1200"/>
              </a:spcAft>
              <a:buClrTx/>
            </a:pPr>
            <a:r>
              <a:rPr lang="en-US" altLang="zh-CN" sz="4000" b="1" kern="0" dirty="0"/>
              <a:t>Summaries and prospects</a:t>
            </a:r>
          </a:p>
        </p:txBody>
      </p:sp>
    </p:spTree>
    <p:extLst>
      <p:ext uri="{BB962C8B-B14F-4D97-AF65-F5344CB8AC3E}">
        <p14:creationId xmlns:p14="http://schemas.microsoft.com/office/powerpoint/2010/main" val="222388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93900F9-4DFB-4C74-98F8-528E0001BE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6" t="10590" r="12748" b="9733"/>
          <a:stretch/>
        </p:blipFill>
        <p:spPr>
          <a:xfrm>
            <a:off x="1055440" y="1234991"/>
            <a:ext cx="4377720" cy="3888735"/>
          </a:xfrm>
          <a:prstGeom prst="rect">
            <a:avLst/>
          </a:prstGeom>
        </p:spPr>
      </p:pic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  CEPC Plasma Injector (CPI)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cxnSp>
        <p:nvCxnSpPr>
          <p:cNvPr id="52" name="直接箭头连接符 51">
            <a:extLst>
              <a:ext uri="{FF2B5EF4-FFF2-40B4-BE49-F238E27FC236}">
                <a16:creationId xmlns:a16="http://schemas.microsoft.com/office/drawing/2014/main" id="{724394E1-2EFC-4EED-91D4-86D64DD484B7}"/>
              </a:ext>
            </a:extLst>
          </p:cNvPr>
          <p:cNvCxnSpPr>
            <a:cxnSpLocks/>
          </p:cNvCxnSpPr>
          <p:nvPr/>
        </p:nvCxnSpPr>
        <p:spPr>
          <a:xfrm flipH="1">
            <a:off x="1778836" y="3583719"/>
            <a:ext cx="276059" cy="637369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B3980938-FD2A-4F21-9DA1-2127F419384D}"/>
              </a:ext>
            </a:extLst>
          </p:cNvPr>
          <p:cNvCxnSpPr>
            <a:cxnSpLocks/>
          </p:cNvCxnSpPr>
          <p:nvPr/>
        </p:nvCxnSpPr>
        <p:spPr>
          <a:xfrm>
            <a:off x="956935" y="3583719"/>
            <a:ext cx="1092405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54" name="文本框 53">
            <a:extLst>
              <a:ext uri="{FF2B5EF4-FFF2-40B4-BE49-F238E27FC236}">
                <a16:creationId xmlns:a16="http://schemas.microsoft.com/office/drawing/2014/main" id="{58E06B7F-F873-4667-B52A-9854572BE0BF}"/>
              </a:ext>
            </a:extLst>
          </p:cNvPr>
          <p:cNvSpPr txBox="1"/>
          <p:nvPr/>
        </p:nvSpPr>
        <p:spPr>
          <a:xfrm>
            <a:off x="767408" y="3346593"/>
            <a:ext cx="158417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1200" b="1" dirty="0">
                <a:solidFill>
                  <a:srgbClr val="FF0000"/>
                </a:solidFill>
                <a:latin typeface="Tahoma"/>
                <a:ea typeface="楷体_GB2312"/>
              </a:rPr>
              <a:t>Plasma Injector</a:t>
            </a:r>
            <a:endParaRPr lang="zh-CN" altLang="en-US" sz="1200" b="1" dirty="0">
              <a:solidFill>
                <a:srgbClr val="FF0000"/>
              </a:solidFill>
              <a:latin typeface="Tahoma"/>
              <a:ea typeface="楷体_GB2312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ECD605E7-DF15-49DF-95B3-E9435F97F22B}"/>
              </a:ext>
            </a:extLst>
          </p:cNvPr>
          <p:cNvSpPr txBox="1"/>
          <p:nvPr/>
        </p:nvSpPr>
        <p:spPr>
          <a:xfrm>
            <a:off x="263352" y="5373218"/>
            <a:ext cx="1210651" cy="812364"/>
          </a:xfrm>
          <a:prstGeom prst="rect">
            <a:avLst/>
          </a:prstGeom>
          <a:solidFill>
            <a:srgbClr val="00E4A8"/>
          </a:solidFill>
          <a:ln w="25400" cap="flat" cmpd="sng" algn="ctr">
            <a:solidFill>
              <a:srgbClr val="00E4A8">
                <a:shade val="50000"/>
              </a:srgbClr>
            </a:solidFill>
            <a:prstDash val="solid"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Rockwell Condensed" panose="02060603050405020104" pitchFamily="18" charset="0"/>
                <a:ea typeface="楷体_GB2312"/>
              </a:rPr>
              <a:t>10 GeV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Rockwell Condensed" panose="02060603050405020104" pitchFamily="18" charset="0"/>
                <a:ea typeface="楷体_GB2312"/>
              </a:rPr>
              <a:t>Linac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Rockwell Condensed" panose="02060603050405020104" pitchFamily="18" charset="0"/>
              <a:ea typeface="楷体_GB2312"/>
            </a:endParaRPr>
          </a:p>
        </p:txBody>
      </p:sp>
      <p:sp>
        <p:nvSpPr>
          <p:cNvPr id="56" name="箭头: 右 55">
            <a:extLst>
              <a:ext uri="{FF2B5EF4-FFF2-40B4-BE49-F238E27FC236}">
                <a16:creationId xmlns:a16="http://schemas.microsoft.com/office/drawing/2014/main" id="{73E13403-FA87-4BA2-8925-520AF86F1276}"/>
              </a:ext>
            </a:extLst>
          </p:cNvPr>
          <p:cNvSpPr/>
          <p:nvPr/>
        </p:nvSpPr>
        <p:spPr>
          <a:xfrm>
            <a:off x="1634820" y="5671388"/>
            <a:ext cx="288032" cy="216024"/>
          </a:xfrm>
          <a:prstGeom prst="rightArrow">
            <a:avLst/>
          </a:prstGeom>
          <a:solidFill>
            <a:srgbClr val="C0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楷体_GB2312"/>
              <a:cs typeface="+mn-cs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A3333E2C-4CB2-475F-8035-FEAE2E73ABB3}"/>
              </a:ext>
            </a:extLst>
          </p:cNvPr>
          <p:cNvSpPr txBox="1"/>
          <p:nvPr/>
        </p:nvSpPr>
        <p:spPr>
          <a:xfrm>
            <a:off x="2083669" y="5373216"/>
            <a:ext cx="1440160" cy="812366"/>
          </a:xfrm>
          <a:prstGeom prst="rect">
            <a:avLst/>
          </a:prstGeom>
          <a:solidFill>
            <a:srgbClr val="00E4A8"/>
          </a:solidFill>
          <a:ln w="25400" cap="flat" cmpd="sng" algn="ctr">
            <a:solidFill>
              <a:srgbClr val="00E4A8">
                <a:shade val="50000"/>
              </a:srgbClr>
            </a:solidFill>
            <a:prstDash val="solid"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Rockwell Condensed" panose="02060603050405020104" pitchFamily="18" charset="0"/>
                <a:ea typeface="楷体_GB2312"/>
              </a:rPr>
              <a:t>100 km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Rockwell Condensed" panose="02060603050405020104" pitchFamily="18" charset="0"/>
                <a:ea typeface="楷体_GB2312"/>
              </a:rPr>
              <a:t>Booster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Rockwell Condensed" panose="02060603050405020104" pitchFamily="18" charset="0"/>
              <a:ea typeface="楷体_GB2312"/>
            </a:endParaRPr>
          </a:p>
        </p:txBody>
      </p:sp>
      <p:sp>
        <p:nvSpPr>
          <p:cNvPr id="58" name="箭头: 右 57">
            <a:extLst>
              <a:ext uri="{FF2B5EF4-FFF2-40B4-BE49-F238E27FC236}">
                <a16:creationId xmlns:a16="http://schemas.microsoft.com/office/drawing/2014/main" id="{F658184A-D57B-413A-AD8F-2DFE7DDC4D2C}"/>
              </a:ext>
            </a:extLst>
          </p:cNvPr>
          <p:cNvSpPr/>
          <p:nvPr/>
        </p:nvSpPr>
        <p:spPr>
          <a:xfrm>
            <a:off x="3684033" y="5671388"/>
            <a:ext cx="288032" cy="216024"/>
          </a:xfrm>
          <a:prstGeom prst="rightArrow">
            <a:avLst/>
          </a:prstGeom>
          <a:solidFill>
            <a:srgbClr val="C0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楷体_GB2312"/>
              <a:cs typeface="+mn-cs"/>
            </a:endParaRPr>
          </a:p>
        </p:txBody>
      </p:sp>
      <p:sp>
        <p:nvSpPr>
          <p:cNvPr id="62" name="圆角矩形 6">
            <a:extLst>
              <a:ext uri="{FF2B5EF4-FFF2-40B4-BE49-F238E27FC236}">
                <a16:creationId xmlns:a16="http://schemas.microsoft.com/office/drawing/2014/main" id="{840DF7EF-DD57-4349-B605-3CEBF0728DC7}"/>
              </a:ext>
            </a:extLst>
          </p:cNvPr>
          <p:cNvSpPr/>
          <p:nvPr/>
        </p:nvSpPr>
        <p:spPr>
          <a:xfrm>
            <a:off x="6007343" y="1098769"/>
            <a:ext cx="5993313" cy="2390018"/>
          </a:xfrm>
          <a:prstGeom prst="roundRect">
            <a:avLst/>
          </a:prstGeom>
          <a:solidFill>
            <a:srgbClr val="FFFFFF">
              <a:lumMod val="95000"/>
            </a:srgbClr>
          </a:solidFill>
          <a:ln w="25400" cap="flat" cmpd="sng" algn="ctr">
            <a:solidFill>
              <a:srgbClr val="FFCF01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楷体_GB2312"/>
              <a:cs typeface="+mn-cs"/>
            </a:endParaRPr>
          </a:p>
        </p:txBody>
      </p:sp>
      <p:sp>
        <p:nvSpPr>
          <p:cNvPr id="63" name="TextBox 2">
            <a:extLst>
              <a:ext uri="{FF2B5EF4-FFF2-40B4-BE49-F238E27FC236}">
                <a16:creationId xmlns:a16="http://schemas.microsoft.com/office/drawing/2014/main" id="{9F4AA2FF-4E72-4DB0-B451-14E0DF44794B}"/>
              </a:ext>
            </a:extLst>
          </p:cNvPr>
          <p:cNvSpPr txBox="1"/>
          <p:nvPr/>
        </p:nvSpPr>
        <p:spPr>
          <a:xfrm>
            <a:off x="6151358" y="1170777"/>
            <a:ext cx="4411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rPr>
              <a:t>10 GeV e-/e+ beam in a 100 km ring</a:t>
            </a:r>
            <a:endParaRPr lang="zh-CN" altLang="en-US" sz="2000" dirty="0">
              <a:solidFill>
                <a:srgbClr val="000000"/>
              </a:solidFill>
              <a:latin typeface="Times New Roman" panose="02020603050405020304" pitchFamily="18" charset="0"/>
              <a:ea typeface="楷体_GB2312"/>
              <a:cs typeface="Times New Roman" panose="02020603050405020304" pitchFamily="18" charset="0"/>
            </a:endParaRPr>
          </a:p>
        </p:txBody>
      </p:sp>
      <p:sp>
        <p:nvSpPr>
          <p:cNvPr id="64" name="TextBox 3">
            <a:extLst>
              <a:ext uri="{FF2B5EF4-FFF2-40B4-BE49-F238E27FC236}">
                <a16:creationId xmlns:a16="http://schemas.microsoft.com/office/drawing/2014/main" id="{949D0C6E-C865-4672-85DC-F948A53543A9}"/>
              </a:ext>
            </a:extLst>
          </p:cNvPr>
          <p:cNvSpPr txBox="1"/>
          <p:nvPr/>
        </p:nvSpPr>
        <p:spPr>
          <a:xfrm>
            <a:off x="6202863" y="1659942"/>
            <a:ext cx="584734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ea typeface="楷体_GB2312"/>
                <a:cs typeface="Times New Roman" pitchFamily="18" charset="0"/>
              </a:rPr>
              <a:t>Minimum magnetic field = 28 Gs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ea typeface="楷体_GB2312"/>
                <a:cs typeface="Times New Roman" pitchFamily="18" charset="0"/>
              </a:rPr>
              <a:t>Field error &lt; 28 Gs*0.1% = 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楷体_GB2312"/>
                <a:cs typeface="Times New Roman" pitchFamily="18" charset="0"/>
              </a:rPr>
              <a:t>0.028 Gs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ea typeface="楷体_GB2312"/>
                <a:cs typeface="Times New Roman" pitchFamily="18" charset="0"/>
              </a:rPr>
              <a:t>Field reproducibility  &lt; 29 Gs*0.05% = 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楷体_GB2312"/>
                <a:cs typeface="Times New Roman" pitchFamily="18" charset="0"/>
              </a:rPr>
              <a:t>0.014 Gs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ea typeface="华文楷体"/>
                <a:cs typeface="Times New Roman" pitchFamily="18" charset="0"/>
              </a:rPr>
              <a:t>The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华文楷体"/>
                <a:cs typeface="Times New Roman" pitchFamily="18" charset="0"/>
              </a:rPr>
              <a:t> Earth field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ea typeface="华文楷体"/>
                <a:cs typeface="Times New Roman" pitchFamily="18" charset="0"/>
              </a:rPr>
              <a:t>~ 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华文楷体"/>
                <a:cs typeface="Times New Roman" pitchFamily="18" charset="0"/>
              </a:rPr>
              <a:t>0.2-0.5 Gs,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ea typeface="华文楷体"/>
                <a:cs typeface="Times New Roman" pitchFamily="18" charset="0"/>
              </a:rPr>
              <a:t>the 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华文楷体"/>
                <a:cs typeface="Times New Roman" pitchFamily="18" charset="0"/>
              </a:rPr>
              <a:t>remnant field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ea typeface="华文楷体"/>
                <a:cs typeface="Times New Roman" pitchFamily="18" charset="0"/>
              </a:rPr>
              <a:t>of silicon steel lamination ~ 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华文楷体"/>
                <a:cs typeface="Times New Roman" pitchFamily="18" charset="0"/>
              </a:rPr>
              <a:t>4-6 Gs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ea typeface="华文楷体"/>
                <a:cs typeface="Times New Roman" pitchFamily="18" charset="0"/>
              </a:rPr>
              <a:t>.</a:t>
            </a:r>
            <a:endParaRPr lang="en-US" altLang="zh-CN" dirty="0">
              <a:solidFill>
                <a:srgbClr val="FF0000"/>
              </a:solidFill>
              <a:latin typeface="Times New Roman" pitchFamily="18" charset="0"/>
              <a:ea typeface="楷体_GB2312"/>
              <a:cs typeface="Times New Roman" pitchFamily="18" charset="0"/>
            </a:endParaRPr>
          </a:p>
        </p:txBody>
      </p:sp>
      <p:pic>
        <p:nvPicPr>
          <p:cNvPr id="65" name="图片 20">
            <a:extLst>
              <a:ext uri="{FF2B5EF4-FFF2-40B4-BE49-F238E27FC236}">
                <a16:creationId xmlns:a16="http://schemas.microsoft.com/office/drawing/2014/main" id="{30A4F9C6-F457-4A49-BB52-B2409426275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876" y="3571370"/>
            <a:ext cx="2928311" cy="2017870"/>
          </a:xfrm>
          <a:prstGeom prst="rect">
            <a:avLst/>
          </a:prstGeom>
        </p:spPr>
      </p:pic>
      <p:pic>
        <p:nvPicPr>
          <p:cNvPr id="66" name="图片 26">
            <a:extLst>
              <a:ext uri="{FF2B5EF4-FFF2-40B4-BE49-F238E27FC236}">
                <a16:creationId xmlns:a16="http://schemas.microsoft.com/office/drawing/2014/main" id="{516D7CC4-205D-4F3B-99C1-E0CBB7FE23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3568209"/>
            <a:ext cx="3106876" cy="2021031"/>
          </a:xfrm>
          <a:prstGeom prst="rect">
            <a:avLst/>
          </a:prstGeom>
        </p:spPr>
      </p:pic>
      <p:sp>
        <p:nvSpPr>
          <p:cNvPr id="67" name="文本框 66">
            <a:extLst>
              <a:ext uri="{FF2B5EF4-FFF2-40B4-BE49-F238E27FC236}">
                <a16:creationId xmlns:a16="http://schemas.microsoft.com/office/drawing/2014/main" id="{22528403-0DA5-40AA-954B-96D2E4E2240C}"/>
              </a:ext>
            </a:extLst>
          </p:cNvPr>
          <p:cNvSpPr txBox="1"/>
          <p:nvPr/>
        </p:nvSpPr>
        <p:spPr>
          <a:xfrm>
            <a:off x="5908047" y="5723119"/>
            <a:ext cx="6223140" cy="586202"/>
          </a:xfrm>
          <a:prstGeom prst="rect">
            <a:avLst/>
          </a:prstGeom>
          <a:gradFill rotWithShape="1">
            <a:gsLst>
              <a:gs pos="0">
                <a:srgbClr val="FFCF01">
                  <a:tint val="50000"/>
                  <a:satMod val="300000"/>
                </a:srgbClr>
              </a:gs>
              <a:gs pos="35000">
                <a:srgbClr val="FFCF01">
                  <a:tint val="37000"/>
                  <a:satMod val="300000"/>
                </a:srgbClr>
              </a:gs>
              <a:gs pos="100000">
                <a:srgbClr val="FFCF01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FCF01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72000" tIns="108000" rIns="72000" bIns="108000" rtlCol="0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ahoma"/>
                <a:ea typeface="楷体_GB2312"/>
                <a:cs typeface="+mn-cs"/>
              </a:rPr>
              <a:t>10 GeV linac + CT coil magnet, or 30 GeV linac + iron-core magnet ? Both lead to significant cost rise ~ </a:t>
            </a: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楷体_GB2312"/>
                <a:cs typeface="+mn-cs"/>
              </a:rPr>
              <a:t>1 B RMB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/>
              <a:ea typeface="楷体_GB2312"/>
              <a:cs typeface="+mn-cs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2E443142-4532-42D8-A4BB-7021859DE587}"/>
              </a:ext>
            </a:extLst>
          </p:cNvPr>
          <p:cNvSpPr txBox="1"/>
          <p:nvPr/>
        </p:nvSpPr>
        <p:spPr>
          <a:xfrm>
            <a:off x="4130116" y="5373216"/>
            <a:ext cx="1440160" cy="812366"/>
          </a:xfrm>
          <a:prstGeom prst="rect">
            <a:avLst/>
          </a:prstGeom>
          <a:solidFill>
            <a:srgbClr val="00E4A8"/>
          </a:solidFill>
          <a:ln w="25400" cap="flat" cmpd="sng" algn="ctr">
            <a:solidFill>
              <a:srgbClr val="00E4A8">
                <a:shade val="50000"/>
              </a:srgbClr>
            </a:solidFill>
            <a:prstDash val="solid"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kern="0" dirty="0">
                <a:solidFill>
                  <a:srgbClr val="333399">
                    <a:lumMod val="75000"/>
                  </a:srgbClr>
                </a:solidFill>
                <a:latin typeface="Rockwell Condensed" panose="02060603050405020104" pitchFamily="18" charset="0"/>
                <a:ea typeface="楷体_GB2312"/>
              </a:rPr>
              <a:t>Collider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kern="0" dirty="0">
                <a:solidFill>
                  <a:srgbClr val="333399">
                    <a:lumMod val="75000"/>
                  </a:srgbClr>
                </a:solidFill>
                <a:latin typeface="Rockwell Condensed" panose="02060603050405020104" pitchFamily="18" charset="0"/>
                <a:ea typeface="楷体_GB2312"/>
              </a:rPr>
              <a:t>Rings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Rockwell Condensed" panose="02060603050405020104" pitchFamily="18" charset="0"/>
              <a:ea typeface="楷体_GB2312"/>
            </a:endParaRPr>
          </a:p>
        </p:txBody>
      </p:sp>
      <p:sp>
        <p:nvSpPr>
          <p:cNvPr id="24" name="灯片编号占位符 4">
            <a:extLst>
              <a:ext uri="{FF2B5EF4-FFF2-40B4-BE49-F238E27FC236}">
                <a16:creationId xmlns:a16="http://schemas.microsoft.com/office/drawing/2014/main" id="{377BDC60-B6D6-4392-B655-F1E837AFE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4632" y="6621461"/>
            <a:ext cx="468536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148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C9A6D56-B620-4F1C-89B5-89360DFDF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9690A839-44AA-4E17-96AA-8166B8D8FC03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  Collaborated team on CPI since 2017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7" name="图片 6" descr="C:\Users\pp\Documents\Tencent Files\276849806\FileRecv\MobileFile\IMG_20171016_164742_1.jpg">
            <a:extLst>
              <a:ext uri="{FF2B5EF4-FFF2-40B4-BE49-F238E27FC236}">
                <a16:creationId xmlns:a16="http://schemas.microsoft.com/office/drawing/2014/main" id="{503D5CE0-0DDE-4438-BB6D-195A64D8B8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124744"/>
            <a:ext cx="5472608" cy="410514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EE86DE09-38AB-4311-BFD2-E2CD728C0969}"/>
              </a:ext>
            </a:extLst>
          </p:cNvPr>
          <p:cNvSpPr/>
          <p:nvPr/>
        </p:nvSpPr>
        <p:spPr>
          <a:xfrm>
            <a:off x="191344" y="5229200"/>
            <a:ext cx="5472608" cy="126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000" b="1" dirty="0"/>
              <a:t>Proposed by Prof. Gao and Prof. Lu on 2017.01 </a:t>
            </a:r>
          </a:p>
          <a:p>
            <a:pPr algn="ctr">
              <a:lnSpc>
                <a:spcPct val="130000"/>
              </a:lnSpc>
            </a:pPr>
            <a:r>
              <a:rPr lang="en-US" altLang="zh-CN" sz="2000" b="1" dirty="0"/>
              <a:t>First collaborated group meeting on 2017. 03</a:t>
            </a:r>
          </a:p>
          <a:p>
            <a:pPr algn="ctr">
              <a:lnSpc>
                <a:spcPct val="130000"/>
              </a:lnSpc>
            </a:pPr>
            <a:r>
              <a:rPr lang="en-US" altLang="zh-CN" sz="2000" b="1" dirty="0"/>
              <a:t>Till now, IHEP+THU+BNU, 15+ staffs and 20+ PhDs</a:t>
            </a:r>
            <a:endParaRPr lang="zh-CN" altLang="en-US" sz="2000" b="1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F4F0D58-6BE9-465E-B583-90D32DDD8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960" y="1124744"/>
            <a:ext cx="1194481" cy="165618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FAE00FD-558B-4A12-BAC4-1ED96C3F75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642" y="1124743"/>
            <a:ext cx="1240192" cy="169696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CD59F70-7FF5-4E3B-B35C-273F95BD3B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38" y="2876405"/>
            <a:ext cx="1275375" cy="191306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01F6F74-35B2-4DEE-BAB0-07A7D15BCC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994" y="1124743"/>
            <a:ext cx="1160035" cy="169696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5BE905F-8D66-4808-8E7F-BB9FD31E49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2880248"/>
            <a:ext cx="1694154" cy="191690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21F8409-3DEA-4CEB-B538-47ADCF57EA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853" y="2880247"/>
            <a:ext cx="1338659" cy="191306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616BDD7-42A2-45E5-BD9D-539BA98AA49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922" y="1124744"/>
            <a:ext cx="1237666" cy="165618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F5A222E-2177-4CF0-87A7-CF791B35A50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588" y="1124743"/>
            <a:ext cx="1319862" cy="1696965"/>
          </a:xfrm>
          <a:prstGeom prst="rect">
            <a:avLst/>
          </a:prstGeom>
        </p:spPr>
      </p:pic>
      <p:pic>
        <p:nvPicPr>
          <p:cNvPr id="31" name="Picture 12">
            <a:extLst>
              <a:ext uri="{FF2B5EF4-FFF2-40B4-BE49-F238E27FC236}">
                <a16:creationId xmlns:a16="http://schemas.microsoft.com/office/drawing/2014/main" id="{81A7DEC4-0B40-4EED-AAD8-E6CF07495D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35960" y="4833156"/>
            <a:ext cx="1471997" cy="1888320"/>
          </a:xfrm>
          <a:prstGeom prst="rect">
            <a:avLst/>
          </a:prstGeom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F492253B-66A0-4049-A63B-9C58962D3D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97706" y="4833157"/>
            <a:ext cx="1346766" cy="1887304"/>
          </a:xfrm>
          <a:prstGeom prst="rect">
            <a:avLst/>
          </a:prstGeom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B28182DA-5C48-416D-925F-CB5A567298F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92144" y="4834172"/>
            <a:ext cx="1415478" cy="1887304"/>
          </a:xfrm>
          <a:prstGeom prst="rect">
            <a:avLst/>
          </a:prstGeom>
        </p:spPr>
      </p:pic>
      <p:pic>
        <p:nvPicPr>
          <p:cNvPr id="34" name="Picture 8">
            <a:extLst>
              <a:ext uri="{FF2B5EF4-FFF2-40B4-BE49-F238E27FC236}">
                <a16:creationId xmlns:a16="http://schemas.microsoft.com/office/drawing/2014/main" id="{1472BF37-A68E-498B-82D4-AD5012E9115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80573" y="4825224"/>
            <a:ext cx="1348075" cy="1887304"/>
          </a:xfrm>
          <a:prstGeom prst="rect">
            <a:avLst/>
          </a:prstGeom>
        </p:spPr>
      </p:pic>
      <p:pic>
        <p:nvPicPr>
          <p:cNvPr id="7170" name="Picture 2" descr="沙龙回顾NO.22 | 鲁巍：年轻人总得有点傻劲，不然没有办法做出让人惊奇的工作 | 清华大学科学博物馆(筹)">
            <a:extLst>
              <a:ext uri="{FF2B5EF4-FFF2-40B4-BE49-F238E27FC236}">
                <a16:creationId xmlns:a16="http://schemas.microsoft.com/office/drawing/2014/main" id="{EF503F2F-B3F8-438A-A75B-3526257BA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2876405"/>
            <a:ext cx="1802423" cy="191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59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C9A6D56-B620-4F1C-89B5-89360DFDF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9690A839-44AA-4E17-96AA-8166B8D8FC03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  Electron PWFA for TR </a:t>
            </a:r>
            <a:r>
              <a:rPr lang="zh-CN" altLang="en-US" b="1" dirty="0">
                <a:solidFill>
                  <a:srgbClr val="C00000"/>
                </a:solidFill>
              </a:rPr>
              <a:t>≥ </a:t>
            </a:r>
            <a:r>
              <a:rPr lang="en-US" altLang="zh-CN" b="1" dirty="0">
                <a:solidFill>
                  <a:srgbClr val="C00000"/>
                </a:solidFill>
              </a:rPr>
              <a:t>3.5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CF11D1A-BF2D-466A-A757-E5C6D0D3E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721" y="3901796"/>
            <a:ext cx="4147660" cy="25922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4545282-8229-494E-BB21-37B6F0588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822" y="3909162"/>
            <a:ext cx="4135875" cy="258492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9B73167-F59F-493A-8F42-B21661A31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50" y="1093484"/>
            <a:ext cx="3015932" cy="187220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AB465D4-D087-4266-9BC1-A2D7CE80B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897" y="3109708"/>
            <a:ext cx="2161851" cy="15841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表格 21">
                <a:extLst>
                  <a:ext uri="{FF2B5EF4-FFF2-40B4-BE49-F238E27FC236}">
                    <a16:creationId xmlns:a16="http://schemas.microsoft.com/office/drawing/2014/main" id="{F221C445-B1D3-4E2B-ACC1-32C014EB4A2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18872138"/>
                  </p:ext>
                </p:extLst>
              </p:nvPr>
            </p:nvGraphicFramePr>
            <p:xfrm>
              <a:off x="3926272" y="1089100"/>
              <a:ext cx="3888433" cy="2524666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562829">
                      <a:extLst>
                        <a:ext uri="{9D8B030D-6E8A-4147-A177-3AD203B41FA5}">
                          <a16:colId xmlns:a16="http://schemas.microsoft.com/office/drawing/2014/main" val="3477917563"/>
                        </a:ext>
                      </a:extLst>
                    </a:gridCol>
                    <a:gridCol w="618614">
                      <a:extLst>
                        <a:ext uri="{9D8B030D-6E8A-4147-A177-3AD203B41FA5}">
                          <a16:colId xmlns:a16="http://schemas.microsoft.com/office/drawing/2014/main" val="38939952"/>
                        </a:ext>
                      </a:extLst>
                    </a:gridCol>
                    <a:gridCol w="706990">
                      <a:extLst>
                        <a:ext uri="{9D8B030D-6E8A-4147-A177-3AD203B41FA5}">
                          <a16:colId xmlns:a16="http://schemas.microsoft.com/office/drawing/2014/main" val="2660271039"/>
                        </a:ext>
                      </a:extLst>
                    </a:gridCol>
                  </a:tblGrid>
                  <a:tr h="29313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80000"/>
                            </a:lnSpc>
                          </a:pP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beam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lnSpc>
                              <a:spcPct val="80000"/>
                            </a:lnSpc>
                          </a:pP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Driver</a:t>
                          </a:r>
                          <a:endParaRPr lang="zh-CN" altLang="en-US" sz="9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lnSpc>
                              <a:spcPct val="80000"/>
                            </a:lnSpc>
                          </a:pP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Trailer</a:t>
                          </a:r>
                          <a:endParaRPr lang="zh-CN" altLang="en-US" sz="9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0253345"/>
                      </a:ext>
                    </a:extLst>
                  </a:tr>
                  <a:tr h="31886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8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90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90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plasma</m:t>
                                    </m:r>
                                    <m:r>
                                      <a:rPr lang="en-US" altLang="zh-CN" sz="90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90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density</m:t>
                                    </m:r>
                                    <m:r>
                                      <a:rPr lang="en-US" altLang="zh-CN" sz="90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900" b="0" kern="1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n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zh-CN" sz="900" b="0" i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p</m:t>
                                    </m:r>
                                  </m:sub>
                                </m:sSub>
                                <m:r>
                                  <a:rPr lang="en-US" altLang="zh-CN" sz="9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US" altLang="zh-CN" sz="900" b="0" i="1" kern="1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90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×10</m:t>
                                    </m:r>
                                    <m:r>
                                      <a:rPr lang="en-US" altLang="zh-CN" sz="900" b="0" kern="1200" baseline="30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  <m:r>
                                      <a:rPr lang="en-US" altLang="zh-CN" sz="900" b="0" i="0" kern="1200" baseline="300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6</m:t>
                                    </m:r>
                                    <m:r>
                                      <a:rPr lang="en-US" altLang="zh-CN" sz="900" b="0" kern="1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  <m:sSup>
                                      <m:sSupPr>
                                        <m:ctrlPr>
                                          <a:rPr lang="en-US" altLang="zh-CN" sz="900" b="0" i="1" kern="1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900" b="0" kern="1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𝑚</m:t>
                                        </m:r>
                                      </m:e>
                                      <m:sup>
                                        <m:r>
                                          <a:rPr lang="en-US" altLang="zh-CN" sz="900" b="0" kern="1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−3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zh-CN" altLang="en-US" sz="9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8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90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0.50334</m:t>
                                </m:r>
                              </m:oMath>
                            </m:oMathPara>
                          </a14:m>
                          <a:endParaRPr lang="zh-CN" altLang="en-US" sz="900" b="0" i="0" kern="12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80000"/>
                            </a:lnSpc>
                          </a:pPr>
                          <a:endParaRPr lang="zh-CN" altLang="en-US" sz="900" b="0" i="0" kern="12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28758937"/>
                      </a:ext>
                    </a:extLst>
                  </a:tr>
                  <a:tr h="29313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Driver energy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9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oMath>
                          </a14:m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900" smtClean="0">
                                  <a:latin typeface="Cambria Math" panose="02040503050406030204" pitchFamily="18" charset="0"/>
                                </a:rPr>
                                <m:t>𝐺𝑒𝑉</m:t>
                              </m:r>
                            </m:oMath>
                          </a14:m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80000"/>
                            </a:lnSpc>
                          </a:pP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80000"/>
                            </a:lnSpc>
                          </a:pPr>
                          <a:r>
                            <a:rPr lang="en-US" altLang="zh-CN" sz="900" b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916678"/>
                      </a:ext>
                    </a:extLst>
                  </a:tr>
                  <a:tr h="446984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80000"/>
                            </a:lnSpc>
                          </a:pPr>
                          <a:r>
                            <a:rPr lang="en-US" altLang="zh-CN" sz="900" baseline="0" dirty="0"/>
                            <a:t>Normalized emittance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9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900" baseline="0" smtClean="0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altLang="zh-CN" sz="900" baseline="0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CN" sz="900" baseline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900" baseline="0" smtClean="0">
                                  <a:latin typeface="Cambria Math" panose="02040503050406030204" pitchFamily="18" charset="0"/>
                                </a:rPr>
                                <m:t>𝑚𝑚</m:t>
                              </m:r>
                              <m:r>
                                <a:rPr lang="en-US" altLang="zh-CN" sz="900" baseline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900" baseline="0" smtClean="0">
                                  <a:latin typeface="Cambria Math" panose="02040503050406030204" pitchFamily="18" charset="0"/>
                                </a:rPr>
                                <m:t>𝑚𝑟𝑎𝑑</m:t>
                              </m:r>
                              <m:r>
                                <a:rPr lang="en-US" altLang="zh-CN" sz="900" baseline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20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0">
                              <a:solidFill>
                                <a:schemeClr val="tx1"/>
                              </a:solidFill>
                            </a:rPr>
                            <a:t>100</a:t>
                          </a:r>
                          <a:endParaRPr lang="zh-CN" altLang="en-US" sz="9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5427231"/>
                      </a:ext>
                    </a:extLst>
                  </a:tr>
                  <a:tr h="29313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Length </a:t>
                          </a:r>
                          <a:r>
                            <a:rPr lang="en-US" altLang="zh-CN" sz="90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(u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900" kern="1200" baseline="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altLang="zh-CN" sz="90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900" kern="1200" baseline="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80000"/>
                            </a:lnSpc>
                          </a:pP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600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80000"/>
                            </a:lnSpc>
                          </a:pPr>
                          <a:r>
                            <a:rPr lang="en-US" altLang="zh-CN" sz="900" b="0">
                              <a:solidFill>
                                <a:schemeClr val="tx1"/>
                              </a:solidFill>
                            </a:rPr>
                            <a:t>77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2165260"/>
                      </a:ext>
                    </a:extLst>
                  </a:tr>
                  <a:tr h="29313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(matched) Spot size</a:t>
                          </a:r>
                          <a:r>
                            <a:rPr lang="en-US" altLang="zh-CN" sz="90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(u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900" kern="1200" baseline="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altLang="zh-CN" sz="90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900" kern="1200" baseline="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80000"/>
                            </a:lnSpc>
                          </a:pPr>
                          <a:r>
                            <a:rPr lang="en-US" altLang="zh-CN" sz="900" b="0" dirty="0">
                              <a:solidFill>
                                <a:srgbClr val="FF0000"/>
                              </a:solidFill>
                            </a:rPr>
                            <a:t>3.89</a:t>
                          </a:r>
                          <a:endParaRPr lang="zh-CN" altLang="en-US" sz="9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80000"/>
                            </a:lnSpc>
                          </a:pPr>
                          <a:r>
                            <a:rPr lang="en-US" altLang="zh-CN" sz="900" b="0">
                              <a:solidFill>
                                <a:srgbClr val="FF0000"/>
                              </a:solidFill>
                            </a:rPr>
                            <a:t>8.65</a:t>
                          </a:r>
                          <a:endParaRPr lang="zh-CN" altLang="en-US" sz="9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91189884"/>
                      </a:ext>
                    </a:extLst>
                  </a:tr>
                  <a:tr h="29313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Charge (</a:t>
                          </a:r>
                          <a:r>
                            <a:rPr lang="en-US" altLang="zh-CN" sz="90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nC</a:t>
                          </a:r>
                          <a:r>
                            <a:rPr lang="en-US" altLang="zh-CN" sz="9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9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80000"/>
                            </a:lnSpc>
                          </a:pP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5.8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80000"/>
                            </a:lnSpc>
                          </a:pP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0.84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4669347"/>
                      </a:ext>
                    </a:extLst>
                  </a:tr>
                  <a:tr h="29313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Beam distance </a:t>
                          </a:r>
                          <a:r>
                            <a:rPr lang="en-US" altLang="zh-CN" sz="90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(u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900" kern="1200" baseline="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altLang="zh-CN" sz="90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900" kern="1200" baseline="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80000"/>
                            </a:lnSpc>
                          </a:pP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149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80000"/>
                            </a:lnSpc>
                          </a:pP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7555169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表格 21">
                <a:extLst>
                  <a:ext uri="{FF2B5EF4-FFF2-40B4-BE49-F238E27FC236}">
                    <a16:creationId xmlns:a16="http://schemas.microsoft.com/office/drawing/2014/main" id="{F221C445-B1D3-4E2B-ACC1-32C014EB4A2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18872138"/>
                  </p:ext>
                </p:extLst>
              </p:nvPr>
            </p:nvGraphicFramePr>
            <p:xfrm>
              <a:off x="3926272" y="1089100"/>
              <a:ext cx="3888433" cy="2524666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562829">
                      <a:extLst>
                        <a:ext uri="{9D8B030D-6E8A-4147-A177-3AD203B41FA5}">
                          <a16:colId xmlns:a16="http://schemas.microsoft.com/office/drawing/2014/main" val="3477917563"/>
                        </a:ext>
                      </a:extLst>
                    </a:gridCol>
                    <a:gridCol w="618614">
                      <a:extLst>
                        <a:ext uri="{9D8B030D-6E8A-4147-A177-3AD203B41FA5}">
                          <a16:colId xmlns:a16="http://schemas.microsoft.com/office/drawing/2014/main" val="38939952"/>
                        </a:ext>
                      </a:extLst>
                    </a:gridCol>
                    <a:gridCol w="706990">
                      <a:extLst>
                        <a:ext uri="{9D8B030D-6E8A-4147-A177-3AD203B41FA5}">
                          <a16:colId xmlns:a16="http://schemas.microsoft.com/office/drawing/2014/main" val="2660271039"/>
                        </a:ext>
                      </a:extLst>
                    </a:gridCol>
                  </a:tblGrid>
                  <a:tr h="29313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80000"/>
                            </a:lnSpc>
                          </a:pP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beam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lnSpc>
                              <a:spcPct val="80000"/>
                            </a:lnSpc>
                          </a:pP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Driver</a:t>
                          </a:r>
                          <a:endParaRPr lang="zh-CN" altLang="en-US" sz="9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lnSpc>
                              <a:spcPct val="80000"/>
                            </a:lnSpc>
                          </a:pP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Trailer</a:t>
                          </a:r>
                          <a:endParaRPr lang="zh-CN" altLang="en-US" sz="9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0253345"/>
                      </a:ext>
                    </a:extLst>
                  </a:tr>
                  <a:tr h="3188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238" t="-92453" r="-53095" b="-596226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193119" t="-92453" r="-2294" b="-596226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80000"/>
                            </a:lnSpc>
                          </a:pPr>
                          <a:endParaRPr lang="zh-CN" altLang="en-US" sz="900" b="0" i="0" kern="12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28758937"/>
                      </a:ext>
                    </a:extLst>
                  </a:tr>
                  <a:tr h="29313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238" t="-212500" r="-53095" b="-558333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80000"/>
                            </a:lnSpc>
                          </a:pP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80000"/>
                            </a:lnSpc>
                          </a:pPr>
                          <a:r>
                            <a:rPr lang="en-US" altLang="zh-CN" sz="900" b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916678"/>
                      </a:ext>
                    </a:extLst>
                  </a:tr>
                  <a:tr h="44698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238" t="-205479" r="-53095" b="-267123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20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0">
                              <a:solidFill>
                                <a:schemeClr val="tx1"/>
                              </a:solidFill>
                            </a:rPr>
                            <a:t>100</a:t>
                          </a:r>
                          <a:endParaRPr lang="zh-CN" altLang="en-US" sz="9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5427231"/>
                      </a:ext>
                    </a:extLst>
                  </a:tr>
                  <a:tr h="29313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238" t="-464583" r="-53095" b="-306250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80000"/>
                            </a:lnSpc>
                          </a:pP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600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80000"/>
                            </a:lnSpc>
                          </a:pPr>
                          <a:r>
                            <a:rPr lang="en-US" altLang="zh-CN" sz="900" b="0">
                              <a:solidFill>
                                <a:schemeClr val="tx1"/>
                              </a:solidFill>
                            </a:rPr>
                            <a:t>77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2165260"/>
                      </a:ext>
                    </a:extLst>
                  </a:tr>
                  <a:tr h="29313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238" t="-553061" r="-5309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80000"/>
                            </a:lnSpc>
                          </a:pPr>
                          <a:r>
                            <a:rPr lang="en-US" altLang="zh-CN" sz="900" b="0" dirty="0">
                              <a:solidFill>
                                <a:srgbClr val="FF0000"/>
                              </a:solidFill>
                            </a:rPr>
                            <a:t>3.89</a:t>
                          </a:r>
                          <a:endParaRPr lang="zh-CN" altLang="en-US" sz="9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80000"/>
                            </a:lnSpc>
                          </a:pPr>
                          <a:r>
                            <a:rPr lang="en-US" altLang="zh-CN" sz="900" b="0">
                              <a:solidFill>
                                <a:srgbClr val="FF0000"/>
                              </a:solidFill>
                            </a:rPr>
                            <a:t>8.65</a:t>
                          </a:r>
                          <a:endParaRPr lang="zh-CN" altLang="en-US" sz="9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91189884"/>
                      </a:ext>
                    </a:extLst>
                  </a:tr>
                  <a:tr h="29313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Charge (</a:t>
                          </a:r>
                          <a:r>
                            <a:rPr lang="en-US" altLang="zh-CN" sz="90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nC</a:t>
                          </a:r>
                          <a:r>
                            <a:rPr lang="en-US" altLang="zh-CN" sz="9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9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80000"/>
                            </a:lnSpc>
                          </a:pP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5.8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80000"/>
                            </a:lnSpc>
                          </a:pP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0.84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4669347"/>
                      </a:ext>
                    </a:extLst>
                  </a:tr>
                  <a:tr h="29313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238" t="-766667" r="-53095" b="-4167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80000"/>
                            </a:lnSpc>
                          </a:pP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149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80000"/>
                            </a:lnSpc>
                          </a:pP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7555169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表格 22">
                <a:extLst>
                  <a:ext uri="{FF2B5EF4-FFF2-40B4-BE49-F238E27FC236}">
                    <a16:creationId xmlns:a16="http://schemas.microsoft.com/office/drawing/2014/main" id="{EA2D2D8C-3CA0-40FC-99EA-3070321D4E2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24496884"/>
                  </p:ext>
                </p:extLst>
              </p:nvPr>
            </p:nvGraphicFramePr>
            <p:xfrm>
              <a:off x="8148327" y="1089100"/>
              <a:ext cx="3456384" cy="1732576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37766">
                      <a:extLst>
                        <a:ext uri="{9D8B030D-6E8A-4147-A177-3AD203B41FA5}">
                          <a16:colId xmlns:a16="http://schemas.microsoft.com/office/drawing/2014/main" val="1336602151"/>
                        </a:ext>
                      </a:extLst>
                    </a:gridCol>
                    <a:gridCol w="818618">
                      <a:extLst>
                        <a:ext uri="{9D8B030D-6E8A-4147-A177-3AD203B41FA5}">
                          <a16:colId xmlns:a16="http://schemas.microsoft.com/office/drawing/2014/main" val="114944376"/>
                        </a:ext>
                      </a:extLst>
                    </a:gridCol>
                  </a:tblGrid>
                  <a:tr h="29265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Accelerating distance (m)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10.65</a:t>
                          </a:r>
                          <a:endParaRPr lang="zh-CN" altLang="en-US" sz="9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4634224"/>
                      </a:ext>
                    </a:extLst>
                  </a:tr>
                  <a:tr h="29265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80000"/>
                            </a:lnSpc>
                          </a:pP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Trailer energy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9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oMath>
                          </a14:m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900" smtClean="0">
                                  <a:latin typeface="Cambria Math" panose="02040503050406030204" pitchFamily="18" charset="0"/>
                                </a:rPr>
                                <m:t>𝐺𝑒𝑉</m:t>
                              </m:r>
                            </m:oMath>
                          </a14:m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) 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80000"/>
                            </a:lnSpc>
                          </a:pP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45.5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45044918"/>
                      </a:ext>
                    </a:extLst>
                  </a:tr>
                  <a:tr h="280974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80000"/>
                            </a:lnSpc>
                          </a:pPr>
                          <a:r>
                            <a:rPr lang="en-US" altLang="zh-CN" sz="900" baseline="0" dirty="0">
                              <a:solidFill>
                                <a:schemeClr val="tx1"/>
                              </a:solidFill>
                            </a:rPr>
                            <a:t>Normalized emittance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90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900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altLang="zh-CN" sz="900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CN" sz="900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900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𝑚𝑚</m:t>
                              </m:r>
                              <m:r>
                                <a:rPr lang="en-US" altLang="zh-CN" sz="900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900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𝑚𝑟𝑎𝑑</m:t>
                              </m:r>
                              <m:r>
                                <a:rPr lang="en-US" altLang="zh-CN" sz="900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80000"/>
                            </a:lnSpc>
                          </a:pP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98.44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76022252"/>
                      </a:ext>
                    </a:extLst>
                  </a:tr>
                  <a:tr h="280974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Charge(</a:t>
                          </a:r>
                          <a:r>
                            <a:rPr lang="en-US" altLang="zh-CN" sz="90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nC</a:t>
                          </a:r>
                          <a:r>
                            <a:rPr lang="en-US" altLang="zh-CN" sz="9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9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80000"/>
                            </a:lnSpc>
                          </a:pP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0.84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28052915"/>
                      </a:ext>
                    </a:extLst>
                  </a:tr>
                  <a:tr h="29265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</a:rPr>
                            <a:t>Energy</a:t>
                          </a:r>
                          <a:r>
                            <a:rPr lang="en-US" altLang="zh-CN" sz="900" baseline="0" dirty="0">
                              <a:solidFill>
                                <a:schemeClr val="tx1"/>
                              </a:solidFill>
                            </a:rPr>
                            <a:t> spread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90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900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US" altLang="zh-CN" sz="900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</m:sSub>
                              <m:r>
                                <a:rPr lang="en-US" altLang="zh-CN" sz="900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(%)</m:t>
                              </m:r>
                            </m:oMath>
                          </a14:m>
                          <a:endParaRPr lang="zh-CN" altLang="en-US" sz="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80000"/>
                            </a:lnSpc>
                          </a:pPr>
                          <a:r>
                            <a:rPr lang="en-US" altLang="zh-CN" sz="900" b="0" dirty="0">
                              <a:solidFill>
                                <a:srgbClr val="C00000"/>
                              </a:solidFill>
                            </a:rPr>
                            <a:t>0.56</a:t>
                          </a:r>
                          <a:endParaRPr lang="zh-CN" altLang="en-US" sz="900" b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44609592"/>
                      </a:ext>
                    </a:extLst>
                  </a:tr>
                  <a:tr h="29265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</a:rPr>
                            <a:t>Efficiency (%)</a:t>
                          </a:r>
                          <a:r>
                            <a:rPr lang="en-US" altLang="zh-CN" sz="900" baseline="0" dirty="0">
                              <a:solidFill>
                                <a:schemeClr val="tx1"/>
                              </a:solidFill>
                            </a:rPr>
                            <a:t> (driver </a:t>
                          </a:r>
                          <a:r>
                            <a:rPr lang="en-US" altLang="zh-CN" sz="900" baseline="0" dirty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900" baseline="0" dirty="0">
                              <a:solidFill>
                                <a:schemeClr val="tx1"/>
                              </a:solidFill>
                            </a:rPr>
                            <a:t> trailer)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80000"/>
                            </a:lnSpc>
                          </a:pP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59.1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627069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表格 22">
                <a:extLst>
                  <a:ext uri="{FF2B5EF4-FFF2-40B4-BE49-F238E27FC236}">
                    <a16:creationId xmlns:a16="http://schemas.microsoft.com/office/drawing/2014/main" id="{EA2D2D8C-3CA0-40FC-99EA-3070321D4E2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24496884"/>
                  </p:ext>
                </p:extLst>
              </p:nvPr>
            </p:nvGraphicFramePr>
            <p:xfrm>
              <a:off x="8148327" y="1089100"/>
              <a:ext cx="3456384" cy="1732576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37766">
                      <a:extLst>
                        <a:ext uri="{9D8B030D-6E8A-4147-A177-3AD203B41FA5}">
                          <a16:colId xmlns:a16="http://schemas.microsoft.com/office/drawing/2014/main" val="1336602151"/>
                        </a:ext>
                      </a:extLst>
                    </a:gridCol>
                    <a:gridCol w="818618">
                      <a:extLst>
                        <a:ext uri="{9D8B030D-6E8A-4147-A177-3AD203B41FA5}">
                          <a16:colId xmlns:a16="http://schemas.microsoft.com/office/drawing/2014/main" val="114944376"/>
                        </a:ext>
                      </a:extLst>
                    </a:gridCol>
                  </a:tblGrid>
                  <a:tr h="29265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Accelerating distance (m)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10.65</a:t>
                          </a:r>
                          <a:endParaRPr lang="zh-CN" altLang="en-US" sz="9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4634224"/>
                      </a:ext>
                    </a:extLst>
                  </a:tr>
                  <a:tr h="29265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31" t="-102083" r="-32102" b="-39791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80000"/>
                            </a:lnSpc>
                          </a:pP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45.5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45044918"/>
                      </a:ext>
                    </a:extLst>
                  </a:tr>
                  <a:tr h="28097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31" t="-206383" r="-32102" b="-306383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80000"/>
                            </a:lnSpc>
                          </a:pP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98.44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76022252"/>
                      </a:ext>
                    </a:extLst>
                  </a:tr>
                  <a:tr h="280974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Charge(</a:t>
                          </a:r>
                          <a:r>
                            <a:rPr lang="en-US" altLang="zh-CN" sz="90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nC</a:t>
                          </a:r>
                          <a:r>
                            <a:rPr lang="en-US" altLang="zh-CN" sz="9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9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80000"/>
                            </a:lnSpc>
                          </a:pP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0.84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28052915"/>
                      </a:ext>
                    </a:extLst>
                  </a:tr>
                  <a:tr h="29265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231" t="-395833" r="-32102" b="-10416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80000"/>
                            </a:lnSpc>
                          </a:pPr>
                          <a:r>
                            <a:rPr lang="en-US" altLang="zh-CN" sz="900" b="0" dirty="0">
                              <a:solidFill>
                                <a:srgbClr val="C00000"/>
                              </a:solidFill>
                            </a:rPr>
                            <a:t>0.56</a:t>
                          </a:r>
                          <a:endParaRPr lang="zh-CN" altLang="en-US" sz="900" b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44609592"/>
                      </a:ext>
                    </a:extLst>
                  </a:tr>
                  <a:tr h="29265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dirty="0">
                              <a:solidFill>
                                <a:schemeClr val="tx1"/>
                              </a:solidFill>
                            </a:rPr>
                            <a:t>Efficiency (%)</a:t>
                          </a:r>
                          <a:r>
                            <a:rPr lang="en-US" altLang="zh-CN" sz="900" baseline="0" dirty="0">
                              <a:solidFill>
                                <a:schemeClr val="tx1"/>
                              </a:solidFill>
                            </a:rPr>
                            <a:t> (driver </a:t>
                          </a:r>
                          <a:r>
                            <a:rPr lang="en-US" altLang="zh-CN" sz="900" baseline="0" dirty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900" baseline="0" dirty="0">
                              <a:solidFill>
                                <a:schemeClr val="tx1"/>
                              </a:solidFill>
                            </a:rPr>
                            <a:t> trailer)</a:t>
                          </a:r>
                          <a:endParaRPr lang="zh-CN" altLang="en-US" sz="9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80000"/>
                            </a:lnSpc>
                          </a:pP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59.1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627069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4" name="文本框 23">
            <a:extLst>
              <a:ext uri="{FF2B5EF4-FFF2-40B4-BE49-F238E27FC236}">
                <a16:creationId xmlns:a16="http://schemas.microsoft.com/office/drawing/2014/main" id="{A68E9A14-8C20-4BAA-8248-236DE591DA81}"/>
              </a:ext>
            </a:extLst>
          </p:cNvPr>
          <p:cNvSpPr txBox="1"/>
          <p:nvPr/>
        </p:nvSpPr>
        <p:spPr>
          <a:xfrm>
            <a:off x="3514007" y="1665411"/>
            <a:ext cx="327220" cy="1511313"/>
          </a:xfrm>
          <a:prstGeom prst="rect">
            <a:avLst/>
          </a:prstGeom>
          <a:solidFill>
            <a:srgbClr val="00E4A8"/>
          </a:solidFill>
          <a:ln w="25400" cap="flat" cmpd="sng" algn="ctr">
            <a:solidFill>
              <a:srgbClr val="00E4A8">
                <a:shade val="50000"/>
              </a:srgbClr>
            </a:solidFill>
            <a:prstDash val="solid"/>
          </a:ln>
          <a:effectLst/>
        </p:spPr>
        <p:txBody>
          <a:bodyPr vert="eaVert"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楷体_GB2312"/>
                <a:cs typeface="+mn-cs"/>
              </a:rPr>
              <a:t>V2.0 TR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楷体_GB2312"/>
                <a:cs typeface="+mn-cs"/>
              </a:rPr>
              <a:t>≥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楷体_GB2312"/>
                <a:cs typeface="+mn-cs"/>
              </a:rPr>
              <a:t>3.5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楷体_GB2312"/>
              <a:cs typeface="+mn-cs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3E1DF9A-152A-4260-ABCE-298FA50C5EF3}"/>
              </a:ext>
            </a:extLst>
          </p:cNvPr>
          <p:cNvSpPr txBox="1"/>
          <p:nvPr/>
        </p:nvSpPr>
        <p:spPr>
          <a:xfrm>
            <a:off x="397881" y="4909908"/>
            <a:ext cx="2520280" cy="694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b="1" dirty="0">
                <a:solidFill>
                  <a:srgbClr val="C00000"/>
                </a:solidFill>
                <a:latin typeface="Tahoma"/>
                <a:ea typeface="楷体_GB2312"/>
              </a:rPr>
              <a:t>For CPI V1.0 and V2.0</a:t>
            </a:r>
          </a:p>
          <a:p>
            <a:pPr algn="ctr">
              <a:lnSpc>
                <a:spcPct val="150000"/>
              </a:lnSpc>
            </a:pPr>
            <a:r>
              <a:rPr lang="en-US" altLang="zh-CN" sz="1400" b="1" dirty="0">
                <a:solidFill>
                  <a:srgbClr val="C00000"/>
                </a:solidFill>
                <a:latin typeface="Tahoma"/>
                <a:ea typeface="楷体_GB2312"/>
              </a:rPr>
              <a:t>TR </a:t>
            </a:r>
            <a:r>
              <a:rPr lang="zh-CN" altLang="en-US" sz="1400" b="1" dirty="0">
                <a:solidFill>
                  <a:srgbClr val="C00000"/>
                </a:solidFill>
                <a:latin typeface="Tahoma"/>
                <a:ea typeface="楷体_GB2312"/>
              </a:rPr>
              <a:t>≥ </a:t>
            </a:r>
            <a:r>
              <a:rPr lang="en-US" altLang="zh-CN" sz="1400" b="1" dirty="0">
                <a:solidFill>
                  <a:srgbClr val="C00000"/>
                </a:solidFill>
                <a:latin typeface="Tahoma"/>
                <a:ea typeface="楷体_GB2312"/>
              </a:rPr>
              <a:t>(45.5-10)/10=3.55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B895F0F1-4566-43FC-A16F-48DE05E0A79F}"/>
              </a:ext>
            </a:extLst>
          </p:cNvPr>
          <p:cNvSpPr/>
          <p:nvPr/>
        </p:nvSpPr>
        <p:spPr>
          <a:xfrm>
            <a:off x="4286313" y="4192315"/>
            <a:ext cx="11206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C00000"/>
                </a:solidFill>
                <a:latin typeface="Tahoma"/>
                <a:ea typeface="楷体_GB2312"/>
              </a:rPr>
              <a:t>ideal case</a:t>
            </a:r>
            <a:endParaRPr lang="zh-CN" altLang="en-US" sz="1400" dirty="0">
              <a:solidFill>
                <a:srgbClr val="000000"/>
              </a:solidFill>
              <a:latin typeface="Tahoma"/>
              <a:ea typeface="楷体_GB2312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2B4C7BA1-5028-4F06-8E76-A638DB62B09D}"/>
              </a:ext>
            </a:extLst>
          </p:cNvPr>
          <p:cNvSpPr/>
          <p:nvPr/>
        </p:nvSpPr>
        <p:spPr>
          <a:xfrm>
            <a:off x="8606793" y="4115568"/>
            <a:ext cx="21043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C00000"/>
                </a:solidFill>
                <a:latin typeface="Tahoma"/>
                <a:ea typeface="楷体_GB2312"/>
              </a:rPr>
              <a:t>non-ideal case</a:t>
            </a:r>
            <a:endParaRPr lang="zh-CN" altLang="en-US" sz="1400" dirty="0">
              <a:solidFill>
                <a:srgbClr val="000000"/>
              </a:solidFill>
              <a:latin typeface="Tahoma"/>
              <a:ea typeface="楷体_GB231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0401BEB-E9F7-4661-93F6-242FB94D3EB5}"/>
              </a:ext>
            </a:extLst>
          </p:cNvPr>
          <p:cNvSpPr txBox="1"/>
          <p:nvPr/>
        </p:nvSpPr>
        <p:spPr>
          <a:xfrm>
            <a:off x="7886713" y="2927763"/>
            <a:ext cx="4248471" cy="830997"/>
          </a:xfrm>
          <a:prstGeom prst="rect">
            <a:avLst/>
          </a:prstGeom>
          <a:gradFill rotWithShape="1">
            <a:gsLst>
              <a:gs pos="0">
                <a:srgbClr val="E7BB01">
                  <a:shade val="51000"/>
                  <a:satMod val="130000"/>
                </a:srgbClr>
              </a:gs>
              <a:gs pos="80000">
                <a:srgbClr val="E7BB01">
                  <a:shade val="93000"/>
                  <a:satMod val="130000"/>
                </a:srgbClr>
              </a:gs>
              <a:gs pos="100000">
                <a:srgbClr val="E7BB01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楷体_GB2312"/>
                <a:cs typeface="+mn-cs"/>
              </a:rPr>
              <a:t>The noise is over estimated because the simulation particle number is much smaller than real particle number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楷体_GB231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4731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429,&quot;width&quot;:35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954376660"/>
  <p:tag name="KSO_WM_UNIT_PLACING_PICTURE_USER_VIEWPORT" val="{&quot;height&quot;:3673,&quot;width&quot;:564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1546a548-acd4-4c30-b909-7d1ad97e6724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feee6f0-2bc8-4f72-8ddd-13f75f86c510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29471</TotalTime>
  <Words>1756</Words>
  <Application>Microsoft Office PowerPoint</Application>
  <PresentationFormat>宽屏</PresentationFormat>
  <Paragraphs>470</Paragraphs>
  <Slides>31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8" baseType="lpstr">
      <vt:lpstr>等线</vt:lpstr>
      <vt:lpstr>华文楷体</vt:lpstr>
      <vt:lpstr>楷体_GB2312</vt:lpstr>
      <vt:lpstr>宋体</vt:lpstr>
      <vt:lpstr>宋体</vt:lpstr>
      <vt:lpstr>微软雅黑</vt:lpstr>
      <vt:lpstr>Arial</vt:lpstr>
      <vt:lpstr>Arial Black</vt:lpstr>
      <vt:lpstr>Calibri</vt:lpstr>
      <vt:lpstr>Cambria Math</vt:lpstr>
      <vt:lpstr>Gabriola</vt:lpstr>
      <vt:lpstr>Rockwell Condensed</vt:lpstr>
      <vt:lpstr>Symbol</vt:lpstr>
      <vt:lpstr>Tahoma</vt:lpstr>
      <vt:lpstr>Times New Roman</vt:lpstr>
      <vt:lpstr>Wingdings</vt:lpstr>
      <vt:lpstr>Office 主题</vt:lpstr>
      <vt:lpstr>PowerPoint 演示文稿</vt:lpstr>
      <vt:lpstr>Content</vt:lpstr>
      <vt:lpstr>PowerPoint 演示文稿</vt:lpstr>
      <vt:lpstr>PowerPoint 演示文稿</vt:lpstr>
      <vt:lpstr>PowerPoint 演示文稿</vt:lpstr>
      <vt:lpstr>Content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Content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Content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LIDZ</cp:lastModifiedBy>
  <cp:revision>2119</cp:revision>
  <cp:lastPrinted>2022-11-06T05:19:21Z</cp:lastPrinted>
  <dcterms:created xsi:type="dcterms:W3CDTF">2012-09-04T11:33:36Z</dcterms:created>
  <dcterms:modified xsi:type="dcterms:W3CDTF">2024-04-10T07:09:17Z</dcterms:modified>
</cp:coreProperties>
</file>