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8" r:id="rId2"/>
    <p:sldId id="259" r:id="rId3"/>
    <p:sldId id="323" r:id="rId4"/>
    <p:sldId id="324" r:id="rId5"/>
    <p:sldId id="276" r:id="rId6"/>
    <p:sldId id="325" r:id="rId7"/>
    <p:sldId id="283" r:id="rId8"/>
    <p:sldId id="277" r:id="rId9"/>
    <p:sldId id="336" r:id="rId10"/>
    <p:sldId id="326" r:id="rId11"/>
    <p:sldId id="330" r:id="rId12"/>
    <p:sldId id="327" r:id="rId13"/>
    <p:sldId id="332" r:id="rId14"/>
    <p:sldId id="335" r:id="rId15"/>
    <p:sldId id="333" r:id="rId16"/>
    <p:sldId id="328" r:id="rId17"/>
    <p:sldId id="270" r:id="rId18"/>
    <p:sldId id="337" r:id="rId19"/>
    <p:sldId id="329" r:id="rId20"/>
    <p:sldId id="331" r:id="rId21"/>
    <p:sldId id="273" r:id="rId22"/>
    <p:sldId id="279" r:id="rId23"/>
    <p:sldId id="274" r:id="rId24"/>
    <p:sldId id="320" r:id="rId25"/>
    <p:sldId id="265" r:id="rId26"/>
    <p:sldId id="269" r:id="rId27"/>
    <p:sldId id="264" r:id="rId28"/>
    <p:sldId id="305" r:id="rId29"/>
    <p:sldId id="2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50" autoAdjust="0"/>
    <p:restoredTop sz="94660"/>
  </p:normalViewPr>
  <p:slideViewPr>
    <p:cSldViewPr snapToGrid="0">
      <p:cViewPr varScale="1">
        <p:scale>
          <a:sx n="94" d="100"/>
          <a:sy n="94" d="100"/>
        </p:scale>
        <p:origin x="114" y="3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CAF0D-F9BB-416D-BE18-6CC163782A9B}" type="datetimeFigureOut">
              <a:rPr lang="en-GB" smtClean="0"/>
              <a:t>07/04/2024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06774-32E5-4098-A532-5D1FCF72DB6E}" type="slidenum">
              <a:rPr lang="en-GB" smtClean="0"/>
              <a:t>‹#›</a:t>
            </a:fld>
            <a:endParaRPr lang="en-GB"/>
          </a:p>
        </p:txBody>
      </p:sp>
    </p:spTree>
    <p:extLst>
      <p:ext uri="{BB962C8B-B14F-4D97-AF65-F5344CB8AC3E}">
        <p14:creationId xmlns:p14="http://schemas.microsoft.com/office/powerpoint/2010/main" val="326392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GB" sz="1200">
                <a:latin typeface="Times New Roman" panose="02020603050405020304" pitchFamily="18" charset="0"/>
                <a:cs typeface="Times New Roman" panose="02020603050405020304" pitchFamily="18" charset="0"/>
              </a:rPr>
              <a:t>Synchrotron Radiation and Vacuum Issues for the FCC-ee Machine Detector Interface</a:t>
            </a:r>
            <a:endParaRPr lang="en-GB" dirty="0"/>
          </a:p>
        </p:txBody>
      </p:sp>
      <p:sp>
        <p:nvSpPr>
          <p:cNvPr id="6" name="Slide Number Placeholder 5"/>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419697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Synchrotron Radiation and Vacuum Issues for the FCC-ee Machine Detector Interface</a:t>
            </a:r>
          </a:p>
        </p:txBody>
      </p:sp>
      <p:sp>
        <p:nvSpPr>
          <p:cNvPr id="6" name="Slide Number Placeholder 5"/>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22771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Synchrotron Radiation and Vacuum Issues for the FCC-ee Machine Detector Interface</a:t>
            </a:r>
          </a:p>
        </p:txBody>
      </p:sp>
      <p:sp>
        <p:nvSpPr>
          <p:cNvPr id="6" name="Slide Number Placeholder 5"/>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51280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39693787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Synchrotron Radiation and Vacuum Issues for the FCC-ee Machine Detector Interface</a:t>
            </a:r>
          </a:p>
        </p:txBody>
      </p:sp>
      <p:sp>
        <p:nvSpPr>
          <p:cNvPr id="6" name="Slide Number Placeholder 5"/>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1433149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Synchrotron Radiation and Vacuum Issues for the FCC-ee Machine Detector Interface</a:t>
            </a:r>
          </a:p>
        </p:txBody>
      </p:sp>
      <p:sp>
        <p:nvSpPr>
          <p:cNvPr id="6" name="Slide Number Placeholder 5"/>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339742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Synchrotron Radiation and Vacuum Issues for the FCC-ee Machine Detector Interface</a:t>
            </a:r>
          </a:p>
        </p:txBody>
      </p:sp>
      <p:sp>
        <p:nvSpPr>
          <p:cNvPr id="7" name="Slide Number Placeholder 6"/>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326374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Synchrotron Radiation and Vacuum Issues for the FCC-ee Machine Detector Interface</a:t>
            </a:r>
          </a:p>
        </p:txBody>
      </p:sp>
      <p:sp>
        <p:nvSpPr>
          <p:cNvPr id="9" name="Slide Number Placeholder 8"/>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112593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Synchrotron Radiation and Vacuum Issues for the FCC-ee Machine Detector Interface</a:t>
            </a:r>
          </a:p>
        </p:txBody>
      </p:sp>
      <p:sp>
        <p:nvSpPr>
          <p:cNvPr id="5" name="Slide Number Placeholder 4"/>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107612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Synchrotron Radiation and Vacuum Issues for the FCC-ee Machine Detector Interface</a:t>
            </a:r>
          </a:p>
        </p:txBody>
      </p:sp>
      <p:sp>
        <p:nvSpPr>
          <p:cNvPr id="4" name="Slide Number Placeholder 3"/>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386633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Synchrotron Radiation and Vacuum Issues for the FCC-ee Machine Detector Interface</a:t>
            </a:r>
          </a:p>
        </p:txBody>
      </p:sp>
      <p:sp>
        <p:nvSpPr>
          <p:cNvPr id="7" name="Slide Number Placeholder 6"/>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241986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Synchrotron Radiation and Vacuum Issues for the FCC-ee Machine Detector Interface</a:t>
            </a:r>
          </a:p>
        </p:txBody>
      </p:sp>
      <p:sp>
        <p:nvSpPr>
          <p:cNvPr id="7" name="Slide Number Placeholder 6"/>
          <p:cNvSpPr>
            <a:spLocks noGrp="1"/>
          </p:cNvSpPr>
          <p:nvPr>
            <p:ph type="sldNum" sz="quarter" idx="12"/>
          </p:nvPr>
        </p:nvSpPr>
        <p:spPr/>
        <p:txBody>
          <a:bodyPr/>
          <a:lstStyle/>
          <a:p>
            <a:fld id="{B5ACBAAB-1145-447C-886A-EF410668F702}" type="slidenum">
              <a:rPr lang="en-GB" smtClean="0"/>
              <a:t>‹#›</a:t>
            </a:fld>
            <a:endParaRPr lang="en-GB"/>
          </a:p>
        </p:txBody>
      </p:sp>
    </p:spTree>
    <p:extLst>
      <p:ext uri="{BB962C8B-B14F-4D97-AF65-F5344CB8AC3E}">
        <p14:creationId xmlns:p14="http://schemas.microsoft.com/office/powerpoint/2010/main" val="169106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latin typeface="Times New Roman" panose="02020603050405020304" pitchFamily="18" charset="0"/>
                <a:cs typeface="Times New Roman" panose="02020603050405020304" pitchFamily="18" charset="0"/>
              </a:rPr>
              <a:t>Vacuum System in the FCC-</a:t>
            </a:r>
            <a:r>
              <a:rPr lang="en-GB" dirty="0" err="1">
                <a:latin typeface="Times New Roman" panose="02020603050405020304" pitchFamily="18" charset="0"/>
                <a:cs typeface="Times New Roman" panose="02020603050405020304" pitchFamily="18" charset="0"/>
              </a:rPr>
              <a:t>ee</a:t>
            </a:r>
            <a:r>
              <a:rPr lang="en-GB" dirty="0">
                <a:latin typeface="Times New Roman" panose="02020603050405020304" pitchFamily="18" charset="0"/>
                <a:cs typeface="Times New Roman" panose="02020603050405020304" pitchFamily="18" charset="0"/>
              </a:rPr>
              <a:t> MDI Region</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CBAAB-1145-447C-886A-EF410668F702}" type="slidenum">
              <a:rPr lang="en-GB" smtClean="0"/>
              <a:t>‹#›</a:t>
            </a:fld>
            <a:endParaRPr lang="en-GB"/>
          </a:p>
        </p:txBody>
      </p:sp>
    </p:spTree>
    <p:extLst>
      <p:ext uri="{BB962C8B-B14F-4D97-AF65-F5344CB8AC3E}">
        <p14:creationId xmlns:p14="http://schemas.microsoft.com/office/powerpoint/2010/main" val="920429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doi.org/10.1140/epjti/s40485-022-00087-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497BF1-535F-4C7D-B075-C8FADBCE785C}"/>
              </a:ext>
            </a:extLst>
          </p:cNvPr>
          <p:cNvSpPr>
            <a:spLocks noGrp="1"/>
          </p:cNvSpPr>
          <p:nvPr>
            <p:ph type="ctrTitle"/>
          </p:nvPr>
        </p:nvSpPr>
        <p:spPr>
          <a:xfrm>
            <a:off x="143341" y="1227987"/>
            <a:ext cx="11903032" cy="2387600"/>
          </a:xfrm>
        </p:spPr>
        <p:txBody>
          <a:bodyPr>
            <a:normAutofit/>
          </a:bodyPr>
          <a:lstStyle/>
          <a:p>
            <a:br>
              <a:rPr lang="en-GB" dirty="0"/>
            </a:br>
            <a:br>
              <a:rPr lang="en-US" dirty="0"/>
            </a:br>
            <a:endParaRPr lang="en-US" dirty="0"/>
          </a:p>
        </p:txBody>
      </p:sp>
      <p:sp>
        <p:nvSpPr>
          <p:cNvPr id="4" name="Untertitel 3">
            <a:extLst>
              <a:ext uri="{FF2B5EF4-FFF2-40B4-BE49-F238E27FC236}">
                <a16:creationId xmlns:a16="http://schemas.microsoft.com/office/drawing/2014/main" id="{0C44E76C-472D-4CD1-B3E8-9FBF11960DFD}"/>
              </a:ext>
            </a:extLst>
          </p:cNvPr>
          <p:cNvSpPr>
            <a:spLocks noGrp="1"/>
          </p:cNvSpPr>
          <p:nvPr>
            <p:ph type="subTitle" idx="1"/>
          </p:nvPr>
        </p:nvSpPr>
        <p:spPr>
          <a:xfrm>
            <a:off x="1679509" y="3861048"/>
            <a:ext cx="8736971" cy="2448272"/>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Untertitel 2">
            <a:extLst>
              <a:ext uri="{FF2B5EF4-FFF2-40B4-BE49-F238E27FC236}">
                <a16:creationId xmlns:a16="http://schemas.microsoft.com/office/drawing/2014/main" id="{30792579-EE02-442F-B8CA-F2FA3D9D007F}"/>
              </a:ext>
            </a:extLst>
          </p:cNvPr>
          <p:cNvSpPr txBox="1">
            <a:spLocks/>
          </p:cNvSpPr>
          <p:nvPr/>
        </p:nvSpPr>
        <p:spPr>
          <a:xfrm>
            <a:off x="2043459" y="2430574"/>
            <a:ext cx="8229203" cy="332561"/>
          </a:xfrm>
          <a:prstGeom prst="rect">
            <a:avLst/>
          </a:prstGeom>
        </p:spPr>
        <p:txBody>
          <a:bodyPr vert="horz" lIns="121920" tIns="60960" rIns="121920" bIns="60960" rtlCol="0">
            <a:noAutofit/>
          </a:bodyPr>
          <a:lstStyle>
            <a:lvl1pPr marL="0" indent="0" algn="ctr" defTabSz="685800" rtl="0" eaLnBrk="1" latinLnBrk="0" hangingPunct="1">
              <a:lnSpc>
                <a:spcPts val="1388"/>
              </a:lnSpc>
              <a:spcBef>
                <a:spcPts val="0"/>
              </a:spcBef>
              <a:buFont typeface="Arial" panose="020B0604020202020204" pitchFamily="34" charset="0"/>
              <a:buNone/>
              <a:defRPr sz="1200" kern="1200">
                <a:solidFill>
                  <a:schemeClr val="bg1"/>
                </a:solidFill>
                <a:latin typeface="+mn-lt"/>
                <a:ea typeface="+mn-ea"/>
                <a:cs typeface="+mn-cs"/>
              </a:defRPr>
            </a:lvl1pPr>
            <a:lvl2pPr marL="342900" indent="0" algn="ctr" defTabSz="685800" rtl="0" eaLnBrk="1" latinLnBrk="0" hangingPunct="1">
              <a:lnSpc>
                <a:spcPts val="1388"/>
              </a:lnSpc>
              <a:spcBef>
                <a:spcPts val="0"/>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ts val="1388"/>
              </a:lnSpc>
              <a:spcBef>
                <a:spcPts val="0"/>
              </a:spcBef>
              <a:buSzPct val="100000"/>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ts val="1388"/>
              </a:lnSpc>
              <a:spcBef>
                <a:spcPts val="0"/>
              </a:spcBef>
              <a:buSzPct val="100000"/>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ts val="1388"/>
              </a:lnSpc>
              <a:spcBef>
                <a:spcPts val="0"/>
              </a:spcBef>
              <a:buSzPct val="100000"/>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67" dirty="0">
                <a:latin typeface="Times New Roman" panose="02020603050405020304" pitchFamily="18" charset="0"/>
                <a:cs typeface="Times New Roman" panose="02020603050405020304" pitchFamily="18" charset="0"/>
              </a:rPr>
              <a:t>R. Kersevan – CERN-TE_VSC</a:t>
            </a:r>
          </a:p>
          <a:p>
            <a:endParaRPr lang="en-US" sz="1867" dirty="0">
              <a:latin typeface="Times New Roman" panose="02020603050405020304" pitchFamily="18" charset="0"/>
              <a:cs typeface="Times New Roman" panose="02020603050405020304" pitchFamily="18" charset="0"/>
            </a:endParaRPr>
          </a:p>
          <a:p>
            <a:r>
              <a:rPr lang="en-US" sz="1867" dirty="0">
                <a:latin typeface="Times New Roman" panose="02020603050405020304" pitchFamily="18" charset="0"/>
                <a:cs typeface="Times New Roman" panose="02020603050405020304" pitchFamily="18" charset="0"/>
              </a:rPr>
              <a:t> EU Edition Int. Workshop CEPC, Marseille, France, 8-11 April 2024</a:t>
            </a:r>
          </a:p>
        </p:txBody>
      </p:sp>
      <p:pic>
        <p:nvPicPr>
          <p:cNvPr id="5" name="Picture 4">
            <a:extLst>
              <a:ext uri="{FF2B5EF4-FFF2-40B4-BE49-F238E27FC236}">
                <a16:creationId xmlns:a16="http://schemas.microsoft.com/office/drawing/2014/main" id="{4FE52D8F-ECC5-2B2C-64C6-F7AD50D29B0D}"/>
              </a:ext>
            </a:extLst>
          </p:cNvPr>
          <p:cNvPicPr>
            <a:picLocks noChangeAspect="1"/>
          </p:cNvPicPr>
          <p:nvPr/>
        </p:nvPicPr>
        <p:blipFill>
          <a:blip r:embed="rId2"/>
          <a:stretch>
            <a:fillRect/>
          </a:stretch>
        </p:blipFill>
        <p:spPr>
          <a:xfrm>
            <a:off x="0" y="6150704"/>
            <a:ext cx="756781" cy="707590"/>
          </a:xfrm>
          <a:prstGeom prst="rect">
            <a:avLst/>
          </a:prstGeom>
        </p:spPr>
      </p:pic>
      <p:pic>
        <p:nvPicPr>
          <p:cNvPr id="6" name="Picture 5">
            <a:extLst>
              <a:ext uri="{FF2B5EF4-FFF2-40B4-BE49-F238E27FC236}">
                <a16:creationId xmlns:a16="http://schemas.microsoft.com/office/drawing/2014/main" id="{97B4B2E6-559F-8ABE-70FF-12EDDA4E90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0641" y="6150410"/>
            <a:ext cx="1041359" cy="70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8E748FC-D494-F0DA-DE92-FAC6AFD29C57}"/>
              </a:ext>
            </a:extLst>
          </p:cNvPr>
          <p:cNvSpPr txBox="1"/>
          <p:nvPr/>
        </p:nvSpPr>
        <p:spPr>
          <a:xfrm>
            <a:off x="1168399" y="1282340"/>
            <a:ext cx="10270067" cy="1046440"/>
          </a:xfrm>
          <a:prstGeom prst="rect">
            <a:avLst/>
          </a:prstGeom>
          <a:noFill/>
        </p:spPr>
        <p:txBody>
          <a:bodyPr wrap="square" rtlCol="0">
            <a:spAutoFit/>
          </a:bodyPr>
          <a:lstStyle/>
          <a:p>
            <a:pPr algn="ctr"/>
            <a:r>
              <a:rPr lang="en-US" sz="4400" dirty="0">
                <a:solidFill>
                  <a:schemeClr val="bg1"/>
                </a:solidFill>
                <a:latin typeface="Times New Roman" panose="02020603050405020304" pitchFamily="18" charset="0"/>
                <a:cs typeface="Times New Roman" panose="02020603050405020304" pitchFamily="18" charset="0"/>
              </a:rPr>
              <a:t>Vacuum Issues in Circular e</a:t>
            </a:r>
            <a:r>
              <a:rPr lang="en-US" sz="4400" baseline="30000" dirty="0">
                <a:solidFill>
                  <a:schemeClr val="bg1"/>
                </a:solidFill>
                <a:latin typeface="Times New Roman" panose="02020603050405020304" pitchFamily="18" charset="0"/>
                <a:cs typeface="Times New Roman" panose="02020603050405020304" pitchFamily="18" charset="0"/>
              </a:rPr>
              <a:t>-</a:t>
            </a:r>
            <a:r>
              <a:rPr lang="en-US" sz="4400" dirty="0">
                <a:solidFill>
                  <a:schemeClr val="bg1"/>
                </a:solidFill>
                <a:latin typeface="Times New Roman" panose="02020603050405020304" pitchFamily="18" charset="0"/>
                <a:cs typeface="Times New Roman" panose="02020603050405020304" pitchFamily="18" charset="0"/>
              </a:rPr>
              <a:t>e</a:t>
            </a:r>
            <a:r>
              <a:rPr lang="en-US" sz="4400" baseline="30000" dirty="0">
                <a:solidFill>
                  <a:schemeClr val="bg1"/>
                </a:solidFill>
                <a:latin typeface="Times New Roman" panose="02020603050405020304" pitchFamily="18" charset="0"/>
                <a:cs typeface="Times New Roman" panose="02020603050405020304" pitchFamily="18" charset="0"/>
              </a:rPr>
              <a:t>+</a:t>
            </a:r>
            <a:r>
              <a:rPr lang="en-US" sz="4400" dirty="0">
                <a:solidFill>
                  <a:schemeClr val="bg1"/>
                </a:solidFill>
                <a:latin typeface="Times New Roman" panose="02020603050405020304" pitchFamily="18" charset="0"/>
                <a:cs typeface="Times New Roman" panose="02020603050405020304" pitchFamily="18" charset="0"/>
              </a:rPr>
              <a:t> Colliders</a:t>
            </a:r>
          </a:p>
          <a:p>
            <a:endParaRPr lang="en-GB" dirty="0"/>
          </a:p>
        </p:txBody>
      </p:sp>
    </p:spTree>
    <p:extLst>
      <p:ext uri="{BB962C8B-B14F-4D97-AF65-F5344CB8AC3E}">
        <p14:creationId xmlns:p14="http://schemas.microsoft.com/office/powerpoint/2010/main" val="3543178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94DA-1852-CA35-0B75-24388112725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28FF74-D212-A835-4AB3-26392703A9EE}"/>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297B05D3-4FAE-34D3-D9D3-5A2D888AAB42}"/>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10</a:t>
            </a:fld>
            <a:endParaRPr lang="en-GB" dirty="0"/>
          </a:p>
        </p:txBody>
      </p:sp>
      <p:sp>
        <p:nvSpPr>
          <p:cNvPr id="5" name="TextBox 4">
            <a:extLst>
              <a:ext uri="{FF2B5EF4-FFF2-40B4-BE49-F238E27FC236}">
                <a16:creationId xmlns:a16="http://schemas.microsoft.com/office/drawing/2014/main" id="{64C73692-B77B-295B-E8FE-82ACA8FF9893}"/>
              </a:ext>
            </a:extLst>
          </p:cNvPr>
          <p:cNvSpPr txBox="1"/>
          <p:nvPr/>
        </p:nvSpPr>
        <p:spPr>
          <a:xfrm>
            <a:off x="271949" y="119795"/>
            <a:ext cx="11648101" cy="5888792"/>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3. Synchrotron Radiation-Induced Desorption</a:t>
            </a:r>
          </a:p>
          <a:p>
            <a:pPr>
              <a:lnSpc>
                <a:spcPts val="2000"/>
              </a:lnSpc>
              <a:spcBef>
                <a:spcPts val="1200"/>
              </a:spcBef>
            </a:pP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200" dirty="0">
                <a:solidFill>
                  <a:srgbClr val="0070C0"/>
                </a:solidFill>
                <a:latin typeface="Times New Roman" panose="02020603050405020304" pitchFamily="18" charset="0"/>
                <a:cs typeface="Times New Roman" panose="02020603050405020304" pitchFamily="18" charset="0"/>
              </a:rPr>
              <a:t>LEP did not have NEG-coating available</a:t>
            </a:r>
            <a:r>
              <a:rPr lang="en-US" sz="2200" dirty="0">
                <a:latin typeface="Times New Roman" panose="02020603050405020304" pitchFamily="18" charset="0"/>
                <a:cs typeface="Times New Roman" panose="02020603050405020304" pitchFamily="18" charset="0"/>
              </a:rPr>
              <a:t>, only a </a:t>
            </a:r>
            <a:r>
              <a:rPr lang="en-US" sz="2200" dirty="0">
                <a:solidFill>
                  <a:srgbClr val="0070C0"/>
                </a:solidFill>
                <a:latin typeface="Times New Roman" panose="02020603050405020304" pitchFamily="18" charset="0"/>
                <a:cs typeface="Times New Roman" panose="02020603050405020304" pitchFamily="18" charset="0"/>
              </a:rPr>
              <a:t>NEG strip </a:t>
            </a:r>
            <a:r>
              <a:rPr lang="en-US" sz="2200" dirty="0">
                <a:latin typeface="Times New Roman" panose="02020603050405020304" pitchFamily="18" charset="0"/>
                <a:cs typeface="Times New Roman" panose="02020603050405020304" pitchFamily="18" charset="0"/>
              </a:rPr>
              <a:t>in an </a:t>
            </a:r>
            <a:r>
              <a:rPr lang="en-US" sz="2200" dirty="0">
                <a:solidFill>
                  <a:srgbClr val="0070C0"/>
                </a:solidFill>
                <a:latin typeface="Times New Roman" panose="02020603050405020304" pitchFamily="18" charset="0"/>
                <a:cs typeface="Times New Roman" panose="02020603050405020304" pitchFamily="18" charset="0"/>
              </a:rPr>
              <a:t>antechamber</a:t>
            </a:r>
            <a:r>
              <a:rPr lang="en-US" sz="2200" dirty="0">
                <a:latin typeface="Times New Roman" panose="02020603050405020304" pitchFamily="18" charset="0"/>
                <a:cs typeface="Times New Roman" panose="02020603050405020304" pitchFamily="18" charset="0"/>
              </a:rPr>
              <a:t> (along dipoles only); in addition, it was made out of </a:t>
            </a:r>
            <a:r>
              <a:rPr lang="en-US" sz="2200" dirty="0">
                <a:solidFill>
                  <a:srgbClr val="0070C0"/>
                </a:solidFill>
                <a:latin typeface="Times New Roman" panose="02020603050405020304" pitchFamily="18" charset="0"/>
                <a:cs typeface="Times New Roman" panose="02020603050405020304" pitchFamily="18" charset="0"/>
              </a:rPr>
              <a:t>aluminum</a:t>
            </a:r>
            <a:r>
              <a:rPr lang="en-US" sz="2200" dirty="0">
                <a:latin typeface="Times New Roman" panose="02020603050405020304" pitchFamily="18" charset="0"/>
                <a:cs typeface="Times New Roman" panose="02020603050405020304" pitchFamily="18" charset="0"/>
              </a:rPr>
              <a:t>, which has a large PSD yield compared to VC alternatives such as </a:t>
            </a:r>
            <a:r>
              <a:rPr lang="en-US" sz="2200" dirty="0">
                <a:solidFill>
                  <a:srgbClr val="0070C0"/>
                </a:solidFill>
                <a:latin typeface="Times New Roman" panose="02020603050405020304" pitchFamily="18" charset="0"/>
                <a:cs typeface="Times New Roman" panose="02020603050405020304" pitchFamily="18" charset="0"/>
              </a:rPr>
              <a:t>copper </a:t>
            </a:r>
            <a:r>
              <a:rPr lang="en-US" sz="2200" dirty="0">
                <a:latin typeface="Times New Roman" panose="02020603050405020304" pitchFamily="18" charset="0"/>
                <a:cs typeface="Times New Roman" panose="02020603050405020304" pitchFamily="18" charset="0"/>
              </a:rPr>
              <a:t>and </a:t>
            </a:r>
            <a:r>
              <a:rPr lang="en-US" sz="2200" dirty="0">
                <a:solidFill>
                  <a:srgbClr val="0070C0"/>
                </a:solidFill>
                <a:latin typeface="Times New Roman" panose="02020603050405020304" pitchFamily="18" charset="0"/>
                <a:cs typeface="Times New Roman" panose="02020603050405020304" pitchFamily="18" charset="0"/>
              </a:rPr>
              <a:t>austenitic stainless steel </a:t>
            </a:r>
            <a:r>
              <a:rPr lang="en-US" sz="2200" dirty="0">
                <a:latin typeface="Times New Roman" panose="02020603050405020304" pitchFamily="18" charset="0"/>
                <a:cs typeface="Times New Roman" panose="02020603050405020304" pitchFamily="18" charset="0"/>
              </a:rPr>
              <a:t>(SS)</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As a consequence of aluminum’s large </a:t>
            </a:r>
            <a:r>
              <a:rPr lang="en-US" sz="2200" dirty="0">
                <a:latin typeface="Symbol" panose="05050102010706020507" pitchFamily="18" charset="2"/>
                <a:cs typeface="Times New Roman" panose="02020603050405020304" pitchFamily="18" charset="0"/>
              </a:rPr>
              <a:t>h</a:t>
            </a:r>
            <a:r>
              <a:rPr lang="en-US" sz="2200" dirty="0">
                <a:latin typeface="Times New Roman" panose="02020603050405020304" pitchFamily="18" charset="0"/>
                <a:cs typeface="Times New Roman" panose="02020603050405020304" pitchFamily="18" charset="0"/>
              </a:rPr>
              <a:t> and </a:t>
            </a:r>
            <a:r>
              <a:rPr lang="en-US" sz="2200" dirty="0">
                <a:solidFill>
                  <a:srgbClr val="0070C0"/>
                </a:solidFill>
                <a:latin typeface="Times New Roman" panose="02020603050405020304" pitchFamily="18" charset="0"/>
                <a:cs typeface="Times New Roman" panose="02020603050405020304" pitchFamily="18" charset="0"/>
              </a:rPr>
              <a:t>limited pumping capacity of the NEG strip</a:t>
            </a:r>
            <a:r>
              <a:rPr lang="en-US" sz="2200" dirty="0">
                <a:latin typeface="Times New Roman" panose="02020603050405020304" pitchFamily="18" charset="0"/>
                <a:cs typeface="Times New Roman" panose="02020603050405020304" pitchFamily="18" charset="0"/>
              </a:rPr>
              <a:t> of the 80s, LEP’s vacuum sectors needed periodical re-activation of the NEG strip</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For rings much bigger than LEP such as </a:t>
            </a:r>
            <a:r>
              <a:rPr lang="en-US" sz="2200" dirty="0">
                <a:solidFill>
                  <a:srgbClr val="0070C0"/>
                </a:solidFill>
                <a:latin typeface="Times New Roman" panose="02020603050405020304" pitchFamily="18" charset="0"/>
                <a:cs typeface="Times New Roman" panose="02020603050405020304" pitchFamily="18" charset="0"/>
              </a:rPr>
              <a:t>CEPC</a:t>
            </a:r>
            <a:r>
              <a:rPr lang="en-US" sz="2200" dirty="0">
                <a:latin typeface="Times New Roman" panose="02020603050405020304" pitchFamily="18" charset="0"/>
                <a:cs typeface="Times New Roman" panose="02020603050405020304" pitchFamily="18" charset="0"/>
              </a:rPr>
              <a:t> and </a:t>
            </a:r>
            <a:r>
              <a:rPr lang="en-US" sz="2200" dirty="0">
                <a:solidFill>
                  <a:srgbClr val="0070C0"/>
                </a:solidFill>
                <a:latin typeface="Times New Roman" panose="02020603050405020304" pitchFamily="18" charset="0"/>
                <a:cs typeface="Times New Roman" panose="02020603050405020304" pitchFamily="18" charset="0"/>
              </a:rPr>
              <a:t>FCC-</a:t>
            </a:r>
            <a:r>
              <a:rPr lang="en-US" sz="2200" dirty="0" err="1">
                <a:solidFill>
                  <a:srgbClr val="0070C0"/>
                </a:solidFill>
                <a:latin typeface="Times New Roman" panose="02020603050405020304" pitchFamily="18" charset="0"/>
                <a:cs typeface="Times New Roman" panose="02020603050405020304" pitchFamily="18" charset="0"/>
              </a:rPr>
              <a:t>ee</a:t>
            </a:r>
            <a:r>
              <a:rPr lang="en-US" sz="2200" dirty="0">
                <a:latin typeface="Times New Roman" panose="02020603050405020304" pitchFamily="18" charset="0"/>
                <a:cs typeface="Times New Roman" panose="02020603050405020304" pitchFamily="18" charset="0"/>
              </a:rPr>
              <a:t>, re-activating long vacuum sectors for the 2 rings (LEP had only 1 ring!) would be </a:t>
            </a:r>
            <a:r>
              <a:rPr lang="en-US" sz="2200" dirty="0">
                <a:solidFill>
                  <a:srgbClr val="0070C0"/>
                </a:solidFill>
                <a:latin typeface="Times New Roman" panose="02020603050405020304" pitchFamily="18" charset="0"/>
                <a:cs typeface="Times New Roman" panose="02020603050405020304" pitchFamily="18" charset="0"/>
              </a:rPr>
              <a:t>preferably avoided </a:t>
            </a:r>
            <a:r>
              <a:rPr lang="en-US" sz="2200" dirty="0">
                <a:latin typeface="Times New Roman" panose="02020603050405020304" pitchFamily="18" charset="0"/>
                <a:cs typeface="Times New Roman" panose="02020603050405020304" pitchFamily="18" charset="0"/>
              </a:rPr>
              <a:t>(large impact on operation/maintenance/manpower needs)</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Luckily, one technology which at the same time offers PSD mitigation and advanced pumping exists since ~ 2 decades: </a:t>
            </a:r>
            <a:r>
              <a:rPr lang="en-US" sz="2200" dirty="0">
                <a:solidFill>
                  <a:srgbClr val="0070C0"/>
                </a:solidFill>
                <a:latin typeface="Times New Roman" panose="02020603050405020304" pitchFamily="18" charset="0"/>
                <a:cs typeface="Times New Roman" panose="02020603050405020304" pitchFamily="18" charset="0"/>
              </a:rPr>
              <a:t>NEG-coating</a:t>
            </a:r>
          </a:p>
          <a:p>
            <a:pPr marL="342900" indent="-342900">
              <a:lnSpc>
                <a:spcPts val="2600"/>
              </a:lnSpc>
              <a:spcBef>
                <a:spcPts val="600"/>
              </a:spcBef>
              <a:buFont typeface="Wingdings" panose="05000000000000000000" pitchFamily="2" charset="2"/>
              <a:buChar char="Ø"/>
            </a:pPr>
            <a:r>
              <a:rPr lang="en-US" sz="2200" dirty="0">
                <a:solidFill>
                  <a:srgbClr val="0070C0"/>
                </a:solidFill>
                <a:latin typeface="Times New Roman" panose="02020603050405020304" pitchFamily="18" charset="0"/>
                <a:cs typeface="Times New Roman" panose="02020603050405020304" pitchFamily="18" charset="0"/>
              </a:rPr>
              <a:t>NEG-coating</a:t>
            </a:r>
            <a:r>
              <a:rPr lang="en-US" sz="2200" dirty="0">
                <a:latin typeface="Times New Roman" panose="02020603050405020304" pitchFamily="18" charset="0"/>
                <a:cs typeface="Times New Roman" panose="02020603050405020304" pitchFamily="18" charset="0"/>
              </a:rPr>
              <a:t> has been in use since the late 90s (ESRF) and since then it is used by basically all LSs, the LHC’s long-straight sections, and other accelerators as well (ion-rings, antiproton rings, …); it is therefore </a:t>
            </a:r>
            <a:r>
              <a:rPr lang="en-US" sz="2200" dirty="0">
                <a:solidFill>
                  <a:srgbClr val="0070C0"/>
                </a:solidFill>
                <a:latin typeface="Times New Roman" panose="02020603050405020304" pitchFamily="18" charset="0"/>
                <a:cs typeface="Times New Roman" panose="02020603050405020304" pitchFamily="18" charset="0"/>
              </a:rPr>
              <a:t>a highly tested and validated technology</a:t>
            </a:r>
          </a:p>
          <a:p>
            <a:pPr marL="342900" indent="-342900">
              <a:lnSpc>
                <a:spcPts val="2600"/>
              </a:lnSpc>
              <a:spcBef>
                <a:spcPts val="600"/>
              </a:spcBef>
              <a:buFont typeface="Wingdings" panose="05000000000000000000" pitchFamily="2" charset="2"/>
              <a:buChar char="Ø"/>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59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CDF0-DDBC-E811-E8E1-D4C92E5FEE9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FC6973-E782-4BE2-ADA8-030F4B33CF0D}"/>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12DAD186-063D-0E08-4B8E-2DE14CD5DBB9}"/>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11</a:t>
            </a:fld>
            <a:endParaRPr lang="en-GB" dirty="0"/>
          </a:p>
        </p:txBody>
      </p:sp>
      <p:sp>
        <p:nvSpPr>
          <p:cNvPr id="5" name="TextBox 4">
            <a:extLst>
              <a:ext uri="{FF2B5EF4-FFF2-40B4-BE49-F238E27FC236}">
                <a16:creationId xmlns:a16="http://schemas.microsoft.com/office/drawing/2014/main" id="{1D362875-E185-564D-0D99-1139BE48F7CE}"/>
              </a:ext>
            </a:extLst>
          </p:cNvPr>
          <p:cNvSpPr txBox="1"/>
          <p:nvPr/>
        </p:nvSpPr>
        <p:spPr>
          <a:xfrm>
            <a:off x="271949" y="119795"/>
            <a:ext cx="11648101" cy="2967287"/>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4. Vacuum chamber geometry, and related issues</a:t>
            </a:r>
          </a:p>
          <a:p>
            <a:pPr algn="ctr">
              <a:lnSpc>
                <a:spcPts val="2000"/>
              </a:lnSpc>
              <a:spcBef>
                <a:spcPts val="1200"/>
              </a:spcBef>
            </a:pP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000" dirty="0">
                <a:solidFill>
                  <a:schemeClr val="accent5"/>
                </a:solidFill>
                <a:latin typeface="Times New Roman" panose="02020603050405020304" pitchFamily="18" charset="0"/>
                <a:cs typeface="Times New Roman" panose="02020603050405020304" pitchFamily="18" charset="0"/>
              </a:rPr>
              <a:t>Extensive modelling is needed </a:t>
            </a:r>
            <a:r>
              <a:rPr lang="en-US" sz="2000" dirty="0">
                <a:latin typeface="Times New Roman" panose="02020603050405020304" pitchFamily="18" charset="0"/>
                <a:cs typeface="Times New Roman" panose="02020603050405020304" pitchFamily="18" charset="0"/>
              </a:rPr>
              <a:t>in order to make predictions of the </a:t>
            </a:r>
            <a:r>
              <a:rPr lang="en-US" sz="2000" dirty="0">
                <a:solidFill>
                  <a:schemeClr val="accent5"/>
                </a:solidFill>
                <a:latin typeface="Times New Roman" panose="02020603050405020304" pitchFamily="18" charset="0"/>
                <a:cs typeface="Times New Roman" panose="02020603050405020304" pitchFamily="18" charset="0"/>
              </a:rPr>
              <a:t>vacuum commissioning duration</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Modern tools, based on coupled ray-tracing Montecarlo simulations allow to do this (</a:t>
            </a:r>
            <a:r>
              <a:rPr lang="en-US" sz="2000" dirty="0">
                <a:solidFill>
                  <a:schemeClr val="accent5"/>
                </a:solidFill>
                <a:latin typeface="Times New Roman" panose="02020603050405020304" pitchFamily="18" charset="0"/>
                <a:cs typeface="Times New Roman" panose="02020603050405020304" pitchFamily="18" charset="0"/>
              </a:rPr>
              <a:t>SYNRAD+</a:t>
            </a:r>
            <a:r>
              <a:rPr lang="en-US" sz="2000" dirty="0">
                <a:latin typeface="Times New Roman" panose="02020603050405020304" pitchFamily="18" charset="0"/>
                <a:cs typeface="Times New Roman" panose="02020603050405020304" pitchFamily="18" charset="0"/>
              </a:rPr>
              <a:t>, </a:t>
            </a:r>
            <a:r>
              <a:rPr lang="en-US" sz="2000" dirty="0" err="1">
                <a:solidFill>
                  <a:schemeClr val="accent5"/>
                </a:solidFill>
                <a:latin typeface="Times New Roman" panose="02020603050405020304" pitchFamily="18" charset="0"/>
                <a:cs typeface="Times New Roman" panose="02020603050405020304" pitchFamily="18" charset="0"/>
              </a:rPr>
              <a:t>Molflow</a:t>
            </a:r>
            <a:r>
              <a:rPr lang="en-US" sz="2000" dirty="0">
                <a:solidFill>
                  <a:schemeClr val="accent5"/>
                </a:solidFill>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It’s easy to prove that </a:t>
            </a:r>
            <a:r>
              <a:rPr lang="en-US" sz="2000" dirty="0">
                <a:solidFill>
                  <a:schemeClr val="accent5"/>
                </a:solidFill>
                <a:latin typeface="Times New Roman" panose="02020603050405020304" pitchFamily="18" charset="0"/>
                <a:cs typeface="Times New Roman" panose="02020603050405020304" pitchFamily="18" charset="0"/>
              </a:rPr>
              <a:t>a NEG-coated VC has a clear advantage in terms of average pressure and commissioning time over a lumped-pump configuration with no NEG-coating</a:t>
            </a:r>
            <a:r>
              <a:rPr lang="en-US" sz="2000" dirty="0">
                <a:latin typeface="Times New Roman" panose="02020603050405020304" pitchFamily="18" charset="0"/>
                <a:cs typeface="Times New Roman" panose="02020603050405020304" pitchFamily="18" charset="0"/>
              </a:rPr>
              <a:t>; also, the </a:t>
            </a:r>
            <a:r>
              <a:rPr lang="en-US" sz="2000" dirty="0">
                <a:solidFill>
                  <a:schemeClr val="accent5"/>
                </a:solidFill>
                <a:latin typeface="Times New Roman" panose="02020603050405020304" pitchFamily="18" charset="0"/>
                <a:cs typeface="Times New Roman" panose="02020603050405020304" pitchFamily="18" charset="0"/>
              </a:rPr>
              <a:t>final cost is lower </a:t>
            </a:r>
            <a:r>
              <a:rPr lang="en-US" sz="2000" dirty="0">
                <a:latin typeface="Times New Roman" panose="02020603050405020304" pitchFamily="18" charset="0"/>
                <a:cs typeface="Times New Roman" panose="02020603050405020304" pitchFamily="18" charset="0"/>
              </a:rPr>
              <a:t>for a NEG-coated configuration, since it </a:t>
            </a:r>
            <a:r>
              <a:rPr lang="en-US" sz="2000" dirty="0">
                <a:solidFill>
                  <a:schemeClr val="accent5"/>
                </a:solidFill>
                <a:latin typeface="Times New Roman" panose="02020603050405020304" pitchFamily="18" charset="0"/>
                <a:cs typeface="Times New Roman" panose="02020603050405020304" pitchFamily="18" charset="0"/>
              </a:rPr>
              <a:t>allow large savings in term of a largely reduced number of cables for the lumped pumps</a:t>
            </a:r>
          </a:p>
        </p:txBody>
      </p:sp>
      <p:pic>
        <p:nvPicPr>
          <p:cNvPr id="6" name="Picture 5" descr="Diagram&#10;&#10;Description automatically generated">
            <a:extLst>
              <a:ext uri="{FF2B5EF4-FFF2-40B4-BE49-F238E27FC236}">
                <a16:creationId xmlns:a16="http://schemas.microsoft.com/office/drawing/2014/main" id="{C0273BFE-8700-F4C7-70C3-B9208E07522D}"/>
              </a:ext>
            </a:extLst>
          </p:cNvPr>
          <p:cNvPicPr>
            <a:picLocks noChangeAspect="1"/>
          </p:cNvPicPr>
          <p:nvPr/>
        </p:nvPicPr>
        <p:blipFill>
          <a:blip r:embed="rId2"/>
          <a:stretch>
            <a:fillRect/>
          </a:stretch>
        </p:blipFill>
        <p:spPr>
          <a:xfrm>
            <a:off x="867428" y="3125115"/>
            <a:ext cx="4270050" cy="3350449"/>
          </a:xfrm>
          <a:prstGeom prst="rect">
            <a:avLst/>
          </a:prstGeom>
          <a:ln>
            <a:noFill/>
          </a:ln>
        </p:spPr>
      </p:pic>
      <p:sp>
        <p:nvSpPr>
          <p:cNvPr id="8" name="TextBox 7">
            <a:extLst>
              <a:ext uri="{FF2B5EF4-FFF2-40B4-BE49-F238E27FC236}">
                <a16:creationId xmlns:a16="http://schemas.microsoft.com/office/drawing/2014/main" id="{5F40BB9E-7938-1EDB-13E9-B8CA3D69189F}"/>
              </a:ext>
            </a:extLst>
          </p:cNvPr>
          <p:cNvSpPr txBox="1"/>
          <p:nvPr/>
        </p:nvSpPr>
        <p:spPr>
          <a:xfrm>
            <a:off x="1222200" y="6415509"/>
            <a:ext cx="3244361" cy="369332"/>
          </a:xfrm>
          <a:prstGeom prst="rect">
            <a:avLst/>
          </a:prstGeom>
          <a:noFill/>
        </p:spPr>
        <p:txBody>
          <a:bodyPr wrap="square" rtlCol="0">
            <a:spAutoFit/>
          </a:bodyPr>
          <a:lstStyle/>
          <a:p>
            <a:pPr algn="ctr"/>
            <a:r>
              <a:rPr lang="en-US" dirty="0"/>
              <a:t>FCC-</a:t>
            </a:r>
            <a:r>
              <a:rPr lang="en-US" dirty="0" err="1"/>
              <a:t>ee</a:t>
            </a:r>
            <a:r>
              <a:rPr lang="en-US" dirty="0"/>
              <a:t> Copper Extrusion</a:t>
            </a:r>
            <a:endParaRPr lang="en-GB" dirty="0"/>
          </a:p>
        </p:txBody>
      </p:sp>
      <p:pic>
        <p:nvPicPr>
          <p:cNvPr id="10" name="Picture 9">
            <a:extLst>
              <a:ext uri="{FF2B5EF4-FFF2-40B4-BE49-F238E27FC236}">
                <a16:creationId xmlns:a16="http://schemas.microsoft.com/office/drawing/2014/main" id="{66E64EED-43CF-8A23-4378-7811037E6437}"/>
              </a:ext>
            </a:extLst>
          </p:cNvPr>
          <p:cNvPicPr>
            <a:picLocks noChangeAspect="1"/>
          </p:cNvPicPr>
          <p:nvPr/>
        </p:nvPicPr>
        <p:blipFill>
          <a:blip r:embed="rId3"/>
          <a:stretch>
            <a:fillRect/>
          </a:stretch>
        </p:blipFill>
        <p:spPr>
          <a:xfrm>
            <a:off x="6716307" y="3150577"/>
            <a:ext cx="3505200" cy="2895600"/>
          </a:xfrm>
          <a:prstGeom prst="rect">
            <a:avLst/>
          </a:prstGeom>
        </p:spPr>
      </p:pic>
      <p:sp>
        <p:nvSpPr>
          <p:cNvPr id="11" name="TextBox 10">
            <a:extLst>
              <a:ext uri="{FF2B5EF4-FFF2-40B4-BE49-F238E27FC236}">
                <a16:creationId xmlns:a16="http://schemas.microsoft.com/office/drawing/2014/main" id="{27F2CE21-0AAD-797D-090F-ED56C0D0C084}"/>
              </a:ext>
            </a:extLst>
          </p:cNvPr>
          <p:cNvSpPr txBox="1"/>
          <p:nvPr/>
        </p:nvSpPr>
        <p:spPr>
          <a:xfrm>
            <a:off x="6254631" y="6046177"/>
            <a:ext cx="4167007" cy="369332"/>
          </a:xfrm>
          <a:prstGeom prst="rect">
            <a:avLst/>
          </a:prstGeom>
          <a:noFill/>
        </p:spPr>
        <p:txBody>
          <a:bodyPr wrap="square" rtlCol="0">
            <a:spAutoFit/>
          </a:bodyPr>
          <a:lstStyle/>
          <a:p>
            <a:pPr algn="ctr"/>
            <a:r>
              <a:rPr lang="en-US" dirty="0"/>
              <a:t>CEPC copper chamber (from TDR)</a:t>
            </a:r>
            <a:endParaRPr lang="en-GB" dirty="0"/>
          </a:p>
        </p:txBody>
      </p:sp>
    </p:spTree>
    <p:extLst>
      <p:ext uri="{BB962C8B-B14F-4D97-AF65-F5344CB8AC3E}">
        <p14:creationId xmlns:p14="http://schemas.microsoft.com/office/powerpoint/2010/main" val="28809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EB53A-BEBD-5272-5046-C0F8DE1D61F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1740E7-3AE8-4D2E-B3F1-B0CA289AEFD6}"/>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4C9C5EAE-8EB3-DD76-2BA0-334D7516188F}"/>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12</a:t>
            </a:fld>
            <a:endParaRPr lang="en-GB" dirty="0"/>
          </a:p>
        </p:txBody>
      </p:sp>
      <p:sp>
        <p:nvSpPr>
          <p:cNvPr id="19" name="TextBox 18">
            <a:extLst>
              <a:ext uri="{FF2B5EF4-FFF2-40B4-BE49-F238E27FC236}">
                <a16:creationId xmlns:a16="http://schemas.microsoft.com/office/drawing/2014/main" id="{8ADDB431-2AFE-1562-FC1A-4127CC535E2D}"/>
              </a:ext>
            </a:extLst>
          </p:cNvPr>
          <p:cNvSpPr txBox="1"/>
          <p:nvPr/>
        </p:nvSpPr>
        <p:spPr>
          <a:xfrm>
            <a:off x="1306059" y="3719881"/>
            <a:ext cx="2626734" cy="1754326"/>
          </a:xfrm>
          <a:prstGeom prst="rect">
            <a:avLst/>
          </a:prstGeom>
          <a:noFill/>
        </p:spPr>
        <p:txBody>
          <a:bodyPr wrap="square" rtlCol="0">
            <a:spAutoFit/>
          </a:bodyPr>
          <a:lstStyle/>
          <a:p>
            <a:r>
              <a:rPr lang="en-US" dirty="0"/>
              <a:t>LEP: </a:t>
            </a:r>
          </a:p>
          <a:p>
            <a:r>
              <a:rPr lang="en-US" dirty="0"/>
              <a:t>ellipse 131x70 mm</a:t>
            </a:r>
            <a:r>
              <a:rPr lang="en-US" baseline="30000" dirty="0"/>
              <a:t>2</a:t>
            </a:r>
          </a:p>
          <a:p>
            <a:endParaRPr lang="en-US" dirty="0"/>
          </a:p>
          <a:p>
            <a:r>
              <a:rPr lang="en-US" dirty="0"/>
              <a:t>FCC-</a:t>
            </a:r>
            <a:r>
              <a:rPr lang="en-US" dirty="0" err="1"/>
              <a:t>ee</a:t>
            </a:r>
            <a:r>
              <a:rPr lang="en-US" dirty="0"/>
              <a:t>: </a:t>
            </a:r>
          </a:p>
          <a:p>
            <a:r>
              <a:rPr lang="en-US" dirty="0"/>
              <a:t>115 mm wide, 70 mm ID</a:t>
            </a:r>
          </a:p>
          <a:p>
            <a:endParaRPr lang="en-US" dirty="0"/>
          </a:p>
        </p:txBody>
      </p:sp>
      <p:grpSp>
        <p:nvGrpSpPr>
          <p:cNvPr id="20" name="Group 19">
            <a:extLst>
              <a:ext uri="{FF2B5EF4-FFF2-40B4-BE49-F238E27FC236}">
                <a16:creationId xmlns:a16="http://schemas.microsoft.com/office/drawing/2014/main" id="{71333031-66CA-B2A2-CCD2-2907408B20BA}"/>
              </a:ext>
            </a:extLst>
          </p:cNvPr>
          <p:cNvGrpSpPr/>
          <p:nvPr/>
        </p:nvGrpSpPr>
        <p:grpSpPr>
          <a:xfrm>
            <a:off x="5483102" y="2571337"/>
            <a:ext cx="5429676" cy="4153482"/>
            <a:chOff x="2339439" y="688768"/>
            <a:chExt cx="8021113" cy="5919850"/>
          </a:xfrm>
        </p:grpSpPr>
        <p:pic>
          <p:nvPicPr>
            <p:cNvPr id="21" name="Picture 20">
              <a:extLst>
                <a:ext uri="{FF2B5EF4-FFF2-40B4-BE49-F238E27FC236}">
                  <a16:creationId xmlns:a16="http://schemas.microsoft.com/office/drawing/2014/main" id="{CF35F30E-EE5A-47C4-14AD-B8D2AD9D1A9C}"/>
                </a:ext>
              </a:extLst>
            </p:cNvPr>
            <p:cNvPicPr>
              <a:picLocks noChangeAspect="1"/>
            </p:cNvPicPr>
            <p:nvPr/>
          </p:nvPicPr>
          <p:blipFill>
            <a:blip r:embed="rId2"/>
            <a:stretch>
              <a:fillRect/>
            </a:stretch>
          </p:blipFill>
          <p:spPr>
            <a:xfrm rot="16140000">
              <a:off x="3404755" y="-273628"/>
              <a:ext cx="5774375" cy="7699168"/>
            </a:xfrm>
            <a:prstGeom prst="rect">
              <a:avLst/>
            </a:prstGeom>
          </p:spPr>
        </p:pic>
        <p:sp>
          <p:nvSpPr>
            <p:cNvPr id="22" name="Rectangle 21">
              <a:extLst>
                <a:ext uri="{FF2B5EF4-FFF2-40B4-BE49-F238E27FC236}">
                  <a16:creationId xmlns:a16="http://schemas.microsoft.com/office/drawing/2014/main" id="{7BF1D170-090D-F252-14A2-39FD825F918D}"/>
                </a:ext>
              </a:extLst>
            </p:cNvPr>
            <p:cNvSpPr/>
            <p:nvPr/>
          </p:nvSpPr>
          <p:spPr>
            <a:xfrm>
              <a:off x="2392556" y="6151418"/>
              <a:ext cx="796799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EDBDC11-4686-A31B-84F6-D63DC2AE8DBA}"/>
                </a:ext>
              </a:extLst>
            </p:cNvPr>
            <p:cNvSpPr/>
            <p:nvPr/>
          </p:nvSpPr>
          <p:spPr>
            <a:xfrm>
              <a:off x="2339439" y="878774"/>
              <a:ext cx="166255" cy="561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2C20B30-EA9D-3755-6B72-7F235379EB29}"/>
                </a:ext>
              </a:extLst>
            </p:cNvPr>
            <p:cNvSpPr/>
            <p:nvPr/>
          </p:nvSpPr>
          <p:spPr>
            <a:xfrm>
              <a:off x="9969715" y="878774"/>
              <a:ext cx="378970" cy="5409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A28E6949-7CC5-4A85-5582-36D633B12AC0}"/>
              </a:ext>
            </a:extLst>
          </p:cNvPr>
          <p:cNvSpPr txBox="1"/>
          <p:nvPr/>
        </p:nvSpPr>
        <p:spPr>
          <a:xfrm>
            <a:off x="96260" y="5961513"/>
            <a:ext cx="11823790" cy="646331"/>
          </a:xfrm>
          <a:prstGeom prst="rect">
            <a:avLst/>
          </a:prstGeom>
          <a:solidFill>
            <a:schemeClr val="bg1"/>
          </a:solidFill>
        </p:spPr>
        <p:txBody>
          <a:bodyPr wrap="square" rtlCol="0">
            <a:spAutoFit/>
          </a:bodyPr>
          <a:lstStyle/>
          <a:p>
            <a:pPr algn="ctr"/>
            <a:r>
              <a:rPr lang="en-US" b="1" dirty="0">
                <a:solidFill>
                  <a:srgbClr val="FF0000"/>
                </a:solidFill>
              </a:rPr>
              <a:t>The specific conductance of FCC-</a:t>
            </a:r>
            <a:r>
              <a:rPr lang="en-US" b="1" dirty="0" err="1">
                <a:solidFill>
                  <a:srgbClr val="FF0000"/>
                </a:solidFill>
              </a:rPr>
              <a:t>ee</a:t>
            </a:r>
            <a:r>
              <a:rPr lang="en-US" b="1" dirty="0">
                <a:solidFill>
                  <a:srgbClr val="FF0000"/>
                </a:solidFill>
              </a:rPr>
              <a:t> is ~1/2 that of LEP, ~100:50 </a:t>
            </a:r>
            <a:r>
              <a:rPr lang="en-US" b="1" dirty="0" err="1">
                <a:solidFill>
                  <a:srgbClr val="FF0000"/>
                </a:solidFill>
              </a:rPr>
              <a:t>l·m</a:t>
            </a:r>
            <a:r>
              <a:rPr lang="en-US" b="1" dirty="0">
                <a:solidFill>
                  <a:srgbClr val="FF0000"/>
                </a:solidFill>
              </a:rPr>
              <a:t>/s</a:t>
            </a:r>
          </a:p>
          <a:p>
            <a:pPr algn="ctr"/>
            <a:r>
              <a:rPr lang="en-US" b="1" dirty="0">
                <a:solidFill>
                  <a:srgbClr val="FF0000"/>
                </a:solidFill>
              </a:rPr>
              <a:t>The proposed 60 mm ID version for FCC-</a:t>
            </a:r>
            <a:r>
              <a:rPr lang="en-US" b="1" dirty="0" err="1">
                <a:solidFill>
                  <a:srgbClr val="FF0000"/>
                </a:solidFill>
              </a:rPr>
              <a:t>ee</a:t>
            </a:r>
            <a:r>
              <a:rPr lang="en-US" b="1" dirty="0">
                <a:solidFill>
                  <a:srgbClr val="FF0000"/>
                </a:solidFill>
              </a:rPr>
              <a:t> would have a 37% conductance decrease, i.e. only ~1/3 that of LEP</a:t>
            </a:r>
            <a:endParaRPr lang="en-GB" b="1" dirty="0">
              <a:solidFill>
                <a:srgbClr val="FF0000"/>
              </a:solidFill>
            </a:endParaRPr>
          </a:p>
        </p:txBody>
      </p:sp>
      <p:cxnSp>
        <p:nvCxnSpPr>
          <p:cNvPr id="26" name="Straight Arrow Connector 25">
            <a:extLst>
              <a:ext uri="{FF2B5EF4-FFF2-40B4-BE49-F238E27FC236}">
                <a16:creationId xmlns:a16="http://schemas.microsoft.com/office/drawing/2014/main" id="{67278201-20EE-0727-D98A-3FE4FE460DD1}"/>
              </a:ext>
            </a:extLst>
          </p:cNvPr>
          <p:cNvCxnSpPr>
            <a:cxnSpLocks/>
          </p:cNvCxnSpPr>
          <p:nvPr/>
        </p:nvCxnSpPr>
        <p:spPr>
          <a:xfrm flipV="1">
            <a:off x="4677103" y="5142793"/>
            <a:ext cx="1174944" cy="5257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A47D487-820F-F56D-78D7-F15D0D0B988C}"/>
              </a:ext>
            </a:extLst>
          </p:cNvPr>
          <p:cNvSpPr txBox="1"/>
          <p:nvPr/>
        </p:nvSpPr>
        <p:spPr>
          <a:xfrm>
            <a:off x="2931959" y="5393841"/>
            <a:ext cx="2175847" cy="369332"/>
          </a:xfrm>
          <a:prstGeom prst="rect">
            <a:avLst/>
          </a:prstGeom>
          <a:noFill/>
        </p:spPr>
        <p:txBody>
          <a:bodyPr wrap="square" rtlCol="0">
            <a:spAutoFit/>
          </a:bodyPr>
          <a:lstStyle/>
          <a:p>
            <a:pPr algn="ctr"/>
            <a:r>
              <a:rPr lang="en-US" u="sng" dirty="0"/>
              <a:t>Lead shielding</a:t>
            </a:r>
            <a:endParaRPr lang="en-GB" u="sng" dirty="0"/>
          </a:p>
        </p:txBody>
      </p:sp>
      <p:cxnSp>
        <p:nvCxnSpPr>
          <p:cNvPr id="28" name="Straight Arrow Connector 27">
            <a:extLst>
              <a:ext uri="{FF2B5EF4-FFF2-40B4-BE49-F238E27FC236}">
                <a16:creationId xmlns:a16="http://schemas.microsoft.com/office/drawing/2014/main" id="{57CCA3C5-EE54-6022-E602-61EB3BB8CAEC}"/>
              </a:ext>
            </a:extLst>
          </p:cNvPr>
          <p:cNvCxnSpPr>
            <a:cxnSpLocks/>
          </p:cNvCxnSpPr>
          <p:nvPr/>
        </p:nvCxnSpPr>
        <p:spPr>
          <a:xfrm>
            <a:off x="9377295" y="3377572"/>
            <a:ext cx="157531" cy="1253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909B31-9FCF-73AE-B93B-4C591DA805C6}"/>
              </a:ext>
            </a:extLst>
          </p:cNvPr>
          <p:cNvSpPr txBox="1"/>
          <p:nvPr/>
        </p:nvSpPr>
        <p:spPr>
          <a:xfrm>
            <a:off x="8254659" y="2837937"/>
            <a:ext cx="2175847" cy="646331"/>
          </a:xfrm>
          <a:prstGeom prst="rect">
            <a:avLst/>
          </a:prstGeom>
          <a:noFill/>
        </p:spPr>
        <p:txBody>
          <a:bodyPr wrap="square" rtlCol="0">
            <a:spAutoFit/>
          </a:bodyPr>
          <a:lstStyle/>
          <a:p>
            <a:pPr algn="ctr"/>
            <a:r>
              <a:rPr lang="en-US" u="sng" dirty="0"/>
              <a:t>Antechamber for NEG strip</a:t>
            </a:r>
            <a:endParaRPr lang="en-GB" u="sng" dirty="0"/>
          </a:p>
        </p:txBody>
      </p:sp>
      <p:cxnSp>
        <p:nvCxnSpPr>
          <p:cNvPr id="30" name="Straight Arrow Connector 29">
            <a:extLst>
              <a:ext uri="{FF2B5EF4-FFF2-40B4-BE49-F238E27FC236}">
                <a16:creationId xmlns:a16="http://schemas.microsoft.com/office/drawing/2014/main" id="{37965A8A-F80E-F57A-EAFC-68884A95A7B9}"/>
              </a:ext>
            </a:extLst>
          </p:cNvPr>
          <p:cNvCxnSpPr>
            <a:cxnSpLocks/>
          </p:cNvCxnSpPr>
          <p:nvPr/>
        </p:nvCxnSpPr>
        <p:spPr>
          <a:xfrm>
            <a:off x="6596358" y="3386456"/>
            <a:ext cx="2563232" cy="1345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4B71D43-B97A-E345-C338-B0D0F4DC45C0}"/>
              </a:ext>
            </a:extLst>
          </p:cNvPr>
          <p:cNvSpPr txBox="1"/>
          <p:nvPr/>
        </p:nvSpPr>
        <p:spPr>
          <a:xfrm>
            <a:off x="5508434" y="3101204"/>
            <a:ext cx="2175847" cy="369332"/>
          </a:xfrm>
          <a:prstGeom prst="rect">
            <a:avLst/>
          </a:prstGeom>
          <a:noFill/>
        </p:spPr>
        <p:txBody>
          <a:bodyPr wrap="square" rtlCol="0">
            <a:spAutoFit/>
          </a:bodyPr>
          <a:lstStyle/>
          <a:p>
            <a:pPr algn="ctr"/>
            <a:r>
              <a:rPr lang="en-US" u="sng" dirty="0"/>
              <a:t>Pumping slots</a:t>
            </a:r>
            <a:endParaRPr lang="en-GB" u="sng" dirty="0"/>
          </a:p>
        </p:txBody>
      </p:sp>
      <p:sp>
        <p:nvSpPr>
          <p:cNvPr id="5" name="TextBox 4">
            <a:extLst>
              <a:ext uri="{FF2B5EF4-FFF2-40B4-BE49-F238E27FC236}">
                <a16:creationId xmlns:a16="http://schemas.microsoft.com/office/drawing/2014/main" id="{E88500C8-23CB-C72E-3455-B18B684FF6A1}"/>
              </a:ext>
            </a:extLst>
          </p:cNvPr>
          <p:cNvSpPr txBox="1"/>
          <p:nvPr/>
        </p:nvSpPr>
        <p:spPr>
          <a:xfrm>
            <a:off x="271949" y="85319"/>
            <a:ext cx="11648101" cy="2807435"/>
          </a:xfrm>
          <a:prstGeom prst="rect">
            <a:avLst/>
          </a:prstGeom>
          <a:solidFill>
            <a:schemeClr val="bg1"/>
          </a:solid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5. Arcs and MDI</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arcs and the MDI share some common design for the vacuum system, but at the same time differ in some key aspects</a:t>
            </a:r>
          </a:p>
          <a:p>
            <a:pPr marL="342900" indent="-342900">
              <a:lnSpc>
                <a:spcPts val="2600"/>
              </a:lnSpc>
              <a:spcBef>
                <a:spcPts val="6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arcs’ VCs must present </a:t>
            </a:r>
            <a:r>
              <a:rPr lang="en-US" dirty="0">
                <a:solidFill>
                  <a:schemeClr val="accent5"/>
                </a:solidFill>
                <a:latin typeface="Times New Roman" panose="02020603050405020304" pitchFamily="18" charset="0"/>
                <a:cs typeface="Times New Roman" panose="02020603050405020304" pitchFamily="18" charset="0"/>
              </a:rPr>
              <a:t>as smooth and continuous as possible cross-section</a:t>
            </a:r>
            <a:r>
              <a:rPr lang="en-US" dirty="0">
                <a:latin typeface="Times New Roman" panose="02020603050405020304" pitchFamily="18" charset="0"/>
                <a:cs typeface="Times New Roman" panose="02020603050405020304" pitchFamily="18" charset="0"/>
              </a:rPr>
              <a:t>, minimizing the changes of cross-section: LEP already had a continuous elliptical chamber (131x70 mm</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common to dipoles and quadrupoles; </a:t>
            </a:r>
            <a:r>
              <a:rPr lang="en-US" dirty="0">
                <a:solidFill>
                  <a:schemeClr val="accent5"/>
                </a:solidFill>
                <a:latin typeface="Times New Roman" panose="02020603050405020304" pitchFamily="18" charset="0"/>
                <a:cs typeface="Times New Roman" panose="02020603050405020304" pitchFamily="18" charset="0"/>
              </a:rPr>
              <a:t>CEPC plans to have a circular cross section (impedance)</a:t>
            </a:r>
            <a:r>
              <a:rPr lang="en-US" dirty="0">
                <a:latin typeface="Times New Roman" panose="02020603050405020304" pitchFamily="18" charset="0"/>
                <a:cs typeface="Times New Roman" panose="02020603050405020304" pitchFamily="18" charset="0"/>
              </a:rPr>
              <a:t>, while FCC-</a:t>
            </a:r>
            <a:r>
              <a:rPr lang="en-US" dirty="0" err="1">
                <a:latin typeface="Times New Roman" panose="02020603050405020304" pitchFamily="18" charset="0"/>
                <a:cs typeface="Times New Roman" panose="02020603050405020304" pitchFamily="18" charset="0"/>
              </a:rPr>
              <a:t>ee</a:t>
            </a:r>
            <a:r>
              <a:rPr lang="en-US" dirty="0">
                <a:latin typeface="Times New Roman" panose="02020603050405020304" pitchFamily="18" charset="0"/>
                <a:cs typeface="Times New Roman" panose="02020603050405020304" pitchFamily="18" charset="0"/>
              </a:rPr>
              <a:t> is looking into a </a:t>
            </a:r>
            <a:r>
              <a:rPr lang="en-US" dirty="0">
                <a:solidFill>
                  <a:schemeClr val="accent5"/>
                </a:solidFill>
                <a:latin typeface="Times New Roman" panose="02020603050405020304" pitchFamily="18" charset="0"/>
                <a:cs typeface="Times New Roman" panose="02020603050405020304" pitchFamily="18" charset="0"/>
              </a:rPr>
              <a:t>modified SUPERKEKB cross-section</a:t>
            </a:r>
            <a:r>
              <a:rPr lang="en-US" dirty="0">
                <a:latin typeface="Times New Roman" panose="02020603050405020304" pitchFamily="18" charset="0"/>
                <a:cs typeface="Times New Roman" panose="02020603050405020304" pitchFamily="18" charset="0"/>
              </a:rPr>
              <a:t>, with a round pipe (70 or 60 mm ID) with two “</a:t>
            </a:r>
            <a:r>
              <a:rPr lang="en-US" dirty="0">
                <a:solidFill>
                  <a:schemeClr val="accent5"/>
                </a:solidFill>
                <a:latin typeface="Times New Roman" panose="02020603050405020304" pitchFamily="18" charset="0"/>
                <a:cs typeface="Times New Roman" panose="02020603050405020304" pitchFamily="18" charset="0"/>
              </a:rPr>
              <a:t>winglets</a:t>
            </a:r>
            <a:r>
              <a:rPr lang="en-US" dirty="0">
                <a:latin typeface="Times New Roman" panose="02020603050405020304" pitchFamily="18" charset="0"/>
                <a:cs typeface="Times New Roman" panose="02020603050405020304" pitchFamily="18" charset="0"/>
              </a:rPr>
              <a:t>” in the plane of the orbit, to be able to install </a:t>
            </a:r>
            <a:r>
              <a:rPr lang="en-US" dirty="0">
                <a:solidFill>
                  <a:schemeClr val="accent5"/>
                </a:solidFill>
                <a:latin typeface="Times New Roman" panose="02020603050405020304" pitchFamily="18" charset="0"/>
                <a:cs typeface="Times New Roman" panose="02020603050405020304" pitchFamily="18" charset="0"/>
              </a:rPr>
              <a:t>recessed SR absorbers </a:t>
            </a:r>
            <a:r>
              <a:rPr lang="en-US" dirty="0">
                <a:latin typeface="Times New Roman" panose="02020603050405020304" pitchFamily="18" charset="0"/>
                <a:cs typeface="Times New Roman" panose="02020603050405020304" pitchFamily="18" charset="0"/>
              </a:rPr>
              <a:t>(SRAs)</a:t>
            </a:r>
          </a:p>
        </p:txBody>
      </p:sp>
      <p:sp>
        <p:nvSpPr>
          <p:cNvPr id="33" name="Arrow: Right 32">
            <a:extLst>
              <a:ext uri="{FF2B5EF4-FFF2-40B4-BE49-F238E27FC236}">
                <a16:creationId xmlns:a16="http://schemas.microsoft.com/office/drawing/2014/main" id="{84DCC9C6-CCC4-644C-D70D-E7E108E2C615}"/>
              </a:ext>
            </a:extLst>
          </p:cNvPr>
          <p:cNvSpPr/>
          <p:nvPr/>
        </p:nvSpPr>
        <p:spPr>
          <a:xfrm>
            <a:off x="3744286" y="4014712"/>
            <a:ext cx="907980" cy="10385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95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062D9-759C-098C-7B44-D0EF66B0326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09291-4C4F-F22C-1793-9B5BA19A560F}"/>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01042978-D759-910E-1661-50A5830120C3}"/>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13</a:t>
            </a:fld>
            <a:endParaRPr lang="en-GB" dirty="0"/>
          </a:p>
        </p:txBody>
      </p:sp>
      <p:sp>
        <p:nvSpPr>
          <p:cNvPr id="5" name="TextBox 4">
            <a:extLst>
              <a:ext uri="{FF2B5EF4-FFF2-40B4-BE49-F238E27FC236}">
                <a16:creationId xmlns:a16="http://schemas.microsoft.com/office/drawing/2014/main" id="{305E981C-79A0-40B6-0E7F-1D4044A1421F}"/>
              </a:ext>
            </a:extLst>
          </p:cNvPr>
          <p:cNvSpPr txBox="1"/>
          <p:nvPr/>
        </p:nvSpPr>
        <p:spPr>
          <a:xfrm>
            <a:off x="271949" y="74970"/>
            <a:ext cx="11648101" cy="1426031"/>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5. Arcs and MDI</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a:t>
            </a:r>
            <a:r>
              <a:rPr lang="en-US" dirty="0">
                <a:solidFill>
                  <a:schemeClr val="accent5"/>
                </a:solidFill>
                <a:latin typeface="Times New Roman" panose="02020603050405020304" pitchFamily="18" charset="0"/>
                <a:cs typeface="Times New Roman" panose="02020603050405020304" pitchFamily="18" charset="0"/>
              </a:rPr>
              <a:t>MDI area of FCC-</a:t>
            </a:r>
            <a:r>
              <a:rPr lang="en-US" dirty="0" err="1">
                <a:solidFill>
                  <a:schemeClr val="accent5"/>
                </a:solidFill>
                <a:latin typeface="Times New Roman" panose="02020603050405020304" pitchFamily="18" charset="0"/>
                <a:cs typeface="Times New Roman" panose="02020603050405020304" pitchFamily="18" charset="0"/>
              </a:rPr>
              <a:t>ee</a:t>
            </a:r>
            <a:r>
              <a:rPr lang="en-US" dirty="0">
                <a:solidFill>
                  <a:schemeClr val="accent5"/>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the present stage of design uses the </a:t>
            </a:r>
            <a:r>
              <a:rPr lang="en-US" dirty="0">
                <a:solidFill>
                  <a:schemeClr val="accent5"/>
                </a:solidFill>
                <a:latin typeface="Times New Roman" panose="02020603050405020304" pitchFamily="18" charset="0"/>
                <a:cs typeface="Times New Roman" panose="02020603050405020304" pitchFamily="18" charset="0"/>
              </a:rPr>
              <a:t>same VC cross-section </a:t>
            </a:r>
            <a:r>
              <a:rPr lang="en-US" dirty="0">
                <a:latin typeface="Times New Roman" panose="02020603050405020304" pitchFamily="18" charset="0"/>
                <a:cs typeface="Times New Roman" panose="02020603050405020304" pitchFamily="18" charset="0"/>
              </a:rPr>
              <a:t>up to the superconducting focusing doublet, with SRAs placed at strategic locations so as to cast a shadow downstream of them and in particular away from the IP</a:t>
            </a:r>
          </a:p>
        </p:txBody>
      </p:sp>
      <p:pic>
        <p:nvPicPr>
          <p:cNvPr id="2" name="Picture 1">
            <a:extLst>
              <a:ext uri="{FF2B5EF4-FFF2-40B4-BE49-F238E27FC236}">
                <a16:creationId xmlns:a16="http://schemas.microsoft.com/office/drawing/2014/main" id="{1968A670-BF05-4B17-03DE-BC1805243392}"/>
              </a:ext>
            </a:extLst>
          </p:cNvPr>
          <p:cNvPicPr>
            <a:picLocks noChangeAspect="1"/>
          </p:cNvPicPr>
          <p:nvPr/>
        </p:nvPicPr>
        <p:blipFill>
          <a:blip r:embed="rId2"/>
          <a:stretch>
            <a:fillRect/>
          </a:stretch>
        </p:blipFill>
        <p:spPr>
          <a:xfrm>
            <a:off x="284329" y="1545826"/>
            <a:ext cx="2140374" cy="5071226"/>
          </a:xfrm>
          <a:prstGeom prst="rect">
            <a:avLst/>
          </a:prstGeom>
        </p:spPr>
      </p:pic>
      <p:sp>
        <p:nvSpPr>
          <p:cNvPr id="6" name="TextBox 5">
            <a:extLst>
              <a:ext uri="{FF2B5EF4-FFF2-40B4-BE49-F238E27FC236}">
                <a16:creationId xmlns:a16="http://schemas.microsoft.com/office/drawing/2014/main" id="{A4661437-22DA-B71C-C454-9643967F8327}"/>
              </a:ext>
            </a:extLst>
          </p:cNvPr>
          <p:cNvSpPr txBox="1"/>
          <p:nvPr/>
        </p:nvSpPr>
        <p:spPr>
          <a:xfrm>
            <a:off x="3029224" y="1141581"/>
            <a:ext cx="6715909" cy="954107"/>
          </a:xfrm>
          <a:prstGeom prst="rect">
            <a:avLst/>
          </a:prstGeom>
          <a:noFill/>
          <a:ln w="9525">
            <a:solidFill>
              <a:schemeClr val="tx1"/>
            </a:solidFill>
          </a:ln>
        </p:spPr>
        <p:txBody>
          <a:bodyPr wrap="square" rtlCol="0">
            <a:spAutoFit/>
          </a:bodyPr>
          <a:lstStyle/>
          <a:p>
            <a:pPr marL="285750" indent="-285750">
              <a:buFont typeface="Arial" panose="020B0604020202020204" pitchFamily="34" charset="0"/>
              <a:buChar char="•"/>
            </a:pPr>
            <a:r>
              <a:rPr lang="en-US" sz="1400" dirty="0"/>
              <a:t>There are a total of 64 magnetic “regions: 49 for B1, 14 for B2, and 1 for the solenoids</a:t>
            </a:r>
          </a:p>
          <a:p>
            <a:pPr marL="285750" indent="-285750">
              <a:buFont typeface="Arial" panose="020B0604020202020204" pitchFamily="34" charset="0"/>
              <a:buChar char="•"/>
            </a:pPr>
            <a:r>
              <a:rPr lang="en-US" sz="1400" dirty="0"/>
              <a:t>Total power generated by all is </a:t>
            </a:r>
            <a:r>
              <a:rPr lang="en-US" sz="1400" b="1" dirty="0"/>
              <a:t>242 kW</a:t>
            </a:r>
            <a:r>
              <a:rPr lang="en-US" sz="1400" dirty="0"/>
              <a:t>; total photon flux is </a:t>
            </a:r>
            <a:r>
              <a:rPr lang="en-US" sz="1400" b="1" dirty="0"/>
              <a:t>2.25·10</a:t>
            </a:r>
            <a:r>
              <a:rPr lang="en-US" sz="1400" b="1" baseline="30000" dirty="0"/>
              <a:t>20</a:t>
            </a:r>
            <a:r>
              <a:rPr lang="en-US" sz="1400" b="1" dirty="0"/>
              <a:t> </a:t>
            </a:r>
            <a:r>
              <a:rPr lang="en-US" sz="1400" b="1" dirty="0" err="1"/>
              <a:t>ph</a:t>
            </a:r>
            <a:r>
              <a:rPr lang="en-US" sz="1400" b="1" dirty="0"/>
              <a:t>/s (@Z-pole)</a:t>
            </a:r>
          </a:p>
          <a:p>
            <a:pPr marL="285750" indent="-285750">
              <a:buFont typeface="Arial" panose="020B0604020202020204" pitchFamily="34" charset="0"/>
              <a:buChar char="•"/>
            </a:pPr>
            <a:r>
              <a:rPr lang="en-US" sz="1400" dirty="0"/>
              <a:t>This is the ray-tracing for the </a:t>
            </a:r>
            <a:r>
              <a:rPr lang="en-US" sz="1400" b="1" dirty="0"/>
              <a:t>ideal case of no photon reflection</a:t>
            </a:r>
            <a:br>
              <a:rPr lang="en-US" sz="1400" dirty="0"/>
            </a:br>
            <a:endParaRPr lang="en-GB" sz="1400" dirty="0"/>
          </a:p>
        </p:txBody>
      </p:sp>
      <p:pic>
        <p:nvPicPr>
          <p:cNvPr id="7" name="Picture 6">
            <a:extLst>
              <a:ext uri="{FF2B5EF4-FFF2-40B4-BE49-F238E27FC236}">
                <a16:creationId xmlns:a16="http://schemas.microsoft.com/office/drawing/2014/main" id="{F1325190-1179-FCCC-7F62-AD19193280C0}"/>
              </a:ext>
            </a:extLst>
          </p:cNvPr>
          <p:cNvPicPr>
            <a:picLocks noChangeAspect="1"/>
          </p:cNvPicPr>
          <p:nvPr/>
        </p:nvPicPr>
        <p:blipFill>
          <a:blip r:embed="rId3"/>
          <a:stretch>
            <a:fillRect/>
          </a:stretch>
        </p:blipFill>
        <p:spPr>
          <a:xfrm>
            <a:off x="2680636" y="1891499"/>
            <a:ext cx="8174540" cy="4887832"/>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0D3E7F5E-17C8-3DA1-DC2C-BD44C6FFD5CA}"/>
              </a:ext>
            </a:extLst>
          </p:cNvPr>
          <p:cNvPicPr>
            <a:picLocks noChangeAspect="1"/>
          </p:cNvPicPr>
          <p:nvPr/>
        </p:nvPicPr>
        <p:blipFill>
          <a:blip r:embed="rId4"/>
          <a:stretch>
            <a:fillRect/>
          </a:stretch>
        </p:blipFill>
        <p:spPr>
          <a:xfrm>
            <a:off x="2680636" y="1887239"/>
            <a:ext cx="8178212" cy="4884159"/>
          </a:xfrm>
          <a:prstGeom prst="rect">
            <a:avLst/>
          </a:prstGeom>
          <a:ln>
            <a:solidFill>
              <a:srgbClr val="FF0000"/>
            </a:solidFill>
          </a:ln>
        </p:spPr>
      </p:pic>
      <p:pic>
        <p:nvPicPr>
          <p:cNvPr id="9" name="Picture 8">
            <a:extLst>
              <a:ext uri="{FF2B5EF4-FFF2-40B4-BE49-F238E27FC236}">
                <a16:creationId xmlns:a16="http://schemas.microsoft.com/office/drawing/2014/main" id="{0A7A7BBC-C1C6-ED7F-6C21-53D1B353C211}"/>
              </a:ext>
            </a:extLst>
          </p:cNvPr>
          <p:cNvPicPr>
            <a:picLocks noChangeAspect="1"/>
          </p:cNvPicPr>
          <p:nvPr/>
        </p:nvPicPr>
        <p:blipFill>
          <a:blip r:embed="rId5"/>
          <a:stretch>
            <a:fillRect/>
          </a:stretch>
        </p:blipFill>
        <p:spPr>
          <a:xfrm>
            <a:off x="2676964" y="1879306"/>
            <a:ext cx="7469458" cy="4884159"/>
          </a:xfrm>
          <a:prstGeom prst="rect">
            <a:avLst/>
          </a:prstGeom>
          <a:ln>
            <a:solidFill>
              <a:schemeClr val="accent1">
                <a:lumMod val="75000"/>
              </a:schemeClr>
            </a:solidFill>
          </a:ln>
        </p:spPr>
      </p:pic>
      <p:grpSp>
        <p:nvGrpSpPr>
          <p:cNvPr id="10" name="Group 9">
            <a:extLst>
              <a:ext uri="{FF2B5EF4-FFF2-40B4-BE49-F238E27FC236}">
                <a16:creationId xmlns:a16="http://schemas.microsoft.com/office/drawing/2014/main" id="{F22D86FC-2896-38AE-B132-5B9B665CF786}"/>
              </a:ext>
            </a:extLst>
          </p:cNvPr>
          <p:cNvGrpSpPr/>
          <p:nvPr/>
        </p:nvGrpSpPr>
        <p:grpSpPr>
          <a:xfrm>
            <a:off x="8034347" y="4102795"/>
            <a:ext cx="2644195" cy="1664398"/>
            <a:chOff x="8894961" y="3502152"/>
            <a:chExt cx="2644195" cy="1664398"/>
          </a:xfrm>
        </p:grpSpPr>
        <p:grpSp>
          <p:nvGrpSpPr>
            <p:cNvPr id="11" name="Group 10">
              <a:extLst>
                <a:ext uri="{FF2B5EF4-FFF2-40B4-BE49-F238E27FC236}">
                  <a16:creationId xmlns:a16="http://schemas.microsoft.com/office/drawing/2014/main" id="{8C34FF39-F9CF-BDD0-5B9B-6026BAF816E8}"/>
                </a:ext>
              </a:extLst>
            </p:cNvPr>
            <p:cNvGrpSpPr/>
            <p:nvPr/>
          </p:nvGrpSpPr>
          <p:grpSpPr>
            <a:xfrm>
              <a:off x="8894961" y="3502152"/>
              <a:ext cx="2644195" cy="1664398"/>
              <a:chOff x="8894961" y="3502152"/>
              <a:chExt cx="2644195" cy="1664398"/>
            </a:xfrm>
          </p:grpSpPr>
          <p:pic>
            <p:nvPicPr>
              <p:cNvPr id="13" name="Picture 12">
                <a:extLst>
                  <a:ext uri="{FF2B5EF4-FFF2-40B4-BE49-F238E27FC236}">
                    <a16:creationId xmlns:a16="http://schemas.microsoft.com/office/drawing/2014/main" id="{F0ECB159-D027-861E-B181-5B4ACDFFA591}"/>
                  </a:ext>
                </a:extLst>
              </p:cNvPr>
              <p:cNvPicPr>
                <a:picLocks noChangeAspect="1"/>
              </p:cNvPicPr>
              <p:nvPr/>
            </p:nvPicPr>
            <p:blipFill>
              <a:blip r:embed="rId6"/>
              <a:stretch>
                <a:fillRect/>
              </a:stretch>
            </p:blipFill>
            <p:spPr>
              <a:xfrm>
                <a:off x="8894961" y="3502152"/>
                <a:ext cx="2644195" cy="1664398"/>
              </a:xfrm>
              <a:prstGeom prst="rect">
                <a:avLst/>
              </a:prstGeom>
            </p:spPr>
          </p:pic>
          <p:cxnSp>
            <p:nvCxnSpPr>
              <p:cNvPr id="14" name="Straight Arrow Connector 13">
                <a:extLst>
                  <a:ext uri="{FF2B5EF4-FFF2-40B4-BE49-F238E27FC236}">
                    <a16:creationId xmlns:a16="http://schemas.microsoft.com/office/drawing/2014/main" id="{5C56AB2F-139B-7EAB-E353-CD17635EA191}"/>
                  </a:ext>
                </a:extLst>
              </p:cNvPr>
              <p:cNvCxnSpPr/>
              <p:nvPr/>
            </p:nvCxnSpPr>
            <p:spPr>
              <a:xfrm flipH="1" flipV="1">
                <a:off x="9448800" y="4242816"/>
                <a:ext cx="612613" cy="164592"/>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5357A25-AC19-97A8-E7DF-EBF23C4DFFD2}"/>
                  </a:ext>
                </a:extLst>
              </p:cNvPr>
              <p:cNvCxnSpPr/>
              <p:nvPr/>
            </p:nvCxnSpPr>
            <p:spPr>
              <a:xfrm flipH="1">
                <a:off x="9509760" y="4415341"/>
                <a:ext cx="593045" cy="165803"/>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2" name="Rounded Rectangle 18">
              <a:extLst>
                <a:ext uri="{FF2B5EF4-FFF2-40B4-BE49-F238E27FC236}">
                  <a16:creationId xmlns:a16="http://schemas.microsoft.com/office/drawing/2014/main" id="{D95E1C52-20DE-53BC-E23C-C2FBCBE9C213}"/>
                </a:ext>
              </a:extLst>
            </p:cNvPr>
            <p:cNvSpPr/>
            <p:nvPr/>
          </p:nvSpPr>
          <p:spPr>
            <a:xfrm>
              <a:off x="8930971" y="4251960"/>
              <a:ext cx="471160" cy="29230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9EECA23-6F48-AD5F-8445-8BE5CD0A4691}"/>
              </a:ext>
            </a:extLst>
          </p:cNvPr>
          <p:cNvGrpSpPr/>
          <p:nvPr/>
        </p:nvGrpSpPr>
        <p:grpSpPr>
          <a:xfrm>
            <a:off x="7327066" y="3753542"/>
            <a:ext cx="551126" cy="2105120"/>
            <a:chOff x="8187680" y="3152899"/>
            <a:chExt cx="551126" cy="2105120"/>
          </a:xfrm>
        </p:grpSpPr>
        <p:cxnSp>
          <p:nvCxnSpPr>
            <p:cNvPr id="17" name="Straight Arrow Connector 16">
              <a:extLst>
                <a:ext uri="{FF2B5EF4-FFF2-40B4-BE49-F238E27FC236}">
                  <a16:creationId xmlns:a16="http://schemas.microsoft.com/office/drawing/2014/main" id="{176BDFB2-F678-7661-DB78-0D36CFFB1C64}"/>
                </a:ext>
              </a:extLst>
            </p:cNvPr>
            <p:cNvCxnSpPr/>
            <p:nvPr/>
          </p:nvCxnSpPr>
          <p:spPr>
            <a:xfrm flipV="1">
              <a:off x="8187680" y="3152899"/>
              <a:ext cx="433069" cy="210512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F910507-A5DF-914C-C536-D1CEC18A1FAB}"/>
                </a:ext>
              </a:extLst>
            </p:cNvPr>
            <p:cNvSpPr txBox="1"/>
            <p:nvPr/>
          </p:nvSpPr>
          <p:spPr>
            <a:xfrm rot="-4740000">
              <a:off x="7985348" y="4097594"/>
              <a:ext cx="1229917" cy="276999"/>
            </a:xfrm>
            <a:prstGeom prst="rect">
              <a:avLst/>
            </a:prstGeom>
            <a:solidFill>
              <a:schemeClr val="bg1"/>
            </a:solidFill>
          </p:spPr>
          <p:txBody>
            <a:bodyPr wrap="square" rtlCol="0">
              <a:spAutoFit/>
            </a:bodyPr>
            <a:lstStyle/>
            <a:p>
              <a:pPr algn="ctr"/>
              <a:r>
                <a:rPr lang="en-US" sz="1200" dirty="0">
                  <a:solidFill>
                    <a:srgbClr val="FF0000"/>
                  </a:solidFill>
                </a:rPr>
                <a:t>~385 m distance</a:t>
              </a:r>
              <a:endParaRPr lang="en-GB" sz="1200" dirty="0">
                <a:solidFill>
                  <a:srgbClr val="FF0000"/>
                </a:solidFill>
              </a:endParaRPr>
            </a:p>
          </p:txBody>
        </p:sp>
      </p:grpSp>
    </p:spTree>
    <p:extLst>
      <p:ext uri="{BB962C8B-B14F-4D97-AF65-F5344CB8AC3E}">
        <p14:creationId xmlns:p14="http://schemas.microsoft.com/office/powerpoint/2010/main" val="108926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F71F9-3571-F2FA-F8A0-91BBCF0D1A8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183B65-7733-5BCC-A530-8216810DCE1E}"/>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74F3A2A4-CA2A-3D97-37D7-856B8DAEFFAC}"/>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14</a:t>
            </a:fld>
            <a:endParaRPr lang="en-GB" dirty="0"/>
          </a:p>
        </p:txBody>
      </p:sp>
      <p:sp>
        <p:nvSpPr>
          <p:cNvPr id="5" name="TextBox 4">
            <a:extLst>
              <a:ext uri="{FF2B5EF4-FFF2-40B4-BE49-F238E27FC236}">
                <a16:creationId xmlns:a16="http://schemas.microsoft.com/office/drawing/2014/main" id="{A1CF12E1-6708-592B-52D5-5820D36A3500}"/>
              </a:ext>
            </a:extLst>
          </p:cNvPr>
          <p:cNvSpPr txBox="1"/>
          <p:nvPr/>
        </p:nvSpPr>
        <p:spPr>
          <a:xfrm>
            <a:off x="2652765" y="8122"/>
            <a:ext cx="953923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There are a total of 70 magnetic “regions: 49 for B1, 20 for B2, and 1 for the solenoids</a:t>
            </a:r>
          </a:p>
          <a:p>
            <a:pPr marL="285750" indent="-285750">
              <a:buFont typeface="Arial" panose="020B0604020202020204" pitchFamily="34" charset="0"/>
              <a:buChar char="•"/>
            </a:pPr>
            <a:r>
              <a:rPr lang="en-US" dirty="0"/>
              <a:t>Total power generated by all is </a:t>
            </a:r>
            <a:r>
              <a:rPr lang="en-US" b="1" dirty="0"/>
              <a:t>196 kW</a:t>
            </a:r>
            <a:r>
              <a:rPr lang="en-US" dirty="0"/>
              <a:t>; total photon flux is </a:t>
            </a:r>
            <a:r>
              <a:rPr lang="en-US" b="1" dirty="0"/>
              <a:t>3.99·10</a:t>
            </a:r>
            <a:r>
              <a:rPr lang="en-US" b="1" baseline="30000" dirty="0"/>
              <a:t>18</a:t>
            </a:r>
            <a:r>
              <a:rPr lang="en-US" b="1" dirty="0"/>
              <a:t> </a:t>
            </a:r>
            <a:r>
              <a:rPr lang="en-US" b="1" dirty="0" err="1"/>
              <a:t>ph</a:t>
            </a:r>
            <a:r>
              <a:rPr lang="en-US" b="1" dirty="0"/>
              <a:t>/s (~1/56 of Z-pole case)</a:t>
            </a:r>
          </a:p>
          <a:p>
            <a:pPr marL="285750" indent="-285750">
              <a:buFont typeface="Arial" panose="020B0604020202020204" pitchFamily="34" charset="0"/>
              <a:buChar char="•"/>
            </a:pPr>
            <a:r>
              <a:rPr lang="en-US" dirty="0"/>
              <a:t>This is the ray-tracing for the </a:t>
            </a:r>
            <a:r>
              <a:rPr lang="en-US" b="1" dirty="0"/>
              <a:t>ideal case of no photon reflection</a:t>
            </a:r>
          </a:p>
          <a:p>
            <a:pPr marL="285750" indent="-285750">
              <a:buFont typeface="Arial" panose="020B0604020202020204" pitchFamily="34" charset="0"/>
              <a:buChar char="•"/>
            </a:pPr>
            <a:r>
              <a:rPr lang="en-US" b="1" dirty="0"/>
              <a:t>High critical energy radiation hitting absorber at ~120 m from IP, Compton </a:t>
            </a:r>
            <a:r>
              <a:rPr lang="en-US" b="1" dirty="0" err="1"/>
              <a:t>secondaries</a:t>
            </a:r>
            <a:r>
              <a:rPr lang="en-US" b="1" dirty="0"/>
              <a:t>?</a:t>
            </a:r>
            <a:endParaRPr lang="en-GB" dirty="0"/>
          </a:p>
        </p:txBody>
      </p:sp>
      <p:pic>
        <p:nvPicPr>
          <p:cNvPr id="6" name="Picture 5">
            <a:extLst>
              <a:ext uri="{FF2B5EF4-FFF2-40B4-BE49-F238E27FC236}">
                <a16:creationId xmlns:a16="http://schemas.microsoft.com/office/drawing/2014/main" id="{43F527F6-38B8-2D2F-934E-3A39AD527C76}"/>
              </a:ext>
            </a:extLst>
          </p:cNvPr>
          <p:cNvPicPr>
            <a:picLocks noChangeAspect="1"/>
          </p:cNvPicPr>
          <p:nvPr/>
        </p:nvPicPr>
        <p:blipFill>
          <a:blip r:embed="rId2"/>
          <a:stretch>
            <a:fillRect/>
          </a:stretch>
        </p:blipFill>
        <p:spPr>
          <a:xfrm>
            <a:off x="59729" y="1490320"/>
            <a:ext cx="12069227" cy="4953368"/>
          </a:xfrm>
          <a:prstGeom prst="rect">
            <a:avLst/>
          </a:prstGeom>
          <a:ln w="19050">
            <a:solidFill>
              <a:srgbClr val="FF0000"/>
            </a:solidFill>
          </a:ln>
        </p:spPr>
      </p:pic>
      <p:sp>
        <p:nvSpPr>
          <p:cNvPr id="7" name="TextBox 6">
            <a:extLst>
              <a:ext uri="{FF2B5EF4-FFF2-40B4-BE49-F238E27FC236}">
                <a16:creationId xmlns:a16="http://schemas.microsoft.com/office/drawing/2014/main" id="{F4E136FB-A014-4D60-14E1-FE2AF405C411}"/>
              </a:ext>
            </a:extLst>
          </p:cNvPr>
          <p:cNvSpPr txBox="1"/>
          <p:nvPr/>
        </p:nvSpPr>
        <p:spPr>
          <a:xfrm>
            <a:off x="143123" y="176419"/>
            <a:ext cx="2949934" cy="461665"/>
          </a:xfrm>
          <a:prstGeom prst="rect">
            <a:avLst/>
          </a:prstGeom>
          <a:noFill/>
        </p:spPr>
        <p:txBody>
          <a:bodyPr wrap="square" rtlCol="0">
            <a:spAutoFit/>
          </a:bodyPr>
          <a:lstStyle/>
          <a:p>
            <a:r>
              <a:rPr lang="en-US" sz="2400" b="1" dirty="0"/>
              <a:t>FCC-</a:t>
            </a:r>
            <a:r>
              <a:rPr lang="en-US" sz="2400" b="1" dirty="0" err="1"/>
              <a:t>ee</a:t>
            </a:r>
            <a:r>
              <a:rPr lang="en-US" sz="2400" b="1" dirty="0"/>
              <a:t> </a:t>
            </a:r>
            <a:r>
              <a:rPr lang="en-US" sz="2400" b="1" dirty="0" err="1"/>
              <a:t>ttbar</a:t>
            </a:r>
            <a:r>
              <a:rPr lang="en-US" sz="2400" b="1" dirty="0"/>
              <a:t>:</a:t>
            </a:r>
            <a:endParaRPr lang="en-GB" sz="2400" b="1" dirty="0"/>
          </a:p>
        </p:txBody>
      </p:sp>
      <p:cxnSp>
        <p:nvCxnSpPr>
          <p:cNvPr id="11" name="Straight Arrow Connector 10">
            <a:extLst>
              <a:ext uri="{FF2B5EF4-FFF2-40B4-BE49-F238E27FC236}">
                <a16:creationId xmlns:a16="http://schemas.microsoft.com/office/drawing/2014/main" id="{EC07FF6C-469C-9343-709C-F59AFD96DCDD}"/>
              </a:ext>
            </a:extLst>
          </p:cNvPr>
          <p:cNvCxnSpPr/>
          <p:nvPr/>
        </p:nvCxnSpPr>
        <p:spPr>
          <a:xfrm flipH="1" flipV="1">
            <a:off x="3713698" y="2614184"/>
            <a:ext cx="1638067" cy="4488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0DA78F0-91BD-0A5B-3164-A4B2F626011D}"/>
              </a:ext>
            </a:extLst>
          </p:cNvPr>
          <p:cNvSpPr txBox="1"/>
          <p:nvPr/>
        </p:nvSpPr>
        <p:spPr>
          <a:xfrm>
            <a:off x="7298371" y="3967004"/>
            <a:ext cx="1772702" cy="307777"/>
          </a:xfrm>
          <a:prstGeom prst="rect">
            <a:avLst/>
          </a:prstGeom>
          <a:solidFill>
            <a:schemeClr val="bg1"/>
          </a:solidFill>
          <a:ln w="12700">
            <a:solidFill>
              <a:srgbClr val="FF0000"/>
            </a:solidFill>
          </a:ln>
        </p:spPr>
        <p:txBody>
          <a:bodyPr wrap="square" rtlCol="0">
            <a:spAutoFit/>
          </a:bodyPr>
          <a:lstStyle/>
          <a:p>
            <a:pPr algn="ctr"/>
            <a:r>
              <a:rPr lang="en-US" sz="1400" dirty="0" err="1">
                <a:solidFill>
                  <a:srgbClr val="FF0000"/>
                </a:solidFill>
              </a:rPr>
              <a:t>E</a:t>
            </a:r>
            <a:r>
              <a:rPr lang="en-US" sz="1400" baseline="-25000" dirty="0" err="1">
                <a:solidFill>
                  <a:srgbClr val="FF0000"/>
                </a:solidFill>
              </a:rPr>
              <a:t>crit</a:t>
            </a:r>
            <a:r>
              <a:rPr lang="en-US" sz="1400" dirty="0">
                <a:solidFill>
                  <a:srgbClr val="FF0000"/>
                </a:solidFill>
              </a:rPr>
              <a:t> (BC3L1)=979 </a:t>
            </a:r>
            <a:r>
              <a:rPr lang="en-US" sz="1400" dirty="0" err="1">
                <a:solidFill>
                  <a:srgbClr val="FF0000"/>
                </a:solidFill>
              </a:rPr>
              <a:t>keV</a:t>
            </a:r>
            <a:endParaRPr lang="en-GB" sz="1400" dirty="0">
              <a:solidFill>
                <a:srgbClr val="FF0000"/>
              </a:solidFill>
            </a:endParaRPr>
          </a:p>
        </p:txBody>
      </p:sp>
      <p:sp>
        <p:nvSpPr>
          <p:cNvPr id="21" name="Rounded Rectangle 20">
            <a:extLst>
              <a:ext uri="{FF2B5EF4-FFF2-40B4-BE49-F238E27FC236}">
                <a16:creationId xmlns:a16="http://schemas.microsoft.com/office/drawing/2014/main" id="{8EC41EC3-F208-0693-35C2-C249C16CA515}"/>
              </a:ext>
            </a:extLst>
          </p:cNvPr>
          <p:cNvSpPr/>
          <p:nvPr/>
        </p:nvSpPr>
        <p:spPr>
          <a:xfrm>
            <a:off x="8667165" y="4274781"/>
            <a:ext cx="291711" cy="1716512"/>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B21372BA-AEF7-DF00-0E61-3437AF032594}"/>
              </a:ext>
            </a:extLst>
          </p:cNvPr>
          <p:cNvCxnSpPr/>
          <p:nvPr/>
        </p:nvCxnSpPr>
        <p:spPr>
          <a:xfrm flipH="1">
            <a:off x="4310741" y="4139921"/>
            <a:ext cx="1416818" cy="16981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33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4470-4447-C0BD-7FB1-5FF3C6B9B1C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A0D182-6912-E569-F535-E4178DC8E165}"/>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547941DE-FAA6-C583-B3A2-99A2D4B92E0D}"/>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15</a:t>
            </a:fld>
            <a:endParaRPr lang="en-GB" dirty="0"/>
          </a:p>
        </p:txBody>
      </p:sp>
      <p:sp>
        <p:nvSpPr>
          <p:cNvPr id="5" name="TextBox 4">
            <a:extLst>
              <a:ext uri="{FF2B5EF4-FFF2-40B4-BE49-F238E27FC236}">
                <a16:creationId xmlns:a16="http://schemas.microsoft.com/office/drawing/2014/main" id="{4A8A81B4-7CC6-D6C4-557E-94CF43D1E8A3}"/>
              </a:ext>
            </a:extLst>
          </p:cNvPr>
          <p:cNvSpPr txBox="1"/>
          <p:nvPr/>
        </p:nvSpPr>
        <p:spPr>
          <a:xfrm>
            <a:off x="271949" y="119795"/>
            <a:ext cx="11648101" cy="1759456"/>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5. Arcs and MDI</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200" dirty="0">
                <a:solidFill>
                  <a:schemeClr val="accent5"/>
                </a:solidFill>
                <a:latin typeface="Times New Roman" panose="02020603050405020304" pitchFamily="18" charset="0"/>
                <a:cs typeface="Times New Roman" panose="02020603050405020304" pitchFamily="18" charset="0"/>
              </a:rPr>
              <a:t>LEP operation </a:t>
            </a:r>
            <a:r>
              <a:rPr lang="en-US" sz="2200" dirty="0">
                <a:latin typeface="Times New Roman" panose="02020603050405020304" pitchFamily="18" charset="0"/>
                <a:cs typeface="Times New Roman" panose="02020603050405020304" pitchFamily="18" charset="0"/>
              </a:rPr>
              <a:t>showed that </a:t>
            </a:r>
            <a:r>
              <a:rPr lang="en-US" sz="2200" dirty="0">
                <a:solidFill>
                  <a:schemeClr val="accent5"/>
                </a:solidFill>
                <a:latin typeface="Times New Roman" panose="02020603050405020304" pitchFamily="18" charset="0"/>
                <a:cs typeface="Times New Roman" panose="02020603050405020304" pitchFamily="18" charset="0"/>
              </a:rPr>
              <a:t>stray photons and misalignments of both the VCs and the beams could generate large losses in the detectors</a:t>
            </a:r>
            <a:r>
              <a:rPr lang="en-US" sz="2200" dirty="0">
                <a:latin typeface="Times New Roman" panose="02020603050405020304" pitchFamily="18" charset="0"/>
                <a:cs typeface="Times New Roman" panose="02020603050405020304" pitchFamily="18" charset="0"/>
              </a:rPr>
              <a:t>, and </a:t>
            </a:r>
            <a:r>
              <a:rPr lang="en-US" sz="2200" dirty="0">
                <a:solidFill>
                  <a:schemeClr val="accent5"/>
                </a:solidFill>
                <a:latin typeface="Times New Roman" panose="02020603050405020304" pitchFamily="18" charset="0"/>
                <a:cs typeface="Times New Roman" panose="02020603050405020304" pitchFamily="18" charset="0"/>
              </a:rPr>
              <a:t>vacuum leaks due to overheating of not sufficiently cooled components</a:t>
            </a:r>
            <a:r>
              <a:rPr lang="en-US" sz="2200" dirty="0">
                <a:latin typeface="Times New Roman" panose="02020603050405020304" pitchFamily="18" charset="0"/>
                <a:cs typeface="Times New Roman" panose="02020603050405020304" pitchFamily="18" charset="0"/>
              </a:rPr>
              <a:t> (mainly flanges, feedthroughs, RF couplers); The same was noticed for special chambers/devices such as the </a:t>
            </a:r>
            <a:r>
              <a:rPr lang="en-US" sz="2200" dirty="0">
                <a:solidFill>
                  <a:schemeClr val="accent5"/>
                </a:solidFill>
                <a:latin typeface="Times New Roman" panose="02020603050405020304" pitchFamily="18" charset="0"/>
                <a:cs typeface="Times New Roman" panose="02020603050405020304" pitchFamily="18" charset="0"/>
              </a:rPr>
              <a:t>polarization wigglers </a:t>
            </a:r>
            <a:r>
              <a:rPr lang="en-US" sz="2200" dirty="0">
                <a:latin typeface="Times New Roman" panose="02020603050405020304" pitchFamily="18" charset="0"/>
                <a:cs typeface="Times New Roman" panose="02020603050405020304" pitchFamily="18" charset="0"/>
              </a:rPr>
              <a:t>with their high power density photon fan.</a:t>
            </a:r>
          </a:p>
        </p:txBody>
      </p:sp>
      <p:sp>
        <p:nvSpPr>
          <p:cNvPr id="6" name="TextBox 5">
            <a:extLst>
              <a:ext uri="{FF2B5EF4-FFF2-40B4-BE49-F238E27FC236}">
                <a16:creationId xmlns:a16="http://schemas.microsoft.com/office/drawing/2014/main" id="{F954A959-0AA7-EB5C-9774-ABE7AC1BAE5F}"/>
              </a:ext>
            </a:extLst>
          </p:cNvPr>
          <p:cNvSpPr txBox="1"/>
          <p:nvPr/>
        </p:nvSpPr>
        <p:spPr>
          <a:xfrm>
            <a:off x="1033548" y="5706453"/>
            <a:ext cx="6099348" cy="646331"/>
          </a:xfrm>
          <a:prstGeom prst="rect">
            <a:avLst/>
          </a:prstGeom>
          <a:noFill/>
        </p:spPr>
        <p:txBody>
          <a:bodyPr wrap="square">
            <a:spAutoFit/>
          </a:bodyPr>
          <a:lstStyle/>
          <a:p>
            <a:pPr algn="ctr"/>
            <a:r>
              <a:rPr lang="en-GB" sz="1800" dirty="0"/>
              <a:t>“</a:t>
            </a:r>
            <a:r>
              <a:rPr lang="en-GB" sz="1800" i="1" dirty="0"/>
              <a:t>The LEP Vacuum System: A Summary of 10 years of Successful Operation</a:t>
            </a:r>
            <a:r>
              <a:rPr lang="en-GB" sz="1800" dirty="0"/>
              <a:t>”, M. </a:t>
            </a:r>
            <a:r>
              <a:rPr lang="en-GB" dirty="0"/>
              <a:t>J</a:t>
            </a:r>
            <a:r>
              <a:rPr lang="en-GB" sz="1800" dirty="0"/>
              <a:t>imenez et al., EPAC’98</a:t>
            </a:r>
          </a:p>
        </p:txBody>
      </p:sp>
      <p:pic>
        <p:nvPicPr>
          <p:cNvPr id="8" name="Picture 7">
            <a:extLst>
              <a:ext uri="{FF2B5EF4-FFF2-40B4-BE49-F238E27FC236}">
                <a16:creationId xmlns:a16="http://schemas.microsoft.com/office/drawing/2014/main" id="{0D923A99-124C-D852-2E92-53C32085D5F2}"/>
              </a:ext>
            </a:extLst>
          </p:cNvPr>
          <p:cNvPicPr>
            <a:picLocks noChangeAspect="1"/>
          </p:cNvPicPr>
          <p:nvPr/>
        </p:nvPicPr>
        <p:blipFill>
          <a:blip r:embed="rId2"/>
          <a:stretch>
            <a:fillRect/>
          </a:stretch>
        </p:blipFill>
        <p:spPr>
          <a:xfrm>
            <a:off x="7803" y="1874441"/>
            <a:ext cx="4345289" cy="3691922"/>
          </a:xfrm>
          <a:prstGeom prst="rect">
            <a:avLst/>
          </a:prstGeom>
        </p:spPr>
      </p:pic>
      <p:pic>
        <p:nvPicPr>
          <p:cNvPr id="10" name="Picture 9">
            <a:extLst>
              <a:ext uri="{FF2B5EF4-FFF2-40B4-BE49-F238E27FC236}">
                <a16:creationId xmlns:a16="http://schemas.microsoft.com/office/drawing/2014/main" id="{941285AD-AFBD-3081-A4E5-FF9E4CA171A1}"/>
              </a:ext>
            </a:extLst>
          </p:cNvPr>
          <p:cNvPicPr>
            <a:picLocks noChangeAspect="1"/>
          </p:cNvPicPr>
          <p:nvPr/>
        </p:nvPicPr>
        <p:blipFill>
          <a:blip r:embed="rId3"/>
          <a:stretch>
            <a:fillRect/>
          </a:stretch>
        </p:blipFill>
        <p:spPr>
          <a:xfrm>
            <a:off x="4203568" y="2693478"/>
            <a:ext cx="4105398" cy="3060786"/>
          </a:xfrm>
          <a:prstGeom prst="rect">
            <a:avLst/>
          </a:prstGeom>
        </p:spPr>
      </p:pic>
      <p:pic>
        <p:nvPicPr>
          <p:cNvPr id="12" name="Picture 11">
            <a:extLst>
              <a:ext uri="{FF2B5EF4-FFF2-40B4-BE49-F238E27FC236}">
                <a16:creationId xmlns:a16="http://schemas.microsoft.com/office/drawing/2014/main" id="{DA1424C6-775F-DE8B-92B3-8CA5A1CBF434}"/>
              </a:ext>
            </a:extLst>
          </p:cNvPr>
          <p:cNvPicPr>
            <a:picLocks noChangeAspect="1"/>
          </p:cNvPicPr>
          <p:nvPr/>
        </p:nvPicPr>
        <p:blipFill>
          <a:blip r:embed="rId4"/>
          <a:stretch>
            <a:fillRect/>
          </a:stretch>
        </p:blipFill>
        <p:spPr>
          <a:xfrm>
            <a:off x="8308966" y="2336526"/>
            <a:ext cx="3745406" cy="3369927"/>
          </a:xfrm>
          <a:prstGeom prst="rect">
            <a:avLst/>
          </a:prstGeom>
        </p:spPr>
      </p:pic>
      <p:sp>
        <p:nvSpPr>
          <p:cNvPr id="13" name="TextBox 12">
            <a:extLst>
              <a:ext uri="{FF2B5EF4-FFF2-40B4-BE49-F238E27FC236}">
                <a16:creationId xmlns:a16="http://schemas.microsoft.com/office/drawing/2014/main" id="{66F5F777-E119-F005-DF1D-FAC7FC74740A}"/>
              </a:ext>
            </a:extLst>
          </p:cNvPr>
          <p:cNvSpPr txBox="1"/>
          <p:nvPr/>
        </p:nvSpPr>
        <p:spPr>
          <a:xfrm>
            <a:off x="8308966" y="5661904"/>
            <a:ext cx="3745406" cy="646331"/>
          </a:xfrm>
          <a:prstGeom prst="rect">
            <a:avLst/>
          </a:prstGeom>
          <a:noFill/>
        </p:spPr>
        <p:txBody>
          <a:bodyPr wrap="square">
            <a:spAutoFit/>
          </a:bodyPr>
          <a:lstStyle/>
          <a:p>
            <a:pPr algn="ctr"/>
            <a:r>
              <a:rPr lang="en-GB" sz="1800" dirty="0"/>
              <a:t>“</a:t>
            </a:r>
            <a:r>
              <a:rPr lang="en-GB" sz="1800" i="1" dirty="0"/>
              <a:t>Synchrotron Radiation Effects at LEP</a:t>
            </a:r>
            <a:r>
              <a:rPr lang="en-GB" sz="1800" dirty="0"/>
              <a:t>”, R. Bailey et al., EPAC’98</a:t>
            </a:r>
          </a:p>
        </p:txBody>
      </p:sp>
      <p:sp>
        <p:nvSpPr>
          <p:cNvPr id="14" name="Rectangle: Rounded Corners 13">
            <a:extLst>
              <a:ext uri="{FF2B5EF4-FFF2-40B4-BE49-F238E27FC236}">
                <a16:creationId xmlns:a16="http://schemas.microsoft.com/office/drawing/2014/main" id="{90E20252-548F-8695-D938-ECC13E209863}"/>
              </a:ext>
            </a:extLst>
          </p:cNvPr>
          <p:cNvSpPr/>
          <p:nvPr/>
        </p:nvSpPr>
        <p:spPr>
          <a:xfrm>
            <a:off x="80387" y="1874441"/>
            <a:ext cx="8129116" cy="4618433"/>
          </a:xfrm>
          <a:prstGeom prst="roundRect">
            <a:avLst>
              <a:gd name="adj" fmla="val 5353"/>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5C7EEF2-FA30-D3B1-1FC7-3199F32D768B}"/>
              </a:ext>
            </a:extLst>
          </p:cNvPr>
          <p:cNvSpPr/>
          <p:nvPr/>
        </p:nvSpPr>
        <p:spPr>
          <a:xfrm>
            <a:off x="8294752" y="1888001"/>
            <a:ext cx="3759620" cy="4604873"/>
          </a:xfrm>
          <a:prstGeom prst="roundRect">
            <a:avLst>
              <a:gd name="adj" fmla="val 5353"/>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596AB567-E10F-1FA9-E573-1F1FF29FDA0B}"/>
              </a:ext>
            </a:extLst>
          </p:cNvPr>
          <p:cNvCxnSpPr/>
          <p:nvPr/>
        </p:nvCxnSpPr>
        <p:spPr>
          <a:xfrm>
            <a:off x="8308966" y="5456255"/>
            <a:ext cx="29351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16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22EC-7FCE-F9DA-573A-889DEDE159F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D36355-1073-9CB6-6D49-8EFDE4BEE1E8}"/>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AD28AEC7-A7E8-7470-CF2B-35BF2DA1F3FE}"/>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16</a:t>
            </a:fld>
            <a:endParaRPr lang="en-GB" dirty="0"/>
          </a:p>
        </p:txBody>
      </p:sp>
      <p:sp>
        <p:nvSpPr>
          <p:cNvPr id="5" name="TextBox 4">
            <a:extLst>
              <a:ext uri="{FF2B5EF4-FFF2-40B4-BE49-F238E27FC236}">
                <a16:creationId xmlns:a16="http://schemas.microsoft.com/office/drawing/2014/main" id="{13135108-47DB-DE71-CDE1-324B17F02B2A}"/>
              </a:ext>
            </a:extLst>
          </p:cNvPr>
          <p:cNvSpPr txBox="1"/>
          <p:nvPr/>
        </p:nvSpPr>
        <p:spPr>
          <a:xfrm>
            <a:off x="271949" y="119795"/>
            <a:ext cx="11648101" cy="6378156"/>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6. Full-energy booster</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Contrary to LEP, where the e-e+ beams were stored in the same chamber (pretzeled orbits with electrostatic separators), and the beam energies were raised after the two beams had been fully injected at 16 GeV, the FCC-</a:t>
            </a:r>
            <a:r>
              <a:rPr lang="en-US" sz="2000" dirty="0" err="1">
                <a:latin typeface="Times New Roman" panose="02020603050405020304" pitchFamily="18" charset="0"/>
                <a:cs typeface="Times New Roman" panose="02020603050405020304" pitchFamily="18" charset="0"/>
              </a:rPr>
              <a:t>ee</a:t>
            </a:r>
            <a:r>
              <a:rPr lang="en-US" sz="2000" dirty="0">
                <a:latin typeface="Times New Roman" panose="02020603050405020304" pitchFamily="18" charset="0"/>
                <a:cs typeface="Times New Roman" panose="02020603050405020304" pitchFamily="18" charset="0"/>
              </a:rPr>
              <a:t> and CEPC foresee a </a:t>
            </a:r>
            <a:r>
              <a:rPr lang="en-US" sz="2000" dirty="0">
                <a:solidFill>
                  <a:schemeClr val="accent5"/>
                </a:solidFill>
                <a:latin typeface="Times New Roman" panose="02020603050405020304" pitchFamily="18" charset="0"/>
                <a:cs typeface="Times New Roman" panose="02020603050405020304" pitchFamily="18" charset="0"/>
              </a:rPr>
              <a:t>full-energy booster installed in the same tunnel of the collider</a:t>
            </a:r>
            <a:r>
              <a:rPr lang="en-US" sz="2000" dirty="0">
                <a:latin typeface="Times New Roman" panose="02020603050405020304" pitchFamily="18" charset="0"/>
                <a:cs typeface="Times New Roman" panose="02020603050405020304" pitchFamily="18" charset="0"/>
              </a:rPr>
              <a:t>, and having ~ same length, </a:t>
            </a:r>
            <a:r>
              <a:rPr lang="en-US" sz="2000" dirty="0">
                <a:solidFill>
                  <a:schemeClr val="accent5"/>
                </a:solidFill>
                <a:latin typeface="Times New Roman" panose="02020603050405020304" pitchFamily="18" charset="0"/>
                <a:cs typeface="Times New Roman" panose="02020603050405020304" pitchFamily="18" charset="0"/>
              </a:rPr>
              <a:t>injecting very frequently </a:t>
            </a:r>
            <a:r>
              <a:rPr lang="en-US" sz="2000" dirty="0">
                <a:latin typeface="Times New Roman" panose="02020603050405020304" pitchFamily="18" charset="0"/>
                <a:cs typeface="Times New Roman" panose="02020603050405020304" pitchFamily="18" charset="0"/>
              </a:rPr>
              <a:t>in order to balance the beam losses due to the high luminosity and other effects</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booster must accelerate beams in opposite directions, and therefore it needs to take care of both electron cloud and ion trapping effects (depending on the filling pattern)</a:t>
            </a:r>
          </a:p>
          <a:p>
            <a:pPr marL="342900" indent="-342900">
              <a:lnSpc>
                <a:spcPts val="2600"/>
              </a:lnSpc>
              <a:spcBef>
                <a:spcPts val="600"/>
              </a:spcBef>
              <a:buFont typeface="Wingdings" panose="05000000000000000000" pitchFamily="2" charset="2"/>
              <a:buChar char="Ø"/>
            </a:pPr>
            <a:r>
              <a:rPr lang="en-US" sz="2000" dirty="0">
                <a:solidFill>
                  <a:schemeClr val="accent5"/>
                </a:solidFill>
                <a:latin typeface="Times New Roman" panose="02020603050405020304" pitchFamily="18" charset="0"/>
                <a:cs typeface="Times New Roman" panose="02020603050405020304" pitchFamily="18" charset="0"/>
              </a:rPr>
              <a:t>The booster cannot be pre-conditioned while the installation of the collider rings takes place</a:t>
            </a:r>
            <a:r>
              <a:rPr lang="en-US" sz="2000" dirty="0">
                <a:latin typeface="Times New Roman" panose="02020603050405020304" pitchFamily="18" charset="0"/>
                <a:cs typeface="Times New Roman" panose="02020603050405020304" pitchFamily="18" charset="0"/>
              </a:rPr>
              <a:t>, like it is done at some LSs which have a separate tunnel for the booster: it therefore needs some quick conditioning, or else the initial operation and commissioning of the collider will be delayed/slowed down</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There is a </a:t>
            </a:r>
            <a:r>
              <a:rPr lang="en-US" sz="2000" dirty="0">
                <a:solidFill>
                  <a:schemeClr val="accent5"/>
                </a:solidFill>
                <a:latin typeface="Times New Roman" panose="02020603050405020304" pitchFamily="18" charset="0"/>
                <a:cs typeface="Times New Roman" panose="02020603050405020304" pitchFamily="18" charset="0"/>
              </a:rPr>
              <a:t>mutual interaction of the radiation field generated by the various beam-loss mechanisms in the booster and the two collider rings</a:t>
            </a:r>
            <a:r>
              <a:rPr lang="en-US" sz="2000" dirty="0">
                <a:latin typeface="Times New Roman" panose="02020603050405020304" pitchFamily="18" charset="0"/>
                <a:cs typeface="Times New Roman" panose="02020603050405020304" pitchFamily="18" charset="0"/>
              </a:rPr>
              <a:t>: plenty of work to be done by the radioprotection and R2E (Radiation To Electronics) groups, with </a:t>
            </a:r>
            <a:r>
              <a:rPr lang="en-US" sz="2000" dirty="0">
                <a:solidFill>
                  <a:schemeClr val="accent5"/>
                </a:solidFill>
                <a:latin typeface="Times New Roman" panose="02020603050405020304" pitchFamily="18" charset="0"/>
                <a:cs typeface="Times New Roman" panose="02020603050405020304" pitchFamily="18" charset="0"/>
              </a:rPr>
              <a:t>repercussions on the design of the civil engineering facilities </a:t>
            </a:r>
            <a:r>
              <a:rPr lang="en-US" sz="2000" dirty="0">
                <a:latin typeface="Times New Roman" panose="02020603050405020304" pitchFamily="18" charset="0"/>
                <a:cs typeface="Times New Roman" panose="02020603050405020304" pitchFamily="18" charset="0"/>
              </a:rPr>
              <a:t>(e.g. alcoves and/or parallel tunnels to install electronics) </a:t>
            </a:r>
            <a:r>
              <a:rPr lang="en-US" sz="2000" dirty="0">
                <a:solidFill>
                  <a:schemeClr val="accent5"/>
                </a:solidFill>
                <a:latin typeface="Times New Roman" panose="02020603050405020304" pitchFamily="18" charset="0"/>
                <a:cs typeface="Times New Roman" panose="02020603050405020304" pitchFamily="18" charset="0"/>
              </a:rPr>
              <a:t>and their costs</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present </a:t>
            </a:r>
            <a:r>
              <a:rPr lang="en-US" sz="2000" dirty="0">
                <a:solidFill>
                  <a:schemeClr val="accent5"/>
                </a:solidFill>
                <a:latin typeface="Times New Roman" panose="02020603050405020304" pitchFamily="18" charset="0"/>
                <a:cs typeface="Times New Roman" panose="02020603050405020304" pitchFamily="18" charset="0"/>
              </a:rPr>
              <a:t>design after cost-containment optimization </a:t>
            </a:r>
            <a:r>
              <a:rPr lang="en-US" sz="2000" dirty="0">
                <a:latin typeface="Times New Roman" panose="02020603050405020304" pitchFamily="18" charset="0"/>
                <a:cs typeface="Times New Roman" panose="02020603050405020304" pitchFamily="18" charset="0"/>
              </a:rPr>
              <a:t>of the FCC-</a:t>
            </a:r>
            <a:r>
              <a:rPr lang="en-US" sz="2000" dirty="0" err="1">
                <a:latin typeface="Times New Roman" panose="02020603050405020304" pitchFamily="18" charset="0"/>
                <a:cs typeface="Times New Roman" panose="02020603050405020304" pitchFamily="18" charset="0"/>
              </a:rPr>
              <a:t>ee</a:t>
            </a:r>
            <a:r>
              <a:rPr lang="en-US" sz="2000" dirty="0">
                <a:latin typeface="Times New Roman" panose="02020603050405020304" pitchFamily="18" charset="0"/>
                <a:cs typeface="Times New Roman" panose="02020603050405020304" pitchFamily="18" charset="0"/>
              </a:rPr>
              <a:t> booster is a </a:t>
            </a:r>
            <a:r>
              <a:rPr lang="en-US" sz="2000" dirty="0">
                <a:solidFill>
                  <a:srgbClr val="FF0000"/>
                </a:solidFill>
                <a:latin typeface="Times New Roman" panose="02020603050405020304" pitchFamily="18" charset="0"/>
                <a:cs typeface="Times New Roman" panose="02020603050405020304" pitchFamily="18" charset="0"/>
              </a:rPr>
              <a:t>SS VC with no bake-out foreseen, no RF contact fingers in the bellows, no RF grids for the pumps’ connections, and no NEG-coating</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long conditioning and higher pressures</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17</a:t>
            </a:fld>
            <a:endParaRPr lang="en-GB" dirty="0"/>
          </a:p>
        </p:txBody>
      </p:sp>
      <p:sp>
        <p:nvSpPr>
          <p:cNvPr id="5" name="TextBox 4">
            <a:extLst>
              <a:ext uri="{FF2B5EF4-FFF2-40B4-BE49-F238E27FC236}">
                <a16:creationId xmlns:a16="http://schemas.microsoft.com/office/drawing/2014/main" id="{EBC791A7-E13C-71C4-A650-69C54EB05213}"/>
              </a:ext>
            </a:extLst>
          </p:cNvPr>
          <p:cNvSpPr txBox="1"/>
          <p:nvPr/>
        </p:nvSpPr>
        <p:spPr>
          <a:xfrm>
            <a:off x="413234" y="149469"/>
            <a:ext cx="11517923" cy="637097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tunnel along the arcs has a typical cross-section as shown below (left)</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There are TWO counter-rotating beams (e- and e+) guided by dipole, quadrupole, and </a:t>
            </a:r>
            <a:r>
              <a:rPr lang="en-US" sz="2400" dirty="0" err="1">
                <a:latin typeface="Times New Roman" panose="02020603050405020304" pitchFamily="18" charset="0"/>
                <a:cs typeface="Times New Roman" panose="02020603050405020304" pitchFamily="18" charset="0"/>
              </a:rPr>
              <a:t>sextupole</a:t>
            </a:r>
            <a:r>
              <a:rPr lang="en-US" sz="2400" dirty="0">
                <a:latin typeface="Times New Roman" panose="02020603050405020304" pitchFamily="18" charset="0"/>
                <a:cs typeface="Times New Roman" panose="02020603050405020304" pitchFamily="18" charset="0"/>
              </a:rPr>
              <a:t> magnets (above, right)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Above the two rings of the collider, there is a THIRD ring, the full-energy injection BOOSTER, which injects both e- and e+ (in opposite directions) whenever necessary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There are, therefore, about </a:t>
            </a:r>
            <a:r>
              <a:rPr lang="en-US" sz="2400" dirty="0">
                <a:solidFill>
                  <a:schemeClr val="accent5"/>
                </a:solidFill>
                <a:latin typeface="Times New Roman" panose="02020603050405020304" pitchFamily="18" charset="0"/>
                <a:cs typeface="Times New Roman" panose="02020603050405020304" pitchFamily="18" charset="0"/>
              </a:rPr>
              <a:t>3x 91 km ring vacuum system</a:t>
            </a:r>
            <a:r>
              <a:rPr lang="en-US" sz="2400" dirty="0">
                <a:latin typeface="Times New Roman" panose="02020603050405020304" pitchFamily="18" charset="0"/>
                <a:cs typeface="Times New Roman" panose="02020603050405020304" pitchFamily="18" charset="0"/>
              </a:rPr>
              <a:t>, plus additional (many) km of </a:t>
            </a:r>
            <a:r>
              <a:rPr lang="en-US" sz="2400" dirty="0">
                <a:solidFill>
                  <a:schemeClr val="accent5"/>
                </a:solidFill>
                <a:latin typeface="Times New Roman" panose="02020603050405020304" pitchFamily="18" charset="0"/>
                <a:cs typeface="Times New Roman" panose="02020603050405020304" pitchFamily="18" charset="0"/>
              </a:rPr>
              <a:t>TRANSFER LINES </a:t>
            </a:r>
            <a:r>
              <a:rPr lang="en-US" sz="2400" dirty="0">
                <a:latin typeface="Times New Roman" panose="02020603050405020304" pitchFamily="18" charset="0"/>
                <a:cs typeface="Times New Roman" panose="02020603050405020304" pitchFamily="18" charset="0"/>
              </a:rPr>
              <a:t>(TLs) from booster to collider rings, and also other TLs from other accelerators in the chain (pre-booster chain has different options under study)</a:t>
            </a:r>
            <a:endParaRPr lang="en-GB"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BFBCFBB-6F21-70C6-DEE5-475707E0493D}"/>
              </a:ext>
            </a:extLst>
          </p:cNvPr>
          <p:cNvPicPr>
            <a:picLocks noChangeAspect="1"/>
          </p:cNvPicPr>
          <p:nvPr/>
        </p:nvPicPr>
        <p:blipFill>
          <a:blip r:embed="rId2"/>
          <a:stretch>
            <a:fillRect/>
          </a:stretch>
        </p:blipFill>
        <p:spPr>
          <a:xfrm>
            <a:off x="169627" y="615730"/>
            <a:ext cx="5813571" cy="3259400"/>
          </a:xfrm>
          <a:prstGeom prst="rect">
            <a:avLst/>
          </a:prstGeom>
          <a:ln>
            <a:solidFill>
              <a:schemeClr val="accent1"/>
            </a:solidFill>
          </a:ln>
        </p:spPr>
      </p:pic>
      <p:pic>
        <p:nvPicPr>
          <p:cNvPr id="7" name="Picture 6">
            <a:extLst>
              <a:ext uri="{FF2B5EF4-FFF2-40B4-BE49-F238E27FC236}">
                <a16:creationId xmlns:a16="http://schemas.microsoft.com/office/drawing/2014/main" id="{CE9EEBEC-F320-5147-347E-D0EF5BE39A39}"/>
              </a:ext>
            </a:extLst>
          </p:cNvPr>
          <p:cNvPicPr>
            <a:picLocks noChangeAspect="1"/>
          </p:cNvPicPr>
          <p:nvPr/>
        </p:nvPicPr>
        <p:blipFill>
          <a:blip r:embed="rId3"/>
          <a:stretch>
            <a:fillRect/>
          </a:stretch>
        </p:blipFill>
        <p:spPr>
          <a:xfrm>
            <a:off x="6262685" y="615730"/>
            <a:ext cx="5826636" cy="3259400"/>
          </a:xfrm>
          <a:prstGeom prst="rect">
            <a:avLst/>
          </a:prstGeom>
          <a:ln>
            <a:solidFill>
              <a:schemeClr val="accent1"/>
            </a:solidFill>
          </a:ln>
        </p:spPr>
      </p:pic>
      <p:sp>
        <p:nvSpPr>
          <p:cNvPr id="2" name="Rectangle: Rounded Corners 1">
            <a:extLst>
              <a:ext uri="{FF2B5EF4-FFF2-40B4-BE49-F238E27FC236}">
                <a16:creationId xmlns:a16="http://schemas.microsoft.com/office/drawing/2014/main" id="{57465B2E-45B5-81D7-9451-A769CFEF6ACD}"/>
              </a:ext>
            </a:extLst>
          </p:cNvPr>
          <p:cNvSpPr/>
          <p:nvPr/>
        </p:nvSpPr>
        <p:spPr>
          <a:xfrm>
            <a:off x="723482" y="5325628"/>
            <a:ext cx="11053187" cy="1127053"/>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54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childTnLst>
                          </p:cTn>
                        </p:par>
                        <p:par>
                          <p:cTn id="11" fill="hold">
                            <p:stCondLst>
                              <p:cond delay="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96BDF-16D9-28F3-95AC-D09E8EAE4A0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F6FCA7-44C4-F2F3-8874-509E23384902}"/>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EE366917-4006-B8F3-8A9E-3FFD0DF0B31B}"/>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18</a:t>
            </a:fld>
            <a:endParaRPr lang="en-GB" dirty="0"/>
          </a:p>
        </p:txBody>
      </p:sp>
      <p:sp>
        <p:nvSpPr>
          <p:cNvPr id="5" name="TextBox 4">
            <a:extLst>
              <a:ext uri="{FF2B5EF4-FFF2-40B4-BE49-F238E27FC236}">
                <a16:creationId xmlns:a16="http://schemas.microsoft.com/office/drawing/2014/main" id="{81E57F84-C39A-65D0-B96A-5F97AA200ABC}"/>
              </a:ext>
            </a:extLst>
          </p:cNvPr>
          <p:cNvSpPr txBox="1"/>
          <p:nvPr/>
        </p:nvSpPr>
        <p:spPr>
          <a:xfrm>
            <a:off x="0" y="119795"/>
            <a:ext cx="12191999" cy="986424"/>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7. Dynamic vacuum conditioning</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Extensive modelling is needed in order to make predictions of the vacuum commissioning duration</a:t>
            </a:r>
          </a:p>
          <a:p>
            <a:pPr marL="342900" indent="-342900">
              <a:lnSpc>
                <a:spcPts val="26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Modern tools, based on coupled ray-tracing Montecarlo simulations allow to do this </a:t>
            </a:r>
            <a:r>
              <a:rPr lang="en-US" sz="1600" dirty="0">
                <a:latin typeface="Times New Roman" panose="02020603050405020304" pitchFamily="18" charset="0"/>
                <a:cs typeface="Times New Roman" panose="02020603050405020304" pitchFamily="18" charset="0"/>
              </a:rPr>
              <a:t>(SYNRAD+, </a:t>
            </a:r>
            <a:r>
              <a:rPr lang="en-US" sz="1600" dirty="0" err="1">
                <a:latin typeface="Times New Roman" panose="02020603050405020304" pitchFamily="18" charset="0"/>
                <a:cs typeface="Times New Roman" panose="02020603050405020304" pitchFamily="18" charset="0"/>
              </a:rPr>
              <a:t>Molflow</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Comsol</a:t>
            </a:r>
            <a:r>
              <a:rPr lang="en-US" sz="1600" dirty="0">
                <a:latin typeface="Times New Roman" panose="02020603050405020304" pitchFamily="18" charset="0"/>
                <a:cs typeface="Times New Roman" panose="02020603050405020304" pitchFamily="18" charset="0"/>
              </a:rPr>
              <a:t>, ANSYS,…)</a:t>
            </a:r>
          </a:p>
        </p:txBody>
      </p:sp>
      <p:pic>
        <p:nvPicPr>
          <p:cNvPr id="8" name="Picture 7">
            <a:extLst>
              <a:ext uri="{FF2B5EF4-FFF2-40B4-BE49-F238E27FC236}">
                <a16:creationId xmlns:a16="http://schemas.microsoft.com/office/drawing/2014/main" id="{82F57D35-C082-7313-F1BB-636936AC1CBA}"/>
              </a:ext>
            </a:extLst>
          </p:cNvPr>
          <p:cNvPicPr>
            <a:picLocks noChangeAspect="1"/>
          </p:cNvPicPr>
          <p:nvPr/>
        </p:nvPicPr>
        <p:blipFill>
          <a:blip r:embed="rId2"/>
          <a:stretch>
            <a:fillRect/>
          </a:stretch>
        </p:blipFill>
        <p:spPr>
          <a:xfrm>
            <a:off x="5166280" y="1152309"/>
            <a:ext cx="5908401" cy="5221467"/>
          </a:xfrm>
          <a:prstGeom prst="rect">
            <a:avLst/>
          </a:prstGeom>
        </p:spPr>
      </p:pic>
      <p:sp>
        <p:nvSpPr>
          <p:cNvPr id="9" name="TextBox 8">
            <a:extLst>
              <a:ext uri="{FF2B5EF4-FFF2-40B4-BE49-F238E27FC236}">
                <a16:creationId xmlns:a16="http://schemas.microsoft.com/office/drawing/2014/main" id="{436EFECD-5479-C757-804B-E574AB4D0582}"/>
              </a:ext>
            </a:extLst>
          </p:cNvPr>
          <p:cNvSpPr txBox="1"/>
          <p:nvPr/>
        </p:nvSpPr>
        <p:spPr>
          <a:xfrm>
            <a:off x="8352643" y="6156769"/>
            <a:ext cx="598055" cy="509114"/>
          </a:xfrm>
          <a:prstGeom prst="rect">
            <a:avLst/>
          </a:prstGeom>
          <a:noFill/>
        </p:spPr>
        <p:txBody>
          <a:bodyPr wrap="square" rtlCol="0">
            <a:spAutoFit/>
          </a:bodyPr>
          <a:lstStyle/>
          <a:p>
            <a:pPr algn="l">
              <a:lnSpc>
                <a:spcPts val="3700"/>
              </a:lnSpc>
            </a:pPr>
            <a:r>
              <a:rPr lang="en-US" b="1" dirty="0">
                <a:solidFill>
                  <a:schemeClr val="accent1">
                    <a:lumMod val="75000"/>
                  </a:schemeClr>
                </a:solidFill>
              </a:rPr>
              <a:t>B1</a:t>
            </a:r>
            <a:endParaRPr lang="en-GB" b="1" dirty="0">
              <a:solidFill>
                <a:schemeClr val="accent1">
                  <a:lumMod val="75000"/>
                </a:schemeClr>
              </a:solidFill>
            </a:endParaRPr>
          </a:p>
        </p:txBody>
      </p:sp>
      <p:sp>
        <p:nvSpPr>
          <p:cNvPr id="10" name="TextBox 9">
            <a:extLst>
              <a:ext uri="{FF2B5EF4-FFF2-40B4-BE49-F238E27FC236}">
                <a16:creationId xmlns:a16="http://schemas.microsoft.com/office/drawing/2014/main" id="{8F1AF4AA-A31A-23DF-7988-E409625CB5EC}"/>
              </a:ext>
            </a:extLst>
          </p:cNvPr>
          <p:cNvSpPr txBox="1"/>
          <p:nvPr/>
        </p:nvSpPr>
        <p:spPr>
          <a:xfrm>
            <a:off x="6985745" y="869282"/>
            <a:ext cx="601980" cy="509114"/>
          </a:xfrm>
          <a:prstGeom prst="rect">
            <a:avLst/>
          </a:prstGeom>
          <a:noFill/>
          <a:ln>
            <a:noFill/>
          </a:ln>
        </p:spPr>
        <p:txBody>
          <a:bodyPr wrap="square" rtlCol="0">
            <a:spAutoFit/>
          </a:bodyPr>
          <a:lstStyle/>
          <a:p>
            <a:pPr algn="l">
              <a:lnSpc>
                <a:spcPts val="3700"/>
              </a:lnSpc>
            </a:pPr>
            <a:r>
              <a:rPr lang="en-US" b="1" dirty="0">
                <a:solidFill>
                  <a:srgbClr val="FF0000"/>
                </a:solidFill>
              </a:rPr>
              <a:t>B2</a:t>
            </a:r>
            <a:endParaRPr lang="en-GB" b="1" dirty="0">
              <a:solidFill>
                <a:srgbClr val="FF0000"/>
              </a:solidFill>
            </a:endParaRPr>
          </a:p>
        </p:txBody>
      </p:sp>
      <p:cxnSp>
        <p:nvCxnSpPr>
          <p:cNvPr id="11" name="Straight Arrow Connector 10">
            <a:extLst>
              <a:ext uri="{FF2B5EF4-FFF2-40B4-BE49-F238E27FC236}">
                <a16:creationId xmlns:a16="http://schemas.microsoft.com/office/drawing/2014/main" id="{57AB1CEE-ECD7-28CC-0586-52067087D69B}"/>
              </a:ext>
            </a:extLst>
          </p:cNvPr>
          <p:cNvCxnSpPr>
            <a:cxnSpLocks/>
          </p:cNvCxnSpPr>
          <p:nvPr/>
        </p:nvCxnSpPr>
        <p:spPr>
          <a:xfrm>
            <a:off x="7347738" y="1249822"/>
            <a:ext cx="239987" cy="234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D4884E3-F93D-8F05-5AB1-56B9E4B314F8}"/>
              </a:ext>
            </a:extLst>
          </p:cNvPr>
          <p:cNvCxnSpPr>
            <a:cxnSpLocks/>
          </p:cNvCxnSpPr>
          <p:nvPr/>
        </p:nvCxnSpPr>
        <p:spPr>
          <a:xfrm flipV="1">
            <a:off x="8731154" y="6138098"/>
            <a:ext cx="219544" cy="203216"/>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300E7326-D53C-7891-315A-C3DF2FF02047}"/>
              </a:ext>
            </a:extLst>
          </p:cNvPr>
          <p:cNvSpPr txBox="1">
            <a:spLocks/>
          </p:cNvSpPr>
          <p:nvPr/>
        </p:nvSpPr>
        <p:spPr>
          <a:xfrm>
            <a:off x="93011" y="1160097"/>
            <a:ext cx="4971055" cy="5414859"/>
          </a:xfrm>
          <a:prstGeom prst="rect">
            <a:avLst/>
          </a:prstGeom>
          <a:ln>
            <a:solidFill>
              <a:schemeClr val="accent5"/>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spcAft>
                <a:spcPts val="600"/>
              </a:spcAft>
              <a:buFont typeface="Arial" panose="020B0604020202020204" pitchFamily="34" charset="0"/>
              <a:buChar char="•"/>
            </a:pPr>
            <a:r>
              <a:rPr lang="en-US" sz="1600" dirty="0">
                <a:solidFill>
                  <a:srgbClr val="FF0000"/>
                </a:solidFill>
                <a:latin typeface="Times New Roman" panose="02020603050405020304" pitchFamily="18" charset="0"/>
                <a:cs typeface="Times New Roman" panose="02020603050405020304" pitchFamily="18" charset="0"/>
              </a:rPr>
              <a:t>These 2 models represent a section of the </a:t>
            </a:r>
            <a:r>
              <a:rPr lang="en-US" sz="1600" u="sng" dirty="0">
                <a:solidFill>
                  <a:srgbClr val="FF0000"/>
                </a:solidFill>
                <a:latin typeface="Times New Roman" panose="02020603050405020304" pitchFamily="18" charset="0"/>
                <a:cs typeface="Times New Roman" panose="02020603050405020304" pitchFamily="18" charset="0"/>
              </a:rPr>
              <a:t>arcs</a:t>
            </a:r>
            <a:r>
              <a:rPr lang="en-US" sz="1600" dirty="0">
                <a:solidFill>
                  <a:srgbClr val="FF0000"/>
                </a:solidFill>
                <a:latin typeface="Times New Roman" panose="02020603050405020304" pitchFamily="18" charset="0"/>
                <a:cs typeface="Times New Roman" panose="02020603050405020304" pitchFamily="18" charset="0"/>
              </a:rPr>
              <a:t> (~140 m long)</a:t>
            </a:r>
          </a:p>
          <a:p>
            <a:pPr marL="171450" indent="-171450" algn="l">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We have used </a:t>
            </a:r>
            <a:r>
              <a:rPr lang="en-US" sz="1600" dirty="0" err="1">
                <a:solidFill>
                  <a:schemeClr val="tx1"/>
                </a:solidFill>
                <a:latin typeface="Times New Roman" panose="02020603050405020304" pitchFamily="18" charset="0"/>
                <a:cs typeface="Times New Roman" panose="02020603050405020304" pitchFamily="18" charset="0"/>
              </a:rPr>
              <a:t>Molflow</a:t>
            </a:r>
            <a:r>
              <a:rPr lang="en-US" sz="1600" dirty="0">
                <a:solidFill>
                  <a:schemeClr val="tx1"/>
                </a:solidFill>
                <a:latin typeface="Times New Roman" panose="02020603050405020304" pitchFamily="18" charset="0"/>
                <a:cs typeface="Times New Roman" panose="02020603050405020304" pitchFamily="18" charset="0"/>
              </a:rPr>
              <a:t>+ to calculate the PSD pressure rise at different beam doses, using the photon irradiation maps calculated by SYNRAD+</a:t>
            </a:r>
          </a:p>
          <a:p>
            <a:pPr marL="171450" indent="-171450" algn="l">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A sample 140.7 m-long section of an arc has been considered, with the two beams side by side: 5 dipoles and 5 quadrupoles as sources of SR</a:t>
            </a:r>
          </a:p>
          <a:p>
            <a:pPr marL="171450" indent="-171450" algn="l">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The orbits along 5 dipoles interleaved with 5 quadrupoles are simulated, importing the lattice files from MADX into SYNRAD+</a:t>
            </a:r>
          </a:p>
          <a:p>
            <a:pPr marL="171450" indent="-171450" algn="l">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The 3D model for B1 has 25 absorbers placed at ~ 5.6 m average spacing (avoiding quadrupoles and </a:t>
            </a:r>
            <a:r>
              <a:rPr lang="en-US" sz="1600" dirty="0" err="1">
                <a:solidFill>
                  <a:schemeClr val="tx1"/>
                </a:solidFill>
                <a:latin typeface="Times New Roman" panose="02020603050405020304" pitchFamily="18" charset="0"/>
                <a:cs typeface="Times New Roman" panose="02020603050405020304" pitchFamily="18" charset="0"/>
              </a:rPr>
              <a:t>sextupoles</a:t>
            </a:r>
            <a:r>
              <a:rPr lang="en-US" sz="1600" dirty="0">
                <a:solidFill>
                  <a:schemeClr val="tx1"/>
                </a:solidFill>
                <a:latin typeface="Times New Roman" panose="02020603050405020304" pitchFamily="18" charset="0"/>
                <a:cs typeface="Times New Roman" panose="02020603050405020304" pitchFamily="18" charset="0"/>
              </a:rPr>
              <a:t> which have tight coils), while B2 has no absorbers, and the SR fan is let impinge onto the bottom of the external winglet (see also B. Humann, FCC Week)</a:t>
            </a:r>
          </a:p>
          <a:p>
            <a:pPr marL="171450" indent="-171450" algn="l">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The MDI region adopts the same philosophy: </a:t>
            </a:r>
            <a:r>
              <a:rPr lang="en-US" sz="1600" b="1" dirty="0">
                <a:solidFill>
                  <a:schemeClr val="tx1"/>
                </a:solidFill>
                <a:latin typeface="Times New Roman" panose="02020603050405020304" pitchFamily="18" charset="0"/>
                <a:cs typeface="Times New Roman" panose="02020603050405020304" pitchFamily="18" charset="0"/>
              </a:rPr>
              <a:t>lumped absorbers covering ~100% of the primary SR photon fans</a:t>
            </a:r>
          </a:p>
        </p:txBody>
      </p:sp>
    </p:spTree>
    <p:extLst>
      <p:ext uri="{BB962C8B-B14F-4D97-AF65-F5344CB8AC3E}">
        <p14:creationId xmlns:p14="http://schemas.microsoft.com/office/powerpoint/2010/main" val="282711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4DB8-5C3C-6CE9-5DB8-9AB49FE16EC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9A89F1-A551-A3B8-7443-D1994A90A992}"/>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27059D35-5A9A-5608-CAE0-CAFCC5890801}"/>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19</a:t>
            </a:fld>
            <a:endParaRPr lang="en-GB" dirty="0"/>
          </a:p>
        </p:txBody>
      </p:sp>
      <p:sp>
        <p:nvSpPr>
          <p:cNvPr id="5" name="TextBox 4">
            <a:extLst>
              <a:ext uri="{FF2B5EF4-FFF2-40B4-BE49-F238E27FC236}">
                <a16:creationId xmlns:a16="http://schemas.microsoft.com/office/drawing/2014/main" id="{08EEACC0-7678-DED9-A27A-F69AC61F3E42}"/>
              </a:ext>
            </a:extLst>
          </p:cNvPr>
          <p:cNvSpPr txBox="1"/>
          <p:nvPr/>
        </p:nvSpPr>
        <p:spPr>
          <a:xfrm>
            <a:off x="271949" y="119795"/>
            <a:ext cx="11648101" cy="1319848"/>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7. Dynamic vacuum conditioning</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We can easily prove that a NEG-coated VC has a clear advantage in terms of average pressure and commissioning time over a lumped-pump configuration with no NEG-coating; also, the final cost is lower for a NEG-coated configuration, since it allow large savings in term of a largely reduced number of cables for the lumped pumps</a:t>
            </a:r>
          </a:p>
        </p:txBody>
      </p:sp>
      <p:pic>
        <p:nvPicPr>
          <p:cNvPr id="2" name="Picture 1">
            <a:extLst>
              <a:ext uri="{FF2B5EF4-FFF2-40B4-BE49-F238E27FC236}">
                <a16:creationId xmlns:a16="http://schemas.microsoft.com/office/drawing/2014/main" id="{4832CE8B-887C-A6D5-A404-05B4964CAD61}"/>
              </a:ext>
            </a:extLst>
          </p:cNvPr>
          <p:cNvPicPr>
            <a:picLocks noChangeAspect="1"/>
          </p:cNvPicPr>
          <p:nvPr/>
        </p:nvPicPr>
        <p:blipFill>
          <a:blip r:embed="rId2"/>
          <a:stretch>
            <a:fillRect/>
          </a:stretch>
        </p:blipFill>
        <p:spPr>
          <a:xfrm>
            <a:off x="302335" y="1621301"/>
            <a:ext cx="5722070" cy="3869281"/>
          </a:xfrm>
          <a:prstGeom prst="rect">
            <a:avLst/>
          </a:prstGeom>
          <a:ln w="28575">
            <a:solidFill>
              <a:schemeClr val="accent1"/>
            </a:solidFill>
          </a:ln>
        </p:spPr>
      </p:pic>
      <p:pic>
        <p:nvPicPr>
          <p:cNvPr id="6" name="Picture 5">
            <a:extLst>
              <a:ext uri="{FF2B5EF4-FFF2-40B4-BE49-F238E27FC236}">
                <a16:creationId xmlns:a16="http://schemas.microsoft.com/office/drawing/2014/main" id="{F68BE70F-6B46-E256-F470-528510979F6A}"/>
              </a:ext>
            </a:extLst>
          </p:cNvPr>
          <p:cNvPicPr>
            <a:picLocks noChangeAspect="1"/>
          </p:cNvPicPr>
          <p:nvPr/>
        </p:nvPicPr>
        <p:blipFill>
          <a:blip r:embed="rId3"/>
          <a:stretch>
            <a:fillRect/>
          </a:stretch>
        </p:blipFill>
        <p:spPr>
          <a:xfrm>
            <a:off x="6240722" y="1621300"/>
            <a:ext cx="5623031" cy="3869281"/>
          </a:xfrm>
          <a:prstGeom prst="rect">
            <a:avLst/>
          </a:prstGeom>
          <a:ln w="28575">
            <a:solidFill>
              <a:srgbClr val="FF0000"/>
            </a:solidFill>
          </a:ln>
        </p:spPr>
      </p:pic>
      <p:sp>
        <p:nvSpPr>
          <p:cNvPr id="7" name="Text Placeholder 5">
            <a:extLst>
              <a:ext uri="{FF2B5EF4-FFF2-40B4-BE49-F238E27FC236}">
                <a16:creationId xmlns:a16="http://schemas.microsoft.com/office/drawing/2014/main" id="{1B8E2AE3-A43A-832E-4FA4-1D582D03C492}"/>
              </a:ext>
            </a:extLst>
          </p:cNvPr>
          <p:cNvSpPr txBox="1">
            <a:spLocks/>
          </p:cNvSpPr>
          <p:nvPr/>
        </p:nvSpPr>
        <p:spPr>
          <a:xfrm>
            <a:off x="1590089" y="5236699"/>
            <a:ext cx="9301266" cy="183720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spcBef>
                <a:spcPts val="600"/>
              </a:spcBef>
              <a:buFont typeface="Arial" panose="020B0604020202020204" pitchFamily="34" charset="0"/>
              <a:buChar char="•"/>
            </a:pPr>
            <a:r>
              <a:rPr lang="en-US" sz="1400" dirty="0">
                <a:solidFill>
                  <a:srgbClr val="FF0000"/>
                </a:solidFill>
                <a:latin typeface="Times New Roman" panose="02020603050405020304" pitchFamily="18" charset="0"/>
                <a:cs typeface="Times New Roman" panose="02020603050405020304" pitchFamily="18" charset="0"/>
              </a:rPr>
              <a:t>4</a:t>
            </a:r>
            <a:r>
              <a:rPr lang="en-US" sz="1400" dirty="0">
                <a:solidFill>
                  <a:schemeClr val="tx1"/>
                </a:solidFill>
                <a:latin typeface="Times New Roman" panose="02020603050405020304" pitchFamily="18" charset="0"/>
                <a:cs typeface="Times New Roman" panose="02020603050405020304" pitchFamily="18" charset="0"/>
              </a:rPr>
              <a:t> different beam doses, corresponding to times of 1 h, 10 h, 100 h, 1000 h at nominal current Simulated gas: CO</a:t>
            </a:r>
          </a:p>
          <a:p>
            <a:pPr marL="285750" indent="-285750" algn="l">
              <a:spcBef>
                <a:spcPts val="600"/>
              </a:spcBef>
              <a:buFont typeface="Arial" panose="020B0604020202020204" pitchFamily="34" charset="0"/>
              <a:buChar char="•"/>
            </a:pPr>
            <a:r>
              <a:rPr lang="en-US" sz="1400" dirty="0">
                <a:solidFill>
                  <a:schemeClr val="tx1"/>
                </a:solidFill>
                <a:latin typeface="Times New Roman" panose="02020603050405020304" pitchFamily="18" charset="0"/>
                <a:cs typeface="Times New Roman" panose="02020603050405020304" pitchFamily="18" charset="0"/>
              </a:rPr>
              <a:t>On the left the case with </a:t>
            </a:r>
            <a:r>
              <a:rPr lang="en-US" sz="1400" dirty="0">
                <a:solidFill>
                  <a:srgbClr val="FF0000"/>
                </a:solidFill>
                <a:latin typeface="Times New Roman" panose="02020603050405020304" pitchFamily="18" charset="0"/>
                <a:cs typeface="Times New Roman" panose="02020603050405020304" pitchFamily="18" charset="0"/>
              </a:rPr>
              <a:t>3</a:t>
            </a:r>
            <a:r>
              <a:rPr lang="en-US" sz="1400" dirty="0">
                <a:solidFill>
                  <a:schemeClr val="tx1"/>
                </a:solidFill>
                <a:latin typeface="Times New Roman" panose="02020603050405020304" pitchFamily="18" charset="0"/>
                <a:cs typeface="Times New Roman" panose="02020603050405020304" pitchFamily="18" charset="0"/>
              </a:rPr>
              <a:t>x 100 (l/s) lumped pumps/beam, and </a:t>
            </a:r>
            <a:r>
              <a:rPr lang="en-US" sz="1400" u="sng" dirty="0">
                <a:solidFill>
                  <a:schemeClr val="tx1"/>
                </a:solidFill>
                <a:latin typeface="Times New Roman" panose="02020603050405020304" pitchFamily="18" charset="0"/>
                <a:cs typeface="Times New Roman" panose="02020603050405020304" pitchFamily="18" charset="0"/>
              </a:rPr>
              <a:t>no NEG-coating</a:t>
            </a:r>
          </a:p>
          <a:p>
            <a:pPr marL="285750" indent="-285750" algn="l">
              <a:spcBef>
                <a:spcPts val="600"/>
              </a:spcBef>
              <a:buFont typeface="Arial" panose="020B0604020202020204" pitchFamily="34" charset="0"/>
              <a:buChar char="•"/>
            </a:pPr>
            <a:r>
              <a:rPr lang="en-US" sz="1400" dirty="0">
                <a:solidFill>
                  <a:schemeClr val="tx1"/>
                </a:solidFill>
                <a:latin typeface="Times New Roman" panose="02020603050405020304" pitchFamily="18" charset="0"/>
                <a:cs typeface="Times New Roman" panose="02020603050405020304" pitchFamily="18" charset="0"/>
              </a:rPr>
              <a:t>On the right, the case </a:t>
            </a:r>
            <a:r>
              <a:rPr lang="en-US" sz="1400" u="sng" dirty="0">
                <a:solidFill>
                  <a:schemeClr val="tx1"/>
                </a:solidFill>
                <a:latin typeface="Times New Roman" panose="02020603050405020304" pitchFamily="18" charset="0"/>
                <a:cs typeface="Times New Roman" panose="02020603050405020304" pitchFamily="18" charset="0"/>
              </a:rPr>
              <a:t>with NEG-coating</a:t>
            </a:r>
            <a:r>
              <a:rPr lang="en-US" sz="1400" dirty="0">
                <a:solidFill>
                  <a:schemeClr val="tx1"/>
                </a:solidFill>
                <a:latin typeface="Times New Roman" panose="02020603050405020304" pitchFamily="18" charset="0"/>
                <a:cs typeface="Times New Roman" panose="02020603050405020304" pitchFamily="18" charset="0"/>
              </a:rPr>
              <a:t> with some residual sticking (</a:t>
            </a:r>
            <a:r>
              <a:rPr lang="en-US" sz="1400" i="1" dirty="0">
                <a:solidFill>
                  <a:schemeClr val="tx1"/>
                </a:solidFill>
                <a:latin typeface="Times New Roman" panose="02020603050405020304" pitchFamily="18" charset="0"/>
                <a:cs typeface="Times New Roman" panose="02020603050405020304" pitchFamily="18" charset="0"/>
              </a:rPr>
              <a:t>s</a:t>
            </a:r>
            <a:r>
              <a:rPr lang="en-US" sz="1400" dirty="0">
                <a:solidFill>
                  <a:schemeClr val="tx1"/>
                </a:solidFill>
                <a:latin typeface="Times New Roman" panose="02020603050405020304" pitchFamily="18" charset="0"/>
                <a:cs typeface="Times New Roman" panose="02020603050405020304" pitchFamily="18" charset="0"/>
              </a:rPr>
              <a:t>=0.001) for 1h case</a:t>
            </a:r>
            <a:endParaRPr lang="en-GB" sz="2400" dirty="0">
              <a:solidFill>
                <a:schemeClr val="tx1"/>
              </a:solidFill>
              <a:latin typeface="Times New Roman" panose="02020603050405020304" pitchFamily="18" charset="0"/>
              <a:cs typeface="Times New Roman" panose="02020603050405020304" pitchFamily="18" charset="0"/>
            </a:endParaRPr>
          </a:p>
          <a:p>
            <a:pPr algn="l">
              <a:spcBef>
                <a:spcPts val="600"/>
              </a:spcBef>
            </a:pP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B5FFEC0-65C4-8527-B3C6-EBA46353D0C2}"/>
              </a:ext>
            </a:extLst>
          </p:cNvPr>
          <p:cNvSpPr txBox="1"/>
          <p:nvPr/>
        </p:nvSpPr>
        <p:spPr>
          <a:xfrm>
            <a:off x="4200209" y="2024642"/>
            <a:ext cx="1416817" cy="276999"/>
          </a:xfrm>
          <a:prstGeom prst="rect">
            <a:avLst/>
          </a:prstGeom>
          <a:solidFill>
            <a:schemeClr val="bg1"/>
          </a:solidFill>
        </p:spPr>
        <p:txBody>
          <a:bodyPr wrap="square" rtlCol="0">
            <a:spAutoFit/>
          </a:bodyPr>
          <a:lstStyle/>
          <a:p>
            <a:r>
              <a:rPr lang="en-US" sz="1200" b="1" dirty="0"/>
              <a:t>1, 10, 100, 1000 h</a:t>
            </a:r>
            <a:endParaRPr lang="en-GB" sz="1200" b="1" dirty="0"/>
          </a:p>
        </p:txBody>
      </p:sp>
    </p:spTree>
    <p:extLst>
      <p:ext uri="{BB962C8B-B14F-4D97-AF65-F5344CB8AC3E}">
        <p14:creationId xmlns:p14="http://schemas.microsoft.com/office/powerpoint/2010/main" val="163774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a:t>
            </a:fld>
            <a:endParaRPr lang="en-GB" dirty="0"/>
          </a:p>
        </p:txBody>
      </p:sp>
      <p:sp>
        <p:nvSpPr>
          <p:cNvPr id="5" name="TextBox 4"/>
          <p:cNvSpPr txBox="1"/>
          <p:nvPr/>
        </p:nvSpPr>
        <p:spPr>
          <a:xfrm>
            <a:off x="239099" y="457200"/>
            <a:ext cx="7160768" cy="4460516"/>
          </a:xfrm>
          <a:prstGeom prst="rect">
            <a:avLst/>
          </a:prstGeom>
          <a:noFill/>
        </p:spPr>
        <p:txBody>
          <a:bodyPr wrap="square" rtlCol="0">
            <a:spAutoFit/>
          </a:bodyPr>
          <a:lstStyle/>
          <a:p>
            <a:pPr>
              <a:lnSpc>
                <a:spcPts val="2000"/>
              </a:lnSpc>
              <a:spcBef>
                <a:spcPts val="1200"/>
              </a:spcBef>
            </a:pPr>
            <a:r>
              <a:rPr lang="en-US" sz="3200" dirty="0">
                <a:latin typeface="Times New Roman" panose="02020603050405020304" pitchFamily="18" charset="0"/>
                <a:cs typeface="Times New Roman" panose="02020603050405020304" pitchFamily="18" charset="0"/>
              </a:rPr>
              <a:t>OUTLINE</a:t>
            </a:r>
          </a:p>
          <a:p>
            <a:pPr>
              <a:lnSpc>
                <a:spcPts val="2000"/>
              </a:lnSpc>
              <a:spcBef>
                <a:spcPts val="1200"/>
              </a:spcBef>
            </a:pPr>
            <a:endParaRPr lang="en-US" sz="3200" dirty="0">
              <a:latin typeface="Times New Roman" panose="02020603050405020304" pitchFamily="18" charset="0"/>
              <a:cs typeface="Times New Roman" panose="02020603050405020304" pitchFamily="18" charset="0"/>
            </a:endParaRP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Circular e-e+ colliders</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Synchrotron Radiation</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SR-induced desorption</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Vacuum chamber geometry, and related issues</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Arcs and MDI</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Full-energy booster</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Dynamic vacuum conditioning</a:t>
            </a: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R&amp;D for FCC-</a:t>
            </a:r>
            <a:r>
              <a:rPr lang="en-US" sz="2400" dirty="0" err="1">
                <a:latin typeface="Times New Roman" panose="02020603050405020304" pitchFamily="18" charset="0"/>
                <a:cs typeface="Times New Roman" panose="02020603050405020304" pitchFamily="18" charset="0"/>
              </a:rPr>
              <a:t>ee</a:t>
            </a:r>
            <a:endParaRPr lang="en-US" sz="2400" dirty="0">
              <a:latin typeface="Times New Roman" panose="02020603050405020304" pitchFamily="18" charset="0"/>
              <a:cs typeface="Times New Roman" panose="02020603050405020304" pitchFamily="18" charset="0"/>
            </a:endParaRPr>
          </a:p>
          <a:p>
            <a:pPr marL="457200" indent="-457200">
              <a:lnSpc>
                <a:spcPts val="2000"/>
              </a:lnSpc>
              <a:spcBef>
                <a:spcPts val="1200"/>
              </a:spcBef>
              <a:buFont typeface="+mj-lt"/>
              <a:buAutoNum type="arabicPeriod"/>
            </a:pPr>
            <a:r>
              <a:rPr lang="en-US" sz="2400" dirty="0">
                <a:latin typeface="Times New Roman" panose="02020603050405020304" pitchFamily="18" charset="0"/>
                <a:cs typeface="Times New Roman" panose="02020603050405020304" pitchFamily="18" charset="0"/>
              </a:rPr>
              <a:t>Conclusions</a:t>
            </a:r>
          </a:p>
        </p:txBody>
      </p:sp>
      <p:pic>
        <p:nvPicPr>
          <p:cNvPr id="8" name="Picture 7">
            <a:extLst>
              <a:ext uri="{FF2B5EF4-FFF2-40B4-BE49-F238E27FC236}">
                <a16:creationId xmlns:a16="http://schemas.microsoft.com/office/drawing/2014/main" id="{BCF94939-E94E-1286-456A-886CB7973991}"/>
              </a:ext>
            </a:extLst>
          </p:cNvPr>
          <p:cNvPicPr>
            <a:picLocks noChangeAspect="1"/>
          </p:cNvPicPr>
          <p:nvPr/>
        </p:nvPicPr>
        <p:blipFill>
          <a:blip r:embed="rId2"/>
          <a:stretch>
            <a:fillRect/>
          </a:stretch>
        </p:blipFill>
        <p:spPr>
          <a:xfrm>
            <a:off x="7078133" y="110315"/>
            <a:ext cx="5031930" cy="3677460"/>
          </a:xfrm>
          <a:prstGeom prst="rect">
            <a:avLst/>
          </a:prstGeom>
          <a:ln>
            <a:solidFill>
              <a:schemeClr val="accent1"/>
            </a:solidFill>
          </a:ln>
        </p:spPr>
      </p:pic>
    </p:spTree>
    <p:extLst>
      <p:ext uri="{BB962C8B-B14F-4D97-AF65-F5344CB8AC3E}">
        <p14:creationId xmlns:p14="http://schemas.microsoft.com/office/powerpoint/2010/main" val="84141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BFDA9-A549-9F3F-18E1-B440AEB154A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674C15-0977-380D-47C8-945C98BB1D10}"/>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CD4765A5-89CD-D300-36FD-F7B608809279}"/>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20</a:t>
            </a:fld>
            <a:endParaRPr lang="en-GB" dirty="0"/>
          </a:p>
        </p:txBody>
      </p:sp>
      <p:sp>
        <p:nvSpPr>
          <p:cNvPr id="5" name="TextBox 4">
            <a:extLst>
              <a:ext uri="{FF2B5EF4-FFF2-40B4-BE49-F238E27FC236}">
                <a16:creationId xmlns:a16="http://schemas.microsoft.com/office/drawing/2014/main" id="{AD2BBF76-C416-DE5E-3B69-C8E8A6344CC7}"/>
              </a:ext>
            </a:extLst>
          </p:cNvPr>
          <p:cNvSpPr txBox="1"/>
          <p:nvPr/>
        </p:nvSpPr>
        <p:spPr>
          <a:xfrm>
            <a:off x="271949" y="119795"/>
            <a:ext cx="11648101" cy="4352282"/>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8. R&amp;D for FCC-</a:t>
            </a:r>
            <a:r>
              <a:rPr lang="en-US" sz="3200" dirty="0" err="1">
                <a:latin typeface="Times New Roman" panose="02020603050405020304" pitchFamily="18" charset="0"/>
                <a:cs typeface="Times New Roman" panose="02020603050405020304" pitchFamily="18" charset="0"/>
              </a:rPr>
              <a:t>ee</a:t>
            </a:r>
            <a:endParaRPr lang="en-US" sz="3200" dirty="0">
              <a:latin typeface="Times New Roman" panose="02020603050405020304" pitchFamily="18" charset="0"/>
              <a:cs typeface="Times New Roman" panose="02020603050405020304" pitchFamily="18" charset="0"/>
            </a:endParaRPr>
          </a:p>
          <a:p>
            <a:pPr algn="ctr">
              <a:lnSpc>
                <a:spcPts val="2000"/>
              </a:lnSpc>
              <a:spcBef>
                <a:spcPts val="1200"/>
              </a:spcBef>
            </a:pP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 review of some of the VC components under design for early prototyping and testing for FCC-</a:t>
            </a:r>
            <a:r>
              <a:rPr lang="en-US" sz="2000" dirty="0" err="1">
                <a:latin typeface="Times New Roman" panose="02020603050405020304" pitchFamily="18" charset="0"/>
                <a:cs typeface="Times New Roman" panose="02020603050405020304" pitchFamily="18" charset="0"/>
              </a:rPr>
              <a:t>ee</a:t>
            </a:r>
            <a:r>
              <a:rPr lang="en-US" sz="2000" dirty="0">
                <a:latin typeface="Times New Roman" panose="02020603050405020304" pitchFamily="18" charset="0"/>
                <a:cs typeface="Times New Roman" panose="02020603050405020304" pitchFamily="18" charset="0"/>
              </a:rPr>
              <a:t>; half-cell mockup design underway (not detailed here):</a:t>
            </a:r>
          </a:p>
          <a:p>
            <a:pPr>
              <a:lnSpc>
                <a:spcPts val="2600"/>
              </a:lnSpc>
              <a:spcBef>
                <a:spcPts val="600"/>
              </a:spcBef>
            </a:pPr>
            <a:endParaRPr lang="en-US" sz="2000" dirty="0">
              <a:latin typeface="Times New Roman" panose="02020603050405020304" pitchFamily="18" charset="0"/>
              <a:cs typeface="Times New Roman" panose="02020603050405020304" pitchFamily="18" charset="0"/>
            </a:endParaRPr>
          </a:p>
          <a:p>
            <a:pPr marL="457200" indent="-457200">
              <a:lnSpc>
                <a:spcPts val="2600"/>
              </a:lnSpc>
              <a:spcBef>
                <a:spcPts val="600"/>
              </a:spcBef>
              <a:buFont typeface="+mj-lt"/>
              <a:buAutoNum type="arabicPeriod"/>
            </a:pPr>
            <a:r>
              <a:rPr lang="en-US" sz="2000" dirty="0">
                <a:latin typeface="Times New Roman" panose="02020603050405020304" pitchFamily="18" charset="0"/>
                <a:cs typeface="Times New Roman" panose="02020603050405020304" pitchFamily="18" charset="0"/>
              </a:rPr>
              <a:t>Cold-sprayed “bosses” for BPM and anchor to quadrupoles</a:t>
            </a:r>
          </a:p>
          <a:p>
            <a:pPr marL="457200" indent="-457200">
              <a:lnSpc>
                <a:spcPts val="2600"/>
              </a:lnSpc>
              <a:spcBef>
                <a:spcPts val="600"/>
              </a:spcBef>
              <a:buFont typeface="+mj-lt"/>
              <a:buAutoNum type="arabicPeriod"/>
            </a:pPr>
            <a:r>
              <a:rPr lang="en-US" sz="2000" dirty="0">
                <a:latin typeface="Times New Roman" panose="02020603050405020304" pitchFamily="18" charset="0"/>
                <a:cs typeface="Times New Roman" panose="02020603050405020304" pitchFamily="18" charset="0"/>
              </a:rPr>
              <a:t>Friction stir weld of VC extrusion to elliptical flanges</a:t>
            </a:r>
          </a:p>
          <a:p>
            <a:pPr marL="457200" indent="-457200">
              <a:lnSpc>
                <a:spcPts val="2600"/>
              </a:lnSpc>
              <a:spcBef>
                <a:spcPts val="600"/>
              </a:spcBef>
              <a:buFont typeface="+mj-lt"/>
              <a:buAutoNum type="arabicPeriod"/>
            </a:pPr>
            <a:r>
              <a:rPr lang="en-US" sz="2000" dirty="0">
                <a:latin typeface="Times New Roman" panose="02020603050405020304" pitchFamily="18" charset="0"/>
                <a:cs typeface="Times New Roman" panose="02020603050405020304" pitchFamily="18" charset="0"/>
              </a:rPr>
              <a:t>Shape-memory alloy rings </a:t>
            </a:r>
          </a:p>
          <a:p>
            <a:pPr marL="457200" indent="-457200">
              <a:lnSpc>
                <a:spcPts val="2600"/>
              </a:lnSpc>
              <a:spcBef>
                <a:spcPts val="600"/>
              </a:spcBef>
              <a:buFont typeface="+mj-lt"/>
              <a:buAutoNum type="arabicPeriod"/>
            </a:pPr>
            <a:r>
              <a:rPr lang="en-US" sz="2000" dirty="0">
                <a:latin typeface="Times New Roman" panose="02020603050405020304" pitchFamily="18" charset="0"/>
                <a:cs typeface="Times New Roman" panose="02020603050405020304" pitchFamily="18" charset="0"/>
              </a:rPr>
              <a:t>3D-printed SR absorbers</a:t>
            </a:r>
          </a:p>
          <a:p>
            <a:pPr marL="457200" indent="-457200">
              <a:lnSpc>
                <a:spcPts val="2600"/>
              </a:lnSpc>
              <a:spcBef>
                <a:spcPts val="600"/>
              </a:spcBef>
              <a:buFont typeface="+mj-lt"/>
              <a:buAutoNum type="arabicPeriod"/>
            </a:pPr>
            <a:r>
              <a:rPr lang="en-US" sz="2000" dirty="0">
                <a:latin typeface="Times New Roman" panose="02020603050405020304" pitchFamily="18" charset="0"/>
                <a:cs typeface="Times New Roman" panose="02020603050405020304" pitchFamily="18" charset="0"/>
              </a:rPr>
              <a:t>Thin Ti tracks deposited on sprayed ceramic insulator layer, for Rad-Hard in-situ bakeout</a:t>
            </a:r>
          </a:p>
          <a:p>
            <a:pPr marL="457200" indent="-457200">
              <a:lnSpc>
                <a:spcPts val="2600"/>
              </a:lnSpc>
              <a:spcBef>
                <a:spcPts val="600"/>
              </a:spcBef>
              <a:buFont typeface="+mj-lt"/>
              <a:buAutoNum type="arabicPeriod"/>
            </a:pPr>
            <a:r>
              <a:rPr lang="en-US" sz="2000" dirty="0">
                <a:latin typeface="Times New Roman" panose="02020603050405020304" pitchFamily="18" charset="0"/>
                <a:cs typeface="Times New Roman" panose="02020603050405020304" pitchFamily="18" charset="0"/>
              </a:rPr>
              <a:t>2m-long chamber with SR absorber for PSD tests at KARA/KIT light source</a:t>
            </a:r>
          </a:p>
        </p:txBody>
      </p:sp>
    </p:spTree>
    <p:extLst>
      <p:ext uri="{BB962C8B-B14F-4D97-AF65-F5344CB8AC3E}">
        <p14:creationId xmlns:p14="http://schemas.microsoft.com/office/powerpoint/2010/main" val="211366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21</a:t>
            </a:fld>
            <a:endParaRPr lang="en-GB" dirty="0"/>
          </a:p>
        </p:txBody>
      </p:sp>
      <p:pic>
        <p:nvPicPr>
          <p:cNvPr id="9" name="Picture 8" descr="A picture containing indoor&#10;&#10;Description automatically generated">
            <a:extLst>
              <a:ext uri="{FF2B5EF4-FFF2-40B4-BE49-F238E27FC236}">
                <a16:creationId xmlns:a16="http://schemas.microsoft.com/office/drawing/2014/main" id="{E167FE9E-7AF5-7EFB-2B91-237011AED9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69" t="20693" r="16137" b="21529"/>
          <a:stretch/>
        </p:blipFill>
        <p:spPr>
          <a:xfrm>
            <a:off x="369275" y="538526"/>
            <a:ext cx="1360631" cy="2885306"/>
          </a:xfrm>
          <a:prstGeom prst="rect">
            <a:avLst/>
          </a:prstGeom>
        </p:spPr>
      </p:pic>
      <p:pic>
        <p:nvPicPr>
          <p:cNvPr id="10" name="Picture 9" descr="A picture containing indoor, brown, old&#10;&#10;Description automatically generated">
            <a:extLst>
              <a:ext uri="{FF2B5EF4-FFF2-40B4-BE49-F238E27FC236}">
                <a16:creationId xmlns:a16="http://schemas.microsoft.com/office/drawing/2014/main" id="{CADE769B-8C44-639C-CD0A-C1D5AF14F3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75" b="14375"/>
          <a:stretch/>
        </p:blipFill>
        <p:spPr>
          <a:xfrm>
            <a:off x="1928228" y="538526"/>
            <a:ext cx="1823905" cy="2885306"/>
          </a:xfrm>
          <a:prstGeom prst="rect">
            <a:avLst/>
          </a:prstGeom>
        </p:spPr>
      </p:pic>
      <p:sp>
        <p:nvSpPr>
          <p:cNvPr id="11" name="TextBox 10">
            <a:extLst>
              <a:ext uri="{FF2B5EF4-FFF2-40B4-BE49-F238E27FC236}">
                <a16:creationId xmlns:a16="http://schemas.microsoft.com/office/drawing/2014/main" id="{A242953F-A2BD-D0A7-B02C-C7B56014679C}"/>
              </a:ext>
            </a:extLst>
          </p:cNvPr>
          <p:cNvSpPr txBox="1"/>
          <p:nvPr/>
        </p:nvSpPr>
        <p:spPr>
          <a:xfrm>
            <a:off x="369274" y="3402566"/>
            <a:ext cx="1438267" cy="738664"/>
          </a:xfrm>
          <a:prstGeom prst="rect">
            <a:avLst/>
          </a:prstGeom>
          <a:noFill/>
        </p:spPr>
        <p:txBody>
          <a:bodyPr wrap="square" rtlCol="0">
            <a:spAutoFit/>
          </a:bodyPr>
          <a:lstStyle/>
          <a:p>
            <a:pPr algn="ctr"/>
            <a:r>
              <a:rPr lang="en-GB" sz="1400" b="1" dirty="0">
                <a:latin typeface="Times New Roman" panose="02020603050405020304" pitchFamily="18" charset="0"/>
                <a:ea typeface="Roboto" panose="02000000000000000000" pitchFamily="2" charset="0"/>
                <a:cs typeface="Times New Roman" panose="02020603050405020304" pitchFamily="18" charset="0"/>
              </a:rPr>
              <a:t>Chamber: 2mm layer sprayed all around</a:t>
            </a:r>
          </a:p>
        </p:txBody>
      </p:sp>
      <p:sp>
        <p:nvSpPr>
          <p:cNvPr id="12" name="TextBox 11">
            <a:extLst>
              <a:ext uri="{FF2B5EF4-FFF2-40B4-BE49-F238E27FC236}">
                <a16:creationId xmlns:a16="http://schemas.microsoft.com/office/drawing/2014/main" id="{1965D77A-A879-B671-D7AE-A71EA8DCCDB9}"/>
              </a:ext>
            </a:extLst>
          </p:cNvPr>
          <p:cNvSpPr txBox="1"/>
          <p:nvPr/>
        </p:nvSpPr>
        <p:spPr>
          <a:xfrm>
            <a:off x="1928228" y="3424949"/>
            <a:ext cx="1804720" cy="830997"/>
          </a:xfrm>
          <a:prstGeom prst="rect">
            <a:avLst/>
          </a:prstGeom>
          <a:noFill/>
        </p:spPr>
        <p:txBody>
          <a:bodyPr wrap="square" rtlCol="0">
            <a:spAutoFit/>
          </a:bodyPr>
          <a:lstStyle/>
          <a:p>
            <a:pPr algn="ctr"/>
            <a:r>
              <a:rPr lang="en-GB" sz="1200" b="1" dirty="0">
                <a:latin typeface="Times New Roman" panose="02020603050405020304" pitchFamily="18" charset="0"/>
                <a:ea typeface="Roboto" panose="02000000000000000000" pitchFamily="2" charset="0"/>
                <a:cs typeface="Times New Roman" panose="02020603050405020304" pitchFamily="18" charset="0"/>
              </a:rPr>
              <a:t>Chamber prototype with x4 bosses  for direct BPM buttons machining and SMA rings</a:t>
            </a:r>
          </a:p>
        </p:txBody>
      </p:sp>
      <p:pic>
        <p:nvPicPr>
          <p:cNvPr id="13" name="Picture 12">
            <a:extLst>
              <a:ext uri="{FF2B5EF4-FFF2-40B4-BE49-F238E27FC236}">
                <a16:creationId xmlns:a16="http://schemas.microsoft.com/office/drawing/2014/main" id="{AE3C0063-B453-38F8-55FE-D4BC018AE8CD}"/>
              </a:ext>
            </a:extLst>
          </p:cNvPr>
          <p:cNvPicPr>
            <a:picLocks noChangeAspect="1"/>
          </p:cNvPicPr>
          <p:nvPr/>
        </p:nvPicPr>
        <p:blipFill>
          <a:blip r:embed="rId4"/>
          <a:stretch>
            <a:fillRect/>
          </a:stretch>
        </p:blipFill>
        <p:spPr>
          <a:xfrm>
            <a:off x="7113317" y="1020312"/>
            <a:ext cx="2533910" cy="1988434"/>
          </a:xfrm>
          <a:prstGeom prst="rect">
            <a:avLst/>
          </a:prstGeom>
        </p:spPr>
      </p:pic>
      <p:pic>
        <p:nvPicPr>
          <p:cNvPr id="14" name="Picture 13">
            <a:extLst>
              <a:ext uri="{FF2B5EF4-FFF2-40B4-BE49-F238E27FC236}">
                <a16:creationId xmlns:a16="http://schemas.microsoft.com/office/drawing/2014/main" id="{5DE33579-568E-DC19-2F6C-AC88430A0635}"/>
              </a:ext>
            </a:extLst>
          </p:cNvPr>
          <p:cNvPicPr>
            <a:picLocks noChangeAspect="1"/>
          </p:cNvPicPr>
          <p:nvPr/>
        </p:nvPicPr>
        <p:blipFill>
          <a:blip r:embed="rId5"/>
          <a:stretch>
            <a:fillRect/>
          </a:stretch>
        </p:blipFill>
        <p:spPr>
          <a:xfrm>
            <a:off x="3950455" y="1006153"/>
            <a:ext cx="2952079" cy="1988433"/>
          </a:xfrm>
          <a:prstGeom prst="rect">
            <a:avLst/>
          </a:prstGeom>
        </p:spPr>
      </p:pic>
      <p:grpSp>
        <p:nvGrpSpPr>
          <p:cNvPr id="15" name="Group 14">
            <a:extLst>
              <a:ext uri="{FF2B5EF4-FFF2-40B4-BE49-F238E27FC236}">
                <a16:creationId xmlns:a16="http://schemas.microsoft.com/office/drawing/2014/main" id="{CF73DF00-DCE7-16A7-0EB3-307A548E3E41}"/>
              </a:ext>
            </a:extLst>
          </p:cNvPr>
          <p:cNvGrpSpPr/>
          <p:nvPr/>
        </p:nvGrpSpPr>
        <p:grpSpPr>
          <a:xfrm>
            <a:off x="7985051" y="1006153"/>
            <a:ext cx="3987491" cy="2002593"/>
            <a:chOff x="7985051" y="751180"/>
            <a:chExt cx="3987491" cy="2002593"/>
          </a:xfrm>
        </p:grpSpPr>
        <p:pic>
          <p:nvPicPr>
            <p:cNvPr id="16" name="Picture 15">
              <a:extLst>
                <a:ext uri="{FF2B5EF4-FFF2-40B4-BE49-F238E27FC236}">
                  <a16:creationId xmlns:a16="http://schemas.microsoft.com/office/drawing/2014/main" id="{9311E959-6574-C31D-C9A0-591492AB5438}"/>
                </a:ext>
              </a:extLst>
            </p:cNvPr>
            <p:cNvPicPr>
              <a:picLocks noChangeAspect="1"/>
            </p:cNvPicPr>
            <p:nvPr/>
          </p:nvPicPr>
          <p:blipFill>
            <a:blip r:embed="rId6"/>
            <a:stretch>
              <a:fillRect/>
            </a:stretch>
          </p:blipFill>
          <p:spPr>
            <a:xfrm>
              <a:off x="9751718" y="751180"/>
              <a:ext cx="2220824" cy="2002593"/>
            </a:xfrm>
            <a:prstGeom prst="rect">
              <a:avLst/>
            </a:prstGeom>
            <a:ln>
              <a:solidFill>
                <a:schemeClr val="accent1"/>
              </a:solidFill>
            </a:ln>
          </p:spPr>
        </p:pic>
        <p:sp>
          <p:nvSpPr>
            <p:cNvPr id="17" name="Oval 16">
              <a:extLst>
                <a:ext uri="{FF2B5EF4-FFF2-40B4-BE49-F238E27FC236}">
                  <a16:creationId xmlns:a16="http://schemas.microsoft.com/office/drawing/2014/main" id="{E15294C8-DA8A-6D18-0411-A9CB7212ABEA}"/>
                </a:ext>
              </a:extLst>
            </p:cNvPr>
            <p:cNvSpPr/>
            <p:nvPr/>
          </p:nvSpPr>
          <p:spPr>
            <a:xfrm>
              <a:off x="7985051" y="1456660"/>
              <a:ext cx="733647" cy="5741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Arrow Connector 17">
              <a:extLst>
                <a:ext uri="{FF2B5EF4-FFF2-40B4-BE49-F238E27FC236}">
                  <a16:creationId xmlns:a16="http://schemas.microsoft.com/office/drawing/2014/main" id="{03463A9C-620B-C121-6884-76BA68DDCB90}"/>
                </a:ext>
              </a:extLst>
            </p:cNvPr>
            <p:cNvCxnSpPr>
              <a:cxnSpLocks/>
            </p:cNvCxnSpPr>
            <p:nvPr/>
          </p:nvCxnSpPr>
          <p:spPr>
            <a:xfrm>
              <a:off x="8707823" y="1775637"/>
              <a:ext cx="1265514" cy="1488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D9E83E40-1AD3-F1B3-4FD6-1DA3CB48333D}"/>
              </a:ext>
            </a:extLst>
          </p:cNvPr>
          <p:cNvPicPr>
            <a:picLocks noChangeAspect="1"/>
          </p:cNvPicPr>
          <p:nvPr/>
        </p:nvPicPr>
        <p:blipFill rotWithShape="1">
          <a:blip r:embed="rId7"/>
          <a:srcRect l="9506" r="15519"/>
          <a:stretch/>
        </p:blipFill>
        <p:spPr>
          <a:xfrm>
            <a:off x="6247253" y="3321215"/>
            <a:ext cx="2790078" cy="2923900"/>
          </a:xfrm>
          <a:prstGeom prst="rect">
            <a:avLst/>
          </a:prstGeom>
        </p:spPr>
      </p:pic>
      <p:pic>
        <p:nvPicPr>
          <p:cNvPr id="20" name="Picture 19">
            <a:extLst>
              <a:ext uri="{FF2B5EF4-FFF2-40B4-BE49-F238E27FC236}">
                <a16:creationId xmlns:a16="http://schemas.microsoft.com/office/drawing/2014/main" id="{4239AD53-0BBF-51BA-A4CA-57D9B6089732}"/>
              </a:ext>
            </a:extLst>
          </p:cNvPr>
          <p:cNvPicPr>
            <a:picLocks noChangeAspect="1"/>
          </p:cNvPicPr>
          <p:nvPr/>
        </p:nvPicPr>
        <p:blipFill rotWithShape="1">
          <a:blip r:embed="rId8"/>
          <a:srcRect l="17451"/>
          <a:stretch/>
        </p:blipFill>
        <p:spPr>
          <a:xfrm rot="5400000">
            <a:off x="9114695" y="3454692"/>
            <a:ext cx="2918955" cy="2652002"/>
          </a:xfrm>
          <a:prstGeom prst="rect">
            <a:avLst/>
          </a:prstGeom>
        </p:spPr>
      </p:pic>
      <p:sp>
        <p:nvSpPr>
          <p:cNvPr id="21" name="TextBox 20">
            <a:extLst>
              <a:ext uri="{FF2B5EF4-FFF2-40B4-BE49-F238E27FC236}">
                <a16:creationId xmlns:a16="http://schemas.microsoft.com/office/drawing/2014/main" id="{13B6ADC3-1300-6B76-E1F5-61EA35D6823D}"/>
              </a:ext>
            </a:extLst>
          </p:cNvPr>
          <p:cNvSpPr txBox="1"/>
          <p:nvPr/>
        </p:nvSpPr>
        <p:spPr>
          <a:xfrm>
            <a:off x="286603" y="4637192"/>
            <a:ext cx="3245349" cy="830997"/>
          </a:xfrm>
          <a:prstGeom prst="rect">
            <a:avLst/>
          </a:prstGeom>
          <a:noFill/>
        </p:spPr>
        <p:txBody>
          <a:bodyPr wrap="square" rtlCol="0">
            <a:spAutoFit/>
          </a:bodyPr>
          <a:lstStyle/>
          <a:p>
            <a:r>
              <a:rPr lang="en-GB" sz="1600" b="1" u="sng" dirty="0">
                <a:latin typeface="Times New Roman" panose="02020603050405020304" pitchFamily="18" charset="0"/>
                <a:cs typeface="Times New Roman" panose="02020603050405020304" pitchFamily="18" charset="0"/>
              </a:rPr>
              <a:t>FRICTION STIR WELDING </a:t>
            </a:r>
            <a:r>
              <a:rPr lang="en-GB" sz="1600" b="1" dirty="0">
                <a:latin typeface="Times New Roman" panose="02020603050405020304" pitchFamily="18" charset="0"/>
                <a:cs typeface="Times New Roman" panose="02020603050405020304" pitchFamily="18" charset="0"/>
                <a:sym typeface="Wingdings" panose="05000000000000000000" pitchFamily="2" charset="2"/>
              </a:rPr>
              <a:t></a:t>
            </a:r>
            <a:endParaRPr lang="en-GB"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b="1" dirty="0">
                <a:latin typeface="Times New Roman" panose="02020603050405020304" pitchFamily="18" charset="0"/>
                <a:cs typeface="Times New Roman" panose="02020603050405020304" pitchFamily="18" charset="0"/>
              </a:rPr>
              <a:t>Flange is redesigned as per Phase 1 results</a:t>
            </a:r>
          </a:p>
        </p:txBody>
      </p:sp>
      <p:grpSp>
        <p:nvGrpSpPr>
          <p:cNvPr id="22" name="Group 21">
            <a:extLst>
              <a:ext uri="{FF2B5EF4-FFF2-40B4-BE49-F238E27FC236}">
                <a16:creationId xmlns:a16="http://schemas.microsoft.com/office/drawing/2014/main" id="{A29AA0B3-A1E0-D784-D086-50D1844B149D}"/>
              </a:ext>
            </a:extLst>
          </p:cNvPr>
          <p:cNvGrpSpPr/>
          <p:nvPr/>
        </p:nvGrpSpPr>
        <p:grpSpPr>
          <a:xfrm>
            <a:off x="3742792" y="4107500"/>
            <a:ext cx="2483614" cy="2042910"/>
            <a:chOff x="3742792" y="4107500"/>
            <a:chExt cx="2483614" cy="2042910"/>
          </a:xfrm>
        </p:grpSpPr>
        <p:pic>
          <p:nvPicPr>
            <p:cNvPr id="23" name="Picture 2" descr="Figure 1. Friction Stir Welding process">
              <a:extLst>
                <a:ext uri="{FF2B5EF4-FFF2-40B4-BE49-F238E27FC236}">
                  <a16:creationId xmlns:a16="http://schemas.microsoft.com/office/drawing/2014/main" id="{A3C8A567-CC00-0478-E6E6-F21BDE3976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2441"/>
            <a:stretch/>
          </p:blipFill>
          <p:spPr bwMode="auto">
            <a:xfrm>
              <a:off x="3742792" y="4107500"/>
              <a:ext cx="2462769" cy="20429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93CDF67-77EC-B9E0-4800-546EE9C889DC}"/>
                </a:ext>
              </a:extLst>
            </p:cNvPr>
            <p:cNvPicPr>
              <a:picLocks noChangeAspect="1"/>
            </p:cNvPicPr>
            <p:nvPr/>
          </p:nvPicPr>
          <p:blipFill>
            <a:blip r:embed="rId10"/>
            <a:stretch>
              <a:fillRect/>
            </a:stretch>
          </p:blipFill>
          <p:spPr>
            <a:xfrm>
              <a:off x="5757824" y="5470902"/>
              <a:ext cx="447737" cy="679508"/>
            </a:xfrm>
            <a:prstGeom prst="rect">
              <a:avLst/>
            </a:prstGeom>
          </p:spPr>
        </p:pic>
        <p:pic>
          <p:nvPicPr>
            <p:cNvPr id="25" name="Picture 24">
              <a:extLst>
                <a:ext uri="{FF2B5EF4-FFF2-40B4-BE49-F238E27FC236}">
                  <a16:creationId xmlns:a16="http://schemas.microsoft.com/office/drawing/2014/main" id="{A06BB274-C810-22D1-5F23-B669C1C6B28A}"/>
                </a:ext>
              </a:extLst>
            </p:cNvPr>
            <p:cNvPicPr>
              <a:picLocks noChangeAspect="1"/>
            </p:cNvPicPr>
            <p:nvPr/>
          </p:nvPicPr>
          <p:blipFill>
            <a:blip r:embed="rId11"/>
            <a:stretch>
              <a:fillRect/>
            </a:stretch>
          </p:blipFill>
          <p:spPr>
            <a:xfrm>
              <a:off x="5858359" y="5377087"/>
              <a:ext cx="368047" cy="94800"/>
            </a:xfrm>
            <a:prstGeom prst="rect">
              <a:avLst/>
            </a:prstGeom>
          </p:spPr>
        </p:pic>
      </p:grpSp>
      <p:grpSp>
        <p:nvGrpSpPr>
          <p:cNvPr id="26" name="Group 25">
            <a:extLst>
              <a:ext uri="{FF2B5EF4-FFF2-40B4-BE49-F238E27FC236}">
                <a16:creationId xmlns:a16="http://schemas.microsoft.com/office/drawing/2014/main" id="{076DEF12-203C-D37C-96D2-97F33A8AEBF3}"/>
              </a:ext>
            </a:extLst>
          </p:cNvPr>
          <p:cNvGrpSpPr/>
          <p:nvPr/>
        </p:nvGrpSpPr>
        <p:grpSpPr>
          <a:xfrm>
            <a:off x="369273" y="3164257"/>
            <a:ext cx="11603269" cy="1285085"/>
            <a:chOff x="563526" y="3076337"/>
            <a:chExt cx="11409016" cy="1633886"/>
          </a:xfrm>
        </p:grpSpPr>
        <p:cxnSp>
          <p:nvCxnSpPr>
            <p:cNvPr id="27" name="Connector: Elbow 18">
              <a:extLst>
                <a:ext uri="{FF2B5EF4-FFF2-40B4-BE49-F238E27FC236}">
                  <a16:creationId xmlns:a16="http://schemas.microsoft.com/office/drawing/2014/main" id="{D6C67FDE-81A3-EDB5-0346-89BC76E23884}"/>
                </a:ext>
              </a:extLst>
            </p:cNvPr>
            <p:cNvCxnSpPr>
              <a:cxnSpLocks/>
            </p:cNvCxnSpPr>
            <p:nvPr/>
          </p:nvCxnSpPr>
          <p:spPr>
            <a:xfrm flipV="1">
              <a:off x="563526" y="3076337"/>
              <a:ext cx="7030985" cy="1633886"/>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1030C4-70D9-946C-1C43-7067AB91F74E}"/>
                </a:ext>
              </a:extLst>
            </p:cNvPr>
            <p:cNvCxnSpPr/>
            <p:nvPr/>
          </p:nvCxnSpPr>
          <p:spPr>
            <a:xfrm>
              <a:off x="7594511" y="3076337"/>
              <a:ext cx="43780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B8D1523-D16C-11A5-E263-C32ABF9215D8}"/>
              </a:ext>
            </a:extLst>
          </p:cNvPr>
          <p:cNvSpPr txBox="1"/>
          <p:nvPr/>
        </p:nvSpPr>
        <p:spPr>
          <a:xfrm>
            <a:off x="3752133" y="28226"/>
            <a:ext cx="8291599"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Plasma-sprayed “bosses” for machining the BPM button electrodes</a:t>
            </a:r>
          </a:p>
          <a:p>
            <a:pPr algn="ctr"/>
            <a:r>
              <a:rPr lang="en-US" b="1" dirty="0">
                <a:latin typeface="Times New Roman" panose="02020603050405020304" pitchFamily="18" charset="0"/>
                <a:cs typeface="Times New Roman" panose="02020603050405020304" pitchFamily="18" charset="0"/>
              </a:rPr>
              <a:t>Friction stir welding of elliptical flanges to vacuum chamber extrusion</a:t>
            </a:r>
          </a:p>
          <a:p>
            <a:pPr algn="ctr"/>
            <a:r>
              <a:rPr lang="en-US" b="1" u="sng" dirty="0">
                <a:latin typeface="Times New Roman" panose="02020603050405020304" pitchFamily="18" charset="0"/>
                <a:cs typeface="Times New Roman" panose="02020603050405020304" pitchFamily="18" charset="0"/>
              </a:rPr>
              <a:t>Shape-memory alloy</a:t>
            </a:r>
            <a:r>
              <a:rPr lang="en-US" b="1" dirty="0">
                <a:latin typeface="Times New Roman" panose="02020603050405020304" pitchFamily="18" charset="0"/>
                <a:cs typeface="Times New Roman" panose="02020603050405020304" pitchFamily="18" charset="0"/>
              </a:rPr>
              <a:t> (SMA) rings used in place of standard </a:t>
            </a:r>
            <a:r>
              <a:rPr lang="en-US" b="1" dirty="0" err="1">
                <a:latin typeface="Times New Roman" panose="02020603050405020304" pitchFamily="18" charset="0"/>
                <a:cs typeface="Times New Roman" panose="02020603050405020304" pitchFamily="18" charset="0"/>
              </a:rPr>
              <a:t>ConFlat</a:t>
            </a:r>
            <a:r>
              <a:rPr lang="en-US" b="1" dirty="0">
                <a:latin typeface="Times New Roman" panose="02020603050405020304" pitchFamily="18" charset="0"/>
                <a:cs typeface="Times New Roman" panose="02020603050405020304" pitchFamily="18" charset="0"/>
              </a:rPr>
              <a:t> technology</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41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22</a:t>
            </a:fld>
            <a:endParaRPr lang="en-GB" dirty="0"/>
          </a:p>
        </p:txBody>
      </p:sp>
      <p:grpSp>
        <p:nvGrpSpPr>
          <p:cNvPr id="26" name="Group 25">
            <a:extLst>
              <a:ext uri="{FF2B5EF4-FFF2-40B4-BE49-F238E27FC236}">
                <a16:creationId xmlns:a16="http://schemas.microsoft.com/office/drawing/2014/main" id="{1F3A2A54-7EA0-4C37-B297-2AE088A2A299}"/>
              </a:ext>
            </a:extLst>
          </p:cNvPr>
          <p:cNvGrpSpPr/>
          <p:nvPr/>
        </p:nvGrpSpPr>
        <p:grpSpPr>
          <a:xfrm>
            <a:off x="5115221" y="991406"/>
            <a:ext cx="5608639" cy="4507958"/>
            <a:chOff x="5272196" y="1858291"/>
            <a:chExt cx="3692291" cy="2963117"/>
          </a:xfrm>
        </p:grpSpPr>
        <p:pic>
          <p:nvPicPr>
            <p:cNvPr id="27" name="Picture 26" descr="Shape, arrow&#10;&#10;Description automatically generated">
              <a:extLst>
                <a:ext uri="{FF2B5EF4-FFF2-40B4-BE49-F238E27FC236}">
                  <a16:creationId xmlns:a16="http://schemas.microsoft.com/office/drawing/2014/main" id="{6363762F-FBD5-4EFA-93F5-6FD706BD7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196" y="1858291"/>
              <a:ext cx="3692291" cy="2963117"/>
            </a:xfrm>
            <a:prstGeom prst="rect">
              <a:avLst/>
            </a:prstGeom>
          </p:spPr>
        </p:pic>
        <p:cxnSp>
          <p:nvCxnSpPr>
            <p:cNvPr id="28" name="Straight Connector 27">
              <a:extLst>
                <a:ext uri="{FF2B5EF4-FFF2-40B4-BE49-F238E27FC236}">
                  <a16:creationId xmlns:a16="http://schemas.microsoft.com/office/drawing/2014/main" id="{39E75B6F-8B7E-4615-9F76-363914A7E7CE}"/>
                </a:ext>
              </a:extLst>
            </p:cNvPr>
            <p:cNvCxnSpPr>
              <a:cxnSpLocks/>
            </p:cNvCxnSpPr>
            <p:nvPr/>
          </p:nvCxnSpPr>
          <p:spPr>
            <a:xfrm flipV="1">
              <a:off x="5940152" y="3342251"/>
              <a:ext cx="208456" cy="40387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660215-77DD-4157-BC7D-A7ACD3DA75A2}"/>
                </a:ext>
              </a:extLst>
            </p:cNvPr>
            <p:cNvCxnSpPr>
              <a:cxnSpLocks/>
            </p:cNvCxnSpPr>
            <p:nvPr/>
          </p:nvCxnSpPr>
          <p:spPr>
            <a:xfrm flipV="1">
              <a:off x="6765847" y="2201947"/>
              <a:ext cx="758481" cy="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9AD6BC6-D348-4D08-AC2C-646533D2606A}"/>
                </a:ext>
              </a:extLst>
            </p:cNvPr>
            <p:cNvCxnSpPr>
              <a:cxnSpLocks/>
            </p:cNvCxnSpPr>
            <p:nvPr/>
          </p:nvCxnSpPr>
          <p:spPr>
            <a:xfrm>
              <a:off x="6012160" y="3634909"/>
              <a:ext cx="1979984" cy="651257"/>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54BA898-0D9B-4DF3-89E0-6AB317DB0B0F}"/>
                </a:ext>
              </a:extLst>
            </p:cNvPr>
            <p:cNvSpPr txBox="1"/>
            <p:nvPr/>
          </p:nvSpPr>
          <p:spPr>
            <a:xfrm>
              <a:off x="6517670" y="3986564"/>
              <a:ext cx="677008" cy="246221"/>
            </a:xfrm>
            <a:prstGeom prst="rect">
              <a:avLst/>
            </a:prstGeom>
            <a:noFill/>
          </p:spPr>
          <p:txBody>
            <a:bodyPr wrap="square" rtlCol="0">
              <a:spAutoFit/>
            </a:bodyPr>
            <a:lstStyle/>
            <a:p>
              <a:pPr algn="ctr"/>
              <a:r>
                <a:rPr lang="en-US" sz="1000" b="1" dirty="0">
                  <a:solidFill>
                    <a:schemeClr val="bg1"/>
                  </a:solidFill>
                </a:rPr>
                <a:t>175 mm</a:t>
              </a:r>
              <a:endParaRPr lang="en-GB" sz="1000" b="1" dirty="0">
                <a:solidFill>
                  <a:schemeClr val="bg1"/>
                </a:solidFill>
              </a:endParaRPr>
            </a:p>
          </p:txBody>
        </p:sp>
        <p:cxnSp>
          <p:nvCxnSpPr>
            <p:cNvPr id="32" name="Straight Connector 31">
              <a:extLst>
                <a:ext uri="{FF2B5EF4-FFF2-40B4-BE49-F238E27FC236}">
                  <a16:creationId xmlns:a16="http://schemas.microsoft.com/office/drawing/2014/main" id="{68462AEE-B075-4077-A6B0-8A3AC48923E2}"/>
                </a:ext>
              </a:extLst>
            </p:cNvPr>
            <p:cNvCxnSpPr>
              <a:cxnSpLocks/>
            </p:cNvCxnSpPr>
            <p:nvPr/>
          </p:nvCxnSpPr>
          <p:spPr>
            <a:xfrm flipV="1">
              <a:off x="7956376" y="3968080"/>
              <a:ext cx="208456" cy="40387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9440BD0-01B3-41D6-B71C-613AC57B5DF2}"/>
                </a:ext>
              </a:extLst>
            </p:cNvPr>
            <p:cNvCxnSpPr>
              <a:cxnSpLocks/>
            </p:cNvCxnSpPr>
            <p:nvPr/>
          </p:nvCxnSpPr>
          <p:spPr>
            <a:xfrm flipV="1">
              <a:off x="8164832" y="3276972"/>
              <a:ext cx="758481" cy="1"/>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1217EFE-8B0D-42C0-B9D8-9DA360B01693}"/>
                </a:ext>
              </a:extLst>
            </p:cNvPr>
            <p:cNvCxnSpPr>
              <a:cxnSpLocks/>
            </p:cNvCxnSpPr>
            <p:nvPr/>
          </p:nvCxnSpPr>
          <p:spPr>
            <a:xfrm>
              <a:off x="7164016" y="2209363"/>
              <a:ext cx="1414325" cy="1067609"/>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59087E-C1F0-485D-AAC6-680581826241}"/>
                </a:ext>
              </a:extLst>
            </p:cNvPr>
            <p:cNvSpPr txBox="1"/>
            <p:nvPr/>
          </p:nvSpPr>
          <p:spPr>
            <a:xfrm>
              <a:off x="7753097" y="2555985"/>
              <a:ext cx="677008" cy="246221"/>
            </a:xfrm>
            <a:prstGeom prst="rect">
              <a:avLst/>
            </a:prstGeom>
            <a:noFill/>
          </p:spPr>
          <p:txBody>
            <a:bodyPr wrap="square" rtlCol="0">
              <a:spAutoFit/>
            </a:bodyPr>
            <a:lstStyle/>
            <a:p>
              <a:pPr algn="ctr"/>
              <a:r>
                <a:rPr lang="en-US" sz="1000" b="1" dirty="0">
                  <a:solidFill>
                    <a:schemeClr val="bg1"/>
                  </a:solidFill>
                </a:rPr>
                <a:t>300 mm</a:t>
              </a:r>
              <a:endParaRPr lang="en-GB" sz="1000" b="1" dirty="0">
                <a:solidFill>
                  <a:schemeClr val="bg1"/>
                </a:solidFill>
              </a:endParaRPr>
            </a:p>
          </p:txBody>
        </p:sp>
        <p:cxnSp>
          <p:nvCxnSpPr>
            <p:cNvPr id="36" name="Straight Arrow Connector 35">
              <a:extLst>
                <a:ext uri="{FF2B5EF4-FFF2-40B4-BE49-F238E27FC236}">
                  <a16:creationId xmlns:a16="http://schemas.microsoft.com/office/drawing/2014/main" id="{ABF328C7-D8CA-4777-BE5B-0EDC3D69D505}"/>
                </a:ext>
              </a:extLst>
            </p:cNvPr>
            <p:cNvCxnSpPr>
              <a:cxnSpLocks/>
            </p:cNvCxnSpPr>
            <p:nvPr/>
          </p:nvCxnSpPr>
          <p:spPr>
            <a:xfrm flipH="1" flipV="1">
              <a:off x="6228184" y="3000146"/>
              <a:ext cx="1435892" cy="172079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2CB54F2-CFD7-40E1-A399-CFC2C6F35920}"/>
                </a:ext>
              </a:extLst>
            </p:cNvPr>
            <p:cNvCxnSpPr/>
            <p:nvPr/>
          </p:nvCxnSpPr>
          <p:spPr>
            <a:xfrm flipH="1" flipV="1">
              <a:off x="6456089" y="3061108"/>
              <a:ext cx="1346484" cy="165983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C8444AA-1909-4D0D-9F58-746C29C3B25E}"/>
                </a:ext>
              </a:extLst>
            </p:cNvPr>
            <p:cNvCxnSpPr>
              <a:cxnSpLocks/>
            </p:cNvCxnSpPr>
            <p:nvPr/>
          </p:nvCxnSpPr>
          <p:spPr>
            <a:xfrm flipH="1" flipV="1">
              <a:off x="6693922" y="3127544"/>
              <a:ext cx="1262454" cy="166998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585084E-E8F9-4F5F-82D7-E51BA094790B}"/>
                </a:ext>
              </a:extLst>
            </p:cNvPr>
            <p:cNvCxnSpPr>
              <a:cxnSpLocks/>
            </p:cNvCxnSpPr>
            <p:nvPr/>
          </p:nvCxnSpPr>
          <p:spPr>
            <a:xfrm flipH="1" flipV="1">
              <a:off x="6931755" y="3212384"/>
              <a:ext cx="1108651" cy="158514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42AC7956-CDEE-4FA2-B6A3-2C5745BBBA22}"/>
              </a:ext>
            </a:extLst>
          </p:cNvPr>
          <p:cNvCxnSpPr/>
          <p:nvPr/>
        </p:nvCxnSpPr>
        <p:spPr>
          <a:xfrm>
            <a:off x="7543315" y="2658622"/>
            <a:ext cx="1335564"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6FBF8AC-9911-48F5-A7F1-638CB0A8A41C}"/>
              </a:ext>
            </a:extLst>
          </p:cNvPr>
          <p:cNvCxnSpPr>
            <a:cxnSpLocks/>
          </p:cNvCxnSpPr>
          <p:nvPr/>
        </p:nvCxnSpPr>
        <p:spPr>
          <a:xfrm>
            <a:off x="8319878" y="2961176"/>
            <a:ext cx="1423097" cy="912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5F5650B-7618-4C07-9693-8480E7D9C48F}"/>
              </a:ext>
            </a:extLst>
          </p:cNvPr>
          <p:cNvSpPr txBox="1"/>
          <p:nvPr/>
        </p:nvSpPr>
        <p:spPr>
          <a:xfrm>
            <a:off x="8887077" y="2999164"/>
            <a:ext cx="1028384" cy="246221"/>
          </a:xfrm>
          <a:prstGeom prst="rect">
            <a:avLst/>
          </a:prstGeom>
          <a:noFill/>
        </p:spPr>
        <p:txBody>
          <a:bodyPr wrap="square" rtlCol="0">
            <a:spAutoFit/>
          </a:bodyPr>
          <a:lstStyle/>
          <a:p>
            <a:pPr algn="ctr"/>
            <a:r>
              <a:rPr lang="en-US" sz="1000" b="1" dirty="0">
                <a:solidFill>
                  <a:schemeClr val="bg1"/>
                </a:solidFill>
              </a:rPr>
              <a:t>18 mm</a:t>
            </a:r>
            <a:endParaRPr lang="en-GB" sz="1000" b="1" dirty="0">
              <a:solidFill>
                <a:schemeClr val="bg1"/>
              </a:solidFill>
            </a:endParaRPr>
          </a:p>
        </p:txBody>
      </p:sp>
      <p:sp>
        <p:nvSpPr>
          <p:cNvPr id="43" name="TextBox 42">
            <a:extLst>
              <a:ext uri="{FF2B5EF4-FFF2-40B4-BE49-F238E27FC236}">
                <a16:creationId xmlns:a16="http://schemas.microsoft.com/office/drawing/2014/main" id="{1D1B9AF1-8B38-4C61-A3A7-A3B1E303E7DA}"/>
              </a:ext>
            </a:extLst>
          </p:cNvPr>
          <p:cNvSpPr txBox="1"/>
          <p:nvPr/>
        </p:nvSpPr>
        <p:spPr>
          <a:xfrm>
            <a:off x="9161844" y="3089776"/>
            <a:ext cx="316647" cy="566822"/>
          </a:xfrm>
          <a:prstGeom prst="rect">
            <a:avLst/>
          </a:prstGeom>
          <a:noFill/>
        </p:spPr>
        <p:txBody>
          <a:bodyPr wrap="square" rtlCol="0">
            <a:spAutoFit/>
          </a:bodyPr>
          <a:lstStyle/>
          <a:p>
            <a:pPr algn="l">
              <a:lnSpc>
                <a:spcPts val="3700"/>
              </a:lnSpc>
            </a:pPr>
            <a:r>
              <a:rPr lang="en-US" sz="1400" dirty="0">
                <a:solidFill>
                  <a:schemeClr val="bg1"/>
                </a:solidFill>
              </a:rPr>
              <a:t>A</a:t>
            </a:r>
            <a:endParaRPr lang="en-GB" sz="1400" dirty="0">
              <a:solidFill>
                <a:schemeClr val="bg1"/>
              </a:solidFill>
            </a:endParaRPr>
          </a:p>
        </p:txBody>
      </p:sp>
      <p:sp>
        <p:nvSpPr>
          <p:cNvPr id="44" name="TextBox 43">
            <a:extLst>
              <a:ext uri="{FF2B5EF4-FFF2-40B4-BE49-F238E27FC236}">
                <a16:creationId xmlns:a16="http://schemas.microsoft.com/office/drawing/2014/main" id="{87920957-AEC0-425B-BE84-179B4D328978}"/>
              </a:ext>
            </a:extLst>
          </p:cNvPr>
          <p:cNvSpPr txBox="1"/>
          <p:nvPr/>
        </p:nvSpPr>
        <p:spPr>
          <a:xfrm>
            <a:off x="5920581" y="2051055"/>
            <a:ext cx="316647" cy="566822"/>
          </a:xfrm>
          <a:prstGeom prst="rect">
            <a:avLst/>
          </a:prstGeom>
          <a:noFill/>
        </p:spPr>
        <p:txBody>
          <a:bodyPr wrap="square" rtlCol="0">
            <a:spAutoFit/>
          </a:bodyPr>
          <a:lstStyle/>
          <a:p>
            <a:pPr algn="l">
              <a:lnSpc>
                <a:spcPts val="3700"/>
              </a:lnSpc>
            </a:pPr>
            <a:r>
              <a:rPr lang="en-US" sz="1400" dirty="0">
                <a:solidFill>
                  <a:schemeClr val="bg1"/>
                </a:solidFill>
              </a:rPr>
              <a:t>B</a:t>
            </a:r>
            <a:endParaRPr lang="en-GB" sz="1400" dirty="0">
              <a:solidFill>
                <a:schemeClr val="bg1"/>
              </a:solidFill>
            </a:endParaRPr>
          </a:p>
        </p:txBody>
      </p:sp>
      <p:pic>
        <p:nvPicPr>
          <p:cNvPr id="45" name="Picture 44">
            <a:extLst>
              <a:ext uri="{FF2B5EF4-FFF2-40B4-BE49-F238E27FC236}">
                <a16:creationId xmlns:a16="http://schemas.microsoft.com/office/drawing/2014/main" id="{98607481-B159-4A62-8702-D52DE09300D2}"/>
              </a:ext>
            </a:extLst>
          </p:cNvPr>
          <p:cNvPicPr>
            <a:picLocks noChangeAspect="1"/>
          </p:cNvPicPr>
          <p:nvPr/>
        </p:nvPicPr>
        <p:blipFill>
          <a:blip r:embed="rId3"/>
          <a:stretch>
            <a:fillRect/>
          </a:stretch>
        </p:blipFill>
        <p:spPr>
          <a:xfrm>
            <a:off x="257197" y="749428"/>
            <a:ext cx="3012689" cy="1759683"/>
          </a:xfrm>
          <a:prstGeom prst="rect">
            <a:avLst/>
          </a:prstGeom>
        </p:spPr>
      </p:pic>
      <p:sp>
        <p:nvSpPr>
          <p:cNvPr id="46" name="Rectangle 45">
            <a:extLst>
              <a:ext uri="{FF2B5EF4-FFF2-40B4-BE49-F238E27FC236}">
                <a16:creationId xmlns:a16="http://schemas.microsoft.com/office/drawing/2014/main" id="{E0DC83D0-79E6-4292-8A79-0459E94F8670}"/>
              </a:ext>
            </a:extLst>
          </p:cNvPr>
          <p:cNvSpPr/>
          <p:nvPr/>
        </p:nvSpPr>
        <p:spPr>
          <a:xfrm>
            <a:off x="2405693" y="1426912"/>
            <a:ext cx="452633" cy="31702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TextBox 71">
            <a:extLst>
              <a:ext uri="{FF2B5EF4-FFF2-40B4-BE49-F238E27FC236}">
                <a16:creationId xmlns:a16="http://schemas.microsoft.com/office/drawing/2014/main" id="{2B8D1523-D16C-11A5-E263-C32ABF9215D8}"/>
              </a:ext>
            </a:extLst>
          </p:cNvPr>
          <p:cNvSpPr txBox="1"/>
          <p:nvPr/>
        </p:nvSpPr>
        <p:spPr>
          <a:xfrm>
            <a:off x="1145969" y="170674"/>
            <a:ext cx="9256816"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Initial geometry of the SR photon absorber, </a:t>
            </a:r>
            <a:r>
              <a:rPr lang="en-US" b="1" u="sng" dirty="0">
                <a:latin typeface="Times New Roman" panose="02020603050405020304" pitchFamily="18" charset="0"/>
                <a:cs typeface="Times New Roman" panose="02020603050405020304" pitchFamily="18" charset="0"/>
              </a:rPr>
              <a:t>now superseded </a:t>
            </a:r>
            <a:r>
              <a:rPr lang="en-US" b="1" dirty="0">
                <a:latin typeface="Times New Roman" panose="02020603050405020304" pitchFamily="18" charset="0"/>
                <a:cs typeface="Times New Roman" panose="02020603050405020304" pitchFamily="18" charset="0"/>
              </a:rPr>
              <a:t>by 3D-printed one (next slide)</a:t>
            </a:r>
            <a:endParaRPr lang="en-GB" b="1" dirty="0">
              <a:latin typeface="Times New Roman" panose="02020603050405020304" pitchFamily="18" charset="0"/>
              <a:cs typeface="Times New Roman" panose="02020603050405020304" pitchFamily="18" charset="0"/>
            </a:endParaRPr>
          </a:p>
        </p:txBody>
      </p:sp>
      <p:pic>
        <p:nvPicPr>
          <p:cNvPr id="73" name="Picture 72">
            <a:extLst>
              <a:ext uri="{FF2B5EF4-FFF2-40B4-BE49-F238E27FC236}">
                <a16:creationId xmlns:a16="http://schemas.microsoft.com/office/drawing/2014/main" id="{D7934A9F-A28E-4CA9-AF02-3F823B858073}"/>
              </a:ext>
            </a:extLst>
          </p:cNvPr>
          <p:cNvPicPr>
            <a:picLocks noChangeAspect="1"/>
          </p:cNvPicPr>
          <p:nvPr/>
        </p:nvPicPr>
        <p:blipFill>
          <a:blip r:embed="rId4"/>
          <a:stretch>
            <a:fillRect/>
          </a:stretch>
        </p:blipFill>
        <p:spPr>
          <a:xfrm>
            <a:off x="303636" y="2749392"/>
            <a:ext cx="5045647" cy="3427456"/>
          </a:xfrm>
          <a:prstGeom prst="rect">
            <a:avLst/>
          </a:prstGeom>
          <a:ln>
            <a:solidFill>
              <a:schemeClr val="tx2"/>
            </a:solidFill>
          </a:ln>
        </p:spPr>
      </p:pic>
      <p:sp>
        <p:nvSpPr>
          <p:cNvPr id="74" name="TextBox 73">
            <a:extLst>
              <a:ext uri="{FF2B5EF4-FFF2-40B4-BE49-F238E27FC236}">
                <a16:creationId xmlns:a16="http://schemas.microsoft.com/office/drawing/2014/main" id="{E8652F8C-75E0-48CA-9297-65DDDD5C2B6F}"/>
              </a:ext>
            </a:extLst>
          </p:cNvPr>
          <p:cNvSpPr txBox="1"/>
          <p:nvPr/>
        </p:nvSpPr>
        <p:spPr>
          <a:xfrm>
            <a:off x="787144" y="5566251"/>
            <a:ext cx="208456" cy="515910"/>
          </a:xfrm>
          <a:prstGeom prst="rect">
            <a:avLst/>
          </a:prstGeom>
          <a:noFill/>
        </p:spPr>
        <p:txBody>
          <a:bodyPr wrap="square" rtlCol="0">
            <a:spAutoFit/>
          </a:bodyPr>
          <a:lstStyle/>
          <a:p>
            <a:pPr algn="l">
              <a:lnSpc>
                <a:spcPts val="3700"/>
              </a:lnSpc>
            </a:pPr>
            <a:r>
              <a:rPr lang="en-US" sz="2000" dirty="0">
                <a:solidFill>
                  <a:srgbClr val="0F124A"/>
                </a:solidFill>
              </a:rPr>
              <a:t>A</a:t>
            </a:r>
            <a:endParaRPr lang="en-GB" sz="2000" dirty="0">
              <a:solidFill>
                <a:srgbClr val="0F124A"/>
              </a:solidFill>
            </a:endParaRPr>
          </a:p>
        </p:txBody>
      </p:sp>
      <p:sp>
        <p:nvSpPr>
          <p:cNvPr id="75" name="TextBox 74">
            <a:extLst>
              <a:ext uri="{FF2B5EF4-FFF2-40B4-BE49-F238E27FC236}">
                <a16:creationId xmlns:a16="http://schemas.microsoft.com/office/drawing/2014/main" id="{29700414-A3B4-4DDC-ABF6-1CC9CAD3180A}"/>
              </a:ext>
            </a:extLst>
          </p:cNvPr>
          <p:cNvSpPr txBox="1"/>
          <p:nvPr/>
        </p:nvSpPr>
        <p:spPr>
          <a:xfrm>
            <a:off x="3842046" y="5559255"/>
            <a:ext cx="208456" cy="529440"/>
          </a:xfrm>
          <a:prstGeom prst="rect">
            <a:avLst/>
          </a:prstGeom>
          <a:noFill/>
        </p:spPr>
        <p:txBody>
          <a:bodyPr wrap="square" rtlCol="0">
            <a:spAutoFit/>
          </a:bodyPr>
          <a:lstStyle/>
          <a:p>
            <a:pPr algn="l">
              <a:lnSpc>
                <a:spcPts val="3700"/>
              </a:lnSpc>
            </a:pPr>
            <a:r>
              <a:rPr lang="en-US" sz="2400" dirty="0">
                <a:solidFill>
                  <a:srgbClr val="0F124A"/>
                </a:solidFill>
              </a:rPr>
              <a:t>B</a:t>
            </a:r>
            <a:endParaRPr lang="en-GB" sz="2400" dirty="0">
              <a:solidFill>
                <a:srgbClr val="0F124A"/>
              </a:solidFill>
            </a:endParaRPr>
          </a:p>
        </p:txBody>
      </p:sp>
      <p:cxnSp>
        <p:nvCxnSpPr>
          <p:cNvPr id="47" name="Straight Arrow Connector 46">
            <a:extLst>
              <a:ext uri="{FF2B5EF4-FFF2-40B4-BE49-F238E27FC236}">
                <a16:creationId xmlns:a16="http://schemas.microsoft.com/office/drawing/2014/main" id="{ABF328C7-D8CA-4777-BE5B-0EDC3D69D505}"/>
              </a:ext>
            </a:extLst>
          </p:cNvPr>
          <p:cNvCxnSpPr>
            <a:cxnSpLocks/>
          </p:cNvCxnSpPr>
          <p:nvPr/>
        </p:nvCxnSpPr>
        <p:spPr>
          <a:xfrm flipH="1" flipV="1">
            <a:off x="5673918" y="1911185"/>
            <a:ext cx="2899905" cy="343533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495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23</a:t>
            </a:fld>
            <a:endParaRPr lang="en-GB" dirty="0"/>
          </a:p>
        </p:txBody>
      </p:sp>
      <p:sp>
        <p:nvSpPr>
          <p:cNvPr id="5" name="TextBox 4">
            <a:extLst>
              <a:ext uri="{FF2B5EF4-FFF2-40B4-BE49-F238E27FC236}">
                <a16:creationId xmlns:a16="http://schemas.microsoft.com/office/drawing/2014/main" id="{2B8D1523-D16C-11A5-E263-C32ABF9215D8}"/>
              </a:ext>
            </a:extLst>
          </p:cNvPr>
          <p:cNvSpPr txBox="1"/>
          <p:nvPr/>
        </p:nvSpPr>
        <p:spPr>
          <a:xfrm>
            <a:off x="1950200" y="222581"/>
            <a:ext cx="8291599" cy="646331"/>
          </a:xfrm>
          <a:prstGeom prst="rect">
            <a:avLst/>
          </a:prstGeom>
          <a:noFill/>
        </p:spPr>
        <p:txBody>
          <a:bodyPr wrap="square" rtlCol="0">
            <a:spAutoFit/>
          </a:bodyPr>
          <a:lstStyle/>
          <a:p>
            <a:pPr algn="ctr"/>
            <a:r>
              <a:rPr lang="en-DK" b="1" dirty="0">
                <a:latin typeface="Times New Roman" panose="02020603050405020304" pitchFamily="18" charset="0"/>
                <a:cs typeface="Times New Roman" panose="02020603050405020304" pitchFamily="18" charset="0"/>
              </a:rPr>
              <a:t>Another example: </a:t>
            </a:r>
            <a:r>
              <a:rPr lang="en-US" b="1" dirty="0">
                <a:latin typeface="Times New Roman" panose="02020603050405020304" pitchFamily="18" charset="0"/>
                <a:cs typeface="Times New Roman" panose="02020603050405020304" pitchFamily="18" charset="0"/>
              </a:rPr>
              <a:t>3D-PRINTED SR ABSORBER, with INTEGRATED COOLING CIRCUIT AND SWIRL TAPE TO IMPROVE HEAT EXCHANGE</a:t>
            </a:r>
            <a:endParaRPr lang="en-GB" b="1" dirty="0">
              <a:latin typeface="Times New Roman" panose="02020603050405020304" pitchFamily="18" charset="0"/>
              <a:cs typeface="Times New Roman" panose="02020603050405020304" pitchFamily="18" charset="0"/>
            </a:endParaRPr>
          </a:p>
        </p:txBody>
      </p:sp>
      <p:pic>
        <p:nvPicPr>
          <p:cNvPr id="6" name="Picture 5" descr="A picture containing text, weapon&#10;&#10;Description automatically generated">
            <a:extLst>
              <a:ext uri="{FF2B5EF4-FFF2-40B4-BE49-F238E27FC236}">
                <a16:creationId xmlns:a16="http://schemas.microsoft.com/office/drawing/2014/main" id="{4358DD6F-4C9E-0FBB-0ECB-23E8FFA7FA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305" y="1097766"/>
            <a:ext cx="6976881" cy="4104529"/>
          </a:xfrm>
          <a:prstGeom prst="rect">
            <a:avLst/>
          </a:prstGeom>
          <a:noFill/>
          <a:ln w="28575">
            <a:solidFill>
              <a:schemeClr val="accent1"/>
            </a:solidFill>
          </a:ln>
        </p:spPr>
      </p:pic>
      <p:pic>
        <p:nvPicPr>
          <p:cNvPr id="7" name="Picture 6">
            <a:extLst>
              <a:ext uri="{FF2B5EF4-FFF2-40B4-BE49-F238E27FC236}">
                <a16:creationId xmlns:a16="http://schemas.microsoft.com/office/drawing/2014/main" id="{604EFCAE-BF3A-6969-E84E-FF1A56100C9E}"/>
              </a:ext>
            </a:extLst>
          </p:cNvPr>
          <p:cNvPicPr>
            <a:picLocks noChangeAspect="1"/>
          </p:cNvPicPr>
          <p:nvPr/>
        </p:nvPicPr>
        <p:blipFill>
          <a:blip r:embed="rId3"/>
          <a:stretch>
            <a:fillRect/>
          </a:stretch>
        </p:blipFill>
        <p:spPr>
          <a:xfrm>
            <a:off x="7606558" y="1628286"/>
            <a:ext cx="4277149" cy="2844455"/>
          </a:xfrm>
          <a:prstGeom prst="rect">
            <a:avLst/>
          </a:prstGeom>
        </p:spPr>
      </p:pic>
      <p:pic>
        <p:nvPicPr>
          <p:cNvPr id="8" name="Picture 7">
            <a:extLst>
              <a:ext uri="{FF2B5EF4-FFF2-40B4-BE49-F238E27FC236}">
                <a16:creationId xmlns:a16="http://schemas.microsoft.com/office/drawing/2014/main" id="{4A810199-BD3C-2D9A-6FAB-E36252F40FE4}"/>
              </a:ext>
            </a:extLst>
          </p:cNvPr>
          <p:cNvPicPr>
            <a:picLocks noChangeAspect="1"/>
          </p:cNvPicPr>
          <p:nvPr/>
        </p:nvPicPr>
        <p:blipFill>
          <a:blip r:embed="rId4"/>
          <a:stretch>
            <a:fillRect/>
          </a:stretch>
        </p:blipFill>
        <p:spPr>
          <a:xfrm flipH="1">
            <a:off x="590949" y="5353111"/>
            <a:ext cx="7125946" cy="1083717"/>
          </a:xfrm>
          <a:prstGeom prst="rect">
            <a:avLst/>
          </a:prstGeom>
        </p:spPr>
      </p:pic>
      <p:cxnSp>
        <p:nvCxnSpPr>
          <p:cNvPr id="9" name="Straight Arrow Connector 8"/>
          <p:cNvCxnSpPr/>
          <p:nvPr/>
        </p:nvCxnSpPr>
        <p:spPr>
          <a:xfrm flipH="1" flipV="1">
            <a:off x="4930280" y="2633133"/>
            <a:ext cx="2621987" cy="51689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351640" y="2772693"/>
            <a:ext cx="2621987" cy="51689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2507" y="5569365"/>
            <a:ext cx="3085560" cy="12919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14286" y="5468158"/>
            <a:ext cx="2780856" cy="16580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740440" y="5383885"/>
            <a:ext cx="3322627" cy="18536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58967" y="3479449"/>
            <a:ext cx="3314153" cy="8419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84901" y="3563722"/>
            <a:ext cx="3314153" cy="8419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8267" y="4321351"/>
            <a:ext cx="3705800" cy="2375732"/>
          </a:xfrm>
          <a:prstGeom prst="rect">
            <a:avLst/>
          </a:prstGeom>
        </p:spPr>
      </p:pic>
      <p:cxnSp>
        <p:nvCxnSpPr>
          <p:cNvPr id="12" name="Straight Arrow Connector 11"/>
          <p:cNvCxnSpPr/>
          <p:nvPr/>
        </p:nvCxnSpPr>
        <p:spPr>
          <a:xfrm flipV="1">
            <a:off x="7552267" y="3378200"/>
            <a:ext cx="1492814" cy="154093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154109" y="3220034"/>
            <a:ext cx="1492814" cy="154093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832780" y="3050514"/>
            <a:ext cx="1492814" cy="154093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697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ACBAAB-1145-447C-886A-EF410668F702}" type="slidenum">
              <a:rPr lang="en-GB" smtClean="0"/>
              <a:t>24</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8" y="169333"/>
            <a:ext cx="2325625" cy="30887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537" y="183190"/>
            <a:ext cx="4082610" cy="30739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9" y="176262"/>
            <a:ext cx="3526856" cy="4684105"/>
          </a:xfrm>
          <a:prstGeom prst="rect">
            <a:avLst/>
          </a:prstGeom>
        </p:spPr>
      </p:pic>
      <p:pic>
        <p:nvPicPr>
          <p:cNvPr id="7" name="Picture 6"/>
          <p:cNvPicPr>
            <a:picLocks noChangeAspect="1"/>
          </p:cNvPicPr>
          <p:nvPr/>
        </p:nvPicPr>
        <p:blipFill>
          <a:blip r:embed="rId5"/>
          <a:stretch>
            <a:fillRect/>
          </a:stretch>
        </p:blipFill>
        <p:spPr>
          <a:xfrm>
            <a:off x="1664230" y="2303069"/>
            <a:ext cx="4748740" cy="4232209"/>
          </a:xfrm>
          <a:prstGeom prst="rect">
            <a:avLst/>
          </a:prstGeom>
          <a:ln>
            <a:solidFill>
              <a:schemeClr val="accent5"/>
            </a:solidFill>
          </a:ln>
        </p:spPr>
      </p:pic>
      <p:sp>
        <p:nvSpPr>
          <p:cNvPr id="8" name="TextBox 7">
            <a:extLst>
              <a:ext uri="{FF2B5EF4-FFF2-40B4-BE49-F238E27FC236}">
                <a16:creationId xmlns:a16="http://schemas.microsoft.com/office/drawing/2014/main" id="{0BDDE3B3-D564-C7A0-517B-0D4C920F872A}"/>
              </a:ext>
            </a:extLst>
          </p:cNvPr>
          <p:cNvSpPr txBox="1"/>
          <p:nvPr/>
        </p:nvSpPr>
        <p:spPr>
          <a:xfrm>
            <a:off x="4129873" y="5285433"/>
            <a:ext cx="2210637" cy="1200329"/>
          </a:xfrm>
          <a:prstGeom prst="rect">
            <a:avLst/>
          </a:prstGeom>
          <a:noFill/>
        </p:spPr>
        <p:txBody>
          <a:bodyPr wrap="square" rtlCol="0">
            <a:spAutoFit/>
          </a:bodyPr>
          <a:lstStyle/>
          <a:p>
            <a:r>
              <a:rPr lang="en-US" dirty="0"/>
              <a:t>2m-long VC extrusion (70 mm ID) with thin Ti strips for </a:t>
            </a:r>
            <a:r>
              <a:rPr lang="en-US" dirty="0" err="1"/>
              <a:t>radhard</a:t>
            </a:r>
            <a:r>
              <a:rPr lang="en-US" dirty="0"/>
              <a:t> in-situ bake-out</a:t>
            </a:r>
            <a:endParaRPr lang="en-GB" dirty="0"/>
          </a:p>
        </p:txBody>
      </p:sp>
      <p:sp>
        <p:nvSpPr>
          <p:cNvPr id="9" name="TextBox 8">
            <a:extLst>
              <a:ext uri="{FF2B5EF4-FFF2-40B4-BE49-F238E27FC236}">
                <a16:creationId xmlns:a16="http://schemas.microsoft.com/office/drawing/2014/main" id="{6AE64F1E-2AED-D944-5182-577EEAAA1CFF}"/>
              </a:ext>
            </a:extLst>
          </p:cNvPr>
          <p:cNvSpPr txBox="1"/>
          <p:nvPr/>
        </p:nvSpPr>
        <p:spPr>
          <a:xfrm>
            <a:off x="2478023" y="372238"/>
            <a:ext cx="1810514" cy="1754326"/>
          </a:xfrm>
          <a:prstGeom prst="rect">
            <a:avLst/>
          </a:prstGeom>
          <a:noFill/>
        </p:spPr>
        <p:txBody>
          <a:bodyPr wrap="square" rtlCol="0">
            <a:spAutoFit/>
          </a:bodyPr>
          <a:lstStyle/>
          <a:p>
            <a:pPr algn="ctr"/>
            <a:r>
              <a:rPr lang="en-US" dirty="0"/>
              <a:t>3D-printed SR absorber, with integrated splitting cooling channel</a:t>
            </a:r>
          </a:p>
          <a:p>
            <a:pPr algn="ctr"/>
            <a:r>
              <a:rPr lang="en-US" dirty="0"/>
              <a:t>(~300 mm long)</a:t>
            </a:r>
            <a:endParaRPr lang="en-GB" dirty="0"/>
          </a:p>
        </p:txBody>
      </p:sp>
      <p:sp>
        <p:nvSpPr>
          <p:cNvPr id="10" name="Footer Placeholder 2">
            <a:extLst>
              <a:ext uri="{FF2B5EF4-FFF2-40B4-BE49-F238E27FC236}">
                <a16:creationId xmlns:a16="http://schemas.microsoft.com/office/drawing/2014/main" id="{FD55FEC4-1C01-DC9E-87F7-6DE3F53F6755}"/>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Tree>
    <p:extLst>
      <p:ext uri="{BB962C8B-B14F-4D97-AF65-F5344CB8AC3E}">
        <p14:creationId xmlns:p14="http://schemas.microsoft.com/office/powerpoint/2010/main" val="1095801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25</a:t>
            </a:fld>
            <a:endParaRPr lang="en-GB" dirty="0"/>
          </a:p>
        </p:txBody>
      </p:sp>
      <p:sp>
        <p:nvSpPr>
          <p:cNvPr id="5" name="TextBox 4">
            <a:extLst>
              <a:ext uri="{FF2B5EF4-FFF2-40B4-BE49-F238E27FC236}">
                <a16:creationId xmlns:a16="http://schemas.microsoft.com/office/drawing/2014/main" id="{CFEB2276-D127-0641-6E22-057FAFFC896F}"/>
              </a:ext>
            </a:extLst>
          </p:cNvPr>
          <p:cNvSpPr txBox="1"/>
          <p:nvPr/>
        </p:nvSpPr>
        <p:spPr>
          <a:xfrm>
            <a:off x="0" y="-229"/>
            <a:ext cx="11517923" cy="1031051"/>
          </a:xfrm>
          <a:prstGeom prst="rect">
            <a:avLst/>
          </a:prstGeom>
          <a:noFill/>
        </p:spPr>
        <p:txBody>
          <a:bodyPr wrap="square" rtlCol="0">
            <a:spAutoFit/>
          </a:bodyPr>
          <a:lstStyle/>
          <a:p>
            <a:pPr algn="ctr">
              <a:spcAft>
                <a:spcPts val="600"/>
              </a:spcAft>
            </a:pPr>
            <a:r>
              <a:rPr lang="en-DK" sz="2800" b="1" dirty="0"/>
              <a:t>FCC-hh beam screen </a:t>
            </a:r>
            <a:r>
              <a:rPr lang="en-US" sz="2800" b="1" dirty="0"/>
              <a:t>and FCC-</a:t>
            </a:r>
            <a:r>
              <a:rPr lang="en-US" sz="2800" b="1" dirty="0" err="1"/>
              <a:t>ee</a:t>
            </a:r>
            <a:r>
              <a:rPr lang="en-US" sz="2800" b="1" dirty="0"/>
              <a:t> vacuum chamber </a:t>
            </a:r>
            <a:r>
              <a:rPr lang="en-DK" sz="2800" b="1" dirty="0"/>
              <a:t>prototype testing</a:t>
            </a:r>
            <a:endParaRPr lang="en-US" sz="2800" b="1" dirty="0"/>
          </a:p>
          <a:p>
            <a:pPr algn="ctr">
              <a:spcAft>
                <a:spcPts val="600"/>
              </a:spcAft>
            </a:pPr>
            <a:r>
              <a:rPr lang="en-US" sz="2800" b="1" dirty="0"/>
              <a:t>BESTEX at KARA light source </a:t>
            </a:r>
            <a:r>
              <a:rPr lang="en-US" b="1" dirty="0"/>
              <a:t>(Peter Lindquist Henriksen, formerly L.A. Gonzalez)</a:t>
            </a:r>
            <a:endParaRPr lang="en-DK" b="1" dirty="0"/>
          </a:p>
        </p:txBody>
      </p:sp>
      <p:pic>
        <p:nvPicPr>
          <p:cNvPr id="6" name="Picture 5">
            <a:extLst>
              <a:ext uri="{FF2B5EF4-FFF2-40B4-BE49-F238E27FC236}">
                <a16:creationId xmlns:a16="http://schemas.microsoft.com/office/drawing/2014/main" id="{6B125ED1-A122-07C4-1F38-83F2E8E61EF2}"/>
              </a:ext>
            </a:extLst>
          </p:cNvPr>
          <p:cNvPicPr>
            <a:picLocks noChangeAspect="1"/>
          </p:cNvPicPr>
          <p:nvPr/>
        </p:nvPicPr>
        <p:blipFill>
          <a:blip r:embed="rId2"/>
          <a:stretch>
            <a:fillRect/>
          </a:stretch>
        </p:blipFill>
        <p:spPr>
          <a:xfrm>
            <a:off x="139981" y="960057"/>
            <a:ext cx="3213069" cy="2991703"/>
          </a:xfrm>
          <a:prstGeom prst="rect">
            <a:avLst/>
          </a:prstGeom>
        </p:spPr>
      </p:pic>
      <p:pic>
        <p:nvPicPr>
          <p:cNvPr id="7" name="Picture 6">
            <a:extLst>
              <a:ext uri="{FF2B5EF4-FFF2-40B4-BE49-F238E27FC236}">
                <a16:creationId xmlns:a16="http://schemas.microsoft.com/office/drawing/2014/main" id="{124B8107-1F65-693D-80B2-B67A2E3FC3D5}"/>
              </a:ext>
            </a:extLst>
          </p:cNvPr>
          <p:cNvPicPr>
            <a:picLocks noChangeAspect="1"/>
          </p:cNvPicPr>
          <p:nvPr/>
        </p:nvPicPr>
        <p:blipFill>
          <a:blip r:embed="rId3"/>
          <a:stretch>
            <a:fillRect/>
          </a:stretch>
        </p:blipFill>
        <p:spPr>
          <a:xfrm>
            <a:off x="139982" y="4142006"/>
            <a:ext cx="3292894" cy="1612340"/>
          </a:xfrm>
          <a:prstGeom prst="rect">
            <a:avLst/>
          </a:prstGeom>
        </p:spPr>
      </p:pic>
      <p:pic>
        <p:nvPicPr>
          <p:cNvPr id="8" name="Graphic 21">
            <a:extLst>
              <a:ext uri="{FF2B5EF4-FFF2-40B4-BE49-F238E27FC236}">
                <a16:creationId xmlns:a16="http://schemas.microsoft.com/office/drawing/2014/main" id="{003E2AEC-06F1-C4FF-07BE-EE26EF4C1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34856" y="469047"/>
            <a:ext cx="1536408" cy="706252"/>
          </a:xfrm>
          <a:prstGeom prst="rect">
            <a:avLst/>
          </a:prstGeom>
        </p:spPr>
      </p:pic>
      <p:sp>
        <p:nvSpPr>
          <p:cNvPr id="9" name="Rectangle: Rounded Corners 23">
            <a:extLst>
              <a:ext uri="{FF2B5EF4-FFF2-40B4-BE49-F238E27FC236}">
                <a16:creationId xmlns:a16="http://schemas.microsoft.com/office/drawing/2014/main" id="{452BDC64-A470-670A-66FA-F4EDC19397E6}"/>
              </a:ext>
            </a:extLst>
          </p:cNvPr>
          <p:cNvSpPr/>
          <p:nvPr/>
        </p:nvSpPr>
        <p:spPr>
          <a:xfrm>
            <a:off x="1727816" y="5073155"/>
            <a:ext cx="1476218" cy="152946"/>
          </a:xfrm>
          <a:prstGeom prst="roundRect">
            <a:avLst/>
          </a:prstGeom>
          <a:noFill/>
          <a:ln w="127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24">
            <a:extLst>
              <a:ext uri="{FF2B5EF4-FFF2-40B4-BE49-F238E27FC236}">
                <a16:creationId xmlns:a16="http://schemas.microsoft.com/office/drawing/2014/main" id="{4970D663-F2DC-5814-BF82-E1947049DED7}"/>
              </a:ext>
            </a:extLst>
          </p:cNvPr>
          <p:cNvSpPr/>
          <p:nvPr/>
        </p:nvSpPr>
        <p:spPr>
          <a:xfrm>
            <a:off x="1733781" y="4809079"/>
            <a:ext cx="1476218" cy="152946"/>
          </a:xfrm>
          <a:prstGeom prst="roundRect">
            <a:avLst/>
          </a:prstGeom>
          <a:noFill/>
          <a:ln w="127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001.jpg@01D9EE33.6D27ADC0" descr="Logo EU with Grant Agreement">
            <a:extLst>
              <a:ext uri="{FF2B5EF4-FFF2-40B4-BE49-F238E27FC236}">
                <a16:creationId xmlns:a16="http://schemas.microsoft.com/office/drawing/2014/main" id="{ABF4F0EE-2698-C95E-8401-E38B26F03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81" y="5959554"/>
            <a:ext cx="3980011"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4E13E7FF-C77A-03CB-DEE8-48A29D6E62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7120" y="1053111"/>
            <a:ext cx="4906130" cy="401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EE873EE-A299-4609-0F32-F373FF0C2A81}"/>
              </a:ext>
            </a:extLst>
          </p:cNvPr>
          <p:cNvPicPr>
            <a:picLocks noChangeAspect="1"/>
          </p:cNvPicPr>
          <p:nvPr/>
        </p:nvPicPr>
        <p:blipFill>
          <a:blip r:embed="rId8"/>
          <a:stretch>
            <a:fillRect/>
          </a:stretch>
        </p:blipFill>
        <p:spPr>
          <a:xfrm>
            <a:off x="8566353" y="3828939"/>
            <a:ext cx="3568872" cy="2396037"/>
          </a:xfrm>
          <a:prstGeom prst="rect">
            <a:avLst/>
          </a:prstGeom>
        </p:spPr>
      </p:pic>
      <p:pic>
        <p:nvPicPr>
          <p:cNvPr id="14" name="Picture 13">
            <a:extLst>
              <a:ext uri="{FF2B5EF4-FFF2-40B4-BE49-F238E27FC236}">
                <a16:creationId xmlns:a16="http://schemas.microsoft.com/office/drawing/2014/main" id="{79F330DB-0C96-8827-8494-4488967E3E25}"/>
              </a:ext>
            </a:extLst>
          </p:cNvPr>
          <p:cNvPicPr>
            <a:picLocks noChangeAspect="1"/>
          </p:cNvPicPr>
          <p:nvPr/>
        </p:nvPicPr>
        <p:blipFill>
          <a:blip r:embed="rId9"/>
          <a:stretch>
            <a:fillRect/>
          </a:stretch>
        </p:blipFill>
        <p:spPr>
          <a:xfrm>
            <a:off x="8503873" y="1319776"/>
            <a:ext cx="3383324" cy="2272267"/>
          </a:xfrm>
          <a:prstGeom prst="rect">
            <a:avLst/>
          </a:prstGeom>
        </p:spPr>
      </p:pic>
      <p:sp>
        <p:nvSpPr>
          <p:cNvPr id="15" name="TextBox 14">
            <a:extLst>
              <a:ext uri="{FF2B5EF4-FFF2-40B4-BE49-F238E27FC236}">
                <a16:creationId xmlns:a16="http://schemas.microsoft.com/office/drawing/2014/main" id="{AC20509A-FA77-35BA-43D2-42E56FE81259}"/>
              </a:ext>
            </a:extLst>
          </p:cNvPr>
          <p:cNvSpPr txBox="1"/>
          <p:nvPr/>
        </p:nvSpPr>
        <p:spPr>
          <a:xfrm>
            <a:off x="4020853" y="5209245"/>
            <a:ext cx="4316658" cy="338554"/>
          </a:xfrm>
          <a:prstGeom prst="rect">
            <a:avLst/>
          </a:prstGeom>
          <a:noFill/>
        </p:spPr>
        <p:txBody>
          <a:bodyPr wrap="square">
            <a:spAutoFit/>
          </a:bodyPr>
          <a:lstStyle/>
          <a:p>
            <a:r>
              <a:rPr lang="en-GB" sz="800" dirty="0">
                <a:solidFill>
                  <a:schemeClr val="tx2"/>
                </a:solidFill>
              </a:rPr>
              <a:t>L. A. Gonzalez</a:t>
            </a:r>
            <a:r>
              <a:rPr lang="en-DK" sz="800" dirty="0">
                <a:solidFill>
                  <a:schemeClr val="tx2"/>
                </a:solidFill>
              </a:rPr>
              <a:t>, </a:t>
            </a:r>
            <a:r>
              <a:rPr lang="en-GB" sz="800" dirty="0">
                <a:solidFill>
                  <a:schemeClr val="tx2"/>
                </a:solidFill>
              </a:rPr>
              <a:t>e</a:t>
            </a:r>
            <a:r>
              <a:rPr lang="en-DK" sz="800" dirty="0">
                <a:solidFill>
                  <a:schemeClr val="tx2"/>
                </a:solidFill>
              </a:rPr>
              <a:t>t al. </a:t>
            </a:r>
            <a:r>
              <a:rPr lang="en-GB" sz="800" i="1" dirty="0">
                <a:solidFill>
                  <a:schemeClr val="tx2"/>
                </a:solidFill>
              </a:rPr>
              <a:t>Commissioning of a beam screen test bench experiment with a future circular hadron collider type synchrotron radiation beam</a:t>
            </a:r>
            <a:r>
              <a:rPr lang="en-DK" sz="800" i="1" dirty="0">
                <a:solidFill>
                  <a:schemeClr val="tx2"/>
                </a:solidFill>
              </a:rPr>
              <a:t>. </a:t>
            </a:r>
            <a:r>
              <a:rPr lang="en-GB" sz="800" dirty="0">
                <a:solidFill>
                  <a:schemeClr val="tx2"/>
                </a:solidFill>
              </a:rPr>
              <a:t>D</a:t>
            </a:r>
            <a:r>
              <a:rPr lang="en-DK" sz="800" dirty="0">
                <a:solidFill>
                  <a:schemeClr val="tx2"/>
                </a:solidFill>
              </a:rPr>
              <a:t>OI: </a:t>
            </a:r>
            <a:r>
              <a:rPr lang="en-GB" sz="800" dirty="0">
                <a:solidFill>
                  <a:schemeClr val="tx2"/>
                </a:solidFill>
              </a:rPr>
              <a:t>10.1103/PhysRevAccelBeams.22.083201</a:t>
            </a:r>
          </a:p>
        </p:txBody>
      </p:sp>
      <p:sp>
        <p:nvSpPr>
          <p:cNvPr id="16" name="TextBox 15">
            <a:extLst>
              <a:ext uri="{FF2B5EF4-FFF2-40B4-BE49-F238E27FC236}">
                <a16:creationId xmlns:a16="http://schemas.microsoft.com/office/drawing/2014/main" id="{E5BB0761-5B24-F0B0-2FD4-10990F77E827}"/>
              </a:ext>
            </a:extLst>
          </p:cNvPr>
          <p:cNvSpPr txBox="1"/>
          <p:nvPr/>
        </p:nvSpPr>
        <p:spPr>
          <a:xfrm>
            <a:off x="4020853" y="5487051"/>
            <a:ext cx="4316657" cy="338554"/>
          </a:xfrm>
          <a:prstGeom prst="rect">
            <a:avLst/>
          </a:prstGeom>
          <a:noFill/>
        </p:spPr>
        <p:txBody>
          <a:bodyPr wrap="square">
            <a:spAutoFit/>
          </a:bodyPr>
          <a:lstStyle/>
          <a:p>
            <a:r>
              <a:rPr lang="en-GB" sz="800" dirty="0">
                <a:solidFill>
                  <a:schemeClr val="tx2"/>
                </a:solidFill>
              </a:rPr>
              <a:t>L. A. Gonzalez</a:t>
            </a:r>
            <a:r>
              <a:rPr lang="en-DK" sz="800" dirty="0">
                <a:solidFill>
                  <a:schemeClr val="tx2"/>
                </a:solidFill>
              </a:rPr>
              <a:t>, </a:t>
            </a:r>
            <a:r>
              <a:rPr lang="en-GB" sz="800" dirty="0">
                <a:solidFill>
                  <a:schemeClr val="tx2"/>
                </a:solidFill>
              </a:rPr>
              <a:t>e</a:t>
            </a:r>
            <a:r>
              <a:rPr lang="en-DK" sz="800" dirty="0">
                <a:solidFill>
                  <a:schemeClr val="tx2"/>
                </a:solidFill>
              </a:rPr>
              <a:t>t al. </a:t>
            </a:r>
            <a:r>
              <a:rPr lang="en-GB" sz="800" i="1" dirty="0" err="1">
                <a:solidFill>
                  <a:schemeClr val="tx2"/>
                </a:solidFill>
              </a:rPr>
              <a:t>Photostimulated</a:t>
            </a:r>
            <a:r>
              <a:rPr lang="en-GB" sz="800" i="1" dirty="0">
                <a:solidFill>
                  <a:schemeClr val="tx2"/>
                </a:solidFill>
              </a:rPr>
              <a:t> desorption performance of the future circular</a:t>
            </a:r>
            <a:r>
              <a:rPr lang="en-DK" sz="800" i="1" dirty="0">
                <a:solidFill>
                  <a:schemeClr val="tx2"/>
                </a:solidFill>
              </a:rPr>
              <a:t> </a:t>
            </a:r>
            <a:r>
              <a:rPr lang="en-GB" sz="800" i="1" dirty="0">
                <a:solidFill>
                  <a:schemeClr val="tx2"/>
                </a:solidFill>
              </a:rPr>
              <a:t>hadron collider beam screen</a:t>
            </a:r>
            <a:r>
              <a:rPr lang="en-DK" sz="800" i="1" dirty="0">
                <a:solidFill>
                  <a:schemeClr val="tx2"/>
                </a:solidFill>
              </a:rPr>
              <a:t>. </a:t>
            </a:r>
            <a:r>
              <a:rPr lang="en-GB" sz="800" dirty="0">
                <a:solidFill>
                  <a:schemeClr val="tx2"/>
                </a:solidFill>
              </a:rPr>
              <a:t>D</a:t>
            </a:r>
            <a:r>
              <a:rPr lang="en-DK" sz="800" dirty="0">
                <a:solidFill>
                  <a:schemeClr val="tx2"/>
                </a:solidFill>
              </a:rPr>
              <a:t>OI: </a:t>
            </a:r>
            <a:r>
              <a:rPr lang="en-GB" sz="800" dirty="0">
                <a:solidFill>
                  <a:schemeClr val="tx2"/>
                </a:solidFill>
              </a:rPr>
              <a:t>10.1103/PhysRevAccelBeams.2</a:t>
            </a:r>
            <a:r>
              <a:rPr lang="en-DK" sz="800" dirty="0">
                <a:solidFill>
                  <a:schemeClr val="tx2"/>
                </a:solidFill>
              </a:rPr>
              <a:t>4</a:t>
            </a:r>
            <a:r>
              <a:rPr lang="en-GB" sz="800" dirty="0">
                <a:solidFill>
                  <a:schemeClr val="tx2"/>
                </a:solidFill>
              </a:rPr>
              <a:t>.</a:t>
            </a:r>
            <a:r>
              <a:rPr lang="en-DK" sz="800" dirty="0">
                <a:solidFill>
                  <a:schemeClr val="tx2"/>
                </a:solidFill>
              </a:rPr>
              <a:t>113201</a:t>
            </a:r>
            <a:endParaRPr lang="en-GB" sz="800" dirty="0">
              <a:solidFill>
                <a:schemeClr val="tx2"/>
              </a:solidFill>
            </a:endParaRPr>
          </a:p>
        </p:txBody>
      </p:sp>
      <p:pic>
        <p:nvPicPr>
          <p:cNvPr id="2" name="Picture 1"/>
          <p:cNvPicPr>
            <a:picLocks noChangeAspect="1"/>
          </p:cNvPicPr>
          <p:nvPr/>
        </p:nvPicPr>
        <p:blipFill>
          <a:blip r:embed="rId10"/>
          <a:stretch>
            <a:fillRect/>
          </a:stretch>
        </p:blipFill>
        <p:spPr>
          <a:xfrm>
            <a:off x="6611374" y="2486317"/>
            <a:ext cx="5459890" cy="3872607"/>
          </a:xfrm>
          <a:prstGeom prst="rect">
            <a:avLst/>
          </a:prstGeom>
          <a:ln w="19050">
            <a:solidFill>
              <a:srgbClr val="FF0000"/>
            </a:solidFill>
          </a:ln>
        </p:spPr>
      </p:pic>
      <p:sp>
        <p:nvSpPr>
          <p:cNvPr id="17" name="TextBox 16"/>
          <p:cNvSpPr txBox="1"/>
          <p:nvPr/>
        </p:nvSpPr>
        <p:spPr>
          <a:xfrm>
            <a:off x="8159931" y="6358924"/>
            <a:ext cx="3831772" cy="369332"/>
          </a:xfrm>
          <a:prstGeom prst="rect">
            <a:avLst/>
          </a:prstGeom>
          <a:noFill/>
          <a:ln>
            <a:solidFill>
              <a:srgbClr val="FF0000"/>
            </a:solidFill>
          </a:ln>
        </p:spPr>
        <p:txBody>
          <a:bodyPr wrap="square" rtlCol="0">
            <a:spAutoFit/>
          </a:bodyPr>
          <a:lstStyle/>
          <a:p>
            <a:r>
              <a:rPr lang="en-US" dirty="0"/>
              <a:t>PRELIMINARY; Court. F. Luiz, CERN</a:t>
            </a:r>
            <a:endParaRPr lang="en-GB" dirty="0"/>
          </a:p>
        </p:txBody>
      </p:sp>
    </p:spTree>
    <p:extLst>
      <p:ext uri="{BB962C8B-B14F-4D97-AF65-F5344CB8AC3E}">
        <p14:creationId xmlns:p14="http://schemas.microsoft.com/office/powerpoint/2010/main" val="26385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26</a:t>
            </a:fld>
            <a:endParaRPr lang="en-GB" dirty="0"/>
          </a:p>
        </p:txBody>
      </p:sp>
      <p:sp>
        <p:nvSpPr>
          <p:cNvPr id="5" name="TextBox 4">
            <a:extLst>
              <a:ext uri="{FF2B5EF4-FFF2-40B4-BE49-F238E27FC236}">
                <a16:creationId xmlns:a16="http://schemas.microsoft.com/office/drawing/2014/main" id="{5DC56447-AA8F-9623-4C72-0133B6F9D62E}"/>
              </a:ext>
            </a:extLst>
          </p:cNvPr>
          <p:cNvSpPr txBox="1"/>
          <p:nvPr/>
        </p:nvSpPr>
        <p:spPr>
          <a:xfrm>
            <a:off x="215153" y="143435"/>
            <a:ext cx="11785600" cy="584775"/>
          </a:xfrm>
          <a:prstGeom prst="rect">
            <a:avLst/>
          </a:prstGeom>
          <a:noFill/>
        </p:spPr>
        <p:txBody>
          <a:bodyPr wrap="square" rtlCol="0">
            <a:spAutoFit/>
          </a:bodyPr>
          <a:lstStyle/>
          <a:p>
            <a:pPr algn="ctr"/>
            <a:r>
              <a:rPr lang="en-US" sz="3200" dirty="0"/>
              <a:t>Schematics of BESTEX at KARA/KIT</a:t>
            </a:r>
            <a:endParaRPr lang="en-GB" sz="3200" dirty="0"/>
          </a:p>
        </p:txBody>
      </p:sp>
      <p:pic>
        <p:nvPicPr>
          <p:cNvPr id="6" name="Picture 5">
            <a:extLst>
              <a:ext uri="{FF2B5EF4-FFF2-40B4-BE49-F238E27FC236}">
                <a16:creationId xmlns:a16="http://schemas.microsoft.com/office/drawing/2014/main" id="{BC6381FD-24C1-F8B7-54C4-40F6DC6A66EA}"/>
              </a:ext>
            </a:extLst>
          </p:cNvPr>
          <p:cNvPicPr>
            <a:picLocks noChangeAspect="1"/>
          </p:cNvPicPr>
          <p:nvPr/>
        </p:nvPicPr>
        <p:blipFill>
          <a:blip r:embed="rId2"/>
          <a:stretch>
            <a:fillRect/>
          </a:stretch>
        </p:blipFill>
        <p:spPr>
          <a:xfrm>
            <a:off x="473540" y="728210"/>
            <a:ext cx="11033252" cy="3305682"/>
          </a:xfrm>
          <a:prstGeom prst="rect">
            <a:avLst/>
          </a:prstGeom>
        </p:spPr>
      </p:pic>
      <p:sp>
        <p:nvSpPr>
          <p:cNvPr id="8" name="TextBox 7"/>
          <p:cNvSpPr txBox="1"/>
          <p:nvPr/>
        </p:nvSpPr>
        <p:spPr>
          <a:xfrm>
            <a:off x="6409507" y="5181502"/>
            <a:ext cx="3831772" cy="369332"/>
          </a:xfrm>
          <a:prstGeom prst="rect">
            <a:avLst/>
          </a:prstGeom>
          <a:noFill/>
          <a:ln>
            <a:solidFill>
              <a:srgbClr val="FF0000"/>
            </a:solidFill>
          </a:ln>
        </p:spPr>
        <p:txBody>
          <a:bodyPr wrap="square" rtlCol="0">
            <a:spAutoFit/>
          </a:bodyPr>
          <a:lstStyle/>
          <a:p>
            <a:r>
              <a:rPr lang="en-US" dirty="0"/>
              <a:t>PRELIMINARY; Court. F. Luiz, CERN</a:t>
            </a:r>
            <a:endParaRPr lang="en-GB" dirty="0"/>
          </a:p>
        </p:txBody>
      </p:sp>
      <p:pic>
        <p:nvPicPr>
          <p:cNvPr id="7" name="Picture 6"/>
          <p:cNvPicPr>
            <a:picLocks noChangeAspect="1"/>
          </p:cNvPicPr>
          <p:nvPr/>
        </p:nvPicPr>
        <p:blipFill>
          <a:blip r:embed="rId3"/>
          <a:stretch>
            <a:fillRect/>
          </a:stretch>
        </p:blipFill>
        <p:spPr>
          <a:xfrm>
            <a:off x="2829944" y="3995495"/>
            <a:ext cx="3641367" cy="2582760"/>
          </a:xfrm>
          <a:prstGeom prst="rect">
            <a:avLst/>
          </a:prstGeom>
          <a:ln w="19050">
            <a:solidFill>
              <a:srgbClr val="FF0000"/>
            </a:solidFill>
          </a:ln>
        </p:spPr>
      </p:pic>
    </p:spTree>
    <p:extLst>
      <p:ext uri="{BB962C8B-B14F-4D97-AF65-F5344CB8AC3E}">
        <p14:creationId xmlns:p14="http://schemas.microsoft.com/office/powerpoint/2010/main" val="289310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27</a:t>
            </a:fld>
            <a:endParaRPr lang="en-GB" dirty="0"/>
          </a:p>
        </p:txBody>
      </p:sp>
      <p:pic>
        <p:nvPicPr>
          <p:cNvPr id="5" name="Picture 4">
            <a:extLst>
              <a:ext uri="{FF2B5EF4-FFF2-40B4-BE49-F238E27FC236}">
                <a16:creationId xmlns:a16="http://schemas.microsoft.com/office/drawing/2014/main" id="{B6DF5ABB-833C-5215-8BF1-039A0180FB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074" y="2390931"/>
            <a:ext cx="5670685" cy="3876582"/>
          </a:xfrm>
          <a:prstGeom prst="rect">
            <a:avLst/>
          </a:prstGeom>
        </p:spPr>
      </p:pic>
      <p:pic>
        <p:nvPicPr>
          <p:cNvPr id="6" name="Picture 5">
            <a:extLst>
              <a:ext uri="{FF2B5EF4-FFF2-40B4-BE49-F238E27FC236}">
                <a16:creationId xmlns:a16="http://schemas.microsoft.com/office/drawing/2014/main" id="{508D5EC4-FBF6-C463-B7CE-2BC9A2149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8006" y="1270052"/>
            <a:ext cx="5659609" cy="3574245"/>
          </a:xfrm>
          <a:prstGeom prst="rect">
            <a:avLst/>
          </a:prstGeom>
        </p:spPr>
      </p:pic>
      <p:cxnSp>
        <p:nvCxnSpPr>
          <p:cNvPr id="7" name="Straight Arrow Connector 6">
            <a:extLst>
              <a:ext uri="{FF2B5EF4-FFF2-40B4-BE49-F238E27FC236}">
                <a16:creationId xmlns:a16="http://schemas.microsoft.com/office/drawing/2014/main" id="{89B1D7C2-9D5D-E461-FA3A-5D5915DE12F2}"/>
              </a:ext>
            </a:extLst>
          </p:cNvPr>
          <p:cNvCxnSpPr>
            <a:cxnSpLocks/>
          </p:cNvCxnSpPr>
          <p:nvPr/>
        </p:nvCxnSpPr>
        <p:spPr>
          <a:xfrm>
            <a:off x="1296901" y="865127"/>
            <a:ext cx="824753" cy="21555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13F3B7A-3ED9-AE7C-BCDC-6531C3B947B8}"/>
              </a:ext>
            </a:extLst>
          </p:cNvPr>
          <p:cNvCxnSpPr>
            <a:cxnSpLocks/>
          </p:cNvCxnSpPr>
          <p:nvPr/>
        </p:nvCxnSpPr>
        <p:spPr>
          <a:xfrm>
            <a:off x="3777129" y="865127"/>
            <a:ext cx="567765" cy="37546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BDB5B5A-6F64-C159-D102-AD35817D500E}"/>
              </a:ext>
            </a:extLst>
          </p:cNvPr>
          <p:cNvCxnSpPr>
            <a:cxnSpLocks/>
          </p:cNvCxnSpPr>
          <p:nvPr/>
        </p:nvCxnSpPr>
        <p:spPr>
          <a:xfrm>
            <a:off x="7954494" y="443784"/>
            <a:ext cx="221318" cy="10981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2FDBF8-E8AB-857A-2885-8F8CD732CF60}"/>
              </a:ext>
            </a:extLst>
          </p:cNvPr>
          <p:cNvCxnSpPr>
            <a:cxnSpLocks/>
          </p:cNvCxnSpPr>
          <p:nvPr/>
        </p:nvCxnSpPr>
        <p:spPr>
          <a:xfrm>
            <a:off x="7954494" y="444445"/>
            <a:ext cx="2737412" cy="2495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68E8307-EB1E-CE3B-A308-4374F7DDC75C}"/>
              </a:ext>
            </a:extLst>
          </p:cNvPr>
          <p:cNvCxnSpPr/>
          <p:nvPr/>
        </p:nvCxnSpPr>
        <p:spPr>
          <a:xfrm flipH="1" flipV="1">
            <a:off x="6251388" y="5528235"/>
            <a:ext cx="1924424" cy="1255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D78EE5B-017F-EA72-F73C-8096BCAE845E}"/>
              </a:ext>
            </a:extLst>
          </p:cNvPr>
          <p:cNvCxnSpPr>
            <a:cxnSpLocks/>
          </p:cNvCxnSpPr>
          <p:nvPr/>
        </p:nvCxnSpPr>
        <p:spPr>
          <a:xfrm flipH="1">
            <a:off x="5611906" y="5657627"/>
            <a:ext cx="2563906" cy="3782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7590A6C-1A06-28BF-824F-1FAC20F66CFF}"/>
              </a:ext>
            </a:extLst>
          </p:cNvPr>
          <p:cNvSpPr txBox="1"/>
          <p:nvPr/>
        </p:nvSpPr>
        <p:spPr>
          <a:xfrm>
            <a:off x="8175811" y="5460560"/>
            <a:ext cx="3841803"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SUPERSEEDED FLANGE DESIGN</a:t>
            </a:r>
          </a:p>
          <a:p>
            <a:r>
              <a:rPr lang="en-US" b="1" dirty="0">
                <a:latin typeface="Times New Roman" panose="02020603050405020304" pitchFamily="18" charset="0"/>
                <a:cs typeface="Times New Roman" panose="02020603050405020304" pitchFamily="18" charset="0"/>
              </a:rPr>
              <a:t>(replaced by Shape-Memory Alloy elliptical version)</a:t>
            </a:r>
            <a:endParaRPr lang="en-GB"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7FF142-637B-E8C3-E11E-41F8CD70CDE2}"/>
              </a:ext>
            </a:extLst>
          </p:cNvPr>
          <p:cNvSpPr txBox="1"/>
          <p:nvPr/>
        </p:nvSpPr>
        <p:spPr>
          <a:xfrm>
            <a:off x="369274" y="8797"/>
            <a:ext cx="11517923" cy="954107"/>
          </a:xfrm>
          <a:prstGeom prst="rect">
            <a:avLst/>
          </a:prstGeom>
          <a:noFill/>
        </p:spPr>
        <p:txBody>
          <a:bodyPr wrap="square" rtlCol="0">
            <a:spAutoFit/>
          </a:bodyPr>
          <a:lstStyle/>
          <a:p>
            <a:pPr>
              <a:spcAft>
                <a:spcPts val="600"/>
              </a:spcAft>
            </a:pPr>
            <a:r>
              <a:rPr lang="en-US" sz="2800" b="1" dirty="0">
                <a:latin typeface="Times New Roman" panose="02020603050405020304" pitchFamily="18" charset="0"/>
                <a:cs typeface="Times New Roman" panose="02020603050405020304" pitchFamily="18" charset="0"/>
              </a:rPr>
              <a:t>View of the VACUUM CHAMBERS with </a:t>
            </a:r>
            <a:r>
              <a:rPr lang="en-US" sz="2800" b="1" u="sng" dirty="0">
                <a:latin typeface="Times New Roman" panose="02020603050405020304" pitchFamily="18" charset="0"/>
                <a:cs typeface="Times New Roman" panose="02020603050405020304" pitchFamily="18" charset="0"/>
              </a:rPr>
              <a:t>PUMPING DOMES </a:t>
            </a:r>
            <a:r>
              <a:rPr lang="en-US" sz="2800" b="1" dirty="0">
                <a:latin typeface="Times New Roman" panose="02020603050405020304" pitchFamily="18" charset="0"/>
                <a:cs typeface="Times New Roman" panose="02020603050405020304" pitchFamily="18" charset="0"/>
              </a:rPr>
              <a:t>(right) and inside </a:t>
            </a:r>
            <a:r>
              <a:rPr lang="en-US" sz="2800" b="1" u="sng" dirty="0">
                <a:latin typeface="Times New Roman" panose="02020603050405020304" pitchFamily="18" charset="0"/>
                <a:cs typeface="Times New Roman" panose="02020603050405020304" pitchFamily="18" charset="0"/>
              </a:rPr>
              <a:t>QUADRUPOLE</a:t>
            </a:r>
            <a:r>
              <a:rPr lang="en-US" sz="2800" b="1" dirty="0">
                <a:latin typeface="Times New Roman" panose="02020603050405020304" pitchFamily="18" charset="0"/>
                <a:cs typeface="Times New Roman" panose="02020603050405020304" pitchFamily="18" charset="0"/>
              </a:rPr>
              <a:t> and </a:t>
            </a:r>
            <a:r>
              <a:rPr lang="en-US" sz="2800" b="1" u="sng" dirty="0">
                <a:latin typeface="Times New Roman" panose="02020603050405020304" pitchFamily="18" charset="0"/>
                <a:cs typeface="Times New Roman" panose="02020603050405020304" pitchFamily="18" charset="0"/>
              </a:rPr>
              <a:t>DIPOLE</a:t>
            </a:r>
            <a:r>
              <a:rPr lang="en-US" sz="2800" b="1" dirty="0">
                <a:latin typeface="Times New Roman" panose="02020603050405020304" pitchFamily="18" charset="0"/>
                <a:cs typeface="Times New Roman" panose="02020603050405020304" pitchFamily="18" charset="0"/>
              </a:rPr>
              <a:t> MAGNET (left)</a:t>
            </a:r>
          </a:p>
        </p:txBody>
      </p:sp>
    </p:spTree>
    <p:extLst>
      <p:ext uri="{BB962C8B-B14F-4D97-AF65-F5344CB8AC3E}">
        <p14:creationId xmlns:p14="http://schemas.microsoft.com/office/powerpoint/2010/main" val="85552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28</a:t>
            </a:fld>
            <a:endParaRPr lang="en-GB" dirty="0"/>
          </a:p>
        </p:txBody>
      </p:sp>
      <p:sp>
        <p:nvSpPr>
          <p:cNvPr id="5" name="Text Placeholder 5">
            <a:extLst>
              <a:ext uri="{FF2B5EF4-FFF2-40B4-BE49-F238E27FC236}">
                <a16:creationId xmlns:a16="http://schemas.microsoft.com/office/drawing/2014/main" id="{649E9E8A-0429-4482-94BA-69298503E710}"/>
              </a:ext>
            </a:extLst>
          </p:cNvPr>
          <p:cNvSpPr txBox="1">
            <a:spLocks/>
          </p:cNvSpPr>
          <p:nvPr/>
        </p:nvSpPr>
        <p:spPr>
          <a:xfrm>
            <a:off x="304800" y="203200"/>
            <a:ext cx="11545912" cy="649224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dirty="0">
                <a:solidFill>
                  <a:schemeClr val="tx1"/>
                </a:solidFill>
                <a:latin typeface="Times New Roman" panose="02020603050405020304" pitchFamily="18" charset="0"/>
                <a:cs typeface="Times New Roman" panose="02020603050405020304" pitchFamily="18" charset="0"/>
              </a:rPr>
              <a:t>Conclusions and future work</a:t>
            </a:r>
          </a:p>
          <a:p>
            <a:pPr algn="ctr">
              <a:spcAft>
                <a:spcPts val="600"/>
              </a:spcAft>
            </a:pPr>
            <a:endParaRPr lang="en-US" sz="800" dirty="0">
              <a:solidFill>
                <a:schemeClr val="tx1"/>
              </a:solidFill>
              <a:latin typeface="Times New Roman" panose="02020603050405020304" pitchFamily="18" charset="0"/>
              <a:cs typeface="Times New Roman" panose="02020603050405020304" pitchFamily="18" charset="0"/>
            </a:endParaRP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 design of vacuum system for CEPC and FCC-</a:t>
            </a:r>
            <a:r>
              <a:rPr lang="en-US" sz="1800" dirty="0" err="1">
                <a:solidFill>
                  <a:schemeClr val="tx1"/>
                </a:solidFill>
                <a:latin typeface="Times New Roman" panose="02020603050405020304" pitchFamily="18" charset="0"/>
                <a:cs typeface="Times New Roman" panose="02020603050405020304" pitchFamily="18" charset="0"/>
              </a:rPr>
              <a:t>ee</a:t>
            </a:r>
            <a:r>
              <a:rPr lang="en-US" sz="1800" dirty="0">
                <a:solidFill>
                  <a:schemeClr val="tx1"/>
                </a:solidFill>
                <a:latin typeface="Times New Roman" panose="02020603050405020304" pitchFamily="18" charset="0"/>
                <a:cs typeface="Times New Roman" panose="02020603050405020304" pitchFamily="18" charset="0"/>
              </a:rPr>
              <a:t> needs careful analysis, since the experience gained over the many light sources and low/medium energy e-e+ colliders post-LEP cannot be applied directly without considering the unique size and environment of 90-100 km-long colliders</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 operational experience gained on LEP can help us prevent some design issues with FCC-</a:t>
            </a:r>
            <a:r>
              <a:rPr lang="en-US" sz="1800" dirty="0" err="1">
                <a:solidFill>
                  <a:schemeClr val="tx1"/>
                </a:solidFill>
                <a:latin typeface="Times New Roman" panose="02020603050405020304" pitchFamily="18" charset="0"/>
                <a:cs typeface="Times New Roman" panose="02020603050405020304" pitchFamily="18" charset="0"/>
              </a:rPr>
              <a:t>ee</a:t>
            </a:r>
            <a:r>
              <a:rPr lang="en-US" sz="1800" dirty="0">
                <a:solidFill>
                  <a:schemeClr val="tx1"/>
                </a:solidFill>
                <a:latin typeface="Times New Roman" panose="02020603050405020304" pitchFamily="18" charset="0"/>
                <a:cs typeface="Times New Roman" panose="02020603050405020304" pitchFamily="18" charset="0"/>
              </a:rPr>
              <a:t>, most notably related to heating problems due to SR fans</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 presence of a full-energy booster in the same tunnel adds additional complexity to the design</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A quick vacuum conditioning can be achieved by applying NEG-coating to the collider rings</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 conditioning of the full-energy booster without bake-out (and no NEG-coating) will be necessarily slow</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Prototyping of full-scale components is mandatory</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Efficient technology transfer to industry will be a major task</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Cost-containment developments are welcome: the vacuum system of CEPC/FCC-</a:t>
            </a:r>
            <a:r>
              <a:rPr lang="en-US" sz="1800" dirty="0" err="1">
                <a:solidFill>
                  <a:schemeClr val="tx1"/>
                </a:solidFill>
                <a:latin typeface="Times New Roman" panose="02020603050405020304" pitchFamily="18" charset="0"/>
                <a:cs typeface="Times New Roman" panose="02020603050405020304" pitchFamily="18" charset="0"/>
              </a:rPr>
              <a:t>ee</a:t>
            </a:r>
            <a:r>
              <a:rPr lang="en-US" sz="1800" dirty="0">
                <a:solidFill>
                  <a:schemeClr val="tx1"/>
                </a:solidFill>
                <a:latin typeface="Times New Roman" panose="02020603050405020304" pitchFamily="18" charset="0"/>
                <a:cs typeface="Times New Roman" panose="02020603050405020304" pitchFamily="18" charset="0"/>
              </a:rPr>
              <a:t> is among the costliest accelerator sub-systems</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For FCC-</a:t>
            </a:r>
            <a:r>
              <a:rPr lang="en-US" sz="1800" dirty="0" err="1">
                <a:solidFill>
                  <a:schemeClr val="tx1"/>
                </a:solidFill>
                <a:latin typeface="Times New Roman" panose="02020603050405020304" pitchFamily="18" charset="0"/>
                <a:cs typeface="Times New Roman" panose="02020603050405020304" pitchFamily="18" charset="0"/>
              </a:rPr>
              <a:t>ee</a:t>
            </a:r>
            <a:r>
              <a:rPr lang="en-US" sz="1800" dirty="0">
                <a:solidFill>
                  <a:schemeClr val="tx1"/>
                </a:solidFill>
                <a:latin typeface="Times New Roman" panose="02020603050405020304" pitchFamily="18" charset="0"/>
                <a:cs typeface="Times New Roman" panose="02020603050405020304" pitchFamily="18" charset="0"/>
              </a:rPr>
              <a:t> the near future work for vacuum will be the design of the 25 m-long tunnel mockup system, and the definition of vacuum needs and pumping methods for the MDI areas. The time frame left before the end of this study phase is rather short</a:t>
            </a:r>
          </a:p>
          <a:p>
            <a:pPr marL="171450" indent="-171450" algn="l">
              <a:spcBef>
                <a:spcPts val="3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Also, analysis and design of vacuum system for the SRF cavities, injection/extraction kickers, collimators, </a:t>
            </a:r>
            <a:r>
              <a:rPr lang="en-US" sz="1800" dirty="0" err="1">
                <a:solidFill>
                  <a:schemeClr val="tx1"/>
                </a:solidFill>
                <a:latin typeface="Times New Roman" panose="02020603050405020304" pitchFamily="18" charset="0"/>
                <a:cs typeface="Times New Roman" panose="02020603050405020304" pitchFamily="18" charset="0"/>
              </a:rPr>
              <a:t>etc</a:t>
            </a:r>
            <a:r>
              <a:rPr lang="en-US" sz="1800" dirty="0">
                <a:solidFill>
                  <a:schemeClr val="tx1"/>
                </a:solidFill>
                <a:latin typeface="Times New Roman" panose="02020603050405020304" pitchFamily="18" charset="0"/>
                <a:cs typeface="Times New Roman" panose="02020603050405020304" pitchFamily="18" charset="0"/>
              </a:rPr>
              <a:t>… needs to be carried out</a:t>
            </a:r>
          </a:p>
          <a:p>
            <a:pPr marL="171450" indent="-171450" algn="l">
              <a:spcBef>
                <a:spcPts val="300"/>
              </a:spcBef>
              <a:spcAft>
                <a:spcPts val="600"/>
              </a:spcAft>
              <a:buFont typeface="Arial" panose="020B0604020202020204" pitchFamily="34" charset="0"/>
              <a:buChar char="•"/>
            </a:pPr>
            <a:endParaRPr lang="en-GB"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1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barn(inVertical)">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barn(inVertical)">
                                      <p:cBhvr>
                                        <p:cTn id="5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29</a:t>
            </a:fld>
            <a:endParaRPr lang="en-GB" dirty="0"/>
          </a:p>
        </p:txBody>
      </p:sp>
      <p:sp>
        <p:nvSpPr>
          <p:cNvPr id="6" name="Text Placeholder 5">
            <a:extLst>
              <a:ext uri="{FF2B5EF4-FFF2-40B4-BE49-F238E27FC236}">
                <a16:creationId xmlns:a16="http://schemas.microsoft.com/office/drawing/2014/main" id="{649E9E8A-0429-4482-94BA-69298503E710}"/>
              </a:ext>
            </a:extLst>
          </p:cNvPr>
          <p:cNvSpPr txBox="1">
            <a:spLocks/>
          </p:cNvSpPr>
          <p:nvPr/>
        </p:nvSpPr>
        <p:spPr>
          <a:xfrm>
            <a:off x="289240" y="577238"/>
            <a:ext cx="11488232" cy="562239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400" b="1" dirty="0">
                <a:solidFill>
                  <a:schemeClr val="tx1"/>
                </a:solidFill>
                <a:latin typeface="Times New Roman" panose="02020603050405020304" pitchFamily="18" charset="0"/>
                <a:cs typeface="Times New Roman" panose="02020603050405020304" pitchFamily="18" charset="0"/>
              </a:rPr>
              <a:t>ACKNOWLEDGMENTS</a:t>
            </a:r>
          </a:p>
          <a:p>
            <a:pPr algn="l">
              <a:spcAft>
                <a:spcPts val="600"/>
              </a:spcAft>
            </a:pPr>
            <a:endParaRPr lang="en-US" sz="1800" dirty="0">
              <a:solidFill>
                <a:schemeClr val="tx1"/>
              </a:solidFill>
              <a:latin typeface="Times New Roman" panose="02020603050405020304" pitchFamily="18" charset="0"/>
              <a:cs typeface="Times New Roman" panose="02020603050405020304" pitchFamily="18" charset="0"/>
            </a:endParaRP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 material shown during this presentation has been obtained thanks to a team-work lasting10 years: due to the limited time available for this talk only a fraction of the work done has been highlighted</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I acknowledge the help/support of the colleagues Cedric Garion, Fabrice Santangelo, Christian Duclos, Frederic Luiz, Sam Rorison, Marco Morrone, Fabrizio Niccoli, our machine shop, Marton Ady, Peter Henriksen, Sergio Calatroni, Patrick Krkotic, and the Technology Department and Vacuum Group management</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Continuous support from FCC management is also acknowledged, never turned down a request</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The collaboration with the FLUKA team (F. Cerutti, B. Humann, A. Lechner et al.) is also acknowledged</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Many thanks to R. Losito for handling our requests for funding for technical development</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Fani </a:t>
            </a:r>
            <a:r>
              <a:rPr lang="en-US" sz="1800" dirty="0" err="1">
                <a:solidFill>
                  <a:schemeClr val="tx1"/>
                </a:solidFill>
                <a:latin typeface="Times New Roman" panose="02020603050405020304" pitchFamily="18" charset="0"/>
                <a:cs typeface="Times New Roman" panose="02020603050405020304" pitchFamily="18" charset="0"/>
              </a:rPr>
              <a:t>Kuncheva-Valchkova</a:t>
            </a:r>
            <a:r>
              <a:rPr lang="en-US" sz="1800" dirty="0">
                <a:solidFill>
                  <a:schemeClr val="tx1"/>
                </a:solidFill>
                <a:latin typeface="Times New Roman" panose="02020603050405020304" pitchFamily="18" charset="0"/>
                <a:cs typeface="Times New Roman" panose="02020603050405020304" pitchFamily="18" charset="0"/>
              </a:rPr>
              <a:t>, for integration into the tunnel</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Mauro Migliorati and his team at Univ. Rome, for impedance calculations related to chamber components</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Manuela Boscolo and Francesco Fransesini, INFN/LNF/CERN, are acknowledged for coordinating the MDI work and providing information and models for the interaction are vacuum chamber</a:t>
            </a:r>
          </a:p>
          <a:p>
            <a:pPr marL="171450" indent="-171450" algn="l">
              <a:spcBef>
                <a:spcPts val="600"/>
              </a:spcBef>
              <a:spcAft>
                <a:spcPts val="600"/>
              </a:spcAft>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Andrea Ciarma, Helmut Burkhardt, for data about radiation issues, beam orbits and related loss mechanisms.</a:t>
            </a:r>
          </a:p>
          <a:p>
            <a:pPr marL="171450" indent="-171450" algn="l">
              <a:spcBef>
                <a:spcPts val="600"/>
              </a:spcBef>
              <a:buFont typeface="Arial" panose="020B0604020202020204" pitchFamily="34" charset="0"/>
              <a:buChar char="•"/>
            </a:pPr>
            <a:endParaRPr lang="en-GB"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67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4747A-CD26-C389-4BED-127D8D67881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89F19A-037C-23F3-E955-2C18918704BF}"/>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4F50FF2E-8B18-E26F-2C7D-EF09DBF14E38}"/>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3</a:t>
            </a:fld>
            <a:endParaRPr lang="en-GB" dirty="0"/>
          </a:p>
        </p:txBody>
      </p:sp>
      <p:sp>
        <p:nvSpPr>
          <p:cNvPr id="5" name="TextBox 4">
            <a:extLst>
              <a:ext uri="{FF2B5EF4-FFF2-40B4-BE49-F238E27FC236}">
                <a16:creationId xmlns:a16="http://schemas.microsoft.com/office/drawing/2014/main" id="{6B87C84B-EDF9-BDB7-08B7-6A3BD92F8B2A}"/>
              </a:ext>
            </a:extLst>
          </p:cNvPr>
          <p:cNvSpPr txBox="1"/>
          <p:nvPr/>
        </p:nvSpPr>
        <p:spPr>
          <a:xfrm>
            <a:off x="216916" y="154158"/>
            <a:ext cx="6920484" cy="6504345"/>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 </a:t>
            </a:r>
          </a:p>
          <a:p>
            <a:pPr>
              <a:lnSpc>
                <a:spcPts val="2000"/>
              </a:lnSpc>
              <a:spcBef>
                <a:spcPts val="1200"/>
              </a:spcBef>
            </a:pPr>
            <a:endParaRPr lang="en-US" sz="3200" dirty="0">
              <a:latin typeface="Times New Roman" panose="02020603050405020304" pitchFamily="18" charset="0"/>
              <a:cs typeface="Times New Roman" panose="02020603050405020304" pitchFamily="18" charset="0"/>
            </a:endParaRPr>
          </a:p>
          <a:p>
            <a:pPr>
              <a:lnSpc>
                <a:spcPts val="2000"/>
              </a:lnSpc>
              <a:spcBef>
                <a:spcPts val="1200"/>
              </a:spcBef>
            </a:pPr>
            <a:r>
              <a:rPr lang="en-US" dirty="0" err="1">
                <a:latin typeface="Times New Roman" panose="02020603050405020304" pitchFamily="18" charset="0"/>
                <a:cs typeface="Times New Roman" panose="02020603050405020304" pitchFamily="18" charset="0"/>
              </a:rPr>
              <a:t>VEPPxx</a:t>
            </a:r>
            <a:r>
              <a:rPr lang="en-US" dirty="0">
                <a:latin typeface="Times New Roman" panose="02020603050405020304" pitchFamily="18" charset="0"/>
                <a:cs typeface="Times New Roman" panose="02020603050405020304" pitchFamily="18" charset="0"/>
              </a:rPr>
              <a:t> 				Novosibirsk (RU)</a:t>
            </a:r>
          </a:p>
          <a:p>
            <a:pPr>
              <a:lnSpc>
                <a:spcPts val="2000"/>
              </a:lnSpc>
              <a:spcBef>
                <a:spcPts val="1200"/>
              </a:spcBef>
            </a:pPr>
            <a:r>
              <a:rPr lang="en-US" dirty="0">
                <a:latin typeface="Times New Roman" panose="02020603050405020304" pitchFamily="18" charset="0"/>
                <a:cs typeface="Times New Roman" panose="02020603050405020304" pitchFamily="18" charset="0"/>
              </a:rPr>
              <a:t>BEPC (BEPCII-U)			Beijing (CN)</a:t>
            </a:r>
          </a:p>
          <a:p>
            <a:pPr>
              <a:lnSpc>
                <a:spcPts val="2000"/>
              </a:lnSpc>
              <a:spcBef>
                <a:spcPts val="1200"/>
              </a:spcBef>
            </a:pPr>
            <a:r>
              <a:rPr lang="en-US" dirty="0">
                <a:latin typeface="Times New Roman" panose="02020603050405020304" pitchFamily="18" charset="0"/>
                <a:cs typeface="Times New Roman" panose="02020603050405020304" pitchFamily="18" charset="0"/>
              </a:rPr>
              <a:t>DAFNE				Frascati (IT)</a:t>
            </a:r>
          </a:p>
          <a:p>
            <a:pPr>
              <a:lnSpc>
                <a:spcPts val="2000"/>
              </a:lnSpc>
              <a:spcBef>
                <a:spcPts val="1200"/>
              </a:spcBef>
            </a:pPr>
            <a:endParaRPr lang="en-US" dirty="0">
              <a:latin typeface="Times New Roman" panose="02020603050405020304" pitchFamily="18" charset="0"/>
              <a:cs typeface="Times New Roman" panose="02020603050405020304" pitchFamily="18" charset="0"/>
            </a:endParaRPr>
          </a:p>
          <a:p>
            <a:pPr>
              <a:lnSpc>
                <a:spcPts val="2000"/>
              </a:lnSpc>
              <a:spcBef>
                <a:spcPts val="1200"/>
              </a:spcBef>
            </a:pPr>
            <a:r>
              <a:rPr lang="en-US" dirty="0">
                <a:latin typeface="Times New Roman" panose="02020603050405020304" pitchFamily="18" charset="0"/>
                <a:cs typeface="Times New Roman" panose="02020603050405020304" pitchFamily="18" charset="0"/>
              </a:rPr>
              <a:t>CESR				Cornell Univ. Ithaca NY (USA)</a:t>
            </a:r>
          </a:p>
          <a:p>
            <a:pPr>
              <a:lnSpc>
                <a:spcPts val="2000"/>
              </a:lnSpc>
              <a:spcBef>
                <a:spcPts val="1200"/>
              </a:spcBef>
            </a:pPr>
            <a:r>
              <a:rPr lang="en-US" dirty="0">
                <a:latin typeface="Times New Roman" panose="02020603050405020304" pitchFamily="18" charset="0"/>
                <a:cs typeface="Times New Roman" panose="02020603050405020304" pitchFamily="18" charset="0"/>
              </a:rPr>
              <a:t>B-Factory			SLAC, Menlo Park CA (USA	</a:t>
            </a:r>
          </a:p>
          <a:p>
            <a:pPr>
              <a:lnSpc>
                <a:spcPts val="2000"/>
              </a:lnSpc>
              <a:spcBef>
                <a:spcPts val="1200"/>
              </a:spcBef>
            </a:pPr>
            <a:r>
              <a:rPr lang="en-US" dirty="0">
                <a:latin typeface="Times New Roman" panose="02020603050405020304" pitchFamily="18" charset="0"/>
                <a:cs typeface="Times New Roman" panose="02020603050405020304" pitchFamily="18" charset="0"/>
              </a:rPr>
              <a:t>KEK-B (SUPERKEKB)		Tsukuba (JPN)</a:t>
            </a:r>
          </a:p>
          <a:p>
            <a:pPr>
              <a:lnSpc>
                <a:spcPts val="2000"/>
              </a:lnSpc>
              <a:spcBef>
                <a:spcPts val="1200"/>
              </a:spcBef>
            </a:pPr>
            <a:r>
              <a:rPr lang="en-US" dirty="0">
                <a:latin typeface="Times New Roman" panose="02020603050405020304" pitchFamily="18" charset="0"/>
                <a:cs typeface="Times New Roman" panose="02020603050405020304" pitchFamily="18" charset="0"/>
              </a:rPr>
              <a:t>	</a:t>
            </a:r>
          </a:p>
          <a:p>
            <a:pPr>
              <a:lnSpc>
                <a:spcPts val="2000"/>
              </a:lnSpc>
              <a:spcBef>
                <a:spcPts val="1200"/>
              </a:spcBef>
            </a:pPr>
            <a:r>
              <a:rPr lang="en-US" dirty="0">
                <a:latin typeface="Times New Roman" panose="02020603050405020304" pitchFamily="18" charset="0"/>
                <a:cs typeface="Times New Roman" panose="02020603050405020304" pitchFamily="18" charset="0"/>
              </a:rPr>
              <a:t>LEP				CERN, Geneva (CH)</a:t>
            </a:r>
          </a:p>
          <a:p>
            <a:pPr>
              <a:lnSpc>
                <a:spcPts val="2000"/>
              </a:lnSpc>
              <a:spcBef>
                <a:spcPts val="1200"/>
              </a:spcBef>
            </a:pPr>
            <a:r>
              <a:rPr lang="en-US" dirty="0">
                <a:latin typeface="Times New Roman" panose="02020603050405020304" pitchFamily="18" charset="0"/>
                <a:cs typeface="Times New Roman" panose="02020603050405020304" pitchFamily="18" charset="0"/>
              </a:rPr>
              <a:t>FCC-</a:t>
            </a:r>
            <a:r>
              <a:rPr lang="en-US" dirty="0" err="1">
                <a:latin typeface="Times New Roman" panose="02020603050405020304" pitchFamily="18" charset="0"/>
                <a:cs typeface="Times New Roman" panose="02020603050405020304" pitchFamily="18" charset="0"/>
              </a:rPr>
              <a:t>ee</a:t>
            </a:r>
            <a:r>
              <a:rPr lang="en-US" dirty="0">
                <a:latin typeface="Times New Roman" panose="02020603050405020304" pitchFamily="18" charset="0"/>
                <a:cs typeface="Times New Roman" panose="02020603050405020304" pitchFamily="18" charset="0"/>
              </a:rPr>
              <a:t>				CERN, Geneva (CH)</a:t>
            </a:r>
          </a:p>
          <a:p>
            <a:pPr>
              <a:lnSpc>
                <a:spcPts val="2000"/>
              </a:lnSpc>
              <a:spcBef>
                <a:spcPts val="1200"/>
              </a:spcBef>
            </a:pPr>
            <a:r>
              <a:rPr lang="en-US" dirty="0">
                <a:latin typeface="Times New Roman" panose="02020603050405020304" pitchFamily="18" charset="0"/>
                <a:cs typeface="Times New Roman" panose="02020603050405020304" pitchFamily="18" charset="0"/>
              </a:rPr>
              <a:t>CEPC				China</a:t>
            </a:r>
          </a:p>
          <a:p>
            <a:pPr>
              <a:lnSpc>
                <a:spcPts val="2000"/>
              </a:lnSpc>
              <a:spcBef>
                <a:spcPts val="1200"/>
              </a:spcBef>
            </a:pPr>
            <a:endParaRPr lang="en-US" dirty="0">
              <a:latin typeface="Times New Roman" panose="02020603050405020304" pitchFamily="18" charset="0"/>
              <a:cs typeface="Times New Roman" panose="02020603050405020304" pitchFamily="18" charset="0"/>
            </a:endParaRPr>
          </a:p>
          <a:p>
            <a:pPr>
              <a:lnSpc>
                <a:spcPts val="2000"/>
              </a:lnSpc>
              <a:spcBef>
                <a:spcPts val="1200"/>
              </a:spcBef>
            </a:pPr>
            <a:r>
              <a:rPr lang="en-US" dirty="0">
                <a:latin typeface="Times New Roman" panose="02020603050405020304" pitchFamily="18" charset="0"/>
                <a:cs typeface="Times New Roman" panose="02020603050405020304" pitchFamily="18" charset="0"/>
              </a:rPr>
              <a:t>EIC 				BNL, Upton NY (USA)</a:t>
            </a:r>
          </a:p>
          <a:p>
            <a:pPr>
              <a:lnSpc>
                <a:spcPts val="2000"/>
              </a:lnSpc>
              <a:spcBef>
                <a:spcPts val="1200"/>
              </a:spcBef>
            </a:pPr>
            <a:r>
              <a:rPr lang="en-US" dirty="0">
                <a:latin typeface="Times New Roman" panose="02020603050405020304" pitchFamily="18" charset="0"/>
                <a:cs typeface="Times New Roman" panose="02020603050405020304" pitchFamily="18" charset="0"/>
              </a:rPr>
              <a:t>HERA				Hamburg (DE)</a:t>
            </a:r>
          </a:p>
        </p:txBody>
      </p:sp>
      <p:sp>
        <p:nvSpPr>
          <p:cNvPr id="2" name="TextBox 1">
            <a:extLst>
              <a:ext uri="{FF2B5EF4-FFF2-40B4-BE49-F238E27FC236}">
                <a16:creationId xmlns:a16="http://schemas.microsoft.com/office/drawing/2014/main" id="{6BA75E03-10DA-1EAC-902E-F34DF247CE24}"/>
              </a:ext>
            </a:extLst>
          </p:cNvPr>
          <p:cNvSpPr txBox="1"/>
          <p:nvPr/>
        </p:nvSpPr>
        <p:spPr>
          <a:xfrm>
            <a:off x="7378699" y="20791"/>
            <a:ext cx="4487334" cy="6376104"/>
          </a:xfrm>
          <a:prstGeom prst="rect">
            <a:avLst/>
          </a:prstGeom>
          <a:noFill/>
        </p:spPr>
        <p:txBody>
          <a:bodyPr wrap="square" rtlCol="0">
            <a:spAutoFit/>
          </a:bodyPr>
          <a:lstStyle/>
          <a:p>
            <a:pPr algn="ctr">
              <a:lnSpc>
                <a:spcPts val="2000"/>
              </a:lnSpc>
              <a:spcBef>
                <a:spcPts val="1200"/>
              </a:spcBef>
            </a:pPr>
            <a:endParaRPr lang="en-US" dirty="0">
              <a:latin typeface="Times New Roman" panose="02020603050405020304" pitchFamily="18" charset="0"/>
              <a:cs typeface="Times New Roman" panose="02020603050405020304" pitchFamily="18" charset="0"/>
            </a:endParaRPr>
          </a:p>
          <a:p>
            <a:pPr algn="ctr">
              <a:lnSpc>
                <a:spcPts val="2000"/>
              </a:lnSpc>
            </a:pPr>
            <a:endParaRPr lang="en-US" sz="800" dirty="0">
              <a:latin typeface="Times New Roman" panose="02020603050405020304" pitchFamily="18" charset="0"/>
              <a:cs typeface="Times New Roman" panose="02020603050405020304" pitchFamily="18" charset="0"/>
            </a:endParaRPr>
          </a:p>
          <a:p>
            <a:pPr algn="ctr">
              <a:lnSpc>
                <a:spcPts val="2000"/>
              </a:lnSpc>
            </a:pPr>
            <a:endParaRPr lang="en-US" sz="800" dirty="0">
              <a:latin typeface="Times New Roman" panose="02020603050405020304" pitchFamily="18" charset="0"/>
              <a:cs typeface="Times New Roman" panose="02020603050405020304" pitchFamily="18" charset="0"/>
            </a:endParaRPr>
          </a:p>
          <a:p>
            <a:pPr algn="ctr">
              <a:lnSpc>
                <a:spcPts val="2000"/>
              </a:lnSpc>
            </a:pPr>
            <a:endParaRPr lang="en-US" sz="800" dirty="0">
              <a:latin typeface="Times New Roman" panose="02020603050405020304" pitchFamily="18" charset="0"/>
              <a:cs typeface="Times New Roman" panose="02020603050405020304" pitchFamily="18" charset="0"/>
            </a:endParaRPr>
          </a:p>
          <a:p>
            <a:pPr algn="ctr">
              <a:lnSpc>
                <a:spcPts val="2000"/>
              </a:lnSpc>
              <a:spcBef>
                <a:spcPts val="1200"/>
              </a:spcBef>
            </a:pPr>
            <a:r>
              <a:rPr lang="en-US" dirty="0">
                <a:latin typeface="Times New Roman" panose="02020603050405020304" pitchFamily="18" charset="0"/>
                <a:cs typeface="Times New Roman" panose="02020603050405020304" pitchFamily="18" charset="0"/>
              </a:rPr>
              <a:t>low-energy/low current</a:t>
            </a:r>
          </a:p>
          <a:p>
            <a:pPr algn="ctr">
              <a:lnSpc>
                <a:spcPts val="2000"/>
              </a:lnSpc>
            </a:pPr>
            <a:endParaRPr lang="en-US" sz="800" baseline="42000" dirty="0">
              <a:latin typeface="Times New Roman" panose="02020603050405020304" pitchFamily="18" charset="0"/>
              <a:cs typeface="Times New Roman" panose="02020603050405020304" pitchFamily="18" charset="0"/>
            </a:endParaRPr>
          </a:p>
          <a:p>
            <a:pPr algn="ctr">
              <a:lnSpc>
                <a:spcPts val="2000"/>
              </a:lnSpc>
              <a:spcBef>
                <a:spcPts val="600"/>
              </a:spcBef>
            </a:pPr>
            <a:r>
              <a:rPr lang="en-US" dirty="0">
                <a:latin typeface="Times New Roman" panose="02020603050405020304" pitchFamily="18" charset="0"/>
                <a:cs typeface="Times New Roman" panose="02020603050405020304" pitchFamily="18" charset="0"/>
              </a:rPr>
              <a:t>low-energy/high current</a:t>
            </a:r>
          </a:p>
          <a:p>
            <a:pPr algn="ctr">
              <a:lnSpc>
                <a:spcPts val="2000"/>
              </a:lnSpc>
              <a:spcBef>
                <a:spcPts val="600"/>
              </a:spcBef>
            </a:pPr>
            <a:endParaRPr lang="en-US" dirty="0">
              <a:latin typeface="Times New Roman" panose="02020603050405020304" pitchFamily="18" charset="0"/>
              <a:cs typeface="Times New Roman" panose="02020603050405020304" pitchFamily="18" charset="0"/>
            </a:endParaRPr>
          </a:p>
          <a:p>
            <a:pPr algn="ctr">
              <a:lnSpc>
                <a:spcPts val="2000"/>
              </a:lnSpc>
              <a:spcBef>
                <a:spcPts val="1200"/>
              </a:spcBef>
            </a:pPr>
            <a:endParaRPr lang="en-US" dirty="0">
              <a:latin typeface="Times New Roman" panose="02020603050405020304" pitchFamily="18" charset="0"/>
              <a:cs typeface="Times New Roman" panose="02020603050405020304" pitchFamily="18" charset="0"/>
            </a:endParaRPr>
          </a:p>
          <a:p>
            <a:pPr algn="ctr">
              <a:lnSpc>
                <a:spcPts val="2000"/>
              </a:lnSpc>
              <a:spcBef>
                <a:spcPts val="1200"/>
              </a:spcBef>
            </a:pPr>
            <a:r>
              <a:rPr lang="en-US" dirty="0">
                <a:latin typeface="Times New Roman" panose="02020603050405020304" pitchFamily="18" charset="0"/>
                <a:cs typeface="Times New Roman" panose="02020603050405020304" pitchFamily="18" charset="0"/>
              </a:rPr>
              <a:t>medium-energy/high current</a:t>
            </a:r>
          </a:p>
          <a:p>
            <a:pPr algn="ctr">
              <a:lnSpc>
                <a:spcPts val="2000"/>
              </a:lnSpc>
              <a:spcBef>
                <a:spcPts val="1200"/>
              </a:spcBef>
            </a:pPr>
            <a:endParaRPr lang="en-US" dirty="0">
              <a:latin typeface="Times New Roman" panose="02020603050405020304" pitchFamily="18" charset="0"/>
              <a:cs typeface="Times New Roman" panose="02020603050405020304" pitchFamily="18" charset="0"/>
            </a:endParaRPr>
          </a:p>
          <a:p>
            <a:pPr algn="ctr">
              <a:lnSpc>
                <a:spcPts val="2000"/>
              </a:lnSpc>
              <a:spcBef>
                <a:spcPts val="1800"/>
              </a:spcBef>
            </a:pPr>
            <a:endParaRPr lang="en-US" dirty="0">
              <a:latin typeface="Times New Roman" panose="02020603050405020304" pitchFamily="18" charset="0"/>
              <a:cs typeface="Times New Roman" panose="02020603050405020304" pitchFamily="18" charset="0"/>
            </a:endParaRPr>
          </a:p>
          <a:p>
            <a:pPr algn="ctr">
              <a:lnSpc>
                <a:spcPts val="2000"/>
              </a:lnSpc>
              <a:spcBef>
                <a:spcPts val="1200"/>
              </a:spcBef>
            </a:pPr>
            <a:r>
              <a:rPr lang="en-US" dirty="0">
                <a:latin typeface="Times New Roman" panose="02020603050405020304" pitchFamily="18" charset="0"/>
                <a:cs typeface="Times New Roman" panose="02020603050405020304" pitchFamily="18" charset="0"/>
              </a:rPr>
              <a:t>High-energy/low current</a:t>
            </a:r>
          </a:p>
          <a:p>
            <a:pPr algn="ctr">
              <a:lnSpc>
                <a:spcPts val="2000"/>
              </a:lnSpc>
              <a:spcBef>
                <a:spcPts val="2400"/>
              </a:spcBef>
            </a:pPr>
            <a:r>
              <a:rPr lang="en-US" dirty="0">
                <a:latin typeface="Times New Roman" panose="02020603050405020304" pitchFamily="18" charset="0"/>
                <a:cs typeface="Times New Roman" panose="02020603050405020304" pitchFamily="18" charset="0"/>
              </a:rPr>
              <a:t>High-energy/high current</a:t>
            </a:r>
          </a:p>
          <a:p>
            <a:pPr algn="ctr">
              <a:lnSpc>
                <a:spcPts val="2000"/>
              </a:lnSpc>
              <a:spcBef>
                <a:spcPts val="1200"/>
              </a:spcBef>
            </a:pPr>
            <a:endParaRPr lang="en-US" sz="800" dirty="0">
              <a:latin typeface="Times New Roman" panose="02020603050405020304" pitchFamily="18" charset="0"/>
              <a:cs typeface="Times New Roman" panose="02020603050405020304" pitchFamily="18" charset="0"/>
            </a:endParaRPr>
          </a:p>
          <a:p>
            <a:pPr algn="ctr">
              <a:lnSpc>
                <a:spcPts val="2000"/>
              </a:lnSpc>
              <a:spcBef>
                <a:spcPts val="1200"/>
              </a:spcBef>
            </a:pPr>
            <a:endParaRPr lang="en-US" sz="800" dirty="0">
              <a:latin typeface="Times New Roman" panose="02020603050405020304" pitchFamily="18" charset="0"/>
              <a:cs typeface="Times New Roman" panose="02020603050405020304" pitchFamily="18" charset="0"/>
            </a:endParaRPr>
          </a:p>
          <a:p>
            <a:pPr algn="ctr">
              <a:lnSpc>
                <a:spcPts val="2000"/>
              </a:lnSpc>
              <a:spcBef>
                <a:spcPts val="1200"/>
              </a:spcBef>
            </a:pPr>
            <a:r>
              <a:rPr lang="en-US" dirty="0">
                <a:latin typeface="Times New Roman" panose="02020603050405020304" pitchFamily="18" charset="0"/>
                <a:cs typeface="Times New Roman" panose="02020603050405020304" pitchFamily="18" charset="0"/>
              </a:rPr>
              <a:t>ep colliders/high current</a:t>
            </a:r>
          </a:p>
        </p:txBody>
      </p:sp>
      <p:sp>
        <p:nvSpPr>
          <p:cNvPr id="6" name="Rectangle: Rounded Corners 5">
            <a:extLst>
              <a:ext uri="{FF2B5EF4-FFF2-40B4-BE49-F238E27FC236}">
                <a16:creationId xmlns:a16="http://schemas.microsoft.com/office/drawing/2014/main" id="{663C4543-C358-14B5-72E9-C63775D14C9C}"/>
              </a:ext>
            </a:extLst>
          </p:cNvPr>
          <p:cNvSpPr/>
          <p:nvPr/>
        </p:nvSpPr>
        <p:spPr>
          <a:xfrm>
            <a:off x="152400" y="990598"/>
            <a:ext cx="11015133" cy="742442"/>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FF38DCC-0AEE-43C2-6325-EDE5AE6D9553}"/>
              </a:ext>
            </a:extLst>
          </p:cNvPr>
          <p:cNvSpPr/>
          <p:nvPr/>
        </p:nvSpPr>
        <p:spPr>
          <a:xfrm>
            <a:off x="152400" y="2641466"/>
            <a:ext cx="11099800" cy="1075267"/>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F20E4439-2109-C2B8-00A9-CAC4B085033E}"/>
              </a:ext>
            </a:extLst>
          </p:cNvPr>
          <p:cNvSpPr/>
          <p:nvPr/>
        </p:nvSpPr>
        <p:spPr>
          <a:xfrm>
            <a:off x="152400" y="4249998"/>
            <a:ext cx="11091333" cy="34551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CE002A2-37AB-9357-6AC0-0534AAED4052}"/>
              </a:ext>
            </a:extLst>
          </p:cNvPr>
          <p:cNvSpPr/>
          <p:nvPr/>
        </p:nvSpPr>
        <p:spPr>
          <a:xfrm>
            <a:off x="152400" y="5755743"/>
            <a:ext cx="11091333" cy="865808"/>
          </a:xfrm>
          <a:prstGeom prst="roundRect">
            <a:avLst/>
          </a:prstGeom>
          <a:noFill/>
          <a:ln w="38100">
            <a:solidFill>
              <a:schemeClr val="tx1">
                <a:lumMod val="95000"/>
                <a:lumOff val="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C5AE433-696D-F2BC-7E9B-6DF60B40C90C}"/>
              </a:ext>
            </a:extLst>
          </p:cNvPr>
          <p:cNvSpPr/>
          <p:nvPr/>
        </p:nvSpPr>
        <p:spPr>
          <a:xfrm>
            <a:off x="152401" y="4642093"/>
            <a:ext cx="11091332" cy="73836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CB033709-DFFE-6818-A6EE-7B5AEB4B5192}"/>
              </a:ext>
            </a:extLst>
          </p:cNvPr>
          <p:cNvSpPr/>
          <p:nvPr/>
        </p:nvSpPr>
        <p:spPr>
          <a:xfrm>
            <a:off x="152400" y="1805025"/>
            <a:ext cx="11048999" cy="345511"/>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16072AF-5F83-4056-E52B-70DCB5EA31A2}"/>
              </a:ext>
            </a:extLst>
          </p:cNvPr>
          <p:cNvSpPr txBox="1"/>
          <p:nvPr/>
        </p:nvSpPr>
        <p:spPr>
          <a:xfrm>
            <a:off x="897466" y="29258"/>
            <a:ext cx="9525000" cy="1354217"/>
          </a:xfrm>
          <a:prstGeom prst="rect">
            <a:avLst/>
          </a:prstGeom>
          <a:noFill/>
        </p:spPr>
        <p:txBody>
          <a:bodyPr wrap="square" rtlCol="0">
            <a:spAutoFit/>
          </a:bodyPr>
          <a:lstStyle/>
          <a:p>
            <a:pPr marL="514350" indent="-514350" algn="ctr">
              <a:buAutoNum type="arabicPeriod"/>
            </a:pPr>
            <a:r>
              <a:rPr lang="en-US" sz="3200" dirty="0">
                <a:latin typeface="Times New Roman" panose="02020603050405020304" pitchFamily="18" charset="0"/>
                <a:cs typeface="Times New Roman" panose="02020603050405020304" pitchFamily="18" charset="0"/>
              </a:rPr>
              <a:t>Circular </a:t>
            </a:r>
            <a:r>
              <a:rPr lang="en-US" sz="3200" dirty="0" err="1">
                <a:latin typeface="Times New Roman" panose="02020603050405020304" pitchFamily="18" charset="0"/>
                <a:cs typeface="Times New Roman" panose="02020603050405020304" pitchFamily="18" charset="0"/>
              </a:rPr>
              <a:t>e-e+Colliders</a:t>
            </a:r>
            <a:endParaRPr lang="en-US" sz="3200"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(partial list, only most recent/modern ones)</a:t>
            </a:r>
          </a:p>
          <a:p>
            <a:pPr algn="ctr"/>
            <a:endParaRPr lang="en-GB" sz="3200" dirty="0"/>
          </a:p>
        </p:txBody>
      </p:sp>
    </p:spTree>
    <p:extLst>
      <p:ext uri="{BB962C8B-B14F-4D97-AF65-F5344CB8AC3E}">
        <p14:creationId xmlns:p14="http://schemas.microsoft.com/office/powerpoint/2010/main" val="108732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7A81-667F-70A8-AED1-9C8EA987196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6426A7-6203-96F3-AE59-7EF16B58CCA8}"/>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2E05FCE5-BBF3-AF7A-A960-4A44BAF5569E}"/>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4</a:t>
            </a:fld>
            <a:endParaRPr lang="en-GB" dirty="0"/>
          </a:p>
        </p:txBody>
      </p:sp>
      <p:sp>
        <p:nvSpPr>
          <p:cNvPr id="5" name="TextBox 4">
            <a:extLst>
              <a:ext uri="{FF2B5EF4-FFF2-40B4-BE49-F238E27FC236}">
                <a16:creationId xmlns:a16="http://schemas.microsoft.com/office/drawing/2014/main" id="{29EAAA76-38CE-417B-B4D9-E90B103F9440}"/>
              </a:ext>
            </a:extLst>
          </p:cNvPr>
          <p:cNvSpPr txBox="1"/>
          <p:nvPr/>
        </p:nvSpPr>
        <p:spPr>
          <a:xfrm>
            <a:off x="271949" y="152400"/>
            <a:ext cx="11648101" cy="5965736"/>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2. Synchrotron Radiation</a:t>
            </a:r>
          </a:p>
          <a:p>
            <a:pPr>
              <a:lnSpc>
                <a:spcPts val="2000"/>
              </a:lnSpc>
              <a:spcBef>
                <a:spcPts val="1200"/>
              </a:spcBef>
            </a:pPr>
            <a:endParaRPr lang="en-US" sz="32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A common feature of all the colliders shown above is the presence of intense SR fans</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For the vacuum scientist SR is a hindrance, since it is associated to </a:t>
            </a:r>
            <a:r>
              <a:rPr lang="en-US" sz="2200" dirty="0">
                <a:solidFill>
                  <a:srgbClr val="0070C0"/>
                </a:solidFill>
                <a:latin typeface="Times New Roman" panose="02020603050405020304" pitchFamily="18" charset="0"/>
                <a:cs typeface="Times New Roman" panose="02020603050405020304" pitchFamily="18" charset="0"/>
              </a:rPr>
              <a:t>photon-stimulated desorption</a:t>
            </a:r>
            <a:r>
              <a:rPr lang="en-US" sz="2200" dirty="0">
                <a:latin typeface="Times New Roman" panose="02020603050405020304" pitchFamily="18" charset="0"/>
                <a:cs typeface="Times New Roman" panose="02020603050405020304" pitchFamily="18" charset="0"/>
              </a:rPr>
              <a:t> (PSD), generation of photo-electrons (PE) and ions, and associated beam-loss/beam-degradation effects (</a:t>
            </a:r>
            <a:r>
              <a:rPr lang="en-US" sz="2200" dirty="0">
                <a:solidFill>
                  <a:srgbClr val="0070C0"/>
                </a:solidFill>
                <a:latin typeface="Times New Roman" panose="02020603050405020304" pitchFamily="18" charset="0"/>
                <a:cs typeface="Times New Roman" panose="02020603050405020304" pitchFamily="18" charset="0"/>
              </a:rPr>
              <a:t>e.g. electron-cloud, ion-trapping, HOM trapping, increase of impedance</a:t>
            </a:r>
            <a:r>
              <a:rPr lang="en-US" sz="2200" dirty="0">
                <a:latin typeface="Times New Roman" panose="02020603050405020304" pitchFamily="18" charset="0"/>
                <a:cs typeface="Times New Roman" panose="02020603050405020304" pitchFamily="18" charset="0"/>
              </a:rPr>
              <a:t>)</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In particular, for the high-energy colliders (starting already at the injection energy in the full-energy booster) the </a:t>
            </a:r>
            <a:r>
              <a:rPr lang="en-US" sz="2200" dirty="0">
                <a:solidFill>
                  <a:srgbClr val="0070C0"/>
                </a:solidFill>
                <a:latin typeface="Times New Roman" panose="02020603050405020304" pitchFamily="18" charset="0"/>
                <a:cs typeface="Times New Roman" panose="02020603050405020304" pitchFamily="18" charset="0"/>
              </a:rPr>
              <a:t>critical energy </a:t>
            </a:r>
            <a:r>
              <a:rPr lang="en-US" sz="2200" dirty="0" err="1">
                <a:latin typeface="Symbol" panose="05050102010706020507" pitchFamily="18" charset="2"/>
                <a:cs typeface="Times New Roman" panose="02020603050405020304" pitchFamily="18" charset="0"/>
              </a:rPr>
              <a:t>e</a:t>
            </a:r>
            <a:r>
              <a:rPr lang="en-US" sz="2200" baseline="-25000" dirty="0" err="1">
                <a:latin typeface="Times New Roman" panose="02020603050405020304" pitchFamily="18" charset="0"/>
                <a:cs typeface="Times New Roman" panose="02020603050405020304" pitchFamily="18" charset="0"/>
              </a:rPr>
              <a:t>crit</a:t>
            </a:r>
            <a:r>
              <a:rPr lang="en-US" sz="2200" dirty="0">
                <a:latin typeface="Times New Roman" panose="02020603050405020304" pitchFamily="18" charset="0"/>
                <a:cs typeface="Times New Roman" panose="02020603050405020304" pitchFamily="18" charset="0"/>
              </a:rPr>
              <a:t> of the SR can be high, 10s of keV and more</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As the beam energy goes above the Z-pole, 45.6 GeV, the associated </a:t>
            </a:r>
            <a:r>
              <a:rPr lang="en-US" sz="2200" dirty="0" err="1">
                <a:latin typeface="Symbol" panose="05050102010706020507" pitchFamily="18" charset="2"/>
                <a:cs typeface="Times New Roman" panose="02020603050405020304" pitchFamily="18" charset="0"/>
              </a:rPr>
              <a:t>e</a:t>
            </a:r>
            <a:r>
              <a:rPr lang="en-US" sz="2200" baseline="-25000" dirty="0" err="1">
                <a:latin typeface="Times New Roman" panose="02020603050405020304" pitchFamily="18" charset="0"/>
                <a:cs typeface="Times New Roman" panose="02020603050405020304" pitchFamily="18" charset="0"/>
              </a:rPr>
              <a:t>crit</a:t>
            </a:r>
            <a:r>
              <a:rPr lang="en-US" sz="2200" dirty="0">
                <a:latin typeface="Times New Roman" panose="02020603050405020304" pitchFamily="18" charset="0"/>
                <a:cs typeface="Times New Roman" panose="02020603050405020304" pitchFamily="18" charset="0"/>
              </a:rPr>
              <a:t> from the normal arc dipoles reaches </a:t>
            </a:r>
            <a:r>
              <a:rPr lang="en-US" sz="2200" dirty="0">
                <a:solidFill>
                  <a:srgbClr val="0070C0"/>
                </a:solidFill>
                <a:latin typeface="Times New Roman" panose="02020603050405020304" pitchFamily="18" charset="0"/>
                <a:cs typeface="Times New Roman" panose="02020603050405020304" pitchFamily="18" charset="0"/>
              </a:rPr>
              <a:t>above the Compton edge </a:t>
            </a:r>
            <a:r>
              <a:rPr lang="en-US" sz="2200" dirty="0">
                <a:latin typeface="Times New Roman" panose="02020603050405020304" pitchFamily="18" charset="0"/>
                <a:cs typeface="Times New Roman" panose="02020603050405020304" pitchFamily="18" charset="0"/>
              </a:rPr>
              <a:t>of common vacuum chamber materials (~100 keV for Al)</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In addition to high-energy both the proposed CEPC and FCC-</a:t>
            </a:r>
            <a:r>
              <a:rPr lang="en-US" sz="2200" dirty="0" err="1">
                <a:latin typeface="Times New Roman" panose="02020603050405020304" pitchFamily="18" charset="0"/>
                <a:cs typeface="Times New Roman" panose="02020603050405020304" pitchFamily="18" charset="0"/>
              </a:rPr>
              <a:t>ee</a:t>
            </a:r>
            <a:r>
              <a:rPr lang="en-US" sz="2200" dirty="0">
                <a:latin typeface="Times New Roman" panose="02020603050405020304" pitchFamily="18" charset="0"/>
                <a:cs typeface="Times New Roman" panose="02020603050405020304" pitchFamily="18" charset="0"/>
              </a:rPr>
              <a:t> will have </a:t>
            </a:r>
            <a:r>
              <a:rPr lang="en-US" sz="2200" dirty="0">
                <a:solidFill>
                  <a:srgbClr val="0070C0"/>
                </a:solidFill>
                <a:latin typeface="Times New Roman" panose="02020603050405020304" pitchFamily="18" charset="0"/>
                <a:cs typeface="Times New Roman" panose="02020603050405020304" pitchFamily="18" charset="0"/>
              </a:rPr>
              <a:t>high-current beams</a:t>
            </a:r>
            <a:r>
              <a:rPr lang="en-US" sz="2200" dirty="0">
                <a:latin typeface="Times New Roman" panose="02020603050405020304" pitchFamily="18" charset="0"/>
                <a:cs typeface="Times New Roman" panose="02020603050405020304" pitchFamily="18" charset="0"/>
              </a:rPr>
              <a:t>, which adds </a:t>
            </a:r>
            <a:r>
              <a:rPr lang="en-US" sz="2200" dirty="0">
                <a:solidFill>
                  <a:srgbClr val="0070C0"/>
                </a:solidFill>
                <a:latin typeface="Times New Roman" panose="02020603050405020304" pitchFamily="18" charset="0"/>
                <a:cs typeface="Times New Roman" panose="02020603050405020304" pitchFamily="18" charset="0"/>
              </a:rPr>
              <a:t>thermo-mechanical issues </a:t>
            </a:r>
            <a:r>
              <a:rPr lang="en-US" sz="2200" dirty="0">
                <a:latin typeface="Times New Roman" panose="02020603050405020304" pitchFamily="18" charset="0"/>
                <a:cs typeface="Times New Roman" panose="02020603050405020304" pitchFamily="18" charset="0"/>
              </a:rPr>
              <a:t>to the design of the vacuum system and its </a:t>
            </a:r>
            <a:r>
              <a:rPr lang="en-US" sz="2200" dirty="0">
                <a:solidFill>
                  <a:srgbClr val="0070C0"/>
                </a:solidFill>
                <a:latin typeface="Times New Roman" panose="02020603050405020304" pitchFamily="18" charset="0"/>
                <a:cs typeface="Times New Roman" panose="02020603050405020304" pitchFamily="18" charset="0"/>
              </a:rPr>
              <a:t>cooling</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It is becoming clear that the combination of high-energy and high-currents will also entail issues of </a:t>
            </a:r>
            <a:r>
              <a:rPr lang="en-US" sz="2200" dirty="0">
                <a:solidFill>
                  <a:srgbClr val="0070C0"/>
                </a:solidFill>
                <a:latin typeface="Times New Roman" panose="02020603050405020304" pitchFamily="18" charset="0"/>
                <a:cs typeface="Times New Roman" panose="02020603050405020304" pitchFamily="18" charset="0"/>
              </a:rPr>
              <a:t>radiation damage</a:t>
            </a:r>
            <a:r>
              <a:rPr lang="en-US" sz="2200" dirty="0">
                <a:latin typeface="Times New Roman" panose="02020603050405020304" pitchFamily="18" charset="0"/>
                <a:cs typeface="Times New Roman" panose="02020603050405020304" pitchFamily="18" charset="0"/>
              </a:rPr>
              <a:t> and </a:t>
            </a:r>
            <a:r>
              <a:rPr lang="en-US" sz="2200" dirty="0">
                <a:solidFill>
                  <a:srgbClr val="0070C0"/>
                </a:solidFill>
                <a:latin typeface="Times New Roman" panose="02020603050405020304" pitchFamily="18" charset="0"/>
                <a:cs typeface="Times New Roman" panose="02020603050405020304" pitchFamily="18" charset="0"/>
              </a:rPr>
              <a:t>dose to personnel</a:t>
            </a:r>
            <a:r>
              <a:rPr lang="en-US" sz="2200" dirty="0">
                <a:latin typeface="Times New Roman" panose="02020603050405020304" pitchFamily="18" charset="0"/>
                <a:cs typeface="Times New Roman" panose="02020603050405020304" pitchFamily="18" charset="0"/>
              </a:rPr>
              <a:t>, if not shielded appropriately</a:t>
            </a:r>
          </a:p>
          <a:p>
            <a:pPr marL="342900" indent="-342900">
              <a:lnSpc>
                <a:spcPts val="2600"/>
              </a:lnSpc>
              <a:spcBef>
                <a:spcPts val="600"/>
              </a:spcBef>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In particular the MDI areas will be the source of </a:t>
            </a:r>
            <a:r>
              <a:rPr lang="en-US" sz="2200" dirty="0">
                <a:solidFill>
                  <a:srgbClr val="0070C0"/>
                </a:solidFill>
                <a:latin typeface="Times New Roman" panose="02020603050405020304" pitchFamily="18" charset="0"/>
                <a:cs typeface="Times New Roman" panose="02020603050405020304" pitchFamily="18" charset="0"/>
              </a:rPr>
              <a:t>extremely high-energy photons </a:t>
            </a:r>
            <a:r>
              <a:rPr lang="en-US" sz="2200" dirty="0">
                <a:latin typeface="Times New Roman" panose="02020603050405020304" pitchFamily="18" charset="0"/>
                <a:cs typeface="Times New Roman" panose="02020603050405020304" pitchFamily="18" charset="0"/>
              </a:rPr>
              <a:t>generated by at least 5 different physical mechanisms</a:t>
            </a:r>
          </a:p>
        </p:txBody>
      </p:sp>
    </p:spTree>
    <p:extLst>
      <p:ext uri="{BB962C8B-B14F-4D97-AF65-F5344CB8AC3E}">
        <p14:creationId xmlns:p14="http://schemas.microsoft.com/office/powerpoint/2010/main" val="17590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5</a:t>
            </a:fld>
            <a:endParaRPr lang="en-GB" dirty="0"/>
          </a:p>
        </p:txBody>
      </p:sp>
      <p:pic>
        <p:nvPicPr>
          <p:cNvPr id="5" name="Picture 4"/>
          <p:cNvPicPr>
            <a:picLocks noChangeAspect="1"/>
          </p:cNvPicPr>
          <p:nvPr/>
        </p:nvPicPr>
        <p:blipFill>
          <a:blip r:embed="rId2"/>
          <a:stretch>
            <a:fillRect/>
          </a:stretch>
        </p:blipFill>
        <p:spPr>
          <a:xfrm>
            <a:off x="5168428" y="1257228"/>
            <a:ext cx="6546681" cy="5076236"/>
          </a:xfrm>
          <a:prstGeom prst="rect">
            <a:avLst/>
          </a:prstGeom>
          <a:ln>
            <a:solidFill>
              <a:schemeClr val="tx1"/>
            </a:solidFill>
          </a:ln>
        </p:spPr>
      </p:pic>
      <p:sp>
        <p:nvSpPr>
          <p:cNvPr id="6" name="Rectangle 5"/>
          <p:cNvSpPr/>
          <p:nvPr/>
        </p:nvSpPr>
        <p:spPr>
          <a:xfrm>
            <a:off x="47328" y="593452"/>
            <a:ext cx="5239855" cy="4308872"/>
          </a:xfrm>
          <a:prstGeom prst="rect">
            <a:avLst/>
          </a:prstGeom>
          <a:noFill/>
        </p:spPr>
        <p:txBody>
          <a:bodyPr wrap="square">
            <a:spAutoFit/>
          </a:bodyPr>
          <a:lstStyle/>
          <a:p>
            <a:pPr marL="342900" indent="-342900">
              <a:spcBef>
                <a:spcPts val="1200"/>
              </a:spcBef>
              <a:buFont typeface="Arial" panose="020B0604020202020204" pitchFamily="34" charset="0"/>
              <a:buChar char="•"/>
              <a:defRPr/>
            </a:pPr>
            <a:r>
              <a:rPr lang="en-GB" b="1" kern="0" dirty="0">
                <a:solidFill>
                  <a:srgbClr val="FF0000"/>
                </a:solidFill>
                <a:latin typeface="Times New Roman" panose="02020603050405020304" pitchFamily="18" charset="0"/>
                <a:cs typeface="Times New Roman" panose="02020603050405020304" pitchFamily="18" charset="0"/>
              </a:rPr>
              <a:t>Z-Pole: very high photon flux (</a:t>
            </a:r>
            <a:r>
              <a:rPr lang="en-GB"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GB" b="1" kern="0" dirty="0">
                <a:solidFill>
                  <a:srgbClr val="FF0000"/>
                </a:solidFill>
                <a:latin typeface="Times New Roman" panose="02020603050405020304" pitchFamily="18" charset="0"/>
                <a:cs typeface="Times New Roman" panose="02020603050405020304" pitchFamily="18" charset="0"/>
              </a:rPr>
              <a:t>large outgassing load); </a:t>
            </a:r>
          </a:p>
          <a:p>
            <a:pPr marL="342900" indent="-342900">
              <a:spcBef>
                <a:spcPts val="1200"/>
              </a:spcBef>
              <a:buFont typeface="Arial" panose="020B0604020202020204" pitchFamily="34" charset="0"/>
              <a:buChar char="•"/>
              <a:defRPr/>
            </a:pPr>
            <a:r>
              <a:rPr lang="en-GB" b="1" kern="0" dirty="0">
                <a:solidFill>
                  <a:srgbClr val="FF0000"/>
                </a:solidFill>
                <a:latin typeface="Times New Roman" panose="02020603050405020304" pitchFamily="18" charset="0"/>
                <a:cs typeface="Times New Roman" panose="02020603050405020304" pitchFamily="18" charset="0"/>
              </a:rPr>
              <a:t>Z-pole: compliance with scheduled operation (</a:t>
            </a:r>
            <a:r>
              <a:rPr lang="en-GB" b="1" strike="sngStrike" kern="0" dirty="0">
                <a:solidFill>
                  <a:srgbClr val="FF0000"/>
                </a:solidFill>
                <a:latin typeface="Times New Roman" panose="02020603050405020304" pitchFamily="18" charset="0"/>
                <a:cs typeface="Times New Roman" panose="02020603050405020304" pitchFamily="18" charset="0"/>
              </a:rPr>
              <a:t>integrated luminosity first 2 years</a:t>
            </a:r>
            <a:r>
              <a:rPr lang="en-GB" b="1" kern="0" dirty="0">
                <a:solidFill>
                  <a:srgbClr val="FF0000"/>
                </a:solidFill>
                <a:latin typeface="Times New Roman" panose="02020603050405020304" pitchFamily="18" charset="0"/>
                <a:cs typeface="Times New Roman" panose="02020603050405020304" pitchFamily="18" charset="0"/>
              </a:rPr>
              <a:t>), requires quick commissioning to I</a:t>
            </a:r>
            <a:r>
              <a:rPr lang="en-GB" b="1" kern="0" baseline="-25000" dirty="0">
                <a:solidFill>
                  <a:srgbClr val="FF0000"/>
                </a:solidFill>
                <a:latin typeface="Times New Roman" panose="02020603050405020304" pitchFamily="18" charset="0"/>
                <a:cs typeface="Times New Roman" panose="02020603050405020304" pitchFamily="18" charset="0"/>
              </a:rPr>
              <a:t>NOM</a:t>
            </a:r>
            <a:r>
              <a:rPr lang="en-GB" b="1" kern="0" dirty="0">
                <a:solidFill>
                  <a:srgbClr val="FF0000"/>
                </a:solidFill>
                <a:latin typeface="Times New Roman" panose="02020603050405020304" pitchFamily="18" charset="0"/>
                <a:cs typeface="Times New Roman" panose="02020603050405020304" pitchFamily="18" charset="0"/>
              </a:rPr>
              <a:t>=</a:t>
            </a:r>
            <a:r>
              <a:rPr lang="en-GB" b="1" strike="sngStrike" kern="0" dirty="0">
                <a:solidFill>
                  <a:srgbClr val="FF0000"/>
                </a:solidFill>
                <a:latin typeface="Times New Roman" panose="02020603050405020304" pitchFamily="18" charset="0"/>
                <a:cs typeface="Times New Roman" panose="02020603050405020304" pitchFamily="18" charset="0"/>
              </a:rPr>
              <a:t>1.390 A</a:t>
            </a:r>
            <a:r>
              <a:rPr lang="en-GB" b="1" kern="0" dirty="0">
                <a:solidFill>
                  <a:srgbClr val="FF0000"/>
                </a:solidFill>
                <a:latin typeface="Times New Roman" panose="02020603050405020304" pitchFamily="18" charset="0"/>
                <a:cs typeface="Times New Roman" panose="02020603050405020304" pitchFamily="18" charset="0"/>
              </a:rPr>
              <a:t> 1270 mA;</a:t>
            </a:r>
          </a:p>
          <a:p>
            <a:pPr marL="342900" indent="-342900">
              <a:spcBef>
                <a:spcPts val="1200"/>
              </a:spcBef>
              <a:buFont typeface="Arial" panose="020B0604020202020204" pitchFamily="34" charset="0"/>
              <a:buChar char="•"/>
              <a:defRPr/>
            </a:pPr>
            <a:r>
              <a:rPr lang="en-GB" b="1" kern="0" dirty="0">
                <a:solidFill>
                  <a:srgbClr val="FF6600"/>
                </a:solidFill>
                <a:latin typeface="Times New Roman" panose="02020603050405020304" pitchFamily="18" charset="0"/>
                <a:cs typeface="Times New Roman" panose="02020603050405020304" pitchFamily="18" charset="0"/>
              </a:rPr>
              <a:t>T-pole (182.5): extremely large and penetrating radiation, critical energy </a:t>
            </a:r>
            <a:r>
              <a:rPr lang="en-GB" b="1" strike="sngStrike" kern="0" dirty="0">
                <a:solidFill>
                  <a:srgbClr val="FF6600"/>
                </a:solidFill>
                <a:latin typeface="Times New Roman" panose="02020603050405020304" pitchFamily="18" charset="0"/>
                <a:cs typeface="Times New Roman" panose="02020603050405020304" pitchFamily="18" charset="0"/>
              </a:rPr>
              <a:t>1.25 MeV</a:t>
            </a:r>
            <a:r>
              <a:rPr lang="en-GB" b="1" kern="0" dirty="0">
                <a:solidFill>
                  <a:srgbClr val="FF6600"/>
                </a:solidFill>
                <a:latin typeface="Times New Roman" panose="02020603050405020304" pitchFamily="18" charset="0"/>
                <a:cs typeface="Times New Roman" panose="02020603050405020304" pitchFamily="18" charset="0"/>
              </a:rPr>
              <a:t> 1.36 MeV;</a:t>
            </a:r>
          </a:p>
          <a:p>
            <a:pPr marL="342900" indent="-342900">
              <a:spcBef>
                <a:spcPts val="1200"/>
              </a:spcBef>
              <a:buFont typeface="Arial" panose="020B0604020202020204" pitchFamily="34" charset="0"/>
              <a:buChar char="•"/>
              <a:defRPr/>
            </a:pPr>
            <a:r>
              <a:rPr lang="en-GB" b="1" kern="0" dirty="0">
                <a:solidFill>
                  <a:srgbClr val="FF6600"/>
                </a:solidFill>
                <a:latin typeface="Times New Roman" panose="02020603050405020304" pitchFamily="18" charset="0"/>
                <a:cs typeface="Times New Roman" panose="02020603050405020304" pitchFamily="18" charset="0"/>
              </a:rPr>
              <a:t>T-pole</a:t>
            </a:r>
            <a:r>
              <a:rPr lang="en-GB" b="1" kern="0" dirty="0">
                <a:solidFill>
                  <a:schemeClr val="tx1">
                    <a:lumMod val="50000"/>
                  </a:schemeClr>
                </a:solidFill>
                <a:latin typeface="Times New Roman" panose="02020603050405020304" pitchFamily="18" charset="0"/>
                <a:cs typeface="Times New Roman" panose="02020603050405020304" pitchFamily="18" charset="0"/>
              </a:rPr>
              <a:t> (and also </a:t>
            </a:r>
            <a:r>
              <a:rPr lang="en-GB" b="1" kern="0" dirty="0">
                <a:solidFill>
                  <a:schemeClr val="tx1">
                    <a:lumMod val="60000"/>
                    <a:lumOff val="40000"/>
                  </a:schemeClr>
                </a:solidFill>
                <a:latin typeface="Times New Roman" panose="02020603050405020304" pitchFamily="18" charset="0"/>
                <a:cs typeface="Times New Roman" panose="02020603050405020304" pitchFamily="18" charset="0"/>
              </a:rPr>
              <a:t>W</a:t>
            </a:r>
            <a:r>
              <a:rPr lang="en-GB" b="1" kern="0" dirty="0">
                <a:solidFill>
                  <a:schemeClr val="tx1">
                    <a:lumMod val="50000"/>
                  </a:schemeClr>
                </a:solidFill>
                <a:latin typeface="Times New Roman" panose="02020603050405020304" pitchFamily="18" charset="0"/>
                <a:cs typeface="Times New Roman" panose="02020603050405020304" pitchFamily="18" charset="0"/>
              </a:rPr>
              <a:t> and </a:t>
            </a:r>
            <a:r>
              <a:rPr lang="en-GB" b="1" kern="0" dirty="0">
                <a:solidFill>
                  <a:srgbClr val="008000"/>
                </a:solidFill>
                <a:latin typeface="Times New Roman" panose="02020603050405020304" pitchFamily="18" charset="0"/>
                <a:cs typeface="Times New Roman" panose="02020603050405020304" pitchFamily="18" charset="0"/>
              </a:rPr>
              <a:t>H</a:t>
            </a:r>
            <a:r>
              <a:rPr lang="en-GB" b="1" kern="0" dirty="0">
                <a:solidFill>
                  <a:schemeClr val="tx1">
                    <a:lumMod val="50000"/>
                  </a:schemeClr>
                </a:solidFill>
                <a:latin typeface="Times New Roman" panose="02020603050405020304" pitchFamily="18" charset="0"/>
                <a:cs typeface="Times New Roman" panose="02020603050405020304" pitchFamily="18" charset="0"/>
              </a:rPr>
              <a:t>): need design which minimizes activation of tunnel and machine components (</a:t>
            </a:r>
            <a:r>
              <a:rPr lang="en-GB" b="1" kern="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FLUKA)</a:t>
            </a:r>
            <a:r>
              <a:rPr lang="en-GB" b="1" kern="0" dirty="0">
                <a:solidFill>
                  <a:schemeClr val="tx1">
                    <a:lumMod val="50000"/>
                  </a:schemeClr>
                </a:solidFill>
                <a:latin typeface="Times New Roman" panose="02020603050405020304" pitchFamily="18" charset="0"/>
                <a:cs typeface="Times New Roman" panose="02020603050405020304" pitchFamily="18" charset="0"/>
              </a:rPr>
              <a:t>;</a:t>
            </a:r>
          </a:p>
          <a:p>
            <a:pPr marL="342900" indent="-342900">
              <a:spcBef>
                <a:spcPts val="1200"/>
              </a:spcBef>
              <a:buFont typeface="Arial" panose="020B0604020202020204" pitchFamily="34" charset="0"/>
              <a:buChar char="•"/>
              <a:defRPr/>
            </a:pPr>
            <a:r>
              <a:rPr lang="en-GB" b="1" kern="0" dirty="0">
                <a:solidFill>
                  <a:schemeClr val="tx1">
                    <a:lumMod val="60000"/>
                    <a:lumOff val="40000"/>
                  </a:schemeClr>
                </a:solidFill>
                <a:latin typeface="Times New Roman" panose="02020603050405020304" pitchFamily="18" charset="0"/>
                <a:cs typeface="Times New Roman" panose="02020603050405020304" pitchFamily="18" charset="0"/>
              </a:rPr>
              <a:t>W</a:t>
            </a:r>
            <a:r>
              <a:rPr lang="en-GB" b="1" kern="0" dirty="0">
                <a:solidFill>
                  <a:schemeClr val="tx1">
                    <a:lumMod val="50000"/>
                  </a:schemeClr>
                </a:solidFill>
                <a:latin typeface="Times New Roman" panose="02020603050405020304" pitchFamily="18" charset="0"/>
                <a:cs typeface="Times New Roman" panose="02020603050405020304" pitchFamily="18" charset="0"/>
              </a:rPr>
              <a:t>, </a:t>
            </a:r>
            <a:r>
              <a:rPr lang="en-GB" b="1" kern="0" dirty="0">
                <a:solidFill>
                  <a:srgbClr val="008000"/>
                </a:solidFill>
                <a:latin typeface="Times New Roman" panose="02020603050405020304" pitchFamily="18" charset="0"/>
                <a:cs typeface="Times New Roman" panose="02020603050405020304" pitchFamily="18" charset="0"/>
              </a:rPr>
              <a:t>H-pole</a:t>
            </a:r>
            <a:r>
              <a:rPr lang="en-GB" b="1" kern="0" dirty="0">
                <a:solidFill>
                  <a:schemeClr val="tx1">
                    <a:lumMod val="50000"/>
                  </a:schemeClr>
                </a:solidFill>
                <a:latin typeface="Times New Roman" panose="02020603050405020304" pitchFamily="18" charset="0"/>
                <a:cs typeface="Times New Roman" panose="02020603050405020304" pitchFamily="18" charset="0"/>
              </a:rPr>
              <a:t>: intermediate between </a:t>
            </a:r>
            <a:r>
              <a:rPr lang="en-GB" b="1" kern="0" dirty="0">
                <a:solidFill>
                  <a:srgbClr val="FF0000"/>
                </a:solidFill>
                <a:latin typeface="Times New Roman" panose="02020603050405020304" pitchFamily="18" charset="0"/>
                <a:cs typeface="Times New Roman" panose="02020603050405020304" pitchFamily="18" charset="0"/>
              </a:rPr>
              <a:t>Z</a:t>
            </a:r>
            <a:r>
              <a:rPr lang="en-GB" b="1" kern="0" dirty="0">
                <a:solidFill>
                  <a:schemeClr val="tx1">
                    <a:lumMod val="50000"/>
                  </a:schemeClr>
                </a:solidFill>
                <a:latin typeface="Times New Roman" panose="02020603050405020304" pitchFamily="18" charset="0"/>
                <a:cs typeface="Times New Roman" panose="02020603050405020304" pitchFamily="18" charset="0"/>
              </a:rPr>
              <a:t> and </a:t>
            </a:r>
            <a:r>
              <a:rPr lang="en-GB" b="1" kern="0" dirty="0">
                <a:solidFill>
                  <a:srgbClr val="FF6600"/>
                </a:solidFill>
                <a:latin typeface="Times New Roman" panose="02020603050405020304" pitchFamily="18" charset="0"/>
                <a:cs typeface="Times New Roman" panose="02020603050405020304" pitchFamily="18" charset="0"/>
              </a:rPr>
              <a:t>T</a:t>
            </a:r>
            <a:r>
              <a:rPr lang="en-GB" b="1" kern="0" dirty="0">
                <a:solidFill>
                  <a:schemeClr val="tx1">
                    <a:lumMod val="50000"/>
                  </a:schemeClr>
                </a:solidFill>
                <a:latin typeface="Times New Roman" panose="02020603050405020304" pitchFamily="18" charset="0"/>
                <a:cs typeface="Times New Roman" panose="02020603050405020304" pitchFamily="18" charset="0"/>
              </a:rPr>
              <a:t>; still </a:t>
            </a:r>
            <a:r>
              <a:rPr lang="en-GB" b="1" kern="0" dirty="0" err="1">
                <a:solidFill>
                  <a:schemeClr val="tx1">
                    <a:lumMod val="50000"/>
                  </a:schemeClr>
                </a:solidFill>
                <a:latin typeface="Times New Roman" panose="02020603050405020304" pitchFamily="18" charset="0"/>
                <a:cs typeface="Times New Roman" panose="02020603050405020304" pitchFamily="18" charset="0"/>
              </a:rPr>
              <a:t>E</a:t>
            </a:r>
            <a:r>
              <a:rPr lang="en-GB" b="1" kern="0" baseline="-25000" dirty="0" err="1">
                <a:solidFill>
                  <a:schemeClr val="tx1">
                    <a:lumMod val="50000"/>
                  </a:schemeClr>
                </a:solidFill>
                <a:latin typeface="Times New Roman" panose="02020603050405020304" pitchFamily="18" charset="0"/>
                <a:cs typeface="Times New Roman" panose="02020603050405020304" pitchFamily="18" charset="0"/>
              </a:rPr>
              <a:t>crit</a:t>
            </a:r>
            <a:r>
              <a:rPr lang="en-GB" b="1" kern="0" dirty="0">
                <a:solidFill>
                  <a:schemeClr val="tx1">
                    <a:lumMod val="50000"/>
                  </a:schemeClr>
                </a:solidFill>
                <a:latin typeface="Times New Roman" panose="02020603050405020304" pitchFamily="18" charset="0"/>
                <a:cs typeface="Times New Roman" panose="02020603050405020304" pitchFamily="18" charset="0"/>
              </a:rPr>
              <a:t> &gt; Compton edge (~100 </a:t>
            </a:r>
            <a:r>
              <a:rPr lang="en-GB" b="1" kern="0" dirty="0" err="1">
                <a:solidFill>
                  <a:schemeClr val="tx1">
                    <a:lumMod val="50000"/>
                  </a:schemeClr>
                </a:solidFill>
                <a:latin typeface="Times New Roman" panose="02020603050405020304" pitchFamily="18" charset="0"/>
                <a:cs typeface="Times New Roman" panose="02020603050405020304" pitchFamily="18" charset="0"/>
              </a:rPr>
              <a:t>keV</a:t>
            </a:r>
            <a:r>
              <a:rPr lang="en-GB" b="1" kern="0" dirty="0">
                <a:solidFill>
                  <a:schemeClr val="tx1">
                    <a:lumMod val="50000"/>
                  </a:schemeClr>
                </a:solidFill>
                <a:latin typeface="Times New Roman" panose="02020603050405020304" pitchFamily="18" charset="0"/>
                <a:cs typeface="Times New Roman" panose="02020603050405020304" pitchFamily="18" charset="0"/>
              </a:rPr>
              <a:t> (Al), ~200 </a:t>
            </a:r>
            <a:r>
              <a:rPr lang="en-GB" b="1" kern="0" dirty="0" err="1">
                <a:solidFill>
                  <a:schemeClr val="tx1">
                    <a:lumMod val="50000"/>
                  </a:schemeClr>
                </a:solidFill>
                <a:latin typeface="Times New Roman" panose="02020603050405020304" pitchFamily="18" charset="0"/>
                <a:cs typeface="Times New Roman" panose="02020603050405020304" pitchFamily="18" charset="0"/>
              </a:rPr>
              <a:t>keV</a:t>
            </a:r>
            <a:r>
              <a:rPr lang="en-GB" b="1" kern="0" dirty="0">
                <a:solidFill>
                  <a:schemeClr val="tx1">
                    <a:lumMod val="50000"/>
                  </a:schemeClr>
                </a:solidFill>
                <a:latin typeface="Times New Roman" panose="02020603050405020304" pitchFamily="18" charset="0"/>
                <a:cs typeface="Times New Roman" panose="02020603050405020304" pitchFamily="18" charset="0"/>
              </a:rPr>
              <a:t> (Cu))</a:t>
            </a:r>
          </a:p>
        </p:txBody>
      </p:sp>
      <p:sp>
        <p:nvSpPr>
          <p:cNvPr id="2" name="TextBox 1"/>
          <p:cNvSpPr txBox="1"/>
          <p:nvPr/>
        </p:nvSpPr>
        <p:spPr>
          <a:xfrm>
            <a:off x="365760" y="64008"/>
            <a:ext cx="1161288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Synchrotron Radiation Spectra</a:t>
            </a:r>
            <a:endParaRPr lang="en-GB"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751495" y="798976"/>
            <a:ext cx="456285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Critical energy</a:t>
            </a:r>
            <a:r>
              <a:rPr lang="en-US" b="1" dirty="0">
                <a:latin typeface="Symbol" panose="05050102010706020507" pitchFamily="18" charset="2"/>
              </a:rPr>
              <a:t>: </a:t>
            </a:r>
            <a:r>
              <a:rPr lang="en-US" b="1" dirty="0" err="1">
                <a:latin typeface="Symbol" panose="05050102010706020507" pitchFamily="18" charset="2"/>
              </a:rPr>
              <a:t>e</a:t>
            </a:r>
            <a:r>
              <a:rPr lang="en-US" b="1" baseline="-25000" dirty="0" err="1"/>
              <a:t>c</a:t>
            </a:r>
            <a:r>
              <a:rPr lang="en-US" b="1" baseline="-25000" dirty="0"/>
              <a:t> </a:t>
            </a:r>
            <a:r>
              <a:rPr lang="en-US" b="1" dirty="0"/>
              <a:t>= 2218·E</a:t>
            </a:r>
            <a:r>
              <a:rPr lang="en-US" b="1" baseline="30000" dirty="0"/>
              <a:t>3</a:t>
            </a:r>
            <a:r>
              <a:rPr lang="en-US" b="1" dirty="0"/>
              <a:t> (GeV) / </a:t>
            </a:r>
            <a:r>
              <a:rPr lang="en-US" b="1" dirty="0">
                <a:latin typeface="Symbol" panose="05050102010706020507" pitchFamily="18" charset="2"/>
              </a:rPr>
              <a:t>r</a:t>
            </a:r>
            <a:r>
              <a:rPr lang="en-US" b="1" dirty="0"/>
              <a:t>(m)</a:t>
            </a:r>
            <a:endParaRPr lang="en-GB" b="1" dirty="0"/>
          </a:p>
        </p:txBody>
      </p:sp>
      <p:sp>
        <p:nvSpPr>
          <p:cNvPr id="10" name="TextBox 9"/>
          <p:cNvSpPr txBox="1"/>
          <p:nvPr/>
        </p:nvSpPr>
        <p:spPr>
          <a:xfrm>
            <a:off x="11408332" y="2066307"/>
            <a:ext cx="718354" cy="1169551"/>
          </a:xfrm>
          <a:prstGeom prst="rect">
            <a:avLst/>
          </a:prstGeom>
          <a:solidFill>
            <a:schemeClr val="bg1"/>
          </a:solidFill>
        </p:spPr>
        <p:txBody>
          <a:bodyPr wrap="square" rtlCol="0">
            <a:spAutoFit/>
          </a:bodyPr>
          <a:lstStyle/>
          <a:p>
            <a:r>
              <a:rPr lang="en-US" sz="1400" b="1" dirty="0">
                <a:solidFill>
                  <a:srgbClr val="FF0000"/>
                </a:solidFill>
              </a:rPr>
              <a:t>21.2</a:t>
            </a:r>
          </a:p>
          <a:p>
            <a:r>
              <a:rPr lang="en-US" sz="1400" b="1" dirty="0">
                <a:solidFill>
                  <a:srgbClr val="FF0000"/>
                </a:solidFill>
              </a:rPr>
              <a:t>114.3</a:t>
            </a:r>
          </a:p>
          <a:p>
            <a:r>
              <a:rPr lang="en-US" sz="1400" b="1" dirty="0">
                <a:solidFill>
                  <a:srgbClr val="FF0000"/>
                </a:solidFill>
              </a:rPr>
              <a:t>385.7</a:t>
            </a:r>
          </a:p>
          <a:p>
            <a:r>
              <a:rPr lang="en-US" sz="1400" b="1" dirty="0">
                <a:solidFill>
                  <a:srgbClr val="FF0000"/>
                </a:solidFill>
              </a:rPr>
              <a:t>1196.4</a:t>
            </a:r>
          </a:p>
          <a:p>
            <a:r>
              <a:rPr lang="en-US" sz="1400" b="1" dirty="0">
                <a:solidFill>
                  <a:srgbClr val="FF0000"/>
                </a:solidFill>
              </a:rPr>
              <a:t>1356.9</a:t>
            </a:r>
            <a:endParaRPr lang="en-GB" sz="1400" b="1" dirty="0">
              <a:solidFill>
                <a:srgbClr val="FF0000"/>
              </a:solidFill>
            </a:endParaRPr>
          </a:p>
        </p:txBody>
      </p:sp>
      <p:cxnSp>
        <p:nvCxnSpPr>
          <p:cNvPr id="12" name="Straight Arrow Connector 11"/>
          <p:cNvCxnSpPr/>
          <p:nvPr/>
        </p:nvCxnSpPr>
        <p:spPr>
          <a:xfrm>
            <a:off x="11408332" y="648783"/>
            <a:ext cx="193860" cy="1417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338397" y="355877"/>
            <a:ext cx="1951908" cy="369332"/>
          </a:xfrm>
          <a:prstGeom prst="rect">
            <a:avLst/>
          </a:prstGeom>
          <a:noFill/>
        </p:spPr>
        <p:txBody>
          <a:bodyPr wrap="square" rtlCol="0">
            <a:spAutoFit/>
          </a:bodyPr>
          <a:lstStyle/>
          <a:p>
            <a:r>
              <a:rPr lang="en-US" u="sng" dirty="0">
                <a:solidFill>
                  <a:srgbClr val="FF0000"/>
                </a:solidFill>
              </a:rPr>
              <a:t>90.7 km machine</a:t>
            </a:r>
            <a:endParaRPr lang="en-GB" u="sng" dirty="0">
              <a:solidFill>
                <a:srgbClr val="FF0000"/>
              </a:solidFill>
            </a:endParaRPr>
          </a:p>
        </p:txBody>
      </p:sp>
      <p:sp>
        <p:nvSpPr>
          <p:cNvPr id="14" name="TextBox 13"/>
          <p:cNvSpPr txBox="1"/>
          <p:nvPr/>
        </p:nvSpPr>
        <p:spPr>
          <a:xfrm>
            <a:off x="7793225" y="1592087"/>
            <a:ext cx="1951908" cy="369332"/>
          </a:xfrm>
          <a:prstGeom prst="rect">
            <a:avLst/>
          </a:prstGeom>
          <a:solidFill>
            <a:schemeClr val="bg1"/>
          </a:solidFill>
        </p:spPr>
        <p:txBody>
          <a:bodyPr wrap="square" rtlCol="0">
            <a:spAutoFit/>
          </a:bodyPr>
          <a:lstStyle/>
          <a:p>
            <a:r>
              <a:rPr lang="en-US" u="sng" dirty="0">
                <a:solidFill>
                  <a:schemeClr val="accent1">
                    <a:lumMod val="75000"/>
                  </a:schemeClr>
                </a:solidFill>
              </a:rPr>
              <a:t>97.8 km machine</a:t>
            </a:r>
            <a:endParaRPr lang="en-GB" u="sng" dirty="0">
              <a:solidFill>
                <a:schemeClr val="accent1">
                  <a:lumMod val="75000"/>
                </a:schemeClr>
              </a:solidFill>
            </a:endParaRPr>
          </a:p>
        </p:txBody>
      </p:sp>
      <p:pic>
        <p:nvPicPr>
          <p:cNvPr id="8" name="Picture 7">
            <a:extLst>
              <a:ext uri="{FF2B5EF4-FFF2-40B4-BE49-F238E27FC236}">
                <a16:creationId xmlns:a16="http://schemas.microsoft.com/office/drawing/2014/main" id="{70652206-F5F9-CFB6-A82C-323A3795538B}"/>
              </a:ext>
            </a:extLst>
          </p:cNvPr>
          <p:cNvPicPr>
            <a:picLocks noChangeAspect="1"/>
          </p:cNvPicPr>
          <p:nvPr/>
        </p:nvPicPr>
        <p:blipFill>
          <a:blip r:embed="rId3"/>
          <a:stretch>
            <a:fillRect/>
          </a:stretch>
        </p:blipFill>
        <p:spPr>
          <a:xfrm>
            <a:off x="40192" y="4936782"/>
            <a:ext cx="5052300" cy="1362224"/>
          </a:xfrm>
          <a:prstGeom prst="rect">
            <a:avLst/>
          </a:prstGeom>
        </p:spPr>
      </p:pic>
      <p:sp>
        <p:nvSpPr>
          <p:cNvPr id="11" name="TextBox 10">
            <a:extLst>
              <a:ext uri="{FF2B5EF4-FFF2-40B4-BE49-F238E27FC236}">
                <a16:creationId xmlns:a16="http://schemas.microsoft.com/office/drawing/2014/main" id="{A41AE524-80EE-8CE1-18E9-2DC4473E0D9B}"/>
              </a:ext>
            </a:extLst>
          </p:cNvPr>
          <p:cNvSpPr txBox="1"/>
          <p:nvPr/>
        </p:nvSpPr>
        <p:spPr>
          <a:xfrm>
            <a:off x="47328" y="6136908"/>
            <a:ext cx="4856268" cy="307777"/>
          </a:xfrm>
          <a:prstGeom prst="rect">
            <a:avLst/>
          </a:prstGeom>
          <a:noFill/>
        </p:spPr>
        <p:txBody>
          <a:bodyPr wrap="square" rtlCol="0">
            <a:spAutoFit/>
          </a:bodyPr>
          <a:lstStyle/>
          <a:p>
            <a:pPr algn="ctr"/>
            <a:r>
              <a:rPr lang="en-GB" sz="1400" dirty="0">
                <a:hlinkClick r:id="rId4"/>
              </a:rPr>
              <a:t>https://doi.org/10.1140/epjti/s40485-022-00087-w</a:t>
            </a:r>
            <a:r>
              <a:rPr lang="en-GB" sz="1400" dirty="0"/>
              <a:t> </a:t>
            </a:r>
          </a:p>
        </p:txBody>
      </p:sp>
    </p:spTree>
    <p:extLst>
      <p:ext uri="{BB962C8B-B14F-4D97-AF65-F5344CB8AC3E}">
        <p14:creationId xmlns:p14="http://schemas.microsoft.com/office/powerpoint/2010/main" val="374066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E7FB-741B-32E7-9C34-6DE9BD6A82F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9AC622-9A7B-5741-8026-D02833EDC614}"/>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4F8A8EB1-5CDC-B137-EEF9-6B4791CA5D80}"/>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6</a:t>
            </a:fld>
            <a:endParaRPr lang="en-GB" dirty="0"/>
          </a:p>
        </p:txBody>
      </p:sp>
      <p:sp>
        <p:nvSpPr>
          <p:cNvPr id="5" name="TextBox 4">
            <a:extLst>
              <a:ext uri="{FF2B5EF4-FFF2-40B4-BE49-F238E27FC236}">
                <a16:creationId xmlns:a16="http://schemas.microsoft.com/office/drawing/2014/main" id="{CF8F610D-3640-11D6-6C5C-293A86EC41C2}"/>
              </a:ext>
            </a:extLst>
          </p:cNvPr>
          <p:cNvSpPr txBox="1"/>
          <p:nvPr/>
        </p:nvSpPr>
        <p:spPr>
          <a:xfrm>
            <a:off x="271949" y="119795"/>
            <a:ext cx="11648101" cy="1812163"/>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3. Synchrotron Radiation-Induced Desorption</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When photons with energy above the </a:t>
            </a:r>
            <a:r>
              <a:rPr lang="en-US" sz="2000" dirty="0">
                <a:solidFill>
                  <a:srgbClr val="0070C0"/>
                </a:solidFill>
                <a:latin typeface="Times New Roman" panose="02020603050405020304" pitchFamily="18" charset="0"/>
                <a:cs typeface="Times New Roman" panose="02020603050405020304" pitchFamily="18" charset="0"/>
              </a:rPr>
              <a:t>work function </a:t>
            </a:r>
            <a:r>
              <a:rPr lang="en-US" sz="2000" dirty="0">
                <a:latin typeface="Times New Roman" panose="02020603050405020304" pitchFamily="18" charset="0"/>
                <a:cs typeface="Times New Roman" panose="02020603050405020304" pitchFamily="18" charset="0"/>
              </a:rPr>
              <a:t>of the vacuum chamber (VC) material hit the surface they can generate PSD </a:t>
            </a:r>
            <a:r>
              <a:rPr lang="en-US" sz="2000" dirty="0">
                <a:solidFill>
                  <a:srgbClr val="0070C0"/>
                </a:solidFill>
                <a:latin typeface="Times New Roman" panose="02020603050405020304" pitchFamily="18" charset="0"/>
                <a:cs typeface="Times New Roman" panose="02020603050405020304" pitchFamily="18" charset="0"/>
              </a:rPr>
              <a:t>molecular outgassing</a:t>
            </a:r>
            <a:r>
              <a:rPr lang="en-US" sz="2000" dirty="0">
                <a:latin typeface="Times New Roman" panose="02020603050405020304" pitchFamily="18" charset="0"/>
                <a:cs typeface="Times New Roman" panose="02020603050405020304" pitchFamily="18" charset="0"/>
              </a:rPr>
              <a:t>, mediated by </a:t>
            </a:r>
            <a:r>
              <a:rPr lang="en-US" sz="2000" dirty="0">
                <a:solidFill>
                  <a:srgbClr val="0070C0"/>
                </a:solidFill>
                <a:latin typeface="Times New Roman" panose="02020603050405020304" pitchFamily="18" charset="0"/>
                <a:cs typeface="Times New Roman" panose="02020603050405020304" pitchFamily="18" charset="0"/>
              </a:rPr>
              <a:t>PE emission</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a:t>
            </a:r>
            <a:r>
              <a:rPr lang="en-US" sz="2000" dirty="0">
                <a:solidFill>
                  <a:srgbClr val="0070C0"/>
                </a:solidFill>
                <a:latin typeface="Times New Roman" panose="02020603050405020304" pitchFamily="18" charset="0"/>
                <a:cs typeface="Times New Roman" panose="02020603050405020304" pitchFamily="18" charset="0"/>
              </a:rPr>
              <a:t>PSD yield </a:t>
            </a:r>
            <a:r>
              <a:rPr lang="en-US" sz="2000" dirty="0">
                <a:latin typeface="Symbol" panose="05050102010706020507" pitchFamily="18" charset="2"/>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 (molecules/photon) is characterized by a </a:t>
            </a:r>
            <a:r>
              <a:rPr lang="en-US" sz="2000" dirty="0">
                <a:solidFill>
                  <a:srgbClr val="0070C0"/>
                </a:solidFill>
                <a:latin typeface="Times New Roman" panose="02020603050405020304" pitchFamily="18" charset="0"/>
                <a:cs typeface="Times New Roman" panose="02020603050405020304" pitchFamily="18" charset="0"/>
              </a:rPr>
              <a:t>conditioning curve </a:t>
            </a:r>
            <a:r>
              <a:rPr lang="en-US" sz="2000" dirty="0">
                <a:latin typeface="Times New Roman" panose="02020603050405020304" pitchFamily="18" charset="0"/>
                <a:cs typeface="Times New Roman" panose="02020603050405020304" pitchFamily="18" charset="0"/>
              </a:rPr>
              <a:t>which, in a log-log scale vs accumulated photon dose D (photons/m) resembles a </a:t>
            </a:r>
            <a:r>
              <a:rPr lang="en-US" sz="2000" dirty="0">
                <a:solidFill>
                  <a:srgbClr val="0070C0"/>
                </a:solidFill>
                <a:latin typeface="Times New Roman" panose="02020603050405020304" pitchFamily="18" charset="0"/>
                <a:cs typeface="Times New Roman" panose="02020603050405020304" pitchFamily="18" charset="0"/>
              </a:rPr>
              <a:t>power law </a:t>
            </a:r>
            <a:r>
              <a:rPr lang="en-US" sz="2000" dirty="0">
                <a:latin typeface="Symbol" panose="05050102010706020507" pitchFamily="18" charset="2"/>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a:t>
            </a:r>
            <a:r>
              <a:rPr lang="en-US" sz="2000" dirty="0" err="1">
                <a:latin typeface="Symbol" panose="05050102010706020507" pitchFamily="18" charset="2"/>
                <a:cs typeface="Times New Roman" panose="02020603050405020304" pitchFamily="18" charset="0"/>
              </a:rPr>
              <a:t>h</a:t>
            </a:r>
            <a:r>
              <a:rPr lang="en-US" sz="2000" baseline="-25000" dirty="0" err="1">
                <a:latin typeface="Times New Roman" panose="02020603050405020304" pitchFamily="18" charset="0"/>
                <a:cs typeface="Times New Roman" panose="02020603050405020304" pitchFamily="18" charset="0"/>
              </a:rPr>
              <a:t>o</a:t>
            </a:r>
            <a:r>
              <a:rPr lang="en-US" sz="2000" dirty="0" err="1">
                <a:latin typeface="Times New Roman" panose="02020603050405020304" pitchFamily="18" charset="0"/>
                <a:cs typeface="Times New Roman" panose="02020603050405020304" pitchFamily="18" charset="0"/>
              </a:rPr>
              <a:t>·D</a:t>
            </a:r>
            <a:r>
              <a:rPr lang="en-US" sz="2000" baseline="30000" dirty="0" err="1">
                <a:latin typeface="Times New Roman" panose="02020603050405020304" pitchFamily="18" charset="0"/>
                <a:cs typeface="Times New Roman" panose="02020603050405020304" pitchFamily="18" charset="0"/>
              </a:rPr>
              <a:t>-</a:t>
            </a:r>
            <a:r>
              <a:rPr lang="en-US" sz="2000" baseline="30000" dirty="0" err="1">
                <a:latin typeface="Symbol" panose="05050102010706020507" pitchFamily="18" charset="2"/>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 with 0.3&lt;</a:t>
            </a:r>
            <a:r>
              <a:rPr lang="en-US" sz="2000" dirty="0">
                <a:latin typeface="Symbol" panose="05050102010706020507" pitchFamily="18" charset="2"/>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&lt;1</a:t>
            </a:r>
          </a:p>
        </p:txBody>
      </p:sp>
      <p:pic>
        <p:nvPicPr>
          <p:cNvPr id="6" name="Picture 5">
            <a:extLst>
              <a:ext uri="{FF2B5EF4-FFF2-40B4-BE49-F238E27FC236}">
                <a16:creationId xmlns:a16="http://schemas.microsoft.com/office/drawing/2014/main" id="{C15031B5-AA51-07DA-33EC-AC864BA9144A}"/>
              </a:ext>
            </a:extLst>
          </p:cNvPr>
          <p:cNvPicPr>
            <a:picLocks noChangeAspect="1"/>
          </p:cNvPicPr>
          <p:nvPr/>
        </p:nvPicPr>
        <p:blipFill>
          <a:blip r:embed="rId2"/>
          <a:stretch>
            <a:fillRect/>
          </a:stretch>
        </p:blipFill>
        <p:spPr>
          <a:xfrm>
            <a:off x="430062" y="2211525"/>
            <a:ext cx="3467045" cy="3905698"/>
          </a:xfrm>
          <a:prstGeom prst="rect">
            <a:avLst/>
          </a:prstGeom>
        </p:spPr>
      </p:pic>
      <p:sp>
        <p:nvSpPr>
          <p:cNvPr id="7" name="TextBox 6">
            <a:extLst>
              <a:ext uri="{FF2B5EF4-FFF2-40B4-BE49-F238E27FC236}">
                <a16:creationId xmlns:a16="http://schemas.microsoft.com/office/drawing/2014/main" id="{DAC45D05-9B09-610A-8D4A-E6DE2FDE0DC3}"/>
              </a:ext>
            </a:extLst>
          </p:cNvPr>
          <p:cNvSpPr txBox="1"/>
          <p:nvPr/>
        </p:nvSpPr>
        <p:spPr>
          <a:xfrm>
            <a:off x="1728317" y="6185096"/>
            <a:ext cx="8982014" cy="307777"/>
          </a:xfrm>
          <a:prstGeom prst="rect">
            <a:avLst/>
          </a:prstGeom>
          <a:noFill/>
        </p:spPr>
        <p:txBody>
          <a:bodyPr wrap="square" rtlCol="0">
            <a:spAutoFit/>
          </a:bodyPr>
          <a:lstStyle/>
          <a:p>
            <a:pPr algn="ctr"/>
            <a:r>
              <a:rPr lang="en-GB" sz="1400" dirty="0"/>
              <a:t>“</a:t>
            </a:r>
            <a:r>
              <a:rPr lang="en-GB" sz="1400" i="1" dirty="0"/>
              <a:t>Experience with the Operation of the LEP Vacuum System and its Performance for LEP200</a:t>
            </a:r>
            <a:r>
              <a:rPr lang="en-GB" sz="1400" dirty="0"/>
              <a:t>”, O. </a:t>
            </a:r>
            <a:r>
              <a:rPr lang="en-GB" sz="1400" dirty="0" err="1"/>
              <a:t>Gröbner</a:t>
            </a:r>
            <a:r>
              <a:rPr lang="en-GB" sz="1400" dirty="0"/>
              <a:t> et al., EPAC’92</a:t>
            </a:r>
          </a:p>
        </p:txBody>
      </p:sp>
      <p:pic>
        <p:nvPicPr>
          <p:cNvPr id="9" name="Picture 8">
            <a:extLst>
              <a:ext uri="{FF2B5EF4-FFF2-40B4-BE49-F238E27FC236}">
                <a16:creationId xmlns:a16="http://schemas.microsoft.com/office/drawing/2014/main" id="{5FA425B9-65F4-9B73-539E-BB90F18C6E10}"/>
              </a:ext>
            </a:extLst>
          </p:cNvPr>
          <p:cNvPicPr>
            <a:picLocks noChangeAspect="1"/>
          </p:cNvPicPr>
          <p:nvPr/>
        </p:nvPicPr>
        <p:blipFill>
          <a:blip r:embed="rId3"/>
          <a:stretch>
            <a:fillRect/>
          </a:stretch>
        </p:blipFill>
        <p:spPr>
          <a:xfrm>
            <a:off x="4263714" y="2157973"/>
            <a:ext cx="3624246" cy="3641628"/>
          </a:xfrm>
          <a:prstGeom prst="rect">
            <a:avLst/>
          </a:prstGeom>
        </p:spPr>
      </p:pic>
      <p:pic>
        <p:nvPicPr>
          <p:cNvPr id="11" name="Picture 10">
            <a:extLst>
              <a:ext uri="{FF2B5EF4-FFF2-40B4-BE49-F238E27FC236}">
                <a16:creationId xmlns:a16="http://schemas.microsoft.com/office/drawing/2014/main" id="{ABBFD125-F60F-926E-B9BE-14F2677EEA6E}"/>
              </a:ext>
            </a:extLst>
          </p:cNvPr>
          <p:cNvPicPr>
            <a:picLocks noChangeAspect="1"/>
          </p:cNvPicPr>
          <p:nvPr/>
        </p:nvPicPr>
        <p:blipFill>
          <a:blip r:embed="rId4"/>
          <a:stretch>
            <a:fillRect/>
          </a:stretch>
        </p:blipFill>
        <p:spPr>
          <a:xfrm>
            <a:off x="8358656" y="2092376"/>
            <a:ext cx="3421348" cy="3405508"/>
          </a:xfrm>
          <a:prstGeom prst="rect">
            <a:avLst/>
          </a:prstGeom>
        </p:spPr>
      </p:pic>
    </p:spTree>
    <p:extLst>
      <p:ext uri="{BB962C8B-B14F-4D97-AF65-F5344CB8AC3E}">
        <p14:creationId xmlns:p14="http://schemas.microsoft.com/office/powerpoint/2010/main" val="6030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7</a:t>
            </a:fld>
            <a:endParaRPr lang="en-GB" dirty="0"/>
          </a:p>
        </p:txBody>
      </p:sp>
      <p:sp>
        <p:nvSpPr>
          <p:cNvPr id="5" name="Text Placeholder 5">
            <a:extLst>
              <a:ext uri="{FF2B5EF4-FFF2-40B4-BE49-F238E27FC236}">
                <a16:creationId xmlns:a16="http://schemas.microsoft.com/office/drawing/2014/main" id="{649E9E8A-0429-4482-94BA-69298503E710}"/>
              </a:ext>
            </a:extLst>
          </p:cNvPr>
          <p:cNvSpPr txBox="1">
            <a:spLocks/>
          </p:cNvSpPr>
          <p:nvPr/>
        </p:nvSpPr>
        <p:spPr>
          <a:xfrm>
            <a:off x="156189" y="884522"/>
            <a:ext cx="3922035" cy="263244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chemeClr val="tx1"/>
                </a:solidFill>
                <a:latin typeface="Times New Roman" panose="02020603050405020304" pitchFamily="18" charset="0"/>
                <a:cs typeface="Times New Roman" panose="02020603050405020304" pitchFamily="18" charset="0"/>
              </a:rPr>
              <a:t>SR Spectra computed with SYNRAD+ (98 km ring)</a:t>
            </a:r>
          </a:p>
          <a:p>
            <a:endParaRPr lang="en-GB" dirty="0"/>
          </a:p>
          <a:p>
            <a:pPr marL="342900" indent="-342900" algn="l">
              <a:buFont typeface="Arial" panose="020B0604020202020204" pitchFamily="34" charset="0"/>
              <a:buChar char="•"/>
            </a:pPr>
            <a:r>
              <a:rPr lang="en-GB" sz="1800" dirty="0">
                <a:solidFill>
                  <a:schemeClr val="tx1"/>
                </a:solidFill>
                <a:latin typeface="Times New Roman" panose="02020603050405020304" pitchFamily="18" charset="0"/>
                <a:cs typeface="Times New Roman" panose="02020603050405020304" pitchFamily="18" charset="0"/>
              </a:rPr>
              <a:t>Radiation projected onto</a:t>
            </a:r>
          </a:p>
          <a:p>
            <a:pPr algn="l"/>
            <a:r>
              <a:rPr lang="en-GB" sz="1800" dirty="0">
                <a:solidFill>
                  <a:schemeClr val="tx1"/>
                </a:solidFill>
                <a:latin typeface="Times New Roman" panose="02020603050405020304" pitchFamily="18" charset="0"/>
                <a:cs typeface="Times New Roman" panose="02020603050405020304" pitchFamily="18" charset="0"/>
              </a:rPr>
              <a:t>      five 14x6 cm</a:t>
            </a:r>
            <a:r>
              <a:rPr lang="en-GB" sz="1800" baseline="30000" dirty="0">
                <a:solidFill>
                  <a:schemeClr val="tx1"/>
                </a:solidFill>
                <a:latin typeface="Times New Roman" panose="02020603050405020304" pitchFamily="18" charset="0"/>
                <a:cs typeface="Times New Roman" panose="02020603050405020304" pitchFamily="18" charset="0"/>
              </a:rPr>
              <a:t>2</a:t>
            </a:r>
            <a:r>
              <a:rPr lang="en-GB" sz="1800" dirty="0">
                <a:solidFill>
                  <a:schemeClr val="tx1"/>
                </a:solidFill>
                <a:latin typeface="Times New Roman" panose="02020603050405020304" pitchFamily="18" charset="0"/>
                <a:cs typeface="Times New Roman" panose="02020603050405020304" pitchFamily="18" charset="0"/>
              </a:rPr>
              <a:t> screens;</a:t>
            </a:r>
          </a:p>
          <a:p>
            <a:pPr marL="285750" indent="-285750" algn="l">
              <a:buFont typeface="Arial" panose="020B0604020202020204" pitchFamily="34" charset="0"/>
              <a:buChar char="•"/>
            </a:pPr>
            <a:r>
              <a:rPr lang="en-GB" sz="1800" dirty="0">
                <a:solidFill>
                  <a:schemeClr val="tx1"/>
                </a:solidFill>
                <a:latin typeface="Times New Roman" panose="02020603050405020304" pitchFamily="18" charset="0"/>
                <a:cs typeface="Times New Roman" panose="02020603050405020304" pitchFamily="18" charset="0"/>
              </a:rPr>
              <a:t>1 cm-long dipole arc trajectories;</a:t>
            </a:r>
          </a:p>
          <a:p>
            <a:pPr marL="285750" indent="-285750" algn="l">
              <a:buFont typeface="Arial" panose="020B0604020202020204" pitchFamily="34" charset="0"/>
              <a:buChar char="•"/>
            </a:pPr>
            <a:r>
              <a:rPr lang="en-GB" sz="1800" dirty="0">
                <a:solidFill>
                  <a:schemeClr val="tx1"/>
                </a:solidFill>
                <a:latin typeface="Times New Roman" panose="02020603050405020304" pitchFamily="18" charset="0"/>
                <a:cs typeface="Times New Roman" panose="02020603050405020304" pitchFamily="18" charset="0"/>
              </a:rPr>
              <a:t>Flux distribution shown here,</a:t>
            </a:r>
          </a:p>
          <a:p>
            <a:pPr marL="285750" indent="-285750" algn="l">
              <a:buFont typeface="Arial" panose="020B0604020202020204" pitchFamily="34" charset="0"/>
              <a:buChar char="•"/>
            </a:pPr>
            <a:r>
              <a:rPr lang="en-GB" sz="1800" dirty="0">
                <a:solidFill>
                  <a:schemeClr val="tx1"/>
                </a:solidFill>
                <a:latin typeface="Times New Roman" panose="02020603050405020304" pitchFamily="18" charset="0"/>
                <a:cs typeface="Times New Roman" panose="02020603050405020304" pitchFamily="18" charset="0"/>
              </a:rPr>
              <a:t>Logarithmic scale for textures, </a:t>
            </a:r>
          </a:p>
          <a:p>
            <a:pPr marL="285750" indent="-285750" algn="l">
              <a:buFont typeface="Arial" panose="020B0604020202020204" pitchFamily="34" charset="0"/>
              <a:buChar char="•"/>
            </a:pPr>
            <a:r>
              <a:rPr lang="en-GB" sz="1800" dirty="0">
                <a:solidFill>
                  <a:schemeClr val="tx1"/>
                </a:solidFill>
                <a:latin typeface="Times New Roman" panose="02020603050405020304" pitchFamily="18" charset="0"/>
                <a:cs typeface="Times New Roman" panose="02020603050405020304" pitchFamily="18" charset="0"/>
              </a:rPr>
              <a:t>   6 orders of magnitude displayed</a:t>
            </a:r>
            <a:r>
              <a:rPr lang="en-GB" dirty="0"/>
              <a:t>;</a:t>
            </a:r>
            <a:endParaRPr lang="en-US" dirty="0"/>
          </a:p>
        </p:txBody>
      </p:sp>
      <p:sp>
        <p:nvSpPr>
          <p:cNvPr id="6" name="Title 7">
            <a:extLst>
              <a:ext uri="{FF2B5EF4-FFF2-40B4-BE49-F238E27FC236}">
                <a16:creationId xmlns:a16="http://schemas.microsoft.com/office/drawing/2014/main" id="{68FCE828-C3B8-493E-9D8B-5D2FF65FCDAA}"/>
              </a:ext>
            </a:extLst>
          </p:cNvPr>
          <p:cNvSpPr txBox="1">
            <a:spLocks/>
          </p:cNvSpPr>
          <p:nvPr/>
        </p:nvSpPr>
        <p:spPr>
          <a:xfrm>
            <a:off x="300690" y="0"/>
            <a:ext cx="8212499" cy="4240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Synchrotron radiation spectrum, flux, power</a:t>
            </a:r>
          </a:p>
        </p:txBody>
      </p:sp>
      <p:pic>
        <p:nvPicPr>
          <p:cNvPr id="7" name="Picture 6">
            <a:extLst>
              <a:ext uri="{FF2B5EF4-FFF2-40B4-BE49-F238E27FC236}">
                <a16:creationId xmlns:a16="http://schemas.microsoft.com/office/drawing/2014/main" id="{70B2DF51-2BAF-4625-ACA4-2DBC03994B8C}"/>
              </a:ext>
            </a:extLst>
          </p:cNvPr>
          <p:cNvPicPr>
            <a:picLocks noChangeAspect="1"/>
          </p:cNvPicPr>
          <p:nvPr/>
        </p:nvPicPr>
        <p:blipFill>
          <a:blip r:embed="rId2"/>
          <a:stretch>
            <a:fillRect/>
          </a:stretch>
        </p:blipFill>
        <p:spPr>
          <a:xfrm>
            <a:off x="156189" y="3816950"/>
            <a:ext cx="3695245" cy="2309529"/>
          </a:xfrm>
          <a:prstGeom prst="rect">
            <a:avLst/>
          </a:prstGeom>
          <a:ln w="28575">
            <a:solidFill>
              <a:srgbClr val="FF0000"/>
            </a:solidFill>
          </a:ln>
        </p:spPr>
      </p:pic>
      <p:pic>
        <p:nvPicPr>
          <p:cNvPr id="8" name="Picture 7">
            <a:extLst>
              <a:ext uri="{FF2B5EF4-FFF2-40B4-BE49-F238E27FC236}">
                <a16:creationId xmlns:a16="http://schemas.microsoft.com/office/drawing/2014/main" id="{2B60CED2-A492-4FB5-B2F8-FB3AA8F13864}"/>
              </a:ext>
            </a:extLst>
          </p:cNvPr>
          <p:cNvPicPr>
            <a:picLocks noChangeAspect="1"/>
          </p:cNvPicPr>
          <p:nvPr/>
        </p:nvPicPr>
        <p:blipFill>
          <a:blip r:embed="rId3"/>
          <a:stretch>
            <a:fillRect/>
          </a:stretch>
        </p:blipFill>
        <p:spPr>
          <a:xfrm>
            <a:off x="4164424" y="1161391"/>
            <a:ext cx="7968976" cy="4470402"/>
          </a:xfrm>
          <a:prstGeom prst="rect">
            <a:avLst/>
          </a:prstGeom>
          <a:ln w="28575">
            <a:solidFill>
              <a:srgbClr val="FF0000"/>
            </a:solidFill>
          </a:ln>
        </p:spPr>
      </p:pic>
      <p:sp>
        <p:nvSpPr>
          <p:cNvPr id="9" name="TextBox 8">
            <a:extLst>
              <a:ext uri="{FF2B5EF4-FFF2-40B4-BE49-F238E27FC236}">
                <a16:creationId xmlns:a16="http://schemas.microsoft.com/office/drawing/2014/main" id="{43959ACC-208E-43A0-9982-A4EC1E6B3AA1}"/>
              </a:ext>
            </a:extLst>
          </p:cNvPr>
          <p:cNvSpPr txBox="1"/>
          <p:nvPr/>
        </p:nvSpPr>
        <p:spPr>
          <a:xfrm>
            <a:off x="3985502" y="5629174"/>
            <a:ext cx="7948281" cy="646331"/>
          </a:xfrm>
          <a:prstGeom prst="rect">
            <a:avLst/>
          </a:prstGeom>
          <a:noFill/>
        </p:spPr>
        <p:txBody>
          <a:bodyPr wrap="square" rtlCol="0">
            <a:spAutoFit/>
          </a:bodyPr>
          <a:lstStyle/>
          <a:p>
            <a:r>
              <a:rPr lang="en-US" b="1" dirty="0"/>
              <a:t>Units:  	Vertical: photons/s/(0.1% bandwidth)/m;  Range [10</a:t>
            </a:r>
            <a:r>
              <a:rPr lang="en-US" b="1" baseline="30000" dirty="0"/>
              <a:t>6 </a:t>
            </a:r>
            <a:r>
              <a:rPr lang="en-US" b="1" dirty="0"/>
              <a:t>; 2·10</a:t>
            </a:r>
            <a:r>
              <a:rPr lang="en-US" b="1" baseline="30000" dirty="0"/>
              <a:t>14</a:t>
            </a:r>
            <a:r>
              <a:rPr lang="en-US" b="1" dirty="0"/>
              <a:t>] </a:t>
            </a:r>
          </a:p>
          <a:p>
            <a:r>
              <a:rPr lang="en-US" b="1" dirty="0"/>
              <a:t>	Horizontal eV;  Range [4 ; - 5·10</a:t>
            </a:r>
            <a:r>
              <a:rPr lang="en-US" b="1" baseline="30000" dirty="0"/>
              <a:t>7</a:t>
            </a:r>
            <a:r>
              <a:rPr lang="en-US" b="1" dirty="0"/>
              <a:t>]</a:t>
            </a:r>
            <a:endParaRPr lang="en-GB" b="1" dirty="0"/>
          </a:p>
        </p:txBody>
      </p:sp>
      <p:sp>
        <p:nvSpPr>
          <p:cNvPr id="10" name="TextBox 9">
            <a:extLst>
              <a:ext uri="{FF2B5EF4-FFF2-40B4-BE49-F238E27FC236}">
                <a16:creationId xmlns:a16="http://schemas.microsoft.com/office/drawing/2014/main" id="{49F4C643-485B-4372-A281-7EFA76AE52FD}"/>
              </a:ext>
            </a:extLst>
          </p:cNvPr>
          <p:cNvSpPr txBox="1"/>
          <p:nvPr/>
        </p:nvSpPr>
        <p:spPr>
          <a:xfrm>
            <a:off x="4773184" y="1555120"/>
            <a:ext cx="761346" cy="246221"/>
          </a:xfrm>
          <a:prstGeom prst="rect">
            <a:avLst/>
          </a:prstGeom>
          <a:noFill/>
        </p:spPr>
        <p:txBody>
          <a:bodyPr wrap="square" rtlCol="0">
            <a:spAutoFit/>
          </a:bodyPr>
          <a:lstStyle/>
          <a:p>
            <a:pPr algn="ctr"/>
            <a:r>
              <a:rPr lang="en-US" sz="1000" b="1" dirty="0">
                <a:solidFill>
                  <a:srgbClr val="FF0000"/>
                </a:solidFill>
              </a:rPr>
              <a:t>45.6 GeV</a:t>
            </a:r>
            <a:endParaRPr lang="en-GB" sz="1000" b="1" dirty="0">
              <a:solidFill>
                <a:srgbClr val="FF0000"/>
              </a:solidFill>
            </a:endParaRPr>
          </a:p>
        </p:txBody>
      </p:sp>
      <p:sp>
        <p:nvSpPr>
          <p:cNvPr id="11" name="TextBox 10">
            <a:extLst>
              <a:ext uri="{FF2B5EF4-FFF2-40B4-BE49-F238E27FC236}">
                <a16:creationId xmlns:a16="http://schemas.microsoft.com/office/drawing/2014/main" id="{5E172E7E-A9FC-40FF-94F5-57890C72D7A0}"/>
              </a:ext>
            </a:extLst>
          </p:cNvPr>
          <p:cNvSpPr txBox="1"/>
          <p:nvPr/>
        </p:nvSpPr>
        <p:spPr>
          <a:xfrm>
            <a:off x="5890339" y="1854221"/>
            <a:ext cx="688787" cy="246221"/>
          </a:xfrm>
          <a:prstGeom prst="rect">
            <a:avLst/>
          </a:prstGeom>
          <a:noFill/>
        </p:spPr>
        <p:txBody>
          <a:bodyPr wrap="square" rtlCol="0">
            <a:spAutoFit/>
          </a:bodyPr>
          <a:lstStyle/>
          <a:p>
            <a:pPr algn="ctr"/>
            <a:r>
              <a:rPr lang="en-US" sz="1000" b="1" dirty="0">
                <a:solidFill>
                  <a:schemeClr val="accent1"/>
                </a:solidFill>
              </a:rPr>
              <a:t>80 GeV</a:t>
            </a:r>
            <a:endParaRPr lang="en-GB" sz="1000" b="1" dirty="0">
              <a:solidFill>
                <a:schemeClr val="accent1"/>
              </a:solidFill>
            </a:endParaRPr>
          </a:p>
        </p:txBody>
      </p:sp>
      <p:sp>
        <p:nvSpPr>
          <p:cNvPr id="12" name="TextBox 11">
            <a:extLst>
              <a:ext uri="{FF2B5EF4-FFF2-40B4-BE49-F238E27FC236}">
                <a16:creationId xmlns:a16="http://schemas.microsoft.com/office/drawing/2014/main" id="{CF452DB2-799E-45AE-B894-83B8A9FAD628}"/>
              </a:ext>
            </a:extLst>
          </p:cNvPr>
          <p:cNvSpPr txBox="1"/>
          <p:nvPr/>
        </p:nvSpPr>
        <p:spPr>
          <a:xfrm>
            <a:off x="6427399" y="2063762"/>
            <a:ext cx="688787" cy="246221"/>
          </a:xfrm>
          <a:prstGeom prst="rect">
            <a:avLst/>
          </a:prstGeom>
          <a:noFill/>
        </p:spPr>
        <p:txBody>
          <a:bodyPr wrap="square" rtlCol="0">
            <a:spAutoFit/>
          </a:bodyPr>
          <a:lstStyle/>
          <a:p>
            <a:pPr algn="ctr"/>
            <a:r>
              <a:rPr lang="en-US" sz="1000" b="1" dirty="0">
                <a:solidFill>
                  <a:srgbClr val="00B050"/>
                </a:solidFill>
              </a:rPr>
              <a:t>120 GeV</a:t>
            </a:r>
            <a:endParaRPr lang="en-GB" sz="1000" b="1" dirty="0">
              <a:solidFill>
                <a:srgbClr val="00B050"/>
              </a:solidFill>
            </a:endParaRPr>
          </a:p>
        </p:txBody>
      </p:sp>
      <p:sp>
        <p:nvSpPr>
          <p:cNvPr id="13" name="TextBox 12">
            <a:extLst>
              <a:ext uri="{FF2B5EF4-FFF2-40B4-BE49-F238E27FC236}">
                <a16:creationId xmlns:a16="http://schemas.microsoft.com/office/drawing/2014/main" id="{7C1836F9-54EE-476C-A3F2-2957ABCC5408}"/>
              </a:ext>
            </a:extLst>
          </p:cNvPr>
          <p:cNvSpPr txBox="1"/>
          <p:nvPr/>
        </p:nvSpPr>
        <p:spPr>
          <a:xfrm>
            <a:off x="7433007" y="2281209"/>
            <a:ext cx="686908" cy="246221"/>
          </a:xfrm>
          <a:prstGeom prst="rect">
            <a:avLst/>
          </a:prstGeom>
          <a:noFill/>
        </p:spPr>
        <p:txBody>
          <a:bodyPr wrap="square" rtlCol="0">
            <a:spAutoFit/>
          </a:bodyPr>
          <a:lstStyle/>
          <a:p>
            <a:pPr algn="ctr"/>
            <a:r>
              <a:rPr lang="en-US" sz="1000" b="1" dirty="0"/>
              <a:t>175 GeV</a:t>
            </a:r>
            <a:endParaRPr lang="en-GB" sz="1000" b="1" dirty="0"/>
          </a:p>
        </p:txBody>
      </p:sp>
      <p:sp>
        <p:nvSpPr>
          <p:cNvPr id="14" name="TextBox 13">
            <a:extLst>
              <a:ext uri="{FF2B5EF4-FFF2-40B4-BE49-F238E27FC236}">
                <a16:creationId xmlns:a16="http://schemas.microsoft.com/office/drawing/2014/main" id="{3D8A9F88-4ABB-4F49-8EBB-059A93121CE7}"/>
              </a:ext>
            </a:extLst>
          </p:cNvPr>
          <p:cNvSpPr txBox="1"/>
          <p:nvPr/>
        </p:nvSpPr>
        <p:spPr>
          <a:xfrm>
            <a:off x="8119915" y="2509229"/>
            <a:ext cx="786547" cy="246221"/>
          </a:xfrm>
          <a:prstGeom prst="rect">
            <a:avLst/>
          </a:prstGeom>
          <a:noFill/>
        </p:spPr>
        <p:txBody>
          <a:bodyPr wrap="square" rtlCol="0">
            <a:spAutoFit/>
          </a:bodyPr>
          <a:lstStyle/>
          <a:p>
            <a:pPr algn="ctr"/>
            <a:r>
              <a:rPr lang="en-US" sz="1000" b="1" dirty="0">
                <a:solidFill>
                  <a:srgbClr val="FFC000"/>
                </a:solidFill>
              </a:rPr>
              <a:t>182.5 GeV</a:t>
            </a:r>
            <a:endParaRPr lang="en-GB" sz="1000" b="1" dirty="0">
              <a:solidFill>
                <a:srgbClr val="FFC000"/>
              </a:solidFill>
            </a:endParaRPr>
          </a:p>
        </p:txBody>
      </p:sp>
      <p:graphicFrame>
        <p:nvGraphicFramePr>
          <p:cNvPr id="15" name="Table 14">
            <a:extLst>
              <a:ext uri="{FF2B5EF4-FFF2-40B4-BE49-F238E27FC236}">
                <a16:creationId xmlns:a16="http://schemas.microsoft.com/office/drawing/2014/main" id="{0B1162FB-120C-489D-8BBA-F1E4761392E4}"/>
              </a:ext>
            </a:extLst>
          </p:cNvPr>
          <p:cNvGraphicFramePr>
            <a:graphicFrameLocks noGrp="1"/>
          </p:cNvGraphicFramePr>
          <p:nvPr>
            <p:extLst>
              <p:ext uri="{D42A27DB-BD31-4B8C-83A1-F6EECF244321}">
                <p14:modId xmlns:p14="http://schemas.microsoft.com/office/powerpoint/2010/main" val="2150508097"/>
              </p:ext>
            </p:extLst>
          </p:nvPr>
        </p:nvGraphicFramePr>
        <p:xfrm>
          <a:off x="4773184" y="3447859"/>
          <a:ext cx="4224511" cy="1475501"/>
        </p:xfrm>
        <a:graphic>
          <a:graphicData uri="http://schemas.openxmlformats.org/drawingml/2006/table">
            <a:tbl>
              <a:tblPr>
                <a:tableStyleId>{5C22544A-7EE6-4342-B048-85BDC9FD1C3A}</a:tableStyleId>
              </a:tblPr>
              <a:tblGrid>
                <a:gridCol w="672589">
                  <a:extLst>
                    <a:ext uri="{9D8B030D-6E8A-4147-A177-3AD203B41FA5}">
                      <a16:colId xmlns:a16="http://schemas.microsoft.com/office/drawing/2014/main" val="80194917"/>
                    </a:ext>
                  </a:extLst>
                </a:gridCol>
                <a:gridCol w="671913">
                  <a:extLst>
                    <a:ext uri="{9D8B030D-6E8A-4147-A177-3AD203B41FA5}">
                      <a16:colId xmlns:a16="http://schemas.microsoft.com/office/drawing/2014/main" val="2877277259"/>
                    </a:ext>
                  </a:extLst>
                </a:gridCol>
                <a:gridCol w="750612">
                  <a:extLst>
                    <a:ext uri="{9D8B030D-6E8A-4147-A177-3AD203B41FA5}">
                      <a16:colId xmlns:a16="http://schemas.microsoft.com/office/drawing/2014/main" val="2648509901"/>
                    </a:ext>
                  </a:extLst>
                </a:gridCol>
                <a:gridCol w="899013">
                  <a:extLst>
                    <a:ext uri="{9D8B030D-6E8A-4147-A177-3AD203B41FA5}">
                      <a16:colId xmlns:a16="http://schemas.microsoft.com/office/drawing/2014/main" val="954725684"/>
                    </a:ext>
                  </a:extLst>
                </a:gridCol>
                <a:gridCol w="1230384">
                  <a:extLst>
                    <a:ext uri="{9D8B030D-6E8A-4147-A177-3AD203B41FA5}">
                      <a16:colId xmlns:a16="http://schemas.microsoft.com/office/drawing/2014/main" val="1129631164"/>
                    </a:ext>
                  </a:extLst>
                </a:gridCol>
              </a:tblGrid>
              <a:tr h="611953">
                <a:tc>
                  <a:txBody>
                    <a:bodyPr/>
                    <a:lstStyle/>
                    <a:p>
                      <a:pPr algn="ctr">
                        <a:spcBef>
                          <a:spcPts val="100"/>
                        </a:spcBef>
                        <a:spcAft>
                          <a:spcPts val="100"/>
                        </a:spcAft>
                      </a:pPr>
                      <a:r>
                        <a:rPr lang="en-GB" sz="1050" b="1" kern="800" dirty="0">
                          <a:effectLst/>
                          <a:latin typeface="+mn-lt"/>
                        </a:rPr>
                        <a:t>Beam Energy E(GeV)</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rPr>
                        <a:t>Beam Current</a:t>
                      </a:r>
                      <a:endParaRPr lang="en-GB" sz="1050" b="1" dirty="0">
                        <a:effectLst/>
                        <a:latin typeface="+mn-lt"/>
                      </a:endParaRPr>
                    </a:p>
                    <a:p>
                      <a:pPr algn="ctr">
                        <a:spcBef>
                          <a:spcPts val="100"/>
                        </a:spcBef>
                        <a:spcAft>
                          <a:spcPts val="100"/>
                        </a:spcAft>
                      </a:pPr>
                      <a:r>
                        <a:rPr lang="en-GB" sz="1050" b="1" kern="800" dirty="0">
                          <a:effectLst/>
                          <a:latin typeface="+mn-lt"/>
                        </a:rPr>
                        <a:t>I(mA)</a:t>
                      </a:r>
                      <a:endParaRPr lang="en-GB" sz="1050" b="1" dirty="0">
                        <a:effectLst/>
                        <a:latin typeface="+mn-lt"/>
                        <a:ea typeface="Times New Roman" panose="02020603050405020304" pitchFamily="18" charset="0"/>
                      </a:endParaRPr>
                    </a:p>
                  </a:txBody>
                  <a:tcPr marL="68580" marR="68580" marT="0" marB="0"/>
                </a:tc>
                <a:tc>
                  <a:txBody>
                    <a:bodyPr/>
                    <a:lstStyle/>
                    <a:p>
                      <a:pPr algn="ctr"/>
                      <a:r>
                        <a:rPr lang="en-GB" sz="1050" b="1" dirty="0">
                          <a:effectLst/>
                          <a:latin typeface="+mn-lt"/>
                          <a:ea typeface="Calibri" panose="020F0502020204030204" pitchFamily="34" charset="0"/>
                          <a:cs typeface="Times New Roman" panose="02020603050405020304" pitchFamily="18" charset="0"/>
                        </a:rPr>
                        <a:t>Critical Energy </a:t>
                      </a:r>
                      <a:endParaRPr lang="en-GB" sz="1050" dirty="0">
                        <a:effectLst/>
                        <a:latin typeface="+mn-lt"/>
                        <a:ea typeface="Calibri" panose="020F0502020204030204" pitchFamily="34" charset="0"/>
                        <a:cs typeface="Times New Roman" panose="02020603050405020304" pitchFamily="18" charset="0"/>
                      </a:endParaRPr>
                    </a:p>
                    <a:p>
                      <a:pPr algn="ctr"/>
                      <a:r>
                        <a:rPr lang="en-GB" sz="1050" b="1" dirty="0">
                          <a:solidFill>
                            <a:srgbClr val="000000"/>
                          </a:solidFill>
                          <a:effectLst/>
                          <a:latin typeface="+mn-lt"/>
                          <a:ea typeface="Calibri" panose="020F0502020204030204" pitchFamily="34" charset="0"/>
                          <a:cs typeface="Times New Roman" panose="02020603050405020304" pitchFamily="18" charset="0"/>
                        </a:rPr>
                        <a:t>(keV)</a:t>
                      </a:r>
                      <a:endParaRPr lang="en-GB" sz="1050" dirty="0">
                        <a:effectLst/>
                        <a:latin typeface="+mn-lt"/>
                        <a:ea typeface="Calibri" panose="020F0502020204030204" pitchFamily="34" charset="0"/>
                        <a:cs typeface="Times New Roman" panose="02020603050405020304" pitchFamily="18" charset="0"/>
                      </a:endParaRPr>
                    </a:p>
                  </a:txBody>
                  <a:tcPr marL="68580" marR="68580" marT="9525" marB="0"/>
                </a:tc>
                <a:tc>
                  <a:txBody>
                    <a:bodyPr/>
                    <a:lstStyle/>
                    <a:p>
                      <a:pPr algn="ctr">
                        <a:spcBef>
                          <a:spcPts val="100"/>
                        </a:spcBef>
                        <a:spcAft>
                          <a:spcPts val="100"/>
                        </a:spcAft>
                      </a:pPr>
                      <a:r>
                        <a:rPr lang="en-GB" sz="1050" b="1" kern="800" dirty="0">
                          <a:effectLst/>
                          <a:latin typeface="+mn-lt"/>
                        </a:rPr>
                        <a:t>Photon Flux</a:t>
                      </a:r>
                      <a:endParaRPr lang="en-GB" sz="1050" b="1" dirty="0">
                        <a:effectLst/>
                        <a:latin typeface="+mn-lt"/>
                      </a:endParaRPr>
                    </a:p>
                    <a:p>
                      <a:pPr algn="ctr">
                        <a:spcBef>
                          <a:spcPts val="100"/>
                        </a:spcBef>
                        <a:spcAft>
                          <a:spcPts val="100"/>
                        </a:spcAft>
                      </a:pPr>
                      <a:r>
                        <a:rPr lang="en-GB" sz="1050" b="1" kern="800" dirty="0">
                          <a:effectLst/>
                          <a:latin typeface="+mn-lt"/>
                        </a:rPr>
                        <a:t>F’(</a:t>
                      </a:r>
                      <a:r>
                        <a:rPr lang="en-GB" sz="1050" b="1" kern="800" dirty="0" err="1">
                          <a:effectLst/>
                          <a:latin typeface="+mn-lt"/>
                        </a:rPr>
                        <a:t>ph</a:t>
                      </a:r>
                      <a:r>
                        <a:rPr lang="en-GB" sz="1050" b="1" kern="800" dirty="0">
                          <a:effectLst/>
                          <a:latin typeface="+mn-lt"/>
                        </a:rPr>
                        <a:t>/s/m)</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US" sz="1050" b="1" dirty="0">
                          <a:effectLst/>
                          <a:latin typeface="+mn-lt"/>
                          <a:ea typeface="Times New Roman" panose="02020603050405020304" pitchFamily="18" charset="0"/>
                        </a:rPr>
                        <a:t>PSD Outgassing Load (</a:t>
                      </a:r>
                      <a:r>
                        <a:rPr lang="en-US" sz="1050" b="1" dirty="0" err="1">
                          <a:effectLst/>
                          <a:latin typeface="+mn-lt"/>
                          <a:ea typeface="Times New Roman" panose="02020603050405020304" pitchFamily="18" charset="0"/>
                        </a:rPr>
                        <a:t>mbar·l</a:t>
                      </a:r>
                      <a:r>
                        <a:rPr lang="en-US" sz="1050" b="1" dirty="0">
                          <a:effectLst/>
                          <a:latin typeface="+mn-lt"/>
                          <a:ea typeface="Times New Roman" panose="02020603050405020304" pitchFamily="18" charset="0"/>
                        </a:rPr>
                        <a:t>/s/m)</a:t>
                      </a:r>
                    </a:p>
                    <a:p>
                      <a:pPr algn="ctr">
                        <a:spcBef>
                          <a:spcPts val="100"/>
                        </a:spcBef>
                        <a:spcAft>
                          <a:spcPts val="100"/>
                        </a:spcAft>
                      </a:pPr>
                      <a:r>
                        <a:rPr lang="en-US" sz="1050" b="1" dirty="0">
                          <a:effectLst/>
                          <a:latin typeface="+mn-lt"/>
                          <a:ea typeface="Times New Roman" panose="02020603050405020304" pitchFamily="18" charset="0"/>
                        </a:rPr>
                        <a:t>@ 1</a:t>
                      </a:r>
                      <a:r>
                        <a:rPr lang="en-GB" sz="1050" b="1" kern="800" dirty="0">
                          <a:effectLst/>
                          <a:latin typeface="+mn-lt"/>
                        </a:rPr>
                        <a:t>·10</a:t>
                      </a:r>
                      <a:r>
                        <a:rPr lang="en-US" sz="1050" b="1" kern="800" baseline="30000" dirty="0">
                          <a:effectLst/>
                          <a:latin typeface="+mn-lt"/>
                        </a:rPr>
                        <a:t>-6</a:t>
                      </a:r>
                      <a:r>
                        <a:rPr lang="en-US" sz="1050" b="1" dirty="0">
                          <a:effectLst/>
                          <a:latin typeface="+mn-lt"/>
                          <a:ea typeface="Times New Roman" panose="02020603050405020304" pitchFamily="18" charset="0"/>
                        </a:rPr>
                        <a:t>(mol/</a:t>
                      </a:r>
                      <a:r>
                        <a:rPr lang="en-US" sz="1050" b="1" dirty="0" err="1">
                          <a:effectLst/>
                          <a:latin typeface="+mn-lt"/>
                          <a:ea typeface="Times New Roman" panose="02020603050405020304" pitchFamily="18" charset="0"/>
                        </a:rPr>
                        <a:t>ph</a:t>
                      </a:r>
                      <a:r>
                        <a:rPr lang="en-US" sz="1050" b="1" dirty="0">
                          <a:effectLst/>
                          <a:latin typeface="+mn-lt"/>
                          <a:ea typeface="Times New Roman" panose="02020603050405020304" pitchFamily="18" charset="0"/>
                        </a:rPr>
                        <a:t>)</a:t>
                      </a:r>
                      <a:endParaRPr lang="en-GB" sz="105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000042247"/>
                  </a:ext>
                </a:extLst>
              </a:tr>
              <a:tr h="215887">
                <a:tc>
                  <a:txBody>
                    <a:bodyPr/>
                    <a:lstStyle/>
                    <a:p>
                      <a:pPr algn="ctr">
                        <a:spcBef>
                          <a:spcPts val="100"/>
                        </a:spcBef>
                        <a:spcAft>
                          <a:spcPts val="100"/>
                        </a:spcAft>
                      </a:pPr>
                      <a:r>
                        <a:rPr lang="en-GB" sz="1050" b="1" kern="800" dirty="0">
                          <a:effectLst/>
                          <a:latin typeface="+mn-lt"/>
                        </a:rPr>
                        <a:t>45.6</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rPr>
                        <a:t>1390</a:t>
                      </a:r>
                      <a:endParaRPr lang="en-GB" sz="1050" b="1" dirty="0">
                        <a:effectLst/>
                        <a:latin typeface="+mn-lt"/>
                        <a:ea typeface="Times New Roman" panose="02020603050405020304" pitchFamily="18" charset="0"/>
                      </a:endParaRPr>
                    </a:p>
                  </a:txBody>
                  <a:tcPr marL="68580" marR="68580" marT="0" marB="0"/>
                </a:tc>
                <a:tc>
                  <a:txBody>
                    <a:bodyPr/>
                    <a:lstStyle/>
                    <a:p>
                      <a:pPr algn="ctr"/>
                      <a:r>
                        <a:rPr lang="en-GB" sz="1050" b="1" dirty="0">
                          <a:solidFill>
                            <a:srgbClr val="000000"/>
                          </a:solidFill>
                          <a:effectLst/>
                          <a:latin typeface="+mn-lt"/>
                          <a:ea typeface="Calibri" panose="020F0502020204030204" pitchFamily="34" charset="0"/>
                          <a:cs typeface="Times New Roman" panose="02020603050405020304" pitchFamily="18" charset="0"/>
                        </a:rPr>
                        <a:t>19.5</a:t>
                      </a:r>
                      <a:endParaRPr lang="en-GB" sz="1050" dirty="0">
                        <a:effectLst/>
                        <a:latin typeface="+mn-lt"/>
                        <a:ea typeface="Calibri" panose="020F0502020204030204" pitchFamily="34" charset="0"/>
                        <a:cs typeface="Times New Roman" panose="02020603050405020304" pitchFamily="18" charset="0"/>
                      </a:endParaRPr>
                    </a:p>
                  </a:txBody>
                  <a:tcPr marL="68580" marR="68580" marT="9525" marB="0"/>
                </a:tc>
                <a:tc>
                  <a:txBody>
                    <a:bodyPr/>
                    <a:lstStyle/>
                    <a:p>
                      <a:pPr algn="ctr">
                        <a:spcBef>
                          <a:spcPts val="100"/>
                        </a:spcBef>
                        <a:spcAft>
                          <a:spcPts val="100"/>
                        </a:spcAft>
                      </a:pPr>
                      <a:r>
                        <a:rPr lang="en-GB" sz="1050" b="1" kern="800" dirty="0">
                          <a:effectLst/>
                          <a:latin typeface="+mn-lt"/>
                        </a:rPr>
                        <a:t>7.17·10</a:t>
                      </a:r>
                      <a:r>
                        <a:rPr lang="en-GB" sz="1050" b="1" kern="800" baseline="30000" dirty="0">
                          <a:effectLst/>
                          <a:latin typeface="+mn-lt"/>
                        </a:rPr>
                        <a:t>17</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ea typeface="Times New Roman" panose="02020603050405020304" pitchFamily="18" charset="0"/>
                        </a:rPr>
                        <a:t>2.90·10</a:t>
                      </a:r>
                      <a:r>
                        <a:rPr lang="en-GB" sz="1050" b="1" kern="800" baseline="30000" dirty="0">
                          <a:effectLst/>
                          <a:latin typeface="+mn-lt"/>
                          <a:ea typeface="Times New Roman" panose="02020603050405020304" pitchFamily="18" charset="0"/>
                        </a:rPr>
                        <a:t>-8</a:t>
                      </a:r>
                      <a:endParaRPr lang="en-GB" sz="105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511372201"/>
                  </a:ext>
                </a:extLst>
              </a:tr>
              <a:tr h="215887">
                <a:tc>
                  <a:txBody>
                    <a:bodyPr/>
                    <a:lstStyle/>
                    <a:p>
                      <a:pPr algn="ctr">
                        <a:spcBef>
                          <a:spcPts val="100"/>
                        </a:spcBef>
                        <a:spcAft>
                          <a:spcPts val="100"/>
                        </a:spcAft>
                      </a:pPr>
                      <a:r>
                        <a:rPr lang="en-GB" sz="1050" b="1" kern="800">
                          <a:effectLst/>
                          <a:latin typeface="+mn-lt"/>
                        </a:rPr>
                        <a:t>80</a:t>
                      </a:r>
                      <a:endParaRPr lang="en-GB" sz="1050" b="1">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rPr>
                        <a:t>147</a:t>
                      </a:r>
                      <a:endParaRPr lang="en-GB" sz="1050" b="1" dirty="0">
                        <a:effectLst/>
                        <a:latin typeface="+mn-lt"/>
                        <a:ea typeface="Times New Roman" panose="02020603050405020304" pitchFamily="18" charset="0"/>
                      </a:endParaRPr>
                    </a:p>
                  </a:txBody>
                  <a:tcPr marL="68580" marR="68580" marT="0" marB="0"/>
                </a:tc>
                <a:tc>
                  <a:txBody>
                    <a:bodyPr/>
                    <a:lstStyle/>
                    <a:p>
                      <a:pPr algn="ctr"/>
                      <a:r>
                        <a:rPr lang="en-GB" sz="1050" b="1" dirty="0">
                          <a:solidFill>
                            <a:srgbClr val="000000"/>
                          </a:solidFill>
                          <a:effectLst/>
                          <a:latin typeface="+mn-lt"/>
                          <a:ea typeface="Calibri" panose="020F0502020204030204" pitchFamily="34" charset="0"/>
                          <a:cs typeface="Times New Roman" panose="02020603050405020304" pitchFamily="18" charset="0"/>
                        </a:rPr>
                        <a:t>105.5</a:t>
                      </a:r>
                      <a:endParaRPr lang="en-GB" sz="1050" dirty="0">
                        <a:effectLst/>
                        <a:latin typeface="+mn-lt"/>
                        <a:ea typeface="Calibri" panose="020F0502020204030204" pitchFamily="34" charset="0"/>
                        <a:cs typeface="Times New Roman" panose="02020603050405020304" pitchFamily="18" charset="0"/>
                      </a:endParaRPr>
                    </a:p>
                  </a:txBody>
                  <a:tcPr marL="68580" marR="68580" marT="9525" marB="0"/>
                </a:tc>
                <a:tc>
                  <a:txBody>
                    <a:bodyPr/>
                    <a:lstStyle/>
                    <a:p>
                      <a:pPr algn="ctr">
                        <a:spcBef>
                          <a:spcPts val="100"/>
                        </a:spcBef>
                        <a:spcAft>
                          <a:spcPts val="100"/>
                        </a:spcAft>
                      </a:pPr>
                      <a:r>
                        <a:rPr lang="en-GB" sz="1050" b="1" kern="800" dirty="0">
                          <a:effectLst/>
                          <a:latin typeface="+mn-lt"/>
                        </a:rPr>
                        <a:t>1.38·10</a:t>
                      </a:r>
                      <a:r>
                        <a:rPr lang="en-GB" sz="1050" b="1" kern="800" baseline="30000" dirty="0">
                          <a:effectLst/>
                          <a:latin typeface="+mn-lt"/>
                        </a:rPr>
                        <a:t>17</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a:effectLst/>
                          <a:latin typeface="+mn-lt"/>
                          <a:ea typeface="Times New Roman" panose="02020603050405020304" pitchFamily="18" charset="0"/>
                        </a:rPr>
                        <a:t>5.58·10</a:t>
                      </a:r>
                      <a:r>
                        <a:rPr lang="en-GB" sz="1050" b="1" kern="800" baseline="30000">
                          <a:effectLst/>
                          <a:latin typeface="+mn-lt"/>
                          <a:ea typeface="Times New Roman" panose="02020603050405020304" pitchFamily="18" charset="0"/>
                        </a:rPr>
                        <a:t>-9</a:t>
                      </a:r>
                      <a:endParaRPr lang="en-GB" sz="1050" b="1">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335272583"/>
                  </a:ext>
                </a:extLst>
              </a:tr>
              <a:tr h="215887">
                <a:tc>
                  <a:txBody>
                    <a:bodyPr/>
                    <a:lstStyle/>
                    <a:p>
                      <a:pPr algn="ctr">
                        <a:spcBef>
                          <a:spcPts val="100"/>
                        </a:spcBef>
                        <a:spcAft>
                          <a:spcPts val="100"/>
                        </a:spcAft>
                      </a:pPr>
                      <a:r>
                        <a:rPr lang="en-GB" sz="1050" b="1" kern="800">
                          <a:effectLst/>
                          <a:latin typeface="+mn-lt"/>
                        </a:rPr>
                        <a:t>120</a:t>
                      </a:r>
                      <a:endParaRPr lang="en-GB" sz="1050" b="1">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rPr>
                        <a:t>29</a:t>
                      </a:r>
                      <a:endParaRPr lang="en-GB" sz="1050" b="1" dirty="0">
                        <a:effectLst/>
                        <a:latin typeface="+mn-lt"/>
                        <a:ea typeface="Times New Roman" panose="02020603050405020304" pitchFamily="18" charset="0"/>
                      </a:endParaRPr>
                    </a:p>
                  </a:txBody>
                  <a:tcPr marL="68580" marR="68580" marT="0" marB="0"/>
                </a:tc>
                <a:tc>
                  <a:txBody>
                    <a:bodyPr/>
                    <a:lstStyle/>
                    <a:p>
                      <a:pPr algn="ctr"/>
                      <a:r>
                        <a:rPr lang="en-GB" sz="1050" b="1" dirty="0">
                          <a:solidFill>
                            <a:srgbClr val="000000"/>
                          </a:solidFill>
                          <a:effectLst/>
                          <a:latin typeface="+mn-lt"/>
                          <a:ea typeface="Calibri" panose="020F0502020204030204" pitchFamily="34" charset="0"/>
                          <a:cs typeface="Times New Roman" panose="02020603050405020304" pitchFamily="18" charset="0"/>
                        </a:rPr>
                        <a:t>356.2</a:t>
                      </a:r>
                      <a:endParaRPr lang="en-GB" sz="1050" dirty="0">
                        <a:effectLst/>
                        <a:latin typeface="+mn-lt"/>
                        <a:ea typeface="Calibri" panose="020F0502020204030204" pitchFamily="34" charset="0"/>
                        <a:cs typeface="Times New Roman" panose="02020603050405020304" pitchFamily="18" charset="0"/>
                      </a:endParaRPr>
                    </a:p>
                  </a:txBody>
                  <a:tcPr marL="68580" marR="68580" marT="9525" marB="0"/>
                </a:tc>
                <a:tc>
                  <a:txBody>
                    <a:bodyPr/>
                    <a:lstStyle/>
                    <a:p>
                      <a:pPr algn="ctr">
                        <a:spcBef>
                          <a:spcPts val="100"/>
                        </a:spcBef>
                        <a:spcAft>
                          <a:spcPts val="100"/>
                        </a:spcAft>
                      </a:pPr>
                      <a:r>
                        <a:rPr lang="en-GB" sz="1050" b="1" kern="800" dirty="0">
                          <a:effectLst/>
                          <a:latin typeface="+mn-lt"/>
                        </a:rPr>
                        <a:t>4.13·10</a:t>
                      </a:r>
                      <a:r>
                        <a:rPr lang="en-GB" sz="1050" b="1" kern="800" baseline="30000" dirty="0">
                          <a:effectLst/>
                          <a:latin typeface="+mn-lt"/>
                        </a:rPr>
                        <a:t>16</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ea typeface="Times New Roman" panose="02020603050405020304" pitchFamily="18" charset="0"/>
                        </a:rPr>
                        <a:t>1.67·10</a:t>
                      </a:r>
                      <a:r>
                        <a:rPr lang="en-GB" sz="1050" b="1" kern="800" baseline="30000" dirty="0">
                          <a:effectLst/>
                          <a:latin typeface="+mn-lt"/>
                          <a:ea typeface="Times New Roman" panose="02020603050405020304" pitchFamily="18" charset="0"/>
                        </a:rPr>
                        <a:t>-9</a:t>
                      </a:r>
                      <a:endParaRPr lang="en-GB" sz="105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921034471"/>
                  </a:ext>
                </a:extLst>
              </a:tr>
              <a:tr h="215887">
                <a:tc>
                  <a:txBody>
                    <a:bodyPr/>
                    <a:lstStyle/>
                    <a:p>
                      <a:pPr algn="ctr">
                        <a:spcBef>
                          <a:spcPts val="100"/>
                        </a:spcBef>
                        <a:spcAft>
                          <a:spcPts val="100"/>
                        </a:spcAft>
                      </a:pPr>
                      <a:r>
                        <a:rPr lang="en-GB" sz="1050" b="1" kern="800">
                          <a:effectLst/>
                          <a:latin typeface="+mn-lt"/>
                        </a:rPr>
                        <a:t>182.5</a:t>
                      </a:r>
                      <a:endParaRPr lang="en-GB" sz="1050" b="1">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rPr>
                        <a:t>5.4</a:t>
                      </a:r>
                      <a:endParaRPr lang="en-GB" sz="1050" b="1" dirty="0">
                        <a:effectLst/>
                        <a:latin typeface="+mn-lt"/>
                        <a:ea typeface="Times New Roman" panose="02020603050405020304" pitchFamily="18" charset="0"/>
                      </a:endParaRPr>
                    </a:p>
                  </a:txBody>
                  <a:tcPr marL="68580" marR="68580" marT="0" marB="0"/>
                </a:tc>
                <a:tc>
                  <a:txBody>
                    <a:bodyPr/>
                    <a:lstStyle/>
                    <a:p>
                      <a:pPr algn="ctr"/>
                      <a:r>
                        <a:rPr lang="en-GB" sz="1050" b="1" dirty="0">
                          <a:solidFill>
                            <a:srgbClr val="000000"/>
                          </a:solidFill>
                          <a:effectLst/>
                          <a:latin typeface="+mn-lt"/>
                          <a:ea typeface="Calibri" panose="020F0502020204030204" pitchFamily="34" charset="0"/>
                          <a:cs typeface="Times New Roman" panose="02020603050405020304" pitchFamily="18" charset="0"/>
                        </a:rPr>
                        <a:t>1253.1</a:t>
                      </a:r>
                      <a:endParaRPr lang="en-GB" sz="1050" dirty="0">
                        <a:effectLst/>
                        <a:latin typeface="+mn-lt"/>
                        <a:ea typeface="Calibri" panose="020F0502020204030204" pitchFamily="34" charset="0"/>
                        <a:cs typeface="Times New Roman" panose="02020603050405020304" pitchFamily="18" charset="0"/>
                      </a:endParaRPr>
                    </a:p>
                  </a:txBody>
                  <a:tcPr marL="68580" marR="68580" marT="9525" marB="0"/>
                </a:tc>
                <a:tc>
                  <a:txBody>
                    <a:bodyPr/>
                    <a:lstStyle/>
                    <a:p>
                      <a:pPr algn="ctr">
                        <a:spcBef>
                          <a:spcPts val="100"/>
                        </a:spcBef>
                        <a:spcAft>
                          <a:spcPts val="100"/>
                        </a:spcAft>
                      </a:pPr>
                      <a:r>
                        <a:rPr lang="en-GB" sz="1050" b="1" kern="800" dirty="0">
                          <a:effectLst/>
                          <a:latin typeface="+mn-lt"/>
                        </a:rPr>
                        <a:t>1.18·10</a:t>
                      </a:r>
                      <a:r>
                        <a:rPr lang="en-GB" sz="1050" b="1" kern="800" baseline="30000" dirty="0">
                          <a:effectLst/>
                          <a:latin typeface="+mn-lt"/>
                        </a:rPr>
                        <a:t>16</a:t>
                      </a:r>
                      <a:endParaRPr lang="en-GB" sz="1050" b="1" dirty="0">
                        <a:effectLst/>
                        <a:latin typeface="+mn-lt"/>
                        <a:ea typeface="Times New Roman" panose="02020603050405020304" pitchFamily="18" charset="0"/>
                      </a:endParaRPr>
                    </a:p>
                  </a:txBody>
                  <a:tcPr marL="68580" marR="68580" marT="0" marB="0"/>
                </a:tc>
                <a:tc>
                  <a:txBody>
                    <a:bodyPr/>
                    <a:lstStyle/>
                    <a:p>
                      <a:pPr algn="ctr">
                        <a:spcBef>
                          <a:spcPts val="100"/>
                        </a:spcBef>
                        <a:spcAft>
                          <a:spcPts val="100"/>
                        </a:spcAft>
                      </a:pPr>
                      <a:r>
                        <a:rPr lang="en-GB" sz="1050" b="1" kern="800" dirty="0">
                          <a:effectLst/>
                          <a:latin typeface="+mn-lt"/>
                          <a:ea typeface="Times New Roman" panose="02020603050405020304" pitchFamily="18" charset="0"/>
                        </a:rPr>
                        <a:t>4.78·10</a:t>
                      </a:r>
                      <a:r>
                        <a:rPr lang="en-GB" sz="1050" b="1" kern="800" baseline="30000" dirty="0">
                          <a:effectLst/>
                          <a:latin typeface="+mn-lt"/>
                          <a:ea typeface="Times New Roman" panose="02020603050405020304" pitchFamily="18" charset="0"/>
                        </a:rPr>
                        <a:t>-10</a:t>
                      </a:r>
                      <a:endParaRPr lang="en-GB" sz="1050" b="1"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835536456"/>
                  </a:ext>
                </a:extLst>
              </a:tr>
            </a:tbl>
          </a:graphicData>
        </a:graphic>
      </p:graphicFrame>
      <p:cxnSp>
        <p:nvCxnSpPr>
          <p:cNvPr id="16" name="Straight Connector 15">
            <a:extLst>
              <a:ext uri="{FF2B5EF4-FFF2-40B4-BE49-F238E27FC236}">
                <a16:creationId xmlns:a16="http://schemas.microsoft.com/office/drawing/2014/main" id="{1DB047DE-4C80-4302-BE1A-D48FA12EDFEE}"/>
              </a:ext>
            </a:extLst>
          </p:cNvPr>
          <p:cNvCxnSpPr/>
          <p:nvPr/>
        </p:nvCxnSpPr>
        <p:spPr>
          <a:xfrm>
            <a:off x="2290775" y="5440946"/>
            <a:ext cx="879231"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4FE788-12B8-4B62-B3E4-622A988244E8}"/>
              </a:ext>
            </a:extLst>
          </p:cNvPr>
          <p:cNvCxnSpPr/>
          <p:nvPr/>
        </p:nvCxnSpPr>
        <p:spPr>
          <a:xfrm>
            <a:off x="1530416" y="6032028"/>
            <a:ext cx="879231"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C2B960-CA2E-4ED3-ABA6-9E3A2890AD36}"/>
              </a:ext>
            </a:extLst>
          </p:cNvPr>
          <p:cNvCxnSpPr>
            <a:cxnSpLocks/>
          </p:cNvCxnSpPr>
          <p:nvPr/>
        </p:nvCxnSpPr>
        <p:spPr>
          <a:xfrm flipV="1">
            <a:off x="2138087" y="5450090"/>
            <a:ext cx="513673" cy="57757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354A4D-DCCF-498E-ADB0-1C104BBD1271}"/>
              </a:ext>
            </a:extLst>
          </p:cNvPr>
          <p:cNvSpPr txBox="1"/>
          <p:nvPr/>
        </p:nvSpPr>
        <p:spPr>
          <a:xfrm>
            <a:off x="2516061" y="5614953"/>
            <a:ext cx="677008" cy="246221"/>
          </a:xfrm>
          <a:prstGeom prst="rect">
            <a:avLst/>
          </a:prstGeom>
          <a:noFill/>
        </p:spPr>
        <p:txBody>
          <a:bodyPr wrap="square" rtlCol="0">
            <a:spAutoFit/>
          </a:bodyPr>
          <a:lstStyle/>
          <a:p>
            <a:pPr algn="ctr"/>
            <a:r>
              <a:rPr lang="en-US" sz="1000" b="1" dirty="0">
                <a:solidFill>
                  <a:schemeClr val="bg1"/>
                </a:solidFill>
              </a:rPr>
              <a:t>50 m</a:t>
            </a:r>
            <a:endParaRPr lang="en-GB" sz="1000" b="1" dirty="0">
              <a:solidFill>
                <a:schemeClr val="bg1"/>
              </a:solidFill>
            </a:endParaRPr>
          </a:p>
        </p:txBody>
      </p:sp>
      <p:sp>
        <p:nvSpPr>
          <p:cNvPr id="20" name="Rounded Rectangle 19"/>
          <p:cNvSpPr/>
          <p:nvPr/>
        </p:nvSpPr>
        <p:spPr>
          <a:xfrm>
            <a:off x="7784275" y="3366655"/>
            <a:ext cx="1288473" cy="1656607"/>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638795" y="551196"/>
            <a:ext cx="9470572" cy="369332"/>
          </a:xfrm>
          <a:prstGeom prst="rect">
            <a:avLst/>
          </a:prstGeom>
          <a:noFill/>
          <a:ln>
            <a:solidFill>
              <a:srgbClr val="FF0000"/>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Typical vertical opening angle SR: </a:t>
            </a:r>
            <a:r>
              <a:rPr lang="en-US" dirty="0"/>
              <a:t>1/</a:t>
            </a:r>
            <a:r>
              <a:rPr lang="en-US" dirty="0">
                <a:latin typeface="Symbol" panose="05050102010706020507" pitchFamily="18" charset="2"/>
              </a:rPr>
              <a:t>g;       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ttbar</a:t>
            </a:r>
            <a:r>
              <a:rPr lang="en-US" dirty="0">
                <a:latin typeface="Times New Roman" panose="02020603050405020304" pitchFamily="18" charset="0"/>
                <a:cs typeface="Times New Roman" panose="02020603050405020304" pitchFamily="18" charset="0"/>
              </a:rPr>
              <a:t>)=</a:t>
            </a:r>
            <a:r>
              <a:rPr lang="en-US" dirty="0">
                <a:latin typeface="Symbol" panose="05050102010706020507" pitchFamily="18" charset="2"/>
              </a:rPr>
              <a:t>357,143;       1/g=2.8 </a:t>
            </a:r>
            <a:r>
              <a:rPr lang="en-US" dirty="0" err="1">
                <a:latin typeface="Symbol" panose="05050102010706020507" pitchFamily="18" charset="2"/>
              </a:rPr>
              <a:t>m</a:t>
            </a:r>
            <a:r>
              <a:rPr lang="en-US" dirty="0" err="1">
                <a:latin typeface="Times New Roman" panose="02020603050405020304" pitchFamily="18" charset="0"/>
                <a:cs typeface="Times New Roman" panose="02020603050405020304" pitchFamily="18" charset="0"/>
              </a:rPr>
              <a:t>rad</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anose="05000000000000000000" pitchFamily="2" charset="2"/>
              </a:rPr>
              <a:t> @50 m = 0.14 mm</a:t>
            </a:r>
            <a:r>
              <a:rPr lang="en-US" dirty="0">
                <a:latin typeface="Times New Roman" panose="02020603050405020304" pitchFamily="18" charset="0"/>
                <a:cs typeface="Times New Roman" panose="02020603050405020304" pitchFamily="18" charset="0"/>
              </a:rPr>
              <a:t> </a:t>
            </a:r>
            <a:r>
              <a:rPr lang="en-US" dirty="0"/>
              <a:t> </a:t>
            </a:r>
            <a:endParaRPr lang="en-GB" dirty="0"/>
          </a:p>
        </p:txBody>
      </p:sp>
      <p:sp>
        <p:nvSpPr>
          <p:cNvPr id="22" name="TextBox 21"/>
          <p:cNvSpPr txBox="1"/>
          <p:nvPr/>
        </p:nvSpPr>
        <p:spPr>
          <a:xfrm>
            <a:off x="884079" y="3872129"/>
            <a:ext cx="463138" cy="246221"/>
          </a:xfrm>
          <a:prstGeom prst="rect">
            <a:avLst/>
          </a:prstGeom>
          <a:noFill/>
        </p:spPr>
        <p:txBody>
          <a:bodyPr wrap="square" rtlCol="0">
            <a:spAutoFit/>
          </a:bodyPr>
          <a:lstStyle/>
          <a:p>
            <a:pPr algn="ctr"/>
            <a:r>
              <a:rPr lang="en-US" sz="1000" b="1" dirty="0">
                <a:solidFill>
                  <a:schemeClr val="bg1"/>
                </a:solidFill>
              </a:rPr>
              <a:t>45.6</a:t>
            </a:r>
            <a:endParaRPr lang="en-GB" sz="1000" b="1" dirty="0">
              <a:solidFill>
                <a:schemeClr val="bg1"/>
              </a:solidFill>
            </a:endParaRPr>
          </a:p>
        </p:txBody>
      </p:sp>
      <p:sp>
        <p:nvSpPr>
          <p:cNvPr id="23" name="TextBox 22"/>
          <p:cNvSpPr txBox="1"/>
          <p:nvPr/>
        </p:nvSpPr>
        <p:spPr>
          <a:xfrm>
            <a:off x="181452" y="4493604"/>
            <a:ext cx="463138" cy="246221"/>
          </a:xfrm>
          <a:prstGeom prst="rect">
            <a:avLst/>
          </a:prstGeom>
          <a:noFill/>
        </p:spPr>
        <p:txBody>
          <a:bodyPr wrap="square" rtlCol="0">
            <a:spAutoFit/>
          </a:bodyPr>
          <a:lstStyle/>
          <a:p>
            <a:pPr algn="ctr"/>
            <a:r>
              <a:rPr lang="en-US" sz="1000" b="1" dirty="0">
                <a:solidFill>
                  <a:schemeClr val="bg1"/>
                </a:solidFill>
              </a:rPr>
              <a:t>80</a:t>
            </a:r>
            <a:endParaRPr lang="en-GB" sz="1000" b="1" dirty="0">
              <a:solidFill>
                <a:schemeClr val="bg1"/>
              </a:solidFill>
            </a:endParaRPr>
          </a:p>
        </p:txBody>
      </p:sp>
      <p:sp>
        <p:nvSpPr>
          <p:cNvPr id="24" name="TextBox 23"/>
          <p:cNvSpPr txBox="1"/>
          <p:nvPr/>
        </p:nvSpPr>
        <p:spPr>
          <a:xfrm>
            <a:off x="1529912" y="4492994"/>
            <a:ext cx="463138" cy="246221"/>
          </a:xfrm>
          <a:prstGeom prst="rect">
            <a:avLst/>
          </a:prstGeom>
          <a:noFill/>
        </p:spPr>
        <p:txBody>
          <a:bodyPr wrap="square" rtlCol="0">
            <a:spAutoFit/>
          </a:bodyPr>
          <a:lstStyle/>
          <a:p>
            <a:pPr algn="ctr"/>
            <a:r>
              <a:rPr lang="en-US" sz="1000" b="1" dirty="0">
                <a:solidFill>
                  <a:schemeClr val="bg1"/>
                </a:solidFill>
              </a:rPr>
              <a:t>120</a:t>
            </a:r>
            <a:endParaRPr lang="en-GB" sz="1000" b="1" dirty="0">
              <a:solidFill>
                <a:schemeClr val="bg1"/>
              </a:solidFill>
            </a:endParaRPr>
          </a:p>
        </p:txBody>
      </p:sp>
      <p:sp>
        <p:nvSpPr>
          <p:cNvPr id="25" name="TextBox 24"/>
          <p:cNvSpPr txBox="1"/>
          <p:nvPr/>
        </p:nvSpPr>
        <p:spPr>
          <a:xfrm>
            <a:off x="1175657" y="5105562"/>
            <a:ext cx="463138" cy="246221"/>
          </a:xfrm>
          <a:prstGeom prst="rect">
            <a:avLst/>
          </a:prstGeom>
          <a:noFill/>
        </p:spPr>
        <p:txBody>
          <a:bodyPr wrap="square" rtlCol="0">
            <a:spAutoFit/>
          </a:bodyPr>
          <a:lstStyle/>
          <a:p>
            <a:pPr algn="ctr"/>
            <a:r>
              <a:rPr lang="en-US" sz="1000" b="1" dirty="0">
                <a:solidFill>
                  <a:schemeClr val="bg1"/>
                </a:solidFill>
              </a:rPr>
              <a:t>175</a:t>
            </a:r>
            <a:endParaRPr lang="en-GB" sz="1000" b="1" dirty="0">
              <a:solidFill>
                <a:schemeClr val="bg1"/>
              </a:solidFill>
            </a:endParaRPr>
          </a:p>
        </p:txBody>
      </p:sp>
      <p:sp>
        <p:nvSpPr>
          <p:cNvPr id="26" name="TextBox 25"/>
          <p:cNvSpPr txBox="1"/>
          <p:nvPr/>
        </p:nvSpPr>
        <p:spPr>
          <a:xfrm>
            <a:off x="2466041" y="5110886"/>
            <a:ext cx="520600" cy="246221"/>
          </a:xfrm>
          <a:prstGeom prst="rect">
            <a:avLst/>
          </a:prstGeom>
          <a:noFill/>
        </p:spPr>
        <p:txBody>
          <a:bodyPr wrap="square" rtlCol="0">
            <a:spAutoFit/>
          </a:bodyPr>
          <a:lstStyle/>
          <a:p>
            <a:pPr algn="ctr"/>
            <a:r>
              <a:rPr lang="en-US" sz="1000" b="1" dirty="0">
                <a:solidFill>
                  <a:schemeClr val="bg1"/>
                </a:solidFill>
              </a:rPr>
              <a:t>182.5</a:t>
            </a:r>
            <a:endParaRPr lang="en-GB" sz="1000" b="1" dirty="0">
              <a:solidFill>
                <a:schemeClr val="bg1"/>
              </a:solidFill>
            </a:endParaRPr>
          </a:p>
        </p:txBody>
      </p:sp>
    </p:spTree>
    <p:extLst>
      <p:ext uri="{BB962C8B-B14F-4D97-AF65-F5344CB8AC3E}">
        <p14:creationId xmlns:p14="http://schemas.microsoft.com/office/powerpoint/2010/main" val="138872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p:cNvSpPr>
            <a:spLocks noGrp="1"/>
          </p:cNvSpPr>
          <p:nvPr>
            <p:ph type="sldNum" sz="quarter" idx="12"/>
          </p:nvPr>
        </p:nvSpPr>
        <p:spPr>
          <a:xfrm>
            <a:off x="9448800" y="6492874"/>
            <a:ext cx="2743200" cy="365125"/>
          </a:xfrm>
        </p:spPr>
        <p:txBody>
          <a:bodyPr/>
          <a:lstStyle/>
          <a:p>
            <a:fld id="{B5ACBAAB-1145-447C-886A-EF410668F702}" type="slidenum">
              <a:rPr lang="en-GB" smtClean="0"/>
              <a:t>8</a:t>
            </a:fld>
            <a:endParaRPr lang="en-GB" dirty="0"/>
          </a:p>
        </p:txBody>
      </p:sp>
      <p:sp>
        <p:nvSpPr>
          <p:cNvPr id="5" name="Rectangle 4"/>
          <p:cNvSpPr/>
          <p:nvPr/>
        </p:nvSpPr>
        <p:spPr>
          <a:xfrm>
            <a:off x="0" y="55611"/>
            <a:ext cx="12025336" cy="1015663"/>
          </a:xfrm>
          <a:prstGeom prst="rect">
            <a:avLst/>
          </a:prstGeom>
          <a:noFill/>
          <a:ln>
            <a:noFill/>
          </a:ln>
        </p:spPr>
        <p:txBody>
          <a:bodyPr wrap="square">
            <a:spAutoFit/>
          </a:bodyPr>
          <a:lstStyle/>
          <a:p>
            <a:pPr marL="342900" indent="-342900">
              <a:spcBef>
                <a:spcPts val="1200"/>
              </a:spcBef>
              <a:buFont typeface="Arial" panose="020B0604020202020204" pitchFamily="34" charset="0"/>
              <a:buChar char="•"/>
              <a:defRPr/>
            </a:pPr>
            <a:r>
              <a:rPr lang="en-GB" sz="2000" b="1" kern="0" dirty="0">
                <a:solidFill>
                  <a:schemeClr val="tx1">
                    <a:lumMod val="50000"/>
                  </a:schemeClr>
                </a:solidFill>
                <a:latin typeface="Times New Roman" panose="02020603050405020304" pitchFamily="18" charset="0"/>
                <a:cs typeface="Times New Roman" panose="02020603050405020304" pitchFamily="18" charset="0"/>
              </a:rPr>
              <a:t>Gas Load for W-, H-, T-poles will have a </a:t>
            </a:r>
            <a:r>
              <a:rPr lang="en-GB" sz="2000" b="1" u="sng" kern="0" dirty="0">
                <a:solidFill>
                  <a:schemeClr val="tx1">
                    <a:lumMod val="50000"/>
                  </a:schemeClr>
                </a:solidFill>
                <a:latin typeface="Times New Roman" panose="02020603050405020304" pitchFamily="18" charset="0"/>
                <a:cs typeface="Times New Roman" panose="02020603050405020304" pitchFamily="18" charset="0"/>
              </a:rPr>
              <a:t>significant contribution</a:t>
            </a:r>
            <a:r>
              <a:rPr lang="en-GB" sz="2000" b="1" kern="0" dirty="0">
                <a:solidFill>
                  <a:schemeClr val="tx1">
                    <a:lumMod val="50000"/>
                  </a:schemeClr>
                </a:solidFill>
                <a:latin typeface="Times New Roman" panose="02020603050405020304" pitchFamily="18" charset="0"/>
                <a:cs typeface="Times New Roman" panose="02020603050405020304" pitchFamily="18" charset="0"/>
              </a:rPr>
              <a:t> proportional to SR power, due to </a:t>
            </a:r>
            <a:r>
              <a:rPr lang="en-GB" sz="2000" b="1" u="sng" kern="0" dirty="0">
                <a:solidFill>
                  <a:schemeClr val="tx1">
                    <a:lumMod val="50000"/>
                  </a:schemeClr>
                </a:solidFill>
                <a:latin typeface="Times New Roman" panose="02020603050405020304" pitchFamily="18" charset="0"/>
                <a:cs typeface="Times New Roman" panose="02020603050405020304" pitchFamily="18" charset="0"/>
              </a:rPr>
              <a:t>Compton photons</a:t>
            </a:r>
            <a:r>
              <a:rPr lang="en-GB" sz="2000" b="1" kern="0" dirty="0">
                <a:solidFill>
                  <a:schemeClr val="tx1">
                    <a:lumMod val="50000"/>
                  </a:schemeClr>
                </a:solidFill>
                <a:latin typeface="Times New Roman" panose="02020603050405020304" pitchFamily="18" charset="0"/>
                <a:cs typeface="Times New Roman" panose="02020603050405020304" pitchFamily="18" charset="0"/>
              </a:rPr>
              <a:t> (as per LEP operation, ref. “</a:t>
            </a:r>
            <a:r>
              <a:rPr lang="en-GB" sz="2000" b="1" i="1" kern="0" dirty="0">
                <a:solidFill>
                  <a:schemeClr val="tx1">
                    <a:lumMod val="50000"/>
                  </a:schemeClr>
                </a:solidFill>
                <a:latin typeface="Times New Roman" panose="02020603050405020304" pitchFamily="18" charset="0"/>
                <a:cs typeface="Times New Roman" panose="02020603050405020304" pitchFamily="18" charset="0"/>
              </a:rPr>
              <a:t>The pressure and gas composition evolution during the operation of the LEP accelerator at 100 GeV</a:t>
            </a:r>
            <a:r>
              <a:rPr lang="en-GB" sz="2000" b="1" kern="0" dirty="0">
                <a:solidFill>
                  <a:schemeClr val="tx1">
                    <a:lumMod val="50000"/>
                  </a:schemeClr>
                </a:solidFill>
                <a:latin typeface="Times New Roman" panose="02020603050405020304" pitchFamily="18" charset="0"/>
                <a:cs typeface="Times New Roman" panose="02020603050405020304" pitchFamily="18" charset="0"/>
              </a:rPr>
              <a:t>”, M. J. Jimenez et al., Vacuum 60 (2001) p183-189);</a:t>
            </a:r>
          </a:p>
        </p:txBody>
      </p:sp>
      <p:sp>
        <p:nvSpPr>
          <p:cNvPr id="6" name="TextBox 5"/>
          <p:cNvSpPr txBox="1"/>
          <p:nvPr/>
        </p:nvSpPr>
        <p:spPr>
          <a:xfrm>
            <a:off x="70911" y="1071274"/>
            <a:ext cx="2164290" cy="1707552"/>
          </a:xfrm>
          <a:prstGeom prst="rect">
            <a:avLst/>
          </a:prstGeom>
          <a:noFill/>
          <a:ln>
            <a:solidFill>
              <a:schemeClr val="tx1"/>
            </a:solidFill>
          </a:ln>
        </p:spPr>
        <p:txBody>
          <a:bodyPr wrap="square" rtlCol="0">
            <a:spAutoFit/>
          </a:bodyPr>
          <a:lstStyle/>
          <a:p>
            <a:r>
              <a:rPr lang="en-GB" sz="2000" b="1" dirty="0">
                <a:solidFill>
                  <a:schemeClr val="tx1">
                    <a:lumMod val="50000"/>
                  </a:schemeClr>
                </a:solidFill>
              </a:rPr>
              <a:t> </a:t>
            </a:r>
            <a:r>
              <a:rPr lang="en-GB" sz="1400" b="1" u="sng" dirty="0">
                <a:solidFill>
                  <a:schemeClr val="tx1">
                    <a:lumMod val="50000"/>
                  </a:schemeClr>
                </a:solidFill>
                <a:latin typeface="Times New Roman" panose="02020603050405020304" pitchFamily="18" charset="0"/>
                <a:cs typeface="Times New Roman" panose="02020603050405020304" pitchFamily="18" charset="0"/>
              </a:rPr>
              <a:t>F (FCC-</a:t>
            </a:r>
            <a:r>
              <a:rPr lang="en-GB" sz="1400" b="1" u="sng" dirty="0" err="1">
                <a:solidFill>
                  <a:schemeClr val="tx1">
                    <a:lumMod val="50000"/>
                  </a:schemeClr>
                </a:solidFill>
                <a:latin typeface="Times New Roman" panose="02020603050405020304" pitchFamily="18" charset="0"/>
                <a:cs typeface="Times New Roman" panose="02020603050405020304" pitchFamily="18" charset="0"/>
              </a:rPr>
              <a:t>ee</a:t>
            </a:r>
            <a:r>
              <a:rPr lang="en-GB" sz="1400" b="1" u="sng" dirty="0">
                <a:solidFill>
                  <a:schemeClr val="tx1">
                    <a:lumMod val="50000"/>
                  </a:schemeClr>
                </a:solidFill>
                <a:latin typeface="Times New Roman" panose="02020603050405020304" pitchFamily="18" charset="0"/>
                <a:cs typeface="Times New Roman" panose="02020603050405020304" pitchFamily="18" charset="0"/>
              </a:rPr>
              <a:t>)&gt;100 </a:t>
            </a:r>
            <a:r>
              <a:rPr lang="en-GB" sz="1400" b="1" u="sng" dirty="0" err="1">
                <a:solidFill>
                  <a:schemeClr val="tx1">
                    <a:lumMod val="50000"/>
                  </a:schemeClr>
                </a:solidFill>
                <a:latin typeface="Times New Roman" panose="02020603050405020304" pitchFamily="18" charset="0"/>
                <a:cs typeface="Times New Roman" panose="02020603050405020304" pitchFamily="18" charset="0"/>
              </a:rPr>
              <a:t>keV</a:t>
            </a:r>
            <a:r>
              <a:rPr lang="en-GB" sz="1400" b="1" u="sng" dirty="0">
                <a:solidFill>
                  <a:schemeClr val="tx1">
                    <a:lumMod val="50000"/>
                  </a:schemeClr>
                </a:solidFill>
                <a:latin typeface="Times New Roman" panose="02020603050405020304" pitchFamily="18" charset="0"/>
                <a:cs typeface="Times New Roman" panose="02020603050405020304" pitchFamily="18" charset="0"/>
              </a:rPr>
              <a:t> (%)</a:t>
            </a:r>
          </a:p>
          <a:p>
            <a:endParaRPr lang="en-GB" sz="1400" b="1" u="sng" dirty="0">
              <a:solidFill>
                <a:schemeClr val="tx1">
                  <a:lumMod val="50000"/>
                </a:schemeClr>
              </a:solidFill>
              <a:latin typeface="Times New Roman" panose="02020603050405020304" pitchFamily="18" charset="0"/>
              <a:cs typeface="Times New Roman" panose="02020603050405020304" pitchFamily="18" charset="0"/>
            </a:endParaRPr>
          </a:p>
          <a:p>
            <a:r>
              <a:rPr lang="en-GB" sz="1400" b="1" dirty="0">
                <a:solidFill>
                  <a:schemeClr val="tx1">
                    <a:lumMod val="50000"/>
                  </a:schemeClr>
                </a:solidFill>
                <a:latin typeface="Times New Roman" panose="02020603050405020304" pitchFamily="18" charset="0"/>
                <a:cs typeface="Times New Roman" panose="02020603050405020304" pitchFamily="18" charset="0"/>
              </a:rPr>
              <a:t>   Z                 0.0639</a:t>
            </a:r>
          </a:p>
          <a:p>
            <a:r>
              <a:rPr lang="en-GB" sz="1400" b="1" dirty="0">
                <a:solidFill>
                  <a:schemeClr val="tx1">
                    <a:lumMod val="50000"/>
                  </a:schemeClr>
                </a:solidFill>
                <a:latin typeface="Times New Roman" panose="02020603050405020304" pitchFamily="18" charset="0"/>
                <a:cs typeface="Times New Roman" panose="02020603050405020304" pitchFamily="18" charset="0"/>
              </a:rPr>
              <a:t>   W                9.220</a:t>
            </a:r>
          </a:p>
          <a:p>
            <a:r>
              <a:rPr lang="en-GB" sz="1400" b="1" dirty="0">
                <a:solidFill>
                  <a:schemeClr val="tx1">
                    <a:lumMod val="50000"/>
                  </a:schemeClr>
                </a:solidFill>
                <a:latin typeface="Times New Roman" panose="02020603050405020304" pitchFamily="18" charset="0"/>
                <a:cs typeface="Times New Roman" panose="02020603050405020304" pitchFamily="18" charset="0"/>
              </a:rPr>
              <a:t>   H               28.852</a:t>
            </a:r>
          </a:p>
          <a:p>
            <a:r>
              <a:rPr lang="en-GB" sz="1400" b="1" dirty="0">
                <a:solidFill>
                  <a:schemeClr val="tx1">
                    <a:lumMod val="50000"/>
                  </a:schemeClr>
                </a:solidFill>
                <a:latin typeface="Times New Roman" panose="02020603050405020304" pitchFamily="18" charset="0"/>
                <a:cs typeface="Times New Roman" panose="02020603050405020304" pitchFamily="18" charset="0"/>
              </a:rPr>
              <a:t>   T(175)       47.810</a:t>
            </a:r>
          </a:p>
          <a:p>
            <a:r>
              <a:rPr lang="en-GB" sz="1400" b="1" dirty="0">
                <a:solidFill>
                  <a:schemeClr val="tx1">
                    <a:lumMod val="50000"/>
                  </a:schemeClr>
                </a:solidFill>
                <a:latin typeface="Times New Roman" panose="02020603050405020304" pitchFamily="18" charset="0"/>
                <a:cs typeface="Times New Roman" panose="02020603050405020304" pitchFamily="18" charset="0"/>
              </a:rPr>
              <a:t>   T(182.5)    49.717</a:t>
            </a:r>
          </a:p>
        </p:txBody>
      </p:sp>
      <p:pic>
        <p:nvPicPr>
          <p:cNvPr id="7" name="Picture 6"/>
          <p:cNvPicPr>
            <a:picLocks noChangeAspect="1"/>
          </p:cNvPicPr>
          <p:nvPr/>
        </p:nvPicPr>
        <p:blipFill>
          <a:blip r:embed="rId2"/>
          <a:stretch>
            <a:fillRect/>
          </a:stretch>
        </p:blipFill>
        <p:spPr>
          <a:xfrm>
            <a:off x="3038009" y="1071274"/>
            <a:ext cx="5198764" cy="2988662"/>
          </a:xfrm>
          <a:prstGeom prst="rect">
            <a:avLst/>
          </a:prstGeom>
          <a:ln>
            <a:solidFill>
              <a:schemeClr val="tx1">
                <a:lumMod val="60000"/>
                <a:lumOff val="40000"/>
              </a:schemeClr>
            </a:solidFill>
          </a:ln>
        </p:spPr>
      </p:pic>
      <p:sp>
        <p:nvSpPr>
          <p:cNvPr id="8" name="Rectangle 7"/>
          <p:cNvSpPr/>
          <p:nvPr/>
        </p:nvSpPr>
        <p:spPr>
          <a:xfrm>
            <a:off x="70910" y="4198079"/>
            <a:ext cx="6396989" cy="1631216"/>
          </a:xfrm>
          <a:prstGeom prst="rect">
            <a:avLst/>
          </a:prstGeom>
          <a:noFill/>
        </p:spPr>
        <p:txBody>
          <a:bodyPr wrap="square">
            <a:spAutoFit/>
          </a:bodyPr>
          <a:lstStyle/>
          <a:p>
            <a:pPr marL="342900" indent="-342900">
              <a:spcBef>
                <a:spcPts val="1200"/>
              </a:spcBef>
              <a:buFont typeface="Arial" panose="020B0604020202020204" pitchFamily="34" charset="0"/>
              <a:buChar char="•"/>
              <a:defRPr/>
            </a:pPr>
            <a:r>
              <a:rPr lang="en-GB" b="1" kern="0" dirty="0">
                <a:solidFill>
                  <a:schemeClr val="tx1">
                    <a:lumMod val="50000"/>
                  </a:schemeClr>
                </a:solidFill>
                <a:latin typeface="Times New Roman" panose="02020603050405020304" pitchFamily="18" charset="0"/>
                <a:cs typeface="Times New Roman" panose="02020603050405020304" pitchFamily="18" charset="0"/>
              </a:rPr>
              <a:t>If copper alloy is chosen as the material for the vacuum chamber, then a smaller fraction goes into Compton, and shielding improves;</a:t>
            </a:r>
          </a:p>
          <a:p>
            <a:pPr marL="342900" indent="-342900">
              <a:spcBef>
                <a:spcPts val="1200"/>
              </a:spcBef>
              <a:buFont typeface="Arial" panose="020B0604020202020204" pitchFamily="34" charset="0"/>
              <a:buChar char="•"/>
              <a:defRPr/>
            </a:pPr>
            <a:r>
              <a:rPr lang="en-GB" b="1" kern="0" dirty="0">
                <a:solidFill>
                  <a:schemeClr val="tx1">
                    <a:lumMod val="50000"/>
                  </a:schemeClr>
                </a:solidFill>
                <a:latin typeface="Times New Roman" panose="02020603050405020304" pitchFamily="18" charset="0"/>
                <a:cs typeface="Times New Roman" panose="02020603050405020304" pitchFamily="18" charset="0"/>
              </a:rPr>
              <a:t>In addition, copper has a lower photon-stimulated desorption yield;</a:t>
            </a:r>
          </a:p>
        </p:txBody>
      </p:sp>
      <p:pic>
        <p:nvPicPr>
          <p:cNvPr id="9" name="Picture 8"/>
          <p:cNvPicPr>
            <a:picLocks noChangeAspect="1"/>
          </p:cNvPicPr>
          <p:nvPr/>
        </p:nvPicPr>
        <p:blipFill>
          <a:blip r:embed="rId3"/>
          <a:stretch>
            <a:fillRect/>
          </a:stretch>
        </p:blipFill>
        <p:spPr>
          <a:xfrm>
            <a:off x="7216351" y="3791674"/>
            <a:ext cx="4642835" cy="2792954"/>
          </a:xfrm>
          <a:prstGeom prst="rect">
            <a:avLst/>
          </a:prstGeom>
          <a:ln>
            <a:solidFill>
              <a:srgbClr val="FF0000"/>
            </a:solidFill>
          </a:ln>
        </p:spPr>
      </p:pic>
      <p:sp>
        <p:nvSpPr>
          <p:cNvPr id="2" name="Rectangle 1"/>
          <p:cNvSpPr/>
          <p:nvPr/>
        </p:nvSpPr>
        <p:spPr>
          <a:xfrm>
            <a:off x="8913736" y="3472737"/>
            <a:ext cx="2414649" cy="276999"/>
          </a:xfrm>
          <a:prstGeom prst="rect">
            <a:avLst/>
          </a:prstGeom>
          <a:ln>
            <a:solidFill>
              <a:schemeClr val="accent1"/>
            </a:solidFill>
          </a:ln>
        </p:spPr>
        <p:txBody>
          <a:bodyPr wrap="square">
            <a:spAutoFit/>
          </a:bodyPr>
          <a:lstStyle/>
          <a:p>
            <a:pPr algn="ctr"/>
            <a:r>
              <a:rPr lang="en-GB" sz="1200" dirty="0"/>
              <a:t>NIM A 1031 2022 166502</a:t>
            </a:r>
          </a:p>
        </p:txBody>
      </p:sp>
      <p:pic>
        <p:nvPicPr>
          <p:cNvPr id="10" name="Picture 9"/>
          <p:cNvPicPr>
            <a:picLocks noChangeAspect="1"/>
          </p:cNvPicPr>
          <p:nvPr/>
        </p:nvPicPr>
        <p:blipFill>
          <a:blip r:embed="rId4"/>
          <a:stretch>
            <a:fillRect/>
          </a:stretch>
        </p:blipFill>
        <p:spPr>
          <a:xfrm>
            <a:off x="8825795" y="1067901"/>
            <a:ext cx="2590532" cy="2450401"/>
          </a:xfrm>
          <a:prstGeom prst="rect">
            <a:avLst/>
          </a:prstGeom>
          <a:ln>
            <a:solidFill>
              <a:schemeClr val="accent1"/>
            </a:solidFill>
          </a:ln>
        </p:spPr>
      </p:pic>
      <p:sp>
        <p:nvSpPr>
          <p:cNvPr id="11" name="TextBox 10"/>
          <p:cNvSpPr txBox="1"/>
          <p:nvPr/>
        </p:nvSpPr>
        <p:spPr>
          <a:xfrm>
            <a:off x="172926" y="5803961"/>
            <a:ext cx="4937570" cy="800219"/>
          </a:xfrm>
          <a:prstGeom prst="rect">
            <a:avLst/>
          </a:prstGeom>
          <a:noFill/>
        </p:spPr>
        <p:txBody>
          <a:bodyPr wrap="none" rtlCol="0">
            <a:spAutoFit/>
          </a:bodyPr>
          <a:lstStyle/>
          <a:p>
            <a:pPr>
              <a:spcBef>
                <a:spcPts val="1200"/>
              </a:spcBef>
              <a:defRPr/>
            </a:pPr>
            <a:r>
              <a:rPr lang="en-US" b="1" kern="0" dirty="0">
                <a:solidFill>
                  <a:schemeClr val="tx1">
                    <a:lumMod val="50000"/>
                  </a:schemeClr>
                </a:solidFill>
                <a:latin typeface="Times New Roman" panose="02020603050405020304" pitchFamily="18" charset="0"/>
                <a:cs typeface="Times New Roman" panose="02020603050405020304" pitchFamily="18" charset="0"/>
              </a:rPr>
              <a:t>Photon Stimulated Desorption (PSD):</a:t>
            </a:r>
          </a:p>
          <a:p>
            <a:pPr>
              <a:spcBef>
                <a:spcPts val="1200"/>
              </a:spcBef>
              <a:defRPr/>
            </a:pPr>
            <a:r>
              <a:rPr lang="en-US" b="1" kern="0" dirty="0">
                <a:solidFill>
                  <a:schemeClr val="tx1">
                    <a:lumMod val="50000"/>
                  </a:schemeClr>
                </a:solidFill>
                <a:latin typeface="Times New Roman" panose="02020603050405020304" pitchFamily="18" charset="0"/>
                <a:cs typeface="Times New Roman" panose="02020603050405020304" pitchFamily="18" charset="0"/>
              </a:rPr>
              <a:t>Q(</a:t>
            </a:r>
            <a:r>
              <a:rPr lang="en-US" b="1" kern="0" dirty="0" err="1">
                <a:solidFill>
                  <a:schemeClr val="tx1">
                    <a:lumMod val="50000"/>
                  </a:schemeClr>
                </a:solidFill>
                <a:latin typeface="Times New Roman" panose="02020603050405020304" pitchFamily="18" charset="0"/>
                <a:cs typeface="Times New Roman" panose="02020603050405020304" pitchFamily="18" charset="0"/>
              </a:rPr>
              <a:t>mbar·l</a:t>
            </a:r>
            <a:r>
              <a:rPr lang="en-US" b="1" kern="0" dirty="0">
                <a:solidFill>
                  <a:schemeClr val="tx1">
                    <a:lumMod val="50000"/>
                  </a:schemeClr>
                </a:solidFill>
                <a:latin typeface="Times New Roman" panose="02020603050405020304" pitchFamily="18" charset="0"/>
                <a:cs typeface="Times New Roman" panose="02020603050405020304" pitchFamily="18" charset="0"/>
              </a:rPr>
              <a:t>/s) = F(</a:t>
            </a:r>
            <a:r>
              <a:rPr lang="en-US" b="1" kern="0" dirty="0" err="1">
                <a:solidFill>
                  <a:schemeClr val="tx1">
                    <a:lumMod val="50000"/>
                  </a:schemeClr>
                </a:solidFill>
                <a:latin typeface="Times New Roman" panose="02020603050405020304" pitchFamily="18" charset="0"/>
                <a:cs typeface="Times New Roman" panose="02020603050405020304" pitchFamily="18" charset="0"/>
              </a:rPr>
              <a:t>ph</a:t>
            </a:r>
            <a:r>
              <a:rPr lang="en-US" b="1" kern="0" dirty="0">
                <a:solidFill>
                  <a:schemeClr val="tx1">
                    <a:lumMod val="50000"/>
                  </a:schemeClr>
                </a:solidFill>
                <a:latin typeface="Times New Roman" panose="02020603050405020304" pitchFamily="18" charset="0"/>
                <a:cs typeface="Times New Roman" panose="02020603050405020304" pitchFamily="18" charset="0"/>
              </a:rPr>
              <a:t>/s)·</a:t>
            </a:r>
            <a:r>
              <a:rPr lang="en-US" b="1" kern="0" dirty="0">
                <a:solidFill>
                  <a:schemeClr val="tx1">
                    <a:lumMod val="50000"/>
                  </a:schemeClr>
                </a:solidFill>
                <a:latin typeface="Symbol" panose="05050102010706020507" pitchFamily="18" charset="2"/>
                <a:cs typeface="Times New Roman" panose="02020603050405020304" pitchFamily="18" charset="0"/>
              </a:rPr>
              <a:t>h</a:t>
            </a:r>
            <a:r>
              <a:rPr lang="en-US" b="1" kern="0" dirty="0">
                <a:solidFill>
                  <a:schemeClr val="tx1">
                    <a:lumMod val="50000"/>
                  </a:schemeClr>
                </a:solidFill>
                <a:latin typeface="Times New Roman" panose="02020603050405020304" pitchFamily="18" charset="0"/>
                <a:cs typeface="Times New Roman" panose="02020603050405020304" pitchFamily="18" charset="0"/>
              </a:rPr>
              <a:t>(</a:t>
            </a:r>
            <a:r>
              <a:rPr lang="en-US" b="1" kern="0" dirty="0" err="1">
                <a:solidFill>
                  <a:schemeClr val="tx1">
                    <a:lumMod val="50000"/>
                  </a:schemeClr>
                </a:solidFill>
                <a:latin typeface="Times New Roman" panose="02020603050405020304" pitchFamily="18" charset="0"/>
                <a:cs typeface="Times New Roman" panose="02020603050405020304" pitchFamily="18" charset="0"/>
              </a:rPr>
              <a:t>mol</a:t>
            </a:r>
            <a:r>
              <a:rPr lang="en-US" b="1" kern="0" dirty="0">
                <a:solidFill>
                  <a:schemeClr val="tx1">
                    <a:lumMod val="50000"/>
                  </a:schemeClr>
                </a:solidFill>
                <a:latin typeface="Times New Roman" panose="02020603050405020304" pitchFamily="18" charset="0"/>
                <a:cs typeface="Times New Roman" panose="02020603050405020304" pitchFamily="18" charset="0"/>
              </a:rPr>
              <a:t>/</a:t>
            </a:r>
            <a:r>
              <a:rPr lang="en-US" b="1" kern="0" dirty="0" err="1">
                <a:solidFill>
                  <a:schemeClr val="tx1">
                    <a:lumMod val="50000"/>
                  </a:schemeClr>
                </a:solidFill>
                <a:latin typeface="Times New Roman" panose="02020603050405020304" pitchFamily="18" charset="0"/>
                <a:cs typeface="Times New Roman" panose="02020603050405020304" pitchFamily="18" charset="0"/>
              </a:rPr>
              <a:t>ph</a:t>
            </a:r>
            <a:r>
              <a:rPr lang="en-US" b="1" kern="0" dirty="0">
                <a:solidFill>
                  <a:schemeClr val="tx1">
                    <a:lumMod val="50000"/>
                  </a:schemeClr>
                </a:solidFill>
                <a:latin typeface="Times New Roman" panose="02020603050405020304" pitchFamily="18" charset="0"/>
                <a:cs typeface="Times New Roman" panose="02020603050405020304" pitchFamily="18" charset="0"/>
              </a:rPr>
              <a:t>)·k(mbar*l/</a:t>
            </a:r>
            <a:r>
              <a:rPr lang="en-US" b="1" kern="0" dirty="0" err="1">
                <a:solidFill>
                  <a:schemeClr val="tx1">
                    <a:lumMod val="50000"/>
                  </a:schemeClr>
                </a:solidFill>
                <a:latin typeface="Times New Roman" panose="02020603050405020304" pitchFamily="18" charset="0"/>
                <a:cs typeface="Times New Roman" panose="02020603050405020304" pitchFamily="18" charset="0"/>
              </a:rPr>
              <a:t>mol</a:t>
            </a:r>
            <a:r>
              <a:rPr lang="en-US" b="1" kern="0" dirty="0">
                <a:solidFill>
                  <a:schemeClr val="tx1">
                    <a:lumMod val="50000"/>
                  </a:schemeClr>
                </a:solidFill>
                <a:latin typeface="Times New Roman" panose="02020603050405020304" pitchFamily="18" charset="0"/>
                <a:cs typeface="Times New Roman" panose="02020603050405020304" pitchFamily="18" charset="0"/>
              </a:rPr>
              <a:t>)</a:t>
            </a:r>
            <a:endParaRPr lang="en-GB" b="1" kern="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24691" y="5834739"/>
            <a:ext cx="4892634" cy="7694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5"/>
          <a:stretch>
            <a:fillRect/>
          </a:stretch>
        </p:blipFill>
        <p:spPr>
          <a:xfrm>
            <a:off x="124691" y="2923074"/>
            <a:ext cx="3058619" cy="1263772"/>
          </a:xfrm>
          <a:prstGeom prst="rect">
            <a:avLst/>
          </a:prstGeom>
        </p:spPr>
      </p:pic>
    </p:spTree>
    <p:extLst>
      <p:ext uri="{BB962C8B-B14F-4D97-AF65-F5344CB8AC3E}">
        <p14:creationId xmlns:p14="http://schemas.microsoft.com/office/powerpoint/2010/main" val="202541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2" grpId="0" animBg="1"/>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7A87-72E4-F087-D3BE-DDB10AD31A0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744860-842F-2DCA-2296-1DD3E7E552A2}"/>
              </a:ext>
            </a:extLst>
          </p:cNvPr>
          <p:cNvSpPr>
            <a:spLocks noGrp="1"/>
          </p:cNvSpPr>
          <p:nvPr>
            <p:ph type="ftr" sz="quarter" idx="11"/>
          </p:nvPr>
        </p:nvSpPr>
        <p:spPr>
          <a:xfrm>
            <a:off x="2235200" y="6492875"/>
            <a:ext cx="7509933" cy="365125"/>
          </a:xfrm>
        </p:spPr>
        <p:txBody>
          <a:bodyPr/>
          <a:lstStyle/>
          <a:p>
            <a:r>
              <a:rPr lang="en-GB" dirty="0"/>
              <a:t>Vacuum Issues in e-/e+ Circular Colliders - R. Kersevan - CERN-TE-VSC</a:t>
            </a:r>
          </a:p>
        </p:txBody>
      </p:sp>
      <p:sp>
        <p:nvSpPr>
          <p:cNvPr id="4" name="Slide Number Placeholder 3">
            <a:extLst>
              <a:ext uri="{FF2B5EF4-FFF2-40B4-BE49-F238E27FC236}">
                <a16:creationId xmlns:a16="http://schemas.microsoft.com/office/drawing/2014/main" id="{DD755390-B628-126B-7DA1-3BC25F1209F7}"/>
              </a:ext>
            </a:extLst>
          </p:cNvPr>
          <p:cNvSpPr>
            <a:spLocks noGrp="1"/>
          </p:cNvSpPr>
          <p:nvPr>
            <p:ph type="sldNum" sz="quarter" idx="12"/>
          </p:nvPr>
        </p:nvSpPr>
        <p:spPr>
          <a:xfrm>
            <a:off x="9448800" y="6492874"/>
            <a:ext cx="2743200" cy="365125"/>
          </a:xfrm>
        </p:spPr>
        <p:txBody>
          <a:bodyPr/>
          <a:lstStyle/>
          <a:p>
            <a:fld id="{B5ACBAAB-1145-447C-886A-EF410668F702}" type="slidenum">
              <a:rPr lang="en-GB" smtClean="0"/>
              <a:t>9</a:t>
            </a:fld>
            <a:endParaRPr lang="en-GB" dirty="0"/>
          </a:p>
        </p:txBody>
      </p:sp>
      <p:sp>
        <p:nvSpPr>
          <p:cNvPr id="5" name="TextBox 4">
            <a:extLst>
              <a:ext uri="{FF2B5EF4-FFF2-40B4-BE49-F238E27FC236}">
                <a16:creationId xmlns:a16="http://schemas.microsoft.com/office/drawing/2014/main" id="{F95EE6EF-208D-959B-ECAE-0B0097765574}"/>
              </a:ext>
            </a:extLst>
          </p:cNvPr>
          <p:cNvSpPr txBox="1"/>
          <p:nvPr/>
        </p:nvSpPr>
        <p:spPr>
          <a:xfrm>
            <a:off x="271949" y="119795"/>
            <a:ext cx="11648101" cy="5378204"/>
          </a:xfrm>
          <a:prstGeom prst="rect">
            <a:avLst/>
          </a:prstGeom>
          <a:noFill/>
        </p:spPr>
        <p:txBody>
          <a:bodyPr wrap="square" rtlCol="0">
            <a:spAutoFit/>
          </a:bodyPr>
          <a:lstStyle/>
          <a:p>
            <a:pPr algn="ctr">
              <a:lnSpc>
                <a:spcPts val="2000"/>
              </a:lnSpc>
              <a:spcBef>
                <a:spcPts val="1200"/>
              </a:spcBef>
            </a:pPr>
            <a:r>
              <a:rPr lang="en-US" sz="3200" dirty="0">
                <a:latin typeface="Times New Roman" panose="02020603050405020304" pitchFamily="18" charset="0"/>
                <a:cs typeface="Times New Roman" panose="02020603050405020304" pitchFamily="18" charset="0"/>
              </a:rPr>
              <a:t>3. Synchrotron Radiation-Induced Desorption</a:t>
            </a:r>
            <a:endParaRPr lang="en-US" sz="1000" baseline="24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At </a:t>
            </a:r>
            <a:r>
              <a:rPr lang="en-US" sz="2000" dirty="0">
                <a:solidFill>
                  <a:srgbClr val="0070C0"/>
                </a:solidFill>
                <a:latin typeface="Times New Roman" panose="02020603050405020304" pitchFamily="18" charset="0"/>
                <a:cs typeface="Times New Roman" panose="02020603050405020304" pitchFamily="18" charset="0"/>
              </a:rPr>
              <a:t>machine start-up </a:t>
            </a:r>
            <a:r>
              <a:rPr lang="en-US" sz="2000" dirty="0">
                <a:latin typeface="Symbol" panose="05050102010706020507" pitchFamily="18" charset="2"/>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 can be as high as </a:t>
            </a:r>
            <a:r>
              <a:rPr lang="en-US" sz="2000" dirty="0">
                <a:solidFill>
                  <a:srgbClr val="0070C0"/>
                </a:solidFill>
                <a:latin typeface="Times New Roman" panose="02020603050405020304" pitchFamily="18" charset="0"/>
                <a:cs typeface="Times New Roman" panose="02020603050405020304" pitchFamily="18" charset="0"/>
              </a:rPr>
              <a:t>several percent</a:t>
            </a:r>
            <a:r>
              <a:rPr lang="en-US" sz="2000" dirty="0">
                <a:latin typeface="Times New Roman" panose="02020603050405020304" pitchFamily="18" charset="0"/>
                <a:cs typeface="Times New Roman" panose="02020603050405020304" pitchFamily="18" charset="0"/>
              </a:rPr>
              <a:t>: historically SR-dominated accelerators -- most commonly </a:t>
            </a:r>
            <a:r>
              <a:rPr lang="en-US" sz="2000" dirty="0">
                <a:solidFill>
                  <a:srgbClr val="0070C0"/>
                </a:solidFill>
                <a:latin typeface="Times New Roman" panose="02020603050405020304" pitchFamily="18" charset="0"/>
                <a:cs typeface="Times New Roman" panose="02020603050405020304" pitchFamily="18" charset="0"/>
              </a:rPr>
              <a:t>light sources </a:t>
            </a:r>
            <a:r>
              <a:rPr lang="en-US" sz="2000" dirty="0">
                <a:latin typeface="Times New Roman" panose="02020603050405020304" pitchFamily="18" charset="0"/>
                <a:cs typeface="Times New Roman" panose="02020603050405020304" pitchFamily="18" charset="0"/>
              </a:rPr>
              <a:t>(LS)-- have been considered “</a:t>
            </a:r>
            <a:r>
              <a:rPr lang="en-US" sz="2000" dirty="0">
                <a:solidFill>
                  <a:srgbClr val="0070C0"/>
                </a:solidFill>
                <a:latin typeface="Times New Roman" panose="02020603050405020304" pitchFamily="18" charset="0"/>
                <a:cs typeface="Times New Roman" panose="02020603050405020304" pitchFamily="18" charset="0"/>
              </a:rPr>
              <a:t>vacuum conditioned</a:t>
            </a:r>
            <a:r>
              <a:rPr lang="en-US" sz="2000" dirty="0">
                <a:latin typeface="Times New Roman" panose="02020603050405020304" pitchFamily="18" charset="0"/>
                <a:cs typeface="Times New Roman" panose="02020603050405020304" pitchFamily="18" charset="0"/>
              </a:rPr>
              <a:t>” when the pressure averaged around the ring reached “few” </a:t>
            </a:r>
            <a:r>
              <a:rPr lang="en-US" sz="2000" dirty="0">
                <a:solidFill>
                  <a:srgbClr val="0070C0"/>
                </a:solidFill>
                <a:latin typeface="Times New Roman" panose="02020603050405020304" pitchFamily="18" charset="0"/>
                <a:cs typeface="Times New Roman" panose="02020603050405020304" pitchFamily="18" charset="0"/>
              </a:rPr>
              <a:t>10</a:t>
            </a:r>
            <a:r>
              <a:rPr lang="en-US" sz="2000" baseline="30000" dirty="0">
                <a:solidFill>
                  <a:srgbClr val="0070C0"/>
                </a:solidFill>
                <a:latin typeface="Times New Roman" panose="02020603050405020304" pitchFamily="18" charset="0"/>
                <a:cs typeface="Times New Roman" panose="02020603050405020304" pitchFamily="18" charset="0"/>
              </a:rPr>
              <a:t>-9</a:t>
            </a:r>
            <a:r>
              <a:rPr lang="en-US" sz="2000" dirty="0">
                <a:solidFill>
                  <a:srgbClr val="0070C0"/>
                </a:solidFill>
                <a:latin typeface="Times New Roman" panose="02020603050405020304" pitchFamily="18" charset="0"/>
                <a:cs typeface="Times New Roman" panose="02020603050405020304" pitchFamily="18" charset="0"/>
              </a:rPr>
              <a:t> mbar</a:t>
            </a:r>
            <a:r>
              <a:rPr lang="en-US" sz="2000" dirty="0">
                <a:latin typeface="Times New Roman" panose="02020603050405020304" pitchFamily="18" charset="0"/>
                <a:cs typeface="Times New Roman" panose="02020603050405020304" pitchFamily="18" charset="0"/>
              </a:rPr>
              <a:t>, which corresponds to </a:t>
            </a:r>
            <a:r>
              <a:rPr lang="en-US" sz="2000" dirty="0">
                <a:latin typeface="Symbol" panose="05050102010706020507" pitchFamily="18" charset="2"/>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 of few 10</a:t>
            </a:r>
            <a:r>
              <a:rPr lang="en-US" sz="2000" baseline="30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 mol/</a:t>
            </a:r>
            <a:r>
              <a:rPr lang="en-US" sz="2000" dirty="0" err="1">
                <a:latin typeface="Times New Roman" panose="02020603050405020304" pitchFamily="18" charset="0"/>
                <a:cs typeface="Times New Roman" panose="02020603050405020304" pitchFamily="18" charset="0"/>
              </a:rPr>
              <a:t>ph</a:t>
            </a:r>
            <a:endParaRPr lang="en-US" sz="2000" dirty="0">
              <a:latin typeface="Times New Roman" panose="02020603050405020304" pitchFamily="18" charset="0"/>
              <a:cs typeface="Times New Roman" panose="02020603050405020304" pitchFamily="18" charset="0"/>
            </a:endParaRP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Literature data show that most LS have reached the conditioned state after “few” 100 Ah of </a:t>
            </a:r>
            <a:r>
              <a:rPr lang="en-US" sz="2000" dirty="0">
                <a:solidFill>
                  <a:srgbClr val="0070C0"/>
                </a:solidFill>
                <a:latin typeface="Times New Roman" panose="02020603050405020304" pitchFamily="18" charset="0"/>
                <a:cs typeface="Times New Roman" panose="02020603050405020304" pitchFamily="18" charset="0"/>
              </a:rPr>
              <a:t>integrated beam dose</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All this tells us that the nominal current for the Ampere-class </a:t>
            </a:r>
            <a:r>
              <a:rPr lang="en-US" sz="2000" dirty="0">
                <a:solidFill>
                  <a:srgbClr val="0070C0"/>
                </a:solidFill>
                <a:latin typeface="Times New Roman" panose="02020603050405020304" pitchFamily="18" charset="0"/>
                <a:cs typeface="Times New Roman" panose="02020603050405020304" pitchFamily="18" charset="0"/>
              </a:rPr>
              <a:t>CEPC</a:t>
            </a:r>
            <a:r>
              <a:rPr lang="en-US" sz="2000" dirty="0">
                <a:latin typeface="Times New Roman" panose="02020603050405020304" pitchFamily="18" charset="0"/>
                <a:cs typeface="Times New Roman" panose="02020603050405020304" pitchFamily="18" charset="0"/>
              </a:rPr>
              <a:t> or </a:t>
            </a:r>
            <a:r>
              <a:rPr lang="en-US" sz="2000" dirty="0">
                <a:solidFill>
                  <a:srgbClr val="0070C0"/>
                </a:solidFill>
                <a:latin typeface="Times New Roman" panose="02020603050405020304" pitchFamily="18" charset="0"/>
                <a:cs typeface="Times New Roman" panose="02020603050405020304" pitchFamily="18" charset="0"/>
              </a:rPr>
              <a:t>FCC-</a:t>
            </a:r>
            <a:r>
              <a:rPr lang="en-US" sz="2000" dirty="0" err="1">
                <a:solidFill>
                  <a:srgbClr val="0070C0"/>
                </a:solidFill>
                <a:latin typeface="Times New Roman" panose="02020603050405020304" pitchFamily="18" charset="0"/>
                <a:cs typeface="Times New Roman" panose="02020603050405020304" pitchFamily="18" charset="0"/>
              </a:rPr>
              <a:t>ee</a:t>
            </a:r>
            <a:r>
              <a:rPr lang="en-US" sz="2000" dirty="0">
                <a:latin typeface="Times New Roman" panose="02020603050405020304" pitchFamily="18" charset="0"/>
                <a:cs typeface="Times New Roman" panose="02020603050405020304" pitchFamily="18" charset="0"/>
              </a:rPr>
              <a:t> will not be reached immediately (see e.g. KEK-B/SUPERKEKB </a:t>
            </a:r>
            <a:r>
              <a:rPr lang="en-US" sz="2000" dirty="0">
                <a:solidFill>
                  <a:srgbClr val="0070C0"/>
                </a:solidFill>
                <a:latin typeface="Times New Roman" panose="02020603050405020304" pitchFamily="18" charset="0"/>
                <a:cs typeface="Times New Roman" panose="02020603050405020304" pitchFamily="18" charset="0"/>
              </a:rPr>
              <a:t>long conditioning</a:t>
            </a:r>
            <a:r>
              <a:rPr lang="en-US" sz="2000" dirty="0">
                <a:latin typeface="Times New Roman" panose="02020603050405020304" pitchFamily="18" charset="0"/>
                <a:cs typeface="Times New Roman" panose="02020603050405020304" pitchFamily="18" charset="0"/>
              </a:rPr>
              <a:t>), because the associated SR photon flux and PSD yields would be too large to allow running the machines at the related vacuum pressures</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In addition to this, starting the collider at H energy (120 GeV) and therefore rather low current will mean that the vacuum conditioning will be slow in time; </a:t>
            </a:r>
            <a:r>
              <a:rPr lang="en-US" sz="2000" dirty="0">
                <a:solidFill>
                  <a:schemeClr val="accent5"/>
                </a:solidFill>
                <a:latin typeface="Times New Roman" panose="02020603050405020304" pitchFamily="18" charset="0"/>
                <a:cs typeface="Times New Roman" panose="02020603050405020304" pitchFamily="18" charset="0"/>
              </a:rPr>
              <a:t>Ideally the Z-pole energy 45.6 GeV is the one conditioning faster</a:t>
            </a:r>
          </a:p>
          <a:p>
            <a:pPr marL="342900" indent="-342900">
              <a:lnSpc>
                <a:spcPts val="2600"/>
              </a:lnSpc>
              <a:spcBef>
                <a:spcPts val="600"/>
              </a:spcBef>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At the same time, the </a:t>
            </a:r>
            <a:r>
              <a:rPr lang="en-US" sz="2000" dirty="0">
                <a:solidFill>
                  <a:srgbClr val="0070C0"/>
                </a:solidFill>
                <a:latin typeface="Times New Roman" panose="02020603050405020304" pitchFamily="18" charset="0"/>
                <a:cs typeface="Times New Roman" panose="02020603050405020304" pitchFamily="18" charset="0"/>
              </a:rPr>
              <a:t>experimental users </a:t>
            </a:r>
            <a:r>
              <a:rPr lang="en-US" sz="2000" dirty="0">
                <a:latin typeface="Times New Roman" panose="02020603050405020304" pitchFamily="18" charset="0"/>
                <a:cs typeface="Times New Roman" panose="02020603050405020304" pitchFamily="18" charset="0"/>
              </a:rPr>
              <a:t>will be eager to get as </a:t>
            </a:r>
            <a:r>
              <a:rPr lang="en-US" sz="2000" dirty="0">
                <a:solidFill>
                  <a:srgbClr val="0070C0"/>
                </a:solidFill>
                <a:latin typeface="Times New Roman" panose="02020603050405020304" pitchFamily="18" charset="0"/>
                <a:cs typeface="Times New Roman" panose="02020603050405020304" pitchFamily="18" charset="0"/>
              </a:rPr>
              <a:t>much luminosity as possible</a:t>
            </a:r>
            <a:r>
              <a:rPr lang="en-US" sz="2000" dirty="0">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as quickly as possible</a:t>
            </a:r>
            <a:r>
              <a:rPr lang="en-US" sz="2000" dirty="0">
                <a:latin typeface="Times New Roman" panose="02020603050405020304" pitchFamily="18" charset="0"/>
                <a:cs typeface="Times New Roman" panose="02020603050405020304" pitchFamily="18" charset="0"/>
              </a:rPr>
              <a:t>: this makes evident that </a:t>
            </a:r>
            <a:r>
              <a:rPr lang="en-US" sz="2000" b="1" u="sng" dirty="0">
                <a:latin typeface="Times New Roman" panose="02020603050405020304" pitchFamily="18" charset="0"/>
                <a:cs typeface="Times New Roman" panose="02020603050405020304" pitchFamily="18" charset="0"/>
              </a:rPr>
              <a:t>some form of </a:t>
            </a:r>
            <a:r>
              <a:rPr lang="en-US" sz="2000" b="1" u="sng" dirty="0">
                <a:solidFill>
                  <a:srgbClr val="0070C0"/>
                </a:solidFill>
                <a:latin typeface="Times New Roman" panose="02020603050405020304" pitchFamily="18" charset="0"/>
                <a:cs typeface="Times New Roman" panose="02020603050405020304" pitchFamily="18" charset="0"/>
              </a:rPr>
              <a:t>PSD mitigation </a:t>
            </a:r>
            <a:r>
              <a:rPr lang="en-US" sz="2000" b="1" u="sng" dirty="0">
                <a:latin typeface="Times New Roman" panose="02020603050405020304" pitchFamily="18" charset="0"/>
                <a:cs typeface="Times New Roman" panose="02020603050405020304" pitchFamily="18" charset="0"/>
              </a:rPr>
              <a:t>or </a:t>
            </a:r>
            <a:r>
              <a:rPr lang="en-US" sz="2000" b="1" u="sng" dirty="0">
                <a:solidFill>
                  <a:srgbClr val="0070C0"/>
                </a:solidFill>
                <a:latin typeface="Times New Roman" panose="02020603050405020304" pitchFamily="18" charset="0"/>
                <a:cs typeface="Times New Roman" panose="02020603050405020304" pitchFamily="18" charset="0"/>
              </a:rPr>
              <a:t>advanced pumping method </a:t>
            </a:r>
            <a:r>
              <a:rPr lang="en-US" sz="2000" b="1" u="sng" dirty="0">
                <a:latin typeface="Times New Roman" panose="02020603050405020304" pitchFamily="18" charset="0"/>
                <a:cs typeface="Times New Roman" panose="02020603050405020304" pitchFamily="18" charset="0"/>
              </a:rPr>
              <a:t>must be implemented</a:t>
            </a:r>
          </a:p>
        </p:txBody>
      </p:sp>
    </p:spTree>
    <p:extLst>
      <p:ext uri="{BB962C8B-B14F-4D97-AF65-F5344CB8AC3E}">
        <p14:creationId xmlns:p14="http://schemas.microsoft.com/office/powerpoint/2010/main" val="33463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13585</TotalTime>
  <Words>4086</Words>
  <Application>Microsoft Office PowerPoint</Application>
  <PresentationFormat>Widescreen</PresentationFormat>
  <Paragraphs>353</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Symbol</vt:lpstr>
      <vt:lpstr>Times New Roman</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Kersevan</dc:creator>
  <cp:lastModifiedBy>Roberto Kersevan</cp:lastModifiedBy>
  <cp:revision>652</cp:revision>
  <dcterms:created xsi:type="dcterms:W3CDTF">2023-10-29T14:32:55Z</dcterms:created>
  <dcterms:modified xsi:type="dcterms:W3CDTF">2024-04-09T09:53:38Z</dcterms:modified>
</cp:coreProperties>
</file>