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61" r:id="rId2"/>
    <p:sldId id="332" r:id="rId3"/>
    <p:sldId id="333" r:id="rId4"/>
    <p:sldId id="488" r:id="rId5"/>
    <p:sldId id="501" r:id="rId6"/>
    <p:sldId id="493" r:id="rId7"/>
    <p:sldId id="492" r:id="rId8"/>
    <p:sldId id="490" r:id="rId9"/>
    <p:sldId id="497" r:id="rId10"/>
    <p:sldId id="498" r:id="rId11"/>
    <p:sldId id="499" r:id="rId12"/>
    <p:sldId id="494" r:id="rId13"/>
    <p:sldId id="500" r:id="rId14"/>
    <p:sldId id="502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孟才" initials="孟才" lastIdx="1" clrIdx="0">
    <p:extLst>
      <p:ext uri="{19B8F6BF-5375-455C-9EA6-DF929625EA0E}">
        <p15:presenceInfo xmlns:p15="http://schemas.microsoft.com/office/powerpoint/2012/main" userId="9dded5530b46db2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FF9900"/>
    <a:srgbClr val="3E94CA"/>
    <a:srgbClr val="6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 autoAdjust="0"/>
    <p:restoredTop sz="87931" autoAdjust="0"/>
  </p:normalViewPr>
  <p:slideViewPr>
    <p:cSldViewPr snapToGrid="0">
      <p:cViewPr varScale="1">
        <p:scale>
          <a:sx n="96" d="100"/>
          <a:sy n="96" d="100"/>
        </p:scale>
        <p:origin x="8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78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6650D-9494-41FF-9806-8B83AE6D8378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EF94D-5812-4AAB-BFF2-D0A300FCBC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690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A4537-8308-4F40-AB51-228B839276B7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6EE03-0A88-4680-904D-DAEB55ADA7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285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751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647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551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3925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070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664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218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325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103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407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706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913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17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grpSp>
        <p:nvGrpSpPr>
          <p:cNvPr id="11" name="组合 2"/>
          <p:cNvGrpSpPr>
            <a:grpSpLocks/>
          </p:cNvGrpSpPr>
          <p:nvPr userDrawn="1"/>
        </p:nvGrpSpPr>
        <p:grpSpPr bwMode="auto">
          <a:xfrm>
            <a:off x="0" y="1643081"/>
            <a:ext cx="12192000" cy="2500294"/>
            <a:chOff x="0" y="1643074"/>
            <a:chExt cx="9144000" cy="2500282"/>
          </a:xfrm>
        </p:grpSpPr>
        <p:sp>
          <p:nvSpPr>
            <p:cNvPr id="12" name="矩形 11"/>
            <p:cNvSpPr/>
            <p:nvPr/>
          </p:nvSpPr>
          <p:spPr>
            <a:xfrm>
              <a:off x="0" y="4071942"/>
              <a:ext cx="9144000" cy="71414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643074"/>
              <a:ext cx="9144000" cy="2285992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lnSpc>
                <a:spcPct val="200000"/>
              </a:lnSpc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4286252"/>
            <a:ext cx="8534400" cy="7269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tx1">
                    <a:tint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en-US" altLang="zh-CN" dirty="0"/>
          </a:p>
        </p:txBody>
      </p:sp>
      <p:sp>
        <p:nvSpPr>
          <p:cNvPr id="26" name="内容占位符 25"/>
          <p:cNvSpPr>
            <a:spLocks noGrp="1"/>
          </p:cNvSpPr>
          <p:nvPr>
            <p:ph sz="quarter" idx="12"/>
          </p:nvPr>
        </p:nvSpPr>
        <p:spPr>
          <a:xfrm>
            <a:off x="2663182" y="5227563"/>
            <a:ext cx="6865639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" y="436172"/>
            <a:ext cx="3768517" cy="73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7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7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284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729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248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92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1868" y="1855821"/>
            <a:ext cx="8371114" cy="1649376"/>
          </a:xfrm>
          <a:prstGeom prst="rect">
            <a:avLst/>
          </a:prstGeom>
          <a:solidFill>
            <a:srgbClr val="00B0F0"/>
          </a:solidFill>
        </p:spPr>
        <p:txBody>
          <a:bodyPr anchor="b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>
              <a:lnSpc>
                <a:spcPct val="100000"/>
              </a:lnSpc>
              <a:defRPr sz="7200" b="1" cap="none" spc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1868" y="3788228"/>
            <a:ext cx="8459022" cy="2775857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0" y="2468238"/>
            <a:ext cx="1861868" cy="42454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0080582" y="2468238"/>
            <a:ext cx="2111418" cy="42454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71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30481"/>
            <a:ext cx="4831080" cy="89407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Wingdings" panose="05000000000000000000" pitchFamily="2" charset="2"/>
              <a:buChar char="ü"/>
              <a:defRPr/>
            </a:lvl3pPr>
            <a:lvl4pPr marL="1600200" indent="-228600">
              <a:buFont typeface="Wingdings" panose="05000000000000000000" pitchFamily="2" charset="2"/>
              <a:buChar char="p"/>
              <a:defRPr/>
            </a:lvl4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/>
          </p:nvPr>
        </p:nvSpPr>
        <p:spPr>
          <a:xfrm>
            <a:off x="5730240" y="233680"/>
            <a:ext cx="6147435" cy="690880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11" name="矩形 10"/>
          <p:cNvSpPr/>
          <p:nvPr userDrawn="1"/>
        </p:nvSpPr>
        <p:spPr bwMode="auto">
          <a:xfrm>
            <a:off x="0" y="6502300"/>
            <a:ext cx="12192000" cy="29310"/>
          </a:xfrm>
          <a:prstGeom prst="rect">
            <a:avLst/>
          </a:prstGeom>
          <a:solidFill>
            <a:srgbClr val="1D77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sz="1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2" name="矩形 31"/>
          <p:cNvSpPr/>
          <p:nvPr userDrawn="1"/>
        </p:nvSpPr>
        <p:spPr>
          <a:xfrm>
            <a:off x="11291976" y="6542580"/>
            <a:ext cx="793631" cy="305039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1D156-31C7-4A0D-88C3-08F7D3EE48DA}" type="slidenum">
              <a:rPr lang="en-US" altLang="zh-CN" sz="14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marR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zh-CN" altLang="en-US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9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743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58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697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16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04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09040"/>
            <a:ext cx="10515600" cy="4967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2"/>
          <p:cNvGrpSpPr>
            <a:grpSpLocks/>
          </p:cNvGrpSpPr>
          <p:nvPr userDrawn="1"/>
        </p:nvGrpSpPr>
        <p:grpSpPr bwMode="auto">
          <a:xfrm>
            <a:off x="0" y="0"/>
            <a:ext cx="12192000" cy="1026160"/>
            <a:chOff x="0" y="1643074"/>
            <a:chExt cx="9144000" cy="2500282"/>
          </a:xfrm>
        </p:grpSpPr>
        <p:sp>
          <p:nvSpPr>
            <p:cNvPr id="9" name="矩形 8"/>
            <p:cNvSpPr/>
            <p:nvPr/>
          </p:nvSpPr>
          <p:spPr>
            <a:xfrm>
              <a:off x="0" y="4071942"/>
              <a:ext cx="9144000" cy="71414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1643074"/>
              <a:ext cx="9144000" cy="2285992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590" y="-24685"/>
            <a:ext cx="1636420" cy="9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67645" y="2290713"/>
            <a:ext cx="11444141" cy="1517716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fr-FR" altLang="zh-CN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CEPC</a:t>
            </a:r>
            <a:r>
              <a:rPr lang="en-US" altLang="zh-CN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large scale and precision control system study in EDR</a:t>
            </a:r>
            <a:endParaRPr lang="zh-CN" altLang="en-US" sz="5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59650" y="5132823"/>
            <a:ext cx="7366818" cy="1428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Dapeng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High Energy Physics, CAS, Beijing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84658" y="4209016"/>
            <a:ext cx="8516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altLang="zh-CN" sz="2800" b="1">
                <a:solidFill>
                  <a:srgbClr val="F4791C"/>
                </a:solidFill>
                <a:latin typeface="Arial Rounded MT Bold" panose="020F07040305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09 </a:t>
            </a:r>
            <a:r>
              <a:rPr lang="en-US" altLang="zh-CN" sz="2800" b="1" dirty="0">
                <a:solidFill>
                  <a:srgbClr val="F4791C"/>
                </a:solidFill>
                <a:latin typeface="Arial Rounded MT Bold" panose="020F07040305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April, 2024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469303" y="281908"/>
            <a:ext cx="5634612" cy="1161290"/>
            <a:chOff x="4088105" y="224034"/>
            <a:chExt cx="5634612" cy="116129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8105" y="224034"/>
              <a:ext cx="1972060" cy="1161290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6038182" y="389339"/>
              <a:ext cx="36845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环形正负电子对撞机</a:t>
              </a:r>
              <a:endParaRPr lang="en-US" altLang="zh-CN" sz="2800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r>
                <a:rPr lang="en-US" altLang="zh-CN" sz="2000" dirty="0"/>
                <a:t>Circular Electron Positron Collider</a:t>
              </a:r>
              <a:endParaRPr lang="zh-CN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29172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F9F1026-0730-4448-8E30-97386B5E0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13583" y="233680"/>
            <a:ext cx="4264093" cy="690880"/>
          </a:xfrm>
        </p:spPr>
        <p:txBody>
          <a:bodyPr/>
          <a:lstStyle/>
          <a:p>
            <a:r>
              <a:rPr lang="en-US" altLang="zh-CN" sz="2800" dirty="0"/>
              <a:t>Control platform</a:t>
            </a:r>
            <a:endParaRPr lang="zh-CN" altLang="en-US" sz="2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D85D247-F463-4DC5-B7C4-8B8EB02D1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732"/>
            <a:ext cx="6929387" cy="894079"/>
          </a:xfrm>
        </p:spPr>
        <p:txBody>
          <a:bodyPr/>
          <a:lstStyle/>
          <a:p>
            <a:r>
              <a:rPr lang="en-US" altLang="zh-CN" sz="3600" dirty="0"/>
              <a:t>Challenges &amp; current status</a:t>
            </a:r>
            <a:endParaRPr lang="zh-CN" altLang="en-US" sz="36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63F1B06-403F-46E2-9A46-7AD53271D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75" y="1097281"/>
            <a:ext cx="5847244" cy="531006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6F3DB58-6805-4A6E-B253-630430245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127" y="1097281"/>
            <a:ext cx="5781675" cy="521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80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F9F1026-0730-4448-8E30-97386B5E0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13583" y="233680"/>
            <a:ext cx="4264093" cy="690880"/>
          </a:xfrm>
        </p:spPr>
        <p:txBody>
          <a:bodyPr/>
          <a:lstStyle/>
          <a:p>
            <a:r>
              <a:rPr lang="en-US" altLang="zh-CN" sz="2800" dirty="0"/>
              <a:t>Tunnel inspection</a:t>
            </a:r>
            <a:endParaRPr lang="zh-CN" altLang="en-US" sz="2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D85D247-F463-4DC5-B7C4-8B8EB02D1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732"/>
            <a:ext cx="6929387" cy="894079"/>
          </a:xfrm>
        </p:spPr>
        <p:txBody>
          <a:bodyPr/>
          <a:lstStyle/>
          <a:p>
            <a:r>
              <a:rPr lang="en-US" altLang="zh-CN" sz="3600" dirty="0"/>
              <a:t>Challenges &amp; current status</a:t>
            </a:r>
            <a:endParaRPr lang="zh-CN" altLang="en-US" sz="3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58BB43-DE5F-4DA0-BC08-BA1061DE8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0" y="1126156"/>
            <a:ext cx="11564495" cy="506023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Robot </a:t>
            </a:r>
            <a:r>
              <a:rPr lang="en-US" altLang="zh-CN" b="1" dirty="0"/>
              <a:t>considered to do the inspection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en-US" altLang="zh-CN" sz="2800" b="1" dirty="0">
                <a:solidFill>
                  <a:srgbClr val="FF0000"/>
                </a:solidFill>
              </a:rPr>
              <a:t>Easy to avoid strong radiation.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en-US" altLang="zh-CN" sz="2800" b="1" dirty="0">
                <a:solidFill>
                  <a:srgbClr val="FF0000"/>
                </a:solidFill>
              </a:rPr>
              <a:t>Easy to install more inspection equipment.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en-US" altLang="zh-CN" sz="2800" b="1" dirty="0">
                <a:solidFill>
                  <a:srgbClr val="FF0000"/>
                </a:solidFill>
              </a:rPr>
              <a:t>Low cost.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en-US" altLang="zh-CN" sz="2800" b="1" dirty="0">
                <a:solidFill>
                  <a:srgbClr val="FF0000"/>
                </a:solidFill>
              </a:rPr>
              <a:t>Ground guide method to be used.</a:t>
            </a:r>
          </a:p>
        </p:txBody>
      </p:sp>
    </p:spTree>
    <p:extLst>
      <p:ext uri="{BB962C8B-B14F-4D97-AF65-F5344CB8AC3E}">
        <p14:creationId xmlns:p14="http://schemas.microsoft.com/office/powerpoint/2010/main" val="3369866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BA6DAB2F-9CDA-4592-8294-DA237E982FA3}"/>
              </a:ext>
            </a:extLst>
          </p:cNvPr>
          <p:cNvSpPr txBox="1"/>
          <p:nvPr/>
        </p:nvSpPr>
        <p:spPr>
          <a:xfrm>
            <a:off x="440634" y="1128666"/>
            <a:ext cx="113107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/>
              <a:t>For timing system and reference line, </a:t>
            </a:r>
            <a:r>
              <a:rPr lang="en-US" altLang="zh-CN" sz="2800" b="1" dirty="0">
                <a:solidFill>
                  <a:srgbClr val="FF0000"/>
                </a:solidFill>
              </a:rPr>
              <a:t>long distance, long time, large temperature variation compensation &amp; test</a:t>
            </a:r>
            <a:r>
              <a:rPr lang="en-US" altLang="zh-CN" sz="2800" b="1" dirty="0"/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/>
              <a:t>Evaluation of </a:t>
            </a:r>
            <a:r>
              <a:rPr lang="en-US" altLang="zh-CN" sz="2800" b="1" dirty="0">
                <a:solidFill>
                  <a:srgbClr val="FF0000"/>
                </a:solidFill>
              </a:rPr>
              <a:t>radiation to optical fibers, high-speed wireless </a:t>
            </a:r>
            <a:r>
              <a:rPr lang="en-US" altLang="zh-CN" sz="2800" b="1" dirty="0"/>
              <a:t>communication under development and test.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/>
              <a:t>Design of </a:t>
            </a:r>
            <a:r>
              <a:rPr lang="en-US" altLang="zh-CN" sz="2800" b="1" dirty="0">
                <a:solidFill>
                  <a:srgbClr val="FF0000"/>
                </a:solidFill>
              </a:rPr>
              <a:t>software structure and development </a:t>
            </a:r>
            <a:r>
              <a:rPr lang="en-US" altLang="zh-CN" sz="2800" b="1" dirty="0"/>
              <a:t>for data acquisition, storage, analysis and display, </a:t>
            </a:r>
            <a:r>
              <a:rPr lang="en-US" altLang="zh-CN" sz="2800" b="1" dirty="0">
                <a:solidFill>
                  <a:srgbClr val="FF0000"/>
                </a:solidFill>
              </a:rPr>
              <a:t>in progress</a:t>
            </a:r>
            <a:r>
              <a:rPr lang="en-US" altLang="zh-CN" sz="2800" b="1" dirty="0"/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/>
              <a:t>Design and development  of </a:t>
            </a:r>
            <a:r>
              <a:rPr lang="en-US" altLang="zh-CN" sz="2800" b="1" dirty="0">
                <a:solidFill>
                  <a:srgbClr val="FF0000"/>
                </a:solidFill>
              </a:rPr>
              <a:t>control structure and automation</a:t>
            </a:r>
            <a:r>
              <a:rPr lang="en-US" altLang="zh-CN" sz="2800" b="1" dirty="0"/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/>
              <a:t>Intelligent OPI, self-drive robot, VR…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/>
              <a:t>Preliminary design of MPS, orbit feedback…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C9EB00A-9BE2-4B4C-9CA5-1860D52E2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732"/>
            <a:ext cx="6929387" cy="894079"/>
          </a:xfrm>
        </p:spPr>
        <p:txBody>
          <a:bodyPr/>
          <a:lstStyle/>
          <a:p>
            <a:r>
              <a:rPr lang="en-US" altLang="zh-CN" sz="3600" dirty="0"/>
              <a:t>Further to do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5497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BA6DAB2F-9CDA-4592-8294-DA237E982FA3}"/>
              </a:ext>
            </a:extLst>
          </p:cNvPr>
          <p:cNvSpPr txBox="1"/>
          <p:nvPr/>
        </p:nvSpPr>
        <p:spPr>
          <a:xfrm>
            <a:off x="472440" y="1049153"/>
            <a:ext cx="112471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/>
              <a:t>Key issues : </a:t>
            </a:r>
            <a:r>
              <a:rPr lang="en-US" altLang="zh-CN" sz="2800" b="1" dirty="0">
                <a:solidFill>
                  <a:srgbClr val="FF0000"/>
                </a:solidFill>
              </a:rPr>
              <a:t>radiation-related front end design, large-scale reference line and timing system, DAQ &amp; applications, automation &amp; intelligence.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FF0000"/>
                </a:solidFill>
              </a:rPr>
              <a:t>Preliminary design &amp; considerations </a:t>
            </a:r>
            <a:r>
              <a:rPr lang="en-US" altLang="zh-CN" sz="2800" b="1" dirty="0"/>
              <a:t>introduced and </a:t>
            </a:r>
            <a:r>
              <a:rPr lang="en-US" altLang="zh-CN" sz="2800" b="1" dirty="0">
                <a:solidFill>
                  <a:srgbClr val="FF0000"/>
                </a:solidFill>
              </a:rPr>
              <a:t>much work to be done.</a:t>
            </a:r>
            <a:endParaRPr lang="en-US" altLang="zh-CN" sz="2800" b="1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C9EB00A-9BE2-4B4C-9CA5-1860D52E2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732"/>
            <a:ext cx="6929387" cy="894079"/>
          </a:xfrm>
        </p:spPr>
        <p:txBody>
          <a:bodyPr/>
          <a:lstStyle/>
          <a:p>
            <a:r>
              <a:rPr lang="en-US" altLang="zh-CN" sz="3600" dirty="0"/>
              <a:t>Summary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120111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C20991C-DD50-4EC5-A201-000D132BF258}"/>
              </a:ext>
            </a:extLst>
          </p:cNvPr>
          <p:cNvSpPr txBox="1"/>
          <p:nvPr/>
        </p:nvSpPr>
        <p:spPr>
          <a:xfrm>
            <a:off x="472440" y="3075057"/>
            <a:ext cx="11247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</a:rPr>
              <a:t>Thanks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613785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1890C-4601-4C3B-825A-84CEBE39F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Outline</a:t>
            </a:r>
            <a:endParaRPr lang="zh-CN" alt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EBEA5-18B7-4051-9B26-EA1A90F5A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127" y="1218466"/>
            <a:ext cx="10879318" cy="496792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 dirty="0"/>
              <a:t>Cha</a:t>
            </a:r>
            <a:r>
              <a:rPr lang="en-US" altLang="zh-CN" b="1" dirty="0"/>
              <a:t>llenges &amp; current status</a:t>
            </a:r>
          </a:p>
          <a:p>
            <a:pPr marL="0" indent="0">
              <a:lnSpc>
                <a:spcPct val="110000"/>
              </a:lnSpc>
              <a:buNone/>
            </a:pPr>
            <a:endParaRPr lang="en-US" altLang="zh-CN" sz="2800" b="1" dirty="0"/>
          </a:p>
          <a:p>
            <a:pPr>
              <a:lnSpc>
                <a:spcPct val="110000"/>
              </a:lnSpc>
            </a:pPr>
            <a:r>
              <a:rPr lang="en-US" altLang="zh-CN" b="1" dirty="0"/>
              <a:t>Further to do</a:t>
            </a:r>
          </a:p>
          <a:p>
            <a:pPr>
              <a:lnSpc>
                <a:spcPct val="110000"/>
              </a:lnSpc>
            </a:pPr>
            <a:endParaRPr lang="en-US" altLang="zh-CN" sz="2800" b="1" dirty="0"/>
          </a:p>
          <a:p>
            <a:pPr>
              <a:lnSpc>
                <a:spcPct val="110000"/>
              </a:lnSpc>
            </a:pPr>
            <a:r>
              <a:rPr lang="en-US" altLang="zh-CN" b="1" dirty="0"/>
              <a:t>Summary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21918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975D4-5D66-4B9A-9778-F047BA217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39" y="30481"/>
            <a:ext cx="6929387" cy="894079"/>
          </a:xfrm>
        </p:spPr>
        <p:txBody>
          <a:bodyPr/>
          <a:lstStyle/>
          <a:p>
            <a:r>
              <a:rPr lang="en-US" altLang="zh-CN" sz="3600" dirty="0"/>
              <a:t>Challenges &amp; current status</a:t>
            </a:r>
            <a:endParaRPr lang="zh-CN" altLang="en-US" sz="36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06903F8-2D22-4181-B4C4-38EE46247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6532"/>
            <a:ext cx="12192000" cy="3139858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830891C-0E57-43B2-B9F5-E46D5AD81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127" y="1133062"/>
            <a:ext cx="11204692" cy="505332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Reliability &amp; a</a:t>
            </a:r>
            <a:r>
              <a:rPr lang="en-US" altLang="zh-CN" b="1" dirty="0">
                <a:solidFill>
                  <a:srgbClr val="FF0000"/>
                </a:solidFill>
              </a:rPr>
              <a:t>vailability </a:t>
            </a:r>
            <a:r>
              <a:rPr lang="en-US" altLang="zh-CN" sz="2800" b="1" dirty="0">
                <a:solidFill>
                  <a:srgbClr val="FF0000"/>
                </a:solidFill>
              </a:rPr>
              <a:t>&amp; </a:t>
            </a:r>
            <a:r>
              <a:rPr lang="en-US" altLang="zh-CN" b="1" dirty="0">
                <a:solidFill>
                  <a:srgbClr val="FF0000"/>
                </a:solidFill>
              </a:rPr>
              <a:t>l</a:t>
            </a:r>
            <a:r>
              <a:rPr lang="en-US" altLang="zh-CN" sz="2800" b="1" dirty="0">
                <a:solidFill>
                  <a:srgbClr val="FF0000"/>
                </a:solidFill>
              </a:rPr>
              <a:t>ow cost on large scale  (First priority).</a:t>
            </a:r>
            <a:r>
              <a:rPr lang="zh-CN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</a:rPr>
              <a:t>Radiation</a:t>
            </a:r>
            <a:r>
              <a:rPr lang="zh-CN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</a:rPr>
              <a:t>hardness of components in tunnel. 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0000CC"/>
                </a:solidFill>
              </a:rPr>
              <a:t>Maintainability : Flexibility : Scalability (Second priority).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6A13107-8842-44C1-8A86-FA8C28F9D6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493" y="233680"/>
            <a:ext cx="3003182" cy="690880"/>
          </a:xfrm>
        </p:spPr>
        <p:txBody>
          <a:bodyPr/>
          <a:lstStyle/>
          <a:p>
            <a:r>
              <a:rPr lang="en-US" altLang="zh-CN" sz="2800" dirty="0"/>
              <a:t>Overall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99738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F9F1026-0730-4448-8E30-97386B5E0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39125" y="241466"/>
            <a:ext cx="2733774" cy="818682"/>
          </a:xfrm>
        </p:spPr>
        <p:txBody>
          <a:bodyPr/>
          <a:lstStyle/>
          <a:p>
            <a:r>
              <a:rPr lang="en-US" altLang="zh-CN" sz="2800" dirty="0"/>
              <a:t>Fiber routing</a:t>
            </a:r>
            <a:endParaRPr lang="zh-CN" altLang="en-US" sz="2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B6A9DD0-14ED-4701-A6B6-6A709C1D3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81" y="-68495"/>
            <a:ext cx="6929387" cy="894079"/>
          </a:xfrm>
        </p:spPr>
        <p:txBody>
          <a:bodyPr/>
          <a:lstStyle/>
          <a:p>
            <a:r>
              <a:rPr lang="en-US" altLang="zh-CN" sz="3600" dirty="0"/>
              <a:t>Challenges &amp; current status</a:t>
            </a:r>
            <a:endParaRPr lang="zh-CN" altLang="en-US" sz="36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6547023-5D1F-49C5-8062-52F1AE5A3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113" y="1060148"/>
            <a:ext cx="8299174" cy="5126241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Optical fibers as backbone </a:t>
            </a:r>
            <a:r>
              <a:rPr lang="en-US" altLang="zh-CN" b="1" dirty="0"/>
              <a:t>to minimize cables with high performance|| preliminary routing topology: 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en-US" altLang="zh-CN" b="1" dirty="0">
                <a:solidFill>
                  <a:srgbClr val="FF0000"/>
                </a:solidFill>
              </a:rPr>
              <a:t>Ground routing </a:t>
            </a:r>
            <a:r>
              <a:rPr lang="en-US" altLang="zh-CN" b="1" dirty="0"/>
              <a:t>to the shafts along the road inside the facility area </a:t>
            </a:r>
            <a:r>
              <a:rPr lang="en-US" altLang="zh-CN" b="1" dirty="0">
                <a:solidFill>
                  <a:srgbClr val="FF0000"/>
                </a:solidFill>
              </a:rPr>
              <a:t>whenever possible.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en-US" altLang="zh-CN" b="1" dirty="0">
                <a:solidFill>
                  <a:srgbClr val="FF0000"/>
                </a:solidFill>
              </a:rPr>
              <a:t>Single fiber length in the tunnel </a:t>
            </a:r>
            <a:r>
              <a:rPr lang="en-US" altLang="zh-CN" b="1" dirty="0"/>
              <a:t>~3km to ease of routing and maintenance.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en-US" altLang="zh-CN" b="1" dirty="0">
                <a:solidFill>
                  <a:srgbClr val="FF0000"/>
                </a:solidFill>
              </a:rPr>
              <a:t>Maybe radiation hard fibers in tunnel.</a:t>
            </a:r>
          </a:p>
          <a:p>
            <a:pPr>
              <a:lnSpc>
                <a:spcPct val="110000"/>
              </a:lnSpc>
            </a:pPr>
            <a:r>
              <a:rPr lang="en-US" altLang="zh-CN" b="1" dirty="0"/>
              <a:t>MPS(Machine Protection System) : </a:t>
            </a:r>
            <a:r>
              <a:rPr lang="en-US" altLang="zh-CN" sz="2800" b="1" dirty="0">
                <a:solidFill>
                  <a:srgbClr val="FF0000"/>
                </a:solidFill>
              </a:rPr>
              <a:t>Response speed </a:t>
            </a:r>
            <a:r>
              <a:rPr lang="en-US" altLang="zh-CN" sz="2800" b="1" dirty="0"/>
              <a:t>is the key:</a:t>
            </a:r>
            <a:endParaRPr lang="en-US" altLang="zh-CN" b="1" dirty="0"/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rgbClr val="FF0000"/>
                </a:solidFill>
              </a:rPr>
              <a:t>Bidirectional loop </a:t>
            </a:r>
            <a:r>
              <a:rPr lang="en-US" altLang="zh-CN" sz="2400" b="1" dirty="0"/>
              <a:t>structure in the tunnel </a:t>
            </a:r>
            <a:r>
              <a:rPr lang="en-US" altLang="zh-CN" sz="2400" b="1" dirty="0">
                <a:solidFill>
                  <a:srgbClr val="FF0000"/>
                </a:solidFill>
              </a:rPr>
              <a:t>with redundancy </a:t>
            </a:r>
            <a:r>
              <a:rPr lang="en-US" altLang="zh-CN" sz="2400" b="1" dirty="0"/>
              <a:t>for both </a:t>
            </a:r>
            <a:r>
              <a:rPr lang="en-US" altLang="zh-CN" sz="2400" b="1" dirty="0">
                <a:solidFill>
                  <a:srgbClr val="FF0000"/>
                </a:solidFill>
              </a:rPr>
              <a:t>reliability and availability.</a:t>
            </a:r>
            <a:endParaRPr lang="zh-CN" altLang="en-US" sz="28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CA3BCC3-7562-4274-888D-E2893EAE41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81" y="1486355"/>
            <a:ext cx="3490445" cy="413467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9694D2D-899B-4F05-925A-C8C1A099BC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81" y="1486355"/>
            <a:ext cx="3490445" cy="413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F9F1026-0730-4448-8E30-97386B5E0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46938" y="241466"/>
            <a:ext cx="5125962" cy="818682"/>
          </a:xfrm>
        </p:spPr>
        <p:txBody>
          <a:bodyPr/>
          <a:lstStyle/>
          <a:p>
            <a:r>
              <a:rPr lang="en-US" altLang="zh-CN" sz="2800" dirty="0"/>
              <a:t>Distributed &amp; Global Control</a:t>
            </a:r>
            <a:endParaRPr lang="zh-CN" altLang="en-US" sz="2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B6A9DD0-14ED-4701-A6B6-6A709C1D3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81" y="-68495"/>
            <a:ext cx="6929387" cy="894079"/>
          </a:xfrm>
        </p:spPr>
        <p:txBody>
          <a:bodyPr/>
          <a:lstStyle/>
          <a:p>
            <a:r>
              <a:rPr lang="en-US" altLang="zh-CN" sz="3600" dirty="0"/>
              <a:t>Challenges &amp; current status</a:t>
            </a:r>
            <a:endParaRPr lang="zh-CN" altLang="en-US" sz="36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6547023-5D1F-49C5-8062-52F1AE5A3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8269" y="1060148"/>
            <a:ext cx="4488018" cy="512624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Control network with DAQ</a:t>
            </a:r>
          </a:p>
          <a:p>
            <a:pPr>
              <a:lnSpc>
                <a:spcPct val="110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Timing system</a:t>
            </a:r>
          </a:p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Clock(Reference line)</a:t>
            </a:r>
          </a:p>
          <a:p>
            <a:pPr>
              <a:lnSpc>
                <a:spcPct val="110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MPS…</a:t>
            </a:r>
          </a:p>
          <a:p>
            <a:pPr>
              <a:lnSpc>
                <a:spcPct val="110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Orbit feedback…</a:t>
            </a:r>
            <a:endParaRPr lang="zh-CN" altLang="en-US" sz="2800" b="1" dirty="0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B79BF46C-4645-40DA-B446-3391B7F9BCF8}"/>
              </a:ext>
            </a:extLst>
          </p:cNvPr>
          <p:cNvSpPr/>
          <p:nvPr/>
        </p:nvSpPr>
        <p:spPr>
          <a:xfrm>
            <a:off x="423650" y="1448045"/>
            <a:ext cx="4176464" cy="4392488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放大镜看.bmp">
            <a:extLst>
              <a:ext uri="{FF2B5EF4-FFF2-40B4-BE49-F238E27FC236}">
                <a16:creationId xmlns:a16="http://schemas.microsoft.com/office/drawing/2014/main" id="{3AD6C891-9A37-4363-BF37-1672C375662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395" y="5568712"/>
            <a:ext cx="458232" cy="415837"/>
          </a:xfrm>
          <a:prstGeom prst="rect">
            <a:avLst/>
          </a:prstGeom>
        </p:spPr>
      </p:pic>
      <p:pic>
        <p:nvPicPr>
          <p:cNvPr id="12" name="图片 11" descr="思考者图片.jpg">
            <a:extLst>
              <a:ext uri="{FF2B5EF4-FFF2-40B4-BE49-F238E27FC236}">
                <a16:creationId xmlns:a16="http://schemas.microsoft.com/office/drawing/2014/main" id="{37CAADDA-F6CE-410B-B2C9-463F9013B5D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35819" y="2888205"/>
            <a:ext cx="1188523" cy="1584176"/>
          </a:xfrm>
          <a:prstGeom prst="rect">
            <a:avLst/>
          </a:prstGeom>
        </p:spPr>
      </p:pic>
      <p:pic>
        <p:nvPicPr>
          <p:cNvPr id="26" name="图片 25" descr="执行者.bmp">
            <a:extLst>
              <a:ext uri="{FF2B5EF4-FFF2-40B4-BE49-F238E27FC236}">
                <a16:creationId xmlns:a16="http://schemas.microsoft.com/office/drawing/2014/main" id="{372DC1F9-A363-4C07-B886-372A07ADF5D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23350" y="5514590"/>
            <a:ext cx="504056" cy="446023"/>
          </a:xfrm>
          <a:prstGeom prst="rect">
            <a:avLst/>
          </a:prstGeom>
        </p:spPr>
      </p:pic>
      <p:pic>
        <p:nvPicPr>
          <p:cNvPr id="36" name="图片 35" descr="放大镜看.bmp">
            <a:extLst>
              <a:ext uri="{FF2B5EF4-FFF2-40B4-BE49-F238E27FC236}">
                <a16:creationId xmlns:a16="http://schemas.microsoft.com/office/drawing/2014/main" id="{DE061648-6875-428D-B1E4-8190041E753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7102" y="1914573"/>
            <a:ext cx="793493" cy="720080"/>
          </a:xfrm>
          <a:prstGeom prst="rect">
            <a:avLst/>
          </a:prstGeom>
        </p:spPr>
      </p:pic>
      <p:pic>
        <p:nvPicPr>
          <p:cNvPr id="37" name="图片 36" descr="执行者.bmp">
            <a:extLst>
              <a:ext uri="{FF2B5EF4-FFF2-40B4-BE49-F238E27FC236}">
                <a16:creationId xmlns:a16="http://schemas.microsoft.com/office/drawing/2014/main" id="{EA47A6FC-1C72-4375-B49F-D47E48CCF6B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44823" y="2746230"/>
            <a:ext cx="792088" cy="700894"/>
          </a:xfrm>
          <a:prstGeom prst="rect">
            <a:avLst/>
          </a:prstGeom>
        </p:spPr>
      </p:pic>
      <p:pic>
        <p:nvPicPr>
          <p:cNvPr id="38" name="图片 37" descr="思考者图片.jpg">
            <a:extLst>
              <a:ext uri="{FF2B5EF4-FFF2-40B4-BE49-F238E27FC236}">
                <a16:creationId xmlns:a16="http://schemas.microsoft.com/office/drawing/2014/main" id="{6E29D4C2-3D8F-4A1A-85D8-AA8D6961CC9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82841" y="4445019"/>
            <a:ext cx="864096" cy="115174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19A7E2E-7D03-46A5-B589-B3DBBE9E13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2842" y="3513715"/>
            <a:ext cx="864095" cy="864713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93DF07D4-F972-4DB0-A90A-A6C8BA8547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865" y="5084269"/>
            <a:ext cx="504056" cy="504415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0310E6D1-9AB8-4598-B0AD-DFA10C2FA3B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423" y="3375694"/>
            <a:ext cx="520252" cy="520623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A70C208F-E0B9-4782-A90F-3D94CDB873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24" y="3419981"/>
            <a:ext cx="520252" cy="520623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172CFF95-6E5B-45D1-8959-A0B84A209D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54" y="1591882"/>
            <a:ext cx="504056" cy="504415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2C912991-0450-4D1F-95DF-E6D5154974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482" y="1596470"/>
            <a:ext cx="516060" cy="516428"/>
          </a:xfrm>
          <a:prstGeom prst="rect">
            <a:avLst/>
          </a:prstGeom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id="{07693E7B-7E4F-4450-9601-5D6E29CC5F4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01" y="5181867"/>
            <a:ext cx="516060" cy="516428"/>
          </a:xfrm>
          <a:prstGeom prst="rect">
            <a:avLst/>
          </a:prstGeom>
        </p:spPr>
      </p:pic>
      <p:pic>
        <p:nvPicPr>
          <p:cNvPr id="60" name="图片 59" descr="放大镜看.bmp">
            <a:extLst>
              <a:ext uri="{FF2B5EF4-FFF2-40B4-BE49-F238E27FC236}">
                <a16:creationId xmlns:a16="http://schemas.microsoft.com/office/drawing/2014/main" id="{7E4F610C-ADA4-468A-862A-F8D17833F18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458" y="4147874"/>
            <a:ext cx="458232" cy="415837"/>
          </a:xfrm>
          <a:prstGeom prst="rect">
            <a:avLst/>
          </a:prstGeom>
        </p:spPr>
      </p:pic>
      <p:pic>
        <p:nvPicPr>
          <p:cNvPr id="61" name="图片 60" descr="执行者.bmp">
            <a:extLst>
              <a:ext uri="{FF2B5EF4-FFF2-40B4-BE49-F238E27FC236}">
                <a16:creationId xmlns:a16="http://schemas.microsoft.com/office/drawing/2014/main" id="{CCA9BC2B-58A2-4D5C-82AE-C7BBB18A088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1645" y="4691876"/>
            <a:ext cx="504056" cy="446023"/>
          </a:xfrm>
          <a:prstGeom prst="rect">
            <a:avLst/>
          </a:prstGeom>
        </p:spPr>
      </p:pic>
      <p:pic>
        <p:nvPicPr>
          <p:cNvPr id="68" name="图片 67" descr="放大镜看.bmp">
            <a:extLst>
              <a:ext uri="{FF2B5EF4-FFF2-40B4-BE49-F238E27FC236}">
                <a16:creationId xmlns:a16="http://schemas.microsoft.com/office/drawing/2014/main" id="{1683C1F8-79A5-44D1-9B10-EE876A367B0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4562" y="4585452"/>
            <a:ext cx="458232" cy="415837"/>
          </a:xfrm>
          <a:prstGeom prst="rect">
            <a:avLst/>
          </a:prstGeom>
        </p:spPr>
      </p:pic>
      <p:pic>
        <p:nvPicPr>
          <p:cNvPr id="69" name="图片 68" descr="执行者.bmp">
            <a:extLst>
              <a:ext uri="{FF2B5EF4-FFF2-40B4-BE49-F238E27FC236}">
                <a16:creationId xmlns:a16="http://schemas.microsoft.com/office/drawing/2014/main" id="{773B8E76-962D-4971-96BB-D52157A1576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822" y="3995413"/>
            <a:ext cx="504056" cy="446023"/>
          </a:xfrm>
          <a:prstGeom prst="rect">
            <a:avLst/>
          </a:prstGeom>
        </p:spPr>
      </p:pic>
      <p:pic>
        <p:nvPicPr>
          <p:cNvPr id="73" name="图片 72" descr="放大镜看.bmp">
            <a:extLst>
              <a:ext uri="{FF2B5EF4-FFF2-40B4-BE49-F238E27FC236}">
                <a16:creationId xmlns:a16="http://schemas.microsoft.com/office/drawing/2014/main" id="{8775983D-1C1F-4717-B73B-1237B6D980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43" y="2815841"/>
            <a:ext cx="458232" cy="415837"/>
          </a:xfrm>
          <a:prstGeom prst="rect">
            <a:avLst/>
          </a:prstGeom>
        </p:spPr>
      </p:pic>
      <p:pic>
        <p:nvPicPr>
          <p:cNvPr id="74" name="图片 73" descr="执行者.bmp">
            <a:extLst>
              <a:ext uri="{FF2B5EF4-FFF2-40B4-BE49-F238E27FC236}">
                <a16:creationId xmlns:a16="http://schemas.microsoft.com/office/drawing/2014/main" id="{D457653D-969F-4F9F-BB12-49E6930D250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1915" y="2197481"/>
            <a:ext cx="504056" cy="446023"/>
          </a:xfrm>
          <a:prstGeom prst="rect">
            <a:avLst/>
          </a:prstGeom>
        </p:spPr>
      </p:pic>
      <p:pic>
        <p:nvPicPr>
          <p:cNvPr id="76" name="图片 75" descr="放大镜看.bmp">
            <a:extLst>
              <a:ext uri="{FF2B5EF4-FFF2-40B4-BE49-F238E27FC236}">
                <a16:creationId xmlns:a16="http://schemas.microsoft.com/office/drawing/2014/main" id="{633FAACD-7D74-4441-A73F-E349BA6BB6F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252" y="2102665"/>
            <a:ext cx="458232" cy="415837"/>
          </a:xfrm>
          <a:prstGeom prst="rect">
            <a:avLst/>
          </a:prstGeom>
        </p:spPr>
      </p:pic>
      <p:pic>
        <p:nvPicPr>
          <p:cNvPr id="77" name="图片 76" descr="执行者.bmp">
            <a:extLst>
              <a:ext uri="{FF2B5EF4-FFF2-40B4-BE49-F238E27FC236}">
                <a16:creationId xmlns:a16="http://schemas.microsoft.com/office/drawing/2014/main" id="{E991A8DF-6B88-40DE-8A69-1231792DC4B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467" y="2746230"/>
            <a:ext cx="504056" cy="446023"/>
          </a:xfrm>
          <a:prstGeom prst="rect">
            <a:avLst/>
          </a:prstGeom>
        </p:spPr>
      </p:pic>
      <p:pic>
        <p:nvPicPr>
          <p:cNvPr id="78" name="图片 77" descr="放大镜看.bmp">
            <a:extLst>
              <a:ext uri="{FF2B5EF4-FFF2-40B4-BE49-F238E27FC236}">
                <a16:creationId xmlns:a16="http://schemas.microsoft.com/office/drawing/2014/main" id="{8DCA52E1-601D-46C6-BBA3-D0A549FD730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3983" y="1267187"/>
            <a:ext cx="458232" cy="415837"/>
          </a:xfrm>
          <a:prstGeom prst="rect">
            <a:avLst/>
          </a:prstGeom>
        </p:spPr>
      </p:pic>
      <p:pic>
        <p:nvPicPr>
          <p:cNvPr id="79" name="图片 78" descr="执行者.bmp">
            <a:extLst>
              <a:ext uri="{FF2B5EF4-FFF2-40B4-BE49-F238E27FC236}">
                <a16:creationId xmlns:a16="http://schemas.microsoft.com/office/drawing/2014/main" id="{C6DD0E1B-34C8-4129-95D0-A967861096B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66464" y="1248828"/>
            <a:ext cx="504056" cy="446023"/>
          </a:xfrm>
          <a:prstGeom prst="rect">
            <a:avLst/>
          </a:prstGeom>
        </p:spPr>
      </p:pic>
      <p:cxnSp>
        <p:nvCxnSpPr>
          <p:cNvPr id="84" name="直接箭头连接符 83">
            <a:extLst>
              <a:ext uri="{FF2B5EF4-FFF2-40B4-BE49-F238E27FC236}">
                <a16:creationId xmlns:a16="http://schemas.microsoft.com/office/drawing/2014/main" id="{2BE67AD0-0433-4424-A339-EB6378513A4F}"/>
              </a:ext>
            </a:extLst>
          </p:cNvPr>
          <p:cNvCxnSpPr>
            <a:cxnSpLocks/>
          </p:cNvCxnSpPr>
          <p:nvPr/>
        </p:nvCxnSpPr>
        <p:spPr>
          <a:xfrm flipH="1" flipV="1">
            <a:off x="2783983" y="4131686"/>
            <a:ext cx="794953" cy="960140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箭头连接符 86">
            <a:extLst>
              <a:ext uri="{FF2B5EF4-FFF2-40B4-BE49-F238E27FC236}">
                <a16:creationId xmlns:a16="http://schemas.microsoft.com/office/drawing/2014/main" id="{34785B7B-3151-4D76-96E9-54460F222E3B}"/>
              </a:ext>
            </a:extLst>
          </p:cNvPr>
          <p:cNvCxnSpPr>
            <a:cxnSpLocks/>
          </p:cNvCxnSpPr>
          <p:nvPr/>
        </p:nvCxnSpPr>
        <p:spPr>
          <a:xfrm flipH="1" flipV="1">
            <a:off x="3002853" y="3775923"/>
            <a:ext cx="1253476" cy="447278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箭头连接符 87">
            <a:extLst>
              <a:ext uri="{FF2B5EF4-FFF2-40B4-BE49-F238E27FC236}">
                <a16:creationId xmlns:a16="http://schemas.microsoft.com/office/drawing/2014/main" id="{D2E005BB-3C1F-4B93-B99A-5678CCA88529}"/>
              </a:ext>
            </a:extLst>
          </p:cNvPr>
          <p:cNvCxnSpPr>
            <a:cxnSpLocks/>
          </p:cNvCxnSpPr>
          <p:nvPr/>
        </p:nvCxnSpPr>
        <p:spPr>
          <a:xfrm flipH="1">
            <a:off x="3089644" y="3089537"/>
            <a:ext cx="1215337" cy="273866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箭头连接符 88">
            <a:extLst>
              <a:ext uri="{FF2B5EF4-FFF2-40B4-BE49-F238E27FC236}">
                <a16:creationId xmlns:a16="http://schemas.microsoft.com/office/drawing/2014/main" id="{83DA5BBC-66F9-4433-B49C-1A0AA21F7EE0}"/>
              </a:ext>
            </a:extLst>
          </p:cNvPr>
          <p:cNvCxnSpPr>
            <a:cxnSpLocks/>
          </p:cNvCxnSpPr>
          <p:nvPr/>
        </p:nvCxnSpPr>
        <p:spPr>
          <a:xfrm flipH="1" flipV="1">
            <a:off x="2920876" y="3956211"/>
            <a:ext cx="1092595" cy="794928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箭头连接符 89">
            <a:extLst>
              <a:ext uri="{FF2B5EF4-FFF2-40B4-BE49-F238E27FC236}">
                <a16:creationId xmlns:a16="http://schemas.microsoft.com/office/drawing/2014/main" id="{A6B9A213-9467-4C0F-B34A-C6BFBB2E1234}"/>
              </a:ext>
            </a:extLst>
          </p:cNvPr>
          <p:cNvCxnSpPr>
            <a:cxnSpLocks/>
          </p:cNvCxnSpPr>
          <p:nvPr/>
        </p:nvCxnSpPr>
        <p:spPr>
          <a:xfrm flipH="1" flipV="1">
            <a:off x="3039337" y="3551243"/>
            <a:ext cx="1246806" cy="92955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箭头连接符 90">
            <a:extLst>
              <a:ext uri="{FF2B5EF4-FFF2-40B4-BE49-F238E27FC236}">
                <a16:creationId xmlns:a16="http://schemas.microsoft.com/office/drawing/2014/main" id="{FFE58C52-9391-455D-8093-2C2076EF5D89}"/>
              </a:ext>
            </a:extLst>
          </p:cNvPr>
          <p:cNvCxnSpPr>
            <a:cxnSpLocks/>
          </p:cNvCxnSpPr>
          <p:nvPr/>
        </p:nvCxnSpPr>
        <p:spPr>
          <a:xfrm flipH="1">
            <a:off x="3046585" y="2499914"/>
            <a:ext cx="936234" cy="684697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箭头连接符 101">
            <a:extLst>
              <a:ext uri="{FF2B5EF4-FFF2-40B4-BE49-F238E27FC236}">
                <a16:creationId xmlns:a16="http://schemas.microsoft.com/office/drawing/2014/main" id="{30BC5B8C-53A2-4EB8-B8E3-1458A140B311}"/>
              </a:ext>
            </a:extLst>
          </p:cNvPr>
          <p:cNvCxnSpPr>
            <a:cxnSpLocks/>
          </p:cNvCxnSpPr>
          <p:nvPr/>
        </p:nvCxnSpPr>
        <p:spPr>
          <a:xfrm flipH="1" flipV="1">
            <a:off x="1547887" y="2039016"/>
            <a:ext cx="669337" cy="849189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箭头连接符 102">
            <a:extLst>
              <a:ext uri="{FF2B5EF4-FFF2-40B4-BE49-F238E27FC236}">
                <a16:creationId xmlns:a16="http://schemas.microsoft.com/office/drawing/2014/main" id="{21349B4E-AA9E-4AB6-89AE-8D98EC8B7681}"/>
              </a:ext>
            </a:extLst>
          </p:cNvPr>
          <p:cNvCxnSpPr>
            <a:cxnSpLocks/>
          </p:cNvCxnSpPr>
          <p:nvPr/>
        </p:nvCxnSpPr>
        <p:spPr>
          <a:xfrm flipH="1" flipV="1">
            <a:off x="2187730" y="1726724"/>
            <a:ext cx="259589" cy="1089117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箭头连接符 103">
            <a:extLst>
              <a:ext uri="{FF2B5EF4-FFF2-40B4-BE49-F238E27FC236}">
                <a16:creationId xmlns:a16="http://schemas.microsoft.com/office/drawing/2014/main" id="{A3EC5574-3167-4B25-836F-3DFFA1D7CBF4}"/>
              </a:ext>
            </a:extLst>
          </p:cNvPr>
          <p:cNvCxnSpPr>
            <a:cxnSpLocks/>
          </p:cNvCxnSpPr>
          <p:nvPr/>
        </p:nvCxnSpPr>
        <p:spPr>
          <a:xfrm flipV="1">
            <a:off x="2748443" y="1696792"/>
            <a:ext cx="216525" cy="1147714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箭头连接符 104">
            <a:extLst>
              <a:ext uri="{FF2B5EF4-FFF2-40B4-BE49-F238E27FC236}">
                <a16:creationId xmlns:a16="http://schemas.microsoft.com/office/drawing/2014/main" id="{E49CCA77-BD4F-4FE7-86B1-A2CE0FFD14D2}"/>
              </a:ext>
            </a:extLst>
          </p:cNvPr>
          <p:cNvCxnSpPr>
            <a:cxnSpLocks/>
          </p:cNvCxnSpPr>
          <p:nvPr/>
        </p:nvCxnSpPr>
        <p:spPr>
          <a:xfrm flipH="1" flipV="1">
            <a:off x="1161627" y="2501187"/>
            <a:ext cx="879176" cy="567876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箭头连接符 105">
            <a:extLst>
              <a:ext uri="{FF2B5EF4-FFF2-40B4-BE49-F238E27FC236}">
                <a16:creationId xmlns:a16="http://schemas.microsoft.com/office/drawing/2014/main" id="{0CC8319D-AE88-4546-A1F6-0923C9351D39}"/>
              </a:ext>
            </a:extLst>
          </p:cNvPr>
          <p:cNvCxnSpPr>
            <a:cxnSpLocks/>
          </p:cNvCxnSpPr>
          <p:nvPr/>
        </p:nvCxnSpPr>
        <p:spPr>
          <a:xfrm flipH="1" flipV="1">
            <a:off x="865465" y="3022815"/>
            <a:ext cx="1098908" cy="351288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箭头连接符 106">
            <a:extLst>
              <a:ext uri="{FF2B5EF4-FFF2-40B4-BE49-F238E27FC236}">
                <a16:creationId xmlns:a16="http://schemas.microsoft.com/office/drawing/2014/main" id="{3A1ABD1A-4D0A-46D8-B9A1-0CF318A8536E}"/>
              </a:ext>
            </a:extLst>
          </p:cNvPr>
          <p:cNvCxnSpPr>
            <a:cxnSpLocks/>
          </p:cNvCxnSpPr>
          <p:nvPr/>
        </p:nvCxnSpPr>
        <p:spPr>
          <a:xfrm flipH="1">
            <a:off x="2920876" y="2031167"/>
            <a:ext cx="539032" cy="925273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箭头连接符 113">
            <a:extLst>
              <a:ext uri="{FF2B5EF4-FFF2-40B4-BE49-F238E27FC236}">
                <a16:creationId xmlns:a16="http://schemas.microsoft.com/office/drawing/2014/main" id="{8BA1A8B4-5EA8-4BA0-9C5B-443DDFDFD0F4}"/>
              </a:ext>
            </a:extLst>
          </p:cNvPr>
          <p:cNvCxnSpPr>
            <a:cxnSpLocks/>
          </p:cNvCxnSpPr>
          <p:nvPr/>
        </p:nvCxnSpPr>
        <p:spPr>
          <a:xfrm flipH="1">
            <a:off x="809969" y="3926101"/>
            <a:ext cx="1169442" cy="430901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箭头连接符 114">
            <a:extLst>
              <a:ext uri="{FF2B5EF4-FFF2-40B4-BE49-F238E27FC236}">
                <a16:creationId xmlns:a16="http://schemas.microsoft.com/office/drawing/2014/main" id="{9941AA8C-9E82-4809-B88C-A8497B4AAA76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694573" y="3653025"/>
            <a:ext cx="1241246" cy="27268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箭头连接符 115">
            <a:extLst>
              <a:ext uri="{FF2B5EF4-FFF2-40B4-BE49-F238E27FC236}">
                <a16:creationId xmlns:a16="http://schemas.microsoft.com/office/drawing/2014/main" id="{41ACA9B4-07AF-4A2E-80A2-71FC6E58F999}"/>
              </a:ext>
            </a:extLst>
          </p:cNvPr>
          <p:cNvCxnSpPr>
            <a:cxnSpLocks/>
          </p:cNvCxnSpPr>
          <p:nvPr/>
        </p:nvCxnSpPr>
        <p:spPr>
          <a:xfrm flipV="1">
            <a:off x="2190612" y="4544745"/>
            <a:ext cx="153688" cy="1001769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箭头连接符 116">
            <a:extLst>
              <a:ext uri="{FF2B5EF4-FFF2-40B4-BE49-F238E27FC236}">
                <a16:creationId xmlns:a16="http://schemas.microsoft.com/office/drawing/2014/main" id="{31D8CC0F-E1F8-4ED2-9745-BEAE6CD345EE}"/>
              </a:ext>
            </a:extLst>
          </p:cNvPr>
          <p:cNvCxnSpPr>
            <a:cxnSpLocks/>
          </p:cNvCxnSpPr>
          <p:nvPr/>
        </p:nvCxnSpPr>
        <p:spPr>
          <a:xfrm flipH="1">
            <a:off x="1527070" y="4516080"/>
            <a:ext cx="609708" cy="709705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箭头连接符 117">
            <a:extLst>
              <a:ext uri="{FF2B5EF4-FFF2-40B4-BE49-F238E27FC236}">
                <a16:creationId xmlns:a16="http://schemas.microsoft.com/office/drawing/2014/main" id="{C70E1FE5-A128-4032-A78F-933C0BC94041}"/>
              </a:ext>
            </a:extLst>
          </p:cNvPr>
          <p:cNvCxnSpPr>
            <a:cxnSpLocks/>
          </p:cNvCxnSpPr>
          <p:nvPr/>
        </p:nvCxnSpPr>
        <p:spPr>
          <a:xfrm flipH="1">
            <a:off x="1125177" y="4231141"/>
            <a:ext cx="906570" cy="678968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箭头连接符 118">
            <a:extLst>
              <a:ext uri="{FF2B5EF4-FFF2-40B4-BE49-F238E27FC236}">
                <a16:creationId xmlns:a16="http://schemas.microsoft.com/office/drawing/2014/main" id="{5AEF274E-9CB0-4A0B-9198-D200352ED7B6}"/>
              </a:ext>
            </a:extLst>
          </p:cNvPr>
          <p:cNvCxnSpPr>
            <a:cxnSpLocks/>
            <a:stCxn id="26" idx="0"/>
          </p:cNvCxnSpPr>
          <p:nvPr/>
        </p:nvCxnSpPr>
        <p:spPr>
          <a:xfrm flipH="1" flipV="1">
            <a:off x="2652958" y="4389345"/>
            <a:ext cx="422420" cy="1125245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28">
            <a:extLst>
              <a:ext uri="{FF2B5EF4-FFF2-40B4-BE49-F238E27FC236}">
                <a16:creationId xmlns:a16="http://schemas.microsoft.com/office/drawing/2014/main" id="{C257CAF4-D272-4AD0-B270-17DCF64735CF}"/>
              </a:ext>
            </a:extLst>
          </p:cNvPr>
          <p:cNvSpPr txBox="1"/>
          <p:nvPr/>
        </p:nvSpPr>
        <p:spPr>
          <a:xfrm>
            <a:off x="5846937" y="2105011"/>
            <a:ext cx="1474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BI</a:t>
            </a:r>
            <a:endParaRPr lang="zh-CN" altLang="en-US" sz="2400" dirty="0"/>
          </a:p>
        </p:txBody>
      </p:sp>
      <p:sp>
        <p:nvSpPr>
          <p:cNvPr id="135" name="TextBox 128">
            <a:extLst>
              <a:ext uri="{FF2B5EF4-FFF2-40B4-BE49-F238E27FC236}">
                <a16:creationId xmlns:a16="http://schemas.microsoft.com/office/drawing/2014/main" id="{C5F2CAC8-4872-4677-899E-DFF5EDC1232E}"/>
              </a:ext>
            </a:extLst>
          </p:cNvPr>
          <p:cNvSpPr txBox="1"/>
          <p:nvPr/>
        </p:nvSpPr>
        <p:spPr>
          <a:xfrm>
            <a:off x="5836912" y="2791982"/>
            <a:ext cx="1484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Mag. &amp; PS</a:t>
            </a:r>
            <a:endParaRPr lang="zh-CN" altLang="en-US" sz="2400" dirty="0"/>
          </a:p>
        </p:txBody>
      </p:sp>
      <p:sp>
        <p:nvSpPr>
          <p:cNvPr id="136" name="TextBox 128">
            <a:extLst>
              <a:ext uri="{FF2B5EF4-FFF2-40B4-BE49-F238E27FC236}">
                <a16:creationId xmlns:a16="http://schemas.microsoft.com/office/drawing/2014/main" id="{97EEDB54-D019-4C9F-890E-4A8E5BB7B292}"/>
              </a:ext>
            </a:extLst>
          </p:cNvPr>
          <p:cNvSpPr txBox="1"/>
          <p:nvPr/>
        </p:nvSpPr>
        <p:spPr>
          <a:xfrm>
            <a:off x="5836911" y="3725378"/>
            <a:ext cx="1482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VAC</a:t>
            </a:r>
            <a:endParaRPr lang="zh-CN" altLang="en-US" sz="2400" dirty="0"/>
          </a:p>
        </p:txBody>
      </p:sp>
      <p:sp>
        <p:nvSpPr>
          <p:cNvPr id="137" name="TextBox 128">
            <a:extLst>
              <a:ext uri="{FF2B5EF4-FFF2-40B4-BE49-F238E27FC236}">
                <a16:creationId xmlns:a16="http://schemas.microsoft.com/office/drawing/2014/main" id="{A52BD9F4-77CE-4E28-94A7-4F0A2F1F5603}"/>
              </a:ext>
            </a:extLst>
          </p:cNvPr>
          <p:cNvSpPr txBox="1"/>
          <p:nvPr/>
        </p:nvSpPr>
        <p:spPr>
          <a:xfrm>
            <a:off x="5854747" y="4691876"/>
            <a:ext cx="1858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Ctrl./DAQ/</a:t>
            </a:r>
          </a:p>
          <a:p>
            <a:r>
              <a:rPr lang="en-US" altLang="zh-CN" sz="2400" dirty="0"/>
              <a:t>Timing/Clock</a:t>
            </a:r>
            <a:endParaRPr lang="zh-CN" altLang="en-US" sz="2400" dirty="0"/>
          </a:p>
        </p:txBody>
      </p:sp>
      <p:sp>
        <p:nvSpPr>
          <p:cNvPr id="138" name="文本框 137">
            <a:extLst>
              <a:ext uri="{FF2B5EF4-FFF2-40B4-BE49-F238E27FC236}">
                <a16:creationId xmlns:a16="http://schemas.microsoft.com/office/drawing/2014/main" id="{6CDEE4E1-5A5C-4763-9F77-B9573FF3BFF5}"/>
              </a:ext>
            </a:extLst>
          </p:cNvPr>
          <p:cNvSpPr txBox="1"/>
          <p:nvPr/>
        </p:nvSpPr>
        <p:spPr>
          <a:xfrm>
            <a:off x="432559" y="5994179"/>
            <a:ext cx="41111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/>
              <a:t>Part of control along the beam</a:t>
            </a:r>
            <a:endParaRPr lang="zh-CN" altLang="en-US" sz="2400" dirty="0"/>
          </a:p>
        </p:txBody>
      </p:sp>
      <p:pic>
        <p:nvPicPr>
          <p:cNvPr id="1069" name="图片 1068">
            <a:extLst>
              <a:ext uri="{FF2B5EF4-FFF2-40B4-BE49-F238E27FC236}">
                <a16:creationId xmlns:a16="http://schemas.microsoft.com/office/drawing/2014/main" id="{134D6F27-8097-41FA-BA08-A0C78535C4A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685" y="4048381"/>
            <a:ext cx="1987901" cy="235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1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34" grpId="0"/>
      <p:bldP spid="135" grpId="0"/>
      <p:bldP spid="136" grpId="0"/>
      <p:bldP spid="1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F9F1026-0730-4448-8E30-97386B5E0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17331" y="233680"/>
            <a:ext cx="4360345" cy="690880"/>
          </a:xfrm>
        </p:spPr>
        <p:txBody>
          <a:bodyPr/>
          <a:lstStyle/>
          <a:p>
            <a:r>
              <a:rPr lang="en-US" altLang="zh-CN" sz="2800" dirty="0"/>
              <a:t>Control structure</a:t>
            </a:r>
            <a:endParaRPr lang="zh-CN" altLang="en-US" sz="28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A6DAB2F-9CDA-4592-8294-DA237E982FA3}"/>
              </a:ext>
            </a:extLst>
          </p:cNvPr>
          <p:cNvSpPr txBox="1"/>
          <p:nvPr/>
        </p:nvSpPr>
        <p:spPr>
          <a:xfrm>
            <a:off x="183679" y="1087654"/>
            <a:ext cx="48558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/>
              <a:t>Local controls at the shafts</a:t>
            </a:r>
          </a:p>
          <a:p>
            <a:r>
              <a:rPr lang="en-US" altLang="zh-CN" sz="2800" b="1" dirty="0"/>
              <a:t>      for high reliability.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FF0000"/>
                </a:solidFill>
              </a:rPr>
              <a:t>Automation</a:t>
            </a:r>
            <a:r>
              <a:rPr lang="en-US" altLang="zh-CN" sz="2800" b="1" dirty="0"/>
              <a:t>: development, installation, configuration, log, alarm, </a:t>
            </a:r>
            <a:r>
              <a:rPr lang="en-US" altLang="zh-CN" sz="2800" b="1" dirty="0">
                <a:solidFill>
                  <a:srgbClr val="FF0000"/>
                </a:solidFill>
              </a:rPr>
              <a:t>AI analysis</a:t>
            </a:r>
            <a:r>
              <a:rPr lang="en-US" altLang="zh-CN" sz="2800" b="1" dirty="0"/>
              <a:t>, intelligent OPI, health report, VR …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/>
              <a:t>Joint development &amp; management.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D85D247-F463-4DC5-B7C4-8B8EB02D1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732"/>
            <a:ext cx="6929387" cy="894079"/>
          </a:xfrm>
        </p:spPr>
        <p:txBody>
          <a:bodyPr/>
          <a:lstStyle/>
          <a:p>
            <a:r>
              <a:rPr lang="en-US" altLang="zh-CN" sz="3600" dirty="0"/>
              <a:t>Challenges &amp; current status</a:t>
            </a:r>
            <a:endParaRPr lang="zh-CN" altLang="en-US" sz="36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44F5135-DB9D-4E4C-8397-04A0E37D4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54" y="966756"/>
            <a:ext cx="6929386" cy="55782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10B1D0E-3BB1-472E-A0E2-732EB3BACE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177" y="3916017"/>
            <a:ext cx="2016320" cy="238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9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F9F1026-0730-4448-8E30-97386B5E0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19537" y="233680"/>
            <a:ext cx="5958140" cy="690880"/>
          </a:xfrm>
        </p:spPr>
        <p:txBody>
          <a:bodyPr/>
          <a:lstStyle/>
          <a:p>
            <a:r>
              <a:rPr lang="en-US" altLang="zh-CN" sz="2800" dirty="0"/>
              <a:t>Data acquisition and analysis</a:t>
            </a:r>
            <a:endParaRPr lang="zh-CN" altLang="en-US" sz="28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A6DAB2F-9CDA-4592-8294-DA237E982FA3}"/>
              </a:ext>
            </a:extLst>
          </p:cNvPr>
          <p:cNvSpPr txBox="1"/>
          <p:nvPr/>
        </p:nvSpPr>
        <p:spPr>
          <a:xfrm>
            <a:off x="208723" y="1049153"/>
            <a:ext cx="117679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/>
              <a:t>Distributed data acquisition, </a:t>
            </a:r>
            <a:r>
              <a:rPr lang="en-US" altLang="zh-CN" sz="2800" b="1" dirty="0">
                <a:solidFill>
                  <a:srgbClr val="FF0000"/>
                </a:solidFill>
              </a:rPr>
              <a:t>online and offline analysis</a:t>
            </a:r>
            <a:r>
              <a:rPr lang="en-US" altLang="zh-CN" sz="2800" b="1" dirty="0"/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FF0000"/>
                </a:solidFill>
              </a:rPr>
              <a:t>Post mortem, real-time health monitoring</a:t>
            </a:r>
            <a:r>
              <a:rPr lang="en-US" altLang="zh-CN" sz="2800" b="1" dirty="0">
                <a:solidFill>
                  <a:srgbClr val="0000CC"/>
                </a:solidFill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</a:rPr>
              <a:t>&amp; AI analysis </a:t>
            </a:r>
            <a:r>
              <a:rPr lang="en-US" altLang="zh-CN" sz="2800" b="1" dirty="0"/>
              <a:t>with 0.1-10MHz sampling segmented data. </a:t>
            </a:r>
          </a:p>
          <a:p>
            <a:r>
              <a:rPr lang="en-US" altLang="zh-CN" sz="2800" b="1" dirty="0"/>
              <a:t>     (</a:t>
            </a:r>
            <a:r>
              <a:rPr lang="en-US" altLang="zh-CN" sz="2800" b="1" dirty="0">
                <a:solidFill>
                  <a:srgbClr val="0000CC"/>
                </a:solidFill>
              </a:rPr>
              <a:t>Distributed Logic Analyzer)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6E4224C-51BA-4757-810F-6C0EFD712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732"/>
            <a:ext cx="6929387" cy="894079"/>
          </a:xfrm>
        </p:spPr>
        <p:txBody>
          <a:bodyPr/>
          <a:lstStyle/>
          <a:p>
            <a:r>
              <a:rPr lang="en-US" altLang="zh-CN" sz="3600" dirty="0"/>
              <a:t>Challenges &amp; current status</a:t>
            </a:r>
            <a:endParaRPr lang="zh-CN" altLang="en-US" sz="36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755160E-7599-4533-B9AE-6DFE7AC4B431}"/>
              </a:ext>
            </a:extLst>
          </p:cNvPr>
          <p:cNvSpPr txBox="1"/>
          <p:nvPr/>
        </p:nvSpPr>
        <p:spPr>
          <a:xfrm>
            <a:off x="711476" y="6095528"/>
            <a:ext cx="4699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</a:rPr>
              <a:t>Multi-layer network</a:t>
            </a:r>
            <a:r>
              <a:rPr lang="zh-CN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</a:rPr>
              <a:t>:</a:t>
            </a:r>
            <a:r>
              <a:rPr lang="zh-CN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</a:rPr>
              <a:t>control</a:t>
            </a:r>
            <a:r>
              <a:rPr lang="zh-CN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</a:rPr>
              <a:t>and</a:t>
            </a:r>
            <a:r>
              <a:rPr lang="zh-CN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</a:rPr>
              <a:t>DAQ</a:t>
            </a:r>
            <a:endParaRPr lang="zh-CN" altLang="en-US" sz="20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B30EE63-5D5D-456B-BD7C-C1ADC9CE9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204" y="2047462"/>
            <a:ext cx="5881472" cy="434339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A827636-4C2E-418E-8FAB-56191E866E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55" y="2865036"/>
            <a:ext cx="4878544" cy="323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07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BA6DAB2F-9CDA-4592-8294-DA237E982FA3}"/>
              </a:ext>
            </a:extLst>
          </p:cNvPr>
          <p:cNvSpPr txBox="1"/>
          <p:nvPr/>
        </p:nvSpPr>
        <p:spPr>
          <a:xfrm>
            <a:off x="472440" y="1049153"/>
            <a:ext cx="11247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FF0000"/>
                </a:solidFill>
              </a:rPr>
              <a:t>Synchronized timing system </a:t>
            </a:r>
            <a:r>
              <a:rPr lang="en-US" altLang="zh-CN" sz="2800" b="1" dirty="0"/>
              <a:t>with real-time </a:t>
            </a:r>
            <a:r>
              <a:rPr lang="en-US" altLang="zh-CN" sz="2800" b="1" dirty="0">
                <a:solidFill>
                  <a:srgbClr val="FF0000"/>
                </a:solidFill>
              </a:rPr>
              <a:t>delay compensation</a:t>
            </a:r>
            <a:r>
              <a:rPr lang="en-US" altLang="zh-CN" sz="2800" b="1" dirty="0"/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FF0000"/>
                </a:solidFill>
              </a:rPr>
              <a:t>Precise delay compensation </a:t>
            </a:r>
            <a:r>
              <a:rPr lang="en-US" altLang="zh-CN" sz="2800" b="1" dirty="0"/>
              <a:t>and</a:t>
            </a:r>
            <a:r>
              <a:rPr lang="en-US" altLang="zh-CN" sz="2800" b="1" dirty="0">
                <a:solidFill>
                  <a:srgbClr val="FF0000"/>
                </a:solidFill>
              </a:rPr>
              <a:t> low jitter </a:t>
            </a:r>
            <a:r>
              <a:rPr lang="en-US" altLang="zh-CN" sz="2800" b="1" dirty="0"/>
              <a:t>reference line.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C9EB00A-9BE2-4B4C-9CA5-1860D52E2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732"/>
            <a:ext cx="6929387" cy="894079"/>
          </a:xfrm>
        </p:spPr>
        <p:txBody>
          <a:bodyPr/>
          <a:lstStyle/>
          <a:p>
            <a:r>
              <a:rPr lang="en-US" altLang="zh-CN" sz="3600" dirty="0"/>
              <a:t>Challenges &amp; current status</a:t>
            </a:r>
            <a:endParaRPr lang="zh-CN" altLang="en-US" sz="360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EDB59A1-FA04-4AFF-83BB-3752D76A4D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9280" y="268870"/>
            <a:ext cx="6522720" cy="690880"/>
          </a:xfrm>
        </p:spPr>
        <p:txBody>
          <a:bodyPr/>
          <a:lstStyle/>
          <a:p>
            <a:r>
              <a:rPr lang="en-US" altLang="zh-CN" sz="2800" dirty="0"/>
              <a:t>Timing system &amp; reference line</a:t>
            </a:r>
            <a:endParaRPr lang="zh-CN" altLang="en-US" sz="28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057AE01-DB5D-47AC-8946-C8F33957202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02699" y="2484733"/>
            <a:ext cx="10228416" cy="354942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D499164-21C8-4D85-8498-4D2141E22A0F}"/>
              </a:ext>
            </a:extLst>
          </p:cNvPr>
          <p:cNvSpPr txBox="1"/>
          <p:nvPr/>
        </p:nvSpPr>
        <p:spPr>
          <a:xfrm>
            <a:off x="1717811" y="6034155"/>
            <a:ext cx="86172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/>
              <a:t>Illustration of precise delay compensation of reference line</a:t>
            </a:r>
            <a:endParaRPr lang="zh-CN" altLang="en-US" sz="2400" dirty="0"/>
          </a:p>
        </p:txBody>
      </p:sp>
      <p:sp>
        <p:nvSpPr>
          <p:cNvPr id="10" name="TextBox 128">
            <a:extLst>
              <a:ext uri="{FF2B5EF4-FFF2-40B4-BE49-F238E27FC236}">
                <a16:creationId xmlns:a16="http://schemas.microsoft.com/office/drawing/2014/main" id="{2CEC5BD0-1370-4476-A21C-1AD8A7FB6E32}"/>
              </a:ext>
            </a:extLst>
          </p:cNvPr>
          <p:cNvSpPr txBox="1"/>
          <p:nvPr/>
        </p:nvSpPr>
        <p:spPr>
          <a:xfrm>
            <a:off x="5177790" y="5028396"/>
            <a:ext cx="681228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OCPL : Optical Coupler           OCIR  : Optical Circulator</a:t>
            </a:r>
          </a:p>
          <a:p>
            <a:r>
              <a:rPr lang="en-US" altLang="zh-CN" sz="2400" dirty="0"/>
              <a:t>LNA   : Low Noise Amplifier   SPLIT : Splitter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13453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F9F1026-0730-4448-8E30-97386B5E0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13583" y="233680"/>
            <a:ext cx="4264093" cy="690880"/>
          </a:xfrm>
        </p:spPr>
        <p:txBody>
          <a:bodyPr/>
          <a:lstStyle/>
          <a:p>
            <a:r>
              <a:rPr lang="en-US" altLang="zh-CN" sz="2800" dirty="0"/>
              <a:t>Control platform</a:t>
            </a:r>
            <a:endParaRPr lang="zh-CN" altLang="en-US" sz="2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D85D247-F463-4DC5-B7C4-8B8EB02D1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732"/>
            <a:ext cx="6929387" cy="894079"/>
          </a:xfrm>
        </p:spPr>
        <p:txBody>
          <a:bodyPr/>
          <a:lstStyle/>
          <a:p>
            <a:r>
              <a:rPr lang="en-US" altLang="zh-CN" sz="3600" dirty="0"/>
              <a:t>Challenges &amp; current status</a:t>
            </a:r>
            <a:endParaRPr lang="zh-CN" altLang="en-US" sz="3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58BB43-DE5F-4DA0-BC08-BA1061DE8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0" y="1126156"/>
            <a:ext cx="11564495" cy="506023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EPICS </a:t>
            </a:r>
            <a:r>
              <a:rPr lang="en-US" altLang="zh-CN" b="1" dirty="0"/>
              <a:t>is the current selection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en-US" altLang="zh-CN" b="1" dirty="0">
                <a:solidFill>
                  <a:srgbClr val="FF0000"/>
                </a:solidFill>
              </a:rPr>
              <a:t>Good structure and performance.     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en-US" altLang="zh-CN" b="1" dirty="0">
                <a:solidFill>
                  <a:srgbClr val="FF0000"/>
                </a:solidFill>
              </a:rPr>
              <a:t>Good toolsets </a:t>
            </a:r>
            <a:r>
              <a:rPr lang="en-US" altLang="zh-CN" b="1" dirty="0"/>
              <a:t>to use.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en-US" altLang="zh-CN" b="1" dirty="0">
                <a:solidFill>
                  <a:srgbClr val="FF0000"/>
                </a:solidFill>
              </a:rPr>
              <a:t>Widely used</a:t>
            </a:r>
            <a:r>
              <a:rPr lang="en-US" altLang="zh-CN" sz="2800" b="1" dirty="0"/>
              <a:t>,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also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by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us.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20D8112-61EA-4E5F-8193-57C583C46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1" y="3262665"/>
            <a:ext cx="3751621" cy="246917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2C37D6B-063F-4251-99B5-9B6EBF7D2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1" y="2763502"/>
            <a:ext cx="4820722" cy="367869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A66A47B-4E85-4D69-9A96-BE7871EF1F5F}"/>
              </a:ext>
            </a:extLst>
          </p:cNvPr>
          <p:cNvSpPr txBox="1"/>
          <p:nvPr/>
        </p:nvSpPr>
        <p:spPr>
          <a:xfrm>
            <a:off x="688359" y="5767330"/>
            <a:ext cx="3026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CWS : Client WorkStation</a:t>
            </a:r>
          </a:p>
          <a:p>
            <a:r>
              <a:rPr lang="en-US" altLang="zh-CN" dirty="0"/>
              <a:t>IOC   : Input/Output Controller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7F54C6D-FBB2-4B95-9DCF-4905C8F820EE}"/>
              </a:ext>
            </a:extLst>
          </p:cNvPr>
          <p:cNvSpPr txBox="1"/>
          <p:nvPr/>
        </p:nvSpPr>
        <p:spPr>
          <a:xfrm>
            <a:off x="6096000" y="1649896"/>
            <a:ext cx="5781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rgbClr val="FF0000"/>
                </a:solidFill>
              </a:rPr>
              <a:t>PV management </a:t>
            </a:r>
            <a:r>
              <a:rPr lang="en-US" altLang="zh-CN" sz="2400" b="1" dirty="0"/>
              <a:t> to reduce broadcasting storm and ease of use.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624004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849,&quot;width&quot;:8210}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HEPS</Template>
  <TotalTime>53429</TotalTime>
  <Words>566</Words>
  <Application>Microsoft Office PowerPoint</Application>
  <PresentationFormat>宽屏</PresentationFormat>
  <Paragraphs>98</Paragraphs>
  <Slides>14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等线</vt:lpstr>
      <vt:lpstr>黑体</vt:lpstr>
      <vt:lpstr>华文行楷</vt:lpstr>
      <vt:lpstr>华文中宋</vt:lpstr>
      <vt:lpstr>Arial</vt:lpstr>
      <vt:lpstr>Arial Rounded MT Bold</vt:lpstr>
      <vt:lpstr>Calibri</vt:lpstr>
      <vt:lpstr>Calibri Light</vt:lpstr>
      <vt:lpstr>Comic Sans MS</vt:lpstr>
      <vt:lpstr>Times New Roman</vt:lpstr>
      <vt:lpstr>Wingdings</vt:lpstr>
      <vt:lpstr>Office 主题</vt:lpstr>
      <vt:lpstr>CEPC large scale and precision control system study in EDR</vt:lpstr>
      <vt:lpstr>Outline</vt:lpstr>
      <vt:lpstr>Challenges &amp; current status</vt:lpstr>
      <vt:lpstr>Challenges &amp; current status</vt:lpstr>
      <vt:lpstr>Challenges &amp; current status</vt:lpstr>
      <vt:lpstr>Challenges &amp; current status</vt:lpstr>
      <vt:lpstr>Challenges &amp; current status</vt:lpstr>
      <vt:lpstr>Challenges &amp; current status</vt:lpstr>
      <vt:lpstr>Challenges &amp; current status</vt:lpstr>
      <vt:lpstr>Challenges &amp; current status</vt:lpstr>
      <vt:lpstr>Challenges &amp; current status</vt:lpstr>
      <vt:lpstr>Further to do</vt:lpstr>
      <vt:lpstr>Summary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孟才</dc:creator>
  <cp:lastModifiedBy>jindp</cp:lastModifiedBy>
  <cp:revision>886</cp:revision>
  <dcterms:created xsi:type="dcterms:W3CDTF">2016-06-16T12:03:06Z</dcterms:created>
  <dcterms:modified xsi:type="dcterms:W3CDTF">2024-04-05T03:44:03Z</dcterms:modified>
</cp:coreProperties>
</file>