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953" r:id="rId2"/>
    <p:sldId id="1008" r:id="rId3"/>
    <p:sldId id="2327" r:id="rId4"/>
    <p:sldId id="2335" r:id="rId5"/>
    <p:sldId id="2334" r:id="rId6"/>
    <p:sldId id="2336" r:id="rId7"/>
    <p:sldId id="2337" r:id="rId8"/>
    <p:sldId id="1018" r:id="rId9"/>
    <p:sldId id="1019" r:id="rId10"/>
    <p:sldId id="1020" r:id="rId11"/>
    <p:sldId id="1022" r:id="rId12"/>
    <p:sldId id="1023" r:id="rId13"/>
    <p:sldId id="1027" r:id="rId14"/>
    <p:sldId id="1029" r:id="rId15"/>
    <p:sldId id="1031" r:id="rId16"/>
    <p:sldId id="1036" r:id="rId17"/>
    <p:sldId id="1051" r:id="rId18"/>
    <p:sldId id="272" r:id="rId19"/>
    <p:sldId id="2339" r:id="rId20"/>
    <p:sldId id="276" r:id="rId21"/>
    <p:sldId id="2340" r:id="rId22"/>
    <p:sldId id="2320" r:id="rId23"/>
    <p:sldId id="2342" r:id="rId24"/>
    <p:sldId id="277" r:id="rId25"/>
    <p:sldId id="279" r:id="rId26"/>
    <p:sldId id="1052" r:id="rId27"/>
    <p:sldId id="1055" r:id="rId28"/>
    <p:sldId id="2321" r:id="rId29"/>
    <p:sldId id="278" r:id="rId30"/>
    <p:sldId id="1039" r:id="rId31"/>
    <p:sldId id="1054" r:id="rId3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  <p:cmAuthor id="2" name="zzsxyz" initials="z" lastIdx="2" clrIdx="1">
    <p:extLst>
      <p:ext uri="{19B8F6BF-5375-455C-9EA6-DF929625EA0E}">
        <p15:presenceInfo xmlns:p15="http://schemas.microsoft.com/office/powerpoint/2012/main" userId="zzsxy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FFFFFF"/>
    <a:srgbClr val="0000FF"/>
    <a:srgbClr val="003399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3" autoAdjust="0"/>
    <p:restoredTop sz="93898" autoAdjust="0"/>
  </p:normalViewPr>
  <p:slideViewPr>
    <p:cSldViewPr>
      <p:cViewPr>
        <p:scale>
          <a:sx n="70" d="100"/>
          <a:sy n="70" d="100"/>
        </p:scale>
        <p:origin x="768" y="5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45" d="100"/>
          <a:sy n="45" d="100"/>
        </p:scale>
        <p:origin x="2788" y="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073152601770088E-2"/>
          <c:y val="6.8597639718951761E-2"/>
          <c:w val="0.90035514725693455"/>
          <c:h val="0.85113808690580339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Sheet1!$K$6:$K$12</c:f>
              <c:numCache>
                <c:formatCode>0%</c:formatCode>
                <c:ptCount val="7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</c:numCache>
            </c:numRef>
          </c:xVal>
          <c:yVal>
            <c:numRef>
              <c:f>Sheet1!$N$6:$N$12</c:f>
              <c:numCache>
                <c:formatCode>General</c:formatCode>
                <c:ptCount val="7"/>
                <c:pt idx="0">
                  <c:v>576</c:v>
                </c:pt>
                <c:pt idx="1">
                  <c:v>460.8</c:v>
                </c:pt>
                <c:pt idx="2">
                  <c:v>384</c:v>
                </c:pt>
                <c:pt idx="3">
                  <c:v>329.14285714285717</c:v>
                </c:pt>
                <c:pt idx="4">
                  <c:v>288</c:v>
                </c:pt>
                <c:pt idx="5">
                  <c:v>256</c:v>
                </c:pt>
                <c:pt idx="6">
                  <c:v>230.4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C7-43E3-96BE-F64686522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12546624"/>
        <c:axId val="-612548256"/>
      </c:scatterChart>
      <c:valAx>
        <c:axId val="-612546624"/>
        <c:scaling>
          <c:orientation val="minMax"/>
          <c:max val="1"/>
          <c:min val="0.4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zh-CN"/>
          </a:p>
        </c:txPr>
        <c:crossAx val="-612548256"/>
        <c:crosses val="autoZero"/>
        <c:crossBetween val="midCat"/>
        <c:majorUnit val="5.000000000000001E-2"/>
      </c:valAx>
      <c:valAx>
        <c:axId val="-612548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612546624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8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b="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309320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309320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309320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309320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algn="r"/>
            <a:fld id="{F15E9139-A00B-4B2A-98A6-095DC08F1345}" type="slidenum">
              <a:rPr lang="zh-CN" altLang="en-US" smtClean="0"/>
              <a:pPr algn="r"/>
              <a:t>‹#›</a:t>
            </a:fld>
            <a:endParaRPr lang="zh-CN" altLang="en-US" dirty="0"/>
          </a:p>
        </p:txBody>
      </p:sp>
      <p:sp>
        <p:nvSpPr>
          <p:cNvPr id="12" name="标题占位符 1"/>
          <p:cNvSpPr>
            <a:spLocks noGrp="1"/>
          </p:cNvSpPr>
          <p:nvPr>
            <p:ph type="title"/>
          </p:nvPr>
        </p:nvSpPr>
        <p:spPr>
          <a:xfrm>
            <a:off x="609600" y="25009"/>
            <a:ext cx="10972800" cy="883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1127448" y="6444044"/>
            <a:ext cx="9937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2024 European Edition of the International Workshop on the Circular Electron-Positron Collider (CEPC)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>
            <a:spLocks/>
          </p:cNvSpPr>
          <p:nvPr/>
        </p:nvSpPr>
        <p:spPr>
          <a:xfrm>
            <a:off x="263352" y="1814649"/>
            <a:ext cx="11809312" cy="31985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2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 efficiency and high power klystron development in EDR(P-band and C-band)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711567" y="4830251"/>
            <a:ext cx="676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Zusheng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Zhou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CEPC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high efficiency klystron team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2024 European Edition of the International Workshop on the Circular Electron-Positron Collider (CEPC)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32" y="5834022"/>
            <a:ext cx="3269842" cy="619314"/>
          </a:xfrm>
          <a:prstGeom prst="rect">
            <a:avLst/>
          </a:prstGeom>
        </p:spPr>
      </p:pic>
      <p:pic>
        <p:nvPicPr>
          <p:cNvPr id="8" name="图片 3" descr="8d5d924e275b0c7f58feed1244176003">
            <a:extLst>
              <a:ext uri="{FF2B5EF4-FFF2-40B4-BE49-F238E27FC236}">
                <a16:creationId xmlns:a16="http://schemas.microsoft.com/office/drawing/2014/main" id="{543C59E4-C4D9-46E4-9C06-D4D969D443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pic>
        <p:nvPicPr>
          <p:cNvPr id="12" name="Picture 2" descr="C:\Users\Administrator\Desktop\11112.png">
            <a:extLst>
              <a:ext uri="{FF2B5EF4-FFF2-40B4-BE49-F238E27FC236}">
                <a16:creationId xmlns:a16="http://schemas.microsoft.com/office/drawing/2014/main" id="{7D376009-CB1B-44AA-A072-5B8C570C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774987"/>
          </a:xfrm>
        </p:spPr>
        <p:txBody>
          <a:bodyPr/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Requirement list of baseline: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System components list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10</a:t>
            </a:fld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767408" y="1988840"/>
          <a:ext cx="10513168" cy="1475740"/>
        </p:xfrm>
        <a:graphic>
          <a:graphicData uri="http://schemas.openxmlformats.org/drawingml/2006/table">
            <a:tbl>
              <a:tblPr/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8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9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 band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2860MHz/80MW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 product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Modulator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of S band klystron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400kV/500A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 product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C band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236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5720MHz/50MW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 product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Modulator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of C band klystron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236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350kV/400A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 product</a:t>
                      </a: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95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07435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 we need do R&amp;D of C band 80MW klystron?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 C band of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50MW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klystron is mature product in the world.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So, 1 klystron only power to 2 accelerator structures (CEPC </a:t>
            </a:r>
            <a:r>
              <a:rPr lang="en-US" altLang="zh-CN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Linac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baseline).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QTY of C band klystron is very large (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236 set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). 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 output power of C band klystron is up to 80MW, the number of klystron will be reduced by half. (1 klystron power to 4 accelerator structures) 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System cost will be decreased more than 40%.</a:t>
            </a:r>
          </a:p>
          <a:p>
            <a:pPr algn="just"/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 algn="just"/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C band 80MW klystron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4462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650MHz/800kW klystron with higher efficiency design for CEPC Collider. 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5720MHz/80MW klystron for CEPC </a:t>
            </a:r>
            <a:r>
              <a:rPr lang="en-US" altLang="zh-CN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Linac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cost reduction.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Strategies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4093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Oct. 2017 Design report</a:t>
            </a:r>
          </a:p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Mar. 2020 High power test at IHEP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650MHz/800kW-1</a:t>
            </a:r>
            <a:r>
              <a:rPr lang="en-US" altLang="zh-CN" baseline="30000" dirty="0"/>
              <a:t>st</a:t>
            </a:r>
            <a:r>
              <a:rPr lang="en-US" altLang="zh-CN" dirty="0"/>
              <a:t> klystron prototype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13</a:t>
            </a:fld>
            <a:endParaRPr lang="zh-CN" altLang="en-US" dirty="0"/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56" y="2492896"/>
            <a:ext cx="4616544" cy="346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300313" y="2855088"/>
          <a:ext cx="5280216" cy="27363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38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3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Design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Test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Operating frequency (MHz)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650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650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Beam Voltage (</a:t>
                      </a:r>
                      <a:r>
                        <a:rPr lang="en-GB" altLang="zh-CN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kV</a:t>
                      </a:r>
                      <a:r>
                        <a:rPr lang="en-US" altLang="zh-CN" sz="2000" kern="12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81.5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Beam Perveance (</a:t>
                      </a:r>
                      <a:r>
                        <a:rPr lang="en-GB" altLang="zh-CN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μA/V</a:t>
                      </a:r>
                      <a:r>
                        <a:rPr lang="en-GB" altLang="zh-CN" sz="2000" kern="800" baseline="30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3/2</a:t>
                      </a:r>
                      <a:r>
                        <a:rPr lang="en-GB" altLang="zh-CN" sz="2000" kern="800" baseline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0.7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Efficiency(</a:t>
                      </a:r>
                      <a:r>
                        <a:rPr lang="en-GB" altLang="zh-CN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%)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65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62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Saturation Gain(</a:t>
                      </a:r>
                      <a:r>
                        <a:rPr lang="en-GB" altLang="zh-CN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dB</a:t>
                      </a:r>
                      <a:r>
                        <a:rPr lang="en-US" altLang="zh-CN" sz="2000" kern="12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45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47</a:t>
                      </a:r>
                      <a:endParaRPr 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Output power(</a:t>
                      </a:r>
                      <a:r>
                        <a:rPr lang="en-GB" altLang="zh-CN" sz="2000" kern="80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kW)</a:t>
                      </a:r>
                      <a:endParaRPr lang="zh-CN" altLang="zh-CN" sz="200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1 dB Bandwidth(MHz)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≥1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Times New Roman" panose="02020603050405020304" pitchFamily="18" charset="0"/>
                        </a:rPr>
                        <a:t>1.8</a:t>
                      </a:r>
                      <a:endParaRPr lang="zh-CN" sz="2000" dirty="0"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34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11319048" cy="48403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Jan., 2021: Klystron manufacture started</a:t>
            </a:r>
          </a:p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Feb., 2024: 800kW(Pulsed),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77.2% efficiency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650MHz/800kW-2</a:t>
            </a:r>
            <a:r>
              <a:rPr lang="en-US" altLang="zh-CN" baseline="30000" dirty="0"/>
              <a:t>nd</a:t>
            </a:r>
            <a:r>
              <a:rPr lang="en-US" altLang="zh-CN" dirty="0"/>
              <a:t> klystron prototype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14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492896"/>
            <a:ext cx="6811631" cy="36332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36EF95-FD39-44B6-8139-385B3B47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2353965"/>
            <a:ext cx="4842445" cy="39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8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2232248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Dec., 2021: Klystron beam tester manufacture started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Oct., 2023: Accomplishment of klystron beam tester high voltage conditioning and beam emission.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Jan. 2024: Klystron manufacture is in progress.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650MHz/800kW-3</a:t>
            </a:r>
            <a:r>
              <a:rPr lang="en-US" altLang="zh-CN" baseline="30000" dirty="0"/>
              <a:t>rd</a:t>
            </a:r>
            <a:r>
              <a:rPr lang="en-US" altLang="zh-CN" dirty="0"/>
              <a:t> prototype (MBK)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15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523120"/>
            <a:ext cx="3620156" cy="2714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t="9408" r="23868" b="7215"/>
          <a:stretch/>
        </p:blipFill>
        <p:spPr>
          <a:xfrm rot="5400000">
            <a:off x="6690573" y="3222722"/>
            <a:ext cx="2714190" cy="33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8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5720MHz/80MW-Design progress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4">
                <a:extLst>
                  <a:ext uri="{FF2B5EF4-FFF2-40B4-BE49-F238E27FC236}">
                    <a16:creationId xmlns:a16="http://schemas.microsoft.com/office/drawing/2014/main" id="{6092BB06-7F69-4D76-9427-188A03F0704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35411" y="1772816"/>
              <a:ext cx="3564672" cy="43586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60639">
                      <a:extLst>
                        <a:ext uri="{9D8B030D-6E8A-4147-A177-3AD203B41FA5}">
                          <a16:colId xmlns:a16="http://schemas.microsoft.com/office/drawing/2014/main" val="1589118138"/>
                        </a:ext>
                      </a:extLst>
                    </a:gridCol>
                    <a:gridCol w="1504033">
                      <a:extLst>
                        <a:ext uri="{9D8B030D-6E8A-4147-A177-3AD203B41FA5}">
                          <a16:colId xmlns:a16="http://schemas.microsoft.com/office/drawing/2014/main" val="1304186506"/>
                        </a:ext>
                      </a:extLst>
                    </a:gridCol>
                  </a:tblGrid>
                  <a:tr h="32838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b="1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Parameters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b="1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Value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0746405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Frequency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5720 MHz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1223708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Output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Power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80MW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7780866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Pulsed width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3us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Repetition rate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100Hz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Gain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54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dB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Efficiency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47%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8224895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a:rPr lang="en-US" altLang="zh-CN" sz="2000" b="0" i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微软雅黑" panose="020B0503020204020204" pitchFamily="34" charset="-122"/>
                                  <a:cs typeface="+mn-cs"/>
                                </a:rPr>
                                <m:t>3</m:t>
                              </m:r>
                              <m:r>
                                <a:rPr lang="en-US" altLang="zh-CN" sz="20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𝑑𝐵</m:t>
                              </m:r>
                            </m:oMath>
                          </a14:m>
                          <a:r>
                            <a:rPr lang="zh-CN" altLang="en-US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</a:t>
                          </a:r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bandwith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±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</a:t>
                          </a:r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MHz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053928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Beam voltage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420 kV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024689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Beam current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403 A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575198"/>
                      </a:ext>
                    </a:extLst>
                  </a:tr>
                  <a:tr h="357566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Focusing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field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0.27 T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92BB06-7F69-4D76-9427-188A03F070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5462536"/>
                  </p:ext>
                </p:extLst>
              </p:nvPr>
            </p:nvGraphicFramePr>
            <p:xfrm>
              <a:off x="335411" y="1772816"/>
              <a:ext cx="3564672" cy="43586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6063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589118138"/>
                        </a:ext>
                      </a:extLst>
                    </a:gridCol>
                    <a:gridCol w="150403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304186506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b="1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Parameters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b="1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Value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0407464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Frequency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5720 MHz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2012237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Output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Power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80MW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55778086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Pulsed width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3us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Repetition rate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100Hz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Gain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54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dB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Efficiency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47%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93822489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92" t="-709231" r="-73669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±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5</a:t>
                          </a:r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MHz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8305392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Beam voltage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420 kV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27402468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Beam current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403 A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87657519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Focusing</a:t>
                          </a:r>
                          <a:r>
                            <a:rPr lang="en-US" altLang="zh-CN" sz="2000" kern="1200" baseline="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 field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2000" kern="1200" dirty="0" smtClean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0.27 </a:t>
                          </a:r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Microsoft YaHei UI" panose="020B0503020204020204" pitchFamily="34" charset="-122"/>
                              <a:ea typeface="Microsoft YaHei UI" panose="020B0503020204020204" pitchFamily="34" charset="-122"/>
                              <a:cs typeface="+mn-cs"/>
                            </a:rPr>
                            <a:t>T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Microsoft YaHei UI" panose="020B0503020204020204" pitchFamily="34" charset="-122"/>
                            <a:ea typeface="Microsoft YaHei UI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文本框 1"/>
          <p:cNvSpPr txBox="1"/>
          <p:nvPr/>
        </p:nvSpPr>
        <p:spPr>
          <a:xfrm>
            <a:off x="1127448" y="1152753"/>
            <a:ext cx="2378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Main parameters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7389615" y="1167135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Beam dynamics</a:t>
            </a:r>
            <a:endParaRPr lang="zh-CN" altLang="en-US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8640"/>
          <a:stretch/>
        </p:blipFill>
        <p:spPr bwMode="auto">
          <a:xfrm>
            <a:off x="4144868" y="1772816"/>
            <a:ext cx="41973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3424" r="11734" b="12018"/>
          <a:stretch/>
        </p:blipFill>
        <p:spPr bwMode="auto">
          <a:xfrm>
            <a:off x="8484626" y="1755306"/>
            <a:ext cx="3372014" cy="17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630963"/>
            <a:ext cx="7343775" cy="257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Design progress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17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19336" y="1152753"/>
            <a:ext cx="6346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RF Power Combiner &amp; Collector Connected with </a:t>
            </a:r>
          </a:p>
          <a:p>
            <a:pPr algn="ctr"/>
            <a:r>
              <a:rPr lang="en-US" altLang="zh-CN" sz="2400" b="1" dirty="0"/>
              <a:t>80 MW C-band Klystron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544272" y="1185596"/>
            <a:ext cx="266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RF Power combiner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4" r="22010"/>
          <a:stretch/>
        </p:blipFill>
        <p:spPr bwMode="auto">
          <a:xfrm>
            <a:off x="6456040" y="2029757"/>
            <a:ext cx="2747787" cy="20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23" y="4581128"/>
            <a:ext cx="4898800" cy="148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2009978"/>
            <a:ext cx="3256703" cy="98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11" y="3317257"/>
            <a:ext cx="3219961" cy="97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5" y="2657240"/>
            <a:ext cx="6796103" cy="25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34E6CD-667B-432D-84EC-E92A5AFD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111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EDR task</a:t>
            </a:r>
            <a:endParaRPr lang="zh-CN" altLang="en-US" dirty="0"/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17C57CCE-DCE3-4BDA-B376-536B4015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616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80BB9ED-5452-442F-BD02-16FC54DD6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 band klystron</a:t>
            </a:r>
          </a:p>
          <a:p>
            <a:pPr lvl="1"/>
            <a:r>
              <a:rPr lang="en-US" altLang="zh-CN" dirty="0"/>
              <a:t>800kW CW operation</a:t>
            </a:r>
          </a:p>
          <a:p>
            <a:pPr lvl="1"/>
            <a:r>
              <a:rPr lang="en-US" altLang="zh-CN" dirty="0"/>
              <a:t>&gt;80% efficiency</a:t>
            </a:r>
          </a:p>
          <a:p>
            <a:pPr lvl="1"/>
            <a:r>
              <a:rPr lang="en-US" altLang="zh-CN" dirty="0"/>
              <a:t>Klystron prototype become klystron product (optimization……)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658454-F62B-4198-BF72-E5DCF95A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19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5273A6B-F3BF-4401-825F-77F2BE94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 band klystron and it’s platform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625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R&amp;D status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 band high efficiency klystron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Multi-beam klystron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 band klystron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EDR task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 band klystron and test stand for superconducting cavity horizontal test</a:t>
            </a:r>
          </a:p>
          <a:p>
            <a:pPr lvl="1"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 band klystron and test stand for accelerator structure conditioning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Future plan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66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1BA80-A526-430F-A879-52A2D4E1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/>
              <a:t>P band </a:t>
            </a:r>
            <a:r>
              <a:rPr lang="en-US" altLang="zh-CN" sz="4000" dirty="0"/>
              <a:t>&amp; C band LLRF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459BD-0023-4317-8FAB-5D352584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1090448" cy="4351338"/>
          </a:xfrm>
        </p:spPr>
        <p:txBody>
          <a:bodyPr/>
          <a:lstStyle/>
          <a:p>
            <a:pPr algn="just"/>
            <a:r>
              <a:rPr lang="en-US" altLang="zh-CN" sz="2400" dirty="0"/>
              <a:t>P band LLRF for SC cavity horizontal test</a:t>
            </a:r>
            <a:endParaRPr lang="zh-CN" altLang="en-US" sz="2400" dirty="0"/>
          </a:p>
        </p:txBody>
      </p:sp>
      <p:pic>
        <p:nvPicPr>
          <p:cNvPr id="5" name="内容占位符 10">
            <a:extLst>
              <a:ext uri="{FF2B5EF4-FFF2-40B4-BE49-F238E27FC236}">
                <a16:creationId xmlns:a16="http://schemas.microsoft.com/office/drawing/2014/main" id="{BCF087B5-EC9F-433F-9803-ED65A601F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5" y="1881079"/>
            <a:ext cx="9188758" cy="34052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D9C31F-6FC4-4A67-94EA-469777F87AEE}"/>
              </a:ext>
            </a:extLst>
          </p:cNvPr>
          <p:cNvSpPr txBox="1"/>
          <p:nvPr/>
        </p:nvSpPr>
        <p:spPr>
          <a:xfrm>
            <a:off x="2423592" y="5697596"/>
            <a:ext cx="461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Schematic drawing of P band LLRF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09A8E1-1138-454E-AFF4-666CCCCF4C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83093" y="2527661"/>
            <a:ext cx="3252062" cy="24390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1172F54-B676-41EA-9F88-1E1F40E68710}"/>
              </a:ext>
            </a:extLst>
          </p:cNvPr>
          <p:cNvSpPr txBox="1"/>
          <p:nvPr/>
        </p:nvSpPr>
        <p:spPr>
          <a:xfrm>
            <a:off x="9721032" y="5657874"/>
            <a:ext cx="206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PAPS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 band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LLRF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0E71AAB-F90B-4AAA-A2C5-8C06C7A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14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1BA80-A526-430F-A879-52A2D4E1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/>
              <a:t>P band </a:t>
            </a:r>
            <a:r>
              <a:rPr lang="en-US" altLang="zh-CN" sz="4000" dirty="0"/>
              <a:t>&amp; C band LLRF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2459BD-0023-4317-8FAB-5D352584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1090448" cy="4351338"/>
          </a:xfrm>
        </p:spPr>
        <p:txBody>
          <a:bodyPr/>
          <a:lstStyle/>
          <a:p>
            <a:pPr algn="just"/>
            <a:r>
              <a:rPr lang="en-US" altLang="zh-CN" sz="2400" dirty="0"/>
              <a:t>C band LLRF for NC accelerator structure and C3 structure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D9C31F-6FC4-4A67-94EA-469777F87AEE}"/>
              </a:ext>
            </a:extLst>
          </p:cNvPr>
          <p:cNvSpPr txBox="1"/>
          <p:nvPr/>
        </p:nvSpPr>
        <p:spPr>
          <a:xfrm>
            <a:off x="2423592" y="5697596"/>
            <a:ext cx="461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Schematic drawing of C band LLRF 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1172F54-B676-41EA-9F88-1E1F40E68710}"/>
              </a:ext>
            </a:extLst>
          </p:cNvPr>
          <p:cNvSpPr txBox="1"/>
          <p:nvPr/>
        </p:nvSpPr>
        <p:spPr>
          <a:xfrm>
            <a:off x="9721032" y="5785519"/>
            <a:ext cx="206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HEPS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 band LLRF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0E71AAB-F90B-4AAA-A2C5-8C06C7A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21</a:t>
            </a:fld>
            <a:endParaRPr lang="zh-CN" altLang="en-US" dirty="0"/>
          </a:p>
        </p:txBody>
      </p:sp>
      <p:pic>
        <p:nvPicPr>
          <p:cNvPr id="10" name="内容占位符 15">
            <a:extLst>
              <a:ext uri="{FF2B5EF4-FFF2-40B4-BE49-F238E27FC236}">
                <a16:creationId xmlns:a16="http://schemas.microsoft.com/office/drawing/2014/main" id="{10AA7297-9978-4AF6-B04D-0054BF5DD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39" y="2121152"/>
            <a:ext cx="7565393" cy="3252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615A7-29CD-4843-BFCE-F50595197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3" t="7384" r="6823" b="4793"/>
          <a:stretch/>
        </p:blipFill>
        <p:spPr>
          <a:xfrm>
            <a:off x="9480376" y="2339277"/>
            <a:ext cx="2376264" cy="32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B6520-9A38-4283-9834-59C9215E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 band platform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851FD4-2DE0-4E0A-9DB6-1DC4B097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1207035"/>
          </a:xfrm>
        </p:spPr>
        <p:txBody>
          <a:bodyPr/>
          <a:lstStyle/>
          <a:p>
            <a:pPr algn="just"/>
            <a:r>
              <a:rPr lang="en-US" altLang="zh-CN" dirty="0"/>
              <a:t>Based on PAPS 2A hall, to design power distribution and transmission system</a:t>
            </a:r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604119A-70A5-4E3C-A7EC-6C2897E9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22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FE0A0C2-6E98-4234-BF76-6A67DDBEF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457340"/>
            <a:ext cx="3201103" cy="37839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D78632-8475-460A-90F0-771F4B37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348880"/>
            <a:ext cx="5221544" cy="3939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6FA6E4-255E-4B22-A907-DEBD479D2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65" y="2209630"/>
            <a:ext cx="3105583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5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80BB9ED-5452-442F-BD02-16FC54DD6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 band klystron</a:t>
            </a:r>
          </a:p>
          <a:p>
            <a:pPr lvl="1"/>
            <a:r>
              <a:rPr lang="en-US" altLang="zh-CN" dirty="0"/>
              <a:t>80MW pulsed power with 100Hz operation</a:t>
            </a:r>
          </a:p>
          <a:p>
            <a:pPr lvl="1"/>
            <a:r>
              <a:rPr lang="en-US" altLang="zh-CN" dirty="0"/>
              <a:t>With NC accelerator structure and C3 structure conditioning</a:t>
            </a:r>
          </a:p>
          <a:p>
            <a:pPr lvl="1"/>
            <a:r>
              <a:rPr lang="en-US" altLang="zh-CN" dirty="0"/>
              <a:t>Another choice of CEPC </a:t>
            </a:r>
            <a:r>
              <a:rPr lang="en-US" altLang="zh-CN" dirty="0" err="1"/>
              <a:t>Linac</a:t>
            </a:r>
            <a:r>
              <a:rPr lang="en-US" altLang="zh-CN" dirty="0"/>
              <a:t> baseline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658454-F62B-4198-BF72-E5DCF95A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23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5273A6B-F3BF-4401-825F-77F2BE94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 band klystron and it’s platform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567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B6520-9A38-4283-9834-59C9215E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 Band platform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851FD4-2DE0-4E0A-9DB6-1DC4B0972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Based on BEPCII high power test stand</a:t>
            </a:r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1D4BDC3A-7707-497E-A3BE-AB3529DF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DB3DEC-3199-4327-881E-FCF722535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20" y="2460316"/>
            <a:ext cx="3238500" cy="2705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1194BA2-3172-4538-B0A4-2A26A4EC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2469841"/>
            <a:ext cx="4029075" cy="26860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797D73-5E73-4C97-AFBA-2B0B16AE9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2687166"/>
            <a:ext cx="3903627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5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34E6CD-667B-432D-84EC-E92A5AFD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111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Future plan</a:t>
            </a:r>
            <a:endParaRPr lang="zh-CN" altLang="en-US" dirty="0"/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8426611D-9104-4769-AA1E-8796F47F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644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 60MW SR power (e+&amp;e-) of CEPC, RF power demands 109.5MW, waster power is still about 49.5MW. (Klystron efficiency~70% @linear region and ~80%@saturate region).</a:t>
            </a:r>
          </a:p>
          <a:p>
            <a:pPr algn="just"/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energy recovery klystron recovers energy from the spent electron beam by multi-depressed collector, thereby reducing the power demand from the grid and significantly lowering operation.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Energy recovery klystron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6604F7-83E7-4DB1-AD56-FAA41BE4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39" y="4340734"/>
            <a:ext cx="5340853" cy="182457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040767" y="4059671"/>
            <a:ext cx="6081894" cy="1630243"/>
            <a:chOff x="9641" y="2487"/>
            <a:chExt cx="10997" cy="3728"/>
          </a:xfrm>
        </p:grpSpPr>
        <p:grpSp>
          <p:nvGrpSpPr>
            <p:cNvPr id="9" name="组合 8"/>
            <p:cNvGrpSpPr/>
            <p:nvPr/>
          </p:nvGrpSpPr>
          <p:grpSpPr>
            <a:xfrm>
              <a:off x="13479" y="3158"/>
              <a:ext cx="7159" cy="3057"/>
              <a:chOff x="13508" y="3147"/>
              <a:chExt cx="7159" cy="3057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4057" y="3147"/>
                <a:ext cx="6178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Typical klystron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3508" y="5151"/>
                <a:ext cx="7159" cy="1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Energy recovery klystron</a:t>
                </a: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9641" y="2487"/>
              <a:ext cx="2523" cy="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RF OUT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10406" y="3128"/>
              <a:ext cx="0" cy="397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2695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5990456" cy="4879443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 volume, light weight, and does not require water cooling and power supply. </a:t>
            </a:r>
          </a:p>
          <a:p>
            <a:pPr algn="just"/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 saves the power consumption and cost of power supply, and on the other hand, it avoids the risk of power supply failure and water leakage.</a:t>
            </a:r>
          </a:p>
          <a:p>
            <a:pPr algn="just"/>
            <a:endParaRPr lang="en-US" altLang="zh-CN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PPM klystron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27</a:t>
            </a:fld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448238"/>
              </p:ext>
            </p:extLst>
          </p:nvPr>
        </p:nvGraphicFramePr>
        <p:xfrm>
          <a:off x="7018471" y="1352959"/>
          <a:ext cx="4386263" cy="3444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E37212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E37302A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Frequency(MHz)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5712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Output Power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Beam Power (MW)</a:t>
                      </a:r>
                      <a:endParaRPr lang="en-US" altLang="zh-CN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123.5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Average Power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Solenoid Power (kW)</a:t>
                      </a:r>
                      <a:endParaRPr lang="zh-CN" altLang="en-US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 efficiency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Overall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fficiency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94360ED8-DC50-4BBE-870B-FE2308905F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6752" y="4725144"/>
            <a:ext cx="9533744" cy="15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5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EA9E84-F36B-4A71-AB9C-7C4FE659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Klystron protection with long cable operation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6870F0-3FA1-471D-A5C3-39F5474B1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149304" cy="4951451"/>
          </a:xfrm>
        </p:spPr>
        <p:txBody>
          <a:bodyPr>
            <a:normAutofit/>
          </a:bodyPr>
          <a:lstStyle/>
          <a:p>
            <a:r>
              <a:rPr lang="en-US" altLang="zh-CN" dirty="0"/>
              <a:t>Design parameters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 algn="just"/>
            <a:r>
              <a:rPr lang="en-US" altLang="zh-CN" dirty="0"/>
              <a:t>Protection time: &lt;</a:t>
            </a:r>
            <a:r>
              <a:rPr lang="en-US" altLang="zh-CN" dirty="0">
                <a:latin typeface="微软雅黑" panose="020B0503020204020204" pitchFamily="34" charset="-122"/>
              </a:rPr>
              <a:t>10</a:t>
            </a:r>
            <a:r>
              <a:rPr lang="el-GR" altLang="zh-CN" dirty="0">
                <a:latin typeface="微软雅黑" panose="020B0503020204020204" pitchFamily="34" charset="-122"/>
              </a:rPr>
              <a:t>μ</a:t>
            </a:r>
            <a:r>
              <a:rPr lang="en-US" altLang="zh-CN" dirty="0">
                <a:latin typeface="微软雅黑" panose="020B0503020204020204" pitchFamily="34" charset="-122"/>
              </a:rPr>
              <a:t>s</a:t>
            </a:r>
            <a:r>
              <a:rPr lang="zh-CN" altLang="en-US" dirty="0">
                <a:latin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 lvl="1" algn="just"/>
            <a:r>
              <a:rPr lang="en-US" altLang="zh-CN" dirty="0"/>
              <a:t>Energy limitation: &lt;</a:t>
            </a:r>
            <a:r>
              <a:rPr lang="en-US" altLang="zh-CN" dirty="0">
                <a:latin typeface="微软雅黑" panose="020B0503020204020204" pitchFamily="34" charset="-122"/>
              </a:rPr>
              <a:t>20J</a:t>
            </a:r>
            <a:r>
              <a:rPr lang="zh-CN" altLang="en-US" dirty="0">
                <a:latin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</a:endParaRPr>
          </a:p>
          <a:p>
            <a:pPr lvl="1" algn="just">
              <a:lnSpc>
                <a:spcPct val="110000"/>
              </a:lnSpc>
              <a:spcAft>
                <a:spcPts val="1000"/>
              </a:spcAft>
              <a:buSzPct val="80000"/>
            </a:pPr>
            <a:r>
              <a:rPr lang="en-US" altLang="zh-CN" dirty="0"/>
              <a:t>Crowbar /solid state device</a:t>
            </a:r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B33744A5-82A8-45A0-9B12-505987C7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28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B38D20-2CD7-4071-8BC0-2F470ED7C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76" y="3789040"/>
            <a:ext cx="3839448" cy="24482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F1070E-98C3-4799-BF52-6488A8F19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053432"/>
            <a:ext cx="4210583" cy="26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70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72FE8-9C29-450B-9368-632398EA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 band &amp; C band resonant ring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66B03F-7F52-4E1E-ACD5-845890DF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High power conditioning for klystron window</a:t>
            </a:r>
          </a:p>
          <a:p>
            <a:r>
              <a:rPr lang="en-US" altLang="zh-CN" dirty="0"/>
              <a:t>High power conditioning for SC cavity coupler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C9123E-321D-4C2D-B95B-B1D6F1EE9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507739"/>
            <a:ext cx="6205618" cy="3657565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2749D-D734-4D5C-B004-3DFA3F5B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173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34E6CD-667B-432D-84EC-E92A5AFD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111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R&amp;D status</a:t>
            </a:r>
            <a:endParaRPr lang="zh-CN" altLang="en-US" dirty="0"/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BA9D71DB-A01C-4A1B-9A6A-44EC5E8C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8188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Much higher efficiency and much less power consumption and system cost.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high power test of 650MHz high efficiency klystron is being done at IHEP PAPS test stand. 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Design of C band 80MW klystron is almost accomplished design and will be manufactured in the near future. </a:t>
            </a:r>
          </a:p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Energy recovery klystron and PPM klystron are also being developed at IHEP.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5613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2221965"/>
            <a:ext cx="10972800" cy="192711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9600" dirty="0">
                <a:solidFill>
                  <a:srgbClr val="C00000"/>
                </a:solidFill>
              </a:rPr>
              <a:t>Thanks</a:t>
            </a:r>
            <a:r>
              <a:rPr lang="zh-CN" altLang="en-US" sz="9600" dirty="0">
                <a:solidFill>
                  <a:srgbClr val="C00000"/>
                </a:solidFill>
              </a:rPr>
              <a:t> </a:t>
            </a:r>
            <a:r>
              <a:rPr lang="en-US" altLang="zh-CN" sz="9600" dirty="0">
                <a:solidFill>
                  <a:srgbClr val="C00000"/>
                </a:solidFill>
              </a:rPr>
              <a:t>for</a:t>
            </a:r>
            <a:r>
              <a:rPr lang="zh-CN" altLang="en-US" sz="9600" dirty="0">
                <a:solidFill>
                  <a:srgbClr val="C00000"/>
                </a:solidFill>
              </a:rPr>
              <a:t> </a:t>
            </a:r>
            <a:r>
              <a:rPr lang="en-US" altLang="zh-CN" sz="9600" dirty="0">
                <a:solidFill>
                  <a:srgbClr val="C00000"/>
                </a:solidFill>
              </a:rPr>
              <a:t>your</a:t>
            </a:r>
            <a:r>
              <a:rPr lang="zh-CN" altLang="en-US" sz="9600" dirty="0">
                <a:solidFill>
                  <a:srgbClr val="C00000"/>
                </a:solidFill>
              </a:rPr>
              <a:t> </a:t>
            </a:r>
            <a:r>
              <a:rPr lang="en-US" altLang="zh-CN" sz="9600" dirty="0">
                <a:solidFill>
                  <a:srgbClr val="C00000"/>
                </a:solidFill>
              </a:rPr>
              <a:t>attention</a:t>
            </a:r>
            <a:endParaRPr lang="zh-CN" altLang="en-US" sz="9600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974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B27B87-7C67-43DB-B4E7-25A42DAB0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Cost consumption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DB10C3-1382-4B05-B5FF-05296CBB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7131860-6F86-45E4-A609-A7C7338A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Total power and cost consumption</a:t>
            </a:r>
            <a:endParaRPr lang="zh-CN" altLang="en-US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A4BCB1F-E772-4101-882B-0384AF5CC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830839"/>
              </p:ext>
            </p:extLst>
          </p:nvPr>
        </p:nvGraphicFramePr>
        <p:xfrm>
          <a:off x="4889501" y="2132856"/>
          <a:ext cx="6446688" cy="288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35">
            <a:extLst>
              <a:ext uri="{FF2B5EF4-FFF2-40B4-BE49-F238E27FC236}">
                <a16:creationId xmlns:a16="http://schemas.microsoft.com/office/drawing/2014/main" id="{4A4D9667-ED13-4A0B-A78A-73B8F5348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746" y="1709216"/>
            <a:ext cx="498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GB" altLang="zh-CN" sz="2000" dirty="0">
                <a:solidFill>
                  <a:srgbClr val="00B050"/>
                </a:solidFill>
              </a:rPr>
              <a:t>CEPC at 800 RMB/MWh and 6000 hours/year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9FC30964-8DDA-4AA9-B748-FAC8ED3B5EC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49526" y="3307034"/>
            <a:ext cx="323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dirty="0">
                <a:solidFill>
                  <a:srgbClr val="00B050"/>
                </a:solidFill>
              </a:rPr>
              <a:t>Excessive electricity bill, M RMB</a:t>
            </a:r>
          </a:p>
        </p:txBody>
      </p:sp>
      <p:sp>
        <p:nvSpPr>
          <p:cNvPr id="9" name="TextBox 41">
            <a:extLst>
              <a:ext uri="{FF2B5EF4-FFF2-40B4-BE49-F238E27FC236}">
                <a16:creationId xmlns:a16="http://schemas.microsoft.com/office/drawing/2014/main" id="{969FD1C4-C3F7-4347-B9CB-497AFD0C7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7083" y="2383458"/>
            <a:ext cx="77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dirty="0">
                <a:solidFill>
                  <a:srgbClr val="00B050"/>
                </a:solidFill>
              </a:rPr>
              <a:t>1 year</a:t>
            </a:r>
          </a:p>
        </p:txBody>
      </p:sp>
      <p:sp>
        <p:nvSpPr>
          <p:cNvPr id="10" name="TextBox 42">
            <a:extLst>
              <a:ext uri="{FF2B5EF4-FFF2-40B4-BE49-F238E27FC236}">
                <a16:creationId xmlns:a16="http://schemas.microsoft.com/office/drawing/2014/main" id="{756CC76A-150D-4757-BA07-55C1AC551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545" y="4910024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dirty="0">
                <a:solidFill>
                  <a:srgbClr val="00B050"/>
                </a:solidFill>
              </a:rPr>
              <a:t>Efficiency, %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B5CFD0E-B114-4B57-B8AD-C7CB534A350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445778" y="2373108"/>
            <a:ext cx="11113" cy="2406650"/>
          </a:xfrm>
          <a:prstGeom prst="line">
            <a:avLst/>
          </a:prstGeom>
          <a:noFill/>
          <a:ln w="19050" algn="ctr">
            <a:solidFill>
              <a:srgbClr val="00B050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十字星 13">
            <a:extLst>
              <a:ext uri="{FF2B5EF4-FFF2-40B4-BE49-F238E27FC236}">
                <a16:creationId xmlns:a16="http://schemas.microsoft.com/office/drawing/2014/main" id="{54D34D07-7C4D-45FE-9574-0DF9C6856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3154" y="3364781"/>
            <a:ext cx="228600" cy="228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charset="0"/>
              <a:buNone/>
            </a:pPr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42F5325-D819-4CDB-87D6-C13DE1DB119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859519" y="2861742"/>
            <a:ext cx="0" cy="1906587"/>
          </a:xfrm>
          <a:prstGeom prst="line">
            <a:avLst/>
          </a:prstGeom>
          <a:noFill/>
          <a:ln w="19050" algn="ctr">
            <a:solidFill>
              <a:srgbClr val="FFC000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十字星 15">
            <a:extLst>
              <a:ext uri="{FF2B5EF4-FFF2-40B4-BE49-F238E27FC236}">
                <a16:creationId xmlns:a16="http://schemas.microsoft.com/office/drawing/2014/main" id="{963C5D01-3AC1-4743-BC1D-E5AA52376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720" y="3627005"/>
            <a:ext cx="228600" cy="228600"/>
          </a:xfrm>
          <a:prstGeom prst="star4">
            <a:avLst>
              <a:gd name="adj" fmla="val 12500"/>
            </a:avLst>
          </a:prstGeom>
          <a:solidFill>
            <a:srgbClr val="FFC00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charset="0"/>
              <a:buNone/>
            </a:pPr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33CC38-E050-4F50-B353-414874F09084}"/>
              </a:ext>
            </a:extLst>
          </p:cNvPr>
          <p:cNvCxnSpPr/>
          <p:nvPr/>
        </p:nvCxnSpPr>
        <p:spPr bwMode="auto">
          <a:xfrm flipH="1" flipV="1">
            <a:off x="9184725" y="2380729"/>
            <a:ext cx="0" cy="24098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十字星 17">
            <a:extLst>
              <a:ext uri="{FF2B5EF4-FFF2-40B4-BE49-F238E27FC236}">
                <a16:creationId xmlns:a16="http://schemas.microsoft.com/office/drawing/2014/main" id="{395C5B24-F8BA-4E95-8CF0-7999867113BA}"/>
              </a:ext>
            </a:extLst>
          </p:cNvPr>
          <p:cNvSpPr/>
          <p:nvPr/>
        </p:nvSpPr>
        <p:spPr bwMode="auto">
          <a:xfrm>
            <a:off x="9070425" y="3661841"/>
            <a:ext cx="228600" cy="228600"/>
          </a:xfrm>
          <a:prstGeom prst="star4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BAC5BC8-0B8F-49F3-865A-00F007B7A633}"/>
              </a:ext>
            </a:extLst>
          </p:cNvPr>
          <p:cNvCxnSpPr>
            <a:cxnSpLocks/>
          </p:cNvCxnSpPr>
          <p:nvPr/>
        </p:nvCxnSpPr>
        <p:spPr bwMode="auto">
          <a:xfrm>
            <a:off x="7445778" y="3180828"/>
            <a:ext cx="144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8">
            <a:extLst>
              <a:ext uri="{FF2B5EF4-FFF2-40B4-BE49-F238E27FC236}">
                <a16:creationId xmlns:a16="http://schemas.microsoft.com/office/drawing/2014/main" id="{A4D8EF6C-714A-422E-8F50-43FA1BE00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905" y="2861033"/>
            <a:ext cx="963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sz="1400" dirty="0"/>
              <a:t>70 M RMB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3DDA408-8476-4814-A1EE-6362925D12A3}"/>
              </a:ext>
            </a:extLst>
          </p:cNvPr>
          <p:cNvCxnSpPr>
            <a:cxnSpLocks/>
          </p:cNvCxnSpPr>
          <p:nvPr/>
        </p:nvCxnSpPr>
        <p:spPr bwMode="auto">
          <a:xfrm>
            <a:off x="7445778" y="2685528"/>
            <a:ext cx="17465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50">
            <a:extLst>
              <a:ext uri="{FF2B5EF4-FFF2-40B4-BE49-F238E27FC236}">
                <a16:creationId xmlns:a16="http://schemas.microsoft.com/office/drawing/2014/main" id="{9F3C0D7D-C6FC-4C3E-8A62-338F413C7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982" y="2369394"/>
            <a:ext cx="9236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GB" altLang="zh-CN" sz="1400" dirty="0"/>
              <a:t>84M RMB</a:t>
            </a:r>
          </a:p>
        </p:txBody>
      </p:sp>
      <p:sp>
        <p:nvSpPr>
          <p:cNvPr id="21" name="TextBox 53">
            <a:extLst>
              <a:ext uri="{FF2B5EF4-FFF2-40B4-BE49-F238E27FC236}">
                <a16:creationId xmlns:a16="http://schemas.microsoft.com/office/drawing/2014/main" id="{C29D7D7E-648A-4B40-96E0-828F725FC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13" y="2132856"/>
            <a:ext cx="39550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GB" altLang="zh-CN" sz="2400" b="0" i="1" dirty="0">
                <a:latin typeface="+mn-lt"/>
                <a:ea typeface="Microsoft YaHei UI" panose="020B0503020204020204" pitchFamily="34" charset="-122"/>
                <a:cs typeface="Times New Roman" panose="02020603050405020304" pitchFamily="18" charset="0"/>
              </a:rPr>
              <a:t>CEPC synchrotron radiation power is 60MW of 2 beams.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GB" altLang="zh-CN" sz="2400" b="0" i="1" dirty="0">
                <a:latin typeface="+mn-lt"/>
                <a:ea typeface="Microsoft YaHei UI" panose="020B0503020204020204" pitchFamily="34" charset="-122"/>
                <a:cs typeface="Times New Roman" panose="02020603050405020304" pitchFamily="18" charset="0"/>
              </a:rPr>
              <a:t>Efficiency impact on operation cost is very serious.</a:t>
            </a:r>
            <a:r>
              <a:rPr lang="en-GB" altLang="zh-CN" sz="2400" b="0" i="1" dirty="0">
                <a:solidFill>
                  <a:srgbClr val="7030A0"/>
                </a:solidFill>
                <a:latin typeface="+mn-lt"/>
                <a:ea typeface="Microsoft YaHei UI" panose="020B0503020204020204" pitchFamily="34" charset="-122"/>
                <a:cs typeface="Times New Roman" panose="02020603050405020304" pitchFamily="18" charset="0"/>
              </a:rPr>
              <a:t>(Only considering operation efficiency of klystrons).</a:t>
            </a:r>
          </a:p>
        </p:txBody>
      </p:sp>
      <p:sp>
        <p:nvSpPr>
          <p:cNvPr id="22" name="TextBox 54">
            <a:extLst>
              <a:ext uri="{FF2B5EF4-FFF2-40B4-BE49-F238E27FC236}">
                <a16:creationId xmlns:a16="http://schemas.microsoft.com/office/drawing/2014/main" id="{DF690992-3E79-4615-9B69-005244DA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196" y="4897255"/>
            <a:ext cx="7491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GB" altLang="zh-CN" sz="1400" dirty="0">
                <a:solidFill>
                  <a:srgbClr val="00B050"/>
                </a:solidFill>
              </a:rPr>
              <a:t>PAST</a:t>
            </a:r>
          </a:p>
          <a:p>
            <a:pPr algn="ctr"/>
            <a:r>
              <a:rPr lang="en-GB" altLang="zh-CN" sz="1400" dirty="0">
                <a:solidFill>
                  <a:srgbClr val="00B050"/>
                </a:solidFill>
              </a:rPr>
              <a:t>1</a:t>
            </a:r>
            <a:r>
              <a:rPr lang="en-US" altLang="zh-CN" sz="1400" baseline="30000" dirty="0" err="1">
                <a:solidFill>
                  <a:srgbClr val="00B050"/>
                </a:solidFill>
              </a:rPr>
              <a:t>st</a:t>
            </a:r>
            <a:r>
              <a:rPr lang="en-US" altLang="zh-CN" sz="1400" dirty="0">
                <a:solidFill>
                  <a:srgbClr val="00B050"/>
                </a:solidFill>
              </a:rPr>
              <a:t> tube</a:t>
            </a:r>
          </a:p>
          <a:p>
            <a:pPr algn="ctr"/>
            <a:r>
              <a:rPr lang="en-US" altLang="zh-CN" sz="1400" dirty="0">
                <a:solidFill>
                  <a:srgbClr val="00B050"/>
                </a:solidFill>
              </a:rPr>
              <a:t>62%</a:t>
            </a:r>
            <a:endParaRPr lang="en-GB" altLang="zh-CN" sz="1400" dirty="0">
              <a:solidFill>
                <a:srgbClr val="00B050"/>
              </a:solidFill>
            </a:endParaRPr>
          </a:p>
        </p:txBody>
      </p:sp>
      <p:sp>
        <p:nvSpPr>
          <p:cNvPr id="23" name="TextBox 55">
            <a:extLst>
              <a:ext uri="{FF2B5EF4-FFF2-40B4-BE49-F238E27FC236}">
                <a16:creationId xmlns:a16="http://schemas.microsoft.com/office/drawing/2014/main" id="{644CC178-1F0C-4EB5-BD14-2FEF431F4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4906422"/>
            <a:ext cx="7889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GB" altLang="zh-CN" sz="1400" dirty="0">
                <a:solidFill>
                  <a:srgbClr val="FFC000"/>
                </a:solidFill>
              </a:rPr>
              <a:t>NOW</a:t>
            </a:r>
          </a:p>
          <a:p>
            <a:pPr algn="ctr"/>
            <a:r>
              <a:rPr lang="en-GB" altLang="zh-CN" sz="1400" dirty="0">
                <a:solidFill>
                  <a:srgbClr val="FFC000"/>
                </a:solidFill>
              </a:rPr>
              <a:t>2</a:t>
            </a:r>
            <a:r>
              <a:rPr lang="en-US" altLang="zh-CN" sz="1400" baseline="30000" dirty="0" err="1">
                <a:solidFill>
                  <a:srgbClr val="FFC000"/>
                </a:solidFill>
              </a:rPr>
              <a:t>nd</a:t>
            </a:r>
            <a:r>
              <a:rPr lang="en-US" altLang="zh-CN" sz="1400" dirty="0">
                <a:solidFill>
                  <a:srgbClr val="FFC000"/>
                </a:solidFill>
              </a:rPr>
              <a:t> tube</a:t>
            </a:r>
          </a:p>
          <a:p>
            <a:pPr algn="ctr"/>
            <a:r>
              <a:rPr lang="en-US" altLang="zh-CN" sz="1400" dirty="0">
                <a:solidFill>
                  <a:srgbClr val="FFC000"/>
                </a:solidFill>
              </a:rPr>
              <a:t>77%</a:t>
            </a:r>
            <a:endParaRPr lang="en-GB" altLang="zh-CN" sz="1400" dirty="0">
              <a:solidFill>
                <a:srgbClr val="FFC000"/>
              </a:solidFill>
            </a:endParaRPr>
          </a:p>
        </p:txBody>
      </p:sp>
      <p:sp>
        <p:nvSpPr>
          <p:cNvPr id="24" name="TextBox 56">
            <a:extLst>
              <a:ext uri="{FF2B5EF4-FFF2-40B4-BE49-F238E27FC236}">
                <a16:creationId xmlns:a16="http://schemas.microsoft.com/office/drawing/2014/main" id="{6F16FB48-E368-4321-87F0-FF89D213D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981" y="5554327"/>
            <a:ext cx="8067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GB" altLang="zh-CN" sz="1400" dirty="0">
                <a:solidFill>
                  <a:srgbClr val="7030A0"/>
                </a:solidFill>
              </a:rPr>
              <a:t>FUTURE</a:t>
            </a:r>
          </a:p>
          <a:p>
            <a:pPr algn="ctr"/>
            <a:r>
              <a:rPr lang="en-GB" altLang="zh-CN" sz="1400" dirty="0">
                <a:solidFill>
                  <a:srgbClr val="7030A0"/>
                </a:solidFill>
              </a:rPr>
              <a:t>3</a:t>
            </a:r>
            <a:r>
              <a:rPr lang="en-GB" altLang="zh-CN" sz="1400" baseline="30000" dirty="0">
                <a:solidFill>
                  <a:srgbClr val="7030A0"/>
                </a:solidFill>
              </a:rPr>
              <a:t>rd</a:t>
            </a:r>
            <a:r>
              <a:rPr lang="en-GB" altLang="zh-CN" sz="1400" dirty="0">
                <a:solidFill>
                  <a:srgbClr val="7030A0"/>
                </a:solidFill>
              </a:rPr>
              <a:t>  tube</a:t>
            </a:r>
          </a:p>
          <a:p>
            <a:pPr algn="ctr"/>
            <a:r>
              <a:rPr lang="en-GB" altLang="zh-CN" sz="1400" dirty="0">
                <a:solidFill>
                  <a:srgbClr val="7030A0"/>
                </a:solidFill>
              </a:rPr>
              <a:t>80%</a:t>
            </a:r>
          </a:p>
        </p:txBody>
      </p:sp>
      <p:sp>
        <p:nvSpPr>
          <p:cNvPr id="25" name="TextBox 47">
            <a:extLst>
              <a:ext uri="{FF2B5EF4-FFF2-40B4-BE49-F238E27FC236}">
                <a16:creationId xmlns:a16="http://schemas.microsoft.com/office/drawing/2014/main" id="{935C5788-5766-4964-A40F-5A848435E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1708" y="2347391"/>
            <a:ext cx="134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Save Money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649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913498-053E-4FB9-9C8F-EA407390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1624965"/>
          </a:xfrm>
        </p:spPr>
        <p:txBody>
          <a:bodyPr/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Considering klystron lifetime, power redundancy and cost, the 2 cavities will be powered with one CW klystron capable to deliver more than 800 kW.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FBEB7F-DF05-434D-844F-500FB695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DFEAA1B-E189-4E6F-9A64-0B150EA7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consideration for Collider RF sources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E43476-A8DE-47A7-BA82-2D411CD22B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552" y="3115583"/>
            <a:ext cx="7056784" cy="2661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87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913498-053E-4FB9-9C8F-EA407390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1624965"/>
          </a:xfrm>
        </p:spPr>
        <p:txBody>
          <a:bodyPr/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System components requirement list: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FBEB7F-DF05-434D-844F-500FB695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DFEAA1B-E189-4E6F-9A64-0B150EA7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 list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C475EA3-3F0C-49E3-AD7A-971A3698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28163"/>
              </p:ext>
            </p:extLst>
          </p:nvPr>
        </p:nvGraphicFramePr>
        <p:xfrm>
          <a:off x="767408" y="2060848"/>
          <a:ext cx="11125669" cy="3317240"/>
        </p:xfrm>
        <a:graphic>
          <a:graphicData uri="http://schemas.openxmlformats.org/drawingml/2006/table">
            <a:tbl>
              <a:tblPr/>
              <a:tblGrid>
                <a:gridCol w="2830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Klystron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Higher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efficiency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PSM Power Supply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130kV/16A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Circulator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Load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Phase shift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Waveguide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Power divider/directional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coupler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LLRF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Phase stabilization &lt;0.1 degree, 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</a:p>
                    <a:p>
                      <a:pPr algn="l" fontAlgn="ctr"/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Amplitude stabilization &lt;0.1%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Pre-amplifier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650MHz/200W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88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913498-053E-4FB9-9C8F-EA407390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1624965"/>
          </a:xfrm>
        </p:spPr>
        <p:txBody>
          <a:bodyPr/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System components requirement list: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FBEB7F-DF05-434D-844F-500FB695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DFEAA1B-E189-4E6F-9A64-0B150EA7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 list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C475EA3-3F0C-49E3-AD7A-971A3698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25477"/>
              </p:ext>
            </p:extLst>
          </p:nvPr>
        </p:nvGraphicFramePr>
        <p:xfrm>
          <a:off x="767408" y="2060848"/>
          <a:ext cx="11125669" cy="3317240"/>
        </p:xfrm>
        <a:graphic>
          <a:graphicData uri="http://schemas.openxmlformats.org/drawingml/2006/table">
            <a:tbl>
              <a:tblPr/>
              <a:tblGrid>
                <a:gridCol w="2830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7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Klystron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Higher</a:t>
                      </a:r>
                      <a:r>
                        <a:rPr lang="en-US" sz="2400" b="0" i="0" u="none" strike="noStrike" baseline="0" dirty="0">
                          <a:solidFill>
                            <a:srgbClr val="C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efficiency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PSM Power Supply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130kV/16A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Circulator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Load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Phase shift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650MHz/700kW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Waveguide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Power divider/directional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coupler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LLRF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Phase stabilization &lt;0.1 degree, 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</a:p>
                    <a:p>
                      <a:pPr algn="l" fontAlgn="ctr"/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Amplitude stabilization &lt;0.1%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Pre-amplifier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650MHz/200W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Mature</a:t>
                      </a:r>
                      <a:r>
                        <a:rPr lang="en-US" altLang="zh-CN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product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40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4622304" cy="2583403"/>
          </a:xfrm>
        </p:spPr>
        <p:txBody>
          <a:bodyPr>
            <a:noAutofit/>
          </a:bodyPr>
          <a:lstStyle/>
          <a:p>
            <a:pPr algn="just"/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main high power RF sources components are 33 units of 80MW S-band klystron, 236 units of 50MW C-band klystron and related modulators. 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Design consideration for </a:t>
            </a:r>
            <a:r>
              <a:rPr lang="en-US" altLang="zh-CN" dirty="0" err="1"/>
              <a:t>Linac</a:t>
            </a:r>
            <a:r>
              <a:rPr lang="en-US" altLang="zh-CN" dirty="0"/>
              <a:t> RF sources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D8D569-137A-42C4-9FDF-2231AD208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80" y="1341224"/>
            <a:ext cx="6541084" cy="2528040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DF47774-2B82-45B8-ABE8-AC2611473D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7078" y="4077072"/>
          <a:ext cx="10821530" cy="2029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0276">
                  <a:extLst>
                    <a:ext uri="{9D8B030D-6E8A-4147-A177-3AD203B41FA5}">
                      <a16:colId xmlns:a16="http://schemas.microsoft.com/office/drawing/2014/main" val="236692892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2560353489"/>
                    </a:ext>
                  </a:extLst>
                </a:gridCol>
                <a:gridCol w="1952221">
                  <a:extLst>
                    <a:ext uri="{9D8B030D-6E8A-4147-A177-3AD203B41FA5}">
                      <a16:colId xmlns:a16="http://schemas.microsoft.com/office/drawing/2014/main" val="1291594480"/>
                    </a:ext>
                  </a:extLst>
                </a:gridCol>
                <a:gridCol w="5790647">
                  <a:extLst>
                    <a:ext uri="{9D8B030D-6E8A-4147-A177-3AD203B41FA5}">
                      <a16:colId xmlns:a16="http://schemas.microsoft.com/office/drawing/2014/main" val="1186689547"/>
                    </a:ext>
                  </a:extLst>
                </a:gridCol>
              </a:tblGrid>
              <a:tr h="4086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Type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QTY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Freq.(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MHz)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Structure type</a:t>
                      </a:r>
                      <a:endParaRPr lang="zh-CN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3658728990"/>
                  </a:ext>
                </a:extLst>
              </a:tr>
              <a:tr h="673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S-band klystron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2860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standard-bunch</a:t>
                      </a:r>
                      <a:b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1-to-2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standard acc. structure.</a:t>
                      </a:r>
                      <a:b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</a:b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 1-to-2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，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large aperture acc. structure</a:t>
                      </a:r>
                    </a:p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21</a:t>
                      </a:r>
                      <a:r>
                        <a:rPr lang="zh-CN" altLang="en-US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1-to-4, standard acc. structure.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474455149"/>
                  </a:ext>
                </a:extLst>
              </a:tr>
              <a:tr h="3924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C-band</a:t>
                      </a:r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klystron</a:t>
                      </a:r>
                      <a:endParaRPr lang="zh-CN" alt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+mn-cs"/>
                      </a:endParaRP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236</a:t>
                      </a: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5720</a:t>
                      </a:r>
                    </a:p>
                  </a:txBody>
                  <a:tcPr marL="9434" marR="9434" marT="9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1-to-2</a:t>
                      </a:r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，</a:t>
                      </a:r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standard acc. structure.</a:t>
                      </a:r>
                      <a:endParaRPr lang="zh-CN" alt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  <a:cs typeface="+mn-cs"/>
                      </a:endParaRPr>
                    </a:p>
                  </a:txBody>
                  <a:tcPr marL="9434" marR="9434" marT="9434" marB="0" anchor="ctr"/>
                </a:tc>
                <a:extLst>
                  <a:ext uri="{0D108BD9-81ED-4DB2-BD59-A6C34878D82A}">
                    <a16:rowId xmlns:a16="http://schemas.microsoft.com/office/drawing/2014/main" val="2462531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91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774987"/>
          </a:xfrm>
        </p:spPr>
        <p:txBody>
          <a:bodyPr/>
          <a:lstStyle/>
          <a:p>
            <a:pPr algn="just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Requirement list of baseline: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System components list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15E9139-A00B-4B2A-98A6-095DC08F1345}" type="slidenum">
              <a:rPr lang="zh-CN" altLang="en-US" smtClean="0"/>
              <a:pPr algn="r"/>
              <a:t>9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0F60EA5-984E-4503-BDDA-364158184F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7408" y="1988840"/>
          <a:ext cx="7994626" cy="1475740"/>
        </p:xfrm>
        <a:graphic>
          <a:graphicData uri="http://schemas.openxmlformats.org/drawingml/2006/table">
            <a:tbl>
              <a:tblPr/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S band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2860MHz/80MW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Modulator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of S band klystron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400kV/500A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C band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lystron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236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5720MHz/50MW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Modulator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of C band klystron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236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350kV/400A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2044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52635</TotalTime>
  <Words>1292</Words>
  <Application>Microsoft Office PowerPoint</Application>
  <PresentationFormat>宽屏</PresentationFormat>
  <Paragraphs>327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Microsoft YaHei UI</vt:lpstr>
      <vt:lpstr>等线</vt:lpstr>
      <vt:lpstr>宋体</vt:lpstr>
      <vt:lpstr>Microsoft YaHei</vt:lpstr>
      <vt:lpstr>Microsoft YaHei</vt:lpstr>
      <vt:lpstr>Arial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R&amp;D status</vt:lpstr>
      <vt:lpstr>Total power and cost consumption</vt:lpstr>
      <vt:lpstr>Design consideration for Collider RF sources</vt:lpstr>
      <vt:lpstr>Requirement list</vt:lpstr>
      <vt:lpstr>Requirement list</vt:lpstr>
      <vt:lpstr>Design consideration for Linac RF sources</vt:lpstr>
      <vt:lpstr>System components list</vt:lpstr>
      <vt:lpstr>System components list</vt:lpstr>
      <vt:lpstr>C band 80MW klystron</vt:lpstr>
      <vt:lpstr>R&amp;D Strategies</vt:lpstr>
      <vt:lpstr>650MHz/800kW-1st klystron prototype</vt:lpstr>
      <vt:lpstr>650MHz/800kW-2nd klystron prototype</vt:lpstr>
      <vt:lpstr>650MHz/800kW-3rd prototype (MBK)</vt:lpstr>
      <vt:lpstr>5720MHz/80MW-Design progress</vt:lpstr>
      <vt:lpstr>Design progress</vt:lpstr>
      <vt:lpstr>EDR task</vt:lpstr>
      <vt:lpstr>P band klystron and it’s platform</vt:lpstr>
      <vt:lpstr>P band &amp; C band LLRF</vt:lpstr>
      <vt:lpstr>P band &amp; C band LLRF</vt:lpstr>
      <vt:lpstr>P band platform</vt:lpstr>
      <vt:lpstr>C band klystron and it’s platform</vt:lpstr>
      <vt:lpstr>C Band platform</vt:lpstr>
      <vt:lpstr>Future plan</vt:lpstr>
      <vt:lpstr>Energy recovery klystron</vt:lpstr>
      <vt:lpstr>PPM klystron</vt:lpstr>
      <vt:lpstr>Klystron protection with long cable operation</vt:lpstr>
      <vt:lpstr>P band &amp; C band resonant ring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zusheng zhou</cp:lastModifiedBy>
  <cp:revision>2601</cp:revision>
  <cp:lastPrinted>2022-11-06T05:19:21Z</cp:lastPrinted>
  <dcterms:created xsi:type="dcterms:W3CDTF">2012-09-04T11:33:36Z</dcterms:created>
  <dcterms:modified xsi:type="dcterms:W3CDTF">2024-04-09T08:12:02Z</dcterms:modified>
</cp:coreProperties>
</file>