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6_71D1AAEF.xml" ContentType="application/vnd.ms-powerpoint.comments+xml"/>
  <Override PartName="/ppt/comments/modernComment_10A_828B565C.xml" ContentType="application/vnd.ms-powerpoint.comments+xml"/>
  <Override PartName="/ppt/comments/modernComment_110_DBF4C8D.xml" ContentType="application/vnd.ms-powerpoint.comments+xml"/>
  <Override PartName="/ppt/comments/modernComment_A11_EAE3E035.xml" ContentType="application/vnd.ms-powerpoint.comments+xml"/>
  <Override PartName="/ppt/comments/modernComment_A12_BC48F074.xml" ContentType="application/vnd.ms-powerpoint.comments+xml"/>
  <Override PartName="/ppt/comments/modernComment_114_7EAE124D.xml" ContentType="application/vnd.ms-powerpoint.comments+xml"/>
  <Override PartName="/ppt/comments/modernComment_115_4129F06D.xml" ContentType="application/vnd.ms-powerpoint.comments+xml"/>
  <Override PartName="/ppt/comments/modernComment_119_3E69B702.xml" ContentType="application/vnd.ms-powerpoint.comments+xml"/>
  <Override PartName="/ppt/comments/modernComment_117_A585A3A2.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78" r:id="rId6"/>
    <p:sldId id="259" r:id="rId7"/>
    <p:sldId id="261" r:id="rId8"/>
    <p:sldId id="260" r:id="rId9"/>
    <p:sldId id="262" r:id="rId10"/>
    <p:sldId id="263" r:id="rId11"/>
    <p:sldId id="264" r:id="rId12"/>
    <p:sldId id="265" r:id="rId13"/>
    <p:sldId id="266" r:id="rId14"/>
    <p:sldId id="267" r:id="rId15"/>
    <p:sldId id="268" r:id="rId16"/>
    <p:sldId id="269" r:id="rId17"/>
    <p:sldId id="270" r:id="rId18"/>
    <p:sldId id="271" r:id="rId19"/>
    <p:sldId id="272" r:id="rId20"/>
    <p:sldId id="2577" r:id="rId21"/>
    <p:sldId id="2578" r:id="rId22"/>
    <p:sldId id="276" r:id="rId23"/>
    <p:sldId id="277" r:id="rId24"/>
    <p:sldId id="281"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196B0A-FC6B-91A9-B48F-76D7E7ACC9D4}" name="Daniele Sertore" initials="DS" userId="S::sertore@infn.it::9c0ab5f7-81cb-4f3e-8f35-37302c927a17" providerId="AD"/>
  <p188:author id="{D3F8FB70-7CC3-3013-B6DE-5C10B9CC29C2}" name="Rocco Paparella" initials="RP" userId="S::paparell@infn.it::95b00fd9-e3ce-43f4-a149-1ce256afa8c2" providerId="AD"/>
  <p188:author id="{BFCF04FC-9FEB-C261-141C-99DA0E5099B1}" name="Michele Bertucci" initials="MB" userId="S::mbertucci@infn.it::854fd56b-55a9-4e42-98fa-e04e8e3c0e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E5F51-9E2C-4E0A-8E8A-9FC2CF846A1E}" v="2" dt="2024-04-08T15:23:51.094"/>
    <p1510:client id="{31F688D9-22DA-B135-FD57-8238180731A8}" v="13" dt="2024-04-08T15:35:51.207"/>
    <p1510:client id="{52864FBD-FB54-448A-AF62-E7A273CA6E94}" v="17" dt="2024-04-08T22:01:47.906"/>
    <p1510:client id="{82EE3DF0-F91C-3B29-9215-BCB23EA0F73D}" v="1" dt="2024-04-08T21:59:56.781"/>
    <p1510:client id="{CD6326A1-3E36-6D2C-8485-CD34843FA79B}" v="134" dt="2024-04-08T22:06:24.167"/>
    <p1510:client id="{FC8A6115-8154-5E93-3909-CD5310F80215}" v="4" dt="2024-04-08T12:51:12.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omments/modernComment_10A_828B565C.xml><?xml version="1.0" encoding="utf-8"?>
<p188:cmLst xmlns:a="http://schemas.openxmlformats.org/drawingml/2006/main" xmlns:r="http://schemas.openxmlformats.org/officeDocument/2006/relationships" xmlns:p188="http://schemas.microsoft.com/office/powerpoint/2018/8/main">
  <p188:cm id="{08E56FCA-0733-44C4-97C3-0FA059CF5236}" authorId="{D3F8FB70-7CC3-3013-B6DE-5C10B9CC29C2}" created="2024-04-08T12:15:20.722">
    <pc:sldMkLst xmlns:pc="http://schemas.microsoft.com/office/powerpoint/2013/main/command">
      <pc:docMk/>
      <pc:sldMk cId="2190169692" sldId="266"/>
    </pc:sldMkLst>
    <p188:replyLst>
      <p188:reply id="{7F61B831-D84C-4F75-9E46-5003D030AE9B}" authorId="{BFCF04FC-9FEB-C261-141C-99DA0E5099B1}" created="2024-04-08T12:51:12.729">
        <p188:txBody>
          <a:bodyPr/>
          <a:lstStyle/>
          <a:p>
            <a:r>
              <a:rPr lang="it-IT"/>
              <a:t>sisi difatti qua mostro giusto layout senza  nemmeno commentare</a:t>
            </a:r>
          </a:p>
        </p188:txBody>
      </p188:reply>
      <p188:reply id="{C0CC081C-3C8A-45F2-A3F6-6B8720F47C69}" authorId="{D3F8FB70-7CC3-3013-B6DE-5C10B9CC29C2}" created="2024-04-08T13:11:55.356">
        <p188:txBody>
          <a:bodyPr/>
          <a:lstStyle/>
          <a:p>
            <a:r>
              <a:rPr lang="it-IT"/>
              <a:t>Potresti leggere il contributo italiano che in effetti hai scritto e via!</a:t>
            </a:r>
          </a:p>
        </p188:txBody>
      </p188:reply>
    </p188:replyLst>
    <p188:txBody>
      <a:bodyPr/>
      <a:lstStyle/>
      <a:p>
        <a:r>
          <a:rPr lang="it-IT"/>
          <a:t>E pure qui e alla 15 dovrai volare! Secondo me puoi dare tranquillamente per scontato che conoscano le grandi macchine (XFEL ESS) e se poi non è così e chiedono ci torni sopra...</a:t>
        </a:r>
      </a:p>
    </p188:txBody>
  </p188:cm>
</p188:cmLst>
</file>

<file path=ppt/comments/modernComment_110_DBF4C8D.xml><?xml version="1.0" encoding="utf-8"?>
<p188:cmLst xmlns:a="http://schemas.openxmlformats.org/drawingml/2006/main" xmlns:r="http://schemas.openxmlformats.org/officeDocument/2006/relationships" xmlns:p188="http://schemas.microsoft.com/office/powerpoint/2018/8/main">
  <p188:cm id="{FB8DC7EE-FCD3-467B-993E-0EBE27F8090F}" authorId="{D3F8FB70-7CC3-3013-B6DE-5C10B9CC29C2}" created="2024-04-08T12:17:02.621">
    <pc:sldMkLst xmlns:pc="http://schemas.microsoft.com/office/powerpoint/2013/main/command">
      <pc:docMk/>
      <pc:sldMk cId="230640781" sldId="272"/>
    </pc:sldMkLst>
    <p188:txBody>
      <a:bodyPr/>
      <a:lstStyle/>
      <a:p>
        <a:r>
          <a:rPr lang="it-IT"/>
          <a:t>Ho provato a fare il conto e sembra giusto. Vediamo: 27 OK + 3 OK HPR +3 OK EP + 4 EXTRA = 36 +1 SPARE= 37. Totale totale 42 contando anche le ferme in quarantena. </a:t>
        </a:r>
      </a:p>
    </p188:txBody>
  </p188:cm>
  <p188:cm id="{7C90318B-D50B-4CC3-9662-326EA0AC6747}" authorId="{22196B0A-FC6B-91A9-B48F-76D7E7ACC9D4}" created="2024-04-08T17:12:38.606">
    <ac:txMkLst xmlns:ac="http://schemas.microsoft.com/office/drawing/2013/main/command">
      <pc:docMk xmlns:pc="http://schemas.microsoft.com/office/powerpoint/2013/main/command"/>
      <pc:sldMk xmlns:pc="http://schemas.microsoft.com/office/powerpoint/2013/main/command" cId="230640781" sldId="272"/>
      <ac:spMk id="22" creationId="{D66861C8-8BD4-4650-8D1C-E545A711DA51}"/>
      <ac:txMk cp="160" len="39">
        <ac:context len="604" hash="4268140470"/>
      </ac:txMk>
    </ac:txMkLst>
    <p188:pos x="3262312" y="1988343"/>
    <p188:txBody>
      <a:bodyPr/>
      <a:lstStyle/>
      <a:p>
        <a:r>
          <a:rPr lang="en-US"/>
          <a:t>Questa cavita' sono nel modulo 9 che e' in fase di test a ESS. QUindi sono installate e non piu' a CEA.</a:t>
        </a:r>
      </a:p>
    </p188:txBody>
  </p188:cm>
</p188:cmLst>
</file>

<file path=ppt/comments/modernComment_114_7EAE124D.xml><?xml version="1.0" encoding="utf-8"?>
<p188:cmLst xmlns:a="http://schemas.openxmlformats.org/drawingml/2006/main" xmlns:r="http://schemas.openxmlformats.org/officeDocument/2006/relationships" xmlns:p188="http://schemas.microsoft.com/office/powerpoint/2018/8/main">
  <p188:cm id="{D96DFCD9-E72B-46C9-811A-C5A181FE5F41}" authorId="{D3F8FB70-7CC3-3013-B6DE-5C10B9CC29C2}" created="2024-04-08T12:12:57.835">
    <pc:sldMkLst xmlns:pc="http://schemas.microsoft.com/office/powerpoint/2013/main/command">
      <pc:docMk/>
      <pc:sldMk cId="2125337165" sldId="276"/>
    </pc:sldMkLst>
    <p188:txBody>
      <a:bodyPr/>
      <a:lstStyle/>
      <a:p>
        <a:r>
          <a:rPr lang="it-IT"/>
          <a:t>Ho messo i trattini in high-Q etc..  😉</a:t>
        </a:r>
      </a:p>
    </p188:txBody>
  </p188:cm>
  <p188:cm id="{A17560F0-BE3E-4C19-8EB2-0C77052FF869}" authorId="{22196B0A-FC6B-91A9-B48F-76D7E7ACC9D4}" created="2024-04-08T17:15:05.048">
    <pc:sldMkLst xmlns:pc="http://schemas.microsoft.com/office/powerpoint/2013/main/command">
      <pc:docMk/>
      <pc:sldMk cId="2125337165" sldId="276"/>
    </pc:sldMkLst>
    <p188:txBody>
      <a:bodyPr/>
      <a:lstStyle/>
      <a:p>
        <a:r>
          <a:rPr lang="en-US"/>
          <a:t>Spostata immagine Japan perche'era tagliata qualification</a:t>
        </a:r>
      </a:p>
    </p188:txBody>
  </p188:cm>
</p188:cmLst>
</file>

<file path=ppt/comments/modernComment_115_4129F06D.xml><?xml version="1.0" encoding="utf-8"?>
<p188:cmLst xmlns:a="http://schemas.openxmlformats.org/drawingml/2006/main" xmlns:r="http://schemas.openxmlformats.org/officeDocument/2006/relationships" xmlns:p188="http://schemas.microsoft.com/office/powerpoint/2018/8/main">
  <p188:cm id="{76FAC58D-FC94-4137-91BC-893AB64EE661}" authorId="{22196B0A-FC6B-91A9-B48F-76D7E7ACC9D4}" created="2024-04-08T17:18:58.212">
    <pc:sldMkLst xmlns:pc="http://schemas.microsoft.com/office/powerpoint/2013/main/command">
      <pc:docMk/>
      <pc:sldMk cId="1093267565" sldId="277"/>
    </pc:sldMkLst>
    <p188:replyLst>
      <p188:reply id="{4C6D9875-F5E4-42A7-9D15-37DB04E11D08}" authorId="{BFCF04FC-9FEB-C261-141C-99DA0E5099B1}" created="2024-04-08T21:37:09.270">
        <p188:txBody>
          <a:bodyPr/>
          <a:lstStyle/>
          <a:p>
            <a:r>
              <a:rPr lang="it-IT"/>
              <a:t>io la lescerei. E' un risultato sperimentale. non certo il migliore ma comunque il frutto di una campagna di trattamenti, per quanto perfettibile sia. Ma dimostra una nostra minima vitalità sperimentale, altrimenti assente.</a:t>
            </a:r>
          </a:p>
        </p188:txBody>
      </p188:reply>
      <p188:reply id="{BA7CFB09-3073-4B47-9BBF-39F32A528D5F}" authorId="{BFCF04FC-9FEB-C261-141C-99DA0E5099B1}" created="2024-04-08T21:38:16.089">
        <p188:txBody>
          <a:bodyPr/>
          <a:lstStyle/>
          <a:p>
            <a:r>
              <a:rPr lang="it-IT"/>
              <a:t>2 step bake dovrebve tirare su anche il gradiente</a:t>
            </a:r>
          </a:p>
        </p188:txBody>
      </p188:reply>
      <p188:reply id="{AB93162A-8BF8-474D-9D50-B1A05B9D0DC0}" authorId="{22196B0A-FC6B-91A9-B48F-76D7E7ACC9D4}" created="2024-04-08T21:59:56.781">
        <p188:txBody>
          <a:bodyPr/>
          <a:lstStyle/>
          <a:p>
            <a:r>
              <a:rPr lang="en-US"/>
              <a:t>Abbiamo fatto un sacco di attivita' sperimentale su tante cavita' di ESS e PIP-II. Mettere in una presentazione che vuole fare vedere che cosa siamo capaci di fare una misura che dovrebbe sorpassare la baseline ed e' invece peggio non mi sembra un buon biglietto da visita per il gruppo.</a:t>
            </a:r>
          </a:p>
        </p188:txBody>
      </p188:reply>
      <p188:reply id="{22384F33-A258-4527-BC95-F34411951CC5}" authorId="{22196B0A-FC6B-91A9-B48F-76D7E7ACC9D4}" created="2024-04-08T22:01:47.906">
        <p188:txBody>
          <a:bodyPr/>
          <a:lstStyle/>
          <a:p>
            <a:r>
              <a:rPr lang="en-US"/>
              <a:t>Inoltre non metteri done sotto Mid-T visto che le prestazioni non sono quelle attese!</a:t>
            </a:r>
          </a:p>
        </p188:txBody>
      </p188:reply>
    </p188:replyLst>
    <p188:txBody>
      <a:bodyPr/>
      <a:lstStyle/>
      <a:p>
        <a:r>
          <a:rPr lang="en-US"/>
          <a:t>Togleirei High-G e lascerei solo High-Q
Il mid-T non mi sembra che sia tra le ricette per High-G.  Potremmo scrivere che la parte High-Q la iniziamo a fare con le PIp-II. 
Siamo sicuri di fare veder il confronto tra baseline e mid-T bake? non mi sembra una grande dimostrazione di sapere maneggiare il processo. 
Sinceramente sarei per togleirla. Ce ne sono piu' che a sufficienza.</a:t>
        </a:r>
      </a:p>
    </p188:txBody>
  </p188:cm>
</p188:cmLst>
</file>

<file path=ppt/comments/modernComment_116_71D1AAEF.xml><?xml version="1.0" encoding="utf-8"?>
<p188:cmLst xmlns:a="http://schemas.openxmlformats.org/drawingml/2006/main" xmlns:r="http://schemas.openxmlformats.org/officeDocument/2006/relationships" xmlns:p188="http://schemas.microsoft.com/office/powerpoint/2018/8/main">
  <p188:cm id="{F061E355-AB9B-4AB6-99D7-65BAAEF38201}" authorId="{D3F8FB70-7CC3-3013-B6DE-5C10B9CC29C2}" created="2024-04-08T12:30:50.670">
    <ac:txMkLst xmlns:ac="http://schemas.microsoft.com/office/drawing/2013/main/command">
      <pc:docMk xmlns:pc="http://schemas.microsoft.com/office/powerpoint/2013/main/command"/>
      <pc:sldMk xmlns:pc="http://schemas.microsoft.com/office/powerpoint/2013/main/command" cId="1909566191" sldId="278"/>
      <ac:spMk id="3" creationId="{00000000-0000-0000-0000-000000000000}"/>
      <ac:txMk cp="258">
        <ac:context len="335" hash="3435927428"/>
      </ac:txMk>
    </ac:txMkLst>
    <p188:pos x="3813383" y="3708787"/>
    <p188:replyLst>
      <p188:reply id="{F45F2AA8-0CD4-495C-B7C9-5F20EEC0644F}" authorId="{BFCF04FC-9FEB-C261-141C-99DA0E5099B1}" created="2024-04-08T12:50:29.087">
        <p188:txBody>
          <a:bodyPr/>
          <a:lstStyle/>
          <a:p>
            <a:r>
              <a:rPr lang="it-IT"/>
              <a:t>the ghè rasun</a:t>
            </a:r>
          </a:p>
        </p188:txBody>
      </p188:reply>
      <p188:reply id="{B2011C82-BC31-44CF-AEDC-E7C433C52372}" authorId="{D3F8FB70-7CC3-3013-B6DE-5C10B9CC29C2}" created="2024-04-08T13:10:42.750">
        <p188:txBody>
          <a:bodyPr/>
          <a:lstStyle/>
          <a:p>
            <a:r>
              <a:rPr lang="it-IT"/>
              <a:t>Top!</a:t>
            </a:r>
          </a:p>
        </p188:txBody>
      </p188:reply>
    </p188:replyLst>
    <p188:txBody>
      <a:bodyPr/>
      <a:lstStyle/>
      <a:p>
        <a:r>
          <a:rPr lang="it-IT"/>
          <a:t>Beh … pure per il presente no!?</a:t>
        </a:r>
      </a:p>
    </p188:txBody>
  </p188:cm>
  <p188:cm id="{B69A182D-6BEA-4C97-8202-35D84AC3E569}" authorId="{22196B0A-FC6B-91A9-B48F-76D7E7ACC9D4}" created="2024-04-08T15:23:51.094">
    <ac:txMkLst xmlns:ac="http://schemas.microsoft.com/office/drawing/2013/main/command">
      <pc:docMk xmlns:pc="http://schemas.microsoft.com/office/powerpoint/2013/main/command"/>
      <pc:sldMk xmlns:pc="http://schemas.microsoft.com/office/powerpoint/2013/main/command" cId="1909566191" sldId="278"/>
      <ac:spMk id="3" creationId="{00000000-0000-0000-0000-000000000000}"/>
      <ac:txMk cp="48" len="127">
        <ac:context len="335" hash="3435927428"/>
      </ac:txMk>
    </ac:txMkLst>
    <p188:pos x="7881937" y="1440656"/>
    <p188:txBody>
      <a:bodyPr/>
      <a:lstStyle/>
      <a:p>
        <a:r>
          <a:rPr lang="en-US"/>
          <a:t>Dire anche criomoduli, tuner, schermi magnetici</a:t>
        </a:r>
      </a:p>
    </p188:txBody>
  </p188:cm>
  <p188:cm id="{707D99ED-65E9-4AF5-88E5-6A349D3E9737}" authorId="{22196B0A-FC6B-91A9-B48F-76D7E7ACC9D4}" created="2024-04-08T17:23:25.439">
    <ac:txMkLst xmlns:ac="http://schemas.microsoft.com/office/drawing/2013/main/command">
      <pc:docMk xmlns:pc="http://schemas.microsoft.com/office/powerpoint/2013/main/command"/>
      <pc:sldMk xmlns:pc="http://schemas.microsoft.com/office/powerpoint/2013/main/command" cId="1909566191" sldId="278"/>
      <ac:spMk id="3" creationId="{00000000-0000-0000-0000-000000000000}"/>
      <ac:txMk cp="283" len="50">
        <ac:context len="335" hash="3435927428"/>
      </ac:txMk>
    </ac:txMkLst>
    <p188:pos x="3274218" y="4333874"/>
    <p188:txBody>
      <a:bodyPr/>
      <a:lstStyle/>
      <a:p>
        <a:r>
          <a:rPr lang="en-US"/>
          <a:t>Toglierei nuovo criostato. Sta dentro le attivita' high-Q/high/G. Cambierei il bullet principale in "R&amp;D activities toward future colliders"</a:t>
        </a:r>
      </a:p>
    </p188:txBody>
  </p188:cm>
</p188:cmLst>
</file>

<file path=ppt/comments/modernComment_117_A585A3A2.xml><?xml version="1.0" encoding="utf-8"?>
<p188:cmLst xmlns:a="http://schemas.openxmlformats.org/drawingml/2006/main" xmlns:r="http://schemas.openxmlformats.org/officeDocument/2006/relationships" xmlns:p188="http://schemas.microsoft.com/office/powerpoint/2018/8/main">
  <p188:cm id="{D9756589-B421-4EEE-B158-782F311DF3DF}" authorId="{D3F8FB70-7CC3-3013-B6DE-5C10B9CC29C2}" created="2024-04-08T12:29:58.037">
    <pc:sldMkLst xmlns:pc="http://schemas.microsoft.com/office/powerpoint/2013/main/command">
      <pc:docMk/>
      <pc:sldMk cId="2776998818" sldId="279"/>
    </pc:sldMkLst>
    <p188:txBody>
      <a:bodyPr/>
      <a:lstStyle/>
      <a:p>
        <a:r>
          <a:rPr lang="it-IT"/>
          <a:t>Ho tolto "also" dal terzo bullet --- 😉</a:t>
        </a:r>
      </a:p>
    </p188:txBody>
  </p188:cm>
  <p188:cm id="{52276FE6-CB91-40B2-AA11-C18E4CA7C5AD}" authorId="{22196B0A-FC6B-91A9-B48F-76D7E7ACC9D4}" created="2024-04-08T17:21:52.530">
    <pc:sldMkLst xmlns:pc="http://schemas.microsoft.com/office/powerpoint/2013/main/command">
      <pc:docMk/>
      <pc:sldMk cId="2776998818" sldId="279"/>
    </pc:sldMkLst>
    <p188:replyLst>
      <p188:reply id="{AA799A57-9215-4270-BF3D-2F5DCE76FE7D}" authorId="{BFCF04FC-9FEB-C261-141C-99DA0E5099B1}" created="2024-04-08T21:39:08.561">
        <p188:txBody>
          <a:bodyPr/>
          <a:lstStyle/>
          <a:p>
            <a:r>
              <a:rPr lang="it-IT"/>
              <a:t>Non ho capito questo utlimo punto cosa dovrei aggiungere</a:t>
            </a:r>
          </a:p>
        </p188:txBody>
      </p188:reply>
      <p188:reply id="{30171CCA-1DF7-4B28-8406-8BE744C2F79B}" authorId="{22196B0A-FC6B-91A9-B48F-76D7E7ACC9D4}" created="2024-04-08T21:47:00.003">
        <p188:txBody>
          <a:bodyPr/>
          <a:lstStyle/>
          <a:p>
            <a:r>
              <a:rPr lang="en-US"/>
              <a:t>...for high-Q/high-G performances​ in view of future collider. O qualcosa di simile</a:t>
            </a:r>
          </a:p>
        </p188:txBody>
      </p188:reply>
    </p188:replyLst>
    <p188:txBody>
      <a:bodyPr/>
      <a:lstStyle/>
      <a:p>
        <a:r>
          <a:rPr lang="en-US"/>
          <a:t>Dobbiamo ricordare anche le altre parti che fanno parte del nostro contributo all'SRF: criomoduli, tuner, schermi magnetici.
Aggiungere alla fine un bullet nel quale si dice che ci stiamo preparando per avere i trattamenti per i prossimi collisori </a:t>
        </a:r>
      </a:p>
    </p188:txBody>
  </p188:cm>
</p188:cmLst>
</file>

<file path=ppt/comments/modernComment_119_3E69B702.xml><?xml version="1.0" encoding="utf-8"?>
<p188:cmLst xmlns:a="http://schemas.openxmlformats.org/drawingml/2006/main" xmlns:r="http://schemas.openxmlformats.org/officeDocument/2006/relationships" xmlns:p188="http://schemas.microsoft.com/office/powerpoint/2018/8/main">
  <p188:cm id="{2328D8C6-0956-4D9B-8B4D-3929978072E3}" authorId="{D3F8FB70-7CC3-3013-B6DE-5C10B9CC29C2}" created="2024-04-08T12:12:11.229">
    <pc:sldMkLst xmlns:pc="http://schemas.microsoft.com/office/powerpoint/2013/main/command">
      <pc:docMk/>
      <pc:sldMk cId="1047115522" sldId="281"/>
    </pc:sldMkLst>
    <p188:replyLst>
      <p188:reply id="{BCD3259F-BB95-4AB4-ACD9-3AD152E80311}" authorId="{D3F8FB70-7CC3-3013-B6DE-5C10B9CC29C2}" created="2024-04-08T13:13:31.889">
        <p188:txBody>
          <a:bodyPr/>
          <a:lstStyle/>
          <a:p>
            <a:r>
              <a:rPr lang="it-IT"/>
              <a:t>Promossa!</a:t>
            </a:r>
          </a:p>
        </p188:txBody>
      </p188:reply>
    </p188:replyLst>
    <p188:txBody>
      <a:bodyPr/>
      <a:lstStyle/>
      <a:p>
        <a:r>
          <a:rPr lang="it-IT"/>
          <a:t>Secondo me questa andrebbe promossa a titolare e messa subito dopo la 21</a:t>
        </a:r>
      </a:p>
    </p188:txBody>
  </p188:cm>
</p188:cmLst>
</file>

<file path=ppt/comments/modernComment_A11_EAE3E035.xml><?xml version="1.0" encoding="utf-8"?>
<p188:cmLst xmlns:a="http://schemas.openxmlformats.org/drawingml/2006/main" xmlns:r="http://schemas.openxmlformats.org/officeDocument/2006/relationships" xmlns:p188="http://schemas.microsoft.com/office/powerpoint/2018/8/main">
  <p188:cm id="{A60D12CD-BCF0-430A-868A-25CA746D79C8}" authorId="{D3F8FB70-7CC3-3013-B6DE-5C10B9CC29C2}" created="2024-04-08T12:28:29.010">
    <pc:sldMkLst xmlns:pc="http://schemas.microsoft.com/office/powerpoint/2013/main/command">
      <pc:docMk/>
      <pc:sldMk cId="3940802613" sldId="2577"/>
    </pc:sldMkLst>
    <p188:replyLst>
      <p188:reply id="{382341FE-56E9-4E9B-82C6-54DE6C3D818A}" authorId="{D3F8FB70-7CC3-3013-B6DE-5C10B9CC29C2}" created="2024-04-08T13:12:36.266">
        <p188:txBody>
          <a:bodyPr/>
          <a:lstStyle/>
          <a:p>
            <a:r>
              <a:rPr lang="it-IT"/>
              <a:t>Sostituita!</a:t>
            </a:r>
          </a:p>
        </p188:txBody>
      </p188:reply>
    </p188:replyLst>
    <p188:txBody>
      <a:bodyPr/>
      <a:lstStyle/>
      <a:p>
        <a:r>
          <a:rPr lang="it-IT"/>
          <a:t>In sostituzione della #18</a:t>
        </a:r>
      </a:p>
    </p188:txBody>
  </p188:cm>
</p188:cmLst>
</file>

<file path=ppt/comments/modernComment_A12_BC48F074.xml><?xml version="1.0" encoding="utf-8"?>
<p188:cmLst xmlns:a="http://schemas.openxmlformats.org/drawingml/2006/main" xmlns:r="http://schemas.openxmlformats.org/officeDocument/2006/relationships" xmlns:p188="http://schemas.microsoft.com/office/powerpoint/2018/8/main">
  <p188:cm id="{F2396653-1FF4-4B07-88A8-F4B9F14165BD}" authorId="{D3F8FB70-7CC3-3013-B6DE-5C10B9CC29C2}" created="2024-04-08T12:28:50.347">
    <pc:sldMkLst xmlns:pc="http://schemas.microsoft.com/office/powerpoint/2013/main/command">
      <pc:docMk/>
      <pc:sldMk cId="3158896756" sldId="2578"/>
    </pc:sldMkLst>
    <p188:replyLst>
      <p188:reply id="{92AFA041-392F-4C26-966D-EA585B72322E}" authorId="{D3F8FB70-7CC3-3013-B6DE-5C10B9CC29C2}" created="2024-04-08T13:12:43.082">
        <p188:txBody>
          <a:bodyPr/>
          <a:lstStyle/>
          <a:p>
            <a:r>
              <a:rPr lang="it-IT"/>
              <a:t>Sostituita!</a:t>
            </a:r>
          </a:p>
        </p188:txBody>
      </p188:reply>
    </p188:replyLst>
    <p188:txBody>
      <a:bodyPr/>
      <a:lstStyle/>
      <a:p>
        <a:r>
          <a:rPr lang="it-IT"/>
          <a:t>In sostituzione della #19</a:t>
        </a:r>
      </a:p>
    </p188:txBody>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3F06B2-AB9B-4FA1-B254-579EFCDEF393}" type="doc">
      <dgm:prSet loTypeId="urn:microsoft.com/office/officeart/2005/8/layout/arrow2" loCatId="process" qsTypeId="urn:microsoft.com/office/officeart/2005/8/quickstyle/simple1" qsCatId="simple" csTypeId="urn:microsoft.com/office/officeart/2005/8/colors/accent1_3" csCatId="accent1" phldr="1"/>
      <dgm:spPr/>
    </dgm:pt>
    <dgm:pt modelId="{1A85A247-81FE-4F4F-B3A0-DF6079423B92}">
      <dgm:prSet phldrT="[Text]"/>
      <dgm:spPr/>
      <dgm:t>
        <a:bodyPr/>
        <a:lstStyle/>
        <a:p>
          <a:r>
            <a:rPr lang="en-US"/>
            <a:t>E.M. Design</a:t>
          </a:r>
        </a:p>
      </dgm:t>
    </dgm:pt>
    <dgm:pt modelId="{350180D3-BD7A-4483-85BF-522A0A27B106}" type="parTrans" cxnId="{E2F6A745-936C-471F-BDBA-BEF78AFECA57}">
      <dgm:prSet/>
      <dgm:spPr/>
      <dgm:t>
        <a:bodyPr/>
        <a:lstStyle/>
        <a:p>
          <a:endParaRPr lang="en-US"/>
        </a:p>
      </dgm:t>
    </dgm:pt>
    <dgm:pt modelId="{DFB0EE59-7624-4FB3-AE23-A46604DC3BE5}" type="sibTrans" cxnId="{E2F6A745-936C-471F-BDBA-BEF78AFECA57}">
      <dgm:prSet/>
      <dgm:spPr/>
      <dgm:t>
        <a:bodyPr/>
        <a:lstStyle/>
        <a:p>
          <a:endParaRPr lang="en-US"/>
        </a:p>
      </dgm:t>
    </dgm:pt>
    <dgm:pt modelId="{92B20CD9-B871-4E66-A52E-35765D1CFBE5}">
      <dgm:prSet phldrT="[Text]"/>
      <dgm:spPr/>
      <dgm:t>
        <a:bodyPr/>
        <a:lstStyle/>
        <a:p>
          <a:r>
            <a:rPr lang="en-US"/>
            <a:t>Mechanical </a:t>
          </a:r>
          <a:r>
            <a:rPr lang="en-US" err="1"/>
            <a:t>DEsign</a:t>
          </a:r>
          <a:endParaRPr lang="en-US"/>
        </a:p>
      </dgm:t>
    </dgm:pt>
    <dgm:pt modelId="{41ACB6F3-92CC-4563-82DA-6B8A78047E9E}" type="parTrans" cxnId="{0F3F9E44-4214-4582-8EA6-8931A80206C7}">
      <dgm:prSet/>
      <dgm:spPr/>
      <dgm:t>
        <a:bodyPr/>
        <a:lstStyle/>
        <a:p>
          <a:endParaRPr lang="en-US"/>
        </a:p>
      </dgm:t>
    </dgm:pt>
    <dgm:pt modelId="{4B3B5438-CE7D-462F-B194-1C9535568C2F}" type="sibTrans" cxnId="{0F3F9E44-4214-4582-8EA6-8931A80206C7}">
      <dgm:prSet/>
      <dgm:spPr/>
      <dgm:t>
        <a:bodyPr/>
        <a:lstStyle/>
        <a:p>
          <a:endParaRPr lang="en-US"/>
        </a:p>
      </dgm:t>
    </dgm:pt>
    <dgm:pt modelId="{8590C988-AD60-49EA-951C-EDADB230F9E0}">
      <dgm:prSet phldrT="[Text]"/>
      <dgm:spPr/>
      <dgm:t>
        <a:bodyPr/>
        <a:lstStyle/>
        <a:p>
          <a:r>
            <a:rPr lang="en-US"/>
            <a:t>Prototypes</a:t>
          </a:r>
        </a:p>
      </dgm:t>
    </dgm:pt>
    <dgm:pt modelId="{4C776746-D474-46F8-96C2-225490D42A27}" type="parTrans" cxnId="{3F144AB9-AD9B-4985-AEDA-31B77CA54A90}">
      <dgm:prSet/>
      <dgm:spPr/>
      <dgm:t>
        <a:bodyPr/>
        <a:lstStyle/>
        <a:p>
          <a:endParaRPr lang="en-US"/>
        </a:p>
      </dgm:t>
    </dgm:pt>
    <dgm:pt modelId="{06C68E64-BC80-4DC0-8F61-8C1794480F17}" type="sibTrans" cxnId="{3F144AB9-AD9B-4985-AEDA-31B77CA54A90}">
      <dgm:prSet/>
      <dgm:spPr/>
      <dgm:t>
        <a:bodyPr/>
        <a:lstStyle/>
        <a:p>
          <a:endParaRPr lang="en-US"/>
        </a:p>
      </dgm:t>
    </dgm:pt>
    <dgm:pt modelId="{99611F67-44DF-4C57-B552-2EB7F3DB742D}">
      <dgm:prSet phldrT="[Text]"/>
      <dgm:spPr/>
      <dgm:t>
        <a:bodyPr/>
        <a:lstStyle/>
        <a:p>
          <a:r>
            <a:rPr lang="en-US"/>
            <a:t>2K Vertical Test</a:t>
          </a:r>
        </a:p>
      </dgm:t>
    </dgm:pt>
    <dgm:pt modelId="{013E409E-8C20-44C0-BE12-5E88243B4423}" type="parTrans" cxnId="{8A391AE5-2B85-4FDD-ABB5-54A6CAFC4F71}">
      <dgm:prSet/>
      <dgm:spPr/>
      <dgm:t>
        <a:bodyPr/>
        <a:lstStyle/>
        <a:p>
          <a:endParaRPr lang="en-US"/>
        </a:p>
      </dgm:t>
    </dgm:pt>
    <dgm:pt modelId="{A65B509D-6DF1-407D-BC52-1D1D7E783D3B}" type="sibTrans" cxnId="{8A391AE5-2B85-4FDD-ABB5-54A6CAFC4F71}">
      <dgm:prSet/>
      <dgm:spPr/>
      <dgm:t>
        <a:bodyPr/>
        <a:lstStyle/>
        <a:p>
          <a:endParaRPr lang="en-US"/>
        </a:p>
      </dgm:t>
    </dgm:pt>
    <dgm:pt modelId="{64F529F7-6855-4611-BECC-064CE003E20E}">
      <dgm:prSet phldrT="[Text]"/>
      <dgm:spPr/>
      <dgm:t>
        <a:bodyPr/>
        <a:lstStyle/>
        <a:p>
          <a:r>
            <a:rPr lang="en-US"/>
            <a:t>Series Production</a:t>
          </a:r>
        </a:p>
      </dgm:t>
    </dgm:pt>
    <dgm:pt modelId="{F08A1E1B-F61A-4AD7-B221-C31AA51B8EB6}" type="parTrans" cxnId="{4E1513E6-6B5B-4A72-BF4F-D7D23276A05B}">
      <dgm:prSet/>
      <dgm:spPr/>
      <dgm:t>
        <a:bodyPr/>
        <a:lstStyle/>
        <a:p>
          <a:endParaRPr lang="en-US"/>
        </a:p>
      </dgm:t>
    </dgm:pt>
    <dgm:pt modelId="{E289808C-C4B5-4980-90F1-1711F33050BF}" type="sibTrans" cxnId="{4E1513E6-6B5B-4A72-BF4F-D7D23276A05B}">
      <dgm:prSet/>
      <dgm:spPr/>
      <dgm:t>
        <a:bodyPr/>
        <a:lstStyle/>
        <a:p>
          <a:endParaRPr lang="en-US"/>
        </a:p>
      </dgm:t>
    </dgm:pt>
    <dgm:pt modelId="{E8A6D158-481E-46DF-9281-BD84FA501ABC}" type="pres">
      <dgm:prSet presAssocID="{813F06B2-AB9B-4FA1-B254-579EFCDEF393}" presName="arrowDiagram" presStyleCnt="0">
        <dgm:presLayoutVars>
          <dgm:chMax val="5"/>
          <dgm:dir/>
          <dgm:resizeHandles val="exact"/>
        </dgm:presLayoutVars>
      </dgm:prSet>
      <dgm:spPr/>
    </dgm:pt>
    <dgm:pt modelId="{5C27A4C4-F683-4CF1-B45D-B8FE42702DFF}" type="pres">
      <dgm:prSet presAssocID="{813F06B2-AB9B-4FA1-B254-579EFCDEF393}" presName="arrow" presStyleLbl="bgShp" presStyleIdx="0" presStyleCnt="1"/>
      <dgm:spPr/>
    </dgm:pt>
    <dgm:pt modelId="{4E2492C5-2594-4249-B61A-8F7D6547F209}" type="pres">
      <dgm:prSet presAssocID="{813F06B2-AB9B-4FA1-B254-579EFCDEF393}" presName="arrowDiagram5" presStyleCnt="0"/>
      <dgm:spPr/>
    </dgm:pt>
    <dgm:pt modelId="{72CC4241-46D3-424F-962C-214BD43FC090}" type="pres">
      <dgm:prSet presAssocID="{1A85A247-81FE-4F4F-B3A0-DF6079423B92}" presName="bullet5a" presStyleLbl="node1" presStyleIdx="0" presStyleCnt="5"/>
      <dgm:spPr/>
    </dgm:pt>
    <dgm:pt modelId="{79CB2C56-6DC1-4AF8-B961-6B3B15047B2A}" type="pres">
      <dgm:prSet presAssocID="{1A85A247-81FE-4F4F-B3A0-DF6079423B92}" presName="textBox5a" presStyleLbl="revTx" presStyleIdx="0" presStyleCnt="5">
        <dgm:presLayoutVars>
          <dgm:bulletEnabled val="1"/>
        </dgm:presLayoutVars>
      </dgm:prSet>
      <dgm:spPr/>
      <dgm:t>
        <a:bodyPr/>
        <a:lstStyle/>
        <a:p>
          <a:endParaRPr lang="it-IT"/>
        </a:p>
      </dgm:t>
    </dgm:pt>
    <dgm:pt modelId="{FD96078E-9333-48A5-8C4A-B73366EA697D}" type="pres">
      <dgm:prSet presAssocID="{92B20CD9-B871-4E66-A52E-35765D1CFBE5}" presName="bullet5b" presStyleLbl="node1" presStyleIdx="1" presStyleCnt="5"/>
      <dgm:spPr/>
    </dgm:pt>
    <dgm:pt modelId="{5550B8ED-6BAC-4676-AD18-C144BB755B50}" type="pres">
      <dgm:prSet presAssocID="{92B20CD9-B871-4E66-A52E-35765D1CFBE5}" presName="textBox5b" presStyleLbl="revTx" presStyleIdx="1" presStyleCnt="5">
        <dgm:presLayoutVars>
          <dgm:bulletEnabled val="1"/>
        </dgm:presLayoutVars>
      </dgm:prSet>
      <dgm:spPr/>
      <dgm:t>
        <a:bodyPr/>
        <a:lstStyle/>
        <a:p>
          <a:endParaRPr lang="it-IT"/>
        </a:p>
      </dgm:t>
    </dgm:pt>
    <dgm:pt modelId="{E122CE7B-FA73-488E-8E2C-681B38D434AD}" type="pres">
      <dgm:prSet presAssocID="{8590C988-AD60-49EA-951C-EDADB230F9E0}" presName="bullet5c" presStyleLbl="node1" presStyleIdx="2" presStyleCnt="5"/>
      <dgm:spPr/>
    </dgm:pt>
    <dgm:pt modelId="{58D2F8FF-8BDE-4FC5-B164-88C4A1D91DE0}" type="pres">
      <dgm:prSet presAssocID="{8590C988-AD60-49EA-951C-EDADB230F9E0}" presName="textBox5c" presStyleLbl="revTx" presStyleIdx="2" presStyleCnt="5">
        <dgm:presLayoutVars>
          <dgm:bulletEnabled val="1"/>
        </dgm:presLayoutVars>
      </dgm:prSet>
      <dgm:spPr/>
      <dgm:t>
        <a:bodyPr/>
        <a:lstStyle/>
        <a:p>
          <a:endParaRPr lang="it-IT"/>
        </a:p>
      </dgm:t>
    </dgm:pt>
    <dgm:pt modelId="{24F7154C-C041-4D5E-9A26-817EEE0BAC53}" type="pres">
      <dgm:prSet presAssocID="{99611F67-44DF-4C57-B552-2EB7F3DB742D}" presName="bullet5d" presStyleLbl="node1" presStyleIdx="3" presStyleCnt="5"/>
      <dgm:spPr/>
    </dgm:pt>
    <dgm:pt modelId="{F5AF8C4C-EC2B-40F8-834F-7BB6A988B8D7}" type="pres">
      <dgm:prSet presAssocID="{99611F67-44DF-4C57-B552-2EB7F3DB742D}" presName="textBox5d" presStyleLbl="revTx" presStyleIdx="3" presStyleCnt="5">
        <dgm:presLayoutVars>
          <dgm:bulletEnabled val="1"/>
        </dgm:presLayoutVars>
      </dgm:prSet>
      <dgm:spPr/>
      <dgm:t>
        <a:bodyPr/>
        <a:lstStyle/>
        <a:p>
          <a:endParaRPr lang="it-IT"/>
        </a:p>
      </dgm:t>
    </dgm:pt>
    <dgm:pt modelId="{35F43CE2-3D86-4B39-96CA-4303A2270FF0}" type="pres">
      <dgm:prSet presAssocID="{64F529F7-6855-4611-BECC-064CE003E20E}" presName="bullet5e" presStyleLbl="node1" presStyleIdx="4" presStyleCnt="5"/>
      <dgm:spPr/>
    </dgm:pt>
    <dgm:pt modelId="{AAF942C5-CC01-4B85-BD65-60B46592409E}" type="pres">
      <dgm:prSet presAssocID="{64F529F7-6855-4611-BECC-064CE003E20E}" presName="textBox5e" presStyleLbl="revTx" presStyleIdx="4" presStyleCnt="5">
        <dgm:presLayoutVars>
          <dgm:bulletEnabled val="1"/>
        </dgm:presLayoutVars>
      </dgm:prSet>
      <dgm:spPr/>
      <dgm:t>
        <a:bodyPr/>
        <a:lstStyle/>
        <a:p>
          <a:endParaRPr lang="it-IT"/>
        </a:p>
      </dgm:t>
    </dgm:pt>
  </dgm:ptLst>
  <dgm:cxnLst>
    <dgm:cxn modelId="{930D0746-F2F4-4288-86A3-D82AE7A55CFD}" type="presOf" srcId="{813F06B2-AB9B-4FA1-B254-579EFCDEF393}" destId="{E8A6D158-481E-46DF-9281-BD84FA501ABC}" srcOrd="0" destOrd="0" presId="urn:microsoft.com/office/officeart/2005/8/layout/arrow2"/>
    <dgm:cxn modelId="{912EE7EF-CCB4-474F-9869-1A07DB96F381}" type="presOf" srcId="{1A85A247-81FE-4F4F-B3A0-DF6079423B92}" destId="{79CB2C56-6DC1-4AF8-B961-6B3B15047B2A}" srcOrd="0" destOrd="0" presId="urn:microsoft.com/office/officeart/2005/8/layout/arrow2"/>
    <dgm:cxn modelId="{ABA9C264-55D5-4F34-AEF8-14F32C63FC16}" type="presOf" srcId="{92B20CD9-B871-4E66-A52E-35765D1CFBE5}" destId="{5550B8ED-6BAC-4676-AD18-C144BB755B50}" srcOrd="0" destOrd="0" presId="urn:microsoft.com/office/officeart/2005/8/layout/arrow2"/>
    <dgm:cxn modelId="{3A28D00A-667B-47EF-A3A2-4BE85C719493}" type="presOf" srcId="{8590C988-AD60-49EA-951C-EDADB230F9E0}" destId="{58D2F8FF-8BDE-4FC5-B164-88C4A1D91DE0}" srcOrd="0" destOrd="0" presId="urn:microsoft.com/office/officeart/2005/8/layout/arrow2"/>
    <dgm:cxn modelId="{E2F6A745-936C-471F-BDBA-BEF78AFECA57}" srcId="{813F06B2-AB9B-4FA1-B254-579EFCDEF393}" destId="{1A85A247-81FE-4F4F-B3A0-DF6079423B92}" srcOrd="0" destOrd="0" parTransId="{350180D3-BD7A-4483-85BF-522A0A27B106}" sibTransId="{DFB0EE59-7624-4FB3-AE23-A46604DC3BE5}"/>
    <dgm:cxn modelId="{4E1513E6-6B5B-4A72-BF4F-D7D23276A05B}" srcId="{813F06B2-AB9B-4FA1-B254-579EFCDEF393}" destId="{64F529F7-6855-4611-BECC-064CE003E20E}" srcOrd="4" destOrd="0" parTransId="{F08A1E1B-F61A-4AD7-B221-C31AA51B8EB6}" sibTransId="{E289808C-C4B5-4980-90F1-1711F33050BF}"/>
    <dgm:cxn modelId="{0F3F9E44-4214-4582-8EA6-8931A80206C7}" srcId="{813F06B2-AB9B-4FA1-B254-579EFCDEF393}" destId="{92B20CD9-B871-4E66-A52E-35765D1CFBE5}" srcOrd="1" destOrd="0" parTransId="{41ACB6F3-92CC-4563-82DA-6B8A78047E9E}" sibTransId="{4B3B5438-CE7D-462F-B194-1C9535568C2F}"/>
    <dgm:cxn modelId="{85AE8FEF-066D-47D8-8172-02401B574781}" type="presOf" srcId="{99611F67-44DF-4C57-B552-2EB7F3DB742D}" destId="{F5AF8C4C-EC2B-40F8-834F-7BB6A988B8D7}" srcOrd="0" destOrd="0" presId="urn:microsoft.com/office/officeart/2005/8/layout/arrow2"/>
    <dgm:cxn modelId="{8A391AE5-2B85-4FDD-ABB5-54A6CAFC4F71}" srcId="{813F06B2-AB9B-4FA1-B254-579EFCDEF393}" destId="{99611F67-44DF-4C57-B552-2EB7F3DB742D}" srcOrd="3" destOrd="0" parTransId="{013E409E-8C20-44C0-BE12-5E88243B4423}" sibTransId="{A65B509D-6DF1-407D-BC52-1D1D7E783D3B}"/>
    <dgm:cxn modelId="{4FA03A62-4C6E-4D37-923E-4E7FBA5AB421}" type="presOf" srcId="{64F529F7-6855-4611-BECC-064CE003E20E}" destId="{AAF942C5-CC01-4B85-BD65-60B46592409E}" srcOrd="0" destOrd="0" presId="urn:microsoft.com/office/officeart/2005/8/layout/arrow2"/>
    <dgm:cxn modelId="{3F144AB9-AD9B-4985-AEDA-31B77CA54A90}" srcId="{813F06B2-AB9B-4FA1-B254-579EFCDEF393}" destId="{8590C988-AD60-49EA-951C-EDADB230F9E0}" srcOrd="2" destOrd="0" parTransId="{4C776746-D474-46F8-96C2-225490D42A27}" sibTransId="{06C68E64-BC80-4DC0-8F61-8C1794480F17}"/>
    <dgm:cxn modelId="{B091EDF0-89EC-4BFE-8D4E-A06BF25E660D}" type="presParOf" srcId="{E8A6D158-481E-46DF-9281-BD84FA501ABC}" destId="{5C27A4C4-F683-4CF1-B45D-B8FE42702DFF}" srcOrd="0" destOrd="0" presId="urn:microsoft.com/office/officeart/2005/8/layout/arrow2"/>
    <dgm:cxn modelId="{A10B6ECF-C332-4FF0-87AB-B8D657B89A47}" type="presParOf" srcId="{E8A6D158-481E-46DF-9281-BD84FA501ABC}" destId="{4E2492C5-2594-4249-B61A-8F7D6547F209}" srcOrd="1" destOrd="0" presId="urn:microsoft.com/office/officeart/2005/8/layout/arrow2"/>
    <dgm:cxn modelId="{6A019832-B646-42F7-AFD6-2CC804E698E2}" type="presParOf" srcId="{4E2492C5-2594-4249-B61A-8F7D6547F209}" destId="{72CC4241-46D3-424F-962C-214BD43FC090}" srcOrd="0" destOrd="0" presId="urn:microsoft.com/office/officeart/2005/8/layout/arrow2"/>
    <dgm:cxn modelId="{772E0FE7-7F57-48DE-B1EA-E095EBBC364B}" type="presParOf" srcId="{4E2492C5-2594-4249-B61A-8F7D6547F209}" destId="{79CB2C56-6DC1-4AF8-B961-6B3B15047B2A}" srcOrd="1" destOrd="0" presId="urn:microsoft.com/office/officeart/2005/8/layout/arrow2"/>
    <dgm:cxn modelId="{3E9055D3-98B2-4C3C-8BDA-4270698FA286}" type="presParOf" srcId="{4E2492C5-2594-4249-B61A-8F7D6547F209}" destId="{FD96078E-9333-48A5-8C4A-B73366EA697D}" srcOrd="2" destOrd="0" presId="urn:microsoft.com/office/officeart/2005/8/layout/arrow2"/>
    <dgm:cxn modelId="{E6B4F22A-FD91-4533-8A9F-7642B9180988}" type="presParOf" srcId="{4E2492C5-2594-4249-B61A-8F7D6547F209}" destId="{5550B8ED-6BAC-4676-AD18-C144BB755B50}" srcOrd="3" destOrd="0" presId="urn:microsoft.com/office/officeart/2005/8/layout/arrow2"/>
    <dgm:cxn modelId="{53817846-D0D1-475B-95C3-6FC6EC78FB49}" type="presParOf" srcId="{4E2492C5-2594-4249-B61A-8F7D6547F209}" destId="{E122CE7B-FA73-488E-8E2C-681B38D434AD}" srcOrd="4" destOrd="0" presId="urn:microsoft.com/office/officeart/2005/8/layout/arrow2"/>
    <dgm:cxn modelId="{35A74B76-A5D7-4842-9270-075C1F13C831}" type="presParOf" srcId="{4E2492C5-2594-4249-B61A-8F7D6547F209}" destId="{58D2F8FF-8BDE-4FC5-B164-88C4A1D91DE0}" srcOrd="5" destOrd="0" presId="urn:microsoft.com/office/officeart/2005/8/layout/arrow2"/>
    <dgm:cxn modelId="{17BBC8AF-2F93-4931-B599-30553E7A9553}" type="presParOf" srcId="{4E2492C5-2594-4249-B61A-8F7D6547F209}" destId="{24F7154C-C041-4D5E-9A26-817EEE0BAC53}" srcOrd="6" destOrd="0" presId="urn:microsoft.com/office/officeart/2005/8/layout/arrow2"/>
    <dgm:cxn modelId="{688C07BE-DCA4-4BBD-8A6D-F7029561BCE4}" type="presParOf" srcId="{4E2492C5-2594-4249-B61A-8F7D6547F209}" destId="{F5AF8C4C-EC2B-40F8-834F-7BB6A988B8D7}" srcOrd="7" destOrd="0" presId="urn:microsoft.com/office/officeart/2005/8/layout/arrow2"/>
    <dgm:cxn modelId="{314A54D7-3DAE-4E4A-B556-D2BA49DACF35}" type="presParOf" srcId="{4E2492C5-2594-4249-B61A-8F7D6547F209}" destId="{35F43CE2-3D86-4B39-96CA-4303A2270FF0}" srcOrd="8" destOrd="0" presId="urn:microsoft.com/office/officeart/2005/8/layout/arrow2"/>
    <dgm:cxn modelId="{EED924D6-B62D-4B70-B279-ADA73A2C4D12}" type="presParOf" srcId="{4E2492C5-2594-4249-B61A-8F7D6547F209}" destId="{AAF942C5-CC01-4B85-BD65-60B46592409E}" srcOrd="9"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EF56962-6EB9-492D-84D6-749D4F6B85D8}" type="doc">
      <dgm:prSet loTypeId="urn:microsoft.com/office/officeart/2005/8/layout/hProcess11" loCatId="process" qsTypeId="urn:microsoft.com/office/officeart/2005/8/quickstyle/simple1" qsCatId="simple" csTypeId="urn:microsoft.com/office/officeart/2005/8/colors/accent1_3" csCatId="accent1" phldr="1"/>
      <dgm:spPr/>
      <dgm:t>
        <a:bodyPr/>
        <a:lstStyle/>
        <a:p>
          <a:endParaRPr lang="en-US"/>
        </a:p>
      </dgm:t>
    </dgm:pt>
    <dgm:pt modelId="{8411A46A-215F-4DA7-8404-A0A3F11B5144}">
      <dgm:prSet phldrT="[Text]" custT="1"/>
      <dgm:spPr/>
      <dgm:t>
        <a:bodyPr/>
        <a:lstStyle/>
        <a:p>
          <a:endParaRPr lang="en-US" sz="1050">
            <a:solidFill>
              <a:srgbClr val="162D4D"/>
            </a:solidFill>
            <a:latin typeface="Copperplate Gothic Bold" panose="020E0705020206020404" pitchFamily="34" charset="0"/>
          </a:endParaRPr>
        </a:p>
      </dgm:t>
    </dgm:pt>
    <dgm:pt modelId="{2C86A8C1-8409-458D-9EDF-743FBD8D65EB}" type="parTrans" cxnId="{AFD57527-3F04-4F77-AB51-481BC172934C}">
      <dgm:prSet/>
      <dgm:spPr/>
      <dgm:t>
        <a:bodyPr/>
        <a:lstStyle/>
        <a:p>
          <a:endParaRPr lang="en-US"/>
        </a:p>
      </dgm:t>
    </dgm:pt>
    <dgm:pt modelId="{B23B8D39-C66B-4C34-A5FF-6A5F896BBCD7}" type="sibTrans" cxnId="{AFD57527-3F04-4F77-AB51-481BC172934C}">
      <dgm:prSet/>
      <dgm:spPr/>
      <dgm:t>
        <a:bodyPr/>
        <a:lstStyle/>
        <a:p>
          <a:endParaRPr lang="en-US"/>
        </a:p>
      </dgm:t>
    </dgm:pt>
    <dgm:pt modelId="{04D5F826-62B0-41AE-8EB5-277DC62E7E2A}">
      <dgm:prSet phldrT="[Text]"/>
      <dgm:spPr/>
      <dgm:t>
        <a:bodyPr/>
        <a:lstStyle/>
        <a:p>
          <a:endParaRPr lang="en-US"/>
        </a:p>
      </dgm:t>
    </dgm:pt>
    <dgm:pt modelId="{676E05C8-FE91-4272-8221-E9697A34BF11}" type="parTrans" cxnId="{DB3B9ED4-218A-4EC8-9624-107B595A9DA3}">
      <dgm:prSet/>
      <dgm:spPr/>
      <dgm:t>
        <a:bodyPr/>
        <a:lstStyle/>
        <a:p>
          <a:endParaRPr lang="en-US"/>
        </a:p>
      </dgm:t>
    </dgm:pt>
    <dgm:pt modelId="{ABD2BA7A-2F2A-4B22-8E2E-AE2DC34FC1FC}" type="sibTrans" cxnId="{DB3B9ED4-218A-4EC8-9624-107B595A9DA3}">
      <dgm:prSet/>
      <dgm:spPr/>
      <dgm:t>
        <a:bodyPr/>
        <a:lstStyle/>
        <a:p>
          <a:endParaRPr lang="en-US"/>
        </a:p>
      </dgm:t>
    </dgm:pt>
    <dgm:pt modelId="{0B74E7D8-B931-4FE7-92F9-F110BA81224B}">
      <dgm:prSet phldrT="[Text]"/>
      <dgm:spPr/>
      <dgm:t>
        <a:bodyPr/>
        <a:lstStyle/>
        <a:p>
          <a:endParaRPr lang="en-US"/>
        </a:p>
      </dgm:t>
    </dgm:pt>
    <dgm:pt modelId="{A31BD0AA-43B8-4DA3-B20E-736EC23AE16F}" type="parTrans" cxnId="{1CB5E3A7-222E-4B4A-ABAC-AE214B4CFEF6}">
      <dgm:prSet/>
      <dgm:spPr/>
      <dgm:t>
        <a:bodyPr/>
        <a:lstStyle/>
        <a:p>
          <a:endParaRPr lang="en-US"/>
        </a:p>
      </dgm:t>
    </dgm:pt>
    <dgm:pt modelId="{19CB2AA6-FB23-40F2-B92B-6E4D0E0354FA}" type="sibTrans" cxnId="{1CB5E3A7-222E-4B4A-ABAC-AE214B4CFEF6}">
      <dgm:prSet/>
      <dgm:spPr/>
      <dgm:t>
        <a:bodyPr/>
        <a:lstStyle/>
        <a:p>
          <a:endParaRPr lang="en-US"/>
        </a:p>
      </dgm:t>
    </dgm:pt>
    <dgm:pt modelId="{CFB36C83-4944-4728-B5FF-123C1D61D3AB}">
      <dgm:prSet phldrT="[Text]"/>
      <dgm:spPr/>
      <dgm:t>
        <a:bodyPr/>
        <a:lstStyle/>
        <a:p>
          <a:endParaRPr lang="en-US"/>
        </a:p>
      </dgm:t>
    </dgm:pt>
    <dgm:pt modelId="{AE8CEB8E-41DC-4C4B-A362-CA5C9D162DA0}" type="parTrans" cxnId="{F0594410-5005-47AD-AA75-384FCE1D9486}">
      <dgm:prSet/>
      <dgm:spPr/>
      <dgm:t>
        <a:bodyPr/>
        <a:lstStyle/>
        <a:p>
          <a:endParaRPr lang="en-US"/>
        </a:p>
      </dgm:t>
    </dgm:pt>
    <dgm:pt modelId="{CA9DAA36-A46E-4478-B90F-41512C3F2642}" type="sibTrans" cxnId="{F0594410-5005-47AD-AA75-384FCE1D9486}">
      <dgm:prSet/>
      <dgm:spPr/>
      <dgm:t>
        <a:bodyPr/>
        <a:lstStyle/>
        <a:p>
          <a:endParaRPr lang="en-US"/>
        </a:p>
      </dgm:t>
    </dgm:pt>
    <dgm:pt modelId="{1D7747EC-448F-406C-B466-0F487D5B4C55}">
      <dgm:prSet phldrT="[Text]"/>
      <dgm:spPr/>
      <dgm:t>
        <a:bodyPr/>
        <a:lstStyle/>
        <a:p>
          <a:endParaRPr lang="en-US"/>
        </a:p>
      </dgm:t>
    </dgm:pt>
    <dgm:pt modelId="{717F182D-A787-4470-B8F9-912C0D89591E}" type="parTrans" cxnId="{572B2319-223C-4F80-8B54-FF40F16A970C}">
      <dgm:prSet/>
      <dgm:spPr/>
      <dgm:t>
        <a:bodyPr/>
        <a:lstStyle/>
        <a:p>
          <a:endParaRPr lang="en-US"/>
        </a:p>
      </dgm:t>
    </dgm:pt>
    <dgm:pt modelId="{59EB06C8-2F73-4205-9690-01B85A90810B}" type="sibTrans" cxnId="{572B2319-223C-4F80-8B54-FF40F16A970C}">
      <dgm:prSet/>
      <dgm:spPr/>
      <dgm:t>
        <a:bodyPr/>
        <a:lstStyle/>
        <a:p>
          <a:endParaRPr lang="en-US"/>
        </a:p>
      </dgm:t>
    </dgm:pt>
    <dgm:pt modelId="{0C163CAD-4161-4578-94CE-7FEE316E64E0}">
      <dgm:prSet phldrT="[Text]" custT="1"/>
      <dgm:spPr/>
      <dgm:t>
        <a:bodyPr/>
        <a:lstStyle/>
        <a:p>
          <a:endParaRPr lang="en-US" sz="2000">
            <a:latin typeface="Aptos Serif" panose="020B0502040204020203" pitchFamily="18" charset="0"/>
            <a:cs typeface="Aptos Serif" panose="020B0502040204020203" pitchFamily="18" charset="0"/>
          </a:endParaRPr>
        </a:p>
      </dgm:t>
    </dgm:pt>
    <dgm:pt modelId="{939906FC-34BE-4591-A8B2-14DC1A1B7A89}" type="sibTrans" cxnId="{A2D20082-442D-4147-8D62-78B472E238D0}">
      <dgm:prSet/>
      <dgm:spPr/>
      <dgm:t>
        <a:bodyPr/>
        <a:lstStyle/>
        <a:p>
          <a:endParaRPr lang="en-US"/>
        </a:p>
      </dgm:t>
    </dgm:pt>
    <dgm:pt modelId="{D510CB1B-F395-4C13-A484-9408FDF17322}" type="parTrans" cxnId="{A2D20082-442D-4147-8D62-78B472E238D0}">
      <dgm:prSet/>
      <dgm:spPr/>
      <dgm:t>
        <a:bodyPr/>
        <a:lstStyle/>
        <a:p>
          <a:endParaRPr lang="en-US"/>
        </a:p>
      </dgm:t>
    </dgm:pt>
    <dgm:pt modelId="{86C9C96C-D1EC-4506-BCF5-895CC56037B3}">
      <dgm:prSet phldrT="[Text]"/>
      <dgm:spPr/>
      <dgm:t>
        <a:bodyPr/>
        <a:lstStyle/>
        <a:p>
          <a:endParaRPr lang="en-US"/>
        </a:p>
      </dgm:t>
    </dgm:pt>
    <dgm:pt modelId="{2AA1A92F-26C3-49C9-A36C-2B5EA057E3A2}" type="sibTrans" cxnId="{878ED51C-50E4-45C7-9B58-32F4A36C5703}">
      <dgm:prSet/>
      <dgm:spPr/>
      <dgm:t>
        <a:bodyPr/>
        <a:lstStyle/>
        <a:p>
          <a:endParaRPr lang="en-US"/>
        </a:p>
      </dgm:t>
    </dgm:pt>
    <dgm:pt modelId="{4DCF1865-9702-45FC-9843-1E34928642E0}" type="parTrans" cxnId="{878ED51C-50E4-45C7-9B58-32F4A36C5703}">
      <dgm:prSet/>
      <dgm:spPr/>
      <dgm:t>
        <a:bodyPr/>
        <a:lstStyle/>
        <a:p>
          <a:endParaRPr lang="en-US"/>
        </a:p>
      </dgm:t>
    </dgm:pt>
    <dgm:pt modelId="{E63D4105-E294-481A-8182-474AF0C212B8}" type="pres">
      <dgm:prSet presAssocID="{4EF56962-6EB9-492D-84D6-749D4F6B85D8}" presName="Name0" presStyleCnt="0">
        <dgm:presLayoutVars>
          <dgm:dir/>
          <dgm:resizeHandles val="exact"/>
        </dgm:presLayoutVars>
      </dgm:prSet>
      <dgm:spPr/>
      <dgm:t>
        <a:bodyPr/>
        <a:lstStyle/>
        <a:p>
          <a:endParaRPr lang="it-IT"/>
        </a:p>
      </dgm:t>
    </dgm:pt>
    <dgm:pt modelId="{36F35C09-17CF-4BE2-B61B-A001E401890A}" type="pres">
      <dgm:prSet presAssocID="{4EF56962-6EB9-492D-84D6-749D4F6B85D8}" presName="arrow" presStyleLbl="bgShp" presStyleIdx="0" presStyleCnt="1" custScaleY="121533" custLinFactNeighborY="6000"/>
      <dgm:spPr/>
    </dgm:pt>
    <dgm:pt modelId="{E0E8E479-A02C-49F0-908D-6E02C358ED5D}" type="pres">
      <dgm:prSet presAssocID="{4EF56962-6EB9-492D-84D6-749D4F6B85D8}" presName="points" presStyleCnt="0"/>
      <dgm:spPr/>
    </dgm:pt>
    <dgm:pt modelId="{348777F6-DEEF-4196-BC56-DE98480C4C98}" type="pres">
      <dgm:prSet presAssocID="{0C163CAD-4161-4578-94CE-7FEE316E64E0}" presName="compositeA" presStyleCnt="0"/>
      <dgm:spPr/>
    </dgm:pt>
    <dgm:pt modelId="{DEFC8EEA-E649-4EE5-82B0-008D7DA8D9D0}" type="pres">
      <dgm:prSet presAssocID="{0C163CAD-4161-4578-94CE-7FEE316E64E0}" presName="textA" presStyleLbl="revTx" presStyleIdx="0" presStyleCnt="7" custScaleX="123398">
        <dgm:presLayoutVars>
          <dgm:bulletEnabled val="1"/>
        </dgm:presLayoutVars>
      </dgm:prSet>
      <dgm:spPr/>
      <dgm:t>
        <a:bodyPr/>
        <a:lstStyle/>
        <a:p>
          <a:endParaRPr lang="it-IT"/>
        </a:p>
      </dgm:t>
    </dgm:pt>
    <dgm:pt modelId="{0E3931D4-C0F5-4439-9E90-F2AE07877CB9}" type="pres">
      <dgm:prSet presAssocID="{0C163CAD-4161-4578-94CE-7FEE316E64E0}" presName="circleA" presStyleLbl="node1" presStyleIdx="0" presStyleCnt="7" custScaleX="124365" custScaleY="124365" custLinFactNeighborY="24005"/>
      <dgm:spPr/>
    </dgm:pt>
    <dgm:pt modelId="{DD73210D-ED7D-4222-AAF3-D2570C9EA1E0}" type="pres">
      <dgm:prSet presAssocID="{0C163CAD-4161-4578-94CE-7FEE316E64E0}" presName="spaceA" presStyleCnt="0"/>
      <dgm:spPr/>
    </dgm:pt>
    <dgm:pt modelId="{2837576B-35F3-46AE-8195-32EE73376446}" type="pres">
      <dgm:prSet presAssocID="{939906FC-34BE-4591-A8B2-14DC1A1B7A89}" presName="space" presStyleCnt="0"/>
      <dgm:spPr/>
    </dgm:pt>
    <dgm:pt modelId="{61BA8759-7361-48B7-AC9D-9F0BBA1E6146}" type="pres">
      <dgm:prSet presAssocID="{8411A46A-215F-4DA7-8404-A0A3F11B5144}" presName="compositeB" presStyleCnt="0"/>
      <dgm:spPr/>
    </dgm:pt>
    <dgm:pt modelId="{C2B5B551-14B3-4C42-BD7A-7D0443811EC8}" type="pres">
      <dgm:prSet presAssocID="{8411A46A-215F-4DA7-8404-A0A3F11B5144}" presName="textB" presStyleLbl="revTx" presStyleIdx="1" presStyleCnt="7" custLinFactNeighborX="-26907">
        <dgm:presLayoutVars>
          <dgm:bulletEnabled val="1"/>
        </dgm:presLayoutVars>
      </dgm:prSet>
      <dgm:spPr/>
      <dgm:t>
        <a:bodyPr/>
        <a:lstStyle/>
        <a:p>
          <a:endParaRPr lang="it-IT"/>
        </a:p>
      </dgm:t>
    </dgm:pt>
    <dgm:pt modelId="{710D61F8-76DB-42FC-9BAD-DC8214FBDD0B}" type="pres">
      <dgm:prSet presAssocID="{8411A46A-215F-4DA7-8404-A0A3F11B5144}" presName="circleB" presStyleLbl="node1" presStyleIdx="1" presStyleCnt="7" custScaleX="124365" custScaleY="124365" custLinFactNeighborY="24005"/>
      <dgm:spPr/>
    </dgm:pt>
    <dgm:pt modelId="{ACFC150E-404D-4828-BD90-CEC92F39C43D}" type="pres">
      <dgm:prSet presAssocID="{8411A46A-215F-4DA7-8404-A0A3F11B5144}" presName="spaceB" presStyleCnt="0"/>
      <dgm:spPr/>
    </dgm:pt>
    <dgm:pt modelId="{E1900714-4217-4484-9FF8-AC07966F989C}" type="pres">
      <dgm:prSet presAssocID="{B23B8D39-C66B-4C34-A5FF-6A5F896BBCD7}" presName="space" presStyleCnt="0"/>
      <dgm:spPr/>
    </dgm:pt>
    <dgm:pt modelId="{AC523B7A-63B0-472A-B4D2-211751854D23}" type="pres">
      <dgm:prSet presAssocID="{86C9C96C-D1EC-4506-BCF5-895CC56037B3}" presName="compositeA" presStyleCnt="0"/>
      <dgm:spPr/>
    </dgm:pt>
    <dgm:pt modelId="{55D1EC91-3C29-4D2F-A8DB-E6790CB0F66E}" type="pres">
      <dgm:prSet presAssocID="{86C9C96C-D1EC-4506-BCF5-895CC56037B3}" presName="textA" presStyleLbl="revTx" presStyleIdx="2" presStyleCnt="7">
        <dgm:presLayoutVars>
          <dgm:bulletEnabled val="1"/>
        </dgm:presLayoutVars>
      </dgm:prSet>
      <dgm:spPr/>
      <dgm:t>
        <a:bodyPr/>
        <a:lstStyle/>
        <a:p>
          <a:endParaRPr lang="it-IT"/>
        </a:p>
      </dgm:t>
    </dgm:pt>
    <dgm:pt modelId="{78E13F4E-DEF7-48D9-86C9-89E0FBC6E4BC}" type="pres">
      <dgm:prSet presAssocID="{86C9C96C-D1EC-4506-BCF5-895CC56037B3}" presName="circleA" presStyleLbl="node1" presStyleIdx="2" presStyleCnt="7" custScaleX="124365" custScaleY="124365" custLinFactNeighborY="24005"/>
      <dgm:spPr/>
    </dgm:pt>
    <dgm:pt modelId="{4880EEFD-9DE6-4B3A-B574-41E80689B64F}" type="pres">
      <dgm:prSet presAssocID="{86C9C96C-D1EC-4506-BCF5-895CC56037B3}" presName="spaceA" presStyleCnt="0"/>
      <dgm:spPr/>
    </dgm:pt>
    <dgm:pt modelId="{529E6BBC-3129-4666-A84C-11166C6CD915}" type="pres">
      <dgm:prSet presAssocID="{2AA1A92F-26C3-49C9-A36C-2B5EA057E3A2}" presName="space" presStyleCnt="0"/>
      <dgm:spPr/>
    </dgm:pt>
    <dgm:pt modelId="{AA6FAEA9-165C-4A78-8C2F-20E7FFB05FF2}" type="pres">
      <dgm:prSet presAssocID="{0B74E7D8-B931-4FE7-92F9-F110BA81224B}" presName="compositeB" presStyleCnt="0"/>
      <dgm:spPr/>
    </dgm:pt>
    <dgm:pt modelId="{03684C47-9814-4213-AA33-E243F20F9FA9}" type="pres">
      <dgm:prSet presAssocID="{0B74E7D8-B931-4FE7-92F9-F110BA81224B}" presName="textB" presStyleLbl="revTx" presStyleIdx="3" presStyleCnt="7">
        <dgm:presLayoutVars>
          <dgm:bulletEnabled val="1"/>
        </dgm:presLayoutVars>
      </dgm:prSet>
      <dgm:spPr/>
      <dgm:t>
        <a:bodyPr/>
        <a:lstStyle/>
        <a:p>
          <a:endParaRPr lang="it-IT"/>
        </a:p>
      </dgm:t>
    </dgm:pt>
    <dgm:pt modelId="{07CF84D9-ED6E-4EBA-900C-1A3BD998B427}" type="pres">
      <dgm:prSet presAssocID="{0B74E7D8-B931-4FE7-92F9-F110BA81224B}" presName="circleB" presStyleLbl="node1" presStyleIdx="3" presStyleCnt="7" custScaleX="124365" custScaleY="124365" custLinFactNeighborY="24005"/>
      <dgm:spPr/>
    </dgm:pt>
    <dgm:pt modelId="{52650BDA-29BE-49AC-9E3B-4D32EC831141}" type="pres">
      <dgm:prSet presAssocID="{0B74E7D8-B931-4FE7-92F9-F110BA81224B}" presName="spaceB" presStyleCnt="0"/>
      <dgm:spPr/>
    </dgm:pt>
    <dgm:pt modelId="{0032CDF7-9AFF-43B6-9D90-52031BCC6BB8}" type="pres">
      <dgm:prSet presAssocID="{19CB2AA6-FB23-40F2-B92B-6E4D0E0354FA}" presName="space" presStyleCnt="0"/>
      <dgm:spPr/>
    </dgm:pt>
    <dgm:pt modelId="{E12DC707-8C1E-4946-B4B5-CFB016D0478E}" type="pres">
      <dgm:prSet presAssocID="{1D7747EC-448F-406C-B466-0F487D5B4C55}" presName="compositeA" presStyleCnt="0"/>
      <dgm:spPr/>
    </dgm:pt>
    <dgm:pt modelId="{3B95E52B-0815-40F4-BBDA-1720123B1DC7}" type="pres">
      <dgm:prSet presAssocID="{1D7747EC-448F-406C-B466-0F487D5B4C55}" presName="textA" presStyleLbl="revTx" presStyleIdx="4" presStyleCnt="7">
        <dgm:presLayoutVars>
          <dgm:bulletEnabled val="1"/>
        </dgm:presLayoutVars>
      </dgm:prSet>
      <dgm:spPr/>
      <dgm:t>
        <a:bodyPr/>
        <a:lstStyle/>
        <a:p>
          <a:endParaRPr lang="it-IT"/>
        </a:p>
      </dgm:t>
    </dgm:pt>
    <dgm:pt modelId="{48D46816-C7AA-4A18-B90F-3DA3E348AC0A}" type="pres">
      <dgm:prSet presAssocID="{1D7747EC-448F-406C-B466-0F487D5B4C55}" presName="circleA" presStyleLbl="node1" presStyleIdx="4" presStyleCnt="7" custScaleX="124365" custScaleY="124365" custLinFactNeighborY="24005"/>
      <dgm:spPr/>
    </dgm:pt>
    <dgm:pt modelId="{7704D161-54F8-4E93-A45C-AE102344EE22}" type="pres">
      <dgm:prSet presAssocID="{1D7747EC-448F-406C-B466-0F487D5B4C55}" presName="spaceA" presStyleCnt="0"/>
      <dgm:spPr/>
    </dgm:pt>
    <dgm:pt modelId="{A201D558-E6FB-4E20-8091-15F2F08DCD98}" type="pres">
      <dgm:prSet presAssocID="{59EB06C8-2F73-4205-9690-01B85A90810B}" presName="space" presStyleCnt="0"/>
      <dgm:spPr/>
    </dgm:pt>
    <dgm:pt modelId="{C2068C0C-4A05-446C-AEA5-D387966B56A0}" type="pres">
      <dgm:prSet presAssocID="{CFB36C83-4944-4728-B5FF-123C1D61D3AB}" presName="compositeB" presStyleCnt="0"/>
      <dgm:spPr/>
    </dgm:pt>
    <dgm:pt modelId="{5DD35D35-BA9D-43BE-B460-ABA5EFA17ED3}" type="pres">
      <dgm:prSet presAssocID="{CFB36C83-4944-4728-B5FF-123C1D61D3AB}" presName="textB" presStyleLbl="revTx" presStyleIdx="5" presStyleCnt="7">
        <dgm:presLayoutVars>
          <dgm:bulletEnabled val="1"/>
        </dgm:presLayoutVars>
      </dgm:prSet>
      <dgm:spPr/>
      <dgm:t>
        <a:bodyPr/>
        <a:lstStyle/>
        <a:p>
          <a:endParaRPr lang="it-IT"/>
        </a:p>
      </dgm:t>
    </dgm:pt>
    <dgm:pt modelId="{F245602C-2849-41D5-9136-0492B69D4906}" type="pres">
      <dgm:prSet presAssocID="{CFB36C83-4944-4728-B5FF-123C1D61D3AB}" presName="circleB" presStyleLbl="node1" presStyleIdx="5" presStyleCnt="7" custScaleX="124365" custScaleY="124365" custLinFactNeighborY="24005"/>
      <dgm:spPr/>
    </dgm:pt>
    <dgm:pt modelId="{7756A38C-A782-4B64-A587-CFE56A7E3A83}" type="pres">
      <dgm:prSet presAssocID="{CFB36C83-4944-4728-B5FF-123C1D61D3AB}" presName="spaceB" presStyleCnt="0"/>
      <dgm:spPr/>
    </dgm:pt>
    <dgm:pt modelId="{C00D0811-8FD1-4647-984C-84EC7EB57C18}" type="pres">
      <dgm:prSet presAssocID="{CA9DAA36-A46E-4478-B90F-41512C3F2642}" presName="space" presStyleCnt="0"/>
      <dgm:spPr/>
    </dgm:pt>
    <dgm:pt modelId="{17D7C957-13C3-471C-B6B6-A7E4A29733F8}" type="pres">
      <dgm:prSet presAssocID="{04D5F826-62B0-41AE-8EB5-277DC62E7E2A}" presName="compositeA" presStyleCnt="0"/>
      <dgm:spPr/>
    </dgm:pt>
    <dgm:pt modelId="{BCE45C3E-0423-4817-9276-DCA01524C721}" type="pres">
      <dgm:prSet presAssocID="{04D5F826-62B0-41AE-8EB5-277DC62E7E2A}" presName="textA" presStyleLbl="revTx" presStyleIdx="6" presStyleCnt="7">
        <dgm:presLayoutVars>
          <dgm:bulletEnabled val="1"/>
        </dgm:presLayoutVars>
      </dgm:prSet>
      <dgm:spPr/>
      <dgm:t>
        <a:bodyPr/>
        <a:lstStyle/>
        <a:p>
          <a:endParaRPr lang="it-IT"/>
        </a:p>
      </dgm:t>
    </dgm:pt>
    <dgm:pt modelId="{0927CD35-973A-4B80-BFC1-D1F66E752692}" type="pres">
      <dgm:prSet presAssocID="{04D5F826-62B0-41AE-8EB5-277DC62E7E2A}" presName="circleA" presStyleLbl="node1" presStyleIdx="6" presStyleCnt="7" custScaleX="124365" custScaleY="124365" custLinFactNeighborY="24005"/>
      <dgm:spPr/>
    </dgm:pt>
    <dgm:pt modelId="{5F4C6AE9-0A10-4858-96D5-2A1CEFD79352}" type="pres">
      <dgm:prSet presAssocID="{04D5F826-62B0-41AE-8EB5-277DC62E7E2A}" presName="spaceA" presStyleCnt="0"/>
      <dgm:spPr/>
    </dgm:pt>
  </dgm:ptLst>
  <dgm:cxnLst>
    <dgm:cxn modelId="{D4AFA4C3-B44E-423C-B52D-094231D6EAEC}" type="presOf" srcId="{8411A46A-215F-4DA7-8404-A0A3F11B5144}" destId="{C2B5B551-14B3-4C42-BD7A-7D0443811EC8}" srcOrd="0" destOrd="0" presId="urn:microsoft.com/office/officeart/2005/8/layout/hProcess11"/>
    <dgm:cxn modelId="{408102CA-CD06-4CE4-8EB4-93A338F43DCA}" type="presOf" srcId="{CFB36C83-4944-4728-B5FF-123C1D61D3AB}" destId="{5DD35D35-BA9D-43BE-B460-ABA5EFA17ED3}" srcOrd="0" destOrd="0" presId="urn:microsoft.com/office/officeart/2005/8/layout/hProcess11"/>
    <dgm:cxn modelId="{DB3B9ED4-218A-4EC8-9624-107B595A9DA3}" srcId="{4EF56962-6EB9-492D-84D6-749D4F6B85D8}" destId="{04D5F826-62B0-41AE-8EB5-277DC62E7E2A}" srcOrd="6" destOrd="0" parTransId="{676E05C8-FE91-4272-8221-E9697A34BF11}" sibTransId="{ABD2BA7A-2F2A-4B22-8E2E-AE2DC34FC1FC}"/>
    <dgm:cxn modelId="{878ED51C-50E4-45C7-9B58-32F4A36C5703}" srcId="{4EF56962-6EB9-492D-84D6-749D4F6B85D8}" destId="{86C9C96C-D1EC-4506-BCF5-895CC56037B3}" srcOrd="2" destOrd="0" parTransId="{4DCF1865-9702-45FC-9843-1E34928642E0}" sibTransId="{2AA1A92F-26C3-49C9-A36C-2B5EA057E3A2}"/>
    <dgm:cxn modelId="{A2D20082-442D-4147-8D62-78B472E238D0}" srcId="{4EF56962-6EB9-492D-84D6-749D4F6B85D8}" destId="{0C163CAD-4161-4578-94CE-7FEE316E64E0}" srcOrd="0" destOrd="0" parTransId="{D510CB1B-F395-4C13-A484-9408FDF17322}" sibTransId="{939906FC-34BE-4591-A8B2-14DC1A1B7A89}"/>
    <dgm:cxn modelId="{9B5C9CA7-62D2-4CDD-8FBD-229A70C96BD7}" type="presOf" srcId="{0B74E7D8-B931-4FE7-92F9-F110BA81224B}" destId="{03684C47-9814-4213-AA33-E243F20F9FA9}" srcOrd="0" destOrd="0" presId="urn:microsoft.com/office/officeart/2005/8/layout/hProcess11"/>
    <dgm:cxn modelId="{1AC56FB4-C24D-4AED-B125-97BEAA9D884E}" type="presOf" srcId="{1D7747EC-448F-406C-B466-0F487D5B4C55}" destId="{3B95E52B-0815-40F4-BBDA-1720123B1DC7}" srcOrd="0" destOrd="0" presId="urn:microsoft.com/office/officeart/2005/8/layout/hProcess11"/>
    <dgm:cxn modelId="{BEE0E3FC-BF51-4F67-90D3-1E68608667F9}" type="presOf" srcId="{86C9C96C-D1EC-4506-BCF5-895CC56037B3}" destId="{55D1EC91-3C29-4D2F-A8DB-E6790CB0F66E}" srcOrd="0" destOrd="0" presId="urn:microsoft.com/office/officeart/2005/8/layout/hProcess11"/>
    <dgm:cxn modelId="{446179BE-2958-4833-80FD-0DC1B3C7C423}" type="presOf" srcId="{4EF56962-6EB9-492D-84D6-749D4F6B85D8}" destId="{E63D4105-E294-481A-8182-474AF0C212B8}" srcOrd="0" destOrd="0" presId="urn:microsoft.com/office/officeart/2005/8/layout/hProcess11"/>
    <dgm:cxn modelId="{6D583BD6-7689-4380-BA46-E71BCCC55C01}" type="presOf" srcId="{04D5F826-62B0-41AE-8EB5-277DC62E7E2A}" destId="{BCE45C3E-0423-4817-9276-DCA01524C721}" srcOrd="0" destOrd="0" presId="urn:microsoft.com/office/officeart/2005/8/layout/hProcess11"/>
    <dgm:cxn modelId="{F0594410-5005-47AD-AA75-384FCE1D9486}" srcId="{4EF56962-6EB9-492D-84D6-749D4F6B85D8}" destId="{CFB36C83-4944-4728-B5FF-123C1D61D3AB}" srcOrd="5" destOrd="0" parTransId="{AE8CEB8E-41DC-4C4B-A362-CA5C9D162DA0}" sibTransId="{CA9DAA36-A46E-4478-B90F-41512C3F2642}"/>
    <dgm:cxn modelId="{02C16CFB-0847-43E2-8E31-D9674FBEA6F5}" type="presOf" srcId="{0C163CAD-4161-4578-94CE-7FEE316E64E0}" destId="{DEFC8EEA-E649-4EE5-82B0-008D7DA8D9D0}" srcOrd="0" destOrd="0" presId="urn:microsoft.com/office/officeart/2005/8/layout/hProcess11"/>
    <dgm:cxn modelId="{572B2319-223C-4F80-8B54-FF40F16A970C}" srcId="{4EF56962-6EB9-492D-84D6-749D4F6B85D8}" destId="{1D7747EC-448F-406C-B466-0F487D5B4C55}" srcOrd="4" destOrd="0" parTransId="{717F182D-A787-4470-B8F9-912C0D89591E}" sibTransId="{59EB06C8-2F73-4205-9690-01B85A90810B}"/>
    <dgm:cxn modelId="{1CB5E3A7-222E-4B4A-ABAC-AE214B4CFEF6}" srcId="{4EF56962-6EB9-492D-84D6-749D4F6B85D8}" destId="{0B74E7D8-B931-4FE7-92F9-F110BA81224B}" srcOrd="3" destOrd="0" parTransId="{A31BD0AA-43B8-4DA3-B20E-736EC23AE16F}" sibTransId="{19CB2AA6-FB23-40F2-B92B-6E4D0E0354FA}"/>
    <dgm:cxn modelId="{AFD57527-3F04-4F77-AB51-481BC172934C}" srcId="{4EF56962-6EB9-492D-84D6-749D4F6B85D8}" destId="{8411A46A-215F-4DA7-8404-A0A3F11B5144}" srcOrd="1" destOrd="0" parTransId="{2C86A8C1-8409-458D-9EDF-743FBD8D65EB}" sibTransId="{B23B8D39-C66B-4C34-A5FF-6A5F896BBCD7}"/>
    <dgm:cxn modelId="{D79B7941-745E-405C-A2B2-67C6B3863A61}" type="presParOf" srcId="{E63D4105-E294-481A-8182-474AF0C212B8}" destId="{36F35C09-17CF-4BE2-B61B-A001E401890A}" srcOrd="0" destOrd="0" presId="urn:microsoft.com/office/officeart/2005/8/layout/hProcess11"/>
    <dgm:cxn modelId="{6959A29B-14C4-4946-8452-06775F0DA2B9}" type="presParOf" srcId="{E63D4105-E294-481A-8182-474AF0C212B8}" destId="{E0E8E479-A02C-49F0-908D-6E02C358ED5D}" srcOrd="1" destOrd="0" presId="urn:microsoft.com/office/officeart/2005/8/layout/hProcess11"/>
    <dgm:cxn modelId="{70AC730F-3DA8-4217-A4F0-0F064DACACAC}" type="presParOf" srcId="{E0E8E479-A02C-49F0-908D-6E02C358ED5D}" destId="{348777F6-DEEF-4196-BC56-DE98480C4C98}" srcOrd="0" destOrd="0" presId="urn:microsoft.com/office/officeart/2005/8/layout/hProcess11"/>
    <dgm:cxn modelId="{985CAE2A-FF2C-461A-85F4-0A2730361FCC}" type="presParOf" srcId="{348777F6-DEEF-4196-BC56-DE98480C4C98}" destId="{DEFC8EEA-E649-4EE5-82B0-008D7DA8D9D0}" srcOrd="0" destOrd="0" presId="urn:microsoft.com/office/officeart/2005/8/layout/hProcess11"/>
    <dgm:cxn modelId="{DE471E8E-892E-46F0-AE91-B9E59789E5C9}" type="presParOf" srcId="{348777F6-DEEF-4196-BC56-DE98480C4C98}" destId="{0E3931D4-C0F5-4439-9E90-F2AE07877CB9}" srcOrd="1" destOrd="0" presId="urn:microsoft.com/office/officeart/2005/8/layout/hProcess11"/>
    <dgm:cxn modelId="{7AFF0629-2C7D-4254-B096-F373A7EC538A}" type="presParOf" srcId="{348777F6-DEEF-4196-BC56-DE98480C4C98}" destId="{DD73210D-ED7D-4222-AAF3-D2570C9EA1E0}" srcOrd="2" destOrd="0" presId="urn:microsoft.com/office/officeart/2005/8/layout/hProcess11"/>
    <dgm:cxn modelId="{30EDC6D6-CC51-417D-BEDE-83C75FE486D3}" type="presParOf" srcId="{E0E8E479-A02C-49F0-908D-6E02C358ED5D}" destId="{2837576B-35F3-46AE-8195-32EE73376446}" srcOrd="1" destOrd="0" presId="urn:microsoft.com/office/officeart/2005/8/layout/hProcess11"/>
    <dgm:cxn modelId="{5FE802F2-D105-47E1-9B67-7185A19238DB}" type="presParOf" srcId="{E0E8E479-A02C-49F0-908D-6E02C358ED5D}" destId="{61BA8759-7361-48B7-AC9D-9F0BBA1E6146}" srcOrd="2" destOrd="0" presId="urn:microsoft.com/office/officeart/2005/8/layout/hProcess11"/>
    <dgm:cxn modelId="{A2A1B046-94F8-477D-8FE1-19DAE4CB5BC9}" type="presParOf" srcId="{61BA8759-7361-48B7-AC9D-9F0BBA1E6146}" destId="{C2B5B551-14B3-4C42-BD7A-7D0443811EC8}" srcOrd="0" destOrd="0" presId="urn:microsoft.com/office/officeart/2005/8/layout/hProcess11"/>
    <dgm:cxn modelId="{E39D2990-FC66-46E2-94A8-8B9531549C29}" type="presParOf" srcId="{61BA8759-7361-48B7-AC9D-9F0BBA1E6146}" destId="{710D61F8-76DB-42FC-9BAD-DC8214FBDD0B}" srcOrd="1" destOrd="0" presId="urn:microsoft.com/office/officeart/2005/8/layout/hProcess11"/>
    <dgm:cxn modelId="{3A2563BC-E05E-478C-890C-B89FED42C812}" type="presParOf" srcId="{61BA8759-7361-48B7-AC9D-9F0BBA1E6146}" destId="{ACFC150E-404D-4828-BD90-CEC92F39C43D}" srcOrd="2" destOrd="0" presId="urn:microsoft.com/office/officeart/2005/8/layout/hProcess11"/>
    <dgm:cxn modelId="{588C4B2D-6886-4A2A-BDF6-FF4FFEA8DCE2}" type="presParOf" srcId="{E0E8E479-A02C-49F0-908D-6E02C358ED5D}" destId="{E1900714-4217-4484-9FF8-AC07966F989C}" srcOrd="3" destOrd="0" presId="urn:microsoft.com/office/officeart/2005/8/layout/hProcess11"/>
    <dgm:cxn modelId="{4D05DFC7-0524-4A03-9AC4-9B31A2AC9528}" type="presParOf" srcId="{E0E8E479-A02C-49F0-908D-6E02C358ED5D}" destId="{AC523B7A-63B0-472A-B4D2-211751854D23}" srcOrd="4" destOrd="0" presId="urn:microsoft.com/office/officeart/2005/8/layout/hProcess11"/>
    <dgm:cxn modelId="{2A256313-26ED-4823-8151-D51FE89013AE}" type="presParOf" srcId="{AC523B7A-63B0-472A-B4D2-211751854D23}" destId="{55D1EC91-3C29-4D2F-A8DB-E6790CB0F66E}" srcOrd="0" destOrd="0" presId="urn:microsoft.com/office/officeart/2005/8/layout/hProcess11"/>
    <dgm:cxn modelId="{E165D51F-8259-4261-BE6E-DECC2F65913E}" type="presParOf" srcId="{AC523B7A-63B0-472A-B4D2-211751854D23}" destId="{78E13F4E-DEF7-48D9-86C9-89E0FBC6E4BC}" srcOrd="1" destOrd="0" presId="urn:microsoft.com/office/officeart/2005/8/layout/hProcess11"/>
    <dgm:cxn modelId="{40FA94E6-B131-460E-822F-32A9BA2AC35D}" type="presParOf" srcId="{AC523B7A-63B0-472A-B4D2-211751854D23}" destId="{4880EEFD-9DE6-4B3A-B574-41E80689B64F}" srcOrd="2" destOrd="0" presId="urn:microsoft.com/office/officeart/2005/8/layout/hProcess11"/>
    <dgm:cxn modelId="{6E3D09C2-35CE-4B9D-BE6A-EFE395FE5DBA}" type="presParOf" srcId="{E0E8E479-A02C-49F0-908D-6E02C358ED5D}" destId="{529E6BBC-3129-4666-A84C-11166C6CD915}" srcOrd="5" destOrd="0" presId="urn:microsoft.com/office/officeart/2005/8/layout/hProcess11"/>
    <dgm:cxn modelId="{55CCE383-9F08-429B-84E4-7D49EDE7D063}" type="presParOf" srcId="{E0E8E479-A02C-49F0-908D-6E02C358ED5D}" destId="{AA6FAEA9-165C-4A78-8C2F-20E7FFB05FF2}" srcOrd="6" destOrd="0" presId="urn:microsoft.com/office/officeart/2005/8/layout/hProcess11"/>
    <dgm:cxn modelId="{0A8058AA-58F7-4497-B644-09645E605A95}" type="presParOf" srcId="{AA6FAEA9-165C-4A78-8C2F-20E7FFB05FF2}" destId="{03684C47-9814-4213-AA33-E243F20F9FA9}" srcOrd="0" destOrd="0" presId="urn:microsoft.com/office/officeart/2005/8/layout/hProcess11"/>
    <dgm:cxn modelId="{EEE9D96C-8782-4F6D-8DD9-075DF3B73AE7}" type="presParOf" srcId="{AA6FAEA9-165C-4A78-8C2F-20E7FFB05FF2}" destId="{07CF84D9-ED6E-4EBA-900C-1A3BD998B427}" srcOrd="1" destOrd="0" presId="urn:microsoft.com/office/officeart/2005/8/layout/hProcess11"/>
    <dgm:cxn modelId="{0057AC9A-3565-4DDF-B37D-5AD1EFD151C0}" type="presParOf" srcId="{AA6FAEA9-165C-4A78-8C2F-20E7FFB05FF2}" destId="{52650BDA-29BE-49AC-9E3B-4D32EC831141}" srcOrd="2" destOrd="0" presId="urn:microsoft.com/office/officeart/2005/8/layout/hProcess11"/>
    <dgm:cxn modelId="{22B7217B-DC34-4D51-A036-8DD628A7FE82}" type="presParOf" srcId="{E0E8E479-A02C-49F0-908D-6E02C358ED5D}" destId="{0032CDF7-9AFF-43B6-9D90-52031BCC6BB8}" srcOrd="7" destOrd="0" presId="urn:microsoft.com/office/officeart/2005/8/layout/hProcess11"/>
    <dgm:cxn modelId="{B056E28F-D7B1-4FFE-83B3-AC373D7D4F9E}" type="presParOf" srcId="{E0E8E479-A02C-49F0-908D-6E02C358ED5D}" destId="{E12DC707-8C1E-4946-B4B5-CFB016D0478E}" srcOrd="8" destOrd="0" presId="urn:microsoft.com/office/officeart/2005/8/layout/hProcess11"/>
    <dgm:cxn modelId="{C2E8D7F5-AB87-4E59-ABA0-C6DD68639444}" type="presParOf" srcId="{E12DC707-8C1E-4946-B4B5-CFB016D0478E}" destId="{3B95E52B-0815-40F4-BBDA-1720123B1DC7}" srcOrd="0" destOrd="0" presId="urn:microsoft.com/office/officeart/2005/8/layout/hProcess11"/>
    <dgm:cxn modelId="{D8D0289D-8ED4-4D06-A505-92E3FC3CDAB5}" type="presParOf" srcId="{E12DC707-8C1E-4946-B4B5-CFB016D0478E}" destId="{48D46816-C7AA-4A18-B90F-3DA3E348AC0A}" srcOrd="1" destOrd="0" presId="urn:microsoft.com/office/officeart/2005/8/layout/hProcess11"/>
    <dgm:cxn modelId="{903B0FB1-38B5-4C63-899E-62024BF6FD04}" type="presParOf" srcId="{E12DC707-8C1E-4946-B4B5-CFB016D0478E}" destId="{7704D161-54F8-4E93-A45C-AE102344EE22}" srcOrd="2" destOrd="0" presId="urn:microsoft.com/office/officeart/2005/8/layout/hProcess11"/>
    <dgm:cxn modelId="{D44441E6-616A-4EEC-AD09-128F56053612}" type="presParOf" srcId="{E0E8E479-A02C-49F0-908D-6E02C358ED5D}" destId="{A201D558-E6FB-4E20-8091-15F2F08DCD98}" srcOrd="9" destOrd="0" presId="urn:microsoft.com/office/officeart/2005/8/layout/hProcess11"/>
    <dgm:cxn modelId="{9DA33F52-70D4-42AB-BEF5-6172A88B04A1}" type="presParOf" srcId="{E0E8E479-A02C-49F0-908D-6E02C358ED5D}" destId="{C2068C0C-4A05-446C-AEA5-D387966B56A0}" srcOrd="10" destOrd="0" presId="urn:microsoft.com/office/officeart/2005/8/layout/hProcess11"/>
    <dgm:cxn modelId="{CADCB2D8-146C-4B4B-8634-3612059C3C48}" type="presParOf" srcId="{C2068C0C-4A05-446C-AEA5-D387966B56A0}" destId="{5DD35D35-BA9D-43BE-B460-ABA5EFA17ED3}" srcOrd="0" destOrd="0" presId="urn:microsoft.com/office/officeart/2005/8/layout/hProcess11"/>
    <dgm:cxn modelId="{14802973-371D-4EEF-9EC0-65092E36C009}" type="presParOf" srcId="{C2068C0C-4A05-446C-AEA5-D387966B56A0}" destId="{F245602C-2849-41D5-9136-0492B69D4906}" srcOrd="1" destOrd="0" presId="urn:microsoft.com/office/officeart/2005/8/layout/hProcess11"/>
    <dgm:cxn modelId="{CE0BF1A9-3CBC-41C8-AA77-2CB78B4D2AE2}" type="presParOf" srcId="{C2068C0C-4A05-446C-AEA5-D387966B56A0}" destId="{7756A38C-A782-4B64-A587-CFE56A7E3A83}" srcOrd="2" destOrd="0" presId="urn:microsoft.com/office/officeart/2005/8/layout/hProcess11"/>
    <dgm:cxn modelId="{DF9B86DB-C5B8-4677-B0D4-9A0D5E50547F}" type="presParOf" srcId="{E0E8E479-A02C-49F0-908D-6E02C358ED5D}" destId="{C00D0811-8FD1-4647-984C-84EC7EB57C18}" srcOrd="11" destOrd="0" presId="urn:microsoft.com/office/officeart/2005/8/layout/hProcess11"/>
    <dgm:cxn modelId="{ADB35DD4-5F61-44C4-B437-2812B30A8474}" type="presParOf" srcId="{E0E8E479-A02C-49F0-908D-6E02C358ED5D}" destId="{17D7C957-13C3-471C-B6B6-A7E4A29733F8}" srcOrd="12" destOrd="0" presId="urn:microsoft.com/office/officeart/2005/8/layout/hProcess11"/>
    <dgm:cxn modelId="{08B64175-012C-47BA-9BFE-54CDD5E356BB}" type="presParOf" srcId="{17D7C957-13C3-471C-B6B6-A7E4A29733F8}" destId="{BCE45C3E-0423-4817-9276-DCA01524C721}" srcOrd="0" destOrd="0" presId="urn:microsoft.com/office/officeart/2005/8/layout/hProcess11"/>
    <dgm:cxn modelId="{E4E796D5-D081-456D-A339-AFEB9A0B9A82}" type="presParOf" srcId="{17D7C957-13C3-471C-B6B6-A7E4A29733F8}" destId="{0927CD35-973A-4B80-BFC1-D1F66E752692}" srcOrd="1" destOrd="0" presId="urn:microsoft.com/office/officeart/2005/8/layout/hProcess11"/>
    <dgm:cxn modelId="{22B591C9-7A1C-438B-91BA-A9117AE5EE27}" type="presParOf" srcId="{17D7C957-13C3-471C-B6B6-A7E4A29733F8}" destId="{5F4C6AE9-0A10-4858-96D5-2A1CEFD79352}" srcOrd="2" destOrd="0" presId="urn:microsoft.com/office/officeart/2005/8/layout/hProcess11"/>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7A4C4-F683-4CF1-B45D-B8FE42702DFF}">
      <dsp:nvSpPr>
        <dsp:cNvPr id="0" name=""/>
        <dsp:cNvSpPr/>
      </dsp:nvSpPr>
      <dsp:spPr>
        <a:xfrm>
          <a:off x="456550" y="0"/>
          <a:ext cx="4574084" cy="285880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C4241-46D3-424F-962C-214BD43FC090}">
      <dsp:nvSpPr>
        <dsp:cNvPr id="0" name=""/>
        <dsp:cNvSpPr/>
      </dsp:nvSpPr>
      <dsp:spPr>
        <a:xfrm>
          <a:off x="907097" y="2125805"/>
          <a:ext cx="105203" cy="105203"/>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B2C56-6DC1-4AF8-B961-6B3B15047B2A}">
      <dsp:nvSpPr>
        <dsp:cNvPr id="0" name=""/>
        <dsp:cNvSpPr/>
      </dsp:nvSpPr>
      <dsp:spPr>
        <a:xfrm>
          <a:off x="959699" y="2178407"/>
          <a:ext cx="599205" cy="680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745" tIns="0" rIns="0" bIns="0" numCol="1" spcCol="1270" anchor="t" anchorCtr="0">
          <a:noAutofit/>
        </a:bodyPr>
        <a:lstStyle/>
        <a:p>
          <a:pPr lvl="0" algn="l" defTabSz="488950">
            <a:lnSpc>
              <a:spcPct val="90000"/>
            </a:lnSpc>
            <a:spcBef>
              <a:spcPct val="0"/>
            </a:spcBef>
            <a:spcAft>
              <a:spcPct val="35000"/>
            </a:spcAft>
          </a:pPr>
          <a:r>
            <a:rPr lang="en-US" sz="1100" kern="1200"/>
            <a:t>E.M. Design</a:t>
          </a:r>
        </a:p>
      </dsp:txBody>
      <dsp:txXfrm>
        <a:off x="959699" y="2178407"/>
        <a:ext cx="599205" cy="680395"/>
      </dsp:txXfrm>
    </dsp:sp>
    <dsp:sp modelId="{FD96078E-9333-48A5-8C4A-B73366EA697D}">
      <dsp:nvSpPr>
        <dsp:cNvPr id="0" name=""/>
        <dsp:cNvSpPr/>
      </dsp:nvSpPr>
      <dsp:spPr>
        <a:xfrm>
          <a:off x="1476571" y="1578631"/>
          <a:ext cx="164667" cy="164667"/>
        </a:xfrm>
        <a:prstGeom prst="ellipse">
          <a:avLst/>
        </a:prstGeom>
        <a:solidFill>
          <a:schemeClr val="accent1">
            <a:shade val="80000"/>
            <a:hueOff val="67816"/>
            <a:satOff val="1294"/>
            <a:lumOff val="57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0B8ED-6BAC-4676-AD18-C144BB755B50}">
      <dsp:nvSpPr>
        <dsp:cNvPr id="0" name=""/>
        <dsp:cNvSpPr/>
      </dsp:nvSpPr>
      <dsp:spPr>
        <a:xfrm>
          <a:off x="1558905" y="1660964"/>
          <a:ext cx="759298" cy="119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54" tIns="0" rIns="0" bIns="0" numCol="1" spcCol="1270" anchor="t" anchorCtr="0">
          <a:noAutofit/>
        </a:bodyPr>
        <a:lstStyle/>
        <a:p>
          <a:pPr lvl="0" algn="l" defTabSz="488950">
            <a:lnSpc>
              <a:spcPct val="90000"/>
            </a:lnSpc>
            <a:spcBef>
              <a:spcPct val="0"/>
            </a:spcBef>
            <a:spcAft>
              <a:spcPct val="35000"/>
            </a:spcAft>
          </a:pPr>
          <a:r>
            <a:rPr lang="en-US" sz="1100" kern="1200"/>
            <a:t>Mechanical </a:t>
          </a:r>
          <a:r>
            <a:rPr lang="en-US" sz="1100" kern="1200" err="1"/>
            <a:t>DEsign</a:t>
          </a:r>
          <a:endParaRPr lang="en-US" sz="1100" kern="1200"/>
        </a:p>
      </dsp:txBody>
      <dsp:txXfrm>
        <a:off x="1558905" y="1660964"/>
        <a:ext cx="759298" cy="1197838"/>
      </dsp:txXfrm>
    </dsp:sp>
    <dsp:sp modelId="{E122CE7B-FA73-488E-8E2C-681B38D434AD}">
      <dsp:nvSpPr>
        <dsp:cNvPr id="0" name=""/>
        <dsp:cNvSpPr/>
      </dsp:nvSpPr>
      <dsp:spPr>
        <a:xfrm>
          <a:off x="2208425" y="1142377"/>
          <a:ext cx="219556" cy="219556"/>
        </a:xfrm>
        <a:prstGeom prst="ellipse">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2F8FF-8BDE-4FC5-B164-88C4A1D91DE0}">
      <dsp:nvSpPr>
        <dsp:cNvPr id="0" name=""/>
        <dsp:cNvSpPr/>
      </dsp:nvSpPr>
      <dsp:spPr>
        <a:xfrm>
          <a:off x="2318203" y="1252155"/>
          <a:ext cx="882798" cy="1606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338" tIns="0" rIns="0" bIns="0" numCol="1" spcCol="1270" anchor="t" anchorCtr="0">
          <a:noAutofit/>
        </a:bodyPr>
        <a:lstStyle/>
        <a:p>
          <a:pPr lvl="0" algn="l" defTabSz="488950">
            <a:lnSpc>
              <a:spcPct val="90000"/>
            </a:lnSpc>
            <a:spcBef>
              <a:spcPct val="0"/>
            </a:spcBef>
            <a:spcAft>
              <a:spcPct val="35000"/>
            </a:spcAft>
          </a:pPr>
          <a:r>
            <a:rPr lang="en-US" sz="1100" kern="1200"/>
            <a:t>Prototypes</a:t>
          </a:r>
        </a:p>
      </dsp:txBody>
      <dsp:txXfrm>
        <a:off x="2318203" y="1252155"/>
        <a:ext cx="882798" cy="1606647"/>
      </dsp:txXfrm>
    </dsp:sp>
    <dsp:sp modelId="{24F7154C-C041-4D5E-9A26-817EEE0BAC53}">
      <dsp:nvSpPr>
        <dsp:cNvPr id="0" name=""/>
        <dsp:cNvSpPr/>
      </dsp:nvSpPr>
      <dsp:spPr>
        <a:xfrm>
          <a:off x="3059204" y="801608"/>
          <a:ext cx="283593" cy="283593"/>
        </a:xfrm>
        <a:prstGeom prst="ellipse">
          <a:avLst/>
        </a:prstGeom>
        <a:solidFill>
          <a:schemeClr val="accent1">
            <a:shade val="80000"/>
            <a:hueOff val="203448"/>
            <a:satOff val="3881"/>
            <a:lumOff val="171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AF8C4C-EC2B-40F8-834F-7BB6A988B8D7}">
      <dsp:nvSpPr>
        <dsp:cNvPr id="0" name=""/>
        <dsp:cNvSpPr/>
      </dsp:nvSpPr>
      <dsp:spPr>
        <a:xfrm>
          <a:off x="3201001" y="943404"/>
          <a:ext cx="914816" cy="191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270" tIns="0" rIns="0" bIns="0" numCol="1" spcCol="1270" anchor="t" anchorCtr="0">
          <a:noAutofit/>
        </a:bodyPr>
        <a:lstStyle/>
        <a:p>
          <a:pPr lvl="0" algn="l" defTabSz="488950">
            <a:lnSpc>
              <a:spcPct val="90000"/>
            </a:lnSpc>
            <a:spcBef>
              <a:spcPct val="0"/>
            </a:spcBef>
            <a:spcAft>
              <a:spcPct val="35000"/>
            </a:spcAft>
          </a:pPr>
          <a:r>
            <a:rPr lang="en-US" sz="1100" kern="1200"/>
            <a:t>2K Vertical Test</a:t>
          </a:r>
        </a:p>
      </dsp:txBody>
      <dsp:txXfrm>
        <a:off x="3201001" y="943404"/>
        <a:ext cx="914816" cy="1915398"/>
      </dsp:txXfrm>
    </dsp:sp>
    <dsp:sp modelId="{35F43CE2-3D86-4B39-96CA-4303A2270FF0}">
      <dsp:nvSpPr>
        <dsp:cNvPr id="0" name=""/>
        <dsp:cNvSpPr/>
      </dsp:nvSpPr>
      <dsp:spPr>
        <a:xfrm>
          <a:off x="3935142" y="574047"/>
          <a:ext cx="361352" cy="361352"/>
        </a:xfrm>
        <a:prstGeom prst="ellipse">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942C5-CC01-4B85-BD65-60B46592409E}">
      <dsp:nvSpPr>
        <dsp:cNvPr id="0" name=""/>
        <dsp:cNvSpPr/>
      </dsp:nvSpPr>
      <dsp:spPr>
        <a:xfrm>
          <a:off x="4115818" y="754723"/>
          <a:ext cx="914816" cy="210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473" tIns="0" rIns="0" bIns="0" numCol="1" spcCol="1270" anchor="t" anchorCtr="0">
          <a:noAutofit/>
        </a:bodyPr>
        <a:lstStyle/>
        <a:p>
          <a:pPr lvl="0" algn="l" defTabSz="488950">
            <a:lnSpc>
              <a:spcPct val="90000"/>
            </a:lnSpc>
            <a:spcBef>
              <a:spcPct val="0"/>
            </a:spcBef>
            <a:spcAft>
              <a:spcPct val="35000"/>
            </a:spcAft>
          </a:pPr>
          <a:r>
            <a:rPr lang="en-US" sz="1100" kern="1200"/>
            <a:t>Series Production</a:t>
          </a:r>
        </a:p>
      </dsp:txBody>
      <dsp:txXfrm>
        <a:off x="4115818" y="754723"/>
        <a:ext cx="914816" cy="2104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35C09-17CF-4BE2-B61B-A001E401890A}">
      <dsp:nvSpPr>
        <dsp:cNvPr id="0" name=""/>
        <dsp:cNvSpPr/>
      </dsp:nvSpPr>
      <dsp:spPr>
        <a:xfrm>
          <a:off x="0" y="569254"/>
          <a:ext cx="11535147" cy="98504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FC8EEA-E649-4EE5-82B0-008D7DA8D9D0}">
      <dsp:nvSpPr>
        <dsp:cNvPr id="0" name=""/>
        <dsp:cNvSpPr/>
      </dsp:nvSpPr>
      <dsp:spPr>
        <a:xfrm>
          <a:off x="6398" y="0"/>
          <a:ext cx="1698297"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endParaRPr lang="en-US" sz="2000" kern="1200">
            <a:latin typeface="Aptos Serif" panose="020B0502040204020203" pitchFamily="18" charset="0"/>
            <a:cs typeface="Aptos Serif" panose="020B0502040204020203" pitchFamily="18" charset="0"/>
          </a:endParaRPr>
        </a:p>
      </dsp:txBody>
      <dsp:txXfrm>
        <a:off x="6398" y="0"/>
        <a:ext cx="1698297" cy="810516"/>
      </dsp:txXfrm>
    </dsp:sp>
    <dsp:sp modelId="{0E3931D4-C0F5-4439-9E90-F2AE07877CB9}">
      <dsp:nvSpPr>
        <dsp:cNvPr id="0" name=""/>
        <dsp:cNvSpPr/>
      </dsp:nvSpPr>
      <dsp:spPr>
        <a:xfrm>
          <a:off x="729547" y="935786"/>
          <a:ext cx="251999" cy="251999"/>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5B551-14B3-4C42-BD7A-7D0443811EC8}">
      <dsp:nvSpPr>
        <dsp:cNvPr id="0" name=""/>
        <dsp:cNvSpPr/>
      </dsp:nvSpPr>
      <dsp:spPr>
        <a:xfrm>
          <a:off x="1403194" y="1215774"/>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66725">
            <a:lnSpc>
              <a:spcPct val="90000"/>
            </a:lnSpc>
            <a:spcBef>
              <a:spcPct val="0"/>
            </a:spcBef>
            <a:spcAft>
              <a:spcPct val="35000"/>
            </a:spcAft>
          </a:pPr>
          <a:endParaRPr lang="en-US" sz="1050" kern="1200">
            <a:solidFill>
              <a:srgbClr val="162D4D"/>
            </a:solidFill>
            <a:latin typeface="Copperplate Gothic Bold" panose="020E0705020206020404" pitchFamily="34" charset="0"/>
          </a:endParaRPr>
        </a:p>
      </dsp:txBody>
      <dsp:txXfrm>
        <a:off x="1403194" y="1215774"/>
        <a:ext cx="1376275" cy="810516"/>
      </dsp:txXfrm>
    </dsp:sp>
    <dsp:sp modelId="{710D61F8-76DB-42FC-9BAD-DC8214FBDD0B}">
      <dsp:nvSpPr>
        <dsp:cNvPr id="0" name=""/>
        <dsp:cNvSpPr/>
      </dsp:nvSpPr>
      <dsp:spPr>
        <a:xfrm>
          <a:off x="2335647" y="935786"/>
          <a:ext cx="251999" cy="251999"/>
        </a:xfrm>
        <a:prstGeom prst="ellipse">
          <a:avLst/>
        </a:prstGeom>
        <a:solidFill>
          <a:schemeClr val="accent1">
            <a:shade val="80000"/>
            <a:hueOff val="45211"/>
            <a:satOff val="863"/>
            <a:lumOff val="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D1EC91-3C29-4D2F-A8DB-E6790CB0F66E}">
      <dsp:nvSpPr>
        <dsp:cNvPr id="0" name=""/>
        <dsp:cNvSpPr/>
      </dsp:nvSpPr>
      <dsp:spPr>
        <a:xfrm>
          <a:off x="3218598" y="0"/>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endParaRPr lang="en-US" sz="2800" kern="1200"/>
        </a:p>
      </dsp:txBody>
      <dsp:txXfrm>
        <a:off x="3218598" y="0"/>
        <a:ext cx="1376275" cy="810516"/>
      </dsp:txXfrm>
    </dsp:sp>
    <dsp:sp modelId="{78E13F4E-DEF7-48D9-86C9-89E0FBC6E4BC}">
      <dsp:nvSpPr>
        <dsp:cNvPr id="0" name=""/>
        <dsp:cNvSpPr/>
      </dsp:nvSpPr>
      <dsp:spPr>
        <a:xfrm>
          <a:off x="3780737" y="935786"/>
          <a:ext cx="251999" cy="251999"/>
        </a:xfrm>
        <a:prstGeom prst="ellipse">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84C47-9814-4213-AA33-E243F20F9FA9}">
      <dsp:nvSpPr>
        <dsp:cNvPr id="0" name=""/>
        <dsp:cNvSpPr/>
      </dsp:nvSpPr>
      <dsp:spPr>
        <a:xfrm>
          <a:off x="4663688" y="1215774"/>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endParaRPr lang="en-US" sz="2800" kern="1200"/>
        </a:p>
      </dsp:txBody>
      <dsp:txXfrm>
        <a:off x="4663688" y="1215774"/>
        <a:ext cx="1376275" cy="810516"/>
      </dsp:txXfrm>
    </dsp:sp>
    <dsp:sp modelId="{07CF84D9-ED6E-4EBA-900C-1A3BD998B427}">
      <dsp:nvSpPr>
        <dsp:cNvPr id="0" name=""/>
        <dsp:cNvSpPr/>
      </dsp:nvSpPr>
      <dsp:spPr>
        <a:xfrm>
          <a:off x="5225826" y="935786"/>
          <a:ext cx="251999" cy="251999"/>
        </a:xfrm>
        <a:prstGeom prst="ellipse">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5E52B-0815-40F4-BBDA-1720123B1DC7}">
      <dsp:nvSpPr>
        <dsp:cNvPr id="0" name=""/>
        <dsp:cNvSpPr/>
      </dsp:nvSpPr>
      <dsp:spPr>
        <a:xfrm>
          <a:off x="6108778" y="0"/>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endParaRPr lang="en-US" sz="2800" kern="1200"/>
        </a:p>
      </dsp:txBody>
      <dsp:txXfrm>
        <a:off x="6108778" y="0"/>
        <a:ext cx="1376275" cy="810516"/>
      </dsp:txXfrm>
    </dsp:sp>
    <dsp:sp modelId="{48D46816-C7AA-4A18-B90F-3DA3E348AC0A}">
      <dsp:nvSpPr>
        <dsp:cNvPr id="0" name=""/>
        <dsp:cNvSpPr/>
      </dsp:nvSpPr>
      <dsp:spPr>
        <a:xfrm>
          <a:off x="6670916" y="935786"/>
          <a:ext cx="251999" cy="251999"/>
        </a:xfrm>
        <a:prstGeom prst="ellipse">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35D35-BA9D-43BE-B460-ABA5EFA17ED3}">
      <dsp:nvSpPr>
        <dsp:cNvPr id="0" name=""/>
        <dsp:cNvSpPr/>
      </dsp:nvSpPr>
      <dsp:spPr>
        <a:xfrm>
          <a:off x="7553868" y="1215774"/>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endParaRPr lang="en-US" sz="2800" kern="1200"/>
        </a:p>
      </dsp:txBody>
      <dsp:txXfrm>
        <a:off x="7553868" y="1215774"/>
        <a:ext cx="1376275" cy="810516"/>
      </dsp:txXfrm>
    </dsp:sp>
    <dsp:sp modelId="{F245602C-2849-41D5-9136-0492B69D4906}">
      <dsp:nvSpPr>
        <dsp:cNvPr id="0" name=""/>
        <dsp:cNvSpPr/>
      </dsp:nvSpPr>
      <dsp:spPr>
        <a:xfrm>
          <a:off x="8116006" y="935786"/>
          <a:ext cx="251999" cy="251999"/>
        </a:xfrm>
        <a:prstGeom prst="ellipse">
          <a:avLst/>
        </a:prstGeom>
        <a:solidFill>
          <a:schemeClr val="accent1">
            <a:shade val="80000"/>
            <a:hueOff val="226053"/>
            <a:satOff val="4313"/>
            <a:lumOff val="19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45C3E-0423-4817-9276-DCA01524C721}">
      <dsp:nvSpPr>
        <dsp:cNvPr id="0" name=""/>
        <dsp:cNvSpPr/>
      </dsp:nvSpPr>
      <dsp:spPr>
        <a:xfrm>
          <a:off x="8998957" y="0"/>
          <a:ext cx="1376275" cy="81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endParaRPr lang="en-US" sz="2800" kern="1200"/>
        </a:p>
      </dsp:txBody>
      <dsp:txXfrm>
        <a:off x="8998957" y="0"/>
        <a:ext cx="1376275" cy="810516"/>
      </dsp:txXfrm>
    </dsp:sp>
    <dsp:sp modelId="{0927CD35-973A-4B80-BFC1-D1F66E752692}">
      <dsp:nvSpPr>
        <dsp:cNvPr id="0" name=""/>
        <dsp:cNvSpPr/>
      </dsp:nvSpPr>
      <dsp:spPr>
        <a:xfrm>
          <a:off x="9561096" y="935786"/>
          <a:ext cx="251999" cy="251999"/>
        </a:xfrm>
        <a:prstGeom prst="ellipse">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832B8-CE4C-49DE-8B24-61F2E17E5BC1}" type="datetimeFigureOut">
              <a:rPr lang="en-US" smtClean="0"/>
              <a:t>4/9/2024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BBA40-D35A-4CEC-AEB9-69B0208974AF}" type="slidenum">
              <a:rPr lang="en-US" smtClean="0"/>
              <a:t>‹N›</a:t>
            </a:fld>
            <a:endParaRPr lang="en-US"/>
          </a:p>
        </p:txBody>
      </p:sp>
    </p:spTree>
    <p:extLst>
      <p:ext uri="{BB962C8B-B14F-4D97-AF65-F5344CB8AC3E}">
        <p14:creationId xmlns:p14="http://schemas.microsoft.com/office/powerpoint/2010/main" val="4039738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6AA16E58-DFAA-45BD-93EB-7CB7CEACF59C}" type="slidenum">
              <a:rPr lang="it-IT" smtClean="0"/>
              <a:t>3</a:t>
            </a:fld>
            <a:endParaRPr lang="it-IT"/>
          </a:p>
        </p:txBody>
      </p:sp>
    </p:spTree>
    <p:extLst>
      <p:ext uri="{BB962C8B-B14F-4D97-AF65-F5344CB8AC3E}">
        <p14:creationId xmlns:p14="http://schemas.microsoft.com/office/powerpoint/2010/main" val="255959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piè di pagina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004721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257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15</a:t>
            </a:fld>
            <a:endParaRPr lang="en-US"/>
          </a:p>
        </p:txBody>
      </p:sp>
    </p:spTree>
    <p:extLst>
      <p:ext uri="{BB962C8B-B14F-4D97-AF65-F5344CB8AC3E}">
        <p14:creationId xmlns:p14="http://schemas.microsoft.com/office/powerpoint/2010/main" val="74307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57C18FC-8333-45FD-A02C-9BA3B4917F9C}" type="datetimeFigureOut">
              <a:rPr lang="en-US" smtClean="0"/>
              <a:t>4/9/2024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63460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57C18FC-8333-45FD-A02C-9BA3B4917F9C}" type="datetimeFigureOut">
              <a:rPr lang="en-US" smtClean="0"/>
              <a:t>4/9/2024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287291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57C18FC-8333-45FD-A02C-9BA3B4917F9C}" type="datetimeFigureOut">
              <a:rPr lang="en-US" smtClean="0"/>
              <a:t>4/9/2024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4059589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it-IT"/>
              <a:t>L. Monaco - INFN Milano LASA</a:t>
            </a:r>
            <a:endParaRPr lang="en-US"/>
          </a:p>
        </p:txBody>
      </p:sp>
      <p:sp>
        <p:nvSpPr>
          <p:cNvPr id="6" name="Slide Number Placeholder 5"/>
          <p:cNvSpPr>
            <a:spLocks noGrp="1"/>
          </p:cNvSpPr>
          <p:nvPr>
            <p:ph type="sldNum" sz="quarter" idx="12"/>
          </p:nvPr>
        </p:nvSpPr>
        <p:spPr/>
        <p:txBody>
          <a:bodyPr/>
          <a:lstStyle/>
          <a:p>
            <a:fld id="{748A3E12-EA2D-40F6-AB43-9042E62BBC80}" type="slidenum">
              <a:rPr lang="en-US" smtClean="0"/>
              <a:t>‹N›</a:t>
            </a:fld>
            <a:endParaRPr lang="en-US"/>
          </a:p>
        </p:txBody>
      </p:sp>
      <p:sp>
        <p:nvSpPr>
          <p:cNvPr id="7" name="Titolo 6"/>
          <p:cNvSpPr>
            <a:spLocks noGrp="1"/>
          </p:cNvSpPr>
          <p:nvPr>
            <p:ph type="title"/>
          </p:nvPr>
        </p:nvSpPr>
        <p:spPr>
          <a:xfrm>
            <a:off x="1692537" y="1"/>
            <a:ext cx="8953843" cy="692502"/>
          </a:xfrm>
        </p:spPr>
        <p:txBody>
          <a:bodyPr/>
          <a:lstStyle>
            <a:lvl1pPr>
              <a:defRPr>
                <a:solidFill>
                  <a:srgbClr val="FF0000"/>
                </a:solidFill>
              </a:defRPr>
            </a:lvl1pPr>
          </a:lstStyle>
          <a:p>
            <a:r>
              <a:rPr lang="it-IT"/>
              <a:t>Fare clic per modificare lo stile del</a:t>
            </a:r>
            <a:endParaRPr lang="en-US"/>
          </a:p>
        </p:txBody>
      </p:sp>
      <p:sp>
        <p:nvSpPr>
          <p:cNvPr id="8" name="Segnaposto data 3">
            <a:extLst>
              <a:ext uri="{FF2B5EF4-FFF2-40B4-BE49-F238E27FC236}">
                <a16:creationId xmlns:a16="http://schemas.microsoft.com/office/drawing/2014/main" id="{ADF8B5D5-84E4-4655-9498-449EBFAD3D64}"/>
              </a:ext>
            </a:extLst>
          </p:cNvPr>
          <p:cNvSpPr>
            <a:spLocks noGrp="1"/>
          </p:cNvSpPr>
          <p:nvPr>
            <p:ph type="dt" sz="half" idx="10"/>
          </p:nvPr>
        </p:nvSpPr>
        <p:spPr>
          <a:xfrm>
            <a:off x="838200" y="6356350"/>
            <a:ext cx="2743200" cy="365125"/>
          </a:xfrm>
        </p:spPr>
        <p:txBody>
          <a:bodyPr/>
          <a:lstStyle/>
          <a:p>
            <a:r>
              <a:rPr lang="it-IT"/>
              <a:t>March 21, 2022</a:t>
            </a:r>
          </a:p>
        </p:txBody>
      </p:sp>
    </p:spTree>
    <p:extLst>
      <p:ext uri="{BB962C8B-B14F-4D97-AF65-F5344CB8AC3E}">
        <p14:creationId xmlns:p14="http://schemas.microsoft.com/office/powerpoint/2010/main" val="83984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57C18FC-8333-45FD-A02C-9BA3B4917F9C}" type="datetimeFigureOut">
              <a:rPr lang="en-US" smtClean="0"/>
              <a:t>4/9/2024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354379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E57C18FC-8333-45FD-A02C-9BA3B4917F9C}" type="datetimeFigureOut">
              <a:rPr lang="en-US" smtClean="0"/>
              <a:t>4/9/2024</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164717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57C18FC-8333-45FD-A02C-9BA3B4917F9C}" type="datetimeFigureOut">
              <a:rPr lang="en-US" smtClean="0"/>
              <a:t>4/9/2024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274716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57C18FC-8333-45FD-A02C-9BA3B4917F9C}" type="datetimeFigureOut">
              <a:rPr lang="en-US" smtClean="0"/>
              <a:t>4/9/2024</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39473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E57C18FC-8333-45FD-A02C-9BA3B4917F9C}" type="datetimeFigureOut">
              <a:rPr lang="en-US" smtClean="0"/>
              <a:t>4/9/2024</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1694089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7C18FC-8333-45FD-A02C-9BA3B4917F9C}" type="datetimeFigureOut">
              <a:rPr lang="en-US" smtClean="0"/>
              <a:t>4/9/2024</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3130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57C18FC-8333-45FD-A02C-9BA3B4917F9C}" type="datetimeFigureOut">
              <a:rPr lang="en-US" smtClean="0"/>
              <a:t>4/9/2024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324604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57C18FC-8333-45FD-A02C-9BA3B4917F9C}" type="datetimeFigureOut">
              <a:rPr lang="en-US" smtClean="0"/>
              <a:t>4/9/2024</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EF54D3E3-967D-4DF7-B123-6C0ADE94DA6B}" type="slidenum">
              <a:rPr lang="en-US" smtClean="0"/>
              <a:t>‹N›</a:t>
            </a:fld>
            <a:endParaRPr lang="en-US"/>
          </a:p>
        </p:txBody>
      </p:sp>
    </p:spTree>
    <p:extLst>
      <p:ext uri="{BB962C8B-B14F-4D97-AF65-F5344CB8AC3E}">
        <p14:creationId xmlns:p14="http://schemas.microsoft.com/office/powerpoint/2010/main" val="3775926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18FC-8333-45FD-A02C-9BA3B4917F9C}" type="datetimeFigureOut">
              <a:rPr lang="en-US" smtClean="0"/>
              <a:t>4/9/2024</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4D3E3-967D-4DF7-B123-6C0ADE94DA6B}" type="slidenum">
              <a:rPr lang="en-US" smtClean="0"/>
              <a:t>‹N›</a:t>
            </a:fld>
            <a:endParaRPr lang="en-US"/>
          </a:p>
        </p:txBody>
      </p:sp>
    </p:spTree>
    <p:extLst>
      <p:ext uri="{BB962C8B-B14F-4D97-AF65-F5344CB8AC3E}">
        <p14:creationId xmlns:p14="http://schemas.microsoft.com/office/powerpoint/2010/main" val="1929256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3.xml"/><Relationship Id="rId4" Type="http://schemas.microsoft.com/office/2018/10/relationships/comments" Target="../comments/modernComment_10A_828B565C.xml"/></Relationships>
</file>

<file path=ppt/slides/_rels/slide1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emf"/><Relationship Id="rId10" Type="http://schemas.openxmlformats.org/officeDocument/2006/relationships/image" Target="../media/image101.png"/><Relationship Id="rId4" Type="http://schemas.openxmlformats.org/officeDocument/2006/relationships/image" Target="../media/image95.emf"/><Relationship Id="rId9"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5.emf"/><Relationship Id="rId7" Type="http://schemas.openxmlformats.org/officeDocument/2006/relationships/image" Target="../media/image109.emf"/><Relationship Id="rId12" Type="http://schemas.openxmlformats.org/officeDocument/2006/relationships/image" Target="../media/image113.jpeg"/><Relationship Id="rId2" Type="http://schemas.openxmlformats.org/officeDocument/2006/relationships/image" Target="../media/image104.emf"/><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2.emf"/><Relationship Id="rId5" Type="http://schemas.openxmlformats.org/officeDocument/2006/relationships/image" Target="../media/image107.jpeg"/><Relationship Id="rId10" Type="http://schemas.openxmlformats.org/officeDocument/2006/relationships/image" Target="../media/image93.png"/><Relationship Id="rId4" Type="http://schemas.openxmlformats.org/officeDocument/2006/relationships/image" Target="../media/image106.png"/><Relationship Id="rId9" Type="http://schemas.openxmlformats.org/officeDocument/2006/relationships/image" Target="../media/image1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emf"/><Relationship Id="rId7" Type="http://schemas.openxmlformats.org/officeDocument/2006/relationships/image" Target="../media/image118.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10" Type="http://schemas.openxmlformats.org/officeDocument/2006/relationships/image" Target="../media/image121.jpeg"/><Relationship Id="rId4" Type="http://schemas.openxmlformats.org/officeDocument/2006/relationships/image" Target="../media/image115.png"/><Relationship Id="rId9" Type="http://schemas.openxmlformats.org/officeDocument/2006/relationships/image" Target="../media/image1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3.xml"/><Relationship Id="rId4" Type="http://schemas.openxmlformats.org/officeDocument/2006/relationships/image" Target="../media/image124.emf"/></Relationships>
</file>

<file path=ppt/slides/_rels/slide1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emf"/><Relationship Id="rId3" Type="http://schemas.openxmlformats.org/officeDocument/2006/relationships/image" Target="../media/image125.png"/><Relationship Id="rId7" Type="http://schemas.openxmlformats.org/officeDocument/2006/relationships/image" Target="../media/image128.jpeg"/><Relationship Id="rId12"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7.emf"/><Relationship Id="rId11" Type="http://schemas.openxmlformats.org/officeDocument/2006/relationships/image" Target="../media/image132.png"/><Relationship Id="rId5" Type="http://schemas.openxmlformats.org/officeDocument/2006/relationships/image" Target="../media/image126.emf"/><Relationship Id="rId10" Type="http://schemas.openxmlformats.org/officeDocument/2006/relationships/image" Target="../media/image131.jpeg"/><Relationship Id="rId4" Type="http://schemas.openxmlformats.org/officeDocument/2006/relationships/image" Target="../media/image123.png"/><Relationship Id="rId9" Type="http://schemas.openxmlformats.org/officeDocument/2006/relationships/image" Target="../media/image130.png"/></Relationships>
</file>

<file path=ppt/slides/_rels/slide1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3.png"/><Relationship Id="rId7" Type="http://schemas.openxmlformats.org/officeDocument/2006/relationships/image" Target="../media/image138.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7.emf"/><Relationship Id="rId5" Type="http://schemas.openxmlformats.org/officeDocument/2006/relationships/image" Target="../media/image136.jpeg"/><Relationship Id="rId4" Type="http://schemas.openxmlformats.org/officeDocument/2006/relationships/image" Target="../media/image126.emf"/><Relationship Id="rId9" Type="http://schemas.microsoft.com/office/2018/10/relationships/comments" Target="../comments/modernComment_110_DBF4C8D.xml"/></Relationships>
</file>

<file path=ppt/slides/_rels/slide17.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microsoft.com/office/2018/10/relationships/comments" Target="../comments/modernComment_A11_EAE3E035.xml"/><Relationship Id="rId3" Type="http://schemas.openxmlformats.org/officeDocument/2006/relationships/image" Target="../media/image141.png"/><Relationship Id="rId21" Type="http://schemas.openxmlformats.org/officeDocument/2006/relationships/image" Target="../media/image159.jpe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image" Target="../media/image140.jpeg"/><Relationship Id="rId16" Type="http://schemas.openxmlformats.org/officeDocument/2006/relationships/image" Target="../media/image154.png"/><Relationship Id="rId20"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43.jpeg"/><Relationship Id="rId15" Type="http://schemas.openxmlformats.org/officeDocument/2006/relationships/image" Target="../media/image153.png"/><Relationship Id="rId23" Type="http://schemas.openxmlformats.org/officeDocument/2006/relationships/image" Target="../media/image161.pn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2.png"/><Relationship Id="rId9" Type="http://schemas.openxmlformats.org/officeDocument/2006/relationships/image" Target="../media/image147.jpeg"/><Relationship Id="rId14" Type="http://schemas.openxmlformats.org/officeDocument/2006/relationships/image" Target="../media/image152.png"/><Relationship Id="rId22" Type="http://schemas.openxmlformats.org/officeDocument/2006/relationships/image" Target="../media/image160.jpeg"/></Relationships>
</file>

<file path=ppt/slides/_rels/slide18.xml.rels><?xml version="1.0" encoding="UTF-8" standalone="yes"?>
<Relationships xmlns="http://schemas.openxmlformats.org/package/2006/relationships"><Relationship Id="rId3" Type="http://schemas.openxmlformats.org/officeDocument/2006/relationships/image" Target="../media/image165.jpeg"/><Relationship Id="rId7" Type="http://schemas.microsoft.com/office/2018/10/relationships/comments" Target="../comments/modernComment_A12_BC48F074.xml"/><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9.xml.rels><?xml version="1.0" encoding="UTF-8" standalone="yes"?>
<Relationships xmlns="http://schemas.openxmlformats.org/package/2006/relationships"><Relationship Id="rId8" Type="http://schemas.microsoft.com/office/2018/10/relationships/comments" Target="../comments/modernComment_114_7EAE124D.xml"/><Relationship Id="rId3" Type="http://schemas.openxmlformats.org/officeDocument/2006/relationships/image" Target="../media/image170.emf"/><Relationship Id="rId7" Type="http://schemas.openxmlformats.org/officeDocument/2006/relationships/image" Target="../media/image174.png"/><Relationship Id="rId2" Type="http://schemas.openxmlformats.org/officeDocument/2006/relationships/image" Target="../media/image169.jpeg"/><Relationship Id="rId1" Type="http://schemas.openxmlformats.org/officeDocument/2006/relationships/slideLayout" Target="../slideLayouts/slideLayout6.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2.xml.rels><?xml version="1.0" encoding="UTF-8" standalone="yes"?>
<Relationships xmlns="http://schemas.openxmlformats.org/package/2006/relationships"><Relationship Id="rId2" Type="http://schemas.microsoft.com/office/2018/10/relationships/comments" Target="../comments/modernComment_116_71D1AAEF.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6.png"/><Relationship Id="rId7" Type="http://schemas.microsoft.com/office/2018/10/relationships/comments" Target="../comments/modernComment_115_4129F06D.xml"/><Relationship Id="rId2" Type="http://schemas.openxmlformats.org/officeDocument/2006/relationships/image" Target="../media/image175.png"/><Relationship Id="rId1" Type="http://schemas.openxmlformats.org/officeDocument/2006/relationships/slideLayout" Target="../slideLayouts/slideLayout12.xml"/><Relationship Id="rId6" Type="http://schemas.openxmlformats.org/officeDocument/2006/relationships/image" Target="../media/image170.emf"/><Relationship Id="rId5" Type="http://schemas.openxmlformats.org/officeDocument/2006/relationships/image" Target="../media/image178.jpeg"/><Relationship Id="rId4" Type="http://schemas.openxmlformats.org/officeDocument/2006/relationships/image" Target="../media/image17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2.xml"/><Relationship Id="rId6" Type="http://schemas.microsoft.com/office/2018/10/relationships/comments" Target="../comments/modernComment_119_3E69B702.xml"/><Relationship Id="rId5" Type="http://schemas.openxmlformats.org/officeDocument/2006/relationships/image" Target="../media/image182.emf"/><Relationship Id="rId4" Type="http://schemas.openxmlformats.org/officeDocument/2006/relationships/image" Target="../media/image181.emf"/></Relationships>
</file>

<file path=ppt/slides/_rels/slide22.xml.rels><?xml version="1.0" encoding="UTF-8" standalone="yes"?>
<Relationships xmlns="http://schemas.openxmlformats.org/package/2006/relationships"><Relationship Id="rId2" Type="http://schemas.microsoft.com/office/2018/10/relationships/comments" Target="../comments/modernComment_117_A585A3A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2.jpg"/><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21" Type="http://schemas.openxmlformats.org/officeDocument/2006/relationships/image" Target="../media/image10.jpeg"/><Relationship Id="rId34" Type="http://schemas.openxmlformats.org/officeDocument/2006/relationships/image" Target="../media/image23.jpeg"/><Relationship Id="rId42" Type="http://schemas.openxmlformats.org/officeDocument/2006/relationships/image" Target="../media/image31.png"/><Relationship Id="rId7" Type="http://schemas.microsoft.com/office/2007/relationships/diagramDrawing" Target="../diagrams/drawing1.xml"/><Relationship Id="rId2" Type="http://schemas.openxmlformats.org/officeDocument/2006/relationships/notesSlide" Target="../notesSlides/notesSlide1.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41"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jpeg"/><Relationship Id="rId40" Type="http://schemas.openxmlformats.org/officeDocument/2006/relationships/image" Target="../media/image29.jpeg"/><Relationship Id="rId5" Type="http://schemas.openxmlformats.org/officeDocument/2006/relationships/diagramQuickStyle" Target="../diagrams/quickStyle1.xml"/><Relationship Id="rId15" Type="http://schemas.openxmlformats.org/officeDocument/2006/relationships/image" Target="../media/image4.png"/><Relationship Id="rId23" Type="http://schemas.openxmlformats.org/officeDocument/2006/relationships/image" Target="../media/image12.jpeg"/><Relationship Id="rId28" Type="http://schemas.openxmlformats.org/officeDocument/2006/relationships/image" Target="../media/image17.png"/><Relationship Id="rId36" Type="http://schemas.openxmlformats.org/officeDocument/2006/relationships/image" Target="../media/image25.jpeg"/><Relationship Id="rId10" Type="http://schemas.openxmlformats.org/officeDocument/2006/relationships/diagramQuickStyle" Target="../diagrams/quickStyle2.xml"/><Relationship Id="rId19" Type="http://schemas.openxmlformats.org/officeDocument/2006/relationships/image" Target="../media/image8.png"/><Relationship Id="rId31" Type="http://schemas.openxmlformats.org/officeDocument/2006/relationships/image" Target="../media/image20.jpeg"/><Relationship Id="rId44" Type="http://schemas.openxmlformats.org/officeDocument/2006/relationships/image" Target="../media/image33.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jpeg"/><Relationship Id="rId35" Type="http://schemas.openxmlformats.org/officeDocument/2006/relationships/image" Target="../media/image24.jpeg"/><Relationship Id="rId43" Type="http://schemas.openxmlformats.org/officeDocument/2006/relationships/image" Target="../media/image32.jpeg"/><Relationship Id="rId8" Type="http://schemas.openxmlformats.org/officeDocument/2006/relationships/diagramData" Target="../diagrams/data2.xml"/><Relationship Id="rId3" Type="http://schemas.openxmlformats.org/officeDocument/2006/relationships/diagramData" Target="../diagrams/data1.xml"/><Relationship Id="rId12" Type="http://schemas.microsoft.com/office/2007/relationships/diagramDrawing" Target="../diagrams/drawing2.xml"/><Relationship Id="rId17" Type="http://schemas.openxmlformats.org/officeDocument/2006/relationships/image" Target="../media/image6.gif"/><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emf"/><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0.emf"/><Relationship Id="rId5" Type="http://schemas.openxmlformats.org/officeDocument/2006/relationships/image" Target="../media/image18.pn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emf"/><Relationship Id="rId18" Type="http://schemas.openxmlformats.org/officeDocument/2006/relationships/image" Target="../media/image67.png"/><Relationship Id="rId3" Type="http://schemas.openxmlformats.org/officeDocument/2006/relationships/image" Target="../media/image52.jpeg"/><Relationship Id="rId21" Type="http://schemas.openxmlformats.org/officeDocument/2006/relationships/image" Target="../media/image70.jpeg"/><Relationship Id="rId7" Type="http://schemas.openxmlformats.org/officeDocument/2006/relationships/image" Target="../media/image56.jpeg"/><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image" Target="../media/image51.png"/><Relationship Id="rId16" Type="http://schemas.openxmlformats.org/officeDocument/2006/relationships/image" Target="../media/image65.emf"/><Relationship Id="rId20"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jpeg"/><Relationship Id="rId10" Type="http://schemas.openxmlformats.org/officeDocument/2006/relationships/image" Target="../media/image59.emf"/><Relationship Id="rId19" Type="http://schemas.openxmlformats.org/officeDocument/2006/relationships/image" Target="../media/image68.png"/><Relationship Id="rId4" Type="http://schemas.openxmlformats.org/officeDocument/2006/relationships/image" Target="../media/image53.emf"/><Relationship Id="rId9" Type="http://schemas.openxmlformats.org/officeDocument/2006/relationships/image" Target="../media/image58.jpeg"/><Relationship Id="rId14" Type="http://schemas.openxmlformats.org/officeDocument/2006/relationships/image" Target="../media/image63.jpeg"/></Relationships>
</file>

<file path=ppt/slides/_rels/slide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image" Target="../media/image72.tiff"/><Relationship Id="rId7" Type="http://schemas.openxmlformats.org/officeDocument/2006/relationships/image" Target="../media/image76.jpeg"/><Relationship Id="rId12" Type="http://schemas.openxmlformats.org/officeDocument/2006/relationships/image" Target="../media/image80.jpeg"/><Relationship Id="rId2" Type="http://schemas.openxmlformats.org/officeDocument/2006/relationships/image" Target="../media/image71.emf"/><Relationship Id="rId1" Type="http://schemas.openxmlformats.org/officeDocument/2006/relationships/slideLayout" Target="../slideLayouts/slideLayout12.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74.png"/><Relationship Id="rId15" Type="http://schemas.openxmlformats.org/officeDocument/2006/relationships/image" Target="../media/image83.png"/><Relationship Id="rId10" Type="http://schemas.openxmlformats.org/officeDocument/2006/relationships/image" Target="../media/image78.emf"/><Relationship Id="rId4" Type="http://schemas.openxmlformats.org/officeDocument/2006/relationships/image" Target="../media/image73.tiff"/><Relationship Id="rId9" Type="http://schemas.microsoft.com/office/2007/relationships/hdphoto" Target="../media/hdphoto1.wdp"/><Relationship Id="rId14" Type="http://schemas.openxmlformats.org/officeDocument/2006/relationships/image" Target="../media/image82.jpeg"/></Relationships>
</file>

<file path=ppt/slides/_rels/slide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Layout" Target="../slideLayouts/slideLayout12.xml"/><Relationship Id="rId7" Type="http://schemas.openxmlformats.org/officeDocument/2006/relationships/image" Target="../media/image86.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notesSlide" Target="../notesSlides/notesSlide3.xml"/><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634427"/>
            <a:ext cx="9144000" cy="2387600"/>
          </a:xfrm>
        </p:spPr>
        <p:txBody>
          <a:bodyPr/>
          <a:lstStyle/>
          <a:p>
            <a:r>
              <a:rPr lang="it-IT" b="1"/>
              <a:t>SRF </a:t>
            </a:r>
            <a:r>
              <a:rPr lang="it-IT" b="1" err="1"/>
              <a:t>activities</a:t>
            </a:r>
            <a:r>
              <a:rPr lang="it-IT" b="1"/>
              <a:t> in INFN</a:t>
            </a:r>
            <a:endParaRPr lang="en-US" b="1"/>
          </a:p>
        </p:txBody>
      </p:sp>
      <p:pic>
        <p:nvPicPr>
          <p:cNvPr id="5" name="Immagine 4">
            <a:extLst>
              <a:ext uri="{FF2B5EF4-FFF2-40B4-BE49-F238E27FC236}">
                <a16:creationId xmlns:a16="http://schemas.microsoft.com/office/drawing/2014/main" id="{69306E54-01A5-AB6D-CA8A-4B5478629EBF}"/>
              </a:ext>
            </a:extLst>
          </p:cNvPr>
          <p:cNvPicPr/>
          <p:nvPr/>
        </p:nvPicPr>
        <p:blipFill>
          <a:blip r:embed="rId2"/>
          <a:stretch/>
        </p:blipFill>
        <p:spPr>
          <a:xfrm>
            <a:off x="82733" y="202610"/>
            <a:ext cx="12026533" cy="2332011"/>
          </a:xfrm>
          <a:prstGeom prst="rect">
            <a:avLst/>
          </a:prstGeom>
          <a:ln>
            <a:noFill/>
          </a:ln>
        </p:spPr>
      </p:pic>
      <p:sp>
        <p:nvSpPr>
          <p:cNvPr id="6" name="Sottotitolo 5"/>
          <p:cNvSpPr>
            <a:spLocks noGrp="1"/>
          </p:cNvSpPr>
          <p:nvPr>
            <p:ph type="subTitle" idx="1"/>
          </p:nvPr>
        </p:nvSpPr>
        <p:spPr>
          <a:xfrm>
            <a:off x="1524000" y="4306126"/>
            <a:ext cx="9144000" cy="1655762"/>
          </a:xfrm>
        </p:spPr>
        <p:txBody>
          <a:bodyPr>
            <a:normAutofit/>
          </a:bodyPr>
          <a:lstStyle/>
          <a:p>
            <a:r>
              <a:rPr lang="it-IT" sz="2800"/>
              <a:t>Michele Bertucci</a:t>
            </a:r>
          </a:p>
          <a:p>
            <a:r>
              <a:rPr lang="it-IT" sz="2800"/>
              <a:t>INFN Milano – LASA</a:t>
            </a:r>
          </a:p>
        </p:txBody>
      </p:sp>
    </p:spTree>
    <p:extLst>
      <p:ext uri="{BB962C8B-B14F-4D97-AF65-F5344CB8AC3E}">
        <p14:creationId xmlns:p14="http://schemas.microsoft.com/office/powerpoint/2010/main" val="420875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09A0A0-F010-42B9-8D81-16FC58C7EBA0}"/>
              </a:ext>
            </a:extLst>
          </p:cNvPr>
          <p:cNvSpPr>
            <a:spLocks noGrp="1"/>
          </p:cNvSpPr>
          <p:nvPr>
            <p:ph type="sldNum" sz="quarter" idx="12"/>
          </p:nvPr>
        </p:nvSpPr>
        <p:spPr/>
        <p:txBody>
          <a:bodyPr/>
          <a:lstStyle/>
          <a:p>
            <a:fld id="{4C8636E5-F268-0A4A-84DB-69488F0245B6}" type="slidenum">
              <a:rPr lang="it-IT" smtClean="0"/>
              <a:t>10</a:t>
            </a:fld>
            <a:endParaRPr lang="it-IT"/>
          </a:p>
        </p:txBody>
      </p:sp>
      <p:sp>
        <p:nvSpPr>
          <p:cNvPr id="2" name="Date Placeholder 1">
            <a:extLst>
              <a:ext uri="{FF2B5EF4-FFF2-40B4-BE49-F238E27FC236}">
                <a16:creationId xmlns:a16="http://schemas.microsoft.com/office/drawing/2014/main" id="{811C4E1F-0811-417C-81AB-7B5F2158EC16}"/>
              </a:ext>
            </a:extLst>
          </p:cNvPr>
          <p:cNvSpPr>
            <a:spLocks noGrp="1"/>
          </p:cNvSpPr>
          <p:nvPr>
            <p:ph type="dt" sz="half" idx="10"/>
          </p:nvPr>
        </p:nvSpPr>
        <p:spPr/>
        <p:txBody>
          <a:bodyPr/>
          <a:lstStyle/>
          <a:p>
            <a:r>
              <a:rPr lang="it-IT"/>
              <a:t>March 21, 2022</a:t>
            </a:r>
          </a:p>
        </p:txBody>
      </p:sp>
      <p:sp>
        <p:nvSpPr>
          <p:cNvPr id="3" name="Footer Placeholder 2">
            <a:extLst>
              <a:ext uri="{FF2B5EF4-FFF2-40B4-BE49-F238E27FC236}">
                <a16:creationId xmlns:a16="http://schemas.microsoft.com/office/drawing/2014/main" id="{89F0FB2A-8051-405A-ACC7-85F52AA88867}"/>
              </a:ext>
            </a:extLst>
          </p:cNvPr>
          <p:cNvSpPr>
            <a:spLocks noGrp="1"/>
          </p:cNvSpPr>
          <p:nvPr>
            <p:ph type="ftr" sz="quarter" idx="11"/>
          </p:nvPr>
        </p:nvSpPr>
        <p:spPr/>
        <p:txBody>
          <a:bodyPr/>
          <a:lstStyle/>
          <a:p>
            <a:r>
              <a:rPr lang="it-IT"/>
              <a:t>L. Monaco - INFN Milano LASA</a:t>
            </a:r>
          </a:p>
        </p:txBody>
      </p:sp>
      <p:pic>
        <p:nvPicPr>
          <p:cNvPr id="197" name="object 3">
            <a:extLst>
              <a:ext uri="{FF2B5EF4-FFF2-40B4-BE49-F238E27FC236}">
                <a16:creationId xmlns:a16="http://schemas.microsoft.com/office/drawing/2014/main" id="{A817B547-A020-42BA-9F9B-FFC2D7DAF9DF}"/>
              </a:ext>
            </a:extLst>
          </p:cNvPr>
          <p:cNvPicPr/>
          <p:nvPr/>
        </p:nvPicPr>
        <p:blipFill>
          <a:blip r:embed="rId2" cstate="print"/>
          <a:stretch>
            <a:fillRect/>
          </a:stretch>
        </p:blipFill>
        <p:spPr>
          <a:xfrm>
            <a:off x="11478134" y="1"/>
            <a:ext cx="713866" cy="733926"/>
          </a:xfrm>
          <a:prstGeom prst="rect">
            <a:avLst/>
          </a:prstGeom>
        </p:spPr>
      </p:pic>
      <p:grpSp>
        <p:nvGrpSpPr>
          <p:cNvPr id="4" name="Group 3">
            <a:extLst>
              <a:ext uri="{FF2B5EF4-FFF2-40B4-BE49-F238E27FC236}">
                <a16:creationId xmlns:a16="http://schemas.microsoft.com/office/drawing/2014/main" id="{230D6E03-1E35-4EED-B5F7-951043F2477F}"/>
              </a:ext>
            </a:extLst>
          </p:cNvPr>
          <p:cNvGrpSpPr/>
          <p:nvPr/>
        </p:nvGrpSpPr>
        <p:grpSpPr>
          <a:xfrm>
            <a:off x="838200" y="902160"/>
            <a:ext cx="10519666" cy="5244533"/>
            <a:chOff x="1300677" y="1048691"/>
            <a:chExt cx="10232001" cy="5050095"/>
          </a:xfrm>
        </p:grpSpPr>
        <p:grpSp>
          <p:nvGrpSpPr>
            <p:cNvPr id="144" name="Group 143">
              <a:extLst>
                <a:ext uri="{FF2B5EF4-FFF2-40B4-BE49-F238E27FC236}">
                  <a16:creationId xmlns:a16="http://schemas.microsoft.com/office/drawing/2014/main" id="{C58F17A4-396B-4785-AB4E-4B98DAD577B2}"/>
                </a:ext>
              </a:extLst>
            </p:cNvPr>
            <p:cNvGrpSpPr/>
            <p:nvPr/>
          </p:nvGrpSpPr>
          <p:grpSpPr>
            <a:xfrm>
              <a:off x="1301478" y="1061425"/>
              <a:ext cx="10231200" cy="5037361"/>
              <a:chOff x="1306056" y="619545"/>
              <a:chExt cx="10231200" cy="5037361"/>
            </a:xfrm>
          </p:grpSpPr>
          <p:sp>
            <p:nvSpPr>
              <p:cNvPr id="145" name="Rectangle 144">
                <a:extLst>
                  <a:ext uri="{FF2B5EF4-FFF2-40B4-BE49-F238E27FC236}">
                    <a16:creationId xmlns:a16="http://schemas.microsoft.com/office/drawing/2014/main" id="{7872A311-49E1-4A0E-8BD2-F6D2F3B1C830}"/>
                  </a:ext>
                </a:extLst>
              </p:cNvPr>
              <p:cNvSpPr/>
              <p:nvPr/>
            </p:nvSpPr>
            <p:spPr>
              <a:xfrm>
                <a:off x="1306056" y="619545"/>
                <a:ext cx="10231200" cy="1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6" name="Picture 145" descr="Diagram, timeline&#10;&#10;Description automatically generated">
                <a:extLst>
                  <a:ext uri="{FF2B5EF4-FFF2-40B4-BE49-F238E27FC236}">
                    <a16:creationId xmlns:a16="http://schemas.microsoft.com/office/drawing/2014/main" id="{E3D360D8-C725-496F-9A41-703577253A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67" b="31836"/>
              <a:stretch/>
            </p:blipFill>
            <p:spPr>
              <a:xfrm>
                <a:off x="1306056" y="1705919"/>
                <a:ext cx="10229597" cy="3950987"/>
              </a:xfrm>
              <a:prstGeom prst="rect">
                <a:avLst/>
              </a:prstGeom>
            </p:spPr>
          </p:pic>
          <p:sp>
            <p:nvSpPr>
              <p:cNvPr id="147" name="Oval 146">
                <a:extLst>
                  <a:ext uri="{FF2B5EF4-FFF2-40B4-BE49-F238E27FC236}">
                    <a16:creationId xmlns:a16="http://schemas.microsoft.com/office/drawing/2014/main" id="{D618EF72-ABD8-4230-BC29-492227C9EBDA}"/>
                  </a:ext>
                </a:extLst>
              </p:cNvPr>
              <p:cNvSpPr/>
              <p:nvPr/>
            </p:nvSpPr>
            <p:spPr>
              <a:xfrm>
                <a:off x="6546886" y="3133977"/>
                <a:ext cx="1484193" cy="547436"/>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8" name="Oval 147">
                <a:extLst>
                  <a:ext uri="{FF2B5EF4-FFF2-40B4-BE49-F238E27FC236}">
                    <a16:creationId xmlns:a16="http://schemas.microsoft.com/office/drawing/2014/main" id="{422C700A-1485-454B-8DF5-31136D9EA704}"/>
                  </a:ext>
                </a:extLst>
              </p:cNvPr>
              <p:cNvSpPr/>
              <p:nvPr/>
            </p:nvSpPr>
            <p:spPr>
              <a:xfrm>
                <a:off x="4431173" y="3155282"/>
                <a:ext cx="1771106" cy="547436"/>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9" name="Oval 148">
                <a:extLst>
                  <a:ext uri="{FF2B5EF4-FFF2-40B4-BE49-F238E27FC236}">
                    <a16:creationId xmlns:a16="http://schemas.microsoft.com/office/drawing/2014/main" id="{6330E52A-A3D1-4046-8FBE-2E4F5647E7FE}"/>
                  </a:ext>
                </a:extLst>
              </p:cNvPr>
              <p:cNvSpPr/>
              <p:nvPr/>
            </p:nvSpPr>
            <p:spPr>
              <a:xfrm>
                <a:off x="3320258" y="3237758"/>
                <a:ext cx="772324" cy="37237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0" name="Oval 149">
                <a:extLst>
                  <a:ext uri="{FF2B5EF4-FFF2-40B4-BE49-F238E27FC236}">
                    <a16:creationId xmlns:a16="http://schemas.microsoft.com/office/drawing/2014/main" id="{103989B0-8F52-42EB-919C-AA6615C54F25}"/>
                  </a:ext>
                </a:extLst>
              </p:cNvPr>
              <p:cNvSpPr/>
              <p:nvPr/>
            </p:nvSpPr>
            <p:spPr>
              <a:xfrm>
                <a:off x="1552074" y="3454146"/>
                <a:ext cx="571500" cy="32377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1" name="Oval 150">
                <a:extLst>
                  <a:ext uri="{FF2B5EF4-FFF2-40B4-BE49-F238E27FC236}">
                    <a16:creationId xmlns:a16="http://schemas.microsoft.com/office/drawing/2014/main" id="{B024F392-88E1-40B3-9CF6-96AD474A149D}"/>
                  </a:ext>
                </a:extLst>
              </p:cNvPr>
              <p:cNvSpPr/>
              <p:nvPr/>
            </p:nvSpPr>
            <p:spPr>
              <a:xfrm>
                <a:off x="2099509" y="3279271"/>
                <a:ext cx="338591" cy="697164"/>
              </a:xfrm>
              <a:prstGeom prst="ellipse">
                <a:avLst/>
              </a:prstGeom>
              <a:noFill/>
              <a:ln w="508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1" name="TextBox 120">
              <a:extLst>
                <a:ext uri="{FF2B5EF4-FFF2-40B4-BE49-F238E27FC236}">
                  <a16:creationId xmlns:a16="http://schemas.microsoft.com/office/drawing/2014/main" id="{D4198BF6-B8D5-4F40-80A2-F3AEC1CDC76A}"/>
                </a:ext>
              </a:extLst>
            </p:cNvPr>
            <p:cNvSpPr txBox="1"/>
            <p:nvPr/>
          </p:nvSpPr>
          <p:spPr>
            <a:xfrm>
              <a:off x="1300677" y="1048691"/>
              <a:ext cx="10231200" cy="1200329"/>
            </a:xfrm>
            <a:prstGeom prst="rect">
              <a:avLst/>
            </a:prstGeom>
            <a:noFill/>
          </p:spPr>
          <p:txBody>
            <a:bodyPr wrap="square" rtlCol="0">
              <a:spAutoFit/>
            </a:bodyPr>
            <a:lstStyle/>
            <a:p>
              <a:r>
                <a:rPr lang="it-IT" sz="2400" b="1" err="1">
                  <a:solidFill>
                    <a:schemeClr val="tx2"/>
                  </a:solidFill>
                </a:rPr>
                <a:t>Italian</a:t>
              </a:r>
              <a:r>
                <a:rPr lang="it-IT" sz="2400" b="1">
                  <a:solidFill>
                    <a:schemeClr val="tx2"/>
                  </a:solidFill>
                </a:rPr>
                <a:t> in-</a:t>
              </a:r>
              <a:r>
                <a:rPr lang="it-IT" sz="2400" b="1" err="1">
                  <a:solidFill>
                    <a:schemeClr val="tx2"/>
                  </a:solidFill>
                </a:rPr>
                <a:t>kind</a:t>
              </a:r>
              <a:r>
                <a:rPr lang="it-IT" sz="2400" b="1">
                  <a:solidFill>
                    <a:schemeClr val="tx2"/>
                  </a:solidFill>
                </a:rPr>
                <a:t> </a:t>
              </a:r>
              <a:r>
                <a:rPr lang="it-IT" sz="2400" b="1" err="1">
                  <a:solidFill>
                    <a:schemeClr val="tx2"/>
                  </a:solidFill>
                </a:rPr>
                <a:t>contribution</a:t>
              </a:r>
              <a:r>
                <a:rPr lang="it-IT" sz="2400" b="1">
                  <a:solidFill>
                    <a:schemeClr val="tx2"/>
                  </a:solidFill>
                </a:rPr>
                <a:t>:</a:t>
              </a:r>
            </a:p>
            <a:p>
              <a:pPr marL="342900" indent="-342900">
                <a:buFont typeface="Arial" panose="020B0604020202020204" pitchFamily="34" charset="0"/>
                <a:buChar char="•"/>
              </a:pPr>
              <a:r>
                <a:rPr lang="it-IT" sz="2400" b="1">
                  <a:solidFill>
                    <a:srgbClr val="FF0000"/>
                  </a:solidFill>
                </a:rPr>
                <a:t>1.3 GHz: 320 </a:t>
              </a:r>
              <a:r>
                <a:rPr lang="it-IT" sz="2400" b="1" err="1">
                  <a:solidFill>
                    <a:srgbClr val="FF0000"/>
                  </a:solidFill>
                </a:rPr>
                <a:t>cavities</a:t>
              </a:r>
              <a:r>
                <a:rPr lang="it-IT" sz="2400" b="1">
                  <a:solidFill>
                    <a:srgbClr val="FF0000"/>
                  </a:solidFill>
                </a:rPr>
                <a:t>, 42 </a:t>
              </a:r>
              <a:r>
                <a:rPr lang="it-IT" sz="2400" b="1" err="1">
                  <a:solidFill>
                    <a:srgbClr val="FF0000"/>
                  </a:solidFill>
                </a:rPr>
                <a:t>cryomodules</a:t>
              </a:r>
              <a:r>
                <a:rPr lang="it-IT" sz="2400" b="1">
                  <a:solidFill>
                    <a:srgbClr val="FF0000"/>
                  </a:solidFill>
                </a:rPr>
                <a:t>, QC 800 </a:t>
              </a:r>
              <a:r>
                <a:rPr lang="it-IT" sz="2400" b="1" err="1">
                  <a:solidFill>
                    <a:srgbClr val="FF0000"/>
                  </a:solidFill>
                </a:rPr>
                <a:t>tuners</a:t>
              </a:r>
              <a:endParaRPr lang="it-IT" sz="2400" b="1">
                <a:solidFill>
                  <a:srgbClr val="FF0000"/>
                </a:solidFill>
              </a:endParaRPr>
            </a:p>
            <a:p>
              <a:pPr marL="342900" indent="-342900">
                <a:buFont typeface="Arial" panose="020B0604020202020204" pitchFamily="34" charset="0"/>
                <a:buChar char="•"/>
              </a:pPr>
              <a:r>
                <a:rPr lang="it-IT" sz="2400" b="1">
                  <a:solidFill>
                    <a:schemeClr val="accent1"/>
                  </a:solidFill>
                </a:rPr>
                <a:t>3.9 GHz: 1 </a:t>
              </a:r>
              <a:r>
                <a:rPr lang="it-IT" sz="2400" b="1" err="1">
                  <a:solidFill>
                    <a:schemeClr val="accent1"/>
                  </a:solidFill>
                </a:rPr>
                <a:t>cryomodule</a:t>
              </a:r>
              <a:r>
                <a:rPr lang="it-IT" sz="2400" b="1">
                  <a:solidFill>
                    <a:schemeClr val="accent1"/>
                  </a:solidFill>
                </a:rPr>
                <a:t>, 20 </a:t>
              </a:r>
              <a:r>
                <a:rPr lang="it-IT" sz="2400" b="1" err="1">
                  <a:solidFill>
                    <a:schemeClr val="accent1"/>
                  </a:solidFill>
                </a:rPr>
                <a:t>cavities</a:t>
              </a:r>
              <a:r>
                <a:rPr lang="it-IT" sz="2400" b="1">
                  <a:solidFill>
                    <a:schemeClr val="accent1"/>
                  </a:solidFill>
                </a:rPr>
                <a:t> (</a:t>
              </a:r>
              <a:r>
                <a:rPr lang="it-IT" sz="2400" b="1" err="1">
                  <a:solidFill>
                    <a:schemeClr val="accent1"/>
                  </a:solidFill>
                </a:rPr>
                <a:t>blade</a:t>
              </a:r>
              <a:r>
                <a:rPr lang="it-IT" sz="2400" b="1">
                  <a:solidFill>
                    <a:schemeClr val="accent1"/>
                  </a:solidFill>
                </a:rPr>
                <a:t> </a:t>
              </a:r>
              <a:r>
                <a:rPr lang="it-IT" sz="2400" b="1" err="1">
                  <a:solidFill>
                    <a:schemeClr val="accent1"/>
                  </a:solidFill>
                </a:rPr>
                <a:t>tuners</a:t>
              </a:r>
              <a:r>
                <a:rPr lang="it-IT" sz="2400" b="1">
                  <a:solidFill>
                    <a:schemeClr val="accent1"/>
                  </a:solidFill>
                </a:rPr>
                <a:t>, He-tanks, </a:t>
              </a:r>
              <a:r>
                <a:rPr lang="it-IT" sz="2400" b="1" err="1">
                  <a:solidFill>
                    <a:schemeClr val="accent1"/>
                  </a:solidFill>
                </a:rPr>
                <a:t>magnetic</a:t>
              </a:r>
              <a:r>
                <a:rPr lang="it-IT" sz="2400" b="1">
                  <a:solidFill>
                    <a:schemeClr val="accent1"/>
                  </a:solidFill>
                </a:rPr>
                <a:t> </a:t>
              </a:r>
              <a:r>
                <a:rPr lang="it-IT" sz="2400" b="1" err="1">
                  <a:solidFill>
                    <a:schemeClr val="accent1"/>
                  </a:solidFill>
                </a:rPr>
                <a:t>shields</a:t>
              </a:r>
              <a:r>
                <a:rPr lang="it-IT" sz="2400" b="1">
                  <a:solidFill>
                    <a:schemeClr val="accent1"/>
                  </a:solidFill>
                </a:rPr>
                <a:t>)</a:t>
              </a:r>
            </a:p>
          </p:txBody>
        </p:sp>
      </p:grpSp>
      <p:sp>
        <p:nvSpPr>
          <p:cNvPr id="8" name="Title 1">
            <a:extLst>
              <a:ext uri="{FF2B5EF4-FFF2-40B4-BE49-F238E27FC236}">
                <a16:creationId xmlns:a16="http://schemas.microsoft.com/office/drawing/2014/main" id="{5B3A3DE2-7BC6-3B13-B96E-C6374ED343C1}"/>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European XFEL</a:t>
            </a:r>
          </a:p>
        </p:txBody>
      </p:sp>
    </p:spTree>
    <p:extLst>
      <p:ext uri="{BB962C8B-B14F-4D97-AF65-F5344CB8AC3E}">
        <p14:creationId xmlns:p14="http://schemas.microsoft.com/office/powerpoint/2010/main" val="2190169692"/>
      </p:ext>
    </p:extLst>
  </p:cSld>
  <p:clrMapOvr>
    <a:masterClrMapping/>
  </p:clrMapOvr>
  <p:extLst>
    <p:ext uri="{6950BFC3-D8DA-4A85-94F7-54DA5524770B}">
      <p188:commentRel xmlns:p188="http://schemas.microsoft.com/office/powerpoint/2018/8/main" xmlns=""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4">
            <a:extLst>
              <a:ext uri="{FF2B5EF4-FFF2-40B4-BE49-F238E27FC236}">
                <a16:creationId xmlns:a16="http://schemas.microsoft.com/office/drawing/2014/main" id="{D66861C8-8BD4-4650-8D1C-E545A711DA51}"/>
              </a:ext>
            </a:extLst>
          </p:cNvPr>
          <p:cNvSpPr/>
          <p:nvPr/>
        </p:nvSpPr>
        <p:spPr>
          <a:xfrm>
            <a:off x="474764" y="692503"/>
            <a:ext cx="5743156" cy="5916491"/>
          </a:xfrm>
          <a:prstGeom prst="rect">
            <a:avLst/>
          </a:prstGeom>
        </p:spPr>
        <p:txBody>
          <a:bodyPr wrap="square">
            <a:spAutoFit/>
          </a:bodyPr>
          <a:lstStyle/>
          <a:p>
            <a:pPr defTabSz="912813" fontAlgn="base">
              <a:lnSpc>
                <a:spcPct val="90000"/>
              </a:lnSpc>
              <a:spcBef>
                <a:spcPts val="400"/>
              </a:spcBef>
              <a:spcAft>
                <a:spcPct val="0"/>
              </a:spcAft>
              <a:defRPr/>
            </a:pPr>
            <a:r>
              <a:rPr lang="en-US" altLang="it-IT" sz="2400" b="1">
                <a:solidFill>
                  <a:schemeClr val="tx1">
                    <a:lumMod val="75000"/>
                    <a:lumOff val="25000"/>
                  </a:schemeClr>
                </a:solidFill>
                <a:latin typeface="Calibri body"/>
                <a:ea typeface="MS PGothic" panose="020B0600070205080204" pitchFamily="34" charset="-128"/>
                <a:cs typeface="Arial" panose="020B0604020202020204" pitchFamily="34" charset="0"/>
              </a:rPr>
              <a:t>Purposes:</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800</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SC cavities,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3 Nb suppliers</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2 industries</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b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2 recipes </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Final EP</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Flash BCP</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Average usable E-XFEL gradient</a:t>
            </a:r>
          </a:p>
          <a:p>
            <a:pPr marL="450850" lvl="1" indent="-179388" defTabSz="912813" fontAlgn="base">
              <a:lnSpc>
                <a:spcPct val="90000"/>
              </a:lnSpc>
              <a:spcAft>
                <a:spcPct val="0"/>
              </a:spcAft>
              <a:buFont typeface="Arial" panose="020B0604020202020204" pitchFamily="34" charset="0"/>
              <a:buChar char="•"/>
              <a:defRPr/>
            </a:pP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Q</a:t>
            </a:r>
            <a:r>
              <a:rPr lang="en-US" altLang="it-IT" sz="1600" b="1" baseline="-25000">
                <a:solidFill>
                  <a:schemeClr val="tx1">
                    <a:lumMod val="75000"/>
                    <a:lumOff val="25000"/>
                  </a:schemeClr>
                </a:solidFill>
                <a:latin typeface="Calibri body"/>
                <a:ea typeface="MS PGothic" panose="020B0600070205080204" pitchFamily="34" charset="-128"/>
                <a:cs typeface="Arial" panose="020B0604020202020204" pitchFamily="34" charset="0"/>
              </a:rPr>
              <a:t>0</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=1x10</a:t>
            </a:r>
            <a:r>
              <a:rPr lang="en-US" altLang="it-IT" sz="1600" b="1" baseline="30000">
                <a:solidFill>
                  <a:schemeClr val="tx1">
                    <a:lumMod val="75000"/>
                    <a:lumOff val="25000"/>
                  </a:schemeClr>
                </a:solidFill>
                <a:latin typeface="Calibri body"/>
                <a:ea typeface="MS PGothic" panose="020B0600070205080204" pitchFamily="34" charset="-128"/>
                <a:cs typeface="Arial" panose="020B0604020202020204" pitchFamily="34" charset="0"/>
              </a:rPr>
              <a:t>10</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 23.6 MV/m, X-Rays &lt;1x10</a:t>
            </a:r>
            <a:r>
              <a:rPr lang="en-US" altLang="it-IT" sz="1600" b="1" baseline="30000">
                <a:solidFill>
                  <a:schemeClr val="tx1">
                    <a:lumMod val="75000"/>
                    <a:lumOff val="25000"/>
                  </a:schemeClr>
                </a:solidFill>
                <a:latin typeface="Calibri body"/>
                <a:ea typeface="MS PGothic" panose="020B0600070205080204" pitchFamily="34" charset="-128"/>
                <a:cs typeface="Arial" panose="020B0604020202020204" pitchFamily="34" charset="0"/>
              </a:rPr>
              <a:t>-2 </a:t>
            </a:r>
            <a:r>
              <a:rPr lang="en-US"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mGy</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/min</a:t>
            </a:r>
            <a:endParaRPr lang="it-IT" altLang="it-IT" sz="17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Delivery rate about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8 CVs/week</a:t>
            </a:r>
          </a:p>
          <a:p>
            <a:pPr defTabSz="912813" fontAlgn="base">
              <a:lnSpc>
                <a:spcPct val="90000"/>
              </a:lnSpc>
              <a:spcBef>
                <a:spcPts val="400"/>
              </a:spcBef>
              <a:spcAft>
                <a:spcPct val="0"/>
              </a:spcAft>
              <a:defRPr/>
            </a:pPr>
            <a:r>
              <a:rPr lang="en-US" altLang="it-IT" sz="700" b="1">
                <a:solidFill>
                  <a:schemeClr val="tx1">
                    <a:lumMod val="75000"/>
                    <a:lumOff val="25000"/>
                  </a:schemeClr>
                </a:solidFill>
                <a:latin typeface="Calibri body"/>
                <a:ea typeface="MS PGothic" panose="020B0600070205080204" pitchFamily="34" charset="-128"/>
                <a:cs typeface="Arial" panose="020B0604020202020204" pitchFamily="34" charset="0"/>
              </a:rPr>
              <a:t> </a:t>
            </a:r>
          </a:p>
          <a:p>
            <a:pPr defTabSz="912813" fontAlgn="base">
              <a:lnSpc>
                <a:spcPct val="90000"/>
              </a:lnSpc>
              <a:spcBef>
                <a:spcPts val="400"/>
              </a:spcBef>
              <a:spcAft>
                <a:spcPct val="0"/>
              </a:spcAft>
              <a:defRPr/>
            </a:pPr>
            <a:endParaRPr lang="en-US" altLang="it-IT" sz="7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0" indent="0">
              <a:buNone/>
            </a:pPr>
            <a:r>
              <a:rPr lang="en-US" altLang="en-US" sz="2400" b="1">
                <a:solidFill>
                  <a:schemeClr val="tx1">
                    <a:lumMod val="75000"/>
                    <a:lumOff val="25000"/>
                  </a:schemeClr>
                </a:solidFill>
                <a:latin typeface="Calibri body"/>
                <a:ea typeface="MS PGothic" panose="020B0600070205080204" pitchFamily="34" charset="-128"/>
                <a:cs typeface="Arial" panose="020B0604020202020204" pitchFamily="34" charset="0"/>
              </a:rPr>
              <a:t>How it worked:</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Materials</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and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vendors qualification</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(Nb)</a:t>
            </a:r>
            <a:endPar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Definition of production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specs</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(2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recipes</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b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b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PED 4.3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compliant</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prototypes</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TESLA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experience</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Cavity</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producers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qualification</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mechanical</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Technology transfer to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industries</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Grown</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and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qualification</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of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insfrastrucutes</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Qualification</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of the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transferred</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technology</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Set-up</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of the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external</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QA/QC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at</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industries</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Series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cavities</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production: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continuos</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monitoring</a:t>
            </a:r>
            <a:b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of key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parameters</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Prompt feedback of the production </a:t>
            </a:r>
            <a:r>
              <a:rPr lang="it-IT" altLang="it-IT" b="1" err="1">
                <a:solidFill>
                  <a:schemeClr val="tx1">
                    <a:lumMod val="75000"/>
                    <a:lumOff val="25000"/>
                  </a:schemeClr>
                </a:solidFill>
                <a:latin typeface="Calibri body"/>
                <a:ea typeface="MS PGothic" panose="020B0600070205080204" pitchFamily="34" charset="-128"/>
                <a:cs typeface="Arial" panose="020B0604020202020204" pitchFamily="34" charset="0"/>
              </a:rPr>
              <a:t>quality</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a:r>
            <a:b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b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analysis</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 of VT vs. key </a:t>
            </a:r>
            <a:r>
              <a:rPr lang="it-IT" altLang="it-IT" err="1">
                <a:solidFill>
                  <a:schemeClr val="tx1">
                    <a:lumMod val="75000"/>
                    <a:lumOff val="25000"/>
                  </a:schemeClr>
                </a:solidFill>
                <a:latin typeface="Calibri body"/>
                <a:ea typeface="MS PGothic" panose="020B0600070205080204" pitchFamily="34" charset="-128"/>
                <a:cs typeface="Arial" panose="020B0604020202020204" pitchFamily="34" charset="0"/>
              </a:rPr>
              <a:t>parameters</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p>
        </p:txBody>
      </p:sp>
      <p:sp>
        <p:nvSpPr>
          <p:cNvPr id="8" name="Slide Number Placeholder 7">
            <a:extLst>
              <a:ext uri="{FF2B5EF4-FFF2-40B4-BE49-F238E27FC236}">
                <a16:creationId xmlns:a16="http://schemas.microsoft.com/office/drawing/2014/main" id="{5C0723F6-269B-4888-A455-781186BDA8A7}"/>
              </a:ext>
            </a:extLst>
          </p:cNvPr>
          <p:cNvSpPr>
            <a:spLocks noGrp="1"/>
          </p:cNvSpPr>
          <p:nvPr>
            <p:ph type="sldNum" sz="quarter" idx="12"/>
          </p:nvPr>
        </p:nvSpPr>
        <p:spPr/>
        <p:txBody>
          <a:bodyPr/>
          <a:lstStyle/>
          <a:p>
            <a:fld id="{4C8636E5-F268-0A4A-84DB-69488F0245B6}" type="slidenum">
              <a:rPr lang="it-IT" smtClean="0"/>
              <a:t>11</a:t>
            </a:fld>
            <a:endParaRPr lang="it-IT"/>
          </a:p>
        </p:txBody>
      </p:sp>
      <p:pic>
        <p:nvPicPr>
          <p:cNvPr id="33" name="Picture 255" descr="logo-XFEL_rgb_11x11">
            <a:extLst>
              <a:ext uri="{FF2B5EF4-FFF2-40B4-BE49-F238E27FC236}">
                <a16:creationId xmlns:a16="http://schemas.microsoft.com/office/drawing/2014/main" id="{47919543-E95A-4D12-918B-B79FB362C2DF}"/>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76011" y="3122"/>
            <a:ext cx="515989" cy="5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4">
            <a:extLst>
              <a:ext uri="{FF2B5EF4-FFF2-40B4-BE49-F238E27FC236}">
                <a16:creationId xmlns:a16="http://schemas.microsoft.com/office/drawing/2014/main" id="{84AF66C5-923A-4F9B-AD73-9FE91FF3D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6285"/>
          <a:stretch/>
        </p:blipFill>
        <p:spPr bwMode="auto">
          <a:xfrm>
            <a:off x="8533680" y="40314"/>
            <a:ext cx="3106851" cy="46891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E429FB10-6723-4CD8-9F88-A9102443B615}"/>
              </a:ext>
            </a:extLst>
          </p:cNvPr>
          <p:cNvGrpSpPr/>
          <p:nvPr/>
        </p:nvGrpSpPr>
        <p:grpSpPr>
          <a:xfrm>
            <a:off x="9669635" y="1211398"/>
            <a:ext cx="2522364" cy="3803906"/>
            <a:chOff x="9669635" y="1211398"/>
            <a:chExt cx="2522364" cy="3803906"/>
          </a:xfrm>
        </p:grpSpPr>
        <p:sp>
          <p:nvSpPr>
            <p:cNvPr id="47" name="Rectangle: Rounded Corners 46">
              <a:extLst>
                <a:ext uri="{FF2B5EF4-FFF2-40B4-BE49-F238E27FC236}">
                  <a16:creationId xmlns:a16="http://schemas.microsoft.com/office/drawing/2014/main" id="{D4C67546-B2D4-4140-A1E7-61134AE9882B}"/>
                </a:ext>
              </a:extLst>
            </p:cNvPr>
            <p:cNvSpPr/>
            <p:nvPr/>
          </p:nvSpPr>
          <p:spPr>
            <a:xfrm>
              <a:off x="9837740" y="1211398"/>
              <a:ext cx="2243483" cy="39914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Analysis VT @ 2 K vs. running production quality</a:t>
              </a:r>
            </a:p>
          </p:txBody>
        </p:sp>
        <p:pic>
          <p:nvPicPr>
            <p:cNvPr id="26" name="Picture 25">
              <a:extLst>
                <a:ext uri="{FF2B5EF4-FFF2-40B4-BE49-F238E27FC236}">
                  <a16:creationId xmlns:a16="http://schemas.microsoft.com/office/drawing/2014/main" id="{10BA06B6-72C7-4953-81B4-F1BE79F54F7D}"/>
                </a:ext>
              </a:extLst>
            </p:cNvPr>
            <p:cNvPicPr>
              <a:picLocks noChangeAspect="1"/>
            </p:cNvPicPr>
            <p:nvPr/>
          </p:nvPicPr>
          <p:blipFill>
            <a:blip r:embed="rId4"/>
            <a:stretch>
              <a:fillRect/>
            </a:stretch>
          </p:blipFill>
          <p:spPr>
            <a:xfrm>
              <a:off x="9669635" y="1593408"/>
              <a:ext cx="2466036" cy="1722964"/>
            </a:xfrm>
            <a:prstGeom prst="rect">
              <a:avLst/>
            </a:prstGeom>
          </p:spPr>
        </p:pic>
        <p:pic>
          <p:nvPicPr>
            <p:cNvPr id="27" name="Picture 26">
              <a:extLst>
                <a:ext uri="{FF2B5EF4-FFF2-40B4-BE49-F238E27FC236}">
                  <a16:creationId xmlns:a16="http://schemas.microsoft.com/office/drawing/2014/main" id="{0D79ABBF-81AA-4554-8987-9B0F540AD5A6}"/>
                </a:ext>
              </a:extLst>
            </p:cNvPr>
            <p:cNvPicPr>
              <a:picLocks noChangeAspect="1"/>
            </p:cNvPicPr>
            <p:nvPr/>
          </p:nvPicPr>
          <p:blipFill>
            <a:blip r:embed="rId5"/>
            <a:stretch>
              <a:fillRect/>
            </a:stretch>
          </p:blipFill>
          <p:spPr>
            <a:xfrm>
              <a:off x="9669635" y="3288652"/>
              <a:ext cx="2522364" cy="1726652"/>
            </a:xfrm>
            <a:prstGeom prst="rect">
              <a:avLst/>
            </a:prstGeom>
          </p:spPr>
        </p:pic>
      </p:grpSp>
      <p:grpSp>
        <p:nvGrpSpPr>
          <p:cNvPr id="61" name="Group 60">
            <a:extLst>
              <a:ext uri="{FF2B5EF4-FFF2-40B4-BE49-F238E27FC236}">
                <a16:creationId xmlns:a16="http://schemas.microsoft.com/office/drawing/2014/main" id="{035ECCD4-6262-42E4-9ACD-E6B7F950552A}"/>
              </a:ext>
            </a:extLst>
          </p:cNvPr>
          <p:cNvGrpSpPr/>
          <p:nvPr/>
        </p:nvGrpSpPr>
        <p:grpSpPr>
          <a:xfrm>
            <a:off x="5687976" y="1176457"/>
            <a:ext cx="2132334" cy="2835494"/>
            <a:chOff x="5859558" y="1212316"/>
            <a:chExt cx="1960751" cy="2697300"/>
          </a:xfrm>
        </p:grpSpPr>
        <p:pic>
          <p:nvPicPr>
            <p:cNvPr id="24" name="Picture 23">
              <a:extLst>
                <a:ext uri="{FF2B5EF4-FFF2-40B4-BE49-F238E27FC236}">
                  <a16:creationId xmlns:a16="http://schemas.microsoft.com/office/drawing/2014/main" id="{B46CD67C-7F8E-4BE5-8359-4B9BC11193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541"/>
            <a:stretch/>
          </p:blipFill>
          <p:spPr>
            <a:xfrm>
              <a:off x="5859558" y="1461324"/>
              <a:ext cx="1960751" cy="2448292"/>
            </a:xfrm>
            <a:prstGeom prst="rect">
              <a:avLst/>
            </a:prstGeom>
          </p:spPr>
        </p:pic>
        <p:sp>
          <p:nvSpPr>
            <p:cNvPr id="57" name="Rectangle: Rounded Corners 56">
              <a:extLst>
                <a:ext uri="{FF2B5EF4-FFF2-40B4-BE49-F238E27FC236}">
                  <a16:creationId xmlns:a16="http://schemas.microsoft.com/office/drawing/2014/main" id="{922DB40D-7265-410B-8BA7-2A8EDC21FD0A}"/>
                </a:ext>
              </a:extLst>
            </p:cNvPr>
            <p:cNvSpPr/>
            <p:nvPr/>
          </p:nvSpPr>
          <p:spPr>
            <a:xfrm>
              <a:off x="6069312" y="1212316"/>
              <a:ext cx="1471674" cy="3044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Final EP / Flash BCP</a:t>
              </a:r>
            </a:p>
          </p:txBody>
        </p:sp>
      </p:grpSp>
      <p:grpSp>
        <p:nvGrpSpPr>
          <p:cNvPr id="29" name="Group 28">
            <a:extLst>
              <a:ext uri="{FF2B5EF4-FFF2-40B4-BE49-F238E27FC236}">
                <a16:creationId xmlns:a16="http://schemas.microsoft.com/office/drawing/2014/main" id="{7BEB361E-22F8-4D96-80F0-1600EFBE1A2A}"/>
              </a:ext>
            </a:extLst>
          </p:cNvPr>
          <p:cNvGrpSpPr/>
          <p:nvPr/>
        </p:nvGrpSpPr>
        <p:grpSpPr>
          <a:xfrm>
            <a:off x="8106214" y="1216663"/>
            <a:ext cx="1369135" cy="2721252"/>
            <a:chOff x="10059905" y="825089"/>
            <a:chExt cx="1369135" cy="2721252"/>
          </a:xfrm>
        </p:grpSpPr>
        <p:grpSp>
          <p:nvGrpSpPr>
            <p:cNvPr id="31" name="Group 30">
              <a:extLst>
                <a:ext uri="{FF2B5EF4-FFF2-40B4-BE49-F238E27FC236}">
                  <a16:creationId xmlns:a16="http://schemas.microsoft.com/office/drawing/2014/main" id="{5733233A-17D2-441D-8C03-CE8174D05A05}"/>
                </a:ext>
              </a:extLst>
            </p:cNvPr>
            <p:cNvGrpSpPr>
              <a:grpSpLocks noChangeAspect="1"/>
            </p:cNvGrpSpPr>
            <p:nvPr/>
          </p:nvGrpSpPr>
          <p:grpSpPr>
            <a:xfrm>
              <a:off x="10059905" y="1225265"/>
              <a:ext cx="1369135" cy="2321076"/>
              <a:chOff x="7962752" y="2938288"/>
              <a:chExt cx="2399047" cy="4067078"/>
            </a:xfrm>
          </p:grpSpPr>
          <p:pic>
            <p:nvPicPr>
              <p:cNvPr id="35" name="Picture 34">
                <a:extLst>
                  <a:ext uri="{FF2B5EF4-FFF2-40B4-BE49-F238E27FC236}">
                    <a16:creationId xmlns:a16="http://schemas.microsoft.com/office/drawing/2014/main" id="{EB941F2D-34B5-4351-B9AA-549E32F330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2766" y="2938288"/>
                <a:ext cx="2218481" cy="1251582"/>
              </a:xfrm>
              <a:prstGeom prst="rect">
                <a:avLst/>
              </a:prstGeom>
            </p:spPr>
          </p:pic>
          <p:pic>
            <p:nvPicPr>
              <p:cNvPr id="40" name="Picture 39">
                <a:extLst>
                  <a:ext uri="{FF2B5EF4-FFF2-40B4-BE49-F238E27FC236}">
                    <a16:creationId xmlns:a16="http://schemas.microsoft.com/office/drawing/2014/main" id="{C013296B-7974-4D07-A1F7-C2BE514D41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2752" y="4222574"/>
                <a:ext cx="2350875" cy="1248685"/>
              </a:xfrm>
              <a:prstGeom prst="rect">
                <a:avLst/>
              </a:prstGeom>
            </p:spPr>
          </p:pic>
          <p:pic>
            <p:nvPicPr>
              <p:cNvPr id="42" name="Picture 41">
                <a:extLst>
                  <a:ext uri="{FF2B5EF4-FFF2-40B4-BE49-F238E27FC236}">
                    <a16:creationId xmlns:a16="http://schemas.microsoft.com/office/drawing/2014/main" id="{E67AB6DA-905E-4BBD-8AED-9660B0E44C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5412" y="5581040"/>
                <a:ext cx="2356387" cy="1424326"/>
              </a:xfrm>
              <a:prstGeom prst="rect">
                <a:avLst/>
              </a:prstGeom>
            </p:spPr>
          </p:pic>
        </p:grpSp>
        <p:sp>
          <p:nvSpPr>
            <p:cNvPr id="58" name="Rectangle: Rounded Corners 57">
              <a:extLst>
                <a:ext uri="{FF2B5EF4-FFF2-40B4-BE49-F238E27FC236}">
                  <a16:creationId xmlns:a16="http://schemas.microsoft.com/office/drawing/2014/main" id="{E7BA3B55-FDB9-4E92-B6FE-B72004A16280}"/>
                </a:ext>
              </a:extLst>
            </p:cNvPr>
            <p:cNvSpPr/>
            <p:nvPr/>
          </p:nvSpPr>
          <p:spPr>
            <a:xfrm>
              <a:off x="10107091" y="825089"/>
              <a:ext cx="1026695" cy="34612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Inclusions</a:t>
              </a:r>
              <a:br>
                <a:rPr lang="it-IT" sz="1200"/>
              </a:br>
              <a:r>
                <a:rPr lang="it-IT" sz="1200"/>
                <a:t>in Nb sheets</a:t>
              </a:r>
            </a:p>
          </p:txBody>
        </p:sp>
      </p:grpSp>
      <p:grpSp>
        <p:nvGrpSpPr>
          <p:cNvPr id="65" name="Group 64">
            <a:extLst>
              <a:ext uri="{FF2B5EF4-FFF2-40B4-BE49-F238E27FC236}">
                <a16:creationId xmlns:a16="http://schemas.microsoft.com/office/drawing/2014/main" id="{40C6D43E-F296-42BC-A0A5-9D0F01DBA5DB}"/>
              </a:ext>
            </a:extLst>
          </p:cNvPr>
          <p:cNvGrpSpPr/>
          <p:nvPr/>
        </p:nvGrpSpPr>
        <p:grpSpPr>
          <a:xfrm>
            <a:off x="5812029" y="4226518"/>
            <a:ext cx="1800952" cy="2447604"/>
            <a:chOff x="5810553" y="4262518"/>
            <a:chExt cx="1800952" cy="2447604"/>
          </a:xfrm>
        </p:grpSpPr>
        <p:pic>
          <p:nvPicPr>
            <p:cNvPr id="59" name="Picture 8">
              <a:extLst>
                <a:ext uri="{FF2B5EF4-FFF2-40B4-BE49-F238E27FC236}">
                  <a16:creationId xmlns:a16="http://schemas.microsoft.com/office/drawing/2014/main" id="{B2FEE5ED-937E-4AEE-8C1D-62F4E21217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2493" y="4262518"/>
              <a:ext cx="1563217" cy="235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Rounded Corners 59">
              <a:extLst>
                <a:ext uri="{FF2B5EF4-FFF2-40B4-BE49-F238E27FC236}">
                  <a16:creationId xmlns:a16="http://schemas.microsoft.com/office/drawing/2014/main" id="{B266C072-F40E-4CBA-9DA5-053C102EC17E}"/>
                </a:ext>
              </a:extLst>
            </p:cNvPr>
            <p:cNvSpPr/>
            <p:nvPr/>
          </p:nvSpPr>
          <p:spPr>
            <a:xfrm>
              <a:off x="5810553" y="6405660"/>
              <a:ext cx="1800952" cy="3044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120 °C baking system (EZ)</a:t>
              </a:r>
            </a:p>
          </p:txBody>
        </p:sp>
      </p:grpSp>
      <p:grpSp>
        <p:nvGrpSpPr>
          <p:cNvPr id="64" name="Group 63">
            <a:extLst>
              <a:ext uri="{FF2B5EF4-FFF2-40B4-BE49-F238E27FC236}">
                <a16:creationId xmlns:a16="http://schemas.microsoft.com/office/drawing/2014/main" id="{11E39DC1-6A26-4D0F-9F43-64B2474523E3}"/>
              </a:ext>
            </a:extLst>
          </p:cNvPr>
          <p:cNvGrpSpPr/>
          <p:nvPr/>
        </p:nvGrpSpPr>
        <p:grpSpPr>
          <a:xfrm>
            <a:off x="7640651" y="4151978"/>
            <a:ext cx="1436150" cy="2706937"/>
            <a:chOff x="7612821" y="4153483"/>
            <a:chExt cx="1436150" cy="2706937"/>
          </a:xfrm>
        </p:grpSpPr>
        <p:pic>
          <p:nvPicPr>
            <p:cNvPr id="62" name="Picture 4">
              <a:extLst>
                <a:ext uri="{FF2B5EF4-FFF2-40B4-BE49-F238E27FC236}">
                  <a16:creationId xmlns:a16="http://schemas.microsoft.com/office/drawing/2014/main" id="{B4C100ED-25EF-40D4-803D-C02FA04FEEF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925" t="12565" r="16947" b="1826"/>
            <a:stretch/>
          </p:blipFill>
          <p:spPr bwMode="auto">
            <a:xfrm>
              <a:off x="7612821" y="4153483"/>
              <a:ext cx="1436150" cy="2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ectangle: Rounded Corners 62">
              <a:extLst>
                <a:ext uri="{FF2B5EF4-FFF2-40B4-BE49-F238E27FC236}">
                  <a16:creationId xmlns:a16="http://schemas.microsoft.com/office/drawing/2014/main" id="{A0FBD066-93D7-43E6-9D34-2A785FFF2145}"/>
                </a:ext>
              </a:extLst>
            </p:cNvPr>
            <p:cNvSpPr/>
            <p:nvPr/>
          </p:nvSpPr>
          <p:spPr>
            <a:xfrm>
              <a:off x="7659318" y="6540751"/>
              <a:ext cx="1353553" cy="3044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HPR cabinet (RI)</a:t>
              </a:r>
            </a:p>
          </p:txBody>
        </p:sp>
      </p:grpSp>
      <p:pic>
        <p:nvPicPr>
          <p:cNvPr id="67" name="Picture 66" descr="A person standing in front of a computer&#10;&#10;Description automatically generated">
            <a:extLst>
              <a:ext uri="{FF2B5EF4-FFF2-40B4-BE49-F238E27FC236}">
                <a16:creationId xmlns:a16="http://schemas.microsoft.com/office/drawing/2014/main" id="{8C1E85B9-BA09-48F1-AA43-C0E020B9DE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4236" y="5097020"/>
            <a:ext cx="2522363" cy="1754469"/>
          </a:xfrm>
          <a:prstGeom prst="rect">
            <a:avLst/>
          </a:prstGeom>
        </p:spPr>
      </p:pic>
      <p:sp>
        <p:nvSpPr>
          <p:cNvPr id="69" name="Rectangle: Rounded Corners 68">
            <a:extLst>
              <a:ext uri="{FF2B5EF4-FFF2-40B4-BE49-F238E27FC236}">
                <a16:creationId xmlns:a16="http://schemas.microsoft.com/office/drawing/2014/main" id="{084D4B90-1DC9-4C1A-A5BB-2B649CE05B39}"/>
              </a:ext>
            </a:extLst>
          </p:cNvPr>
          <p:cNvSpPr/>
          <p:nvPr/>
        </p:nvSpPr>
        <p:spPr>
          <a:xfrm>
            <a:off x="9837740" y="5974254"/>
            <a:ext cx="956728" cy="3044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EBW (EZ)</a:t>
            </a:r>
          </a:p>
        </p:txBody>
      </p:sp>
      <p:sp>
        <p:nvSpPr>
          <p:cNvPr id="3" name="Title 1">
            <a:extLst>
              <a:ext uri="{FF2B5EF4-FFF2-40B4-BE49-F238E27FC236}">
                <a16:creationId xmlns:a16="http://schemas.microsoft.com/office/drawing/2014/main" id="{86C7EA5D-158C-7501-966A-A9997A79D3E2}"/>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European XFEL: 1.3 GHz series cavity</a:t>
            </a:r>
          </a:p>
        </p:txBody>
      </p:sp>
    </p:spTree>
    <p:extLst>
      <p:ext uri="{BB962C8B-B14F-4D97-AF65-F5344CB8AC3E}">
        <p14:creationId xmlns:p14="http://schemas.microsoft.com/office/powerpoint/2010/main" val="1294719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D446B35-1D1A-4874-B938-D03AFCC06DAF}"/>
              </a:ext>
            </a:extLst>
          </p:cNvPr>
          <p:cNvPicPr>
            <a:picLocks noChangeAspect="1"/>
          </p:cNvPicPr>
          <p:nvPr/>
        </p:nvPicPr>
        <p:blipFill>
          <a:blip r:embed="rId2"/>
          <a:stretch>
            <a:fillRect/>
          </a:stretch>
        </p:blipFill>
        <p:spPr>
          <a:xfrm>
            <a:off x="4936754" y="4868821"/>
            <a:ext cx="1868312" cy="1590559"/>
          </a:xfrm>
          <a:prstGeom prst="rect">
            <a:avLst/>
          </a:prstGeom>
        </p:spPr>
      </p:pic>
      <p:pic>
        <p:nvPicPr>
          <p:cNvPr id="37" name="Picture 36">
            <a:extLst>
              <a:ext uri="{FF2B5EF4-FFF2-40B4-BE49-F238E27FC236}">
                <a16:creationId xmlns:a16="http://schemas.microsoft.com/office/drawing/2014/main" id="{2082D7CA-FF6B-43D1-B560-D4F429E23183}"/>
              </a:ext>
            </a:extLst>
          </p:cNvPr>
          <p:cNvPicPr>
            <a:picLocks noChangeAspect="1"/>
          </p:cNvPicPr>
          <p:nvPr/>
        </p:nvPicPr>
        <p:blipFill>
          <a:blip r:embed="rId3"/>
          <a:stretch>
            <a:fillRect/>
          </a:stretch>
        </p:blipFill>
        <p:spPr>
          <a:xfrm>
            <a:off x="6778846" y="4868821"/>
            <a:ext cx="1918545" cy="1590559"/>
          </a:xfrm>
          <a:prstGeom prst="rect">
            <a:avLst/>
          </a:prstGeom>
        </p:spPr>
      </p:pic>
      <p:sp>
        <p:nvSpPr>
          <p:cNvPr id="38" name="TextBox 37">
            <a:extLst>
              <a:ext uri="{FF2B5EF4-FFF2-40B4-BE49-F238E27FC236}">
                <a16:creationId xmlns:a16="http://schemas.microsoft.com/office/drawing/2014/main" id="{3025D841-C6C6-440E-A83B-2F32018A389B}"/>
              </a:ext>
            </a:extLst>
          </p:cNvPr>
          <p:cNvSpPr txBox="1"/>
          <p:nvPr/>
        </p:nvSpPr>
        <p:spPr>
          <a:xfrm>
            <a:off x="5148451" y="6416187"/>
            <a:ext cx="1656943" cy="430887"/>
          </a:xfrm>
          <a:prstGeom prst="rect">
            <a:avLst/>
          </a:prstGeom>
          <a:noFill/>
        </p:spPr>
        <p:txBody>
          <a:bodyPr wrap="square" rtlCol="0">
            <a:spAutoFit/>
          </a:bodyPr>
          <a:lstStyle/>
          <a:p>
            <a:pPr algn="ctr" fontAlgn="base">
              <a:spcBef>
                <a:spcPct val="0"/>
              </a:spcBef>
              <a:spcAft>
                <a:spcPct val="0"/>
              </a:spcAft>
              <a:defRPr/>
            </a:pPr>
            <a:r>
              <a:rPr lang="en-US" sz="1050" b="1">
                <a:solidFill>
                  <a:srgbClr val="0000FF"/>
                </a:solidFill>
                <a:latin typeface="Calibri"/>
                <a:cs typeface="Arial" panose="020B0604020202020204" pitchFamily="34" charset="0"/>
              </a:rPr>
              <a:t>After 33.0 ± 4.8  [MV/m]</a:t>
            </a:r>
          </a:p>
          <a:p>
            <a:pPr algn="ctr" fontAlgn="base">
              <a:spcBef>
                <a:spcPct val="0"/>
              </a:spcBef>
              <a:spcAft>
                <a:spcPct val="0"/>
              </a:spcAft>
              <a:defRPr/>
            </a:pPr>
            <a:r>
              <a:rPr lang="en-US" sz="1050" b="1">
                <a:solidFill>
                  <a:srgbClr val="000000"/>
                </a:solidFill>
                <a:latin typeface="Calibri"/>
                <a:cs typeface="Arial" panose="020B0604020202020204" pitchFamily="34" charset="0"/>
              </a:rPr>
              <a:t>Before 31.4 ± 6.8  [MV/m]</a:t>
            </a:r>
            <a:endParaRPr lang="en-US" sz="1050" b="1">
              <a:solidFill>
                <a:srgbClr val="0000FF"/>
              </a:solidFill>
              <a:latin typeface="Calibri"/>
              <a:cs typeface="Arial" panose="020B0604020202020204" pitchFamily="34" charset="0"/>
            </a:endParaRPr>
          </a:p>
        </p:txBody>
      </p:sp>
      <p:sp>
        <p:nvSpPr>
          <p:cNvPr id="39" name="TextBox 38">
            <a:extLst>
              <a:ext uri="{FF2B5EF4-FFF2-40B4-BE49-F238E27FC236}">
                <a16:creationId xmlns:a16="http://schemas.microsoft.com/office/drawing/2014/main" id="{546E2A5B-7BE5-4238-B9EE-6D5B08BEA8F1}"/>
              </a:ext>
            </a:extLst>
          </p:cNvPr>
          <p:cNvSpPr txBox="1"/>
          <p:nvPr/>
        </p:nvSpPr>
        <p:spPr>
          <a:xfrm>
            <a:off x="6842943" y="6416187"/>
            <a:ext cx="1656943" cy="430887"/>
          </a:xfrm>
          <a:prstGeom prst="rect">
            <a:avLst/>
          </a:prstGeom>
          <a:noFill/>
        </p:spPr>
        <p:txBody>
          <a:bodyPr wrap="square" rtlCol="0">
            <a:spAutoFit/>
          </a:bodyPr>
          <a:lstStyle/>
          <a:p>
            <a:pPr algn="ctr" fontAlgn="base">
              <a:spcBef>
                <a:spcPct val="0"/>
              </a:spcBef>
              <a:spcAft>
                <a:spcPct val="0"/>
              </a:spcAft>
              <a:defRPr/>
            </a:pPr>
            <a:r>
              <a:rPr lang="en-US" sz="1050" b="1">
                <a:solidFill>
                  <a:srgbClr val="0000FF"/>
                </a:solidFill>
                <a:latin typeface="Calibri"/>
                <a:cs typeface="Arial" panose="020B0604020202020204" pitchFamily="34" charset="0"/>
              </a:rPr>
              <a:t>After 29.8 ± 5.1  [MV/m]</a:t>
            </a:r>
          </a:p>
          <a:p>
            <a:pPr algn="ctr" fontAlgn="base">
              <a:spcBef>
                <a:spcPct val="0"/>
              </a:spcBef>
              <a:spcAft>
                <a:spcPct val="0"/>
              </a:spcAft>
              <a:defRPr/>
            </a:pPr>
            <a:r>
              <a:rPr lang="en-US" sz="1050" b="1">
                <a:solidFill>
                  <a:srgbClr val="000000"/>
                </a:solidFill>
                <a:latin typeface="Calibri"/>
                <a:cs typeface="Arial" panose="020B0604020202020204" pitchFamily="34" charset="0"/>
              </a:rPr>
              <a:t>Before 27.7 ± 7.2  [MV/m]</a:t>
            </a:r>
          </a:p>
        </p:txBody>
      </p:sp>
      <p:sp>
        <p:nvSpPr>
          <p:cNvPr id="22" name="Rettangolo 4">
            <a:extLst>
              <a:ext uri="{FF2B5EF4-FFF2-40B4-BE49-F238E27FC236}">
                <a16:creationId xmlns:a16="http://schemas.microsoft.com/office/drawing/2014/main" id="{D66861C8-8BD4-4650-8D1C-E545A711DA51}"/>
              </a:ext>
            </a:extLst>
          </p:cNvPr>
          <p:cNvSpPr/>
          <p:nvPr/>
        </p:nvSpPr>
        <p:spPr>
          <a:xfrm>
            <a:off x="813429" y="779154"/>
            <a:ext cx="7883962" cy="1876411"/>
          </a:xfrm>
          <a:prstGeom prst="rect">
            <a:avLst/>
          </a:prstGeom>
        </p:spPr>
        <p:txBody>
          <a:bodyPr wrap="square">
            <a:spAutoFit/>
          </a:bodyPr>
          <a:lstStyle/>
          <a:p>
            <a:pPr defTabSz="912813" fontAlgn="base">
              <a:lnSpc>
                <a:spcPct val="90000"/>
              </a:lnSpc>
              <a:spcBef>
                <a:spcPts val="400"/>
              </a:spcBef>
              <a:spcAft>
                <a:spcPct val="0"/>
              </a:spcAft>
              <a:defRPr/>
            </a:pPr>
            <a:r>
              <a:rPr lang="en-US" altLang="it-IT" sz="2400" b="1">
                <a:solidFill>
                  <a:schemeClr val="tx1">
                    <a:lumMod val="75000"/>
                    <a:lumOff val="25000"/>
                  </a:schemeClr>
                </a:solidFill>
                <a:latin typeface="Calibri body"/>
                <a:ea typeface="MS PGothic" panose="020B0600070205080204" pitchFamily="34" charset="-128"/>
                <a:cs typeface="Arial" panose="020B0604020202020204" pitchFamily="34" charset="0"/>
              </a:rPr>
              <a:t>Results:</a:t>
            </a:r>
            <a:endParaRPr lang="it-IT" altLang="it-IT" sz="20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b="1">
                <a:solidFill>
                  <a:schemeClr val="accent6">
                    <a:lumMod val="75000"/>
                  </a:schemeClr>
                </a:solidFill>
                <a:latin typeface="Calibri body"/>
                <a:ea typeface="MS PGothic" panose="020B0600070205080204" pitchFamily="34" charset="-128"/>
                <a:cs typeface="Arial" panose="020B0604020202020204" pitchFamily="34" charset="0"/>
              </a:rPr>
              <a:t>Accepted Cavities as Delivered</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b="1">
                <a:solidFill>
                  <a:schemeClr val="accent1">
                    <a:lumMod val="50000"/>
                  </a:schemeClr>
                </a:solidFill>
                <a:latin typeface="Calibri body"/>
                <a:ea typeface="MS PGothic" panose="020B0600070205080204" pitchFamily="34" charset="-128"/>
                <a:cs typeface="Arial" panose="020B0604020202020204" pitchFamily="34" charset="0"/>
              </a:rPr>
              <a:t> </a:t>
            </a:r>
            <a:r>
              <a:rPr lang="it-IT" altLang="it-IT" b="1">
                <a:solidFill>
                  <a:schemeClr val="accent6">
                    <a:lumMod val="75000"/>
                  </a:schemeClr>
                </a:solidFill>
                <a:latin typeface="Calibri body"/>
                <a:ea typeface="MS PGothic" panose="020B0600070205080204" pitchFamily="34" charset="-128"/>
                <a:cs typeface="Arial" panose="020B0604020202020204" pitchFamily="34" charset="0"/>
              </a:rPr>
              <a:t>70% </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(over 800)</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After Additional Treatments (</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mainly HPR</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it-IT" altLang="it-IT">
                <a:solidFill>
                  <a:schemeClr val="accent1">
                    <a:lumMod val="50000"/>
                  </a:schemeClr>
                </a:solidFill>
                <a:latin typeface="Calibri body"/>
                <a:ea typeface="MS PGothic" panose="020B0600070205080204" pitchFamily="34" charset="-128"/>
                <a:cs typeface="Arial" panose="020B0604020202020204" pitchFamily="34" charset="0"/>
              </a:rPr>
              <a:t/>
            </a:r>
            <a:br>
              <a:rPr lang="it-IT" altLang="it-IT">
                <a:solidFill>
                  <a:schemeClr val="accent1">
                    <a:lumMod val="50000"/>
                  </a:schemeClr>
                </a:solidFill>
                <a:latin typeface="Calibri body"/>
                <a:ea typeface="MS PGothic" panose="020B0600070205080204" pitchFamily="34" charset="-128"/>
                <a:cs typeface="Arial" panose="020B0604020202020204" pitchFamily="34" charset="0"/>
              </a:rPr>
            </a:br>
            <a:r>
              <a:rPr lang="it-IT" altLang="it-IT" b="1">
                <a:solidFill>
                  <a:srgbClr val="0099DC"/>
                </a:solidFill>
                <a:latin typeface="Calibri body"/>
                <a:ea typeface="MS PGothic" panose="020B0600070205080204" pitchFamily="34" charset="-128"/>
                <a:cs typeface="Arial" panose="020B0604020202020204" pitchFamily="34" charset="0"/>
              </a:rPr>
              <a:t>all </a:t>
            </a:r>
            <a:r>
              <a:rPr lang="it-IT" altLang="it-IT" b="1" err="1">
                <a:solidFill>
                  <a:srgbClr val="0099DC"/>
                </a:solidFill>
                <a:latin typeface="Calibri body"/>
                <a:ea typeface="MS PGothic" panose="020B0600070205080204" pitchFamily="34" charset="-128"/>
                <a:cs typeface="Arial" panose="020B0604020202020204" pitchFamily="34" charset="0"/>
              </a:rPr>
              <a:t>cavities</a:t>
            </a:r>
            <a:r>
              <a:rPr lang="it-IT" altLang="it-IT" b="1">
                <a:solidFill>
                  <a:srgbClr val="0099DC"/>
                </a:solidFill>
                <a:latin typeface="Calibri body"/>
                <a:ea typeface="MS PGothic" panose="020B0600070205080204" pitchFamily="34" charset="-128"/>
                <a:cs typeface="Arial" panose="020B0604020202020204" pitchFamily="34" charset="0"/>
              </a:rPr>
              <a:t> </a:t>
            </a:r>
            <a:r>
              <a:rPr lang="it-IT" altLang="it-IT" b="1" err="1">
                <a:solidFill>
                  <a:srgbClr val="0099DC"/>
                </a:solidFill>
                <a:latin typeface="Calibri body"/>
                <a:ea typeface="MS PGothic" panose="020B0600070205080204" pitchFamily="34" charset="-128"/>
                <a:cs typeface="Arial" panose="020B0604020202020204" pitchFamily="34" charset="0"/>
              </a:rPr>
              <a:t>accepted</a:t>
            </a:r>
            <a:endParaRPr lang="it-IT" altLang="it-IT" b="1">
              <a:solidFill>
                <a:srgbClr val="0099DC"/>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b="1">
                <a:solidFill>
                  <a:srgbClr val="C00000"/>
                </a:solidFill>
                <a:latin typeface="Calibri body"/>
                <a:ea typeface="MS PGothic" panose="020B0600070205080204" pitchFamily="34" charset="-128"/>
                <a:cs typeface="Arial" panose="020B0604020202020204" pitchFamily="34" charset="0"/>
              </a:rPr>
              <a:t>Rejected Cavities </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(replaced by companies)</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8 (</a:t>
            </a:r>
            <a:r>
              <a:rPr lang="en-US" altLang="it-IT" b="1">
                <a:solidFill>
                  <a:srgbClr val="C00000"/>
                </a:solidFill>
                <a:latin typeface="Calibri body"/>
                <a:ea typeface="MS PGothic" panose="020B0600070205080204" pitchFamily="34" charset="-128"/>
                <a:cs typeface="Arial" panose="020B0604020202020204" pitchFamily="34" charset="0"/>
              </a:rPr>
              <a:t>1%</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a:t>
            </a:r>
            <a:endPar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In total </a:t>
            </a:r>
            <a:r>
              <a:rPr lang="it-IT" altLang="it-IT" b="1">
                <a:solidFill>
                  <a:schemeClr val="tx1">
                    <a:lumMod val="75000"/>
                    <a:lumOff val="25000"/>
                  </a:schemeClr>
                </a:solidFill>
                <a:latin typeface="Calibri body"/>
                <a:ea typeface="MS PGothic" panose="020B0600070205080204" pitchFamily="34" charset="-128"/>
                <a:cs typeface="Arial" panose="020B0604020202020204" pitchFamily="34" charset="0"/>
              </a:rPr>
              <a:t>3 years </a:t>
            </a:r>
            <a:r>
              <a:rPr lang="it-IT" altLang="it-IT">
                <a:solidFill>
                  <a:schemeClr val="tx1">
                    <a:lumMod val="75000"/>
                    <a:lumOff val="25000"/>
                  </a:schemeClr>
                </a:solidFill>
                <a:latin typeface="Calibri body"/>
                <a:ea typeface="MS PGothic" panose="020B0600070205080204" pitchFamily="34" charset="-128"/>
                <a:cs typeface="Arial" panose="020B0604020202020204" pitchFamily="34" charset="0"/>
              </a:rPr>
              <a:t>(2013-2015)</a:t>
            </a:r>
          </a:p>
        </p:txBody>
      </p:sp>
      <p:sp>
        <p:nvSpPr>
          <p:cNvPr id="8" name="Slide Number Placeholder 7">
            <a:extLst>
              <a:ext uri="{FF2B5EF4-FFF2-40B4-BE49-F238E27FC236}">
                <a16:creationId xmlns:a16="http://schemas.microsoft.com/office/drawing/2014/main" id="{5C0723F6-269B-4888-A455-781186BDA8A7}"/>
              </a:ext>
            </a:extLst>
          </p:cNvPr>
          <p:cNvSpPr>
            <a:spLocks noGrp="1"/>
          </p:cNvSpPr>
          <p:nvPr>
            <p:ph type="sldNum" sz="quarter" idx="12"/>
          </p:nvPr>
        </p:nvSpPr>
        <p:spPr/>
        <p:txBody>
          <a:bodyPr/>
          <a:lstStyle/>
          <a:p>
            <a:fld id="{4C8636E5-F268-0A4A-84DB-69488F0245B6}" type="slidenum">
              <a:rPr lang="it-IT" smtClean="0"/>
              <a:t>12</a:t>
            </a:fld>
            <a:endParaRPr lang="it-IT"/>
          </a:p>
        </p:txBody>
      </p:sp>
      <p:sp>
        <p:nvSpPr>
          <p:cNvPr id="10" name="Date Placeholder 9">
            <a:extLst>
              <a:ext uri="{FF2B5EF4-FFF2-40B4-BE49-F238E27FC236}">
                <a16:creationId xmlns:a16="http://schemas.microsoft.com/office/drawing/2014/main" id="{77B879C8-B17A-4BB8-B870-5E833C4C1111}"/>
              </a:ext>
            </a:extLst>
          </p:cNvPr>
          <p:cNvSpPr>
            <a:spLocks noGrp="1"/>
          </p:cNvSpPr>
          <p:nvPr>
            <p:ph type="dt" sz="half" idx="10"/>
          </p:nvPr>
        </p:nvSpPr>
        <p:spPr/>
        <p:txBody>
          <a:bodyPr/>
          <a:lstStyle/>
          <a:p>
            <a:r>
              <a:rPr lang="it-IT"/>
              <a:t>March 21, 2022</a:t>
            </a:r>
          </a:p>
        </p:txBody>
      </p:sp>
      <p:pic>
        <p:nvPicPr>
          <p:cNvPr id="17" name="Picture 2">
            <a:extLst>
              <a:ext uri="{FF2B5EF4-FFF2-40B4-BE49-F238E27FC236}">
                <a16:creationId xmlns:a16="http://schemas.microsoft.com/office/drawing/2014/main" id="{698C85EF-F349-45A6-BA36-E9974BA035E7}"/>
              </a:ext>
            </a:extLst>
          </p:cNvPr>
          <p:cNvPicPr>
            <a:picLocks noChangeAspect="1"/>
          </p:cNvPicPr>
          <p:nvPr/>
        </p:nvPicPr>
        <p:blipFill rotWithShape="1">
          <a:blip r:embed="rId4"/>
          <a:srcRect r="30847"/>
          <a:stretch/>
        </p:blipFill>
        <p:spPr>
          <a:xfrm>
            <a:off x="6670454" y="2694819"/>
            <a:ext cx="1849164" cy="1612035"/>
          </a:xfrm>
          <a:prstGeom prst="rect">
            <a:avLst/>
          </a:prstGeom>
        </p:spPr>
      </p:pic>
      <p:grpSp>
        <p:nvGrpSpPr>
          <p:cNvPr id="19" name="Gruppo 6">
            <a:extLst>
              <a:ext uri="{FF2B5EF4-FFF2-40B4-BE49-F238E27FC236}">
                <a16:creationId xmlns:a16="http://schemas.microsoft.com/office/drawing/2014/main" id="{B478D4CF-E523-4A1E-A7A4-144BCF8E43FA}"/>
              </a:ext>
            </a:extLst>
          </p:cNvPr>
          <p:cNvGrpSpPr>
            <a:grpSpLocks noChangeAspect="1"/>
          </p:cNvGrpSpPr>
          <p:nvPr/>
        </p:nvGrpSpPr>
        <p:grpSpPr>
          <a:xfrm>
            <a:off x="8878327" y="3424441"/>
            <a:ext cx="3018216" cy="3283365"/>
            <a:chOff x="9316232" y="3908638"/>
            <a:chExt cx="2993498" cy="3256474"/>
          </a:xfrm>
        </p:grpSpPr>
        <p:pic>
          <p:nvPicPr>
            <p:cNvPr id="20" name="Picture 9" descr="P:\0 X-FEL\1300\0-Cavity_production\Cavity Analysis Team\SUST cavity results pub\PRSTAB\Figures for submission\Fig32.jpg">
              <a:extLst>
                <a:ext uri="{FF2B5EF4-FFF2-40B4-BE49-F238E27FC236}">
                  <a16:creationId xmlns:a16="http://schemas.microsoft.com/office/drawing/2014/main" id="{1621264A-3225-497A-B088-F0181A3A8A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0934" y="3908638"/>
              <a:ext cx="2939162" cy="2073940"/>
            </a:xfrm>
            <a:prstGeom prst="rect">
              <a:avLst/>
            </a:prstGeom>
            <a:ln>
              <a:solidFill>
                <a:srgbClr val="000000"/>
              </a:solidFill>
            </a:ln>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6F2A874-826D-48DA-BC2C-A9B70CEB885D}"/>
                </a:ext>
              </a:extLst>
            </p:cNvPr>
            <p:cNvSpPr txBox="1"/>
            <p:nvPr/>
          </p:nvSpPr>
          <p:spPr>
            <a:xfrm>
              <a:off x="9316232" y="6005140"/>
              <a:ext cx="2993498" cy="1159972"/>
            </a:xfrm>
            <a:prstGeom prst="rect">
              <a:avLst/>
            </a:prstGeom>
            <a:solidFill>
              <a:srgbClr val="CCFFFF"/>
            </a:solidFill>
            <a:ln w="28575">
              <a:solidFill>
                <a:srgbClr val="3A4A6A"/>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600" b="1" i="1" u="none" strike="noStrike" kern="0" cap="none" spc="0" normalizeH="0" baseline="0" noProof="0">
                  <a:ln>
                    <a:noFill/>
                  </a:ln>
                  <a:solidFill>
                    <a:srgbClr val="000000"/>
                  </a:solidFill>
                  <a:effectLst/>
                  <a:uLnTx/>
                  <a:uFillTx/>
                  <a:ea typeface="ＭＳ Ｐゴシック"/>
                  <a:cs typeface="Arial" panose="020B0604020202020204" pitchFamily="34" charset="0"/>
                </a:rPr>
                <a:t>Final Performances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E</a:t>
              </a:r>
              <a:r>
                <a:rPr kumimoji="0" lang="it-IT" sz="1400" b="1" i="0" u="none" strike="noStrike" kern="0" cap="none" spc="0" normalizeH="0" baseline="-25000" noProof="0">
                  <a:ln>
                    <a:noFill/>
                  </a:ln>
                  <a:solidFill>
                    <a:srgbClr val="000000"/>
                  </a:solidFill>
                  <a:effectLst/>
                  <a:uLnTx/>
                  <a:uFillTx/>
                  <a:ea typeface="ＭＳ Ｐゴシック"/>
                  <a:cs typeface="Arial" panose="020B0604020202020204" pitchFamily="34" charset="0"/>
                </a:rPr>
                <a:t>max</a:t>
              </a: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 = 33.0 ±4.8 [MV/m]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E</a:t>
              </a:r>
              <a:r>
                <a:rPr kumimoji="0" lang="it-IT" sz="1400" b="1" i="0" u="none" strike="noStrike" kern="0" cap="none" spc="0" normalizeH="0" baseline="-25000" noProof="0">
                  <a:ln>
                    <a:noFill/>
                  </a:ln>
                  <a:solidFill>
                    <a:srgbClr val="000000"/>
                  </a:solidFill>
                  <a:effectLst/>
                  <a:uLnTx/>
                  <a:uFillTx/>
                  <a:ea typeface="ＭＳ Ｐゴシック"/>
                  <a:cs typeface="Arial" panose="020B0604020202020204" pitchFamily="34" charset="0"/>
                </a:rPr>
                <a:t>usable</a:t>
              </a: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 = 29.8 ±5.1 [MV/m]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Q</a:t>
              </a:r>
              <a:r>
                <a:rPr kumimoji="0" lang="it-IT" sz="1400" b="1" i="0" u="none" strike="noStrike" kern="0" cap="none" spc="0" normalizeH="0" baseline="-25000" noProof="0">
                  <a:ln>
                    <a:noFill/>
                  </a:ln>
                  <a:solidFill>
                    <a:srgbClr val="000000"/>
                  </a:solidFill>
                  <a:effectLst/>
                  <a:uLnTx/>
                  <a:uFillTx/>
                  <a:ea typeface="ＭＳ Ｐゴシック"/>
                  <a:cs typeface="Arial" panose="020B0604020202020204" pitchFamily="34" charset="0"/>
                </a:rPr>
                <a:t>0</a:t>
              </a: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 </a:t>
              </a:r>
              <a:r>
                <a:rPr kumimoji="0" lang="it-IT" sz="1200" b="1" i="0" u="none" strike="noStrike" kern="0" cap="none" spc="0" normalizeH="0" baseline="0" noProof="0">
                  <a:ln>
                    <a:noFill/>
                  </a:ln>
                  <a:solidFill>
                    <a:srgbClr val="000000"/>
                  </a:solidFill>
                  <a:effectLst/>
                  <a:uLnTx/>
                  <a:uFillTx/>
                  <a:ea typeface="ＭＳ Ｐゴシック"/>
                  <a:cs typeface="Arial" panose="020B0604020202020204" pitchFamily="34" charset="0"/>
                </a:rPr>
                <a:t>(23.6MV/m)</a:t>
              </a: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 = 1.4 ±0.2 [10</a:t>
              </a:r>
              <a:r>
                <a:rPr kumimoji="0" lang="it-IT" sz="1400" b="1" i="0" u="none" strike="noStrike" kern="0" cap="none" spc="0" normalizeH="0" baseline="30000" noProof="0">
                  <a:ln>
                    <a:noFill/>
                  </a:ln>
                  <a:solidFill>
                    <a:srgbClr val="000000"/>
                  </a:solidFill>
                  <a:effectLst/>
                  <a:uLnTx/>
                  <a:uFillTx/>
                  <a:ea typeface="ＭＳ Ｐゴシック"/>
                  <a:cs typeface="Arial" panose="020B0604020202020204" pitchFamily="34" charset="0"/>
                </a:rPr>
                <a:t>10 </a:t>
              </a:r>
              <a:r>
                <a:rPr kumimoji="0" lang="it-IT" sz="1400" b="1" i="0" u="none" strike="noStrike" kern="0" cap="none" spc="0" normalizeH="0" baseline="0" noProof="0">
                  <a:ln>
                    <a:noFill/>
                  </a:ln>
                  <a:solidFill>
                    <a:srgbClr val="000000"/>
                  </a:solidFill>
                  <a:effectLst/>
                  <a:uLnTx/>
                  <a:uFillTx/>
                  <a:ea typeface="ＭＳ Ｐゴシック"/>
                  <a:cs typeface="Arial" panose="020B0604020202020204" pitchFamily="34" charset="0"/>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it-IT" sz="1200" b="0" i="1" u="none" strike="noStrike" kern="0" cap="none" spc="0" normalizeH="0" baseline="0" noProof="0">
                  <a:ln>
                    <a:noFill/>
                  </a:ln>
                  <a:solidFill>
                    <a:srgbClr val="000000"/>
                  </a:solidFill>
                  <a:effectLst/>
                  <a:uLnTx/>
                  <a:uFillTx/>
                  <a:ea typeface="ＭＳ Ｐゴシック"/>
                  <a:cs typeface="Arial" panose="020B0604020202020204" pitchFamily="34" charset="0"/>
                </a:rPr>
                <a:t>(E</a:t>
              </a:r>
              <a:r>
                <a:rPr kumimoji="0" lang="it-IT" sz="1200" b="0" i="1" u="none" strike="noStrike" kern="0" cap="none" spc="0" normalizeH="0" baseline="-25000" noProof="0">
                  <a:ln>
                    <a:noFill/>
                  </a:ln>
                  <a:solidFill>
                    <a:srgbClr val="000000"/>
                  </a:solidFill>
                  <a:effectLst/>
                  <a:uLnTx/>
                  <a:uFillTx/>
                  <a:ea typeface="ＭＳ Ｐゴシック"/>
                  <a:cs typeface="Arial" panose="020B0604020202020204" pitchFamily="34" charset="0"/>
                </a:rPr>
                <a:t>goal</a:t>
              </a:r>
              <a:r>
                <a:rPr kumimoji="0" lang="it-IT" sz="1200" b="0" i="1" u="none" strike="noStrike" kern="0" cap="none" spc="0" normalizeH="0" baseline="0" noProof="0">
                  <a:ln>
                    <a:noFill/>
                  </a:ln>
                  <a:solidFill>
                    <a:srgbClr val="000000"/>
                  </a:solidFill>
                  <a:effectLst/>
                  <a:uLnTx/>
                  <a:uFillTx/>
                  <a:ea typeface="ＭＳ Ｐゴシック"/>
                  <a:cs typeface="Arial" panose="020B0604020202020204" pitchFamily="34" charset="0"/>
                </a:rPr>
                <a:t> = 23.6 [MV/m], Q</a:t>
              </a:r>
              <a:r>
                <a:rPr kumimoji="0" lang="it-IT" sz="1200" b="0" i="1" u="none" strike="noStrike" kern="0" cap="none" spc="0" normalizeH="0" baseline="-25000" noProof="0">
                  <a:ln>
                    <a:noFill/>
                  </a:ln>
                  <a:solidFill>
                    <a:srgbClr val="000000"/>
                  </a:solidFill>
                  <a:effectLst/>
                  <a:uLnTx/>
                  <a:uFillTx/>
                  <a:ea typeface="ＭＳ Ｐゴシック"/>
                  <a:cs typeface="Arial" panose="020B0604020202020204" pitchFamily="34" charset="0"/>
                </a:rPr>
                <a:t>0 </a:t>
              </a:r>
              <a:r>
                <a:rPr kumimoji="0" lang="it-IT" sz="1200" b="0" i="1" u="none" strike="noStrike" kern="0" cap="none" spc="0" normalizeH="0" baseline="0" noProof="0">
                  <a:ln>
                    <a:noFill/>
                  </a:ln>
                  <a:solidFill>
                    <a:srgbClr val="000000"/>
                  </a:solidFill>
                  <a:effectLst/>
                  <a:uLnTx/>
                  <a:uFillTx/>
                  <a:ea typeface="ＭＳ Ｐゴシック"/>
                  <a:cs typeface="Arial" panose="020B0604020202020204" pitchFamily="34" charset="0"/>
                </a:rPr>
                <a:t>≥1·10</a:t>
              </a:r>
              <a:r>
                <a:rPr kumimoji="0" lang="it-IT" sz="1200" b="0" i="1" u="none" strike="noStrike" kern="0" cap="none" spc="0" normalizeH="0" baseline="30000" noProof="0">
                  <a:ln>
                    <a:noFill/>
                  </a:ln>
                  <a:solidFill>
                    <a:srgbClr val="000000"/>
                  </a:solidFill>
                  <a:effectLst/>
                  <a:uLnTx/>
                  <a:uFillTx/>
                  <a:ea typeface="ＭＳ Ｐゴシック"/>
                  <a:cs typeface="Arial" panose="020B0604020202020204" pitchFamily="34" charset="0"/>
                </a:rPr>
                <a:t>10</a:t>
              </a:r>
              <a:r>
                <a:rPr kumimoji="0" lang="it-IT" sz="1200" b="0" i="1" u="none" strike="noStrike" kern="0" cap="none" spc="0" normalizeH="0" baseline="0" noProof="0">
                  <a:ln>
                    <a:noFill/>
                  </a:ln>
                  <a:solidFill>
                    <a:srgbClr val="000000"/>
                  </a:solidFill>
                  <a:effectLst/>
                  <a:uLnTx/>
                  <a:uFillTx/>
                  <a:ea typeface="ＭＳ Ｐゴシック"/>
                  <a:cs typeface="Arial" panose="020B0604020202020204" pitchFamily="34" charset="0"/>
                </a:rPr>
                <a:t>)</a:t>
              </a:r>
            </a:p>
          </p:txBody>
        </p:sp>
      </p:grpSp>
      <p:pic>
        <p:nvPicPr>
          <p:cNvPr id="23" name="Picture 21">
            <a:extLst>
              <a:ext uri="{FF2B5EF4-FFF2-40B4-BE49-F238E27FC236}">
                <a16:creationId xmlns:a16="http://schemas.microsoft.com/office/drawing/2014/main" id="{CE6627A3-815C-485D-A54F-F3F5376BC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6" t="15125" r="1301" b="9334"/>
          <a:stretch/>
        </p:blipFill>
        <p:spPr>
          <a:xfrm>
            <a:off x="849915" y="3423454"/>
            <a:ext cx="2437555" cy="1368644"/>
          </a:xfrm>
          <a:prstGeom prst="rect">
            <a:avLst/>
          </a:prstGeom>
          <a:ln>
            <a:solidFill>
              <a:srgbClr val="000000"/>
            </a:solidFill>
          </a:ln>
        </p:spPr>
      </p:pic>
      <p:pic>
        <p:nvPicPr>
          <p:cNvPr id="25" name="Picture 24">
            <a:extLst>
              <a:ext uri="{FF2B5EF4-FFF2-40B4-BE49-F238E27FC236}">
                <a16:creationId xmlns:a16="http://schemas.microsoft.com/office/drawing/2014/main" id="{2A67293E-EBC1-47E1-9132-9D53CD683DEE}"/>
              </a:ext>
            </a:extLst>
          </p:cNvPr>
          <p:cNvPicPr>
            <a:picLocks noChangeAspect="1"/>
          </p:cNvPicPr>
          <p:nvPr/>
        </p:nvPicPr>
        <p:blipFill>
          <a:blip r:embed="rId7"/>
          <a:stretch>
            <a:fillRect/>
          </a:stretch>
        </p:blipFill>
        <p:spPr>
          <a:xfrm>
            <a:off x="617327" y="4891108"/>
            <a:ext cx="2743200" cy="1909601"/>
          </a:xfrm>
          <a:prstGeom prst="rect">
            <a:avLst/>
          </a:prstGeom>
          <a:solidFill>
            <a:schemeClr val="bg1"/>
          </a:solidFill>
        </p:spPr>
      </p:pic>
      <p:pic>
        <p:nvPicPr>
          <p:cNvPr id="5" name="Picture 4">
            <a:extLst>
              <a:ext uri="{FF2B5EF4-FFF2-40B4-BE49-F238E27FC236}">
                <a16:creationId xmlns:a16="http://schemas.microsoft.com/office/drawing/2014/main" id="{F7F3F119-C1E7-4536-B7ED-B2260811D9D2}"/>
              </a:ext>
            </a:extLst>
          </p:cNvPr>
          <p:cNvPicPr>
            <a:picLocks noChangeAspect="1"/>
          </p:cNvPicPr>
          <p:nvPr/>
        </p:nvPicPr>
        <p:blipFill>
          <a:blip r:embed="rId8"/>
          <a:stretch>
            <a:fillRect/>
          </a:stretch>
        </p:blipFill>
        <p:spPr>
          <a:xfrm>
            <a:off x="3626713" y="2824082"/>
            <a:ext cx="2967842" cy="1657045"/>
          </a:xfrm>
          <a:prstGeom prst="rect">
            <a:avLst/>
          </a:prstGeom>
        </p:spPr>
      </p:pic>
      <p:pic>
        <p:nvPicPr>
          <p:cNvPr id="32" name="Picture 15">
            <a:extLst>
              <a:ext uri="{FF2B5EF4-FFF2-40B4-BE49-F238E27FC236}">
                <a16:creationId xmlns:a16="http://schemas.microsoft.com/office/drawing/2014/main" id="{389255B2-E755-4C66-A594-00ED24B6B3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6483754" y="3262787"/>
            <a:ext cx="476674" cy="279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pic>
      <p:pic>
        <p:nvPicPr>
          <p:cNvPr id="33" name="Picture 255" descr="logo-XFEL_rgb_11x11">
            <a:extLst>
              <a:ext uri="{FF2B5EF4-FFF2-40B4-BE49-F238E27FC236}">
                <a16:creationId xmlns:a16="http://schemas.microsoft.com/office/drawing/2014/main" id="{47919543-E95A-4D12-918B-B79FB362C2D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76011" y="3122"/>
            <a:ext cx="515989" cy="5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A77A2749-6A63-4210-A85F-8C0C2ED088EF}"/>
              </a:ext>
            </a:extLst>
          </p:cNvPr>
          <p:cNvGrpSpPr/>
          <p:nvPr/>
        </p:nvGrpSpPr>
        <p:grpSpPr>
          <a:xfrm>
            <a:off x="8928836" y="1180918"/>
            <a:ext cx="3005169" cy="2084632"/>
            <a:chOff x="7713504" y="1144661"/>
            <a:chExt cx="2578937" cy="1853400"/>
          </a:xfrm>
        </p:grpSpPr>
        <p:pic>
          <p:nvPicPr>
            <p:cNvPr id="3" name="Picture 2">
              <a:extLst>
                <a:ext uri="{FF2B5EF4-FFF2-40B4-BE49-F238E27FC236}">
                  <a16:creationId xmlns:a16="http://schemas.microsoft.com/office/drawing/2014/main" id="{9347460A-757E-4496-8A3B-1A5C6BBF3C77}"/>
                </a:ext>
              </a:extLst>
            </p:cNvPr>
            <p:cNvPicPr>
              <a:picLocks noChangeAspect="1"/>
            </p:cNvPicPr>
            <p:nvPr/>
          </p:nvPicPr>
          <p:blipFill>
            <a:blip r:embed="rId11"/>
            <a:stretch>
              <a:fillRect/>
            </a:stretch>
          </p:blipFill>
          <p:spPr>
            <a:xfrm>
              <a:off x="7713504" y="1144661"/>
              <a:ext cx="2578937" cy="1853400"/>
            </a:xfrm>
            <a:prstGeom prst="rect">
              <a:avLst/>
            </a:prstGeom>
          </p:spPr>
        </p:pic>
        <p:grpSp>
          <p:nvGrpSpPr>
            <p:cNvPr id="11" name="Group 10">
              <a:extLst>
                <a:ext uri="{FF2B5EF4-FFF2-40B4-BE49-F238E27FC236}">
                  <a16:creationId xmlns:a16="http://schemas.microsoft.com/office/drawing/2014/main" id="{67C9FA37-8540-4D03-8858-152BB650A97D}"/>
                </a:ext>
              </a:extLst>
            </p:cNvPr>
            <p:cNvGrpSpPr/>
            <p:nvPr/>
          </p:nvGrpSpPr>
          <p:grpSpPr>
            <a:xfrm>
              <a:off x="9721258" y="1479072"/>
              <a:ext cx="554623" cy="308906"/>
              <a:chOff x="9721258" y="1479072"/>
              <a:chExt cx="554623" cy="308906"/>
            </a:xfrm>
          </p:grpSpPr>
          <p:cxnSp>
            <p:nvCxnSpPr>
              <p:cNvPr id="7" name="Straight Arrow Connector 6">
                <a:extLst>
                  <a:ext uri="{FF2B5EF4-FFF2-40B4-BE49-F238E27FC236}">
                    <a16:creationId xmlns:a16="http://schemas.microsoft.com/office/drawing/2014/main" id="{F2FD23CC-41E3-45E0-8A4F-0DDE1FC5D6ED}"/>
                  </a:ext>
                </a:extLst>
              </p:cNvPr>
              <p:cNvCxnSpPr>
                <a:cxnSpLocks/>
              </p:cNvCxnSpPr>
              <p:nvPr/>
            </p:nvCxnSpPr>
            <p:spPr>
              <a:xfrm rot="5400000">
                <a:off x="9893009" y="1694186"/>
                <a:ext cx="187584" cy="0"/>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A832D7-3878-49F3-87F6-6068C5D163AD}"/>
                  </a:ext>
                </a:extLst>
              </p:cNvPr>
              <p:cNvSpPr txBox="1"/>
              <p:nvPr/>
            </p:nvSpPr>
            <p:spPr>
              <a:xfrm>
                <a:off x="9721258" y="1479072"/>
                <a:ext cx="554623" cy="182121"/>
              </a:xfrm>
              <a:prstGeom prst="rect">
                <a:avLst/>
              </a:prstGeom>
              <a:solidFill>
                <a:srgbClr val="00B050"/>
              </a:solidFill>
            </p:spPr>
            <p:txBody>
              <a:bodyPr wrap="square" tIns="21600" bIns="21600" rtlCol="0">
                <a:spAutoFit/>
              </a:bodyPr>
              <a:lstStyle/>
              <a:p>
                <a:r>
                  <a:rPr lang="it-IT" sz="900" b="1" i="1">
                    <a:solidFill>
                      <a:schemeClr val="bg1"/>
                    </a:solidFill>
                  </a:rPr>
                  <a:t>Final EP</a:t>
                </a:r>
              </a:p>
            </p:txBody>
          </p:sp>
        </p:grpSp>
      </p:grpSp>
      <p:pic>
        <p:nvPicPr>
          <p:cNvPr id="28" name="Picture 32">
            <a:extLst>
              <a:ext uri="{FF2B5EF4-FFF2-40B4-BE49-F238E27FC236}">
                <a16:creationId xmlns:a16="http://schemas.microsoft.com/office/drawing/2014/main" id="{38B8EC10-0B1A-41D4-95E0-283B585BB0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9854" y="1238217"/>
            <a:ext cx="1936128" cy="1452095"/>
          </a:xfrm>
          <a:prstGeom prst="rect">
            <a:avLst/>
          </a:prstGeom>
          <a:ln>
            <a:noFill/>
          </a:ln>
          <a:effectLst>
            <a:outerShdw blurRad="292100" dist="139700" dir="2700000" algn="tl" rotWithShape="0">
              <a:srgbClr val="333333">
                <a:alpha val="65000"/>
              </a:srgbClr>
            </a:outerShdw>
          </a:effectLst>
        </p:spPr>
      </p:pic>
      <p:sp>
        <p:nvSpPr>
          <p:cNvPr id="41" name="Rectangle: Rounded Corners 40">
            <a:extLst>
              <a:ext uri="{FF2B5EF4-FFF2-40B4-BE49-F238E27FC236}">
                <a16:creationId xmlns:a16="http://schemas.microsoft.com/office/drawing/2014/main" id="{E3ECF1C3-5999-4C65-9E64-B4B66B5F478B}"/>
              </a:ext>
            </a:extLst>
          </p:cNvPr>
          <p:cNvSpPr/>
          <p:nvPr/>
        </p:nvSpPr>
        <p:spPr>
          <a:xfrm>
            <a:off x="6354447" y="2533401"/>
            <a:ext cx="2081008" cy="38069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Cavities ready for the cold test at AMTF (DESY)</a:t>
            </a:r>
          </a:p>
        </p:txBody>
      </p:sp>
      <p:sp>
        <p:nvSpPr>
          <p:cNvPr id="6" name="Title 1">
            <a:extLst>
              <a:ext uri="{FF2B5EF4-FFF2-40B4-BE49-F238E27FC236}">
                <a16:creationId xmlns:a16="http://schemas.microsoft.com/office/drawing/2014/main" id="{E40F7659-8B09-7AFB-06C9-F919FD097FEF}"/>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European XFEL: 1.3 GHz series cavity results</a:t>
            </a:r>
          </a:p>
        </p:txBody>
      </p:sp>
    </p:spTree>
    <p:extLst>
      <p:ext uri="{BB962C8B-B14F-4D97-AF65-F5344CB8AC3E}">
        <p14:creationId xmlns:p14="http://schemas.microsoft.com/office/powerpoint/2010/main" val="3130784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249723" y="734381"/>
            <a:ext cx="10636036" cy="4351338"/>
          </a:xfrm>
          <a:solidFill>
            <a:schemeClr val="bg1"/>
          </a:solidFill>
        </p:spPr>
        <p:txBody>
          <a:bodyPr vert="horz" lIns="91440" tIns="45720" rIns="91440" bIns="45720" rtlCol="0" anchor="t">
            <a:noAutofit/>
          </a:bodyPr>
          <a:lstStyle/>
          <a:p>
            <a:pPr marL="0" indent="0" defTabSz="912813" fontAlgn="base">
              <a:lnSpc>
                <a:spcPct val="90000"/>
              </a:lnSpc>
              <a:spcBef>
                <a:spcPts val="400"/>
              </a:spcBef>
              <a:spcAft>
                <a:spcPct val="0"/>
              </a:spcAft>
              <a:buNone/>
              <a:defRPr/>
            </a:pPr>
            <a:r>
              <a:rPr lang="en-US" altLang="it-IT" sz="2400" b="1">
                <a:solidFill>
                  <a:schemeClr val="tx1">
                    <a:lumMod val="75000"/>
                    <a:lumOff val="25000"/>
                  </a:schemeClr>
                </a:solidFill>
                <a:latin typeface="Calibri body"/>
                <a:ea typeface="MS PGothic"/>
                <a:cs typeface="Arial"/>
              </a:rPr>
              <a:t>Results:</a:t>
            </a:r>
            <a:endParaRPr lang="it-IT" altLang="it-IT" sz="2400" b="1">
              <a:solidFill>
                <a:schemeClr val="tx1">
                  <a:lumMod val="75000"/>
                  <a:lumOff val="25000"/>
                </a:schemeClr>
              </a:solidFill>
              <a:latin typeface="Calibri body"/>
              <a:ea typeface="MS PGothic"/>
              <a:cs typeface="Arial"/>
            </a:endParaRPr>
          </a:p>
          <a:p>
            <a:pPr marL="179070" indent="-179070" defTabSz="912813" fontAlgn="base">
              <a:spcBef>
                <a:spcPts val="400"/>
              </a:spcBef>
              <a:spcAft>
                <a:spcPct val="0"/>
              </a:spcAft>
              <a:defRPr/>
            </a:pPr>
            <a:r>
              <a:rPr lang="it-IT" altLang="it-IT" sz="1800" b="1" err="1">
                <a:solidFill>
                  <a:schemeClr val="accent6">
                    <a:lumMod val="75000"/>
                  </a:schemeClr>
                </a:solidFill>
                <a:latin typeface="Calibri body"/>
                <a:ea typeface="MS PGothic"/>
                <a:cs typeface="Arial"/>
              </a:rPr>
              <a:t>Accepted</a:t>
            </a:r>
            <a:r>
              <a:rPr lang="it-IT" altLang="it-IT" sz="1800" b="1">
                <a:solidFill>
                  <a:schemeClr val="accent6">
                    <a:lumMod val="75000"/>
                  </a:schemeClr>
                </a:solidFill>
                <a:latin typeface="Calibri body"/>
                <a:ea typeface="MS PGothic"/>
                <a:cs typeface="Arial"/>
              </a:rPr>
              <a:t> </a:t>
            </a:r>
            <a:r>
              <a:rPr lang="it-IT" altLang="it-IT" sz="1800" b="1" err="1">
                <a:solidFill>
                  <a:schemeClr val="accent6">
                    <a:lumMod val="75000"/>
                  </a:schemeClr>
                </a:solidFill>
                <a:latin typeface="Calibri body"/>
                <a:ea typeface="MS PGothic"/>
                <a:cs typeface="Arial"/>
              </a:rPr>
              <a:t>Cavities</a:t>
            </a:r>
            <a:r>
              <a:rPr lang="it-IT" altLang="it-IT" sz="1800" b="1">
                <a:solidFill>
                  <a:schemeClr val="accent6">
                    <a:lumMod val="75000"/>
                  </a:schemeClr>
                </a:solidFill>
                <a:latin typeface="Calibri body"/>
                <a:ea typeface="MS PGothic"/>
                <a:cs typeface="Arial"/>
              </a:rPr>
              <a:t> </a:t>
            </a:r>
            <a:r>
              <a:rPr lang="it-IT" altLang="it-IT" sz="1800" b="1" err="1">
                <a:solidFill>
                  <a:schemeClr val="accent6">
                    <a:lumMod val="75000"/>
                  </a:schemeClr>
                </a:solidFill>
                <a:latin typeface="Calibri body"/>
                <a:ea typeface="MS PGothic"/>
                <a:cs typeface="Arial"/>
              </a:rPr>
              <a:t>as</a:t>
            </a:r>
            <a:r>
              <a:rPr lang="it-IT" altLang="it-IT" sz="1800" b="1">
                <a:solidFill>
                  <a:schemeClr val="accent6">
                    <a:lumMod val="75000"/>
                  </a:schemeClr>
                </a:solidFill>
                <a:latin typeface="Calibri body"/>
                <a:ea typeface="MS PGothic"/>
                <a:cs typeface="Arial"/>
              </a:rPr>
              <a:t> </a:t>
            </a:r>
            <a:r>
              <a:rPr lang="it-IT" altLang="it-IT" sz="1800" b="1" err="1">
                <a:solidFill>
                  <a:schemeClr val="accent6">
                    <a:lumMod val="75000"/>
                  </a:schemeClr>
                </a:solidFill>
                <a:latin typeface="Calibri body"/>
                <a:ea typeface="MS PGothic"/>
                <a:cs typeface="Arial"/>
              </a:rPr>
              <a:t>Delivered</a:t>
            </a:r>
            <a:r>
              <a:rPr lang="it-IT" altLang="it-IT" sz="1800" b="1">
                <a:solidFill>
                  <a:schemeClr val="tx1">
                    <a:lumMod val="75000"/>
                    <a:lumOff val="25000"/>
                  </a:schemeClr>
                </a:solidFill>
                <a:latin typeface="Calibri body"/>
                <a:ea typeface="MS PGothic"/>
                <a:cs typeface="Arial"/>
              </a:rPr>
              <a:t>: </a:t>
            </a:r>
            <a:r>
              <a:rPr lang="it-IT" altLang="it-IT" sz="1800" b="1">
                <a:solidFill>
                  <a:schemeClr val="accent6">
                    <a:lumMod val="75000"/>
                  </a:schemeClr>
                </a:solidFill>
                <a:latin typeface="Calibri body"/>
                <a:ea typeface="MS PGothic"/>
                <a:cs typeface="Arial"/>
              </a:rPr>
              <a:t>85% </a:t>
            </a:r>
            <a:r>
              <a:rPr lang="it-IT" altLang="it-IT" sz="1800" b="1">
                <a:solidFill>
                  <a:schemeClr val="tx1">
                    <a:lumMod val="75000"/>
                    <a:lumOff val="25000"/>
                  </a:schemeClr>
                </a:solidFill>
                <a:latin typeface="Calibri body"/>
                <a:ea typeface="MS PGothic"/>
                <a:cs typeface="Arial"/>
              </a:rPr>
              <a:t>of 20 </a:t>
            </a:r>
            <a:r>
              <a:rPr lang="it-IT" altLang="it-IT" sz="1800" b="1" err="1">
                <a:solidFill>
                  <a:schemeClr val="tx1">
                    <a:lumMod val="75000"/>
                    <a:lumOff val="25000"/>
                  </a:schemeClr>
                </a:solidFill>
                <a:latin typeface="Calibri body"/>
                <a:ea typeface="MS PGothic"/>
                <a:cs typeface="Arial"/>
              </a:rPr>
              <a:t>overall</a:t>
            </a:r>
            <a:endParaRPr lang="it-IT" altLang="it-IT" sz="1800" b="1">
              <a:solidFill>
                <a:schemeClr val="tx1">
                  <a:lumMod val="75000"/>
                  <a:lumOff val="25000"/>
                </a:schemeClr>
              </a:solidFill>
              <a:latin typeface="Calibri body"/>
              <a:ea typeface="MS PGothic"/>
              <a:cs typeface="Arial"/>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800" err="1">
                <a:solidFill>
                  <a:schemeClr val="tx1">
                    <a:lumMod val="75000"/>
                    <a:lumOff val="25000"/>
                  </a:schemeClr>
                </a:solidFill>
                <a:latin typeface="Calibri body"/>
                <a:ea typeface="MS PGothic"/>
                <a:cs typeface="Arial"/>
              </a:rPr>
              <a:t>After</a:t>
            </a:r>
            <a:r>
              <a:rPr lang="it-IT" altLang="it-IT" sz="1800">
                <a:solidFill>
                  <a:schemeClr val="tx1">
                    <a:lumMod val="75000"/>
                    <a:lumOff val="25000"/>
                  </a:schemeClr>
                </a:solidFill>
                <a:latin typeface="Calibri body"/>
                <a:ea typeface="MS PGothic"/>
                <a:cs typeface="Arial"/>
              </a:rPr>
              <a:t> </a:t>
            </a:r>
            <a:r>
              <a:rPr lang="it-IT" altLang="it-IT" sz="1800" err="1">
                <a:solidFill>
                  <a:schemeClr val="tx1">
                    <a:lumMod val="75000"/>
                    <a:lumOff val="25000"/>
                  </a:schemeClr>
                </a:solidFill>
                <a:latin typeface="Calibri body"/>
                <a:ea typeface="MS PGothic"/>
                <a:cs typeface="Arial"/>
              </a:rPr>
              <a:t>Additional</a:t>
            </a:r>
            <a:r>
              <a:rPr lang="it-IT" altLang="it-IT" sz="1800">
                <a:solidFill>
                  <a:schemeClr val="tx1">
                    <a:lumMod val="75000"/>
                    <a:lumOff val="25000"/>
                  </a:schemeClr>
                </a:solidFill>
                <a:latin typeface="Calibri body"/>
                <a:ea typeface="MS PGothic"/>
                <a:cs typeface="Arial"/>
              </a:rPr>
              <a:t> </a:t>
            </a:r>
            <a:r>
              <a:rPr lang="it-IT" altLang="it-IT" sz="1800" err="1">
                <a:solidFill>
                  <a:schemeClr val="tx1">
                    <a:lumMod val="75000"/>
                    <a:lumOff val="25000"/>
                  </a:schemeClr>
                </a:solidFill>
                <a:latin typeface="Calibri body"/>
                <a:ea typeface="MS PGothic"/>
                <a:cs typeface="Arial"/>
              </a:rPr>
              <a:t>Treatments</a:t>
            </a:r>
            <a:r>
              <a:rPr lang="it-IT" altLang="it-IT" sz="1800">
                <a:solidFill>
                  <a:schemeClr val="tx1">
                    <a:lumMod val="75000"/>
                    <a:lumOff val="25000"/>
                  </a:schemeClr>
                </a:solidFill>
                <a:latin typeface="Calibri body"/>
                <a:ea typeface="MS PGothic"/>
                <a:cs typeface="Arial"/>
              </a:rPr>
              <a:t> (</a:t>
            </a:r>
            <a:r>
              <a:rPr lang="it-IT" altLang="it-IT" sz="1800" b="1" err="1">
                <a:solidFill>
                  <a:schemeClr val="tx1">
                    <a:lumMod val="75000"/>
                    <a:lumOff val="25000"/>
                  </a:schemeClr>
                </a:solidFill>
                <a:latin typeface="Calibri body"/>
                <a:ea typeface="MS PGothic"/>
                <a:cs typeface="Arial"/>
              </a:rPr>
              <a:t>only</a:t>
            </a:r>
            <a:r>
              <a:rPr lang="it-IT" altLang="it-IT" sz="1800" b="1">
                <a:solidFill>
                  <a:schemeClr val="tx1">
                    <a:lumMod val="75000"/>
                    <a:lumOff val="25000"/>
                  </a:schemeClr>
                </a:solidFill>
                <a:latin typeface="Calibri body"/>
                <a:ea typeface="MS PGothic"/>
                <a:cs typeface="Arial"/>
              </a:rPr>
              <a:t> HPR</a:t>
            </a:r>
            <a:r>
              <a:rPr lang="it-IT" altLang="it-IT" sz="1800">
                <a:solidFill>
                  <a:schemeClr val="tx1">
                    <a:lumMod val="75000"/>
                    <a:lumOff val="25000"/>
                  </a:schemeClr>
                </a:solidFill>
                <a:latin typeface="Calibri body"/>
                <a:ea typeface="MS PGothic"/>
                <a:cs typeface="Arial"/>
              </a:rPr>
              <a:t>): </a:t>
            </a:r>
            <a:r>
              <a:rPr lang="it-IT" altLang="it-IT" sz="1800" b="1" err="1">
                <a:solidFill>
                  <a:srgbClr val="0099DC"/>
                </a:solidFill>
                <a:latin typeface="Calibri body"/>
                <a:ea typeface="MS PGothic"/>
                <a:cs typeface="Arial"/>
              </a:rPr>
              <a:t>all</a:t>
            </a:r>
            <a:r>
              <a:rPr lang="it-IT" altLang="it-IT" sz="1800" b="1">
                <a:solidFill>
                  <a:srgbClr val="0099DC"/>
                </a:solidFill>
                <a:latin typeface="Calibri body"/>
                <a:ea typeface="MS PGothic"/>
                <a:cs typeface="Arial"/>
              </a:rPr>
              <a:t> </a:t>
            </a:r>
            <a:r>
              <a:rPr lang="it-IT" altLang="it-IT" sz="1800" b="1" err="1">
                <a:solidFill>
                  <a:srgbClr val="0099DC"/>
                </a:solidFill>
                <a:latin typeface="Calibri body"/>
                <a:ea typeface="MS PGothic"/>
                <a:cs typeface="Arial"/>
              </a:rPr>
              <a:t>accepted</a:t>
            </a:r>
            <a:endParaRPr lang="it-IT" altLang="it-IT" sz="1800" b="1">
              <a:solidFill>
                <a:srgbClr val="0099DC"/>
              </a:solidFill>
              <a:latin typeface="Calibri body"/>
              <a:ea typeface="MS PGothic"/>
              <a:cs typeface="Arial"/>
            </a:endParaRPr>
          </a:p>
          <a:p>
            <a:pPr marL="179070" indent="-179070" defTabSz="912813" fontAlgn="base">
              <a:spcBef>
                <a:spcPts val="400"/>
              </a:spcBef>
              <a:spcAft>
                <a:spcPct val="0"/>
              </a:spcAft>
              <a:buFont typeface="Arial" panose="020B0604020202020204" pitchFamily="34" charset="0"/>
              <a:buChar char="•"/>
              <a:defRPr/>
            </a:pPr>
            <a:r>
              <a:rPr lang="en-US" altLang="it-IT" sz="1800" b="1">
                <a:solidFill>
                  <a:srgbClr val="C00000"/>
                </a:solidFill>
                <a:latin typeface="Calibri body"/>
                <a:ea typeface="MS PGothic"/>
                <a:cs typeface="Arial"/>
              </a:rPr>
              <a:t>Rejected Cavities</a:t>
            </a:r>
            <a:r>
              <a:rPr lang="en-US" altLang="it-IT" sz="1800" b="1">
                <a:solidFill>
                  <a:schemeClr val="tx1">
                    <a:lumMod val="75000"/>
                    <a:lumOff val="25000"/>
                  </a:schemeClr>
                </a:solidFill>
                <a:latin typeface="Calibri body"/>
                <a:ea typeface="MS PGothic"/>
                <a:cs typeface="Arial"/>
              </a:rPr>
              <a:t>: none</a:t>
            </a:r>
            <a:endParaRPr lang="it-IT" altLang="it-IT" sz="1800" b="1">
              <a:solidFill>
                <a:schemeClr val="tx1">
                  <a:lumMod val="75000"/>
                  <a:lumOff val="25000"/>
                </a:schemeClr>
              </a:solidFill>
              <a:latin typeface="Calibri body"/>
              <a:ea typeface="MS PGothic"/>
              <a:cs typeface="Arial"/>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800">
                <a:solidFill>
                  <a:schemeClr val="tx1">
                    <a:lumMod val="75000"/>
                    <a:lumOff val="25000"/>
                  </a:schemeClr>
                </a:solidFill>
                <a:latin typeface="Calibri body"/>
                <a:ea typeface="MS PGothic"/>
                <a:cs typeface="Arial"/>
              </a:rPr>
              <a:t>Delivery rate: </a:t>
            </a:r>
            <a:r>
              <a:rPr lang="it-IT" altLang="it-IT" sz="1800" b="1">
                <a:solidFill>
                  <a:schemeClr val="tx1">
                    <a:lumMod val="75000"/>
                    <a:lumOff val="25000"/>
                  </a:schemeClr>
                </a:solidFill>
                <a:latin typeface="Calibri body"/>
                <a:ea typeface="MS PGothic"/>
                <a:cs typeface="Arial"/>
              </a:rPr>
              <a:t>2 </a:t>
            </a:r>
            <a:r>
              <a:rPr lang="it-IT" altLang="it-IT" sz="1800" b="1" err="1">
                <a:solidFill>
                  <a:schemeClr val="tx1">
                    <a:lumMod val="75000"/>
                    <a:lumOff val="25000"/>
                  </a:schemeClr>
                </a:solidFill>
                <a:latin typeface="Calibri body"/>
                <a:ea typeface="MS PGothic"/>
                <a:cs typeface="Arial"/>
              </a:rPr>
              <a:t>cavs</a:t>
            </a:r>
            <a:r>
              <a:rPr lang="it-IT" altLang="it-IT" sz="1800" b="1">
                <a:solidFill>
                  <a:schemeClr val="tx1">
                    <a:lumMod val="75000"/>
                    <a:lumOff val="25000"/>
                  </a:schemeClr>
                </a:solidFill>
                <a:latin typeface="Calibri body"/>
                <a:ea typeface="MS PGothic"/>
                <a:cs typeface="Arial"/>
              </a:rPr>
              <a:t>/3 weeks</a:t>
            </a:r>
            <a:endParaRPr lang="it-IT" altLang="it-IT" sz="1800" b="1">
              <a:solidFill>
                <a:schemeClr val="tx1">
                  <a:lumMod val="75000"/>
                  <a:lumOff val="25000"/>
                </a:schemeClr>
              </a:solidFill>
              <a:highlight>
                <a:srgbClr val="FFFF00"/>
              </a:highlight>
              <a:latin typeface="Calibri body"/>
              <a:ea typeface="MS PGothic"/>
              <a:cs typeface="Arial"/>
            </a:endParaRPr>
          </a:p>
          <a:p>
            <a:pPr marL="0" indent="0">
              <a:buNone/>
            </a:pPr>
            <a:endParaRPr lang="en-US" altLang="en-US"/>
          </a:p>
          <a:p>
            <a:pPr lvl="4"/>
            <a:endParaRPr lang="en-US" altLang="en-US"/>
          </a:p>
          <a:p>
            <a:endParaRPr lang="en-US"/>
          </a:p>
          <a:p>
            <a:endParaRPr lang="en-US"/>
          </a:p>
          <a:p>
            <a:endParaRPr lang="en-US"/>
          </a:p>
        </p:txBody>
      </p:sp>
      <p:sp>
        <p:nvSpPr>
          <p:cNvPr id="5" name="Slide Number Placeholder 3">
            <a:extLst>
              <a:ext uri="{FF2B5EF4-FFF2-40B4-BE49-F238E27FC236}">
                <a16:creationId xmlns:a16="http://schemas.microsoft.com/office/drawing/2014/main" id="{80D0D701-3076-4CEC-AE7D-D699A92FF652}"/>
              </a:ext>
            </a:extLst>
          </p:cNvPr>
          <p:cNvSpPr>
            <a:spLocks noGrp="1"/>
          </p:cNvSpPr>
          <p:nvPr>
            <p:ph type="sldNum" sz="quarter" idx="12"/>
          </p:nvPr>
        </p:nvSpPr>
        <p:spPr>
          <a:xfrm>
            <a:off x="9448800" y="6492875"/>
            <a:ext cx="2743200" cy="365125"/>
          </a:xfrm>
        </p:spPr>
        <p:txBody>
          <a:bodyPr/>
          <a:lstStyle/>
          <a:p>
            <a:fld id="{4C8636E5-F268-0A4A-84DB-69488F0245B6}" type="slidenum">
              <a:rPr lang="it-IT" smtClean="0"/>
              <a:pPr/>
              <a:t>13</a:t>
            </a:fld>
            <a:endParaRPr lang="it-IT"/>
          </a:p>
        </p:txBody>
      </p:sp>
      <p:sp>
        <p:nvSpPr>
          <p:cNvPr id="8" name="Date Placeholder 7">
            <a:extLst>
              <a:ext uri="{FF2B5EF4-FFF2-40B4-BE49-F238E27FC236}">
                <a16:creationId xmlns:a16="http://schemas.microsoft.com/office/drawing/2014/main" id="{A6B89B2D-8552-42C0-9B7A-8A89E671FE26}"/>
              </a:ext>
            </a:extLst>
          </p:cNvPr>
          <p:cNvSpPr>
            <a:spLocks noGrp="1"/>
          </p:cNvSpPr>
          <p:nvPr>
            <p:ph type="dt" sz="half" idx="10"/>
          </p:nvPr>
        </p:nvSpPr>
        <p:spPr/>
        <p:txBody>
          <a:bodyPr/>
          <a:lstStyle/>
          <a:p>
            <a:r>
              <a:rPr lang="it-IT"/>
              <a:t>March 21, 2022</a:t>
            </a:r>
          </a:p>
        </p:txBody>
      </p:sp>
      <p:sp>
        <p:nvSpPr>
          <p:cNvPr id="10" name="Footer Placeholder 9">
            <a:extLst>
              <a:ext uri="{FF2B5EF4-FFF2-40B4-BE49-F238E27FC236}">
                <a16:creationId xmlns:a16="http://schemas.microsoft.com/office/drawing/2014/main" id="{BD290A44-C82E-4B8C-AAAF-CE709462BC5B}"/>
              </a:ext>
            </a:extLst>
          </p:cNvPr>
          <p:cNvSpPr>
            <a:spLocks noGrp="1"/>
          </p:cNvSpPr>
          <p:nvPr>
            <p:ph type="ftr" sz="quarter" idx="11"/>
          </p:nvPr>
        </p:nvSpPr>
        <p:spPr/>
        <p:txBody>
          <a:bodyPr/>
          <a:lstStyle/>
          <a:p>
            <a:r>
              <a:rPr lang="it-IT"/>
              <a:t>L. Monaco - INFN Milano LASA</a:t>
            </a:r>
          </a:p>
        </p:txBody>
      </p:sp>
      <p:pic>
        <p:nvPicPr>
          <p:cNvPr id="15" name="Picture 255" descr="logo-XFEL_rgb_11x11">
            <a:extLst>
              <a:ext uri="{FF2B5EF4-FFF2-40B4-BE49-F238E27FC236}">
                <a16:creationId xmlns:a16="http://schemas.microsoft.com/office/drawing/2014/main" id="{0ED4D182-148D-4359-8F62-29E7BB0A618B}"/>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76012" y="0"/>
            <a:ext cx="515988" cy="5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03CAA9EB-4A3F-49D4-8860-48E7577D7550}"/>
              </a:ext>
            </a:extLst>
          </p:cNvPr>
          <p:cNvPicPr>
            <a:picLocks noChangeAspect="1"/>
          </p:cNvPicPr>
          <p:nvPr/>
        </p:nvPicPr>
        <p:blipFill>
          <a:blip r:embed="rId3"/>
          <a:stretch>
            <a:fillRect/>
          </a:stretch>
        </p:blipFill>
        <p:spPr>
          <a:xfrm>
            <a:off x="8175118" y="1167961"/>
            <a:ext cx="4016882" cy="2797211"/>
          </a:xfrm>
          <a:prstGeom prst="rect">
            <a:avLst/>
          </a:prstGeom>
        </p:spPr>
      </p:pic>
      <p:pic>
        <p:nvPicPr>
          <p:cNvPr id="16" name="Picture 3" descr="P:\linearizzazione\XFEL.DIAG-CAMERA-OTRD.64.I1D-IMAGE_EXT_2016-06-11T08.35.png">
            <a:extLst>
              <a:ext uri="{FF2B5EF4-FFF2-40B4-BE49-F238E27FC236}">
                <a16:creationId xmlns:a16="http://schemas.microsoft.com/office/drawing/2014/main" id="{EBEE51FC-E77E-4905-8C32-1A788075AD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90" t="32097" r="44582" b="11400"/>
          <a:stretch/>
        </p:blipFill>
        <p:spPr bwMode="auto">
          <a:xfrm>
            <a:off x="10620057" y="4425406"/>
            <a:ext cx="1260000" cy="236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6222B3C-C5E0-4186-A057-8AAF3A02D14A}"/>
              </a:ext>
            </a:extLst>
          </p:cNvPr>
          <p:cNvGrpSpPr>
            <a:grpSpLocks noChangeAspect="1"/>
          </p:cNvGrpSpPr>
          <p:nvPr/>
        </p:nvGrpSpPr>
        <p:grpSpPr>
          <a:xfrm>
            <a:off x="8772265" y="4438207"/>
            <a:ext cx="1260000" cy="2339369"/>
            <a:chOff x="1684234" y="2496780"/>
            <a:chExt cx="1260000" cy="2339369"/>
          </a:xfrm>
        </p:grpSpPr>
        <p:pic>
          <p:nvPicPr>
            <p:cNvPr id="18" name="Picture 2" descr="P:\linearizzazione\XFEL.DIAG-CAMERA-OTRD.64.I1D-IMAGE_EXT_2016-06-11T08.18.png">
              <a:extLst>
                <a:ext uri="{FF2B5EF4-FFF2-40B4-BE49-F238E27FC236}">
                  <a16:creationId xmlns:a16="http://schemas.microsoft.com/office/drawing/2014/main" id="{F36F911C-981B-47FD-9DAE-D594F48114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84234" y="2496780"/>
              <a:ext cx="1260000" cy="233936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AFA2C1F6-445C-4001-A1AE-8578B67214E6}"/>
                </a:ext>
              </a:extLst>
            </p:cNvPr>
            <p:cNvCxnSpPr/>
            <p:nvPr/>
          </p:nvCxnSpPr>
          <p:spPr bwMode="auto">
            <a:xfrm>
              <a:off x="2943565" y="2496780"/>
              <a:ext cx="0" cy="2339369"/>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20" name="TextBox 19">
              <a:extLst>
                <a:ext uri="{FF2B5EF4-FFF2-40B4-BE49-F238E27FC236}">
                  <a16:creationId xmlns:a16="http://schemas.microsoft.com/office/drawing/2014/main" id="{E8C919F4-2350-4083-BB9C-1C20FF9F112A}"/>
                </a:ext>
              </a:extLst>
            </p:cNvPr>
            <p:cNvSpPr txBox="1"/>
            <p:nvPr/>
          </p:nvSpPr>
          <p:spPr>
            <a:xfrm>
              <a:off x="2039485" y="4492830"/>
              <a:ext cx="744114" cy="307777"/>
            </a:xfrm>
            <a:prstGeom prst="rect">
              <a:avLst/>
            </a:prstGeom>
            <a:noFill/>
          </p:spPr>
          <p:txBody>
            <a:bodyPr wrap="none" rtlCol="0">
              <a:spAutoFit/>
            </a:bodyPr>
            <a:lstStyle/>
            <a:p>
              <a:pPr>
                <a:buNone/>
              </a:pPr>
              <a:r>
                <a:rPr lang="en-US" sz="1400">
                  <a:solidFill>
                    <a:schemeClr val="accent2"/>
                  </a:solidFill>
                </a:rPr>
                <a:t>Y (i.e. t)</a:t>
              </a:r>
              <a:endParaRPr lang="de-DE" sz="1400">
                <a:solidFill>
                  <a:schemeClr val="accent2"/>
                </a:solidFill>
              </a:endParaRPr>
            </a:p>
          </p:txBody>
        </p:sp>
        <p:sp>
          <p:nvSpPr>
            <p:cNvPr id="21" name="TextBox 20">
              <a:extLst>
                <a:ext uri="{FF2B5EF4-FFF2-40B4-BE49-F238E27FC236}">
                  <a16:creationId xmlns:a16="http://schemas.microsoft.com/office/drawing/2014/main" id="{223886A1-8063-4676-9B8A-AD00AAA3384E}"/>
                </a:ext>
              </a:extLst>
            </p:cNvPr>
            <p:cNvSpPr txBox="1"/>
            <p:nvPr/>
          </p:nvSpPr>
          <p:spPr>
            <a:xfrm>
              <a:off x="1767101" y="2590800"/>
              <a:ext cx="776175" cy="307777"/>
            </a:xfrm>
            <a:prstGeom prst="rect">
              <a:avLst/>
            </a:prstGeom>
            <a:noFill/>
          </p:spPr>
          <p:txBody>
            <a:bodyPr wrap="none" rtlCol="0">
              <a:spAutoFit/>
            </a:bodyPr>
            <a:lstStyle/>
            <a:p>
              <a:pPr>
                <a:buNone/>
              </a:pPr>
              <a:r>
                <a:rPr lang="en-US" sz="1400">
                  <a:solidFill>
                    <a:schemeClr val="accent2"/>
                  </a:solidFill>
                </a:rPr>
                <a:t>X (i.e. E)</a:t>
              </a:r>
              <a:endParaRPr lang="de-DE" sz="1400">
                <a:solidFill>
                  <a:schemeClr val="accent2"/>
                </a:solidFill>
              </a:endParaRPr>
            </a:p>
          </p:txBody>
        </p:sp>
        <p:cxnSp>
          <p:nvCxnSpPr>
            <p:cNvPr id="22" name="Straight Arrow Connector 21">
              <a:extLst>
                <a:ext uri="{FF2B5EF4-FFF2-40B4-BE49-F238E27FC236}">
                  <a16:creationId xmlns:a16="http://schemas.microsoft.com/office/drawing/2014/main" id="{51437432-456E-4E74-BD7F-CA7FFB34BE5E}"/>
                </a:ext>
              </a:extLst>
            </p:cNvPr>
            <p:cNvCxnSpPr/>
            <p:nvPr/>
          </p:nvCxnSpPr>
          <p:spPr bwMode="auto">
            <a:xfrm flipH="1">
              <a:off x="1684236" y="2496780"/>
              <a:ext cx="1259998" cy="0"/>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grpSp>
      <p:sp>
        <p:nvSpPr>
          <p:cNvPr id="23" name="TextBox 22">
            <a:extLst>
              <a:ext uri="{FF2B5EF4-FFF2-40B4-BE49-F238E27FC236}">
                <a16:creationId xmlns:a16="http://schemas.microsoft.com/office/drawing/2014/main" id="{B529E593-02B7-4F01-B60C-831F9B241295}"/>
              </a:ext>
            </a:extLst>
          </p:cNvPr>
          <p:cNvSpPr txBox="1"/>
          <p:nvPr/>
        </p:nvSpPr>
        <p:spPr>
          <a:xfrm>
            <a:off x="8650803" y="4011208"/>
            <a:ext cx="3375539"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it-IT"/>
              <a:t>RF Curvature Linearization by AH1</a:t>
            </a:r>
          </a:p>
        </p:txBody>
      </p:sp>
      <p:sp>
        <p:nvSpPr>
          <p:cNvPr id="24" name="TextBox 23">
            <a:extLst>
              <a:ext uri="{FF2B5EF4-FFF2-40B4-BE49-F238E27FC236}">
                <a16:creationId xmlns:a16="http://schemas.microsoft.com/office/drawing/2014/main" id="{242DF8B9-3838-4CDE-9C02-0255426087AB}"/>
              </a:ext>
            </a:extLst>
          </p:cNvPr>
          <p:cNvSpPr txBox="1"/>
          <p:nvPr/>
        </p:nvSpPr>
        <p:spPr>
          <a:xfrm>
            <a:off x="10656369" y="5358051"/>
            <a:ext cx="458780" cy="369332"/>
          </a:xfrm>
          <a:prstGeom prst="rect">
            <a:avLst/>
          </a:prstGeom>
          <a:noFill/>
        </p:spPr>
        <p:txBody>
          <a:bodyPr wrap="none" rtlCol="0">
            <a:spAutoFit/>
          </a:bodyPr>
          <a:lstStyle/>
          <a:p>
            <a:r>
              <a:rPr lang="it-IT">
                <a:solidFill>
                  <a:schemeClr val="accent6">
                    <a:lumMod val="60000"/>
                    <a:lumOff val="40000"/>
                  </a:schemeClr>
                </a:solidFill>
              </a:rPr>
              <a:t>On</a:t>
            </a:r>
          </a:p>
        </p:txBody>
      </p:sp>
      <p:sp>
        <p:nvSpPr>
          <p:cNvPr id="25" name="TextBox 24">
            <a:extLst>
              <a:ext uri="{FF2B5EF4-FFF2-40B4-BE49-F238E27FC236}">
                <a16:creationId xmlns:a16="http://schemas.microsoft.com/office/drawing/2014/main" id="{02D8A2EC-3B38-4D0C-AB62-4A319A777BF5}"/>
              </a:ext>
            </a:extLst>
          </p:cNvPr>
          <p:cNvSpPr txBox="1"/>
          <p:nvPr/>
        </p:nvSpPr>
        <p:spPr>
          <a:xfrm>
            <a:off x="9448241" y="5344939"/>
            <a:ext cx="475771" cy="369332"/>
          </a:xfrm>
          <a:prstGeom prst="rect">
            <a:avLst/>
          </a:prstGeom>
          <a:noFill/>
        </p:spPr>
        <p:txBody>
          <a:bodyPr wrap="none" rtlCol="0">
            <a:spAutoFit/>
          </a:bodyPr>
          <a:lstStyle/>
          <a:p>
            <a:r>
              <a:rPr lang="it-IT">
                <a:solidFill>
                  <a:srgbClr val="FF0000"/>
                </a:solidFill>
              </a:rPr>
              <a:t>Off</a:t>
            </a:r>
          </a:p>
        </p:txBody>
      </p:sp>
      <p:pic>
        <p:nvPicPr>
          <p:cNvPr id="26" name="Immagine 6">
            <a:extLst>
              <a:ext uri="{FF2B5EF4-FFF2-40B4-BE49-F238E27FC236}">
                <a16:creationId xmlns:a16="http://schemas.microsoft.com/office/drawing/2014/main" id="{109979B4-46A2-4796-A07F-0BCEBDE1E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129" y="2704794"/>
            <a:ext cx="3045225" cy="2030150"/>
          </a:xfrm>
          <a:prstGeom prst="rect">
            <a:avLst/>
          </a:prstGeom>
          <a:effectLst>
            <a:softEdge rad="31750"/>
          </a:effectLst>
        </p:spPr>
      </p:pic>
      <p:sp>
        <p:nvSpPr>
          <p:cNvPr id="27" name="CasellaDiTesto 9">
            <a:extLst>
              <a:ext uri="{FF2B5EF4-FFF2-40B4-BE49-F238E27FC236}">
                <a16:creationId xmlns:a16="http://schemas.microsoft.com/office/drawing/2014/main" id="{31AD030C-75C8-4129-A056-4D1199582F79}"/>
              </a:ext>
            </a:extLst>
          </p:cNvPr>
          <p:cNvSpPr txBox="1"/>
          <p:nvPr/>
        </p:nvSpPr>
        <p:spPr>
          <a:xfrm>
            <a:off x="697641" y="2985752"/>
            <a:ext cx="3172972" cy="338554"/>
          </a:xfrm>
          <a:prstGeom prst="rect">
            <a:avLst/>
          </a:prstGeom>
          <a:noFill/>
        </p:spPr>
        <p:txBody>
          <a:bodyPr wrap="square" rtlCol="0">
            <a:spAutoFit/>
          </a:bodyPr>
          <a:lstStyle/>
          <a:p>
            <a:pPr algn="ctr">
              <a:buNone/>
            </a:pPr>
            <a:r>
              <a:rPr lang="it-IT" sz="1600">
                <a:solidFill>
                  <a:schemeClr val="bg1"/>
                </a:solidFill>
              </a:rPr>
              <a:t>String Assembly (DESY)</a:t>
            </a:r>
            <a:endParaRPr lang="en-US" sz="2000">
              <a:solidFill>
                <a:schemeClr val="bg1"/>
              </a:solidFill>
            </a:endParaRPr>
          </a:p>
        </p:txBody>
      </p:sp>
      <p:sp>
        <p:nvSpPr>
          <p:cNvPr id="32" name="TextBox 17">
            <a:extLst>
              <a:ext uri="{FF2B5EF4-FFF2-40B4-BE49-F238E27FC236}">
                <a16:creationId xmlns:a16="http://schemas.microsoft.com/office/drawing/2014/main" id="{2C934D02-0ACE-4C88-BB1B-9B5FC95DED17}"/>
              </a:ext>
            </a:extLst>
          </p:cNvPr>
          <p:cNvSpPr txBox="1">
            <a:spLocks noChangeArrowheads="1"/>
          </p:cNvSpPr>
          <p:nvPr/>
        </p:nvSpPr>
        <p:spPr bwMode="auto">
          <a:xfrm>
            <a:off x="4351419" y="2827931"/>
            <a:ext cx="1173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1600">
                <a:solidFill>
                  <a:srgbClr val="FFFFFF"/>
                </a:solidFill>
                <a:latin typeface="+mn-lt"/>
                <a:ea typeface="ＭＳ Ｐゴシック" panose="020B0600070205080204" pitchFamily="34" charset="-128"/>
                <a:cs typeface="Arial" panose="020B0604020202020204" pitchFamily="34" charset="0"/>
              </a:rPr>
              <a:t>Blade Tuner</a:t>
            </a:r>
            <a:endParaRPr lang="en-US" altLang="en-US" sz="1600">
              <a:solidFill>
                <a:srgbClr val="FFFFFF"/>
              </a:solidFill>
              <a:latin typeface="+mn-lt"/>
              <a:ea typeface="ＭＳ Ｐゴシック" panose="020B0600070205080204" pitchFamily="34" charset="-128"/>
              <a:cs typeface="Arial" panose="020B0604020202020204" pitchFamily="34" charset="0"/>
            </a:endParaRPr>
          </a:p>
        </p:txBody>
      </p:sp>
      <p:grpSp>
        <p:nvGrpSpPr>
          <p:cNvPr id="3" name="Group 2">
            <a:extLst>
              <a:ext uri="{FF2B5EF4-FFF2-40B4-BE49-F238E27FC236}">
                <a16:creationId xmlns:a16="http://schemas.microsoft.com/office/drawing/2014/main" id="{214076A6-A22B-48BE-B95D-B611DD203640}"/>
              </a:ext>
            </a:extLst>
          </p:cNvPr>
          <p:cNvGrpSpPr/>
          <p:nvPr/>
        </p:nvGrpSpPr>
        <p:grpSpPr>
          <a:xfrm>
            <a:off x="3812458" y="2790520"/>
            <a:ext cx="2257847" cy="1854170"/>
            <a:chOff x="3716189" y="1629398"/>
            <a:chExt cx="2257847" cy="1854170"/>
          </a:xfrm>
        </p:grpSpPr>
        <p:pic>
          <p:nvPicPr>
            <p:cNvPr id="38" name="Immagine 6">
              <a:extLst>
                <a:ext uri="{FF2B5EF4-FFF2-40B4-BE49-F238E27FC236}">
                  <a16:creationId xmlns:a16="http://schemas.microsoft.com/office/drawing/2014/main" id="{91BEB15B-CED1-473F-91D7-B8B7402FB4C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54193" y="1629398"/>
              <a:ext cx="2119843" cy="1798599"/>
            </a:xfrm>
            <a:prstGeom prst="rect">
              <a:avLst/>
            </a:prstGeom>
          </p:spPr>
        </p:pic>
        <p:sp>
          <p:nvSpPr>
            <p:cNvPr id="39" name="CasellaDiTesto 20">
              <a:extLst>
                <a:ext uri="{FF2B5EF4-FFF2-40B4-BE49-F238E27FC236}">
                  <a16:creationId xmlns:a16="http://schemas.microsoft.com/office/drawing/2014/main" id="{C22BD06E-C79B-4726-A42D-14A1A9EC5409}"/>
                </a:ext>
              </a:extLst>
            </p:cNvPr>
            <p:cNvSpPr txBox="1"/>
            <p:nvPr/>
          </p:nvSpPr>
          <p:spPr>
            <a:xfrm>
              <a:off x="3716189" y="3145014"/>
              <a:ext cx="1976834" cy="338554"/>
            </a:xfrm>
            <a:prstGeom prst="rect">
              <a:avLst/>
            </a:prstGeom>
            <a:noFill/>
          </p:spPr>
          <p:txBody>
            <a:bodyPr wrap="square" rtlCol="0">
              <a:spAutoFit/>
            </a:bodyPr>
            <a:lstStyle/>
            <a:p>
              <a:pPr algn="r"/>
              <a:r>
                <a:rPr lang="it-IT" sz="1600">
                  <a:solidFill>
                    <a:schemeClr val="bg1"/>
                  </a:solidFill>
                </a:rPr>
                <a:t>3.9 GHz </a:t>
              </a:r>
              <a:r>
                <a:rPr lang="it-IT" sz="1600" err="1">
                  <a:solidFill>
                    <a:schemeClr val="bg1"/>
                  </a:solidFill>
                </a:rPr>
                <a:t>Blade</a:t>
              </a:r>
              <a:r>
                <a:rPr lang="it-IT" sz="1600">
                  <a:solidFill>
                    <a:schemeClr val="bg1"/>
                  </a:solidFill>
                </a:rPr>
                <a:t> Tuner</a:t>
              </a:r>
              <a:endParaRPr lang="en-US" sz="1600">
                <a:solidFill>
                  <a:schemeClr val="bg1"/>
                </a:solidFill>
              </a:endParaRPr>
            </a:p>
          </p:txBody>
        </p:sp>
      </p:grpSp>
      <p:pic>
        <p:nvPicPr>
          <p:cNvPr id="40" name="Picture 3" descr="C:\Users\pierini\Dropbox\Camera Uploads\2013-05-21 10.44.21 HDR.jpg">
            <a:extLst>
              <a:ext uri="{FF2B5EF4-FFF2-40B4-BE49-F238E27FC236}">
                <a16:creationId xmlns:a16="http://schemas.microsoft.com/office/drawing/2014/main" id="{140F8C96-57A3-4771-A6FE-C8F27364D1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92450" y="1170034"/>
            <a:ext cx="2000228" cy="336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19">
            <a:extLst>
              <a:ext uri="{FF2B5EF4-FFF2-40B4-BE49-F238E27FC236}">
                <a16:creationId xmlns:a16="http://schemas.microsoft.com/office/drawing/2014/main" id="{BB4F295B-DD3D-4DF1-82C3-B62933296AA0}"/>
              </a:ext>
            </a:extLst>
          </p:cNvPr>
          <p:cNvSpPr txBox="1"/>
          <p:nvPr/>
        </p:nvSpPr>
        <p:spPr>
          <a:xfrm>
            <a:off x="6372088" y="3956410"/>
            <a:ext cx="1659034" cy="584775"/>
          </a:xfrm>
          <a:prstGeom prst="rect">
            <a:avLst/>
          </a:prstGeom>
          <a:noFill/>
        </p:spPr>
        <p:txBody>
          <a:bodyPr wrap="square" rtlCol="0">
            <a:spAutoFit/>
          </a:bodyPr>
          <a:lstStyle/>
          <a:p>
            <a:pPr algn="ctr"/>
            <a:r>
              <a:rPr lang="it-IT" sz="1600">
                <a:solidFill>
                  <a:schemeClr val="bg1"/>
                </a:solidFill>
              </a:rPr>
              <a:t>3.9 GHz cavities on LASA VT insert</a:t>
            </a:r>
            <a:endParaRPr lang="en-US" sz="1600">
              <a:solidFill>
                <a:schemeClr val="bg1"/>
              </a:solidFill>
            </a:endParaRPr>
          </a:p>
        </p:txBody>
      </p:sp>
      <p:pic>
        <p:nvPicPr>
          <p:cNvPr id="33" name="Immagine 3">
            <a:extLst>
              <a:ext uri="{FF2B5EF4-FFF2-40B4-BE49-F238E27FC236}">
                <a16:creationId xmlns:a16="http://schemas.microsoft.com/office/drawing/2014/main" id="{53908FF6-B380-4BF0-8A9B-FD80345C6B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5434" y="4925204"/>
            <a:ext cx="2637889" cy="1752031"/>
          </a:xfrm>
          <a:prstGeom prst="rect">
            <a:avLst/>
          </a:prstGeom>
        </p:spPr>
      </p:pic>
      <p:pic>
        <p:nvPicPr>
          <p:cNvPr id="35" name="Picture 34">
            <a:extLst>
              <a:ext uri="{FF2B5EF4-FFF2-40B4-BE49-F238E27FC236}">
                <a16:creationId xmlns:a16="http://schemas.microsoft.com/office/drawing/2014/main" id="{50924A43-28F5-4561-B76A-8543DB11A53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1399" t="19704" r="16221" b="29979"/>
          <a:stretch/>
        </p:blipFill>
        <p:spPr bwMode="auto">
          <a:xfrm>
            <a:off x="941943" y="4935123"/>
            <a:ext cx="4954550" cy="1815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820E6F-EB1D-406E-ACFE-F7FFADB2AF81}"/>
              </a:ext>
            </a:extLst>
          </p:cNvPr>
          <p:cNvSpPr txBox="1"/>
          <p:nvPr/>
        </p:nvSpPr>
        <p:spPr>
          <a:xfrm>
            <a:off x="941275" y="6438927"/>
            <a:ext cx="2083904" cy="369332"/>
          </a:xfrm>
          <a:prstGeom prst="rect">
            <a:avLst/>
          </a:prstGeom>
          <a:noFill/>
        </p:spPr>
        <p:txBody>
          <a:bodyPr wrap="none" rtlCol="0">
            <a:spAutoFit/>
          </a:bodyPr>
          <a:lstStyle/>
          <a:p>
            <a:r>
              <a:rPr lang="it-IT">
                <a:solidFill>
                  <a:schemeClr val="bg1"/>
                </a:solidFill>
              </a:rPr>
              <a:t>September 23, 2015</a:t>
            </a:r>
          </a:p>
        </p:txBody>
      </p:sp>
      <p:sp>
        <p:nvSpPr>
          <p:cNvPr id="34" name="CasellaDiTesto 20">
            <a:extLst>
              <a:ext uri="{FF2B5EF4-FFF2-40B4-BE49-F238E27FC236}">
                <a16:creationId xmlns:a16="http://schemas.microsoft.com/office/drawing/2014/main" id="{778E6421-581F-4A1F-9E09-0A0DBD4C15CE}"/>
              </a:ext>
            </a:extLst>
          </p:cNvPr>
          <p:cNvSpPr txBox="1"/>
          <p:nvPr/>
        </p:nvSpPr>
        <p:spPr>
          <a:xfrm>
            <a:off x="6096000" y="6323598"/>
            <a:ext cx="2277197" cy="338554"/>
          </a:xfrm>
          <a:prstGeom prst="rect">
            <a:avLst/>
          </a:prstGeom>
          <a:noFill/>
        </p:spPr>
        <p:txBody>
          <a:bodyPr wrap="square" rtlCol="0">
            <a:spAutoFit/>
          </a:bodyPr>
          <a:lstStyle/>
          <a:p>
            <a:pPr algn="r"/>
            <a:r>
              <a:rPr lang="it-IT" sz="1600">
                <a:solidFill>
                  <a:schemeClr val="bg1"/>
                </a:solidFill>
              </a:rPr>
              <a:t>3.9 GHz </a:t>
            </a:r>
            <a:r>
              <a:rPr lang="it-IT" sz="1600" err="1">
                <a:solidFill>
                  <a:schemeClr val="bg1"/>
                </a:solidFill>
              </a:rPr>
              <a:t>cavity</a:t>
            </a:r>
            <a:r>
              <a:rPr lang="it-IT" sz="1600">
                <a:solidFill>
                  <a:schemeClr val="bg1"/>
                </a:solidFill>
              </a:rPr>
              <a:t> </a:t>
            </a:r>
            <a:r>
              <a:rPr lang="it-IT" sz="1600" err="1">
                <a:solidFill>
                  <a:schemeClr val="bg1"/>
                </a:solidFill>
              </a:rPr>
              <a:t>ancillaries</a:t>
            </a:r>
            <a:endParaRPr lang="en-US" sz="1600">
              <a:solidFill>
                <a:schemeClr val="bg1"/>
              </a:solidFill>
            </a:endParaRPr>
          </a:p>
        </p:txBody>
      </p:sp>
      <p:sp>
        <p:nvSpPr>
          <p:cNvPr id="7" name="Title 1">
            <a:extLst>
              <a:ext uri="{FF2B5EF4-FFF2-40B4-BE49-F238E27FC236}">
                <a16:creationId xmlns:a16="http://schemas.microsoft.com/office/drawing/2014/main" id="{F75B792E-5819-FD5A-34AA-12E5D9EA3380}"/>
              </a:ext>
            </a:extLst>
          </p:cNvPr>
          <p:cNvSpPr txBox="1">
            <a:spLocks/>
          </p:cNvSpPr>
          <p:nvPr/>
        </p:nvSpPr>
        <p:spPr>
          <a:xfrm>
            <a:off x="654096" y="1"/>
            <a:ext cx="10636036"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European XFEL: 3.9 GHz cavity and cryomodule results</a:t>
            </a:r>
          </a:p>
        </p:txBody>
      </p:sp>
    </p:spTree>
    <p:extLst>
      <p:ext uri="{BB962C8B-B14F-4D97-AF65-F5344CB8AC3E}">
        <p14:creationId xmlns:p14="http://schemas.microsoft.com/office/powerpoint/2010/main" val="343962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D80CC4-302F-4DBB-B030-A05991E1ADD1}"/>
              </a:ext>
            </a:extLst>
          </p:cNvPr>
          <p:cNvSpPr>
            <a:spLocks noGrp="1"/>
          </p:cNvSpPr>
          <p:nvPr>
            <p:ph type="sldNum" sz="quarter" idx="12"/>
          </p:nvPr>
        </p:nvSpPr>
        <p:spPr/>
        <p:txBody>
          <a:bodyPr/>
          <a:lstStyle/>
          <a:p>
            <a:fld id="{4C8636E5-F268-0A4A-84DB-69488F0245B6}" type="slidenum">
              <a:rPr lang="it-IT" smtClean="0"/>
              <a:t>14</a:t>
            </a:fld>
            <a:endParaRPr lang="it-IT"/>
          </a:p>
        </p:txBody>
      </p:sp>
      <p:sp>
        <p:nvSpPr>
          <p:cNvPr id="2" name="Date Placeholder 1">
            <a:extLst>
              <a:ext uri="{FF2B5EF4-FFF2-40B4-BE49-F238E27FC236}">
                <a16:creationId xmlns:a16="http://schemas.microsoft.com/office/drawing/2014/main" id="{6704473B-C453-462A-BAC7-DFEBD696AF0C}"/>
              </a:ext>
            </a:extLst>
          </p:cNvPr>
          <p:cNvSpPr>
            <a:spLocks noGrp="1"/>
          </p:cNvSpPr>
          <p:nvPr>
            <p:ph type="dt" sz="half" idx="10"/>
          </p:nvPr>
        </p:nvSpPr>
        <p:spPr/>
        <p:txBody>
          <a:bodyPr/>
          <a:lstStyle/>
          <a:p>
            <a:r>
              <a:rPr lang="it-IT"/>
              <a:t>March 21, 2022</a:t>
            </a:r>
          </a:p>
        </p:txBody>
      </p:sp>
      <p:sp>
        <p:nvSpPr>
          <p:cNvPr id="3" name="Footer Placeholder 2">
            <a:extLst>
              <a:ext uri="{FF2B5EF4-FFF2-40B4-BE49-F238E27FC236}">
                <a16:creationId xmlns:a16="http://schemas.microsoft.com/office/drawing/2014/main" id="{9E9DA332-29E5-4912-BBB3-9AE271A51476}"/>
              </a:ext>
            </a:extLst>
          </p:cNvPr>
          <p:cNvSpPr>
            <a:spLocks noGrp="1"/>
          </p:cNvSpPr>
          <p:nvPr>
            <p:ph type="ftr" sz="quarter" idx="11"/>
          </p:nvPr>
        </p:nvSpPr>
        <p:spPr/>
        <p:txBody>
          <a:bodyPr/>
          <a:lstStyle/>
          <a:p>
            <a:r>
              <a:rPr lang="it-IT"/>
              <a:t>L. Monaco - INFN Milano LASA</a:t>
            </a:r>
          </a:p>
        </p:txBody>
      </p:sp>
      <p:grpSp>
        <p:nvGrpSpPr>
          <p:cNvPr id="7" name="Group 6">
            <a:extLst>
              <a:ext uri="{FF2B5EF4-FFF2-40B4-BE49-F238E27FC236}">
                <a16:creationId xmlns:a16="http://schemas.microsoft.com/office/drawing/2014/main" id="{C1BD59F0-7709-4C43-B5A1-AE3E86C5E085}"/>
              </a:ext>
            </a:extLst>
          </p:cNvPr>
          <p:cNvGrpSpPr/>
          <p:nvPr/>
        </p:nvGrpSpPr>
        <p:grpSpPr>
          <a:xfrm>
            <a:off x="1315811" y="830459"/>
            <a:ext cx="9944503" cy="5891016"/>
            <a:chOff x="1491599" y="946964"/>
            <a:chExt cx="9944503" cy="5891016"/>
          </a:xfrm>
        </p:grpSpPr>
        <p:pic>
          <p:nvPicPr>
            <p:cNvPr id="9" name="image4.jpg" descr="ESS_site.jpg">
              <a:extLst>
                <a:ext uri="{FF2B5EF4-FFF2-40B4-BE49-F238E27FC236}">
                  <a16:creationId xmlns:a16="http://schemas.microsoft.com/office/drawing/2014/main" id="{EE8A6BD0-466C-46E2-AA68-092BEFCB72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7"/>
            <a:stretch/>
          </p:blipFill>
          <p:spPr>
            <a:xfrm>
              <a:off x="1491599" y="946964"/>
              <a:ext cx="9944503" cy="5891016"/>
            </a:xfrm>
            <a:prstGeom prst="rect">
              <a:avLst/>
            </a:prstGeom>
            <a:ln w="12700">
              <a:miter lim="400000"/>
            </a:ln>
          </p:spPr>
        </p:pic>
        <p:sp>
          <p:nvSpPr>
            <p:cNvPr id="10" name="Shape 48">
              <a:extLst>
                <a:ext uri="{FF2B5EF4-FFF2-40B4-BE49-F238E27FC236}">
                  <a16:creationId xmlns:a16="http://schemas.microsoft.com/office/drawing/2014/main" id="{9901924A-BFE2-487D-819F-0B09AFF4657B}"/>
                </a:ext>
              </a:extLst>
            </p:cNvPr>
            <p:cNvSpPr/>
            <p:nvPr/>
          </p:nvSpPr>
          <p:spPr>
            <a:xfrm>
              <a:off x="1647749" y="1526249"/>
              <a:ext cx="2400176" cy="1384995"/>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algn="ctr" defTabSz="411330"/>
              <a:r>
                <a:rPr b="1">
                  <a:solidFill>
                    <a:srgbClr val="FFFFFF"/>
                  </a:solidFill>
                  <a:uFill>
                    <a:solidFill>
                      <a:srgbClr val="FFFFFF"/>
                    </a:solidFill>
                  </a:uFill>
                </a:rPr>
                <a:t>High Power</a:t>
              </a:r>
              <a:endParaRPr lang="en-GB" b="1">
                <a:solidFill>
                  <a:srgbClr val="FFFFFF"/>
                </a:solidFill>
                <a:uFill>
                  <a:solidFill>
                    <a:srgbClr val="FFFFFF"/>
                  </a:solidFill>
                </a:uFill>
              </a:endParaRPr>
            </a:p>
            <a:p>
              <a:pPr algn="ctr" defTabSz="411330"/>
              <a:r>
                <a:rPr lang="en-GB" b="1">
                  <a:solidFill>
                    <a:srgbClr val="FFFFFF"/>
                  </a:solidFill>
                  <a:uFill>
                    <a:solidFill>
                      <a:srgbClr val="FFFFFF"/>
                    </a:solidFill>
                  </a:uFill>
                </a:rPr>
                <a:t>Linear </a:t>
              </a:r>
              <a:r>
                <a:rPr b="1">
                  <a:solidFill>
                    <a:srgbClr val="FFFFFF"/>
                  </a:solidFill>
                  <a:uFill>
                    <a:solidFill>
                      <a:srgbClr val="FFFFFF"/>
                    </a:solidFill>
                  </a:uFill>
                </a:rPr>
                <a:t>Accelerator:</a:t>
              </a:r>
            </a:p>
            <a:p>
              <a:pPr marL="285699" indent="-285699" defTabSz="411330">
                <a:buFont typeface="Arial" panose="020B0604020202020204" pitchFamily="34" charset="0"/>
                <a:buChar char="•"/>
              </a:pPr>
              <a:r>
                <a:rPr b="1">
                  <a:solidFill>
                    <a:srgbClr val="FFFFFF"/>
                  </a:solidFill>
                  <a:uFill>
                    <a:solidFill>
                      <a:srgbClr val="FFFFFF"/>
                    </a:solidFill>
                  </a:uFill>
                </a:rPr>
                <a:t>Energy: 2 GeV</a:t>
              </a:r>
            </a:p>
            <a:p>
              <a:pPr marL="285699" indent="-285699" defTabSz="411330">
                <a:buFont typeface="Arial" panose="020B0604020202020204" pitchFamily="34" charset="0"/>
                <a:buChar char="•"/>
              </a:pPr>
              <a:r>
                <a:rPr b="1">
                  <a:solidFill>
                    <a:srgbClr val="FFFFFF"/>
                  </a:solidFill>
                  <a:uFill>
                    <a:solidFill>
                      <a:srgbClr val="FFFFFF"/>
                    </a:solidFill>
                  </a:uFill>
                </a:rPr>
                <a:t>Rep. Rate: 14 Hz</a:t>
              </a:r>
            </a:p>
            <a:p>
              <a:pPr marL="285699" indent="-285699" defTabSz="411330">
                <a:buFont typeface="Arial" panose="020B0604020202020204" pitchFamily="34" charset="0"/>
                <a:buChar char="•"/>
              </a:pPr>
              <a:r>
                <a:rPr b="1">
                  <a:solidFill>
                    <a:srgbClr val="FFFFFF"/>
                  </a:solidFill>
                  <a:uFill>
                    <a:solidFill>
                      <a:srgbClr val="FFFFFF"/>
                    </a:solidFill>
                  </a:uFill>
                </a:rPr>
                <a:t>Current: 62.5 mA</a:t>
              </a:r>
            </a:p>
          </p:txBody>
        </p:sp>
        <p:sp>
          <p:nvSpPr>
            <p:cNvPr id="11" name="Shape 51">
              <a:extLst>
                <a:ext uri="{FF2B5EF4-FFF2-40B4-BE49-F238E27FC236}">
                  <a16:creationId xmlns:a16="http://schemas.microsoft.com/office/drawing/2014/main" id="{2529C13C-4671-4A98-A77F-0673515F9EE1}"/>
                </a:ext>
              </a:extLst>
            </p:cNvPr>
            <p:cNvSpPr/>
            <p:nvPr/>
          </p:nvSpPr>
          <p:spPr>
            <a:xfrm flipV="1">
              <a:off x="1829866" y="2572917"/>
              <a:ext cx="6112139" cy="2111473"/>
            </a:xfrm>
            <a:prstGeom prst="line">
              <a:avLst/>
            </a:prstGeom>
            <a:ln w="25400">
              <a:solidFill>
                <a:srgbClr val="C0504D"/>
              </a:solidFill>
              <a:tailEnd type="triangle"/>
            </a:ln>
            <a:effectLst>
              <a:outerShdw blurRad="38100" dist="20000" dir="5400000" rotWithShape="0">
                <a:srgbClr val="000000">
                  <a:alpha val="38000"/>
                </a:srgbClr>
              </a:outerShdw>
            </a:effectLst>
          </p:spPr>
          <p:txBody>
            <a:bodyPr lIns="45711" tIns="45712" rIns="45711" bIns="45712"/>
            <a:lstStyle/>
            <a:p>
              <a:pPr defTabSz="457119">
                <a:defRPr sz="1200">
                  <a:latin typeface="+mj-lt"/>
                  <a:ea typeface="+mj-ea"/>
                  <a:cs typeface="+mj-cs"/>
                  <a:sym typeface="Helvetica"/>
                </a:defRPr>
              </a:pPr>
              <a:endParaRPr sz="1200"/>
            </a:p>
          </p:txBody>
        </p:sp>
        <p:grpSp>
          <p:nvGrpSpPr>
            <p:cNvPr id="12" name="Group 73">
              <a:extLst>
                <a:ext uri="{FF2B5EF4-FFF2-40B4-BE49-F238E27FC236}">
                  <a16:creationId xmlns:a16="http://schemas.microsoft.com/office/drawing/2014/main" id="{39E9C621-DA35-4F67-9F42-157754532BB6}"/>
                </a:ext>
              </a:extLst>
            </p:cNvPr>
            <p:cNvGrpSpPr/>
            <p:nvPr/>
          </p:nvGrpSpPr>
          <p:grpSpPr>
            <a:xfrm>
              <a:off x="7255248" y="2265149"/>
              <a:ext cx="3071477" cy="4246095"/>
              <a:chOff x="-2" y="-3"/>
              <a:chExt cx="3071476" cy="4246095"/>
            </a:xfrm>
          </p:grpSpPr>
          <p:sp>
            <p:nvSpPr>
              <p:cNvPr id="174" name="Shape 52">
                <a:extLst>
                  <a:ext uri="{FF2B5EF4-FFF2-40B4-BE49-F238E27FC236}">
                    <a16:creationId xmlns:a16="http://schemas.microsoft.com/office/drawing/2014/main" id="{F766D884-4160-4D6B-9ADD-218E6B8C6052}"/>
                  </a:ext>
                </a:extLst>
              </p:cNvPr>
              <p:cNvSpPr/>
              <p:nvPr/>
            </p:nvSpPr>
            <p:spPr>
              <a:xfrm>
                <a:off x="403263" y="1753102"/>
                <a:ext cx="2668211" cy="2492990"/>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11330"/>
                <a:r>
                  <a:rPr b="1">
                    <a:solidFill>
                      <a:srgbClr val="FFFFFF"/>
                    </a:solidFill>
                    <a:uFill>
                      <a:solidFill>
                        <a:srgbClr val="FFFFFF"/>
                      </a:solidFill>
                    </a:uFill>
                  </a:rPr>
                  <a:t>16 Instruments in Construction </a:t>
                </a:r>
                <a:r>
                  <a:rPr lang="en-US" b="1">
                    <a:solidFill>
                      <a:srgbClr val="FFFFFF"/>
                    </a:solidFill>
                    <a:uFill>
                      <a:solidFill>
                        <a:srgbClr val="FFFFFF"/>
                      </a:solidFill>
                    </a:uFill>
                  </a:rPr>
                  <a:t>b</a:t>
                </a:r>
                <a:r>
                  <a:rPr b="1">
                    <a:solidFill>
                      <a:srgbClr val="FFFFFF"/>
                    </a:solidFill>
                    <a:uFill>
                      <a:solidFill>
                        <a:srgbClr val="FFFFFF"/>
                      </a:solidFill>
                    </a:uFill>
                  </a:rPr>
                  <a:t>udget</a:t>
                </a:r>
              </a:p>
              <a:p>
                <a:pPr algn="ctr" defTabSz="411330"/>
                <a:endParaRPr b="1">
                  <a:solidFill>
                    <a:srgbClr val="FFFFFF"/>
                  </a:solidFill>
                  <a:uFill>
                    <a:solidFill>
                      <a:srgbClr val="FFFFFF"/>
                    </a:solidFill>
                  </a:uFill>
                </a:endParaRPr>
              </a:p>
              <a:p>
                <a:pPr algn="ctr" defTabSz="411330"/>
                <a:r>
                  <a:rPr b="1">
                    <a:solidFill>
                      <a:srgbClr val="FFFFFF"/>
                    </a:solidFill>
                    <a:uFill>
                      <a:solidFill>
                        <a:srgbClr val="FFFFFF"/>
                      </a:solidFill>
                    </a:uFill>
                  </a:rPr>
                  <a:t>Committed to deliver 22 instruments by 2028</a:t>
                </a:r>
              </a:p>
              <a:p>
                <a:pPr algn="ctr" defTabSz="411330"/>
                <a:endParaRPr b="1">
                  <a:solidFill>
                    <a:srgbClr val="FFFFFF"/>
                  </a:solidFill>
                  <a:uFill>
                    <a:solidFill>
                      <a:srgbClr val="FFFFFF"/>
                    </a:solidFill>
                  </a:uFill>
                </a:endParaRPr>
              </a:p>
              <a:p>
                <a:pPr algn="ctr" defTabSz="411330"/>
                <a:r>
                  <a:rPr b="1">
                    <a:solidFill>
                      <a:srgbClr val="FFFFFF"/>
                    </a:solidFill>
                    <a:uFill>
                      <a:solidFill>
                        <a:srgbClr val="FFFFFF"/>
                      </a:solidFill>
                    </a:uFill>
                  </a:rPr>
                  <a:t>Peak flux ~30-100 brighter than the </a:t>
                </a:r>
                <a:r>
                  <a:rPr lang="it-IT" b="1">
                    <a:solidFill>
                      <a:srgbClr val="FFFFFF"/>
                    </a:solidFill>
                    <a:uFill>
                      <a:solidFill>
                        <a:srgbClr val="FFFFFF"/>
                      </a:solidFill>
                    </a:uFill>
                  </a:rPr>
                  <a:t/>
                </a:r>
                <a:br>
                  <a:rPr lang="it-IT" b="1">
                    <a:solidFill>
                      <a:srgbClr val="FFFFFF"/>
                    </a:solidFill>
                    <a:uFill>
                      <a:solidFill>
                        <a:srgbClr val="FFFFFF"/>
                      </a:solidFill>
                    </a:uFill>
                  </a:rPr>
                </a:br>
                <a:r>
                  <a:rPr b="1">
                    <a:solidFill>
                      <a:srgbClr val="FFFFFF"/>
                    </a:solidFill>
                    <a:uFill>
                      <a:solidFill>
                        <a:srgbClr val="FFFFFF"/>
                      </a:solidFill>
                    </a:uFill>
                  </a:rPr>
                  <a:t>I</a:t>
                </a:r>
                <a:r>
                  <a:rPr lang="it-IT" b="1" err="1">
                    <a:solidFill>
                      <a:srgbClr val="FFFFFF"/>
                    </a:solidFill>
                    <a:uFill>
                      <a:solidFill>
                        <a:srgbClr val="FFFFFF"/>
                      </a:solidFill>
                    </a:uFill>
                  </a:rPr>
                  <a:t>nstitute</a:t>
                </a:r>
                <a:r>
                  <a:rPr lang="it-IT" b="1">
                    <a:solidFill>
                      <a:srgbClr val="FFFFFF"/>
                    </a:solidFill>
                    <a:uFill>
                      <a:solidFill>
                        <a:srgbClr val="FFFFFF"/>
                      </a:solidFill>
                    </a:uFill>
                  </a:rPr>
                  <a:t> </a:t>
                </a:r>
                <a:r>
                  <a:rPr b="1">
                    <a:solidFill>
                      <a:srgbClr val="FFFFFF"/>
                    </a:solidFill>
                    <a:uFill>
                      <a:solidFill>
                        <a:srgbClr val="FFFFFF"/>
                      </a:solidFill>
                    </a:uFill>
                  </a:rPr>
                  <a:t>L</a:t>
                </a:r>
                <a:r>
                  <a:rPr lang="it-IT" b="1" err="1">
                    <a:solidFill>
                      <a:srgbClr val="FFFFFF"/>
                    </a:solidFill>
                    <a:uFill>
                      <a:solidFill>
                        <a:srgbClr val="FFFFFF"/>
                      </a:solidFill>
                    </a:uFill>
                  </a:rPr>
                  <a:t>aue-Langevin</a:t>
                </a:r>
                <a:endParaRPr b="1">
                  <a:solidFill>
                    <a:srgbClr val="FFFFFF"/>
                  </a:solidFill>
                  <a:uFill>
                    <a:solidFill>
                      <a:srgbClr val="FFFFFF"/>
                    </a:solidFill>
                  </a:uFill>
                </a:endParaRPr>
              </a:p>
            </p:txBody>
          </p:sp>
          <p:grpSp>
            <p:nvGrpSpPr>
              <p:cNvPr id="175" name="Group 72">
                <a:extLst>
                  <a:ext uri="{FF2B5EF4-FFF2-40B4-BE49-F238E27FC236}">
                    <a16:creationId xmlns:a16="http://schemas.microsoft.com/office/drawing/2014/main" id="{8A20E018-31B6-48B6-AEB8-C79F489310A9}"/>
                  </a:ext>
                </a:extLst>
              </p:cNvPr>
              <p:cNvGrpSpPr/>
              <p:nvPr/>
            </p:nvGrpSpPr>
            <p:grpSpPr>
              <a:xfrm>
                <a:off x="-2" y="-3"/>
                <a:ext cx="2455942" cy="1653501"/>
                <a:chOff x="-1" y="-2"/>
                <a:chExt cx="2455940" cy="1653499"/>
              </a:xfrm>
            </p:grpSpPr>
            <p:grpSp>
              <p:nvGrpSpPr>
                <p:cNvPr id="176" name="Group 60">
                  <a:extLst>
                    <a:ext uri="{FF2B5EF4-FFF2-40B4-BE49-F238E27FC236}">
                      <a16:creationId xmlns:a16="http://schemas.microsoft.com/office/drawing/2014/main" id="{393B3E25-BE63-49C2-BF1C-8FC0D5FF10B3}"/>
                    </a:ext>
                  </a:extLst>
                </p:cNvPr>
                <p:cNvGrpSpPr/>
                <p:nvPr/>
              </p:nvGrpSpPr>
              <p:grpSpPr>
                <a:xfrm>
                  <a:off x="-1" y="198715"/>
                  <a:ext cx="2455940" cy="1454782"/>
                  <a:chOff x="0" y="0"/>
                  <a:chExt cx="2455940" cy="1454782"/>
                </a:xfrm>
              </p:grpSpPr>
              <p:sp>
                <p:nvSpPr>
                  <p:cNvPr id="188" name="Shape 53">
                    <a:extLst>
                      <a:ext uri="{FF2B5EF4-FFF2-40B4-BE49-F238E27FC236}">
                        <a16:creationId xmlns:a16="http://schemas.microsoft.com/office/drawing/2014/main" id="{5ACD4756-7F1D-469C-A7F7-EE43CEC0229C}"/>
                      </a:ext>
                    </a:extLst>
                  </p:cNvPr>
                  <p:cNvSpPr/>
                  <p:nvPr/>
                </p:nvSpPr>
                <p:spPr>
                  <a:xfrm>
                    <a:off x="1678542" y="1342068"/>
                    <a:ext cx="112714" cy="112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189" name="Shape 54">
                    <a:extLst>
                      <a:ext uri="{FF2B5EF4-FFF2-40B4-BE49-F238E27FC236}">
                        <a16:creationId xmlns:a16="http://schemas.microsoft.com/office/drawing/2014/main" id="{88F1635F-D0F2-4880-98DF-6E30E5A88DB5}"/>
                      </a:ext>
                    </a:extLst>
                  </p:cNvPr>
                  <p:cNvSpPr/>
                  <p:nvPr/>
                </p:nvSpPr>
                <p:spPr>
                  <a:xfrm flipV="1">
                    <a:off x="1736123" y="354065"/>
                    <a:ext cx="654889" cy="1055327"/>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sz="1200"/>
                  </a:p>
                </p:txBody>
              </p:sp>
              <p:sp>
                <p:nvSpPr>
                  <p:cNvPr id="190" name="Shape 55">
                    <a:extLst>
                      <a:ext uri="{FF2B5EF4-FFF2-40B4-BE49-F238E27FC236}">
                        <a16:creationId xmlns:a16="http://schemas.microsoft.com/office/drawing/2014/main" id="{800FB831-6229-47C9-8FD6-E404880E3D72}"/>
                      </a:ext>
                    </a:extLst>
                  </p:cNvPr>
                  <p:cNvSpPr/>
                  <p:nvPr/>
                </p:nvSpPr>
                <p:spPr>
                  <a:xfrm>
                    <a:off x="863600" y="279926"/>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191" name="Shape 56">
                    <a:extLst>
                      <a:ext uri="{FF2B5EF4-FFF2-40B4-BE49-F238E27FC236}">
                        <a16:creationId xmlns:a16="http://schemas.microsoft.com/office/drawing/2014/main" id="{4BAD5302-204F-4FAB-8FFF-06398593D83E}"/>
                      </a:ext>
                    </a:extLst>
                  </p:cNvPr>
                  <p:cNvSpPr/>
                  <p:nvPr/>
                </p:nvSpPr>
                <p:spPr>
                  <a:xfrm flipH="1" flipV="1">
                    <a:off x="924796" y="345073"/>
                    <a:ext cx="807575" cy="1063738"/>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sz="1200"/>
                  </a:p>
                </p:txBody>
              </p:sp>
              <p:sp>
                <p:nvSpPr>
                  <p:cNvPr id="192" name="Shape 57">
                    <a:extLst>
                      <a:ext uri="{FF2B5EF4-FFF2-40B4-BE49-F238E27FC236}">
                        <a16:creationId xmlns:a16="http://schemas.microsoft.com/office/drawing/2014/main" id="{7F70CB10-4DA8-4DE8-ABC3-77BA77107F01}"/>
                      </a:ext>
                    </a:extLst>
                  </p:cNvPr>
                  <p:cNvSpPr/>
                  <p:nvPr/>
                </p:nvSpPr>
                <p:spPr>
                  <a:xfrm>
                    <a:off x="2343226" y="279926"/>
                    <a:ext cx="112714"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193" name="Shape 84">
                    <a:extLst>
                      <a:ext uri="{FF2B5EF4-FFF2-40B4-BE49-F238E27FC236}">
                        <a16:creationId xmlns:a16="http://schemas.microsoft.com/office/drawing/2014/main" id="{C431811D-AC5F-426C-861A-BEEF76E84BDE}"/>
                      </a:ext>
                    </a:extLst>
                  </p:cNvPr>
                  <p:cNvSpPr/>
                  <p:nvPr/>
                </p:nvSpPr>
                <p:spPr>
                  <a:xfrm>
                    <a:off x="46990" y="38100"/>
                    <a:ext cx="1687830" cy="1360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FFFFFF"/>
                    </a:solidFill>
                    <a:prstDash val="solid"/>
                    <a:bevel/>
                  </a:ln>
                  <a:effectLst>
                    <a:outerShdw blurRad="38100" dist="20000" dir="5400000" rotWithShape="0">
                      <a:srgbClr val="000000">
                        <a:alpha val="38000"/>
                      </a:srgbClr>
                    </a:outerShdw>
                  </a:effectLst>
                </p:spPr>
                <p:txBody>
                  <a:bodyPr/>
                  <a:lstStyle/>
                  <a:p>
                    <a:pPr lvl="0"/>
                    <a:endParaRPr/>
                  </a:p>
                </p:txBody>
              </p:sp>
              <p:sp>
                <p:nvSpPr>
                  <p:cNvPr id="194" name="Shape 59">
                    <a:extLst>
                      <a:ext uri="{FF2B5EF4-FFF2-40B4-BE49-F238E27FC236}">
                        <a16:creationId xmlns:a16="http://schemas.microsoft.com/office/drawing/2014/main" id="{F5F6AAF3-80F7-4684-9E0E-59A614881D6B}"/>
                      </a:ext>
                    </a:extLst>
                  </p:cNvPr>
                  <p:cNvSpPr/>
                  <p:nvPr/>
                </p:nvSpPr>
                <p:spPr>
                  <a:xfrm>
                    <a:off x="0" y="0"/>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grpSp>
            <p:grpSp>
              <p:nvGrpSpPr>
                <p:cNvPr id="177" name="Group 71">
                  <a:extLst>
                    <a:ext uri="{FF2B5EF4-FFF2-40B4-BE49-F238E27FC236}">
                      <a16:creationId xmlns:a16="http://schemas.microsoft.com/office/drawing/2014/main" id="{C9441105-BB9C-40AE-AD8E-6D8673B68975}"/>
                    </a:ext>
                  </a:extLst>
                </p:cNvPr>
                <p:cNvGrpSpPr/>
                <p:nvPr/>
              </p:nvGrpSpPr>
              <p:grpSpPr>
                <a:xfrm>
                  <a:off x="137116" y="-2"/>
                  <a:ext cx="2139291" cy="710829"/>
                  <a:chOff x="-1" y="-1"/>
                  <a:chExt cx="2139291" cy="710829"/>
                </a:xfrm>
              </p:grpSpPr>
              <p:sp>
                <p:nvSpPr>
                  <p:cNvPr id="178" name="Shape 61">
                    <a:extLst>
                      <a:ext uri="{FF2B5EF4-FFF2-40B4-BE49-F238E27FC236}">
                        <a16:creationId xmlns:a16="http://schemas.microsoft.com/office/drawing/2014/main" id="{09CDCFEF-AFD9-46D4-8A49-3232750535B0}"/>
                      </a:ext>
                    </a:extLst>
                  </p:cNvPr>
                  <p:cNvSpPr/>
                  <p:nvPr/>
                </p:nvSpPr>
                <p:spPr>
                  <a:xfrm flipH="1" flipV="1">
                    <a:off x="-1" y="277538"/>
                    <a:ext cx="616836" cy="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79" name="Shape 62">
                    <a:extLst>
                      <a:ext uri="{FF2B5EF4-FFF2-40B4-BE49-F238E27FC236}">
                        <a16:creationId xmlns:a16="http://schemas.microsoft.com/office/drawing/2014/main" id="{6D06C760-3004-4BC4-9B04-87D4C8F2A026}"/>
                      </a:ext>
                    </a:extLst>
                  </p:cNvPr>
                  <p:cNvSpPr/>
                  <p:nvPr/>
                </p:nvSpPr>
                <p:spPr>
                  <a:xfrm flipH="1">
                    <a:off x="348166" y="248239"/>
                    <a:ext cx="271299" cy="271299"/>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0" name="Shape 63">
                    <a:extLst>
                      <a:ext uri="{FF2B5EF4-FFF2-40B4-BE49-F238E27FC236}">
                        <a16:creationId xmlns:a16="http://schemas.microsoft.com/office/drawing/2014/main" id="{092881FE-11FA-46B5-895E-DCD9D9515E97}"/>
                      </a:ext>
                    </a:extLst>
                  </p:cNvPr>
                  <p:cNvSpPr/>
                  <p:nvPr/>
                </p:nvSpPr>
                <p:spPr>
                  <a:xfrm flipH="1">
                    <a:off x="515313" y="263465"/>
                    <a:ext cx="110833" cy="32188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1" name="Shape 64">
                    <a:extLst>
                      <a:ext uri="{FF2B5EF4-FFF2-40B4-BE49-F238E27FC236}">
                        <a16:creationId xmlns:a16="http://schemas.microsoft.com/office/drawing/2014/main" id="{3EDF415D-41B1-4729-BEEA-1B10534041FC}"/>
                      </a:ext>
                    </a:extLst>
                  </p:cNvPr>
                  <p:cNvSpPr/>
                  <p:nvPr/>
                </p:nvSpPr>
                <p:spPr>
                  <a:xfrm flipH="1">
                    <a:off x="640224" y="257655"/>
                    <a:ext cx="1" cy="329367"/>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2" name="Shape 65">
                    <a:extLst>
                      <a:ext uri="{FF2B5EF4-FFF2-40B4-BE49-F238E27FC236}">
                        <a16:creationId xmlns:a16="http://schemas.microsoft.com/office/drawing/2014/main" id="{1121E11F-C25D-45D2-9EC6-11874F20DBFC}"/>
                      </a:ext>
                    </a:extLst>
                  </p:cNvPr>
                  <p:cNvSpPr/>
                  <p:nvPr/>
                </p:nvSpPr>
                <p:spPr>
                  <a:xfrm flipH="1" flipV="1">
                    <a:off x="112166" y="146565"/>
                    <a:ext cx="508671" cy="13479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3" name="Shape 66">
                    <a:extLst>
                      <a:ext uri="{FF2B5EF4-FFF2-40B4-BE49-F238E27FC236}">
                        <a16:creationId xmlns:a16="http://schemas.microsoft.com/office/drawing/2014/main" id="{FC070A0D-9B3F-4ACB-B4CA-EBA1A2FD558B}"/>
                      </a:ext>
                    </a:extLst>
                  </p:cNvPr>
                  <p:cNvSpPr/>
                  <p:nvPr/>
                </p:nvSpPr>
                <p:spPr>
                  <a:xfrm flipV="1">
                    <a:off x="635484" y="9962"/>
                    <a:ext cx="48671" cy="27602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4" name="Shape 67">
                    <a:extLst>
                      <a:ext uri="{FF2B5EF4-FFF2-40B4-BE49-F238E27FC236}">
                        <a16:creationId xmlns:a16="http://schemas.microsoft.com/office/drawing/2014/main" id="{1CC9480F-ACB9-45AB-9B26-0939CD8C4DE5}"/>
                      </a:ext>
                    </a:extLst>
                  </p:cNvPr>
                  <p:cNvSpPr/>
                  <p:nvPr/>
                </p:nvSpPr>
                <p:spPr>
                  <a:xfrm flipH="1" flipV="1">
                    <a:off x="580956" y="-1"/>
                    <a:ext cx="34158" cy="27819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5" name="Shape 68">
                    <a:extLst>
                      <a:ext uri="{FF2B5EF4-FFF2-40B4-BE49-F238E27FC236}">
                        <a16:creationId xmlns:a16="http://schemas.microsoft.com/office/drawing/2014/main" id="{25AC3C68-9529-43DB-88EC-FF0F7C7CCA7A}"/>
                      </a:ext>
                    </a:extLst>
                  </p:cNvPr>
                  <p:cNvSpPr/>
                  <p:nvPr/>
                </p:nvSpPr>
                <p:spPr>
                  <a:xfrm>
                    <a:off x="642239" y="293585"/>
                    <a:ext cx="1490427" cy="13807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6" name="Shape 69">
                    <a:extLst>
                      <a:ext uri="{FF2B5EF4-FFF2-40B4-BE49-F238E27FC236}">
                        <a16:creationId xmlns:a16="http://schemas.microsoft.com/office/drawing/2014/main" id="{9623FE1A-87CF-4630-A136-7CB0A9E86A82}"/>
                      </a:ext>
                    </a:extLst>
                  </p:cNvPr>
                  <p:cNvSpPr/>
                  <p:nvPr/>
                </p:nvSpPr>
                <p:spPr>
                  <a:xfrm>
                    <a:off x="635939" y="297584"/>
                    <a:ext cx="1503351" cy="27491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sp>
                <p:nvSpPr>
                  <p:cNvPr id="187" name="Shape 70">
                    <a:extLst>
                      <a:ext uri="{FF2B5EF4-FFF2-40B4-BE49-F238E27FC236}">
                        <a16:creationId xmlns:a16="http://schemas.microsoft.com/office/drawing/2014/main" id="{06D9DCD8-33CB-4DE8-9920-0296AD6A1D97}"/>
                      </a:ext>
                    </a:extLst>
                  </p:cNvPr>
                  <p:cNvSpPr/>
                  <p:nvPr/>
                </p:nvSpPr>
                <p:spPr>
                  <a:xfrm>
                    <a:off x="644673" y="330327"/>
                    <a:ext cx="1429911" cy="38050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sz="1200"/>
                  </a:p>
                </p:txBody>
              </p:sp>
            </p:grpSp>
          </p:grpSp>
        </p:grpSp>
        <p:grpSp>
          <p:nvGrpSpPr>
            <p:cNvPr id="13" name="Group 80">
              <a:extLst>
                <a:ext uri="{FF2B5EF4-FFF2-40B4-BE49-F238E27FC236}">
                  <a16:creationId xmlns:a16="http://schemas.microsoft.com/office/drawing/2014/main" id="{1D37BB2C-6CD5-430D-80CF-97FC4C999980}"/>
                </a:ext>
              </a:extLst>
            </p:cNvPr>
            <p:cNvGrpSpPr/>
            <p:nvPr/>
          </p:nvGrpSpPr>
          <p:grpSpPr>
            <a:xfrm>
              <a:off x="4411653" y="1404965"/>
              <a:ext cx="3648186" cy="1384997"/>
              <a:chOff x="-204747" y="0"/>
              <a:chExt cx="2947475" cy="1384994"/>
            </a:xfrm>
          </p:grpSpPr>
          <p:grpSp>
            <p:nvGrpSpPr>
              <p:cNvPr id="168" name="Group 78">
                <a:extLst>
                  <a:ext uri="{FF2B5EF4-FFF2-40B4-BE49-F238E27FC236}">
                    <a16:creationId xmlns:a16="http://schemas.microsoft.com/office/drawing/2014/main" id="{DE00395B-AC18-48FF-8E0B-81B0E01CB728}"/>
                  </a:ext>
                </a:extLst>
              </p:cNvPr>
              <p:cNvGrpSpPr/>
              <p:nvPr/>
            </p:nvGrpSpPr>
            <p:grpSpPr>
              <a:xfrm>
                <a:off x="-204747" y="0"/>
                <a:ext cx="2889070" cy="1384994"/>
                <a:chOff x="-204745" y="0"/>
                <a:chExt cx="2889067" cy="1384993"/>
              </a:xfrm>
            </p:grpSpPr>
            <p:grpSp>
              <p:nvGrpSpPr>
                <p:cNvPr id="170" name="Group 76">
                  <a:extLst>
                    <a:ext uri="{FF2B5EF4-FFF2-40B4-BE49-F238E27FC236}">
                      <a16:creationId xmlns:a16="http://schemas.microsoft.com/office/drawing/2014/main" id="{A31ACE05-7419-4D58-B0BF-27C684B9BBA7}"/>
                    </a:ext>
                  </a:extLst>
                </p:cNvPr>
                <p:cNvGrpSpPr/>
                <p:nvPr/>
              </p:nvGrpSpPr>
              <p:grpSpPr>
                <a:xfrm>
                  <a:off x="1537362" y="122652"/>
                  <a:ext cx="1146960" cy="1004264"/>
                  <a:chOff x="-379644" y="-222310"/>
                  <a:chExt cx="1146957" cy="1004261"/>
                </a:xfrm>
              </p:grpSpPr>
              <p:sp>
                <p:nvSpPr>
                  <p:cNvPr id="172" name="Shape 74">
                    <a:extLst>
                      <a:ext uri="{FF2B5EF4-FFF2-40B4-BE49-F238E27FC236}">
                        <a16:creationId xmlns:a16="http://schemas.microsoft.com/office/drawing/2014/main" id="{C80C1D61-D3F8-4407-BB9B-F7E1A9BA7772}"/>
                      </a:ext>
                    </a:extLst>
                  </p:cNvPr>
                  <p:cNvSpPr/>
                  <p:nvPr/>
                </p:nvSpPr>
                <p:spPr>
                  <a:xfrm flipH="1" flipV="1">
                    <a:off x="-266932" y="-109597"/>
                    <a:ext cx="1034245" cy="891548"/>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sz="1200"/>
                  </a:p>
                </p:txBody>
              </p:sp>
              <p:sp>
                <p:nvSpPr>
                  <p:cNvPr id="173" name="Shape 75">
                    <a:extLst>
                      <a:ext uri="{FF2B5EF4-FFF2-40B4-BE49-F238E27FC236}">
                        <a16:creationId xmlns:a16="http://schemas.microsoft.com/office/drawing/2014/main" id="{B77821B2-F3DA-4821-A9A2-D5F6B35D91A3}"/>
                      </a:ext>
                    </a:extLst>
                  </p:cNvPr>
                  <p:cNvSpPr/>
                  <p:nvPr/>
                </p:nvSpPr>
                <p:spPr>
                  <a:xfrm>
                    <a:off x="-379644" y="-222310"/>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grpSp>
            <p:sp>
              <p:nvSpPr>
                <p:cNvPr id="171" name="Shape 77">
                  <a:extLst>
                    <a:ext uri="{FF2B5EF4-FFF2-40B4-BE49-F238E27FC236}">
                      <a16:creationId xmlns:a16="http://schemas.microsoft.com/office/drawing/2014/main" id="{A93BF1AB-4080-49DD-8308-1184ADFC83C8}"/>
                    </a:ext>
                  </a:extLst>
                </p:cNvPr>
                <p:cNvSpPr/>
                <p:nvPr/>
              </p:nvSpPr>
              <p:spPr>
                <a:xfrm>
                  <a:off x="-204745" y="0"/>
                  <a:ext cx="2341568" cy="1384993"/>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11330"/>
                  <a:r>
                    <a:rPr b="1">
                      <a:solidFill>
                        <a:srgbClr val="FFFFFF"/>
                      </a:solidFill>
                      <a:uFill>
                        <a:solidFill>
                          <a:srgbClr val="FFFFFF"/>
                        </a:solidFill>
                      </a:uFill>
                    </a:rPr>
                    <a:t>Target Station:</a:t>
                  </a:r>
                </a:p>
                <a:p>
                  <a:pPr marL="285699" indent="-285699" defTabSz="411330">
                    <a:buFont typeface="Arial" panose="020B0604020202020204" pitchFamily="34" charset="0"/>
                    <a:buChar char="•"/>
                  </a:pPr>
                  <a:r>
                    <a:rPr b="1">
                      <a:solidFill>
                        <a:srgbClr val="FFFFFF"/>
                      </a:solidFill>
                      <a:uFill>
                        <a:solidFill>
                          <a:srgbClr val="FFFFFF"/>
                        </a:solidFill>
                      </a:uFill>
                    </a:rPr>
                    <a:t>He-gas cooled rotating</a:t>
                  </a:r>
                  <a:endParaRPr lang="en-GB" b="1">
                    <a:solidFill>
                      <a:srgbClr val="FFFFFF"/>
                    </a:solidFill>
                    <a:uFill>
                      <a:solidFill>
                        <a:srgbClr val="FFFFFF"/>
                      </a:solidFill>
                    </a:uFill>
                  </a:endParaRPr>
                </a:p>
                <a:p>
                  <a:pPr defTabSz="411330"/>
                  <a:r>
                    <a:rPr lang="en-GB" b="1">
                      <a:solidFill>
                        <a:srgbClr val="FFFFFF"/>
                      </a:solidFill>
                      <a:uFill>
                        <a:solidFill>
                          <a:srgbClr val="FFFFFF"/>
                        </a:solidFill>
                      </a:uFill>
                    </a:rPr>
                    <a:t>       </a:t>
                  </a:r>
                  <a:r>
                    <a:rPr b="1">
                      <a:solidFill>
                        <a:srgbClr val="FFFFFF"/>
                      </a:solidFill>
                      <a:uFill>
                        <a:solidFill>
                          <a:srgbClr val="FFFFFF"/>
                        </a:solidFill>
                      </a:uFill>
                    </a:rPr>
                    <a:t>W-target</a:t>
                  </a:r>
                  <a:r>
                    <a:rPr lang="en-US" b="1">
                      <a:solidFill>
                        <a:srgbClr val="FFFFFF"/>
                      </a:solidFill>
                      <a:uFill>
                        <a:solidFill>
                          <a:srgbClr val="FFFFFF"/>
                        </a:solidFill>
                      </a:uFill>
                    </a:rPr>
                    <a:t> (5MW average</a:t>
                  </a:r>
                </a:p>
                <a:p>
                  <a:pPr defTabSz="411330"/>
                  <a:r>
                    <a:rPr lang="en-US" b="1">
                      <a:solidFill>
                        <a:srgbClr val="FFFFFF"/>
                      </a:solidFill>
                      <a:uFill>
                        <a:solidFill>
                          <a:srgbClr val="FFFFFF"/>
                        </a:solidFill>
                      </a:uFill>
                    </a:rPr>
                    <a:t>       power)</a:t>
                  </a:r>
                </a:p>
                <a:p>
                  <a:pPr marL="285699" indent="-285699" defTabSz="411330">
                    <a:buFont typeface="Arial" panose="020B0604020202020204" pitchFamily="34" charset="0"/>
                    <a:buChar char="•"/>
                  </a:pPr>
                  <a:r>
                    <a:rPr lang="en-US" b="1">
                      <a:solidFill>
                        <a:srgbClr val="FFFFFF"/>
                      </a:solidFill>
                      <a:uFill>
                        <a:solidFill>
                          <a:srgbClr val="FFFFFF"/>
                        </a:solidFill>
                      </a:uFill>
                    </a:rPr>
                    <a:t>42 beam ports</a:t>
                  </a:r>
                  <a:endParaRPr b="1">
                    <a:solidFill>
                      <a:srgbClr val="FFFFFF"/>
                    </a:solidFill>
                    <a:uFill>
                      <a:solidFill>
                        <a:srgbClr val="FFFFFF"/>
                      </a:solidFill>
                    </a:uFill>
                  </a:endParaRPr>
                </a:p>
              </p:txBody>
            </p:sp>
          </p:grpSp>
          <p:sp>
            <p:nvSpPr>
              <p:cNvPr id="169" name="Shape 79">
                <a:extLst>
                  <a:ext uri="{FF2B5EF4-FFF2-40B4-BE49-F238E27FC236}">
                    <a16:creationId xmlns:a16="http://schemas.microsoft.com/office/drawing/2014/main" id="{079C9577-0FDD-4622-9227-C524367529DA}"/>
                  </a:ext>
                </a:extLst>
              </p:cNvPr>
              <p:cNvSpPr/>
              <p:nvPr/>
            </p:nvSpPr>
            <p:spPr>
              <a:xfrm>
                <a:off x="2630951" y="1065354"/>
                <a:ext cx="111777" cy="1123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953E"/>
                  </a:gs>
                  <a:gs pos="100000">
                    <a:srgbClr val="FFD1BB"/>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pPr lvl="0">
                  <a:defRPr>
                    <a:solidFill>
                      <a:srgbClr val="FFFFFF"/>
                    </a:solidFill>
                  </a:defRPr>
                </a:pPr>
                <a:endParaRPr/>
              </a:p>
            </p:txBody>
          </p:sp>
        </p:grpSp>
        <p:grpSp>
          <p:nvGrpSpPr>
            <p:cNvPr id="14" name="Group 83">
              <a:extLst>
                <a:ext uri="{FF2B5EF4-FFF2-40B4-BE49-F238E27FC236}">
                  <a16:creationId xmlns:a16="http://schemas.microsoft.com/office/drawing/2014/main" id="{9560BE95-F0F3-4E8D-B40C-53E7EBC3CE3E}"/>
                </a:ext>
              </a:extLst>
            </p:cNvPr>
            <p:cNvGrpSpPr/>
            <p:nvPr/>
          </p:nvGrpSpPr>
          <p:grpSpPr>
            <a:xfrm>
              <a:off x="1651001" y="4636262"/>
              <a:ext cx="1120605" cy="422639"/>
              <a:chOff x="0" y="0"/>
              <a:chExt cx="1120605" cy="422639"/>
            </a:xfrm>
          </p:grpSpPr>
          <p:sp>
            <p:nvSpPr>
              <p:cNvPr id="166" name="Shape 81">
                <a:extLst>
                  <a:ext uri="{FF2B5EF4-FFF2-40B4-BE49-F238E27FC236}">
                    <a16:creationId xmlns:a16="http://schemas.microsoft.com/office/drawing/2014/main" id="{D98F6116-C501-4B9C-B152-2F87B027BB56}"/>
                  </a:ext>
                </a:extLst>
              </p:cNvPr>
              <p:cNvSpPr/>
              <p:nvPr/>
            </p:nvSpPr>
            <p:spPr>
              <a:xfrm>
                <a:off x="0" y="0"/>
                <a:ext cx="176213" cy="1762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0504D"/>
              </a:solidFill>
              <a:ln w="25400" cap="flat">
                <a:solidFill>
                  <a:srgbClr val="8C3A38"/>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pPr lvl="0">
                  <a:defRPr>
                    <a:solidFill>
                      <a:srgbClr val="FFFFFF"/>
                    </a:solidFill>
                  </a:defRPr>
                </a:pPr>
                <a:endParaRPr/>
              </a:p>
            </p:txBody>
          </p:sp>
          <p:sp>
            <p:nvSpPr>
              <p:cNvPr id="167" name="Shape 82">
                <a:extLst>
                  <a:ext uri="{FF2B5EF4-FFF2-40B4-BE49-F238E27FC236}">
                    <a16:creationId xmlns:a16="http://schemas.microsoft.com/office/drawing/2014/main" id="{35AB68F6-2725-4816-817C-3D5E0CFF6FB5}"/>
                  </a:ext>
                </a:extLst>
              </p:cNvPr>
              <p:cNvSpPr/>
              <p:nvPr/>
            </p:nvSpPr>
            <p:spPr>
              <a:xfrm>
                <a:off x="25368" y="145641"/>
                <a:ext cx="1095237" cy="276998"/>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defTabSz="411403">
                  <a:defRPr b="1">
                    <a:solidFill>
                      <a:srgbClr val="FFFFFF"/>
                    </a:solidFill>
                    <a:uFill>
                      <a:solidFill>
                        <a:srgbClr val="FFFFFF"/>
                      </a:solidFill>
                    </a:uFill>
                  </a:defRPr>
                </a:lvl1pPr>
              </a:lstStyle>
              <a:p>
                <a:pPr lvl="0">
                  <a:defRPr b="0">
                    <a:solidFill>
                      <a:srgbClr val="000000"/>
                    </a:solidFill>
                    <a:uFillTx/>
                  </a:defRPr>
                </a:pPr>
                <a:r>
                  <a:t>Ion Source</a:t>
                </a:r>
              </a:p>
            </p:txBody>
          </p:sp>
        </p:grpSp>
        <p:sp>
          <p:nvSpPr>
            <p:cNvPr id="15" name="TextBox 14">
              <a:extLst>
                <a:ext uri="{FF2B5EF4-FFF2-40B4-BE49-F238E27FC236}">
                  <a16:creationId xmlns:a16="http://schemas.microsoft.com/office/drawing/2014/main" id="{B2157112-B5BA-4649-9B70-36A0D7B7064A}"/>
                </a:ext>
              </a:extLst>
            </p:cNvPr>
            <p:cNvSpPr txBox="1"/>
            <p:nvPr/>
          </p:nvSpPr>
          <p:spPr>
            <a:xfrm>
              <a:off x="4113036" y="6478515"/>
              <a:ext cx="2500139" cy="338538"/>
            </a:xfrm>
            <a:prstGeom prst="rect">
              <a:avLst/>
            </a:prstGeom>
            <a:noFill/>
          </p:spPr>
          <p:txBody>
            <a:bodyPr wrap="none" lIns="91424" tIns="45712" rIns="91424" bIns="45712" rtlCol="0">
              <a:spAutoFit/>
            </a:bodyPr>
            <a:lstStyle/>
            <a:p>
              <a:r>
                <a:rPr lang="en-US" sz="1600">
                  <a:ln w="18415" cmpd="sng">
                    <a:solidFill>
                      <a:srgbClr val="FFFFFF"/>
                    </a:solidFill>
                    <a:prstDash val="solid"/>
                  </a:ln>
                  <a:solidFill>
                    <a:srgbClr val="FFFFFF"/>
                  </a:solidFill>
                  <a:effectLst>
                    <a:outerShdw blurRad="63500" dir="3600000" algn="tl" rotWithShape="0">
                      <a:srgbClr val="000000">
                        <a:alpha val="70000"/>
                      </a:srgbClr>
                    </a:outerShdw>
                  </a:effectLst>
                </a:rPr>
                <a:t>Total cost: 1843 </a:t>
              </a:r>
              <a:r>
                <a:rPr lang="en-US" sz="1600" err="1">
                  <a:ln w="18415" cmpd="sng">
                    <a:solidFill>
                      <a:srgbClr val="FFFFFF"/>
                    </a:solidFill>
                    <a:prstDash val="solid"/>
                  </a:ln>
                  <a:solidFill>
                    <a:srgbClr val="FFFFFF"/>
                  </a:solidFill>
                  <a:effectLst>
                    <a:outerShdw blurRad="63500" dir="3600000" algn="tl" rotWithShape="0">
                      <a:srgbClr val="000000">
                        <a:alpha val="70000"/>
                      </a:srgbClr>
                    </a:outerShdw>
                  </a:effectLst>
                </a:rPr>
                <a:t>MEuros</a:t>
              </a:r>
              <a:r>
                <a:rPr lang="en-US" sz="16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600" baseline="-25000">
                  <a:ln w="18415" cmpd="sng">
                    <a:solidFill>
                      <a:srgbClr val="FFFFFF"/>
                    </a:solidFill>
                    <a:prstDash val="solid"/>
                  </a:ln>
                  <a:solidFill>
                    <a:srgbClr val="FFFFFF"/>
                  </a:solidFill>
                  <a:effectLst>
                    <a:outerShdw blurRad="63500" dir="3600000" algn="tl" rotWithShape="0">
                      <a:srgbClr val="000000">
                        <a:alpha val="70000"/>
                      </a:srgbClr>
                    </a:outerShdw>
                  </a:effectLst>
                </a:rPr>
                <a:t>2013</a:t>
              </a:r>
            </a:p>
          </p:txBody>
        </p:sp>
        <p:grpSp>
          <p:nvGrpSpPr>
            <p:cNvPr id="16" name="Group 47">
              <a:extLst>
                <a:ext uri="{FF2B5EF4-FFF2-40B4-BE49-F238E27FC236}">
                  <a16:creationId xmlns:a16="http://schemas.microsoft.com/office/drawing/2014/main" id="{ABA2A6FD-4FEA-4130-8A0E-623D71532A98}"/>
                </a:ext>
              </a:extLst>
            </p:cNvPr>
            <p:cNvGrpSpPr/>
            <p:nvPr/>
          </p:nvGrpSpPr>
          <p:grpSpPr>
            <a:xfrm>
              <a:off x="2944137" y="2856499"/>
              <a:ext cx="725390" cy="1246321"/>
              <a:chOff x="0" y="-1"/>
              <a:chExt cx="1280665" cy="1752669"/>
            </a:xfrm>
          </p:grpSpPr>
          <p:sp>
            <p:nvSpPr>
              <p:cNvPr id="162" name="Shape 43">
                <a:extLst>
                  <a:ext uri="{FF2B5EF4-FFF2-40B4-BE49-F238E27FC236}">
                    <a16:creationId xmlns:a16="http://schemas.microsoft.com/office/drawing/2014/main" id="{EC840AA7-0EF1-4CD8-8D57-4FD845916235}"/>
                  </a:ext>
                </a:extLst>
              </p:cNvPr>
              <p:cNvSpPr/>
              <p:nvPr/>
            </p:nvSpPr>
            <p:spPr>
              <a:xfrm>
                <a:off x="45719" y="38458"/>
                <a:ext cx="1196007"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noFill/>
              <a:ln w="12700" cap="flat">
                <a:solidFill>
                  <a:srgbClr val="FFFFFF"/>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defTabSz="411330"/>
                <a:endParaRPr/>
              </a:p>
            </p:txBody>
          </p:sp>
          <p:sp>
            <p:nvSpPr>
              <p:cNvPr id="163" name="Shape 44">
                <a:extLst>
                  <a:ext uri="{FF2B5EF4-FFF2-40B4-BE49-F238E27FC236}">
                    <a16:creationId xmlns:a16="http://schemas.microsoft.com/office/drawing/2014/main" id="{F1D31797-5466-41FE-919B-DBC40B7B1508}"/>
                  </a:ext>
                </a:extLst>
              </p:cNvPr>
              <p:cNvSpPr/>
              <p:nvPr/>
            </p:nvSpPr>
            <p:spPr>
              <a:xfrm>
                <a:off x="0" y="-1"/>
                <a:ext cx="91440"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sp>
            <p:nvSpPr>
              <p:cNvPr id="164" name="Shape 45">
                <a:extLst>
                  <a:ext uri="{FF2B5EF4-FFF2-40B4-BE49-F238E27FC236}">
                    <a16:creationId xmlns:a16="http://schemas.microsoft.com/office/drawing/2014/main" id="{33561267-ABCE-44DB-BFA8-CA834B4D4A99}"/>
                  </a:ext>
                </a:extLst>
              </p:cNvPr>
              <p:cNvSpPr/>
              <p:nvPr/>
            </p:nvSpPr>
            <p:spPr>
              <a:xfrm>
                <a:off x="610870" y="548639"/>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sp>
            <p:nvSpPr>
              <p:cNvPr id="165" name="Shape 46">
                <a:extLst>
                  <a:ext uri="{FF2B5EF4-FFF2-40B4-BE49-F238E27FC236}">
                    <a16:creationId xmlns:a16="http://schemas.microsoft.com/office/drawing/2014/main" id="{802BE77A-C828-44A5-8AEF-F1B6D6038287}"/>
                  </a:ext>
                </a:extLst>
              </p:cNvPr>
              <p:cNvSpPr/>
              <p:nvPr/>
            </p:nvSpPr>
            <p:spPr>
              <a:xfrm>
                <a:off x="1189224" y="1661227"/>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grpSp>
        <p:grpSp>
          <p:nvGrpSpPr>
            <p:cNvPr id="17" name="Group 16">
              <a:extLst>
                <a:ext uri="{FF2B5EF4-FFF2-40B4-BE49-F238E27FC236}">
                  <a16:creationId xmlns:a16="http://schemas.microsoft.com/office/drawing/2014/main" id="{94437548-2305-4635-BBC8-13F240814106}"/>
                </a:ext>
              </a:extLst>
            </p:cNvPr>
            <p:cNvGrpSpPr/>
            <p:nvPr/>
          </p:nvGrpSpPr>
          <p:grpSpPr>
            <a:xfrm>
              <a:off x="1524002" y="4146142"/>
              <a:ext cx="5980523" cy="2411561"/>
              <a:chOff x="0" y="2044931"/>
              <a:chExt cx="9285110" cy="4455622"/>
            </a:xfrm>
          </p:grpSpPr>
          <p:sp>
            <p:nvSpPr>
              <p:cNvPr id="18" name="Rectangle 17">
                <a:extLst>
                  <a:ext uri="{FF2B5EF4-FFF2-40B4-BE49-F238E27FC236}">
                    <a16:creationId xmlns:a16="http://schemas.microsoft.com/office/drawing/2014/main" id="{D85421A4-4461-44A9-A3A0-FD5AEAC95C48}"/>
                  </a:ext>
                </a:extLst>
              </p:cNvPr>
              <p:cNvSpPr/>
              <p:nvPr/>
            </p:nvSpPr>
            <p:spPr>
              <a:xfrm>
                <a:off x="0" y="2044931"/>
                <a:ext cx="9202189" cy="44556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5592AF1-B639-4DBB-BB50-3A21F7CBF7E8}"/>
                  </a:ext>
                </a:extLst>
              </p:cNvPr>
              <p:cNvGrpSpPr/>
              <p:nvPr/>
            </p:nvGrpSpPr>
            <p:grpSpPr>
              <a:xfrm>
                <a:off x="9823" y="2113874"/>
                <a:ext cx="9275287" cy="4311797"/>
                <a:chOff x="74916" y="2198321"/>
                <a:chExt cx="9275287" cy="4311797"/>
              </a:xfrm>
            </p:grpSpPr>
            <p:grpSp>
              <p:nvGrpSpPr>
                <p:cNvPr id="20" name="Group 19">
                  <a:extLst>
                    <a:ext uri="{FF2B5EF4-FFF2-40B4-BE49-F238E27FC236}">
                      <a16:creationId xmlns:a16="http://schemas.microsoft.com/office/drawing/2014/main" id="{6627230B-57ED-4EF7-80F2-CF8BE3BCBF84}"/>
                    </a:ext>
                  </a:extLst>
                </p:cNvPr>
                <p:cNvGrpSpPr/>
                <p:nvPr/>
              </p:nvGrpSpPr>
              <p:grpSpPr>
                <a:xfrm>
                  <a:off x="74916" y="2198321"/>
                  <a:ext cx="9275287" cy="4311797"/>
                  <a:chOff x="149328" y="2446150"/>
                  <a:chExt cx="10048243" cy="4671106"/>
                </a:xfrm>
              </p:grpSpPr>
              <p:grpSp>
                <p:nvGrpSpPr>
                  <p:cNvPr id="27" name="Group 26">
                    <a:extLst>
                      <a:ext uri="{FF2B5EF4-FFF2-40B4-BE49-F238E27FC236}">
                        <a16:creationId xmlns:a16="http://schemas.microsoft.com/office/drawing/2014/main" id="{FD19F52B-644A-4441-A75D-156EF2B2491A}"/>
                      </a:ext>
                    </a:extLst>
                  </p:cNvPr>
                  <p:cNvGrpSpPr/>
                  <p:nvPr/>
                </p:nvGrpSpPr>
                <p:grpSpPr>
                  <a:xfrm>
                    <a:off x="149328" y="2446150"/>
                    <a:ext cx="9880135" cy="4671106"/>
                    <a:chOff x="135513" y="2455894"/>
                    <a:chExt cx="9418614" cy="4950777"/>
                  </a:xfrm>
                </p:grpSpPr>
                <p:sp>
                  <p:nvSpPr>
                    <p:cNvPr id="71" name="AutoShape 8">
                      <a:extLst>
                        <a:ext uri="{FF2B5EF4-FFF2-40B4-BE49-F238E27FC236}">
                          <a16:creationId xmlns:a16="http://schemas.microsoft.com/office/drawing/2014/main" id="{C1560F5D-FF56-4392-8677-C56A8F6751CA}"/>
                        </a:ext>
                      </a:extLst>
                    </p:cNvPr>
                    <p:cNvSpPr>
                      <a:spLocks/>
                    </p:cNvSpPr>
                    <p:nvPr/>
                  </p:nvSpPr>
                  <p:spPr bwMode="auto">
                    <a:xfrm>
                      <a:off x="1323233" y="5329061"/>
                      <a:ext cx="96753" cy="108585"/>
                    </a:xfrm>
                    <a:prstGeom prst="diamond">
                      <a:avLst/>
                    </a:prstGeom>
                    <a:solidFill>
                      <a:srgbClr val="15A7D9"/>
                    </a:solidFill>
                    <a:ln>
                      <a:solidFill>
                        <a:srgbClr val="14A6D7"/>
                      </a:solidFill>
                    </a:ln>
                    <a:effec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a:solidFill>
                          <a:prstClr val="white"/>
                        </a:solidFill>
                        <a:latin typeface="Calibri"/>
                        <a:cs typeface="Calibri"/>
                        <a:sym typeface="Helvetica" charset="0"/>
                      </a:endParaRPr>
                    </a:p>
                  </p:txBody>
                </p:sp>
                <p:grpSp>
                  <p:nvGrpSpPr>
                    <p:cNvPr id="72" name="Group 1">
                      <a:extLst>
                        <a:ext uri="{FF2B5EF4-FFF2-40B4-BE49-F238E27FC236}">
                          <a16:creationId xmlns:a16="http://schemas.microsoft.com/office/drawing/2014/main" id="{E4491912-6F73-4161-9E30-0348D37DCAE7}"/>
                        </a:ext>
                      </a:extLst>
                    </p:cNvPr>
                    <p:cNvGrpSpPr>
                      <a:grpSpLocks/>
                    </p:cNvGrpSpPr>
                    <p:nvPr/>
                  </p:nvGrpSpPr>
                  <p:grpSpPr bwMode="auto">
                    <a:xfrm>
                      <a:off x="135513" y="2455894"/>
                      <a:ext cx="9418614" cy="4950777"/>
                      <a:chOff x="-86127" y="71437"/>
                      <a:chExt cx="10662863" cy="5500862"/>
                    </a:xfrm>
                  </p:grpSpPr>
                  <p:sp>
                    <p:nvSpPr>
                      <p:cNvPr id="75" name="AutoShape 2">
                        <a:extLst>
                          <a:ext uri="{FF2B5EF4-FFF2-40B4-BE49-F238E27FC236}">
                            <a16:creationId xmlns:a16="http://schemas.microsoft.com/office/drawing/2014/main" id="{99DE3759-7C26-43C4-9815-2C62666BB412}"/>
                          </a:ext>
                        </a:extLst>
                      </p:cNvPr>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76" name="AutoShape 3">
                        <a:extLst>
                          <a:ext uri="{FF2B5EF4-FFF2-40B4-BE49-F238E27FC236}">
                            <a16:creationId xmlns:a16="http://schemas.microsoft.com/office/drawing/2014/main" id="{5D7FC60A-4419-48B8-9D5C-F7E1FE5D1FE5}"/>
                          </a:ext>
                        </a:extLst>
                      </p:cNvPr>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700">
                            <a:solidFill>
                              <a:srgbClr val="15A7D9"/>
                            </a:solidFill>
                            <a:latin typeface="Calibri" charset="0"/>
                            <a:cs typeface="Calibri" charset="0"/>
                            <a:sym typeface="Calibri" charset="0"/>
                          </a:rPr>
                          <a:t>Berkeley 37-inch cyclotron</a:t>
                        </a:r>
                        <a:endParaRPr lang="en-US" sz="1100">
                          <a:solidFill>
                            <a:srgbClr val="15A7D9"/>
                          </a:solidFill>
                          <a:latin typeface="Calibri"/>
                          <a:cs typeface="Arial" charset="0"/>
                        </a:endParaRPr>
                      </a:p>
                    </p:txBody>
                  </p:sp>
                  <p:sp>
                    <p:nvSpPr>
                      <p:cNvPr id="77" name="AutoShape 4">
                        <a:extLst>
                          <a:ext uri="{FF2B5EF4-FFF2-40B4-BE49-F238E27FC236}">
                            <a16:creationId xmlns:a16="http://schemas.microsoft.com/office/drawing/2014/main" id="{4FCF6766-D2D7-46B7-BDCA-9C4C4FD93184}"/>
                          </a:ext>
                        </a:extLst>
                      </p:cNvPr>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700">
                            <a:solidFill>
                              <a:srgbClr val="15A7D9"/>
                            </a:solidFill>
                            <a:latin typeface="Calibri" charset="0"/>
                            <a:cs typeface="Calibri" charset="0"/>
                            <a:sym typeface="Calibri" charset="0"/>
                          </a:rPr>
                          <a:t>350 </a:t>
                        </a:r>
                        <a:r>
                          <a:rPr lang="en-US" sz="700" err="1">
                            <a:solidFill>
                              <a:srgbClr val="15A7D9"/>
                            </a:solidFill>
                            <a:latin typeface="Calibri" charset="0"/>
                            <a:cs typeface="Calibri" charset="0"/>
                            <a:sym typeface="Calibri" charset="0"/>
                          </a:rPr>
                          <a:t>mCi</a:t>
                        </a:r>
                        <a:r>
                          <a:rPr lang="en-US" sz="700">
                            <a:solidFill>
                              <a:srgbClr val="15A7D9"/>
                            </a:solidFill>
                            <a:latin typeface="Calibri" charset="0"/>
                            <a:cs typeface="Calibri" charset="0"/>
                            <a:sym typeface="Calibri" charset="0"/>
                          </a:rPr>
                          <a:t> Ra-Be source</a:t>
                        </a:r>
                        <a:endParaRPr lang="en-US" sz="1100">
                          <a:solidFill>
                            <a:srgbClr val="15A7D9"/>
                          </a:solidFill>
                          <a:latin typeface="Calibri"/>
                          <a:cs typeface="Arial" charset="0"/>
                        </a:endParaRPr>
                      </a:p>
                    </p:txBody>
                  </p:sp>
                  <p:sp>
                    <p:nvSpPr>
                      <p:cNvPr id="78" name="AutoShape 5">
                        <a:extLst>
                          <a:ext uri="{FF2B5EF4-FFF2-40B4-BE49-F238E27FC236}">
                            <a16:creationId xmlns:a16="http://schemas.microsoft.com/office/drawing/2014/main" id="{C66EB281-C45B-4004-A414-90E54CED7C39}"/>
                          </a:ext>
                        </a:extLst>
                      </p:cNvPr>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700">
                            <a:solidFill>
                              <a:srgbClr val="15A7D9"/>
                            </a:solidFill>
                            <a:latin typeface="Calibri" charset="0"/>
                            <a:cs typeface="Calibri" charset="0"/>
                            <a:sym typeface="Calibri" charset="0"/>
                          </a:rPr>
                          <a:t>Chadwick</a:t>
                        </a:r>
                        <a:endParaRPr lang="en-US" sz="1100">
                          <a:solidFill>
                            <a:srgbClr val="15A7D9"/>
                          </a:solidFill>
                          <a:latin typeface="Calibri"/>
                          <a:cs typeface="Arial" charset="0"/>
                        </a:endParaRPr>
                      </a:p>
                    </p:txBody>
                  </p:sp>
                  <p:sp>
                    <p:nvSpPr>
                      <p:cNvPr id="79" name="AutoShape 8">
                        <a:extLst>
                          <a:ext uri="{FF2B5EF4-FFF2-40B4-BE49-F238E27FC236}">
                            <a16:creationId xmlns:a16="http://schemas.microsoft.com/office/drawing/2014/main" id="{0C7E15D1-5132-4495-990D-CDBA1E0C31FF}"/>
                          </a:ext>
                        </a:extLst>
                      </p:cNvPr>
                      <p:cNvSpPr>
                        <a:spLocks/>
                      </p:cNvSpPr>
                      <p:nvPr/>
                    </p:nvSpPr>
                    <p:spPr bwMode="auto">
                      <a:xfrm>
                        <a:off x="1563637" y="2863850"/>
                        <a:ext cx="109535" cy="120650"/>
                      </a:xfrm>
                      <a:prstGeom prst="diamond">
                        <a:avLst/>
                      </a:prstGeom>
                      <a:solidFill>
                        <a:srgbClr val="15A7D9"/>
                      </a:solidFill>
                      <a:ln>
                        <a:solidFill>
                          <a:srgbClr val="14A6D7"/>
                        </a:solidFill>
                      </a:ln>
                      <a:effec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a:solidFill>
                            <a:prstClr val="white"/>
                          </a:solidFill>
                          <a:latin typeface="Calibri"/>
                          <a:cs typeface="Calibri"/>
                          <a:sym typeface="Helvetica" charset="0"/>
                        </a:endParaRPr>
                      </a:p>
                    </p:txBody>
                  </p:sp>
                  <p:sp>
                    <p:nvSpPr>
                      <p:cNvPr id="80" name="AutoShape 10">
                        <a:extLst>
                          <a:ext uri="{FF2B5EF4-FFF2-40B4-BE49-F238E27FC236}">
                            <a16:creationId xmlns:a16="http://schemas.microsoft.com/office/drawing/2014/main" id="{37D0AFF6-FE80-4B9B-82A2-CA68D3C338EC}"/>
                          </a:ext>
                        </a:extLst>
                      </p:cNvPr>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1930</a:t>
                        </a:r>
                        <a:endParaRPr lang="en-US" sz="1292">
                          <a:solidFill>
                            <a:srgbClr val="000000"/>
                          </a:solidFill>
                          <a:latin typeface="Calibri"/>
                          <a:cs typeface="Arial" charset="0"/>
                        </a:endParaRPr>
                      </a:p>
                    </p:txBody>
                  </p:sp>
                  <p:sp>
                    <p:nvSpPr>
                      <p:cNvPr id="81" name="AutoShape 11">
                        <a:extLst>
                          <a:ext uri="{FF2B5EF4-FFF2-40B4-BE49-F238E27FC236}">
                            <a16:creationId xmlns:a16="http://schemas.microsoft.com/office/drawing/2014/main" id="{684E4604-09BA-445D-8E93-FFF7DD0BB33B}"/>
                          </a:ext>
                        </a:extLst>
                      </p:cNvPr>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1970</a:t>
                        </a:r>
                        <a:endParaRPr lang="en-US" sz="1050">
                          <a:solidFill>
                            <a:srgbClr val="000000"/>
                          </a:solidFill>
                          <a:latin typeface="Calibri"/>
                          <a:cs typeface="Arial" charset="0"/>
                        </a:endParaRPr>
                      </a:p>
                    </p:txBody>
                  </p:sp>
                  <p:sp>
                    <p:nvSpPr>
                      <p:cNvPr id="82" name="AutoShape 12">
                        <a:extLst>
                          <a:ext uri="{FF2B5EF4-FFF2-40B4-BE49-F238E27FC236}">
                            <a16:creationId xmlns:a16="http://schemas.microsoft.com/office/drawing/2014/main" id="{250A7643-E7D5-43CF-A7CC-117D8B83E987}"/>
                          </a:ext>
                        </a:extLst>
                      </p:cNvPr>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1980</a:t>
                        </a:r>
                        <a:endParaRPr lang="en-US" sz="1050">
                          <a:solidFill>
                            <a:srgbClr val="000000"/>
                          </a:solidFill>
                          <a:latin typeface="Calibri"/>
                          <a:cs typeface="Arial" charset="0"/>
                        </a:endParaRPr>
                      </a:p>
                    </p:txBody>
                  </p:sp>
                  <p:sp>
                    <p:nvSpPr>
                      <p:cNvPr id="83" name="AutoShape 13">
                        <a:extLst>
                          <a:ext uri="{FF2B5EF4-FFF2-40B4-BE49-F238E27FC236}">
                            <a16:creationId xmlns:a16="http://schemas.microsoft.com/office/drawing/2014/main" id="{8669117E-843B-44C6-86CF-3533637CBA84}"/>
                          </a:ext>
                        </a:extLst>
                      </p:cNvPr>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1990</a:t>
                        </a:r>
                        <a:endParaRPr lang="en-US" sz="1050">
                          <a:solidFill>
                            <a:srgbClr val="000000"/>
                          </a:solidFill>
                          <a:latin typeface="Calibri"/>
                          <a:cs typeface="Arial" charset="0"/>
                        </a:endParaRPr>
                      </a:p>
                    </p:txBody>
                  </p:sp>
                  <p:sp>
                    <p:nvSpPr>
                      <p:cNvPr id="84" name="AutoShape 14">
                        <a:extLst>
                          <a:ext uri="{FF2B5EF4-FFF2-40B4-BE49-F238E27FC236}">
                            <a16:creationId xmlns:a16="http://schemas.microsoft.com/office/drawing/2014/main" id="{C351FF43-09EA-4D9E-87AE-017D845ADF5B}"/>
                          </a:ext>
                        </a:extLst>
                      </p:cNvPr>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2000</a:t>
                        </a:r>
                        <a:endParaRPr lang="en-US" sz="1050">
                          <a:solidFill>
                            <a:srgbClr val="000000"/>
                          </a:solidFill>
                          <a:latin typeface="Calibri"/>
                          <a:cs typeface="Arial" charset="0"/>
                        </a:endParaRPr>
                      </a:p>
                    </p:txBody>
                  </p:sp>
                  <p:sp>
                    <p:nvSpPr>
                      <p:cNvPr id="85" name="AutoShape 15">
                        <a:extLst>
                          <a:ext uri="{FF2B5EF4-FFF2-40B4-BE49-F238E27FC236}">
                            <a16:creationId xmlns:a16="http://schemas.microsoft.com/office/drawing/2014/main" id="{630C5BDC-F4D3-4C6E-B42E-27C8966984BB}"/>
                          </a:ext>
                        </a:extLst>
                      </p:cNvPr>
                      <p:cNvSpPr>
                        <a:spLocks/>
                      </p:cNvSpPr>
                      <p:nvPr/>
                    </p:nvSpPr>
                    <p:spPr bwMode="auto">
                      <a:xfrm>
                        <a:off x="8094404" y="4460876"/>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2010</a:t>
                        </a:r>
                        <a:endParaRPr lang="en-US" sz="1050">
                          <a:solidFill>
                            <a:srgbClr val="000000"/>
                          </a:solidFill>
                          <a:latin typeface="Calibri"/>
                          <a:cs typeface="Arial" charset="0"/>
                        </a:endParaRPr>
                      </a:p>
                    </p:txBody>
                  </p:sp>
                  <p:sp>
                    <p:nvSpPr>
                      <p:cNvPr id="86" name="AutoShape 16">
                        <a:extLst>
                          <a:ext uri="{FF2B5EF4-FFF2-40B4-BE49-F238E27FC236}">
                            <a16:creationId xmlns:a16="http://schemas.microsoft.com/office/drawing/2014/main" id="{05ADFA02-56BA-4927-9613-ECC234C20BD9}"/>
                          </a:ext>
                        </a:extLst>
                      </p:cNvPr>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2020</a:t>
                        </a:r>
                        <a:endParaRPr lang="en-US" sz="1050">
                          <a:solidFill>
                            <a:srgbClr val="000000"/>
                          </a:solidFill>
                          <a:latin typeface="Calibri"/>
                          <a:cs typeface="Arial" charset="0"/>
                        </a:endParaRPr>
                      </a:p>
                    </p:txBody>
                  </p:sp>
                  <p:sp>
                    <p:nvSpPr>
                      <p:cNvPr id="87" name="Line 17">
                        <a:extLst>
                          <a:ext uri="{FF2B5EF4-FFF2-40B4-BE49-F238E27FC236}">
                            <a16:creationId xmlns:a16="http://schemas.microsoft.com/office/drawing/2014/main" id="{C8A392C6-ADD3-4BB6-83C9-2ADDEA5EC6AA}"/>
                          </a:ext>
                        </a:extLst>
                      </p:cNvPr>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88" name="Line 18">
                        <a:extLst>
                          <a:ext uri="{FF2B5EF4-FFF2-40B4-BE49-F238E27FC236}">
                            <a16:creationId xmlns:a16="http://schemas.microsoft.com/office/drawing/2014/main" id="{AFAC523C-FE45-4252-B5C6-C22BEF523CE0}"/>
                          </a:ext>
                        </a:extLst>
                      </p:cNvPr>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89" name="Line 19">
                        <a:extLst>
                          <a:ext uri="{FF2B5EF4-FFF2-40B4-BE49-F238E27FC236}">
                            <a16:creationId xmlns:a16="http://schemas.microsoft.com/office/drawing/2014/main" id="{ABF375B1-58B4-4F21-B33D-C2211E6C7323}"/>
                          </a:ext>
                        </a:extLst>
                      </p:cNvPr>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0" name="Line 20">
                        <a:extLst>
                          <a:ext uri="{FF2B5EF4-FFF2-40B4-BE49-F238E27FC236}">
                            <a16:creationId xmlns:a16="http://schemas.microsoft.com/office/drawing/2014/main" id="{D663AE41-7947-4AAD-A1A6-D60ECC23579C}"/>
                          </a:ext>
                        </a:extLst>
                      </p:cNvPr>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1" name="Line 21">
                        <a:extLst>
                          <a:ext uri="{FF2B5EF4-FFF2-40B4-BE49-F238E27FC236}">
                            <a16:creationId xmlns:a16="http://schemas.microsoft.com/office/drawing/2014/main" id="{7DE12D84-2350-4308-8B87-41C91CD705CB}"/>
                          </a:ext>
                        </a:extLst>
                      </p:cNvPr>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2" name="Line 22">
                        <a:extLst>
                          <a:ext uri="{FF2B5EF4-FFF2-40B4-BE49-F238E27FC236}">
                            <a16:creationId xmlns:a16="http://schemas.microsoft.com/office/drawing/2014/main" id="{042AF597-11B7-4578-AA43-71F884B6C3A4}"/>
                          </a:ext>
                        </a:extLst>
                      </p:cNvPr>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3" name="Line 23">
                        <a:extLst>
                          <a:ext uri="{FF2B5EF4-FFF2-40B4-BE49-F238E27FC236}">
                            <a16:creationId xmlns:a16="http://schemas.microsoft.com/office/drawing/2014/main" id="{B2CDBBE0-B994-4B34-A5D2-F28CDE577003}"/>
                          </a:ext>
                        </a:extLst>
                      </p:cNvPr>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4" name="Line 24">
                        <a:extLst>
                          <a:ext uri="{FF2B5EF4-FFF2-40B4-BE49-F238E27FC236}">
                            <a16:creationId xmlns:a16="http://schemas.microsoft.com/office/drawing/2014/main" id="{25A4A157-CFD9-4069-A7C6-A7D673FCB4A9}"/>
                          </a:ext>
                        </a:extLst>
                      </p:cNvPr>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5" name="Line 33">
                        <a:extLst>
                          <a:ext uri="{FF2B5EF4-FFF2-40B4-BE49-F238E27FC236}">
                            <a16:creationId xmlns:a16="http://schemas.microsoft.com/office/drawing/2014/main" id="{A3329647-7EE3-4F48-A88C-0120024F1BD5}"/>
                          </a:ext>
                        </a:extLst>
                      </p:cNvPr>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6" name="Line 34">
                        <a:extLst>
                          <a:ext uri="{FF2B5EF4-FFF2-40B4-BE49-F238E27FC236}">
                            <a16:creationId xmlns:a16="http://schemas.microsoft.com/office/drawing/2014/main" id="{AB2EBEF3-F7B0-4A2D-BD50-706350E1214F}"/>
                          </a:ext>
                        </a:extLst>
                      </p:cNvPr>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7" name="Line 35">
                        <a:extLst>
                          <a:ext uri="{FF2B5EF4-FFF2-40B4-BE49-F238E27FC236}">
                            <a16:creationId xmlns:a16="http://schemas.microsoft.com/office/drawing/2014/main" id="{C5088E74-EF04-48A4-9DCD-CA3C71154095}"/>
                          </a:ext>
                        </a:extLst>
                      </p:cNvPr>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98" name="AutoShape 40">
                        <a:extLst>
                          <a:ext uri="{FF2B5EF4-FFF2-40B4-BE49-F238E27FC236}">
                            <a16:creationId xmlns:a16="http://schemas.microsoft.com/office/drawing/2014/main" id="{D441C999-DF1E-43E3-8D17-B9DF1C4AA2FD}"/>
                          </a:ext>
                        </a:extLst>
                      </p:cNvPr>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929292"/>
                          </a:buClr>
                          <a:defRPr/>
                        </a:pPr>
                        <a:endParaRPr lang="en-US" sz="3323">
                          <a:solidFill>
                            <a:srgbClr val="929292"/>
                          </a:solidFill>
                          <a:effectLst>
                            <a:outerShdw blurRad="38100" dist="38100" dir="2700000" algn="tl">
                              <a:srgbClr val="DDDDDD"/>
                            </a:outerShdw>
                          </a:effectLst>
                          <a:latin typeface="Calibri" charset="0"/>
                          <a:cs typeface="Calibri" charset="0"/>
                          <a:sym typeface="Calibri" charset="0"/>
                        </a:endParaRPr>
                      </a:p>
                    </p:txBody>
                  </p:sp>
                  <p:sp>
                    <p:nvSpPr>
                      <p:cNvPr id="99" name="AutoShape 41">
                        <a:extLst>
                          <a:ext uri="{FF2B5EF4-FFF2-40B4-BE49-F238E27FC236}">
                            <a16:creationId xmlns:a16="http://schemas.microsoft.com/office/drawing/2014/main" id="{39046AE3-88FA-418B-9F3B-3042B25E4C7C}"/>
                          </a:ext>
                        </a:extLst>
                      </p:cNvPr>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10</a:t>
                        </a:r>
                        <a:r>
                          <a:rPr lang="en-US" sz="1050" b="1" baseline="29000">
                            <a:solidFill>
                              <a:srgbClr val="000000"/>
                            </a:solidFill>
                            <a:latin typeface="Calibri" charset="0"/>
                            <a:cs typeface="Calibri" charset="0"/>
                            <a:sym typeface="Calibri" charset="0"/>
                          </a:rPr>
                          <a:t>5</a:t>
                        </a:r>
                        <a:endParaRPr lang="en-US" sz="1292">
                          <a:solidFill>
                            <a:srgbClr val="000000"/>
                          </a:solidFill>
                          <a:latin typeface="Calibri"/>
                          <a:cs typeface="Arial" charset="0"/>
                        </a:endParaRPr>
                      </a:p>
                    </p:txBody>
                  </p:sp>
                  <p:sp>
                    <p:nvSpPr>
                      <p:cNvPr id="100" name="AutoShape 42">
                        <a:extLst>
                          <a:ext uri="{FF2B5EF4-FFF2-40B4-BE49-F238E27FC236}">
                            <a16:creationId xmlns:a16="http://schemas.microsoft.com/office/drawing/2014/main" id="{CDFDDF5B-9108-444F-B3A1-B059935BD252}"/>
                          </a:ext>
                        </a:extLst>
                      </p:cNvPr>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10</a:t>
                        </a:r>
                        <a:r>
                          <a:rPr lang="en-US" sz="1050" b="1" baseline="29000">
                            <a:solidFill>
                              <a:srgbClr val="000000"/>
                            </a:solidFill>
                            <a:latin typeface="Calibri" charset="0"/>
                            <a:cs typeface="Calibri" charset="0"/>
                            <a:sym typeface="Calibri" charset="0"/>
                          </a:rPr>
                          <a:t>10</a:t>
                        </a:r>
                        <a:endParaRPr lang="en-US" sz="1292">
                          <a:solidFill>
                            <a:srgbClr val="000000"/>
                          </a:solidFill>
                          <a:latin typeface="Calibri"/>
                          <a:cs typeface="Arial" charset="0"/>
                        </a:endParaRPr>
                      </a:p>
                    </p:txBody>
                  </p:sp>
                  <p:sp>
                    <p:nvSpPr>
                      <p:cNvPr id="101" name="AutoShape 43">
                        <a:extLst>
                          <a:ext uri="{FF2B5EF4-FFF2-40B4-BE49-F238E27FC236}">
                            <a16:creationId xmlns:a16="http://schemas.microsoft.com/office/drawing/2014/main" id="{A00A4DDA-A668-4287-B4B8-85775B4DEC63}"/>
                          </a:ext>
                        </a:extLst>
                      </p:cNvPr>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10</a:t>
                        </a:r>
                        <a:r>
                          <a:rPr lang="en-US" sz="1050" b="1" baseline="29000">
                            <a:solidFill>
                              <a:srgbClr val="000000"/>
                            </a:solidFill>
                            <a:latin typeface="Calibri" charset="0"/>
                            <a:cs typeface="Calibri" charset="0"/>
                            <a:sym typeface="Calibri" charset="0"/>
                          </a:rPr>
                          <a:t>15</a:t>
                        </a:r>
                        <a:endParaRPr lang="en-US" sz="1292">
                          <a:solidFill>
                            <a:srgbClr val="000000"/>
                          </a:solidFill>
                          <a:latin typeface="Calibri"/>
                          <a:cs typeface="Arial" charset="0"/>
                        </a:endParaRPr>
                      </a:p>
                    </p:txBody>
                  </p:sp>
                  <p:sp>
                    <p:nvSpPr>
                      <p:cNvPr id="102" name="AutoShape 44">
                        <a:extLst>
                          <a:ext uri="{FF2B5EF4-FFF2-40B4-BE49-F238E27FC236}">
                            <a16:creationId xmlns:a16="http://schemas.microsoft.com/office/drawing/2014/main" id="{68B43A91-F2FA-4BB0-B843-8EC6C59F8162}"/>
                          </a:ext>
                        </a:extLst>
                      </p:cNvPr>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prstClr val="black"/>
                            </a:solidFill>
                            <a:latin typeface="Calibri" charset="0"/>
                            <a:cs typeface="Calibri" charset="0"/>
                            <a:sym typeface="Calibri" charset="0"/>
                          </a:rPr>
                          <a:t>10</a:t>
                        </a:r>
                        <a:r>
                          <a:rPr lang="en-US" sz="1050" b="1" baseline="29000">
                            <a:solidFill>
                              <a:prstClr val="black"/>
                            </a:solidFill>
                            <a:latin typeface="Calibri" charset="0"/>
                            <a:cs typeface="Calibri" charset="0"/>
                            <a:sym typeface="Calibri" charset="0"/>
                          </a:rPr>
                          <a:t>20</a:t>
                        </a:r>
                        <a:endParaRPr lang="en-US" sz="1050">
                          <a:solidFill>
                            <a:prstClr val="black"/>
                          </a:solidFill>
                          <a:latin typeface="Calibri"/>
                          <a:cs typeface="Arial" charset="0"/>
                        </a:endParaRPr>
                      </a:p>
                    </p:txBody>
                  </p:sp>
                  <p:sp>
                    <p:nvSpPr>
                      <p:cNvPr id="103" name="AutoShape 45">
                        <a:extLst>
                          <a:ext uri="{FF2B5EF4-FFF2-40B4-BE49-F238E27FC236}">
                            <a16:creationId xmlns:a16="http://schemas.microsoft.com/office/drawing/2014/main" id="{259B157B-6474-4982-A8BA-FD4CD30A0103}"/>
                          </a:ext>
                        </a:extLst>
                      </p:cNvPr>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1292" b="1">
                            <a:solidFill>
                              <a:srgbClr val="000000"/>
                            </a:solidFill>
                            <a:latin typeface="Calibri" charset="0"/>
                            <a:cs typeface="Calibri" charset="0"/>
                            <a:sym typeface="Calibri" charset="0"/>
                          </a:rPr>
                          <a:t>1</a:t>
                        </a:r>
                        <a:endParaRPr lang="en-US" sz="1292" b="1">
                          <a:solidFill>
                            <a:srgbClr val="000000"/>
                          </a:solidFill>
                          <a:latin typeface="Calibri"/>
                          <a:cs typeface="Arial" charset="0"/>
                        </a:endParaRPr>
                      </a:p>
                    </p:txBody>
                  </p:sp>
                  <p:sp>
                    <p:nvSpPr>
                      <p:cNvPr id="104" name="AutoShape 46">
                        <a:extLst>
                          <a:ext uri="{FF2B5EF4-FFF2-40B4-BE49-F238E27FC236}">
                            <a16:creationId xmlns:a16="http://schemas.microsoft.com/office/drawing/2014/main" id="{1EE001E8-50AB-4ED9-AA05-C9884B532D6D}"/>
                          </a:ext>
                        </a:extLst>
                      </p:cNvPr>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ISIS</a:t>
                        </a:r>
                        <a:endParaRPr lang="en-US" sz="1662">
                          <a:solidFill>
                            <a:prstClr val="black"/>
                          </a:solidFill>
                          <a:latin typeface="Calibri"/>
                          <a:cs typeface="Arial" charset="0"/>
                        </a:endParaRPr>
                      </a:p>
                    </p:txBody>
                  </p:sp>
                  <p:sp>
                    <p:nvSpPr>
                      <p:cNvPr id="105" name="AutoShape 47">
                        <a:extLst>
                          <a:ext uri="{FF2B5EF4-FFF2-40B4-BE49-F238E27FC236}">
                            <a16:creationId xmlns:a16="http://schemas.microsoft.com/office/drawing/2014/main" id="{F3EC81EC-E1EE-46E0-8649-5FEEE74A4965}"/>
                          </a:ext>
                        </a:extLst>
                      </p:cNvPr>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06" name="AutoShape 48">
                        <a:extLst>
                          <a:ext uri="{FF2B5EF4-FFF2-40B4-BE49-F238E27FC236}">
                            <a16:creationId xmlns:a16="http://schemas.microsoft.com/office/drawing/2014/main" id="{8D1B5030-7B71-4590-AC8A-DCA1F4253FBE}"/>
                          </a:ext>
                        </a:extLst>
                      </p:cNvPr>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900">
                            <a:solidFill>
                              <a:srgbClr val="00A5D4"/>
                            </a:solidFill>
                            <a:latin typeface="Calibri" charset="0"/>
                            <a:cs typeface="Calibri" charset="0"/>
                            <a:sym typeface="Calibri" charset="0"/>
                          </a:rPr>
                          <a:t>Particle driven pulsed</a:t>
                        </a:r>
                        <a:endParaRPr lang="en-US" sz="900">
                          <a:solidFill>
                            <a:prstClr val="black"/>
                          </a:solidFill>
                          <a:latin typeface="Calibri"/>
                          <a:cs typeface="Arial" charset="0"/>
                        </a:endParaRPr>
                      </a:p>
                    </p:txBody>
                  </p:sp>
                  <p:sp>
                    <p:nvSpPr>
                      <p:cNvPr id="107" name="AutoShape 49">
                        <a:extLst>
                          <a:ext uri="{FF2B5EF4-FFF2-40B4-BE49-F238E27FC236}">
                            <a16:creationId xmlns:a16="http://schemas.microsoft.com/office/drawing/2014/main" id="{48FDC099-1435-4CB6-A3A8-9F3EA6BFBB72}"/>
                          </a:ext>
                        </a:extLst>
                      </p:cNvPr>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08" name="AutoShape 50">
                        <a:extLst>
                          <a:ext uri="{FF2B5EF4-FFF2-40B4-BE49-F238E27FC236}">
                            <a16:creationId xmlns:a16="http://schemas.microsoft.com/office/drawing/2014/main" id="{EC76DB1A-AC75-413D-82E5-3B6358C496C6}"/>
                          </a:ext>
                        </a:extLst>
                      </p:cNvPr>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09" name="AutoShape 51">
                        <a:extLst>
                          <a:ext uri="{FF2B5EF4-FFF2-40B4-BE49-F238E27FC236}">
                            <a16:creationId xmlns:a16="http://schemas.microsoft.com/office/drawing/2014/main" id="{BDE51820-DE4E-48D7-9B37-73FECB4346F5}"/>
                          </a:ext>
                        </a:extLst>
                      </p:cNvPr>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0" name="AutoShape 52">
                        <a:extLst>
                          <a:ext uri="{FF2B5EF4-FFF2-40B4-BE49-F238E27FC236}">
                            <a16:creationId xmlns:a16="http://schemas.microsoft.com/office/drawing/2014/main" id="{06A2B215-4B54-47F2-9308-EE1AC3C26DCC}"/>
                          </a:ext>
                        </a:extLst>
                      </p:cNvPr>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1" name="AutoShape 53">
                        <a:extLst>
                          <a:ext uri="{FF2B5EF4-FFF2-40B4-BE49-F238E27FC236}">
                            <a16:creationId xmlns:a16="http://schemas.microsoft.com/office/drawing/2014/main" id="{FB802102-69D8-472F-8F4A-C022AE3D9E28}"/>
                          </a:ext>
                        </a:extLst>
                      </p:cNvPr>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2" name="AutoShape 54">
                        <a:extLst>
                          <a:ext uri="{FF2B5EF4-FFF2-40B4-BE49-F238E27FC236}">
                            <a16:creationId xmlns:a16="http://schemas.microsoft.com/office/drawing/2014/main" id="{B394167D-A545-4108-A6B6-84EFD0281D78}"/>
                          </a:ext>
                        </a:extLst>
                      </p:cNvPr>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ZING-P</a:t>
                        </a:r>
                        <a:endParaRPr lang="en-US" sz="700">
                          <a:solidFill>
                            <a:prstClr val="black"/>
                          </a:solidFill>
                          <a:latin typeface="Calibri"/>
                          <a:cs typeface="Arial" charset="0"/>
                        </a:endParaRPr>
                      </a:p>
                    </p:txBody>
                  </p:sp>
                  <p:sp>
                    <p:nvSpPr>
                      <p:cNvPr id="113" name="AutoShape 55">
                        <a:extLst>
                          <a:ext uri="{FF2B5EF4-FFF2-40B4-BE49-F238E27FC236}">
                            <a16:creationId xmlns:a16="http://schemas.microsoft.com/office/drawing/2014/main" id="{CFC5FA00-35E1-4636-BA72-07FF16050CE4}"/>
                          </a:ext>
                        </a:extLst>
                      </p:cNvPr>
                      <p:cNvSpPr>
                        <a:spLocks/>
                      </p:cNvSpPr>
                      <p:nvPr/>
                    </p:nvSpPr>
                    <p:spPr bwMode="auto">
                      <a:xfrm>
                        <a:off x="4846817" y="1195386"/>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ZING-P</a:t>
                        </a:r>
                        <a:r>
                          <a:rPr lang="en-US" sz="1015" b="1" baseline="30000">
                            <a:solidFill>
                              <a:srgbClr val="00A5D4"/>
                            </a:solidFill>
                            <a:latin typeface="Calibri" charset="0"/>
                            <a:cs typeface="Calibri" charset="0"/>
                            <a:sym typeface="Calibri" charset="0"/>
                          </a:rPr>
                          <a:t>’</a:t>
                        </a:r>
                        <a:endParaRPr lang="en-US" sz="1662">
                          <a:solidFill>
                            <a:prstClr val="black"/>
                          </a:solidFill>
                          <a:latin typeface="Calibri"/>
                          <a:cs typeface="Arial" charset="0"/>
                        </a:endParaRPr>
                      </a:p>
                    </p:txBody>
                  </p:sp>
                  <p:sp>
                    <p:nvSpPr>
                      <p:cNvPr id="114" name="AutoShape 56">
                        <a:extLst>
                          <a:ext uri="{FF2B5EF4-FFF2-40B4-BE49-F238E27FC236}">
                            <a16:creationId xmlns:a16="http://schemas.microsoft.com/office/drawing/2014/main" id="{27DE4287-AE94-42EF-B5FC-5A1837854C5B}"/>
                          </a:ext>
                        </a:extLst>
                      </p:cNvPr>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KENS</a:t>
                        </a:r>
                        <a:endParaRPr lang="en-US" sz="1662">
                          <a:solidFill>
                            <a:prstClr val="black"/>
                          </a:solidFill>
                          <a:latin typeface="Calibri"/>
                          <a:cs typeface="Arial" charset="0"/>
                        </a:endParaRPr>
                      </a:p>
                    </p:txBody>
                  </p:sp>
                  <p:sp>
                    <p:nvSpPr>
                      <p:cNvPr id="115" name="AutoShape 57">
                        <a:extLst>
                          <a:ext uri="{FF2B5EF4-FFF2-40B4-BE49-F238E27FC236}">
                            <a16:creationId xmlns:a16="http://schemas.microsoft.com/office/drawing/2014/main" id="{4948AB86-D436-47A6-A199-8A61E4A842B5}"/>
                          </a:ext>
                        </a:extLst>
                      </p:cNvPr>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WNR</a:t>
                        </a:r>
                        <a:endParaRPr lang="en-US" sz="700">
                          <a:solidFill>
                            <a:prstClr val="black"/>
                          </a:solidFill>
                          <a:latin typeface="Calibri"/>
                          <a:cs typeface="Arial" charset="0"/>
                        </a:endParaRPr>
                      </a:p>
                    </p:txBody>
                  </p:sp>
                  <p:sp>
                    <p:nvSpPr>
                      <p:cNvPr id="116" name="AutoShape 58">
                        <a:extLst>
                          <a:ext uri="{FF2B5EF4-FFF2-40B4-BE49-F238E27FC236}">
                            <a16:creationId xmlns:a16="http://schemas.microsoft.com/office/drawing/2014/main" id="{2E239493-A84F-4E95-AADB-867888A802B6}"/>
                          </a:ext>
                        </a:extLst>
                      </p:cNvPr>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IPNS</a:t>
                        </a:r>
                        <a:endParaRPr lang="en-US" sz="1662">
                          <a:solidFill>
                            <a:prstClr val="black"/>
                          </a:solidFill>
                          <a:latin typeface="Calibri"/>
                          <a:cs typeface="Arial" charset="0"/>
                        </a:endParaRPr>
                      </a:p>
                    </p:txBody>
                  </p:sp>
                  <p:sp>
                    <p:nvSpPr>
                      <p:cNvPr id="117" name="AutoShape 59">
                        <a:extLst>
                          <a:ext uri="{FF2B5EF4-FFF2-40B4-BE49-F238E27FC236}">
                            <a16:creationId xmlns:a16="http://schemas.microsoft.com/office/drawing/2014/main" id="{2046D83F-A738-47B6-9432-B17EBB7381ED}"/>
                          </a:ext>
                        </a:extLst>
                      </p:cNvPr>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18" name="AutoShape 60">
                        <a:extLst>
                          <a:ext uri="{FF2B5EF4-FFF2-40B4-BE49-F238E27FC236}">
                            <a16:creationId xmlns:a16="http://schemas.microsoft.com/office/drawing/2014/main" id="{D0FD7972-2DBD-47E8-99C1-E2D355205D50}"/>
                          </a:ext>
                        </a:extLst>
                      </p:cNvPr>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ILL</a:t>
                        </a:r>
                        <a:endParaRPr lang="en-US" sz="1662">
                          <a:solidFill>
                            <a:prstClr val="black"/>
                          </a:solidFill>
                          <a:latin typeface="Calibri"/>
                          <a:cs typeface="Arial" charset="0"/>
                        </a:endParaRPr>
                      </a:p>
                    </p:txBody>
                  </p:sp>
                  <p:sp>
                    <p:nvSpPr>
                      <p:cNvPr id="119" name="AutoShape 61">
                        <a:extLst>
                          <a:ext uri="{FF2B5EF4-FFF2-40B4-BE49-F238E27FC236}">
                            <a16:creationId xmlns:a16="http://schemas.microsoft.com/office/drawing/2014/main" id="{710CC996-8E0E-48A1-B59A-179E923CA2B3}"/>
                          </a:ext>
                        </a:extLst>
                      </p:cNvPr>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0" name="AutoShape 62">
                        <a:extLst>
                          <a:ext uri="{FF2B5EF4-FFF2-40B4-BE49-F238E27FC236}">
                            <a16:creationId xmlns:a16="http://schemas.microsoft.com/office/drawing/2014/main" id="{5A5BD489-3683-4381-9F35-A35EFF85529D}"/>
                          </a:ext>
                        </a:extLst>
                      </p:cNvPr>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1" name="AutoShape 63">
                        <a:extLst>
                          <a:ext uri="{FF2B5EF4-FFF2-40B4-BE49-F238E27FC236}">
                            <a16:creationId xmlns:a16="http://schemas.microsoft.com/office/drawing/2014/main" id="{770C37CD-7E8E-478F-9B9E-A91F1595910F}"/>
                          </a:ext>
                        </a:extLst>
                      </p:cNvPr>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X-10</a:t>
                        </a:r>
                        <a:endParaRPr lang="en-US" sz="1100" b="1">
                          <a:solidFill>
                            <a:prstClr val="black"/>
                          </a:solidFill>
                          <a:latin typeface="Calibri"/>
                          <a:cs typeface="Arial" charset="0"/>
                        </a:endParaRPr>
                      </a:p>
                    </p:txBody>
                  </p:sp>
                  <p:sp>
                    <p:nvSpPr>
                      <p:cNvPr id="122" name="AutoShape 64">
                        <a:extLst>
                          <a:ext uri="{FF2B5EF4-FFF2-40B4-BE49-F238E27FC236}">
                            <a16:creationId xmlns:a16="http://schemas.microsoft.com/office/drawing/2014/main" id="{83C1285B-6688-4518-BBDA-A9F8751CEFCC}"/>
                          </a:ext>
                        </a:extLst>
                      </p:cNvPr>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CP-2</a:t>
                        </a:r>
                        <a:endParaRPr lang="en-US" sz="1100" b="1">
                          <a:solidFill>
                            <a:prstClr val="black"/>
                          </a:solidFill>
                          <a:latin typeface="Calibri"/>
                          <a:cs typeface="Arial" charset="0"/>
                        </a:endParaRPr>
                      </a:p>
                    </p:txBody>
                  </p:sp>
                  <p:sp>
                    <p:nvSpPr>
                      <p:cNvPr id="123" name="AutoShape 65">
                        <a:extLst>
                          <a:ext uri="{FF2B5EF4-FFF2-40B4-BE49-F238E27FC236}">
                            <a16:creationId xmlns:a16="http://schemas.microsoft.com/office/drawing/2014/main" id="{40B7F6D1-5EA5-4A1D-8CC1-EA04A38BEE70}"/>
                          </a:ext>
                        </a:extLst>
                      </p:cNvPr>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4" name="AutoShape 66">
                        <a:extLst>
                          <a:ext uri="{FF2B5EF4-FFF2-40B4-BE49-F238E27FC236}">
                            <a16:creationId xmlns:a16="http://schemas.microsoft.com/office/drawing/2014/main" id="{7E5226E2-DE61-4D6E-B122-02A50E8F0D2C}"/>
                          </a:ext>
                        </a:extLst>
                      </p:cNvPr>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5" name="AutoShape 67">
                        <a:extLst>
                          <a:ext uri="{FF2B5EF4-FFF2-40B4-BE49-F238E27FC236}">
                            <a16:creationId xmlns:a16="http://schemas.microsoft.com/office/drawing/2014/main" id="{9DEB71C0-D170-4079-89EA-C356F6CCC4DB}"/>
                          </a:ext>
                        </a:extLst>
                      </p:cNvPr>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6" name="AutoShape 68">
                        <a:extLst>
                          <a:ext uri="{FF2B5EF4-FFF2-40B4-BE49-F238E27FC236}">
                            <a16:creationId xmlns:a16="http://schemas.microsoft.com/office/drawing/2014/main" id="{86C4D1EB-87DF-4A26-8641-4D96E95B83F2}"/>
                          </a:ext>
                        </a:extLst>
                      </p:cNvPr>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7" name="AutoShape 69">
                        <a:extLst>
                          <a:ext uri="{FF2B5EF4-FFF2-40B4-BE49-F238E27FC236}">
                            <a16:creationId xmlns:a16="http://schemas.microsoft.com/office/drawing/2014/main" id="{64E47416-50D1-49AA-BA81-4F9B5A1A5433}"/>
                          </a:ext>
                        </a:extLst>
                      </p:cNvPr>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8" name="AutoShape 70">
                        <a:extLst>
                          <a:ext uri="{FF2B5EF4-FFF2-40B4-BE49-F238E27FC236}">
                            <a16:creationId xmlns:a16="http://schemas.microsoft.com/office/drawing/2014/main" id="{9F1B428D-BF2D-439D-B987-A6C31E17B5AD}"/>
                          </a:ext>
                        </a:extLst>
                      </p:cNvPr>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29" name="AutoShape 71">
                        <a:extLst>
                          <a:ext uri="{FF2B5EF4-FFF2-40B4-BE49-F238E27FC236}">
                            <a16:creationId xmlns:a16="http://schemas.microsoft.com/office/drawing/2014/main" id="{1B7F30CA-F373-4130-96CE-4292B0089EC8}"/>
                          </a:ext>
                        </a:extLst>
                      </p:cNvPr>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30" name="AutoShape 72">
                        <a:extLst>
                          <a:ext uri="{FF2B5EF4-FFF2-40B4-BE49-F238E27FC236}">
                            <a16:creationId xmlns:a16="http://schemas.microsoft.com/office/drawing/2014/main" id="{D5B00A81-3853-4064-B397-CF3D6275198E}"/>
                          </a:ext>
                        </a:extLst>
                      </p:cNvPr>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31" name="AutoShape 73">
                        <a:extLst>
                          <a:ext uri="{FF2B5EF4-FFF2-40B4-BE49-F238E27FC236}">
                            <a16:creationId xmlns:a16="http://schemas.microsoft.com/office/drawing/2014/main" id="{49CBD149-B747-4291-B67E-AEB7558BFB1A}"/>
                          </a:ext>
                        </a:extLst>
                      </p:cNvPr>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900">
                            <a:solidFill>
                              <a:srgbClr val="FF9100"/>
                            </a:solidFill>
                            <a:latin typeface="Calibri" charset="0"/>
                            <a:cs typeface="Calibri" charset="0"/>
                            <a:sym typeface="Calibri" charset="0"/>
                          </a:rPr>
                          <a:t>Fission reactors</a:t>
                        </a:r>
                        <a:endParaRPr lang="en-US" sz="900">
                          <a:solidFill>
                            <a:prstClr val="black"/>
                          </a:solidFill>
                          <a:latin typeface="Calibri"/>
                          <a:cs typeface="Arial" charset="0"/>
                        </a:endParaRPr>
                      </a:p>
                    </p:txBody>
                  </p:sp>
                  <p:sp>
                    <p:nvSpPr>
                      <p:cNvPr id="132" name="AutoShape 74">
                        <a:extLst>
                          <a:ext uri="{FF2B5EF4-FFF2-40B4-BE49-F238E27FC236}">
                            <a16:creationId xmlns:a16="http://schemas.microsoft.com/office/drawing/2014/main" id="{8728C7C3-F3BF-4DDB-87B9-11F07436D7C7}"/>
                          </a:ext>
                        </a:extLst>
                      </p:cNvPr>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33" name="AutoShape 75">
                        <a:extLst>
                          <a:ext uri="{FF2B5EF4-FFF2-40B4-BE49-F238E27FC236}">
                            <a16:creationId xmlns:a16="http://schemas.microsoft.com/office/drawing/2014/main" id="{A00B141F-8742-49ED-9848-A2D580D42264}"/>
                          </a:ext>
                        </a:extLst>
                      </p:cNvPr>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HFBR</a:t>
                        </a:r>
                        <a:endParaRPr lang="en-US" sz="1662" b="1">
                          <a:solidFill>
                            <a:prstClr val="black"/>
                          </a:solidFill>
                          <a:latin typeface="Calibri"/>
                          <a:cs typeface="Arial" charset="0"/>
                        </a:endParaRPr>
                      </a:p>
                    </p:txBody>
                  </p:sp>
                  <p:sp>
                    <p:nvSpPr>
                      <p:cNvPr id="134" name="AutoShape 76">
                        <a:extLst>
                          <a:ext uri="{FF2B5EF4-FFF2-40B4-BE49-F238E27FC236}">
                            <a16:creationId xmlns:a16="http://schemas.microsoft.com/office/drawing/2014/main" id="{AA6263F8-BFBE-419F-BA1E-FD79D5EB1F71}"/>
                          </a:ext>
                        </a:extLst>
                      </p:cNvPr>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HFIR</a:t>
                        </a:r>
                        <a:endParaRPr lang="en-US" sz="1662" b="1">
                          <a:solidFill>
                            <a:prstClr val="black"/>
                          </a:solidFill>
                          <a:latin typeface="Calibri"/>
                          <a:cs typeface="Arial" charset="0"/>
                        </a:endParaRPr>
                      </a:p>
                    </p:txBody>
                  </p:sp>
                  <p:sp>
                    <p:nvSpPr>
                      <p:cNvPr id="135" name="AutoShape 77">
                        <a:extLst>
                          <a:ext uri="{FF2B5EF4-FFF2-40B4-BE49-F238E27FC236}">
                            <a16:creationId xmlns:a16="http://schemas.microsoft.com/office/drawing/2014/main" id="{9C11ACF5-7D5A-4DC4-8B79-16BECD1AC96F}"/>
                          </a:ext>
                        </a:extLst>
                      </p:cNvPr>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NRU</a:t>
                        </a:r>
                        <a:endParaRPr lang="en-US" sz="700" b="1">
                          <a:solidFill>
                            <a:prstClr val="black"/>
                          </a:solidFill>
                          <a:latin typeface="Calibri"/>
                          <a:cs typeface="Arial" charset="0"/>
                        </a:endParaRPr>
                      </a:p>
                    </p:txBody>
                  </p:sp>
                  <p:sp>
                    <p:nvSpPr>
                      <p:cNvPr id="136" name="AutoShape 78">
                        <a:extLst>
                          <a:ext uri="{FF2B5EF4-FFF2-40B4-BE49-F238E27FC236}">
                            <a16:creationId xmlns:a16="http://schemas.microsoft.com/office/drawing/2014/main" id="{50E87B2E-0C1B-4912-BE04-845C543AA193}"/>
                          </a:ext>
                        </a:extLst>
                      </p:cNvPr>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MTR</a:t>
                        </a:r>
                        <a:endParaRPr lang="en-US" sz="700" b="1">
                          <a:solidFill>
                            <a:prstClr val="black"/>
                          </a:solidFill>
                          <a:latin typeface="Calibri"/>
                          <a:cs typeface="Arial" charset="0"/>
                        </a:endParaRPr>
                      </a:p>
                    </p:txBody>
                  </p:sp>
                  <p:sp>
                    <p:nvSpPr>
                      <p:cNvPr id="137" name="AutoShape 79">
                        <a:extLst>
                          <a:ext uri="{FF2B5EF4-FFF2-40B4-BE49-F238E27FC236}">
                            <a16:creationId xmlns:a16="http://schemas.microsoft.com/office/drawing/2014/main" id="{8063A357-27C4-466F-87F6-4D48EA642C0F}"/>
                          </a:ext>
                        </a:extLst>
                      </p:cNvPr>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NRX</a:t>
                        </a:r>
                        <a:endParaRPr lang="en-US" sz="700" b="1">
                          <a:solidFill>
                            <a:prstClr val="black"/>
                          </a:solidFill>
                          <a:latin typeface="Calibri"/>
                          <a:cs typeface="Arial" charset="0"/>
                        </a:endParaRPr>
                      </a:p>
                    </p:txBody>
                  </p:sp>
                  <p:sp>
                    <p:nvSpPr>
                      <p:cNvPr id="138" name="AutoShape 80">
                        <a:extLst>
                          <a:ext uri="{FF2B5EF4-FFF2-40B4-BE49-F238E27FC236}">
                            <a16:creationId xmlns:a16="http://schemas.microsoft.com/office/drawing/2014/main" id="{27DDA65D-52B1-4312-947F-2DB12AE349E4}"/>
                          </a:ext>
                        </a:extLst>
                      </p:cNvPr>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CP-1</a:t>
                        </a:r>
                        <a:endParaRPr lang="en-US" sz="1100" b="1">
                          <a:solidFill>
                            <a:prstClr val="black"/>
                          </a:solidFill>
                          <a:latin typeface="Calibri"/>
                          <a:cs typeface="Arial" charset="0"/>
                        </a:endParaRPr>
                      </a:p>
                    </p:txBody>
                  </p:sp>
                  <p:sp>
                    <p:nvSpPr>
                      <p:cNvPr id="139" name="AutoShape 81">
                        <a:extLst>
                          <a:ext uri="{FF2B5EF4-FFF2-40B4-BE49-F238E27FC236}">
                            <a16:creationId xmlns:a16="http://schemas.microsoft.com/office/drawing/2014/main" id="{CA5AD957-CF20-4F72-A4F6-88680F06B4F9}"/>
                          </a:ext>
                        </a:extLst>
                      </p:cNvPr>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1940</a:t>
                        </a:r>
                        <a:endParaRPr lang="en-US" sz="1050">
                          <a:solidFill>
                            <a:srgbClr val="000000"/>
                          </a:solidFill>
                          <a:latin typeface="Calibri"/>
                          <a:cs typeface="Arial" charset="0"/>
                        </a:endParaRPr>
                      </a:p>
                    </p:txBody>
                  </p:sp>
                  <p:sp>
                    <p:nvSpPr>
                      <p:cNvPr id="140" name="AutoShape 82">
                        <a:extLst>
                          <a:ext uri="{FF2B5EF4-FFF2-40B4-BE49-F238E27FC236}">
                            <a16:creationId xmlns:a16="http://schemas.microsoft.com/office/drawing/2014/main" id="{B8CC0FB5-C28C-41EA-A6DF-0A72A9BD62EE}"/>
                          </a:ext>
                        </a:extLst>
                      </p:cNvPr>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1950</a:t>
                        </a:r>
                        <a:endParaRPr lang="en-US" sz="1050">
                          <a:solidFill>
                            <a:srgbClr val="000000"/>
                          </a:solidFill>
                          <a:latin typeface="Calibri"/>
                          <a:cs typeface="Arial" charset="0"/>
                        </a:endParaRPr>
                      </a:p>
                    </p:txBody>
                  </p:sp>
                  <p:sp>
                    <p:nvSpPr>
                      <p:cNvPr id="141" name="AutoShape 83">
                        <a:extLst>
                          <a:ext uri="{FF2B5EF4-FFF2-40B4-BE49-F238E27FC236}">
                            <a16:creationId xmlns:a16="http://schemas.microsoft.com/office/drawing/2014/main" id="{A86E8FA3-74E3-4CDD-B268-E0D1D0BE782D}"/>
                          </a:ext>
                        </a:extLst>
                      </p:cNvPr>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1960</a:t>
                        </a:r>
                        <a:endParaRPr lang="en-US" sz="1050">
                          <a:solidFill>
                            <a:srgbClr val="000000"/>
                          </a:solidFill>
                          <a:latin typeface="Calibri"/>
                          <a:cs typeface="Arial" charset="0"/>
                        </a:endParaRPr>
                      </a:p>
                    </p:txBody>
                  </p:sp>
                  <p:sp>
                    <p:nvSpPr>
                      <p:cNvPr id="142" name="Line 84">
                        <a:extLst>
                          <a:ext uri="{FF2B5EF4-FFF2-40B4-BE49-F238E27FC236}">
                            <a16:creationId xmlns:a16="http://schemas.microsoft.com/office/drawing/2014/main" id="{3D98A5FC-140A-410C-A7F8-43B9B6EF89FC}"/>
                          </a:ext>
                        </a:extLst>
                      </p:cNvPr>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43" name="Line 85">
                        <a:extLst>
                          <a:ext uri="{FF2B5EF4-FFF2-40B4-BE49-F238E27FC236}">
                            <a16:creationId xmlns:a16="http://schemas.microsoft.com/office/drawing/2014/main" id="{4BB5559E-C299-4DB6-8B03-968B54CD021B}"/>
                          </a:ext>
                        </a:extLst>
                      </p:cNvPr>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grpSp>
                    <p:nvGrpSpPr>
                      <p:cNvPr id="144" name="Group 86">
                        <a:extLst>
                          <a:ext uri="{FF2B5EF4-FFF2-40B4-BE49-F238E27FC236}">
                            <a16:creationId xmlns:a16="http://schemas.microsoft.com/office/drawing/2014/main" id="{988D9BF3-0F35-4D86-BA39-CBB484314E43}"/>
                          </a:ext>
                        </a:extLst>
                      </p:cNvPr>
                      <p:cNvGrpSpPr>
                        <a:grpSpLocks/>
                      </p:cNvGrpSpPr>
                      <p:nvPr/>
                    </p:nvGrpSpPr>
                    <p:grpSpPr bwMode="auto">
                      <a:xfrm rot="-5400000">
                        <a:off x="-2074161" y="2091250"/>
                        <a:ext cx="4325543" cy="349476"/>
                        <a:chOff x="-300380" y="-85959"/>
                        <a:chExt cx="4325543" cy="349476"/>
                      </a:xfrm>
                    </p:grpSpPr>
                    <p:sp>
                      <p:nvSpPr>
                        <p:cNvPr id="160" name="AutoShape 87">
                          <a:extLst>
                            <a:ext uri="{FF2B5EF4-FFF2-40B4-BE49-F238E27FC236}">
                              <a16:creationId xmlns:a16="http://schemas.microsoft.com/office/drawing/2014/main" id="{70FC4417-AC54-457B-A50D-B51432B3A2AA}"/>
                            </a:ext>
                          </a:extLst>
                        </p:cNvPr>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169" tIns="35169" rIns="35169" bIns="35169"/>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61" name="AutoShape 88">
                          <a:extLst>
                            <a:ext uri="{FF2B5EF4-FFF2-40B4-BE49-F238E27FC236}">
                              <a16:creationId xmlns:a16="http://schemas.microsoft.com/office/drawing/2014/main" id="{367D18C9-7EEC-4BFD-8F6D-70E695C8A6A8}"/>
                            </a:ext>
                          </a:extLst>
                        </p:cNvPr>
                        <p:cNvSpPr>
                          <a:spLocks/>
                        </p:cNvSpPr>
                        <p:nvPr/>
                      </p:nvSpPr>
                      <p:spPr bwMode="auto">
                        <a:xfrm>
                          <a:off x="-300380" y="-85959"/>
                          <a:ext cx="4325543" cy="1578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378228">
                            <a:buClr>
                              <a:srgbClr val="929292"/>
                            </a:buClr>
                            <a:defRPr/>
                          </a:pPr>
                          <a:r>
                            <a:rPr lang="en-US" sz="1100">
                              <a:solidFill>
                                <a:srgbClr val="000000"/>
                              </a:solidFill>
                              <a:latin typeface="Calibri" charset="0"/>
                              <a:cs typeface="Calibri" charset="0"/>
                              <a:sym typeface="Calibri" charset="0"/>
                            </a:rPr>
                            <a:t>Effective thermal neutron flux n/cm</a:t>
                          </a:r>
                          <a:r>
                            <a:rPr lang="en-US" sz="1100" baseline="31000">
                              <a:solidFill>
                                <a:srgbClr val="000000"/>
                              </a:solidFill>
                              <a:latin typeface="Calibri" charset="0"/>
                              <a:cs typeface="Calibri" charset="0"/>
                              <a:sym typeface="Calibri" charset="0"/>
                            </a:rPr>
                            <a:t>2</a:t>
                          </a:r>
                          <a:r>
                            <a:rPr lang="en-US" sz="1100">
                              <a:solidFill>
                                <a:srgbClr val="000000"/>
                              </a:solidFill>
                              <a:latin typeface="Calibri" charset="0"/>
                              <a:cs typeface="Calibri" charset="0"/>
                              <a:sym typeface="Calibri" charset="0"/>
                            </a:rPr>
                            <a:t>-s</a:t>
                          </a:r>
                          <a:endParaRPr lang="en-US" sz="1100">
                            <a:solidFill>
                              <a:srgbClr val="000000"/>
                            </a:solidFill>
                            <a:latin typeface="Calibri"/>
                            <a:cs typeface="Arial" charset="0"/>
                          </a:endParaRPr>
                        </a:p>
                      </p:txBody>
                    </p:sp>
                  </p:grpSp>
                  <p:sp>
                    <p:nvSpPr>
                      <p:cNvPr id="145" name="AutoShape 89">
                        <a:extLst>
                          <a:ext uri="{FF2B5EF4-FFF2-40B4-BE49-F238E27FC236}">
                            <a16:creationId xmlns:a16="http://schemas.microsoft.com/office/drawing/2014/main" id="{6A289FE0-7AE9-49EF-8B15-E5979AF367F9}"/>
                          </a:ext>
                        </a:extLst>
                      </p:cNvPr>
                      <p:cNvSpPr>
                        <a:spLocks/>
                      </p:cNvSpPr>
                      <p:nvPr/>
                    </p:nvSpPr>
                    <p:spPr bwMode="auto">
                      <a:xfrm>
                        <a:off x="5810638" y="5378624"/>
                        <a:ext cx="4766098"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831">
                            <a:solidFill>
                              <a:srgbClr val="000000"/>
                            </a:solidFill>
                            <a:effectLst>
                              <a:outerShdw blurRad="38100" dist="38100" dir="2700000" algn="tl">
                                <a:srgbClr val="DDDDDD"/>
                              </a:outerShdw>
                            </a:effectLst>
                            <a:latin typeface="Calibri" charset="0"/>
                            <a:cs typeface="Calibri" charset="0"/>
                            <a:sym typeface="Calibri" charset="0"/>
                          </a:rPr>
                          <a:t>(Updated from </a:t>
                        </a:r>
                        <a:r>
                          <a:rPr lang="en-US" sz="831" i="1">
                            <a:solidFill>
                              <a:srgbClr val="000000"/>
                            </a:solidFill>
                            <a:effectLst>
                              <a:outerShdw blurRad="38100" dist="38100" dir="2700000" algn="tl">
                                <a:srgbClr val="DDDDDD"/>
                              </a:outerShdw>
                            </a:effectLst>
                            <a:latin typeface="Calibri" charset="0"/>
                            <a:cs typeface="Calibri" charset="0"/>
                            <a:sym typeface="Calibri" charset="0"/>
                          </a:rPr>
                          <a:t>Neutron Scattering</a:t>
                        </a:r>
                        <a:r>
                          <a:rPr lang="en-US" sz="831">
                            <a:solidFill>
                              <a:srgbClr val="000000"/>
                            </a:solidFill>
                            <a:effectLst>
                              <a:outerShdw blurRad="38100" dist="38100" dir="2700000" algn="tl">
                                <a:srgbClr val="DDDDDD"/>
                              </a:outerShdw>
                            </a:effectLst>
                            <a:latin typeface="Calibri" charset="0"/>
                            <a:cs typeface="Calibri" charset="0"/>
                            <a:sym typeface="Calibri" charset="0"/>
                          </a:rPr>
                          <a:t>, K. </a:t>
                        </a:r>
                        <a:r>
                          <a:rPr lang="en-US" sz="831" err="1">
                            <a:solidFill>
                              <a:srgbClr val="000000"/>
                            </a:solidFill>
                            <a:effectLst>
                              <a:outerShdw blurRad="38100" dist="38100" dir="2700000" algn="tl">
                                <a:srgbClr val="DDDDDD"/>
                              </a:outerShdw>
                            </a:effectLst>
                            <a:latin typeface="Calibri" charset="0"/>
                            <a:cs typeface="Calibri" charset="0"/>
                            <a:sym typeface="Calibri" charset="0"/>
                          </a:rPr>
                          <a:t>Skold</a:t>
                        </a:r>
                        <a:r>
                          <a:rPr lang="en-US" sz="831">
                            <a:solidFill>
                              <a:srgbClr val="000000"/>
                            </a:solidFill>
                            <a:effectLst>
                              <a:outerShdw blurRad="38100" dist="38100" dir="2700000" algn="tl">
                                <a:srgbClr val="DDDDDD"/>
                              </a:outerShdw>
                            </a:effectLst>
                            <a:latin typeface="Calibri" charset="0"/>
                            <a:cs typeface="Calibri" charset="0"/>
                            <a:sym typeface="Calibri" charset="0"/>
                          </a:rPr>
                          <a:t> and D. L. Price, eds., Academic Press, 1986) </a:t>
                        </a:r>
                        <a:endParaRPr lang="en-US" sz="831">
                          <a:solidFill>
                            <a:srgbClr val="000000"/>
                          </a:solidFill>
                          <a:latin typeface="Calibri"/>
                          <a:cs typeface="Arial" charset="0"/>
                        </a:endParaRPr>
                      </a:p>
                    </p:txBody>
                  </p:sp>
                  <p:sp>
                    <p:nvSpPr>
                      <p:cNvPr id="146" name="AutoShape 90">
                        <a:extLst>
                          <a:ext uri="{FF2B5EF4-FFF2-40B4-BE49-F238E27FC236}">
                            <a16:creationId xmlns:a16="http://schemas.microsoft.com/office/drawing/2014/main" id="{B397CC23-1EBB-444B-8F90-01EDD8FDC942}"/>
                          </a:ext>
                        </a:extLst>
                      </p:cNvPr>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47" name="Line 91">
                        <a:extLst>
                          <a:ext uri="{FF2B5EF4-FFF2-40B4-BE49-F238E27FC236}">
                            <a16:creationId xmlns:a16="http://schemas.microsoft.com/office/drawing/2014/main" id="{A0ACE8BC-1256-47A5-862A-6AC6509096EF}"/>
                          </a:ext>
                        </a:extLst>
                      </p:cNvPr>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48" name="AutoShape 92">
                        <a:extLst>
                          <a:ext uri="{FF2B5EF4-FFF2-40B4-BE49-F238E27FC236}">
                            <a16:creationId xmlns:a16="http://schemas.microsoft.com/office/drawing/2014/main" id="{4DE2925B-8710-487F-9283-099A4448DADD}"/>
                          </a:ext>
                        </a:extLst>
                      </p:cNvPr>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FRM-II</a:t>
                        </a:r>
                        <a:endParaRPr lang="en-US" sz="1662" b="1">
                          <a:solidFill>
                            <a:prstClr val="black"/>
                          </a:solidFill>
                          <a:latin typeface="Calibri"/>
                          <a:cs typeface="Arial" charset="0"/>
                        </a:endParaRPr>
                      </a:p>
                    </p:txBody>
                  </p:sp>
                  <p:sp>
                    <p:nvSpPr>
                      <p:cNvPr id="149" name="AutoShape 93">
                        <a:extLst>
                          <a:ext uri="{FF2B5EF4-FFF2-40B4-BE49-F238E27FC236}">
                            <a16:creationId xmlns:a16="http://schemas.microsoft.com/office/drawing/2014/main" id="{9CA235E1-2DD1-42C7-9811-13E5DDB77784}"/>
                          </a:ext>
                        </a:extLst>
                      </p:cNvPr>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50" name="AutoShape 95">
                        <a:extLst>
                          <a:ext uri="{FF2B5EF4-FFF2-40B4-BE49-F238E27FC236}">
                            <a16:creationId xmlns:a16="http://schemas.microsoft.com/office/drawing/2014/main" id="{5A081A75-2CAC-464F-9388-6ACAB7AE2120}"/>
                          </a:ext>
                        </a:extLst>
                      </p:cNvPr>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15A7D9"/>
                            </a:solidFill>
                            <a:latin typeface="Calibri" charset="0"/>
                            <a:cs typeface="Calibri" charset="0"/>
                            <a:sym typeface="Calibri" charset="0"/>
                          </a:rPr>
                          <a:t>SINQ</a:t>
                        </a:r>
                        <a:endParaRPr lang="en-US" sz="1662" b="1">
                          <a:solidFill>
                            <a:srgbClr val="15A7D9"/>
                          </a:solidFill>
                          <a:latin typeface="Calibri"/>
                          <a:cs typeface="Arial" charset="0"/>
                        </a:endParaRPr>
                      </a:p>
                    </p:txBody>
                  </p:sp>
                  <p:sp>
                    <p:nvSpPr>
                      <p:cNvPr id="151" name="AutoShape 97">
                        <a:extLst>
                          <a:ext uri="{FF2B5EF4-FFF2-40B4-BE49-F238E27FC236}">
                            <a16:creationId xmlns:a16="http://schemas.microsoft.com/office/drawing/2014/main" id="{0F14A4BE-F04A-4B14-9F2A-ABB6429A9215}"/>
                          </a:ext>
                        </a:extLst>
                      </p:cNvPr>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SNS</a:t>
                        </a:r>
                        <a:endParaRPr lang="en-US" sz="1662">
                          <a:solidFill>
                            <a:prstClr val="black"/>
                          </a:solidFill>
                          <a:latin typeface="Calibri"/>
                          <a:cs typeface="Arial" charset="0"/>
                        </a:endParaRPr>
                      </a:p>
                    </p:txBody>
                  </p:sp>
                  <p:sp>
                    <p:nvSpPr>
                      <p:cNvPr id="152" name="AutoShape 104">
                        <a:extLst>
                          <a:ext uri="{FF2B5EF4-FFF2-40B4-BE49-F238E27FC236}">
                            <a16:creationId xmlns:a16="http://schemas.microsoft.com/office/drawing/2014/main" id="{E65A8CD2-B021-4294-8E5A-2D7318922C72}"/>
                          </a:ext>
                        </a:extLst>
                      </p:cNvPr>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J-PARC</a:t>
                        </a:r>
                        <a:endParaRPr lang="en-US" sz="1662">
                          <a:solidFill>
                            <a:prstClr val="black"/>
                          </a:solidFill>
                          <a:latin typeface="Calibri"/>
                          <a:cs typeface="Arial" charset="0"/>
                        </a:endParaRPr>
                      </a:p>
                    </p:txBody>
                  </p:sp>
                  <p:sp>
                    <p:nvSpPr>
                      <p:cNvPr id="153" name="AutoShape 105">
                        <a:extLst>
                          <a:ext uri="{FF2B5EF4-FFF2-40B4-BE49-F238E27FC236}">
                            <a16:creationId xmlns:a16="http://schemas.microsoft.com/office/drawing/2014/main" id="{1D9F2DCA-F37E-4204-993C-014EC14540CB}"/>
                          </a:ext>
                        </a:extLst>
                      </p:cNvPr>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54" name="AutoShape 107">
                        <a:extLst>
                          <a:ext uri="{FF2B5EF4-FFF2-40B4-BE49-F238E27FC236}">
                            <a16:creationId xmlns:a16="http://schemas.microsoft.com/office/drawing/2014/main" id="{BED4DC5A-03D9-4201-B5EB-F4A588E0CFAC}"/>
                          </a:ext>
                        </a:extLst>
                      </p:cNvPr>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155" name="AutoShape 108">
                        <a:extLst>
                          <a:ext uri="{FF2B5EF4-FFF2-40B4-BE49-F238E27FC236}">
                            <a16:creationId xmlns:a16="http://schemas.microsoft.com/office/drawing/2014/main" id="{22AE134D-5A3F-417A-B328-033D2EFCB4EE}"/>
                          </a:ext>
                        </a:extLst>
                      </p:cNvPr>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LANSCE</a:t>
                        </a:r>
                        <a:endParaRPr lang="en-US" sz="1662">
                          <a:solidFill>
                            <a:prstClr val="black"/>
                          </a:solidFill>
                          <a:latin typeface="Calibri"/>
                          <a:cs typeface="Arial" charset="0"/>
                        </a:endParaRPr>
                      </a:p>
                    </p:txBody>
                  </p:sp>
                  <p:sp>
                    <p:nvSpPr>
                      <p:cNvPr id="156" name="AutoShape 109">
                        <a:extLst>
                          <a:ext uri="{FF2B5EF4-FFF2-40B4-BE49-F238E27FC236}">
                            <a16:creationId xmlns:a16="http://schemas.microsoft.com/office/drawing/2014/main" id="{28878FB1-FD02-4542-85C8-D08C241C5306}"/>
                          </a:ext>
                        </a:extLst>
                      </p:cNvPr>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57" name="AutoShape 110">
                        <a:extLst>
                          <a:ext uri="{FF2B5EF4-FFF2-40B4-BE49-F238E27FC236}">
                            <a16:creationId xmlns:a16="http://schemas.microsoft.com/office/drawing/2014/main" id="{B961BC76-FAA4-4F09-A2E9-50852D4C1275}"/>
                          </a:ext>
                        </a:extLst>
                      </p:cNvPr>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OPAL</a:t>
                        </a:r>
                        <a:endParaRPr lang="en-US" sz="700" b="1">
                          <a:solidFill>
                            <a:prstClr val="black"/>
                          </a:solidFill>
                          <a:latin typeface="Calibri"/>
                          <a:cs typeface="Arial" charset="0"/>
                        </a:endParaRPr>
                      </a:p>
                    </p:txBody>
                  </p:sp>
                  <p:sp>
                    <p:nvSpPr>
                      <p:cNvPr id="158" name="AutoShape 111">
                        <a:extLst>
                          <a:ext uri="{FF2B5EF4-FFF2-40B4-BE49-F238E27FC236}">
                            <a16:creationId xmlns:a16="http://schemas.microsoft.com/office/drawing/2014/main" id="{2BFAB74B-A7D7-48FB-8C0B-7FFAF5FBF6C0}"/>
                          </a:ext>
                        </a:extLst>
                      </p:cNvPr>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159" name="AutoShape 112">
                        <a:extLst>
                          <a:ext uri="{FF2B5EF4-FFF2-40B4-BE49-F238E27FC236}">
                            <a16:creationId xmlns:a16="http://schemas.microsoft.com/office/drawing/2014/main" id="{434C123A-DD37-4687-AAE6-F9A874B3A600}"/>
                          </a:ext>
                        </a:extLst>
                      </p:cNvPr>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PIK</a:t>
                        </a:r>
                        <a:endParaRPr lang="en-US" sz="1662" b="1">
                          <a:solidFill>
                            <a:prstClr val="black"/>
                          </a:solidFill>
                          <a:latin typeface="Calibri"/>
                          <a:cs typeface="Arial" charset="0"/>
                        </a:endParaRPr>
                      </a:p>
                    </p:txBody>
                  </p:sp>
                </p:grpSp>
                <p:sp>
                  <p:nvSpPr>
                    <p:cNvPr id="73" name="AutoShape 8">
                      <a:extLst>
                        <a:ext uri="{FF2B5EF4-FFF2-40B4-BE49-F238E27FC236}">
                          <a16:creationId xmlns:a16="http://schemas.microsoft.com/office/drawing/2014/main" id="{8558C5AE-8431-4AD7-8903-E1C29C27B8AA}"/>
                        </a:ext>
                      </a:extLst>
                    </p:cNvPr>
                    <p:cNvSpPr>
                      <a:spLocks/>
                    </p:cNvSpPr>
                    <p:nvPr/>
                  </p:nvSpPr>
                  <p:spPr bwMode="auto">
                    <a:xfrm>
                      <a:off x="1168780" y="6012151"/>
                      <a:ext cx="96753" cy="108585"/>
                    </a:xfrm>
                    <a:prstGeom prst="diamond">
                      <a:avLst/>
                    </a:prstGeom>
                    <a:solidFill>
                      <a:srgbClr val="15A7D9"/>
                    </a:solidFill>
                    <a:ln>
                      <a:solidFill>
                        <a:srgbClr val="14A6D7"/>
                      </a:solidFill>
                    </a:ln>
                    <a:effec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a:solidFill>
                          <a:prstClr val="white"/>
                        </a:solidFill>
                        <a:latin typeface="Calibri"/>
                        <a:cs typeface="Calibri"/>
                        <a:sym typeface="Helvetica" charset="0"/>
                      </a:endParaRPr>
                    </a:p>
                  </p:txBody>
                </p:sp>
                <p:sp>
                  <p:nvSpPr>
                    <p:cNvPr id="74" name="Line 18">
                      <a:extLst>
                        <a:ext uri="{FF2B5EF4-FFF2-40B4-BE49-F238E27FC236}">
                          <a16:creationId xmlns:a16="http://schemas.microsoft.com/office/drawing/2014/main" id="{A5FEE545-56EF-4B2C-A67E-AB78F0FA5561}"/>
                        </a:ext>
                      </a:extLst>
                    </p:cNvPr>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grpSp>
              <p:sp>
                <p:nvSpPr>
                  <p:cNvPr id="28" name="AutoShape 16">
                    <a:extLst>
                      <a:ext uri="{FF2B5EF4-FFF2-40B4-BE49-F238E27FC236}">
                        <a16:creationId xmlns:a16="http://schemas.microsoft.com/office/drawing/2014/main" id="{57486B2A-DBAD-48B5-B6AF-635610C480EC}"/>
                      </a:ext>
                    </a:extLst>
                  </p:cNvPr>
                  <p:cNvSpPr>
                    <a:spLocks/>
                  </p:cNvSpPr>
                  <p:nvPr/>
                </p:nvSpPr>
                <p:spPr bwMode="auto">
                  <a:xfrm>
                    <a:off x="9378647" y="6182334"/>
                    <a:ext cx="595530" cy="1617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050" b="1">
                        <a:solidFill>
                          <a:srgbClr val="000000"/>
                        </a:solidFill>
                        <a:latin typeface="Calibri" charset="0"/>
                        <a:cs typeface="Calibri" charset="0"/>
                        <a:sym typeface="Calibri" charset="0"/>
                      </a:rPr>
                      <a:t>2030</a:t>
                    </a:r>
                    <a:endParaRPr lang="en-US" sz="1050">
                      <a:solidFill>
                        <a:srgbClr val="000000"/>
                      </a:solidFill>
                      <a:latin typeface="Calibri"/>
                      <a:cs typeface="Arial" charset="0"/>
                    </a:endParaRPr>
                  </a:p>
                </p:txBody>
              </p:sp>
              <p:sp>
                <p:nvSpPr>
                  <p:cNvPr id="29" name="AutoShape 109">
                    <a:extLst>
                      <a:ext uri="{FF2B5EF4-FFF2-40B4-BE49-F238E27FC236}">
                        <a16:creationId xmlns:a16="http://schemas.microsoft.com/office/drawing/2014/main" id="{B25D1B38-3EF7-4BB7-9B45-4E64969140D9}"/>
                      </a:ext>
                    </a:extLst>
                  </p:cNvPr>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30" name="AutoShape 110">
                    <a:extLst>
                      <a:ext uri="{FF2B5EF4-FFF2-40B4-BE49-F238E27FC236}">
                        <a16:creationId xmlns:a16="http://schemas.microsoft.com/office/drawing/2014/main" id="{81365F46-341C-415E-88C1-29609BEB77BE}"/>
                      </a:ext>
                    </a:extLst>
                  </p:cNvPr>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CARR</a:t>
                    </a:r>
                    <a:endParaRPr lang="en-US" sz="700" b="1">
                      <a:solidFill>
                        <a:prstClr val="black"/>
                      </a:solidFill>
                      <a:latin typeface="Calibri"/>
                      <a:cs typeface="Arial" charset="0"/>
                    </a:endParaRPr>
                  </a:p>
                </p:txBody>
              </p:sp>
              <p:sp>
                <p:nvSpPr>
                  <p:cNvPr id="31" name="AutoShape 103">
                    <a:extLst>
                      <a:ext uri="{FF2B5EF4-FFF2-40B4-BE49-F238E27FC236}">
                        <a16:creationId xmlns:a16="http://schemas.microsoft.com/office/drawing/2014/main" id="{FBC836AD-AE07-4CB0-90D2-493B107BFADD}"/>
                      </a:ext>
                    </a:extLst>
                  </p:cNvPr>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32" name="AutoShape 106">
                    <a:extLst>
                      <a:ext uri="{FF2B5EF4-FFF2-40B4-BE49-F238E27FC236}">
                        <a16:creationId xmlns:a16="http://schemas.microsoft.com/office/drawing/2014/main" id="{2FC7F6A9-A62F-4C1F-BD2C-E07606F2B009}"/>
                      </a:ext>
                    </a:extLst>
                  </p:cNvPr>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CSNS</a:t>
                    </a:r>
                    <a:endParaRPr lang="en-US" sz="1662">
                      <a:solidFill>
                        <a:prstClr val="black"/>
                      </a:solidFill>
                      <a:latin typeface="Calibri"/>
                      <a:cs typeface="Arial" charset="0"/>
                    </a:endParaRPr>
                  </a:p>
                </p:txBody>
              </p:sp>
              <p:sp>
                <p:nvSpPr>
                  <p:cNvPr id="33" name="AutoShape 94">
                    <a:extLst>
                      <a:ext uri="{FF2B5EF4-FFF2-40B4-BE49-F238E27FC236}">
                        <a16:creationId xmlns:a16="http://schemas.microsoft.com/office/drawing/2014/main" id="{88343D12-FE0D-41E9-8320-F7D7DF80F973}"/>
                      </a:ext>
                    </a:extLst>
                  </p:cNvPr>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34" name="AutoShape 95">
                    <a:extLst>
                      <a:ext uri="{FF2B5EF4-FFF2-40B4-BE49-F238E27FC236}">
                        <a16:creationId xmlns:a16="http://schemas.microsoft.com/office/drawing/2014/main" id="{39E78E4F-7DE2-40F3-8C49-E3C4F6AB2F49}"/>
                      </a:ext>
                    </a:extLst>
                  </p:cNvPr>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err="1">
                        <a:solidFill>
                          <a:srgbClr val="FF9100"/>
                        </a:solidFill>
                        <a:latin typeface="Calibri" charset="0"/>
                        <a:cs typeface="Calibri" charset="0"/>
                        <a:sym typeface="Calibri" charset="0"/>
                      </a:rPr>
                      <a:t>Dhruva</a:t>
                    </a:r>
                    <a:endParaRPr lang="en-US" sz="1662" b="1">
                      <a:solidFill>
                        <a:prstClr val="black"/>
                      </a:solidFill>
                      <a:latin typeface="Calibri"/>
                      <a:cs typeface="Arial" charset="0"/>
                    </a:endParaRPr>
                  </a:p>
                </p:txBody>
              </p:sp>
              <p:sp>
                <p:nvSpPr>
                  <p:cNvPr id="35" name="AutoShape 58">
                    <a:extLst>
                      <a:ext uri="{FF2B5EF4-FFF2-40B4-BE49-F238E27FC236}">
                        <a16:creationId xmlns:a16="http://schemas.microsoft.com/office/drawing/2014/main" id="{5A551EAE-8A03-4B70-A69E-E3041735804B}"/>
                      </a:ext>
                    </a:extLst>
                  </p:cNvPr>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a:solidFill>
                          <a:srgbClr val="F79646"/>
                        </a:solidFill>
                        <a:latin typeface="Calibri" charset="0"/>
                        <a:cs typeface="Calibri" charset="0"/>
                        <a:sym typeface="Calibri" charset="0"/>
                      </a:rPr>
                      <a:t>IBR-II</a:t>
                    </a:r>
                    <a:endParaRPr lang="en-US" sz="1662">
                      <a:solidFill>
                        <a:srgbClr val="F79646"/>
                      </a:solidFill>
                      <a:latin typeface="Calibri"/>
                      <a:cs typeface="Arial" charset="0"/>
                    </a:endParaRPr>
                  </a:p>
                </p:txBody>
              </p:sp>
              <p:sp>
                <p:nvSpPr>
                  <p:cNvPr id="36" name="AutoShape 71">
                    <a:extLst>
                      <a:ext uri="{FF2B5EF4-FFF2-40B4-BE49-F238E27FC236}">
                        <a16:creationId xmlns:a16="http://schemas.microsoft.com/office/drawing/2014/main" id="{119C27A1-3670-4CFC-AD79-581DE2659B42}"/>
                      </a:ext>
                    </a:extLst>
                  </p:cNvPr>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37" name="AutoShape 60">
                    <a:extLst>
                      <a:ext uri="{FF2B5EF4-FFF2-40B4-BE49-F238E27FC236}">
                        <a16:creationId xmlns:a16="http://schemas.microsoft.com/office/drawing/2014/main" id="{73096896-CED6-40B5-80E4-A01D2F489EF1}"/>
                      </a:ext>
                    </a:extLst>
                  </p:cNvPr>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NIST</a:t>
                    </a:r>
                    <a:endParaRPr lang="en-US" sz="700">
                      <a:solidFill>
                        <a:prstClr val="black"/>
                      </a:solidFill>
                      <a:latin typeface="Calibri"/>
                      <a:cs typeface="Arial" charset="0"/>
                    </a:endParaRPr>
                  </a:p>
                </p:txBody>
              </p:sp>
              <p:sp>
                <p:nvSpPr>
                  <p:cNvPr id="38" name="AutoShape 94">
                    <a:extLst>
                      <a:ext uri="{FF2B5EF4-FFF2-40B4-BE49-F238E27FC236}">
                        <a16:creationId xmlns:a16="http://schemas.microsoft.com/office/drawing/2014/main" id="{B84A0F5E-AACE-49C8-98A3-8459A5FEF977}"/>
                      </a:ext>
                    </a:extLst>
                  </p:cNvPr>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39" name="AutoShape 95">
                    <a:extLst>
                      <a:ext uri="{FF2B5EF4-FFF2-40B4-BE49-F238E27FC236}">
                        <a16:creationId xmlns:a16="http://schemas.microsoft.com/office/drawing/2014/main" id="{645D6FA8-6B17-4B54-9EC1-9F16F13B284A}"/>
                      </a:ext>
                    </a:extLst>
                  </p:cNvPr>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RSG</a:t>
                    </a:r>
                    <a:endParaRPr lang="en-US" sz="700" b="1">
                      <a:solidFill>
                        <a:prstClr val="black"/>
                      </a:solidFill>
                      <a:latin typeface="Calibri"/>
                      <a:cs typeface="Arial" charset="0"/>
                    </a:endParaRPr>
                  </a:p>
                </p:txBody>
              </p:sp>
              <p:sp>
                <p:nvSpPr>
                  <p:cNvPr id="40" name="AutoShape 70">
                    <a:extLst>
                      <a:ext uri="{FF2B5EF4-FFF2-40B4-BE49-F238E27FC236}">
                        <a16:creationId xmlns:a16="http://schemas.microsoft.com/office/drawing/2014/main" id="{04268980-097C-4180-9A7E-FE9B7549BCE4}"/>
                      </a:ext>
                    </a:extLst>
                  </p:cNvPr>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41" name="AutoShape 77">
                    <a:extLst>
                      <a:ext uri="{FF2B5EF4-FFF2-40B4-BE49-F238E27FC236}">
                        <a16:creationId xmlns:a16="http://schemas.microsoft.com/office/drawing/2014/main" id="{3BB8D532-DE9B-4991-AF1F-0EF35A0FA2FB}"/>
                      </a:ext>
                    </a:extLst>
                  </p:cNvPr>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LVR</a:t>
                    </a:r>
                    <a:endParaRPr lang="en-US" sz="700" b="1">
                      <a:solidFill>
                        <a:prstClr val="black"/>
                      </a:solidFill>
                      <a:latin typeface="Calibri"/>
                      <a:cs typeface="Arial" charset="0"/>
                    </a:endParaRPr>
                  </a:p>
                </p:txBody>
              </p:sp>
              <p:sp>
                <p:nvSpPr>
                  <p:cNvPr id="42" name="AutoShape 95">
                    <a:extLst>
                      <a:ext uri="{FF2B5EF4-FFF2-40B4-BE49-F238E27FC236}">
                        <a16:creationId xmlns:a16="http://schemas.microsoft.com/office/drawing/2014/main" id="{FDC3E5A7-9FB7-4EF5-A71D-B7EE4CF376FF}"/>
                      </a:ext>
                    </a:extLst>
                  </p:cNvPr>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JRR-3</a:t>
                    </a:r>
                    <a:endParaRPr lang="en-US" sz="1662" b="1">
                      <a:solidFill>
                        <a:prstClr val="black"/>
                      </a:solidFill>
                      <a:latin typeface="Calibri"/>
                      <a:cs typeface="Arial" charset="0"/>
                    </a:endParaRPr>
                  </a:p>
                </p:txBody>
              </p:sp>
              <p:sp>
                <p:nvSpPr>
                  <p:cNvPr id="43" name="AutoShape 109">
                    <a:extLst>
                      <a:ext uri="{FF2B5EF4-FFF2-40B4-BE49-F238E27FC236}">
                        <a16:creationId xmlns:a16="http://schemas.microsoft.com/office/drawing/2014/main" id="{732E9C51-933D-4358-98BD-39CCB2F47C4F}"/>
                      </a:ext>
                    </a:extLst>
                  </p:cNvPr>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44" name="AutoShape 73">
                    <a:extLst>
                      <a:ext uri="{FF2B5EF4-FFF2-40B4-BE49-F238E27FC236}">
                        <a16:creationId xmlns:a16="http://schemas.microsoft.com/office/drawing/2014/main" id="{91EFAAD7-D543-4636-886E-AFB4B564809D}"/>
                      </a:ext>
                    </a:extLst>
                  </p:cNvPr>
                  <p:cNvSpPr>
                    <a:spLocks/>
                  </p:cNvSpPr>
                  <p:nvPr/>
                </p:nvSpPr>
                <p:spPr bwMode="auto">
                  <a:xfrm>
                    <a:off x="7561336" y="5198265"/>
                    <a:ext cx="2636235" cy="2741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900">
                        <a:solidFill>
                          <a:srgbClr val="15A7D9"/>
                        </a:solidFill>
                        <a:latin typeface="Calibri" charset="0"/>
                        <a:cs typeface="Calibri" charset="0"/>
                        <a:sym typeface="Calibri" charset="0"/>
                      </a:rPr>
                      <a:t>Particle driven steady state</a:t>
                    </a:r>
                    <a:endParaRPr lang="en-US" sz="1050">
                      <a:solidFill>
                        <a:srgbClr val="15A7D9"/>
                      </a:solidFill>
                      <a:latin typeface="Calibri"/>
                      <a:cs typeface="Arial" charset="0"/>
                    </a:endParaRPr>
                  </a:p>
                </p:txBody>
              </p:sp>
              <p:sp>
                <p:nvSpPr>
                  <p:cNvPr id="45" name="AutoShape 48">
                    <a:extLst>
                      <a:ext uri="{FF2B5EF4-FFF2-40B4-BE49-F238E27FC236}">
                        <a16:creationId xmlns:a16="http://schemas.microsoft.com/office/drawing/2014/main" id="{5341D1FF-6EC2-48B3-9F02-F79B798CE458}"/>
                      </a:ext>
                    </a:extLst>
                  </p:cNvPr>
                  <p:cNvSpPr>
                    <a:spLocks/>
                  </p:cNvSpPr>
                  <p:nvPr/>
                </p:nvSpPr>
                <p:spPr bwMode="auto">
                  <a:xfrm>
                    <a:off x="7561338" y="5426063"/>
                    <a:ext cx="1319167"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900">
                        <a:solidFill>
                          <a:srgbClr val="FB901F"/>
                        </a:solidFill>
                        <a:latin typeface="Calibri" charset="0"/>
                        <a:cs typeface="Calibri" charset="0"/>
                        <a:sym typeface="Calibri" charset="0"/>
                      </a:rPr>
                      <a:t>Pulsed reactor</a:t>
                    </a:r>
                    <a:endParaRPr lang="en-US" sz="1050">
                      <a:solidFill>
                        <a:srgbClr val="FB901F"/>
                      </a:solidFill>
                      <a:latin typeface="Calibri"/>
                      <a:cs typeface="Arial" charset="0"/>
                    </a:endParaRPr>
                  </a:p>
                </p:txBody>
              </p:sp>
              <p:sp>
                <p:nvSpPr>
                  <p:cNvPr id="46" name="AutoShape 110">
                    <a:extLst>
                      <a:ext uri="{FF2B5EF4-FFF2-40B4-BE49-F238E27FC236}">
                        <a16:creationId xmlns:a16="http://schemas.microsoft.com/office/drawing/2014/main" id="{34992B35-0C91-4DFD-89CC-CF81DC341A16}"/>
                      </a:ext>
                    </a:extLst>
                  </p:cNvPr>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HANARO</a:t>
                    </a:r>
                    <a:endParaRPr lang="en-US" sz="1662" b="1">
                      <a:solidFill>
                        <a:prstClr val="black"/>
                      </a:solidFill>
                      <a:latin typeface="Calibri"/>
                      <a:cs typeface="Arial" charset="0"/>
                    </a:endParaRPr>
                  </a:p>
                </p:txBody>
              </p:sp>
              <p:sp>
                <p:nvSpPr>
                  <p:cNvPr id="47" name="AutoShape 93">
                    <a:extLst>
                      <a:ext uri="{FF2B5EF4-FFF2-40B4-BE49-F238E27FC236}">
                        <a16:creationId xmlns:a16="http://schemas.microsoft.com/office/drawing/2014/main" id="{058E08E3-7793-423D-A09B-F5860D171CE0}"/>
                      </a:ext>
                    </a:extLst>
                  </p:cNvPr>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48" name="AutoShape 77">
                    <a:extLst>
                      <a:ext uri="{FF2B5EF4-FFF2-40B4-BE49-F238E27FC236}">
                        <a16:creationId xmlns:a16="http://schemas.microsoft.com/office/drawing/2014/main" id="{1615F90A-9587-4A3B-9C0C-793FA5911A6F}"/>
                      </a:ext>
                    </a:extLst>
                  </p:cNvPr>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HIFAR</a:t>
                    </a:r>
                    <a:endParaRPr lang="en-US" sz="1662" b="1">
                      <a:solidFill>
                        <a:prstClr val="black"/>
                      </a:solidFill>
                      <a:latin typeface="Calibri"/>
                      <a:cs typeface="Arial" charset="0"/>
                    </a:endParaRPr>
                  </a:p>
                </p:txBody>
              </p:sp>
              <p:sp>
                <p:nvSpPr>
                  <p:cNvPr id="49" name="AutoShape 70">
                    <a:extLst>
                      <a:ext uri="{FF2B5EF4-FFF2-40B4-BE49-F238E27FC236}">
                        <a16:creationId xmlns:a16="http://schemas.microsoft.com/office/drawing/2014/main" id="{4D5D79F0-F3A9-499C-A092-AA1ED65807A2}"/>
                      </a:ext>
                    </a:extLst>
                  </p:cNvPr>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50" name="AutoShape 60">
                    <a:extLst>
                      <a:ext uri="{FF2B5EF4-FFF2-40B4-BE49-F238E27FC236}">
                        <a16:creationId xmlns:a16="http://schemas.microsoft.com/office/drawing/2014/main" id="{EC1499AA-2EA1-485E-815F-C6329AC771A1}"/>
                      </a:ext>
                    </a:extLst>
                  </p:cNvPr>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SAFARI-1</a:t>
                    </a:r>
                    <a:endParaRPr lang="en-US" sz="1662">
                      <a:solidFill>
                        <a:prstClr val="black"/>
                      </a:solidFill>
                      <a:latin typeface="Calibri"/>
                      <a:cs typeface="Arial" charset="0"/>
                    </a:endParaRPr>
                  </a:p>
                </p:txBody>
              </p:sp>
              <p:sp>
                <p:nvSpPr>
                  <p:cNvPr id="51" name="AutoShape 71">
                    <a:extLst>
                      <a:ext uri="{FF2B5EF4-FFF2-40B4-BE49-F238E27FC236}">
                        <a16:creationId xmlns:a16="http://schemas.microsoft.com/office/drawing/2014/main" id="{BCBF7455-823C-4486-98F2-25EDE82CEC31}"/>
                      </a:ext>
                    </a:extLst>
                  </p:cNvPr>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52" name="AutoShape 110">
                    <a:extLst>
                      <a:ext uri="{FF2B5EF4-FFF2-40B4-BE49-F238E27FC236}">
                        <a16:creationId xmlns:a16="http://schemas.microsoft.com/office/drawing/2014/main" id="{3185204B-DF42-42FB-B42A-AF3FA158B2D5}"/>
                      </a:ext>
                    </a:extLst>
                  </p:cNvPr>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SALAM</a:t>
                    </a:r>
                    <a:endParaRPr lang="en-US" sz="700" b="1">
                      <a:solidFill>
                        <a:prstClr val="black"/>
                      </a:solidFill>
                      <a:latin typeface="Calibri"/>
                      <a:cs typeface="Arial" charset="0"/>
                    </a:endParaRPr>
                  </a:p>
                </p:txBody>
              </p:sp>
              <p:sp>
                <p:nvSpPr>
                  <p:cNvPr id="53" name="AutoShape 93">
                    <a:extLst>
                      <a:ext uri="{FF2B5EF4-FFF2-40B4-BE49-F238E27FC236}">
                        <a16:creationId xmlns:a16="http://schemas.microsoft.com/office/drawing/2014/main" id="{B608D97E-4B3E-4C8E-9D8F-4194C5036535}"/>
                      </a:ext>
                    </a:extLst>
                  </p:cNvPr>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54" name="AutoShape 110">
                    <a:extLst>
                      <a:ext uri="{FF2B5EF4-FFF2-40B4-BE49-F238E27FC236}">
                        <a16:creationId xmlns:a16="http://schemas.microsoft.com/office/drawing/2014/main" id="{08CCD93D-C70F-48F9-A0BF-89D05B8349B4}"/>
                      </a:ext>
                    </a:extLst>
                  </p:cNvPr>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700" b="1">
                        <a:solidFill>
                          <a:srgbClr val="FF9100"/>
                        </a:solidFill>
                        <a:latin typeface="Calibri" charset="0"/>
                        <a:cs typeface="Calibri" charset="0"/>
                        <a:sym typeface="Calibri" charset="0"/>
                      </a:rPr>
                      <a:t>ETERR-2</a:t>
                    </a:r>
                    <a:endParaRPr lang="en-US" sz="700" b="1">
                      <a:solidFill>
                        <a:prstClr val="black"/>
                      </a:solidFill>
                      <a:latin typeface="Calibri"/>
                      <a:cs typeface="Arial" charset="0"/>
                    </a:endParaRPr>
                  </a:p>
                </p:txBody>
              </p:sp>
              <p:sp>
                <p:nvSpPr>
                  <p:cNvPr id="55" name="AutoShape 109">
                    <a:extLst>
                      <a:ext uri="{FF2B5EF4-FFF2-40B4-BE49-F238E27FC236}">
                        <a16:creationId xmlns:a16="http://schemas.microsoft.com/office/drawing/2014/main" id="{1E609434-4CF8-4587-B31F-38B72EEB863A}"/>
                      </a:ext>
                    </a:extLst>
                  </p:cNvPr>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56" name="AutoShape 61">
                    <a:extLst>
                      <a:ext uri="{FF2B5EF4-FFF2-40B4-BE49-F238E27FC236}">
                        <a16:creationId xmlns:a16="http://schemas.microsoft.com/office/drawing/2014/main" id="{926A2E3C-3B93-4616-9F4C-FF10CA64695A}"/>
                      </a:ext>
                    </a:extLst>
                  </p:cNvPr>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57" name="AutoShape 60">
                    <a:extLst>
                      <a:ext uri="{FF2B5EF4-FFF2-40B4-BE49-F238E27FC236}">
                        <a16:creationId xmlns:a16="http://schemas.microsoft.com/office/drawing/2014/main" id="{CB1C5FA3-1789-47DA-9858-26E9FA03B662}"/>
                      </a:ext>
                    </a:extLst>
                  </p:cNvPr>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MARIA</a:t>
                    </a:r>
                    <a:endParaRPr lang="en-US" sz="1662">
                      <a:solidFill>
                        <a:prstClr val="black"/>
                      </a:solidFill>
                      <a:latin typeface="Calibri"/>
                      <a:cs typeface="Arial" charset="0"/>
                    </a:endParaRPr>
                  </a:p>
                </p:txBody>
              </p:sp>
              <p:sp>
                <p:nvSpPr>
                  <p:cNvPr id="58" name="AutoShape 60">
                    <a:extLst>
                      <a:ext uri="{FF2B5EF4-FFF2-40B4-BE49-F238E27FC236}">
                        <a16:creationId xmlns:a16="http://schemas.microsoft.com/office/drawing/2014/main" id="{6B56EE91-0303-49B5-95C5-B0FBFF12C503}"/>
                      </a:ext>
                    </a:extLst>
                  </p:cNvPr>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HOR</a:t>
                    </a:r>
                    <a:endParaRPr lang="en-US" sz="700">
                      <a:solidFill>
                        <a:prstClr val="black"/>
                      </a:solidFill>
                      <a:latin typeface="Calibri"/>
                      <a:cs typeface="Arial" charset="0"/>
                    </a:endParaRPr>
                  </a:p>
                </p:txBody>
              </p:sp>
              <p:sp>
                <p:nvSpPr>
                  <p:cNvPr id="59" name="AutoShape 71">
                    <a:extLst>
                      <a:ext uri="{FF2B5EF4-FFF2-40B4-BE49-F238E27FC236}">
                        <a16:creationId xmlns:a16="http://schemas.microsoft.com/office/drawing/2014/main" id="{BF6CA122-75D6-4E4E-845C-9147BBAB8994}"/>
                      </a:ext>
                    </a:extLst>
                  </p:cNvPr>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60" name="AutoShape 71">
                    <a:extLst>
                      <a:ext uri="{FF2B5EF4-FFF2-40B4-BE49-F238E27FC236}">
                        <a16:creationId xmlns:a16="http://schemas.microsoft.com/office/drawing/2014/main" id="{DCE426BF-1767-46F1-82BD-8D0E863BEE3D}"/>
                      </a:ext>
                    </a:extLst>
                  </p:cNvPr>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61" name="AutoShape 60">
                    <a:extLst>
                      <a:ext uri="{FF2B5EF4-FFF2-40B4-BE49-F238E27FC236}">
                        <a16:creationId xmlns:a16="http://schemas.microsoft.com/office/drawing/2014/main" id="{A2BE83ED-336F-440C-BD5E-AAEFAD092D91}"/>
                      </a:ext>
                    </a:extLst>
                  </p:cNvPr>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JEEP II</a:t>
                    </a:r>
                    <a:endParaRPr lang="en-US" sz="700">
                      <a:solidFill>
                        <a:prstClr val="black"/>
                      </a:solidFill>
                      <a:latin typeface="Calibri"/>
                      <a:cs typeface="Arial" charset="0"/>
                    </a:endParaRPr>
                  </a:p>
                </p:txBody>
              </p:sp>
              <p:sp>
                <p:nvSpPr>
                  <p:cNvPr id="62" name="AutoShape 61">
                    <a:extLst>
                      <a:ext uri="{FF2B5EF4-FFF2-40B4-BE49-F238E27FC236}">
                        <a16:creationId xmlns:a16="http://schemas.microsoft.com/office/drawing/2014/main" id="{E63AFC25-269F-4F6C-A53C-827D11E450FE}"/>
                      </a:ext>
                    </a:extLst>
                  </p:cNvPr>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63" name="AutoShape 60">
                    <a:extLst>
                      <a:ext uri="{FF2B5EF4-FFF2-40B4-BE49-F238E27FC236}">
                        <a16:creationId xmlns:a16="http://schemas.microsoft.com/office/drawing/2014/main" id="{084DF859-5378-44A8-85C2-E67379DE50FF}"/>
                      </a:ext>
                    </a:extLst>
                  </p:cNvPr>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 xmlns:a14="http://schemas.microsoft.com/office/drawing/2010/main">
                        <a:solidFill>
                          <a:srgbClr val="FFFFFF"/>
                        </a:solidFill>
                      </a14:hiddenFill>
                    </a:ext>
                  </a:extLst>
                </p:spPr>
                <p:txBody>
                  <a:bodyPr lIns="0" tIns="0" rIns="0" bIns="0"/>
                  <a:lstStyle/>
                  <a:p>
                    <a:pPr marL="32838" algn="ctr" defTabSz="483294">
                      <a:buClr>
                        <a:srgbClr val="FF9100"/>
                      </a:buClr>
                      <a:defRPr/>
                    </a:pPr>
                    <a:r>
                      <a:rPr lang="en-US" sz="700" b="1">
                        <a:solidFill>
                          <a:srgbClr val="FF9100"/>
                        </a:solidFill>
                        <a:latin typeface="Calibri" charset="0"/>
                        <a:cs typeface="Calibri" charset="0"/>
                        <a:sym typeface="Calibri" charset="0"/>
                      </a:rPr>
                      <a:t>ORPHEE</a:t>
                    </a:r>
                    <a:endParaRPr lang="en-US" sz="700">
                      <a:solidFill>
                        <a:prstClr val="black"/>
                      </a:solidFill>
                      <a:latin typeface="Calibri"/>
                      <a:cs typeface="Arial" charset="0"/>
                    </a:endParaRPr>
                  </a:p>
                </p:txBody>
              </p:sp>
              <p:cxnSp>
                <p:nvCxnSpPr>
                  <p:cNvPr id="64" name="Straight Connector 63">
                    <a:extLst>
                      <a:ext uri="{FF2B5EF4-FFF2-40B4-BE49-F238E27FC236}">
                        <a16:creationId xmlns:a16="http://schemas.microsoft.com/office/drawing/2014/main" id="{A3FF0BC9-3FE4-463D-B20A-4EE2AC12ABCC}"/>
                      </a:ext>
                    </a:extLst>
                  </p:cNvPr>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65" name="Line 91">
                    <a:extLst>
                      <a:ext uri="{FF2B5EF4-FFF2-40B4-BE49-F238E27FC236}">
                        <a16:creationId xmlns:a16="http://schemas.microsoft.com/office/drawing/2014/main" id="{90AE5EF7-21C4-4EB1-BA3B-2DF6EFA59795}"/>
                      </a:ext>
                    </a:extLst>
                  </p:cNvPr>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a:solidFill>
                        <a:prstClr val="black"/>
                      </a:solidFill>
                      <a:latin typeface="Calibri"/>
                      <a:cs typeface="Calibri"/>
                      <a:sym typeface="Helvetica" charset="0"/>
                    </a:endParaRPr>
                  </a:p>
                </p:txBody>
              </p:sp>
              <p:sp>
                <p:nvSpPr>
                  <p:cNvPr id="66" name="AutoShape 73">
                    <a:extLst>
                      <a:ext uri="{FF2B5EF4-FFF2-40B4-BE49-F238E27FC236}">
                        <a16:creationId xmlns:a16="http://schemas.microsoft.com/office/drawing/2014/main" id="{953F9A12-084E-462E-AEB6-A3B5A378D69C}"/>
                      </a:ext>
                    </a:extLst>
                  </p:cNvPr>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b="1">
                        <a:solidFill>
                          <a:srgbClr val="FF9100"/>
                        </a:solidFill>
                        <a:latin typeface="Calibri" charset="0"/>
                        <a:cs typeface="Calibri" charset="0"/>
                        <a:sym typeface="Calibri" charset="0"/>
                      </a:rPr>
                      <a:t>Reactor Sources</a:t>
                    </a:r>
                    <a:endParaRPr lang="en-US" sz="1662" b="1">
                      <a:solidFill>
                        <a:prstClr val="black"/>
                      </a:solidFill>
                      <a:latin typeface="Calibri"/>
                      <a:cs typeface="Arial" charset="0"/>
                    </a:endParaRPr>
                  </a:p>
                </p:txBody>
              </p:sp>
              <p:sp>
                <p:nvSpPr>
                  <p:cNvPr id="67" name="AutoShape 48">
                    <a:extLst>
                      <a:ext uri="{FF2B5EF4-FFF2-40B4-BE49-F238E27FC236}">
                        <a16:creationId xmlns:a16="http://schemas.microsoft.com/office/drawing/2014/main" id="{3919D186-47A0-4180-8F54-2652840B1174}"/>
                      </a:ext>
                    </a:extLst>
                  </p:cNvPr>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b="1">
                        <a:solidFill>
                          <a:srgbClr val="00A5D4"/>
                        </a:solidFill>
                        <a:latin typeface="Calibri" charset="0"/>
                        <a:cs typeface="Calibri" charset="0"/>
                        <a:sym typeface="Calibri" charset="0"/>
                      </a:rPr>
                      <a:t>Spallation Sources</a:t>
                    </a:r>
                    <a:endParaRPr lang="en-US" sz="1662" b="1">
                      <a:solidFill>
                        <a:prstClr val="black"/>
                      </a:solidFill>
                      <a:latin typeface="Calibri"/>
                      <a:cs typeface="Arial" charset="0"/>
                    </a:endParaRPr>
                  </a:p>
                </p:txBody>
              </p:sp>
              <p:sp>
                <p:nvSpPr>
                  <p:cNvPr id="68" name="AutoShape 8">
                    <a:extLst>
                      <a:ext uri="{FF2B5EF4-FFF2-40B4-BE49-F238E27FC236}">
                        <a16:creationId xmlns:a16="http://schemas.microsoft.com/office/drawing/2014/main" id="{439AFD58-F8CA-4AE0-875A-4432CA108E9E}"/>
                      </a:ext>
                    </a:extLst>
                  </p:cNvPr>
                  <p:cNvSpPr>
                    <a:spLocks/>
                  </p:cNvSpPr>
                  <p:nvPr/>
                </p:nvSpPr>
                <p:spPr bwMode="auto">
                  <a:xfrm>
                    <a:off x="6603426" y="3508463"/>
                    <a:ext cx="101494" cy="102451"/>
                  </a:xfrm>
                  <a:prstGeom prst="diamond">
                    <a:avLst/>
                  </a:prstGeom>
                  <a:solidFill>
                    <a:srgbClr val="15A7D9"/>
                  </a:solidFill>
                  <a:ln>
                    <a:solidFill>
                      <a:srgbClr val="15A7D9"/>
                    </a:solidFill>
                  </a:ln>
                  <a:effec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a:solidFill>
                        <a:prstClr val="white"/>
                      </a:solidFill>
                      <a:latin typeface="Calibri"/>
                      <a:cs typeface="Calibri"/>
                      <a:sym typeface="Helvetica" charset="0"/>
                    </a:endParaRPr>
                  </a:p>
                </p:txBody>
              </p:sp>
              <p:sp>
                <p:nvSpPr>
                  <p:cNvPr id="69" name="AutoShape 8">
                    <a:extLst>
                      <a:ext uri="{FF2B5EF4-FFF2-40B4-BE49-F238E27FC236}">
                        <a16:creationId xmlns:a16="http://schemas.microsoft.com/office/drawing/2014/main" id="{AD8494DC-C173-4489-BB57-A4EC6C704C5A}"/>
                      </a:ext>
                    </a:extLst>
                  </p:cNvPr>
                  <p:cNvSpPr>
                    <a:spLocks/>
                  </p:cNvSpPr>
                  <p:nvPr/>
                </p:nvSpPr>
                <p:spPr bwMode="auto">
                  <a:xfrm>
                    <a:off x="7357856" y="5276648"/>
                    <a:ext cx="101494" cy="102451"/>
                  </a:xfrm>
                  <a:prstGeom prst="diamond">
                    <a:avLst/>
                  </a:prstGeom>
                  <a:solidFill>
                    <a:srgbClr val="15A7D9"/>
                  </a:solidFill>
                  <a:ln>
                    <a:solidFill>
                      <a:srgbClr val="14A6D7"/>
                    </a:solidFill>
                  </a:ln>
                  <a:effec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a:solidFill>
                        <a:prstClr val="white"/>
                      </a:solidFill>
                      <a:latin typeface="Calibri"/>
                      <a:cs typeface="Calibri"/>
                      <a:sym typeface="Helvetica" charset="0"/>
                    </a:endParaRPr>
                  </a:p>
                </p:txBody>
              </p:sp>
              <p:sp>
                <p:nvSpPr>
                  <p:cNvPr id="70" name="AutoShape 103">
                    <a:extLst>
                      <a:ext uri="{FF2B5EF4-FFF2-40B4-BE49-F238E27FC236}">
                        <a16:creationId xmlns:a16="http://schemas.microsoft.com/office/drawing/2014/main" id="{0D75C5E5-678D-4291-8461-C99725AF1338}"/>
                      </a:ext>
                    </a:extLst>
                  </p:cNvPr>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grpSp>
            <p:sp>
              <p:nvSpPr>
                <p:cNvPr id="21" name="AutoShape 88">
                  <a:extLst>
                    <a:ext uri="{FF2B5EF4-FFF2-40B4-BE49-F238E27FC236}">
                      <a16:creationId xmlns:a16="http://schemas.microsoft.com/office/drawing/2014/main" id="{F53B2F02-8909-47F7-856F-E38C97DA3BB0}"/>
                    </a:ext>
                  </a:extLst>
                </p:cNvPr>
                <p:cNvSpPr>
                  <a:spLocks/>
                </p:cNvSpPr>
                <p:nvPr/>
              </p:nvSpPr>
              <p:spPr bwMode="auto">
                <a:xfrm>
                  <a:off x="4718647" y="5933307"/>
                  <a:ext cx="1798331" cy="22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a:solidFill>
                        <a:srgbClr val="000000"/>
                      </a:solidFill>
                      <a:latin typeface="Calibri" charset="0"/>
                      <a:cs typeface="Calibri" charset="0"/>
                      <a:sym typeface="Calibri" charset="0"/>
                    </a:rPr>
                    <a:t>Year</a:t>
                  </a:r>
                  <a:endParaRPr lang="en-US" sz="1292">
                    <a:solidFill>
                      <a:srgbClr val="000000"/>
                    </a:solidFill>
                    <a:latin typeface="Calibri"/>
                    <a:cs typeface="Arial" charset="0"/>
                  </a:endParaRPr>
                </a:p>
              </p:txBody>
            </p:sp>
            <p:sp>
              <p:nvSpPr>
                <p:cNvPr id="22" name="Freeform 12">
                  <a:extLst>
                    <a:ext uri="{FF2B5EF4-FFF2-40B4-BE49-F238E27FC236}">
                      <a16:creationId xmlns:a16="http://schemas.microsoft.com/office/drawing/2014/main" id="{58B5D6F1-D04F-4CB5-8B0F-700F0076B190}"/>
                    </a:ext>
                  </a:extLst>
                </p:cNvPr>
                <p:cNvSpPr/>
                <p:nvPr/>
              </p:nvSpPr>
              <p:spPr>
                <a:xfrm>
                  <a:off x="4532685" y="2909203"/>
                  <a:ext cx="3197730" cy="730409"/>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4051" tIns="42030" rIns="84051" bIns="42030" rtlCol="0" anchor="ctr"/>
                <a:lstStyle/>
                <a:p>
                  <a:pPr algn="ctr"/>
                  <a:endParaRPr lang="en-US" sz="1662">
                    <a:solidFill>
                      <a:prstClr val="black"/>
                    </a:solidFill>
                    <a:latin typeface="Calibri"/>
                  </a:endParaRPr>
                </a:p>
              </p:txBody>
            </p:sp>
            <p:sp>
              <p:nvSpPr>
                <p:cNvPr id="23" name="AutoShape 104">
                  <a:extLst>
                    <a:ext uri="{FF2B5EF4-FFF2-40B4-BE49-F238E27FC236}">
                      <a16:creationId xmlns:a16="http://schemas.microsoft.com/office/drawing/2014/main" id="{DCD18CB3-20D5-4128-9659-D08DD12321E9}"/>
                    </a:ext>
                  </a:extLst>
                </p:cNvPr>
                <p:cNvSpPr>
                  <a:spLocks/>
                </p:cNvSpPr>
                <p:nvPr/>
              </p:nvSpPr>
              <p:spPr bwMode="auto">
                <a:xfrm>
                  <a:off x="8399775" y="2564191"/>
                  <a:ext cx="420822" cy="13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700" b="1">
                      <a:solidFill>
                        <a:srgbClr val="00A5D4"/>
                      </a:solidFill>
                      <a:latin typeface="Calibri" charset="0"/>
                      <a:cs typeface="Calibri" charset="0"/>
                      <a:sym typeface="Calibri" charset="0"/>
                    </a:rPr>
                    <a:t>ESS</a:t>
                  </a:r>
                  <a:endParaRPr lang="en-US" sz="1100">
                    <a:solidFill>
                      <a:prstClr val="black"/>
                    </a:solidFill>
                    <a:latin typeface="Calibri"/>
                    <a:cs typeface="Arial" charset="0"/>
                  </a:endParaRPr>
                </a:p>
              </p:txBody>
            </p:sp>
            <p:sp>
              <p:nvSpPr>
                <p:cNvPr id="24" name="Isosceles Triangle 23">
                  <a:extLst>
                    <a:ext uri="{FF2B5EF4-FFF2-40B4-BE49-F238E27FC236}">
                      <a16:creationId xmlns:a16="http://schemas.microsoft.com/office/drawing/2014/main" id="{4AA19BEC-332F-4F30-8BF4-54DD52C12512}"/>
                    </a:ext>
                  </a:extLst>
                </p:cNvPr>
                <p:cNvSpPr/>
                <p:nvPr/>
              </p:nvSpPr>
              <p:spPr>
                <a:xfrm>
                  <a:off x="5121005" y="3260625"/>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25" name="Isosceles Triangle 24">
                  <a:extLst>
                    <a:ext uri="{FF2B5EF4-FFF2-40B4-BE49-F238E27FC236}">
                      <a16:creationId xmlns:a16="http://schemas.microsoft.com/office/drawing/2014/main" id="{59A51863-5198-4CCA-8495-BE534323C33E}"/>
                    </a:ext>
                  </a:extLst>
                </p:cNvPr>
                <p:cNvSpPr/>
                <p:nvPr/>
              </p:nvSpPr>
              <p:spPr>
                <a:xfrm>
                  <a:off x="6716033" y="5028472"/>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26" name="Oval 25">
                  <a:extLst>
                    <a:ext uri="{FF2B5EF4-FFF2-40B4-BE49-F238E27FC236}">
                      <a16:creationId xmlns:a16="http://schemas.microsoft.com/office/drawing/2014/main" id="{4B66D59B-595C-47AB-AA24-29F301A5C0AE}"/>
                    </a:ext>
                  </a:extLst>
                </p:cNvPr>
                <p:cNvSpPr/>
                <p:nvPr/>
              </p:nvSpPr>
              <p:spPr>
                <a:xfrm>
                  <a:off x="8313051" y="2497545"/>
                  <a:ext cx="477731" cy="47251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pic>
        <p:nvPicPr>
          <p:cNvPr id="195" name="Picture 5" descr="Y:\mic\ESS_Logo_Frugal_White-on-blue_cmyk.png">
            <a:extLst>
              <a:ext uri="{FF2B5EF4-FFF2-40B4-BE49-F238E27FC236}">
                <a16:creationId xmlns:a16="http://schemas.microsoft.com/office/drawing/2014/main" id="{FA1FE16F-ADEC-40FC-9EA2-F6B578A868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8432" y="0"/>
            <a:ext cx="850365" cy="537291"/>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96">
            <a:extLst>
              <a:ext uri="{FF2B5EF4-FFF2-40B4-BE49-F238E27FC236}">
                <a16:creationId xmlns:a16="http://schemas.microsoft.com/office/drawing/2014/main" id="{06D9E2E6-E0A1-4AED-B95C-BEACE81C6ECE}"/>
              </a:ext>
            </a:extLst>
          </p:cNvPr>
          <p:cNvPicPr>
            <a:picLocks noChangeAspect="1"/>
          </p:cNvPicPr>
          <p:nvPr/>
        </p:nvPicPr>
        <p:blipFill>
          <a:blip r:embed="rId4"/>
          <a:stretch>
            <a:fillRect/>
          </a:stretch>
        </p:blipFill>
        <p:spPr>
          <a:xfrm>
            <a:off x="1202919" y="1258516"/>
            <a:ext cx="10195560" cy="1898904"/>
          </a:xfrm>
          <a:prstGeom prst="rect">
            <a:avLst/>
          </a:prstGeom>
          <a:solidFill>
            <a:schemeClr val="bg1"/>
          </a:solidFill>
        </p:spPr>
      </p:pic>
      <p:sp>
        <p:nvSpPr>
          <p:cNvPr id="198" name="Rectangle: Rounded Corners 197">
            <a:extLst>
              <a:ext uri="{FF2B5EF4-FFF2-40B4-BE49-F238E27FC236}">
                <a16:creationId xmlns:a16="http://schemas.microsoft.com/office/drawing/2014/main" id="{A9A90D5C-EAE7-4052-9A44-03723577DD45}"/>
              </a:ext>
            </a:extLst>
          </p:cNvPr>
          <p:cNvSpPr/>
          <p:nvPr/>
        </p:nvSpPr>
        <p:spPr>
          <a:xfrm>
            <a:off x="6229693" y="1922657"/>
            <a:ext cx="1618393" cy="1002545"/>
          </a:xfrm>
          <a:prstGeom prst="roundRect">
            <a:avLst/>
          </a:prstGeom>
          <a:solidFill>
            <a:srgbClr val="C00000">
              <a:alpha val="30000"/>
            </a:srgbClr>
          </a:solidFill>
          <a:ln>
            <a:solidFill>
              <a:schemeClr val="tx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FFDE83A-5EA8-5BBA-5360-4D71A807393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European Spallation Source</a:t>
            </a:r>
          </a:p>
        </p:txBody>
      </p:sp>
    </p:spTree>
    <p:extLst>
      <p:ext uri="{BB962C8B-B14F-4D97-AF65-F5344CB8AC3E}">
        <p14:creationId xmlns:p14="http://schemas.microsoft.com/office/powerpoint/2010/main" val="390168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4">
            <a:extLst>
              <a:ext uri="{FF2B5EF4-FFF2-40B4-BE49-F238E27FC236}">
                <a16:creationId xmlns:a16="http://schemas.microsoft.com/office/drawing/2014/main" id="{D66861C8-8BD4-4650-8D1C-E545A711DA51}"/>
              </a:ext>
            </a:extLst>
          </p:cNvPr>
          <p:cNvSpPr/>
          <p:nvPr/>
        </p:nvSpPr>
        <p:spPr>
          <a:xfrm>
            <a:off x="295529" y="620563"/>
            <a:ext cx="7883962" cy="6126805"/>
          </a:xfrm>
          <a:prstGeom prst="rect">
            <a:avLst/>
          </a:prstGeom>
        </p:spPr>
        <p:txBody>
          <a:bodyPr wrap="square">
            <a:spAutoFit/>
          </a:bodyPr>
          <a:lstStyle/>
          <a:p>
            <a:pPr defTabSz="912813" fontAlgn="base">
              <a:lnSpc>
                <a:spcPct val="90000"/>
              </a:lnSpc>
              <a:spcBef>
                <a:spcPts val="400"/>
              </a:spcBef>
              <a:spcAft>
                <a:spcPct val="0"/>
              </a:spcAft>
              <a:defRPr/>
            </a:pPr>
            <a:r>
              <a:rPr lang="en-US" altLang="it-IT" sz="2400" b="1">
                <a:solidFill>
                  <a:schemeClr val="tx1">
                    <a:lumMod val="75000"/>
                    <a:lumOff val="25000"/>
                  </a:schemeClr>
                </a:solidFill>
                <a:latin typeface="Calibri body"/>
                <a:ea typeface="MS PGothic" panose="020B0600070205080204" pitchFamily="34" charset="-128"/>
                <a:cs typeface="Arial" panose="020B0604020202020204" pitchFamily="34" charset="0"/>
              </a:rPr>
              <a:t>Purposes:</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36 </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(+2) SC cavities,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1 Nb suppliers</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1 industry</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1 recipe </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BCP</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ESS medium </a:t>
            </a:r>
            <a:r>
              <a:rPr lang="en-US" altLang="it-IT">
                <a:solidFill>
                  <a:schemeClr val="tx1">
                    <a:lumMod val="75000"/>
                    <a:lumOff val="25000"/>
                  </a:schemeClr>
                </a:solidFill>
                <a:latin typeface="Symbol" panose="05050102010706020507" pitchFamily="18" charset="2"/>
                <a:ea typeface="MS PGothic" panose="020B0600070205080204" pitchFamily="34" charset="-128"/>
                <a:cs typeface="Arial" panose="020B0604020202020204" pitchFamily="34" charset="0"/>
              </a:rPr>
              <a:t>b </a:t>
            </a:r>
            <a:r>
              <a:rPr lang="en-US" altLang="it-IT">
                <a:solidFill>
                  <a:schemeClr val="tx1">
                    <a:lumMod val="75000"/>
                    <a:lumOff val="25000"/>
                  </a:schemeClr>
                </a:solidFill>
                <a:latin typeface="Calibri body"/>
                <a:ea typeface="MS PGothic" panose="020B0600070205080204" pitchFamily="34" charset="-128"/>
                <a:cs typeface="Arial" panose="020B0604020202020204" pitchFamily="34" charset="0"/>
              </a:rPr>
              <a:t>(0.67)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Q</a:t>
            </a:r>
            <a:r>
              <a:rPr lang="en-US" altLang="it-IT" b="1" baseline="-25000">
                <a:solidFill>
                  <a:schemeClr val="tx1">
                    <a:lumMod val="75000"/>
                    <a:lumOff val="25000"/>
                  </a:schemeClr>
                </a:solidFill>
                <a:latin typeface="Calibri body"/>
                <a:ea typeface="MS PGothic" panose="020B0600070205080204" pitchFamily="34" charset="-128"/>
                <a:cs typeface="Arial" panose="020B0604020202020204" pitchFamily="34" charset="0"/>
              </a:rPr>
              <a:t>0</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 5·10</a:t>
            </a:r>
            <a:r>
              <a:rPr lang="en-US" altLang="it-IT" b="1" baseline="30000">
                <a:solidFill>
                  <a:schemeClr val="tx1">
                    <a:lumMod val="75000"/>
                    <a:lumOff val="25000"/>
                  </a:schemeClr>
                </a:solidFill>
                <a:latin typeface="Calibri body"/>
                <a:ea typeface="MS PGothic" panose="020B0600070205080204" pitchFamily="34" charset="-128"/>
                <a:cs typeface="Arial" panose="020B0604020202020204" pitchFamily="34" charset="0"/>
              </a:rPr>
              <a:t>9 </a:t>
            </a:r>
            <a:r>
              <a:rPr lang="en-US" altLang="it-IT" b="1">
                <a:solidFill>
                  <a:schemeClr val="tx1">
                    <a:lumMod val="75000"/>
                    <a:lumOff val="25000"/>
                  </a:schemeClr>
                </a:solidFill>
                <a:latin typeface="Calibri body"/>
                <a:ea typeface="MS PGothic" panose="020B0600070205080204" pitchFamily="34" charset="-128"/>
                <a:cs typeface="Arial" panose="020B0604020202020204" pitchFamily="34" charset="0"/>
              </a:rPr>
              <a:t>@ 16.7 MV/m</a:t>
            </a:r>
          </a:p>
          <a:p>
            <a:pPr defTabSz="912813" fontAlgn="base">
              <a:lnSpc>
                <a:spcPct val="90000"/>
              </a:lnSpc>
              <a:spcBef>
                <a:spcPts val="400"/>
              </a:spcBef>
              <a:spcAft>
                <a:spcPct val="0"/>
              </a:spcAft>
              <a:defRPr/>
            </a:pPr>
            <a:endParaRPr lang="en-US" altLang="it-IT" sz="8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0" indent="0">
              <a:buNone/>
            </a:pPr>
            <a:r>
              <a:rPr lang="en-US" altLang="en-US" sz="2400" b="1">
                <a:solidFill>
                  <a:schemeClr val="tx1">
                    <a:lumMod val="75000"/>
                    <a:lumOff val="25000"/>
                  </a:schemeClr>
                </a:solidFill>
                <a:latin typeface="Calibri body"/>
                <a:ea typeface="MS PGothic" panose="020B0600070205080204" pitchFamily="34" charset="-128"/>
                <a:cs typeface="Arial" panose="020B0604020202020204" pitchFamily="34" charset="0"/>
              </a:rPr>
              <a:t>How it is working:</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Definition of Nb </a:t>
            </a: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specs</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and </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QC</a:t>
            </a:r>
            <a:b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inspection</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at</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Nb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vendor</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ECS</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at</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DESY)</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Optimization</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of the </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RF </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and </a:t>
            </a: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mechanical</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design </a:t>
            </a: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Definition of </a:t>
            </a: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detailed</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production </a:t>
            </a: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specs</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(1 recipe),</a:t>
            </a:r>
            <a:b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PED sound engineering practice</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compliant</a:t>
            </a:r>
            <a:b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(3 prototypes)</a:t>
            </a:r>
            <a:endPar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Infrastructures adapted </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to </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704.4 MHz larger geometry</a:t>
            </a:r>
            <a:b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and </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qualified </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(BCP treatment, new HPR head geometry,</a:t>
            </a:r>
            <a:b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new inner inspection system, EP treatment,</a:t>
            </a:r>
            <a:b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tuning machine)</a:t>
            </a:r>
            <a:endPar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Definition of the QC plan </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-&gt; </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QC improved </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for the</a:t>
            </a:r>
            <a:b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interfaces between all partners </a:t>
            </a:r>
            <a:b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(INFN-Industry-DESY-CEA-ESS)</a:t>
            </a:r>
          </a:p>
          <a:p>
            <a:pPr marL="179388" indent="-179388" defTabSz="912813" fontAlgn="base">
              <a:lnSpc>
                <a:spcPct val="90000"/>
              </a:lnSpc>
              <a:spcBef>
                <a:spcPts val="400"/>
              </a:spcBef>
              <a:spcAft>
                <a:spcPct val="0"/>
              </a:spcAft>
              <a:buFont typeface="Arial" panose="020B0604020202020204" pitchFamily="34" charset="0"/>
              <a:buChar char="•"/>
              <a:defRPr/>
            </a:pP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Management </a:t>
            </a: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of all documentation</a:t>
            </a:r>
            <a:b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(INFN Alfresco based) and </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database</a:t>
            </a:r>
            <a:b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developed for </a:t>
            </a: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analysis of key</a:t>
            </a:r>
            <a:b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br>
            <a:r>
              <a:rPr lang="en-US"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production parameters</a:t>
            </a:r>
            <a:endPar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endParaRPr>
          </a:p>
          <a:p>
            <a:pPr marL="179388" indent="-179388" defTabSz="912813" fontAlgn="base">
              <a:lnSpc>
                <a:spcPct val="90000"/>
              </a:lnSpc>
              <a:spcBef>
                <a:spcPts val="400"/>
              </a:spcBef>
              <a:spcAft>
                <a:spcPct val="0"/>
              </a:spcAft>
              <a:buFont typeface="Arial" panose="020B0604020202020204" pitchFamily="34" charset="0"/>
              <a:buChar char="•"/>
              <a:defRPr/>
            </a:pP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Cold</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VT </a:t>
            </a:r>
            <a:r>
              <a:rPr lang="it-IT" altLang="it-IT" sz="1600" b="1" err="1">
                <a:solidFill>
                  <a:schemeClr val="tx1">
                    <a:lumMod val="75000"/>
                    <a:lumOff val="25000"/>
                  </a:schemeClr>
                </a:solidFill>
                <a:latin typeface="Calibri body"/>
                <a:ea typeface="MS PGothic" panose="020B0600070205080204" pitchFamily="34" charset="-128"/>
                <a:cs typeface="Arial" panose="020B0604020202020204" pitchFamily="34" charset="0"/>
              </a:rPr>
              <a:t>at</a:t>
            </a:r>
            <a:r>
              <a:rPr lang="it-IT" altLang="it-IT" sz="1600" b="1">
                <a:solidFill>
                  <a:schemeClr val="tx1">
                    <a:lumMod val="75000"/>
                    <a:lumOff val="25000"/>
                  </a:schemeClr>
                </a:solidFill>
                <a:latin typeface="Calibri body"/>
                <a:ea typeface="MS PGothic" panose="020B0600070205080204" pitchFamily="34" charset="-128"/>
                <a:cs typeface="Arial" panose="020B0604020202020204" pitchFamily="34" charset="0"/>
              </a:rPr>
              <a:t> LASA </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for «special»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cavities</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r>
            <a:b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b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(more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diagnostics</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 </a:t>
            </a:r>
            <a:r>
              <a:rPr lang="it-IT" altLang="it-IT" sz="1600" err="1">
                <a:solidFill>
                  <a:schemeClr val="tx1">
                    <a:lumMod val="75000"/>
                    <a:lumOff val="25000"/>
                  </a:schemeClr>
                </a:solidFill>
                <a:latin typeface="Calibri body"/>
                <a:ea typeface="MS PGothic" panose="020B0600070205080204" pitchFamily="34" charset="-128"/>
                <a:cs typeface="Arial" panose="020B0604020202020204" pitchFamily="34" charset="0"/>
              </a:rPr>
              <a:t>available</a:t>
            </a:r>
            <a:r>
              <a:rPr lang="it-IT" altLang="it-IT" sz="1600">
                <a:solidFill>
                  <a:schemeClr val="tx1">
                    <a:lumMod val="75000"/>
                    <a:lumOff val="25000"/>
                  </a:schemeClr>
                </a:solidFill>
                <a:latin typeface="Calibri body"/>
                <a:ea typeface="MS PGothic" panose="020B0600070205080204" pitchFamily="34" charset="-128"/>
                <a:cs typeface="Arial" panose="020B0604020202020204" pitchFamily="34" charset="0"/>
              </a:rPr>
              <a:t>)</a:t>
            </a:r>
          </a:p>
        </p:txBody>
      </p:sp>
      <p:pic>
        <p:nvPicPr>
          <p:cNvPr id="51" name="Picture 50" descr="A screenshot of a computer&#10;&#10;Description automatically generated">
            <a:extLst>
              <a:ext uri="{FF2B5EF4-FFF2-40B4-BE49-F238E27FC236}">
                <a16:creationId xmlns:a16="http://schemas.microsoft.com/office/drawing/2014/main" id="{B6F4759D-5A73-41E4-9023-8FF0C8910154}"/>
              </a:ext>
            </a:extLst>
          </p:cNvPr>
          <p:cNvPicPr>
            <a:picLocks noChangeAspect="1"/>
          </p:cNvPicPr>
          <p:nvPr/>
        </p:nvPicPr>
        <p:blipFill rotWithShape="1">
          <a:blip r:embed="rId3"/>
          <a:srcRect l="1346" t="10569" r="3231"/>
          <a:stretch/>
        </p:blipFill>
        <p:spPr>
          <a:xfrm>
            <a:off x="5698243" y="3064239"/>
            <a:ext cx="1935035" cy="1503205"/>
          </a:xfrm>
          <a:prstGeom prst="rect">
            <a:avLst/>
          </a:prstGeom>
          <a:ln>
            <a:noFill/>
          </a:ln>
          <a:effectLst/>
        </p:spPr>
      </p:pic>
      <p:sp>
        <p:nvSpPr>
          <p:cNvPr id="8" name="Slide Number Placeholder 7">
            <a:extLst>
              <a:ext uri="{FF2B5EF4-FFF2-40B4-BE49-F238E27FC236}">
                <a16:creationId xmlns:a16="http://schemas.microsoft.com/office/drawing/2014/main" id="{5C0723F6-269B-4888-A455-781186BDA8A7}"/>
              </a:ext>
            </a:extLst>
          </p:cNvPr>
          <p:cNvSpPr>
            <a:spLocks noGrp="1"/>
          </p:cNvSpPr>
          <p:nvPr>
            <p:ph type="sldNum" sz="quarter" idx="12"/>
          </p:nvPr>
        </p:nvSpPr>
        <p:spPr/>
        <p:txBody>
          <a:bodyPr/>
          <a:lstStyle/>
          <a:p>
            <a:fld id="{4C8636E5-F268-0A4A-84DB-69488F0245B6}" type="slidenum">
              <a:rPr lang="it-IT" smtClean="0"/>
              <a:t>15</a:t>
            </a:fld>
            <a:endParaRPr lang="it-IT"/>
          </a:p>
        </p:txBody>
      </p:sp>
      <p:pic>
        <p:nvPicPr>
          <p:cNvPr id="32" name="Picture 5" descr="Y:\mic\ESS_Logo_Frugal_White-on-blue_cmyk.png">
            <a:extLst>
              <a:ext uri="{FF2B5EF4-FFF2-40B4-BE49-F238E27FC236}">
                <a16:creationId xmlns:a16="http://schemas.microsoft.com/office/drawing/2014/main" id="{302FF113-229B-4D24-8B60-4FFE207395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8432" y="0"/>
            <a:ext cx="850365" cy="53729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2608977-237E-44E5-92A1-F1921A73A2F0}"/>
              </a:ext>
            </a:extLst>
          </p:cNvPr>
          <p:cNvPicPr>
            <a:picLocks noChangeAspect="1"/>
          </p:cNvPicPr>
          <p:nvPr/>
        </p:nvPicPr>
        <p:blipFill>
          <a:blip r:embed="rId5"/>
          <a:stretch>
            <a:fillRect/>
          </a:stretch>
        </p:blipFill>
        <p:spPr>
          <a:xfrm>
            <a:off x="7748337" y="1364"/>
            <a:ext cx="3485429" cy="526383"/>
          </a:xfrm>
          <a:prstGeom prst="rect">
            <a:avLst/>
          </a:prstGeom>
        </p:spPr>
      </p:pic>
      <p:pic>
        <p:nvPicPr>
          <p:cNvPr id="4" name="Picture 3">
            <a:extLst>
              <a:ext uri="{FF2B5EF4-FFF2-40B4-BE49-F238E27FC236}">
                <a16:creationId xmlns:a16="http://schemas.microsoft.com/office/drawing/2014/main" id="{C025CBED-3869-47B4-A51F-0D3C351F242E}"/>
              </a:ext>
            </a:extLst>
          </p:cNvPr>
          <p:cNvPicPr>
            <a:picLocks noChangeAspect="1"/>
          </p:cNvPicPr>
          <p:nvPr/>
        </p:nvPicPr>
        <p:blipFill>
          <a:blip r:embed="rId6"/>
          <a:stretch>
            <a:fillRect/>
          </a:stretch>
        </p:blipFill>
        <p:spPr>
          <a:xfrm>
            <a:off x="7567937" y="576993"/>
            <a:ext cx="4473666" cy="2315550"/>
          </a:xfrm>
          <a:prstGeom prst="rect">
            <a:avLst/>
          </a:prstGeom>
          <a:solidFill>
            <a:schemeClr val="bg1"/>
          </a:solidFill>
          <a:ln>
            <a:noFill/>
          </a:ln>
          <a:effectLst>
            <a:outerShdw blurRad="292100" dist="139700" dir="2700000" algn="tl" rotWithShape="0">
              <a:srgbClr val="333333">
                <a:alpha val="65000"/>
              </a:srgbClr>
            </a:outerShdw>
          </a:effectLst>
        </p:spPr>
      </p:pic>
      <p:pic>
        <p:nvPicPr>
          <p:cNvPr id="41" name="Picture 2" descr="P:\0 ESS\Meeting\2018-04-09 e 10 8th SRF Meeting at STFC\material for ppt\Y_TM01pg1.jpg">
            <a:extLst>
              <a:ext uri="{FF2B5EF4-FFF2-40B4-BE49-F238E27FC236}">
                <a16:creationId xmlns:a16="http://schemas.microsoft.com/office/drawing/2014/main" id="{D2E47C26-4680-4743-A0E6-D514767A2F4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68" t="7726" r="11542" b="16871"/>
          <a:stretch/>
        </p:blipFill>
        <p:spPr bwMode="auto">
          <a:xfrm>
            <a:off x="4484042" y="5537991"/>
            <a:ext cx="1935035" cy="123548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D189D5BB-8B05-45E1-91BC-7D4B8616285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3103" y="4335914"/>
            <a:ext cx="2161452" cy="1358401"/>
          </a:xfrm>
          <a:prstGeom prst="rect">
            <a:avLst/>
          </a:prstGeom>
          <a:ln>
            <a:noFill/>
          </a:ln>
          <a:effectLst/>
        </p:spPr>
      </p:pic>
      <p:sp>
        <p:nvSpPr>
          <p:cNvPr id="38" name="Rectangle: Rounded Corners 37">
            <a:extLst>
              <a:ext uri="{FF2B5EF4-FFF2-40B4-BE49-F238E27FC236}">
                <a16:creationId xmlns:a16="http://schemas.microsoft.com/office/drawing/2014/main" id="{C990A02A-654D-4354-86B1-BA2B8568505B}"/>
              </a:ext>
            </a:extLst>
          </p:cNvPr>
          <p:cNvSpPr/>
          <p:nvPr/>
        </p:nvSpPr>
        <p:spPr>
          <a:xfrm>
            <a:off x="5597352" y="6466921"/>
            <a:ext cx="1471674" cy="34741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QC documents and DB analysis</a:t>
            </a:r>
          </a:p>
        </p:txBody>
      </p:sp>
      <p:grpSp>
        <p:nvGrpSpPr>
          <p:cNvPr id="5" name="Group 4">
            <a:extLst>
              <a:ext uri="{FF2B5EF4-FFF2-40B4-BE49-F238E27FC236}">
                <a16:creationId xmlns:a16="http://schemas.microsoft.com/office/drawing/2014/main" id="{6CF5ECF1-0AB5-458E-B7FD-B7AE244829A6}"/>
              </a:ext>
            </a:extLst>
          </p:cNvPr>
          <p:cNvGrpSpPr/>
          <p:nvPr/>
        </p:nvGrpSpPr>
        <p:grpSpPr>
          <a:xfrm>
            <a:off x="5313759" y="1624688"/>
            <a:ext cx="2084712" cy="1333889"/>
            <a:chOff x="4389826" y="5277809"/>
            <a:chExt cx="2335827" cy="1521273"/>
          </a:xfrm>
        </p:grpSpPr>
        <p:pic>
          <p:nvPicPr>
            <p:cNvPr id="45" name="Content Placeholder 6">
              <a:extLst>
                <a:ext uri="{FF2B5EF4-FFF2-40B4-BE49-F238E27FC236}">
                  <a16:creationId xmlns:a16="http://schemas.microsoft.com/office/drawing/2014/main" id="{0B7BD35C-5404-4844-AF0B-2C6333C208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9826" y="5619238"/>
              <a:ext cx="2335827" cy="1179844"/>
            </a:xfrm>
            <a:prstGeom prst="rect">
              <a:avLst/>
            </a:prstGeom>
            <a:ln>
              <a:noFill/>
            </a:ln>
            <a:effectLst/>
          </p:spPr>
        </p:pic>
        <p:sp>
          <p:nvSpPr>
            <p:cNvPr id="69" name="Rectangle: Rounded Corners 68">
              <a:extLst>
                <a:ext uri="{FF2B5EF4-FFF2-40B4-BE49-F238E27FC236}">
                  <a16:creationId xmlns:a16="http://schemas.microsoft.com/office/drawing/2014/main" id="{084D4B90-1DC9-4C1A-A5BB-2B649CE05B39}"/>
                </a:ext>
              </a:extLst>
            </p:cNvPr>
            <p:cNvSpPr/>
            <p:nvPr/>
          </p:nvSpPr>
          <p:spPr>
            <a:xfrm>
              <a:off x="4697669" y="5277809"/>
              <a:ext cx="1821712" cy="30446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050"/>
                <a:t>ECS Nb sheets (DESY)</a:t>
              </a:r>
            </a:p>
          </p:txBody>
        </p:sp>
      </p:grpSp>
      <p:pic>
        <p:nvPicPr>
          <p:cNvPr id="46" name="Immagine 4">
            <a:extLst>
              <a:ext uri="{FF2B5EF4-FFF2-40B4-BE49-F238E27FC236}">
                <a16:creationId xmlns:a16="http://schemas.microsoft.com/office/drawing/2014/main" id="{F7E349B3-28D9-4299-A58B-E471E938402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928852" y="5532039"/>
            <a:ext cx="2168581" cy="1189436"/>
          </a:xfrm>
          <a:prstGeom prst="rect">
            <a:avLst/>
          </a:prstGeom>
          <a:ln>
            <a:noFill/>
          </a:ln>
          <a:effectLst/>
        </p:spPr>
      </p:pic>
      <p:sp>
        <p:nvSpPr>
          <p:cNvPr id="48" name="CasellaDiTesto 19">
            <a:extLst>
              <a:ext uri="{FF2B5EF4-FFF2-40B4-BE49-F238E27FC236}">
                <a16:creationId xmlns:a16="http://schemas.microsoft.com/office/drawing/2014/main" id="{8C580052-4D89-4958-A5F6-C87951E656FE}"/>
              </a:ext>
            </a:extLst>
          </p:cNvPr>
          <p:cNvSpPr txBox="1"/>
          <p:nvPr/>
        </p:nvSpPr>
        <p:spPr>
          <a:xfrm>
            <a:off x="9947123" y="6425809"/>
            <a:ext cx="2244877" cy="338554"/>
          </a:xfrm>
          <a:prstGeom prst="rect">
            <a:avLst/>
          </a:prstGeom>
          <a:noFill/>
        </p:spPr>
        <p:txBody>
          <a:bodyPr wrap="square" rtlCol="0">
            <a:spAutoFit/>
          </a:bodyPr>
          <a:lstStyle/>
          <a:p>
            <a:pPr algn="ctr"/>
            <a:r>
              <a:rPr lang="en-US" sz="1600">
                <a:solidFill>
                  <a:schemeClr val="bg1"/>
                </a:solidFill>
              </a:rPr>
              <a:t>He tank integration</a:t>
            </a:r>
          </a:p>
        </p:txBody>
      </p:sp>
      <p:sp>
        <p:nvSpPr>
          <p:cNvPr id="50" name="CasellaDiTesto 25">
            <a:extLst>
              <a:ext uri="{FF2B5EF4-FFF2-40B4-BE49-F238E27FC236}">
                <a16:creationId xmlns:a16="http://schemas.microsoft.com/office/drawing/2014/main" id="{E9DE7B24-BC4C-41C7-A55B-55438640FF19}"/>
              </a:ext>
            </a:extLst>
          </p:cNvPr>
          <p:cNvSpPr txBox="1"/>
          <p:nvPr/>
        </p:nvSpPr>
        <p:spPr>
          <a:xfrm>
            <a:off x="9137632" y="4104019"/>
            <a:ext cx="2927181" cy="338554"/>
          </a:xfrm>
          <a:prstGeom prst="rect">
            <a:avLst/>
          </a:prstGeom>
          <a:noFill/>
        </p:spPr>
        <p:txBody>
          <a:bodyPr wrap="square" rtlCol="0">
            <a:spAutoFit/>
          </a:bodyPr>
          <a:lstStyle/>
          <a:p>
            <a:pPr algn="ctr"/>
            <a:r>
              <a:rPr lang="en-US" sz="1600">
                <a:solidFill>
                  <a:schemeClr val="bg1"/>
                </a:solidFill>
              </a:rPr>
              <a:t>Cavity tuning machine</a:t>
            </a:r>
          </a:p>
        </p:txBody>
      </p:sp>
      <p:pic>
        <p:nvPicPr>
          <p:cNvPr id="19" name="Picture 146">
            <a:extLst>
              <a:ext uri="{FF2B5EF4-FFF2-40B4-BE49-F238E27FC236}">
                <a16:creationId xmlns:a16="http://schemas.microsoft.com/office/drawing/2014/main" id="{10EECC59-7BD3-40BA-8AC2-EC03BF1E63D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37087" y="5692974"/>
            <a:ext cx="574363" cy="187547"/>
          </a:xfrm>
          <a:prstGeom prst="rect">
            <a:avLst/>
          </a:prstGeom>
        </p:spPr>
      </p:pic>
      <p:grpSp>
        <p:nvGrpSpPr>
          <p:cNvPr id="3" name="Group 2">
            <a:extLst>
              <a:ext uri="{FF2B5EF4-FFF2-40B4-BE49-F238E27FC236}">
                <a16:creationId xmlns:a16="http://schemas.microsoft.com/office/drawing/2014/main" id="{F32E98D4-A73C-4F1C-B587-D62917CF4937}"/>
              </a:ext>
            </a:extLst>
          </p:cNvPr>
          <p:cNvGrpSpPr/>
          <p:nvPr/>
        </p:nvGrpSpPr>
        <p:grpSpPr>
          <a:xfrm>
            <a:off x="7651441" y="5661456"/>
            <a:ext cx="1833755" cy="987487"/>
            <a:chOff x="6496300" y="4179494"/>
            <a:chExt cx="1833755" cy="1160817"/>
          </a:xfrm>
        </p:grpSpPr>
        <p:pic>
          <p:nvPicPr>
            <p:cNvPr id="20" name="Picture 19">
              <a:extLst>
                <a:ext uri="{FF2B5EF4-FFF2-40B4-BE49-F238E27FC236}">
                  <a16:creationId xmlns:a16="http://schemas.microsoft.com/office/drawing/2014/main" id="{0CB46DC1-387E-476D-BC9D-B1073144F6AB}"/>
                </a:ext>
              </a:extLst>
            </p:cNvPr>
            <p:cNvPicPr>
              <a:picLocks noChangeAspect="1"/>
            </p:cNvPicPr>
            <p:nvPr/>
          </p:nvPicPr>
          <p:blipFill>
            <a:blip r:embed="rId12"/>
            <a:stretch>
              <a:fillRect/>
            </a:stretch>
          </p:blipFill>
          <p:spPr>
            <a:xfrm>
              <a:off x="6496300" y="4179494"/>
              <a:ext cx="1833755" cy="1160817"/>
            </a:xfrm>
            <a:prstGeom prst="rect">
              <a:avLst/>
            </a:prstGeom>
          </p:spPr>
        </p:pic>
        <p:sp>
          <p:nvSpPr>
            <p:cNvPr id="21" name="Rectangle 20">
              <a:extLst>
                <a:ext uri="{FF2B5EF4-FFF2-40B4-BE49-F238E27FC236}">
                  <a16:creationId xmlns:a16="http://schemas.microsoft.com/office/drawing/2014/main" id="{9A186F07-F2EA-4FB3-94B8-0B83DEA81C50}"/>
                </a:ext>
              </a:extLst>
            </p:cNvPr>
            <p:cNvSpPr/>
            <p:nvPr/>
          </p:nvSpPr>
          <p:spPr>
            <a:xfrm>
              <a:off x="6720820" y="4874057"/>
              <a:ext cx="1598566" cy="461665"/>
            </a:xfrm>
            <a:prstGeom prst="rect">
              <a:avLst/>
            </a:prstGeom>
          </p:spPr>
          <p:txBody>
            <a:bodyPr wrap="square">
              <a:spAutoFit/>
            </a:bodyPr>
            <a:lstStyle/>
            <a:p>
              <a:r>
                <a:rPr lang="it-IT" sz="1200">
                  <a:latin typeface="Times New Roman" panose="02020603050405020304" pitchFamily="18" charset="0"/>
                  <a:cs typeface="Times New Roman" panose="02020603050405020304" pitchFamily="18" charset="0"/>
                </a:rPr>
                <a:t>High Order Mode</a:t>
              </a:r>
              <a:r>
                <a:rPr lang="it-IT" sz="1200" b="1">
                  <a:latin typeface="Times New Roman" panose="02020603050405020304" pitchFamily="18" charset="0"/>
                  <a:cs typeface="Times New Roman" panose="02020603050405020304" pitchFamily="18" charset="0"/>
                </a:rPr>
                <a:t/>
              </a:r>
              <a:br>
                <a:rPr lang="it-IT" sz="1200" b="1">
                  <a:latin typeface="Times New Roman" panose="02020603050405020304" pitchFamily="18" charset="0"/>
                  <a:cs typeface="Times New Roman" panose="02020603050405020304" pitchFamily="18" charset="0"/>
                </a:rPr>
              </a:br>
              <a:r>
                <a:rPr lang="it-IT" sz="1200" b="1">
                  <a:latin typeface="Times New Roman" panose="02020603050405020304" pitchFamily="18" charset="0"/>
                  <a:cs typeface="Times New Roman" panose="02020603050405020304" pitchFamily="18" charset="0"/>
                </a:rPr>
                <a:t>1742.466 MHz</a:t>
              </a:r>
            </a:p>
          </p:txBody>
        </p:sp>
      </p:grpSp>
      <p:sp>
        <p:nvSpPr>
          <p:cNvPr id="6" name="Title 1">
            <a:extLst>
              <a:ext uri="{FF2B5EF4-FFF2-40B4-BE49-F238E27FC236}">
                <a16:creationId xmlns:a16="http://schemas.microsoft.com/office/drawing/2014/main" id="{EB23315A-007B-9BCA-D0A0-6AB36DFBA2F7}"/>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ESS: 704.4 MHz series cavity </a:t>
            </a:r>
          </a:p>
        </p:txBody>
      </p:sp>
      <p:pic>
        <p:nvPicPr>
          <p:cNvPr id="14" name="Picture 13">
            <a:extLst>
              <a:ext uri="{FF2B5EF4-FFF2-40B4-BE49-F238E27FC236}">
                <a16:creationId xmlns:a16="http://schemas.microsoft.com/office/drawing/2014/main" id="{4B93ED98-58B3-A840-9C16-FABE0F3A8933}"/>
              </a:ext>
            </a:extLst>
          </p:cNvPr>
          <p:cNvPicPr>
            <a:picLocks noChangeAspect="1"/>
          </p:cNvPicPr>
          <p:nvPr/>
        </p:nvPicPr>
        <p:blipFill>
          <a:blip r:embed="rId13"/>
          <a:stretch>
            <a:fillRect/>
          </a:stretch>
        </p:blipFill>
        <p:spPr>
          <a:xfrm>
            <a:off x="7704464" y="3025030"/>
            <a:ext cx="4473666" cy="2245105"/>
          </a:xfrm>
          <a:prstGeom prst="rect">
            <a:avLst/>
          </a:prstGeom>
          <a:ln>
            <a:solidFill>
              <a:schemeClr val="tx1">
                <a:lumMod val="65000"/>
                <a:lumOff val="35000"/>
              </a:schemeClr>
            </a:solidFill>
          </a:ln>
        </p:spPr>
      </p:pic>
    </p:spTree>
    <p:extLst>
      <p:ext uri="{BB962C8B-B14F-4D97-AF65-F5344CB8AC3E}">
        <p14:creationId xmlns:p14="http://schemas.microsoft.com/office/powerpoint/2010/main" val="421288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490287" y="3255265"/>
            <a:ext cx="5562398" cy="3445888"/>
          </a:xfrm>
          <a:prstGeom prst="rect">
            <a:avLst/>
          </a:prstGeom>
        </p:spPr>
      </p:pic>
      <p:sp>
        <p:nvSpPr>
          <p:cNvPr id="8" name="Slide Number Placeholder 7">
            <a:extLst>
              <a:ext uri="{FF2B5EF4-FFF2-40B4-BE49-F238E27FC236}">
                <a16:creationId xmlns:a16="http://schemas.microsoft.com/office/drawing/2014/main" id="{5C0723F6-269B-4888-A455-781186BDA8A7}"/>
              </a:ext>
            </a:extLst>
          </p:cNvPr>
          <p:cNvSpPr>
            <a:spLocks noGrp="1"/>
          </p:cNvSpPr>
          <p:nvPr>
            <p:ph type="sldNum" sz="quarter" idx="12"/>
          </p:nvPr>
        </p:nvSpPr>
        <p:spPr>
          <a:xfrm>
            <a:off x="9448800" y="6555628"/>
            <a:ext cx="2743200" cy="365125"/>
          </a:xfrm>
        </p:spPr>
        <p:txBody>
          <a:bodyPr/>
          <a:lstStyle/>
          <a:p>
            <a:fld id="{4C8636E5-F268-0A4A-84DB-69488F0245B6}" type="slidenum">
              <a:rPr lang="it-IT" smtClean="0"/>
              <a:t>16</a:t>
            </a:fld>
            <a:endParaRPr lang="it-IT"/>
          </a:p>
        </p:txBody>
      </p:sp>
      <p:pic>
        <p:nvPicPr>
          <p:cNvPr id="32" name="Picture 5" descr="Y:\mic\ESS_Logo_Frugal_White-on-blue_cmyk.png">
            <a:extLst>
              <a:ext uri="{FF2B5EF4-FFF2-40B4-BE49-F238E27FC236}">
                <a16:creationId xmlns:a16="http://schemas.microsoft.com/office/drawing/2014/main" id="{302FF113-229B-4D24-8B60-4FFE20739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8432" y="0"/>
            <a:ext cx="850365" cy="53729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2608977-237E-44E5-92A1-F1921A73A2F0}"/>
              </a:ext>
            </a:extLst>
          </p:cNvPr>
          <p:cNvPicPr>
            <a:picLocks noChangeAspect="1"/>
          </p:cNvPicPr>
          <p:nvPr/>
        </p:nvPicPr>
        <p:blipFill>
          <a:blip r:embed="rId4"/>
          <a:stretch>
            <a:fillRect/>
          </a:stretch>
        </p:blipFill>
        <p:spPr>
          <a:xfrm>
            <a:off x="7748337" y="1364"/>
            <a:ext cx="3485429" cy="526383"/>
          </a:xfrm>
          <a:prstGeom prst="rect">
            <a:avLst/>
          </a:prstGeom>
        </p:spPr>
      </p:pic>
      <p:grpSp>
        <p:nvGrpSpPr>
          <p:cNvPr id="11" name="Group 10">
            <a:extLst>
              <a:ext uri="{FF2B5EF4-FFF2-40B4-BE49-F238E27FC236}">
                <a16:creationId xmlns:a16="http://schemas.microsoft.com/office/drawing/2014/main" id="{28FA555B-DF38-4B0B-BF21-A26D0A6D137F}"/>
              </a:ext>
            </a:extLst>
          </p:cNvPr>
          <p:cNvGrpSpPr/>
          <p:nvPr/>
        </p:nvGrpSpPr>
        <p:grpSpPr>
          <a:xfrm>
            <a:off x="10952129" y="1034620"/>
            <a:ext cx="1248006" cy="4788760"/>
            <a:chOff x="10952134" y="1423181"/>
            <a:chExt cx="1358924" cy="4932953"/>
          </a:xfrm>
        </p:grpSpPr>
        <p:pic>
          <p:nvPicPr>
            <p:cNvPr id="15" name="Picture 14">
              <a:extLst>
                <a:ext uri="{FF2B5EF4-FFF2-40B4-BE49-F238E27FC236}">
                  <a16:creationId xmlns:a16="http://schemas.microsoft.com/office/drawing/2014/main" id="{CB40FA2D-8A12-4A08-B597-423B0EB03C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5" r="39505" b="8210"/>
            <a:stretch/>
          </p:blipFill>
          <p:spPr>
            <a:xfrm>
              <a:off x="11106199" y="1423181"/>
              <a:ext cx="1050795" cy="4932953"/>
            </a:xfrm>
            <a:prstGeom prst="rect">
              <a:avLst/>
            </a:prstGeom>
            <a:ln>
              <a:noFill/>
            </a:ln>
            <a:effectLst>
              <a:outerShdw blurRad="292100" dist="139700" dir="2700000" algn="tl" rotWithShape="0">
                <a:srgbClr val="333333">
                  <a:alpha val="65000"/>
                </a:srgbClr>
              </a:outerShdw>
            </a:effectLst>
          </p:spPr>
        </p:pic>
        <p:sp>
          <p:nvSpPr>
            <p:cNvPr id="16" name="CasellaDiTesto 25">
              <a:extLst>
                <a:ext uri="{FF2B5EF4-FFF2-40B4-BE49-F238E27FC236}">
                  <a16:creationId xmlns:a16="http://schemas.microsoft.com/office/drawing/2014/main" id="{EDA5DC93-B116-4DAE-BFFA-EC431C64390A}"/>
                </a:ext>
              </a:extLst>
            </p:cNvPr>
            <p:cNvSpPr txBox="1"/>
            <p:nvPr/>
          </p:nvSpPr>
          <p:spPr>
            <a:xfrm>
              <a:off x="10952134" y="1423181"/>
              <a:ext cx="1358924" cy="584775"/>
            </a:xfrm>
            <a:prstGeom prst="rect">
              <a:avLst/>
            </a:prstGeom>
            <a:noFill/>
          </p:spPr>
          <p:txBody>
            <a:bodyPr wrap="square" rtlCol="0">
              <a:spAutoFit/>
            </a:bodyPr>
            <a:lstStyle/>
            <a:p>
              <a:pPr algn="ctr"/>
              <a:r>
                <a:rPr lang="en-US" sz="1600">
                  <a:solidFill>
                    <a:schemeClr val="bg1"/>
                  </a:solidFill>
                </a:rPr>
                <a:t>ESS cavity on LASA insert</a:t>
              </a:r>
            </a:p>
          </p:txBody>
        </p:sp>
      </p:grpSp>
      <p:sp>
        <p:nvSpPr>
          <p:cNvPr id="4" name="Title 1">
            <a:extLst>
              <a:ext uri="{FF2B5EF4-FFF2-40B4-BE49-F238E27FC236}">
                <a16:creationId xmlns:a16="http://schemas.microsoft.com/office/drawing/2014/main" id="{7E784D9D-02CD-6504-7980-BB855E4AEE5F}"/>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ESS: 704.4 MHz series cavity results </a:t>
            </a:r>
          </a:p>
        </p:txBody>
      </p:sp>
      <p:sp>
        <p:nvSpPr>
          <p:cNvPr id="22" name="Rettangolo 4">
            <a:extLst>
              <a:ext uri="{FF2B5EF4-FFF2-40B4-BE49-F238E27FC236}">
                <a16:creationId xmlns:a16="http://schemas.microsoft.com/office/drawing/2014/main" id="{D66861C8-8BD4-4650-8D1C-E545A711DA51}"/>
              </a:ext>
            </a:extLst>
          </p:cNvPr>
          <p:cNvSpPr/>
          <p:nvPr/>
        </p:nvSpPr>
        <p:spPr>
          <a:xfrm>
            <a:off x="248152" y="449306"/>
            <a:ext cx="6675115" cy="4516621"/>
          </a:xfrm>
          <a:prstGeom prst="rect">
            <a:avLst/>
          </a:prstGeom>
        </p:spPr>
        <p:txBody>
          <a:bodyPr wrap="square" lIns="91440" tIns="45720" rIns="91440" bIns="45720" anchor="t">
            <a:spAutoFit/>
          </a:bodyPr>
          <a:lstStyle/>
          <a:p>
            <a:pPr defTabSz="912813" fontAlgn="base">
              <a:lnSpc>
                <a:spcPct val="90000"/>
              </a:lnSpc>
              <a:spcBef>
                <a:spcPts val="400"/>
              </a:spcBef>
              <a:spcAft>
                <a:spcPct val="0"/>
              </a:spcAft>
              <a:defRPr/>
            </a:pPr>
            <a:r>
              <a:rPr lang="en-US" altLang="it-IT" sz="2400" b="1">
                <a:solidFill>
                  <a:schemeClr val="accent1">
                    <a:lumMod val="50000"/>
                  </a:schemeClr>
                </a:solidFill>
                <a:latin typeface="Calibri body"/>
                <a:ea typeface="MS PGothic" panose="020B0600070205080204" pitchFamily="34" charset="-128"/>
                <a:cs typeface="Arial" panose="020B0604020202020204" pitchFamily="34" charset="0"/>
              </a:rPr>
              <a:t>Results:</a:t>
            </a:r>
            <a:endParaRPr lang="it-IT" altLang="it-IT" sz="2400" b="1">
              <a:solidFill>
                <a:schemeClr val="accent1">
                  <a:lumMod val="50000"/>
                </a:schemeClr>
              </a:solidFill>
              <a:latin typeface="Calibri body"/>
              <a:ea typeface="MS PGothic" panose="020B0600070205080204" pitchFamily="34" charset="-128"/>
              <a:cs typeface="Arial" panose="020B0604020202020204" pitchFamily="34" charset="0"/>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err="1">
                <a:solidFill>
                  <a:srgbClr val="7030A0"/>
                </a:solidFill>
                <a:latin typeface="Calibri body"/>
                <a:ea typeface="MS PGothic"/>
                <a:cs typeface="Arial"/>
              </a:rPr>
              <a:t>Cavities</a:t>
            </a:r>
            <a:r>
              <a:rPr lang="it-IT" altLang="it-IT" sz="1600" b="1">
                <a:solidFill>
                  <a:srgbClr val="7030A0"/>
                </a:solidFill>
                <a:latin typeface="Calibri body"/>
                <a:ea typeface="MS PGothic"/>
                <a:cs typeface="Arial"/>
              </a:rPr>
              <a:t> </a:t>
            </a:r>
            <a:r>
              <a:rPr lang="it-IT" altLang="it-IT" sz="1600" b="1" err="1">
                <a:solidFill>
                  <a:srgbClr val="7030A0"/>
                </a:solidFill>
                <a:latin typeface="Calibri body"/>
                <a:ea typeface="MS PGothic"/>
                <a:cs typeface="Arial"/>
              </a:rPr>
              <a:t>at</a:t>
            </a:r>
            <a:r>
              <a:rPr lang="it-IT" altLang="it-IT" sz="1600" b="1">
                <a:solidFill>
                  <a:srgbClr val="7030A0"/>
                </a:solidFill>
                <a:latin typeface="Calibri body"/>
                <a:ea typeface="MS PGothic"/>
                <a:cs typeface="Arial"/>
              </a:rPr>
              <a:t> CEA for </a:t>
            </a:r>
            <a:r>
              <a:rPr lang="it-IT" altLang="it-IT" sz="1600" b="1" err="1">
                <a:solidFill>
                  <a:srgbClr val="7030A0"/>
                </a:solidFill>
                <a:latin typeface="Calibri body"/>
                <a:ea typeface="MS PGothic"/>
                <a:cs typeface="Arial"/>
              </a:rPr>
              <a:t>string</a:t>
            </a:r>
            <a:r>
              <a:rPr lang="it-IT" altLang="it-IT" sz="1600" b="1">
                <a:solidFill>
                  <a:srgbClr val="7030A0"/>
                </a:solidFill>
                <a:latin typeface="Calibri body"/>
                <a:ea typeface="MS PGothic"/>
                <a:cs typeface="Arial"/>
              </a:rPr>
              <a:t> assembly (</a:t>
            </a:r>
            <a:r>
              <a:rPr lang="it-IT" altLang="it-IT" sz="1600" b="1" err="1">
                <a:solidFill>
                  <a:srgbClr val="7030A0"/>
                </a:solidFill>
                <a:latin typeface="Calibri body"/>
                <a:ea typeface="MS PGothic"/>
                <a:cs typeface="Arial"/>
              </a:rPr>
              <a:t>cryomodule</a:t>
            </a:r>
            <a:r>
              <a:rPr lang="it-IT" altLang="it-IT" sz="1600" b="1">
                <a:solidFill>
                  <a:srgbClr val="7030A0"/>
                </a:solidFill>
                <a:latin typeface="Calibri body"/>
                <a:ea typeface="MS PGothic"/>
                <a:cs typeface="Arial"/>
              </a:rPr>
              <a:t>): 36 (+1 </a:t>
            </a:r>
            <a:r>
              <a:rPr lang="it-IT" altLang="it-IT" sz="1600" b="1" err="1">
                <a:solidFill>
                  <a:srgbClr val="7030A0"/>
                </a:solidFill>
                <a:latin typeface="Calibri body"/>
                <a:ea typeface="MS PGothic"/>
                <a:cs typeface="Arial"/>
              </a:rPr>
              <a:t>spare</a:t>
            </a:r>
            <a:r>
              <a:rPr lang="it-IT" altLang="it-IT" sz="1600" b="1">
                <a:solidFill>
                  <a:srgbClr val="7030A0"/>
                </a:solidFill>
                <a:latin typeface="Calibri body"/>
                <a:ea typeface="MS PGothic"/>
                <a:cs typeface="Arial"/>
              </a:rPr>
              <a:t>)</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err="1">
                <a:solidFill>
                  <a:schemeClr val="accent6">
                    <a:lumMod val="75000"/>
                  </a:schemeClr>
                </a:solidFill>
                <a:latin typeface="Calibri body"/>
                <a:ea typeface="MS PGothic"/>
                <a:cs typeface="Arial"/>
              </a:rPr>
              <a:t>Accepted</a:t>
            </a:r>
            <a:r>
              <a:rPr lang="it-IT" altLang="it-IT" sz="1600" b="1">
                <a:solidFill>
                  <a:schemeClr val="accent6">
                    <a:lumMod val="75000"/>
                  </a:schemeClr>
                </a:solidFill>
                <a:latin typeface="Calibri body"/>
                <a:ea typeface="MS PGothic"/>
                <a:cs typeface="Arial"/>
              </a:rPr>
              <a:t> </a:t>
            </a:r>
            <a:r>
              <a:rPr lang="it-IT" altLang="it-IT" sz="1600" b="1" err="1">
                <a:solidFill>
                  <a:schemeClr val="accent6">
                    <a:lumMod val="75000"/>
                  </a:schemeClr>
                </a:solidFill>
                <a:latin typeface="Calibri body"/>
                <a:ea typeface="MS PGothic"/>
                <a:cs typeface="Arial"/>
              </a:rPr>
              <a:t>Cavities</a:t>
            </a:r>
            <a:r>
              <a:rPr lang="it-IT" altLang="it-IT" sz="1600" b="1">
                <a:solidFill>
                  <a:schemeClr val="accent6">
                    <a:lumMod val="75000"/>
                  </a:schemeClr>
                </a:solidFill>
                <a:latin typeface="Calibri body"/>
                <a:ea typeface="MS PGothic"/>
                <a:cs typeface="Arial"/>
              </a:rPr>
              <a:t> </a:t>
            </a:r>
            <a:r>
              <a:rPr lang="it-IT" altLang="it-IT" sz="1600" b="1" err="1">
                <a:solidFill>
                  <a:schemeClr val="accent6">
                    <a:lumMod val="75000"/>
                  </a:schemeClr>
                </a:solidFill>
                <a:latin typeface="Calibri body"/>
                <a:ea typeface="MS PGothic"/>
                <a:cs typeface="Arial"/>
              </a:rPr>
              <a:t>as</a:t>
            </a:r>
            <a:r>
              <a:rPr lang="it-IT" altLang="it-IT" sz="1600" b="1">
                <a:solidFill>
                  <a:schemeClr val="accent6">
                    <a:lumMod val="75000"/>
                  </a:schemeClr>
                </a:solidFill>
                <a:latin typeface="Calibri body"/>
                <a:ea typeface="MS PGothic"/>
                <a:cs typeface="Arial"/>
              </a:rPr>
              <a:t> </a:t>
            </a:r>
            <a:r>
              <a:rPr lang="it-IT" altLang="it-IT" sz="1600" b="1" err="1">
                <a:solidFill>
                  <a:schemeClr val="accent6">
                    <a:lumMod val="75000"/>
                  </a:schemeClr>
                </a:solidFill>
                <a:latin typeface="Calibri body"/>
                <a:ea typeface="MS PGothic"/>
                <a:cs typeface="Arial"/>
              </a:rPr>
              <a:t>Delivered</a:t>
            </a:r>
            <a:r>
              <a:rPr lang="it-IT" altLang="it-IT" sz="1600" b="1">
                <a:solidFill>
                  <a:schemeClr val="accent1">
                    <a:lumMod val="50000"/>
                  </a:schemeClr>
                </a:solidFill>
                <a:latin typeface="Calibri body"/>
                <a:ea typeface="MS PGothic"/>
                <a:cs typeface="Arial"/>
              </a:rPr>
              <a:t>: 27</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err="1">
                <a:solidFill>
                  <a:schemeClr val="accent1">
                    <a:lumMod val="50000"/>
                  </a:schemeClr>
                </a:solidFill>
                <a:latin typeface="Calibri body"/>
                <a:ea typeface="MS PGothic"/>
                <a:cs typeface="Arial"/>
              </a:rPr>
              <a:t>Recovered</a:t>
            </a:r>
            <a:r>
              <a:rPr lang="it-IT" altLang="it-IT" sz="1600">
                <a:solidFill>
                  <a:schemeClr val="accent1">
                    <a:lumMod val="50000"/>
                  </a:schemeClr>
                </a:solidFill>
                <a:latin typeface="Calibri body"/>
                <a:ea typeface="MS PGothic"/>
                <a:cs typeface="Arial"/>
              </a:rPr>
              <a:t> after </a:t>
            </a:r>
            <a:r>
              <a:rPr lang="it-IT" altLang="it-IT" sz="1600" err="1">
                <a:solidFill>
                  <a:schemeClr val="accent1">
                    <a:lumMod val="50000"/>
                  </a:schemeClr>
                </a:solidFill>
                <a:latin typeface="Calibri body"/>
                <a:ea typeface="MS PGothic"/>
                <a:cs typeface="Arial"/>
              </a:rPr>
              <a:t>Additional</a:t>
            </a:r>
            <a:r>
              <a:rPr lang="it-IT" altLang="it-IT" sz="1600">
                <a:solidFill>
                  <a:schemeClr val="accent1">
                    <a:lumMod val="50000"/>
                  </a:schemeClr>
                </a:solidFill>
                <a:latin typeface="Calibri body"/>
                <a:ea typeface="MS PGothic"/>
                <a:cs typeface="Arial"/>
              </a:rPr>
              <a:t> Treatments</a:t>
            </a:r>
          </a:p>
          <a:p>
            <a:pPr marL="636270" lvl="1" indent="-179070" defTabSz="912813" fontAlgn="base">
              <a:lnSpc>
                <a:spcPct val="90000"/>
              </a:lnSpc>
              <a:spcBef>
                <a:spcPts val="400"/>
              </a:spcBef>
              <a:spcAft>
                <a:spcPct val="0"/>
              </a:spcAft>
              <a:buFont typeface="Arial" panose="020B0604020202020204" pitchFamily="34" charset="0"/>
              <a:buChar char="•"/>
              <a:defRPr/>
            </a:pPr>
            <a:r>
              <a:rPr lang="it-IT" altLang="it-IT" sz="1600" b="1">
                <a:solidFill>
                  <a:schemeClr val="accent1">
                    <a:lumMod val="50000"/>
                  </a:schemeClr>
                </a:solidFill>
                <a:latin typeface="Calibri body"/>
                <a:ea typeface="MS PGothic" panose="020B0600070205080204" pitchFamily="34" charset="-128"/>
                <a:cs typeface="Arial" panose="020B0604020202020204" pitchFamily="34" charset="0"/>
              </a:rPr>
              <a:t>HPR</a:t>
            </a:r>
            <a:r>
              <a:rPr lang="it-IT" altLang="it-IT" sz="1600">
                <a:solidFill>
                  <a:schemeClr val="accent1">
                    <a:lumMod val="50000"/>
                  </a:schemeClr>
                </a:solidFill>
                <a:latin typeface="Calibri body"/>
                <a:ea typeface="MS PGothic" panose="020B0600070205080204" pitchFamily="34" charset="-128"/>
                <a:cs typeface="Arial" panose="020B0604020202020204" pitchFamily="34" charset="0"/>
              </a:rPr>
              <a:t>: </a:t>
            </a:r>
            <a:r>
              <a:rPr lang="it-IT" altLang="it-IT" sz="1600" b="1">
                <a:solidFill>
                  <a:srgbClr val="0099DC"/>
                </a:solidFill>
                <a:latin typeface="Calibri body"/>
                <a:ea typeface="MS PGothic" panose="020B0600070205080204" pitchFamily="34" charset="-128"/>
                <a:cs typeface="Arial" panose="020B0604020202020204" pitchFamily="34" charset="0"/>
              </a:rPr>
              <a:t>3</a:t>
            </a:r>
            <a:r>
              <a:rPr lang="it-IT" altLang="it-IT" sz="1600" b="1">
                <a:solidFill>
                  <a:schemeClr val="accent1">
                    <a:lumMod val="50000"/>
                  </a:schemeClr>
                </a:solidFill>
                <a:latin typeface="Calibri body"/>
                <a:ea typeface="MS PGothic" panose="020B0600070205080204" pitchFamily="34" charset="-128"/>
                <a:cs typeface="Arial" panose="020B0604020202020204" pitchFamily="34" charset="0"/>
              </a:rPr>
              <a:t>; EP</a:t>
            </a:r>
            <a:r>
              <a:rPr lang="it-IT" altLang="it-IT" sz="1600">
                <a:solidFill>
                  <a:schemeClr val="accent1">
                    <a:lumMod val="50000"/>
                  </a:schemeClr>
                </a:solidFill>
                <a:latin typeface="Calibri body"/>
                <a:ea typeface="MS PGothic" panose="020B0600070205080204" pitchFamily="34" charset="-128"/>
                <a:cs typeface="Arial" panose="020B0604020202020204" pitchFamily="34" charset="0"/>
              </a:rPr>
              <a:t>: </a:t>
            </a:r>
            <a:r>
              <a:rPr lang="it-IT" altLang="it-IT" sz="1600" b="1">
                <a:solidFill>
                  <a:srgbClr val="116FCD"/>
                </a:solidFill>
                <a:latin typeface="Calibri body"/>
                <a:ea typeface="MS PGothic" panose="020B0600070205080204" pitchFamily="34" charset="-128"/>
                <a:cs typeface="Arial" panose="020B0604020202020204" pitchFamily="34" charset="0"/>
              </a:rPr>
              <a:t>3</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err="1">
                <a:solidFill>
                  <a:schemeClr val="accent1">
                    <a:lumMod val="50000"/>
                  </a:schemeClr>
                </a:solidFill>
                <a:latin typeface="Calibri body"/>
                <a:ea typeface="MS PGothic"/>
                <a:cs typeface="Arial"/>
              </a:rPr>
              <a:t>Further</a:t>
            </a:r>
            <a:r>
              <a:rPr lang="it-IT" altLang="it-IT" sz="1600">
                <a:solidFill>
                  <a:schemeClr val="accent1">
                    <a:lumMod val="50000"/>
                  </a:schemeClr>
                </a:solidFill>
                <a:latin typeface="Calibri body"/>
                <a:ea typeface="MS PGothic"/>
                <a:cs typeface="Arial"/>
              </a:rPr>
              <a:t> 4 </a:t>
            </a:r>
            <a:r>
              <a:rPr lang="it-IT" altLang="it-IT" sz="1600" err="1">
                <a:solidFill>
                  <a:schemeClr val="accent1">
                    <a:lumMod val="50000"/>
                  </a:schemeClr>
                </a:solidFill>
                <a:latin typeface="Calibri body"/>
                <a:ea typeface="MS PGothic"/>
                <a:cs typeface="Arial"/>
              </a:rPr>
              <a:t>cavities</a:t>
            </a:r>
            <a:r>
              <a:rPr lang="it-IT" altLang="it-IT" sz="1600">
                <a:solidFill>
                  <a:schemeClr val="accent1">
                    <a:lumMod val="50000"/>
                  </a:schemeClr>
                </a:solidFill>
                <a:latin typeface="Calibri body"/>
                <a:ea typeface="MS PGothic"/>
                <a:cs typeface="Arial"/>
              </a:rPr>
              <a:t> </a:t>
            </a:r>
            <a:r>
              <a:rPr lang="it-IT" altLang="it-IT" sz="1600" err="1">
                <a:solidFill>
                  <a:schemeClr val="accent1">
                    <a:lumMod val="50000"/>
                  </a:schemeClr>
                </a:solidFill>
                <a:latin typeface="Calibri body"/>
                <a:ea typeface="MS PGothic"/>
                <a:cs typeface="Arial"/>
              </a:rPr>
              <a:t>produced</a:t>
            </a:r>
            <a:r>
              <a:rPr lang="it-IT" altLang="it-IT" sz="1600">
                <a:solidFill>
                  <a:schemeClr val="accent1">
                    <a:lumMod val="50000"/>
                  </a:schemeClr>
                </a:solidFill>
                <a:latin typeface="Calibri body"/>
                <a:ea typeface="MS PGothic"/>
                <a:cs typeface="Arial"/>
              </a:rPr>
              <a:t> (</a:t>
            </a:r>
            <a:r>
              <a:rPr lang="it-IT" altLang="it-IT" sz="1600" b="1">
                <a:solidFill>
                  <a:schemeClr val="accent1">
                    <a:lumMod val="50000"/>
                  </a:schemeClr>
                </a:solidFill>
                <a:latin typeface="Calibri body"/>
                <a:ea typeface="MS PGothic"/>
                <a:cs typeface="Arial"/>
              </a:rPr>
              <a:t>EP </a:t>
            </a:r>
            <a:r>
              <a:rPr lang="it-IT" altLang="it-IT" sz="1600" b="1" err="1">
                <a:solidFill>
                  <a:schemeClr val="accent1">
                    <a:lumMod val="50000"/>
                  </a:schemeClr>
                </a:solidFill>
                <a:latin typeface="Calibri body"/>
                <a:ea typeface="MS PGothic"/>
                <a:cs typeface="Arial"/>
              </a:rPr>
              <a:t>cycle</a:t>
            </a:r>
            <a:r>
              <a:rPr lang="it-IT" altLang="it-IT" sz="1600">
                <a:solidFill>
                  <a:schemeClr val="accent1">
                    <a:lumMod val="50000"/>
                  </a:schemeClr>
                </a:solidFill>
                <a:latin typeface="Calibri body"/>
                <a:ea typeface="MS PGothic"/>
                <a:cs typeface="Arial"/>
              </a:rPr>
              <a:t>):</a:t>
            </a:r>
          </a:p>
          <a:p>
            <a:pPr marL="636270" lvl="1" indent="-179070" defTabSz="912813" fontAlgn="base">
              <a:lnSpc>
                <a:spcPct val="90000"/>
              </a:lnSpc>
              <a:spcBef>
                <a:spcPts val="400"/>
              </a:spcBef>
              <a:spcAft>
                <a:spcPct val="0"/>
              </a:spcAft>
              <a:buFont typeface="Arial" panose="020B0604020202020204" pitchFamily="34" charset="0"/>
              <a:buChar char="•"/>
              <a:defRPr/>
            </a:pPr>
            <a:r>
              <a:rPr lang="it-IT" altLang="it-IT" sz="1600" b="1">
                <a:solidFill>
                  <a:srgbClr val="7030A0"/>
                </a:solidFill>
                <a:latin typeface="Calibri body"/>
                <a:ea typeface="MS PGothic"/>
                <a:cs typeface="Arial"/>
              </a:rPr>
              <a:t>Now integrated in cryomodule 9 @ ESS</a:t>
            </a:r>
            <a:endParaRPr lang="it-IT" altLang="it-IT" sz="1600" b="1">
              <a:solidFill>
                <a:srgbClr val="7030A0"/>
              </a:solidFill>
              <a:latin typeface="Calibri body"/>
              <a:ea typeface="MS PGothic" panose="020B0600070205080204" pitchFamily="34" charset="-128"/>
              <a:cs typeface="Arial" panose="020B0604020202020204" pitchFamily="34" charset="0"/>
            </a:endParaRP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a:solidFill>
                  <a:srgbClr val="FF6600"/>
                </a:solidFill>
                <a:latin typeface="Calibri body"/>
                <a:ea typeface="MS PGothic" panose="020B0600070205080204" pitchFamily="34" charset="-128"/>
                <a:cs typeface="Arial" panose="020B0604020202020204" pitchFamily="34" charset="0"/>
              </a:rPr>
              <a:t>Cavities in quarantine</a:t>
            </a:r>
            <a:r>
              <a:rPr lang="en-US" altLang="it-IT" sz="1600" b="1">
                <a:solidFill>
                  <a:schemeClr val="accent1">
                    <a:lumMod val="50000"/>
                  </a:schemeClr>
                </a:solidFill>
                <a:latin typeface="Calibri body"/>
                <a:ea typeface="MS PGothic" panose="020B0600070205080204" pitchFamily="34" charset="-128"/>
                <a:cs typeface="Arial" panose="020B0604020202020204" pitchFamily="34" charset="0"/>
              </a:rPr>
              <a:t>: </a:t>
            </a:r>
            <a:r>
              <a:rPr lang="en-US" altLang="it-IT" sz="1600" b="1">
                <a:solidFill>
                  <a:srgbClr val="FF6600"/>
                </a:solidFill>
                <a:latin typeface="Calibri body"/>
                <a:ea typeface="MS PGothic" panose="020B0600070205080204" pitchFamily="34" charset="-128"/>
                <a:cs typeface="Arial" panose="020B0604020202020204" pitchFamily="34" charset="0"/>
              </a:rPr>
              <a:t>5 </a:t>
            </a:r>
            <a:endParaRPr lang="it-IT" altLang="it-IT" sz="1600" b="1">
              <a:solidFill>
                <a:srgbClr val="FF6600"/>
              </a:solidFill>
              <a:latin typeface="Calibri body"/>
              <a:ea typeface="MS PGothic" panose="020B0600070205080204" pitchFamily="34" charset="-128"/>
              <a:cs typeface="Arial" panose="020B0604020202020204" pitchFamily="34" charset="0"/>
            </a:endParaRPr>
          </a:p>
          <a:p>
            <a:pPr defTabSz="912813" fontAlgn="base">
              <a:lnSpc>
                <a:spcPct val="90000"/>
              </a:lnSpc>
              <a:spcBef>
                <a:spcPts val="400"/>
              </a:spcBef>
              <a:spcAft>
                <a:spcPct val="0"/>
              </a:spcAft>
              <a:defRPr/>
            </a:pPr>
            <a:endParaRPr lang="en-US" altLang="it-IT" sz="300" b="1">
              <a:solidFill>
                <a:schemeClr val="accent1">
                  <a:lumMod val="50000"/>
                </a:schemeClr>
              </a:solidFill>
              <a:latin typeface="Calibri body"/>
              <a:ea typeface="MS PGothic" panose="020B0600070205080204" pitchFamily="34" charset="-128"/>
              <a:cs typeface="Arial" panose="020B0604020202020204" pitchFamily="34" charset="0"/>
            </a:endParaRPr>
          </a:p>
          <a:p>
            <a:pPr defTabSz="912813" fontAlgn="base">
              <a:lnSpc>
                <a:spcPct val="90000"/>
              </a:lnSpc>
              <a:spcBef>
                <a:spcPts val="400"/>
              </a:spcBef>
              <a:spcAft>
                <a:spcPct val="0"/>
              </a:spcAft>
              <a:defRPr/>
            </a:pPr>
            <a:r>
              <a:rPr lang="en-US" altLang="it-IT" sz="2400" b="1">
                <a:solidFill>
                  <a:schemeClr val="accent1">
                    <a:lumMod val="50000"/>
                  </a:schemeClr>
                </a:solidFill>
                <a:latin typeface="Calibri body"/>
                <a:ea typeface="MS PGothic" panose="020B0600070205080204" pitchFamily="34" charset="-128"/>
                <a:cs typeface="Arial" panose="020B0604020202020204" pitchFamily="34" charset="0"/>
              </a:rPr>
              <a:t>Recovery strategy:</a:t>
            </a:r>
            <a:endParaRPr lang="it-IT" altLang="it-IT" sz="2400" b="1">
              <a:solidFill>
                <a:schemeClr val="accent1">
                  <a:lumMod val="50000"/>
                </a:schemeClr>
              </a:solidFill>
              <a:latin typeface="Calibri body"/>
              <a:ea typeface="MS PGothic" panose="020B0600070205080204" pitchFamily="34" charset="-128"/>
              <a:cs typeface="Arial" panose="020B0604020202020204" pitchFamily="34" charset="0"/>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a:solidFill>
                  <a:schemeClr val="accent1">
                    <a:lumMod val="50000"/>
                  </a:schemeClr>
                </a:solidFill>
                <a:latin typeface="Calibri body"/>
                <a:ea typeface="MS PGothic"/>
                <a:cs typeface="Arial"/>
              </a:rPr>
              <a:t>HPR </a:t>
            </a:r>
            <a:r>
              <a:rPr lang="it-IT" altLang="it-IT" sz="1600" b="1" err="1">
                <a:solidFill>
                  <a:schemeClr val="accent1">
                    <a:lumMod val="50000"/>
                  </a:schemeClr>
                </a:solidFill>
                <a:latin typeface="Calibri body"/>
                <a:ea typeface="MS PGothic"/>
                <a:cs typeface="Arial"/>
              </a:rPr>
              <a:t>improved</a:t>
            </a:r>
            <a:r>
              <a:rPr lang="it-IT" altLang="it-IT" sz="1600" b="1">
                <a:solidFill>
                  <a:schemeClr val="accent1">
                    <a:lumMod val="50000"/>
                  </a:schemeClr>
                </a:solidFill>
                <a:latin typeface="Calibri body"/>
                <a:ea typeface="MS PGothic"/>
                <a:cs typeface="Arial"/>
              </a:rPr>
              <a:t> </a:t>
            </a:r>
            <a:r>
              <a:rPr lang="it-IT" altLang="it-IT" sz="1600">
                <a:solidFill>
                  <a:schemeClr val="accent1">
                    <a:lumMod val="50000"/>
                  </a:schemeClr>
                </a:solidFill>
                <a:latin typeface="Calibri body"/>
                <a:ea typeface="MS PGothic"/>
                <a:cs typeface="Arial"/>
              </a:rPr>
              <a:t>to </a:t>
            </a:r>
            <a:r>
              <a:rPr lang="it-IT" altLang="it-IT" sz="1600" err="1">
                <a:solidFill>
                  <a:schemeClr val="accent1">
                    <a:lumMod val="50000"/>
                  </a:schemeClr>
                </a:solidFill>
                <a:latin typeface="Calibri body"/>
                <a:ea typeface="MS PGothic"/>
                <a:cs typeface="Arial"/>
              </a:rPr>
              <a:t>better</a:t>
            </a:r>
            <a:r>
              <a:rPr lang="it-IT" altLang="it-IT" sz="1600">
                <a:solidFill>
                  <a:schemeClr val="accent1">
                    <a:lumMod val="50000"/>
                  </a:schemeClr>
                </a:solidFill>
                <a:latin typeface="Calibri body"/>
                <a:ea typeface="MS PGothic"/>
                <a:cs typeface="Arial"/>
              </a:rPr>
              <a:t> </a:t>
            </a:r>
            <a:r>
              <a:rPr lang="it-IT" altLang="it-IT" sz="1600" err="1">
                <a:solidFill>
                  <a:schemeClr val="accent1">
                    <a:lumMod val="50000"/>
                  </a:schemeClr>
                </a:solidFill>
                <a:latin typeface="Calibri body"/>
                <a:ea typeface="MS PGothic"/>
                <a:cs typeface="Arial"/>
              </a:rPr>
              <a:t>fit</a:t>
            </a:r>
            <a:r>
              <a:rPr lang="it-IT" altLang="it-IT" sz="1600">
                <a:solidFill>
                  <a:schemeClr val="accent1">
                    <a:lumMod val="50000"/>
                  </a:schemeClr>
                </a:solidFill>
                <a:latin typeface="Calibri body"/>
                <a:ea typeface="MS PGothic"/>
                <a:cs typeface="Arial"/>
              </a:rPr>
              <a:t> the </a:t>
            </a:r>
            <a:r>
              <a:rPr lang="it-IT" altLang="it-IT" sz="1600" b="1" err="1">
                <a:solidFill>
                  <a:schemeClr val="accent1">
                    <a:lumMod val="50000"/>
                  </a:schemeClr>
                </a:solidFill>
                <a:latin typeface="Calibri body"/>
                <a:ea typeface="MS PGothic"/>
                <a:cs typeface="Arial"/>
              </a:rPr>
              <a:t>cell</a:t>
            </a:r>
            <a:r>
              <a:rPr lang="it-IT" altLang="it-IT" sz="1600" b="1">
                <a:solidFill>
                  <a:schemeClr val="accent1">
                    <a:lumMod val="50000"/>
                  </a:schemeClr>
                </a:solidFill>
                <a:latin typeface="Calibri body"/>
                <a:ea typeface="MS PGothic"/>
                <a:cs typeface="Arial"/>
              </a:rPr>
              <a:t> </a:t>
            </a:r>
            <a:r>
              <a:rPr lang="it-IT" altLang="it-IT" sz="1600" b="1" err="1">
                <a:solidFill>
                  <a:schemeClr val="accent1">
                    <a:lumMod val="50000"/>
                  </a:schemeClr>
                </a:solidFill>
                <a:latin typeface="Calibri body"/>
                <a:ea typeface="MS PGothic"/>
                <a:cs typeface="Arial"/>
              </a:rPr>
              <a:t>shape</a:t>
            </a:r>
            <a:r>
              <a:rPr lang="it-IT" altLang="it-IT" sz="1600" b="1">
                <a:solidFill>
                  <a:schemeClr val="accent1">
                    <a:lumMod val="50000"/>
                  </a:schemeClr>
                </a:solidFill>
                <a:latin typeface="Calibri body"/>
                <a:ea typeface="MS PGothic"/>
                <a:cs typeface="Arial"/>
              </a:rPr>
              <a:t> </a:t>
            </a:r>
            <a:r>
              <a:rPr lang="it-IT" altLang="it-IT" sz="1600" b="1">
                <a:latin typeface="Calibri body"/>
                <a:ea typeface="MS PGothic" panose="020B0600070205080204" pitchFamily="34" charset="-128"/>
                <a:cs typeface="Arial" panose="020B0604020202020204" pitchFamily="34" charset="0"/>
              </a:rPr>
              <a:t/>
            </a:r>
            <a:br>
              <a:rPr lang="it-IT" altLang="it-IT" sz="1600" b="1">
                <a:latin typeface="Calibri body"/>
                <a:ea typeface="MS PGothic" panose="020B0600070205080204" pitchFamily="34" charset="-128"/>
                <a:cs typeface="Arial" panose="020B0604020202020204" pitchFamily="34" charset="0"/>
              </a:rPr>
            </a:br>
            <a:r>
              <a:rPr lang="it-IT" altLang="it-IT" sz="1600">
                <a:solidFill>
                  <a:schemeClr val="accent1">
                    <a:lumMod val="50000"/>
                  </a:schemeClr>
                </a:solidFill>
                <a:latin typeface="Calibri body"/>
                <a:ea typeface="MS PGothic"/>
                <a:cs typeface="Arial"/>
              </a:rPr>
              <a:t>(new head), </a:t>
            </a:r>
            <a:r>
              <a:rPr lang="it-IT" altLang="it-IT" sz="1600" b="1">
                <a:solidFill>
                  <a:schemeClr val="accent1">
                    <a:lumMod val="50000"/>
                  </a:schemeClr>
                </a:solidFill>
                <a:latin typeface="Calibri body"/>
                <a:ea typeface="MS PGothic"/>
                <a:cs typeface="Arial"/>
              </a:rPr>
              <a:t>EP </a:t>
            </a:r>
            <a:r>
              <a:rPr lang="it-IT" altLang="it-IT" sz="1600" err="1">
                <a:solidFill>
                  <a:schemeClr val="accent1">
                    <a:lumMod val="50000"/>
                  </a:schemeClr>
                </a:solidFill>
                <a:latin typeface="Calibri body"/>
                <a:ea typeface="MS PGothic"/>
                <a:cs typeface="Arial"/>
              </a:rPr>
              <a:t>adapted</a:t>
            </a:r>
            <a:r>
              <a:rPr lang="it-IT" altLang="it-IT" sz="1600">
                <a:solidFill>
                  <a:schemeClr val="accent1">
                    <a:lumMod val="50000"/>
                  </a:schemeClr>
                </a:solidFill>
                <a:latin typeface="Calibri body"/>
                <a:ea typeface="MS PGothic"/>
                <a:cs typeface="Arial"/>
              </a:rPr>
              <a:t> to ESS </a:t>
            </a:r>
            <a:r>
              <a:rPr lang="it-IT" altLang="it-IT" sz="1600" err="1">
                <a:solidFill>
                  <a:schemeClr val="accent1">
                    <a:lumMod val="50000"/>
                  </a:schemeClr>
                </a:solidFill>
                <a:latin typeface="Calibri body"/>
                <a:ea typeface="MS PGothic"/>
                <a:cs typeface="Arial"/>
              </a:rPr>
              <a:t>shape</a:t>
            </a:r>
            <a:r>
              <a:rPr lang="it-IT" altLang="it-IT" sz="1600">
                <a:solidFill>
                  <a:schemeClr val="accent1">
                    <a:lumMod val="50000"/>
                  </a:schemeClr>
                </a:solidFill>
                <a:latin typeface="Calibri body"/>
                <a:ea typeface="MS PGothic"/>
                <a:cs typeface="Arial"/>
              </a:rPr>
              <a:t> for </a:t>
            </a:r>
            <a:r>
              <a:rPr lang="it-IT" altLang="it-IT" sz="1600" err="1">
                <a:solidFill>
                  <a:schemeClr val="accent1">
                    <a:lumMod val="50000"/>
                  </a:schemeClr>
                </a:solidFill>
                <a:latin typeface="Calibri body"/>
                <a:ea typeface="MS PGothic"/>
                <a:cs typeface="Arial"/>
              </a:rPr>
              <a:t>surface</a:t>
            </a:r>
            <a:r>
              <a:rPr lang="it-IT" altLang="it-IT" sz="1600">
                <a:solidFill>
                  <a:schemeClr val="accent1">
                    <a:lumMod val="50000"/>
                  </a:schemeClr>
                </a:solidFill>
                <a:latin typeface="Calibri body"/>
                <a:ea typeface="MS PGothic"/>
                <a:cs typeface="Arial"/>
              </a:rPr>
              <a:t> treatment: </a:t>
            </a:r>
            <a:r>
              <a:rPr lang="it-IT" altLang="it-IT" sz="1600">
                <a:latin typeface="Calibri body"/>
                <a:ea typeface="MS PGothic" panose="020B0600070205080204" pitchFamily="34" charset="-128"/>
                <a:cs typeface="Arial" panose="020B0604020202020204" pitchFamily="34" charset="0"/>
              </a:rPr>
              <a:t/>
            </a:r>
            <a:br>
              <a:rPr lang="it-IT" altLang="it-IT" sz="1600">
                <a:latin typeface="Calibri body"/>
                <a:ea typeface="MS PGothic" panose="020B0600070205080204" pitchFamily="34" charset="-128"/>
                <a:cs typeface="Arial" panose="020B0604020202020204" pitchFamily="34" charset="0"/>
              </a:rPr>
            </a:br>
            <a:r>
              <a:rPr lang="it-IT" altLang="it-IT" sz="1600">
                <a:solidFill>
                  <a:schemeClr val="accent1">
                    <a:lumMod val="50000"/>
                  </a:schemeClr>
                </a:solidFill>
                <a:latin typeface="Calibri body"/>
                <a:ea typeface="MS PGothic"/>
                <a:cs typeface="Arial"/>
              </a:rPr>
              <a:t>-&gt; </a:t>
            </a:r>
            <a:r>
              <a:rPr lang="it-IT" altLang="it-IT" sz="1600" b="1">
                <a:solidFill>
                  <a:schemeClr val="accent1">
                    <a:lumMod val="50000"/>
                  </a:schemeClr>
                </a:solidFill>
                <a:latin typeface="Calibri body"/>
                <a:ea typeface="MS PGothic"/>
                <a:cs typeface="Arial"/>
              </a:rPr>
              <a:t>performance </a:t>
            </a:r>
            <a:r>
              <a:rPr lang="it-IT" altLang="it-IT" sz="1600" b="1" err="1">
                <a:solidFill>
                  <a:schemeClr val="accent1">
                    <a:lumMod val="50000"/>
                  </a:schemeClr>
                </a:solidFill>
                <a:latin typeface="Calibri body"/>
                <a:ea typeface="MS PGothic"/>
                <a:cs typeface="Arial"/>
              </a:rPr>
              <a:t>improvement</a:t>
            </a:r>
            <a:r>
              <a:rPr lang="it-IT" altLang="it-IT" sz="1600" b="1">
                <a:solidFill>
                  <a:schemeClr val="accent1">
                    <a:lumMod val="50000"/>
                  </a:schemeClr>
                </a:solidFill>
                <a:latin typeface="Calibri body"/>
                <a:ea typeface="MS PGothic"/>
                <a:cs typeface="Arial"/>
              </a:rPr>
              <a:t> of MP/FE limited </a:t>
            </a:r>
            <a:r>
              <a:rPr lang="it-IT" altLang="it-IT" sz="1600" b="1" err="1">
                <a:solidFill>
                  <a:schemeClr val="accent1">
                    <a:lumMod val="50000"/>
                  </a:schemeClr>
                </a:solidFill>
                <a:latin typeface="Calibri body"/>
                <a:ea typeface="MS PGothic"/>
                <a:cs typeface="Arial"/>
              </a:rPr>
              <a:t>cavities</a:t>
            </a:r>
            <a:endParaRPr lang="it-IT" altLang="it-IT" sz="1600">
              <a:solidFill>
                <a:schemeClr val="accent1">
                  <a:lumMod val="50000"/>
                </a:schemeClr>
              </a:solidFill>
              <a:latin typeface="Calibri body"/>
              <a:ea typeface="MS PGothic"/>
              <a:cs typeface="Arial"/>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err="1">
                <a:solidFill>
                  <a:schemeClr val="accent1">
                    <a:lumMod val="50000"/>
                  </a:schemeClr>
                </a:solidFill>
                <a:latin typeface="Calibri body"/>
                <a:ea typeface="MS PGothic"/>
                <a:cs typeface="Arial"/>
              </a:rPr>
              <a:t>rotating</a:t>
            </a:r>
            <a:r>
              <a:rPr lang="it-IT" altLang="it-IT" sz="1600" b="1">
                <a:solidFill>
                  <a:schemeClr val="accent1">
                    <a:lumMod val="50000"/>
                  </a:schemeClr>
                </a:solidFill>
                <a:latin typeface="Calibri body"/>
                <a:ea typeface="MS PGothic"/>
                <a:cs typeface="Arial"/>
              </a:rPr>
              <a:t> BCP </a:t>
            </a:r>
            <a:r>
              <a:rPr lang="it-IT" altLang="it-IT" sz="1600">
                <a:solidFill>
                  <a:schemeClr val="accent1">
                    <a:lumMod val="50000"/>
                  </a:schemeClr>
                </a:solidFill>
                <a:latin typeface="Calibri body"/>
                <a:ea typeface="MS PGothic"/>
                <a:cs typeface="Arial"/>
              </a:rPr>
              <a:t>on </a:t>
            </a:r>
            <a:r>
              <a:rPr lang="it-IT" altLang="it-IT" sz="1600" err="1">
                <a:solidFill>
                  <a:schemeClr val="accent1">
                    <a:lumMod val="50000"/>
                  </a:schemeClr>
                </a:solidFill>
                <a:latin typeface="Calibri body"/>
                <a:ea typeface="MS PGothic"/>
                <a:cs typeface="Arial"/>
              </a:rPr>
              <a:t>integrated</a:t>
            </a:r>
            <a:r>
              <a:rPr lang="it-IT" altLang="it-IT" sz="1600">
                <a:solidFill>
                  <a:schemeClr val="accent1">
                    <a:lumMod val="50000"/>
                  </a:schemeClr>
                </a:solidFill>
                <a:latin typeface="Calibri body"/>
                <a:ea typeface="MS PGothic"/>
                <a:cs typeface="Arial"/>
              </a:rPr>
              <a:t> </a:t>
            </a:r>
            <a:r>
              <a:rPr lang="it-IT" altLang="it-IT" sz="1600" err="1">
                <a:solidFill>
                  <a:schemeClr val="accent1">
                    <a:lumMod val="50000"/>
                  </a:schemeClr>
                </a:solidFill>
                <a:latin typeface="Calibri body"/>
                <a:ea typeface="MS PGothic"/>
                <a:cs typeface="Arial"/>
              </a:rPr>
              <a:t>cavities</a:t>
            </a:r>
            <a:r>
              <a:rPr lang="it-IT" altLang="it-IT" sz="1600" b="1">
                <a:solidFill>
                  <a:schemeClr val="accent1">
                    <a:lumMod val="50000"/>
                  </a:schemeClr>
                </a:solidFill>
                <a:latin typeface="Calibri body"/>
                <a:ea typeface="MS PGothic"/>
                <a:cs typeface="Arial"/>
              </a:rPr>
              <a:t>:</a:t>
            </a:r>
            <a:r>
              <a:rPr lang="it-IT" altLang="it-IT" sz="1600">
                <a:solidFill>
                  <a:schemeClr val="accent1">
                    <a:lumMod val="50000"/>
                  </a:schemeClr>
                </a:solidFill>
                <a:latin typeface="Calibri body"/>
                <a:ea typeface="MS PGothic"/>
                <a:cs typeface="Arial"/>
              </a:rPr>
              <a:t> </a:t>
            </a:r>
            <a:r>
              <a:rPr lang="it-IT" altLang="it-IT" sz="1600">
                <a:latin typeface="Calibri body"/>
                <a:ea typeface="MS PGothic" panose="020B0600070205080204" pitchFamily="34" charset="-128"/>
                <a:cs typeface="Arial" panose="020B0604020202020204" pitchFamily="34" charset="0"/>
              </a:rPr>
              <a:t/>
            </a:r>
            <a:br>
              <a:rPr lang="it-IT" altLang="it-IT" sz="1600">
                <a:latin typeface="Calibri body"/>
                <a:ea typeface="MS PGothic" panose="020B0600070205080204" pitchFamily="34" charset="-128"/>
                <a:cs typeface="Arial" panose="020B0604020202020204" pitchFamily="34" charset="0"/>
              </a:rPr>
            </a:br>
            <a:r>
              <a:rPr lang="it-IT" altLang="it-IT" sz="1600">
                <a:solidFill>
                  <a:schemeClr val="accent1">
                    <a:lumMod val="50000"/>
                  </a:schemeClr>
                </a:solidFill>
                <a:latin typeface="Calibri body"/>
                <a:ea typeface="MS PGothic"/>
                <a:cs typeface="Arial"/>
              </a:rPr>
              <a:t>-&gt; </a:t>
            </a:r>
            <a:r>
              <a:rPr lang="it-IT" altLang="it-IT" sz="1600" b="1">
                <a:solidFill>
                  <a:schemeClr val="accent1">
                    <a:lumMod val="50000"/>
                  </a:schemeClr>
                </a:solidFill>
                <a:latin typeface="Calibri body"/>
                <a:ea typeface="MS PGothic"/>
                <a:cs typeface="Arial"/>
              </a:rPr>
              <a:t>some performance </a:t>
            </a:r>
            <a:r>
              <a:rPr lang="it-IT" altLang="it-IT" sz="1600" b="1" err="1">
                <a:solidFill>
                  <a:schemeClr val="accent1">
                    <a:lumMod val="50000"/>
                  </a:schemeClr>
                </a:solidFill>
                <a:latin typeface="Calibri body"/>
                <a:ea typeface="MS PGothic"/>
                <a:cs typeface="Arial"/>
              </a:rPr>
              <a:t>improvement</a:t>
            </a:r>
            <a:endParaRPr lang="it-IT" altLang="it-IT" sz="1600">
              <a:solidFill>
                <a:schemeClr val="accent1">
                  <a:lumMod val="50000"/>
                </a:schemeClr>
              </a:solidFill>
              <a:latin typeface="Calibri body"/>
              <a:ea typeface="MS PGothic"/>
              <a:cs typeface="Arial"/>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a:solidFill>
                  <a:schemeClr val="accent1">
                    <a:lumMod val="50000"/>
                  </a:schemeClr>
                </a:solidFill>
                <a:latin typeface="Calibri body"/>
                <a:ea typeface="MS PGothic"/>
                <a:cs typeface="Arial"/>
              </a:rPr>
              <a:t>Risk </a:t>
            </a:r>
            <a:r>
              <a:rPr lang="it-IT" altLang="it-IT" sz="1600" b="1" err="1">
                <a:solidFill>
                  <a:schemeClr val="accent1">
                    <a:lumMod val="50000"/>
                  </a:schemeClr>
                </a:solidFill>
                <a:latin typeface="Calibri body"/>
                <a:ea typeface="MS PGothic"/>
                <a:cs typeface="Arial"/>
              </a:rPr>
              <a:t>mitigation</a:t>
            </a:r>
            <a:r>
              <a:rPr lang="it-IT" altLang="it-IT" sz="1600" b="1">
                <a:solidFill>
                  <a:schemeClr val="accent1">
                    <a:lumMod val="50000"/>
                  </a:schemeClr>
                </a:solidFill>
                <a:latin typeface="Calibri body"/>
                <a:ea typeface="MS PGothic"/>
                <a:cs typeface="Arial"/>
              </a:rPr>
              <a:t> with 4 new </a:t>
            </a:r>
            <a:r>
              <a:rPr lang="it-IT" altLang="it-IT" sz="1600" b="1" err="1">
                <a:solidFill>
                  <a:schemeClr val="accent1">
                    <a:lumMod val="50000"/>
                  </a:schemeClr>
                </a:solidFill>
                <a:latin typeface="Calibri body"/>
                <a:ea typeface="MS PGothic"/>
                <a:cs typeface="Arial"/>
              </a:rPr>
              <a:t>cavities</a:t>
            </a:r>
            <a:r>
              <a:rPr lang="it-IT" altLang="it-IT" sz="1600">
                <a:solidFill>
                  <a:schemeClr val="accent1">
                    <a:lumMod val="50000"/>
                  </a:schemeClr>
                </a:solidFill>
                <a:latin typeface="Calibri body"/>
                <a:ea typeface="MS PGothic"/>
                <a:cs typeface="Arial"/>
              </a:rPr>
              <a:t> </a:t>
            </a:r>
            <a:r>
              <a:rPr lang="it-IT" altLang="it-IT" sz="1600" err="1">
                <a:solidFill>
                  <a:schemeClr val="accent1">
                    <a:lumMod val="50000"/>
                  </a:schemeClr>
                </a:solidFill>
                <a:latin typeface="Calibri body"/>
                <a:ea typeface="MS PGothic"/>
                <a:cs typeface="Arial"/>
              </a:rPr>
              <a:t>produced</a:t>
            </a:r>
            <a:r>
              <a:rPr lang="it-IT" altLang="it-IT" sz="1600">
                <a:solidFill>
                  <a:schemeClr val="accent1">
                    <a:lumMod val="50000"/>
                  </a:schemeClr>
                </a:solidFill>
                <a:latin typeface="Calibri body"/>
                <a:ea typeface="MS PGothic"/>
                <a:cs typeface="Arial"/>
              </a:rPr>
              <a:t>: </a:t>
            </a:r>
            <a:r>
              <a:rPr lang="it-IT" altLang="it-IT" sz="1600">
                <a:latin typeface="Calibri body"/>
                <a:ea typeface="MS PGothic" panose="020B0600070205080204" pitchFamily="34" charset="-128"/>
                <a:cs typeface="Arial" panose="020B0604020202020204" pitchFamily="34" charset="0"/>
              </a:rPr>
              <a:t/>
            </a:r>
            <a:br>
              <a:rPr lang="it-IT" altLang="it-IT" sz="1600">
                <a:latin typeface="Calibri body"/>
                <a:ea typeface="MS PGothic" panose="020B0600070205080204" pitchFamily="34" charset="-128"/>
                <a:cs typeface="Arial" panose="020B0604020202020204" pitchFamily="34" charset="0"/>
              </a:rPr>
            </a:br>
            <a:r>
              <a:rPr lang="it-IT" altLang="it-IT" sz="1600">
                <a:solidFill>
                  <a:schemeClr val="accent1">
                    <a:lumMod val="50000"/>
                  </a:schemeClr>
                </a:solidFill>
                <a:latin typeface="Calibri body"/>
                <a:ea typeface="MS PGothic"/>
                <a:cs typeface="Arial"/>
              </a:rPr>
              <a:t>-&gt; </a:t>
            </a:r>
            <a:r>
              <a:rPr lang="it-IT" altLang="it-IT" sz="1600" b="1" err="1">
                <a:solidFill>
                  <a:schemeClr val="accent1">
                    <a:lumMod val="50000"/>
                  </a:schemeClr>
                </a:solidFill>
                <a:latin typeface="Calibri body"/>
                <a:ea typeface="MS PGothic"/>
                <a:cs typeface="Arial"/>
              </a:rPr>
              <a:t>all</a:t>
            </a:r>
            <a:r>
              <a:rPr lang="it-IT" altLang="it-IT" sz="1600">
                <a:solidFill>
                  <a:schemeClr val="accent1">
                    <a:lumMod val="50000"/>
                  </a:schemeClr>
                </a:solidFill>
                <a:latin typeface="Calibri body"/>
                <a:ea typeface="MS PGothic"/>
                <a:cs typeface="Arial"/>
              </a:rPr>
              <a:t> </a:t>
            </a:r>
            <a:r>
              <a:rPr lang="it-IT" altLang="it-IT" sz="1600" err="1">
                <a:solidFill>
                  <a:schemeClr val="accent1">
                    <a:lumMod val="50000"/>
                  </a:schemeClr>
                </a:solidFill>
                <a:latin typeface="Calibri body"/>
                <a:ea typeface="MS PGothic"/>
                <a:cs typeface="Arial"/>
              </a:rPr>
              <a:t>cavities</a:t>
            </a:r>
            <a:r>
              <a:rPr lang="it-IT" altLang="it-IT" sz="1600">
                <a:solidFill>
                  <a:schemeClr val="accent1">
                    <a:lumMod val="50000"/>
                  </a:schemeClr>
                </a:solidFill>
                <a:latin typeface="Calibri body"/>
                <a:ea typeface="MS PGothic"/>
                <a:cs typeface="Arial"/>
              </a:rPr>
              <a:t> </a:t>
            </a:r>
            <a:r>
              <a:rPr lang="it-IT" altLang="it-IT" sz="1600" b="1" err="1">
                <a:solidFill>
                  <a:schemeClr val="accent1">
                    <a:lumMod val="50000"/>
                  </a:schemeClr>
                </a:solidFill>
                <a:latin typeface="Calibri body"/>
                <a:ea typeface="MS PGothic"/>
                <a:cs typeface="Arial"/>
              </a:rPr>
              <a:t>overcome</a:t>
            </a:r>
            <a:r>
              <a:rPr lang="it-IT" altLang="it-IT" sz="1600" b="1">
                <a:solidFill>
                  <a:schemeClr val="accent1">
                    <a:lumMod val="50000"/>
                  </a:schemeClr>
                </a:solidFill>
                <a:latin typeface="Calibri body"/>
                <a:ea typeface="MS PGothic"/>
                <a:cs typeface="Arial"/>
              </a:rPr>
              <a:t> ESS goal </a:t>
            </a:r>
            <a:r>
              <a:rPr lang="it-IT" altLang="it-IT" sz="1600">
                <a:solidFill>
                  <a:schemeClr val="accent1">
                    <a:lumMod val="50000"/>
                  </a:schemeClr>
                </a:solidFill>
                <a:latin typeface="Calibri body"/>
                <a:ea typeface="MS PGothic"/>
                <a:cs typeface="Arial"/>
              </a:rPr>
              <a:t>(EP </a:t>
            </a:r>
            <a:r>
              <a:rPr lang="it-IT" altLang="it-IT" sz="1600" err="1">
                <a:solidFill>
                  <a:schemeClr val="accent1">
                    <a:lumMod val="50000"/>
                  </a:schemeClr>
                </a:solidFill>
                <a:latin typeface="Calibri body"/>
                <a:ea typeface="MS PGothic"/>
                <a:cs typeface="Arial"/>
              </a:rPr>
              <a:t>process</a:t>
            </a:r>
            <a:r>
              <a:rPr lang="it-IT" altLang="it-IT" sz="1600">
                <a:solidFill>
                  <a:schemeClr val="accent1">
                    <a:lumMod val="50000"/>
                  </a:schemeClr>
                </a:solidFill>
                <a:latin typeface="Calibri body"/>
                <a:ea typeface="MS PGothic"/>
                <a:cs typeface="Arial"/>
              </a:rPr>
              <a:t>)</a:t>
            </a:r>
          </a:p>
        </p:txBody>
      </p:sp>
      <p:pic>
        <p:nvPicPr>
          <p:cNvPr id="46" name="Picture 45">
            <a:extLst>
              <a:ext uri="{FF2B5EF4-FFF2-40B4-BE49-F238E27FC236}">
                <a16:creationId xmlns:a16="http://schemas.microsoft.com/office/drawing/2014/main" id="{3593C6AB-655A-A928-071C-0C1DE4DBC651}"/>
              </a:ext>
            </a:extLst>
          </p:cNvPr>
          <p:cNvPicPr>
            <a:picLocks noChangeAspect="1"/>
          </p:cNvPicPr>
          <p:nvPr/>
        </p:nvPicPr>
        <p:blipFill>
          <a:blip r:embed="rId6"/>
          <a:stretch>
            <a:fillRect/>
          </a:stretch>
        </p:blipFill>
        <p:spPr>
          <a:xfrm>
            <a:off x="6731235" y="733095"/>
            <a:ext cx="4262731" cy="2352081"/>
          </a:xfrm>
          <a:prstGeom prst="rect">
            <a:avLst/>
          </a:prstGeom>
          <a:ln>
            <a:solidFill>
              <a:schemeClr val="tx1">
                <a:lumMod val="65000"/>
                <a:lumOff val="35000"/>
              </a:schemeClr>
            </a:solidFill>
          </a:ln>
        </p:spPr>
      </p:pic>
      <p:pic>
        <p:nvPicPr>
          <p:cNvPr id="3" name="Immagine 2"/>
          <p:cNvPicPr>
            <a:picLocks noChangeAspect="1"/>
          </p:cNvPicPr>
          <p:nvPr/>
        </p:nvPicPr>
        <p:blipFill>
          <a:blip r:embed="rId7"/>
          <a:stretch>
            <a:fillRect/>
          </a:stretch>
        </p:blipFill>
        <p:spPr>
          <a:xfrm>
            <a:off x="519370" y="4900445"/>
            <a:ext cx="3849599" cy="1853140"/>
          </a:xfrm>
          <a:prstGeom prst="rect">
            <a:avLst/>
          </a:prstGeom>
        </p:spPr>
      </p:pic>
      <p:sp>
        <p:nvSpPr>
          <p:cNvPr id="37" name="Rectangle: Rounded Corners 36">
            <a:extLst>
              <a:ext uri="{FF2B5EF4-FFF2-40B4-BE49-F238E27FC236}">
                <a16:creationId xmlns:a16="http://schemas.microsoft.com/office/drawing/2014/main" id="{E229671C-2BB7-75AF-163C-33DB6D187744}"/>
              </a:ext>
            </a:extLst>
          </p:cNvPr>
          <p:cNvSpPr/>
          <p:nvPr/>
        </p:nvSpPr>
        <p:spPr>
          <a:xfrm>
            <a:off x="3100671" y="6553538"/>
            <a:ext cx="1949823" cy="304462"/>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a:t>New series cavties</a:t>
            </a:r>
          </a:p>
        </p:txBody>
      </p:sp>
      <p:pic>
        <p:nvPicPr>
          <p:cNvPr id="9" name="Immagine 8"/>
          <p:cNvPicPr>
            <a:picLocks noChangeAspect="1"/>
          </p:cNvPicPr>
          <p:nvPr/>
        </p:nvPicPr>
        <p:blipFill>
          <a:blip r:embed="rId8"/>
          <a:stretch>
            <a:fillRect/>
          </a:stretch>
        </p:blipFill>
        <p:spPr>
          <a:xfrm>
            <a:off x="8044585" y="3649769"/>
            <a:ext cx="2578832" cy="335309"/>
          </a:xfrm>
          <a:prstGeom prst="rect">
            <a:avLst/>
          </a:prstGeom>
        </p:spPr>
      </p:pic>
    </p:spTree>
    <p:extLst>
      <p:ext uri="{BB962C8B-B14F-4D97-AF65-F5344CB8AC3E}">
        <p14:creationId xmlns:p14="http://schemas.microsoft.com/office/powerpoint/2010/main" val="230640781"/>
      </p:ext>
    </p:extLst>
  </p:cSld>
  <p:clrMapOvr>
    <a:masterClrMapping/>
  </p:clrMapOvr>
  <p:extLst>
    <p:ext uri="{6950BFC3-D8DA-4A85-94F7-54DA5524770B}">
      <p188:commentRel xmlns:p188="http://schemas.microsoft.com/office/powerpoint/2018/8/main" xmlns="" r:id="rId9"/>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E948F44-D354-7EC4-7AF0-C7807E8F5126}"/>
              </a:ext>
            </a:extLst>
          </p:cNvPr>
          <p:cNvSpPr txBox="1">
            <a:spLocks/>
          </p:cNvSpPr>
          <p:nvPr/>
        </p:nvSpPr>
        <p:spPr>
          <a:xfrm>
            <a:off x="786918" y="614756"/>
            <a:ext cx="8075316" cy="4062824"/>
          </a:xfrm>
        </p:spPr>
        <p:txBody>
          <a:bodyPr lIns="0" tIns="0" rIns="0" bIns="0" anchor="t"/>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just">
              <a:spcBef>
                <a:spcPts val="1000"/>
              </a:spcBef>
              <a:buNone/>
              <a:defRPr/>
            </a:pPr>
            <a:r>
              <a:rPr kumimoji="0" lang="en-US" b="0" i="0" u="none" strike="noStrike" kern="1200" cap="none" spc="0" normalizeH="0" baseline="0" noProof="0">
                <a:ln>
                  <a:noFill/>
                </a:ln>
                <a:solidFill>
                  <a:schemeClr val="tx1"/>
                </a:solidFill>
                <a:effectLst/>
                <a:uLnTx/>
                <a:uFillTx/>
                <a:latin typeface="+mn-lt"/>
                <a:cs typeface="Arial"/>
              </a:rPr>
              <a:t>INFN LASA provided a </a:t>
            </a:r>
            <a:r>
              <a:rPr kumimoji="0" lang="en-US" b="1" i="1" u="none" strike="noStrike" kern="1200" cap="none" spc="0" normalizeH="0" baseline="0" noProof="0">
                <a:ln>
                  <a:noFill/>
                </a:ln>
                <a:solidFill>
                  <a:schemeClr val="tx1"/>
                </a:solidFill>
                <a:effectLst/>
                <a:uLnTx/>
                <a:uFillTx/>
                <a:latin typeface="+mn-lt"/>
                <a:cs typeface="Arial"/>
              </a:rPr>
              <a:t>novel RF design for the LB650 cavities</a:t>
            </a:r>
            <a:r>
              <a:rPr kumimoji="0" lang="en-US" b="0" i="0" u="none" strike="noStrike" kern="1200" cap="none" spc="0" normalizeH="0" baseline="0" noProof="0">
                <a:ln>
                  <a:noFill/>
                </a:ln>
                <a:solidFill>
                  <a:schemeClr val="tx1"/>
                </a:solidFill>
                <a:effectLst/>
                <a:uLnTx/>
                <a:uFillTx/>
                <a:latin typeface="+mn-lt"/>
                <a:cs typeface="Arial"/>
              </a:rPr>
              <a:t>, </a:t>
            </a:r>
            <a:r>
              <a:rPr lang="en-US">
                <a:solidFill>
                  <a:schemeClr val="tx1"/>
                </a:solidFill>
                <a:latin typeface="+mn-lt"/>
              </a:rPr>
              <a:t>compliant</a:t>
            </a:r>
            <a:r>
              <a:rPr kumimoji="0" lang="en-US" b="0" i="0" u="none" strike="noStrike" kern="1200" cap="none" spc="0" normalizeH="0" baseline="0" noProof="0">
                <a:ln>
                  <a:noFill/>
                </a:ln>
                <a:solidFill>
                  <a:schemeClr val="tx1"/>
                </a:solidFill>
                <a:effectLst/>
                <a:uLnTx/>
                <a:uFillTx/>
                <a:latin typeface="+mn-lt"/>
                <a:cs typeface="Arial"/>
              </a:rPr>
              <a:t> </a:t>
            </a:r>
            <a:r>
              <a:rPr lang="en-US">
                <a:solidFill>
                  <a:schemeClr val="tx1"/>
                </a:solidFill>
                <a:latin typeface="+mn-lt"/>
              </a:rPr>
              <a:t>to</a:t>
            </a:r>
            <a:r>
              <a:rPr kumimoji="0" lang="en-US" b="0" i="0" u="none" strike="noStrike" kern="1200" cap="none" spc="0" normalizeH="0" baseline="0" noProof="0">
                <a:ln>
                  <a:noFill/>
                </a:ln>
                <a:solidFill>
                  <a:schemeClr val="tx1"/>
                </a:solidFill>
                <a:effectLst/>
                <a:uLnTx/>
                <a:uFillTx/>
                <a:latin typeface="+mn-lt"/>
                <a:cs typeface="Arial"/>
              </a:rPr>
              <a:t> Fermilab technical interfaces and specifications (outstanding Q</a:t>
            </a:r>
            <a:r>
              <a:rPr kumimoji="0" lang="en-US" b="0" i="0" u="none" strike="noStrike" kern="1200" cap="none" spc="0" normalizeH="0" baseline="-25000" noProof="0">
                <a:ln>
                  <a:noFill/>
                </a:ln>
                <a:solidFill>
                  <a:schemeClr val="tx1"/>
                </a:solidFill>
                <a:effectLst/>
                <a:uLnTx/>
                <a:uFillTx/>
                <a:latin typeface="+mn-lt"/>
                <a:cs typeface="Arial"/>
              </a:rPr>
              <a:t>0</a:t>
            </a:r>
            <a:r>
              <a:rPr kumimoji="0" lang="en-US" b="0" i="0" u="none" strike="noStrike" kern="1200" cap="none" spc="0" normalizeH="0" baseline="0" noProof="0">
                <a:ln>
                  <a:noFill/>
                </a:ln>
                <a:solidFill>
                  <a:schemeClr val="tx1"/>
                </a:solidFill>
                <a:effectLst/>
                <a:uLnTx/>
                <a:uFillTx/>
                <a:latin typeface="+mn-lt"/>
                <a:cs typeface="Arial"/>
              </a:rPr>
              <a:t> requirements).</a:t>
            </a:r>
            <a:r>
              <a:rPr lang="en-US">
                <a:solidFill>
                  <a:schemeClr val="tx1"/>
                </a:solidFill>
                <a:latin typeface="+mn-lt"/>
              </a:rPr>
              <a:t> </a:t>
            </a:r>
            <a:endParaRPr lang="it-IT">
              <a:solidFill>
                <a:schemeClr val="tx1"/>
              </a:solidFill>
              <a:latin typeface="+mn-lt"/>
            </a:endParaRPr>
          </a:p>
          <a:p>
            <a:pPr marL="0" marR="0" lvl="0" indent="0" algn="l" defTabSz="609585" rtl="0" eaLnBrk="1" fontAlgn="base" latinLnBrk="0" hangingPunct="1">
              <a:lnSpc>
                <a:spcPct val="100000"/>
              </a:lnSpc>
              <a:spcBef>
                <a:spcPts val="1000"/>
              </a:spcBef>
              <a:spcAft>
                <a:spcPct val="0"/>
              </a:spcAft>
              <a:buClrTx/>
              <a:buSzTx/>
              <a:buFont typeface="Arial" charset="0"/>
              <a:buNone/>
              <a:tabLst/>
              <a:defRPr/>
            </a:pPr>
            <a:r>
              <a:rPr kumimoji="0" lang="en-US" b="0" i="0" u="none" strike="noStrike" kern="1200" cap="none" spc="0" normalizeH="0" baseline="0" noProof="0">
                <a:ln>
                  <a:noFill/>
                </a:ln>
                <a:solidFill>
                  <a:schemeClr val="tx1"/>
                </a:solidFill>
                <a:effectLst/>
                <a:uLnTx/>
                <a:uFillTx/>
                <a:latin typeface="+mn-lt"/>
                <a:cs typeface="Arial"/>
              </a:rPr>
              <a:t>INFN-LASA contribution will cover the needs of LB650 section:</a:t>
            </a:r>
            <a:endParaRPr lang="en-US" b="0" i="0" u="none" strike="noStrike" kern="1200" cap="none" spc="0" normalizeH="0" baseline="0" noProof="0">
              <a:ln>
                <a:noFill/>
              </a:ln>
              <a:solidFill>
                <a:schemeClr val="tx1"/>
              </a:solidFill>
              <a:effectLst/>
              <a:uLnTx/>
              <a:uFillTx/>
              <a:latin typeface="+mn-lt"/>
              <a:cs typeface="Arial"/>
            </a:endParaRPr>
          </a:p>
          <a:p>
            <a:pPr marL="455295" indent="-274320">
              <a:spcBef>
                <a:spcPts val="0"/>
              </a:spcBef>
              <a:defRPr/>
            </a:pPr>
            <a:r>
              <a:rPr lang="en-US" sz="2000" b="1">
                <a:solidFill>
                  <a:srgbClr val="222A35"/>
                </a:solidFill>
                <a:latin typeface="Calibri"/>
                <a:cs typeface="Calibri"/>
              </a:rPr>
              <a:t>2 proto cavities</a:t>
            </a:r>
            <a:r>
              <a:rPr lang="en-US" sz="2000">
                <a:solidFill>
                  <a:srgbClr val="222A35"/>
                </a:solidFill>
                <a:latin typeface="Calibri"/>
                <a:cs typeface="Calibri"/>
              </a:rPr>
              <a:t> to validate processing and tech. transfer</a:t>
            </a:r>
            <a:endParaRPr lang="en-US" sz="1867">
              <a:solidFill>
                <a:srgbClr val="4E4E4E"/>
              </a:solidFill>
              <a:highlight>
                <a:srgbClr val="FFFF00"/>
              </a:highlight>
            </a:endParaRPr>
          </a:p>
          <a:p>
            <a:pPr marL="455295" indent="-274320">
              <a:spcBef>
                <a:spcPts val="0"/>
              </a:spcBef>
              <a:defRPr/>
            </a:pPr>
            <a:r>
              <a:rPr kumimoji="0" lang="en-US" sz="2000" b="1" i="0" u="none" strike="noStrike" kern="1200" cap="none" spc="0" normalizeH="0" baseline="0" noProof="0">
                <a:ln>
                  <a:noFill/>
                </a:ln>
                <a:solidFill>
                  <a:srgbClr val="222A35"/>
                </a:solidFill>
                <a:effectLst/>
                <a:uLnTx/>
                <a:uFillTx/>
                <a:latin typeface="Calibri"/>
                <a:cs typeface="Calibri"/>
              </a:rPr>
              <a:t>38 SC cavities</a:t>
            </a:r>
            <a:r>
              <a:rPr kumimoji="0" lang="en-US" sz="2000" i="0" u="none" strike="noStrike" kern="1200" cap="none" spc="0" normalizeH="0" baseline="0" noProof="0">
                <a:ln>
                  <a:noFill/>
                </a:ln>
                <a:solidFill>
                  <a:srgbClr val="222A35"/>
                </a:solidFill>
                <a:effectLst/>
                <a:uLnTx/>
                <a:uFillTx/>
                <a:latin typeface="Calibri"/>
                <a:cs typeface="Calibri"/>
              </a:rPr>
              <a:t> </a:t>
            </a:r>
            <a:r>
              <a:rPr kumimoji="0" lang="en-US" sz="2000" b="0" i="0" u="none" strike="noStrike" kern="1200" cap="none" spc="0" normalizeH="0" baseline="0" noProof="0">
                <a:ln>
                  <a:noFill/>
                </a:ln>
                <a:solidFill>
                  <a:srgbClr val="222A35"/>
                </a:solidFill>
                <a:effectLst/>
                <a:uLnTx/>
                <a:uFillTx/>
                <a:latin typeface="Calibri"/>
                <a:cs typeface="Calibri"/>
              </a:rPr>
              <a:t>required to equip </a:t>
            </a:r>
            <a:r>
              <a:rPr kumimoji="0" lang="en-US" sz="2000" i="0" u="none" strike="noStrike" kern="1200" cap="none" spc="0" normalizeH="0" baseline="0" noProof="0">
                <a:ln>
                  <a:noFill/>
                </a:ln>
                <a:solidFill>
                  <a:srgbClr val="222A35"/>
                </a:solidFill>
                <a:effectLst/>
                <a:uLnTx/>
                <a:uFillTx/>
                <a:latin typeface="Calibri"/>
                <a:cs typeface="Calibri"/>
              </a:rPr>
              <a:t>9 cryomodules </a:t>
            </a:r>
            <a:r>
              <a:rPr kumimoji="0" lang="en-US" sz="2000" b="0" i="0" u="none" strike="noStrike" kern="1200" cap="none" spc="0" normalizeH="0" baseline="0" noProof="0">
                <a:ln>
                  <a:noFill/>
                </a:ln>
                <a:solidFill>
                  <a:srgbClr val="222A35"/>
                </a:solidFill>
                <a:effectLst/>
                <a:uLnTx/>
                <a:uFillTx/>
                <a:latin typeface="Calibri"/>
                <a:cs typeface="Calibri"/>
              </a:rPr>
              <a:t>with 2 spares, delivered </a:t>
            </a:r>
            <a:r>
              <a:rPr kumimoji="0" lang="en-US" sz="2000" b="1" i="0" u="none" strike="noStrike" kern="1200" cap="none" spc="0" normalizeH="0" baseline="0" noProof="0">
                <a:ln>
                  <a:noFill/>
                </a:ln>
                <a:solidFill>
                  <a:srgbClr val="222A35"/>
                </a:solidFill>
                <a:effectLst/>
                <a:uLnTx/>
                <a:uFillTx/>
                <a:latin typeface="Calibri"/>
                <a:cs typeface="Calibri"/>
              </a:rPr>
              <a:t>as ready for string assembly</a:t>
            </a:r>
            <a:r>
              <a:rPr kumimoji="0" lang="en-US" sz="2000" b="0" i="0" u="none" strike="noStrike" kern="1200" cap="none" spc="0" normalizeH="0" baseline="0" noProof="0">
                <a:ln>
                  <a:noFill/>
                </a:ln>
                <a:solidFill>
                  <a:srgbClr val="222A35"/>
                </a:solidFill>
                <a:effectLst/>
                <a:uLnTx/>
                <a:uFillTx/>
                <a:latin typeface="Calibri"/>
                <a:cs typeface="Calibri"/>
              </a:rPr>
              <a:t>.</a:t>
            </a:r>
            <a:endParaRPr lang="en-US" sz="2000">
              <a:solidFill>
                <a:srgbClr val="222A35"/>
              </a:solidFill>
              <a:latin typeface="Calibri"/>
              <a:cs typeface="Calibri"/>
            </a:endParaRPr>
          </a:p>
          <a:p>
            <a:pPr marL="455295" indent="-274320">
              <a:spcBef>
                <a:spcPts val="0"/>
              </a:spcBef>
              <a:defRPr/>
            </a:pPr>
            <a:r>
              <a:rPr kumimoji="0" lang="en-US" sz="2000" b="1" i="0" u="none" strike="noStrike" kern="1200" cap="none" spc="0" normalizeH="0" baseline="0" noProof="0">
                <a:ln>
                  <a:noFill/>
                </a:ln>
                <a:solidFill>
                  <a:srgbClr val="222A35"/>
                </a:solidFill>
                <a:effectLst/>
                <a:uLnTx/>
                <a:uFillTx/>
                <a:latin typeface="Calibri"/>
                <a:cs typeface="Calibri"/>
              </a:rPr>
              <a:t>Qualification</a:t>
            </a:r>
            <a:r>
              <a:rPr kumimoji="0" lang="en-US" sz="2000" b="0" i="0" u="none" strike="noStrike" kern="1200" cap="none" spc="0" normalizeH="0" baseline="0" noProof="0">
                <a:ln>
                  <a:noFill/>
                </a:ln>
                <a:solidFill>
                  <a:srgbClr val="222A35"/>
                </a:solidFill>
                <a:effectLst/>
                <a:uLnTx/>
                <a:uFillTx/>
                <a:latin typeface="Calibri"/>
                <a:cs typeface="Calibri"/>
              </a:rPr>
              <a:t> via vertical cold-test provided by INFN through a </a:t>
            </a:r>
            <a:r>
              <a:rPr lang="en-US" sz="2000">
                <a:latin typeface="Calibri"/>
                <a:cs typeface="Calibri"/>
              </a:rPr>
              <a:t/>
            </a:r>
            <a:br>
              <a:rPr lang="en-US" sz="2000">
                <a:latin typeface="Calibri"/>
                <a:cs typeface="Calibri"/>
              </a:rPr>
            </a:br>
            <a:r>
              <a:rPr kumimoji="0" lang="en-US" sz="2000" b="1" i="0" u="none" strike="noStrike" kern="1200" cap="none" spc="0" normalizeH="0" baseline="0" noProof="0">
                <a:ln>
                  <a:noFill/>
                </a:ln>
                <a:solidFill>
                  <a:srgbClr val="222A35"/>
                </a:solidFill>
                <a:effectLst/>
                <a:uLnTx/>
                <a:uFillTx/>
                <a:latin typeface="Calibri"/>
                <a:cs typeface="Calibri"/>
              </a:rPr>
              <a:t>qualified cold-testing infrastructure </a:t>
            </a:r>
            <a:r>
              <a:rPr kumimoji="0" lang="en-US" sz="2000" b="0" i="0" u="none" strike="noStrike" kern="1200" cap="none" spc="0" normalizeH="0" baseline="0" noProof="0">
                <a:ln>
                  <a:noFill/>
                </a:ln>
                <a:solidFill>
                  <a:srgbClr val="222A35"/>
                </a:solidFill>
                <a:effectLst/>
                <a:uLnTx/>
                <a:uFillTx/>
                <a:latin typeface="Calibri"/>
                <a:cs typeface="Calibri"/>
              </a:rPr>
              <a:t>acting as a subcontractor</a:t>
            </a:r>
            <a:r>
              <a:rPr lang="en-US" sz="2000">
                <a:solidFill>
                  <a:srgbClr val="222A35"/>
                </a:solidFill>
                <a:latin typeface="Calibri"/>
                <a:cs typeface="Calibri"/>
              </a:rPr>
              <a:t> </a:t>
            </a:r>
          </a:p>
          <a:p>
            <a:pPr marL="455295" indent="-274320">
              <a:spcBef>
                <a:spcPts val="0"/>
              </a:spcBef>
              <a:defRPr/>
            </a:pPr>
            <a:r>
              <a:rPr kumimoji="0" lang="en-US" sz="2000" b="1" i="0" u="none" strike="noStrike" kern="1200" cap="none" spc="0" normalizeH="0" baseline="0" noProof="0">
                <a:ln>
                  <a:noFill/>
                </a:ln>
                <a:solidFill>
                  <a:srgbClr val="222A35"/>
                </a:solidFill>
                <a:effectLst/>
                <a:uLnTx/>
                <a:uFillTx/>
                <a:latin typeface="Calibri"/>
                <a:cs typeface="Calibri"/>
              </a:rPr>
              <a:t>Compliance</a:t>
            </a:r>
            <a:r>
              <a:rPr kumimoji="0" lang="en-US" sz="2000" b="0" i="0" u="none" strike="noStrike" kern="1200" cap="none" spc="0" normalizeH="0" baseline="0" noProof="0">
                <a:ln>
                  <a:noFill/>
                </a:ln>
                <a:solidFill>
                  <a:srgbClr val="222A35"/>
                </a:solidFill>
                <a:effectLst/>
                <a:uLnTx/>
                <a:uFillTx/>
                <a:latin typeface="Calibri"/>
                <a:cs typeface="Calibri"/>
              </a:rPr>
              <a:t> to the </a:t>
            </a:r>
            <a:r>
              <a:rPr kumimoji="0" lang="en-US" sz="2000" b="1" i="0" u="none" strike="noStrike" kern="1200" cap="none" spc="0" normalizeH="0" baseline="0" noProof="0">
                <a:ln>
                  <a:noFill/>
                </a:ln>
                <a:solidFill>
                  <a:srgbClr val="222A35"/>
                </a:solidFill>
                <a:effectLst/>
                <a:uLnTx/>
                <a:uFillTx/>
                <a:latin typeface="Calibri"/>
                <a:cs typeface="Calibri"/>
              </a:rPr>
              <a:t>PIP-II System Engineering Plan</a:t>
            </a:r>
            <a:endParaRPr lang="en-US" sz="2000">
              <a:solidFill>
                <a:srgbClr val="222A35"/>
              </a:solidFill>
              <a:latin typeface="Calibri"/>
              <a:cs typeface="Calibri"/>
            </a:endParaRPr>
          </a:p>
          <a:p>
            <a:pPr marL="456565" marR="0" lvl="0" indent="-456565" algn="l" defTabSz="609585">
              <a:lnSpc>
                <a:spcPct val="100000"/>
              </a:lnSpc>
              <a:spcBef>
                <a:spcPts val="1000"/>
              </a:spcBef>
              <a:spcAft>
                <a:spcPct val="0"/>
              </a:spcAft>
              <a:buClrTx/>
              <a:buSzTx/>
              <a:buFont typeface="Arial" charset="0"/>
              <a:buChar char="•"/>
              <a:tabLst/>
              <a:defRPr/>
            </a:pPr>
            <a:endParaRPr lang="en-US" sz="1850" i="0" u="none" strike="noStrike" kern="1200" cap="none" spc="0" normalizeH="0" baseline="0" noProof="0">
              <a:ln>
                <a:noFill/>
              </a:ln>
              <a:solidFill>
                <a:srgbClr val="4E4E4E"/>
              </a:solidFill>
              <a:effectLst/>
              <a:uLnTx/>
              <a:uFillTx/>
              <a:latin typeface="Arial"/>
              <a:cs typeface="Arial"/>
            </a:endParaRPr>
          </a:p>
        </p:txBody>
      </p:sp>
      <p:sp>
        <p:nvSpPr>
          <p:cNvPr id="14" name="Title 1">
            <a:extLst>
              <a:ext uri="{FF2B5EF4-FFF2-40B4-BE49-F238E27FC236}">
                <a16:creationId xmlns:a16="http://schemas.microsoft.com/office/drawing/2014/main" id="{857B0F25-F824-9B97-F27B-7CA85473976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pPr>
              <a:defRPr/>
            </a:pPr>
            <a:r>
              <a:rPr kumimoji="0" lang="en-US" sz="3600" b="1" i="0" u="none" strike="noStrike" kern="1200" cap="none" spc="0" normalizeH="0" baseline="0" noProof="0">
                <a:ln>
                  <a:noFill/>
                </a:ln>
                <a:solidFill>
                  <a:srgbClr val="2B4D89"/>
                </a:solidFill>
                <a:effectLst/>
                <a:uLnTx/>
                <a:uFillTx/>
                <a:latin typeface="Calibri" panose="020F0502020204030204"/>
                <a:ea typeface="+mj-ea"/>
                <a:cs typeface="+mj-cs"/>
              </a:rPr>
              <a:t>INFN in-kind contribution</a:t>
            </a:r>
            <a:r>
              <a:rPr lang="en-US" sz="3600" b="1">
                <a:solidFill>
                  <a:srgbClr val="2B4D89"/>
                </a:solidFill>
                <a:latin typeface="Calibri" panose="020F0502020204030204"/>
              </a:rPr>
              <a:t> to PIP-II</a:t>
            </a:r>
            <a:endParaRPr kumimoji="0" lang="en-US" sz="3600" b="1" i="0" u="none" strike="noStrike" kern="1200" cap="none" spc="0" normalizeH="0" baseline="0" noProof="0">
              <a:ln>
                <a:noFill/>
              </a:ln>
              <a:solidFill>
                <a:srgbClr val="2B4D89"/>
              </a:solidFill>
              <a:effectLst/>
              <a:uLnTx/>
              <a:uFillTx/>
              <a:latin typeface="Calibri" panose="020F0502020204030204"/>
              <a:ea typeface="+mj-ea"/>
              <a:cs typeface="+mj-cs"/>
            </a:endParaRPr>
          </a:p>
        </p:txBody>
      </p:sp>
      <p:pic>
        <p:nvPicPr>
          <p:cNvPr id="73" name="Immagine 15" descr="Immagine che contiene interni, rosso, sedendo, cucina&#10;&#10;Descrizione generata automaticamente">
            <a:extLst>
              <a:ext uri="{FF2B5EF4-FFF2-40B4-BE49-F238E27FC236}">
                <a16:creationId xmlns:a16="http://schemas.microsoft.com/office/drawing/2014/main" id="{1FA20C29-F712-98EA-DC13-8AD300B5AC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89307" y="398587"/>
            <a:ext cx="3012253" cy="1111747"/>
          </a:xfrm>
          <a:prstGeom prst="rect">
            <a:avLst/>
          </a:prstGeom>
          <a:effectLst>
            <a:outerShdw blurRad="50800" dist="38100" dir="2700000" algn="tl" rotWithShape="0">
              <a:prstClr val="black">
                <a:alpha val="40000"/>
              </a:prstClr>
            </a:outerShdw>
          </a:effectLst>
        </p:spPr>
      </p:pic>
      <p:sp>
        <p:nvSpPr>
          <p:cNvPr id="75" name="object 2">
            <a:extLst>
              <a:ext uri="{FF2B5EF4-FFF2-40B4-BE49-F238E27FC236}">
                <a16:creationId xmlns:a16="http://schemas.microsoft.com/office/drawing/2014/main" id="{87CE5369-BED5-1169-7AB3-FA8C27C473F7}"/>
              </a:ext>
            </a:extLst>
          </p:cNvPr>
          <p:cNvSpPr/>
          <p:nvPr/>
        </p:nvSpPr>
        <p:spPr>
          <a:xfrm>
            <a:off x="11276883" y="6384036"/>
            <a:ext cx="911351" cy="47396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6" name="Tabella 5">
            <a:extLst>
              <a:ext uri="{FF2B5EF4-FFF2-40B4-BE49-F238E27FC236}">
                <a16:creationId xmlns:a16="http://schemas.microsoft.com/office/drawing/2014/main" id="{896F2054-6027-EFEA-2863-F5263AC2A433}"/>
              </a:ext>
            </a:extLst>
          </p:cNvPr>
          <p:cNvGraphicFramePr>
            <a:graphicFrameLocks noGrp="1"/>
          </p:cNvGraphicFramePr>
          <p:nvPr/>
        </p:nvGraphicFramePr>
        <p:xfrm>
          <a:off x="8296864" y="3130322"/>
          <a:ext cx="3797300" cy="3148428"/>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1707279635"/>
                    </a:ext>
                  </a:extLst>
                </a:gridCol>
                <a:gridCol w="1231900">
                  <a:extLst>
                    <a:ext uri="{9D8B030D-6E8A-4147-A177-3AD203B41FA5}">
                      <a16:colId xmlns:a16="http://schemas.microsoft.com/office/drawing/2014/main" val="1582713290"/>
                    </a:ext>
                  </a:extLst>
                </a:gridCol>
              </a:tblGrid>
              <a:tr h="324887">
                <a:tc>
                  <a:txBody>
                    <a:bodyPr/>
                    <a:lstStyle/>
                    <a:p>
                      <a:pPr marL="0" algn="ctr" rtl="0" eaLnBrk="1" fontAlgn="base" latinLnBrk="0" hangingPunct="1">
                        <a:lnSpc>
                          <a:spcPct val="115000"/>
                        </a:lnSpc>
                        <a:spcBef>
                          <a:spcPts val="0"/>
                        </a:spcBef>
                        <a:spcAft>
                          <a:spcPts val="0"/>
                        </a:spcAft>
                      </a:pPr>
                      <a:r>
                        <a:rPr lang="en-GB" sz="1100" b="1" i="0" u="none" strike="noStrike" kern="1200">
                          <a:solidFill>
                            <a:srgbClr val="FFFFFF"/>
                          </a:solidFill>
                          <a:effectLst/>
                          <a:latin typeface="Helvetica"/>
                          <a:ea typeface="Times New Roman" panose="02020603050405020304" pitchFamily="18" charset="0"/>
                          <a:cs typeface="Helvetica"/>
                        </a:rPr>
                        <a:t>INFN Deliverable Components  </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97"/>
                    </a:solidFill>
                  </a:tcPr>
                </a:tc>
                <a:tc>
                  <a:txBody>
                    <a:bodyPr/>
                    <a:lstStyle/>
                    <a:p>
                      <a:pPr marL="0" algn="ctr" rtl="0" eaLnBrk="1" fontAlgn="base" latinLnBrk="0" hangingPunct="1">
                        <a:lnSpc>
                          <a:spcPct val="115000"/>
                        </a:lnSpc>
                        <a:spcBef>
                          <a:spcPts val="0"/>
                        </a:spcBef>
                        <a:spcAft>
                          <a:spcPts val="0"/>
                        </a:spcAft>
                      </a:pPr>
                      <a:r>
                        <a:rPr lang="en-GB" sz="1100" b="1" i="0" u="none" strike="noStrike" kern="1200">
                          <a:solidFill>
                            <a:srgbClr val="FFFFFF"/>
                          </a:solidFill>
                          <a:effectLst/>
                          <a:latin typeface="Helvetica"/>
                          <a:ea typeface="Times New Roman" panose="02020603050405020304" pitchFamily="18" charset="0"/>
                          <a:cs typeface="Helvetica"/>
                        </a:rPr>
                        <a:t>Acceptance</a:t>
                      </a:r>
                      <a:endParaRPr lang="en-GB" sz="1800" b="0" i="0" u="none" strike="noStrike">
                        <a:effectLst/>
                        <a:latin typeface="Helvetica"/>
                        <a:cs typeface="Helvetica"/>
                      </a:endParaRPr>
                    </a:p>
                    <a:p>
                      <a:pPr marL="0" algn="ctr" rtl="0" eaLnBrk="1" fontAlgn="base" latinLnBrk="0" hangingPunct="1">
                        <a:lnSpc>
                          <a:spcPct val="115000"/>
                        </a:lnSpc>
                        <a:spcBef>
                          <a:spcPts val="0"/>
                        </a:spcBef>
                        <a:spcAft>
                          <a:spcPts val="0"/>
                        </a:spcAft>
                      </a:pPr>
                      <a:r>
                        <a:rPr lang="en-GB" sz="1100" b="1" i="0" u="none" strike="noStrike" kern="1200">
                          <a:solidFill>
                            <a:srgbClr val="FFFFFF"/>
                          </a:solidFill>
                          <a:effectLst/>
                          <a:latin typeface="Helvetica"/>
                          <a:ea typeface="Times New Roman" panose="02020603050405020304" pitchFamily="18" charset="0"/>
                          <a:cs typeface="Helvetica"/>
                        </a:rPr>
                        <a:t> Early Date  </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97"/>
                    </a:solidFill>
                  </a:tcPr>
                </a:tc>
                <a:extLst>
                  <a:ext uri="{0D108BD9-81ED-4DB2-BD59-A6C34878D82A}">
                    <a16:rowId xmlns:a16="http://schemas.microsoft.com/office/drawing/2014/main" val="1407709793"/>
                  </a:ext>
                </a:extLst>
              </a:tr>
              <a:tr h="350877">
                <a:tc>
                  <a:txBody>
                    <a:bodyPr/>
                    <a:lstStyle/>
                    <a:p>
                      <a:pPr marL="0" algn="ctr" rtl="0" eaLnBrk="1" fontAlgn="ctr"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1 - Qty 4)  and Pre-Series (Qty 2)</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Jun-2025</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356386"/>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2 -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Aug-2025</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174743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3 -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Oct-2025</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0635685"/>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4 -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Dec-2025</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6659396"/>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5 -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Feb-2026</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13637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6 -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Apr-2026</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0803749"/>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7 -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cs typeface="Helvetica"/>
                        </a:rPr>
                        <a:t>Jun-2026</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391925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8 -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US" sz="1100" b="0" i="0" u="none" strike="noStrike" kern="1200">
                          <a:solidFill>
                            <a:srgbClr val="000000"/>
                          </a:solidFill>
                          <a:effectLst/>
                          <a:latin typeface="Helvetica"/>
                          <a:cs typeface="Helvetica"/>
                        </a:rPr>
                        <a:t>Sep-2026</a:t>
                      </a:r>
                      <a:endParaRPr lang="en-US"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6464347"/>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a:solidFill>
                            <a:srgbClr val="000000"/>
                          </a:solidFill>
                          <a:effectLst/>
                          <a:latin typeface="Helvetica"/>
                          <a:ea typeface="Times New Roman" panose="02020603050405020304" pitchFamily="18" charset="0"/>
                          <a:cs typeface="Helvetica"/>
                        </a:rPr>
                        <a:t>LB Jacketed Cavities (Batch 9 - Qty 4)</a:t>
                      </a:r>
                      <a:endParaRPr lang="en-GB"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US" sz="1100" b="0" i="0" u="none" strike="noStrike" kern="1200">
                          <a:solidFill>
                            <a:srgbClr val="000000"/>
                          </a:solidFill>
                          <a:effectLst/>
                          <a:latin typeface="Helvetica"/>
                          <a:cs typeface="Helvetica"/>
                        </a:rPr>
                        <a:t>Oct-2026</a:t>
                      </a:r>
                      <a:endParaRPr lang="en-US" sz="1800" b="0" i="0" u="none" strike="noStrike">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647799"/>
                  </a:ext>
                </a:extLst>
              </a:tr>
            </a:tbl>
          </a:graphicData>
        </a:graphic>
      </p:graphicFrame>
      <p:graphicFrame>
        <p:nvGraphicFramePr>
          <p:cNvPr id="12" name="Table 12">
            <a:extLst>
              <a:ext uri="{FF2B5EF4-FFF2-40B4-BE49-F238E27FC236}">
                <a16:creationId xmlns:a16="http://schemas.microsoft.com/office/drawing/2014/main" id="{38DFB491-CB7D-4038-3B30-7C973D40FEC8}"/>
              </a:ext>
            </a:extLst>
          </p:cNvPr>
          <p:cNvGraphicFramePr>
            <a:graphicFrameLocks noGrp="1"/>
          </p:cNvGraphicFramePr>
          <p:nvPr/>
        </p:nvGraphicFramePr>
        <p:xfrm>
          <a:off x="8961743" y="1714968"/>
          <a:ext cx="3077845" cy="1080480"/>
        </p:xfrm>
        <a:graphic>
          <a:graphicData uri="http://schemas.openxmlformats.org/drawingml/2006/table">
            <a:tbl>
              <a:tblPr firstRow="1" bandRow="1">
                <a:tableStyleId>{7E9639D4-E3E2-4D34-9284-5A2195B3D0D7}</a:tableStyleId>
              </a:tblPr>
              <a:tblGrid>
                <a:gridCol w="1357342">
                  <a:extLst>
                    <a:ext uri="{9D8B030D-6E8A-4147-A177-3AD203B41FA5}">
                      <a16:colId xmlns:a16="http://schemas.microsoft.com/office/drawing/2014/main" val="3529433215"/>
                    </a:ext>
                  </a:extLst>
                </a:gridCol>
                <a:gridCol w="1720503">
                  <a:extLst>
                    <a:ext uri="{9D8B030D-6E8A-4147-A177-3AD203B41FA5}">
                      <a16:colId xmlns:a16="http://schemas.microsoft.com/office/drawing/2014/main" val="3052335792"/>
                    </a:ext>
                  </a:extLst>
                </a:gridCol>
              </a:tblGrid>
              <a:tr h="288000">
                <a:tc gridSpan="2">
                  <a:txBody>
                    <a:bodyPr/>
                    <a:lstStyle/>
                    <a:p>
                      <a:pPr algn="ctr">
                        <a:spcAft>
                          <a:spcPts val="0"/>
                        </a:spcAft>
                      </a:pPr>
                      <a:r>
                        <a:rPr lang="en-US" sz="1200" b="1">
                          <a:solidFill>
                            <a:schemeClr val="bg1"/>
                          </a:solidFill>
                          <a:effectLst/>
                          <a:latin typeface="Helvetica" panose="020B0604020202020204" pitchFamily="34" charset="0"/>
                          <a:ea typeface="SimSun" panose="02010600030101010101" pitchFamily="2" charset="-122"/>
                          <a:cs typeface="Helvetica" panose="020B0604020202020204" pitchFamily="34" charset="0"/>
                        </a:rPr>
                        <a:t>PIP-II LB650 Project Specifications</a:t>
                      </a:r>
                      <a:endParaRPr lang="en-US" sz="1200">
                        <a:solidFill>
                          <a:schemeClr val="bg1"/>
                        </a:solidFill>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C97"/>
                    </a:solidFill>
                  </a:tcPr>
                </a:tc>
                <a:tc hMerge="1">
                  <a:txBody>
                    <a:bodyPr/>
                    <a:lstStyle/>
                    <a:p>
                      <a:pPr>
                        <a:spcAft>
                          <a:spcPts val="0"/>
                        </a:spcAft>
                      </a:pPr>
                      <a:endParaRPr lang="en-US" sz="2800">
                        <a:solidFill>
                          <a:schemeClr val="bg1"/>
                        </a:solidFill>
                        <a:effectLst/>
                        <a:latin typeface="+mj-lt"/>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C97"/>
                    </a:solidFill>
                  </a:tcPr>
                </a:tc>
                <a:extLst>
                  <a:ext uri="{0D108BD9-81ED-4DB2-BD59-A6C34878D82A}">
                    <a16:rowId xmlns:a16="http://schemas.microsoft.com/office/drawing/2014/main" val="3830926178"/>
                  </a:ext>
                </a:extLst>
              </a:tr>
              <a:tr h="166121">
                <a:tc>
                  <a:txBody>
                    <a:bodyPr/>
                    <a:lstStyle/>
                    <a:p>
                      <a:pPr algn="ctr">
                        <a:spcAft>
                          <a:spcPts val="0"/>
                        </a:spcAft>
                      </a:pPr>
                      <a:r>
                        <a:rPr lang="it-IT" sz="1200" kern="1200" err="1">
                          <a:solidFill>
                            <a:srgbClr val="000000"/>
                          </a:solidFill>
                          <a:effectLst/>
                          <a:latin typeface="Helvetica" panose="020B0604020202020204" pitchFamily="34" charset="0"/>
                          <a:ea typeface="SimSun" panose="02010600030101010101" pitchFamily="2" charset="-122"/>
                          <a:cs typeface="Helvetica" panose="020B0604020202020204" pitchFamily="34" charset="0"/>
                        </a:rPr>
                        <a:t>Acc</a:t>
                      </a: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 </a:t>
                      </a:r>
                      <a:r>
                        <a:rPr lang="it-IT" sz="1200" kern="1200" err="1">
                          <a:solidFill>
                            <a:srgbClr val="000000"/>
                          </a:solidFill>
                          <a:effectLst/>
                          <a:latin typeface="Helvetica" panose="020B0604020202020204" pitchFamily="34" charset="0"/>
                          <a:ea typeface="SimSun" panose="02010600030101010101" pitchFamily="2" charset="-122"/>
                          <a:cs typeface="Helvetica" panose="020B0604020202020204" pitchFamily="34" charset="0"/>
                        </a:rPr>
                        <a:t>Gradient</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b="1"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16.9 MV/m</a:t>
                      </a:r>
                      <a:endParaRPr lang="en-US" sz="1400" b="1">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306145"/>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Q</a:t>
                      </a:r>
                      <a:r>
                        <a:rPr lang="it-IT" sz="1200" kern="1200" baseline="-25000">
                          <a:solidFill>
                            <a:srgbClr val="000000"/>
                          </a:solidFill>
                          <a:effectLst/>
                          <a:latin typeface="Helvetica" panose="020B0604020202020204" pitchFamily="34" charset="0"/>
                          <a:ea typeface="SimSun" panose="02010600030101010101" pitchFamily="2" charset="-122"/>
                          <a:cs typeface="Helvetica" panose="020B0604020202020204" pitchFamily="34" charset="0"/>
                        </a:rPr>
                        <a:t>0</a:t>
                      </a:r>
                      <a:endParaRPr lang="en-US" sz="1200" baseline="-250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b="1"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2.4 10</a:t>
                      </a:r>
                      <a:r>
                        <a:rPr lang="it-IT" sz="1400" b="1" kern="1200" baseline="30000">
                          <a:solidFill>
                            <a:srgbClr val="000000"/>
                          </a:solidFill>
                          <a:effectLst/>
                          <a:latin typeface="Helvetica" panose="020B0604020202020204" pitchFamily="34" charset="0"/>
                          <a:ea typeface="SimSun" panose="02010600030101010101" pitchFamily="2" charset="-122"/>
                          <a:cs typeface="Helvetica" panose="020B0604020202020204" pitchFamily="34" charset="0"/>
                        </a:rPr>
                        <a:t>10</a:t>
                      </a:r>
                      <a:endParaRPr lang="en-US" sz="1400" b="1" baseline="300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579227"/>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RF rep rate</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20 Hz to CW</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548705"/>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Beta </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0.61</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054583"/>
                  </a:ext>
                </a:extLst>
              </a:tr>
            </a:tbl>
          </a:graphicData>
        </a:graphic>
      </p:graphicFrame>
      <p:grpSp>
        <p:nvGrpSpPr>
          <p:cNvPr id="3" name="Group 1">
            <a:extLst>
              <a:ext uri="{FF2B5EF4-FFF2-40B4-BE49-F238E27FC236}">
                <a16:creationId xmlns:a16="http://schemas.microsoft.com/office/drawing/2014/main" id="{94DE082C-41D7-E24C-6D89-43C0753F73D6}"/>
              </a:ext>
            </a:extLst>
          </p:cNvPr>
          <p:cNvGrpSpPr>
            <a:grpSpLocks noChangeAspect="1"/>
          </p:cNvGrpSpPr>
          <p:nvPr/>
        </p:nvGrpSpPr>
        <p:grpSpPr>
          <a:xfrm>
            <a:off x="1483972" y="3887842"/>
            <a:ext cx="6003844" cy="2952426"/>
            <a:chOff x="6927406" y="1848833"/>
            <a:chExt cx="11482070" cy="5658022"/>
          </a:xfrm>
        </p:grpSpPr>
        <p:sp>
          <p:nvSpPr>
            <p:cNvPr id="7" name="object 22">
              <a:extLst>
                <a:ext uri="{FF2B5EF4-FFF2-40B4-BE49-F238E27FC236}">
                  <a16:creationId xmlns:a16="http://schemas.microsoft.com/office/drawing/2014/main" id="{D44A90D0-AB5D-8317-4829-48E68F8D6A6A}"/>
                </a:ext>
              </a:extLst>
            </p:cNvPr>
            <p:cNvSpPr/>
            <p:nvPr/>
          </p:nvSpPr>
          <p:spPr>
            <a:xfrm rot="-180000">
              <a:off x="7755522" y="7138355"/>
              <a:ext cx="1487932" cy="3685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14">
              <a:extLst>
                <a:ext uri="{FF2B5EF4-FFF2-40B4-BE49-F238E27FC236}">
                  <a16:creationId xmlns:a16="http://schemas.microsoft.com/office/drawing/2014/main" id="{4F36C7CC-D55B-9F87-0D52-F51B650E686D}"/>
                </a:ext>
              </a:extLst>
            </p:cNvPr>
            <p:cNvGrpSpPr/>
            <p:nvPr/>
          </p:nvGrpSpPr>
          <p:grpSpPr>
            <a:xfrm>
              <a:off x="6927406" y="1848833"/>
              <a:ext cx="11482070" cy="5378245"/>
              <a:chOff x="6927406" y="1848833"/>
              <a:chExt cx="11482070" cy="5378245"/>
            </a:xfrm>
          </p:grpSpPr>
          <p:sp>
            <p:nvSpPr>
              <p:cNvPr id="9" name="object 3">
                <a:extLst>
                  <a:ext uri="{FF2B5EF4-FFF2-40B4-BE49-F238E27FC236}">
                    <a16:creationId xmlns:a16="http://schemas.microsoft.com/office/drawing/2014/main" id="{ED6CDE7E-3582-E848-5B9E-8DB5034C8FF3}"/>
                  </a:ext>
                </a:extLst>
              </p:cNvPr>
              <p:cNvSpPr/>
              <p:nvPr/>
            </p:nvSpPr>
            <p:spPr>
              <a:xfrm>
                <a:off x="6927406" y="3875753"/>
                <a:ext cx="11320272" cy="30464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E71E683B-A2E9-C7DD-CD27-7E4597119FF4}"/>
                  </a:ext>
                </a:extLst>
              </p:cNvPr>
              <p:cNvSpPr/>
              <p:nvPr/>
            </p:nvSpPr>
            <p:spPr>
              <a:xfrm>
                <a:off x="14007910" y="3389596"/>
                <a:ext cx="1485900" cy="101498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106EA398-AF70-0004-D7E7-ACFF9986EC86}"/>
                  </a:ext>
                </a:extLst>
              </p:cNvPr>
              <p:cNvSpPr/>
              <p:nvPr/>
            </p:nvSpPr>
            <p:spPr>
              <a:xfrm>
                <a:off x="12043474" y="4573872"/>
                <a:ext cx="607695" cy="616585"/>
              </a:xfrm>
              <a:custGeom>
                <a:avLst/>
                <a:gdLst/>
                <a:ahLst/>
                <a:cxnLst/>
                <a:rect l="l" t="t" r="r" b="b"/>
                <a:pathLst>
                  <a:path w="607695" h="616585">
                    <a:moveTo>
                      <a:pt x="26415" y="535050"/>
                    </a:moveTo>
                    <a:lnTo>
                      <a:pt x="0" y="616076"/>
                    </a:lnTo>
                    <a:lnTo>
                      <a:pt x="80645" y="588517"/>
                    </a:lnTo>
                    <a:lnTo>
                      <a:pt x="67248" y="575309"/>
                    </a:lnTo>
                    <a:lnTo>
                      <a:pt x="49149" y="575309"/>
                    </a:lnTo>
                    <a:lnTo>
                      <a:pt x="40004" y="566419"/>
                    </a:lnTo>
                    <a:lnTo>
                      <a:pt x="48988" y="557306"/>
                    </a:lnTo>
                    <a:lnTo>
                      <a:pt x="26415" y="535050"/>
                    </a:lnTo>
                    <a:close/>
                  </a:path>
                  <a:path w="607695" h="616585">
                    <a:moveTo>
                      <a:pt x="48988" y="557306"/>
                    </a:moveTo>
                    <a:lnTo>
                      <a:pt x="40004" y="566419"/>
                    </a:lnTo>
                    <a:lnTo>
                      <a:pt x="49149" y="575309"/>
                    </a:lnTo>
                    <a:lnTo>
                      <a:pt x="58068" y="566258"/>
                    </a:lnTo>
                    <a:lnTo>
                      <a:pt x="48988" y="557306"/>
                    </a:lnTo>
                    <a:close/>
                  </a:path>
                  <a:path w="607695" h="616585">
                    <a:moveTo>
                      <a:pt x="58068" y="566258"/>
                    </a:moveTo>
                    <a:lnTo>
                      <a:pt x="49149" y="575309"/>
                    </a:lnTo>
                    <a:lnTo>
                      <a:pt x="67248" y="575309"/>
                    </a:lnTo>
                    <a:lnTo>
                      <a:pt x="58068" y="566258"/>
                    </a:lnTo>
                    <a:close/>
                  </a:path>
                  <a:path w="607695" h="616585">
                    <a:moveTo>
                      <a:pt x="598297" y="0"/>
                    </a:moveTo>
                    <a:lnTo>
                      <a:pt x="48988" y="557306"/>
                    </a:lnTo>
                    <a:lnTo>
                      <a:pt x="58068" y="566258"/>
                    </a:lnTo>
                    <a:lnTo>
                      <a:pt x="607313" y="8889"/>
                    </a:lnTo>
                    <a:lnTo>
                      <a:pt x="598297"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9">
                <a:extLst>
                  <a:ext uri="{FF2B5EF4-FFF2-40B4-BE49-F238E27FC236}">
                    <a16:creationId xmlns:a16="http://schemas.microsoft.com/office/drawing/2014/main" id="{1FE85C34-D58D-B15C-6ABD-8A09F91A1B03}"/>
                  </a:ext>
                </a:extLst>
              </p:cNvPr>
              <p:cNvSpPr/>
              <p:nvPr/>
            </p:nvSpPr>
            <p:spPr>
              <a:xfrm>
                <a:off x="10176574" y="4895435"/>
                <a:ext cx="818515" cy="831850"/>
              </a:xfrm>
              <a:custGeom>
                <a:avLst/>
                <a:gdLst/>
                <a:ahLst/>
                <a:cxnLst/>
                <a:rect l="l" t="t" r="r" b="b"/>
                <a:pathLst>
                  <a:path w="818514" h="831850">
                    <a:moveTo>
                      <a:pt x="26288" y="750442"/>
                    </a:moveTo>
                    <a:lnTo>
                      <a:pt x="0" y="831469"/>
                    </a:lnTo>
                    <a:lnTo>
                      <a:pt x="80645" y="803909"/>
                    </a:lnTo>
                    <a:lnTo>
                      <a:pt x="67217" y="790701"/>
                    </a:lnTo>
                    <a:lnTo>
                      <a:pt x="49022" y="790701"/>
                    </a:lnTo>
                    <a:lnTo>
                      <a:pt x="40004" y="781811"/>
                    </a:lnTo>
                    <a:lnTo>
                      <a:pt x="48944" y="772727"/>
                    </a:lnTo>
                    <a:lnTo>
                      <a:pt x="26288" y="750442"/>
                    </a:lnTo>
                    <a:close/>
                  </a:path>
                  <a:path w="818514" h="831850">
                    <a:moveTo>
                      <a:pt x="48944" y="772727"/>
                    </a:moveTo>
                    <a:lnTo>
                      <a:pt x="40004" y="781811"/>
                    </a:lnTo>
                    <a:lnTo>
                      <a:pt x="49022" y="790701"/>
                    </a:lnTo>
                    <a:lnTo>
                      <a:pt x="57971" y="781607"/>
                    </a:lnTo>
                    <a:lnTo>
                      <a:pt x="48944" y="772727"/>
                    </a:lnTo>
                    <a:close/>
                  </a:path>
                  <a:path w="818514" h="831850">
                    <a:moveTo>
                      <a:pt x="57971" y="781607"/>
                    </a:moveTo>
                    <a:lnTo>
                      <a:pt x="49022" y="790701"/>
                    </a:lnTo>
                    <a:lnTo>
                      <a:pt x="67217" y="790701"/>
                    </a:lnTo>
                    <a:lnTo>
                      <a:pt x="57971" y="781607"/>
                    </a:lnTo>
                    <a:close/>
                  </a:path>
                  <a:path w="818514" h="831850">
                    <a:moveTo>
                      <a:pt x="809371" y="0"/>
                    </a:moveTo>
                    <a:lnTo>
                      <a:pt x="48944" y="772727"/>
                    </a:lnTo>
                    <a:lnTo>
                      <a:pt x="57971" y="781607"/>
                    </a:lnTo>
                    <a:lnTo>
                      <a:pt x="818388" y="8889"/>
                    </a:lnTo>
                    <a:lnTo>
                      <a:pt x="809371"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bject 10">
                <a:extLst>
                  <a:ext uri="{FF2B5EF4-FFF2-40B4-BE49-F238E27FC236}">
                    <a16:creationId xmlns:a16="http://schemas.microsoft.com/office/drawing/2014/main" id="{866CAA18-C925-0741-5BC2-7D002AC97E7A}"/>
                  </a:ext>
                </a:extLst>
              </p:cNvPr>
              <p:cNvSpPr/>
              <p:nvPr/>
            </p:nvSpPr>
            <p:spPr>
              <a:xfrm>
                <a:off x="16613951" y="3702906"/>
                <a:ext cx="415290" cy="566420"/>
              </a:xfrm>
              <a:custGeom>
                <a:avLst/>
                <a:gdLst/>
                <a:ahLst/>
                <a:cxnLst/>
                <a:rect l="l" t="t" r="r" b="b"/>
                <a:pathLst>
                  <a:path w="415290" h="566419">
                    <a:moveTo>
                      <a:pt x="14097" y="481965"/>
                    </a:moveTo>
                    <a:lnTo>
                      <a:pt x="0" y="566038"/>
                    </a:lnTo>
                    <a:lnTo>
                      <a:pt x="75692" y="526923"/>
                    </a:lnTo>
                    <a:lnTo>
                      <a:pt x="64034" y="518413"/>
                    </a:lnTo>
                    <a:lnTo>
                      <a:pt x="42545" y="518413"/>
                    </a:lnTo>
                    <a:lnTo>
                      <a:pt x="32257" y="510921"/>
                    </a:lnTo>
                    <a:lnTo>
                      <a:pt x="39727" y="500672"/>
                    </a:lnTo>
                    <a:lnTo>
                      <a:pt x="14097" y="481965"/>
                    </a:lnTo>
                    <a:close/>
                  </a:path>
                  <a:path w="415290" h="566419">
                    <a:moveTo>
                      <a:pt x="39727" y="500672"/>
                    </a:moveTo>
                    <a:lnTo>
                      <a:pt x="32257" y="510921"/>
                    </a:lnTo>
                    <a:lnTo>
                      <a:pt x="42545" y="518413"/>
                    </a:lnTo>
                    <a:lnTo>
                      <a:pt x="50005" y="508174"/>
                    </a:lnTo>
                    <a:lnTo>
                      <a:pt x="39727" y="500672"/>
                    </a:lnTo>
                    <a:close/>
                  </a:path>
                  <a:path w="415290" h="566419">
                    <a:moveTo>
                      <a:pt x="50005" y="508174"/>
                    </a:moveTo>
                    <a:lnTo>
                      <a:pt x="42545" y="518413"/>
                    </a:lnTo>
                    <a:lnTo>
                      <a:pt x="64034" y="518413"/>
                    </a:lnTo>
                    <a:lnTo>
                      <a:pt x="50005" y="508174"/>
                    </a:lnTo>
                    <a:close/>
                  </a:path>
                  <a:path w="415290" h="566419">
                    <a:moveTo>
                      <a:pt x="404622" y="0"/>
                    </a:moveTo>
                    <a:lnTo>
                      <a:pt x="39727" y="500672"/>
                    </a:lnTo>
                    <a:lnTo>
                      <a:pt x="50005" y="508174"/>
                    </a:lnTo>
                    <a:lnTo>
                      <a:pt x="414908" y="7366"/>
                    </a:lnTo>
                    <a:lnTo>
                      <a:pt x="404622"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bject 12">
                <a:extLst>
                  <a:ext uri="{FF2B5EF4-FFF2-40B4-BE49-F238E27FC236}">
                    <a16:creationId xmlns:a16="http://schemas.microsoft.com/office/drawing/2014/main" id="{38A1322C-54AF-0AA0-F48C-57454C5D16DB}"/>
                  </a:ext>
                </a:extLst>
              </p:cNvPr>
              <p:cNvSpPr txBox="1"/>
              <p:nvPr/>
            </p:nvSpPr>
            <p:spPr>
              <a:xfrm>
                <a:off x="8569771" y="6662733"/>
                <a:ext cx="78232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2.1</a:t>
                </a:r>
                <a:r>
                  <a:rPr kumimoji="0" sz="600" b="0" i="0" u="none" strike="noStrike" kern="1200" cap="none" spc="10"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78" name="object 13">
                <a:extLst>
                  <a:ext uri="{FF2B5EF4-FFF2-40B4-BE49-F238E27FC236}">
                    <a16:creationId xmlns:a16="http://schemas.microsoft.com/office/drawing/2014/main" id="{1E3BDD8D-B99E-A0EE-DC3A-528934358C27}"/>
                  </a:ext>
                </a:extLst>
              </p:cNvPr>
              <p:cNvSpPr txBox="1"/>
              <p:nvPr/>
            </p:nvSpPr>
            <p:spPr>
              <a:xfrm>
                <a:off x="9372919" y="6455978"/>
                <a:ext cx="72390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10</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79" name="object 14">
                <a:extLst>
                  <a:ext uri="{FF2B5EF4-FFF2-40B4-BE49-F238E27FC236}">
                    <a16:creationId xmlns:a16="http://schemas.microsoft.com/office/drawing/2014/main" id="{A6C06541-C804-5680-0536-7322BC79044D}"/>
                  </a:ext>
                </a:extLst>
              </p:cNvPr>
              <p:cNvSpPr txBox="1"/>
              <p:nvPr/>
            </p:nvSpPr>
            <p:spPr>
              <a:xfrm>
                <a:off x="10186736" y="6295068"/>
                <a:ext cx="72390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32</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0" name="object 15">
                <a:extLst>
                  <a:ext uri="{FF2B5EF4-FFF2-40B4-BE49-F238E27FC236}">
                    <a16:creationId xmlns:a16="http://schemas.microsoft.com/office/drawing/2014/main" id="{54B29164-B791-D37B-2B2B-907BCCD50372}"/>
                  </a:ext>
                </a:extLst>
              </p:cNvPr>
              <p:cNvSpPr txBox="1"/>
              <p:nvPr/>
            </p:nvSpPr>
            <p:spPr>
              <a:xfrm>
                <a:off x="12965621" y="5592251"/>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177</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1" name="object 16">
                <a:extLst>
                  <a:ext uri="{FF2B5EF4-FFF2-40B4-BE49-F238E27FC236}">
                    <a16:creationId xmlns:a16="http://schemas.microsoft.com/office/drawing/2014/main" id="{800EB208-5E20-3DB5-2D59-8C2149183E5F}"/>
                  </a:ext>
                </a:extLst>
              </p:cNvPr>
              <p:cNvSpPr txBox="1"/>
              <p:nvPr/>
            </p:nvSpPr>
            <p:spPr>
              <a:xfrm>
                <a:off x="15971584" y="4860096"/>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516</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2" name="object 17">
                <a:extLst>
                  <a:ext uri="{FF2B5EF4-FFF2-40B4-BE49-F238E27FC236}">
                    <a16:creationId xmlns:a16="http://schemas.microsoft.com/office/drawing/2014/main" id="{FDB230DA-3D2E-9389-5EA7-67DFF3ED7A72}"/>
                  </a:ext>
                </a:extLst>
              </p:cNvPr>
              <p:cNvSpPr txBox="1"/>
              <p:nvPr/>
            </p:nvSpPr>
            <p:spPr>
              <a:xfrm>
                <a:off x="17547019" y="4413563"/>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833</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3" name="object 18">
                <a:extLst>
                  <a:ext uri="{FF2B5EF4-FFF2-40B4-BE49-F238E27FC236}">
                    <a16:creationId xmlns:a16="http://schemas.microsoft.com/office/drawing/2014/main" id="{DE9676F8-E4D1-2A7D-B214-103EE16F2D22}"/>
                  </a:ext>
                </a:extLst>
              </p:cNvPr>
              <p:cNvSpPr/>
              <p:nvPr/>
            </p:nvSpPr>
            <p:spPr>
              <a:xfrm rot="21287802">
                <a:off x="8234999" y="6797260"/>
                <a:ext cx="1173480" cy="42981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19">
                <a:extLst>
                  <a:ext uri="{FF2B5EF4-FFF2-40B4-BE49-F238E27FC236}">
                    <a16:creationId xmlns:a16="http://schemas.microsoft.com/office/drawing/2014/main" id="{8E718D66-F636-3D7A-D16E-082E132E3185}"/>
                  </a:ext>
                </a:extLst>
              </p:cNvPr>
              <p:cNvSpPr/>
              <p:nvPr/>
            </p:nvSpPr>
            <p:spPr>
              <a:xfrm rot="21369292">
                <a:off x="8356156" y="6876229"/>
                <a:ext cx="935990" cy="238125"/>
              </a:xfrm>
              <a:custGeom>
                <a:avLst/>
                <a:gdLst/>
                <a:ahLst/>
                <a:cxnLst/>
                <a:rect l="l" t="t" r="r" b="b"/>
                <a:pathLst>
                  <a:path w="935989" h="238125">
                    <a:moveTo>
                      <a:pt x="68325" y="161417"/>
                    </a:moveTo>
                    <a:lnTo>
                      <a:pt x="0" y="215163"/>
                    </a:lnTo>
                    <a:lnTo>
                      <a:pt x="83946" y="237540"/>
                    </a:lnTo>
                    <a:lnTo>
                      <a:pt x="79276" y="214782"/>
                    </a:lnTo>
                    <a:lnTo>
                      <a:pt x="66039" y="214782"/>
                    </a:lnTo>
                    <a:lnTo>
                      <a:pt x="60832" y="189407"/>
                    </a:lnTo>
                    <a:lnTo>
                      <a:pt x="73533" y="186791"/>
                    </a:lnTo>
                    <a:lnTo>
                      <a:pt x="68325" y="161417"/>
                    </a:lnTo>
                    <a:close/>
                  </a:path>
                  <a:path w="935989" h="238125">
                    <a:moveTo>
                      <a:pt x="73533" y="186791"/>
                    </a:moveTo>
                    <a:lnTo>
                      <a:pt x="60832" y="189407"/>
                    </a:lnTo>
                    <a:lnTo>
                      <a:pt x="66039" y="214782"/>
                    </a:lnTo>
                    <a:lnTo>
                      <a:pt x="78740" y="212166"/>
                    </a:lnTo>
                    <a:lnTo>
                      <a:pt x="73533" y="186791"/>
                    </a:lnTo>
                    <a:close/>
                  </a:path>
                  <a:path w="935989" h="238125">
                    <a:moveTo>
                      <a:pt x="78740" y="212166"/>
                    </a:moveTo>
                    <a:lnTo>
                      <a:pt x="66039" y="214782"/>
                    </a:lnTo>
                    <a:lnTo>
                      <a:pt x="79276" y="214782"/>
                    </a:lnTo>
                    <a:lnTo>
                      <a:pt x="78740" y="212166"/>
                    </a:lnTo>
                    <a:close/>
                  </a:path>
                  <a:path w="935989" h="238125">
                    <a:moveTo>
                      <a:pt x="857122" y="25374"/>
                    </a:moveTo>
                    <a:lnTo>
                      <a:pt x="73533" y="186791"/>
                    </a:lnTo>
                    <a:lnTo>
                      <a:pt x="78740" y="212166"/>
                    </a:lnTo>
                    <a:lnTo>
                      <a:pt x="862329" y="50749"/>
                    </a:lnTo>
                    <a:lnTo>
                      <a:pt x="857122" y="25374"/>
                    </a:lnTo>
                    <a:close/>
                  </a:path>
                  <a:path w="935989" h="238125">
                    <a:moveTo>
                      <a:pt x="935378" y="22758"/>
                    </a:moveTo>
                    <a:lnTo>
                      <a:pt x="869823" y="22758"/>
                    </a:lnTo>
                    <a:lnTo>
                      <a:pt x="875030" y="48133"/>
                    </a:lnTo>
                    <a:lnTo>
                      <a:pt x="862329" y="50749"/>
                    </a:lnTo>
                    <a:lnTo>
                      <a:pt x="867537" y="76123"/>
                    </a:lnTo>
                    <a:lnTo>
                      <a:pt x="935378" y="22758"/>
                    </a:lnTo>
                    <a:close/>
                  </a:path>
                  <a:path w="935989" h="238125">
                    <a:moveTo>
                      <a:pt x="869823" y="22758"/>
                    </a:moveTo>
                    <a:lnTo>
                      <a:pt x="857122" y="25374"/>
                    </a:lnTo>
                    <a:lnTo>
                      <a:pt x="862329" y="50749"/>
                    </a:lnTo>
                    <a:lnTo>
                      <a:pt x="875030" y="48133"/>
                    </a:lnTo>
                    <a:lnTo>
                      <a:pt x="869823" y="22758"/>
                    </a:lnTo>
                    <a:close/>
                  </a:path>
                  <a:path w="935989" h="238125">
                    <a:moveTo>
                      <a:pt x="851916" y="0"/>
                    </a:moveTo>
                    <a:lnTo>
                      <a:pt x="857122" y="25374"/>
                    </a:lnTo>
                    <a:lnTo>
                      <a:pt x="869823" y="22758"/>
                    </a:lnTo>
                    <a:lnTo>
                      <a:pt x="935378" y="22758"/>
                    </a:lnTo>
                    <a:lnTo>
                      <a:pt x="935863" y="22377"/>
                    </a:lnTo>
                    <a:lnTo>
                      <a:pt x="851916" y="0"/>
                    </a:lnTo>
                    <a:close/>
                  </a:path>
                </a:pathLst>
              </a:custGeom>
              <a:solidFill>
                <a:srgbClr val="FF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bject 21">
                <a:extLst>
                  <a:ext uri="{FF2B5EF4-FFF2-40B4-BE49-F238E27FC236}">
                    <a16:creationId xmlns:a16="http://schemas.microsoft.com/office/drawing/2014/main" id="{84C4B79B-0632-5432-07E5-AB3A50EF1C2B}"/>
                  </a:ext>
                </a:extLst>
              </p:cNvPr>
              <p:cNvSpPr/>
              <p:nvPr/>
            </p:nvSpPr>
            <p:spPr>
              <a:xfrm>
                <a:off x="9491536" y="4630005"/>
                <a:ext cx="8917940" cy="2232660"/>
              </a:xfrm>
              <a:custGeom>
                <a:avLst/>
                <a:gdLst/>
                <a:ahLst/>
                <a:cxnLst/>
                <a:rect l="l" t="t" r="r" b="b"/>
                <a:pathLst>
                  <a:path w="8917940" h="2232660">
                    <a:moveTo>
                      <a:pt x="66166" y="2157222"/>
                    </a:moveTo>
                    <a:lnTo>
                      <a:pt x="0" y="2213483"/>
                    </a:lnTo>
                    <a:lnTo>
                      <a:pt x="84708" y="2232660"/>
                    </a:lnTo>
                    <a:lnTo>
                      <a:pt x="79277" y="2210562"/>
                    </a:lnTo>
                    <a:lnTo>
                      <a:pt x="66039" y="2210562"/>
                    </a:lnTo>
                    <a:lnTo>
                      <a:pt x="59816" y="2185416"/>
                    </a:lnTo>
                    <a:lnTo>
                      <a:pt x="72339" y="2182334"/>
                    </a:lnTo>
                    <a:lnTo>
                      <a:pt x="66166" y="2157222"/>
                    </a:lnTo>
                    <a:close/>
                  </a:path>
                  <a:path w="8917940" h="2232660">
                    <a:moveTo>
                      <a:pt x="72339" y="2182334"/>
                    </a:moveTo>
                    <a:lnTo>
                      <a:pt x="59816" y="2185416"/>
                    </a:lnTo>
                    <a:lnTo>
                      <a:pt x="66039" y="2210562"/>
                    </a:lnTo>
                    <a:lnTo>
                      <a:pt x="78522" y="2207490"/>
                    </a:lnTo>
                    <a:lnTo>
                      <a:pt x="72339" y="2182334"/>
                    </a:lnTo>
                    <a:close/>
                  </a:path>
                  <a:path w="8917940" h="2232660">
                    <a:moveTo>
                      <a:pt x="78522" y="2207490"/>
                    </a:moveTo>
                    <a:lnTo>
                      <a:pt x="66039" y="2210562"/>
                    </a:lnTo>
                    <a:lnTo>
                      <a:pt x="79277" y="2210562"/>
                    </a:lnTo>
                    <a:lnTo>
                      <a:pt x="78522" y="2207490"/>
                    </a:lnTo>
                    <a:close/>
                  </a:path>
                  <a:path w="8917940" h="2232660">
                    <a:moveTo>
                      <a:pt x="8839424" y="25198"/>
                    </a:moveTo>
                    <a:lnTo>
                      <a:pt x="72339" y="2182334"/>
                    </a:lnTo>
                    <a:lnTo>
                      <a:pt x="78522" y="2207490"/>
                    </a:lnTo>
                    <a:lnTo>
                      <a:pt x="8845607" y="50354"/>
                    </a:lnTo>
                    <a:lnTo>
                      <a:pt x="8839424" y="25198"/>
                    </a:lnTo>
                    <a:close/>
                  </a:path>
                  <a:path w="8917940" h="2232660">
                    <a:moveTo>
                      <a:pt x="8914504" y="22098"/>
                    </a:moveTo>
                    <a:lnTo>
                      <a:pt x="8852027" y="22098"/>
                    </a:lnTo>
                    <a:lnTo>
                      <a:pt x="8858250" y="47244"/>
                    </a:lnTo>
                    <a:lnTo>
                      <a:pt x="8845607" y="50354"/>
                    </a:lnTo>
                    <a:lnTo>
                      <a:pt x="8851773" y="75437"/>
                    </a:lnTo>
                    <a:lnTo>
                      <a:pt x="8914504" y="22098"/>
                    </a:lnTo>
                    <a:close/>
                  </a:path>
                  <a:path w="8917940" h="2232660">
                    <a:moveTo>
                      <a:pt x="8852027" y="22098"/>
                    </a:moveTo>
                    <a:lnTo>
                      <a:pt x="8839424" y="25198"/>
                    </a:lnTo>
                    <a:lnTo>
                      <a:pt x="8845607" y="50354"/>
                    </a:lnTo>
                    <a:lnTo>
                      <a:pt x="8858250" y="47244"/>
                    </a:lnTo>
                    <a:lnTo>
                      <a:pt x="8852027" y="22098"/>
                    </a:lnTo>
                    <a:close/>
                  </a:path>
                  <a:path w="8917940" h="2232660">
                    <a:moveTo>
                      <a:pt x="8833231" y="0"/>
                    </a:moveTo>
                    <a:lnTo>
                      <a:pt x="8839424" y="25198"/>
                    </a:lnTo>
                    <a:lnTo>
                      <a:pt x="8852027" y="22098"/>
                    </a:lnTo>
                    <a:lnTo>
                      <a:pt x="8914504" y="22098"/>
                    </a:lnTo>
                    <a:lnTo>
                      <a:pt x="8917940" y="19177"/>
                    </a:lnTo>
                    <a:lnTo>
                      <a:pt x="8833231" y="0"/>
                    </a:lnTo>
                    <a:close/>
                  </a:path>
                </a:pathLst>
              </a:custGeom>
              <a:solidFill>
                <a:srgbClr val="00AFE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bject 23">
                <a:extLst>
                  <a:ext uri="{FF2B5EF4-FFF2-40B4-BE49-F238E27FC236}">
                    <a16:creationId xmlns:a16="http://schemas.microsoft.com/office/drawing/2014/main" id="{AD3F4BFF-EC2A-B379-5273-6AFCD763EC2E}"/>
                  </a:ext>
                </a:extLst>
              </p:cNvPr>
              <p:cNvSpPr/>
              <p:nvPr/>
            </p:nvSpPr>
            <p:spPr>
              <a:xfrm rot="21420245">
                <a:off x="15378763" y="5389488"/>
                <a:ext cx="1305516" cy="3336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bject 24">
                <a:extLst>
                  <a:ext uri="{FF2B5EF4-FFF2-40B4-BE49-F238E27FC236}">
                    <a16:creationId xmlns:a16="http://schemas.microsoft.com/office/drawing/2014/main" id="{1B71796D-F233-1748-AE12-BE6A06F15D81}"/>
                  </a:ext>
                </a:extLst>
              </p:cNvPr>
              <p:cNvSpPr/>
              <p:nvPr/>
            </p:nvSpPr>
            <p:spPr>
              <a:xfrm>
                <a:off x="7036252" y="5124791"/>
                <a:ext cx="821436" cy="75133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bject 25">
                <a:extLst>
                  <a:ext uri="{FF2B5EF4-FFF2-40B4-BE49-F238E27FC236}">
                    <a16:creationId xmlns:a16="http://schemas.microsoft.com/office/drawing/2014/main" id="{773293ED-FBBC-FC1D-54A0-395CC0C1C959}"/>
                  </a:ext>
                </a:extLst>
              </p:cNvPr>
              <p:cNvSpPr txBox="1"/>
              <p:nvPr/>
            </p:nvSpPr>
            <p:spPr>
              <a:xfrm>
                <a:off x="7069881" y="4662223"/>
                <a:ext cx="689610" cy="4616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20" normalizeH="0" baseline="0" noProof="0">
                    <a:ln>
                      <a:noFill/>
                    </a:ln>
                    <a:solidFill>
                      <a:srgbClr val="004B96"/>
                    </a:solidFill>
                    <a:effectLst/>
                    <a:uLnTx/>
                    <a:uFillTx/>
                    <a:latin typeface="Arial"/>
                    <a:ea typeface="+mn-ea"/>
                    <a:cs typeface="Arial"/>
                  </a:rPr>
                  <a:t>H</a:t>
                </a:r>
                <a:r>
                  <a:rPr kumimoji="0" sz="600" b="1" i="0" u="none" strike="noStrike" kern="1200" cap="none" spc="-10" normalizeH="0" baseline="0" noProof="0">
                    <a:ln>
                      <a:noFill/>
                    </a:ln>
                    <a:solidFill>
                      <a:srgbClr val="004B96"/>
                    </a:solidFill>
                    <a:effectLst/>
                    <a:uLnTx/>
                    <a:uFillTx/>
                    <a:latin typeface="Arial"/>
                    <a:ea typeface="+mn-ea"/>
                    <a:cs typeface="Arial"/>
                  </a:rPr>
                  <a:t>-</a:t>
                </a:r>
                <a:r>
                  <a:rPr kumimoji="0" sz="600" b="1" i="0" u="none" strike="noStrike" kern="1200" cap="none" spc="5" normalizeH="0" baseline="0" noProof="0">
                    <a:ln>
                      <a:noFill/>
                    </a:ln>
                    <a:solidFill>
                      <a:srgbClr val="004B96"/>
                    </a:solidFill>
                    <a:effectLst/>
                    <a:uLnTx/>
                    <a:uFillTx/>
                    <a:latin typeface="Arial"/>
                    <a:ea typeface="+mn-ea"/>
                    <a:cs typeface="Arial"/>
                  </a:rPr>
                  <a:t> </a:t>
                </a:r>
                <a:r>
                  <a:rPr kumimoji="0" sz="600" b="1" i="0" u="none" strike="noStrike" kern="1200" cap="none" spc="-10" normalizeH="0" baseline="0" noProof="0">
                    <a:ln>
                      <a:noFill/>
                    </a:ln>
                    <a:solidFill>
                      <a:srgbClr val="004B96"/>
                    </a:solidFill>
                    <a:effectLst/>
                    <a:uLnTx/>
                    <a:uFillTx/>
                    <a:latin typeface="Arial"/>
                    <a:ea typeface="+mn-ea"/>
                    <a:cs typeface="Arial"/>
                  </a:rPr>
                  <a:t>Ion so</a:t>
                </a:r>
                <a:r>
                  <a:rPr kumimoji="0" sz="600" b="1" i="0" u="none" strike="noStrike" kern="1200" cap="none" spc="-20" normalizeH="0" baseline="0" noProof="0">
                    <a:ln>
                      <a:noFill/>
                    </a:ln>
                    <a:solidFill>
                      <a:srgbClr val="004B96"/>
                    </a:solidFill>
                    <a:effectLst/>
                    <a:uLnTx/>
                    <a:uFillTx/>
                    <a:latin typeface="Arial"/>
                    <a:ea typeface="+mn-ea"/>
                    <a:cs typeface="Arial"/>
                  </a:rPr>
                  <a:t>u</a:t>
                </a:r>
                <a:r>
                  <a:rPr kumimoji="0" sz="600" b="1" i="0" u="none" strike="noStrike" kern="1200" cap="none" spc="-10" normalizeH="0" baseline="0" noProof="0">
                    <a:ln>
                      <a:noFill/>
                    </a:ln>
                    <a:solidFill>
                      <a:srgbClr val="004B96"/>
                    </a:solidFill>
                    <a:effectLst/>
                    <a:uLnTx/>
                    <a:uFillTx/>
                    <a:latin typeface="Arial"/>
                    <a:ea typeface="+mn-ea"/>
                    <a:cs typeface="Arial"/>
                  </a:rPr>
                  <a:t>rce</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9" name="object 26">
                <a:extLst>
                  <a:ext uri="{FF2B5EF4-FFF2-40B4-BE49-F238E27FC236}">
                    <a16:creationId xmlns:a16="http://schemas.microsoft.com/office/drawing/2014/main" id="{EEABFF6D-ED5C-982A-ED10-3EA9813F1EEE}"/>
                  </a:ext>
                </a:extLst>
              </p:cNvPr>
              <p:cNvSpPr/>
              <p:nvPr/>
            </p:nvSpPr>
            <p:spPr>
              <a:xfrm>
                <a:off x="7443052" y="5753321"/>
                <a:ext cx="295910" cy="531495"/>
              </a:xfrm>
              <a:custGeom>
                <a:avLst/>
                <a:gdLst/>
                <a:ahLst/>
                <a:cxnLst/>
                <a:rect l="l" t="t" r="r" b="b"/>
                <a:pathLst>
                  <a:path w="295909" h="531495">
                    <a:moveTo>
                      <a:pt x="253440" y="467517"/>
                    </a:moveTo>
                    <a:lnTo>
                      <a:pt x="225526" y="482854"/>
                    </a:lnTo>
                    <a:lnTo>
                      <a:pt x="295630" y="531241"/>
                    </a:lnTo>
                    <a:lnTo>
                      <a:pt x="293590" y="478663"/>
                    </a:lnTo>
                    <a:lnTo>
                      <a:pt x="259562" y="478663"/>
                    </a:lnTo>
                    <a:lnTo>
                      <a:pt x="253440" y="467517"/>
                    </a:lnTo>
                    <a:close/>
                  </a:path>
                  <a:path w="295909" h="531495">
                    <a:moveTo>
                      <a:pt x="264501" y="461439"/>
                    </a:moveTo>
                    <a:lnTo>
                      <a:pt x="253440" y="467517"/>
                    </a:lnTo>
                    <a:lnTo>
                      <a:pt x="259562" y="478663"/>
                    </a:lnTo>
                    <a:lnTo>
                      <a:pt x="270611" y="472567"/>
                    </a:lnTo>
                    <a:lnTo>
                      <a:pt x="264501" y="461439"/>
                    </a:lnTo>
                    <a:close/>
                  </a:path>
                  <a:path w="295909" h="531495">
                    <a:moveTo>
                      <a:pt x="292328" y="446151"/>
                    </a:moveTo>
                    <a:lnTo>
                      <a:pt x="264501" y="461439"/>
                    </a:lnTo>
                    <a:lnTo>
                      <a:pt x="270611" y="472567"/>
                    </a:lnTo>
                    <a:lnTo>
                      <a:pt x="259562" y="478663"/>
                    </a:lnTo>
                    <a:lnTo>
                      <a:pt x="293590" y="478663"/>
                    </a:lnTo>
                    <a:lnTo>
                      <a:pt x="292328" y="446151"/>
                    </a:lnTo>
                    <a:close/>
                  </a:path>
                  <a:path w="295909" h="531495">
                    <a:moveTo>
                      <a:pt x="11125" y="0"/>
                    </a:moveTo>
                    <a:lnTo>
                      <a:pt x="0" y="6096"/>
                    </a:lnTo>
                    <a:lnTo>
                      <a:pt x="253440" y="467517"/>
                    </a:lnTo>
                    <a:lnTo>
                      <a:pt x="264501" y="461439"/>
                    </a:lnTo>
                    <a:lnTo>
                      <a:pt x="11125"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27">
                <a:extLst>
                  <a:ext uri="{FF2B5EF4-FFF2-40B4-BE49-F238E27FC236}">
                    <a16:creationId xmlns:a16="http://schemas.microsoft.com/office/drawing/2014/main" id="{7524285B-1509-2F87-22E5-954530D601E5}"/>
                  </a:ext>
                </a:extLst>
              </p:cNvPr>
              <p:cNvSpPr txBox="1"/>
              <p:nvPr/>
            </p:nvSpPr>
            <p:spPr>
              <a:xfrm>
                <a:off x="7928166" y="6013455"/>
                <a:ext cx="40005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RFQ</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28">
                <a:extLst>
                  <a:ext uri="{FF2B5EF4-FFF2-40B4-BE49-F238E27FC236}">
                    <a16:creationId xmlns:a16="http://schemas.microsoft.com/office/drawing/2014/main" id="{E4D050FE-8AE1-CA8D-D53E-8502FFADABA3}"/>
                  </a:ext>
                </a:extLst>
              </p:cNvPr>
              <p:cNvSpPr/>
              <p:nvPr/>
            </p:nvSpPr>
            <p:spPr>
              <a:xfrm>
                <a:off x="8983283" y="4418296"/>
                <a:ext cx="1414271" cy="54406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29">
                <a:extLst>
                  <a:ext uri="{FF2B5EF4-FFF2-40B4-BE49-F238E27FC236}">
                    <a16:creationId xmlns:a16="http://schemas.microsoft.com/office/drawing/2014/main" id="{11886834-55E9-3B4C-0EC2-B6977CA2D193}"/>
                  </a:ext>
                </a:extLst>
              </p:cNvPr>
              <p:cNvSpPr/>
              <p:nvPr/>
            </p:nvSpPr>
            <p:spPr>
              <a:xfrm>
                <a:off x="9285034" y="5102446"/>
                <a:ext cx="422275" cy="715645"/>
              </a:xfrm>
              <a:custGeom>
                <a:avLst/>
                <a:gdLst/>
                <a:ahLst/>
                <a:cxnLst/>
                <a:rect l="l" t="t" r="r" b="b"/>
                <a:pathLst>
                  <a:path w="422275" h="715645">
                    <a:moveTo>
                      <a:pt x="5588" y="630174"/>
                    </a:moveTo>
                    <a:lnTo>
                      <a:pt x="0" y="715264"/>
                    </a:lnTo>
                    <a:lnTo>
                      <a:pt x="71374" y="668655"/>
                    </a:lnTo>
                    <a:lnTo>
                      <a:pt x="62689" y="663575"/>
                    </a:lnTo>
                    <a:lnTo>
                      <a:pt x="37465" y="663575"/>
                    </a:lnTo>
                    <a:lnTo>
                      <a:pt x="26543" y="657225"/>
                    </a:lnTo>
                    <a:lnTo>
                      <a:pt x="32987" y="646200"/>
                    </a:lnTo>
                    <a:lnTo>
                      <a:pt x="5588" y="630174"/>
                    </a:lnTo>
                    <a:close/>
                  </a:path>
                  <a:path w="422275" h="715645">
                    <a:moveTo>
                      <a:pt x="32987" y="646200"/>
                    </a:moveTo>
                    <a:lnTo>
                      <a:pt x="26543" y="657225"/>
                    </a:lnTo>
                    <a:lnTo>
                      <a:pt x="37465" y="663575"/>
                    </a:lnTo>
                    <a:lnTo>
                      <a:pt x="43893" y="652580"/>
                    </a:lnTo>
                    <a:lnTo>
                      <a:pt x="32987" y="646200"/>
                    </a:lnTo>
                    <a:close/>
                  </a:path>
                  <a:path w="422275" h="715645">
                    <a:moveTo>
                      <a:pt x="43893" y="652580"/>
                    </a:moveTo>
                    <a:lnTo>
                      <a:pt x="37465" y="663575"/>
                    </a:lnTo>
                    <a:lnTo>
                      <a:pt x="62689" y="663575"/>
                    </a:lnTo>
                    <a:lnTo>
                      <a:pt x="43893" y="652580"/>
                    </a:lnTo>
                    <a:close/>
                  </a:path>
                  <a:path w="422275" h="715645">
                    <a:moveTo>
                      <a:pt x="410718" y="0"/>
                    </a:moveTo>
                    <a:lnTo>
                      <a:pt x="32987" y="646200"/>
                    </a:lnTo>
                    <a:lnTo>
                      <a:pt x="43893" y="652580"/>
                    </a:lnTo>
                    <a:lnTo>
                      <a:pt x="421767" y="6350"/>
                    </a:lnTo>
                    <a:lnTo>
                      <a:pt x="410718"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30">
                <a:extLst>
                  <a:ext uri="{FF2B5EF4-FFF2-40B4-BE49-F238E27FC236}">
                    <a16:creationId xmlns:a16="http://schemas.microsoft.com/office/drawing/2014/main" id="{96E1D78E-9559-8B69-822E-F936367F1799}"/>
                  </a:ext>
                </a:extLst>
              </p:cNvPr>
              <p:cNvSpPr/>
              <p:nvPr/>
            </p:nvSpPr>
            <p:spPr>
              <a:xfrm>
                <a:off x="10537762" y="2729705"/>
                <a:ext cx="493775" cy="32461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31">
                <a:extLst>
                  <a:ext uri="{FF2B5EF4-FFF2-40B4-BE49-F238E27FC236}">
                    <a16:creationId xmlns:a16="http://schemas.microsoft.com/office/drawing/2014/main" id="{7B1C3AF1-37FA-6BF6-12CE-0223596A2F38}"/>
                  </a:ext>
                </a:extLst>
              </p:cNvPr>
              <p:cNvSpPr/>
              <p:nvPr/>
            </p:nvSpPr>
            <p:spPr>
              <a:xfrm>
                <a:off x="10533191" y="2725133"/>
                <a:ext cx="502920" cy="334010"/>
              </a:xfrm>
              <a:custGeom>
                <a:avLst/>
                <a:gdLst/>
                <a:ahLst/>
                <a:cxnLst/>
                <a:rect l="l" t="t" r="r" b="b"/>
                <a:pathLst>
                  <a:path w="502920" h="334010">
                    <a:moveTo>
                      <a:pt x="0" y="333755"/>
                    </a:moveTo>
                    <a:lnTo>
                      <a:pt x="502920" y="333755"/>
                    </a:lnTo>
                    <a:lnTo>
                      <a:pt x="502920" y="0"/>
                    </a:lnTo>
                    <a:lnTo>
                      <a:pt x="0" y="0"/>
                    </a:lnTo>
                    <a:lnTo>
                      <a:pt x="0" y="333755"/>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object 32">
                <a:extLst>
                  <a:ext uri="{FF2B5EF4-FFF2-40B4-BE49-F238E27FC236}">
                    <a16:creationId xmlns:a16="http://schemas.microsoft.com/office/drawing/2014/main" id="{FE50D8C7-01CC-4611-252F-FC562F06A802}"/>
                  </a:ext>
                </a:extLst>
              </p:cNvPr>
              <p:cNvSpPr/>
              <p:nvPr/>
            </p:nvSpPr>
            <p:spPr>
              <a:xfrm>
                <a:off x="11080306" y="2746469"/>
                <a:ext cx="557784" cy="29260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object 34">
                <a:extLst>
                  <a:ext uri="{FF2B5EF4-FFF2-40B4-BE49-F238E27FC236}">
                    <a16:creationId xmlns:a16="http://schemas.microsoft.com/office/drawing/2014/main" id="{A61B9AD3-B890-1BBD-538B-23608FED159C}"/>
                  </a:ext>
                </a:extLst>
              </p:cNvPr>
              <p:cNvSpPr/>
              <p:nvPr/>
            </p:nvSpPr>
            <p:spPr>
              <a:xfrm>
                <a:off x="7982015" y="3842224"/>
                <a:ext cx="527304" cy="330708"/>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bject 35">
                <a:extLst>
                  <a:ext uri="{FF2B5EF4-FFF2-40B4-BE49-F238E27FC236}">
                    <a16:creationId xmlns:a16="http://schemas.microsoft.com/office/drawing/2014/main" id="{076C7FEA-D57D-3A5A-27E2-A4C07BE7637F}"/>
                  </a:ext>
                </a:extLst>
              </p:cNvPr>
              <p:cNvSpPr/>
              <p:nvPr/>
            </p:nvSpPr>
            <p:spPr>
              <a:xfrm>
                <a:off x="7977443" y="3837653"/>
                <a:ext cx="536575" cy="340360"/>
              </a:xfrm>
              <a:custGeom>
                <a:avLst/>
                <a:gdLst/>
                <a:ahLst/>
                <a:cxnLst/>
                <a:rect l="l" t="t" r="r" b="b"/>
                <a:pathLst>
                  <a:path w="536575" h="340360">
                    <a:moveTo>
                      <a:pt x="0" y="339851"/>
                    </a:moveTo>
                    <a:lnTo>
                      <a:pt x="536448" y="339851"/>
                    </a:lnTo>
                    <a:lnTo>
                      <a:pt x="536448" y="0"/>
                    </a:lnTo>
                    <a:lnTo>
                      <a:pt x="0" y="0"/>
                    </a:lnTo>
                    <a:lnTo>
                      <a:pt x="0" y="339851"/>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36">
                <a:extLst>
                  <a:ext uri="{FF2B5EF4-FFF2-40B4-BE49-F238E27FC236}">
                    <a16:creationId xmlns:a16="http://schemas.microsoft.com/office/drawing/2014/main" id="{9C04268B-A29F-541A-E76A-FBC1E2B3E04A}"/>
                  </a:ext>
                </a:extLst>
              </p:cNvPr>
              <p:cNvSpPr txBox="1"/>
              <p:nvPr/>
            </p:nvSpPr>
            <p:spPr>
              <a:xfrm>
                <a:off x="8959501" y="2159188"/>
                <a:ext cx="84963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r</a:t>
                </a:r>
                <a:r>
                  <a:rPr kumimoji="0" sz="500" b="1" i="0" u="none" strike="noStrike" kern="1200" cap="none" spc="-50" normalizeH="0" baseline="0" noProof="0">
                    <a:ln>
                      <a:noFill/>
                    </a:ln>
                    <a:solidFill>
                      <a:srgbClr val="004B96"/>
                    </a:solidFill>
                    <a:effectLst/>
                    <a:uLnTx/>
                    <a:uFillTx/>
                    <a:latin typeface="Arial"/>
                    <a:ea typeface="+mn-ea"/>
                    <a:cs typeface="Arial"/>
                  </a:rPr>
                  <a:t>y</a:t>
                </a:r>
                <a:r>
                  <a:rPr kumimoji="0" sz="500" b="1" i="0" u="none" strike="noStrike" kern="1200" cap="none" spc="-10" normalizeH="0" baseline="0" noProof="0">
                    <a:ln>
                      <a:noFill/>
                    </a:ln>
                    <a:solidFill>
                      <a:srgbClr val="004B96"/>
                    </a:solidFill>
                    <a:effectLst/>
                    <a:uLnTx/>
                    <a:uFillTx/>
                    <a:latin typeface="Arial"/>
                    <a:ea typeface="+mn-ea"/>
                    <a:cs typeface="Arial"/>
                  </a:rPr>
                  <a:t>op</a:t>
                </a:r>
                <a:r>
                  <a:rPr kumimoji="0" sz="500" b="1" i="0" u="none" strike="noStrike" kern="1200" cap="none" spc="0" normalizeH="0" baseline="0" noProof="0">
                    <a:ln>
                      <a:noFill/>
                    </a:ln>
                    <a:solidFill>
                      <a:srgbClr val="004B96"/>
                    </a:solidFill>
                    <a:effectLst/>
                    <a:uLnTx/>
                    <a:uFillTx/>
                    <a:latin typeface="Arial"/>
                    <a:ea typeface="+mn-ea"/>
                    <a:cs typeface="Arial"/>
                  </a:rPr>
                  <a:t>la</a:t>
                </a:r>
                <a:r>
                  <a:rPr kumimoji="0" sz="500" b="1" i="0" u="none" strike="noStrike" kern="1200" cap="none" spc="-10" normalizeH="0" baseline="0" noProof="0">
                    <a:ln>
                      <a:noFill/>
                    </a:ln>
                    <a:solidFill>
                      <a:srgbClr val="004B96"/>
                    </a:solidFill>
                    <a:effectLst/>
                    <a:uLnTx/>
                    <a:uFillTx/>
                    <a:latin typeface="Arial"/>
                    <a:ea typeface="+mn-ea"/>
                    <a:cs typeface="Arial"/>
                  </a:rPr>
                  <a:t>n</a:t>
                </a:r>
                <a:r>
                  <a:rPr kumimoji="0" sz="500" b="1" i="0" u="none" strike="noStrike" kern="1200" cap="none" spc="0" normalizeH="0" baseline="0" noProof="0">
                    <a:ln>
                      <a:noFill/>
                    </a:ln>
                    <a:solidFill>
                      <a:srgbClr val="004B96"/>
                    </a:solidFill>
                    <a:effectLst/>
                    <a:uLnTx/>
                    <a:uFillTx/>
                    <a:latin typeface="Arial"/>
                    <a:ea typeface="+mn-ea"/>
                    <a:cs typeface="Arial"/>
                  </a:rPr>
                  <a:t>t</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99" name="object 37">
                <a:extLst>
                  <a:ext uri="{FF2B5EF4-FFF2-40B4-BE49-F238E27FC236}">
                    <a16:creationId xmlns:a16="http://schemas.microsoft.com/office/drawing/2014/main" id="{36314DD5-CE26-6071-EDE3-5A92D87B4B59}"/>
                  </a:ext>
                </a:extLst>
              </p:cNvPr>
              <p:cNvSpPr/>
              <p:nvPr/>
            </p:nvSpPr>
            <p:spPr>
              <a:xfrm>
                <a:off x="8405527" y="2085614"/>
                <a:ext cx="512063" cy="333756"/>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object 38">
                <a:extLst>
                  <a:ext uri="{FF2B5EF4-FFF2-40B4-BE49-F238E27FC236}">
                    <a16:creationId xmlns:a16="http://schemas.microsoft.com/office/drawing/2014/main" id="{10EC79DE-B68B-2DE5-749F-733BDC11CACD}"/>
                  </a:ext>
                </a:extLst>
              </p:cNvPr>
              <p:cNvSpPr/>
              <p:nvPr/>
            </p:nvSpPr>
            <p:spPr>
              <a:xfrm>
                <a:off x="8400955" y="2081042"/>
                <a:ext cx="521334" cy="342900"/>
              </a:xfrm>
              <a:custGeom>
                <a:avLst/>
                <a:gdLst/>
                <a:ahLst/>
                <a:cxnLst/>
                <a:rect l="l" t="t" r="r" b="b"/>
                <a:pathLst>
                  <a:path w="521335" h="342900">
                    <a:moveTo>
                      <a:pt x="0" y="342900"/>
                    </a:moveTo>
                    <a:lnTo>
                      <a:pt x="521207" y="342900"/>
                    </a:lnTo>
                    <a:lnTo>
                      <a:pt x="521207"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39">
                <a:extLst>
                  <a:ext uri="{FF2B5EF4-FFF2-40B4-BE49-F238E27FC236}">
                    <a16:creationId xmlns:a16="http://schemas.microsoft.com/office/drawing/2014/main" id="{32228279-242C-B414-CE97-37C603466E68}"/>
                  </a:ext>
                </a:extLst>
              </p:cNvPr>
              <p:cNvSpPr txBox="1"/>
              <p:nvPr/>
            </p:nvSpPr>
            <p:spPr>
              <a:xfrm>
                <a:off x="8646859" y="3865761"/>
                <a:ext cx="40005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CDS</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02" name="object 40">
                <a:extLst>
                  <a:ext uri="{FF2B5EF4-FFF2-40B4-BE49-F238E27FC236}">
                    <a16:creationId xmlns:a16="http://schemas.microsoft.com/office/drawing/2014/main" id="{56CAA47C-BA8D-67F2-9323-0340FAB15240}"/>
                  </a:ext>
                </a:extLst>
              </p:cNvPr>
              <p:cNvSpPr/>
              <p:nvPr/>
            </p:nvSpPr>
            <p:spPr>
              <a:xfrm>
                <a:off x="12256835" y="2551397"/>
                <a:ext cx="492251" cy="333756"/>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41">
                <a:extLst>
                  <a:ext uri="{FF2B5EF4-FFF2-40B4-BE49-F238E27FC236}">
                    <a16:creationId xmlns:a16="http://schemas.microsoft.com/office/drawing/2014/main" id="{0F335B9A-03D7-19DA-2703-84EB07B76467}"/>
                  </a:ext>
                </a:extLst>
              </p:cNvPr>
              <p:cNvSpPr/>
              <p:nvPr/>
            </p:nvSpPr>
            <p:spPr>
              <a:xfrm>
                <a:off x="12252262" y="2546825"/>
                <a:ext cx="501650" cy="342900"/>
              </a:xfrm>
              <a:custGeom>
                <a:avLst/>
                <a:gdLst/>
                <a:ahLst/>
                <a:cxnLst/>
                <a:rect l="l" t="t" r="r" b="b"/>
                <a:pathLst>
                  <a:path w="501650" h="342900">
                    <a:moveTo>
                      <a:pt x="0" y="342900"/>
                    </a:moveTo>
                    <a:lnTo>
                      <a:pt x="501396" y="342900"/>
                    </a:lnTo>
                    <a:lnTo>
                      <a:pt x="501396"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bject 42">
                <a:extLst>
                  <a:ext uri="{FF2B5EF4-FFF2-40B4-BE49-F238E27FC236}">
                    <a16:creationId xmlns:a16="http://schemas.microsoft.com/office/drawing/2014/main" id="{7581ADE2-7AD3-3E56-AFEE-2CA28739160A}"/>
                  </a:ext>
                </a:extLst>
              </p:cNvPr>
              <p:cNvSpPr/>
              <p:nvPr/>
            </p:nvSpPr>
            <p:spPr>
              <a:xfrm>
                <a:off x="12503722" y="2238977"/>
                <a:ext cx="557783" cy="288036"/>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bject 43">
                <a:extLst>
                  <a:ext uri="{FF2B5EF4-FFF2-40B4-BE49-F238E27FC236}">
                    <a16:creationId xmlns:a16="http://schemas.microsoft.com/office/drawing/2014/main" id="{1B4F6DF9-FBB7-C5E3-81DA-57DEA2141FCD}"/>
                  </a:ext>
                </a:extLst>
              </p:cNvPr>
              <p:cNvSpPr/>
              <p:nvPr/>
            </p:nvSpPr>
            <p:spPr>
              <a:xfrm>
                <a:off x="12802427" y="2555969"/>
                <a:ext cx="480059" cy="32461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bject 44">
                <a:extLst>
                  <a:ext uri="{FF2B5EF4-FFF2-40B4-BE49-F238E27FC236}">
                    <a16:creationId xmlns:a16="http://schemas.microsoft.com/office/drawing/2014/main" id="{99965131-EB43-327C-14D0-66BB85C0B278}"/>
                  </a:ext>
                </a:extLst>
              </p:cNvPr>
              <p:cNvSpPr/>
              <p:nvPr/>
            </p:nvSpPr>
            <p:spPr>
              <a:xfrm>
                <a:off x="12797854" y="2551397"/>
                <a:ext cx="489584" cy="334010"/>
              </a:xfrm>
              <a:custGeom>
                <a:avLst/>
                <a:gdLst/>
                <a:ahLst/>
                <a:cxnLst/>
                <a:rect l="l" t="t" r="r" b="b"/>
                <a:pathLst>
                  <a:path w="489584" h="334009">
                    <a:moveTo>
                      <a:pt x="0" y="333756"/>
                    </a:moveTo>
                    <a:lnTo>
                      <a:pt x="489203" y="333756"/>
                    </a:lnTo>
                    <a:lnTo>
                      <a:pt x="489203" y="0"/>
                    </a:lnTo>
                    <a:lnTo>
                      <a:pt x="0" y="0"/>
                    </a:lnTo>
                    <a:lnTo>
                      <a:pt x="0" y="333756"/>
                    </a:lnTo>
                    <a:close/>
                  </a:path>
                </a:pathLst>
              </a:custGeom>
              <a:ln w="9143">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bject 45">
                <a:extLst>
                  <a:ext uri="{FF2B5EF4-FFF2-40B4-BE49-F238E27FC236}">
                    <a16:creationId xmlns:a16="http://schemas.microsoft.com/office/drawing/2014/main" id="{5CFE2EC8-84B7-D5DC-A3F2-6C331523892F}"/>
                  </a:ext>
                </a:extLst>
              </p:cNvPr>
              <p:cNvSpPr/>
              <p:nvPr/>
            </p:nvSpPr>
            <p:spPr>
              <a:xfrm>
                <a:off x="9466390" y="3360640"/>
                <a:ext cx="557784" cy="29260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bject 46">
                <a:extLst>
                  <a:ext uri="{FF2B5EF4-FFF2-40B4-BE49-F238E27FC236}">
                    <a16:creationId xmlns:a16="http://schemas.microsoft.com/office/drawing/2014/main" id="{DDD7C0D3-1BE9-F4D5-7158-2F521D4E077B}"/>
                  </a:ext>
                </a:extLst>
              </p:cNvPr>
              <p:cNvSpPr txBox="1"/>
              <p:nvPr/>
            </p:nvSpPr>
            <p:spPr>
              <a:xfrm>
                <a:off x="9297354" y="3740793"/>
                <a:ext cx="883285" cy="57708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HWR</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52069"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8</a:t>
                </a:r>
                <a:r>
                  <a:rPr kumimoji="0" sz="500" b="0" i="0" u="none" strike="noStrike" kern="1200" cap="none" spc="-10" normalizeH="0" baseline="0" noProof="0">
                    <a:ln>
                      <a:noFill/>
                    </a:ln>
                    <a:solidFill>
                      <a:srgbClr val="004B96"/>
                    </a:solidFill>
                    <a:effectLst/>
                    <a:uLnTx/>
                    <a:uFillTx/>
                    <a:latin typeface="Arial"/>
                    <a:ea typeface="+mn-ea"/>
                    <a:cs typeface="Arial"/>
                  </a:rPr>
                  <a:t> 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162.5</a:t>
                </a:r>
                <a:r>
                  <a:rPr kumimoji="0" sz="500" b="0" i="0" u="none" strike="noStrike" kern="1200" cap="none" spc="-3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09" name="object 47">
                <a:extLst>
                  <a:ext uri="{FF2B5EF4-FFF2-40B4-BE49-F238E27FC236}">
                    <a16:creationId xmlns:a16="http://schemas.microsoft.com/office/drawing/2014/main" id="{60E70B5D-6B41-4412-56FB-417BEF9B5E0C}"/>
                  </a:ext>
                </a:extLst>
              </p:cNvPr>
              <p:cNvSpPr txBox="1"/>
              <p:nvPr/>
            </p:nvSpPr>
            <p:spPr>
              <a:xfrm>
                <a:off x="10513506" y="3151638"/>
                <a:ext cx="113982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Si</a:t>
                </a:r>
                <a:r>
                  <a:rPr kumimoji="0" sz="500" b="1" i="0" u="none" strike="noStrike" kern="1200" cap="none" spc="-10" normalizeH="0" baseline="0" noProof="0">
                    <a:ln>
                      <a:noFill/>
                    </a:ln>
                    <a:solidFill>
                      <a:srgbClr val="004B96"/>
                    </a:solidFill>
                    <a:effectLst/>
                    <a:uLnTx/>
                    <a:uFillTx/>
                    <a:latin typeface="Arial"/>
                    <a:ea typeface="+mn-ea"/>
                    <a:cs typeface="Arial"/>
                  </a:rPr>
                  <a:t>ng</a:t>
                </a:r>
                <a:r>
                  <a:rPr kumimoji="0" sz="500" b="1" i="0" u="none" strike="noStrike" kern="1200" cap="none" spc="0" normalizeH="0" baseline="0" noProof="0">
                    <a:ln>
                      <a:noFill/>
                    </a:ln>
                    <a:solidFill>
                      <a:srgbClr val="004B96"/>
                    </a:solidFill>
                    <a:effectLst/>
                    <a:uLnTx/>
                    <a:uFillTx/>
                    <a:latin typeface="Arial"/>
                    <a:ea typeface="+mn-ea"/>
                    <a:cs typeface="Arial"/>
                  </a:rPr>
                  <a:t>le</a:t>
                </a:r>
                <a:r>
                  <a:rPr kumimoji="0" sz="500" b="1" i="0" u="none" strike="noStrike" kern="1200" cap="none" spc="-30" normalizeH="0" baseline="0" noProof="0">
                    <a:ln>
                      <a:noFill/>
                    </a:ln>
                    <a:solidFill>
                      <a:srgbClr val="004B96"/>
                    </a:solidFill>
                    <a:effectLst/>
                    <a:uLnTx/>
                    <a:uFillTx/>
                    <a:latin typeface="Arial"/>
                    <a:ea typeface="+mn-ea"/>
                    <a:cs typeface="Arial"/>
                  </a:rPr>
                  <a:t> </a:t>
                </a:r>
                <a:r>
                  <a:rPr kumimoji="0" sz="500" b="1" i="0" u="none" strike="noStrike" kern="1200" cap="none" spc="0" normalizeH="0" baseline="0" noProof="0">
                    <a:ln>
                      <a:noFill/>
                    </a:ln>
                    <a:solidFill>
                      <a:srgbClr val="004B96"/>
                    </a:solidFill>
                    <a:effectLst/>
                    <a:uLnTx/>
                    <a:uFillTx/>
                    <a:latin typeface="Arial"/>
                    <a:ea typeface="+mn-ea"/>
                    <a:cs typeface="Arial"/>
                  </a:rPr>
                  <a:t>S</a:t>
                </a:r>
                <a:r>
                  <a:rPr kumimoji="0" sz="500" b="1" i="0" u="none" strike="noStrike" kern="1200" cap="none" spc="-10" normalizeH="0" baseline="0" noProof="0">
                    <a:ln>
                      <a:noFill/>
                    </a:ln>
                    <a:solidFill>
                      <a:srgbClr val="004B96"/>
                    </a:solidFill>
                    <a:effectLst/>
                    <a:uLnTx/>
                    <a:uFillTx/>
                    <a:latin typeface="Arial"/>
                    <a:ea typeface="+mn-ea"/>
                    <a:cs typeface="Arial"/>
                  </a:rPr>
                  <a:t>po</a:t>
                </a:r>
                <a:r>
                  <a:rPr kumimoji="0" sz="500" b="1" i="0" u="none" strike="noStrike" kern="1200" cap="none" spc="0" normalizeH="0" baseline="0" noProof="0">
                    <a:ln>
                      <a:noFill/>
                    </a:ln>
                    <a:solidFill>
                      <a:srgbClr val="004B96"/>
                    </a:solidFill>
                    <a:effectLst/>
                    <a:uLnTx/>
                    <a:uFillTx/>
                    <a:latin typeface="Arial"/>
                    <a:ea typeface="+mn-ea"/>
                    <a:cs typeface="Arial"/>
                  </a:rPr>
                  <a:t>ke</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SS</a:t>
                </a:r>
                <a:r>
                  <a:rPr kumimoji="0" sz="500" b="0" i="0" u="none" strike="noStrike" kern="1200" cap="none" spc="-10" normalizeH="0" baseline="0" noProof="0">
                    <a:ln>
                      <a:noFill/>
                    </a:ln>
                    <a:solidFill>
                      <a:srgbClr val="004B96"/>
                    </a:solidFill>
                    <a:effectLst/>
                    <a:uLnTx/>
                    <a:uFillTx/>
                    <a:latin typeface="Arial"/>
                    <a:ea typeface="+mn-ea"/>
                    <a:cs typeface="Arial"/>
                  </a:rPr>
                  <a:t>R</a:t>
                </a:r>
                <a:r>
                  <a:rPr kumimoji="0" sz="500" b="0" i="0" u="none" strike="noStrike" kern="1200" cap="none" spc="0" normalizeH="0" baseline="0" noProof="0">
                    <a:ln>
                      <a:noFill/>
                    </a:ln>
                    <a:solidFill>
                      <a:srgbClr val="004B96"/>
                    </a:solidFill>
                    <a:effectLst/>
                    <a:uLnTx/>
                    <a:uFillTx/>
                    <a:latin typeface="Arial"/>
                    <a:ea typeface="+mn-ea"/>
                    <a:cs typeface="Arial"/>
                  </a:rPr>
                  <a:t>1</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5"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2</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16</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325</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10" name="object 48">
                <a:extLst>
                  <a:ext uri="{FF2B5EF4-FFF2-40B4-BE49-F238E27FC236}">
                    <a16:creationId xmlns:a16="http://schemas.microsoft.com/office/drawing/2014/main" id="{268C5706-7B61-FFD7-DA8D-721A2A5A8676}"/>
                  </a:ext>
                </a:extLst>
              </p:cNvPr>
              <p:cNvSpPr txBox="1"/>
              <p:nvPr/>
            </p:nvSpPr>
            <p:spPr>
              <a:xfrm>
                <a:off x="12281346" y="2974601"/>
                <a:ext cx="113982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Si</a:t>
                </a:r>
                <a:r>
                  <a:rPr kumimoji="0" sz="500" b="1" i="0" u="none" strike="noStrike" kern="1200" cap="none" spc="-10" normalizeH="0" baseline="0" noProof="0">
                    <a:ln>
                      <a:noFill/>
                    </a:ln>
                    <a:solidFill>
                      <a:srgbClr val="004B96"/>
                    </a:solidFill>
                    <a:effectLst/>
                    <a:uLnTx/>
                    <a:uFillTx/>
                    <a:latin typeface="Arial"/>
                    <a:ea typeface="+mn-ea"/>
                    <a:cs typeface="Arial"/>
                  </a:rPr>
                  <a:t>ng</a:t>
                </a:r>
                <a:r>
                  <a:rPr kumimoji="0" sz="500" b="1" i="0" u="none" strike="noStrike" kern="1200" cap="none" spc="0" normalizeH="0" baseline="0" noProof="0">
                    <a:ln>
                      <a:noFill/>
                    </a:ln>
                    <a:solidFill>
                      <a:srgbClr val="004B96"/>
                    </a:solidFill>
                    <a:effectLst/>
                    <a:uLnTx/>
                    <a:uFillTx/>
                    <a:latin typeface="Arial"/>
                    <a:ea typeface="+mn-ea"/>
                    <a:cs typeface="Arial"/>
                  </a:rPr>
                  <a:t>le</a:t>
                </a:r>
                <a:r>
                  <a:rPr kumimoji="0" sz="500" b="1" i="0" u="none" strike="noStrike" kern="1200" cap="none" spc="-30" normalizeH="0" baseline="0" noProof="0">
                    <a:ln>
                      <a:noFill/>
                    </a:ln>
                    <a:solidFill>
                      <a:srgbClr val="004B96"/>
                    </a:solidFill>
                    <a:effectLst/>
                    <a:uLnTx/>
                    <a:uFillTx/>
                    <a:latin typeface="Arial"/>
                    <a:ea typeface="+mn-ea"/>
                    <a:cs typeface="Arial"/>
                  </a:rPr>
                  <a:t> </a:t>
                </a:r>
                <a:r>
                  <a:rPr kumimoji="0" sz="500" b="1" i="0" u="none" strike="noStrike" kern="1200" cap="none" spc="0" normalizeH="0" baseline="0" noProof="0">
                    <a:ln>
                      <a:noFill/>
                    </a:ln>
                    <a:solidFill>
                      <a:srgbClr val="004B96"/>
                    </a:solidFill>
                    <a:effectLst/>
                    <a:uLnTx/>
                    <a:uFillTx/>
                    <a:latin typeface="Arial"/>
                    <a:ea typeface="+mn-ea"/>
                    <a:cs typeface="Arial"/>
                  </a:rPr>
                  <a:t>S</a:t>
                </a:r>
                <a:r>
                  <a:rPr kumimoji="0" sz="500" b="1" i="0" u="none" strike="noStrike" kern="1200" cap="none" spc="-10" normalizeH="0" baseline="0" noProof="0">
                    <a:ln>
                      <a:noFill/>
                    </a:ln>
                    <a:solidFill>
                      <a:srgbClr val="004B96"/>
                    </a:solidFill>
                    <a:effectLst/>
                    <a:uLnTx/>
                    <a:uFillTx/>
                    <a:latin typeface="Arial"/>
                    <a:ea typeface="+mn-ea"/>
                    <a:cs typeface="Arial"/>
                  </a:rPr>
                  <a:t>po</a:t>
                </a:r>
                <a:r>
                  <a:rPr kumimoji="0" sz="500" b="1" i="0" u="none" strike="noStrike" kern="1200" cap="none" spc="0" normalizeH="0" baseline="0" noProof="0">
                    <a:ln>
                      <a:noFill/>
                    </a:ln>
                    <a:solidFill>
                      <a:srgbClr val="004B96"/>
                    </a:solidFill>
                    <a:effectLst/>
                    <a:uLnTx/>
                    <a:uFillTx/>
                    <a:latin typeface="Arial"/>
                    <a:ea typeface="+mn-ea"/>
                    <a:cs typeface="Arial"/>
                  </a:rPr>
                  <a:t>ke</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SS</a:t>
                </a:r>
                <a:r>
                  <a:rPr kumimoji="0" sz="500" b="0" i="0" u="none" strike="noStrike" kern="1200" cap="none" spc="-10" normalizeH="0" baseline="0" noProof="0">
                    <a:ln>
                      <a:noFill/>
                    </a:ln>
                    <a:solidFill>
                      <a:srgbClr val="004B96"/>
                    </a:solidFill>
                    <a:effectLst/>
                    <a:uLnTx/>
                    <a:uFillTx/>
                    <a:latin typeface="Arial"/>
                    <a:ea typeface="+mn-ea"/>
                    <a:cs typeface="Arial"/>
                  </a:rPr>
                  <a:t>R</a:t>
                </a:r>
                <a:r>
                  <a:rPr kumimoji="0" sz="500" b="0" i="0" u="none" strike="noStrike" kern="1200" cap="none" spc="0" normalizeH="0" baseline="0" noProof="0">
                    <a:ln>
                      <a:noFill/>
                    </a:ln>
                    <a:solidFill>
                      <a:srgbClr val="004B96"/>
                    </a:solidFill>
                    <a:effectLst/>
                    <a:uLnTx/>
                    <a:uFillTx/>
                    <a:latin typeface="Arial"/>
                    <a:ea typeface="+mn-ea"/>
                    <a:cs typeface="Arial"/>
                  </a:rPr>
                  <a:t>2</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5"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7</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35</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325</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11" name="object 50">
                <a:extLst>
                  <a:ext uri="{FF2B5EF4-FFF2-40B4-BE49-F238E27FC236}">
                    <a16:creationId xmlns:a16="http://schemas.microsoft.com/office/drawing/2014/main" id="{8A488C0A-12B6-8DCB-D791-D2DC3FC7B48A}"/>
                  </a:ext>
                </a:extLst>
              </p:cNvPr>
              <p:cNvSpPr/>
              <p:nvPr/>
            </p:nvSpPr>
            <p:spPr>
              <a:xfrm>
                <a:off x="16871507" y="1853405"/>
                <a:ext cx="437388" cy="292608"/>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bject 51">
                <a:extLst>
                  <a:ext uri="{FF2B5EF4-FFF2-40B4-BE49-F238E27FC236}">
                    <a16:creationId xmlns:a16="http://schemas.microsoft.com/office/drawing/2014/main" id="{00B2FCB4-F0E2-1B27-E94F-44D9AC7C6DB3}"/>
                  </a:ext>
                </a:extLst>
              </p:cNvPr>
              <p:cNvSpPr/>
              <p:nvPr/>
            </p:nvSpPr>
            <p:spPr>
              <a:xfrm>
                <a:off x="16866934" y="1848833"/>
                <a:ext cx="447040" cy="302260"/>
              </a:xfrm>
              <a:custGeom>
                <a:avLst/>
                <a:gdLst/>
                <a:ahLst/>
                <a:cxnLst/>
                <a:rect l="l" t="t" r="r" b="b"/>
                <a:pathLst>
                  <a:path w="447040" h="302259">
                    <a:moveTo>
                      <a:pt x="0" y="301751"/>
                    </a:moveTo>
                    <a:lnTo>
                      <a:pt x="446531" y="301751"/>
                    </a:lnTo>
                    <a:lnTo>
                      <a:pt x="446531" y="0"/>
                    </a:lnTo>
                    <a:lnTo>
                      <a:pt x="0" y="0"/>
                    </a:lnTo>
                    <a:lnTo>
                      <a:pt x="0" y="301751"/>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bject 52">
                <a:extLst>
                  <a:ext uri="{FF2B5EF4-FFF2-40B4-BE49-F238E27FC236}">
                    <a16:creationId xmlns:a16="http://schemas.microsoft.com/office/drawing/2014/main" id="{B8F4F892-8650-6651-6C89-4F84AB246B6D}"/>
                  </a:ext>
                </a:extLst>
              </p:cNvPr>
              <p:cNvSpPr/>
              <p:nvPr/>
            </p:nvSpPr>
            <p:spPr>
              <a:xfrm>
                <a:off x="16264955" y="1853405"/>
                <a:ext cx="557783" cy="292608"/>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bject 53">
                <a:extLst>
                  <a:ext uri="{FF2B5EF4-FFF2-40B4-BE49-F238E27FC236}">
                    <a16:creationId xmlns:a16="http://schemas.microsoft.com/office/drawing/2014/main" id="{8388EDEA-CBF8-4750-261A-4EAEF37B87C8}"/>
                  </a:ext>
                </a:extLst>
              </p:cNvPr>
              <p:cNvSpPr txBox="1"/>
              <p:nvPr/>
            </p:nvSpPr>
            <p:spPr>
              <a:xfrm>
                <a:off x="16336074" y="2270133"/>
                <a:ext cx="90233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Elli</a:t>
                </a:r>
                <a:r>
                  <a:rPr kumimoji="0" sz="500" b="1" i="0" u="none" strike="noStrike" kern="1200" cap="none" spc="-10" normalizeH="0" baseline="0" noProof="0">
                    <a:ln>
                      <a:noFill/>
                    </a:ln>
                    <a:solidFill>
                      <a:srgbClr val="004B96"/>
                    </a:solidFill>
                    <a:effectLst/>
                    <a:uLnTx/>
                    <a:uFillTx/>
                    <a:latin typeface="Arial"/>
                    <a:ea typeface="+mn-ea"/>
                    <a:cs typeface="Arial"/>
                  </a:rPr>
                  <a:t>p</a:t>
                </a:r>
                <a:r>
                  <a:rPr kumimoji="0" sz="500" b="1" i="0" u="none" strike="noStrike" kern="1200" cap="none" spc="0" normalizeH="0" baseline="0" noProof="0">
                    <a:ln>
                      <a:noFill/>
                    </a:ln>
                    <a:solidFill>
                      <a:srgbClr val="004B96"/>
                    </a:solidFill>
                    <a:effectLst/>
                    <a:uLnTx/>
                    <a:uFillTx/>
                    <a:latin typeface="Arial"/>
                    <a:ea typeface="+mn-ea"/>
                    <a:cs typeface="Arial"/>
                  </a:rPr>
                  <a:t>ti</a:t>
                </a:r>
                <a:r>
                  <a:rPr kumimoji="0" sz="500" b="1" i="0" u="none" strike="noStrike" kern="1200" cap="none" spc="-15"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al</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10" normalizeH="0" baseline="0" noProof="0">
                    <a:ln>
                      <a:noFill/>
                    </a:ln>
                    <a:solidFill>
                      <a:srgbClr val="004B96"/>
                    </a:solidFill>
                    <a:effectLst/>
                    <a:uLnTx/>
                    <a:uFillTx/>
                    <a:latin typeface="Arial"/>
                    <a:ea typeface="+mn-ea"/>
                    <a:cs typeface="Arial"/>
                  </a:rPr>
                  <a:t>H</a:t>
                </a:r>
                <a:r>
                  <a:rPr kumimoji="0" sz="500" b="0" i="0" u="none" strike="noStrike" kern="1200" cap="none" spc="0" normalizeH="0" baseline="0" noProof="0">
                    <a:ln>
                      <a:noFill/>
                    </a:ln>
                    <a:solidFill>
                      <a:srgbClr val="004B96"/>
                    </a:solidFill>
                    <a:effectLst/>
                    <a:uLnTx/>
                    <a:uFillTx/>
                    <a:latin typeface="Arial"/>
                    <a:ea typeface="+mn-ea"/>
                    <a:cs typeface="Arial"/>
                  </a:rPr>
                  <a:t>B650</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4</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24</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15" name="object 54">
                <a:extLst>
                  <a:ext uri="{FF2B5EF4-FFF2-40B4-BE49-F238E27FC236}">
                    <a16:creationId xmlns:a16="http://schemas.microsoft.com/office/drawing/2014/main" id="{6B9D7338-89AE-B297-350B-20B74C93C623}"/>
                  </a:ext>
                </a:extLst>
              </p:cNvPr>
              <p:cNvSpPr/>
              <p:nvPr/>
            </p:nvSpPr>
            <p:spPr>
              <a:xfrm>
                <a:off x="14385862" y="4169758"/>
                <a:ext cx="377825" cy="633095"/>
              </a:xfrm>
              <a:custGeom>
                <a:avLst/>
                <a:gdLst/>
                <a:ahLst/>
                <a:cxnLst/>
                <a:rect l="l" t="t" r="r" b="b"/>
                <a:pathLst>
                  <a:path w="377825" h="633095">
                    <a:moveTo>
                      <a:pt x="5969" y="548131"/>
                    </a:moveTo>
                    <a:lnTo>
                      <a:pt x="0" y="633094"/>
                    </a:lnTo>
                    <a:lnTo>
                      <a:pt x="71628" y="586866"/>
                    </a:lnTo>
                    <a:lnTo>
                      <a:pt x="62801" y="581659"/>
                    </a:lnTo>
                    <a:lnTo>
                      <a:pt x="37719" y="581659"/>
                    </a:lnTo>
                    <a:lnTo>
                      <a:pt x="26797" y="575182"/>
                    </a:lnTo>
                    <a:lnTo>
                      <a:pt x="33269" y="564237"/>
                    </a:lnTo>
                    <a:lnTo>
                      <a:pt x="5969" y="548131"/>
                    </a:lnTo>
                    <a:close/>
                  </a:path>
                  <a:path w="377825" h="633095">
                    <a:moveTo>
                      <a:pt x="33269" y="564237"/>
                    </a:moveTo>
                    <a:lnTo>
                      <a:pt x="26797" y="575182"/>
                    </a:lnTo>
                    <a:lnTo>
                      <a:pt x="37719" y="581659"/>
                    </a:lnTo>
                    <a:lnTo>
                      <a:pt x="44204" y="570688"/>
                    </a:lnTo>
                    <a:lnTo>
                      <a:pt x="33269" y="564237"/>
                    </a:lnTo>
                    <a:close/>
                  </a:path>
                  <a:path w="377825" h="633095">
                    <a:moveTo>
                      <a:pt x="44204" y="570688"/>
                    </a:moveTo>
                    <a:lnTo>
                      <a:pt x="37719" y="581659"/>
                    </a:lnTo>
                    <a:lnTo>
                      <a:pt x="62801" y="581659"/>
                    </a:lnTo>
                    <a:lnTo>
                      <a:pt x="44204" y="570688"/>
                    </a:lnTo>
                    <a:close/>
                  </a:path>
                  <a:path w="377825" h="633095">
                    <a:moveTo>
                      <a:pt x="366903" y="0"/>
                    </a:moveTo>
                    <a:lnTo>
                      <a:pt x="33269" y="564237"/>
                    </a:lnTo>
                    <a:lnTo>
                      <a:pt x="44204" y="570688"/>
                    </a:lnTo>
                    <a:lnTo>
                      <a:pt x="377825" y="6350"/>
                    </a:lnTo>
                    <a:lnTo>
                      <a:pt x="366903"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bject 55">
                <a:extLst>
                  <a:ext uri="{FF2B5EF4-FFF2-40B4-BE49-F238E27FC236}">
                    <a16:creationId xmlns:a16="http://schemas.microsoft.com/office/drawing/2014/main" id="{610A6F9A-9C88-5BFD-05CE-30B85DBB3BCD}"/>
                  </a:ext>
                </a:extLst>
              </p:cNvPr>
              <p:cNvSpPr/>
              <p:nvPr/>
            </p:nvSpPr>
            <p:spPr>
              <a:xfrm>
                <a:off x="10511854" y="4044916"/>
                <a:ext cx="1455420" cy="79552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object 56">
                <a:extLst>
                  <a:ext uri="{FF2B5EF4-FFF2-40B4-BE49-F238E27FC236}">
                    <a16:creationId xmlns:a16="http://schemas.microsoft.com/office/drawing/2014/main" id="{8AA86556-1AD8-95D4-4612-9273326F381E}"/>
                  </a:ext>
                </a:extLst>
              </p:cNvPr>
              <p:cNvSpPr/>
              <p:nvPr/>
            </p:nvSpPr>
            <p:spPr>
              <a:xfrm>
                <a:off x="12115103" y="3808696"/>
                <a:ext cx="1455420" cy="833627"/>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object 57">
                <a:extLst>
                  <a:ext uri="{FF2B5EF4-FFF2-40B4-BE49-F238E27FC236}">
                    <a16:creationId xmlns:a16="http://schemas.microsoft.com/office/drawing/2014/main" id="{1DF1B131-AA98-7589-23A1-E9C51F5B5EF6}"/>
                  </a:ext>
                </a:extLst>
              </p:cNvPr>
              <p:cNvSpPr/>
              <p:nvPr/>
            </p:nvSpPr>
            <p:spPr>
              <a:xfrm>
                <a:off x="16059215" y="3095465"/>
                <a:ext cx="1819655" cy="85191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object 58">
                <a:extLst>
                  <a:ext uri="{FF2B5EF4-FFF2-40B4-BE49-F238E27FC236}">
                    <a16:creationId xmlns:a16="http://schemas.microsoft.com/office/drawing/2014/main" id="{880D2640-CF01-1F48-2F50-9F0F40AA084C}"/>
                  </a:ext>
                </a:extLst>
              </p:cNvPr>
              <p:cNvSpPr/>
              <p:nvPr/>
            </p:nvSpPr>
            <p:spPr>
              <a:xfrm>
                <a:off x="14759243" y="1912842"/>
                <a:ext cx="160020" cy="323215"/>
              </a:xfrm>
              <a:custGeom>
                <a:avLst/>
                <a:gdLst/>
                <a:ahLst/>
                <a:cxnLst/>
                <a:rect l="l" t="t" r="r" b="b"/>
                <a:pathLst>
                  <a:path w="160020" h="323215">
                    <a:moveTo>
                      <a:pt x="0" y="323090"/>
                    </a:moveTo>
                    <a:lnTo>
                      <a:pt x="159503" y="323090"/>
                    </a:lnTo>
                    <a:lnTo>
                      <a:pt x="159503" y="0"/>
                    </a:lnTo>
                    <a:lnTo>
                      <a:pt x="0" y="0"/>
                    </a:lnTo>
                    <a:lnTo>
                      <a:pt x="0" y="323090"/>
                    </a:lnTo>
                    <a:close/>
                  </a:path>
                </a:pathLst>
              </a:custGeom>
              <a:solidFill>
                <a:srgbClr val="00924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bject 59">
                <a:extLst>
                  <a:ext uri="{FF2B5EF4-FFF2-40B4-BE49-F238E27FC236}">
                    <a16:creationId xmlns:a16="http://schemas.microsoft.com/office/drawing/2014/main" id="{48F3B35C-3842-80C4-CD37-D4719CB4626B}"/>
                  </a:ext>
                </a:extLst>
              </p:cNvPr>
              <p:cNvSpPr/>
              <p:nvPr/>
            </p:nvSpPr>
            <p:spPr>
              <a:xfrm>
                <a:off x="15078249" y="1912842"/>
                <a:ext cx="160020" cy="323215"/>
              </a:xfrm>
              <a:custGeom>
                <a:avLst/>
                <a:gdLst/>
                <a:ahLst/>
                <a:cxnLst/>
                <a:rect l="l" t="t" r="r" b="b"/>
                <a:pathLst>
                  <a:path w="160020" h="323215">
                    <a:moveTo>
                      <a:pt x="0" y="323090"/>
                    </a:moveTo>
                    <a:lnTo>
                      <a:pt x="159503" y="323090"/>
                    </a:lnTo>
                    <a:lnTo>
                      <a:pt x="159503" y="0"/>
                    </a:lnTo>
                    <a:lnTo>
                      <a:pt x="0" y="0"/>
                    </a:lnTo>
                    <a:lnTo>
                      <a:pt x="0" y="323090"/>
                    </a:lnTo>
                    <a:close/>
                  </a:path>
                </a:pathLst>
              </a:custGeom>
              <a:solidFill>
                <a:srgbClr val="CE2B3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bject 60">
                <a:extLst>
                  <a:ext uri="{FF2B5EF4-FFF2-40B4-BE49-F238E27FC236}">
                    <a16:creationId xmlns:a16="http://schemas.microsoft.com/office/drawing/2014/main" id="{8640A4A8-A7BF-3594-A2AB-3BBFBF1A8A89}"/>
                  </a:ext>
                </a:extLst>
              </p:cNvPr>
              <p:cNvSpPr/>
              <p:nvPr/>
            </p:nvSpPr>
            <p:spPr>
              <a:xfrm>
                <a:off x="14759243" y="2275552"/>
                <a:ext cx="492251" cy="33375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object 61">
                <a:extLst>
                  <a:ext uri="{FF2B5EF4-FFF2-40B4-BE49-F238E27FC236}">
                    <a16:creationId xmlns:a16="http://schemas.microsoft.com/office/drawing/2014/main" id="{1D4A2C1F-A03A-7242-C8A5-9230EFACF6A7}"/>
                  </a:ext>
                </a:extLst>
              </p:cNvPr>
              <p:cNvSpPr/>
              <p:nvPr/>
            </p:nvSpPr>
            <p:spPr>
              <a:xfrm>
                <a:off x="14754670" y="2270980"/>
                <a:ext cx="501650" cy="342900"/>
              </a:xfrm>
              <a:custGeom>
                <a:avLst/>
                <a:gdLst/>
                <a:ahLst/>
                <a:cxnLst/>
                <a:rect l="l" t="t" r="r" b="b"/>
                <a:pathLst>
                  <a:path w="501650" h="342900">
                    <a:moveTo>
                      <a:pt x="0" y="342900"/>
                    </a:moveTo>
                    <a:lnTo>
                      <a:pt x="501396" y="342900"/>
                    </a:lnTo>
                    <a:lnTo>
                      <a:pt x="501396"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object 62">
                <a:extLst>
                  <a:ext uri="{FF2B5EF4-FFF2-40B4-BE49-F238E27FC236}">
                    <a16:creationId xmlns:a16="http://schemas.microsoft.com/office/drawing/2014/main" id="{81DA02A4-11DE-9C72-60D9-86940E799478}"/>
                  </a:ext>
                </a:extLst>
              </p:cNvPr>
              <p:cNvSpPr/>
              <p:nvPr/>
            </p:nvSpPr>
            <p:spPr>
              <a:xfrm>
                <a:off x="14231939" y="2275552"/>
                <a:ext cx="480059" cy="324612"/>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bject 63">
                <a:extLst>
                  <a:ext uri="{FF2B5EF4-FFF2-40B4-BE49-F238E27FC236}">
                    <a16:creationId xmlns:a16="http://schemas.microsoft.com/office/drawing/2014/main" id="{36E36B08-C40B-99B5-DB7A-912465AEC884}"/>
                  </a:ext>
                </a:extLst>
              </p:cNvPr>
              <p:cNvSpPr/>
              <p:nvPr/>
            </p:nvSpPr>
            <p:spPr>
              <a:xfrm>
                <a:off x="14227367" y="2270980"/>
                <a:ext cx="489584" cy="334010"/>
              </a:xfrm>
              <a:custGeom>
                <a:avLst/>
                <a:gdLst/>
                <a:ahLst/>
                <a:cxnLst/>
                <a:rect l="l" t="t" r="r" b="b"/>
                <a:pathLst>
                  <a:path w="489584" h="334009">
                    <a:moveTo>
                      <a:pt x="0" y="333755"/>
                    </a:moveTo>
                    <a:lnTo>
                      <a:pt x="489203" y="333755"/>
                    </a:lnTo>
                    <a:lnTo>
                      <a:pt x="489203" y="0"/>
                    </a:lnTo>
                    <a:lnTo>
                      <a:pt x="0" y="0"/>
                    </a:lnTo>
                    <a:lnTo>
                      <a:pt x="0" y="333755"/>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object 64">
                <a:extLst>
                  <a:ext uri="{FF2B5EF4-FFF2-40B4-BE49-F238E27FC236}">
                    <a16:creationId xmlns:a16="http://schemas.microsoft.com/office/drawing/2014/main" id="{032D57F5-9210-4124-7505-A9279A1E7A37}"/>
                  </a:ext>
                </a:extLst>
              </p:cNvPr>
              <p:cNvSpPr/>
              <p:nvPr/>
            </p:nvSpPr>
            <p:spPr>
              <a:xfrm>
                <a:off x="14224319" y="1928080"/>
                <a:ext cx="498348" cy="284988"/>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object 66">
                <a:extLst>
                  <a:ext uri="{FF2B5EF4-FFF2-40B4-BE49-F238E27FC236}">
                    <a16:creationId xmlns:a16="http://schemas.microsoft.com/office/drawing/2014/main" id="{17F26C9C-500A-779F-35BC-B7DB26345A1C}"/>
                  </a:ext>
                </a:extLst>
              </p:cNvPr>
              <p:cNvSpPr txBox="1"/>
              <p:nvPr/>
            </p:nvSpPr>
            <p:spPr>
              <a:xfrm>
                <a:off x="14257594" y="2653926"/>
                <a:ext cx="90233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Elli</a:t>
                </a:r>
                <a:r>
                  <a:rPr kumimoji="0" sz="500" b="1" i="0" u="none" strike="noStrike" kern="1200" cap="none" spc="-10" normalizeH="0" baseline="0" noProof="0">
                    <a:ln>
                      <a:noFill/>
                    </a:ln>
                    <a:solidFill>
                      <a:srgbClr val="004B96"/>
                    </a:solidFill>
                    <a:effectLst/>
                    <a:uLnTx/>
                    <a:uFillTx/>
                    <a:latin typeface="Arial"/>
                    <a:ea typeface="+mn-ea"/>
                    <a:cs typeface="Arial"/>
                  </a:rPr>
                  <a:t>p</a:t>
                </a:r>
                <a:r>
                  <a:rPr kumimoji="0" sz="500" b="1" i="0" u="none" strike="noStrike" kern="1200" cap="none" spc="0" normalizeH="0" baseline="0" noProof="0">
                    <a:ln>
                      <a:noFill/>
                    </a:ln>
                    <a:solidFill>
                      <a:srgbClr val="004B96"/>
                    </a:solidFill>
                    <a:effectLst/>
                    <a:uLnTx/>
                    <a:uFillTx/>
                    <a:latin typeface="Arial"/>
                    <a:ea typeface="+mn-ea"/>
                    <a:cs typeface="Arial"/>
                  </a:rPr>
                  <a:t>ti</a:t>
                </a:r>
                <a:r>
                  <a:rPr kumimoji="0" sz="500" b="1" i="0" u="none" strike="noStrike" kern="1200" cap="none" spc="-15"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al</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3683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LB650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9</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36</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27" name="object 4">
                <a:extLst>
                  <a:ext uri="{FF2B5EF4-FFF2-40B4-BE49-F238E27FC236}">
                    <a16:creationId xmlns:a16="http://schemas.microsoft.com/office/drawing/2014/main" id="{F3D7E4AC-925A-1C54-5A7E-9111C36F5E06}"/>
                  </a:ext>
                </a:extLst>
              </p:cNvPr>
              <p:cNvSpPr/>
              <p:nvPr/>
            </p:nvSpPr>
            <p:spPr>
              <a:xfrm>
                <a:off x="7047643" y="2235768"/>
                <a:ext cx="2618232" cy="3848100"/>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Rectangle: Rounded Corners 73">
            <a:extLst>
              <a:ext uri="{FF2B5EF4-FFF2-40B4-BE49-F238E27FC236}">
                <a16:creationId xmlns:a16="http://schemas.microsoft.com/office/drawing/2014/main" id="{A907CD0F-ABAB-EE6F-AB7E-181020C5AC1B}"/>
              </a:ext>
            </a:extLst>
          </p:cNvPr>
          <p:cNvSpPr/>
          <p:nvPr/>
        </p:nvSpPr>
        <p:spPr>
          <a:xfrm>
            <a:off x="5108925" y="3895562"/>
            <a:ext cx="921941" cy="1431796"/>
          </a:xfrm>
          <a:prstGeom prst="roundRect">
            <a:avLst/>
          </a:prstGeom>
          <a:solidFill>
            <a:srgbClr val="C55A11">
              <a:alpha val="20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CasellaDiTesto 127">
            <a:extLst>
              <a:ext uri="{FF2B5EF4-FFF2-40B4-BE49-F238E27FC236}">
                <a16:creationId xmlns:a16="http://schemas.microsoft.com/office/drawing/2014/main" id="{2E59FA2B-8921-8F31-BD74-2754A5FA67F2}"/>
              </a:ext>
            </a:extLst>
          </p:cNvPr>
          <p:cNvSpPr txBox="1"/>
          <p:nvPr/>
        </p:nvSpPr>
        <p:spPr>
          <a:xfrm>
            <a:off x="3752695" y="6077142"/>
            <a:ext cx="45563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cs typeface="Calibri"/>
              </a:rPr>
              <a:t>     PIP-II </a:t>
            </a:r>
            <a:r>
              <a:rPr lang="it-IT" err="1">
                <a:cs typeface="Calibri"/>
              </a:rPr>
              <a:t>linac</a:t>
            </a:r>
            <a:r>
              <a:rPr lang="it-IT">
                <a:cs typeface="Calibri"/>
              </a:rPr>
              <a:t> layout</a:t>
            </a:r>
          </a:p>
          <a:p>
            <a:r>
              <a:rPr lang="it-IT">
                <a:cs typeface="Calibri"/>
              </a:rPr>
              <a:t>800 MeV, 2 </a:t>
            </a:r>
            <a:r>
              <a:rPr lang="it-IT" err="1">
                <a:cs typeface="Calibri"/>
              </a:rPr>
              <a:t>mA</a:t>
            </a:r>
            <a:r>
              <a:rPr lang="it-IT">
                <a:cs typeface="Calibri"/>
              </a:rPr>
              <a:t>, H- </a:t>
            </a:r>
            <a:r>
              <a:rPr lang="it-IT" err="1">
                <a:cs typeface="Calibri"/>
              </a:rPr>
              <a:t>beam</a:t>
            </a:r>
            <a:r>
              <a:rPr lang="it-IT">
                <a:cs typeface="Calibri"/>
              </a:rPr>
              <a:t>, CW </a:t>
            </a:r>
            <a:r>
              <a:rPr lang="it-IT" err="1">
                <a:cs typeface="Calibri"/>
              </a:rPr>
              <a:t>compatible</a:t>
            </a:r>
            <a:endParaRPr lang="it-IT">
              <a:cs typeface="Calibri"/>
            </a:endParaRPr>
          </a:p>
        </p:txBody>
      </p:sp>
    </p:spTree>
    <p:extLst>
      <p:ext uri="{BB962C8B-B14F-4D97-AF65-F5344CB8AC3E}">
        <p14:creationId xmlns:p14="http://schemas.microsoft.com/office/powerpoint/2010/main" val="3940802613"/>
      </p:ext>
    </p:extLst>
  </p:cSld>
  <p:clrMapOvr>
    <a:masterClrMapping/>
  </p:clrMapOvr>
  <p:extLst>
    <p:ext uri="{6950BFC3-D8DA-4A85-94F7-54DA5524770B}">
      <p188:commentRel xmlns:p188="http://schemas.microsoft.com/office/powerpoint/2018/8/main" xmlns="" r:id="rId26"/>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macchina, Alluminio, tubo, fabbrica&#10;&#10;Descrizione generata automaticamente">
            <a:extLst>
              <a:ext uri="{FF2B5EF4-FFF2-40B4-BE49-F238E27FC236}">
                <a16:creationId xmlns:a16="http://schemas.microsoft.com/office/drawing/2014/main" id="{C62AA9C7-3250-F7A8-4FF7-F1CBA62FCC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9"/>
          <a:stretch/>
        </p:blipFill>
        <p:spPr>
          <a:xfrm>
            <a:off x="7643665" y="236622"/>
            <a:ext cx="1652704" cy="1606040"/>
          </a:xfrm>
          <a:prstGeom prst="rect">
            <a:avLst/>
          </a:prstGeom>
          <a:ln>
            <a:noFill/>
          </a:ln>
          <a:effectLst>
            <a:outerShdw blurRad="292100" dist="139700" dir="2700000" algn="tl" rotWithShape="0">
              <a:srgbClr val="333333">
                <a:alpha val="65000"/>
              </a:srgbClr>
            </a:outerShdw>
          </a:effectLst>
        </p:spPr>
      </p:pic>
      <p:pic>
        <p:nvPicPr>
          <p:cNvPr id="11" name="Immagine 10" descr="Immagine che contiene macchina, fabbrica, Macchina utensile, Locale degli attrezzi&#10;&#10;Descrizione generata automaticamente">
            <a:extLst>
              <a:ext uri="{FF2B5EF4-FFF2-40B4-BE49-F238E27FC236}">
                <a16:creationId xmlns:a16="http://schemas.microsoft.com/office/drawing/2014/main" id="{20791377-CCC7-22A0-584D-7F66737AF2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276" y="236622"/>
            <a:ext cx="2551178" cy="1606040"/>
          </a:xfrm>
          <a:prstGeom prst="rect">
            <a:avLst/>
          </a:prstGeom>
          <a:ln>
            <a:noFill/>
          </a:ln>
          <a:effectLst>
            <a:outerShdw blurRad="292100" dist="139700" dir="2700000" algn="tl" rotWithShape="0">
              <a:srgbClr val="333333">
                <a:alpha val="65000"/>
              </a:srgbClr>
            </a:outerShdw>
          </a:effectLst>
        </p:spPr>
      </p:pic>
      <p:pic>
        <p:nvPicPr>
          <p:cNvPr id="7" name="Immagine 6" descr="Immagine che contiene testo, schermata, Carattere, numero&#10;&#10;Descrizione generata automaticamente">
            <a:extLst>
              <a:ext uri="{FF2B5EF4-FFF2-40B4-BE49-F238E27FC236}">
                <a16:creationId xmlns:a16="http://schemas.microsoft.com/office/drawing/2014/main" id="{A431D235-C0F9-979F-0BC3-4821AD5657F7}"/>
              </a:ext>
            </a:extLst>
          </p:cNvPr>
          <p:cNvPicPr>
            <a:picLocks noChangeAspect="1"/>
          </p:cNvPicPr>
          <p:nvPr/>
        </p:nvPicPr>
        <p:blipFill>
          <a:blip r:embed="rId4"/>
          <a:stretch>
            <a:fillRect/>
          </a:stretch>
        </p:blipFill>
        <p:spPr>
          <a:xfrm>
            <a:off x="7287804" y="1896645"/>
            <a:ext cx="4806391" cy="2545421"/>
          </a:xfrm>
          <a:prstGeom prst="rect">
            <a:avLst/>
          </a:prstGeom>
        </p:spPr>
      </p:pic>
      <p:sp>
        <p:nvSpPr>
          <p:cNvPr id="12" name="Freccia a destra 11">
            <a:extLst>
              <a:ext uri="{FF2B5EF4-FFF2-40B4-BE49-F238E27FC236}">
                <a16:creationId xmlns:a16="http://schemas.microsoft.com/office/drawing/2014/main" id="{8B45A64E-4F69-9D0B-2389-A533863D4261}"/>
              </a:ext>
            </a:extLst>
          </p:cNvPr>
          <p:cNvSpPr/>
          <p:nvPr/>
        </p:nvSpPr>
        <p:spPr>
          <a:xfrm>
            <a:off x="1953087" y="1571944"/>
            <a:ext cx="5281209" cy="489184"/>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Immagine 19">
            <a:extLst>
              <a:ext uri="{FF2B5EF4-FFF2-40B4-BE49-F238E27FC236}">
                <a16:creationId xmlns:a16="http://schemas.microsoft.com/office/drawing/2014/main" id="{8A405474-6ED6-BAA7-F5C0-2AD3B1991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25229" y="3579065"/>
            <a:ext cx="1932420" cy="1839156"/>
          </a:xfrm>
          <a:prstGeom prst="rect">
            <a:avLst/>
          </a:prstGeom>
        </p:spPr>
      </p:pic>
      <p:sp>
        <p:nvSpPr>
          <p:cNvPr id="21" name="Freccia a destra 20">
            <a:extLst>
              <a:ext uri="{FF2B5EF4-FFF2-40B4-BE49-F238E27FC236}">
                <a16:creationId xmlns:a16="http://schemas.microsoft.com/office/drawing/2014/main" id="{E003C85D-3374-2BCE-6011-6F4C324744E6}"/>
              </a:ext>
            </a:extLst>
          </p:cNvPr>
          <p:cNvSpPr/>
          <p:nvPr/>
        </p:nvSpPr>
        <p:spPr>
          <a:xfrm>
            <a:off x="4766773" y="4197722"/>
            <a:ext cx="2627944" cy="489184"/>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84D75D3-3219-3BC6-205F-EB9124C6A37E}"/>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B4D89"/>
                </a:solidFill>
                <a:effectLst/>
                <a:uLnTx/>
                <a:uFillTx/>
                <a:latin typeface="Calibri" panose="020F0502020204030204"/>
                <a:ea typeface="+mj-ea"/>
                <a:cs typeface="+mj-cs"/>
              </a:rPr>
              <a:t>LB650 on-going activities at INFN</a:t>
            </a:r>
          </a:p>
        </p:txBody>
      </p:sp>
      <p:pic>
        <p:nvPicPr>
          <p:cNvPr id="1026" name="Picture 2" descr="A machine with wires and wires&#10;&#10;Description automatically generated">
            <a:extLst>
              <a:ext uri="{FF2B5EF4-FFF2-40B4-BE49-F238E27FC236}">
                <a16:creationId xmlns:a16="http://schemas.microsoft.com/office/drawing/2014/main" id="{F1E661F4-06DE-ACCF-132E-4D1D33EE0BE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389976" y="4397676"/>
            <a:ext cx="1628989" cy="2328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reccia a destra 1">
            <a:extLst>
              <a:ext uri="{FF2B5EF4-FFF2-40B4-BE49-F238E27FC236}">
                <a16:creationId xmlns:a16="http://schemas.microsoft.com/office/drawing/2014/main" id="{BE452E57-5C15-4F68-40E6-239DB478ADD5}"/>
              </a:ext>
            </a:extLst>
          </p:cNvPr>
          <p:cNvSpPr/>
          <p:nvPr/>
        </p:nvSpPr>
        <p:spPr>
          <a:xfrm>
            <a:off x="9355510" y="4685551"/>
            <a:ext cx="969220" cy="489184"/>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egnaposto contenuto 1">
            <a:extLst>
              <a:ext uri="{FF2B5EF4-FFF2-40B4-BE49-F238E27FC236}">
                <a16:creationId xmlns:a16="http://schemas.microsoft.com/office/drawing/2014/main" id="{A87BE03E-BF89-360B-589D-8E13A584497A}"/>
              </a:ext>
            </a:extLst>
          </p:cNvPr>
          <p:cNvSpPr txBox="1">
            <a:spLocks/>
          </p:cNvSpPr>
          <p:nvPr/>
        </p:nvSpPr>
        <p:spPr>
          <a:xfrm>
            <a:off x="654096" y="753370"/>
            <a:ext cx="11081772" cy="6324808"/>
          </a:xfrm>
          <a:prstGeom prst="rect">
            <a:avLst/>
          </a:prstGeom>
        </p:spPr>
        <p:txBody>
          <a:bodyPr wrap="square" lIns="0" tIns="0" rIns="0" bIns="0" anchor="t">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79070" marR="0" lvl="0" indent="0" algn="l" defTabSz="914400" rtl="0" eaLnBrk="1" fontAlgn="auto" latinLnBrk="0" hangingPunct="1">
              <a:lnSpc>
                <a:spcPct val="100000"/>
              </a:lnSpc>
              <a:spcBef>
                <a:spcPts val="0"/>
              </a:spcBef>
              <a:spcAft>
                <a:spcPts val="600"/>
              </a:spcAft>
              <a:buClrTx/>
              <a:buSzTx/>
              <a:buFontTx/>
              <a:buNone/>
              <a:tabLst/>
              <a:defRPr/>
            </a:pPr>
            <a:r>
              <a:rPr kumimoji="0" lang="it-IT" sz="1800" b="1" i="0" u="sng" strike="noStrike" kern="0" cap="none" spc="0" normalizeH="0" baseline="0" noProof="0">
                <a:ln>
                  <a:noFill/>
                </a:ln>
                <a:solidFill>
                  <a:srgbClr val="000000"/>
                </a:solidFill>
                <a:effectLst/>
                <a:uLnTx/>
                <a:uFillTx/>
                <a:latin typeface="Arial"/>
                <a:ea typeface="+mn-ea"/>
                <a:cs typeface="Arial"/>
              </a:rPr>
              <a:t>R</a:t>
            </a:r>
            <a:r>
              <a:rPr kumimoji="0" lang="en-US" sz="1800" b="1" i="0" u="sng" strike="noStrike" kern="0" cap="none" spc="0" normalizeH="0" baseline="0" noProof="0">
                <a:ln>
                  <a:noFill/>
                </a:ln>
                <a:solidFill>
                  <a:srgbClr val="000000"/>
                </a:solidFill>
                <a:effectLst/>
                <a:uLnTx/>
                <a:uFillTx/>
                <a:latin typeface="Arial"/>
                <a:ea typeface="+mn-ea"/>
                <a:cs typeface="Arial"/>
              </a:rPr>
              <a:t>&amp;D towards high Q</a:t>
            </a:r>
            <a:r>
              <a:rPr kumimoji="0" lang="en-US" sz="1800" b="1" i="0" u="sng" strike="noStrike" kern="0" cap="none" spc="0" normalizeH="0" baseline="-25000" noProof="0">
                <a:ln>
                  <a:noFill/>
                </a:ln>
                <a:solidFill>
                  <a:srgbClr val="000000"/>
                </a:solidFill>
                <a:effectLst/>
                <a:uLnTx/>
                <a:uFillTx/>
                <a:latin typeface="Arial"/>
                <a:ea typeface="+mn-ea"/>
                <a:cs typeface="Arial"/>
              </a:rPr>
              <a:t>0</a:t>
            </a:r>
            <a:r>
              <a:rPr kumimoji="0" lang="en-US" sz="1800" b="1" i="0" u="sng" strike="noStrike" kern="0" cap="none" spc="0" normalizeH="0" baseline="0" noProof="0">
                <a:ln>
                  <a:noFill/>
                </a:ln>
                <a:solidFill>
                  <a:srgbClr val="000000"/>
                </a:solidFill>
                <a:effectLst/>
                <a:uLnTx/>
                <a:uFillTx/>
                <a:latin typeface="Arial"/>
                <a:ea typeface="+mn-ea"/>
                <a:cs typeface="Arial"/>
              </a:rPr>
              <a:t> </a:t>
            </a:r>
            <a:r>
              <a:rPr kumimoji="0" lang="en-US" sz="1800" b="0" i="0" u="sng" strike="noStrike" kern="0" cap="none" spc="0" normalizeH="0" baseline="0" noProof="0">
                <a:ln>
                  <a:noFill/>
                </a:ln>
                <a:solidFill>
                  <a:srgbClr val="000000"/>
                </a:solidFill>
                <a:effectLst/>
                <a:uLnTx/>
                <a:uFillTx/>
                <a:latin typeface="Arial"/>
                <a:ea typeface="+mn-ea"/>
                <a:cs typeface="Arial"/>
              </a:rPr>
              <a:t>and </a:t>
            </a:r>
            <a:r>
              <a:rPr kumimoji="0" lang="en-US" sz="1800" b="1" i="0" u="sng" strike="noStrike" kern="0" cap="none" spc="0" normalizeH="0" baseline="0" noProof="0">
                <a:ln>
                  <a:noFill/>
                </a:ln>
                <a:solidFill>
                  <a:srgbClr val="000000"/>
                </a:solidFill>
                <a:effectLst/>
                <a:uLnTx/>
                <a:uFillTx/>
                <a:latin typeface="Arial"/>
                <a:ea typeface="+mn-ea"/>
                <a:cs typeface="Arial"/>
              </a:rPr>
              <a:t>preparation for transfer to industry</a:t>
            </a:r>
            <a:endParaRPr kumimoji="0" lang="en-US" sz="1800" b="0" i="0" u="sng" strike="noStrike" kern="0" cap="none" spc="0" normalizeH="0" baseline="0" noProof="0">
              <a:ln>
                <a:noFill/>
              </a:ln>
              <a:solidFill>
                <a:srgbClr val="000000"/>
              </a:solidFill>
              <a:effectLst/>
              <a:uLnTx/>
              <a:uFillTx/>
              <a:latin typeface="Arial"/>
              <a:ea typeface="+mn-ea"/>
              <a:cs typeface="Arial"/>
            </a:endParaRP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Arial"/>
              </a:rPr>
              <a:t>Prototypes to </a:t>
            </a:r>
            <a:r>
              <a:rPr kumimoji="0" lang="en-US" sz="1800" b="1" i="0" u="none" strike="noStrike" kern="0" cap="none" spc="0" normalizeH="0" baseline="0" noProof="0">
                <a:ln>
                  <a:noFill/>
                </a:ln>
                <a:solidFill>
                  <a:srgbClr val="000000"/>
                </a:solidFill>
                <a:effectLst/>
                <a:uLnTx/>
                <a:uFillTx/>
                <a:latin typeface="Arial"/>
                <a:ea typeface="+mn-ea"/>
                <a:cs typeface="Arial"/>
              </a:rPr>
              <a:t>develop proper surface treatments</a:t>
            </a:r>
            <a:endParaRPr kumimoji="0" lang="en-US" sz="1800" b="0" i="0" u="none" strike="noStrike" kern="0" cap="none" spc="0" normalizeH="0" baseline="0" noProof="0">
              <a:ln>
                <a:noFill/>
              </a:ln>
              <a:solidFill>
                <a:srgbClr val="000000"/>
              </a:solidFill>
              <a:effectLst/>
              <a:uLnTx/>
              <a:uFillTx/>
              <a:latin typeface="Arial"/>
              <a:ea typeface="+mn-ea"/>
              <a:cs typeface="Arial"/>
            </a:endParaRP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B61-EZ-001 jacketed and tested at FNAL</a:t>
            </a: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B61-EZ-002 jacketed and tested at LASA</a:t>
            </a: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B61S-EZ-001 single cell treated and tested at FNAL</a:t>
            </a: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B61S-EZ-002 treated, jacketed and tested at LASA</a:t>
            </a: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B61S-EZ-003 single cell processed and tested at LASA</a:t>
            </a:r>
            <a:endParaRPr kumimoji="0" lang="en-US" sz="1600" b="1" i="0" u="none" strike="noStrike" kern="0" cap="none" spc="0" normalizeH="0" baseline="0" noProof="0">
              <a:ln>
                <a:noFill/>
              </a:ln>
              <a:solidFill>
                <a:srgbClr val="000000"/>
              </a:solidFill>
              <a:effectLst/>
              <a:uLnTx/>
              <a:uFillTx/>
              <a:latin typeface="Arial"/>
              <a:ea typeface="+mn-ea"/>
              <a:cs typeface="Arial"/>
            </a:endParaRPr>
          </a:p>
          <a:p>
            <a:pPr marL="101346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rial"/>
              <a:ea typeface="+mn-ea"/>
              <a:cs typeface="Arial"/>
            </a:endParaRP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000000"/>
                </a:solidFill>
                <a:effectLst/>
                <a:uLnTx/>
                <a:uFillTx/>
                <a:latin typeface="Arial"/>
                <a:ea typeface="+mn-ea"/>
                <a:cs typeface="Arial"/>
              </a:rPr>
              <a:t>Develop diagnostic </a:t>
            </a:r>
            <a:r>
              <a:rPr kumimoji="0" lang="en-US" sz="1800" b="0" i="0" u="none" strike="noStrike" kern="0" cap="none" spc="0" normalizeH="0" baseline="0" noProof="0">
                <a:ln>
                  <a:noFill/>
                </a:ln>
                <a:solidFill>
                  <a:srgbClr val="000000"/>
                </a:solidFill>
                <a:effectLst/>
                <a:uLnTx/>
                <a:uFillTx/>
                <a:latin typeface="Arial"/>
                <a:ea typeface="+mn-ea"/>
                <a:cs typeface="Arial"/>
              </a:rPr>
              <a:t>for process control </a:t>
            </a: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Arial"/>
              </a:rPr>
              <a:t>Analytical Field-Emission model</a:t>
            </a:r>
          </a:p>
          <a:p>
            <a:pPr marL="913130" marR="0" lvl="1" indent="-356870" algn="l" defTabSz="914400" rtl="0" eaLnBrk="1" fontAlgn="auto" latinLnBrk="0" hangingPunct="1">
              <a:lnSpc>
                <a:spcPct val="100000"/>
              </a:lnSpc>
              <a:spcBef>
                <a:spcPts val="0"/>
              </a:spcBef>
              <a:spcAft>
                <a:spcPts val="600"/>
              </a:spcAft>
              <a:buClrTx/>
              <a:buSzTx/>
              <a:buFont typeface="Arial,Sans-Serif" panose="020B0604020202020204" pitchFamily="34" charset="0"/>
              <a:buChar char="•"/>
              <a:tabLst/>
              <a:defRPr/>
            </a:pPr>
            <a:r>
              <a:rPr kumimoji="0" lang="en-US" sz="1800" b="1" i="0" u="none" strike="noStrike" kern="0" cap="none" spc="0" normalizeH="0" baseline="0" noProof="0">
                <a:ln>
                  <a:noFill/>
                </a:ln>
                <a:solidFill>
                  <a:srgbClr val="000000"/>
                </a:solidFill>
                <a:effectLst/>
                <a:uLnTx/>
                <a:uFillTx/>
                <a:latin typeface="Arial"/>
                <a:ea typeface="+mn-ea"/>
                <a:cs typeface="Arial"/>
              </a:rPr>
              <a:t>Cavity transport boxes </a:t>
            </a:r>
            <a:r>
              <a:rPr kumimoji="0" lang="en-US" sz="1800" b="0" i="0" u="none" strike="noStrike" kern="0" cap="none" spc="0" normalizeH="0" baseline="0" noProof="0">
                <a:ln>
                  <a:noFill/>
                </a:ln>
                <a:solidFill>
                  <a:srgbClr val="000000"/>
                </a:solidFill>
                <a:effectLst/>
                <a:uLnTx/>
                <a:uFillTx/>
                <a:latin typeface="Arial"/>
                <a:ea typeface="+mn-ea"/>
                <a:cs typeface="Arial"/>
              </a:rPr>
              <a:t>developed; prototypes built</a:t>
            </a: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a:ea typeface="+mn-ea"/>
                <a:cs typeface="Arial"/>
              </a:rPr>
              <a:t>Prepare </a:t>
            </a:r>
            <a:r>
              <a:rPr kumimoji="0" lang="en-US" sz="1800" b="1" i="0" u="none" strike="noStrike" kern="0" cap="none" spc="0" normalizeH="0" baseline="0" noProof="0">
                <a:ln>
                  <a:noFill/>
                </a:ln>
                <a:solidFill>
                  <a:srgbClr val="000000"/>
                </a:solidFill>
                <a:effectLst/>
                <a:uLnTx/>
                <a:uFillTx/>
                <a:latin typeface="Arial"/>
                <a:ea typeface="+mn-ea"/>
                <a:cs typeface="Arial"/>
              </a:rPr>
              <a:t>LASA test station </a:t>
            </a:r>
            <a:r>
              <a:rPr kumimoji="0" lang="en-US" sz="1800" b="0" i="0" u="none" strike="noStrike" kern="0" cap="none" spc="0" normalizeH="0" baseline="0" noProof="0">
                <a:ln>
                  <a:noFill/>
                </a:ln>
                <a:solidFill>
                  <a:srgbClr val="000000"/>
                </a:solidFill>
                <a:effectLst/>
                <a:uLnTx/>
                <a:uFillTx/>
                <a:latin typeface="Arial"/>
                <a:ea typeface="+mn-ea"/>
                <a:cs typeface="Arial"/>
              </a:rPr>
              <a:t>for </a:t>
            </a:r>
            <a:r>
              <a:rPr kumimoji="0" lang="en-US" sz="1800" b="1" i="0" u="none" strike="noStrike" kern="0" cap="none" spc="0" normalizeH="0" baseline="0" noProof="0">
                <a:ln>
                  <a:noFill/>
                </a:ln>
                <a:solidFill>
                  <a:srgbClr val="000000"/>
                </a:solidFill>
                <a:effectLst/>
                <a:uLnTx/>
                <a:uFillTx/>
                <a:latin typeface="Arial"/>
                <a:ea typeface="+mn-ea"/>
                <a:cs typeface="Arial"/>
              </a:rPr>
              <a:t>high Q</a:t>
            </a:r>
            <a:r>
              <a:rPr kumimoji="0" lang="en-US" sz="1800" b="1" i="0" u="none" strike="noStrike" kern="0" cap="none" spc="0" normalizeH="0" baseline="-25000" noProof="0">
                <a:ln>
                  <a:noFill/>
                </a:ln>
                <a:solidFill>
                  <a:srgbClr val="000000"/>
                </a:solidFill>
                <a:effectLst/>
                <a:uLnTx/>
                <a:uFillTx/>
                <a:latin typeface="Arial"/>
                <a:ea typeface="+mn-ea"/>
                <a:cs typeface="Arial"/>
              </a:rPr>
              <a:t>0</a:t>
            </a:r>
            <a:r>
              <a:rPr kumimoji="0" lang="en-US" sz="1800" b="1" i="0" u="none" strike="noStrike" kern="0" cap="none" spc="0" normalizeH="0" baseline="0" noProof="0">
                <a:ln>
                  <a:noFill/>
                </a:ln>
                <a:solidFill>
                  <a:srgbClr val="000000"/>
                </a:solidFill>
                <a:effectLst/>
                <a:uLnTx/>
                <a:uFillTx/>
                <a:latin typeface="Arial"/>
                <a:ea typeface="+mn-ea"/>
                <a:cs typeface="Arial"/>
              </a:rPr>
              <a:t> </a:t>
            </a:r>
            <a:r>
              <a:rPr kumimoji="0" lang="en-US" sz="1800" b="0" i="0" u="none" strike="noStrike" kern="0" cap="none" spc="0" normalizeH="0" baseline="0" noProof="0">
                <a:ln>
                  <a:noFill/>
                </a:ln>
                <a:solidFill>
                  <a:srgbClr val="000000"/>
                </a:solidFill>
                <a:effectLst/>
                <a:uLnTx/>
                <a:uFillTx/>
                <a:latin typeface="Arial"/>
                <a:ea typeface="+mn-ea"/>
                <a:cs typeface="Arial"/>
              </a:rPr>
              <a:t>measurements</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Lower residual magnetic field, Helmholtz coils</a:t>
            </a:r>
          </a:p>
          <a:p>
            <a:pPr marL="1370330" marR="0" lvl="2" indent="-3568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Faster cool-down rate across SC transition</a:t>
            </a:r>
          </a:p>
          <a:p>
            <a:pPr marL="17907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1" i="0" u="sng"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7907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sng" strike="noStrike" kern="0" cap="none" spc="0" normalizeH="0" baseline="0" noProof="0">
                <a:ln>
                  <a:noFill/>
                </a:ln>
                <a:solidFill>
                  <a:srgbClr val="000000"/>
                </a:solidFill>
                <a:effectLst/>
                <a:uLnTx/>
                <a:uFillTx/>
                <a:latin typeface="Arial"/>
                <a:ea typeface="+mn-ea"/>
                <a:cs typeface="Arial"/>
              </a:rPr>
              <a:t>Main procurements</a:t>
            </a:r>
            <a:r>
              <a:rPr kumimoji="0" lang="en-US" sz="1800" b="0" i="0" u="sng" strike="noStrike" kern="0" cap="none" spc="0" normalizeH="0" baseline="0" noProof="0">
                <a:ln>
                  <a:noFill/>
                </a:ln>
                <a:solidFill>
                  <a:srgbClr val="000000"/>
                </a:solidFill>
                <a:effectLst/>
                <a:uLnTx/>
                <a:uFillTx/>
                <a:latin typeface="Arial"/>
                <a:ea typeface="+mn-ea"/>
                <a:cs typeface="Arial"/>
              </a:rPr>
              <a:t> in view of the series production</a:t>
            </a: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0" cap="none" spc="0" normalizeH="0" baseline="0" noProof="0">
                <a:ln>
                  <a:noFill/>
                </a:ln>
                <a:solidFill>
                  <a:srgbClr val="000000"/>
                </a:solidFill>
                <a:effectLst/>
                <a:uLnTx/>
                <a:uFillTx/>
                <a:latin typeface="Arial"/>
                <a:ea typeface="+mn-ea"/>
                <a:cs typeface="Arial"/>
              </a:rPr>
              <a:t>RRR300 Nb </a:t>
            </a:r>
            <a:r>
              <a:rPr kumimoji="0" lang="en-US" sz="1600" b="0" i="0" u="none" strike="noStrike" kern="0" cap="none" spc="0" normalizeH="0" baseline="0" noProof="0">
                <a:ln>
                  <a:noFill/>
                </a:ln>
                <a:solidFill>
                  <a:srgbClr val="000000"/>
                </a:solidFill>
                <a:effectLst/>
                <a:uLnTx/>
                <a:uFillTx/>
                <a:latin typeface="Arial"/>
                <a:ea typeface="+mn-ea"/>
                <a:cs typeface="Arial"/>
              </a:rPr>
              <a:t>tender</a:t>
            </a:r>
            <a:r>
              <a:rPr kumimoji="0" lang="en-US" sz="1600" b="1" i="0" u="none" strike="noStrike" kern="0" cap="none" spc="0" normalizeH="0" baseline="0" noProof="0">
                <a:ln>
                  <a:noFill/>
                </a:ln>
                <a:solidFill>
                  <a:srgbClr val="000000"/>
                </a:solidFill>
                <a:effectLst/>
                <a:uLnTx/>
                <a:uFillTx/>
                <a:latin typeface="Arial"/>
                <a:ea typeface="+mn-ea"/>
                <a:cs typeface="Arial"/>
              </a:rPr>
              <a:t>: </a:t>
            </a:r>
            <a:r>
              <a:rPr kumimoji="0" lang="en-US" sz="1600" b="0" i="0" u="none" strike="noStrike" kern="0" cap="none" spc="0" normalizeH="0" baseline="0" noProof="0">
                <a:ln>
                  <a:noFill/>
                </a:ln>
                <a:solidFill>
                  <a:srgbClr val="000000"/>
                </a:solidFill>
                <a:effectLst/>
                <a:uLnTx/>
                <a:uFillTx/>
                <a:latin typeface="Arial"/>
                <a:ea typeface="+mn-ea"/>
                <a:cs typeface="Arial"/>
              </a:rPr>
              <a:t>1</a:t>
            </a:r>
            <a:r>
              <a:rPr kumimoji="0" lang="en-US" sz="1600" b="0" i="0" u="none" strike="noStrike" kern="0" cap="none" spc="0" normalizeH="0" baseline="30000" noProof="0">
                <a:ln>
                  <a:noFill/>
                </a:ln>
                <a:solidFill>
                  <a:srgbClr val="000000"/>
                </a:solidFill>
                <a:effectLst/>
                <a:uLnTx/>
                <a:uFillTx/>
                <a:latin typeface="Arial"/>
                <a:ea typeface="+mn-ea"/>
                <a:cs typeface="Arial"/>
              </a:rPr>
              <a:t>st</a:t>
            </a:r>
            <a:r>
              <a:rPr kumimoji="0" lang="en-US" sz="1600" b="0" i="0" u="none" strike="noStrike" kern="0" cap="none" spc="0" normalizeH="0" baseline="0" noProof="0">
                <a:ln>
                  <a:noFill/>
                </a:ln>
                <a:solidFill>
                  <a:srgbClr val="000000"/>
                </a:solidFill>
                <a:effectLst/>
                <a:uLnTx/>
                <a:uFillTx/>
                <a:latin typeface="Arial"/>
                <a:ea typeface="+mn-ea"/>
                <a:cs typeface="Arial"/>
              </a:rPr>
              <a:t> batch inspected in Oct. 23 and delivered, next Eddy Current Scanning.</a:t>
            </a: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Agreement with DESY in progress for </a:t>
            </a:r>
            <a:r>
              <a:rPr kumimoji="0" lang="en-US" sz="1600" b="1" i="0" u="none" strike="noStrike" kern="0" cap="none" spc="0" normalizeH="0" baseline="0" noProof="0">
                <a:ln>
                  <a:noFill/>
                </a:ln>
                <a:solidFill>
                  <a:srgbClr val="000000"/>
                </a:solidFill>
                <a:effectLst/>
                <a:uLnTx/>
                <a:uFillTx/>
                <a:latin typeface="Arial"/>
                <a:ea typeface="+mn-ea"/>
                <a:cs typeface="Arial"/>
              </a:rPr>
              <a:t>Eddy current scanning </a:t>
            </a:r>
            <a:r>
              <a:rPr kumimoji="0" lang="en-US" sz="1600" b="0" i="0" u="none" strike="noStrike" kern="0" cap="none" spc="0" normalizeH="0" baseline="0" noProof="0">
                <a:ln>
                  <a:noFill/>
                </a:ln>
                <a:solidFill>
                  <a:srgbClr val="000000"/>
                </a:solidFill>
                <a:effectLst/>
                <a:uLnTx/>
                <a:uFillTx/>
                <a:latin typeface="Arial"/>
                <a:ea typeface="+mn-ea"/>
                <a:cs typeface="Arial"/>
              </a:rPr>
              <a:t>and </a:t>
            </a:r>
            <a:r>
              <a:rPr kumimoji="0" lang="en-US" sz="1600" b="1" i="0" u="none" strike="noStrike" kern="0" cap="none" spc="0" normalizeH="0" baseline="0" noProof="0">
                <a:ln>
                  <a:noFill/>
                </a:ln>
                <a:solidFill>
                  <a:srgbClr val="000000"/>
                </a:solidFill>
                <a:effectLst/>
                <a:uLnTx/>
                <a:uFillTx/>
                <a:latin typeface="Arial"/>
                <a:ea typeface="+mn-ea"/>
                <a:cs typeface="Arial"/>
              </a:rPr>
              <a:t>series cavity vertical tests</a:t>
            </a:r>
            <a:endParaRPr kumimoji="0" lang="en-US" sz="1600" b="0" i="0" u="none" strike="noStrike" kern="0" cap="none" spc="0" normalizeH="0" baseline="0" noProof="0">
              <a:ln>
                <a:noFill/>
              </a:ln>
              <a:solidFill>
                <a:srgbClr val="000000"/>
              </a:solidFill>
              <a:effectLst/>
              <a:uLnTx/>
              <a:uFillTx/>
              <a:latin typeface="Arial"/>
              <a:ea typeface="+mn-ea"/>
              <a:cs typeface="Arial"/>
            </a:endParaRPr>
          </a:p>
          <a:p>
            <a:pPr marL="913130" marR="0" lvl="1" indent="-35687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0" cap="none" spc="0" normalizeH="0" baseline="0" noProof="0">
                <a:ln>
                  <a:noFill/>
                </a:ln>
                <a:solidFill>
                  <a:srgbClr val="000000"/>
                </a:solidFill>
                <a:effectLst/>
                <a:uLnTx/>
                <a:uFillTx/>
                <a:latin typeface="Arial"/>
                <a:ea typeface="+mn-ea"/>
                <a:cs typeface="Arial"/>
              </a:rPr>
              <a:t>Cavity manufacturing, treatment and preparation</a:t>
            </a:r>
            <a:r>
              <a:rPr kumimoji="0" lang="en-US" sz="1600" b="0" i="0" u="none" strike="noStrike" kern="0" cap="none" spc="0" normalizeH="0" baseline="0" noProof="0">
                <a:ln>
                  <a:noFill/>
                </a:ln>
                <a:solidFill>
                  <a:srgbClr val="000000"/>
                </a:solidFill>
                <a:effectLst/>
                <a:uLnTx/>
                <a:uFillTx/>
                <a:latin typeface="Arial"/>
                <a:ea typeface="+mn-ea"/>
                <a:cs typeface="Arial"/>
              </a:rPr>
              <a:t>: CFT and selection closed, waiting for </a:t>
            </a:r>
            <a:br>
              <a:rPr kumimoji="0" lang="en-US" sz="1600" b="0" i="0" u="none" strike="noStrike" kern="0" cap="none" spc="0" normalizeH="0" baseline="0" noProof="0">
                <a:ln>
                  <a:noFill/>
                </a:ln>
                <a:solidFill>
                  <a:srgbClr val="000000"/>
                </a:solidFill>
                <a:effectLst/>
                <a:uLnTx/>
                <a:uFillTx/>
                <a:latin typeface="Arial"/>
                <a:ea typeface="+mn-ea"/>
                <a:cs typeface="Arial"/>
              </a:rPr>
            </a:br>
            <a:r>
              <a:rPr kumimoji="0" lang="en-US" sz="1600" b="0" i="0" u="none" strike="noStrike" kern="0" cap="none" spc="0" normalizeH="0" baseline="0" noProof="0">
                <a:ln>
                  <a:noFill/>
                </a:ln>
                <a:solidFill>
                  <a:srgbClr val="000000"/>
                </a:solidFill>
                <a:effectLst/>
                <a:uLnTx/>
                <a:uFillTx/>
                <a:latin typeface="Arial"/>
                <a:ea typeface="+mn-ea"/>
                <a:cs typeface="Arial"/>
              </a:rPr>
              <a:t>final awarding.</a:t>
            </a:r>
            <a:r>
              <a:rPr kumimoji="0" lang="en-US" sz="1800" b="0" i="0" u="none" strike="noStrike" kern="0" cap="none" spc="0" normalizeH="0" baseline="0" noProof="0">
                <a:ln>
                  <a:noFill/>
                </a:ln>
                <a:solidFill>
                  <a:srgbClr val="000000"/>
                </a:solidFill>
                <a:effectLst/>
                <a:uLnTx/>
                <a:uFillTx/>
                <a:latin typeface="Arial"/>
                <a:ea typeface="+mn-ea"/>
                <a:cs typeface="Arial"/>
              </a:rPr>
              <a:t> </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8896756"/>
      </p:ext>
    </p:extLst>
  </p:cSld>
  <p:clrMapOvr>
    <a:masterClrMapping/>
  </p:clrMapOvr>
  <p:extLst>
    <p:ext uri="{6950BFC3-D8DA-4A85-94F7-54DA5524770B}">
      <p188:commentRel xmlns:p188="http://schemas.microsoft.com/office/powerpoint/2018/8/main" xmlns="" r:id="rId7"/>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BC36C95-2B32-63D5-BC73-DEE3875DE1BA}"/>
              </a:ext>
            </a:extLst>
          </p:cNvPr>
          <p:cNvSpPr txBox="1"/>
          <p:nvPr/>
        </p:nvSpPr>
        <p:spPr>
          <a:xfrm>
            <a:off x="328500" y="4542296"/>
            <a:ext cx="6740099" cy="1754326"/>
          </a:xfrm>
          <a:prstGeom prst="rect">
            <a:avLst/>
          </a:prstGeom>
          <a:noFill/>
        </p:spPr>
        <p:txBody>
          <a:bodyPr wrap="square">
            <a:spAutoFit/>
          </a:bodyPr>
          <a:lstStyle/>
          <a:p>
            <a:r>
              <a:rPr lang="en-US" sz="2400" b="1">
                <a:solidFill>
                  <a:schemeClr val="tx1">
                    <a:lumMod val="75000"/>
                    <a:lumOff val="25000"/>
                  </a:schemeClr>
                </a:solidFill>
              </a:rPr>
              <a:t>Upgrade of LASA VT system:</a:t>
            </a:r>
          </a:p>
          <a:p>
            <a:pPr marL="342900" indent="-342900">
              <a:buFont typeface="Arial" panose="020B0604020202020204" pitchFamily="34" charset="0"/>
              <a:buChar char="•"/>
            </a:pPr>
            <a:r>
              <a:rPr lang="en-US" sz="2000" b="1">
                <a:solidFill>
                  <a:schemeClr val="tx1">
                    <a:lumMod val="75000"/>
                    <a:lumOff val="25000"/>
                  </a:schemeClr>
                </a:solidFill>
              </a:rPr>
              <a:t>New cryostat dedicated to R&amp;D</a:t>
            </a:r>
            <a:r>
              <a:rPr lang="en-US" sz="2000">
                <a:solidFill>
                  <a:schemeClr val="tx1">
                    <a:lumMod val="75000"/>
                    <a:lumOff val="25000"/>
                  </a:schemeClr>
                </a:solidFill>
              </a:rPr>
              <a:t>:</a:t>
            </a:r>
            <a:endParaRPr lang="en-US" sz="2000">
              <a:solidFill>
                <a:schemeClr val="tx1">
                  <a:lumMod val="75000"/>
                  <a:lumOff val="25000"/>
                </a:schemeClr>
              </a:solidFill>
              <a:ea typeface="Calibri"/>
              <a:cs typeface="Calibri"/>
            </a:endParaRPr>
          </a:p>
          <a:p>
            <a:pPr marL="628650" indent="-284163">
              <a:buFont typeface="Arial" panose="020B0604020202020204" pitchFamily="34" charset="0"/>
              <a:buChar char="•"/>
            </a:pPr>
            <a:r>
              <a:rPr lang="en-US" sz="1600">
                <a:solidFill>
                  <a:schemeClr val="tx1">
                    <a:lumMod val="75000"/>
                    <a:lumOff val="25000"/>
                  </a:schemeClr>
                </a:solidFill>
              </a:rPr>
              <a:t>Design specifically for R&amp;D on TESLA type single- and multi-cell cavities</a:t>
            </a:r>
            <a:endParaRPr lang="en-US" sz="1600">
              <a:solidFill>
                <a:schemeClr val="tx1">
                  <a:lumMod val="75000"/>
                  <a:lumOff val="25000"/>
                </a:schemeClr>
              </a:solidFill>
              <a:ea typeface="Calibri"/>
              <a:cs typeface="Calibri"/>
            </a:endParaRPr>
          </a:p>
          <a:p>
            <a:pPr marL="628650" indent="-284163">
              <a:buFont typeface="Arial" panose="020B0604020202020204" pitchFamily="34" charset="0"/>
              <a:buChar char="•"/>
            </a:pPr>
            <a:r>
              <a:rPr lang="en-US" sz="1600">
                <a:solidFill>
                  <a:schemeClr val="tx1">
                    <a:lumMod val="75000"/>
                    <a:lumOff val="25000"/>
                  </a:schemeClr>
                </a:solidFill>
              </a:rPr>
              <a:t>Much faster overall work cycle compared to main cryostat</a:t>
            </a:r>
            <a:endParaRPr lang="en-US" sz="1600">
              <a:solidFill>
                <a:schemeClr val="tx1">
                  <a:lumMod val="75000"/>
                  <a:lumOff val="25000"/>
                </a:schemeClr>
              </a:solidFill>
              <a:ea typeface="Calibri"/>
              <a:cs typeface="Calibri"/>
            </a:endParaRPr>
          </a:p>
          <a:p>
            <a:pPr marL="628650" lvl="1" indent="-284163">
              <a:buFont typeface="Arial" panose="020B0604020202020204" pitchFamily="34" charset="0"/>
              <a:buChar char="•"/>
            </a:pPr>
            <a:r>
              <a:rPr lang="en-US" sz="1600">
                <a:solidFill>
                  <a:schemeClr val="tx1">
                    <a:lumMod val="75000"/>
                    <a:lumOff val="25000"/>
                  </a:schemeClr>
                </a:solidFill>
                <a:ea typeface="Calibri"/>
                <a:cs typeface="Calibri"/>
              </a:rPr>
              <a:t>Active B-field compensation by design </a:t>
            </a:r>
          </a:p>
          <a:p>
            <a:pPr marL="628650" lvl="1" indent="-284163">
              <a:buFont typeface="Arial" panose="020B0604020202020204" pitchFamily="34" charset="0"/>
              <a:buChar char="•"/>
            </a:pPr>
            <a:endParaRPr lang="it-IT" sz="1600">
              <a:solidFill>
                <a:schemeClr val="tx1">
                  <a:lumMod val="75000"/>
                  <a:lumOff val="25000"/>
                </a:schemeClr>
              </a:solidFill>
              <a:ea typeface="Calibri"/>
              <a:cs typeface="Calibri"/>
            </a:endParaRPr>
          </a:p>
        </p:txBody>
      </p:sp>
      <p:sp>
        <p:nvSpPr>
          <p:cNvPr id="3" name="Slide Number Placeholder 2"/>
          <p:cNvSpPr>
            <a:spLocks noGrp="1"/>
          </p:cNvSpPr>
          <p:nvPr>
            <p:ph type="sldNum" sz="quarter" idx="12"/>
          </p:nvPr>
        </p:nvSpPr>
        <p:spPr/>
        <p:txBody>
          <a:bodyPr/>
          <a:lstStyle/>
          <a:p>
            <a:fld id="{04C9B3F7-442F-44E1-8CDE-96AB193CDDE0}" type="slidenum">
              <a:rPr lang="it-IT" smtClean="0"/>
              <a:t>19</a:t>
            </a:fld>
            <a:endParaRPr lang="it-IT"/>
          </a:p>
        </p:txBody>
      </p:sp>
      <p:sp>
        <p:nvSpPr>
          <p:cNvPr id="6" name="TextBox 5"/>
          <p:cNvSpPr txBox="1"/>
          <p:nvPr/>
        </p:nvSpPr>
        <p:spPr>
          <a:xfrm>
            <a:off x="330940" y="892891"/>
            <a:ext cx="7664033" cy="4555093"/>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rPr>
              <a:t>Foreseen activity (3 years):</a:t>
            </a:r>
          </a:p>
          <a:p>
            <a:pPr marL="171450" indent="-171450">
              <a:buFont typeface="Arial" panose="020B0604020202020204" pitchFamily="34" charset="0"/>
              <a:buChar char="•"/>
            </a:pPr>
            <a:r>
              <a:rPr lang="it-IT" b="1">
                <a:solidFill>
                  <a:schemeClr val="tx1">
                    <a:lumMod val="75000"/>
                    <a:lumOff val="25000"/>
                  </a:schemeClr>
                </a:solidFill>
              </a:rPr>
              <a:t>Surface treatments </a:t>
            </a:r>
            <a:r>
              <a:rPr lang="it-IT" err="1">
                <a:solidFill>
                  <a:schemeClr val="tx1">
                    <a:lumMod val="75000"/>
                    <a:lumOff val="25000"/>
                  </a:schemeClr>
                </a:solidFill>
              </a:rPr>
              <a:t>development</a:t>
            </a:r>
            <a:r>
              <a:rPr lang="it-IT">
                <a:solidFill>
                  <a:schemeClr val="tx1">
                    <a:lumMod val="75000"/>
                    <a:lumOff val="25000"/>
                  </a:schemeClr>
                </a:solidFill>
              </a:rPr>
              <a:t> for </a:t>
            </a:r>
            <a:r>
              <a:rPr lang="it-IT" err="1">
                <a:solidFill>
                  <a:schemeClr val="tx1">
                    <a:lumMod val="75000"/>
                    <a:lumOff val="25000"/>
                  </a:schemeClr>
                </a:solidFill>
              </a:rPr>
              <a:t>reaching</a:t>
            </a:r>
            <a:r>
              <a:rPr lang="it-IT">
                <a:solidFill>
                  <a:schemeClr val="tx1">
                    <a:lumMod val="75000"/>
                    <a:lumOff val="25000"/>
                  </a:schemeClr>
                </a:solidFill>
              </a:rPr>
              <a:t> High-Q/High-G</a:t>
            </a:r>
            <a:br>
              <a:rPr lang="it-IT">
                <a:solidFill>
                  <a:schemeClr val="tx1">
                    <a:lumMod val="75000"/>
                    <a:lumOff val="25000"/>
                  </a:schemeClr>
                </a:solidFill>
              </a:rPr>
            </a:br>
            <a:r>
              <a:rPr lang="it-IT" err="1">
                <a:solidFill>
                  <a:schemeClr val="tx1">
                    <a:lumMod val="75000"/>
                    <a:lumOff val="25000"/>
                  </a:schemeClr>
                </a:solidFill>
              </a:rPr>
              <a:t>perfomances</a:t>
            </a:r>
            <a:r>
              <a:rPr lang="it-IT">
                <a:solidFill>
                  <a:schemeClr val="tx1">
                    <a:lumMod val="75000"/>
                    <a:lumOff val="25000"/>
                  </a:schemeClr>
                </a:solidFill>
              </a:rPr>
              <a:t> (single-</a:t>
            </a:r>
            <a:r>
              <a:rPr lang="it-IT" err="1">
                <a:solidFill>
                  <a:schemeClr val="tx1">
                    <a:lumMod val="75000"/>
                    <a:lumOff val="25000"/>
                  </a:schemeClr>
                </a:solidFill>
              </a:rPr>
              <a:t>cells</a:t>
            </a:r>
            <a:r>
              <a:rPr lang="it-IT">
                <a:solidFill>
                  <a:schemeClr val="tx1">
                    <a:lumMod val="75000"/>
                    <a:lumOff val="25000"/>
                  </a:schemeClr>
                </a:solidFill>
              </a:rPr>
              <a:t>)</a:t>
            </a:r>
          </a:p>
          <a:p>
            <a:pPr marL="171450" indent="-171450">
              <a:buFont typeface="Arial" panose="020B0604020202020204" pitchFamily="34" charset="0"/>
              <a:buChar char="•"/>
            </a:pPr>
            <a:r>
              <a:rPr lang="it-IT" b="1" err="1">
                <a:solidFill>
                  <a:schemeClr val="tx1">
                    <a:lumMod val="75000"/>
                    <a:lumOff val="25000"/>
                  </a:schemeClr>
                </a:solidFill>
              </a:rPr>
              <a:t>Industrialization</a:t>
            </a:r>
            <a:r>
              <a:rPr lang="it-IT">
                <a:solidFill>
                  <a:schemeClr val="tx1">
                    <a:lumMod val="75000"/>
                    <a:lumOff val="25000"/>
                  </a:schemeClr>
                </a:solidFill>
              </a:rPr>
              <a:t>: from single to </a:t>
            </a:r>
            <a:r>
              <a:rPr lang="it-IT" err="1">
                <a:solidFill>
                  <a:schemeClr val="tx1">
                    <a:lumMod val="75000"/>
                    <a:lumOff val="25000"/>
                  </a:schemeClr>
                </a:solidFill>
              </a:rPr>
              <a:t>multicell</a:t>
            </a:r>
            <a:r>
              <a:rPr lang="it-IT">
                <a:solidFill>
                  <a:schemeClr val="tx1">
                    <a:lumMod val="75000"/>
                    <a:lumOff val="25000"/>
                  </a:schemeClr>
                </a:solidFill>
              </a:rPr>
              <a:t> </a:t>
            </a:r>
            <a:r>
              <a:rPr lang="it-IT" err="1">
                <a:solidFill>
                  <a:schemeClr val="tx1">
                    <a:lumMod val="75000"/>
                    <a:lumOff val="25000"/>
                  </a:schemeClr>
                </a:solidFill>
              </a:rPr>
              <a:t>cavity</a:t>
            </a:r>
            <a:endParaRPr lang="it-IT">
              <a:solidFill>
                <a:schemeClr val="tx1">
                  <a:lumMod val="75000"/>
                  <a:lumOff val="25000"/>
                </a:schemeClr>
              </a:solidFill>
            </a:endParaRPr>
          </a:p>
          <a:p>
            <a:pPr marL="171450" indent="-171450">
              <a:buFont typeface="Arial" panose="020B0604020202020204" pitchFamily="34" charset="0"/>
              <a:buChar char="•"/>
            </a:pPr>
            <a:r>
              <a:rPr lang="it-IT" b="1">
                <a:solidFill>
                  <a:schemeClr val="tx1">
                    <a:lumMod val="75000"/>
                    <a:lumOff val="25000"/>
                  </a:schemeClr>
                </a:solidFill>
              </a:rPr>
              <a:t>R&amp;D on </a:t>
            </a:r>
            <a:r>
              <a:rPr lang="it-IT" b="1" err="1">
                <a:solidFill>
                  <a:schemeClr val="tx1">
                    <a:lumMod val="75000"/>
                    <a:lumOff val="25000"/>
                  </a:schemeClr>
                </a:solidFill>
              </a:rPr>
              <a:t>cavity</a:t>
            </a:r>
            <a:r>
              <a:rPr lang="it-IT" b="1">
                <a:solidFill>
                  <a:schemeClr val="tx1">
                    <a:lumMod val="75000"/>
                    <a:lumOff val="25000"/>
                  </a:schemeClr>
                </a:solidFill>
              </a:rPr>
              <a:t> </a:t>
            </a:r>
            <a:r>
              <a:rPr lang="it-IT" b="1" err="1">
                <a:solidFill>
                  <a:schemeClr val="tx1">
                    <a:lumMod val="75000"/>
                    <a:lumOff val="25000"/>
                  </a:schemeClr>
                </a:solidFill>
              </a:rPr>
              <a:t>ancillaries</a:t>
            </a:r>
            <a:r>
              <a:rPr lang="it-IT" b="1">
                <a:solidFill>
                  <a:schemeClr val="tx1">
                    <a:lumMod val="75000"/>
                    <a:lumOff val="25000"/>
                  </a:schemeClr>
                </a:solidFill>
              </a:rPr>
              <a:t> </a:t>
            </a:r>
            <a:r>
              <a:rPr lang="it-IT">
                <a:solidFill>
                  <a:schemeClr val="tx1">
                    <a:lumMod val="75000"/>
                    <a:lumOff val="25000"/>
                  </a:schemeClr>
                </a:solidFill>
              </a:rPr>
              <a:t>(tuner, </a:t>
            </a:r>
            <a:r>
              <a:rPr lang="it-IT" err="1">
                <a:solidFill>
                  <a:schemeClr val="tx1">
                    <a:lumMod val="75000"/>
                    <a:lumOff val="25000"/>
                  </a:schemeClr>
                </a:solidFill>
              </a:rPr>
              <a:t>magnetic</a:t>
            </a:r>
            <a:r>
              <a:rPr lang="it-IT">
                <a:solidFill>
                  <a:schemeClr val="tx1">
                    <a:lumMod val="75000"/>
                    <a:lumOff val="25000"/>
                  </a:schemeClr>
                </a:solidFill>
              </a:rPr>
              <a:t> </a:t>
            </a:r>
            <a:r>
              <a:rPr lang="it-IT" err="1">
                <a:solidFill>
                  <a:schemeClr val="tx1">
                    <a:lumMod val="75000"/>
                    <a:lumOff val="25000"/>
                  </a:schemeClr>
                </a:solidFill>
              </a:rPr>
              <a:t>shield</a:t>
            </a:r>
            <a:r>
              <a:rPr lang="it-IT">
                <a:solidFill>
                  <a:schemeClr val="tx1">
                    <a:lumMod val="75000"/>
                    <a:lumOff val="25000"/>
                  </a:schemeClr>
                </a:solidFill>
              </a:rPr>
              <a:t>, </a:t>
            </a:r>
            <a:r>
              <a:rPr lang="it-IT" err="1">
                <a:solidFill>
                  <a:schemeClr val="tx1">
                    <a:lumMod val="75000"/>
                    <a:lumOff val="25000"/>
                  </a:schemeClr>
                </a:solidFill>
              </a:rPr>
              <a:t>etc</a:t>
            </a:r>
            <a:r>
              <a:rPr lang="it-IT">
                <a:solidFill>
                  <a:schemeClr val="tx1">
                    <a:lumMod val="75000"/>
                    <a:lumOff val="25000"/>
                  </a:schemeClr>
                </a:solidFill>
              </a:rPr>
              <a:t>,) </a:t>
            </a:r>
            <a:endParaRPr lang="en-US">
              <a:solidFill>
                <a:schemeClr val="tx1">
                  <a:lumMod val="75000"/>
                  <a:lumOff val="25000"/>
                </a:schemeClr>
              </a:solidFill>
            </a:endParaRPr>
          </a:p>
          <a:p>
            <a:endParaRPr lang="en-US" b="1">
              <a:solidFill>
                <a:schemeClr val="tx1">
                  <a:lumMod val="75000"/>
                  <a:lumOff val="25000"/>
                </a:schemeClr>
              </a:solidFill>
            </a:endParaRPr>
          </a:p>
          <a:p>
            <a:r>
              <a:rPr lang="en-US" sz="2400" b="1">
                <a:solidFill>
                  <a:schemeClr val="tx1">
                    <a:lumMod val="75000"/>
                    <a:lumOff val="25000"/>
                  </a:schemeClr>
                </a:solidFill>
              </a:rPr>
              <a:t>R&amp;D for High-Q/High-G cavities </a:t>
            </a:r>
            <a:r>
              <a:rPr lang="en-US" sz="2000">
                <a:solidFill>
                  <a:schemeClr val="tx1">
                    <a:lumMod val="75000"/>
                    <a:lumOff val="25000"/>
                  </a:schemeClr>
                </a:solidFill>
              </a:rPr>
              <a:t>:</a:t>
            </a:r>
          </a:p>
          <a:p>
            <a:pPr marL="171450" indent="-171450">
              <a:buFont typeface="Arial" panose="020B0604020202020204" pitchFamily="34" charset="0"/>
              <a:buChar char="•"/>
            </a:pPr>
            <a:r>
              <a:rPr lang="en-US">
                <a:solidFill>
                  <a:schemeClr val="tx1">
                    <a:lumMod val="75000"/>
                    <a:lumOff val="25000"/>
                  </a:schemeClr>
                </a:solidFill>
              </a:rPr>
              <a:t>1-cells 1.3 GHz: </a:t>
            </a:r>
            <a:r>
              <a:rPr lang="en-US" b="1">
                <a:solidFill>
                  <a:schemeClr val="tx1">
                    <a:lumMod val="75000"/>
                    <a:lumOff val="25000"/>
                  </a:schemeClr>
                </a:solidFill>
              </a:rPr>
              <a:t>surface</a:t>
            </a:r>
            <a:r>
              <a:rPr lang="en-US">
                <a:solidFill>
                  <a:schemeClr val="tx1">
                    <a:lumMod val="75000"/>
                    <a:lumOff val="25000"/>
                  </a:schemeClr>
                </a:solidFill>
              </a:rPr>
              <a:t> and </a:t>
            </a:r>
            <a:r>
              <a:rPr lang="en-US" b="1">
                <a:solidFill>
                  <a:schemeClr val="tx1">
                    <a:lumMod val="75000"/>
                    <a:lumOff val="25000"/>
                  </a:schemeClr>
                </a:solidFill>
              </a:rPr>
              <a:t>thermal treatments </a:t>
            </a:r>
            <a:r>
              <a:rPr lang="en-US">
                <a:solidFill>
                  <a:schemeClr val="tx1">
                    <a:lumMod val="75000"/>
                    <a:lumOff val="25000"/>
                  </a:schemeClr>
                </a:solidFill>
              </a:rPr>
              <a:t>development &amp; qualification</a:t>
            </a:r>
          </a:p>
          <a:p>
            <a:pPr marL="633413" lvl="1" indent="-176213">
              <a:buFont typeface="Arial" panose="020B0604020202020204" pitchFamily="34" charset="0"/>
              <a:buChar char="•"/>
            </a:pPr>
            <a:r>
              <a:rPr lang="en-US">
                <a:solidFill>
                  <a:schemeClr val="tx1">
                    <a:lumMod val="75000"/>
                    <a:lumOff val="25000"/>
                  </a:schemeClr>
                </a:solidFill>
                <a:ea typeface="Calibri"/>
                <a:cs typeface="Calibri"/>
              </a:rPr>
              <a:t>E-XEFL (baseline), Mid-T , two-step baking</a:t>
            </a:r>
          </a:p>
          <a:p>
            <a:pPr marL="633413" lvl="1" indent="-176213">
              <a:buFont typeface="Arial" panose="020B0604020202020204" pitchFamily="34" charset="0"/>
              <a:buChar char="•"/>
            </a:pPr>
            <a:r>
              <a:rPr lang="en-US">
                <a:solidFill>
                  <a:schemeClr val="tx1">
                    <a:lumMod val="75000"/>
                    <a:lumOff val="25000"/>
                  </a:schemeClr>
                </a:solidFill>
                <a:ea typeface="Calibri"/>
                <a:cs typeface="Calibri"/>
              </a:rPr>
              <a:t>Cold VT (qualification) at LASA and in other labs (results validation)</a:t>
            </a:r>
          </a:p>
          <a:p>
            <a:pPr marL="171450" indent="-171450">
              <a:buFont typeface="Arial" panose="020B0604020202020204" pitchFamily="34" charset="0"/>
              <a:buChar char="•"/>
            </a:pPr>
            <a:r>
              <a:rPr lang="en-US">
                <a:solidFill>
                  <a:schemeClr val="tx1">
                    <a:lumMod val="75000"/>
                    <a:lumOff val="25000"/>
                  </a:schemeClr>
                </a:solidFill>
              </a:rPr>
              <a:t>9-cells 1.3 GHz: </a:t>
            </a:r>
            <a:r>
              <a:rPr lang="en-US" b="1">
                <a:solidFill>
                  <a:schemeClr val="tx1">
                    <a:lumMod val="75000"/>
                    <a:lumOff val="25000"/>
                  </a:schemeClr>
                </a:solidFill>
              </a:rPr>
              <a:t>industrialization </a:t>
            </a:r>
            <a:r>
              <a:rPr lang="en-US">
                <a:solidFill>
                  <a:schemeClr val="tx1">
                    <a:lumMod val="75000"/>
                    <a:lumOff val="25000"/>
                  </a:schemeClr>
                </a:solidFill>
              </a:rPr>
              <a:t>(9-cells) of the developed process</a:t>
            </a:r>
            <a:endParaRPr lang="en-US" b="1">
              <a:solidFill>
                <a:schemeClr val="tx1">
                  <a:lumMod val="75000"/>
                  <a:lumOff val="25000"/>
                </a:schemeClr>
              </a:solidFill>
              <a:ea typeface="Calibri"/>
              <a:cs typeface="Calibri"/>
            </a:endParaRPr>
          </a:p>
          <a:p>
            <a:endParaRPr lang="it-IT" sz="2000" b="1">
              <a:solidFill>
                <a:schemeClr val="tx1">
                  <a:lumMod val="75000"/>
                  <a:lumOff val="25000"/>
                </a:schemeClr>
              </a:solidFill>
            </a:endParaRPr>
          </a:p>
          <a:p>
            <a:endParaRPr lang="it-IT" sz="2000" b="1">
              <a:solidFill>
                <a:schemeClr val="tx1">
                  <a:lumMod val="75000"/>
                  <a:lumOff val="25000"/>
                </a:schemeClr>
              </a:solidFill>
            </a:endParaRPr>
          </a:p>
          <a:p>
            <a:endParaRPr lang="en-US" sz="2000" b="1">
              <a:solidFill>
                <a:schemeClr val="tx1">
                  <a:lumMod val="75000"/>
                  <a:lumOff val="25000"/>
                </a:schemeClr>
              </a:solidFill>
            </a:endParaRPr>
          </a:p>
          <a:p>
            <a:endParaRPr lang="en-US" sz="2000" b="1">
              <a:solidFill>
                <a:schemeClr val="tx1">
                  <a:lumMod val="75000"/>
                  <a:lumOff val="25000"/>
                </a:schemeClr>
              </a:solidFill>
            </a:endParaRPr>
          </a:p>
        </p:txBody>
      </p:sp>
      <p:sp>
        <p:nvSpPr>
          <p:cNvPr id="11" name="Title 1">
            <a:extLst>
              <a:ext uri="{FF2B5EF4-FFF2-40B4-BE49-F238E27FC236}">
                <a16:creationId xmlns:a16="http://schemas.microsoft.com/office/drawing/2014/main" id="{984B96EA-686F-F6F0-AA5F-34E025AEDFF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0000CC"/>
                </a:solidFill>
                <a:latin typeface="+mn-lt"/>
              </a:rPr>
              <a:t>INFN High-Q/High-G R&amp;D activities</a:t>
            </a:r>
          </a:p>
        </p:txBody>
      </p:sp>
      <p:sp>
        <p:nvSpPr>
          <p:cNvPr id="5" name="TextBox 7">
            <a:extLst>
              <a:ext uri="{FF2B5EF4-FFF2-40B4-BE49-F238E27FC236}">
                <a16:creationId xmlns:a16="http://schemas.microsoft.com/office/drawing/2014/main" id="{957CB0E5-FD0C-1063-B84E-3F46D331383E}"/>
              </a:ext>
            </a:extLst>
          </p:cNvPr>
          <p:cNvSpPr txBox="1"/>
          <p:nvPr/>
        </p:nvSpPr>
        <p:spPr>
          <a:xfrm>
            <a:off x="9847268" y="5486958"/>
            <a:ext cx="1389302" cy="738664"/>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US" sz="1400">
                <a:ea typeface="Calibri" panose="020F0502020204030204"/>
                <a:cs typeface="Calibri" panose="020F0502020204030204"/>
              </a:rPr>
              <a:t>Sketch of R&amp;D cryostat and insert </a:t>
            </a:r>
          </a:p>
        </p:txBody>
      </p:sp>
      <p:pic>
        <p:nvPicPr>
          <p:cNvPr id="9" name="Content Placeholder 4" descr="A yellow tape around a metal structure&#10;&#10;Description automatically generated with medium confidence">
            <a:extLst>
              <a:ext uri="{FF2B5EF4-FFF2-40B4-BE49-F238E27FC236}">
                <a16:creationId xmlns:a16="http://schemas.microsoft.com/office/drawing/2014/main" id="{6F7C734F-7670-5C6B-1A2D-43FC9EC1D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8153" y="5400917"/>
            <a:ext cx="1092812" cy="1457083"/>
          </a:xfrm>
          <a:prstGeom prst="rect">
            <a:avLst/>
          </a:prstGeom>
        </p:spPr>
      </p:pic>
      <p:sp>
        <p:nvSpPr>
          <p:cNvPr id="10" name="TextBox 7">
            <a:extLst>
              <a:ext uri="{FF2B5EF4-FFF2-40B4-BE49-F238E27FC236}">
                <a16:creationId xmlns:a16="http://schemas.microsoft.com/office/drawing/2014/main" id="{CD7464C0-CFA1-70C7-F090-A3E77B12290E}"/>
              </a:ext>
            </a:extLst>
          </p:cNvPr>
          <p:cNvSpPr txBox="1"/>
          <p:nvPr/>
        </p:nvSpPr>
        <p:spPr>
          <a:xfrm>
            <a:off x="7480709" y="5696645"/>
            <a:ext cx="1380632" cy="738664"/>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pPr algn="ctr"/>
            <a:r>
              <a:rPr lang="en-US" sz="1400">
                <a:ea typeface="Calibri" panose="020F0502020204030204"/>
                <a:cs typeface="Calibri" panose="020F0502020204030204"/>
              </a:rPr>
              <a:t>Helmholtz coils (based on PIP-II experience)</a:t>
            </a:r>
          </a:p>
        </p:txBody>
      </p:sp>
      <p:pic>
        <p:nvPicPr>
          <p:cNvPr id="19" name="Picture 18">
            <a:extLst>
              <a:ext uri="{FF2B5EF4-FFF2-40B4-BE49-F238E27FC236}">
                <a16:creationId xmlns:a16="http://schemas.microsoft.com/office/drawing/2014/main" id="{6DC991FD-F8BD-0052-EDE6-BDB23520E475}"/>
              </a:ext>
            </a:extLst>
          </p:cNvPr>
          <p:cNvPicPr>
            <a:picLocks noChangeAspect="1"/>
          </p:cNvPicPr>
          <p:nvPr/>
        </p:nvPicPr>
        <p:blipFill>
          <a:blip r:embed="rId3"/>
          <a:stretch>
            <a:fillRect/>
          </a:stretch>
        </p:blipFill>
        <p:spPr>
          <a:xfrm>
            <a:off x="7917859" y="7779"/>
            <a:ext cx="3367076" cy="2676520"/>
          </a:xfrm>
          <a:prstGeom prst="rect">
            <a:avLst/>
          </a:prstGeom>
        </p:spPr>
      </p:pic>
      <p:grpSp>
        <p:nvGrpSpPr>
          <p:cNvPr id="2" name="Group 1">
            <a:extLst>
              <a:ext uri="{FF2B5EF4-FFF2-40B4-BE49-F238E27FC236}">
                <a16:creationId xmlns:a16="http://schemas.microsoft.com/office/drawing/2014/main" id="{4BE3F23C-CA03-8B73-F2D0-294D4AB3B1C2}"/>
              </a:ext>
            </a:extLst>
          </p:cNvPr>
          <p:cNvGrpSpPr>
            <a:grpSpLocks noChangeAspect="1"/>
          </p:cNvGrpSpPr>
          <p:nvPr/>
        </p:nvGrpSpPr>
        <p:grpSpPr>
          <a:xfrm>
            <a:off x="8168245" y="4185225"/>
            <a:ext cx="2391395" cy="1355089"/>
            <a:chOff x="2824348" y="5937686"/>
            <a:chExt cx="1949671" cy="1104785"/>
          </a:xfrm>
        </p:grpSpPr>
        <p:pic>
          <p:nvPicPr>
            <p:cNvPr id="22" name="Picture 21">
              <a:extLst>
                <a:ext uri="{FF2B5EF4-FFF2-40B4-BE49-F238E27FC236}">
                  <a16:creationId xmlns:a16="http://schemas.microsoft.com/office/drawing/2014/main" id="{4A761218-E275-A94A-BD95-DCECB17010E6}"/>
                </a:ext>
              </a:extLst>
            </p:cNvPr>
            <p:cNvPicPr>
              <a:picLocks noChangeAspect="1"/>
            </p:cNvPicPr>
            <p:nvPr/>
          </p:nvPicPr>
          <p:blipFill>
            <a:blip r:embed="rId4"/>
            <a:stretch>
              <a:fillRect/>
            </a:stretch>
          </p:blipFill>
          <p:spPr>
            <a:xfrm>
              <a:off x="2824348" y="5937686"/>
              <a:ext cx="1949671" cy="1104785"/>
            </a:xfrm>
            <a:prstGeom prst="rect">
              <a:avLst/>
            </a:prstGeom>
          </p:spPr>
        </p:pic>
        <p:sp>
          <p:nvSpPr>
            <p:cNvPr id="24" name="TextBox 23">
              <a:extLst>
                <a:ext uri="{FF2B5EF4-FFF2-40B4-BE49-F238E27FC236}">
                  <a16:creationId xmlns:a16="http://schemas.microsoft.com/office/drawing/2014/main" id="{F16B983F-1756-5BD3-8BEE-62E46CDA9006}"/>
                </a:ext>
              </a:extLst>
            </p:cNvPr>
            <p:cNvSpPr txBox="1"/>
            <p:nvPr/>
          </p:nvSpPr>
          <p:spPr>
            <a:xfrm>
              <a:off x="3156632" y="5984044"/>
              <a:ext cx="1206310" cy="338554"/>
            </a:xfrm>
            <a:prstGeom prst="rect">
              <a:avLst/>
            </a:prstGeom>
            <a:noFill/>
          </p:spPr>
          <p:txBody>
            <a:bodyPr wrap="square" rtlCol="0">
              <a:spAutoFit/>
            </a:bodyPr>
            <a:lstStyle/>
            <a:p>
              <a:r>
                <a:rPr lang="it-IT" sz="1600" b="1" i="1">
                  <a:solidFill>
                    <a:schemeClr val="accent2"/>
                  </a:solidFill>
                </a:rPr>
                <a:t>Two-step</a:t>
              </a:r>
            </a:p>
          </p:txBody>
        </p:sp>
      </p:grpSp>
      <p:pic>
        <p:nvPicPr>
          <p:cNvPr id="27" name="Picture 26">
            <a:extLst>
              <a:ext uri="{FF2B5EF4-FFF2-40B4-BE49-F238E27FC236}">
                <a16:creationId xmlns:a16="http://schemas.microsoft.com/office/drawing/2014/main" id="{461CBBB8-F5D3-3643-1EF9-B22683DCB4D8}"/>
              </a:ext>
            </a:extLst>
          </p:cNvPr>
          <p:cNvPicPr/>
          <p:nvPr/>
        </p:nvPicPr>
        <p:blipFill>
          <a:blip r:embed="rId5"/>
          <a:stretch>
            <a:fillRect/>
          </a:stretch>
        </p:blipFill>
        <p:spPr>
          <a:xfrm>
            <a:off x="7790898" y="2428527"/>
            <a:ext cx="1936020" cy="1747455"/>
          </a:xfrm>
          <a:prstGeom prst="rect">
            <a:avLst/>
          </a:prstGeom>
        </p:spPr>
      </p:pic>
      <p:grpSp>
        <p:nvGrpSpPr>
          <p:cNvPr id="28" name="Group 27">
            <a:extLst>
              <a:ext uri="{FF2B5EF4-FFF2-40B4-BE49-F238E27FC236}">
                <a16:creationId xmlns:a16="http://schemas.microsoft.com/office/drawing/2014/main" id="{AC5067D4-D2E9-E4F1-2113-1EE5DEA5875C}"/>
              </a:ext>
            </a:extLst>
          </p:cNvPr>
          <p:cNvGrpSpPr/>
          <p:nvPr/>
        </p:nvGrpSpPr>
        <p:grpSpPr>
          <a:xfrm>
            <a:off x="9304219" y="2467404"/>
            <a:ext cx="2559569" cy="1618224"/>
            <a:chOff x="6183307" y="3288877"/>
            <a:chExt cx="2559569" cy="1618224"/>
          </a:xfrm>
        </p:grpSpPr>
        <p:pic>
          <p:nvPicPr>
            <p:cNvPr id="29" name="Picture 28">
              <a:extLst>
                <a:ext uri="{FF2B5EF4-FFF2-40B4-BE49-F238E27FC236}">
                  <a16:creationId xmlns:a16="http://schemas.microsoft.com/office/drawing/2014/main" id="{9798901C-1F24-3C95-E3EE-17E1A74CBB39}"/>
                </a:ext>
              </a:extLst>
            </p:cNvPr>
            <p:cNvPicPr/>
            <p:nvPr/>
          </p:nvPicPr>
          <p:blipFill>
            <a:blip r:embed="rId6"/>
            <a:stretch>
              <a:fillRect/>
            </a:stretch>
          </p:blipFill>
          <p:spPr>
            <a:xfrm>
              <a:off x="6432885" y="3480552"/>
              <a:ext cx="2309991" cy="1426549"/>
            </a:xfrm>
            <a:prstGeom prst="rect">
              <a:avLst/>
            </a:prstGeom>
          </p:spPr>
        </p:pic>
        <p:sp>
          <p:nvSpPr>
            <p:cNvPr id="30" name="TextBox 29">
              <a:extLst>
                <a:ext uri="{FF2B5EF4-FFF2-40B4-BE49-F238E27FC236}">
                  <a16:creationId xmlns:a16="http://schemas.microsoft.com/office/drawing/2014/main" id="{7B2DB8AB-0904-4C76-F100-A7CCA95DF3F6}"/>
                </a:ext>
              </a:extLst>
            </p:cNvPr>
            <p:cNvSpPr txBox="1"/>
            <p:nvPr/>
          </p:nvSpPr>
          <p:spPr>
            <a:xfrm>
              <a:off x="6183307" y="3288877"/>
              <a:ext cx="852452" cy="338554"/>
            </a:xfrm>
            <a:prstGeom prst="rect">
              <a:avLst/>
            </a:prstGeom>
            <a:noFill/>
          </p:spPr>
          <p:txBody>
            <a:bodyPr wrap="square" rtlCol="0">
              <a:spAutoFit/>
            </a:bodyPr>
            <a:lstStyle/>
            <a:p>
              <a:r>
                <a:rPr lang="it-IT" sz="1600" b="1" i="1" err="1">
                  <a:solidFill>
                    <a:schemeClr val="accent2"/>
                  </a:solidFill>
                </a:rPr>
                <a:t>Mid</a:t>
              </a:r>
              <a:r>
                <a:rPr lang="it-IT" sz="1600" b="1" i="1">
                  <a:solidFill>
                    <a:schemeClr val="accent2"/>
                  </a:solidFill>
                </a:rPr>
                <a:t>-T</a:t>
              </a:r>
            </a:p>
          </p:txBody>
        </p:sp>
      </p:grpSp>
      <p:pic>
        <p:nvPicPr>
          <p:cNvPr id="4" name="Immagine 3">
            <a:extLst>
              <a:ext uri="{FF2B5EF4-FFF2-40B4-BE49-F238E27FC236}">
                <a16:creationId xmlns:a16="http://schemas.microsoft.com/office/drawing/2014/main" id="{CEEF75C9-C0BE-2091-7A92-6EF99D1C6FBE}"/>
              </a:ext>
            </a:extLst>
          </p:cNvPr>
          <p:cNvPicPr>
            <a:picLocks noChangeAspect="1"/>
          </p:cNvPicPr>
          <p:nvPr/>
        </p:nvPicPr>
        <p:blipFill rotWithShape="1">
          <a:blip r:embed="rId7"/>
          <a:srcRect l="56196" t="16980" r="29345" b="6211"/>
          <a:stretch/>
        </p:blipFill>
        <p:spPr>
          <a:xfrm>
            <a:off x="11149587" y="3325538"/>
            <a:ext cx="1072910" cy="3562268"/>
          </a:xfrm>
          <a:prstGeom prst="rect">
            <a:avLst/>
          </a:prstGeom>
        </p:spPr>
      </p:pic>
    </p:spTree>
    <p:extLst>
      <p:ext uri="{BB962C8B-B14F-4D97-AF65-F5344CB8AC3E}">
        <p14:creationId xmlns:p14="http://schemas.microsoft.com/office/powerpoint/2010/main" val="2125337165"/>
      </p:ext>
    </p:extLst>
  </p:cSld>
  <p:clrMapOvr>
    <a:masterClrMapping/>
  </p:clrMapOvr>
  <p:extLst>
    <p:ext uri="{6950BFC3-D8DA-4A85-94F7-54DA5524770B}">
      <p188:commentRel xmlns:p188="http://schemas.microsoft.com/office/powerpoint/2018/8/main" xmlns="" r:id="rId8"/>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36069" y="1334553"/>
            <a:ext cx="10515600" cy="5229876"/>
          </a:xfrm>
        </p:spPr>
        <p:txBody>
          <a:bodyPr vert="horz" lIns="91440" tIns="45720" rIns="91440" bIns="45720" rtlCol="0" anchor="t">
            <a:normAutofit fontScale="92500" lnSpcReduction="20000"/>
          </a:bodyPr>
          <a:lstStyle/>
          <a:p>
            <a:pPr>
              <a:lnSpc>
                <a:spcPct val="110000"/>
              </a:lnSpc>
            </a:pPr>
            <a:r>
              <a:rPr lang="it-IT" sz="2600"/>
              <a:t>History of LASA-INFN </a:t>
            </a:r>
            <a:r>
              <a:rPr lang="it-IT" sz="2600" err="1"/>
              <a:t>activites</a:t>
            </a:r>
            <a:endParaRPr lang="it-IT" sz="2600"/>
          </a:p>
          <a:p>
            <a:pPr>
              <a:lnSpc>
                <a:spcPct val="110000"/>
              </a:lnSpc>
            </a:pPr>
            <a:r>
              <a:rPr lang="it-IT" sz="2600"/>
              <a:t>LASA expertises:</a:t>
            </a:r>
            <a:endParaRPr lang="it-IT" sz="2600">
              <a:ea typeface="Calibri"/>
              <a:cs typeface="Calibri"/>
            </a:endParaRPr>
          </a:p>
          <a:p>
            <a:pPr lvl="1">
              <a:lnSpc>
                <a:spcPct val="110000"/>
              </a:lnSpc>
            </a:pPr>
            <a:r>
              <a:rPr lang="it-IT" sz="2600" err="1"/>
              <a:t>Electromagnetic</a:t>
            </a:r>
            <a:r>
              <a:rPr lang="it-IT" sz="2600"/>
              <a:t> and </a:t>
            </a:r>
            <a:r>
              <a:rPr lang="it-IT" sz="2600" err="1"/>
              <a:t>mechanical</a:t>
            </a:r>
            <a:r>
              <a:rPr lang="it-IT" sz="2600"/>
              <a:t> design, </a:t>
            </a:r>
            <a:r>
              <a:rPr lang="it-IT" sz="2600" err="1"/>
              <a:t>surface</a:t>
            </a:r>
            <a:r>
              <a:rPr lang="it-IT" sz="2600"/>
              <a:t> treatments, </a:t>
            </a:r>
            <a:r>
              <a:rPr lang="it-IT" sz="2600" err="1"/>
              <a:t>prototype</a:t>
            </a:r>
            <a:r>
              <a:rPr lang="it-IT" sz="2600"/>
              <a:t> production, </a:t>
            </a:r>
            <a:r>
              <a:rPr lang="it-IT" sz="2600" err="1"/>
              <a:t>cavity</a:t>
            </a:r>
            <a:r>
              <a:rPr lang="it-IT" sz="2600"/>
              <a:t> test and </a:t>
            </a:r>
            <a:r>
              <a:rPr lang="it-IT" sz="2600" err="1"/>
              <a:t>diagnostics</a:t>
            </a:r>
            <a:r>
              <a:rPr lang="it-IT" sz="2600"/>
              <a:t>, </a:t>
            </a:r>
            <a:r>
              <a:rPr lang="it-IT" sz="2600" err="1"/>
              <a:t>series</a:t>
            </a:r>
            <a:r>
              <a:rPr lang="it-IT" sz="2600"/>
              <a:t> production. </a:t>
            </a:r>
            <a:r>
              <a:rPr lang="it-IT" sz="2600" err="1"/>
              <a:t>Cryomodules</a:t>
            </a:r>
            <a:r>
              <a:rPr lang="it-IT" sz="2600"/>
              <a:t>, tuners, </a:t>
            </a:r>
            <a:r>
              <a:rPr lang="it-IT" sz="2600" err="1"/>
              <a:t>magnetic</a:t>
            </a:r>
            <a:r>
              <a:rPr lang="it-IT" sz="2600"/>
              <a:t> </a:t>
            </a:r>
            <a:r>
              <a:rPr lang="it-IT" sz="2600" err="1"/>
              <a:t>shields</a:t>
            </a:r>
            <a:endParaRPr lang="it-IT" sz="2600" err="1">
              <a:ea typeface="Calibri"/>
              <a:cs typeface="Calibri"/>
            </a:endParaRPr>
          </a:p>
          <a:p>
            <a:pPr>
              <a:lnSpc>
                <a:spcPct val="110000"/>
              </a:lnSpc>
            </a:pPr>
            <a:r>
              <a:rPr lang="it-IT" sz="2600" err="1"/>
              <a:t>Main</a:t>
            </a:r>
            <a:r>
              <a:rPr lang="it-IT" sz="2600"/>
              <a:t> projects:</a:t>
            </a:r>
            <a:endParaRPr lang="it-IT" sz="2600">
              <a:ea typeface="Calibri"/>
              <a:cs typeface="Calibri"/>
            </a:endParaRPr>
          </a:p>
          <a:p>
            <a:pPr lvl="1">
              <a:lnSpc>
                <a:spcPct val="110000"/>
              </a:lnSpc>
            </a:pPr>
            <a:r>
              <a:rPr lang="it-IT" sz="2600"/>
              <a:t>The </a:t>
            </a:r>
            <a:r>
              <a:rPr lang="it-IT" sz="2600" err="1"/>
              <a:t>past</a:t>
            </a:r>
            <a:r>
              <a:rPr lang="it-IT" sz="2600"/>
              <a:t>: E-XFEL</a:t>
            </a:r>
            <a:endParaRPr lang="it-IT" sz="2600">
              <a:ea typeface="Calibri"/>
              <a:cs typeface="Calibri"/>
            </a:endParaRPr>
          </a:p>
          <a:p>
            <a:pPr lvl="1">
              <a:lnSpc>
                <a:spcPct val="110000"/>
              </a:lnSpc>
            </a:pPr>
            <a:r>
              <a:rPr lang="it-IT" sz="2600"/>
              <a:t>The </a:t>
            </a:r>
            <a:r>
              <a:rPr lang="it-IT" sz="2600" err="1"/>
              <a:t>present</a:t>
            </a:r>
            <a:r>
              <a:rPr lang="it-IT" sz="2600"/>
              <a:t>: ESS</a:t>
            </a:r>
            <a:endParaRPr lang="it-IT" sz="2600">
              <a:ea typeface="Calibri"/>
              <a:cs typeface="Calibri"/>
            </a:endParaRPr>
          </a:p>
          <a:p>
            <a:pPr lvl="1">
              <a:lnSpc>
                <a:spcPct val="110000"/>
              </a:lnSpc>
            </a:pPr>
            <a:r>
              <a:rPr lang="it-IT" sz="2600"/>
              <a:t>The future: PIP-II</a:t>
            </a:r>
            <a:endParaRPr lang="it-IT" sz="2600">
              <a:ea typeface="Calibri"/>
              <a:cs typeface="Calibri"/>
            </a:endParaRPr>
          </a:p>
          <a:p>
            <a:pPr>
              <a:lnSpc>
                <a:spcPct val="110000"/>
              </a:lnSpc>
            </a:pPr>
            <a:r>
              <a:rPr lang="it-IT" sz="2600"/>
              <a:t>R&amp;D activities: </a:t>
            </a:r>
            <a:endParaRPr lang="it-IT" sz="2600">
              <a:ea typeface="Calibri"/>
              <a:cs typeface="Calibri"/>
            </a:endParaRPr>
          </a:p>
          <a:p>
            <a:pPr lvl="1">
              <a:lnSpc>
                <a:spcPct val="110000"/>
              </a:lnSpc>
            </a:pPr>
            <a:r>
              <a:rPr lang="it-IT" sz="2600"/>
              <a:t>high Q/high G</a:t>
            </a:r>
            <a:endParaRPr lang="it-IT" sz="2600">
              <a:ea typeface="Calibri"/>
              <a:cs typeface="Calibri"/>
            </a:endParaRPr>
          </a:p>
          <a:p>
            <a:pPr lvl="1">
              <a:lnSpc>
                <a:spcPct val="110000"/>
              </a:lnSpc>
            </a:pPr>
            <a:r>
              <a:rPr lang="it-IT" sz="2600"/>
              <a:t>New </a:t>
            </a:r>
            <a:r>
              <a:rPr lang="it-IT" sz="2600" err="1"/>
              <a:t>criostat</a:t>
            </a:r>
            <a:r>
              <a:rPr lang="it-IT" sz="2600"/>
              <a:t> design</a:t>
            </a:r>
            <a:r>
              <a:rPr lang="it-IT"/>
              <a:t/>
            </a:r>
            <a:br>
              <a:rPr lang="it-IT"/>
            </a:br>
            <a:endParaRPr lang="en-US"/>
          </a:p>
        </p:txBody>
      </p:sp>
      <p:sp>
        <p:nvSpPr>
          <p:cNvPr id="5" name="Title 1">
            <a:extLst>
              <a:ext uri="{FF2B5EF4-FFF2-40B4-BE49-F238E27FC236}">
                <a16:creationId xmlns:a16="http://schemas.microsoft.com/office/drawing/2014/main" id="{B341B60E-E08D-967C-78AF-E1170CAD6D6D}"/>
              </a:ext>
            </a:extLst>
          </p:cNvPr>
          <p:cNvSpPr txBox="1">
            <a:spLocks/>
          </p:cNvSpPr>
          <p:nvPr/>
        </p:nvSpPr>
        <p:spPr>
          <a:xfrm>
            <a:off x="838200" y="317635"/>
            <a:ext cx="9509168"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Outline</a:t>
            </a:r>
            <a:endParaRPr lang="it-IT" sz="3600" b="1">
              <a:solidFill>
                <a:srgbClr val="2B4D89"/>
              </a:solidFill>
              <a:latin typeface="+mn-lt"/>
            </a:endParaRPr>
          </a:p>
        </p:txBody>
      </p:sp>
    </p:spTree>
    <p:extLst>
      <p:ext uri="{BB962C8B-B14F-4D97-AF65-F5344CB8AC3E}">
        <p14:creationId xmlns:p14="http://schemas.microsoft.com/office/powerpoint/2010/main" val="1909566191"/>
      </p:ext>
    </p:extLst>
  </p:cSld>
  <p:clrMapOvr>
    <a:masterClrMapping/>
  </p:clrMapOvr>
  <p:extLst>
    <p:ext uri="{6950BFC3-D8DA-4A85-94F7-54DA5524770B}">
      <p188:commentRel xmlns:p188="http://schemas.microsoft.com/office/powerpoint/2018/8/main" xmlns=""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341A928-6177-A5A2-C272-B3DE3A55D146}"/>
              </a:ext>
            </a:extLst>
          </p:cNvPr>
          <p:cNvGrpSpPr/>
          <p:nvPr/>
        </p:nvGrpSpPr>
        <p:grpSpPr>
          <a:xfrm>
            <a:off x="4221998" y="3913874"/>
            <a:ext cx="4539916" cy="2699976"/>
            <a:chOff x="6156231" y="2950108"/>
            <a:chExt cx="5826417" cy="3465083"/>
          </a:xfrm>
        </p:grpSpPr>
        <p:pic>
          <p:nvPicPr>
            <p:cNvPr id="5" name="Immagine 4" descr="Immagine che contiene testo, schermata, diagramma, linea&#10;&#10;Descrizione generata automaticamente">
              <a:extLst>
                <a:ext uri="{FF2B5EF4-FFF2-40B4-BE49-F238E27FC236}">
                  <a16:creationId xmlns:a16="http://schemas.microsoft.com/office/drawing/2014/main" id="{73BECF7C-1F5B-3128-D160-D359DA192C76}"/>
                </a:ext>
              </a:extLst>
            </p:cNvPr>
            <p:cNvPicPr>
              <a:picLocks noChangeAspect="1"/>
            </p:cNvPicPr>
            <p:nvPr/>
          </p:nvPicPr>
          <p:blipFill>
            <a:blip r:embed="rId2"/>
            <a:stretch>
              <a:fillRect/>
            </a:stretch>
          </p:blipFill>
          <p:spPr>
            <a:xfrm>
              <a:off x="6156231" y="2950108"/>
              <a:ext cx="5826417" cy="3465083"/>
            </a:xfrm>
            <a:prstGeom prst="rect">
              <a:avLst/>
            </a:prstGeom>
          </p:spPr>
        </p:pic>
        <p:sp>
          <p:nvSpPr>
            <p:cNvPr id="11" name="Rectangle: Rounded Corners 10">
              <a:extLst>
                <a:ext uri="{FF2B5EF4-FFF2-40B4-BE49-F238E27FC236}">
                  <a16:creationId xmlns:a16="http://schemas.microsoft.com/office/drawing/2014/main" id="{D7A335F7-A4CD-981E-89CC-C1AA9ADC0EB6}"/>
                </a:ext>
              </a:extLst>
            </p:cNvPr>
            <p:cNvSpPr/>
            <p:nvPr/>
          </p:nvSpPr>
          <p:spPr>
            <a:xfrm>
              <a:off x="8032702" y="3817298"/>
              <a:ext cx="547306" cy="21016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9">
              <a:extLst>
                <a:ext uri="{FF2B5EF4-FFF2-40B4-BE49-F238E27FC236}">
                  <a16:creationId xmlns:a16="http://schemas.microsoft.com/office/drawing/2014/main" id="{9E7C589B-A887-DFF9-F04B-B11616A058EB}"/>
                </a:ext>
              </a:extLst>
            </p:cNvPr>
            <p:cNvSpPr txBox="1"/>
            <p:nvPr/>
          </p:nvSpPr>
          <p:spPr>
            <a:xfrm>
              <a:off x="7885865" y="3542340"/>
              <a:ext cx="1088266" cy="335744"/>
            </a:xfrm>
            <a:prstGeom prst="rect">
              <a:avLst/>
            </a:prstGeom>
            <a:solidFill>
              <a:schemeClr val="bg1"/>
            </a:solidFill>
            <a:ln>
              <a:noFill/>
            </a:ln>
          </p:spPr>
          <p:txBody>
            <a:bodyPr wrap="square" rtlCol="0">
              <a:spAutoFit/>
            </a:bodyPr>
            <a:lstStyle/>
            <a:p>
              <a:pPr algn="ctr"/>
              <a:r>
                <a:rPr lang="en-US" sz="1100" dirty="0" smtClean="0"/>
                <a:t>transient</a:t>
              </a:r>
              <a:endParaRPr lang="en-US" sz="1100" dirty="0"/>
            </a:p>
          </p:txBody>
        </p:sp>
      </p:grpSp>
      <p:pic>
        <p:nvPicPr>
          <p:cNvPr id="4" name="Immagine 3" descr="Immagine che contiene testo, schermata, diagramma, Rettangolo&#10;&#10;Descrizione generata automaticamente">
            <a:extLst>
              <a:ext uri="{FF2B5EF4-FFF2-40B4-BE49-F238E27FC236}">
                <a16:creationId xmlns:a16="http://schemas.microsoft.com/office/drawing/2014/main" id="{0E756FFB-C989-E487-0D0F-E8DD0DD24148}"/>
              </a:ext>
            </a:extLst>
          </p:cNvPr>
          <p:cNvPicPr>
            <a:picLocks noChangeAspect="1"/>
          </p:cNvPicPr>
          <p:nvPr/>
        </p:nvPicPr>
        <p:blipFill>
          <a:blip r:embed="rId3"/>
          <a:stretch>
            <a:fillRect/>
          </a:stretch>
        </p:blipFill>
        <p:spPr>
          <a:xfrm>
            <a:off x="5551723" y="780502"/>
            <a:ext cx="3957155" cy="2079596"/>
          </a:xfrm>
          <a:prstGeom prst="rect">
            <a:avLst/>
          </a:prstGeom>
        </p:spPr>
      </p:pic>
      <p:sp>
        <p:nvSpPr>
          <p:cNvPr id="2" name="TextBox 1">
            <a:extLst>
              <a:ext uri="{FF2B5EF4-FFF2-40B4-BE49-F238E27FC236}">
                <a16:creationId xmlns:a16="http://schemas.microsoft.com/office/drawing/2014/main" id="{EB29FBD7-1F50-0F9F-E688-4C15F2204F27}"/>
              </a:ext>
            </a:extLst>
          </p:cNvPr>
          <p:cNvSpPr txBox="1"/>
          <p:nvPr/>
        </p:nvSpPr>
        <p:spPr>
          <a:xfrm>
            <a:off x="8421816" y="3571883"/>
            <a:ext cx="4071115" cy="369332"/>
          </a:xfrm>
          <a:prstGeom prst="rect">
            <a:avLst/>
          </a:prstGeom>
          <a:noFill/>
        </p:spPr>
        <p:txBody>
          <a:bodyPr wrap="square" rtlCol="0">
            <a:spAutoFit/>
          </a:bodyPr>
          <a:lstStyle/>
          <a:p>
            <a:r>
              <a:rPr lang="it-IT" dirty="0"/>
              <a:t>PIP-II Vertical </a:t>
            </a:r>
            <a:r>
              <a:rPr lang="it-IT" dirty="0" err="1"/>
              <a:t>insert</a:t>
            </a:r>
            <a:r>
              <a:rPr lang="it-IT" dirty="0"/>
              <a:t> with </a:t>
            </a:r>
            <a:r>
              <a:rPr lang="it-IT" dirty="0" err="1"/>
              <a:t>Helmoltz</a:t>
            </a:r>
            <a:r>
              <a:rPr lang="it-IT" dirty="0"/>
              <a:t> coils</a:t>
            </a:r>
          </a:p>
        </p:txBody>
      </p:sp>
      <p:sp>
        <p:nvSpPr>
          <p:cNvPr id="3" name="TextBox 2">
            <a:extLst>
              <a:ext uri="{FF2B5EF4-FFF2-40B4-BE49-F238E27FC236}">
                <a16:creationId xmlns:a16="http://schemas.microsoft.com/office/drawing/2014/main" id="{8140BF95-3623-F808-EA44-ADB855AD1C16}"/>
              </a:ext>
            </a:extLst>
          </p:cNvPr>
          <p:cNvSpPr txBox="1"/>
          <p:nvPr/>
        </p:nvSpPr>
        <p:spPr>
          <a:xfrm>
            <a:off x="5084820" y="2967221"/>
            <a:ext cx="3855646" cy="369332"/>
          </a:xfrm>
          <a:prstGeom prst="rect">
            <a:avLst/>
          </a:prstGeom>
          <a:noFill/>
        </p:spPr>
        <p:txBody>
          <a:bodyPr wrap="square" rtlCol="0">
            <a:spAutoFit/>
          </a:bodyPr>
          <a:lstStyle/>
          <a:p>
            <a:r>
              <a:rPr lang="it-IT" dirty="0"/>
              <a:t>Coil </a:t>
            </a:r>
            <a:r>
              <a:rPr lang="it-IT" dirty="0" err="1"/>
              <a:t>field</a:t>
            </a:r>
            <a:r>
              <a:rPr lang="it-IT" dirty="0"/>
              <a:t> + </a:t>
            </a:r>
            <a:r>
              <a:rPr lang="it-IT" dirty="0" err="1"/>
              <a:t>residual</a:t>
            </a:r>
            <a:r>
              <a:rPr lang="it-IT" dirty="0"/>
              <a:t> </a:t>
            </a:r>
            <a:r>
              <a:rPr lang="it-IT" dirty="0" err="1"/>
              <a:t>field</a:t>
            </a:r>
            <a:r>
              <a:rPr lang="it-IT" dirty="0"/>
              <a:t> CST </a:t>
            </a:r>
            <a:r>
              <a:rPr lang="it-IT" dirty="0" err="1"/>
              <a:t>simulation</a:t>
            </a:r>
            <a:endParaRPr lang="it-IT" dirty="0"/>
          </a:p>
        </p:txBody>
      </p:sp>
      <p:pic>
        <p:nvPicPr>
          <p:cNvPr id="14" name="Picture 13">
            <a:extLst>
              <a:ext uri="{FF2B5EF4-FFF2-40B4-BE49-F238E27FC236}">
                <a16:creationId xmlns:a16="http://schemas.microsoft.com/office/drawing/2014/main" id="{EA2657B3-8F50-C81C-2219-33077B936A62}"/>
              </a:ext>
            </a:extLst>
          </p:cNvPr>
          <p:cNvPicPr>
            <a:picLocks noChangeAspect="1"/>
          </p:cNvPicPr>
          <p:nvPr/>
        </p:nvPicPr>
        <p:blipFill>
          <a:blip r:embed="rId4"/>
          <a:stretch>
            <a:fillRect/>
          </a:stretch>
        </p:blipFill>
        <p:spPr>
          <a:xfrm>
            <a:off x="9565509" y="713154"/>
            <a:ext cx="1916810" cy="2550943"/>
          </a:xfrm>
          <a:prstGeom prst="rect">
            <a:avLst/>
          </a:prstGeom>
        </p:spPr>
      </p:pic>
      <p:pic>
        <p:nvPicPr>
          <p:cNvPr id="15" name="Content Placeholder 3" descr="A machine with wires and wires&#10;&#10;Description automatically generated">
            <a:extLst>
              <a:ext uri="{FF2B5EF4-FFF2-40B4-BE49-F238E27FC236}">
                <a16:creationId xmlns:a16="http://schemas.microsoft.com/office/drawing/2014/main" id="{DB1EE9AF-C84F-938D-7840-48DB1E917B3D}"/>
              </a:ext>
            </a:extLst>
          </p:cNvPr>
          <p:cNvPicPr>
            <a:picLocks noGrp="1" noChangeAspect="1"/>
          </p:cNvPicPr>
          <p:nvPr>
            <p:ph idx="1"/>
          </p:nvPr>
        </p:nvPicPr>
        <p:blipFill rotWithShape="1">
          <a:blip r:embed="rId5"/>
          <a:srcRect l="18217" r="3449" b="12462"/>
          <a:stretch/>
        </p:blipFill>
        <p:spPr>
          <a:xfrm>
            <a:off x="9609730" y="3941215"/>
            <a:ext cx="1915496" cy="2858729"/>
          </a:xfrm>
        </p:spPr>
      </p:pic>
      <p:sp>
        <p:nvSpPr>
          <p:cNvPr id="9" name="Title 1">
            <a:extLst>
              <a:ext uri="{FF2B5EF4-FFF2-40B4-BE49-F238E27FC236}">
                <a16:creationId xmlns:a16="http://schemas.microsoft.com/office/drawing/2014/main" id="{BB6CCF6B-94DF-4737-4F67-43C58971B87C}"/>
              </a:ext>
            </a:extLst>
          </p:cNvPr>
          <p:cNvSpPr txBox="1">
            <a:spLocks/>
          </p:cNvSpPr>
          <p:nvPr/>
        </p:nvSpPr>
        <p:spPr>
          <a:xfrm>
            <a:off x="387770" y="-75253"/>
            <a:ext cx="10554626" cy="1452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it-IT" sz="3600" b="1">
                <a:solidFill>
                  <a:schemeClr val="bg2">
                    <a:lumMod val="50000"/>
                  </a:schemeClr>
                </a:solidFill>
                <a:latin typeface="+mn-lt"/>
                <a:cs typeface="Arial" panose="020B0604020202020204" pitchFamily="34" charset="0"/>
              </a:rPr>
              <a:t>INFN High-Q/High-G R&amp;D: </a:t>
            </a:r>
            <a:r>
              <a:rPr lang="it-IT" sz="3600" b="1" err="1">
                <a:solidFill>
                  <a:schemeClr val="bg2">
                    <a:lumMod val="50000"/>
                  </a:schemeClr>
                </a:solidFill>
                <a:latin typeface="+mn-lt"/>
                <a:cs typeface="Arial" panose="020B0604020202020204" pitchFamily="34" charset="0"/>
              </a:rPr>
              <a:t>experience</a:t>
            </a:r>
            <a:r>
              <a:rPr lang="it-IT" sz="3600" b="1">
                <a:solidFill>
                  <a:schemeClr val="bg2">
                    <a:lumMod val="50000"/>
                  </a:schemeClr>
                </a:solidFill>
                <a:latin typeface="+mn-lt"/>
                <a:cs typeface="Arial" panose="020B0604020202020204" pitchFamily="34" charset="0"/>
              </a:rPr>
              <a:t> </a:t>
            </a:r>
            <a:br>
              <a:rPr lang="it-IT" sz="3600" b="1">
                <a:solidFill>
                  <a:schemeClr val="bg2">
                    <a:lumMod val="50000"/>
                  </a:schemeClr>
                </a:solidFill>
                <a:latin typeface="+mn-lt"/>
                <a:cs typeface="Arial" panose="020B0604020202020204" pitchFamily="34" charset="0"/>
              </a:rPr>
            </a:br>
            <a:r>
              <a:rPr lang="it-IT" sz="3600" b="1">
                <a:solidFill>
                  <a:schemeClr val="bg2">
                    <a:lumMod val="50000"/>
                  </a:schemeClr>
                </a:solidFill>
                <a:latin typeface="+mn-lt"/>
                <a:cs typeface="Arial" panose="020B0604020202020204" pitchFamily="34" charset="0"/>
              </a:rPr>
              <a:t>on PIP-II LB650 single-</a:t>
            </a:r>
            <a:r>
              <a:rPr lang="it-IT" sz="3600" b="1" err="1">
                <a:solidFill>
                  <a:schemeClr val="bg2">
                    <a:lumMod val="50000"/>
                  </a:schemeClr>
                </a:solidFill>
                <a:latin typeface="+mn-lt"/>
                <a:cs typeface="Arial" panose="020B0604020202020204" pitchFamily="34" charset="0"/>
              </a:rPr>
              <a:t>cells</a:t>
            </a:r>
            <a:endParaRPr lang="it-IT" sz="3600" b="1">
              <a:solidFill>
                <a:schemeClr val="bg2">
                  <a:lumMod val="50000"/>
                </a:schemeClr>
              </a:solidFill>
              <a:latin typeface="+mn-lt"/>
              <a:cs typeface="Arial" panose="020B0604020202020204" pitchFamily="34" charset="0"/>
            </a:endParaRPr>
          </a:p>
        </p:txBody>
      </p:sp>
      <p:pic>
        <p:nvPicPr>
          <p:cNvPr id="26" name="Picture 18">
            <a:extLst>
              <a:ext uri="{FF2B5EF4-FFF2-40B4-BE49-F238E27FC236}">
                <a16:creationId xmlns:a16="http://schemas.microsoft.com/office/drawing/2014/main" id="{6DC991FD-F8BD-0052-EDE6-BDB23520E475}"/>
              </a:ext>
            </a:extLst>
          </p:cNvPr>
          <p:cNvPicPr>
            <a:picLocks noChangeAspect="1"/>
          </p:cNvPicPr>
          <p:nvPr/>
        </p:nvPicPr>
        <p:blipFill>
          <a:blip r:embed="rId6"/>
          <a:stretch>
            <a:fillRect/>
          </a:stretch>
        </p:blipFill>
        <p:spPr>
          <a:xfrm>
            <a:off x="387770" y="3601562"/>
            <a:ext cx="3574183" cy="2841152"/>
          </a:xfrm>
          <a:prstGeom prst="rect">
            <a:avLst/>
          </a:prstGeom>
        </p:spPr>
      </p:pic>
      <p:sp>
        <p:nvSpPr>
          <p:cNvPr id="6" name="CasellaDiTesto 5"/>
          <p:cNvSpPr txBox="1"/>
          <p:nvPr/>
        </p:nvSpPr>
        <p:spPr>
          <a:xfrm>
            <a:off x="527696" y="6254258"/>
            <a:ext cx="686406" cy="369332"/>
          </a:xfrm>
          <a:prstGeom prst="rect">
            <a:avLst/>
          </a:prstGeom>
          <a:noFill/>
        </p:spPr>
        <p:txBody>
          <a:bodyPr wrap="none" rtlCol="0">
            <a:spAutoFit/>
          </a:bodyPr>
          <a:lstStyle/>
          <a:p>
            <a:r>
              <a:rPr lang="it-IT" err="1">
                <a:solidFill>
                  <a:schemeClr val="accent6">
                    <a:lumMod val="75000"/>
                  </a:schemeClr>
                </a:solidFill>
              </a:rPr>
              <a:t>Done</a:t>
            </a:r>
            <a:endParaRPr lang="en-US">
              <a:solidFill>
                <a:schemeClr val="accent6">
                  <a:lumMod val="75000"/>
                </a:schemeClr>
              </a:solidFill>
            </a:endParaRPr>
          </a:p>
        </p:txBody>
      </p:sp>
      <p:sp>
        <p:nvSpPr>
          <p:cNvPr id="27" name="CasellaDiTesto 26"/>
          <p:cNvSpPr txBox="1"/>
          <p:nvPr/>
        </p:nvSpPr>
        <p:spPr>
          <a:xfrm>
            <a:off x="2660392" y="6276215"/>
            <a:ext cx="686406" cy="369332"/>
          </a:xfrm>
          <a:prstGeom prst="rect">
            <a:avLst/>
          </a:prstGeom>
          <a:noFill/>
        </p:spPr>
        <p:txBody>
          <a:bodyPr wrap="none" rtlCol="0">
            <a:spAutoFit/>
          </a:bodyPr>
          <a:lstStyle/>
          <a:p>
            <a:r>
              <a:rPr lang="it-IT" err="1">
                <a:solidFill>
                  <a:schemeClr val="accent6">
                    <a:lumMod val="75000"/>
                  </a:schemeClr>
                </a:solidFill>
              </a:rPr>
              <a:t>Done</a:t>
            </a:r>
            <a:endParaRPr lang="en-US">
              <a:solidFill>
                <a:schemeClr val="accent6">
                  <a:lumMod val="75000"/>
                </a:schemeClr>
              </a:solidFill>
            </a:endParaRPr>
          </a:p>
        </p:txBody>
      </p:sp>
      <p:sp>
        <p:nvSpPr>
          <p:cNvPr id="28" name="CasellaDiTesto 27"/>
          <p:cNvSpPr txBox="1"/>
          <p:nvPr/>
        </p:nvSpPr>
        <p:spPr>
          <a:xfrm>
            <a:off x="1273019" y="6272511"/>
            <a:ext cx="1222129" cy="369332"/>
          </a:xfrm>
          <a:prstGeom prst="rect">
            <a:avLst/>
          </a:prstGeom>
          <a:noFill/>
        </p:spPr>
        <p:txBody>
          <a:bodyPr wrap="none" rtlCol="0">
            <a:spAutoFit/>
          </a:bodyPr>
          <a:lstStyle/>
          <a:p>
            <a:r>
              <a:rPr lang="it-IT">
                <a:solidFill>
                  <a:schemeClr val="accent2">
                    <a:lumMod val="75000"/>
                  </a:schemeClr>
                </a:solidFill>
              </a:rPr>
              <a:t>To be </a:t>
            </a:r>
            <a:r>
              <a:rPr lang="it-IT" err="1">
                <a:solidFill>
                  <a:schemeClr val="accent2">
                    <a:lumMod val="75000"/>
                  </a:schemeClr>
                </a:solidFill>
              </a:rPr>
              <a:t>done</a:t>
            </a:r>
            <a:endParaRPr lang="en-US">
              <a:solidFill>
                <a:schemeClr val="accent2">
                  <a:lumMod val="75000"/>
                </a:schemeClr>
              </a:solidFill>
            </a:endParaRPr>
          </a:p>
        </p:txBody>
      </p:sp>
      <p:sp>
        <p:nvSpPr>
          <p:cNvPr id="21" name="CasellaDiTesto 20"/>
          <p:cNvSpPr txBox="1"/>
          <p:nvPr/>
        </p:nvSpPr>
        <p:spPr>
          <a:xfrm>
            <a:off x="4810870" y="3756549"/>
            <a:ext cx="3451138" cy="369332"/>
          </a:xfrm>
          <a:prstGeom prst="rect">
            <a:avLst/>
          </a:prstGeom>
          <a:solidFill>
            <a:schemeClr val="bg1"/>
          </a:solidFill>
        </p:spPr>
        <p:txBody>
          <a:bodyPr wrap="none" rtlCol="0">
            <a:spAutoFit/>
          </a:bodyPr>
          <a:lstStyle/>
          <a:p>
            <a:r>
              <a:rPr lang="it-IT" dirty="0"/>
              <a:t>Field </a:t>
            </a:r>
            <a:r>
              <a:rPr lang="it-IT" dirty="0" err="1"/>
              <a:t>cancellation</a:t>
            </a:r>
            <a:r>
              <a:rPr lang="it-IT" dirty="0"/>
              <a:t> </a:t>
            </a:r>
            <a:r>
              <a:rPr lang="it-IT" dirty="0" err="1"/>
              <a:t>during</a:t>
            </a:r>
            <a:r>
              <a:rPr lang="it-IT" dirty="0"/>
              <a:t> </a:t>
            </a:r>
            <a:r>
              <a:rPr lang="it-IT" dirty="0" err="1"/>
              <a:t>cooldown</a:t>
            </a:r>
            <a:endParaRPr lang="en-US" dirty="0"/>
          </a:p>
        </p:txBody>
      </p:sp>
      <p:sp>
        <p:nvSpPr>
          <p:cNvPr id="18" name="CasellaDiTesto 17"/>
          <p:cNvSpPr txBox="1"/>
          <p:nvPr/>
        </p:nvSpPr>
        <p:spPr>
          <a:xfrm>
            <a:off x="327250" y="1466102"/>
            <a:ext cx="4757570" cy="2031325"/>
          </a:xfrm>
          <a:prstGeom prst="rect">
            <a:avLst/>
          </a:prstGeom>
          <a:noFill/>
        </p:spPr>
        <p:txBody>
          <a:bodyPr wrap="square" rtlCol="0">
            <a:spAutoFit/>
          </a:bodyPr>
          <a:lstStyle/>
          <a:p>
            <a:pPr marL="285750" indent="-285750">
              <a:buFont typeface="Arial" panose="020B0604020202020204" pitchFamily="34" charset="0"/>
              <a:buChar char="•"/>
            </a:pPr>
            <a:r>
              <a:rPr lang="it-IT" dirty="0"/>
              <a:t>The </a:t>
            </a:r>
            <a:r>
              <a:rPr lang="it-IT" dirty="0" err="1"/>
              <a:t>same</a:t>
            </a:r>
            <a:r>
              <a:rPr lang="it-IT" dirty="0"/>
              <a:t> </a:t>
            </a:r>
            <a:r>
              <a:rPr lang="it-IT" dirty="0" err="1"/>
              <a:t>recipes</a:t>
            </a:r>
            <a:r>
              <a:rPr lang="it-IT" dirty="0"/>
              <a:t> </a:t>
            </a:r>
            <a:r>
              <a:rPr lang="it-IT" dirty="0" err="1"/>
              <a:t>foreseen</a:t>
            </a:r>
            <a:r>
              <a:rPr lang="it-IT" dirty="0"/>
              <a:t> for the 1.3 GHz </a:t>
            </a:r>
            <a:r>
              <a:rPr lang="it-IT" dirty="0" err="1"/>
              <a:t>cavities</a:t>
            </a:r>
            <a:r>
              <a:rPr lang="it-IT" dirty="0"/>
              <a:t> are </a:t>
            </a:r>
            <a:r>
              <a:rPr lang="it-IT" dirty="0" err="1"/>
              <a:t>currently</a:t>
            </a:r>
            <a:r>
              <a:rPr lang="it-IT" dirty="0"/>
              <a:t> </a:t>
            </a:r>
            <a:r>
              <a:rPr lang="it-IT" dirty="0" err="1"/>
              <a:t>carried</a:t>
            </a:r>
            <a:r>
              <a:rPr lang="it-IT" dirty="0"/>
              <a:t> out on the PIP-II LB650 single </a:t>
            </a:r>
            <a:r>
              <a:rPr lang="it-IT" dirty="0" err="1"/>
              <a:t>cell</a:t>
            </a:r>
            <a:r>
              <a:rPr lang="it-IT" dirty="0"/>
              <a:t> </a:t>
            </a:r>
            <a:r>
              <a:rPr lang="it-IT" dirty="0" err="1"/>
              <a:t>prototypes</a:t>
            </a:r>
            <a:endParaRPr lang="it-IT" dirty="0"/>
          </a:p>
          <a:p>
            <a:pPr marL="285750" indent="-285750">
              <a:buFont typeface="Arial" panose="020B0604020202020204" pitchFamily="34" charset="0"/>
              <a:buChar char="•"/>
            </a:pPr>
            <a:r>
              <a:rPr lang="it-IT" dirty="0" err="1"/>
              <a:t>This</a:t>
            </a:r>
            <a:r>
              <a:rPr lang="it-IT" dirty="0"/>
              <a:t> </a:t>
            </a:r>
            <a:r>
              <a:rPr lang="it-IT" dirty="0" err="1"/>
              <a:t>allows</a:t>
            </a:r>
            <a:r>
              <a:rPr lang="it-IT" dirty="0"/>
              <a:t> a real-time </a:t>
            </a:r>
            <a:r>
              <a:rPr lang="it-IT" dirty="0" err="1"/>
              <a:t>optimization</a:t>
            </a:r>
            <a:r>
              <a:rPr lang="it-IT" dirty="0"/>
              <a:t> of treatment </a:t>
            </a:r>
            <a:r>
              <a:rPr lang="it-IT" dirty="0" err="1"/>
              <a:t>parameters</a:t>
            </a:r>
            <a:r>
              <a:rPr lang="it-IT" dirty="0"/>
              <a:t> (EP, </a:t>
            </a:r>
            <a:r>
              <a:rPr lang="it-IT" dirty="0" err="1"/>
              <a:t>furnace</a:t>
            </a:r>
            <a:r>
              <a:rPr lang="it-IT" dirty="0"/>
              <a:t> for </a:t>
            </a:r>
            <a:r>
              <a:rPr lang="it-IT" dirty="0" err="1"/>
              <a:t>baking</a:t>
            </a:r>
            <a:r>
              <a:rPr lang="it-IT" dirty="0"/>
              <a:t>, HPR,….)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93267565"/>
      </p:ext>
    </p:extLst>
  </p:cSld>
  <p:clrMapOvr>
    <a:masterClrMapping/>
  </p:clrMapOvr>
  <p:extLst mod="1">
    <p:ext uri="{6950BFC3-D8DA-4A85-94F7-54DA5524770B}">
      <p188:commentRel xmlns:p188="http://schemas.microsoft.com/office/powerpoint/2018/8/main" xmlns="" r:id="rId7"/>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FAD3-670A-0782-868D-4BF3ADA21A5B}"/>
              </a:ext>
            </a:extLst>
          </p:cNvPr>
          <p:cNvSpPr>
            <a:spLocks noGrp="1"/>
          </p:cNvSpPr>
          <p:nvPr>
            <p:ph type="title"/>
          </p:nvPr>
        </p:nvSpPr>
        <p:spPr>
          <a:xfrm>
            <a:off x="838200" y="69157"/>
            <a:ext cx="10515600" cy="706930"/>
          </a:xfrm>
        </p:spPr>
        <p:txBody>
          <a:bodyPr>
            <a:normAutofit/>
          </a:bodyPr>
          <a:lstStyle/>
          <a:p>
            <a:r>
              <a:rPr lang="it-IT" sz="3600" b="1" err="1">
                <a:latin typeface="+mn-lt"/>
              </a:rPr>
              <a:t>Sinergies</a:t>
            </a:r>
            <a:r>
              <a:rPr lang="it-IT" sz="3600" b="1">
                <a:latin typeface="+mn-lt"/>
              </a:rPr>
              <a:t>: ITN e EAJADE</a:t>
            </a:r>
          </a:p>
        </p:txBody>
      </p:sp>
      <p:sp>
        <p:nvSpPr>
          <p:cNvPr id="5" name="Content Placeholder 2">
            <a:extLst>
              <a:ext uri="{FF2B5EF4-FFF2-40B4-BE49-F238E27FC236}">
                <a16:creationId xmlns:a16="http://schemas.microsoft.com/office/drawing/2014/main" id="{F82E611A-726B-EC58-7449-0D887634A9EC}"/>
              </a:ext>
            </a:extLst>
          </p:cNvPr>
          <p:cNvSpPr txBox="1">
            <a:spLocks/>
          </p:cNvSpPr>
          <p:nvPr/>
        </p:nvSpPr>
        <p:spPr>
          <a:xfrm>
            <a:off x="660827" y="722299"/>
            <a:ext cx="11469187" cy="6135701"/>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n-US" sz="2600" b="1">
                <a:solidFill>
                  <a:schemeClr val="accent1"/>
                </a:solidFill>
              </a:rPr>
              <a:t>ILC Technology Network (ITN), 2-4 years</a:t>
            </a:r>
            <a:r>
              <a:rPr lang="en-US" sz="2400" b="1">
                <a:solidFill>
                  <a:schemeClr val="tx1">
                    <a:lumMod val="85000"/>
                    <a:lumOff val="15000"/>
                  </a:schemeClr>
                </a:solidFill>
              </a:rPr>
              <a:t/>
            </a:r>
            <a:br>
              <a:rPr lang="en-US" sz="2400" b="1">
                <a:solidFill>
                  <a:schemeClr val="tx1">
                    <a:lumMod val="85000"/>
                    <a:lumOff val="15000"/>
                  </a:schemeClr>
                </a:solidFill>
              </a:rPr>
            </a:br>
            <a:r>
              <a:rPr lang="en-US" sz="2000" b="1">
                <a:solidFill>
                  <a:schemeClr val="tx1">
                    <a:lumMod val="85000"/>
                    <a:lumOff val="15000"/>
                  </a:schemeClr>
                </a:solidFill>
              </a:rPr>
              <a:t>derived from ILC IDT</a:t>
            </a:r>
            <a:r>
              <a:rPr lang="en-US" sz="2000">
                <a:solidFill>
                  <a:schemeClr val="tx1">
                    <a:lumMod val="85000"/>
                    <a:lumOff val="15000"/>
                  </a:schemeClr>
                </a:solidFill>
              </a:rPr>
              <a:t> (ILC International Development Team) to support pre-lab technological</a:t>
            </a:r>
            <a:br>
              <a:rPr lang="en-US" sz="2000">
                <a:solidFill>
                  <a:schemeClr val="tx1">
                    <a:lumMod val="85000"/>
                    <a:lumOff val="15000"/>
                  </a:schemeClr>
                </a:solidFill>
              </a:rPr>
            </a:br>
            <a:r>
              <a:rPr lang="en-US" sz="2000">
                <a:solidFill>
                  <a:schemeClr val="tx1">
                    <a:lumMod val="85000"/>
                    <a:lumOff val="15000"/>
                  </a:schemeClr>
                </a:solidFill>
              </a:rPr>
              <a:t>priorities as identified by the International Expert Panel</a:t>
            </a:r>
          </a:p>
          <a:p>
            <a:pPr marL="0" indent="0">
              <a:lnSpc>
                <a:spcPct val="120000"/>
              </a:lnSpc>
              <a:spcBef>
                <a:spcPts val="600"/>
              </a:spcBef>
              <a:buNone/>
            </a:pPr>
            <a:endParaRPr lang="en-US" sz="200">
              <a:solidFill>
                <a:schemeClr val="tx1">
                  <a:lumMod val="85000"/>
                  <a:lumOff val="15000"/>
                </a:schemeClr>
              </a:solidFill>
            </a:endParaRPr>
          </a:p>
          <a:p>
            <a:pPr lvl="1">
              <a:lnSpc>
                <a:spcPct val="110000"/>
              </a:lnSpc>
              <a:spcBef>
                <a:spcPts val="0"/>
              </a:spcBef>
            </a:pPr>
            <a:r>
              <a:rPr lang="en-US" sz="1800">
                <a:solidFill>
                  <a:schemeClr val="tx1">
                    <a:lumMod val="85000"/>
                    <a:lumOff val="15000"/>
                  </a:schemeClr>
                </a:solidFill>
              </a:rPr>
              <a:t>March ’23: budget approved by Japan; KEK-CERN agreement: signed in July 2023</a:t>
            </a:r>
          </a:p>
          <a:p>
            <a:pPr lvl="1">
              <a:lnSpc>
                <a:spcPct val="110000"/>
              </a:lnSpc>
              <a:spcBef>
                <a:spcPts val="0"/>
              </a:spcBef>
            </a:pPr>
            <a:r>
              <a:rPr lang="en-US" sz="1800" b="1">
                <a:solidFill>
                  <a:schemeClr val="tx1">
                    <a:lumMod val="85000"/>
                    <a:lumOff val="15000"/>
                  </a:schemeClr>
                </a:solidFill>
              </a:rPr>
              <a:t>INFN Milano LASA </a:t>
            </a:r>
            <a:r>
              <a:rPr lang="en-US" sz="1800">
                <a:solidFill>
                  <a:schemeClr val="tx1">
                    <a:lumMod val="85000"/>
                    <a:lumOff val="15000"/>
                  </a:schemeClr>
                </a:solidFill>
              </a:rPr>
              <a:t>involved in ILC SRF activities (R&amp;D and industrialization of 1.3 GHz cavities)</a:t>
            </a:r>
          </a:p>
          <a:p>
            <a:pPr lvl="1">
              <a:lnSpc>
                <a:spcPct val="110000"/>
              </a:lnSpc>
              <a:spcBef>
                <a:spcPts val="0"/>
              </a:spcBef>
            </a:pPr>
            <a:r>
              <a:rPr lang="en-US" sz="1800" b="1">
                <a:solidFill>
                  <a:schemeClr val="tx1">
                    <a:lumMod val="85000"/>
                    <a:lumOff val="15000"/>
                  </a:schemeClr>
                </a:solidFill>
              </a:rPr>
              <a:t>Activities foreseen in 2023-2026</a:t>
            </a:r>
          </a:p>
          <a:p>
            <a:pPr lvl="2">
              <a:lnSpc>
                <a:spcPct val="110000"/>
              </a:lnSpc>
              <a:spcBef>
                <a:spcPts val="0"/>
              </a:spcBef>
            </a:pPr>
            <a:r>
              <a:rPr lang="en-US" sz="1600">
                <a:solidFill>
                  <a:schemeClr val="tx1">
                    <a:lumMod val="85000"/>
                    <a:lumOff val="15000"/>
                  </a:schemeClr>
                </a:solidFill>
              </a:rPr>
              <a:t>Treatments targeted to ILC goal (single and 9-cell cavities) towards industrialization with qualified vendors</a:t>
            </a:r>
          </a:p>
          <a:p>
            <a:pPr lvl="2">
              <a:lnSpc>
                <a:spcPct val="110000"/>
              </a:lnSpc>
              <a:spcBef>
                <a:spcPts val="0"/>
              </a:spcBef>
            </a:pPr>
            <a:r>
              <a:rPr lang="en-US" sz="1600">
                <a:solidFill>
                  <a:schemeClr val="tx1">
                    <a:lumMod val="85000"/>
                    <a:lumOff val="15000"/>
                  </a:schemeClr>
                </a:solidFill>
              </a:rPr>
              <a:t>Harmonization of pressure vessel codes (PED/ASME/HPGS)</a:t>
            </a:r>
          </a:p>
          <a:p>
            <a:pPr lvl="2">
              <a:lnSpc>
                <a:spcPct val="110000"/>
              </a:lnSpc>
              <a:spcBef>
                <a:spcPts val="0"/>
              </a:spcBef>
            </a:pPr>
            <a:r>
              <a:rPr lang="en-US" sz="1600">
                <a:solidFill>
                  <a:schemeClr val="tx1">
                    <a:lumMod val="85000"/>
                    <a:lumOff val="15000"/>
                  </a:schemeClr>
                </a:solidFill>
              </a:rPr>
              <a:t>Fine Grain and Mid Grain Nb studies for single and 9-cell cavities -&gt; in view of the cost reduction</a:t>
            </a:r>
          </a:p>
          <a:p>
            <a:pPr lvl="2">
              <a:lnSpc>
                <a:spcPct val="110000"/>
              </a:lnSpc>
              <a:spcBef>
                <a:spcPts val="0"/>
              </a:spcBef>
            </a:pPr>
            <a:r>
              <a:rPr lang="en-US" sz="1600">
                <a:solidFill>
                  <a:schemeClr val="tx1">
                    <a:lumMod val="85000"/>
                    <a:lumOff val="15000"/>
                  </a:schemeClr>
                </a:solidFill>
              </a:rPr>
              <a:t>Assembly at KEK of an ILC cryomodule with 1 EU cavity, 1 US cavity and 6 Japan cavities</a:t>
            </a:r>
          </a:p>
          <a:p>
            <a:pPr marL="914400" lvl="2" indent="0">
              <a:lnSpc>
                <a:spcPct val="110000"/>
              </a:lnSpc>
              <a:spcBef>
                <a:spcPts val="0"/>
              </a:spcBef>
              <a:buNone/>
            </a:pPr>
            <a:endParaRPr lang="en-US" sz="1700">
              <a:solidFill>
                <a:schemeClr val="tx1">
                  <a:lumMod val="85000"/>
                  <a:lumOff val="15000"/>
                </a:schemeClr>
              </a:solidFill>
            </a:endParaRPr>
          </a:p>
          <a:p>
            <a:pPr marL="914400" lvl="2" indent="0">
              <a:lnSpc>
                <a:spcPct val="110000"/>
              </a:lnSpc>
              <a:spcBef>
                <a:spcPts val="0"/>
              </a:spcBef>
              <a:buNone/>
            </a:pPr>
            <a:endParaRPr lang="en-US" sz="1700">
              <a:solidFill>
                <a:schemeClr val="tx1">
                  <a:lumMod val="85000"/>
                  <a:lumOff val="15000"/>
                </a:schemeClr>
              </a:solidFill>
            </a:endParaRPr>
          </a:p>
          <a:p>
            <a:pPr>
              <a:lnSpc>
                <a:spcPct val="120000"/>
              </a:lnSpc>
            </a:pPr>
            <a:r>
              <a:rPr lang="en-US" sz="2600" b="1">
                <a:solidFill>
                  <a:schemeClr val="accent1"/>
                </a:solidFill>
              </a:rPr>
              <a:t>EAJADE, 4 years</a:t>
            </a:r>
            <a:r>
              <a:rPr lang="en-US" sz="2400" b="1">
                <a:solidFill>
                  <a:schemeClr val="tx1">
                    <a:lumMod val="85000"/>
                    <a:lumOff val="15000"/>
                  </a:schemeClr>
                </a:solidFill>
              </a:rPr>
              <a:t/>
            </a:r>
            <a:br>
              <a:rPr lang="en-US" sz="2400" b="1">
                <a:solidFill>
                  <a:schemeClr val="tx1">
                    <a:lumMod val="85000"/>
                    <a:lumOff val="15000"/>
                  </a:schemeClr>
                </a:solidFill>
              </a:rPr>
            </a:br>
            <a:r>
              <a:rPr lang="it-IT" sz="2100" b="1">
                <a:solidFill>
                  <a:schemeClr val="bg2">
                    <a:lumMod val="25000"/>
                  </a:schemeClr>
                </a:solidFill>
              </a:rPr>
              <a:t>Staff </a:t>
            </a:r>
            <a:r>
              <a:rPr lang="it-IT" sz="2100" b="1" err="1">
                <a:solidFill>
                  <a:schemeClr val="bg2">
                    <a:lumMod val="25000"/>
                  </a:schemeClr>
                </a:solidFill>
              </a:rPr>
              <a:t>exchange</a:t>
            </a:r>
            <a:r>
              <a:rPr lang="it-IT" sz="2100" b="1">
                <a:solidFill>
                  <a:schemeClr val="bg2">
                    <a:lumMod val="25000"/>
                  </a:schemeClr>
                </a:solidFill>
              </a:rPr>
              <a:t> network for </a:t>
            </a:r>
            <a:r>
              <a:rPr lang="it-IT" sz="2100" b="1" err="1">
                <a:solidFill>
                  <a:schemeClr val="bg2">
                    <a:lumMod val="25000"/>
                  </a:schemeClr>
                </a:solidFill>
              </a:rPr>
              <a:t>accelerator</a:t>
            </a:r>
            <a:r>
              <a:rPr lang="it-IT" sz="2100" b="1">
                <a:solidFill>
                  <a:schemeClr val="bg2">
                    <a:lumMod val="25000"/>
                  </a:schemeClr>
                </a:solidFill>
              </a:rPr>
              <a:t> R&amp;D </a:t>
            </a:r>
            <a:r>
              <a:rPr lang="it-IT" sz="2100" b="1" err="1">
                <a:solidFill>
                  <a:schemeClr val="bg2">
                    <a:lumMod val="25000"/>
                  </a:schemeClr>
                </a:solidFill>
              </a:rPr>
              <a:t>within</a:t>
            </a:r>
            <a:r>
              <a:rPr lang="it-IT" sz="2100" b="1">
                <a:solidFill>
                  <a:schemeClr val="bg2">
                    <a:lumMod val="25000"/>
                  </a:schemeClr>
                </a:solidFill>
              </a:rPr>
              <a:t> </a:t>
            </a:r>
            <a:r>
              <a:rPr lang="it-IT" sz="2100" b="1" err="1">
                <a:solidFill>
                  <a:schemeClr val="bg2">
                    <a:lumMod val="25000"/>
                  </a:schemeClr>
                </a:solidFill>
              </a:rPr>
              <a:t>elementary</a:t>
            </a:r>
            <a:r>
              <a:rPr lang="it-IT" sz="2100" b="1">
                <a:solidFill>
                  <a:schemeClr val="bg2">
                    <a:lumMod val="25000"/>
                  </a:schemeClr>
                </a:solidFill>
              </a:rPr>
              <a:t> </a:t>
            </a:r>
            <a:r>
              <a:rPr lang="it-IT" sz="2100" b="1" err="1">
                <a:solidFill>
                  <a:schemeClr val="bg2">
                    <a:lumMod val="25000"/>
                  </a:schemeClr>
                </a:solidFill>
              </a:rPr>
              <a:t>particle</a:t>
            </a:r>
            <a:r>
              <a:rPr lang="it-IT" sz="2100" b="1">
                <a:solidFill>
                  <a:schemeClr val="bg2">
                    <a:lumMod val="25000"/>
                  </a:schemeClr>
                </a:solidFill>
              </a:rPr>
              <a:t> </a:t>
            </a:r>
            <a:r>
              <a:rPr lang="it-IT" sz="2100" b="1" err="1">
                <a:solidFill>
                  <a:schemeClr val="bg2">
                    <a:lumMod val="25000"/>
                  </a:schemeClr>
                </a:solidFill>
              </a:rPr>
              <a:t>physics</a:t>
            </a:r>
            <a:endParaRPr lang="it-IT" sz="2100" b="1">
              <a:solidFill>
                <a:schemeClr val="bg2">
                  <a:lumMod val="25000"/>
                </a:schemeClr>
              </a:solidFill>
            </a:endParaRPr>
          </a:p>
          <a:p>
            <a:pPr marL="0" indent="0">
              <a:lnSpc>
                <a:spcPct val="120000"/>
              </a:lnSpc>
              <a:spcBef>
                <a:spcPts val="600"/>
              </a:spcBef>
              <a:buNone/>
            </a:pPr>
            <a:endParaRPr lang="en-US" sz="800">
              <a:solidFill>
                <a:schemeClr val="tx1">
                  <a:lumMod val="85000"/>
                  <a:lumOff val="15000"/>
                </a:schemeClr>
              </a:solidFill>
            </a:endParaRPr>
          </a:p>
          <a:p>
            <a:pPr lvl="1"/>
            <a:r>
              <a:rPr lang="it-IT" sz="1800">
                <a:solidFill>
                  <a:schemeClr val="bg2">
                    <a:lumMod val="25000"/>
                  </a:schemeClr>
                </a:solidFill>
              </a:rPr>
              <a:t>Exchange </a:t>
            </a:r>
            <a:r>
              <a:rPr lang="it-IT" sz="1800" err="1">
                <a:solidFill>
                  <a:schemeClr val="bg2">
                    <a:lumMod val="25000"/>
                  </a:schemeClr>
                </a:solidFill>
              </a:rPr>
              <a:t>between</a:t>
            </a:r>
            <a:r>
              <a:rPr lang="it-IT" sz="1800">
                <a:solidFill>
                  <a:schemeClr val="bg2">
                    <a:lumMod val="25000"/>
                  </a:schemeClr>
                </a:solidFill>
              </a:rPr>
              <a:t>:</a:t>
            </a:r>
          </a:p>
          <a:p>
            <a:pPr lvl="2"/>
            <a:r>
              <a:rPr lang="it-IT" sz="1600">
                <a:solidFill>
                  <a:schemeClr val="bg2">
                    <a:lumMod val="25000"/>
                  </a:schemeClr>
                </a:solidFill>
              </a:rPr>
              <a:t>EU labs/</a:t>
            </a:r>
            <a:r>
              <a:rPr lang="it-IT" sz="1600" err="1">
                <a:solidFill>
                  <a:schemeClr val="bg2">
                    <a:lumMod val="25000"/>
                  </a:schemeClr>
                </a:solidFill>
              </a:rPr>
              <a:t>univerisity</a:t>
            </a:r>
            <a:r>
              <a:rPr lang="it-IT" sz="1600">
                <a:solidFill>
                  <a:schemeClr val="bg2">
                    <a:lumMod val="25000"/>
                  </a:schemeClr>
                </a:solidFill>
              </a:rPr>
              <a:t> and US-Japan labs/</a:t>
            </a:r>
            <a:r>
              <a:rPr lang="it-IT" sz="1600" err="1">
                <a:solidFill>
                  <a:schemeClr val="bg2">
                    <a:lumMod val="25000"/>
                  </a:schemeClr>
                </a:solidFill>
              </a:rPr>
              <a:t>universities</a:t>
            </a:r>
            <a:endParaRPr lang="it-IT" sz="1600">
              <a:solidFill>
                <a:schemeClr val="bg2">
                  <a:lumMod val="25000"/>
                </a:schemeClr>
              </a:solidFill>
            </a:endParaRPr>
          </a:p>
          <a:p>
            <a:pPr lvl="2"/>
            <a:r>
              <a:rPr lang="it-IT" sz="1600">
                <a:solidFill>
                  <a:schemeClr val="bg2">
                    <a:lumMod val="25000"/>
                  </a:schemeClr>
                </a:solidFill>
              </a:rPr>
              <a:t>EU labs/</a:t>
            </a:r>
            <a:r>
              <a:rPr lang="it-IT" sz="1600" err="1">
                <a:solidFill>
                  <a:schemeClr val="bg2">
                    <a:lumMod val="25000"/>
                  </a:schemeClr>
                </a:solidFill>
              </a:rPr>
              <a:t>univeristy</a:t>
            </a:r>
            <a:r>
              <a:rPr lang="it-IT" sz="1600">
                <a:solidFill>
                  <a:schemeClr val="bg2">
                    <a:lumMod val="25000"/>
                  </a:schemeClr>
                </a:solidFill>
              </a:rPr>
              <a:t> and EU </a:t>
            </a:r>
            <a:r>
              <a:rPr lang="it-IT" sz="1600" err="1">
                <a:solidFill>
                  <a:schemeClr val="bg2">
                    <a:lumMod val="25000"/>
                  </a:schemeClr>
                </a:solidFill>
              </a:rPr>
              <a:t>industries</a:t>
            </a:r>
            <a:endParaRPr lang="en-US" sz="1600">
              <a:solidFill>
                <a:schemeClr val="bg2">
                  <a:lumMod val="25000"/>
                </a:schemeClr>
              </a:solidFill>
            </a:endParaRPr>
          </a:p>
          <a:p>
            <a:pPr lvl="1"/>
            <a:r>
              <a:rPr lang="it-IT" sz="1800" err="1">
                <a:solidFill>
                  <a:schemeClr val="bg2">
                    <a:lumMod val="25000"/>
                  </a:schemeClr>
                </a:solidFill>
                <a:cs typeface="Arial"/>
              </a:rPr>
              <a:t>started</a:t>
            </a:r>
            <a:r>
              <a:rPr lang="it-IT" sz="1800">
                <a:solidFill>
                  <a:schemeClr val="bg2">
                    <a:lumMod val="25000"/>
                  </a:schemeClr>
                </a:solidFill>
                <a:cs typeface="Arial"/>
              </a:rPr>
              <a:t> in March 2023, </a:t>
            </a:r>
            <a:r>
              <a:rPr lang="it-IT" sz="1800">
                <a:solidFill>
                  <a:schemeClr val="bg2">
                    <a:lumMod val="25000"/>
                  </a:schemeClr>
                </a:solidFill>
              </a:rPr>
              <a:t>4 </a:t>
            </a:r>
            <a:r>
              <a:rPr lang="it-IT" sz="1800" err="1">
                <a:solidFill>
                  <a:schemeClr val="bg2">
                    <a:lumMod val="25000"/>
                  </a:schemeClr>
                </a:solidFill>
              </a:rPr>
              <a:t>years</a:t>
            </a:r>
            <a:r>
              <a:rPr lang="it-IT" sz="1800">
                <a:solidFill>
                  <a:schemeClr val="bg2">
                    <a:lumMod val="25000"/>
                  </a:schemeClr>
                </a:solidFill>
              </a:rPr>
              <a:t> duration</a:t>
            </a:r>
          </a:p>
          <a:p>
            <a:pPr lvl="1"/>
            <a:r>
              <a:rPr lang="it-IT" sz="1800">
                <a:solidFill>
                  <a:schemeClr val="bg2">
                    <a:lumMod val="25000"/>
                  </a:schemeClr>
                </a:solidFill>
              </a:rPr>
              <a:t>Six </a:t>
            </a:r>
            <a:r>
              <a:rPr lang="it-IT" sz="1800" err="1">
                <a:solidFill>
                  <a:schemeClr val="bg2">
                    <a:lumMod val="25000"/>
                  </a:schemeClr>
                </a:solidFill>
              </a:rPr>
              <a:t>WPs</a:t>
            </a:r>
            <a:endParaRPr lang="it-IT" sz="1800">
              <a:solidFill>
                <a:schemeClr val="bg2">
                  <a:lumMod val="25000"/>
                </a:schemeClr>
              </a:solidFill>
            </a:endParaRPr>
          </a:p>
          <a:p>
            <a:r>
              <a:rPr lang="it-IT" sz="2100" b="1">
                <a:solidFill>
                  <a:schemeClr val="bg2">
                    <a:lumMod val="25000"/>
                  </a:schemeClr>
                </a:solidFill>
              </a:rPr>
              <a:t>INFN </a:t>
            </a:r>
            <a:r>
              <a:rPr lang="it-IT" sz="2100" b="1" err="1">
                <a:solidFill>
                  <a:schemeClr val="bg2">
                    <a:lumMod val="25000"/>
                  </a:schemeClr>
                </a:solidFill>
              </a:rPr>
              <a:t>responsibility</a:t>
            </a:r>
            <a:r>
              <a:rPr lang="it-IT" sz="2100">
                <a:solidFill>
                  <a:schemeClr val="bg2">
                    <a:lumMod val="25000"/>
                  </a:schemeClr>
                </a:solidFill>
              </a:rPr>
              <a:t>:</a:t>
            </a:r>
          </a:p>
          <a:p>
            <a:pPr lvl="1"/>
            <a:r>
              <a:rPr lang="it-IT" sz="1800">
                <a:solidFill>
                  <a:schemeClr val="bg2">
                    <a:lumMod val="25000"/>
                  </a:schemeClr>
                </a:solidFill>
              </a:rPr>
              <a:t>WP2 lead </a:t>
            </a:r>
            <a:r>
              <a:rPr lang="it-IT" sz="1800" err="1">
                <a:solidFill>
                  <a:schemeClr val="bg2">
                    <a:lumMod val="25000"/>
                  </a:schemeClr>
                </a:solidFill>
              </a:rPr>
              <a:t>beneficiary</a:t>
            </a:r>
            <a:r>
              <a:rPr lang="it-IT" sz="1800">
                <a:solidFill>
                  <a:schemeClr val="bg2">
                    <a:lumMod val="25000"/>
                  </a:schemeClr>
                </a:solidFill>
              </a:rPr>
              <a:t> L. Monaco (</a:t>
            </a:r>
            <a:r>
              <a:rPr lang="en-US" sz="1800" i="1">
                <a:solidFill>
                  <a:schemeClr val="bg2">
                    <a:lumMod val="25000"/>
                  </a:schemeClr>
                </a:solidFill>
              </a:rPr>
              <a:t>State-of-the-art high-gradient,</a:t>
            </a:r>
            <a:br>
              <a:rPr lang="en-US" sz="1800" i="1">
                <a:solidFill>
                  <a:schemeClr val="bg2">
                    <a:lumMod val="25000"/>
                  </a:schemeClr>
                </a:solidFill>
              </a:rPr>
            </a:br>
            <a:r>
              <a:rPr lang="en-US" sz="1800" i="1">
                <a:solidFill>
                  <a:schemeClr val="bg2">
                    <a:lumMod val="25000"/>
                  </a:schemeClr>
                </a:solidFill>
              </a:rPr>
              <a:t>high-efficiency, reduced-cost radio-frequency structures</a:t>
            </a:r>
            <a:br>
              <a:rPr lang="en-US" sz="1800" i="1">
                <a:solidFill>
                  <a:schemeClr val="bg2">
                    <a:lumMod val="25000"/>
                  </a:schemeClr>
                </a:solidFill>
              </a:rPr>
            </a:br>
            <a:r>
              <a:rPr lang="en-US" sz="1800" i="1">
                <a:solidFill>
                  <a:schemeClr val="bg2">
                    <a:lumMod val="25000"/>
                  </a:schemeClr>
                </a:solidFill>
              </a:rPr>
              <a:t>and power Sources)</a:t>
            </a:r>
            <a:endParaRPr lang="it-IT" sz="2000">
              <a:solidFill>
                <a:schemeClr val="tx1">
                  <a:lumMod val="85000"/>
                  <a:lumOff val="15000"/>
                </a:schemeClr>
              </a:solidFill>
            </a:endParaRPr>
          </a:p>
        </p:txBody>
      </p:sp>
      <p:pic>
        <p:nvPicPr>
          <p:cNvPr id="6" name="Picture 5">
            <a:extLst>
              <a:ext uri="{FF2B5EF4-FFF2-40B4-BE49-F238E27FC236}">
                <a16:creationId xmlns:a16="http://schemas.microsoft.com/office/drawing/2014/main" id="{54639324-E60D-1ACB-3CA9-FBA22266BDB1}"/>
              </a:ext>
            </a:extLst>
          </p:cNvPr>
          <p:cNvPicPr>
            <a:picLocks noChangeAspect="1"/>
          </p:cNvPicPr>
          <p:nvPr/>
        </p:nvPicPr>
        <p:blipFill>
          <a:blip r:embed="rId2"/>
          <a:stretch>
            <a:fillRect/>
          </a:stretch>
        </p:blipFill>
        <p:spPr>
          <a:xfrm>
            <a:off x="5926951" y="4395549"/>
            <a:ext cx="839893" cy="1064702"/>
          </a:xfrm>
          <a:prstGeom prst="rect">
            <a:avLst/>
          </a:prstGeom>
        </p:spPr>
      </p:pic>
      <p:pic>
        <p:nvPicPr>
          <p:cNvPr id="7" name="Picture 6" descr="A picture containing text, font, logo, symbol&#10;&#10;Description automatically generated">
            <a:extLst>
              <a:ext uri="{FF2B5EF4-FFF2-40B4-BE49-F238E27FC236}">
                <a16:creationId xmlns:a16="http://schemas.microsoft.com/office/drawing/2014/main" id="{0EF73CCA-B35B-68B2-993E-D6D982291F48}"/>
              </a:ext>
            </a:extLst>
          </p:cNvPr>
          <p:cNvPicPr>
            <a:picLocks noChangeAspect="1"/>
          </p:cNvPicPr>
          <p:nvPr/>
        </p:nvPicPr>
        <p:blipFill>
          <a:blip r:embed="rId3"/>
          <a:stretch>
            <a:fillRect/>
          </a:stretch>
        </p:blipFill>
        <p:spPr>
          <a:xfrm>
            <a:off x="2999460" y="3564855"/>
            <a:ext cx="1619861" cy="406874"/>
          </a:xfrm>
          <a:prstGeom prst="rect">
            <a:avLst/>
          </a:prstGeom>
        </p:spPr>
      </p:pic>
      <p:sp>
        <p:nvSpPr>
          <p:cNvPr id="8" name="TextBox 7">
            <a:extLst>
              <a:ext uri="{FF2B5EF4-FFF2-40B4-BE49-F238E27FC236}">
                <a16:creationId xmlns:a16="http://schemas.microsoft.com/office/drawing/2014/main" id="{68624D5E-6BE1-A8DF-48D5-294C801A24FC}"/>
              </a:ext>
            </a:extLst>
          </p:cNvPr>
          <p:cNvSpPr txBox="1"/>
          <p:nvPr/>
        </p:nvSpPr>
        <p:spPr>
          <a:xfrm>
            <a:off x="4545902" y="3680594"/>
            <a:ext cx="48241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0070C0"/>
                </a:solidFill>
                <a:latin typeface="Calibri"/>
                <a:cs typeface="Calibri"/>
              </a:rPr>
              <a:t>Marie </a:t>
            </a:r>
            <a:r>
              <a:rPr lang="en-US" sz="1200" b="1" i="1" err="1">
                <a:solidFill>
                  <a:srgbClr val="0070C0"/>
                </a:solidFill>
                <a:latin typeface="Calibri"/>
                <a:cs typeface="Calibri"/>
              </a:rPr>
              <a:t>Skłodowska</a:t>
            </a:r>
            <a:r>
              <a:rPr lang="en-US" sz="1200" b="1" i="1">
                <a:solidFill>
                  <a:srgbClr val="0070C0"/>
                </a:solidFill>
                <a:latin typeface="Calibri"/>
                <a:cs typeface="Calibri"/>
              </a:rPr>
              <a:t>-Curie Actions Staff Exchanges</a:t>
            </a:r>
            <a:endParaRPr lang="en-US" sz="1200"/>
          </a:p>
        </p:txBody>
      </p:sp>
      <p:pic>
        <p:nvPicPr>
          <p:cNvPr id="24" name="Picture 23">
            <a:extLst>
              <a:ext uri="{FF2B5EF4-FFF2-40B4-BE49-F238E27FC236}">
                <a16:creationId xmlns:a16="http://schemas.microsoft.com/office/drawing/2014/main" id="{BA7254E7-B165-07F6-F190-35AF69CB633F}"/>
              </a:ext>
            </a:extLst>
          </p:cNvPr>
          <p:cNvPicPr>
            <a:picLocks noChangeAspect="1"/>
          </p:cNvPicPr>
          <p:nvPr/>
        </p:nvPicPr>
        <p:blipFill>
          <a:blip r:embed="rId4"/>
          <a:stretch>
            <a:fillRect/>
          </a:stretch>
        </p:blipFill>
        <p:spPr>
          <a:xfrm>
            <a:off x="7391576" y="4340278"/>
            <a:ext cx="4738438" cy="2375567"/>
          </a:xfrm>
          <a:prstGeom prst="rect">
            <a:avLst/>
          </a:prstGeom>
        </p:spPr>
      </p:pic>
      <p:pic>
        <p:nvPicPr>
          <p:cNvPr id="25" name="Picture 24">
            <a:extLst>
              <a:ext uri="{FF2B5EF4-FFF2-40B4-BE49-F238E27FC236}">
                <a16:creationId xmlns:a16="http://schemas.microsoft.com/office/drawing/2014/main" id="{16D3AB7B-C4C3-294E-3A75-2B14207CF708}"/>
              </a:ext>
            </a:extLst>
          </p:cNvPr>
          <p:cNvPicPr>
            <a:picLocks noChangeAspect="1"/>
          </p:cNvPicPr>
          <p:nvPr/>
        </p:nvPicPr>
        <p:blipFill>
          <a:blip r:embed="rId5"/>
          <a:stretch>
            <a:fillRect/>
          </a:stretch>
        </p:blipFill>
        <p:spPr>
          <a:xfrm>
            <a:off x="9826009" y="692331"/>
            <a:ext cx="2086721" cy="1724297"/>
          </a:xfrm>
          <a:prstGeom prst="rect">
            <a:avLst/>
          </a:prstGeom>
        </p:spPr>
      </p:pic>
      <p:sp>
        <p:nvSpPr>
          <p:cNvPr id="26" name="Rectangle: Rounded Corners 25">
            <a:extLst>
              <a:ext uri="{FF2B5EF4-FFF2-40B4-BE49-F238E27FC236}">
                <a16:creationId xmlns:a16="http://schemas.microsoft.com/office/drawing/2014/main" id="{2B60C760-030E-6661-17CD-17334A09B991}"/>
              </a:ext>
            </a:extLst>
          </p:cNvPr>
          <p:cNvSpPr/>
          <p:nvPr/>
        </p:nvSpPr>
        <p:spPr>
          <a:xfrm>
            <a:off x="9826009" y="1971694"/>
            <a:ext cx="2056182" cy="45293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738CDA9-95A8-A3AB-10E2-056DA970917C}"/>
              </a:ext>
            </a:extLst>
          </p:cNvPr>
          <p:cNvSpPr/>
          <p:nvPr/>
        </p:nvSpPr>
        <p:spPr>
          <a:xfrm>
            <a:off x="10003659" y="2767911"/>
            <a:ext cx="1195898" cy="2718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ILC cavity Goal</a:t>
            </a:r>
          </a:p>
        </p:txBody>
      </p:sp>
      <p:cxnSp>
        <p:nvCxnSpPr>
          <p:cNvPr id="28" name="Straight Arrow Connector 27">
            <a:extLst>
              <a:ext uri="{FF2B5EF4-FFF2-40B4-BE49-F238E27FC236}">
                <a16:creationId xmlns:a16="http://schemas.microsoft.com/office/drawing/2014/main" id="{961DEFE3-8AD0-C221-09A2-6A99923008E6}"/>
              </a:ext>
            </a:extLst>
          </p:cNvPr>
          <p:cNvCxnSpPr>
            <a:cxnSpLocks/>
          </p:cNvCxnSpPr>
          <p:nvPr/>
        </p:nvCxnSpPr>
        <p:spPr>
          <a:xfrm flipV="1">
            <a:off x="10601608" y="2416628"/>
            <a:ext cx="63374" cy="353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115522"/>
      </p:ext>
    </p:extLst>
  </p:cSld>
  <p:clrMapOvr>
    <a:masterClrMapping/>
  </p:clrMapOvr>
  <p:extLst>
    <p:ext uri="{6950BFC3-D8DA-4A85-94F7-54DA5524770B}">
      <p188:commentRel xmlns:p188="http://schemas.microsoft.com/office/powerpoint/2018/8/main" xmlns="" r:id="rId6"/>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36069" y="1334553"/>
            <a:ext cx="10515600" cy="5229876"/>
          </a:xfrm>
        </p:spPr>
        <p:txBody>
          <a:bodyPr vert="horz" lIns="91440" tIns="45720" rIns="91440" bIns="45720" rtlCol="0" anchor="t">
            <a:normAutofit fontScale="85000" lnSpcReduction="20000"/>
          </a:bodyPr>
          <a:lstStyle/>
          <a:p>
            <a:pPr>
              <a:lnSpc>
                <a:spcPct val="110000"/>
              </a:lnSpc>
            </a:pPr>
            <a:r>
              <a:rPr lang="it-IT" dirty="0"/>
              <a:t>LASA </a:t>
            </a:r>
            <a:r>
              <a:rPr lang="it-IT" dirty="0" err="1"/>
              <a:t>is</a:t>
            </a:r>
            <a:r>
              <a:rPr lang="it-IT" dirty="0"/>
              <a:t> </a:t>
            </a:r>
            <a:r>
              <a:rPr lang="it-IT" dirty="0" err="1"/>
              <a:t>involved</a:t>
            </a:r>
            <a:r>
              <a:rPr lang="it-IT" dirty="0"/>
              <a:t> </a:t>
            </a:r>
            <a:r>
              <a:rPr lang="it-IT" dirty="0" err="1"/>
              <a:t>since</a:t>
            </a:r>
            <a:r>
              <a:rPr lang="it-IT" dirty="0"/>
              <a:t> </a:t>
            </a:r>
            <a:r>
              <a:rPr lang="it-IT" dirty="0" err="1"/>
              <a:t>several</a:t>
            </a:r>
            <a:r>
              <a:rPr lang="it-IT" dirty="0"/>
              <a:t> </a:t>
            </a:r>
            <a:r>
              <a:rPr lang="it-IT" dirty="0" err="1"/>
              <a:t>years</a:t>
            </a:r>
            <a:r>
              <a:rPr lang="it-IT" dirty="0"/>
              <a:t> in the field of SRF</a:t>
            </a:r>
          </a:p>
          <a:p>
            <a:pPr lvl="1">
              <a:lnSpc>
                <a:spcPct val="110000"/>
              </a:lnSpc>
            </a:pPr>
            <a:r>
              <a:rPr lang="it-IT" dirty="0" err="1"/>
              <a:t>Cavity</a:t>
            </a:r>
            <a:r>
              <a:rPr lang="it-IT" dirty="0"/>
              <a:t> design (EM and </a:t>
            </a:r>
            <a:r>
              <a:rPr lang="it-IT" dirty="0" err="1"/>
              <a:t>mechanical</a:t>
            </a:r>
            <a:r>
              <a:rPr lang="it-IT" dirty="0"/>
              <a:t>), </a:t>
            </a:r>
            <a:r>
              <a:rPr lang="it-IT" dirty="0" err="1"/>
              <a:t>prototyping</a:t>
            </a:r>
            <a:r>
              <a:rPr lang="it-IT" dirty="0"/>
              <a:t>, study of </a:t>
            </a:r>
            <a:r>
              <a:rPr lang="it-IT" dirty="0" err="1"/>
              <a:t>material</a:t>
            </a:r>
            <a:r>
              <a:rPr lang="it-IT" dirty="0"/>
              <a:t> and </a:t>
            </a:r>
            <a:r>
              <a:rPr lang="it-IT" dirty="0" err="1"/>
              <a:t>surface</a:t>
            </a:r>
            <a:r>
              <a:rPr lang="it-IT" dirty="0"/>
              <a:t> treatments,  </a:t>
            </a:r>
            <a:r>
              <a:rPr lang="it-IT" dirty="0" err="1"/>
              <a:t>vertical</a:t>
            </a:r>
            <a:r>
              <a:rPr lang="it-IT" dirty="0"/>
              <a:t> test in the LASA facility. Beyond </a:t>
            </a:r>
            <a:r>
              <a:rPr lang="it-IT" dirty="0" err="1"/>
              <a:t>cavities</a:t>
            </a:r>
            <a:r>
              <a:rPr lang="it-IT" dirty="0"/>
              <a:t>: </a:t>
            </a:r>
            <a:r>
              <a:rPr lang="it-IT" dirty="0" err="1"/>
              <a:t>cryomodule</a:t>
            </a:r>
            <a:r>
              <a:rPr lang="it-IT" dirty="0"/>
              <a:t> </a:t>
            </a:r>
            <a:r>
              <a:rPr lang="it-IT" dirty="0" err="1"/>
              <a:t>installation</a:t>
            </a:r>
            <a:r>
              <a:rPr lang="it-IT" dirty="0"/>
              <a:t>, tuner, </a:t>
            </a:r>
            <a:r>
              <a:rPr lang="it-IT" dirty="0" err="1"/>
              <a:t>magnetic</a:t>
            </a:r>
            <a:r>
              <a:rPr lang="it-IT" dirty="0"/>
              <a:t> </a:t>
            </a:r>
            <a:r>
              <a:rPr lang="it-IT" dirty="0" err="1"/>
              <a:t>shields</a:t>
            </a:r>
            <a:r>
              <a:rPr lang="it-IT" dirty="0"/>
              <a:t>,...</a:t>
            </a:r>
            <a:endParaRPr lang="it-IT" dirty="0">
              <a:ea typeface="Calibri"/>
              <a:cs typeface="Calibri"/>
            </a:endParaRPr>
          </a:p>
          <a:p>
            <a:pPr>
              <a:lnSpc>
                <a:spcPct val="110000"/>
              </a:lnSpc>
            </a:pPr>
            <a:r>
              <a:rPr lang="it-IT" dirty="0"/>
              <a:t>LASA </a:t>
            </a:r>
            <a:r>
              <a:rPr lang="it-IT" dirty="0" err="1"/>
              <a:t>contributes</a:t>
            </a:r>
            <a:r>
              <a:rPr lang="it-IT" dirty="0"/>
              <a:t> to the </a:t>
            </a:r>
            <a:r>
              <a:rPr lang="it-IT" dirty="0" err="1"/>
              <a:t>series</a:t>
            </a:r>
            <a:r>
              <a:rPr lang="it-IT" dirty="0"/>
              <a:t> production of </a:t>
            </a:r>
            <a:r>
              <a:rPr lang="it-IT" dirty="0" err="1"/>
              <a:t>cavities</a:t>
            </a:r>
            <a:r>
              <a:rPr lang="it-IT" dirty="0"/>
              <a:t> for </a:t>
            </a:r>
            <a:r>
              <a:rPr lang="it-IT" dirty="0" err="1"/>
              <a:t>acceleration</a:t>
            </a:r>
            <a:r>
              <a:rPr lang="it-IT" dirty="0"/>
              <a:t> of </a:t>
            </a:r>
            <a:r>
              <a:rPr lang="it-IT" dirty="0" err="1"/>
              <a:t>electrons</a:t>
            </a:r>
            <a:r>
              <a:rPr lang="it-IT" dirty="0"/>
              <a:t> (E-XFEL) and </a:t>
            </a:r>
            <a:r>
              <a:rPr lang="it-IT" dirty="0" err="1"/>
              <a:t>protons</a:t>
            </a:r>
            <a:r>
              <a:rPr lang="it-IT" dirty="0"/>
              <a:t> (ESS, PIP-II)</a:t>
            </a:r>
            <a:endParaRPr lang="it-IT" dirty="0">
              <a:ea typeface="Calibri"/>
              <a:cs typeface="Calibri"/>
            </a:endParaRPr>
          </a:p>
          <a:p>
            <a:pPr>
              <a:lnSpc>
                <a:spcPct val="110000"/>
              </a:lnSpc>
            </a:pPr>
            <a:r>
              <a:rPr lang="it-IT" dirty="0"/>
              <a:t>LASA </a:t>
            </a:r>
            <a:r>
              <a:rPr lang="it-IT" dirty="0" err="1"/>
              <a:t>is</a:t>
            </a:r>
            <a:r>
              <a:rPr lang="it-IT" dirty="0"/>
              <a:t> </a:t>
            </a:r>
            <a:r>
              <a:rPr lang="it-IT" dirty="0" err="1"/>
              <a:t>devoted</a:t>
            </a:r>
            <a:r>
              <a:rPr lang="it-IT" dirty="0"/>
              <a:t> to R&amp;D activities for the </a:t>
            </a:r>
            <a:r>
              <a:rPr lang="it-IT" dirty="0" err="1"/>
              <a:t>development</a:t>
            </a:r>
            <a:r>
              <a:rPr lang="it-IT" dirty="0"/>
              <a:t> of </a:t>
            </a:r>
            <a:r>
              <a:rPr lang="it-IT" dirty="0" err="1"/>
              <a:t>surface</a:t>
            </a:r>
            <a:r>
              <a:rPr lang="it-IT" dirty="0"/>
              <a:t> treatments for high-Q/high-G performances in </a:t>
            </a:r>
            <a:r>
              <a:rPr lang="it-IT" dirty="0" err="1"/>
              <a:t>view</a:t>
            </a:r>
            <a:r>
              <a:rPr lang="it-IT" dirty="0"/>
              <a:t> of future </a:t>
            </a:r>
            <a:r>
              <a:rPr lang="it-IT" dirty="0" err="1"/>
              <a:t>colliders</a:t>
            </a:r>
            <a:endParaRPr lang="it-IT" dirty="0" err="1">
              <a:ea typeface="Calibri"/>
              <a:cs typeface="Calibri"/>
            </a:endParaRPr>
          </a:p>
          <a:p>
            <a:pPr lvl="1">
              <a:lnSpc>
                <a:spcPct val="110000"/>
              </a:lnSpc>
            </a:pPr>
            <a:r>
              <a:rPr lang="it-IT" dirty="0"/>
              <a:t>Study and </a:t>
            </a:r>
            <a:r>
              <a:rPr lang="it-IT" dirty="0" err="1"/>
              <a:t>industrialization</a:t>
            </a:r>
            <a:r>
              <a:rPr lang="it-IT" dirty="0"/>
              <a:t> of cutting-</a:t>
            </a:r>
            <a:r>
              <a:rPr lang="it-IT" dirty="0" err="1"/>
              <a:t>edge</a:t>
            </a:r>
            <a:r>
              <a:rPr lang="it-IT" dirty="0"/>
              <a:t> </a:t>
            </a:r>
            <a:r>
              <a:rPr lang="it-IT" dirty="0" err="1"/>
              <a:t>surface</a:t>
            </a:r>
            <a:r>
              <a:rPr lang="it-IT" dirty="0"/>
              <a:t> </a:t>
            </a:r>
            <a:r>
              <a:rPr lang="it-IT" dirty="0" err="1"/>
              <a:t>recipes</a:t>
            </a:r>
            <a:endParaRPr lang="it-IT" dirty="0"/>
          </a:p>
          <a:p>
            <a:pPr lvl="1">
              <a:lnSpc>
                <a:spcPct val="110000"/>
              </a:lnSpc>
            </a:pPr>
            <a:r>
              <a:rPr lang="it-IT" dirty="0"/>
              <a:t>Project and </a:t>
            </a:r>
            <a:r>
              <a:rPr lang="it-IT" dirty="0" err="1"/>
              <a:t>development</a:t>
            </a:r>
            <a:r>
              <a:rPr lang="it-IT" dirty="0"/>
              <a:t> of a </a:t>
            </a:r>
            <a:r>
              <a:rPr lang="it-IT" dirty="0" err="1"/>
              <a:t>cryostat</a:t>
            </a:r>
            <a:r>
              <a:rPr lang="it-IT" dirty="0"/>
              <a:t> for </a:t>
            </a:r>
            <a:r>
              <a:rPr lang="it-IT" dirty="0" err="1"/>
              <a:t>prototypes</a:t>
            </a:r>
            <a:r>
              <a:rPr lang="it-IT" dirty="0"/>
              <a:t> with high </a:t>
            </a:r>
            <a:r>
              <a:rPr lang="it-IT" dirty="0" err="1"/>
              <a:t>magnetic</a:t>
            </a:r>
            <a:r>
              <a:rPr lang="it-IT" dirty="0"/>
              <a:t> </a:t>
            </a:r>
            <a:r>
              <a:rPr lang="it-IT" dirty="0" err="1"/>
              <a:t>hygiene</a:t>
            </a:r>
            <a:r>
              <a:rPr lang="it-IT" dirty="0"/>
              <a:t> and </a:t>
            </a:r>
            <a:r>
              <a:rPr lang="it-IT" dirty="0" err="1"/>
              <a:t>dedicated</a:t>
            </a:r>
            <a:r>
              <a:rPr lang="it-IT" dirty="0"/>
              <a:t> </a:t>
            </a:r>
            <a:r>
              <a:rPr lang="it-IT" dirty="0" err="1"/>
              <a:t>diagnostics</a:t>
            </a:r>
            <a:r>
              <a:rPr lang="it-IT" dirty="0"/>
              <a:t> to investigate </a:t>
            </a:r>
            <a:r>
              <a:rPr lang="it-IT" dirty="0" err="1"/>
              <a:t>possible</a:t>
            </a:r>
            <a:r>
              <a:rPr lang="it-IT" dirty="0"/>
              <a:t> performance </a:t>
            </a:r>
            <a:r>
              <a:rPr lang="it-IT" dirty="0" err="1"/>
              <a:t>limitations</a:t>
            </a:r>
            <a:r>
              <a:rPr lang="it-IT" dirty="0"/>
              <a:t>.</a:t>
            </a:r>
            <a:endParaRPr lang="it-IT" dirty="0">
              <a:ea typeface="Calibri"/>
              <a:cs typeface="Calibri"/>
            </a:endParaRPr>
          </a:p>
          <a:p>
            <a:pPr>
              <a:lnSpc>
                <a:spcPct val="110000"/>
              </a:lnSpc>
            </a:pPr>
            <a:endParaRPr lang="it-IT"/>
          </a:p>
          <a:p>
            <a:pPr marL="0" indent="0">
              <a:lnSpc>
                <a:spcPct val="110000"/>
              </a:lnSpc>
              <a:buNone/>
            </a:pPr>
            <a:r>
              <a:rPr lang="it-IT" dirty="0"/>
              <a:t/>
            </a:r>
            <a:br>
              <a:rPr lang="it-IT" dirty="0"/>
            </a:br>
            <a:endParaRPr lang="en-US"/>
          </a:p>
        </p:txBody>
      </p:sp>
      <p:sp>
        <p:nvSpPr>
          <p:cNvPr id="5" name="Title 1">
            <a:extLst>
              <a:ext uri="{FF2B5EF4-FFF2-40B4-BE49-F238E27FC236}">
                <a16:creationId xmlns:a16="http://schemas.microsoft.com/office/drawing/2014/main" id="{B341B60E-E08D-967C-78AF-E1170CAD6D6D}"/>
              </a:ext>
            </a:extLst>
          </p:cNvPr>
          <p:cNvSpPr txBox="1">
            <a:spLocks/>
          </p:cNvSpPr>
          <p:nvPr/>
        </p:nvSpPr>
        <p:spPr>
          <a:xfrm>
            <a:off x="838200" y="317635"/>
            <a:ext cx="9509168"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it-IT" sz="3600" b="1">
                <a:solidFill>
                  <a:srgbClr val="2B4D89"/>
                </a:solidFill>
                <a:latin typeface="+mn-lt"/>
              </a:rPr>
              <a:t>Conclusive </a:t>
            </a:r>
            <a:r>
              <a:rPr lang="it-IT" sz="3600" b="1" err="1">
                <a:solidFill>
                  <a:srgbClr val="2B4D89"/>
                </a:solidFill>
                <a:latin typeface="+mn-lt"/>
              </a:rPr>
              <a:t>remarks</a:t>
            </a:r>
            <a:endParaRPr lang="it-IT" sz="3600" b="1">
              <a:solidFill>
                <a:srgbClr val="2B4D89"/>
              </a:solidFill>
              <a:latin typeface="+mn-lt"/>
            </a:endParaRPr>
          </a:p>
        </p:txBody>
      </p:sp>
    </p:spTree>
    <p:extLst>
      <p:ext uri="{BB962C8B-B14F-4D97-AF65-F5344CB8AC3E}">
        <p14:creationId xmlns:p14="http://schemas.microsoft.com/office/powerpoint/2010/main" val="2776998818"/>
      </p:ext>
    </p:extLst>
  </p:cSld>
  <p:clrMapOvr>
    <a:masterClrMapping/>
  </p:clrMapOvr>
  <p:extLst>
    <p:ext uri="{6950BFC3-D8DA-4A85-94F7-54DA5524770B}">
      <p188:commentRel xmlns:p188="http://schemas.microsoft.com/office/powerpoint/2018/8/main" xmlns=""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0E85300-107C-C895-91A7-C378D537B23D}"/>
              </a:ext>
            </a:extLst>
          </p:cNvPr>
          <p:cNvGraphicFramePr>
            <a:graphicFrameLocks noGrp="1"/>
          </p:cNvGraphicFramePr>
          <p:nvPr>
            <p:ph idx="1"/>
          </p:nvPr>
        </p:nvGraphicFramePr>
        <p:xfrm>
          <a:off x="367585" y="1260630"/>
          <a:ext cx="5487186" cy="2858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3CC3F36-64E7-CC92-0144-0AF7F114BBC1}"/>
              </a:ext>
            </a:extLst>
          </p:cNvPr>
          <p:cNvGraphicFramePr/>
          <p:nvPr/>
        </p:nvGraphicFramePr>
        <p:xfrm>
          <a:off x="656852" y="4869809"/>
          <a:ext cx="11535147" cy="20262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object 7">
            <a:extLst>
              <a:ext uri="{FF2B5EF4-FFF2-40B4-BE49-F238E27FC236}">
                <a16:creationId xmlns:a16="http://schemas.microsoft.com/office/drawing/2014/main" id="{A0112CCC-EC70-8145-CC80-71F010ED5A62}"/>
              </a:ext>
            </a:extLst>
          </p:cNvPr>
          <p:cNvSpPr>
            <a:spLocks noChangeAspect="1"/>
          </p:cNvSpPr>
          <p:nvPr/>
        </p:nvSpPr>
        <p:spPr>
          <a:xfrm>
            <a:off x="715878" y="1375379"/>
            <a:ext cx="717943" cy="1996706"/>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59" name="Picture 1058">
            <a:extLst>
              <a:ext uri="{FF2B5EF4-FFF2-40B4-BE49-F238E27FC236}">
                <a16:creationId xmlns:a16="http://schemas.microsoft.com/office/drawing/2014/main" id="{2BBE3F89-5E6E-F951-9C83-79C40FBDCC28}"/>
              </a:ext>
            </a:extLst>
          </p:cNvPr>
          <p:cNvPicPr>
            <a:picLocks noChangeAspect="1"/>
          </p:cNvPicPr>
          <p:nvPr/>
        </p:nvPicPr>
        <p:blipFill>
          <a:blip r:embed="rId14"/>
          <a:stretch>
            <a:fillRect/>
          </a:stretch>
        </p:blipFill>
        <p:spPr>
          <a:xfrm>
            <a:off x="5258983" y="1144197"/>
            <a:ext cx="1507771" cy="1006756"/>
          </a:xfrm>
          <a:prstGeom prst="rect">
            <a:avLst/>
          </a:prstGeom>
        </p:spPr>
      </p:pic>
      <p:pic>
        <p:nvPicPr>
          <p:cNvPr id="13" name="Immagine 23" descr="def1">
            <a:extLst>
              <a:ext uri="{FF2B5EF4-FFF2-40B4-BE49-F238E27FC236}">
                <a16:creationId xmlns:a16="http://schemas.microsoft.com/office/drawing/2014/main" id="{617B47D6-28E6-2C7A-4AC0-35EC41EC21EF}"/>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25224" y="1264506"/>
            <a:ext cx="913712" cy="981812"/>
          </a:xfrm>
          <a:prstGeom prst="rect">
            <a:avLst/>
          </a:prstGeom>
          <a:noFill/>
          <a:ln>
            <a:noFill/>
          </a:ln>
        </p:spPr>
      </p:pic>
      <p:pic>
        <p:nvPicPr>
          <p:cNvPr id="25" name="Picture 13">
            <a:extLst>
              <a:ext uri="{FF2B5EF4-FFF2-40B4-BE49-F238E27FC236}">
                <a16:creationId xmlns:a16="http://schemas.microsoft.com/office/drawing/2014/main" id="{60218647-A0A8-EC6B-6929-35B224DA36C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40062" y="2356518"/>
            <a:ext cx="853384" cy="85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sp>
        <p:nvSpPr>
          <p:cNvPr id="36" name="TextBox 35">
            <a:extLst>
              <a:ext uri="{FF2B5EF4-FFF2-40B4-BE49-F238E27FC236}">
                <a16:creationId xmlns:a16="http://schemas.microsoft.com/office/drawing/2014/main" id="{6DC1B92E-DF0F-5A50-91D1-56523F0FDF17}"/>
              </a:ext>
            </a:extLst>
          </p:cNvPr>
          <p:cNvSpPr txBox="1"/>
          <p:nvPr/>
        </p:nvSpPr>
        <p:spPr>
          <a:xfrm>
            <a:off x="849886" y="785532"/>
            <a:ext cx="4662045" cy="30777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400">
                <a:latin typeface="Copperplate Gothic Bold" panose="020E0705020206020404" pitchFamily="34" charset="0"/>
              </a:rPr>
              <a:t>SRF cavity from design to series production</a:t>
            </a:r>
          </a:p>
        </p:txBody>
      </p:sp>
      <p:sp>
        <p:nvSpPr>
          <p:cNvPr id="37" name="TextBox 36">
            <a:extLst>
              <a:ext uri="{FF2B5EF4-FFF2-40B4-BE49-F238E27FC236}">
                <a16:creationId xmlns:a16="http://schemas.microsoft.com/office/drawing/2014/main" id="{C66D9E54-6DB2-BD1F-9F11-D2208B890A41}"/>
              </a:ext>
            </a:extLst>
          </p:cNvPr>
          <p:cNvSpPr txBox="1"/>
          <p:nvPr/>
        </p:nvSpPr>
        <p:spPr>
          <a:xfrm>
            <a:off x="7452101" y="798323"/>
            <a:ext cx="4617226" cy="307777"/>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1400">
                <a:latin typeface="Copperplate Gothic Bold" panose="020E0705020206020404" pitchFamily="34" charset="0"/>
              </a:rPr>
              <a:t>SRF cryomodule components developments</a:t>
            </a:r>
          </a:p>
        </p:txBody>
      </p:sp>
      <p:sp>
        <p:nvSpPr>
          <p:cNvPr id="38" name="TextBox 37">
            <a:extLst>
              <a:ext uri="{FF2B5EF4-FFF2-40B4-BE49-F238E27FC236}">
                <a16:creationId xmlns:a16="http://schemas.microsoft.com/office/drawing/2014/main" id="{4C4CE7D6-2F9B-23AA-E753-0748C1E6ACD1}"/>
              </a:ext>
            </a:extLst>
          </p:cNvPr>
          <p:cNvSpPr txBox="1"/>
          <p:nvPr/>
        </p:nvSpPr>
        <p:spPr>
          <a:xfrm>
            <a:off x="3675698" y="4525767"/>
            <a:ext cx="4848635"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a:latin typeface="Copperplate Gothic Bold" panose="020E0705020206020404" pitchFamily="34" charset="0"/>
              </a:rPr>
              <a:t>Contribution to International Projects</a:t>
            </a:r>
          </a:p>
        </p:txBody>
      </p:sp>
      <p:pic>
        <p:nvPicPr>
          <p:cNvPr id="1030" name="Picture 6">
            <a:extLst>
              <a:ext uri="{FF2B5EF4-FFF2-40B4-BE49-F238E27FC236}">
                <a16:creationId xmlns:a16="http://schemas.microsoft.com/office/drawing/2014/main" id="{6E9A773C-582C-3D78-4DD4-89F6412FF69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17290" y="5494739"/>
            <a:ext cx="1594783" cy="2603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F8900706-C2DA-872E-8BE6-FA3E1FDDE6C7}"/>
              </a:ext>
            </a:extLst>
          </p:cNvPr>
          <p:cNvPicPr>
            <a:picLocks noChangeAspect="1"/>
          </p:cNvPicPr>
          <p:nvPr/>
        </p:nvPicPr>
        <p:blipFill rotWithShape="1">
          <a:blip r:embed="rId18"/>
          <a:srcRect l="657" t="7663" r="82325" b="8672"/>
          <a:stretch/>
        </p:blipFill>
        <p:spPr>
          <a:xfrm>
            <a:off x="4054245" y="5009790"/>
            <a:ext cx="980180" cy="464525"/>
          </a:xfrm>
          <a:prstGeom prst="rect">
            <a:avLst/>
          </a:prstGeom>
        </p:spPr>
      </p:pic>
      <p:sp>
        <p:nvSpPr>
          <p:cNvPr id="58" name="Rectangle 57">
            <a:extLst>
              <a:ext uri="{FF2B5EF4-FFF2-40B4-BE49-F238E27FC236}">
                <a16:creationId xmlns:a16="http://schemas.microsoft.com/office/drawing/2014/main" id="{25EF2181-EDA7-4ADF-8FFD-2D1B034B0D1F}"/>
              </a:ext>
            </a:extLst>
          </p:cNvPr>
          <p:cNvSpPr/>
          <p:nvPr/>
        </p:nvSpPr>
        <p:spPr>
          <a:xfrm>
            <a:off x="6874021" y="1945400"/>
            <a:ext cx="1130890" cy="41065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Cavity String</a:t>
            </a:r>
          </a:p>
        </p:txBody>
      </p:sp>
      <p:sp>
        <p:nvSpPr>
          <p:cNvPr id="59" name="Rectangle 58">
            <a:extLst>
              <a:ext uri="{FF2B5EF4-FFF2-40B4-BE49-F238E27FC236}">
                <a16:creationId xmlns:a16="http://schemas.microsoft.com/office/drawing/2014/main" id="{0C840740-72F8-BF7E-A3BD-04E6672E9A1E}"/>
              </a:ext>
            </a:extLst>
          </p:cNvPr>
          <p:cNvSpPr/>
          <p:nvPr/>
        </p:nvSpPr>
        <p:spPr>
          <a:xfrm>
            <a:off x="7170290" y="2710545"/>
            <a:ext cx="1130890" cy="41065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Cold Mass</a:t>
            </a:r>
          </a:p>
        </p:txBody>
      </p:sp>
      <p:sp>
        <p:nvSpPr>
          <p:cNvPr id="60" name="Rectangle 59">
            <a:extLst>
              <a:ext uri="{FF2B5EF4-FFF2-40B4-BE49-F238E27FC236}">
                <a16:creationId xmlns:a16="http://schemas.microsoft.com/office/drawing/2014/main" id="{7703A496-92FF-BC91-8E3E-88C6AA4B5952}"/>
              </a:ext>
            </a:extLst>
          </p:cNvPr>
          <p:cNvSpPr/>
          <p:nvPr/>
        </p:nvSpPr>
        <p:spPr>
          <a:xfrm>
            <a:off x="7403042" y="3538716"/>
            <a:ext cx="1130890" cy="410651"/>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400"/>
              <a:t>Tuner</a:t>
            </a:r>
          </a:p>
        </p:txBody>
      </p:sp>
      <p:sp>
        <p:nvSpPr>
          <p:cNvPr id="61" name="Rectangle 60">
            <a:extLst>
              <a:ext uri="{FF2B5EF4-FFF2-40B4-BE49-F238E27FC236}">
                <a16:creationId xmlns:a16="http://schemas.microsoft.com/office/drawing/2014/main" id="{1CF339C4-B5F3-03D9-B26A-145004B0BB6C}"/>
              </a:ext>
            </a:extLst>
          </p:cNvPr>
          <p:cNvSpPr/>
          <p:nvPr/>
        </p:nvSpPr>
        <p:spPr>
          <a:xfrm>
            <a:off x="9378066" y="2599797"/>
            <a:ext cx="2732915" cy="501473"/>
          </a:xfrm>
          <a:prstGeom prst="rect">
            <a:avLst/>
          </a:prstGeom>
          <a:gradFill>
            <a:gsLst>
              <a:gs pos="0">
                <a:schemeClr val="accent5">
                  <a:satMod val="103000"/>
                  <a:lumMod val="102000"/>
                  <a:tint val="94000"/>
                </a:schemeClr>
              </a:gs>
              <a:gs pos="50000">
                <a:schemeClr val="accent1">
                  <a:lumMod val="75000"/>
                </a:schemeClr>
              </a:gs>
              <a:gs pos="100000">
                <a:schemeClr val="accent1">
                  <a:lumMod val="5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Cryomodule</a:t>
            </a:r>
          </a:p>
        </p:txBody>
      </p:sp>
      <p:cxnSp>
        <p:nvCxnSpPr>
          <p:cNvPr id="1025" name="Connector: Elbow 1024">
            <a:extLst>
              <a:ext uri="{FF2B5EF4-FFF2-40B4-BE49-F238E27FC236}">
                <a16:creationId xmlns:a16="http://schemas.microsoft.com/office/drawing/2014/main" id="{A9F05548-D8C5-37DB-1582-9EFCFA156356}"/>
              </a:ext>
            </a:extLst>
          </p:cNvPr>
          <p:cNvCxnSpPr>
            <a:cxnSpLocks/>
            <a:stCxn id="58" idx="3"/>
            <a:endCxn id="61" idx="1"/>
          </p:cNvCxnSpPr>
          <p:nvPr/>
        </p:nvCxnSpPr>
        <p:spPr>
          <a:xfrm>
            <a:off x="8004911" y="2150726"/>
            <a:ext cx="1373155" cy="6998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DEE64E8A-C908-75F5-6B66-A2B71BC5F1B5}"/>
              </a:ext>
            </a:extLst>
          </p:cNvPr>
          <p:cNvCxnSpPr>
            <a:cxnSpLocks/>
            <a:stCxn id="59" idx="3"/>
            <a:endCxn id="61" idx="1"/>
          </p:cNvCxnSpPr>
          <p:nvPr/>
        </p:nvCxnSpPr>
        <p:spPr>
          <a:xfrm flipV="1">
            <a:off x="8301180" y="2850534"/>
            <a:ext cx="1076886" cy="6533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5" name="Connector: Elbow 1034">
            <a:extLst>
              <a:ext uri="{FF2B5EF4-FFF2-40B4-BE49-F238E27FC236}">
                <a16:creationId xmlns:a16="http://schemas.microsoft.com/office/drawing/2014/main" id="{34FAD816-B125-B9FD-38FC-B6BF5F7007E6}"/>
              </a:ext>
            </a:extLst>
          </p:cNvPr>
          <p:cNvCxnSpPr>
            <a:cxnSpLocks/>
            <a:stCxn id="60" idx="3"/>
            <a:endCxn id="61" idx="1"/>
          </p:cNvCxnSpPr>
          <p:nvPr/>
        </p:nvCxnSpPr>
        <p:spPr>
          <a:xfrm flipV="1">
            <a:off x="8533932" y="2850534"/>
            <a:ext cx="844134" cy="8935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66" name="Picture 1065">
            <a:extLst>
              <a:ext uri="{FF2B5EF4-FFF2-40B4-BE49-F238E27FC236}">
                <a16:creationId xmlns:a16="http://schemas.microsoft.com/office/drawing/2014/main" id="{687D4250-2C82-BD5C-1341-1D7DA726E9A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751311" y="2660183"/>
            <a:ext cx="1152095" cy="770486"/>
          </a:xfrm>
          <a:prstGeom prst="rect">
            <a:avLst/>
          </a:prstGeom>
        </p:spPr>
      </p:pic>
      <p:pic>
        <p:nvPicPr>
          <p:cNvPr id="1068" name="Picture 1067">
            <a:extLst>
              <a:ext uri="{FF2B5EF4-FFF2-40B4-BE49-F238E27FC236}">
                <a16:creationId xmlns:a16="http://schemas.microsoft.com/office/drawing/2014/main" id="{6745BA67-0E8C-1072-4FD2-8750F496AB61}"/>
              </a:ext>
            </a:extLst>
          </p:cNvPr>
          <p:cNvPicPr>
            <a:picLocks noChangeAspect="1"/>
          </p:cNvPicPr>
          <p:nvPr/>
        </p:nvPicPr>
        <p:blipFill>
          <a:blip r:embed="rId20"/>
          <a:stretch>
            <a:fillRect/>
          </a:stretch>
        </p:blipFill>
        <p:spPr>
          <a:xfrm>
            <a:off x="899627" y="6116439"/>
            <a:ext cx="1319625" cy="631433"/>
          </a:xfrm>
          <a:prstGeom prst="rect">
            <a:avLst/>
          </a:prstGeom>
        </p:spPr>
      </p:pic>
      <p:pic>
        <p:nvPicPr>
          <p:cNvPr id="1069" name="Immagine 8">
            <a:extLst>
              <a:ext uri="{FF2B5EF4-FFF2-40B4-BE49-F238E27FC236}">
                <a16:creationId xmlns:a16="http://schemas.microsoft.com/office/drawing/2014/main" id="{721D40FE-E0BB-6B4D-A4DE-075EF414449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34425" y="6110785"/>
            <a:ext cx="1974285" cy="740357"/>
          </a:xfrm>
          <a:prstGeom prst="rect">
            <a:avLst/>
          </a:prstGeom>
        </p:spPr>
      </p:pic>
      <p:pic>
        <p:nvPicPr>
          <p:cNvPr id="1070" name="Picture 13">
            <a:extLst>
              <a:ext uri="{FF2B5EF4-FFF2-40B4-BE49-F238E27FC236}">
                <a16:creationId xmlns:a16="http://schemas.microsoft.com/office/drawing/2014/main" id="{26D6AEE6-0FD6-9043-D6FD-6F8104F0F7D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7484354" y="4963409"/>
            <a:ext cx="1059246" cy="70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pic>
      <p:pic>
        <p:nvPicPr>
          <p:cNvPr id="1071" name="Immagine 6">
            <a:extLst>
              <a:ext uri="{FF2B5EF4-FFF2-40B4-BE49-F238E27FC236}">
                <a16:creationId xmlns:a16="http://schemas.microsoft.com/office/drawing/2014/main" id="{0F984AAC-6E77-E074-258F-D7B89C5AD2C7}"/>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352172" y="4963907"/>
            <a:ext cx="1132182" cy="700804"/>
          </a:xfrm>
          <a:prstGeom prst="rect">
            <a:avLst/>
          </a:prstGeom>
        </p:spPr>
      </p:pic>
      <p:pic>
        <p:nvPicPr>
          <p:cNvPr id="1078" name="Picture 4" descr="Assy-Cryomodule_0">
            <a:extLst>
              <a:ext uri="{FF2B5EF4-FFF2-40B4-BE49-F238E27FC236}">
                <a16:creationId xmlns:a16="http://schemas.microsoft.com/office/drawing/2014/main" id="{B60B3317-C91C-24C2-066C-BA0E5AB3A746}"/>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640" t="3937" r="14067"/>
          <a:stretch>
            <a:fillRect/>
          </a:stretch>
        </p:blipFill>
        <p:spPr bwMode="auto">
          <a:xfrm>
            <a:off x="11023863" y="1159471"/>
            <a:ext cx="1133349" cy="104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a:extLst>
              <a:ext uri="{FF2B5EF4-FFF2-40B4-BE49-F238E27FC236}">
                <a16:creationId xmlns:a16="http://schemas.microsoft.com/office/drawing/2014/main" id="{829F00CA-D3D3-286E-2FC1-536B315F471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903997" y="1686924"/>
            <a:ext cx="2267114" cy="109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sp>
        <p:nvSpPr>
          <p:cNvPr id="1026" name="TextBox 1025">
            <a:extLst>
              <a:ext uri="{FF2B5EF4-FFF2-40B4-BE49-F238E27FC236}">
                <a16:creationId xmlns:a16="http://schemas.microsoft.com/office/drawing/2014/main" id="{0E5B1AE8-7D84-DAD5-18E7-A5D66948AC9E}"/>
              </a:ext>
            </a:extLst>
          </p:cNvPr>
          <p:cNvSpPr txBox="1"/>
          <p:nvPr/>
        </p:nvSpPr>
        <p:spPr>
          <a:xfrm>
            <a:off x="5878116" y="6649693"/>
            <a:ext cx="1315330" cy="246221"/>
          </a:xfrm>
          <a:prstGeom prst="rect">
            <a:avLst/>
          </a:prstGeom>
          <a:noFill/>
        </p:spPr>
        <p:txBody>
          <a:bodyPr wrap="square" rtlCol="0">
            <a:spAutoFit/>
          </a:bodyPr>
          <a:lstStyle/>
          <a:p>
            <a:pPr algn="ctr"/>
            <a:r>
              <a:rPr lang="it-IT" sz="1000" b="1">
                <a:solidFill>
                  <a:schemeClr val="bg1"/>
                </a:solidFill>
                <a:latin typeface="Copperplate Gothic Light" panose="020E0507020206020404" pitchFamily="34" charset="0"/>
              </a:rPr>
              <a:t>S1- Global</a:t>
            </a:r>
          </a:p>
        </p:txBody>
      </p:sp>
      <p:sp>
        <p:nvSpPr>
          <p:cNvPr id="1029" name="TextBox 1028">
            <a:extLst>
              <a:ext uri="{FF2B5EF4-FFF2-40B4-BE49-F238E27FC236}">
                <a16:creationId xmlns:a16="http://schemas.microsoft.com/office/drawing/2014/main" id="{AB18AE14-447D-E2ED-844C-6920E458CFFC}"/>
              </a:ext>
            </a:extLst>
          </p:cNvPr>
          <p:cNvSpPr txBox="1"/>
          <p:nvPr/>
        </p:nvSpPr>
        <p:spPr>
          <a:xfrm>
            <a:off x="3680173" y="3636436"/>
            <a:ext cx="1020275" cy="230832"/>
          </a:xfrm>
          <a:prstGeom prst="rect">
            <a:avLst/>
          </a:prstGeom>
          <a:noFill/>
        </p:spPr>
        <p:txBody>
          <a:bodyPr wrap="square" rtlCol="0">
            <a:spAutoFit/>
          </a:bodyPr>
          <a:lstStyle/>
          <a:p>
            <a:pPr algn="ctr"/>
            <a:r>
              <a:rPr lang="it-IT" sz="900" b="1">
                <a:solidFill>
                  <a:schemeClr val="bg1"/>
                </a:solidFill>
                <a:latin typeface="Copperplate Gothic Light" panose="020E0507020206020404" pitchFamily="34" charset="0"/>
              </a:rPr>
              <a:t>VT bunker</a:t>
            </a:r>
          </a:p>
        </p:txBody>
      </p:sp>
      <p:pic>
        <p:nvPicPr>
          <p:cNvPr id="1081" name="Picture 1080">
            <a:extLst>
              <a:ext uri="{FF2B5EF4-FFF2-40B4-BE49-F238E27FC236}">
                <a16:creationId xmlns:a16="http://schemas.microsoft.com/office/drawing/2014/main" id="{E82235D9-83BF-5591-486D-6C0E1984774B}"/>
              </a:ext>
            </a:extLst>
          </p:cNvPr>
          <p:cNvPicPr>
            <a:picLocks noChangeAspect="1"/>
          </p:cNvPicPr>
          <p:nvPr/>
        </p:nvPicPr>
        <p:blipFill rotWithShape="1">
          <a:blip r:embed="rId26"/>
          <a:srcRect b="42840"/>
          <a:stretch/>
        </p:blipFill>
        <p:spPr>
          <a:xfrm>
            <a:off x="9440689" y="3102990"/>
            <a:ext cx="2670292" cy="1016570"/>
          </a:xfrm>
          <a:prstGeom prst="rect">
            <a:avLst/>
          </a:prstGeom>
        </p:spPr>
      </p:pic>
      <p:pic>
        <p:nvPicPr>
          <p:cNvPr id="3" name="Picture 4" descr="C P _WP3-INFN Milano Talk">
            <a:extLst>
              <a:ext uri="{FF2B5EF4-FFF2-40B4-BE49-F238E27FC236}">
                <a16:creationId xmlns:a16="http://schemas.microsoft.com/office/drawing/2014/main" id="{3048154F-7F7A-612B-4C8F-A40473E32061}"/>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l="40070" t="1" r="40166" b="59081"/>
          <a:stretch/>
        </p:blipFill>
        <p:spPr bwMode="auto">
          <a:xfrm>
            <a:off x="2771035" y="6097115"/>
            <a:ext cx="650285" cy="77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etector Systems | ESS">
            <a:extLst>
              <a:ext uri="{FF2B5EF4-FFF2-40B4-BE49-F238E27FC236}">
                <a16:creationId xmlns:a16="http://schemas.microsoft.com/office/drawing/2014/main" id="{4D823500-598E-81DB-119B-B58EADBD3CC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70045" y="5307854"/>
            <a:ext cx="651275" cy="4336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D4056EC2-2B7B-FE9D-DED7-187A864B9E53}"/>
              </a:ext>
            </a:extLst>
          </p:cNvPr>
          <p:cNvPicPr>
            <a:picLocks noChangeAspect="1"/>
          </p:cNvPicPr>
          <p:nvPr/>
        </p:nvPicPr>
        <p:blipFill>
          <a:blip r:embed="rId29"/>
          <a:stretch>
            <a:fillRect/>
          </a:stretch>
        </p:blipFill>
        <p:spPr>
          <a:xfrm>
            <a:off x="1811872" y="3223273"/>
            <a:ext cx="811885" cy="790877"/>
          </a:xfrm>
          <a:prstGeom prst="rect">
            <a:avLst/>
          </a:prstGeom>
        </p:spPr>
      </p:pic>
      <p:pic>
        <p:nvPicPr>
          <p:cNvPr id="15" name="Immagine 14" descr="Immagine che contiene macchina, acciaio, natura, interno&#10;&#10;Descrizione generata automaticamente">
            <a:extLst>
              <a:ext uri="{FF2B5EF4-FFF2-40B4-BE49-F238E27FC236}">
                <a16:creationId xmlns:a16="http://schemas.microsoft.com/office/drawing/2014/main" id="{F89D1C7C-53C0-4FCE-A118-9119FEBB6A43}"/>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5246" t="12801" r="6638" b="8966"/>
          <a:stretch/>
        </p:blipFill>
        <p:spPr>
          <a:xfrm>
            <a:off x="9042051" y="5767716"/>
            <a:ext cx="734603" cy="1103568"/>
          </a:xfrm>
          <a:prstGeom prst="rect">
            <a:avLst/>
          </a:prstGeom>
        </p:spPr>
      </p:pic>
      <p:pic>
        <p:nvPicPr>
          <p:cNvPr id="16" name="Immagine 15">
            <a:extLst>
              <a:ext uri="{FF2B5EF4-FFF2-40B4-BE49-F238E27FC236}">
                <a16:creationId xmlns:a16="http://schemas.microsoft.com/office/drawing/2014/main" id="{676573D6-EC54-2276-C086-CDAC55D941C4}"/>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11547" b="5726"/>
          <a:stretch/>
        </p:blipFill>
        <p:spPr>
          <a:xfrm>
            <a:off x="5555725" y="3243209"/>
            <a:ext cx="843328" cy="1050405"/>
          </a:xfrm>
          <a:prstGeom prst="rect">
            <a:avLst/>
          </a:prstGeom>
          <a:ln>
            <a:noFill/>
          </a:ln>
          <a:effectLst/>
        </p:spPr>
      </p:pic>
      <p:pic>
        <p:nvPicPr>
          <p:cNvPr id="17" name="Picture 2">
            <a:extLst>
              <a:ext uri="{FF2B5EF4-FFF2-40B4-BE49-F238E27FC236}">
                <a16:creationId xmlns:a16="http://schemas.microsoft.com/office/drawing/2014/main" id="{1BE537F8-A7DF-5A57-BA9A-B4FC6C12D9F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535129" y="3248174"/>
            <a:ext cx="696960" cy="104544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6">
            <a:extLst>
              <a:ext uri="{FF2B5EF4-FFF2-40B4-BE49-F238E27FC236}">
                <a16:creationId xmlns:a16="http://schemas.microsoft.com/office/drawing/2014/main" id="{6D6A4701-8DCB-2C42-09CE-BBDD2FAC447B}"/>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53678" y="1174124"/>
            <a:ext cx="1225123" cy="87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23">
            <a:extLst>
              <a:ext uri="{FF2B5EF4-FFF2-40B4-BE49-F238E27FC236}">
                <a16:creationId xmlns:a16="http://schemas.microsoft.com/office/drawing/2014/main" id="{4814F86E-E07A-3A07-4196-BBC795CBB25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5772" t="39448" r="5033" b="-1"/>
          <a:stretch/>
        </p:blipFill>
        <p:spPr>
          <a:xfrm>
            <a:off x="7826369" y="1129673"/>
            <a:ext cx="1725650" cy="784677"/>
          </a:xfrm>
          <a:prstGeom prst="rect">
            <a:avLst/>
          </a:prstGeom>
          <a:ln>
            <a:noFill/>
          </a:ln>
          <a:effectLst/>
        </p:spPr>
      </p:pic>
      <p:pic>
        <p:nvPicPr>
          <p:cNvPr id="26" name="Picture 25" descr="A person working on a large pipe&#10;&#10;Description automatically generated">
            <a:extLst>
              <a:ext uri="{FF2B5EF4-FFF2-40B4-BE49-F238E27FC236}">
                <a16:creationId xmlns:a16="http://schemas.microsoft.com/office/drawing/2014/main" id="{66F5F3B7-CAFD-BD78-1130-F8BD941971C6}"/>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31213" r="32868"/>
          <a:stretch/>
        </p:blipFill>
        <p:spPr>
          <a:xfrm>
            <a:off x="5321462" y="2425986"/>
            <a:ext cx="1060954" cy="724742"/>
          </a:xfrm>
          <a:prstGeom prst="rect">
            <a:avLst/>
          </a:prstGeom>
        </p:spPr>
      </p:pic>
      <p:pic>
        <p:nvPicPr>
          <p:cNvPr id="27" name="Picture 36" descr="\\win.desy.de\group\min\xxl\pierini\public_xxl\Photo\2015_07 DESY String Assembly\Week 35\IMG_1928_s.jpg">
            <a:extLst>
              <a:ext uri="{FF2B5EF4-FFF2-40B4-BE49-F238E27FC236}">
                <a16:creationId xmlns:a16="http://schemas.microsoft.com/office/drawing/2014/main" id="{AAEB5E75-A3C1-F8C4-1990-D5BCFFCFBC2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876175" y="3636436"/>
            <a:ext cx="1351687" cy="71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F062BFC-CADE-0570-5E96-2B2612E7083B}"/>
              </a:ext>
            </a:extLst>
          </p:cNvPr>
          <p:cNvPicPr>
            <a:picLocks noChangeAspect="1"/>
          </p:cNvPicPr>
          <p:nvPr/>
        </p:nvPicPr>
        <p:blipFill rotWithShape="1">
          <a:blip r:embed="rId37"/>
          <a:srcRect t="48221"/>
          <a:stretch/>
        </p:blipFill>
        <p:spPr>
          <a:xfrm>
            <a:off x="871799" y="5295880"/>
            <a:ext cx="1333302" cy="433690"/>
          </a:xfrm>
          <a:prstGeom prst="rect">
            <a:avLst/>
          </a:prstGeom>
        </p:spPr>
      </p:pic>
      <p:pic>
        <p:nvPicPr>
          <p:cNvPr id="46" name="Picture 45" descr="A logo for a company&#10;&#10;Description automatically generated">
            <a:extLst>
              <a:ext uri="{FF2B5EF4-FFF2-40B4-BE49-F238E27FC236}">
                <a16:creationId xmlns:a16="http://schemas.microsoft.com/office/drawing/2014/main" id="{9C267080-225E-7759-2D1D-72AADD28F9BB}"/>
              </a:ext>
            </a:extLst>
          </p:cNvPr>
          <p:cNvPicPr>
            <a:picLocks noChangeAspect="1"/>
          </p:cNvPicPr>
          <p:nvPr/>
        </p:nvPicPr>
        <p:blipFill>
          <a:blip r:embed="rId38"/>
          <a:stretch>
            <a:fillRect/>
          </a:stretch>
        </p:blipFill>
        <p:spPr>
          <a:xfrm>
            <a:off x="5727143" y="6088470"/>
            <a:ext cx="573673" cy="260373"/>
          </a:xfrm>
          <a:prstGeom prst="rect">
            <a:avLst/>
          </a:prstGeom>
        </p:spPr>
      </p:pic>
      <p:pic>
        <p:nvPicPr>
          <p:cNvPr id="40" name="Picture 39">
            <a:extLst>
              <a:ext uri="{FF2B5EF4-FFF2-40B4-BE49-F238E27FC236}">
                <a16:creationId xmlns:a16="http://schemas.microsoft.com/office/drawing/2014/main" id="{0E86D556-437F-84E2-9697-F4ED6E06465B}"/>
              </a:ext>
            </a:extLst>
          </p:cNvPr>
          <p:cNvPicPr>
            <a:picLocks noChangeAspect="1"/>
          </p:cNvPicPr>
          <p:nvPr/>
        </p:nvPicPr>
        <p:blipFill>
          <a:blip r:embed="rId39"/>
          <a:stretch>
            <a:fillRect/>
          </a:stretch>
        </p:blipFill>
        <p:spPr>
          <a:xfrm>
            <a:off x="7202418" y="5307854"/>
            <a:ext cx="475399" cy="475399"/>
          </a:xfrm>
          <a:prstGeom prst="rect">
            <a:avLst/>
          </a:prstGeom>
        </p:spPr>
      </p:pic>
      <p:pic>
        <p:nvPicPr>
          <p:cNvPr id="1073" name="Picture 8" descr="Immagine che contiene interni, rosso, sedendo, cucina&#10;&#10;Descrizione generata automaticamente">
            <a:extLst>
              <a:ext uri="{FF2B5EF4-FFF2-40B4-BE49-F238E27FC236}">
                <a16:creationId xmlns:a16="http://schemas.microsoft.com/office/drawing/2014/main" id="{3DCD2363-A78F-4687-2C92-4FFE460D80F4}"/>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9716489" y="4901255"/>
            <a:ext cx="1454622" cy="539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9CDFD29-B793-FCD7-3240-D1B3107DCBBF}"/>
              </a:ext>
            </a:extLst>
          </p:cNvPr>
          <p:cNvPicPr>
            <a:picLocks noChangeAspect="1"/>
          </p:cNvPicPr>
          <p:nvPr/>
        </p:nvPicPr>
        <p:blipFill rotWithShape="1">
          <a:blip r:embed="rId41"/>
          <a:srcRect t="52523"/>
          <a:stretch/>
        </p:blipFill>
        <p:spPr>
          <a:xfrm>
            <a:off x="2969187" y="6331409"/>
            <a:ext cx="1356962" cy="379131"/>
          </a:xfrm>
          <a:prstGeom prst="rect">
            <a:avLst/>
          </a:prstGeom>
        </p:spPr>
      </p:pic>
      <p:pic>
        <p:nvPicPr>
          <p:cNvPr id="56" name="Picture 55">
            <a:extLst>
              <a:ext uri="{FF2B5EF4-FFF2-40B4-BE49-F238E27FC236}">
                <a16:creationId xmlns:a16="http://schemas.microsoft.com/office/drawing/2014/main" id="{96DD165B-90A8-5952-F59A-44E4113E27F1}"/>
              </a:ext>
            </a:extLst>
          </p:cNvPr>
          <p:cNvPicPr>
            <a:picLocks noChangeAspect="1"/>
          </p:cNvPicPr>
          <p:nvPr/>
        </p:nvPicPr>
        <p:blipFill>
          <a:blip r:embed="rId42"/>
          <a:stretch>
            <a:fillRect/>
          </a:stretch>
        </p:blipFill>
        <p:spPr>
          <a:xfrm>
            <a:off x="9981196" y="5449080"/>
            <a:ext cx="694660" cy="274754"/>
          </a:xfrm>
          <a:prstGeom prst="rect">
            <a:avLst/>
          </a:prstGeom>
          <a:solidFill>
            <a:schemeClr val="bg1"/>
          </a:solidFill>
        </p:spPr>
      </p:pic>
      <p:pic>
        <p:nvPicPr>
          <p:cNvPr id="21" name="Picture 20">
            <a:extLst>
              <a:ext uri="{FF2B5EF4-FFF2-40B4-BE49-F238E27FC236}">
                <a16:creationId xmlns:a16="http://schemas.microsoft.com/office/drawing/2014/main" id="{5575646D-D01E-FB86-0B84-93484B5A90BC}"/>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990910" y="2491343"/>
            <a:ext cx="960134" cy="1280179"/>
          </a:xfrm>
          <a:prstGeom prst="rect">
            <a:avLst/>
          </a:prstGeom>
        </p:spPr>
      </p:pic>
      <p:pic>
        <p:nvPicPr>
          <p:cNvPr id="14" name="Immagine 7">
            <a:extLst>
              <a:ext uri="{FF2B5EF4-FFF2-40B4-BE49-F238E27FC236}">
                <a16:creationId xmlns:a16="http://schemas.microsoft.com/office/drawing/2014/main" id="{83DFF15B-F8CF-1CD0-5AA4-ECF55C646877}"/>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8372372" y="6098875"/>
            <a:ext cx="823476" cy="426988"/>
          </a:xfrm>
          <a:prstGeom prst="rect">
            <a:avLst/>
          </a:prstGeom>
          <a:ln>
            <a:noFill/>
          </a:ln>
          <a:effectLst/>
        </p:spPr>
      </p:pic>
      <p:sp>
        <p:nvSpPr>
          <p:cNvPr id="33" name="Title 1">
            <a:extLst>
              <a:ext uri="{FF2B5EF4-FFF2-40B4-BE49-F238E27FC236}">
                <a16:creationId xmlns:a16="http://schemas.microsoft.com/office/drawing/2014/main" id="{B341B60E-E08D-967C-78AF-E1170CAD6D6D}"/>
              </a:ext>
            </a:extLst>
          </p:cNvPr>
          <p:cNvSpPr>
            <a:spLocks noGrp="1"/>
          </p:cNvSpPr>
          <p:nvPr>
            <p:ph type="title"/>
          </p:nvPr>
        </p:nvSpPr>
        <p:spPr>
          <a:xfrm>
            <a:off x="647423" y="6675"/>
            <a:ext cx="9509168" cy="692502"/>
          </a:xfrm>
        </p:spPr>
        <p:txBody>
          <a:bodyPr>
            <a:normAutofit/>
          </a:bodyPr>
          <a:lstStyle/>
          <a:p>
            <a:r>
              <a:rPr lang="en-US" sz="3600" b="1">
                <a:solidFill>
                  <a:srgbClr val="2B4D89"/>
                </a:solidFill>
                <a:latin typeface="+mn-lt"/>
              </a:rPr>
              <a:t>LASA SRF Group: expertise and experience in SRF</a:t>
            </a:r>
            <a:endParaRPr lang="it-IT" sz="3600" b="1">
              <a:solidFill>
                <a:srgbClr val="2B4D89"/>
              </a:solidFill>
              <a:latin typeface="+mn-lt"/>
            </a:endParaRPr>
          </a:p>
        </p:txBody>
      </p:sp>
      <p:sp>
        <p:nvSpPr>
          <p:cNvPr id="49" name="Title 1">
            <a:extLst>
              <a:ext uri="{FF2B5EF4-FFF2-40B4-BE49-F238E27FC236}">
                <a16:creationId xmlns:a16="http://schemas.microsoft.com/office/drawing/2014/main" id="{B341B60E-E08D-967C-78AF-E1170CAD6D6D}"/>
              </a:ext>
            </a:extLst>
          </p:cNvPr>
          <p:cNvSpPr txBox="1">
            <a:spLocks/>
          </p:cNvSpPr>
          <p:nvPr/>
        </p:nvSpPr>
        <p:spPr>
          <a:xfrm>
            <a:off x="656852" y="0"/>
            <a:ext cx="9509168"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LASA SRF Group: expertise and experience in SRF</a:t>
            </a:r>
            <a:endParaRPr lang="it-IT" sz="3600" b="1">
              <a:solidFill>
                <a:srgbClr val="2B4D89"/>
              </a:solidFill>
              <a:latin typeface="+mn-lt"/>
            </a:endParaRPr>
          </a:p>
        </p:txBody>
      </p:sp>
    </p:spTree>
    <p:extLst>
      <p:ext uri="{BB962C8B-B14F-4D97-AF65-F5344CB8AC3E}">
        <p14:creationId xmlns:p14="http://schemas.microsoft.com/office/powerpoint/2010/main" val="120721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BB9F6-9179-4B7D-8F7B-ABF7CD5785DE}"/>
              </a:ext>
            </a:extLst>
          </p:cNvPr>
          <p:cNvSpPr>
            <a:spLocks noGrp="1"/>
          </p:cNvSpPr>
          <p:nvPr>
            <p:ph idx="1"/>
          </p:nvPr>
        </p:nvSpPr>
        <p:spPr>
          <a:xfrm>
            <a:off x="740978" y="855344"/>
            <a:ext cx="7430210" cy="3683966"/>
          </a:xfrm>
        </p:spPr>
        <p:txBody>
          <a:bodyPr>
            <a:normAutofit/>
          </a:bodyPr>
          <a:lstStyle/>
          <a:p>
            <a:pPr marL="182563" indent="-182563">
              <a:defRPr/>
            </a:pPr>
            <a:r>
              <a:rPr lang="en-US" altLang="en-US" sz="2200" kern="0">
                <a:solidFill>
                  <a:schemeClr val="tx1">
                    <a:lumMod val="75000"/>
                    <a:lumOff val="25000"/>
                  </a:schemeClr>
                </a:solidFill>
              </a:rPr>
              <a:t>Full parametric model in terms of </a:t>
            </a:r>
            <a:r>
              <a:rPr lang="it-IT" altLang="en-US" sz="2200" b="1" kern="0">
                <a:solidFill>
                  <a:schemeClr val="tx1">
                    <a:lumMod val="75000"/>
                    <a:lumOff val="25000"/>
                  </a:schemeClr>
                </a:solidFill>
              </a:rPr>
              <a:t>7 </a:t>
            </a:r>
            <a:r>
              <a:rPr lang="en-US" altLang="en-US" sz="2200" b="1" kern="0">
                <a:solidFill>
                  <a:schemeClr val="tx1">
                    <a:lumMod val="75000"/>
                    <a:lumOff val="25000"/>
                  </a:schemeClr>
                </a:solidFill>
              </a:rPr>
              <a:t>geometrical parameters</a:t>
            </a:r>
          </a:p>
          <a:p>
            <a:pPr marL="182563" indent="-182563">
              <a:buFont typeface="Arial" panose="020B0604020202020204" pitchFamily="34" charset="0"/>
              <a:buChar char="•"/>
              <a:defRPr/>
            </a:pPr>
            <a:r>
              <a:rPr lang="en-US" altLang="en-US" sz="2200" kern="0">
                <a:solidFill>
                  <a:schemeClr val="tx1">
                    <a:lumMod val="75000"/>
                    <a:lumOff val="25000"/>
                  </a:schemeClr>
                </a:solidFill>
                <a:latin typeface="Calibri" panose="020F0502020204030204" pitchFamily="34" charset="0"/>
              </a:rPr>
              <a:t>We built a </a:t>
            </a:r>
            <a:r>
              <a:rPr lang="en-US" altLang="en-US" sz="2200" b="1" kern="0">
                <a:solidFill>
                  <a:schemeClr val="tx1">
                    <a:lumMod val="75000"/>
                    <a:lumOff val="25000"/>
                  </a:schemeClr>
                </a:solidFill>
                <a:latin typeface="Calibri" panose="020F0502020204030204" pitchFamily="34" charset="0"/>
              </a:rPr>
              <a:t>2D parametric tool </a:t>
            </a:r>
            <a:r>
              <a:rPr lang="en-US" altLang="en-US" sz="2200" b="1" kern="0" err="1">
                <a:solidFill>
                  <a:schemeClr val="accent1"/>
                </a:solidFill>
                <a:latin typeface="Calibri" panose="020F0502020204030204" pitchFamily="34" charset="0"/>
              </a:rPr>
              <a:t>BuildCavity</a:t>
            </a:r>
            <a:r>
              <a:rPr lang="en-US" altLang="en-US" sz="2200" b="1" kern="0">
                <a:solidFill>
                  <a:schemeClr val="accent1"/>
                </a:solidFill>
                <a:latin typeface="Calibri" panose="020F0502020204030204" pitchFamily="34" charset="0"/>
              </a:rPr>
              <a:t> </a:t>
            </a:r>
            <a:r>
              <a:rPr lang="en-US" altLang="en-US" sz="2200" kern="0">
                <a:solidFill>
                  <a:schemeClr val="tx1">
                    <a:lumMod val="75000"/>
                    <a:lumOff val="25000"/>
                  </a:schemeClr>
                </a:solidFill>
                <a:latin typeface="Calibri" panose="020F0502020204030204" pitchFamily="34" charset="0"/>
              </a:rPr>
              <a:t>for the analysis of the cavity shape on the </a:t>
            </a:r>
            <a:r>
              <a:rPr lang="en-US" altLang="en-US" sz="2200" b="1" kern="0">
                <a:solidFill>
                  <a:schemeClr val="tx1">
                    <a:lumMod val="75000"/>
                    <a:lumOff val="25000"/>
                  </a:schemeClr>
                </a:solidFill>
                <a:latin typeface="Calibri" panose="020F0502020204030204" pitchFamily="34" charset="0"/>
              </a:rPr>
              <a:t>electromagnetic</a:t>
            </a:r>
            <a:r>
              <a:rPr lang="en-US" altLang="en-US" sz="2200" kern="0">
                <a:solidFill>
                  <a:schemeClr val="tx1">
                    <a:lumMod val="75000"/>
                    <a:lumOff val="25000"/>
                  </a:schemeClr>
                </a:solidFill>
                <a:latin typeface="Calibri" panose="020F0502020204030204" pitchFamily="34" charset="0"/>
              </a:rPr>
              <a:t> parameters based on </a:t>
            </a:r>
            <a:r>
              <a:rPr lang="en-US" altLang="en-US" sz="2200" kern="0">
                <a:solidFill>
                  <a:srgbClr val="C00000"/>
                </a:solidFill>
                <a:latin typeface="Calibri" panose="020F0502020204030204" pitchFamily="34" charset="0"/>
              </a:rPr>
              <a:t>SUPERFISH</a:t>
            </a:r>
          </a:p>
          <a:p>
            <a:pPr marL="182563" indent="-182563">
              <a:buFont typeface="Arial" panose="020B0604020202020204" pitchFamily="34" charset="0"/>
              <a:buChar char="•"/>
              <a:defRPr/>
            </a:pPr>
            <a:r>
              <a:rPr lang="it-IT" altLang="en-US" sz="2200" b="1" kern="0">
                <a:solidFill>
                  <a:schemeClr val="tx1">
                    <a:lumMod val="75000"/>
                    <a:lumOff val="25000"/>
                  </a:schemeClr>
                </a:solidFill>
              </a:rPr>
              <a:t>A</a:t>
            </a:r>
            <a:r>
              <a:rPr lang="en-US" altLang="en-US" sz="2200" b="1" kern="0">
                <a:solidFill>
                  <a:schemeClr val="tx1">
                    <a:lumMod val="75000"/>
                    <a:lumOff val="25000"/>
                  </a:schemeClr>
                </a:solidFill>
              </a:rPr>
              <a:t> multicell cavity</a:t>
            </a:r>
            <a:r>
              <a:rPr lang="it-IT" altLang="en-US" sz="2200" b="1" kern="0">
                <a:solidFill>
                  <a:schemeClr val="tx1">
                    <a:lumMod val="75000"/>
                    <a:lumOff val="25000"/>
                  </a:schemeClr>
                </a:solidFill>
              </a:rPr>
              <a:t> </a:t>
            </a:r>
            <a:r>
              <a:rPr lang="it-IT" altLang="en-US" sz="2200" b="1" kern="0" err="1">
                <a:solidFill>
                  <a:schemeClr val="tx1">
                    <a:lumMod val="75000"/>
                    <a:lumOff val="25000"/>
                  </a:schemeClr>
                </a:solidFill>
              </a:rPr>
              <a:t>is</a:t>
            </a:r>
            <a:r>
              <a:rPr lang="it-IT" altLang="en-US" sz="2200" b="1" kern="0">
                <a:solidFill>
                  <a:schemeClr val="tx1">
                    <a:lumMod val="75000"/>
                    <a:lumOff val="25000"/>
                  </a:schemeClr>
                </a:solidFill>
              </a:rPr>
              <a:t> </a:t>
            </a:r>
            <a:r>
              <a:rPr lang="it-IT" altLang="en-US" sz="2200" b="1" kern="0" err="1">
                <a:solidFill>
                  <a:schemeClr val="tx1">
                    <a:lumMod val="75000"/>
                    <a:lumOff val="25000"/>
                  </a:schemeClr>
                </a:solidFill>
              </a:rPr>
              <a:t>then</a:t>
            </a:r>
            <a:r>
              <a:rPr lang="it-IT" altLang="en-US" sz="2200" b="1" kern="0">
                <a:solidFill>
                  <a:schemeClr val="tx1">
                    <a:lumMod val="75000"/>
                    <a:lumOff val="25000"/>
                  </a:schemeClr>
                </a:solidFill>
              </a:rPr>
              <a:t> </a:t>
            </a:r>
            <a:r>
              <a:rPr lang="it-IT" altLang="en-US" sz="2200" b="1" kern="0" err="1">
                <a:solidFill>
                  <a:schemeClr val="tx1">
                    <a:lumMod val="75000"/>
                    <a:lumOff val="25000"/>
                  </a:schemeClr>
                </a:solidFill>
              </a:rPr>
              <a:t>built</a:t>
            </a:r>
            <a:r>
              <a:rPr lang="it-IT" altLang="en-US" sz="2200" b="1" kern="0">
                <a:solidFill>
                  <a:schemeClr val="tx1">
                    <a:lumMod val="75000"/>
                    <a:lumOff val="25000"/>
                  </a:schemeClr>
                </a:solidFill>
              </a:rPr>
              <a:t> </a:t>
            </a:r>
            <a:r>
              <a:rPr lang="it-IT" altLang="en-US" sz="2200" kern="0" err="1">
                <a:solidFill>
                  <a:schemeClr val="tx1">
                    <a:lumMod val="75000"/>
                    <a:lumOff val="25000"/>
                  </a:schemeClr>
                </a:solidFill>
                <a:latin typeface="Calibri" panose="020F0502020204030204" pitchFamily="34" charset="0"/>
              </a:rPr>
              <a:t>minimizing</a:t>
            </a:r>
            <a:r>
              <a:rPr lang="it-IT" altLang="en-US" sz="2200" kern="0">
                <a:solidFill>
                  <a:schemeClr val="tx1">
                    <a:lumMod val="75000"/>
                    <a:lumOff val="25000"/>
                  </a:schemeClr>
                </a:solidFill>
                <a:latin typeface="Calibri" panose="020F0502020204030204" pitchFamily="34" charset="0"/>
              </a:rPr>
              <a:t> Field </a:t>
            </a:r>
            <a:r>
              <a:rPr lang="it-IT" altLang="en-US" sz="2200" kern="0" err="1">
                <a:solidFill>
                  <a:schemeClr val="tx1">
                    <a:lumMod val="75000"/>
                    <a:lumOff val="25000"/>
                  </a:schemeClr>
                </a:solidFill>
                <a:latin typeface="Calibri" panose="020F0502020204030204" pitchFamily="34" charset="0"/>
              </a:rPr>
              <a:t>Flatness</a:t>
            </a:r>
            <a:r>
              <a:rPr lang="it-IT" altLang="en-US" sz="2200" kern="0">
                <a:solidFill>
                  <a:schemeClr val="tx1">
                    <a:lumMod val="75000"/>
                    <a:lumOff val="25000"/>
                  </a:schemeClr>
                </a:solidFill>
                <a:latin typeface="Calibri" panose="020F0502020204030204" pitchFamily="34" charset="0"/>
              </a:rPr>
              <a:t> </a:t>
            </a:r>
            <a:r>
              <a:rPr lang="it-IT" altLang="en-US" sz="2200" kern="0" err="1">
                <a:solidFill>
                  <a:schemeClr val="tx1">
                    <a:lumMod val="75000"/>
                    <a:lumOff val="25000"/>
                  </a:schemeClr>
                </a:solidFill>
                <a:latin typeface="Calibri" panose="020F0502020204030204" pitchFamily="34" charset="0"/>
              </a:rPr>
              <a:t>error</a:t>
            </a:r>
            <a:r>
              <a:rPr lang="it-IT" altLang="en-US" sz="2200" kern="0">
                <a:solidFill>
                  <a:schemeClr val="tx1">
                    <a:lumMod val="75000"/>
                    <a:lumOff val="25000"/>
                  </a:schemeClr>
                </a:solidFill>
                <a:latin typeface="Calibri" panose="020F0502020204030204" pitchFamily="34" charset="0"/>
              </a:rPr>
              <a:t>, compute</a:t>
            </a:r>
            <a:r>
              <a:rPr lang="it-IT" altLang="en-US" sz="2200" kern="0">
                <a:solidFill>
                  <a:schemeClr val="tx1">
                    <a:lumMod val="75000"/>
                    <a:lumOff val="25000"/>
                  </a:schemeClr>
                </a:solidFill>
              </a:rPr>
              <a:t> </a:t>
            </a:r>
            <a:r>
              <a:rPr lang="it-IT" altLang="en-US" sz="2200" kern="0">
                <a:solidFill>
                  <a:schemeClr val="tx1">
                    <a:lumMod val="75000"/>
                    <a:lumOff val="25000"/>
                  </a:schemeClr>
                </a:solidFill>
                <a:latin typeface="Symbol" panose="05050102010706020507" pitchFamily="18" charset="2"/>
              </a:rPr>
              <a:t>b </a:t>
            </a:r>
            <a:r>
              <a:rPr lang="it-IT" altLang="en-US" sz="2200" kern="0">
                <a:solidFill>
                  <a:schemeClr val="tx1">
                    <a:lumMod val="75000"/>
                    <a:lumOff val="25000"/>
                  </a:schemeClr>
                </a:solidFill>
                <a:latin typeface="Calibri" panose="020F0502020204030204" pitchFamily="34" charset="0"/>
              </a:rPr>
              <a:t>and TTF </a:t>
            </a:r>
            <a:r>
              <a:rPr lang="it-IT" altLang="en-US" sz="2200" kern="0" err="1">
                <a:solidFill>
                  <a:schemeClr val="tx1">
                    <a:lumMod val="75000"/>
                    <a:lumOff val="25000"/>
                  </a:schemeClr>
                </a:solidFill>
                <a:latin typeface="Calibri" panose="020F0502020204030204" pitchFamily="34" charset="0"/>
              </a:rPr>
              <a:t>as</a:t>
            </a:r>
            <a:r>
              <a:rPr lang="it-IT" altLang="en-US" sz="2200" kern="0">
                <a:solidFill>
                  <a:schemeClr val="tx1">
                    <a:lumMod val="75000"/>
                    <a:lumOff val="25000"/>
                  </a:schemeClr>
                </a:solidFill>
                <a:latin typeface="Calibri" panose="020F0502020204030204" pitchFamily="34" charset="0"/>
              </a:rPr>
              <a:t> </a:t>
            </a:r>
            <a:r>
              <a:rPr lang="it-IT" altLang="en-US" sz="2200" kern="0" err="1">
                <a:solidFill>
                  <a:schemeClr val="tx1">
                    <a:lumMod val="75000"/>
                    <a:lumOff val="25000"/>
                  </a:schemeClr>
                </a:solidFill>
                <a:latin typeface="Calibri" panose="020F0502020204030204" pitchFamily="34" charset="0"/>
              </a:rPr>
              <a:t>well</a:t>
            </a:r>
            <a:r>
              <a:rPr lang="it-IT" altLang="en-US" sz="2200" kern="0">
                <a:solidFill>
                  <a:schemeClr val="tx1">
                    <a:lumMod val="75000"/>
                    <a:lumOff val="25000"/>
                  </a:schemeClr>
                </a:solidFill>
                <a:latin typeface="Calibri" panose="020F0502020204030204" pitchFamily="34" charset="0"/>
              </a:rPr>
              <a:t> </a:t>
            </a:r>
            <a:r>
              <a:rPr lang="it-IT" altLang="en-US" sz="2200" kern="0" err="1">
                <a:solidFill>
                  <a:schemeClr val="tx1">
                    <a:lumMod val="75000"/>
                    <a:lumOff val="25000"/>
                  </a:schemeClr>
                </a:solidFill>
                <a:latin typeface="Calibri" panose="020F0502020204030204" pitchFamily="34" charset="0"/>
              </a:rPr>
              <a:t>as</a:t>
            </a:r>
            <a:r>
              <a:rPr lang="it-IT" altLang="en-US" sz="2200" kern="0">
                <a:solidFill>
                  <a:schemeClr val="tx1">
                    <a:lumMod val="75000"/>
                    <a:lumOff val="25000"/>
                  </a:schemeClr>
                </a:solidFill>
                <a:latin typeface="Calibri" panose="020F0502020204030204" pitchFamily="34" charset="0"/>
              </a:rPr>
              <a:t> </a:t>
            </a:r>
            <a:r>
              <a:rPr lang="it-IT" altLang="en-US" sz="2200" kern="0" err="1">
                <a:solidFill>
                  <a:schemeClr val="tx1">
                    <a:lumMod val="75000"/>
                    <a:lumOff val="25000"/>
                  </a:schemeClr>
                </a:solidFill>
                <a:latin typeface="Calibri" panose="020F0502020204030204" pitchFamily="34" charset="0"/>
              </a:rPr>
              <a:t>final</a:t>
            </a:r>
            <a:r>
              <a:rPr lang="it-IT" altLang="en-US" sz="2200" kern="0">
                <a:solidFill>
                  <a:schemeClr val="tx1">
                    <a:lumMod val="75000"/>
                    <a:lumOff val="25000"/>
                  </a:schemeClr>
                </a:solidFill>
                <a:latin typeface="Calibri" panose="020F0502020204030204" pitchFamily="34" charset="0"/>
              </a:rPr>
              <a:t> performances</a:t>
            </a:r>
          </a:p>
          <a:p>
            <a:pPr marL="182563" indent="-182563">
              <a:buFont typeface="Arial" panose="020B0604020202020204" pitchFamily="34" charset="0"/>
              <a:buChar char="•"/>
              <a:defRPr/>
            </a:pPr>
            <a:r>
              <a:rPr lang="en-US" altLang="en-US" sz="2200" kern="0">
                <a:solidFill>
                  <a:schemeClr val="tx1">
                    <a:lumMod val="75000"/>
                    <a:lumOff val="25000"/>
                  </a:schemeClr>
                </a:solidFill>
              </a:rPr>
              <a:t>The </a:t>
            </a:r>
            <a:r>
              <a:rPr lang="en-US" altLang="en-US" sz="2200" b="1" kern="0">
                <a:solidFill>
                  <a:schemeClr val="tx1">
                    <a:lumMod val="75000"/>
                    <a:lumOff val="25000"/>
                  </a:schemeClr>
                </a:solidFill>
              </a:rPr>
              <a:t>2D model</a:t>
            </a:r>
            <a:r>
              <a:rPr lang="en-US" altLang="en-US" sz="2200" kern="0">
                <a:solidFill>
                  <a:schemeClr val="tx1">
                    <a:lumMod val="75000"/>
                    <a:lumOff val="25000"/>
                  </a:schemeClr>
                </a:solidFill>
              </a:rPr>
              <a:t> constitutes the </a:t>
            </a:r>
            <a:r>
              <a:rPr lang="en-US" altLang="en-US" sz="2200" b="1" kern="0">
                <a:solidFill>
                  <a:schemeClr val="tx1">
                    <a:lumMod val="75000"/>
                    <a:lumOff val="25000"/>
                  </a:schemeClr>
                </a:solidFill>
              </a:rPr>
              <a:t>basis for further 3D simulations </a:t>
            </a:r>
            <a:r>
              <a:rPr lang="en-US" altLang="en-US" sz="2200" kern="0">
                <a:solidFill>
                  <a:schemeClr val="tx1">
                    <a:lumMod val="75000"/>
                    <a:lumOff val="25000"/>
                  </a:schemeClr>
                </a:solidFill>
              </a:rPr>
              <a:t>(HFSS, CST) for HOMs, </a:t>
            </a:r>
            <a:r>
              <a:rPr lang="en-US" altLang="en-US" sz="2200" kern="0" err="1">
                <a:solidFill>
                  <a:schemeClr val="tx1">
                    <a:lumMod val="75000"/>
                    <a:lumOff val="25000"/>
                  </a:schemeClr>
                </a:solidFill>
              </a:rPr>
              <a:t>multipacting</a:t>
            </a:r>
            <a:r>
              <a:rPr lang="en-US" altLang="en-US" sz="2200" kern="0">
                <a:solidFill>
                  <a:schemeClr val="tx1">
                    <a:lumMod val="75000"/>
                    <a:lumOff val="25000"/>
                  </a:schemeClr>
                </a:solidFill>
              </a:rPr>
              <a:t>,</a:t>
            </a:r>
            <a:br>
              <a:rPr lang="en-US" altLang="en-US" sz="2200" kern="0">
                <a:solidFill>
                  <a:schemeClr val="tx1">
                    <a:lumMod val="75000"/>
                    <a:lumOff val="25000"/>
                  </a:schemeClr>
                </a:solidFill>
              </a:rPr>
            </a:br>
            <a:r>
              <a:rPr lang="en-US" altLang="en-US" sz="2200" kern="0">
                <a:solidFill>
                  <a:schemeClr val="tx1">
                    <a:lumMod val="75000"/>
                    <a:lumOff val="25000"/>
                  </a:schemeClr>
                </a:solidFill>
              </a:rPr>
              <a:t>field emission considerations</a:t>
            </a:r>
          </a:p>
        </p:txBody>
      </p:sp>
      <p:sp>
        <p:nvSpPr>
          <p:cNvPr id="4" name="Slide Number Placeholder 3">
            <a:extLst>
              <a:ext uri="{FF2B5EF4-FFF2-40B4-BE49-F238E27FC236}">
                <a16:creationId xmlns:a16="http://schemas.microsoft.com/office/drawing/2014/main" id="{F2D2624C-0E56-4840-BC70-BEFF1C958116}"/>
              </a:ext>
            </a:extLst>
          </p:cNvPr>
          <p:cNvSpPr>
            <a:spLocks noGrp="1"/>
          </p:cNvSpPr>
          <p:nvPr>
            <p:ph type="sldNum" sz="quarter" idx="12"/>
          </p:nvPr>
        </p:nvSpPr>
        <p:spPr/>
        <p:txBody>
          <a:bodyPr/>
          <a:lstStyle/>
          <a:p>
            <a:fld id="{04C9B3F7-442F-44E1-8CDE-96AB193CDDE0}" type="slidenum">
              <a:rPr lang="it-IT" smtClean="0"/>
              <a:t>4</a:t>
            </a:fld>
            <a:endParaRPr lang="it-IT"/>
          </a:p>
        </p:txBody>
      </p:sp>
      <p:sp>
        <p:nvSpPr>
          <p:cNvPr id="7" name="Rectangle 3">
            <a:extLst>
              <a:ext uri="{FF2B5EF4-FFF2-40B4-BE49-F238E27FC236}">
                <a16:creationId xmlns:a16="http://schemas.microsoft.com/office/drawing/2014/main" id="{62DA7C5F-7D60-4771-B16E-AD83FEFD8DB9}"/>
              </a:ext>
            </a:extLst>
          </p:cNvPr>
          <p:cNvSpPr txBox="1">
            <a:spLocks noChangeArrowheads="1"/>
          </p:cNvSpPr>
          <p:nvPr/>
        </p:nvSpPr>
        <p:spPr>
          <a:xfrm>
            <a:off x="740978" y="3068961"/>
            <a:ext cx="7987686" cy="3672408"/>
          </a:xfrm>
          <a:prstGeom prst="rect">
            <a:avLst/>
          </a:prstGeom>
        </p:spPr>
        <p:txBody>
          <a:bodyPr/>
          <a:lstStyle>
            <a:lvl1pPr algn="l" rtl="0" eaLnBrk="0" fontAlgn="base" hangingPunct="0">
              <a:spcBef>
                <a:spcPct val="20000"/>
              </a:spcBef>
              <a:spcAft>
                <a:spcPct val="0"/>
              </a:spcAft>
              <a:buClr>
                <a:schemeClr val="tx1"/>
              </a:buClr>
              <a:buSzPct val="120000"/>
              <a:defRPr sz="2000">
                <a:solidFill>
                  <a:srgbClr val="004C97"/>
                </a:solidFill>
                <a:latin typeface="+mn-lt"/>
                <a:ea typeface="+mn-ea"/>
                <a:cs typeface="+mn-cs"/>
              </a:defRPr>
            </a:lvl1pPr>
            <a:lvl2pPr marL="304800" indent="-190500" algn="l" rtl="0" eaLnBrk="0" fontAlgn="base" hangingPunct="0">
              <a:spcBef>
                <a:spcPct val="20000"/>
              </a:spcBef>
              <a:spcAft>
                <a:spcPct val="0"/>
              </a:spcAft>
              <a:buSzPct val="60000"/>
              <a:buBlip>
                <a:blip r:embed="rId3"/>
              </a:buBlip>
              <a:defRPr>
                <a:solidFill>
                  <a:srgbClr val="004C97"/>
                </a:solidFill>
                <a:latin typeface="+mn-lt"/>
              </a:defRPr>
            </a:lvl2pPr>
            <a:lvl3pPr marL="574675" indent="-155575" algn="l" rtl="0" eaLnBrk="0" fontAlgn="base" hangingPunct="0">
              <a:spcBef>
                <a:spcPct val="20000"/>
              </a:spcBef>
              <a:spcAft>
                <a:spcPct val="0"/>
              </a:spcAft>
              <a:buSzPct val="70000"/>
              <a:buBlip>
                <a:blip r:embed="rId4"/>
              </a:buBlip>
              <a:defRPr sz="1600">
                <a:solidFill>
                  <a:schemeClr val="tx1"/>
                </a:solidFill>
                <a:latin typeface="+mn-lt"/>
              </a:defRPr>
            </a:lvl3pPr>
            <a:lvl4pPr marL="803275" indent="-114300" algn="l" rtl="0" eaLnBrk="0" fontAlgn="base" hangingPunct="0">
              <a:spcBef>
                <a:spcPct val="20000"/>
              </a:spcBef>
              <a:spcAft>
                <a:spcPct val="0"/>
              </a:spcAft>
              <a:buChar char="–"/>
              <a:defRPr sz="1400">
                <a:solidFill>
                  <a:srgbClr val="004C97"/>
                </a:solidFill>
                <a:latin typeface="+mn-lt"/>
              </a:defRPr>
            </a:lvl4pPr>
            <a:lvl5pPr marL="1031875" indent="-114300" algn="l" rtl="0" eaLnBrk="0" fontAlgn="base" hangingPunct="0">
              <a:spcBef>
                <a:spcPct val="20000"/>
              </a:spcBef>
              <a:spcAft>
                <a:spcPct val="0"/>
              </a:spcAft>
              <a:buChar char="»"/>
              <a:defRPr sz="1400">
                <a:solidFill>
                  <a:schemeClr val="tx1"/>
                </a:solidFill>
                <a:latin typeface="+mn-lt"/>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182563" indent="-182563">
              <a:buFont typeface="Arial" panose="020B0604020202020204" pitchFamily="34" charset="0"/>
              <a:buChar char="•"/>
              <a:defRPr/>
            </a:pPr>
            <a:endParaRPr lang="it-IT" altLang="en-US" kern="0">
              <a:solidFill>
                <a:schemeClr val="bg2">
                  <a:lumMod val="10000"/>
                </a:schemeClr>
              </a:solidFill>
            </a:endParaRPr>
          </a:p>
        </p:txBody>
      </p:sp>
      <p:pic>
        <p:nvPicPr>
          <p:cNvPr id="9" name="Picture 16" descr="P:\files per Pagani\figura2.jpg">
            <a:extLst>
              <a:ext uri="{FF2B5EF4-FFF2-40B4-BE49-F238E27FC236}">
                <a16:creationId xmlns:a16="http://schemas.microsoft.com/office/drawing/2014/main" id="{2EE331AE-2A10-4BD7-8A23-07B0FBBB7A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6138" y="939357"/>
            <a:ext cx="2077584" cy="165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P:\files per Pagani\figura3.jpg">
            <a:extLst>
              <a:ext uri="{FF2B5EF4-FFF2-40B4-BE49-F238E27FC236}">
                <a16:creationId xmlns:a16="http://schemas.microsoft.com/office/drawing/2014/main" id="{9C9B4256-C9FF-49A0-ADC0-93677D1633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4930" y="1957627"/>
            <a:ext cx="2613931" cy="20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V:\Cavities\geom.wmf">
            <a:extLst>
              <a:ext uri="{FF2B5EF4-FFF2-40B4-BE49-F238E27FC236}">
                <a16:creationId xmlns:a16="http://schemas.microsoft.com/office/drawing/2014/main" id="{2B7AFBD1-9F92-40D2-A46D-46BADB6BED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7750" t="5319" r="30501" b="5002"/>
          <a:stretch>
            <a:fillRect/>
          </a:stretch>
        </p:blipFill>
        <p:spPr bwMode="auto">
          <a:xfrm>
            <a:off x="10235366" y="112707"/>
            <a:ext cx="1713495" cy="2337611"/>
          </a:xfrm>
          <a:prstGeom prst="rect">
            <a:avLst/>
          </a:prstGeom>
          <a:solidFill>
            <a:schemeClr val="bg1"/>
          </a:solidFill>
          <a:ln w="38100">
            <a:solidFill>
              <a:schemeClr val="accent2">
                <a:lumMod val="60000"/>
                <a:lumOff val="40000"/>
              </a:schemeClr>
            </a:solidFill>
            <a:miter lim="800000"/>
            <a:headEnd/>
            <a:tailEnd/>
          </a:ln>
          <a:effectLst/>
        </p:spPr>
      </p:pic>
      <p:sp>
        <p:nvSpPr>
          <p:cNvPr id="12" name="TextBox 11">
            <a:extLst>
              <a:ext uri="{FF2B5EF4-FFF2-40B4-BE49-F238E27FC236}">
                <a16:creationId xmlns:a16="http://schemas.microsoft.com/office/drawing/2014/main" id="{7A3DE333-FA38-42FC-B871-F1C469E8DA9B}"/>
              </a:ext>
            </a:extLst>
          </p:cNvPr>
          <p:cNvSpPr txBox="1"/>
          <p:nvPr/>
        </p:nvSpPr>
        <p:spPr>
          <a:xfrm>
            <a:off x="8421741" y="2375571"/>
            <a:ext cx="124930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err="1"/>
              <a:t>BuildCavity</a:t>
            </a:r>
            <a:endParaRPr lang="en-US"/>
          </a:p>
        </p:txBody>
      </p:sp>
      <p:sp>
        <p:nvSpPr>
          <p:cNvPr id="14" name="TextBox 13">
            <a:extLst>
              <a:ext uri="{FF2B5EF4-FFF2-40B4-BE49-F238E27FC236}">
                <a16:creationId xmlns:a16="http://schemas.microsoft.com/office/drawing/2014/main" id="{EA957C7B-DBA7-42A2-9967-A25F327259BB}"/>
              </a:ext>
            </a:extLst>
          </p:cNvPr>
          <p:cNvSpPr txBox="1"/>
          <p:nvPr/>
        </p:nvSpPr>
        <p:spPr>
          <a:xfrm>
            <a:off x="9192344" y="65822"/>
            <a:ext cx="1713495"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a:t>Half Cell Parameters</a:t>
            </a:r>
          </a:p>
        </p:txBody>
      </p:sp>
      <p:pic>
        <p:nvPicPr>
          <p:cNvPr id="15" name="Picture 4" descr="C P _WP3-INFN Milano Talk">
            <a:extLst>
              <a:ext uri="{FF2B5EF4-FFF2-40B4-BE49-F238E27FC236}">
                <a16:creationId xmlns:a16="http://schemas.microsoft.com/office/drawing/2014/main" id="{B6F14D3F-874F-45E3-83A6-BF0326A586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093" t="16664" r="5093" b="5940"/>
          <a:stretch>
            <a:fillRect/>
          </a:stretch>
        </p:blipFill>
        <p:spPr bwMode="auto">
          <a:xfrm>
            <a:off x="7763546" y="3827269"/>
            <a:ext cx="4428454" cy="294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po 2">
            <a:extLst>
              <a:ext uri="{FF2B5EF4-FFF2-40B4-BE49-F238E27FC236}">
                <a16:creationId xmlns:a16="http://schemas.microsoft.com/office/drawing/2014/main" id="{56564724-9DE1-44F9-BA93-7685F26206C7}"/>
              </a:ext>
            </a:extLst>
          </p:cNvPr>
          <p:cNvGrpSpPr/>
          <p:nvPr/>
        </p:nvGrpSpPr>
        <p:grpSpPr>
          <a:xfrm>
            <a:off x="991082" y="4563145"/>
            <a:ext cx="3454205" cy="1943077"/>
            <a:chOff x="4250880" y="496771"/>
            <a:chExt cx="3261192" cy="1546336"/>
          </a:xfrm>
        </p:grpSpPr>
        <p:pic>
          <p:nvPicPr>
            <p:cNvPr id="18" name="Picture 18">
              <a:extLst>
                <a:ext uri="{FF2B5EF4-FFF2-40B4-BE49-F238E27FC236}">
                  <a16:creationId xmlns:a16="http://schemas.microsoft.com/office/drawing/2014/main" id="{9D2CF04B-2992-41E1-9DA4-443B753A6E7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50880" y="496771"/>
              <a:ext cx="3261192" cy="1546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CasellaDiTesto 10">
              <a:extLst>
                <a:ext uri="{FF2B5EF4-FFF2-40B4-BE49-F238E27FC236}">
                  <a16:creationId xmlns:a16="http://schemas.microsoft.com/office/drawing/2014/main" id="{A2D6CEBD-8231-43B6-AAB8-FC8DB857AADA}"/>
                </a:ext>
              </a:extLst>
            </p:cNvPr>
            <p:cNvSpPr txBox="1">
              <a:spLocks noChangeArrowheads="1"/>
            </p:cNvSpPr>
            <p:nvPr/>
          </p:nvSpPr>
          <p:spPr bwMode="auto">
            <a:xfrm>
              <a:off x="5315237" y="1734464"/>
              <a:ext cx="2078649" cy="27891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defRPr/>
              </a:pPr>
              <a:r>
                <a:rPr lang="en-US" sz="900">
                  <a:solidFill>
                    <a:schemeClr val="accent6">
                      <a:lumMod val="75000"/>
                    </a:schemeClr>
                  </a:solidFill>
                  <a:latin typeface="Calibri"/>
                </a:rPr>
                <a:t>ESS MB Cavity: Example of </a:t>
              </a:r>
              <a:r>
                <a:rPr lang="en-US" sz="900" b="1">
                  <a:solidFill>
                    <a:schemeClr val="accent6">
                      <a:lumMod val="75000"/>
                    </a:schemeClr>
                  </a:solidFill>
                  <a:latin typeface="Calibri"/>
                </a:rPr>
                <a:t>EM analyses performed</a:t>
              </a:r>
              <a:r>
                <a:rPr lang="en-US" sz="900">
                  <a:solidFill>
                    <a:schemeClr val="accent6">
                      <a:lumMod val="75000"/>
                    </a:schemeClr>
                  </a:solidFill>
                  <a:latin typeface="Calibri"/>
                </a:rPr>
                <a:t>: Dipole HOM at 1742.47 MHz</a:t>
              </a:r>
              <a:endParaRPr lang="en-US" altLang="it-IT" sz="825">
                <a:solidFill>
                  <a:srgbClr val="000000"/>
                </a:solidFill>
              </a:endParaRPr>
            </a:p>
          </p:txBody>
        </p:sp>
      </p:grpSp>
      <p:pic>
        <p:nvPicPr>
          <p:cNvPr id="20" name="Immagine 7">
            <a:extLst>
              <a:ext uri="{FF2B5EF4-FFF2-40B4-BE49-F238E27FC236}">
                <a16:creationId xmlns:a16="http://schemas.microsoft.com/office/drawing/2014/main" id="{397CE3A7-366A-4215-BC1A-A0B871CAF5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9484" y="6089970"/>
            <a:ext cx="1278949" cy="663159"/>
          </a:xfrm>
          <a:prstGeom prst="rect">
            <a:avLst/>
          </a:prstGeom>
          <a:ln>
            <a:noFill/>
          </a:ln>
          <a:effectLst/>
        </p:spPr>
      </p:pic>
      <p:pic>
        <p:nvPicPr>
          <p:cNvPr id="21" name="Picture 3">
            <a:extLst>
              <a:ext uri="{FF2B5EF4-FFF2-40B4-BE49-F238E27FC236}">
                <a16:creationId xmlns:a16="http://schemas.microsoft.com/office/drawing/2014/main" id="{94C5A047-D773-423D-86FD-E5AE373A0238}"/>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68961" y="4482534"/>
            <a:ext cx="2994775" cy="2326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CasellaDiTesto 7">
            <a:extLst>
              <a:ext uri="{FF2B5EF4-FFF2-40B4-BE49-F238E27FC236}">
                <a16:creationId xmlns:a16="http://schemas.microsoft.com/office/drawing/2014/main" id="{011B0C83-D36D-489E-B196-C78A83702775}"/>
              </a:ext>
            </a:extLst>
          </p:cNvPr>
          <p:cNvSpPr txBox="1"/>
          <p:nvPr/>
        </p:nvSpPr>
        <p:spPr>
          <a:xfrm>
            <a:off x="4687110" y="4982524"/>
            <a:ext cx="2200037" cy="507831"/>
          </a:xfrm>
          <a:prstGeom prst="rect">
            <a:avLst/>
          </a:prstGeom>
          <a:solidFill>
            <a:schemeClr val="bg1"/>
          </a:solidFill>
        </p:spPr>
        <p:txBody>
          <a:bodyPr wrap="square">
            <a:spAutoFit/>
          </a:bodyPr>
          <a:lstStyle/>
          <a:p>
            <a:pPr algn="ctr" defTabSz="685800">
              <a:defRPr/>
            </a:pPr>
            <a:r>
              <a:rPr lang="en-US" sz="900">
                <a:solidFill>
                  <a:schemeClr val="accent6">
                    <a:lumMod val="75000"/>
                  </a:schemeClr>
                </a:solidFill>
                <a:latin typeface="Calibri"/>
              </a:rPr>
              <a:t>PIP-II LB Cavity: Example of </a:t>
            </a:r>
            <a:r>
              <a:rPr lang="en-US" sz="900" b="1">
                <a:solidFill>
                  <a:schemeClr val="accent6">
                    <a:lumMod val="75000"/>
                  </a:schemeClr>
                </a:solidFill>
                <a:latin typeface="Calibri"/>
              </a:rPr>
              <a:t>EM analyses performed</a:t>
            </a:r>
            <a:r>
              <a:rPr lang="en-US" sz="900">
                <a:solidFill>
                  <a:schemeClr val="accent6">
                    <a:lumMod val="75000"/>
                  </a:schemeClr>
                </a:solidFill>
                <a:latin typeface="Calibri"/>
              </a:rPr>
              <a:t>: Dipole HOM at 1678 MHz showing partial reflections in the FPC</a:t>
            </a:r>
          </a:p>
        </p:txBody>
      </p:sp>
      <p:pic>
        <p:nvPicPr>
          <p:cNvPr id="23" name="Picture 22" descr="Logo&#10;&#10;Description automatically generated">
            <a:extLst>
              <a:ext uri="{FF2B5EF4-FFF2-40B4-BE49-F238E27FC236}">
                <a16:creationId xmlns:a16="http://schemas.microsoft.com/office/drawing/2014/main" id="{E8771D89-8847-456A-A691-679C6D40EE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4170" y="4173150"/>
            <a:ext cx="1661046" cy="937768"/>
          </a:xfrm>
          <a:prstGeom prst="rect">
            <a:avLst/>
          </a:prstGeom>
        </p:spPr>
      </p:pic>
      <p:sp>
        <p:nvSpPr>
          <p:cNvPr id="26" name="Title 1">
            <a:extLst>
              <a:ext uri="{FF2B5EF4-FFF2-40B4-BE49-F238E27FC236}">
                <a16:creationId xmlns:a16="http://schemas.microsoft.com/office/drawing/2014/main" id="{5A018209-78C7-4625-5F3F-AD3A7C8EB0A3}"/>
              </a:ext>
            </a:extLst>
          </p:cNvPr>
          <p:cNvSpPr>
            <a:spLocks noGrp="1"/>
          </p:cNvSpPr>
          <p:nvPr>
            <p:ph type="title"/>
          </p:nvPr>
        </p:nvSpPr>
        <p:spPr>
          <a:xfrm>
            <a:off x="647423" y="6675"/>
            <a:ext cx="9509168" cy="692502"/>
          </a:xfrm>
        </p:spPr>
        <p:txBody>
          <a:bodyPr>
            <a:normAutofit/>
          </a:bodyPr>
          <a:lstStyle/>
          <a:p>
            <a:r>
              <a:rPr lang="en-US" sz="3600" b="1">
                <a:solidFill>
                  <a:srgbClr val="2B4D89"/>
                </a:solidFill>
                <a:latin typeface="+mn-lt"/>
              </a:rPr>
              <a:t>Cavity – Electromagnetic Design</a:t>
            </a:r>
            <a:endParaRPr lang="it-IT" sz="3600" b="1">
              <a:solidFill>
                <a:srgbClr val="2B4D89"/>
              </a:solidFill>
              <a:latin typeface="+mn-lt"/>
            </a:endParaRPr>
          </a:p>
        </p:txBody>
      </p:sp>
      <p:pic>
        <p:nvPicPr>
          <p:cNvPr id="27" name="Picture 26" descr="Logo&#10;&#10;Description automatically generated">
            <a:extLst>
              <a:ext uri="{FF2B5EF4-FFF2-40B4-BE49-F238E27FC236}">
                <a16:creationId xmlns:a16="http://schemas.microsoft.com/office/drawing/2014/main" id="{A0CF1ECC-A654-FBA2-291C-E4008533AC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19080" y="3535813"/>
            <a:ext cx="789122" cy="582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45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CD0CE15C-7424-499B-BA08-E583932FE3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429" y="5652485"/>
            <a:ext cx="4146823" cy="93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411BB948-92A3-4A06-A333-8AFAEE6CF9B4}"/>
              </a:ext>
            </a:extLst>
          </p:cNvPr>
          <p:cNvSpPr>
            <a:spLocks noGrp="1"/>
          </p:cNvSpPr>
          <p:nvPr>
            <p:ph type="title"/>
          </p:nvPr>
        </p:nvSpPr>
        <p:spPr>
          <a:xfrm>
            <a:off x="654097" y="1"/>
            <a:ext cx="9992284" cy="692502"/>
          </a:xfrm>
        </p:spPr>
        <p:txBody>
          <a:bodyPr>
            <a:normAutofit/>
          </a:bodyPr>
          <a:lstStyle/>
          <a:p>
            <a:r>
              <a:rPr lang="en-US" sz="3600" b="1">
                <a:solidFill>
                  <a:srgbClr val="2B4D89"/>
                </a:solidFill>
                <a:latin typeface="+mn-lt"/>
              </a:rPr>
              <a:t>Cavity – Mechanical Design</a:t>
            </a:r>
          </a:p>
        </p:txBody>
      </p:sp>
      <p:sp>
        <p:nvSpPr>
          <p:cNvPr id="3" name="Content Placeholder 2">
            <a:extLst>
              <a:ext uri="{FF2B5EF4-FFF2-40B4-BE49-F238E27FC236}">
                <a16:creationId xmlns:a16="http://schemas.microsoft.com/office/drawing/2014/main" id="{4FEBB9F6-9179-4B7D-8F7B-ABF7CD5785DE}"/>
              </a:ext>
            </a:extLst>
          </p:cNvPr>
          <p:cNvSpPr>
            <a:spLocks noGrp="1"/>
          </p:cNvSpPr>
          <p:nvPr>
            <p:ph idx="1"/>
          </p:nvPr>
        </p:nvSpPr>
        <p:spPr>
          <a:xfrm>
            <a:off x="714793" y="645476"/>
            <a:ext cx="11455460" cy="4987333"/>
          </a:xfrm>
        </p:spPr>
        <p:txBody>
          <a:bodyPr/>
          <a:lstStyle/>
          <a:p>
            <a:r>
              <a:rPr lang="en-US" sz="2200">
                <a:solidFill>
                  <a:schemeClr val="tx1">
                    <a:lumMod val="75000"/>
                    <a:lumOff val="25000"/>
                  </a:schemeClr>
                </a:solidFill>
              </a:rPr>
              <a:t>The </a:t>
            </a:r>
            <a:r>
              <a:rPr lang="en-US" sz="2200" b="1">
                <a:solidFill>
                  <a:schemeClr val="tx1">
                    <a:lumMod val="75000"/>
                    <a:lumOff val="25000"/>
                  </a:schemeClr>
                </a:solidFill>
              </a:rPr>
              <a:t>EM design </a:t>
            </a:r>
            <a:r>
              <a:rPr lang="en-US" sz="2200">
                <a:solidFill>
                  <a:schemeClr val="tx1">
                    <a:lumMod val="75000"/>
                    <a:lumOff val="25000"/>
                  </a:schemeClr>
                </a:solidFill>
              </a:rPr>
              <a:t>is </a:t>
            </a:r>
            <a:r>
              <a:rPr lang="en-US" sz="2200" b="1">
                <a:solidFill>
                  <a:schemeClr val="tx1">
                    <a:lumMod val="75000"/>
                    <a:lumOff val="25000"/>
                  </a:schemeClr>
                </a:solidFill>
              </a:rPr>
              <a:t>transferred</a:t>
            </a:r>
            <a:r>
              <a:rPr lang="en-US" sz="2200">
                <a:solidFill>
                  <a:schemeClr val="tx1">
                    <a:lumMod val="75000"/>
                    <a:lumOff val="25000"/>
                  </a:schemeClr>
                </a:solidFill>
              </a:rPr>
              <a:t> to </a:t>
            </a:r>
            <a:r>
              <a:rPr lang="en-US" sz="2200" b="1">
                <a:solidFill>
                  <a:schemeClr val="tx1">
                    <a:lumMod val="75000"/>
                    <a:lumOff val="25000"/>
                  </a:schemeClr>
                </a:solidFill>
              </a:rPr>
              <a:t>mechanical analysis </a:t>
            </a:r>
            <a:r>
              <a:rPr lang="en-US" sz="2200">
                <a:solidFill>
                  <a:schemeClr val="tx1">
                    <a:lumMod val="75000"/>
                    <a:lumOff val="25000"/>
                  </a:schemeClr>
                </a:solidFill>
              </a:rPr>
              <a:t>(</a:t>
            </a:r>
            <a:r>
              <a:rPr lang="en-US" sz="2200" b="1">
                <a:solidFill>
                  <a:schemeClr val="accent1"/>
                </a:solidFill>
              </a:rPr>
              <a:t>iterative loop</a:t>
            </a:r>
            <a:r>
              <a:rPr lang="en-US" sz="2200">
                <a:solidFill>
                  <a:schemeClr val="tx1">
                    <a:lumMod val="75000"/>
                    <a:lumOff val="25000"/>
                  </a:schemeClr>
                </a:solidFill>
              </a:rPr>
              <a:t>) for estimating critical parameters as:</a:t>
            </a:r>
            <a:endParaRPr lang="en-US" sz="400">
              <a:solidFill>
                <a:schemeClr val="tx1">
                  <a:lumMod val="75000"/>
                  <a:lumOff val="25000"/>
                </a:schemeClr>
              </a:solidFill>
            </a:endParaRPr>
          </a:p>
          <a:p>
            <a:pPr lvl="1"/>
            <a:r>
              <a:rPr lang="en-US" sz="2000">
                <a:solidFill>
                  <a:schemeClr val="tx1">
                    <a:lumMod val="75000"/>
                    <a:lumOff val="25000"/>
                  </a:schemeClr>
                </a:solidFill>
              </a:rPr>
              <a:t>Ring radius</a:t>
            </a:r>
          </a:p>
          <a:p>
            <a:pPr lvl="1"/>
            <a:r>
              <a:rPr lang="en-US" sz="2000">
                <a:solidFill>
                  <a:schemeClr val="tx1">
                    <a:lumMod val="75000"/>
                    <a:lumOff val="25000"/>
                  </a:schemeClr>
                </a:solidFill>
              </a:rPr>
              <a:t>Stiffness</a:t>
            </a:r>
          </a:p>
          <a:p>
            <a:pPr lvl="1"/>
            <a:r>
              <a:rPr lang="en-US" sz="2000">
                <a:solidFill>
                  <a:schemeClr val="tx1">
                    <a:lumMod val="75000"/>
                    <a:lumOff val="25000"/>
                  </a:schemeClr>
                </a:solidFill>
              </a:rPr>
              <a:t>Tuning sensitivity</a:t>
            </a:r>
          </a:p>
          <a:p>
            <a:pPr lvl="1"/>
            <a:r>
              <a:rPr lang="en-US" sz="2000">
                <a:solidFill>
                  <a:schemeClr val="tx1">
                    <a:lumMod val="75000"/>
                    <a:lumOff val="25000"/>
                  </a:schemeClr>
                </a:solidFill>
              </a:rPr>
              <a:t>Vacuum sensitivity</a:t>
            </a:r>
          </a:p>
          <a:p>
            <a:pPr lvl="1"/>
            <a:r>
              <a:rPr lang="en-US" sz="2000">
                <a:solidFill>
                  <a:schemeClr val="tx1">
                    <a:lumMod val="75000"/>
                    <a:lumOff val="25000"/>
                  </a:schemeClr>
                </a:solidFill>
              </a:rPr>
              <a:t>Lorentz Force Detuning (LFD)</a:t>
            </a:r>
          </a:p>
          <a:p>
            <a:pPr lvl="1"/>
            <a:r>
              <a:rPr lang="en-US" sz="2000">
                <a:solidFill>
                  <a:schemeClr val="tx1">
                    <a:lumMod val="75000"/>
                    <a:lumOff val="25000"/>
                  </a:schemeClr>
                </a:solidFill>
              </a:rPr>
              <a:t>PED, ASME compliance</a:t>
            </a:r>
          </a:p>
          <a:p>
            <a:pPr marL="457200" lvl="1" indent="0">
              <a:buNone/>
            </a:pPr>
            <a:endParaRPr lang="en-US" sz="900">
              <a:solidFill>
                <a:schemeClr val="tx1">
                  <a:lumMod val="75000"/>
                  <a:lumOff val="25000"/>
                </a:schemeClr>
              </a:solidFill>
            </a:endParaRPr>
          </a:p>
          <a:p>
            <a:r>
              <a:rPr lang="en-US" sz="2200" b="1">
                <a:solidFill>
                  <a:schemeClr val="tx1">
                    <a:lumMod val="75000"/>
                    <a:lumOff val="25000"/>
                  </a:schemeClr>
                </a:solidFill>
              </a:rPr>
              <a:t>Developed specific tool </a:t>
            </a:r>
            <a:r>
              <a:rPr lang="en-US" sz="2200" b="1" err="1">
                <a:solidFill>
                  <a:schemeClr val="accent1"/>
                </a:solidFill>
              </a:rPr>
              <a:t>Mecavity</a:t>
            </a:r>
            <a:endParaRPr lang="en-US" sz="2200">
              <a:solidFill>
                <a:schemeClr val="tx1">
                  <a:lumMod val="75000"/>
                  <a:lumOff val="25000"/>
                </a:schemeClr>
              </a:solidFill>
            </a:endParaRPr>
          </a:p>
          <a:p>
            <a:pPr lvl="1"/>
            <a:endParaRPr lang="en-US"/>
          </a:p>
          <a:p>
            <a:pPr lvl="1"/>
            <a:endParaRPr lang="en-US"/>
          </a:p>
        </p:txBody>
      </p:sp>
      <p:sp>
        <p:nvSpPr>
          <p:cNvPr id="4" name="Slide Number Placeholder 3">
            <a:extLst>
              <a:ext uri="{FF2B5EF4-FFF2-40B4-BE49-F238E27FC236}">
                <a16:creationId xmlns:a16="http://schemas.microsoft.com/office/drawing/2014/main" id="{F2D2624C-0E56-4840-BC70-BEFF1C958116}"/>
              </a:ext>
            </a:extLst>
          </p:cNvPr>
          <p:cNvSpPr>
            <a:spLocks noGrp="1"/>
          </p:cNvSpPr>
          <p:nvPr>
            <p:ph type="sldNum" sz="quarter" idx="12"/>
          </p:nvPr>
        </p:nvSpPr>
        <p:spPr/>
        <p:txBody>
          <a:bodyPr/>
          <a:lstStyle/>
          <a:p>
            <a:fld id="{04C9B3F7-442F-44E1-8CDE-96AB193CDDE0}" type="slidenum">
              <a:rPr lang="it-IT" smtClean="0"/>
              <a:t>5</a:t>
            </a:fld>
            <a:endParaRPr lang="it-IT"/>
          </a:p>
        </p:txBody>
      </p:sp>
      <p:pic>
        <p:nvPicPr>
          <p:cNvPr id="7" name="Picture 6">
            <a:extLst>
              <a:ext uri="{FF2B5EF4-FFF2-40B4-BE49-F238E27FC236}">
                <a16:creationId xmlns:a16="http://schemas.microsoft.com/office/drawing/2014/main" id="{19F18BCF-E145-4B7F-97EE-807A1144575A}"/>
              </a:ext>
            </a:extLst>
          </p:cNvPr>
          <p:cNvPicPr>
            <a:picLocks noChangeAspect="1"/>
          </p:cNvPicPr>
          <p:nvPr/>
        </p:nvPicPr>
        <p:blipFill>
          <a:blip r:embed="rId3"/>
          <a:stretch>
            <a:fillRect/>
          </a:stretch>
        </p:blipFill>
        <p:spPr>
          <a:xfrm>
            <a:off x="8145666" y="1215028"/>
            <a:ext cx="3491931" cy="2382628"/>
          </a:xfrm>
          <a:prstGeom prst="rect">
            <a:avLst/>
          </a:prstGeom>
        </p:spPr>
      </p:pic>
      <p:pic>
        <p:nvPicPr>
          <p:cNvPr id="9" name="Immagine 7">
            <a:extLst>
              <a:ext uri="{FF2B5EF4-FFF2-40B4-BE49-F238E27FC236}">
                <a16:creationId xmlns:a16="http://schemas.microsoft.com/office/drawing/2014/main" id="{4471B498-75D2-4123-A2FA-D4B347B6347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836" y="3838978"/>
            <a:ext cx="3306461" cy="248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7">
            <a:extLst>
              <a:ext uri="{FF2B5EF4-FFF2-40B4-BE49-F238E27FC236}">
                <a16:creationId xmlns:a16="http://schemas.microsoft.com/office/drawing/2014/main" id="{DF2962CE-58B1-4DA7-AD2B-D99DC8AB896C}"/>
              </a:ext>
            </a:extLst>
          </p:cNvPr>
          <p:cNvSpPr txBox="1">
            <a:spLocks noChangeArrowheads="1"/>
          </p:cNvSpPr>
          <p:nvPr/>
        </p:nvSpPr>
        <p:spPr bwMode="auto">
          <a:xfrm>
            <a:off x="4662756" y="6335291"/>
            <a:ext cx="2706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100" err="1">
                <a:solidFill>
                  <a:srgbClr val="FFFFFF"/>
                </a:solidFill>
              </a:rPr>
              <a:t>Dynamical</a:t>
            </a:r>
            <a:r>
              <a:rPr lang="it-IT" altLang="it-IT" sz="1100">
                <a:solidFill>
                  <a:srgbClr val="FFFFFF"/>
                </a:solidFill>
              </a:rPr>
              <a:t> </a:t>
            </a:r>
            <a:r>
              <a:rPr lang="it-IT" altLang="it-IT" sz="1100" err="1">
                <a:solidFill>
                  <a:srgbClr val="FFFFFF"/>
                </a:solidFill>
              </a:rPr>
              <a:t>analyses</a:t>
            </a:r>
            <a:r>
              <a:rPr lang="it-IT" altLang="it-IT" sz="1100">
                <a:solidFill>
                  <a:srgbClr val="FFFFFF"/>
                </a:solidFill>
              </a:rPr>
              <a:t>: </a:t>
            </a:r>
            <a:r>
              <a:rPr lang="it-IT" altLang="it-IT" sz="1100" err="1">
                <a:solidFill>
                  <a:srgbClr val="FFFFFF"/>
                </a:solidFill>
              </a:rPr>
              <a:t>natural</a:t>
            </a:r>
            <a:r>
              <a:rPr lang="it-IT" altLang="it-IT" sz="1100">
                <a:solidFill>
                  <a:srgbClr val="FFFFFF"/>
                </a:solidFill>
              </a:rPr>
              <a:t> </a:t>
            </a:r>
            <a:r>
              <a:rPr lang="it-IT" altLang="it-IT" sz="1100" err="1">
                <a:solidFill>
                  <a:srgbClr val="FFFFFF"/>
                </a:solidFill>
              </a:rPr>
              <a:t>modes</a:t>
            </a:r>
            <a:endParaRPr lang="it-IT" altLang="it-IT" sz="1100">
              <a:solidFill>
                <a:srgbClr val="FFFFFF"/>
              </a:solidFill>
            </a:endParaRPr>
          </a:p>
        </p:txBody>
      </p:sp>
      <p:pic>
        <p:nvPicPr>
          <p:cNvPr id="12" name="Picture 10">
            <a:extLst>
              <a:ext uri="{FF2B5EF4-FFF2-40B4-BE49-F238E27FC236}">
                <a16:creationId xmlns:a16="http://schemas.microsoft.com/office/drawing/2014/main" id="{2AE0AC97-A086-4CC5-BE6D-749C4BB52FD4}"/>
              </a:ext>
            </a:extLst>
          </p:cNvPr>
          <p:cNvPicPr>
            <a:picLocks noChangeAspect="1"/>
          </p:cNvPicPr>
          <p:nvPr/>
        </p:nvPicPr>
        <p:blipFill>
          <a:blip r:embed="rId5"/>
          <a:stretch>
            <a:fillRect/>
          </a:stretch>
        </p:blipFill>
        <p:spPr>
          <a:xfrm>
            <a:off x="9715365" y="4918131"/>
            <a:ext cx="1944216" cy="1893909"/>
          </a:xfrm>
          <a:prstGeom prst="rect">
            <a:avLst/>
          </a:prstGeom>
        </p:spPr>
      </p:pic>
      <p:pic>
        <p:nvPicPr>
          <p:cNvPr id="13" name="Picture 5">
            <a:extLst>
              <a:ext uri="{FF2B5EF4-FFF2-40B4-BE49-F238E27FC236}">
                <a16:creationId xmlns:a16="http://schemas.microsoft.com/office/drawing/2014/main" id="{66E5F9E4-7746-4DAA-976C-BF5D9DC6BC09}"/>
              </a:ext>
            </a:extLst>
          </p:cNvPr>
          <p:cNvPicPr>
            <a:picLocks noChangeAspect="1"/>
          </p:cNvPicPr>
          <p:nvPr/>
        </p:nvPicPr>
        <p:blipFill>
          <a:blip r:embed="rId6"/>
          <a:stretch>
            <a:fillRect/>
          </a:stretch>
        </p:blipFill>
        <p:spPr>
          <a:xfrm rot="16200000">
            <a:off x="8796721" y="3078219"/>
            <a:ext cx="1320004" cy="2603567"/>
          </a:xfrm>
          <a:prstGeom prst="rect">
            <a:avLst/>
          </a:prstGeom>
        </p:spPr>
      </p:pic>
      <p:pic>
        <p:nvPicPr>
          <p:cNvPr id="14" name="Picture 13" descr="Logo&#10;&#10;Description automatically generated">
            <a:extLst>
              <a:ext uri="{FF2B5EF4-FFF2-40B4-BE49-F238E27FC236}">
                <a16:creationId xmlns:a16="http://schemas.microsoft.com/office/drawing/2014/main" id="{B54CB391-E9D5-4E4E-AB17-8F0F5E93F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1641" y="5683054"/>
            <a:ext cx="1661046" cy="937768"/>
          </a:xfrm>
          <a:prstGeom prst="rect">
            <a:avLst/>
          </a:prstGeom>
        </p:spPr>
      </p:pic>
      <p:pic>
        <p:nvPicPr>
          <p:cNvPr id="15" name="Immagine 7">
            <a:extLst>
              <a:ext uri="{FF2B5EF4-FFF2-40B4-BE49-F238E27FC236}">
                <a16:creationId xmlns:a16="http://schemas.microsoft.com/office/drawing/2014/main" id="{7C5E0D6E-E6A9-4606-90F7-18B899D791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1499" y="4666824"/>
            <a:ext cx="1219224" cy="632191"/>
          </a:xfrm>
          <a:prstGeom prst="rect">
            <a:avLst/>
          </a:prstGeom>
          <a:ln>
            <a:noFill/>
          </a:ln>
          <a:effectLst>
            <a:outerShdw blurRad="292100" dist="139700" dir="2700000" algn="tl" rotWithShape="0">
              <a:srgbClr val="333333">
                <a:alpha val="65000"/>
              </a:srgbClr>
            </a:outerShdw>
          </a:effectLst>
        </p:spPr>
      </p:pic>
      <p:pic>
        <p:nvPicPr>
          <p:cNvPr id="17" name="Picture 2">
            <a:extLst>
              <a:ext uri="{FF2B5EF4-FFF2-40B4-BE49-F238E27FC236}">
                <a16:creationId xmlns:a16="http://schemas.microsoft.com/office/drawing/2014/main" id="{84C116ED-3650-41AC-B852-B06445E7A0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2825" y="2040109"/>
            <a:ext cx="2009042" cy="3359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DB934A6D-7FAB-4E2F-A1A5-B76EC0A5A75C}"/>
              </a:ext>
            </a:extLst>
          </p:cNvPr>
          <p:cNvSpPr txBox="1"/>
          <p:nvPr/>
        </p:nvSpPr>
        <p:spPr>
          <a:xfrm>
            <a:off x="901277" y="6250912"/>
            <a:ext cx="530915"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a:t>LFD</a:t>
            </a:r>
          </a:p>
        </p:txBody>
      </p:sp>
      <p:pic>
        <p:nvPicPr>
          <p:cNvPr id="19" name="Picture 3">
            <a:extLst>
              <a:ext uri="{FF2B5EF4-FFF2-40B4-BE49-F238E27FC236}">
                <a16:creationId xmlns:a16="http://schemas.microsoft.com/office/drawing/2014/main" id="{305E5390-AF04-4BF2-B061-1CC80344C5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8253" y="1181063"/>
            <a:ext cx="23399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B0208B3-6770-4909-B8CE-85B5E16F4E72}"/>
              </a:ext>
            </a:extLst>
          </p:cNvPr>
          <p:cNvPicPr>
            <a:picLocks noChangeAspect="1"/>
          </p:cNvPicPr>
          <p:nvPr/>
        </p:nvPicPr>
        <p:blipFill>
          <a:blip r:embed="rId11"/>
          <a:stretch>
            <a:fillRect/>
          </a:stretch>
        </p:blipFill>
        <p:spPr>
          <a:xfrm rot="5400000">
            <a:off x="10709827" y="2115477"/>
            <a:ext cx="1547260" cy="695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283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8BABE337-EBBF-0966-AB25-6D861C0F58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333157" y="386826"/>
            <a:ext cx="1638139" cy="911522"/>
          </a:xfrm>
          <a:prstGeom prst="rect">
            <a:avLst/>
          </a:prstGeom>
        </p:spPr>
      </p:pic>
      <p:sp>
        <p:nvSpPr>
          <p:cNvPr id="2" name="Title 1">
            <a:extLst>
              <a:ext uri="{FF2B5EF4-FFF2-40B4-BE49-F238E27FC236}">
                <a16:creationId xmlns:a16="http://schemas.microsoft.com/office/drawing/2014/main" id="{411BB948-92A3-4A06-A333-8AFAEE6CF9B4}"/>
              </a:ext>
            </a:extLst>
          </p:cNvPr>
          <p:cNvSpPr>
            <a:spLocks noGrp="1"/>
          </p:cNvSpPr>
          <p:nvPr>
            <p:ph type="title"/>
          </p:nvPr>
        </p:nvSpPr>
        <p:spPr>
          <a:xfrm>
            <a:off x="654097" y="1"/>
            <a:ext cx="9992284" cy="692502"/>
          </a:xfrm>
        </p:spPr>
        <p:txBody>
          <a:bodyPr>
            <a:normAutofit/>
          </a:bodyPr>
          <a:lstStyle/>
          <a:p>
            <a:r>
              <a:rPr lang="en-US" sz="3600" b="1">
                <a:solidFill>
                  <a:srgbClr val="2B4D89"/>
                </a:solidFill>
                <a:latin typeface="+mn-lt"/>
              </a:rPr>
              <a:t>Cavity – Nb studies and characterization</a:t>
            </a:r>
          </a:p>
        </p:txBody>
      </p:sp>
      <p:sp>
        <p:nvSpPr>
          <p:cNvPr id="3" name="Content Placeholder 2">
            <a:extLst>
              <a:ext uri="{FF2B5EF4-FFF2-40B4-BE49-F238E27FC236}">
                <a16:creationId xmlns:a16="http://schemas.microsoft.com/office/drawing/2014/main" id="{4FEBB9F6-9179-4B7D-8F7B-ABF7CD5785DE}"/>
              </a:ext>
            </a:extLst>
          </p:cNvPr>
          <p:cNvSpPr>
            <a:spLocks noGrp="1"/>
          </p:cNvSpPr>
          <p:nvPr>
            <p:ph idx="1"/>
          </p:nvPr>
        </p:nvSpPr>
        <p:spPr>
          <a:xfrm>
            <a:off x="714793" y="694597"/>
            <a:ext cx="11455460" cy="5941453"/>
          </a:xfrm>
        </p:spPr>
        <p:txBody>
          <a:bodyPr>
            <a:normAutofit/>
          </a:bodyPr>
          <a:lstStyle/>
          <a:p>
            <a:r>
              <a:rPr lang="en-US" sz="2200" b="1">
                <a:solidFill>
                  <a:schemeClr val="tx1">
                    <a:lumMod val="75000"/>
                    <a:lumOff val="25000"/>
                  </a:schemeClr>
                </a:solidFill>
              </a:rPr>
              <a:t>Nb quality is critical</a:t>
            </a:r>
            <a:r>
              <a:rPr lang="en-US" sz="2200">
                <a:solidFill>
                  <a:schemeClr val="tx1">
                    <a:lumMod val="75000"/>
                    <a:lumOff val="25000"/>
                  </a:schemeClr>
                </a:solidFill>
              </a:rPr>
              <a:t> for the final cavity performances:</a:t>
            </a:r>
            <a:endParaRPr lang="en-US" sz="400">
              <a:solidFill>
                <a:schemeClr val="tx1">
                  <a:lumMod val="75000"/>
                  <a:lumOff val="25000"/>
                </a:schemeClr>
              </a:solidFill>
            </a:endParaRPr>
          </a:p>
          <a:p>
            <a:pPr marL="541338" lvl="1"/>
            <a:r>
              <a:rPr lang="en-US" sz="1600" b="1">
                <a:solidFill>
                  <a:schemeClr val="tx1">
                    <a:lumMod val="75000"/>
                    <a:lumOff val="25000"/>
                  </a:schemeClr>
                </a:solidFill>
              </a:rPr>
              <a:t>Mechanical</a:t>
            </a:r>
            <a:r>
              <a:rPr lang="en-US" sz="1600">
                <a:solidFill>
                  <a:schemeClr val="tx1">
                    <a:lumMod val="75000"/>
                    <a:lumOff val="25000"/>
                  </a:schemeClr>
                </a:solidFill>
              </a:rPr>
              <a:t> properties (grain size, hardness, thickness, etc.)</a:t>
            </a:r>
          </a:p>
          <a:p>
            <a:pPr marL="541338" lvl="1"/>
            <a:r>
              <a:rPr lang="en-US" sz="1600" b="1">
                <a:solidFill>
                  <a:schemeClr val="tx1">
                    <a:lumMod val="75000"/>
                    <a:lumOff val="25000"/>
                  </a:schemeClr>
                </a:solidFill>
              </a:rPr>
              <a:t>Chemical</a:t>
            </a:r>
            <a:r>
              <a:rPr lang="en-US" sz="1600">
                <a:solidFill>
                  <a:schemeClr val="tx1">
                    <a:lumMod val="75000"/>
                    <a:lumOff val="25000"/>
                  </a:schemeClr>
                </a:solidFill>
              </a:rPr>
              <a:t> composition (elements and gas contents)</a:t>
            </a:r>
          </a:p>
          <a:p>
            <a:pPr marL="541338" lvl="1"/>
            <a:r>
              <a:rPr lang="en-US" sz="1600" b="1">
                <a:solidFill>
                  <a:schemeClr val="tx1">
                    <a:lumMod val="75000"/>
                    <a:lumOff val="25000"/>
                  </a:schemeClr>
                </a:solidFill>
              </a:rPr>
              <a:t>RRR</a:t>
            </a:r>
            <a:r>
              <a:rPr lang="en-US" sz="1600">
                <a:solidFill>
                  <a:schemeClr val="tx1">
                    <a:lumMod val="75000"/>
                    <a:lumOff val="25000"/>
                  </a:schemeClr>
                </a:solidFill>
              </a:rPr>
              <a:t> (Residual Resistance Ratio)</a:t>
            </a:r>
          </a:p>
          <a:p>
            <a:pPr marL="541338" lvl="1"/>
            <a:r>
              <a:rPr lang="en-US" sz="1600" b="1">
                <a:solidFill>
                  <a:schemeClr val="tx1">
                    <a:lumMod val="75000"/>
                    <a:lumOff val="25000"/>
                  </a:schemeClr>
                </a:solidFill>
              </a:rPr>
              <a:t>Surface defects </a:t>
            </a:r>
            <a:r>
              <a:rPr lang="en-US" sz="1600">
                <a:solidFill>
                  <a:schemeClr val="tx1">
                    <a:lumMod val="75000"/>
                    <a:lumOff val="25000"/>
                  </a:schemeClr>
                </a:solidFill>
              </a:rPr>
              <a:t>(scratches, marks, grease, etc.)</a:t>
            </a:r>
          </a:p>
          <a:p>
            <a:pPr marL="541338" lvl="1"/>
            <a:r>
              <a:rPr lang="en-US" sz="1600" b="1">
                <a:solidFill>
                  <a:schemeClr val="tx1">
                    <a:lumMod val="75000"/>
                    <a:lumOff val="25000"/>
                  </a:schemeClr>
                </a:solidFill>
              </a:rPr>
              <a:t>Foreign materials </a:t>
            </a:r>
            <a:r>
              <a:rPr lang="en-US" sz="1600">
                <a:solidFill>
                  <a:schemeClr val="tx1">
                    <a:lumMod val="75000"/>
                    <a:lumOff val="25000"/>
                  </a:schemeClr>
                </a:solidFill>
              </a:rPr>
              <a:t>(ECS – Eddy Current Scanning)</a:t>
            </a:r>
            <a:endParaRPr lang="en-US" sz="1600" b="1">
              <a:solidFill>
                <a:schemeClr val="tx1">
                  <a:lumMod val="75000"/>
                  <a:lumOff val="25000"/>
                </a:schemeClr>
              </a:solidFill>
            </a:endParaRPr>
          </a:p>
          <a:p>
            <a:pPr marL="541338" lvl="1"/>
            <a:r>
              <a:rPr lang="en-US" sz="1600" b="1">
                <a:solidFill>
                  <a:schemeClr val="tx1">
                    <a:lumMod val="75000"/>
                    <a:lumOff val="25000"/>
                  </a:schemeClr>
                </a:solidFill>
              </a:rPr>
              <a:t>Traceability</a:t>
            </a:r>
            <a:r>
              <a:rPr lang="en-US" sz="1600">
                <a:solidFill>
                  <a:schemeClr val="tx1">
                    <a:lumMod val="75000"/>
                    <a:lumOff val="25000"/>
                  </a:schemeClr>
                </a:solidFill>
              </a:rPr>
              <a:t> (pressure vessel code)</a:t>
            </a:r>
          </a:p>
          <a:p>
            <a:pPr marL="312738" lvl="1" indent="0">
              <a:buNone/>
            </a:pPr>
            <a:endParaRPr lang="en-US" sz="400">
              <a:solidFill>
                <a:schemeClr val="tx1">
                  <a:lumMod val="75000"/>
                  <a:lumOff val="25000"/>
                </a:schemeClr>
              </a:solidFill>
            </a:endParaRPr>
          </a:p>
          <a:p>
            <a:r>
              <a:rPr lang="en-US" sz="2200" b="1">
                <a:solidFill>
                  <a:schemeClr val="tx1">
                    <a:lumMod val="75000"/>
                    <a:lumOff val="25000"/>
                  </a:schemeClr>
                </a:solidFill>
              </a:rPr>
              <a:t>Studies and tools developed</a:t>
            </a:r>
            <a:r>
              <a:rPr lang="en-US" sz="2200">
                <a:solidFill>
                  <a:schemeClr val="tx1">
                    <a:lumMod val="75000"/>
                    <a:lumOff val="25000"/>
                  </a:schemeClr>
                </a:solidFill>
              </a:rPr>
              <a:t>:</a:t>
            </a:r>
          </a:p>
          <a:p>
            <a:pPr marL="541338" lvl="1"/>
            <a:r>
              <a:rPr lang="en-US" sz="1800">
                <a:solidFill>
                  <a:schemeClr val="tx1">
                    <a:lumMod val="75000"/>
                    <a:lumOff val="25000"/>
                  </a:schemeClr>
                </a:solidFill>
              </a:rPr>
              <a:t>Treatment studies (BCP/EP) of</a:t>
            </a:r>
            <a:br>
              <a:rPr lang="en-US" sz="1800">
                <a:solidFill>
                  <a:schemeClr val="tx1">
                    <a:lumMod val="75000"/>
                    <a:lumOff val="25000"/>
                  </a:schemeClr>
                </a:solidFill>
              </a:rPr>
            </a:br>
            <a:r>
              <a:rPr lang="en-US" sz="1800" b="1">
                <a:solidFill>
                  <a:schemeClr val="tx1">
                    <a:lumMod val="75000"/>
                    <a:lumOff val="25000"/>
                  </a:schemeClr>
                </a:solidFill>
              </a:rPr>
              <a:t>defect evolution </a:t>
            </a:r>
            <a:r>
              <a:rPr lang="en-US" sz="1800">
                <a:solidFill>
                  <a:schemeClr val="tx1">
                    <a:lumMod val="75000"/>
                    <a:lumOff val="25000"/>
                  </a:schemeClr>
                </a:solidFill>
              </a:rPr>
              <a:t>on Nb samples</a:t>
            </a:r>
          </a:p>
          <a:p>
            <a:pPr marL="541338" lvl="1"/>
            <a:r>
              <a:rPr lang="en-US" sz="1800" b="1">
                <a:solidFill>
                  <a:schemeClr val="tx1">
                    <a:lumMod val="75000"/>
                    <a:lumOff val="25000"/>
                  </a:schemeClr>
                </a:solidFill>
              </a:rPr>
              <a:t>Final roughness </a:t>
            </a:r>
            <a:r>
              <a:rPr lang="en-US" sz="1800">
                <a:solidFill>
                  <a:schemeClr val="tx1">
                    <a:lumMod val="75000"/>
                    <a:lumOff val="25000"/>
                  </a:schemeClr>
                </a:solidFill>
              </a:rPr>
              <a:t>(Ra) of Nb surface</a:t>
            </a:r>
          </a:p>
          <a:p>
            <a:pPr marL="541338" lvl="1"/>
            <a:r>
              <a:rPr lang="en-US" sz="1800" b="1">
                <a:solidFill>
                  <a:schemeClr val="tx1">
                    <a:lumMod val="75000"/>
                    <a:lumOff val="25000"/>
                  </a:schemeClr>
                </a:solidFill>
              </a:rPr>
              <a:t>RRR measurements </a:t>
            </a:r>
            <a:r>
              <a:rPr lang="en-US" sz="1800">
                <a:solidFill>
                  <a:schemeClr val="tx1">
                    <a:lumMod val="75000"/>
                    <a:lumOff val="25000"/>
                  </a:schemeClr>
                </a:solidFill>
              </a:rPr>
              <a:t>set-up </a:t>
            </a:r>
          </a:p>
          <a:p>
            <a:pPr marL="541338" lvl="1"/>
            <a:r>
              <a:rPr lang="en-US" sz="1800">
                <a:solidFill>
                  <a:schemeClr val="tx1">
                    <a:lumMod val="75000"/>
                    <a:lumOff val="25000"/>
                  </a:schemeClr>
                </a:solidFill>
              </a:rPr>
              <a:t>Experience on </a:t>
            </a:r>
            <a:r>
              <a:rPr lang="en-US" sz="1800" b="1">
                <a:solidFill>
                  <a:schemeClr val="tx1">
                    <a:lumMod val="75000"/>
                    <a:lumOff val="25000"/>
                  </a:schemeClr>
                </a:solidFill>
              </a:rPr>
              <a:t>FG and LG Nb</a:t>
            </a:r>
          </a:p>
          <a:p>
            <a:pPr marL="541338" lvl="1"/>
            <a:r>
              <a:rPr lang="en-US" sz="1800" b="1">
                <a:solidFill>
                  <a:schemeClr val="tx1">
                    <a:lumMod val="75000"/>
                    <a:lumOff val="25000"/>
                  </a:schemeClr>
                </a:solidFill>
              </a:rPr>
              <a:t>EBW</a:t>
            </a:r>
            <a:r>
              <a:rPr lang="en-US" sz="1800">
                <a:solidFill>
                  <a:schemeClr val="tx1">
                    <a:lumMod val="75000"/>
                    <a:lumOff val="25000"/>
                  </a:schemeClr>
                </a:solidFill>
              </a:rPr>
              <a:t> (Electron Beam Welding) </a:t>
            </a:r>
            <a:r>
              <a:rPr lang="en-US" sz="1800" b="1">
                <a:solidFill>
                  <a:schemeClr val="tx1">
                    <a:lumMod val="75000"/>
                    <a:lumOff val="25000"/>
                  </a:schemeClr>
                </a:solidFill>
              </a:rPr>
              <a:t>studies</a:t>
            </a:r>
          </a:p>
          <a:p>
            <a:pPr lvl="1"/>
            <a:endParaRPr lang="en-US" sz="1800">
              <a:solidFill>
                <a:schemeClr val="tx1">
                  <a:lumMod val="75000"/>
                  <a:lumOff val="25000"/>
                </a:schemeClr>
              </a:solidFill>
            </a:endParaRPr>
          </a:p>
          <a:p>
            <a:pPr lvl="1"/>
            <a:endParaRPr lang="en-US" sz="1800">
              <a:solidFill>
                <a:schemeClr val="tx1">
                  <a:lumMod val="75000"/>
                  <a:lumOff val="25000"/>
                </a:schemeClr>
              </a:solidFill>
            </a:endParaRPr>
          </a:p>
          <a:p>
            <a:pPr lvl="1"/>
            <a:endParaRPr lang="en-US" sz="1800">
              <a:solidFill>
                <a:schemeClr val="tx1">
                  <a:lumMod val="75000"/>
                  <a:lumOff val="25000"/>
                </a:schemeClr>
              </a:solidFill>
            </a:endParaRPr>
          </a:p>
          <a:p>
            <a:pPr lvl="1"/>
            <a:endParaRPr lang="en-US"/>
          </a:p>
          <a:p>
            <a:pPr lvl="1"/>
            <a:endParaRPr lang="en-US"/>
          </a:p>
        </p:txBody>
      </p:sp>
      <p:sp>
        <p:nvSpPr>
          <p:cNvPr id="4" name="Slide Number Placeholder 3">
            <a:extLst>
              <a:ext uri="{FF2B5EF4-FFF2-40B4-BE49-F238E27FC236}">
                <a16:creationId xmlns:a16="http://schemas.microsoft.com/office/drawing/2014/main" id="{F2D2624C-0E56-4840-BC70-BEFF1C958116}"/>
              </a:ext>
            </a:extLst>
          </p:cNvPr>
          <p:cNvSpPr>
            <a:spLocks noGrp="1"/>
          </p:cNvSpPr>
          <p:nvPr>
            <p:ph type="sldNum" sz="quarter" idx="12"/>
          </p:nvPr>
        </p:nvSpPr>
        <p:spPr/>
        <p:txBody>
          <a:bodyPr/>
          <a:lstStyle/>
          <a:p>
            <a:fld id="{04C9B3F7-442F-44E1-8CDE-96AB193CDDE0}" type="slidenum">
              <a:rPr lang="it-IT" smtClean="0"/>
              <a:t>6</a:t>
            </a:fld>
            <a:endParaRPr lang="it-IT"/>
          </a:p>
        </p:txBody>
      </p:sp>
      <p:grpSp>
        <p:nvGrpSpPr>
          <p:cNvPr id="8" name="Group 7">
            <a:extLst>
              <a:ext uri="{FF2B5EF4-FFF2-40B4-BE49-F238E27FC236}">
                <a16:creationId xmlns:a16="http://schemas.microsoft.com/office/drawing/2014/main" id="{FF54AC7C-71AC-8C1A-F10A-BB8C0CE8A0D6}"/>
              </a:ext>
            </a:extLst>
          </p:cNvPr>
          <p:cNvGrpSpPr>
            <a:grpSpLocks noChangeAspect="1"/>
          </p:cNvGrpSpPr>
          <p:nvPr/>
        </p:nvGrpSpPr>
        <p:grpSpPr>
          <a:xfrm>
            <a:off x="4941481" y="3533891"/>
            <a:ext cx="2644014" cy="1777565"/>
            <a:chOff x="7130453" y="59558"/>
            <a:chExt cx="4395275" cy="2954934"/>
          </a:xfrm>
        </p:grpSpPr>
        <p:grpSp>
          <p:nvGrpSpPr>
            <p:cNvPr id="10" name="Group 9">
              <a:extLst>
                <a:ext uri="{FF2B5EF4-FFF2-40B4-BE49-F238E27FC236}">
                  <a16:creationId xmlns:a16="http://schemas.microsoft.com/office/drawing/2014/main" id="{1A00B1C5-E03B-5AAD-D98B-D32E56C99BA6}"/>
                </a:ext>
              </a:extLst>
            </p:cNvPr>
            <p:cNvGrpSpPr/>
            <p:nvPr/>
          </p:nvGrpSpPr>
          <p:grpSpPr>
            <a:xfrm>
              <a:off x="7130453" y="59558"/>
              <a:ext cx="4395275" cy="2954934"/>
              <a:chOff x="1142744" y="3925218"/>
              <a:chExt cx="4395275" cy="2954934"/>
            </a:xfrm>
          </p:grpSpPr>
          <p:pic>
            <p:nvPicPr>
              <p:cNvPr id="22" name="Picture 2" descr="DSCN9197">
                <a:extLst>
                  <a:ext uri="{FF2B5EF4-FFF2-40B4-BE49-F238E27FC236}">
                    <a16:creationId xmlns:a16="http://schemas.microsoft.com/office/drawing/2014/main" id="{CBAB14BA-3B02-E94E-9DD8-FD96F1824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744" y="3925218"/>
                <a:ext cx="4395275" cy="295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6BD5EA34-C8E5-253F-F7FB-3C0994470361}"/>
                  </a:ext>
                </a:extLst>
              </p:cNvPr>
              <p:cNvSpPr/>
              <p:nvPr/>
            </p:nvSpPr>
            <p:spPr>
              <a:xfrm>
                <a:off x="1239711" y="3972417"/>
                <a:ext cx="2533030" cy="381734"/>
              </a:xfrm>
              <a:prstGeom prst="rect">
                <a:avLst/>
              </a:prstGeom>
              <a:solidFill>
                <a:srgbClr val="106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i="1"/>
                  <a:t>EP set-up at LASA</a:t>
                </a:r>
              </a:p>
            </p:txBody>
          </p:sp>
        </p:grpSp>
        <p:cxnSp>
          <p:nvCxnSpPr>
            <p:cNvPr id="21" name="Straight Arrow Connector 20">
              <a:extLst>
                <a:ext uri="{FF2B5EF4-FFF2-40B4-BE49-F238E27FC236}">
                  <a16:creationId xmlns:a16="http://schemas.microsoft.com/office/drawing/2014/main" id="{E72F3FC5-272D-4246-BDBB-93C973F0D5D6}"/>
                </a:ext>
              </a:extLst>
            </p:cNvPr>
            <p:cNvCxnSpPr>
              <a:cxnSpLocks/>
            </p:cNvCxnSpPr>
            <p:nvPr/>
          </p:nvCxnSpPr>
          <p:spPr>
            <a:xfrm>
              <a:off x="8475897" y="1653766"/>
              <a:ext cx="1485928" cy="0"/>
            </a:xfrm>
            <a:prstGeom prst="straightConnector1">
              <a:avLst/>
            </a:prstGeom>
            <a:ln w="38100">
              <a:solidFill>
                <a:srgbClr val="106BC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142E2D1-9A98-DABE-6A56-1EDBD1C27948}"/>
              </a:ext>
            </a:extLst>
          </p:cNvPr>
          <p:cNvGrpSpPr>
            <a:grpSpLocks noChangeAspect="1"/>
          </p:cNvGrpSpPr>
          <p:nvPr/>
        </p:nvGrpSpPr>
        <p:grpSpPr>
          <a:xfrm>
            <a:off x="6549125" y="1866708"/>
            <a:ext cx="2285772" cy="1522175"/>
            <a:chOff x="8391791" y="4333925"/>
            <a:chExt cx="3168906" cy="2110284"/>
          </a:xfrm>
        </p:grpSpPr>
        <p:pic>
          <p:nvPicPr>
            <p:cNvPr id="25" name="Picture 24">
              <a:extLst>
                <a:ext uri="{FF2B5EF4-FFF2-40B4-BE49-F238E27FC236}">
                  <a16:creationId xmlns:a16="http://schemas.microsoft.com/office/drawing/2014/main" id="{4F4B32FA-E0C2-9B29-FD9B-E1DE76CB18FF}"/>
                </a:ext>
              </a:extLst>
            </p:cNvPr>
            <p:cNvPicPr>
              <a:picLocks noChangeAspect="1"/>
            </p:cNvPicPr>
            <p:nvPr/>
          </p:nvPicPr>
          <p:blipFill>
            <a:blip r:embed="rId4"/>
            <a:stretch>
              <a:fillRect/>
            </a:stretch>
          </p:blipFill>
          <p:spPr>
            <a:xfrm>
              <a:off x="8391791" y="4333925"/>
              <a:ext cx="3168906" cy="2110284"/>
            </a:xfrm>
            <a:prstGeom prst="rect">
              <a:avLst/>
            </a:prstGeom>
          </p:spPr>
        </p:pic>
        <p:sp>
          <p:nvSpPr>
            <p:cNvPr id="26" name="Rectangle 25">
              <a:extLst>
                <a:ext uri="{FF2B5EF4-FFF2-40B4-BE49-F238E27FC236}">
                  <a16:creationId xmlns:a16="http://schemas.microsoft.com/office/drawing/2014/main" id="{F1CF4C83-6917-9C57-853B-4AC87A4C776A}"/>
                </a:ext>
              </a:extLst>
            </p:cNvPr>
            <p:cNvSpPr/>
            <p:nvPr/>
          </p:nvSpPr>
          <p:spPr>
            <a:xfrm>
              <a:off x="9371197" y="4384287"/>
              <a:ext cx="1601285" cy="362233"/>
            </a:xfrm>
            <a:prstGeom prst="rect">
              <a:avLst/>
            </a:prstGeom>
            <a:solidFill>
              <a:srgbClr val="106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i="1"/>
                <a:t>ECS at DESY</a:t>
              </a:r>
            </a:p>
          </p:txBody>
        </p:sp>
      </p:grpSp>
      <p:pic>
        <p:nvPicPr>
          <p:cNvPr id="28" name="Picture 27">
            <a:extLst>
              <a:ext uri="{FF2B5EF4-FFF2-40B4-BE49-F238E27FC236}">
                <a16:creationId xmlns:a16="http://schemas.microsoft.com/office/drawing/2014/main" id="{0DDD139B-3424-D390-2593-735F5A0100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99408" y="2686548"/>
            <a:ext cx="707467" cy="681197"/>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6DF1AA6E-EC42-D0A8-8D36-4588365789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3488" y="2502752"/>
            <a:ext cx="875668" cy="708377"/>
          </a:xfrm>
          <a:prstGeom prst="rect">
            <a:avLst/>
          </a:prstGeom>
        </p:spPr>
      </p:pic>
      <p:pic>
        <p:nvPicPr>
          <p:cNvPr id="33" name="Picture 32" descr="A group of people standing around a table&#10;&#10;Description automatically generated">
            <a:extLst>
              <a:ext uri="{FF2B5EF4-FFF2-40B4-BE49-F238E27FC236}">
                <a16:creationId xmlns:a16="http://schemas.microsoft.com/office/drawing/2014/main" id="{09984DCD-27E5-6964-B625-08EE54DA4A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40853" y="1996611"/>
            <a:ext cx="1880147" cy="1410110"/>
          </a:xfrm>
          <a:prstGeom prst="rect">
            <a:avLst/>
          </a:prstGeom>
        </p:spPr>
      </p:pic>
      <p:pic>
        <p:nvPicPr>
          <p:cNvPr id="32" name="Picture 31" descr="A picture containing rain&#10;&#10;Description automatically generated">
            <a:extLst>
              <a:ext uri="{FF2B5EF4-FFF2-40B4-BE49-F238E27FC236}">
                <a16:creationId xmlns:a16="http://schemas.microsoft.com/office/drawing/2014/main" id="{0D56C09F-6A4A-C16F-A929-EF321464A3F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272423" y="2214725"/>
            <a:ext cx="723187" cy="543513"/>
          </a:xfrm>
          <a:prstGeom prst="rect">
            <a:avLst/>
          </a:prstGeom>
          <a:ln>
            <a:noFill/>
          </a:ln>
          <a:effectLst>
            <a:outerShdw blurRad="190500" algn="tl" rotWithShape="0">
              <a:srgbClr val="000000">
                <a:alpha val="70000"/>
              </a:srgbClr>
            </a:outerShdw>
          </a:effectLst>
        </p:spPr>
      </p:pic>
      <p:sp>
        <p:nvSpPr>
          <p:cNvPr id="41" name="Rectangle 40">
            <a:extLst>
              <a:ext uri="{FF2B5EF4-FFF2-40B4-BE49-F238E27FC236}">
                <a16:creationId xmlns:a16="http://schemas.microsoft.com/office/drawing/2014/main" id="{B69A4BAB-1A82-F18F-1FC2-564DEB875EC8}"/>
              </a:ext>
            </a:extLst>
          </p:cNvPr>
          <p:cNvSpPr/>
          <p:nvPr/>
        </p:nvSpPr>
        <p:spPr>
          <a:xfrm>
            <a:off x="9800697" y="1892154"/>
            <a:ext cx="1763752" cy="261283"/>
          </a:xfrm>
          <a:prstGeom prst="rect">
            <a:avLst/>
          </a:prstGeom>
          <a:solidFill>
            <a:srgbClr val="106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i="1"/>
              <a:t>Inspection at Nb supplier</a:t>
            </a:r>
          </a:p>
        </p:txBody>
      </p:sp>
      <p:pic>
        <p:nvPicPr>
          <p:cNvPr id="5" name="Picture 4" descr="A picture containing indoor, white, sitting&#10;&#10;Description automatically generated">
            <a:extLst>
              <a:ext uri="{FF2B5EF4-FFF2-40B4-BE49-F238E27FC236}">
                <a16:creationId xmlns:a16="http://schemas.microsoft.com/office/drawing/2014/main" id="{A8A6A18D-A499-66E4-63FB-EDD08CADD2A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41304" t="29437" r="31196" b="23332"/>
          <a:stretch/>
        </p:blipFill>
        <p:spPr>
          <a:xfrm>
            <a:off x="7036151" y="3716474"/>
            <a:ext cx="604278" cy="583798"/>
          </a:xfrm>
          <a:prstGeom prst="rect">
            <a:avLst/>
          </a:prstGeom>
        </p:spPr>
      </p:pic>
      <p:pic>
        <p:nvPicPr>
          <p:cNvPr id="42" name="Picture 41">
            <a:extLst>
              <a:ext uri="{FF2B5EF4-FFF2-40B4-BE49-F238E27FC236}">
                <a16:creationId xmlns:a16="http://schemas.microsoft.com/office/drawing/2014/main" id="{A2BA46C4-3626-9627-FD92-5F92F4B1980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28321" y="3534619"/>
            <a:ext cx="1612889" cy="1814876"/>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1D679F47-3E46-FC9B-3C6E-6232F2FC90B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17290"/>
          <a:stretch/>
        </p:blipFill>
        <p:spPr>
          <a:xfrm>
            <a:off x="9222936" y="3582022"/>
            <a:ext cx="2927036" cy="1684122"/>
          </a:xfrm>
          <a:prstGeom prst="rect">
            <a:avLst/>
          </a:prstGeom>
        </p:spPr>
      </p:pic>
      <p:pic>
        <p:nvPicPr>
          <p:cNvPr id="101" name="Picture 100">
            <a:extLst>
              <a:ext uri="{FF2B5EF4-FFF2-40B4-BE49-F238E27FC236}">
                <a16:creationId xmlns:a16="http://schemas.microsoft.com/office/drawing/2014/main" id="{E212C051-F3CD-032B-7DBE-B8C285A16DE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825537" y="5532566"/>
            <a:ext cx="1738912" cy="1325434"/>
          </a:xfrm>
          <a:prstGeom prst="rect">
            <a:avLst/>
          </a:prstGeom>
          <a:solidFill>
            <a:schemeClr val="bg1"/>
          </a:solidFill>
        </p:spPr>
      </p:pic>
      <p:pic>
        <p:nvPicPr>
          <p:cNvPr id="106" name="Picture 105">
            <a:extLst>
              <a:ext uri="{FF2B5EF4-FFF2-40B4-BE49-F238E27FC236}">
                <a16:creationId xmlns:a16="http://schemas.microsoft.com/office/drawing/2014/main" id="{5F3F32F5-4600-4C33-D459-FF116773711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03859" y="5646660"/>
            <a:ext cx="1613300" cy="1115618"/>
          </a:xfrm>
          <a:prstGeom prst="rect">
            <a:avLst/>
          </a:prstGeom>
          <a:ln>
            <a:noFill/>
          </a:ln>
          <a:effectLst>
            <a:outerShdw blurRad="190500" algn="tl" rotWithShape="0">
              <a:srgbClr val="000000">
                <a:alpha val="70000"/>
              </a:srgbClr>
            </a:outerShdw>
          </a:effectLst>
        </p:spPr>
      </p:pic>
      <p:grpSp>
        <p:nvGrpSpPr>
          <p:cNvPr id="109" name="Group 108">
            <a:extLst>
              <a:ext uri="{FF2B5EF4-FFF2-40B4-BE49-F238E27FC236}">
                <a16:creationId xmlns:a16="http://schemas.microsoft.com/office/drawing/2014/main" id="{F18018E5-B793-697F-A63D-CC2E7C999050}"/>
              </a:ext>
            </a:extLst>
          </p:cNvPr>
          <p:cNvGrpSpPr>
            <a:grpSpLocks noChangeAspect="1"/>
          </p:cNvGrpSpPr>
          <p:nvPr/>
        </p:nvGrpSpPr>
        <p:grpSpPr>
          <a:xfrm>
            <a:off x="809745" y="5717015"/>
            <a:ext cx="1601111" cy="1161825"/>
            <a:chOff x="588617" y="7701330"/>
            <a:chExt cx="6959363" cy="5049969"/>
          </a:xfrm>
        </p:grpSpPr>
        <p:pic>
          <p:nvPicPr>
            <p:cNvPr id="110" name="Picture 5" descr="P:\0 X-FEL\1300\ebw\pirometria cavità\Pirometria IPAC13\foto per papero\foto Mauro\IMG_2959[1].JPG">
              <a:extLst>
                <a:ext uri="{FF2B5EF4-FFF2-40B4-BE49-F238E27FC236}">
                  <a16:creationId xmlns:a16="http://schemas.microsoft.com/office/drawing/2014/main" id="{E563C3AE-2960-FB39-4FDD-719D2B2CDB8D}"/>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8377" y="7701330"/>
              <a:ext cx="6465501" cy="4849125"/>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AF856F98-7A10-DE37-FF29-9DE6398A575F}"/>
                </a:ext>
              </a:extLst>
            </p:cNvPr>
            <p:cNvSpPr txBox="1"/>
            <p:nvPr/>
          </p:nvSpPr>
          <p:spPr>
            <a:xfrm>
              <a:off x="588617" y="11647632"/>
              <a:ext cx="6959363" cy="1103667"/>
            </a:xfrm>
            <a:prstGeom prst="rect">
              <a:avLst/>
            </a:prstGeom>
            <a:noFill/>
          </p:spPr>
          <p:txBody>
            <a:bodyPr wrap="square" rtlCol="0">
              <a:spAutoFit/>
            </a:bodyPr>
            <a:lstStyle/>
            <a:p>
              <a:pPr algn="ctr"/>
              <a:r>
                <a:rPr lang="it-IT" sz="1000">
                  <a:solidFill>
                    <a:srgbClr val="FFFF00"/>
                  </a:solidFill>
                </a:rPr>
                <a:t>Pyrometer and gate valve</a:t>
              </a:r>
            </a:p>
          </p:txBody>
        </p:sp>
      </p:grpSp>
      <p:grpSp>
        <p:nvGrpSpPr>
          <p:cNvPr id="115" name="Group 114">
            <a:extLst>
              <a:ext uri="{FF2B5EF4-FFF2-40B4-BE49-F238E27FC236}">
                <a16:creationId xmlns:a16="http://schemas.microsoft.com/office/drawing/2014/main" id="{1541CF8F-C39A-B2D7-6182-C262741C4AEE}"/>
              </a:ext>
            </a:extLst>
          </p:cNvPr>
          <p:cNvGrpSpPr/>
          <p:nvPr/>
        </p:nvGrpSpPr>
        <p:grpSpPr>
          <a:xfrm>
            <a:off x="4841485" y="5640347"/>
            <a:ext cx="1978634" cy="1146001"/>
            <a:chOff x="2434921" y="4235111"/>
            <a:chExt cx="1978634" cy="1146001"/>
          </a:xfrm>
        </p:grpSpPr>
        <p:pic>
          <p:nvPicPr>
            <p:cNvPr id="108" name="Picture 8" descr="P:\0 X-FEL\1300\ebw\pirometria cavità\Pirometria IPAC13\foto per papero\foto nostre - DUE CELLE\DSCN7468.JPG">
              <a:extLst>
                <a:ext uri="{FF2B5EF4-FFF2-40B4-BE49-F238E27FC236}">
                  <a16:creationId xmlns:a16="http://schemas.microsoft.com/office/drawing/2014/main" id="{612976B0-D806-4432-63F2-A3CD448D399D}"/>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434921" y="4235111"/>
              <a:ext cx="1978634" cy="111505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D962180-E5EB-709E-0682-C4320D1914F4}"/>
                </a:ext>
              </a:extLst>
            </p:cNvPr>
            <p:cNvSpPr txBox="1"/>
            <p:nvPr/>
          </p:nvSpPr>
          <p:spPr>
            <a:xfrm>
              <a:off x="2623682" y="5127196"/>
              <a:ext cx="1601111" cy="253916"/>
            </a:xfrm>
            <a:prstGeom prst="rect">
              <a:avLst/>
            </a:prstGeom>
            <a:noFill/>
          </p:spPr>
          <p:txBody>
            <a:bodyPr wrap="square" rtlCol="0">
              <a:spAutoFit/>
            </a:bodyPr>
            <a:lstStyle/>
            <a:p>
              <a:pPr algn="ctr"/>
              <a:r>
                <a:rPr lang="it-IT" sz="1000">
                  <a:solidFill>
                    <a:srgbClr val="FFFF00"/>
                  </a:solidFill>
                </a:rPr>
                <a:t>Measurement during EBW</a:t>
              </a:r>
            </a:p>
          </p:txBody>
        </p:sp>
      </p:grpSp>
      <p:pic>
        <p:nvPicPr>
          <p:cNvPr id="113" name="Picture 3" descr="C:\Users\monaco\Dropbox\Pirometria\all.emf">
            <a:extLst>
              <a:ext uri="{FF2B5EF4-FFF2-40B4-BE49-F238E27FC236}">
                <a16:creationId xmlns:a16="http://schemas.microsoft.com/office/drawing/2014/main" id="{5167527D-2951-5994-CEA5-C67D56CFD7BB}"/>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l="6470" t="9450" r="11367" b="2812"/>
          <a:stretch/>
        </p:blipFill>
        <p:spPr bwMode="auto">
          <a:xfrm>
            <a:off x="7156330" y="5579170"/>
            <a:ext cx="1678567" cy="1250597"/>
          </a:xfrm>
          <a:prstGeom prst="rect">
            <a:avLst/>
          </a:prstGeom>
          <a:solidFill>
            <a:schemeClr val="bg1"/>
          </a:solidFill>
          <a:ln>
            <a:noFill/>
          </a:ln>
        </p:spPr>
      </p:pic>
      <p:pic>
        <p:nvPicPr>
          <p:cNvPr id="114" name="Picture 5">
            <a:extLst>
              <a:ext uri="{FF2B5EF4-FFF2-40B4-BE49-F238E27FC236}">
                <a16:creationId xmlns:a16="http://schemas.microsoft.com/office/drawing/2014/main" id="{CE4F7D36-CC04-B707-DF2A-F464960B88A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823905" y="5857214"/>
            <a:ext cx="492261" cy="56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16">
            <a:extLst>
              <a:ext uri="{FF2B5EF4-FFF2-40B4-BE49-F238E27FC236}">
                <a16:creationId xmlns:a16="http://schemas.microsoft.com/office/drawing/2014/main" id="{920EC1D5-BBB4-4CB6-81C0-F629E9D19F58}"/>
              </a:ext>
            </a:extLst>
          </p:cNvPr>
          <p:cNvPicPr>
            <a:picLocks noChangeAspect="1"/>
          </p:cNvPicPr>
          <p:nvPr/>
        </p:nvPicPr>
        <p:blipFill>
          <a:blip r:embed="rId18"/>
          <a:stretch>
            <a:fillRect/>
          </a:stretch>
        </p:blipFill>
        <p:spPr>
          <a:xfrm>
            <a:off x="10541019" y="371835"/>
            <a:ext cx="1111021" cy="674896"/>
          </a:xfrm>
          <a:prstGeom prst="rect">
            <a:avLst/>
          </a:prstGeom>
          <a:ln>
            <a:noFill/>
          </a:ln>
          <a:effectLst>
            <a:outerShdw blurRad="190500" algn="tl" rotWithShape="0">
              <a:srgbClr val="000000">
                <a:alpha val="70000"/>
              </a:srgbClr>
            </a:outerShdw>
          </a:effectLst>
        </p:spPr>
      </p:pic>
      <p:pic>
        <p:nvPicPr>
          <p:cNvPr id="118" name="Picture 117">
            <a:extLst>
              <a:ext uri="{FF2B5EF4-FFF2-40B4-BE49-F238E27FC236}">
                <a16:creationId xmlns:a16="http://schemas.microsoft.com/office/drawing/2014/main" id="{4F9F9EB8-2C05-277E-3531-AB61DB526D52}"/>
              </a:ext>
            </a:extLst>
          </p:cNvPr>
          <p:cNvPicPr>
            <a:picLocks noChangeAspect="1"/>
          </p:cNvPicPr>
          <p:nvPr/>
        </p:nvPicPr>
        <p:blipFill>
          <a:blip r:embed="rId19"/>
          <a:stretch>
            <a:fillRect/>
          </a:stretch>
        </p:blipFill>
        <p:spPr>
          <a:xfrm>
            <a:off x="10835317" y="1037344"/>
            <a:ext cx="1283780" cy="677158"/>
          </a:xfrm>
          <a:prstGeom prst="rect">
            <a:avLst/>
          </a:prstGeom>
        </p:spPr>
      </p:pic>
      <p:sp>
        <p:nvSpPr>
          <p:cNvPr id="119" name="Rectangle 118">
            <a:extLst>
              <a:ext uri="{FF2B5EF4-FFF2-40B4-BE49-F238E27FC236}">
                <a16:creationId xmlns:a16="http://schemas.microsoft.com/office/drawing/2014/main" id="{13CE1D11-F5C5-5CB4-0C96-E8C0CCB09A56}"/>
              </a:ext>
            </a:extLst>
          </p:cNvPr>
          <p:cNvSpPr/>
          <p:nvPr/>
        </p:nvSpPr>
        <p:spPr>
          <a:xfrm>
            <a:off x="10434437" y="68613"/>
            <a:ext cx="1639605" cy="261283"/>
          </a:xfrm>
          <a:prstGeom prst="rect">
            <a:avLst/>
          </a:prstGeom>
          <a:solidFill>
            <a:srgbClr val="106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i="1"/>
              <a:t>RRR measurements</a:t>
            </a:r>
          </a:p>
        </p:txBody>
      </p:sp>
      <p:pic>
        <p:nvPicPr>
          <p:cNvPr id="6" name="Picture 5">
            <a:extLst>
              <a:ext uri="{FF2B5EF4-FFF2-40B4-BE49-F238E27FC236}">
                <a16:creationId xmlns:a16="http://schemas.microsoft.com/office/drawing/2014/main" id="{293A65FC-A40C-9621-B88A-0794AF0E3148}"/>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8470450" y="136525"/>
            <a:ext cx="1041847" cy="121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8D0704B6-9147-6477-A113-4CDBD8392BEF}"/>
              </a:ext>
            </a:extLst>
          </p:cNvPr>
          <p:cNvSpPr/>
          <p:nvPr/>
        </p:nvSpPr>
        <p:spPr>
          <a:xfrm>
            <a:off x="8455201" y="1277442"/>
            <a:ext cx="1072343" cy="261283"/>
          </a:xfrm>
          <a:prstGeom prst="rect">
            <a:avLst/>
          </a:prstGeom>
          <a:solidFill>
            <a:srgbClr val="106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i="1"/>
              <a:t>LG Nb dics</a:t>
            </a:r>
          </a:p>
        </p:txBody>
      </p:sp>
      <p:pic>
        <p:nvPicPr>
          <p:cNvPr id="9" name="Immagine 6">
            <a:extLst>
              <a:ext uri="{FF2B5EF4-FFF2-40B4-BE49-F238E27FC236}">
                <a16:creationId xmlns:a16="http://schemas.microsoft.com/office/drawing/2014/main" id="{2F4B3701-1BAC-5F88-F170-D0CF4B65231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0973371" y="2768315"/>
            <a:ext cx="1196882" cy="672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58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028EE-5F27-4889-8147-67C1A827670D}"/>
              </a:ext>
            </a:extLst>
          </p:cNvPr>
          <p:cNvSpPr>
            <a:spLocks noGrp="1"/>
          </p:cNvSpPr>
          <p:nvPr>
            <p:ph idx="1"/>
          </p:nvPr>
        </p:nvSpPr>
        <p:spPr>
          <a:xfrm>
            <a:off x="672554" y="600197"/>
            <a:ext cx="10999495" cy="4351338"/>
          </a:xfrm>
        </p:spPr>
        <p:txBody>
          <a:bodyPr>
            <a:normAutofit/>
          </a:bodyPr>
          <a:lstStyle/>
          <a:p>
            <a:r>
              <a:rPr lang="en-US" sz="2200">
                <a:solidFill>
                  <a:schemeClr val="tx1">
                    <a:lumMod val="75000"/>
                    <a:lumOff val="25000"/>
                  </a:schemeClr>
                </a:solidFill>
              </a:rPr>
              <a:t>Once the mechanical production is complete, </a:t>
            </a:r>
            <a:r>
              <a:rPr lang="en-US" sz="2200" b="1">
                <a:solidFill>
                  <a:schemeClr val="tx1">
                    <a:lumMod val="75000"/>
                    <a:lumOff val="25000"/>
                  </a:schemeClr>
                </a:solidFill>
              </a:rPr>
              <a:t>thermal</a:t>
            </a:r>
            <a:r>
              <a:rPr lang="en-US" sz="2200">
                <a:solidFill>
                  <a:schemeClr val="tx1">
                    <a:lumMod val="75000"/>
                    <a:lumOff val="25000"/>
                  </a:schemeClr>
                </a:solidFill>
              </a:rPr>
              <a:t> and </a:t>
            </a:r>
            <a:r>
              <a:rPr lang="en-US" sz="2200" b="1">
                <a:solidFill>
                  <a:schemeClr val="tx1">
                    <a:lumMod val="75000"/>
                    <a:lumOff val="25000"/>
                  </a:schemeClr>
                </a:solidFill>
              </a:rPr>
              <a:t>surface treatments </a:t>
            </a:r>
            <a:r>
              <a:rPr lang="en-US" sz="2200">
                <a:solidFill>
                  <a:schemeClr val="tx1">
                    <a:lumMod val="75000"/>
                    <a:lumOff val="25000"/>
                  </a:schemeClr>
                </a:solidFill>
              </a:rPr>
              <a:t>play a crucial role in the </a:t>
            </a:r>
            <a:r>
              <a:rPr lang="en-US" sz="2200" b="1">
                <a:solidFill>
                  <a:schemeClr val="tx1">
                    <a:lumMod val="75000"/>
                    <a:lumOff val="25000"/>
                  </a:schemeClr>
                </a:solidFill>
              </a:rPr>
              <a:t>cavity preparation </a:t>
            </a:r>
            <a:r>
              <a:rPr lang="en-US" sz="2200">
                <a:solidFill>
                  <a:schemeClr val="tx1">
                    <a:lumMod val="75000"/>
                    <a:lumOff val="25000"/>
                  </a:schemeClr>
                </a:solidFill>
              </a:rPr>
              <a:t>to reach the </a:t>
            </a:r>
            <a:r>
              <a:rPr lang="en-US" sz="2200" b="1">
                <a:solidFill>
                  <a:schemeClr val="tx1">
                    <a:lumMod val="75000"/>
                    <a:lumOff val="25000"/>
                  </a:schemeClr>
                </a:solidFill>
              </a:rPr>
              <a:t>final performances.</a:t>
            </a:r>
            <a:endParaRPr lang="en-US" sz="2200">
              <a:solidFill>
                <a:schemeClr val="tx1">
                  <a:lumMod val="75000"/>
                  <a:lumOff val="25000"/>
                </a:schemeClr>
              </a:solidFill>
            </a:endParaRPr>
          </a:p>
          <a:p>
            <a:r>
              <a:rPr lang="en-US" sz="2200" b="1">
                <a:solidFill>
                  <a:schemeClr val="accent2"/>
                </a:solidFill>
              </a:rPr>
              <a:t>Thermal treatments </a:t>
            </a:r>
            <a:r>
              <a:rPr lang="en-US" sz="2200">
                <a:solidFill>
                  <a:schemeClr val="tx1">
                    <a:lumMod val="75000"/>
                    <a:lumOff val="25000"/>
                  </a:schemeClr>
                </a:solidFill>
              </a:rPr>
              <a:t>for </a:t>
            </a:r>
            <a:r>
              <a:rPr lang="en-US" sz="2200" b="1">
                <a:solidFill>
                  <a:schemeClr val="tx1">
                    <a:lumMod val="75000"/>
                    <a:lumOff val="25000"/>
                  </a:schemeClr>
                </a:solidFill>
              </a:rPr>
              <a:t>stress release</a:t>
            </a:r>
            <a:r>
              <a:rPr lang="en-US" sz="2200">
                <a:solidFill>
                  <a:schemeClr val="tx1">
                    <a:lumMod val="75000"/>
                    <a:lumOff val="25000"/>
                  </a:schemeClr>
                </a:solidFill>
              </a:rPr>
              <a:t>, </a:t>
            </a:r>
            <a:r>
              <a:rPr lang="en-US" sz="2200" b="1">
                <a:solidFill>
                  <a:schemeClr val="tx1">
                    <a:lumMod val="75000"/>
                    <a:lumOff val="25000"/>
                  </a:schemeClr>
                </a:solidFill>
              </a:rPr>
              <a:t>de-hydrogenation</a:t>
            </a:r>
            <a:r>
              <a:rPr lang="en-US" sz="2200">
                <a:solidFill>
                  <a:schemeClr val="tx1">
                    <a:lumMod val="75000"/>
                    <a:lumOff val="25000"/>
                  </a:schemeClr>
                </a:solidFill>
              </a:rPr>
              <a:t>, </a:t>
            </a:r>
            <a:r>
              <a:rPr lang="en-US" sz="2200" b="1">
                <a:solidFill>
                  <a:schemeClr val="tx1">
                    <a:lumMod val="75000"/>
                    <a:lumOff val="25000"/>
                  </a:schemeClr>
                </a:solidFill>
              </a:rPr>
              <a:t>performance improvement:</a:t>
            </a:r>
          </a:p>
          <a:p>
            <a:pPr marL="541338" lvl="1">
              <a:spcBef>
                <a:spcPts val="0"/>
              </a:spcBef>
            </a:pPr>
            <a:r>
              <a:rPr lang="en-US" sz="1800">
                <a:solidFill>
                  <a:schemeClr val="tx1">
                    <a:lumMod val="75000"/>
                    <a:lumOff val="25000"/>
                  </a:schemeClr>
                </a:solidFill>
              </a:rPr>
              <a:t>Vacuum quality (RGA - Residual Gas Analysis), pressure and temperature control, RRR</a:t>
            </a:r>
          </a:p>
          <a:p>
            <a:r>
              <a:rPr lang="en-US" sz="2200" b="1">
                <a:solidFill>
                  <a:schemeClr val="accent5"/>
                </a:solidFill>
              </a:rPr>
              <a:t>Surface treatments</a:t>
            </a:r>
            <a:r>
              <a:rPr lang="en-US" sz="2200">
                <a:solidFill>
                  <a:schemeClr val="tx1">
                    <a:lumMod val="75000"/>
                    <a:lumOff val="25000"/>
                  </a:schemeClr>
                </a:solidFill>
              </a:rPr>
              <a:t> for </a:t>
            </a:r>
            <a:r>
              <a:rPr lang="en-US" sz="2200" b="1">
                <a:solidFill>
                  <a:schemeClr val="tx1">
                    <a:lumMod val="75000"/>
                    <a:lumOff val="25000"/>
                  </a:schemeClr>
                </a:solidFill>
              </a:rPr>
              <a:t>proper finishing </a:t>
            </a:r>
            <a:r>
              <a:rPr lang="en-US" sz="2200">
                <a:solidFill>
                  <a:schemeClr val="tx1">
                    <a:lumMod val="75000"/>
                    <a:lumOff val="25000"/>
                  </a:schemeClr>
                </a:solidFill>
              </a:rPr>
              <a:t>and </a:t>
            </a:r>
            <a:r>
              <a:rPr lang="en-US" sz="2200" b="1">
                <a:solidFill>
                  <a:schemeClr val="tx1">
                    <a:lumMod val="75000"/>
                    <a:lumOff val="25000"/>
                  </a:schemeClr>
                </a:solidFill>
              </a:rPr>
              <a:t>cleaning </a:t>
            </a:r>
            <a:r>
              <a:rPr lang="en-US" sz="2200">
                <a:solidFill>
                  <a:schemeClr val="tx1">
                    <a:lumMod val="75000"/>
                    <a:lumOff val="25000"/>
                  </a:schemeClr>
                </a:solidFill>
              </a:rPr>
              <a:t>of the inner </a:t>
            </a:r>
            <a:r>
              <a:rPr lang="en-US" sz="2200" b="1">
                <a:solidFill>
                  <a:schemeClr val="tx1">
                    <a:lumMod val="75000"/>
                    <a:lumOff val="25000"/>
                  </a:schemeClr>
                </a:solidFill>
              </a:rPr>
              <a:t>surface exposed to RF</a:t>
            </a:r>
            <a:r>
              <a:rPr lang="en-US" sz="2200">
                <a:solidFill>
                  <a:schemeClr val="tx1">
                    <a:lumMod val="75000"/>
                    <a:lumOff val="25000"/>
                  </a:schemeClr>
                </a:solidFill>
              </a:rPr>
              <a:t>:</a:t>
            </a:r>
          </a:p>
          <a:p>
            <a:pPr marL="541338" lvl="1">
              <a:spcBef>
                <a:spcPts val="0"/>
              </a:spcBef>
            </a:pPr>
            <a:r>
              <a:rPr lang="en-US" sz="1800" b="1">
                <a:solidFill>
                  <a:schemeClr val="tx1">
                    <a:lumMod val="75000"/>
                    <a:lumOff val="25000"/>
                  </a:schemeClr>
                </a:solidFill>
              </a:rPr>
              <a:t>BCP </a:t>
            </a:r>
            <a:r>
              <a:rPr lang="en-US" sz="1800">
                <a:solidFill>
                  <a:schemeClr val="tx1">
                    <a:lumMod val="75000"/>
                    <a:lumOff val="25000"/>
                  </a:schemeClr>
                </a:solidFill>
              </a:rPr>
              <a:t>(Buffered Chemical Polishing) and </a:t>
            </a:r>
            <a:r>
              <a:rPr lang="en-US" sz="1800" b="1">
                <a:solidFill>
                  <a:schemeClr val="tx1">
                    <a:lumMod val="75000"/>
                    <a:lumOff val="25000"/>
                  </a:schemeClr>
                </a:solidFill>
              </a:rPr>
              <a:t>EP</a:t>
            </a:r>
            <a:r>
              <a:rPr lang="en-US" sz="1800">
                <a:solidFill>
                  <a:schemeClr val="tx1">
                    <a:lumMod val="75000"/>
                    <a:lumOff val="25000"/>
                  </a:schemeClr>
                </a:solidFill>
              </a:rPr>
              <a:t> (Electro Polishing)</a:t>
            </a:r>
          </a:p>
          <a:p>
            <a:pPr marL="312738" lvl="1" indent="0">
              <a:spcBef>
                <a:spcPts val="0"/>
              </a:spcBef>
              <a:buNone/>
            </a:pPr>
            <a:endParaRPr lang="en-US" sz="200">
              <a:solidFill>
                <a:schemeClr val="tx1">
                  <a:lumMod val="75000"/>
                  <a:lumOff val="25000"/>
                </a:schemeClr>
              </a:solidFill>
            </a:endParaRPr>
          </a:p>
          <a:p>
            <a:pPr marL="84138"/>
            <a:r>
              <a:rPr lang="en-US" sz="2200" b="1">
                <a:solidFill>
                  <a:schemeClr val="tx1">
                    <a:lumMod val="75000"/>
                    <a:lumOff val="25000"/>
                  </a:schemeClr>
                </a:solidFill>
              </a:rPr>
              <a:t>Studies and tools developed</a:t>
            </a:r>
            <a:r>
              <a:rPr lang="en-US" sz="2200">
                <a:solidFill>
                  <a:schemeClr val="tx1">
                    <a:lumMod val="75000"/>
                    <a:lumOff val="25000"/>
                  </a:schemeClr>
                </a:solidFill>
              </a:rPr>
              <a:t>:</a:t>
            </a:r>
            <a:endParaRPr lang="en-US" sz="1800">
              <a:solidFill>
                <a:schemeClr val="tx1">
                  <a:lumMod val="75000"/>
                  <a:lumOff val="25000"/>
                </a:schemeClr>
              </a:solidFill>
            </a:endParaRPr>
          </a:p>
          <a:p>
            <a:pPr marL="541338" lvl="1"/>
            <a:r>
              <a:rPr lang="en-US" sz="1800" b="1">
                <a:solidFill>
                  <a:schemeClr val="tx1">
                    <a:lumMod val="75000"/>
                    <a:lumOff val="25000"/>
                  </a:schemeClr>
                </a:solidFill>
              </a:rPr>
              <a:t>Depth profile </a:t>
            </a:r>
            <a:r>
              <a:rPr lang="en-US" sz="1800">
                <a:solidFill>
                  <a:schemeClr val="tx1">
                    <a:lumMod val="75000"/>
                    <a:lumOff val="25000"/>
                  </a:schemeClr>
                </a:solidFill>
              </a:rPr>
              <a:t>and SEM/EDX  for process optimization and quality</a:t>
            </a:r>
          </a:p>
          <a:p>
            <a:pPr marL="541338" lvl="1"/>
            <a:r>
              <a:rPr lang="en-US" sz="1800">
                <a:solidFill>
                  <a:schemeClr val="tx1">
                    <a:lumMod val="75000"/>
                    <a:lumOff val="25000"/>
                  </a:schemeClr>
                </a:solidFill>
              </a:rPr>
              <a:t>Acid flow </a:t>
            </a:r>
            <a:r>
              <a:rPr lang="en-US" sz="1800" b="1">
                <a:solidFill>
                  <a:schemeClr val="tx1">
                    <a:lumMod val="75000"/>
                    <a:lumOff val="25000"/>
                  </a:schemeClr>
                </a:solidFill>
              </a:rPr>
              <a:t>simulation</a:t>
            </a:r>
            <a:r>
              <a:rPr lang="en-US" sz="1800">
                <a:solidFill>
                  <a:schemeClr val="tx1">
                    <a:lumMod val="75000"/>
                    <a:lumOff val="25000"/>
                  </a:schemeClr>
                </a:solidFill>
              </a:rPr>
              <a:t> and </a:t>
            </a:r>
            <a:r>
              <a:rPr lang="en-US" sz="1800" b="1">
                <a:solidFill>
                  <a:schemeClr val="tx1">
                    <a:lumMod val="75000"/>
                    <a:lumOff val="25000"/>
                  </a:schemeClr>
                </a:solidFill>
              </a:rPr>
              <a:t>test bench </a:t>
            </a:r>
            <a:r>
              <a:rPr lang="en-US" sz="1800">
                <a:solidFill>
                  <a:schemeClr val="tx1">
                    <a:lumMod val="75000"/>
                    <a:lumOff val="25000"/>
                  </a:schemeClr>
                </a:solidFill>
              </a:rPr>
              <a:t>for process improvement</a:t>
            </a:r>
          </a:p>
          <a:p>
            <a:pPr marL="541338" lvl="1"/>
            <a:r>
              <a:rPr lang="en-US" sz="1800" b="1">
                <a:solidFill>
                  <a:schemeClr val="tx1">
                    <a:lumMod val="75000"/>
                    <a:lumOff val="25000"/>
                  </a:schemeClr>
                </a:solidFill>
              </a:rPr>
              <a:t>Temperature</a:t>
            </a:r>
            <a:r>
              <a:rPr lang="en-US" sz="1800">
                <a:solidFill>
                  <a:schemeClr val="tx1">
                    <a:lumMod val="75000"/>
                    <a:lumOff val="25000"/>
                  </a:schemeClr>
                </a:solidFill>
              </a:rPr>
              <a:t> and </a:t>
            </a:r>
            <a:r>
              <a:rPr lang="en-US" sz="1800" b="1">
                <a:solidFill>
                  <a:schemeClr val="tx1">
                    <a:lumMod val="75000"/>
                    <a:lumOff val="25000"/>
                  </a:schemeClr>
                </a:solidFill>
              </a:rPr>
              <a:t>thickness</a:t>
            </a:r>
            <a:r>
              <a:rPr lang="en-US" sz="1800">
                <a:solidFill>
                  <a:schemeClr val="tx1">
                    <a:lumMod val="75000"/>
                    <a:lumOff val="25000"/>
                  </a:schemeClr>
                </a:solidFill>
              </a:rPr>
              <a:t> evolution </a:t>
            </a:r>
            <a:r>
              <a:rPr lang="en-US" sz="1800" b="1">
                <a:solidFill>
                  <a:schemeClr val="tx1">
                    <a:lumMod val="75000"/>
                    <a:lumOff val="25000"/>
                  </a:schemeClr>
                </a:solidFill>
              </a:rPr>
              <a:t>during BCP/EP</a:t>
            </a:r>
          </a:p>
          <a:p>
            <a:pPr marL="541338" lvl="1"/>
            <a:r>
              <a:rPr lang="en-US" sz="1800" b="1">
                <a:solidFill>
                  <a:schemeClr val="tx1">
                    <a:lumMod val="75000"/>
                    <a:lumOff val="25000"/>
                  </a:schemeClr>
                </a:solidFill>
              </a:rPr>
              <a:t>Inner visual inspection</a:t>
            </a:r>
            <a:r>
              <a:rPr lang="en-US" sz="1800">
                <a:solidFill>
                  <a:schemeClr val="tx1">
                    <a:lumMod val="75000"/>
                    <a:lumOff val="25000"/>
                  </a:schemeClr>
                </a:solidFill>
              </a:rPr>
              <a:t> set-up for surface finishing check</a:t>
            </a:r>
          </a:p>
          <a:p>
            <a:pPr marL="541338" lvl="1"/>
            <a:r>
              <a:rPr lang="en-US" sz="1800" b="1">
                <a:solidFill>
                  <a:schemeClr val="tx1">
                    <a:lumMod val="75000"/>
                    <a:lumOff val="25000"/>
                  </a:schemeClr>
                </a:solidFill>
              </a:rPr>
              <a:t>X-ray fluorescence </a:t>
            </a:r>
            <a:r>
              <a:rPr lang="en-US" sz="1800">
                <a:solidFill>
                  <a:schemeClr val="tx1">
                    <a:lumMod val="75000"/>
                    <a:lumOff val="25000"/>
                  </a:schemeClr>
                </a:solidFill>
              </a:rPr>
              <a:t>set-up for foreign materials analysis (non-destructive diag.)</a:t>
            </a:r>
            <a:endParaRPr lang="en-US" sz="1800" b="1">
              <a:solidFill>
                <a:schemeClr val="tx1">
                  <a:lumMod val="75000"/>
                  <a:lumOff val="25000"/>
                </a:schemeClr>
              </a:solidFill>
            </a:endParaRPr>
          </a:p>
        </p:txBody>
      </p:sp>
      <p:sp>
        <p:nvSpPr>
          <p:cNvPr id="103" name="Title 1">
            <a:extLst>
              <a:ext uri="{FF2B5EF4-FFF2-40B4-BE49-F238E27FC236}">
                <a16:creationId xmlns:a16="http://schemas.microsoft.com/office/drawing/2014/main" id="{C8B312D2-C59F-9C1A-BC88-492D3F9259CA}"/>
              </a:ext>
            </a:extLst>
          </p:cNvPr>
          <p:cNvSpPr>
            <a:spLocks noGrp="1"/>
          </p:cNvSpPr>
          <p:nvPr>
            <p:ph type="title"/>
          </p:nvPr>
        </p:nvSpPr>
        <p:spPr>
          <a:xfrm>
            <a:off x="654097" y="1"/>
            <a:ext cx="9992284" cy="692502"/>
          </a:xfrm>
        </p:spPr>
        <p:txBody>
          <a:bodyPr>
            <a:normAutofit/>
          </a:bodyPr>
          <a:lstStyle/>
          <a:p>
            <a:r>
              <a:rPr lang="en-US" sz="3600" b="1">
                <a:solidFill>
                  <a:srgbClr val="2B4D89"/>
                </a:solidFill>
                <a:latin typeface="+mn-lt"/>
              </a:rPr>
              <a:t>Cavity – Thermal and Surface treatments</a:t>
            </a:r>
          </a:p>
        </p:txBody>
      </p:sp>
      <p:pic>
        <p:nvPicPr>
          <p:cNvPr id="119" name="Picture 118">
            <a:extLst>
              <a:ext uri="{FF2B5EF4-FFF2-40B4-BE49-F238E27FC236}">
                <a16:creationId xmlns:a16="http://schemas.microsoft.com/office/drawing/2014/main" id="{C790D29F-E974-FB83-3955-D558242532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29067" y="3182235"/>
            <a:ext cx="2302097" cy="1000187"/>
          </a:xfrm>
          <a:prstGeom prst="rect">
            <a:avLst/>
          </a:prstGeom>
          <a:ln w="6350">
            <a:solidFill>
              <a:schemeClr val="tx1"/>
            </a:solidFill>
          </a:ln>
        </p:spPr>
      </p:pic>
      <p:sp>
        <p:nvSpPr>
          <p:cNvPr id="120" name="Rectangle 119">
            <a:extLst>
              <a:ext uri="{FF2B5EF4-FFF2-40B4-BE49-F238E27FC236}">
                <a16:creationId xmlns:a16="http://schemas.microsoft.com/office/drawing/2014/main" id="{824AD553-F04D-5478-39B5-270FC3D32708}"/>
              </a:ext>
            </a:extLst>
          </p:cNvPr>
          <p:cNvSpPr/>
          <p:nvPr/>
        </p:nvSpPr>
        <p:spPr>
          <a:xfrm>
            <a:off x="10197773" y="4104967"/>
            <a:ext cx="1705118" cy="20792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000" i="1"/>
              <a:t>Depth profile on Nb samples</a:t>
            </a:r>
          </a:p>
        </p:txBody>
      </p:sp>
      <p:sp>
        <p:nvSpPr>
          <p:cNvPr id="4" name="Rectangle: Rounded Corners 3">
            <a:extLst>
              <a:ext uri="{FF2B5EF4-FFF2-40B4-BE49-F238E27FC236}">
                <a16:creationId xmlns:a16="http://schemas.microsoft.com/office/drawing/2014/main" id="{D27EC49E-911F-E495-93EB-D02C1A78B9C8}"/>
              </a:ext>
            </a:extLst>
          </p:cNvPr>
          <p:cNvSpPr/>
          <p:nvPr/>
        </p:nvSpPr>
        <p:spPr>
          <a:xfrm>
            <a:off x="7918606" y="2789464"/>
            <a:ext cx="4120999" cy="294085"/>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a:t>Annealing cycle</a:t>
            </a:r>
          </a:p>
        </p:txBody>
      </p:sp>
      <p:pic>
        <p:nvPicPr>
          <p:cNvPr id="9" name="Picture 8" descr="A close-up of a computer screen&#10;&#10;Description automatically generated">
            <a:extLst>
              <a:ext uri="{FF2B5EF4-FFF2-40B4-BE49-F238E27FC236}">
                <a16:creationId xmlns:a16="http://schemas.microsoft.com/office/drawing/2014/main" id="{12D85E3E-6FAA-C890-554A-1814FB4435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69009" y="3182235"/>
            <a:ext cx="1472438" cy="1104328"/>
          </a:xfrm>
          <a:prstGeom prst="rect">
            <a:avLst/>
          </a:prstGeom>
        </p:spPr>
      </p:pic>
      <p:sp>
        <p:nvSpPr>
          <p:cNvPr id="7" name="Rectangle 6">
            <a:extLst>
              <a:ext uri="{FF2B5EF4-FFF2-40B4-BE49-F238E27FC236}">
                <a16:creationId xmlns:a16="http://schemas.microsoft.com/office/drawing/2014/main" id="{96837C15-0299-918D-5466-A582D9D48952}"/>
              </a:ext>
            </a:extLst>
          </p:cNvPr>
          <p:cNvSpPr/>
          <p:nvPr/>
        </p:nvSpPr>
        <p:spPr>
          <a:xfrm>
            <a:off x="9195054" y="3897040"/>
            <a:ext cx="445899" cy="20792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000" i="1"/>
              <a:t>SEM</a:t>
            </a:r>
          </a:p>
        </p:txBody>
      </p:sp>
      <p:grpSp>
        <p:nvGrpSpPr>
          <p:cNvPr id="47" name="Group 46">
            <a:extLst>
              <a:ext uri="{FF2B5EF4-FFF2-40B4-BE49-F238E27FC236}">
                <a16:creationId xmlns:a16="http://schemas.microsoft.com/office/drawing/2014/main" id="{D2F64A35-107E-545F-5FBC-3732C6B28173}"/>
              </a:ext>
            </a:extLst>
          </p:cNvPr>
          <p:cNvGrpSpPr/>
          <p:nvPr/>
        </p:nvGrpSpPr>
        <p:grpSpPr>
          <a:xfrm>
            <a:off x="7312492" y="3257894"/>
            <a:ext cx="1272097" cy="864908"/>
            <a:chOff x="7312492" y="3052144"/>
            <a:chExt cx="1272097" cy="864908"/>
          </a:xfrm>
        </p:grpSpPr>
        <p:pic>
          <p:nvPicPr>
            <p:cNvPr id="6" name="Picture 5" descr="A graph of a normalized curve&#10;&#10;Description automatically generated with medium confidence">
              <a:extLst>
                <a:ext uri="{FF2B5EF4-FFF2-40B4-BE49-F238E27FC236}">
                  <a16:creationId xmlns:a16="http://schemas.microsoft.com/office/drawing/2014/main" id="{8B25A504-CB98-5C44-13C4-DC5BAA43B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492" y="3052144"/>
              <a:ext cx="1272097" cy="864908"/>
            </a:xfrm>
            <a:prstGeom prst="rect">
              <a:avLst/>
            </a:prstGeom>
          </p:spPr>
        </p:pic>
        <p:sp>
          <p:nvSpPr>
            <p:cNvPr id="10" name="Rectangle 9">
              <a:extLst>
                <a:ext uri="{FF2B5EF4-FFF2-40B4-BE49-F238E27FC236}">
                  <a16:creationId xmlns:a16="http://schemas.microsoft.com/office/drawing/2014/main" id="{3012F92D-FF3E-364C-CB88-7678BFB34F19}"/>
                </a:ext>
              </a:extLst>
            </p:cNvPr>
            <p:cNvSpPr/>
            <p:nvPr/>
          </p:nvSpPr>
          <p:spPr>
            <a:xfrm>
              <a:off x="7312492" y="3221073"/>
              <a:ext cx="202973" cy="20792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050" b="1">
                  <a:solidFill>
                    <a:schemeClr val="accent2"/>
                  </a:solidFill>
                </a:rPr>
                <a:t>C</a:t>
              </a:r>
            </a:p>
          </p:txBody>
        </p:sp>
        <p:sp>
          <p:nvSpPr>
            <p:cNvPr id="11" name="Rectangle 10">
              <a:extLst>
                <a:ext uri="{FF2B5EF4-FFF2-40B4-BE49-F238E27FC236}">
                  <a16:creationId xmlns:a16="http://schemas.microsoft.com/office/drawing/2014/main" id="{B1696135-5A41-9464-B696-307C57E41B98}"/>
                </a:ext>
              </a:extLst>
            </p:cNvPr>
            <p:cNvSpPr/>
            <p:nvPr/>
          </p:nvSpPr>
          <p:spPr>
            <a:xfrm>
              <a:off x="8024255" y="3468190"/>
              <a:ext cx="412492" cy="20792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000" i="1"/>
                <a:t>EDX</a:t>
              </a:r>
            </a:p>
          </p:txBody>
        </p:sp>
      </p:grpSp>
      <p:pic>
        <p:nvPicPr>
          <p:cNvPr id="12" name="Picture 11" descr="Diagram, engineering drawing&#10;&#10;Description automatically generated">
            <a:extLst>
              <a:ext uri="{FF2B5EF4-FFF2-40B4-BE49-F238E27FC236}">
                <a16:creationId xmlns:a16="http://schemas.microsoft.com/office/drawing/2014/main" id="{38F671D3-8308-13A4-D811-47EC6FDA9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916" y="5460704"/>
            <a:ext cx="1520595" cy="1361704"/>
          </a:xfrm>
          <a:prstGeom prst="rect">
            <a:avLst/>
          </a:prstGeom>
          <a:ln>
            <a:solidFill>
              <a:schemeClr val="tx1"/>
            </a:solidFill>
          </a:ln>
        </p:spPr>
      </p:pic>
      <p:pic>
        <p:nvPicPr>
          <p:cNvPr id="13" name="Picture 12" descr="A picture containing indoor, metal, equipment, several&#10;&#10;Description automatically generated">
            <a:extLst>
              <a:ext uri="{FF2B5EF4-FFF2-40B4-BE49-F238E27FC236}">
                <a16:creationId xmlns:a16="http://schemas.microsoft.com/office/drawing/2014/main" id="{3F4B8E76-6533-3D4B-FD85-647FC26A84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5848" r="14642" b="24313"/>
          <a:stretch/>
        </p:blipFill>
        <p:spPr>
          <a:xfrm>
            <a:off x="660888" y="5357278"/>
            <a:ext cx="3593218" cy="1257794"/>
          </a:xfrm>
          <a:prstGeom prst="rect">
            <a:avLst/>
          </a:prstGeom>
        </p:spPr>
      </p:pic>
      <p:sp>
        <p:nvSpPr>
          <p:cNvPr id="16" name="Rectangle: Rounded Corners 15">
            <a:extLst>
              <a:ext uri="{FF2B5EF4-FFF2-40B4-BE49-F238E27FC236}">
                <a16:creationId xmlns:a16="http://schemas.microsoft.com/office/drawing/2014/main" id="{3B194C17-76CF-B094-9C86-16333D97F525}"/>
              </a:ext>
            </a:extLst>
          </p:cNvPr>
          <p:cNvSpPr/>
          <p:nvPr/>
        </p:nvSpPr>
        <p:spPr>
          <a:xfrm>
            <a:off x="1010063" y="4767986"/>
            <a:ext cx="7320389" cy="288887"/>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600"/>
              <a:t>X-ray fluorescence system and Inner optical inspection</a:t>
            </a:r>
          </a:p>
        </p:txBody>
      </p:sp>
      <p:pic>
        <p:nvPicPr>
          <p:cNvPr id="19" name="Picture 18">
            <a:extLst>
              <a:ext uri="{FF2B5EF4-FFF2-40B4-BE49-F238E27FC236}">
                <a16:creationId xmlns:a16="http://schemas.microsoft.com/office/drawing/2014/main" id="{9F041B30-3660-ED71-2AED-A17F11DA129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34"/>
          <a:stretch/>
        </p:blipFill>
        <p:spPr>
          <a:xfrm>
            <a:off x="8100972" y="6002056"/>
            <a:ext cx="1110547" cy="855944"/>
          </a:xfrm>
          <a:prstGeom prst="rect">
            <a:avLst/>
          </a:prstGeom>
        </p:spPr>
      </p:pic>
      <p:grpSp>
        <p:nvGrpSpPr>
          <p:cNvPr id="21" name="Group 20">
            <a:extLst>
              <a:ext uri="{FF2B5EF4-FFF2-40B4-BE49-F238E27FC236}">
                <a16:creationId xmlns:a16="http://schemas.microsoft.com/office/drawing/2014/main" id="{F8EB08C5-5160-FA4B-180C-9211C89095C0}"/>
              </a:ext>
            </a:extLst>
          </p:cNvPr>
          <p:cNvGrpSpPr/>
          <p:nvPr/>
        </p:nvGrpSpPr>
        <p:grpSpPr>
          <a:xfrm>
            <a:off x="9035244" y="4633434"/>
            <a:ext cx="3021381" cy="531939"/>
            <a:chOff x="5880063" y="1708663"/>
            <a:chExt cx="3093573" cy="712227"/>
          </a:xfrm>
        </p:grpSpPr>
        <p:grpSp>
          <p:nvGrpSpPr>
            <p:cNvPr id="22" name="Group 21">
              <a:extLst>
                <a:ext uri="{FF2B5EF4-FFF2-40B4-BE49-F238E27FC236}">
                  <a16:creationId xmlns:a16="http://schemas.microsoft.com/office/drawing/2014/main" id="{A9EFDD4B-F99C-03C1-940C-5EDFED864499}"/>
                </a:ext>
              </a:extLst>
            </p:cNvPr>
            <p:cNvGrpSpPr>
              <a:grpSpLocks noChangeAspect="1"/>
            </p:cNvGrpSpPr>
            <p:nvPr/>
          </p:nvGrpSpPr>
          <p:grpSpPr>
            <a:xfrm>
              <a:off x="5880063" y="1708663"/>
              <a:ext cx="3084421" cy="712227"/>
              <a:chOff x="5004048" y="1700809"/>
              <a:chExt cx="3816422" cy="881254"/>
            </a:xfrm>
          </p:grpSpPr>
          <p:pic>
            <p:nvPicPr>
              <p:cNvPr id="25" name="Picture 2" descr="P:\0 X-FEL\3rd-harmonic\Series Production\Visual Ispection of Cavities\3HZ011\after EBW\reconstruction\3HZ011_Eq3d_view.tif">
                <a:extLst>
                  <a:ext uri="{FF2B5EF4-FFF2-40B4-BE49-F238E27FC236}">
                    <a16:creationId xmlns:a16="http://schemas.microsoft.com/office/drawing/2014/main" id="{07BEAD2A-3078-C9FA-B932-B916414FDC6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5004049" y="1700809"/>
                <a:ext cx="3816421" cy="3570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a:extLst>
                  <a:ext uri="{FF2B5EF4-FFF2-40B4-BE49-F238E27FC236}">
                    <a16:creationId xmlns:a16="http://schemas.microsoft.com/office/drawing/2014/main" id="{739CDDC4-FF34-4337-5A7E-983D16B16A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4048" y="2057354"/>
                <a:ext cx="3816422" cy="52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Rectangle 22">
              <a:extLst>
                <a:ext uri="{FF2B5EF4-FFF2-40B4-BE49-F238E27FC236}">
                  <a16:creationId xmlns:a16="http://schemas.microsoft.com/office/drawing/2014/main" id="{2EF505DA-66F2-140E-EE39-BC92AF37AB51}"/>
                </a:ext>
              </a:extLst>
            </p:cNvPr>
            <p:cNvSpPr>
              <a:spLocks/>
            </p:cNvSpPr>
            <p:nvPr/>
          </p:nvSpPr>
          <p:spPr bwMode="auto">
            <a:xfrm>
              <a:off x="8070870" y="1867146"/>
              <a:ext cx="893618" cy="129675"/>
            </a:xfrm>
            <a:prstGeom prst="rect">
              <a:avLst/>
            </a:prstGeom>
            <a:noFill/>
            <a:ln>
              <a:noFill/>
            </a:ln>
            <a:effectLst/>
          </p:spPr>
          <p:txBody>
            <a:bodyPr lIns="126435" tIns="72248" rIns="126435" bIns="72248" anchor="ctr" anchorCtr="0"/>
            <a:lstStyle/>
            <a:p>
              <a:pPr algn="ctr" defTabSz="1300163"/>
              <a:r>
                <a:rPr lang="it-IT" sz="1000">
                  <a:solidFill>
                    <a:srgbClr val="FFFFFF"/>
                  </a:solidFill>
                  <a:cs typeface="Helvetica" charset="0"/>
                  <a:sym typeface="Helvetica" charset="0"/>
                </a:rPr>
                <a:t>after EBW</a:t>
              </a:r>
              <a:endParaRPr lang="en-US" sz="700" baseline="-25000"/>
            </a:p>
          </p:txBody>
        </p:sp>
        <p:sp>
          <p:nvSpPr>
            <p:cNvPr id="24" name="Rectangle 23">
              <a:extLst>
                <a:ext uri="{FF2B5EF4-FFF2-40B4-BE49-F238E27FC236}">
                  <a16:creationId xmlns:a16="http://schemas.microsoft.com/office/drawing/2014/main" id="{2A37428B-35FB-47F5-00FB-F6609B5D4B4D}"/>
                </a:ext>
              </a:extLst>
            </p:cNvPr>
            <p:cNvSpPr>
              <a:spLocks/>
            </p:cNvSpPr>
            <p:nvPr/>
          </p:nvSpPr>
          <p:spPr bwMode="auto">
            <a:xfrm>
              <a:off x="8083087" y="2264117"/>
              <a:ext cx="890549" cy="134927"/>
            </a:xfrm>
            <a:prstGeom prst="rect">
              <a:avLst/>
            </a:prstGeom>
            <a:noFill/>
            <a:ln>
              <a:noFill/>
            </a:ln>
            <a:effectLst/>
          </p:spPr>
          <p:txBody>
            <a:bodyPr lIns="126435" tIns="72248" rIns="126435" bIns="72248" anchor="ctr" anchorCtr="0"/>
            <a:lstStyle/>
            <a:p>
              <a:pPr algn="ctr" defTabSz="1300163"/>
              <a:r>
                <a:rPr lang="it-IT" sz="1000">
                  <a:solidFill>
                    <a:srgbClr val="FFFFFF"/>
                  </a:solidFill>
                  <a:cs typeface="Helvetica" charset="0"/>
                  <a:sym typeface="Helvetica" charset="0"/>
                </a:rPr>
                <a:t>after BCP</a:t>
              </a:r>
              <a:endParaRPr lang="en-US" sz="700" baseline="-25000"/>
            </a:p>
          </p:txBody>
        </p:sp>
      </p:grpSp>
      <p:pic>
        <p:nvPicPr>
          <p:cNvPr id="31" name="Picture 30">
            <a:extLst>
              <a:ext uri="{FF2B5EF4-FFF2-40B4-BE49-F238E27FC236}">
                <a16:creationId xmlns:a16="http://schemas.microsoft.com/office/drawing/2014/main" id="{B0C9A25A-D857-F2E8-94CE-D4B3EE38409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32486" y="5419291"/>
            <a:ext cx="806008" cy="1361705"/>
          </a:xfrm>
          <a:prstGeom prst="rect">
            <a:avLst/>
          </a:prstGeom>
          <a:ln>
            <a:noFill/>
          </a:ln>
          <a:effectLst>
            <a:outerShdw blurRad="292100" dist="139700" dir="2700000" algn="tl" rotWithShape="0">
              <a:srgbClr val="333333">
                <a:alpha val="65000"/>
              </a:srgbClr>
            </a:outerShdw>
          </a:effectLst>
        </p:spPr>
      </p:pic>
      <p:grpSp>
        <p:nvGrpSpPr>
          <p:cNvPr id="32" name="Group 31">
            <a:extLst>
              <a:ext uri="{FF2B5EF4-FFF2-40B4-BE49-F238E27FC236}">
                <a16:creationId xmlns:a16="http://schemas.microsoft.com/office/drawing/2014/main" id="{3B2A91D7-CB76-352C-E4E4-7AF6937B214E}"/>
              </a:ext>
            </a:extLst>
          </p:cNvPr>
          <p:cNvGrpSpPr>
            <a:grpSpLocks noChangeAspect="1"/>
          </p:cNvGrpSpPr>
          <p:nvPr/>
        </p:nvGrpSpPr>
        <p:grpSpPr>
          <a:xfrm>
            <a:off x="7116441" y="5142674"/>
            <a:ext cx="1114060" cy="795264"/>
            <a:chOff x="1012949" y="17469"/>
            <a:chExt cx="5764293" cy="4114800"/>
          </a:xfrm>
        </p:grpSpPr>
        <p:pic>
          <p:nvPicPr>
            <p:cNvPr id="33" name="Picture 32">
              <a:extLst>
                <a:ext uri="{FF2B5EF4-FFF2-40B4-BE49-F238E27FC236}">
                  <a16:creationId xmlns:a16="http://schemas.microsoft.com/office/drawing/2014/main" id="{0019BBFD-F0D0-F6B9-395C-D40D096305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2949" y="17469"/>
              <a:ext cx="5764293" cy="4114800"/>
            </a:xfrm>
            <a:prstGeom prst="rect">
              <a:avLst/>
            </a:prstGeom>
            <a:ln>
              <a:noFill/>
            </a:ln>
            <a:effectLst>
              <a:outerShdw blurRad="292100" dist="139700" dir="2700000" algn="tl" rotWithShape="0">
                <a:srgbClr val="333333">
                  <a:alpha val="65000"/>
                </a:srgbClr>
              </a:outerShdw>
            </a:effectLst>
          </p:spPr>
        </p:pic>
        <p:sp>
          <p:nvSpPr>
            <p:cNvPr id="34" name="Ovale 5">
              <a:extLst>
                <a:ext uri="{FF2B5EF4-FFF2-40B4-BE49-F238E27FC236}">
                  <a16:creationId xmlns:a16="http://schemas.microsoft.com/office/drawing/2014/main" id="{9E372B9D-214F-A998-CE7B-592674FFD99D}"/>
                </a:ext>
              </a:extLst>
            </p:cNvPr>
            <p:cNvSpPr/>
            <p:nvPr/>
          </p:nvSpPr>
          <p:spPr>
            <a:xfrm>
              <a:off x="2678603" y="1972595"/>
              <a:ext cx="473311" cy="31594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Immagine 7">
              <a:extLst>
                <a:ext uri="{FF2B5EF4-FFF2-40B4-BE49-F238E27FC236}">
                  <a16:creationId xmlns:a16="http://schemas.microsoft.com/office/drawing/2014/main" id="{F62F32D2-DE83-7BF3-5FD5-A44E40BF288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48846" t="32987" r="47026" b="62338"/>
            <a:stretch/>
          </p:blipFill>
          <p:spPr>
            <a:xfrm>
              <a:off x="2266234" y="1972595"/>
              <a:ext cx="237912" cy="192380"/>
            </a:xfrm>
            <a:prstGeom prst="rect">
              <a:avLst/>
            </a:prstGeom>
            <a:ln>
              <a:noFill/>
            </a:ln>
            <a:effectLst>
              <a:outerShdw blurRad="292100" dist="139700" dir="2700000" algn="tl" rotWithShape="0">
                <a:srgbClr val="333333">
                  <a:alpha val="65000"/>
                </a:srgbClr>
              </a:outerShdw>
            </a:effectLst>
          </p:spPr>
        </p:pic>
      </p:grpSp>
      <p:cxnSp>
        <p:nvCxnSpPr>
          <p:cNvPr id="37" name="Straight Arrow Connector 36">
            <a:extLst>
              <a:ext uri="{FF2B5EF4-FFF2-40B4-BE49-F238E27FC236}">
                <a16:creationId xmlns:a16="http://schemas.microsoft.com/office/drawing/2014/main" id="{10E2CD2B-265B-1181-9D60-0F3EB51C3B94}"/>
              </a:ext>
            </a:extLst>
          </p:cNvPr>
          <p:cNvCxnSpPr>
            <a:cxnSpLocks/>
            <a:stCxn id="34" idx="3"/>
          </p:cNvCxnSpPr>
          <p:nvPr/>
        </p:nvCxnSpPr>
        <p:spPr>
          <a:xfrm flipH="1">
            <a:off x="6652822" y="5572661"/>
            <a:ext cx="798935" cy="228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descr="A machine on a table&#10;&#10;Description automatically generated">
            <a:extLst>
              <a:ext uri="{FF2B5EF4-FFF2-40B4-BE49-F238E27FC236}">
                <a16:creationId xmlns:a16="http://schemas.microsoft.com/office/drawing/2014/main" id="{F9386FAC-4B4E-8C84-C056-459C426970F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253156" y="5208896"/>
            <a:ext cx="2786449" cy="1613512"/>
          </a:xfrm>
          <a:prstGeom prst="rect">
            <a:avLst/>
          </a:prstGeom>
        </p:spPr>
      </p:pic>
      <p:pic>
        <p:nvPicPr>
          <p:cNvPr id="14" name="Picture 4" descr="Chart, line chart&#10;&#10;Description automatically generated">
            <a:extLst>
              <a:ext uri="{FF2B5EF4-FFF2-40B4-BE49-F238E27FC236}">
                <a16:creationId xmlns:a16="http://schemas.microsoft.com/office/drawing/2014/main" id="{6724BA8D-E8B2-A7CB-3944-189C38B50A9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8417" y="5082500"/>
            <a:ext cx="971099" cy="728324"/>
          </a:xfrm>
          <a:prstGeom prst="rect">
            <a:avLst/>
          </a:prstGeom>
          <a:ln>
            <a:noFill/>
          </a:ln>
          <a:effectLst>
            <a:outerShdw blurRad="190500" algn="tl" rotWithShape="0">
              <a:srgbClr val="000000">
                <a:alpha val="70000"/>
              </a:srgbClr>
            </a:outerShdw>
          </a:effectLst>
        </p:spPr>
      </p:pic>
      <p:sp>
        <p:nvSpPr>
          <p:cNvPr id="29" name="Rectangle: Rounded Corners 28">
            <a:extLst>
              <a:ext uri="{FF2B5EF4-FFF2-40B4-BE49-F238E27FC236}">
                <a16:creationId xmlns:a16="http://schemas.microsoft.com/office/drawing/2014/main" id="{B49B06B0-9961-63DE-05B7-B4F313FEB776}"/>
              </a:ext>
            </a:extLst>
          </p:cNvPr>
          <p:cNvSpPr/>
          <p:nvPr/>
        </p:nvSpPr>
        <p:spPr>
          <a:xfrm>
            <a:off x="3139946" y="6376520"/>
            <a:ext cx="1010503" cy="20351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1050" i="1"/>
              <a:t>ESS cavity</a:t>
            </a:r>
          </a:p>
        </p:txBody>
      </p:sp>
      <p:sp>
        <p:nvSpPr>
          <p:cNvPr id="44" name="Rectangle: Rounded Corners 43">
            <a:extLst>
              <a:ext uri="{FF2B5EF4-FFF2-40B4-BE49-F238E27FC236}">
                <a16:creationId xmlns:a16="http://schemas.microsoft.com/office/drawing/2014/main" id="{30306BA0-EABE-182D-C97A-F86ED487F0D8}"/>
              </a:ext>
            </a:extLst>
          </p:cNvPr>
          <p:cNvSpPr/>
          <p:nvPr/>
        </p:nvSpPr>
        <p:spPr>
          <a:xfrm>
            <a:off x="8656245" y="6660327"/>
            <a:ext cx="1472438" cy="20351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it-IT" sz="1050" i="1"/>
              <a:t>E-XFEL 3.9 GHz cavity</a:t>
            </a:r>
          </a:p>
        </p:txBody>
      </p:sp>
    </p:spTree>
    <p:extLst>
      <p:ext uri="{BB962C8B-B14F-4D97-AF65-F5344CB8AC3E}">
        <p14:creationId xmlns:p14="http://schemas.microsoft.com/office/powerpoint/2010/main" val="224876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8</a:t>
            </a:fld>
            <a:endParaRPr lang="en-US" sz="1050" b="0" strike="noStrike" spc="-1">
              <a:latin typeface="Arial"/>
            </a:endParaRPr>
          </a:p>
        </p:txBody>
      </p:sp>
      <p:pic>
        <p:nvPicPr>
          <p:cNvPr id="13" name="Immagine 1">
            <a:extLst>
              <a:ext uri="{FF2B5EF4-FFF2-40B4-BE49-F238E27FC236}">
                <a16:creationId xmlns:a16="http://schemas.microsoft.com/office/drawing/2014/main" id="{18F5531A-7003-4272-9953-B0D593ED347F}"/>
              </a:ext>
            </a:extLst>
          </p:cNvPr>
          <p:cNvPicPr>
            <a:picLocks noChangeAspect="1"/>
          </p:cNvPicPr>
          <p:nvPr/>
        </p:nvPicPr>
        <p:blipFill>
          <a:blip r:embed="rId5">
            <a:extLst>
              <a:ext uri="{28A0092B-C50C-407E-A947-70E740481C1C}">
                <a14:useLocalDpi xmlns:a14="http://schemas.microsoft.com/office/drawing/2010/main" val="0"/>
              </a:ext>
            </a:extLst>
          </a:blip>
          <a:srcRect t="15079" r="19141" b="9714"/>
          <a:stretch>
            <a:fillRect/>
          </a:stretch>
        </p:blipFill>
        <p:spPr bwMode="auto">
          <a:xfrm>
            <a:off x="9149786" y="412873"/>
            <a:ext cx="2882697" cy="40353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D4BDF3F-FD35-47C7-9900-92BC5BB846D8}"/>
              </a:ext>
            </a:extLst>
          </p:cNvPr>
          <p:cNvPicPr>
            <a:picLocks noChangeAspect="1"/>
          </p:cNvPicPr>
          <p:nvPr/>
        </p:nvPicPr>
        <p:blipFill>
          <a:blip r:embed="rId6"/>
          <a:stretch>
            <a:fillRect/>
          </a:stretch>
        </p:blipFill>
        <p:spPr>
          <a:xfrm>
            <a:off x="983432" y="5422670"/>
            <a:ext cx="3054344" cy="1435330"/>
          </a:xfrm>
          <a:prstGeom prst="rect">
            <a:avLst/>
          </a:prstGeom>
        </p:spPr>
      </p:pic>
      <p:pic>
        <p:nvPicPr>
          <p:cNvPr id="3" name="Picture 2" descr="A picture containing device, web&#10;&#10;Description automatically generated">
            <a:extLst>
              <a:ext uri="{FF2B5EF4-FFF2-40B4-BE49-F238E27FC236}">
                <a16:creationId xmlns:a16="http://schemas.microsoft.com/office/drawing/2014/main" id="{FCE2519C-7898-4658-BC7E-94B5A4F5D0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708636" y="4670676"/>
            <a:ext cx="2433559" cy="1825169"/>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D146D3ED-A6A2-4EBB-83D8-2CF6A9AFD3B3}"/>
              </a:ext>
            </a:extLst>
          </p:cNvPr>
          <p:cNvSpPr>
            <a:spLocks noGrp="1"/>
          </p:cNvSpPr>
          <p:nvPr>
            <p:ph idx="1"/>
          </p:nvPr>
        </p:nvSpPr>
        <p:spPr>
          <a:xfrm>
            <a:off x="735940" y="682250"/>
            <a:ext cx="11455460" cy="4987333"/>
          </a:xfrm>
        </p:spPr>
        <p:txBody>
          <a:bodyPr vert="horz" lIns="91440" tIns="45720" rIns="91440" bIns="45720" rtlCol="0" anchor="t">
            <a:normAutofit fontScale="70000" lnSpcReduction="20000"/>
          </a:bodyPr>
          <a:lstStyle/>
          <a:p>
            <a:r>
              <a:rPr lang="en-US" sz="2600" b="1">
                <a:solidFill>
                  <a:schemeClr val="tx1">
                    <a:lumMod val="75000"/>
                    <a:lumOff val="25000"/>
                  </a:schemeClr>
                </a:solidFill>
              </a:rPr>
              <a:t>Clean Room and UPW</a:t>
            </a:r>
          </a:p>
          <a:p>
            <a:pPr marL="444500" lvl="1"/>
            <a:r>
              <a:rPr lang="en-US" sz="2100">
                <a:solidFill>
                  <a:schemeClr val="tx1">
                    <a:lumMod val="75000"/>
                    <a:lumOff val="25000"/>
                  </a:schemeClr>
                </a:solidFill>
              </a:rPr>
              <a:t>Ultra-Pure Water plant </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ISO4-7 clean room, HPR system</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Qualified Slow Pumping Slow Venting system</a:t>
            </a:r>
            <a:endParaRPr lang="en-US" sz="2100" b="1">
              <a:solidFill>
                <a:schemeClr val="tx1">
                  <a:lumMod val="75000"/>
                  <a:lumOff val="25000"/>
                </a:schemeClr>
              </a:solidFill>
            </a:endParaRPr>
          </a:p>
          <a:p>
            <a:r>
              <a:rPr lang="en-US" sz="2400" b="1">
                <a:solidFill>
                  <a:schemeClr val="tx1">
                    <a:lumMod val="75000"/>
                    <a:lumOff val="25000"/>
                  </a:schemeClr>
                </a:solidFill>
              </a:rPr>
              <a:t>Cryostat</a:t>
            </a:r>
            <a:r>
              <a:rPr lang="en-US" sz="2400">
                <a:solidFill>
                  <a:schemeClr val="tx1">
                    <a:lumMod val="75000"/>
                    <a:lumOff val="25000"/>
                  </a:schemeClr>
                </a:solidFill>
              </a:rPr>
              <a:t>: </a:t>
            </a:r>
            <a:r>
              <a:rPr lang="en-US" sz="2400">
                <a:solidFill>
                  <a:schemeClr val="tx1">
                    <a:lumMod val="75000"/>
                    <a:lumOff val="25000"/>
                  </a:schemeClr>
                </a:solidFill>
                <a:latin typeface="Symbol"/>
                <a:sym typeface="Symbol"/>
              </a:rPr>
              <a:t>f</a:t>
            </a:r>
            <a:r>
              <a:rPr lang="en-US" sz="2400">
                <a:solidFill>
                  <a:schemeClr val="tx1">
                    <a:lumMod val="75000"/>
                    <a:lumOff val="25000"/>
                  </a:schemeClr>
                </a:solidFill>
              </a:rPr>
              <a:t> 700 mm, 4.5 m length, losses ~ 1 W @ 2 K</a:t>
            </a:r>
            <a:endParaRPr lang="en-US" sz="2400">
              <a:solidFill>
                <a:schemeClr val="tx1">
                  <a:lumMod val="75000"/>
                  <a:lumOff val="25000"/>
                </a:schemeClr>
              </a:solidFill>
              <a:ea typeface="Calibri"/>
              <a:cs typeface="Calibri"/>
            </a:endParaRPr>
          </a:p>
          <a:p>
            <a:pPr>
              <a:lnSpc>
                <a:spcPct val="100000"/>
              </a:lnSpc>
            </a:pPr>
            <a:r>
              <a:rPr lang="en-US" sz="2400" b="1">
                <a:solidFill>
                  <a:schemeClr val="tx1">
                    <a:lumMod val="75000"/>
                    <a:lumOff val="25000"/>
                  </a:schemeClr>
                </a:solidFill>
              </a:rPr>
              <a:t>Residual magnetic field</a:t>
            </a:r>
            <a:r>
              <a:rPr lang="en-US" sz="2400">
                <a:solidFill>
                  <a:schemeClr val="tx1">
                    <a:lumMod val="75000"/>
                    <a:lumOff val="25000"/>
                  </a:schemeClr>
                </a:solidFill>
              </a:rPr>
              <a:t>: &lt; 8 </a:t>
            </a:r>
            <a:r>
              <a:rPr lang="en-US" sz="2400" err="1">
                <a:solidFill>
                  <a:schemeClr val="tx1">
                    <a:lumMod val="75000"/>
                    <a:lumOff val="25000"/>
                  </a:schemeClr>
                </a:solidFill>
              </a:rPr>
              <a:t>mG</a:t>
            </a:r>
            <a:r>
              <a:rPr lang="en-US" sz="2400">
                <a:solidFill>
                  <a:schemeClr val="tx1">
                    <a:lumMod val="75000"/>
                    <a:lumOff val="25000"/>
                  </a:schemeClr>
                </a:solidFill>
              </a:rPr>
              <a:t> (single shield)</a:t>
            </a:r>
            <a:endParaRPr lang="en-US" sz="2400">
              <a:solidFill>
                <a:schemeClr val="tx1">
                  <a:lumMod val="75000"/>
                  <a:lumOff val="25000"/>
                </a:schemeClr>
              </a:solidFill>
              <a:ea typeface="Calibri"/>
              <a:cs typeface="Calibri"/>
            </a:endParaRPr>
          </a:p>
          <a:p>
            <a:pPr marL="444500" lvl="1">
              <a:lnSpc>
                <a:spcPct val="100000"/>
              </a:lnSpc>
            </a:pPr>
            <a:r>
              <a:rPr lang="en-US" sz="2100">
                <a:solidFill>
                  <a:schemeClr val="tx1">
                    <a:lumMod val="75000"/>
                    <a:lumOff val="25000"/>
                  </a:schemeClr>
                </a:solidFill>
              </a:rPr>
              <a:t>Single </a:t>
            </a:r>
            <a:r>
              <a:rPr lang="en-US" sz="2100" err="1">
                <a:solidFill>
                  <a:schemeClr val="tx1">
                    <a:lumMod val="75000"/>
                    <a:lumOff val="25000"/>
                  </a:schemeClr>
                </a:solidFill>
                <a:latin typeface="Symbol"/>
                <a:sym typeface="Symbol"/>
              </a:rPr>
              <a:t>m</a:t>
            </a:r>
            <a:r>
              <a:rPr lang="en-US" sz="2100" err="1">
                <a:solidFill>
                  <a:schemeClr val="tx1">
                    <a:lumMod val="75000"/>
                    <a:lumOff val="25000"/>
                  </a:schemeClr>
                </a:solidFill>
              </a:rPr>
              <a:t>metal</a:t>
            </a:r>
            <a:r>
              <a:rPr lang="en-US" sz="2100">
                <a:solidFill>
                  <a:schemeClr val="tx1">
                    <a:lumMod val="75000"/>
                    <a:lumOff val="25000"/>
                  </a:schemeClr>
                </a:solidFill>
              </a:rPr>
              <a:t> external shield and, second cryogenic</a:t>
            </a:r>
            <a:r>
              <a:rPr lang="en-US" sz="2100"/>
              <a:t/>
            </a:r>
            <a:br>
              <a:rPr lang="en-US" sz="2100"/>
            </a:br>
            <a:r>
              <a:rPr lang="en-US" sz="2100">
                <a:solidFill>
                  <a:schemeClr val="tx1">
                    <a:lumMod val="75000"/>
                    <a:lumOff val="25000"/>
                  </a:schemeClr>
                </a:solidFill>
              </a:rPr>
              <a:t>shield (</a:t>
            </a:r>
            <a:r>
              <a:rPr lang="en-US" sz="2100" err="1">
                <a:solidFill>
                  <a:schemeClr val="tx1">
                    <a:lumMod val="75000"/>
                    <a:lumOff val="25000"/>
                  </a:schemeClr>
                </a:solidFill>
              </a:rPr>
              <a:t>Cryoperm</a:t>
            </a:r>
            <a:r>
              <a:rPr lang="en-US" sz="2100">
                <a:solidFill>
                  <a:schemeClr val="tx1">
                    <a:lumMod val="75000"/>
                    <a:lumOff val="25000"/>
                  </a:schemeClr>
                </a:solidFill>
              </a:rPr>
              <a:t>) installed</a:t>
            </a:r>
            <a:endParaRPr lang="en-US" sz="2100">
              <a:solidFill>
                <a:schemeClr val="tx1">
                  <a:lumMod val="75000"/>
                  <a:lumOff val="25000"/>
                </a:schemeClr>
              </a:solidFill>
              <a:ea typeface="Calibri"/>
              <a:cs typeface="Calibri"/>
            </a:endParaRPr>
          </a:p>
          <a:p>
            <a:r>
              <a:rPr lang="en-US" sz="2400" b="1">
                <a:solidFill>
                  <a:schemeClr val="tx1">
                    <a:lumMod val="75000"/>
                    <a:lumOff val="25000"/>
                  </a:schemeClr>
                </a:solidFill>
              </a:rPr>
              <a:t>Sub-cooling system</a:t>
            </a:r>
            <a:r>
              <a:rPr lang="en-US" sz="2400">
                <a:solidFill>
                  <a:schemeClr val="tx1">
                    <a:lumMod val="75000"/>
                    <a:lumOff val="25000"/>
                  </a:schemeClr>
                </a:solidFill>
              </a:rPr>
              <a:t>:</a:t>
            </a:r>
            <a:endParaRPr lang="en-US" sz="24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Cooling power: ∼ 60 W @ 2 K</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Lowest temperature 1.5 K. </a:t>
            </a:r>
            <a:endParaRPr lang="en-US" sz="2100">
              <a:solidFill>
                <a:schemeClr val="tx1">
                  <a:lumMod val="75000"/>
                  <a:lumOff val="25000"/>
                </a:schemeClr>
              </a:solidFill>
              <a:cs typeface="Calibri"/>
            </a:endParaRPr>
          </a:p>
          <a:p>
            <a:pPr marL="444500" lvl="1"/>
            <a:r>
              <a:rPr lang="en-US" sz="2100">
                <a:solidFill>
                  <a:schemeClr val="tx1">
                    <a:lumMod val="75000"/>
                    <a:lumOff val="25000"/>
                  </a:schemeClr>
                </a:solidFill>
              </a:rPr>
              <a:t>Direct filling at 2 K</a:t>
            </a:r>
            <a:endParaRPr lang="en-US" sz="2100">
              <a:solidFill>
                <a:schemeClr val="tx1">
                  <a:lumMod val="75000"/>
                  <a:lumOff val="25000"/>
                </a:schemeClr>
              </a:solidFill>
              <a:ea typeface="Calibri"/>
              <a:cs typeface="Calibri"/>
            </a:endParaRPr>
          </a:p>
          <a:p>
            <a:r>
              <a:rPr lang="en-US" sz="2400" b="1">
                <a:solidFill>
                  <a:schemeClr val="tx1">
                    <a:lumMod val="75000"/>
                    <a:lumOff val="25000"/>
                  </a:schemeClr>
                </a:solidFill>
              </a:rPr>
              <a:t>RF capability: </a:t>
            </a:r>
            <a:r>
              <a:rPr lang="en-US" sz="2400">
                <a:solidFill>
                  <a:schemeClr val="tx1">
                    <a:lumMod val="75000"/>
                    <a:lumOff val="25000"/>
                  </a:schemeClr>
                </a:solidFill>
              </a:rPr>
              <a:t>500 to 3900 MHz</a:t>
            </a:r>
            <a:endParaRPr lang="en-US" sz="2400">
              <a:solidFill>
                <a:schemeClr val="tx1">
                  <a:lumMod val="75000"/>
                  <a:lumOff val="25000"/>
                </a:schemeClr>
              </a:solidFill>
              <a:ea typeface="Calibri"/>
              <a:cs typeface="Calibri"/>
            </a:endParaRPr>
          </a:p>
          <a:p>
            <a:r>
              <a:rPr lang="en-US" sz="2400" b="1">
                <a:solidFill>
                  <a:schemeClr val="tx1">
                    <a:lumMod val="75000"/>
                    <a:lumOff val="25000"/>
                  </a:schemeClr>
                </a:solidFill>
              </a:rPr>
              <a:t>Dedicated inserts with several diagnostics</a:t>
            </a:r>
            <a:r>
              <a:rPr lang="en-US" sz="2400">
                <a:solidFill>
                  <a:schemeClr val="tx1">
                    <a:lumMod val="75000"/>
                    <a:lumOff val="25000"/>
                  </a:schemeClr>
                </a:solidFill>
              </a:rPr>
              <a:t>: </a:t>
            </a:r>
            <a:endParaRPr lang="en-US" sz="24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2</a:t>
            </a:r>
            <a:r>
              <a:rPr lang="en-US" sz="2100" baseline="30000">
                <a:solidFill>
                  <a:schemeClr val="tx1">
                    <a:lumMod val="75000"/>
                    <a:lumOff val="25000"/>
                  </a:schemeClr>
                </a:solidFill>
              </a:rPr>
              <a:t>nd</a:t>
            </a:r>
            <a:r>
              <a:rPr lang="en-US" sz="2100">
                <a:solidFill>
                  <a:schemeClr val="tx1">
                    <a:lumMod val="75000"/>
                    <a:lumOff val="25000"/>
                  </a:schemeClr>
                </a:solidFill>
              </a:rPr>
              <a:t>  sound detectors for quench localization</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cryogenic photodiodes</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fast thermometry</a:t>
            </a:r>
            <a:endParaRPr lang="en-US" sz="2100">
              <a:solidFill>
                <a:schemeClr val="tx1">
                  <a:lumMod val="75000"/>
                  <a:lumOff val="25000"/>
                </a:schemeClr>
              </a:solidFill>
              <a:ea typeface="Calibri"/>
              <a:cs typeface="Calibri"/>
            </a:endParaRPr>
          </a:p>
          <a:p>
            <a:pPr marL="444500" lvl="1"/>
            <a:r>
              <a:rPr lang="en-US" sz="2100">
                <a:solidFill>
                  <a:schemeClr val="tx1">
                    <a:lumMod val="75000"/>
                    <a:lumOff val="25000"/>
                  </a:schemeClr>
                </a:solidFill>
              </a:rPr>
              <a:t>fluxgates/AMR sensors for magnetic mapping</a:t>
            </a:r>
            <a:endParaRPr lang="en-US" sz="2100">
              <a:solidFill>
                <a:schemeClr val="tx1">
                  <a:lumMod val="75000"/>
                  <a:lumOff val="25000"/>
                </a:schemeClr>
              </a:solidFill>
              <a:ea typeface="Calibri"/>
              <a:cs typeface="Calibri"/>
            </a:endParaRPr>
          </a:p>
          <a:p>
            <a:r>
              <a:rPr lang="en-US" sz="2400" b="1">
                <a:solidFill>
                  <a:schemeClr val="tx1">
                    <a:lumMod val="75000"/>
                    <a:lumOff val="25000"/>
                  </a:schemeClr>
                </a:solidFill>
              </a:rPr>
              <a:t>X-ray counter and X-ray </a:t>
            </a:r>
            <a:r>
              <a:rPr lang="en-US" sz="2400" b="1" err="1">
                <a:solidFill>
                  <a:schemeClr val="tx1">
                    <a:lumMod val="75000"/>
                    <a:lumOff val="25000"/>
                  </a:schemeClr>
                </a:solidFill>
              </a:rPr>
              <a:t>NaI</a:t>
            </a:r>
            <a:r>
              <a:rPr lang="en-US" sz="2400" b="1">
                <a:solidFill>
                  <a:schemeClr val="tx1">
                    <a:lumMod val="75000"/>
                    <a:lumOff val="25000"/>
                  </a:schemeClr>
                </a:solidFill>
              </a:rPr>
              <a:t> spectrometer</a:t>
            </a:r>
            <a:endParaRPr lang="en-GB" sz="2400">
              <a:solidFill>
                <a:schemeClr val="tx1">
                  <a:lumMod val="75000"/>
                  <a:lumOff val="25000"/>
                </a:schemeClr>
              </a:solidFill>
            </a:endParaRPr>
          </a:p>
          <a:p>
            <a:endParaRPr lang="en-US"/>
          </a:p>
        </p:txBody>
      </p:sp>
      <p:pic>
        <p:nvPicPr>
          <p:cNvPr id="18" name="Picture 17">
            <a:extLst>
              <a:ext uri="{FF2B5EF4-FFF2-40B4-BE49-F238E27FC236}">
                <a16:creationId xmlns:a16="http://schemas.microsoft.com/office/drawing/2014/main" id="{9EB61C0B-615F-4784-8FD6-62EE9DA9AA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23463" y="169914"/>
            <a:ext cx="1844287" cy="2326055"/>
          </a:xfrm>
          <a:prstGeom prst="rect">
            <a:avLst/>
          </a:prstGeom>
        </p:spPr>
      </p:pic>
      <p:pic>
        <p:nvPicPr>
          <p:cNvPr id="20" name="Immagine 16">
            <a:extLst>
              <a:ext uri="{FF2B5EF4-FFF2-40B4-BE49-F238E27FC236}">
                <a16:creationId xmlns:a16="http://schemas.microsoft.com/office/drawing/2014/main" id="{81E1A1DF-B304-4118-8B8A-AFFE917D721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7782" y="5517232"/>
            <a:ext cx="2196137" cy="1312741"/>
          </a:xfrm>
          <a:prstGeom prst="rect">
            <a:avLst/>
          </a:prstGeom>
          <a:noFill/>
        </p:spPr>
      </p:pic>
      <p:pic>
        <p:nvPicPr>
          <p:cNvPr id="21" name="Immagine 3">
            <a:extLst>
              <a:ext uri="{FF2B5EF4-FFF2-40B4-BE49-F238E27FC236}">
                <a16:creationId xmlns:a16="http://schemas.microsoft.com/office/drawing/2014/main" id="{FC835DBD-A229-497B-A78A-5CBC4B6B9C4B}"/>
              </a:ext>
            </a:extLst>
          </p:cNvPr>
          <p:cNvPicPr>
            <a:picLocks noChangeAspect="1"/>
          </p:cNvPicPr>
          <p:nvPr/>
        </p:nvPicPr>
        <p:blipFill>
          <a:blip r:embed="rId10" cstate="print">
            <a:extLst>
              <a:ext uri="{28A0092B-C50C-407E-A947-70E740481C1C}">
                <a14:useLocalDpi xmlns:a14="http://schemas.microsoft.com/office/drawing/2010/main" val="0"/>
              </a:ext>
            </a:extLst>
          </a:blip>
          <a:srcRect l="4424" r="12755"/>
          <a:stretch>
            <a:fillRect/>
          </a:stretch>
        </p:blipFill>
        <p:spPr bwMode="auto">
          <a:xfrm>
            <a:off x="9166912" y="4600396"/>
            <a:ext cx="2742480" cy="2199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012_2">
            <a:hlinkClick r:id="" action="ppaction://media"/>
            <a:extLst>
              <a:ext uri="{FF2B5EF4-FFF2-40B4-BE49-F238E27FC236}">
                <a16:creationId xmlns:a16="http://schemas.microsoft.com/office/drawing/2014/main" id="{999C0F68-3CE3-4935-BA9A-B8BADEF584A4}"/>
              </a:ext>
            </a:extLst>
          </p:cNvPr>
          <p:cNvPicPr>
            <a:picLocks noChangeAspect="1"/>
          </p:cNvPicPr>
          <p:nvPr>
            <a:videoFile r:link="rId1"/>
            <p:extLst>
              <p:ext uri="{DAA4B4D4-6D71-4841-9C94-3DE7FCFB9230}">
                <p14:media xmlns:p14="http://schemas.microsoft.com/office/powerpoint/2010/main" r:embed="rId2">
                  <p14:trim st="31905"/>
                </p14:media>
              </p:ext>
            </p:extLst>
          </p:nvPr>
        </p:nvPicPr>
        <p:blipFill>
          <a:blip r:embed="rId11"/>
          <a:stretch>
            <a:fillRect/>
          </a:stretch>
        </p:blipFill>
        <p:spPr>
          <a:xfrm>
            <a:off x="5227782" y="2541815"/>
            <a:ext cx="3842255" cy="1921128"/>
          </a:xfrm>
          <a:prstGeom prst="rect">
            <a:avLst/>
          </a:prstGeom>
        </p:spPr>
      </p:pic>
      <p:sp>
        <p:nvSpPr>
          <p:cNvPr id="23" name="TextBox 72">
            <a:extLst>
              <a:ext uri="{FF2B5EF4-FFF2-40B4-BE49-F238E27FC236}">
                <a16:creationId xmlns:a16="http://schemas.microsoft.com/office/drawing/2014/main" id="{BB19AA3E-B4CF-48C3-841E-DF96B838C35B}"/>
              </a:ext>
            </a:extLst>
          </p:cNvPr>
          <p:cNvSpPr txBox="1"/>
          <p:nvPr/>
        </p:nvSpPr>
        <p:spPr>
          <a:xfrm>
            <a:off x="6865043" y="2445017"/>
            <a:ext cx="2007616"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buNone/>
            </a:pPr>
            <a:r>
              <a:rPr lang="en-GB" sz="1600" kern="800">
                <a:cs typeface="Arial" panose="020B0604020202020204" pitchFamily="34" charset="0"/>
              </a:rPr>
              <a:t>Real-time Scintillator</a:t>
            </a:r>
            <a:endParaRPr lang="en-US" sz="1600">
              <a:cs typeface="Arial" panose="020B0604020202020204" pitchFamily="34" charset="0"/>
            </a:endParaRPr>
          </a:p>
        </p:txBody>
      </p:sp>
      <p:sp>
        <p:nvSpPr>
          <p:cNvPr id="10" name="TextBox 9">
            <a:extLst>
              <a:ext uri="{FF2B5EF4-FFF2-40B4-BE49-F238E27FC236}">
                <a16:creationId xmlns:a16="http://schemas.microsoft.com/office/drawing/2014/main" id="{9ADCD654-CB34-44E2-85FF-63C920A94C15}"/>
              </a:ext>
            </a:extLst>
          </p:cNvPr>
          <p:cNvSpPr txBox="1"/>
          <p:nvPr/>
        </p:nvSpPr>
        <p:spPr>
          <a:xfrm>
            <a:off x="4927792" y="5178678"/>
            <a:ext cx="1362745" cy="3385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600"/>
              <a:t>Second Sound</a:t>
            </a:r>
          </a:p>
        </p:txBody>
      </p:sp>
      <p:sp>
        <p:nvSpPr>
          <p:cNvPr id="24" name="TextBox 23">
            <a:extLst>
              <a:ext uri="{FF2B5EF4-FFF2-40B4-BE49-F238E27FC236}">
                <a16:creationId xmlns:a16="http://schemas.microsoft.com/office/drawing/2014/main" id="{68575672-EC7E-4740-9DA5-4691F65CA88F}"/>
              </a:ext>
            </a:extLst>
          </p:cNvPr>
          <p:cNvSpPr txBox="1"/>
          <p:nvPr/>
        </p:nvSpPr>
        <p:spPr>
          <a:xfrm>
            <a:off x="1239107" y="6359860"/>
            <a:ext cx="861133" cy="276999"/>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1200"/>
              <a:t>Q</a:t>
            </a:r>
            <a:r>
              <a:rPr lang="en-US" sz="1200" baseline="-25000"/>
              <a:t>0</a:t>
            </a:r>
            <a:r>
              <a:rPr lang="en-US" sz="1200"/>
              <a:t> = 4 10</a:t>
            </a:r>
            <a:r>
              <a:rPr lang="en-US" sz="1200" baseline="30000"/>
              <a:t>10</a:t>
            </a:r>
          </a:p>
        </p:txBody>
      </p:sp>
      <p:sp>
        <p:nvSpPr>
          <p:cNvPr id="25" name="TextBox 24">
            <a:extLst>
              <a:ext uri="{FF2B5EF4-FFF2-40B4-BE49-F238E27FC236}">
                <a16:creationId xmlns:a16="http://schemas.microsoft.com/office/drawing/2014/main" id="{BBECEEAD-3CC9-413E-B20D-E85CECBF078B}"/>
              </a:ext>
            </a:extLst>
          </p:cNvPr>
          <p:cNvSpPr txBox="1"/>
          <p:nvPr/>
        </p:nvSpPr>
        <p:spPr>
          <a:xfrm>
            <a:off x="6830384" y="4387584"/>
            <a:ext cx="2212080" cy="338554"/>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1600"/>
              <a:t>Internal Magnetic Shield</a:t>
            </a:r>
          </a:p>
        </p:txBody>
      </p:sp>
      <p:sp>
        <p:nvSpPr>
          <p:cNvPr id="2" name="Slide Number Placeholder 1">
            <a:extLst>
              <a:ext uri="{FF2B5EF4-FFF2-40B4-BE49-F238E27FC236}">
                <a16:creationId xmlns:a16="http://schemas.microsoft.com/office/drawing/2014/main" id="{1637E5E1-54AA-440D-9F2E-13BE2B8FDF7F}"/>
              </a:ext>
            </a:extLst>
          </p:cNvPr>
          <p:cNvSpPr>
            <a:spLocks noGrp="1"/>
          </p:cNvSpPr>
          <p:nvPr>
            <p:ph type="sldNum" sz="quarter" idx="12"/>
          </p:nvPr>
        </p:nvSpPr>
        <p:spPr/>
        <p:txBody>
          <a:bodyPr/>
          <a:lstStyle/>
          <a:p>
            <a:fld id="{04C9B3F7-442F-44E1-8CDE-96AB193CDDE0}" type="slidenum">
              <a:rPr lang="it-IT" smtClean="0"/>
              <a:t>8</a:t>
            </a:fld>
            <a:endParaRPr lang="it-IT"/>
          </a:p>
        </p:txBody>
      </p:sp>
      <p:sp>
        <p:nvSpPr>
          <p:cNvPr id="11" name="Title 1">
            <a:extLst>
              <a:ext uri="{FF2B5EF4-FFF2-40B4-BE49-F238E27FC236}">
                <a16:creationId xmlns:a16="http://schemas.microsoft.com/office/drawing/2014/main" id="{405B0E2D-3A5B-E20C-568F-FF6849A38BD9}"/>
              </a:ext>
            </a:extLst>
          </p:cNvPr>
          <p:cNvSpPr txBox="1">
            <a:spLocks/>
          </p:cNvSpPr>
          <p:nvPr/>
        </p:nvSpPr>
        <p:spPr>
          <a:xfrm>
            <a:off x="654097" y="1"/>
            <a:ext cx="9992284"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Cavity – Cold VT at LASA</a:t>
            </a:r>
          </a:p>
        </p:txBody>
      </p:sp>
    </p:spTree>
    <p:extLst>
      <p:ext uri="{BB962C8B-B14F-4D97-AF65-F5344CB8AC3E}">
        <p14:creationId xmlns:p14="http://schemas.microsoft.com/office/powerpoint/2010/main" val="1505132793"/>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mute="1">
                <p:cTn id="12" fill="hold" display="0">
                  <p:stCondLst>
                    <p:cond delay="indefinite"/>
                  </p:stCondLst>
                </p:cTn>
                <p:tgtEl>
                  <p:spTgt spid="2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97D11B-004A-45BB-A6BD-AEADFA18FAF0}"/>
              </a:ext>
            </a:extLst>
          </p:cNvPr>
          <p:cNvSpPr>
            <a:spLocks noGrp="1"/>
          </p:cNvSpPr>
          <p:nvPr>
            <p:ph type="sldNum" sz="quarter" idx="12"/>
          </p:nvPr>
        </p:nvSpPr>
        <p:spPr>
          <a:xfrm>
            <a:off x="9448800" y="6492875"/>
            <a:ext cx="2743200" cy="365125"/>
          </a:xfrm>
        </p:spPr>
        <p:txBody>
          <a:bodyPr anchor="ctr">
            <a:normAutofit/>
          </a:bodyPr>
          <a:lstStyle/>
          <a:p>
            <a:pPr>
              <a:spcAft>
                <a:spcPts val="600"/>
              </a:spcAft>
            </a:pPr>
            <a:fld id="{4C8636E5-F268-0A4A-84DB-69488F0245B6}" type="slidenum">
              <a:rPr lang="it-IT" smtClean="0"/>
              <a:pPr>
                <a:spcAft>
                  <a:spcPts val="600"/>
                </a:spcAft>
              </a:pPr>
              <a:t>9</a:t>
            </a:fld>
            <a:endParaRPr lang="it-IT"/>
          </a:p>
        </p:txBody>
      </p:sp>
      <p:sp>
        <p:nvSpPr>
          <p:cNvPr id="5" name="Title 1">
            <a:extLst>
              <a:ext uri="{FF2B5EF4-FFF2-40B4-BE49-F238E27FC236}">
                <a16:creationId xmlns:a16="http://schemas.microsoft.com/office/drawing/2014/main" id="{7EA16D3D-CA62-DA00-F368-3200D74B3DF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a:solidFill>
                  <a:srgbClr val="2B4D89"/>
                </a:solidFill>
                <a:latin typeface="+mn-lt"/>
              </a:rPr>
              <a:t>From prototypes to series production </a:t>
            </a:r>
          </a:p>
        </p:txBody>
      </p:sp>
      <p:sp>
        <p:nvSpPr>
          <p:cNvPr id="2" name="Content Placeholder 2">
            <a:extLst>
              <a:ext uri="{FF2B5EF4-FFF2-40B4-BE49-F238E27FC236}">
                <a16:creationId xmlns:a16="http://schemas.microsoft.com/office/drawing/2014/main" id="{BB786B7F-9EB5-05B5-3FD3-1D60C4D95A8B}"/>
              </a:ext>
            </a:extLst>
          </p:cNvPr>
          <p:cNvSpPr txBox="1">
            <a:spLocks/>
          </p:cNvSpPr>
          <p:nvPr/>
        </p:nvSpPr>
        <p:spPr>
          <a:xfrm>
            <a:off x="731451" y="598665"/>
            <a:ext cx="11260524" cy="616549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defRPr/>
            </a:pPr>
            <a:r>
              <a:rPr lang="en-US" altLang="en-US" sz="2400" b="1" kern="0">
                <a:solidFill>
                  <a:schemeClr val="tx1">
                    <a:lumMod val="75000"/>
                    <a:lumOff val="25000"/>
                  </a:schemeClr>
                </a:solidFill>
              </a:rPr>
              <a:t>Large projects requirements</a:t>
            </a:r>
            <a:r>
              <a:rPr lang="en-US" altLang="en-US" sz="2400" kern="0">
                <a:solidFill>
                  <a:schemeClr val="tx1">
                    <a:lumMod val="75000"/>
                    <a:lumOff val="25000"/>
                  </a:schemeClr>
                </a:solidFill>
              </a:rPr>
              <a:t>:</a:t>
            </a:r>
          </a:p>
          <a:p>
            <a:pPr marL="355600" lvl="1" indent="-182563">
              <a:defRPr/>
            </a:pPr>
            <a:r>
              <a:rPr lang="en-US" altLang="en-US" sz="2000" b="1" kern="0">
                <a:solidFill>
                  <a:schemeClr val="tx1">
                    <a:lumMod val="75000"/>
                    <a:lumOff val="25000"/>
                  </a:schemeClr>
                </a:solidFill>
              </a:rPr>
              <a:t>Large number </a:t>
            </a:r>
            <a:r>
              <a:rPr lang="en-US" altLang="en-US" sz="2000" kern="0">
                <a:solidFill>
                  <a:schemeClr val="tx1">
                    <a:lumMod val="75000"/>
                    <a:lumOff val="25000"/>
                  </a:schemeClr>
                </a:solidFill>
              </a:rPr>
              <a:t>of</a:t>
            </a:r>
            <a:r>
              <a:rPr lang="en-US" altLang="en-US" sz="2000" b="1" kern="0">
                <a:solidFill>
                  <a:schemeClr val="tx1">
                    <a:lumMod val="75000"/>
                    <a:lumOff val="25000"/>
                  </a:schemeClr>
                </a:solidFill>
              </a:rPr>
              <a:t> components </a:t>
            </a:r>
            <a:r>
              <a:rPr lang="en-US" altLang="en-US" sz="2000" kern="0">
                <a:solidFill>
                  <a:schemeClr val="tx1">
                    <a:lumMod val="75000"/>
                    <a:lumOff val="25000"/>
                  </a:schemeClr>
                </a:solidFill>
              </a:rPr>
              <a:t>(cavities, cryomodule, ancillaries), </a:t>
            </a:r>
            <a:r>
              <a:rPr lang="en-US" altLang="en-US" sz="2000" b="1" kern="0">
                <a:solidFill>
                  <a:schemeClr val="tx1">
                    <a:lumMod val="75000"/>
                    <a:lumOff val="25000"/>
                  </a:schemeClr>
                </a:solidFill>
              </a:rPr>
              <a:t>massive number </a:t>
            </a:r>
            <a:r>
              <a:rPr lang="en-US" altLang="en-US" sz="2000" kern="0">
                <a:solidFill>
                  <a:schemeClr val="tx1">
                    <a:lumMod val="75000"/>
                    <a:lumOff val="25000"/>
                  </a:schemeClr>
                </a:solidFill>
              </a:rPr>
              <a:t>of </a:t>
            </a:r>
            <a:r>
              <a:rPr lang="en-US" altLang="en-US" sz="2000" b="1" kern="0">
                <a:solidFill>
                  <a:schemeClr val="tx1">
                    <a:lumMod val="75000"/>
                    <a:lumOff val="25000"/>
                  </a:schemeClr>
                </a:solidFill>
              </a:rPr>
              <a:t>high quality Nb </a:t>
            </a:r>
            <a:r>
              <a:rPr lang="en-US" altLang="en-US" sz="2000" kern="0">
                <a:solidFill>
                  <a:schemeClr val="tx1">
                    <a:lumMod val="75000"/>
                    <a:lumOff val="25000"/>
                  </a:schemeClr>
                </a:solidFill>
              </a:rPr>
              <a:t>sheets</a:t>
            </a:r>
          </a:p>
          <a:p>
            <a:pPr marL="355600" lvl="1" indent="-182563">
              <a:defRPr/>
            </a:pPr>
            <a:r>
              <a:rPr lang="en-US" altLang="en-US" sz="2000" b="1" kern="0">
                <a:solidFill>
                  <a:schemeClr val="tx1">
                    <a:lumMod val="75000"/>
                    <a:lumOff val="25000"/>
                  </a:schemeClr>
                </a:solidFill>
              </a:rPr>
              <a:t>Process optimization </a:t>
            </a:r>
            <a:r>
              <a:rPr lang="en-US" altLang="en-US" sz="2000" kern="0">
                <a:solidFill>
                  <a:schemeClr val="tx1">
                    <a:lumMod val="75000"/>
                    <a:lumOff val="25000"/>
                  </a:schemeClr>
                </a:solidFill>
              </a:rPr>
              <a:t>(</a:t>
            </a:r>
            <a:r>
              <a:rPr lang="en-US" altLang="en-US" sz="2000" b="1" kern="0">
                <a:solidFill>
                  <a:schemeClr val="tx1">
                    <a:lumMod val="75000"/>
                    <a:lumOff val="25000"/>
                  </a:schemeClr>
                </a:solidFill>
              </a:rPr>
              <a:t>industrialization</a:t>
            </a:r>
            <a:r>
              <a:rPr lang="en-US" altLang="en-US" sz="2000" kern="0">
                <a:solidFill>
                  <a:schemeClr val="tx1">
                    <a:lumMod val="75000"/>
                    <a:lumOff val="25000"/>
                  </a:schemeClr>
                </a:solidFill>
              </a:rPr>
              <a:t>) for </a:t>
            </a:r>
            <a:r>
              <a:rPr lang="en-US" altLang="en-US" sz="2000" b="1" kern="0">
                <a:solidFill>
                  <a:schemeClr val="tx1">
                    <a:lumMod val="75000"/>
                    <a:lumOff val="25000"/>
                  </a:schemeClr>
                </a:solidFill>
              </a:rPr>
              <a:t>high reproducibility </a:t>
            </a:r>
            <a:r>
              <a:rPr lang="en-US" altLang="en-US" sz="2000" kern="0">
                <a:solidFill>
                  <a:schemeClr val="tx1">
                    <a:lumMod val="75000"/>
                    <a:lumOff val="25000"/>
                  </a:schemeClr>
                </a:solidFill>
              </a:rPr>
              <a:t>and </a:t>
            </a:r>
            <a:r>
              <a:rPr lang="en-US" altLang="en-US" sz="2000" b="1" kern="0">
                <a:solidFill>
                  <a:schemeClr val="tx1">
                    <a:lumMod val="75000"/>
                    <a:lumOff val="25000"/>
                  </a:schemeClr>
                </a:solidFill>
              </a:rPr>
              <a:t>reliability</a:t>
            </a:r>
          </a:p>
          <a:p>
            <a:pPr marL="355600" lvl="1" indent="-182563">
              <a:defRPr/>
            </a:pPr>
            <a:r>
              <a:rPr lang="en-US" altLang="en-US" sz="2000" b="1" kern="0">
                <a:solidFill>
                  <a:schemeClr val="tx1">
                    <a:lumMod val="75000"/>
                    <a:lumOff val="25000"/>
                  </a:schemeClr>
                </a:solidFill>
              </a:rPr>
              <a:t>High production rate</a:t>
            </a:r>
          </a:p>
          <a:p>
            <a:pPr marL="173037" lvl="1" indent="0">
              <a:buNone/>
              <a:tabLst>
                <a:tab pos="2225675" algn="l"/>
              </a:tabLst>
              <a:defRPr/>
            </a:pPr>
            <a:endParaRPr lang="en-US" altLang="en-US" sz="1800" b="1" kern="0">
              <a:solidFill>
                <a:schemeClr val="tx1">
                  <a:lumMod val="75000"/>
                  <a:lumOff val="25000"/>
                </a:schemeClr>
              </a:solidFill>
            </a:endParaRPr>
          </a:p>
          <a:p>
            <a:pPr marL="180975" indent="-180975">
              <a:defRPr/>
            </a:pPr>
            <a:r>
              <a:rPr lang="en-US" altLang="en-US" sz="2400" b="1" kern="0">
                <a:solidFill>
                  <a:schemeClr val="accent5"/>
                </a:solidFill>
              </a:rPr>
              <a:t>Laboratory resources</a:t>
            </a:r>
            <a:r>
              <a:rPr lang="en-US" altLang="en-US" sz="2400" kern="0">
                <a:solidFill>
                  <a:schemeClr val="tx1">
                    <a:lumMod val="75000"/>
                    <a:lumOff val="25000"/>
                  </a:schemeClr>
                </a:solidFill>
              </a:rPr>
              <a:t>:</a:t>
            </a:r>
          </a:p>
          <a:p>
            <a:pPr marL="355600" lvl="1" indent="-180975">
              <a:defRPr/>
            </a:pPr>
            <a:r>
              <a:rPr lang="en-US" altLang="en-US" sz="2000" b="1" kern="0">
                <a:solidFill>
                  <a:schemeClr val="tx1">
                    <a:lumMod val="75000"/>
                    <a:lumOff val="25000"/>
                  </a:schemeClr>
                </a:solidFill>
              </a:rPr>
              <a:t>not able to manage</a:t>
            </a:r>
            <a:r>
              <a:rPr lang="en-US" altLang="en-US" sz="2000" kern="0">
                <a:solidFill>
                  <a:schemeClr val="tx1">
                    <a:lumMod val="75000"/>
                    <a:lumOff val="25000"/>
                  </a:schemeClr>
                </a:solidFill>
              </a:rPr>
              <a:t> large numbers in term of quality, man-power, optimized cost, scheduling respect, infrastructures, etc.</a:t>
            </a:r>
          </a:p>
          <a:p>
            <a:pPr marL="0" indent="0">
              <a:buNone/>
              <a:defRPr/>
            </a:pPr>
            <a:endParaRPr lang="en-US" altLang="en-US" sz="1800" kern="0">
              <a:solidFill>
                <a:schemeClr val="tx1">
                  <a:lumMod val="75000"/>
                  <a:lumOff val="25000"/>
                </a:schemeClr>
              </a:solidFill>
            </a:endParaRPr>
          </a:p>
          <a:p>
            <a:pPr marL="182563" indent="-182563">
              <a:defRPr/>
            </a:pPr>
            <a:r>
              <a:rPr lang="en-US" altLang="en-US" sz="2400" b="1" kern="0">
                <a:solidFill>
                  <a:srgbClr val="C00000"/>
                </a:solidFill>
              </a:rPr>
              <a:t>Criticalities</a:t>
            </a:r>
            <a:r>
              <a:rPr lang="en-US" altLang="en-US" sz="2400" b="1" kern="0">
                <a:solidFill>
                  <a:schemeClr val="tx1">
                    <a:lumMod val="75000"/>
                    <a:lumOff val="25000"/>
                  </a:schemeClr>
                </a:solidFill>
              </a:rPr>
              <a:t>, </a:t>
            </a:r>
            <a:r>
              <a:rPr lang="en-US" altLang="en-US" sz="2400" b="1" kern="0">
                <a:solidFill>
                  <a:schemeClr val="accent2"/>
                </a:solidFill>
              </a:rPr>
              <a:t>warnings</a:t>
            </a:r>
            <a:r>
              <a:rPr lang="en-US" altLang="en-US" sz="2400" b="1" kern="0">
                <a:solidFill>
                  <a:schemeClr val="tx1">
                    <a:lumMod val="75000"/>
                    <a:lumOff val="25000"/>
                  </a:schemeClr>
                </a:solidFill>
              </a:rPr>
              <a:t> (mainly for cavities):</a:t>
            </a:r>
          </a:p>
          <a:p>
            <a:pPr marL="450850" indent="-182563">
              <a:defRPr/>
            </a:pPr>
            <a:r>
              <a:rPr lang="en-US" altLang="en-US" sz="2000" b="1" kern="0">
                <a:solidFill>
                  <a:srgbClr val="00B050"/>
                </a:solidFill>
              </a:rPr>
              <a:t>Optimization of components design</a:t>
            </a:r>
            <a:r>
              <a:rPr lang="en-US" altLang="en-US" sz="2000" kern="0">
                <a:solidFill>
                  <a:schemeClr val="tx1">
                    <a:lumMod val="75000"/>
                    <a:lumOff val="25000"/>
                  </a:schemeClr>
                </a:solidFill>
              </a:rPr>
              <a:t>: feasible for the production and for repairing action</a:t>
            </a:r>
          </a:p>
          <a:p>
            <a:pPr marL="450850" indent="-182563">
              <a:defRPr/>
            </a:pPr>
            <a:r>
              <a:rPr lang="en-US" altLang="en-US" sz="2000" b="1" kern="0">
                <a:solidFill>
                  <a:srgbClr val="00B050"/>
                </a:solidFill>
              </a:rPr>
              <a:t>Stable and feasible preparation process</a:t>
            </a:r>
            <a:r>
              <a:rPr lang="en-US" altLang="en-US" sz="2000" kern="0">
                <a:solidFill>
                  <a:schemeClr val="tx1">
                    <a:lumMod val="75000"/>
                    <a:lumOff val="25000"/>
                  </a:schemeClr>
                </a:solidFill>
              </a:rPr>
              <a:t>: </a:t>
            </a:r>
            <a:r>
              <a:rPr lang="en-US" altLang="en-US" sz="2000" b="1" kern="0">
                <a:solidFill>
                  <a:srgbClr val="C00000"/>
                </a:solidFill>
              </a:rPr>
              <a:t>no R&amp;D</a:t>
            </a:r>
            <a:r>
              <a:rPr lang="en-US" altLang="en-US" sz="2000" kern="0">
                <a:solidFill>
                  <a:srgbClr val="C00000"/>
                </a:solidFill>
              </a:rPr>
              <a:t> during series production -&gt; </a:t>
            </a:r>
            <a:r>
              <a:rPr lang="en-US" altLang="en-US" sz="2000" b="1" kern="0">
                <a:solidFill>
                  <a:srgbClr val="C00000"/>
                </a:solidFill>
              </a:rPr>
              <a:t>high risk of delays!</a:t>
            </a:r>
          </a:p>
          <a:p>
            <a:pPr marL="450850" indent="-182563">
              <a:defRPr/>
            </a:pPr>
            <a:r>
              <a:rPr lang="en-US" altLang="en-US" sz="2000" b="1" kern="0">
                <a:solidFill>
                  <a:srgbClr val="C00000"/>
                </a:solidFill>
              </a:rPr>
              <a:t>Long production cycle</a:t>
            </a:r>
            <a:r>
              <a:rPr lang="en-US" altLang="en-US" sz="2000" kern="0">
                <a:solidFill>
                  <a:schemeClr val="tx1">
                    <a:lumMod val="75000"/>
                    <a:lumOff val="25000"/>
                  </a:schemeClr>
                </a:solidFill>
              </a:rPr>
              <a:t>: from mechanical production to final steps some months -&gt; </a:t>
            </a:r>
            <a:r>
              <a:rPr lang="en-US" altLang="en-US" sz="2000" b="1" kern="0">
                <a:solidFill>
                  <a:srgbClr val="C00000"/>
                </a:solidFill>
              </a:rPr>
              <a:t>risk </a:t>
            </a:r>
            <a:r>
              <a:rPr lang="en-US" altLang="en-US" sz="2000" kern="0">
                <a:solidFill>
                  <a:srgbClr val="C00000"/>
                </a:solidFill>
              </a:rPr>
              <a:t>of</a:t>
            </a:r>
            <a:r>
              <a:rPr lang="en-US" altLang="en-US" sz="2000" b="1" kern="0">
                <a:solidFill>
                  <a:srgbClr val="C00000"/>
                </a:solidFill>
              </a:rPr>
              <a:t> </a:t>
            </a:r>
            <a:r>
              <a:rPr lang="en-US" altLang="en-US" sz="2000" kern="0">
                <a:solidFill>
                  <a:srgbClr val="C00000"/>
                </a:solidFill>
              </a:rPr>
              <a:t>several </a:t>
            </a:r>
            <a:r>
              <a:rPr lang="en-US" altLang="en-US" sz="2000" b="1" kern="0">
                <a:solidFill>
                  <a:srgbClr val="C00000"/>
                </a:solidFill>
              </a:rPr>
              <a:t>defective cavities </a:t>
            </a:r>
            <a:r>
              <a:rPr lang="en-US" altLang="en-US" sz="2000" kern="0">
                <a:solidFill>
                  <a:srgbClr val="C00000"/>
                </a:solidFill>
              </a:rPr>
              <a:t>and a </a:t>
            </a:r>
            <a:r>
              <a:rPr lang="en-US" altLang="en-US" sz="2000" b="1" kern="0">
                <a:solidFill>
                  <a:srgbClr val="C00000"/>
                </a:solidFill>
              </a:rPr>
              <a:t>long and expensive recovery process</a:t>
            </a:r>
          </a:p>
          <a:p>
            <a:pPr marL="450850" indent="-182563">
              <a:defRPr/>
            </a:pPr>
            <a:r>
              <a:rPr lang="en-US" altLang="en-US" sz="2000" b="1" kern="0">
                <a:solidFill>
                  <a:srgbClr val="00B050"/>
                </a:solidFill>
              </a:rPr>
              <a:t>High Quality Control (QA/QC plan) is a must</a:t>
            </a:r>
            <a:r>
              <a:rPr lang="en-US" altLang="en-US" sz="2000" kern="0">
                <a:solidFill>
                  <a:schemeClr val="tx1">
                    <a:lumMod val="75000"/>
                    <a:lumOff val="25000"/>
                  </a:schemeClr>
                </a:solidFill>
              </a:rPr>
              <a:t>: </a:t>
            </a:r>
            <a:r>
              <a:rPr lang="en-US" altLang="en-US" sz="2000" kern="0"/>
              <a:t>diagnostic </a:t>
            </a:r>
            <a:r>
              <a:rPr lang="en-US" altLang="en-US" sz="2000" kern="0">
                <a:solidFill>
                  <a:schemeClr val="tx1">
                    <a:lumMod val="75000"/>
                    <a:lumOff val="25000"/>
                  </a:schemeClr>
                </a:solidFill>
              </a:rPr>
              <a:t>of large number of parameters during all production steps (failures mitigation)</a:t>
            </a:r>
          </a:p>
          <a:p>
            <a:pPr marL="450850" indent="-182563">
              <a:defRPr/>
            </a:pPr>
            <a:r>
              <a:rPr lang="en-US" altLang="en-US" sz="2000" b="1" kern="0">
                <a:solidFill>
                  <a:srgbClr val="00B050"/>
                </a:solidFill>
              </a:rPr>
              <a:t>Preventive maintenance on plants</a:t>
            </a:r>
            <a:r>
              <a:rPr lang="en-US" altLang="en-US" sz="2000" kern="0">
                <a:solidFill>
                  <a:schemeClr val="tx1">
                    <a:lumMod val="75000"/>
                    <a:lumOff val="25000"/>
                  </a:schemeClr>
                </a:solidFill>
              </a:rPr>
              <a:t>: mitigation of possible faults</a:t>
            </a:r>
            <a:endParaRPr lang="en-US" altLang="en-US" sz="1900" kern="0">
              <a:solidFill>
                <a:schemeClr val="tx1">
                  <a:lumMod val="75000"/>
                  <a:lumOff val="25000"/>
                </a:schemeClr>
              </a:solidFill>
            </a:endParaRPr>
          </a:p>
        </p:txBody>
      </p:sp>
    </p:spTree>
    <p:extLst>
      <p:ext uri="{BB962C8B-B14F-4D97-AF65-F5344CB8AC3E}">
        <p14:creationId xmlns:p14="http://schemas.microsoft.com/office/powerpoint/2010/main" val="937281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e84bd3b-ad2f-4360-892a-5249685963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53B7A0AB0BDC4C813CED710ED42422" ma:contentTypeVersion="10" ma:contentTypeDescription="Create a new document." ma:contentTypeScope="" ma:versionID="aadc55983b08c04375ee87c3e6e814fa">
  <xsd:schema xmlns:xsd="http://www.w3.org/2001/XMLSchema" xmlns:xs="http://www.w3.org/2001/XMLSchema" xmlns:p="http://schemas.microsoft.com/office/2006/metadata/properties" xmlns:ns3="a6d88341-4a63-4bef-928c-3ab96e4c859a" xmlns:ns4="8e84bd3b-ad2f-4360-892a-524968596375" targetNamespace="http://schemas.microsoft.com/office/2006/metadata/properties" ma:root="true" ma:fieldsID="da9d557bdef5d4becc3be07256383a85" ns3:_="" ns4:_="">
    <xsd:import namespace="a6d88341-4a63-4bef-928c-3ab96e4c859a"/>
    <xsd:import namespace="8e84bd3b-ad2f-4360-892a-5249685963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d88341-4a63-4bef-928c-3ab96e4c85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84bd3b-ad2f-4360-892a-52496859637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476149-1F56-462A-8974-C9BBD25B39FB}">
  <ds:schemaRefs>
    <ds:schemaRef ds:uri="http://schemas.microsoft.com/sharepoint/v3/contenttype/forms"/>
  </ds:schemaRefs>
</ds:datastoreItem>
</file>

<file path=customXml/itemProps2.xml><?xml version="1.0" encoding="utf-8"?>
<ds:datastoreItem xmlns:ds="http://schemas.openxmlformats.org/officeDocument/2006/customXml" ds:itemID="{5ACC6743-B702-404F-B43E-D20C639D25FE}">
  <ds:schemaRefs>
    <ds:schemaRef ds:uri="http://purl.org/dc/dcmitype/"/>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8e84bd3b-ad2f-4360-892a-524968596375"/>
    <ds:schemaRef ds:uri="a6d88341-4a63-4bef-928c-3ab96e4c859a"/>
  </ds:schemaRefs>
</ds:datastoreItem>
</file>

<file path=customXml/itemProps3.xml><?xml version="1.0" encoding="utf-8"?>
<ds:datastoreItem xmlns:ds="http://schemas.openxmlformats.org/officeDocument/2006/customXml" ds:itemID="{E062C7C1-BD42-4FF4-9DFD-00FDBD32BB65}">
  <ds:schemaRefs>
    <ds:schemaRef ds:uri="8e84bd3b-ad2f-4360-892a-524968596375"/>
    <ds:schemaRef ds:uri="a6d88341-4a63-4bef-928c-3ab96e4c85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517</TotalTime>
  <Words>1821</Words>
  <Application>Microsoft Office PowerPoint</Application>
  <PresentationFormat>Widescreen</PresentationFormat>
  <Paragraphs>497</Paragraphs>
  <Slides>22</Slides>
  <Notes>4</Notes>
  <HiddenSlides>0</HiddenSlides>
  <MMClips>1</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22</vt:i4>
      </vt:variant>
    </vt:vector>
  </HeadingPairs>
  <TitlesOfParts>
    <vt:vector size="39" baseType="lpstr">
      <vt:lpstr>ＭＳ Ｐゴシック</vt:lpstr>
      <vt:lpstr>ＭＳ Ｐゴシック</vt:lpstr>
      <vt:lpstr>SimSun</vt:lpstr>
      <vt:lpstr>Aptos Serif</vt:lpstr>
      <vt:lpstr>Arial</vt:lpstr>
      <vt:lpstr>Arial,Sans-Serif</vt:lpstr>
      <vt:lpstr>Calibri</vt:lpstr>
      <vt:lpstr>Calibri body</vt:lpstr>
      <vt:lpstr>Calibri Light</vt:lpstr>
      <vt:lpstr>Copperplate Gothic Bold</vt:lpstr>
      <vt:lpstr>Copperplate Gothic Light</vt:lpstr>
      <vt:lpstr>Geneva</vt:lpstr>
      <vt:lpstr>Helvetica</vt:lpstr>
      <vt:lpstr>Symbol</vt:lpstr>
      <vt:lpstr>Times New Roman</vt:lpstr>
      <vt:lpstr>Wingdings</vt:lpstr>
      <vt:lpstr>Tema di Office</vt:lpstr>
      <vt:lpstr>SRF activities in INFN</vt:lpstr>
      <vt:lpstr>Presentazione standard di PowerPoint</vt:lpstr>
      <vt:lpstr>LASA SRF Group: expertise and experience in SRF</vt:lpstr>
      <vt:lpstr>Cavity – Electromagnetic Design</vt:lpstr>
      <vt:lpstr>Cavity – Mechanical Design</vt:lpstr>
      <vt:lpstr>Cavity – Nb studies and characterization</vt:lpstr>
      <vt:lpstr>Cavity – Thermal and Surface treatments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Sinergies: ITN e EAJADE</vt:lpstr>
      <vt:lpstr>Presentazione standard di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 Bertucci</dc:creator>
  <cp:lastModifiedBy>Michele Bertucci</cp:lastModifiedBy>
  <cp:revision>13</cp:revision>
  <dcterms:created xsi:type="dcterms:W3CDTF">2024-04-02T08:31:09Z</dcterms:created>
  <dcterms:modified xsi:type="dcterms:W3CDTF">2024-04-09T06:44:18Z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0x0101001E53B7A0AB0BDC4C813CED710ED42422</vt:lpwstr>
  </property>
</Properties>
</file>