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6"/>
  </p:notesMasterIdLst>
  <p:handoutMasterIdLst>
    <p:handoutMasterId r:id="rId27"/>
  </p:handoutMasterIdLst>
  <p:sldIdLst>
    <p:sldId id="953" r:id="rId2"/>
    <p:sldId id="907" r:id="rId3"/>
    <p:sldId id="1110" r:id="rId4"/>
    <p:sldId id="1111" r:id="rId5"/>
    <p:sldId id="1112" r:id="rId6"/>
    <p:sldId id="1106" r:id="rId7"/>
    <p:sldId id="1019" r:id="rId8"/>
    <p:sldId id="1113" r:id="rId9"/>
    <p:sldId id="1116" r:id="rId10"/>
    <p:sldId id="1061" r:id="rId11"/>
    <p:sldId id="1120" r:id="rId12"/>
    <p:sldId id="1085" r:id="rId13"/>
    <p:sldId id="1086" r:id="rId14"/>
    <p:sldId id="1087" r:id="rId15"/>
    <p:sldId id="1091" r:id="rId16"/>
    <p:sldId id="1092" r:id="rId17"/>
    <p:sldId id="1093" r:id="rId18"/>
    <p:sldId id="1095" r:id="rId19"/>
    <p:sldId id="1096" r:id="rId20"/>
    <p:sldId id="1117" r:id="rId21"/>
    <p:sldId id="1104" r:id="rId22"/>
    <p:sldId id="1105" r:id="rId23"/>
    <p:sldId id="1118" r:id="rId24"/>
    <p:sldId id="1075" r:id="rId25"/>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8400"/>
    <a:srgbClr val="FFFFFF"/>
    <a:srgbClr val="E6E6E6"/>
    <a:srgbClr val="2214AC"/>
    <a:srgbClr val="005800"/>
    <a:srgbClr val="003399"/>
    <a:srgbClr val="0070C0"/>
    <a:srgbClr val="4D8357"/>
    <a:srgbClr val="FDC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1732" autoAdjust="0"/>
  </p:normalViewPr>
  <p:slideViewPr>
    <p:cSldViewPr showGuides="1">
      <p:cViewPr varScale="1">
        <p:scale>
          <a:sx n="64" d="100"/>
          <a:sy n="64" d="100"/>
        </p:scale>
        <p:origin x="690" y="4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2024/4/8</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034657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t>2024/4/8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t>‹#›</a:t>
            </a:fld>
            <a:endParaRPr lang="zh-CN" altLang="en-US"/>
          </a:p>
        </p:txBody>
      </p:sp>
    </p:spTree>
    <p:extLst>
      <p:ext uri="{BB962C8B-B14F-4D97-AF65-F5344CB8AC3E}">
        <p14:creationId xmlns:p14="http://schemas.microsoft.com/office/powerpoint/2010/main" val="291014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A1DF17-A28C-4D46-829F-D8D110C09314}" type="slidenum">
              <a:rPr lang="zh-CN" altLang="en-US" smtClean="0"/>
              <a:t>1</a:t>
            </a:fld>
            <a:endParaRPr lang="zh-CN" altLang="en-US"/>
          </a:p>
        </p:txBody>
      </p:sp>
    </p:spTree>
    <p:extLst>
      <p:ext uri="{BB962C8B-B14F-4D97-AF65-F5344CB8AC3E}">
        <p14:creationId xmlns:p14="http://schemas.microsoft.com/office/powerpoint/2010/main" val="393429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10</a:t>
            </a:fld>
            <a:endParaRPr lang="zh-CN" altLang="en-US"/>
          </a:p>
        </p:txBody>
      </p:sp>
    </p:spTree>
    <p:extLst>
      <p:ext uri="{BB962C8B-B14F-4D97-AF65-F5344CB8AC3E}">
        <p14:creationId xmlns:p14="http://schemas.microsoft.com/office/powerpoint/2010/main" val="393589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11</a:t>
            </a:fld>
            <a:endParaRPr lang="zh-CN" altLang="en-US"/>
          </a:p>
        </p:txBody>
      </p:sp>
    </p:spTree>
    <p:extLst>
      <p:ext uri="{BB962C8B-B14F-4D97-AF65-F5344CB8AC3E}">
        <p14:creationId xmlns:p14="http://schemas.microsoft.com/office/powerpoint/2010/main" val="63466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12</a:t>
            </a:fld>
            <a:endParaRPr lang="zh-CN" altLang="en-US"/>
          </a:p>
        </p:txBody>
      </p:sp>
    </p:spTree>
    <p:extLst>
      <p:ext uri="{BB962C8B-B14F-4D97-AF65-F5344CB8AC3E}">
        <p14:creationId xmlns:p14="http://schemas.microsoft.com/office/powerpoint/2010/main" val="335598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13</a:t>
            </a:fld>
            <a:endParaRPr lang="zh-CN" altLang="en-US"/>
          </a:p>
        </p:txBody>
      </p:sp>
    </p:spTree>
    <p:extLst>
      <p:ext uri="{BB962C8B-B14F-4D97-AF65-F5344CB8AC3E}">
        <p14:creationId xmlns:p14="http://schemas.microsoft.com/office/powerpoint/2010/main" val="1660445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14</a:t>
            </a:fld>
            <a:endParaRPr lang="zh-CN" altLang="en-US"/>
          </a:p>
        </p:txBody>
      </p:sp>
    </p:spTree>
    <p:extLst>
      <p:ext uri="{BB962C8B-B14F-4D97-AF65-F5344CB8AC3E}">
        <p14:creationId xmlns:p14="http://schemas.microsoft.com/office/powerpoint/2010/main" val="130787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15</a:t>
            </a:fld>
            <a:endParaRPr lang="zh-CN" altLang="en-US"/>
          </a:p>
        </p:txBody>
      </p:sp>
    </p:spTree>
    <p:extLst>
      <p:ext uri="{BB962C8B-B14F-4D97-AF65-F5344CB8AC3E}">
        <p14:creationId xmlns:p14="http://schemas.microsoft.com/office/powerpoint/2010/main" val="52321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16</a:t>
            </a:fld>
            <a:endParaRPr lang="zh-CN" altLang="en-US"/>
          </a:p>
        </p:txBody>
      </p:sp>
    </p:spTree>
    <p:extLst>
      <p:ext uri="{BB962C8B-B14F-4D97-AF65-F5344CB8AC3E}">
        <p14:creationId xmlns:p14="http://schemas.microsoft.com/office/powerpoint/2010/main" val="180027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17</a:t>
            </a:fld>
            <a:endParaRPr lang="zh-CN" altLang="en-US"/>
          </a:p>
        </p:txBody>
      </p:sp>
    </p:spTree>
    <p:extLst>
      <p:ext uri="{BB962C8B-B14F-4D97-AF65-F5344CB8AC3E}">
        <p14:creationId xmlns:p14="http://schemas.microsoft.com/office/powerpoint/2010/main" val="235944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18</a:t>
            </a:fld>
            <a:endParaRPr lang="zh-CN" altLang="en-US"/>
          </a:p>
        </p:txBody>
      </p:sp>
    </p:spTree>
    <p:extLst>
      <p:ext uri="{BB962C8B-B14F-4D97-AF65-F5344CB8AC3E}">
        <p14:creationId xmlns:p14="http://schemas.microsoft.com/office/powerpoint/2010/main" val="95348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19</a:t>
            </a:fld>
            <a:endParaRPr lang="zh-CN" altLang="en-US"/>
          </a:p>
        </p:txBody>
      </p:sp>
    </p:spTree>
    <p:extLst>
      <p:ext uri="{BB962C8B-B14F-4D97-AF65-F5344CB8AC3E}">
        <p14:creationId xmlns:p14="http://schemas.microsoft.com/office/powerpoint/2010/main" val="244011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2</a:t>
            </a:fld>
            <a:endParaRPr lang="zh-CN" altLang="en-US"/>
          </a:p>
        </p:txBody>
      </p:sp>
    </p:spTree>
    <p:extLst>
      <p:ext uri="{BB962C8B-B14F-4D97-AF65-F5344CB8AC3E}">
        <p14:creationId xmlns:p14="http://schemas.microsoft.com/office/powerpoint/2010/main" val="148909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123405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360842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35987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6</a:t>
            </a:fld>
            <a:endParaRPr lang="zh-CN" altLang="en-US"/>
          </a:p>
        </p:txBody>
      </p:sp>
    </p:spTree>
    <p:extLst>
      <p:ext uri="{BB962C8B-B14F-4D97-AF65-F5344CB8AC3E}">
        <p14:creationId xmlns:p14="http://schemas.microsoft.com/office/powerpoint/2010/main" val="246296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7</a:t>
            </a:fld>
            <a:endParaRPr lang="zh-CN" altLang="en-US"/>
          </a:p>
        </p:txBody>
      </p:sp>
    </p:spTree>
    <p:extLst>
      <p:ext uri="{BB962C8B-B14F-4D97-AF65-F5344CB8AC3E}">
        <p14:creationId xmlns:p14="http://schemas.microsoft.com/office/powerpoint/2010/main" val="124053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8</a:t>
            </a:fld>
            <a:endParaRPr lang="zh-CN" altLang="en-US"/>
          </a:p>
        </p:txBody>
      </p:sp>
    </p:spTree>
    <p:extLst>
      <p:ext uri="{BB962C8B-B14F-4D97-AF65-F5344CB8AC3E}">
        <p14:creationId xmlns:p14="http://schemas.microsoft.com/office/powerpoint/2010/main" val="118827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9</a:t>
            </a:fld>
            <a:endParaRPr lang="zh-CN" altLang="en-US"/>
          </a:p>
        </p:txBody>
      </p:sp>
    </p:spTree>
    <p:extLst>
      <p:ext uri="{BB962C8B-B14F-4D97-AF65-F5344CB8AC3E}">
        <p14:creationId xmlns:p14="http://schemas.microsoft.com/office/powerpoint/2010/main" val="148900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2024/4/8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dirty="0" smtClean="0"/>
              <a:t>CEPC Accelerator TDR International Review</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anose="05000000000000000000" pitchFamily="2" charset="2"/>
              <a:buChar char="n"/>
              <a:defRPr sz="2800" b="0" baseline="0">
                <a:latin typeface="Arial" panose="020B0604020202020204" pitchFamily="34" charset="0"/>
                <a:ea typeface="微软雅黑" panose="020B0503020204020204" pitchFamily="34" charset="-122"/>
              </a:defRPr>
            </a:lvl1pPr>
            <a:lvl2pPr>
              <a:defRPr sz="2400" baseline="0">
                <a:latin typeface="Arial" panose="020B0604020202020204" pitchFamily="34" charset="0"/>
                <a:ea typeface="微软雅黑" panose="020B0503020204020204"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2024/4/8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dirty="0" smtClean="0"/>
              <a:t>CEPC Accelerator TDR International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2024/4/8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dirty="0" smtClean="0"/>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2024/4/8</a:t>
            </a:fld>
            <a:endParaRPr lang="zh-CN" altLang="en-US"/>
          </a:p>
        </p:txBody>
      </p:sp>
      <p:sp>
        <p:nvSpPr>
          <p:cNvPr id="5" name="Footer Placeholder 4"/>
          <p:cNvSpPr>
            <a:spLocks noGrp="1"/>
          </p:cNvSpPr>
          <p:nvPr>
            <p:ph type="ftr" sz="quarter" idx="11"/>
          </p:nvPr>
        </p:nvSpPr>
        <p:spPr/>
        <p:txBody>
          <a:bodyPr/>
          <a:lstStyle/>
          <a:p>
            <a:r>
              <a:rPr lang="en-US" altLang="zh-CN" dirty="0" smtClean="0"/>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2024/4/8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a:fillRect/>
          </a:stretch>
        </p:blipFill>
        <p:spPr>
          <a:xfrm>
            <a:off x="635" y="0"/>
            <a:ext cx="12191365" cy="2118283"/>
          </a:xfrm>
          <a:prstGeom prst="rect">
            <a:avLst/>
          </a:prstGeom>
        </p:spPr>
      </p:pic>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
        <p:nvSpPr>
          <p:cNvPr id="13" name="标题 3"/>
          <p:cNvSpPr txBox="1"/>
          <p:nvPr/>
        </p:nvSpPr>
        <p:spPr>
          <a:xfrm>
            <a:off x="577081" y="2590393"/>
            <a:ext cx="11207551" cy="127623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4800" dirty="0" smtClean="0">
                <a:solidFill>
                  <a:srgbClr val="FF0000"/>
                </a:solidFill>
              </a:rPr>
              <a:t>CEPC Booster </a:t>
            </a:r>
            <a:r>
              <a:rPr lang="en-US" altLang="zh-CN" sz="4800" dirty="0">
                <a:solidFill>
                  <a:srgbClr val="FF0000"/>
                </a:solidFill>
              </a:rPr>
              <a:t>and </a:t>
            </a:r>
            <a:r>
              <a:rPr lang="en-US" altLang="zh-CN" sz="4800" dirty="0" smtClean="0">
                <a:solidFill>
                  <a:srgbClr val="FF0000"/>
                </a:solidFill>
              </a:rPr>
              <a:t>Collider ring </a:t>
            </a:r>
          </a:p>
          <a:p>
            <a:r>
              <a:rPr lang="en-US" altLang="zh-CN" sz="4800" dirty="0" smtClean="0">
                <a:solidFill>
                  <a:srgbClr val="FF0000"/>
                </a:solidFill>
              </a:rPr>
              <a:t>magnets in </a:t>
            </a:r>
            <a:r>
              <a:rPr lang="en-US" altLang="zh-CN" sz="4800" dirty="0">
                <a:solidFill>
                  <a:srgbClr val="FF0000"/>
                </a:solidFill>
              </a:rPr>
              <a:t>EDR </a:t>
            </a:r>
            <a:endParaRPr lang="zh-CN" altLang="en-US" sz="4800" dirty="0">
              <a:solidFill>
                <a:srgbClr val="FF0000"/>
              </a:solidFill>
            </a:endParaRPr>
          </a:p>
        </p:txBody>
      </p:sp>
      <p:sp>
        <p:nvSpPr>
          <p:cNvPr id="14" name="文本框 7"/>
          <p:cNvSpPr txBox="1"/>
          <p:nvPr/>
        </p:nvSpPr>
        <p:spPr>
          <a:xfrm>
            <a:off x="2621737" y="4149080"/>
            <a:ext cx="6769500" cy="954107"/>
          </a:xfrm>
          <a:prstGeom prst="rect">
            <a:avLst/>
          </a:prstGeom>
          <a:noFill/>
        </p:spPr>
        <p:txBody>
          <a:bodyPr wrap="square" rtlCol="0">
            <a:spAutoFit/>
          </a:bodyPr>
          <a:lstStyle/>
          <a:p>
            <a:pPr algn="ctr"/>
            <a:r>
              <a:rPr lang="en-US" altLang="zh-CN" sz="2800" b="1" dirty="0" smtClean="0">
                <a:latin typeface="Times New Roman" panose="02020603050405020304" pitchFamily="18" charset="0"/>
                <a:ea typeface="微软雅黑" panose="020B0503020204020204" pitchFamily="34" charset="-122"/>
              </a:rPr>
              <a:t>Wen </a:t>
            </a:r>
            <a:r>
              <a:rPr lang="en-US" altLang="zh-CN" sz="2800" b="1" dirty="0" smtClean="0">
                <a:latin typeface="Times New Roman" panose="02020603050405020304" pitchFamily="18" charset="0"/>
                <a:ea typeface="微软雅黑" panose="020B0503020204020204" pitchFamily="34" charset="-122"/>
              </a:rPr>
              <a:t>Kang</a:t>
            </a:r>
          </a:p>
          <a:p>
            <a:pPr algn="ctr"/>
            <a:r>
              <a:rPr lang="en-US" altLang="zh-CN" sz="2800" dirty="0" smtClean="0">
                <a:latin typeface="Times New Roman" panose="02020603050405020304" pitchFamily="18" charset="0"/>
                <a:ea typeface="微软雅黑" panose="020B0503020204020204" pitchFamily="34" charset="-122"/>
              </a:rPr>
              <a:t>On behalf of the CEPC magnet group</a:t>
            </a:r>
            <a:endParaRPr lang="en-US" altLang="zh-CN" sz="2800" dirty="0" smtClean="0">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6819"/>
    </mc:Choice>
    <mc:Fallback xmlns="">
      <p:transition spd="slow" advTm="368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pic>
        <p:nvPicPr>
          <p:cNvPr id="60" name="图片 59"/>
          <p:cNvPicPr>
            <a:picLocks noChangeAspect="1"/>
          </p:cNvPicPr>
          <p:nvPr/>
        </p:nvPicPr>
        <p:blipFill>
          <a:blip r:embed="rId3"/>
          <a:stretch>
            <a:fillRect/>
          </a:stretch>
        </p:blipFill>
        <p:spPr>
          <a:xfrm>
            <a:off x="297688" y="4178022"/>
            <a:ext cx="11665296" cy="1697859"/>
          </a:xfrm>
          <a:prstGeom prst="rect">
            <a:avLst/>
          </a:prstGeom>
        </p:spPr>
      </p:pic>
      <p:sp>
        <p:nvSpPr>
          <p:cNvPr id="61" name="Rectangle 8"/>
          <p:cNvSpPr>
            <a:spLocks noChangeArrowheads="1"/>
          </p:cNvSpPr>
          <p:nvPr/>
        </p:nvSpPr>
        <p:spPr bwMode="auto">
          <a:xfrm>
            <a:off x="280705" y="1109965"/>
            <a:ext cx="11442333" cy="2879763"/>
          </a:xfrm>
          <a:prstGeom prst="rect">
            <a:avLst/>
          </a:prstGeom>
          <a:noFill/>
          <a:ln w="9525">
            <a:noFill/>
            <a:miter lim="800000"/>
            <a:headEnd/>
            <a:tailEnd/>
          </a:ln>
        </p:spPr>
        <p:txBody>
          <a:bodyPr wrap="square" anchor="ctr">
            <a:spAutoFit/>
          </a:bodyPr>
          <a:lstStyle/>
          <a:p>
            <a:pPr marL="342900" indent="-342900" algn="just">
              <a:lnSpc>
                <a:spcPct val="120000"/>
              </a:lnSpc>
              <a:spcBef>
                <a:spcPts val="1000"/>
              </a:spcBef>
              <a:buClr>
                <a:srgbClr val="C00000"/>
              </a:buClr>
              <a:buFont typeface="Wingdings" panose="05000000000000000000" pitchFamily="2" charset="2"/>
              <a:buChar char="Ø"/>
            </a:pPr>
            <a:r>
              <a:rPr lang="en-US" altLang="zh-CN" sz="2400" b="1" dirty="0">
                <a:solidFill>
                  <a:srgbClr val="0000FF"/>
                </a:solidFill>
                <a:ea typeface="华文楷体" panose="02010600040101010101" charset="-122"/>
                <a:cs typeface="Times New Roman" panose="02020603050405020304" pitchFamily="18" charset="0"/>
              </a:rPr>
              <a:t>Up to now, the technical route of the automatic magnet production line is mapped out. The preliminary layout of the line is shown below, including the automatic field measurement system.  </a:t>
            </a:r>
          </a:p>
          <a:p>
            <a:pPr marL="342900" indent="-342900" algn="just">
              <a:lnSpc>
                <a:spcPct val="120000"/>
              </a:lnSpc>
              <a:spcBef>
                <a:spcPts val="1000"/>
              </a:spcBef>
              <a:buClr>
                <a:srgbClr val="C00000"/>
              </a:buClr>
              <a:buFont typeface="Wingdings" panose="05000000000000000000" pitchFamily="2" charset="2"/>
              <a:buChar char="Ø"/>
            </a:pPr>
            <a:r>
              <a:rPr lang="en-US" altLang="zh-CN" sz="2400" b="1" dirty="0">
                <a:solidFill>
                  <a:srgbClr val="0000FF"/>
                </a:solidFill>
                <a:ea typeface="华文楷体" panose="02010600040101010101" charset="-122"/>
                <a:cs typeface="Times New Roman" panose="02020603050405020304" pitchFamily="18" charset="0"/>
              </a:rPr>
              <a:t>The automatic magnet </a:t>
            </a:r>
            <a:r>
              <a:rPr lang="en-US" altLang="zh-CN" sz="2400" b="1" dirty="0" smtClean="0">
                <a:solidFill>
                  <a:srgbClr val="0000FF"/>
                </a:solidFill>
                <a:ea typeface="华文楷体" panose="02010600040101010101" charset="-122"/>
                <a:cs typeface="Times New Roman" panose="02020603050405020304" pitchFamily="18" charset="0"/>
              </a:rPr>
              <a:t>production </a:t>
            </a:r>
            <a:r>
              <a:rPr lang="en-US" altLang="zh-CN" sz="2400" b="1" dirty="0">
                <a:solidFill>
                  <a:srgbClr val="0000FF"/>
                </a:solidFill>
                <a:ea typeface="华文楷体" panose="02010600040101010101" charset="-122"/>
                <a:cs typeface="Times New Roman" panose="02020603050405020304" pitchFamily="18" charset="0"/>
              </a:rPr>
              <a:t>line is composed of four processes, which are </a:t>
            </a:r>
            <a:r>
              <a:rPr lang="en-US" altLang="zh-CN" sz="2400" b="1" dirty="0">
                <a:solidFill>
                  <a:srgbClr val="FF0000"/>
                </a:solidFill>
                <a:ea typeface="华文楷体" panose="02010600040101010101" charset="-122"/>
                <a:cs typeface="Times New Roman" panose="02020603050405020304" pitchFamily="18" charset="0"/>
              </a:rPr>
              <a:t>stacking of 1/3 </a:t>
            </a:r>
            <a:r>
              <a:rPr lang="en-US" altLang="zh-CN" sz="2400" b="1" dirty="0" smtClean="0">
                <a:solidFill>
                  <a:srgbClr val="FF0000"/>
                </a:solidFill>
                <a:ea typeface="华文楷体" panose="02010600040101010101" charset="-122"/>
                <a:cs typeface="Times New Roman" panose="02020603050405020304" pitchFamily="18" charset="0"/>
              </a:rPr>
              <a:t>long cores</a:t>
            </a:r>
            <a:r>
              <a:rPr lang="en-US" altLang="zh-CN" sz="2400" b="1" dirty="0">
                <a:solidFill>
                  <a:srgbClr val="0000FF"/>
                </a:solidFill>
                <a:ea typeface="华文楷体" panose="02010600040101010101" charset="-122"/>
                <a:cs typeface="Times New Roman" panose="02020603050405020304" pitchFamily="18" charset="0"/>
              </a:rPr>
              <a:t>,</a:t>
            </a:r>
            <a:r>
              <a:rPr lang="en-US" altLang="zh-CN" sz="2400" b="1" dirty="0">
                <a:solidFill>
                  <a:srgbClr val="FF0000"/>
                </a:solidFill>
                <a:ea typeface="华文楷体" panose="02010600040101010101" charset="-122"/>
                <a:cs typeface="Times New Roman" panose="02020603050405020304" pitchFamily="18" charset="0"/>
              </a:rPr>
              <a:t> assembly </a:t>
            </a:r>
            <a:r>
              <a:rPr lang="en-US" altLang="zh-CN" sz="2400" b="1" dirty="0" smtClean="0">
                <a:solidFill>
                  <a:srgbClr val="FF0000"/>
                </a:solidFill>
                <a:ea typeface="华文楷体" panose="02010600040101010101" charset="-122"/>
                <a:cs typeface="Times New Roman" panose="02020603050405020304" pitchFamily="18" charset="0"/>
              </a:rPr>
              <a:t>of </a:t>
            </a:r>
            <a:r>
              <a:rPr lang="en-US" altLang="zh-CN" sz="2400" b="1" dirty="0">
                <a:solidFill>
                  <a:srgbClr val="FF0000"/>
                </a:solidFill>
                <a:ea typeface="华文楷体" panose="02010600040101010101" charset="-122"/>
                <a:cs typeface="Times New Roman" panose="02020603050405020304" pitchFamily="18" charset="0"/>
              </a:rPr>
              <a:t>three 1/3 cores</a:t>
            </a:r>
            <a:r>
              <a:rPr lang="en-US" altLang="zh-CN" sz="2400" b="1" dirty="0">
                <a:solidFill>
                  <a:srgbClr val="0000FF"/>
                </a:solidFill>
                <a:ea typeface="华文楷体" panose="02010600040101010101" charset="-122"/>
                <a:cs typeface="Times New Roman" panose="02020603050405020304" pitchFamily="18" charset="0"/>
              </a:rPr>
              <a:t>,</a:t>
            </a:r>
            <a:r>
              <a:rPr lang="en-US" altLang="zh-CN" sz="2400" b="1" dirty="0">
                <a:solidFill>
                  <a:srgbClr val="FF0000"/>
                </a:solidFill>
                <a:ea typeface="华文楷体" panose="02010600040101010101" charset="-122"/>
                <a:cs typeface="Times New Roman" panose="02020603050405020304" pitchFamily="18" charset="0"/>
              </a:rPr>
              <a:t> installation of the coils and assembly of two half magnets</a:t>
            </a:r>
            <a:r>
              <a:rPr lang="en-US" altLang="zh-CN" sz="2400" b="1" dirty="0">
                <a:solidFill>
                  <a:srgbClr val="0000FF"/>
                </a:solidFill>
                <a:ea typeface="华文楷体" panose="02010600040101010101"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818776" y="1632548"/>
            <a:ext cx="5464433" cy="4462760"/>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panose="02010600040101010101" charset="-122"/>
                <a:cs typeface="Times New Roman" panose="02020603050405020304" pitchFamily="18" charset="0"/>
              </a:rPr>
              <a:t>In order to produce 4 magnets per day, the upper and lower half cores are produced at the same time, so automatic production line has two independent half core production lines.         </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0000FF"/>
                </a:solidFill>
                <a:ea typeface="华文楷体" panose="02010600040101010101" charset="-122"/>
                <a:cs typeface="Times New Roman" panose="02020603050405020304" pitchFamily="18" charset="0"/>
              </a:rPr>
              <a:t>Two kinds of laminations are stacked.</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0000FF"/>
                </a:solidFill>
                <a:ea typeface="华文楷体" panose="02010600040101010101" charset="-122"/>
                <a:cs typeface="Times New Roman" panose="02020603050405020304" pitchFamily="18" charset="0"/>
              </a:rPr>
              <a:t>The central bars and surrounding bars are installed.</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0000FF"/>
                </a:solidFill>
                <a:ea typeface="华文楷体" panose="02010600040101010101" charset="-122"/>
                <a:cs typeface="Times New Roman" panose="02020603050405020304" pitchFamily="18" charset="0"/>
              </a:rPr>
              <a:t>The laminations and the surrounding bars are welded together</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0000FF"/>
                </a:solidFill>
                <a:ea typeface="华文楷体" panose="02010600040101010101" charset="-122"/>
                <a:cs typeface="Times New Roman" panose="02020603050405020304" pitchFamily="18" charset="0"/>
              </a:rPr>
              <a:t>The dimensional tolerance is inspected.</a:t>
            </a:r>
            <a:endParaRPr lang="en-US" altLang="zh-CN" sz="2400" b="1" dirty="0">
              <a:solidFill>
                <a:srgbClr val="0000FF"/>
              </a:solidFill>
              <a:ea typeface="华文楷体" panose="02010600040101010101" charset="-122"/>
              <a:cs typeface="Times New Roman" panose="02020603050405020304" pitchFamily="18" charset="0"/>
            </a:endParaRPr>
          </a:p>
        </p:txBody>
      </p:sp>
      <p:sp>
        <p:nvSpPr>
          <p:cNvPr id="55" name="文本框 23"/>
          <p:cNvSpPr txBox="1"/>
          <p:nvPr/>
        </p:nvSpPr>
        <p:spPr>
          <a:xfrm>
            <a:off x="406950" y="980728"/>
            <a:ext cx="7201218"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smtClean="0">
                <a:solidFill>
                  <a:srgbClr val="0000FF"/>
                </a:solidFill>
                <a:ea typeface="华文楷体" panose="02010600040101010101" charset="-122"/>
                <a:cs typeface="Times New Roman" panose="02020603050405020304" pitchFamily="18" charset="0"/>
              </a:rPr>
              <a:t>Stacking of 1/3 long cores</a:t>
            </a:r>
            <a:endParaRPr lang="en-US" altLang="zh-CN" sz="2800" b="1" dirty="0">
              <a:solidFill>
                <a:srgbClr val="0000FF"/>
              </a:solidFill>
              <a:latin typeface="+mn-lt"/>
              <a:ea typeface="华文楷体" panose="02010600040101010101" charset="-122"/>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32" y="1628800"/>
            <a:ext cx="5028016" cy="5099617"/>
          </a:xfrm>
          <a:prstGeom prst="rect">
            <a:avLst/>
          </a:prstGeom>
        </p:spPr>
      </p:pic>
      <p:sp>
        <p:nvSpPr>
          <p:cNvPr id="59"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spTree>
    <p:extLst>
      <p:ext uri="{BB962C8B-B14F-4D97-AF65-F5344CB8AC3E}">
        <p14:creationId xmlns:p14="http://schemas.microsoft.com/office/powerpoint/2010/main" val="130378124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565523" y="2420888"/>
            <a:ext cx="5117335" cy="2462213"/>
          </a:xfrm>
          <a:prstGeom prst="rect">
            <a:avLst/>
          </a:prstGeom>
          <a:noFill/>
          <a:ln w="9525">
            <a:noFill/>
            <a:miter lim="800000"/>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Three cores are precisely assembled on a tooling and tightly pressed. </a:t>
            </a:r>
            <a:endParaRPr lang="en-US" altLang="zh-CN" sz="2400" b="1" dirty="0">
              <a:solidFill>
                <a:srgbClr val="FF0000"/>
              </a:solidFill>
              <a:ea typeface="华文楷体" panose="02010600040101010101" charset="-122"/>
              <a:cs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end plates between each core are welded together.</a:t>
            </a:r>
            <a:endParaRPr lang="en-US" altLang="zh-CN" sz="2400" b="1" dirty="0">
              <a:solidFill>
                <a:srgbClr val="FF0000"/>
              </a:solidFill>
              <a:ea typeface="华文楷体" panose="02010600040101010101" charset="-122"/>
              <a:cs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a:t>
            </a:r>
            <a:r>
              <a:rPr lang="en-US" altLang="zh-CN" sz="2400" b="1" dirty="0">
                <a:solidFill>
                  <a:srgbClr val="FF0000"/>
                </a:solidFill>
                <a:ea typeface="华文楷体" panose="02010600040101010101" charset="-122"/>
                <a:cs typeface="Times New Roman" panose="02020603050405020304" pitchFamily="18" charset="0"/>
              </a:rPr>
              <a:t>dimensional tolerance is inspected.</a:t>
            </a:r>
          </a:p>
        </p:txBody>
      </p:sp>
      <p:sp>
        <p:nvSpPr>
          <p:cNvPr id="55" name="文本框 23"/>
          <p:cNvSpPr txBox="1"/>
          <p:nvPr/>
        </p:nvSpPr>
        <p:spPr>
          <a:xfrm>
            <a:off x="263352" y="1124744"/>
            <a:ext cx="684076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smtClean="0">
                <a:solidFill>
                  <a:srgbClr val="0000FF"/>
                </a:solidFill>
                <a:ea typeface="华文楷体" panose="02010600040101010101" charset="-122"/>
                <a:cs typeface="Times New Roman" panose="02020603050405020304" pitchFamily="18" charset="0"/>
              </a:rPr>
              <a:t>Assembly of three 1/3 cores</a:t>
            </a:r>
            <a:endParaRPr lang="en-US" altLang="zh-CN" sz="2800" b="1" dirty="0">
              <a:solidFill>
                <a:srgbClr val="0000FF"/>
              </a:solidFill>
              <a:ea typeface="华文楷体" panose="02010600040101010101" charset="-122"/>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2" y="1196752"/>
            <a:ext cx="4896544" cy="5483191"/>
          </a:xfrm>
          <a:prstGeom prst="rect">
            <a:avLst/>
          </a:prstGeom>
        </p:spPr>
      </p:pic>
      <p:sp>
        <p:nvSpPr>
          <p:cNvPr id="10"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spTree>
    <p:extLst>
      <p:ext uri="{BB962C8B-B14F-4D97-AF65-F5344CB8AC3E}">
        <p14:creationId xmlns:p14="http://schemas.microsoft.com/office/powerpoint/2010/main" val="1474749638"/>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623392" y="1700808"/>
            <a:ext cx="7783692" cy="2539157"/>
          </a:xfrm>
          <a:prstGeom prst="rect">
            <a:avLst/>
          </a:prstGeom>
          <a:noFill/>
          <a:ln w="9525">
            <a:noFill/>
            <a:miter lim="800000"/>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coils have two turns, which are pieced together by the aluminum bars.</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half cores are rotated 180 degree and the coils are installed.</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coils are fixed on the cores by </a:t>
            </a:r>
            <a:r>
              <a:rPr lang="en-US" altLang="zh-CN" sz="2400" b="1" dirty="0">
                <a:solidFill>
                  <a:srgbClr val="FF0000"/>
                </a:solidFill>
                <a:ea typeface="华文楷体" panose="02010600040101010101" charset="-122"/>
                <a:cs typeface="Times New Roman" panose="02020603050405020304" pitchFamily="18" charset="0"/>
              </a:rPr>
              <a:t>a</a:t>
            </a:r>
            <a:r>
              <a:rPr lang="en-US" altLang="zh-CN" sz="2400" b="1" dirty="0" smtClean="0">
                <a:solidFill>
                  <a:srgbClr val="FF0000"/>
                </a:solidFill>
                <a:ea typeface="华文楷体" panose="02010600040101010101" charset="-122"/>
                <a:cs typeface="Times New Roman" panose="02020603050405020304" pitchFamily="18" charset="0"/>
              </a:rPr>
              <a:t>nti-loosening bolts.</a:t>
            </a:r>
            <a:endParaRPr lang="en-US" altLang="zh-CN" sz="2400" b="1" dirty="0">
              <a:solidFill>
                <a:srgbClr val="FF0000"/>
              </a:solidFill>
              <a:ea typeface="华文楷体" panose="02010600040101010101" charset="-122"/>
              <a:cs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Inspect insulation strength between coils and cores.</a:t>
            </a:r>
            <a:endParaRPr lang="en-US" altLang="zh-CN" sz="2400" b="1" dirty="0">
              <a:solidFill>
                <a:srgbClr val="FF0000"/>
              </a:solidFill>
              <a:ea typeface="华文楷体" panose="02010600040101010101" charset="-122"/>
              <a:cs typeface="Times New Roman" panose="02020603050405020304" pitchFamily="18" charset="0"/>
            </a:endParaRPr>
          </a:p>
        </p:txBody>
      </p:sp>
      <p:sp>
        <p:nvSpPr>
          <p:cNvPr id="55" name="文本框 23"/>
          <p:cNvSpPr txBox="1"/>
          <p:nvPr/>
        </p:nvSpPr>
        <p:spPr>
          <a:xfrm>
            <a:off x="335360" y="1038449"/>
            <a:ext cx="597708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a:solidFill>
                  <a:srgbClr val="0000FF"/>
                </a:solidFill>
                <a:ea typeface="华文楷体" panose="02010600040101010101" charset="-122"/>
                <a:cs typeface="Times New Roman" panose="02020603050405020304" pitchFamily="18" charset="0"/>
              </a:rPr>
              <a:t>Installation of the coils</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11" y="4221088"/>
            <a:ext cx="4273303" cy="245152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6884" y="1091066"/>
            <a:ext cx="3253055" cy="435578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4232" y="4778272"/>
            <a:ext cx="3475907" cy="1944216"/>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9834" y="4465257"/>
            <a:ext cx="3464598" cy="2221709"/>
          </a:xfrm>
          <a:prstGeom prst="rect">
            <a:avLst/>
          </a:prstGeom>
        </p:spPr>
      </p:pic>
      <p:sp>
        <p:nvSpPr>
          <p:cNvPr id="14"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spTree>
    <p:extLst>
      <p:ext uri="{BB962C8B-B14F-4D97-AF65-F5344CB8AC3E}">
        <p14:creationId xmlns:p14="http://schemas.microsoft.com/office/powerpoint/2010/main" val="148062490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551384" y="1686664"/>
            <a:ext cx="6408712" cy="4985980"/>
          </a:xfrm>
          <a:prstGeom prst="rect">
            <a:avLst/>
          </a:prstGeom>
          <a:noFill/>
          <a:ln w="9525">
            <a:noFill/>
            <a:miter lim="800000"/>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upper half magnet (core and coil) is rotated 180 degree.</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Put  the upper magnet onto the lower magnet at its right position.</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Install and tighten the bolts between two half cores.</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Inspect the gap and length of the magnet.</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Install the connection bars between upper and lower coils.</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Check the insulating strength again.</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Deliver the magnet into the field measurement lab.</a:t>
            </a:r>
            <a:endParaRPr lang="en-US" altLang="zh-CN" sz="2400" b="1" dirty="0">
              <a:solidFill>
                <a:srgbClr val="FF0000"/>
              </a:solidFill>
              <a:ea typeface="华文楷体" panose="02010600040101010101" charset="-122"/>
              <a:cs typeface="Times New Roman" panose="02020603050405020304" pitchFamily="18" charset="0"/>
            </a:endParaRPr>
          </a:p>
        </p:txBody>
      </p:sp>
      <p:sp>
        <p:nvSpPr>
          <p:cNvPr id="55" name="文本框 23"/>
          <p:cNvSpPr txBox="1"/>
          <p:nvPr/>
        </p:nvSpPr>
        <p:spPr>
          <a:xfrm>
            <a:off x="406950" y="1052736"/>
            <a:ext cx="698519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a:solidFill>
                  <a:srgbClr val="0000FF"/>
                </a:solidFill>
                <a:ea typeface="华文楷体" panose="02010600040101010101" charset="-122"/>
                <a:cs typeface="Times New Roman" panose="02020603050405020304" pitchFamily="18" charset="0"/>
              </a:rPr>
              <a:t>Assembly of the </a:t>
            </a:r>
            <a:r>
              <a:rPr lang="en-US" altLang="zh-CN" sz="2800" b="1" dirty="0" smtClean="0">
                <a:solidFill>
                  <a:srgbClr val="0000FF"/>
                </a:solidFill>
                <a:ea typeface="华文楷体" panose="02010600040101010101" charset="-122"/>
                <a:cs typeface="Times New Roman" panose="02020603050405020304" pitchFamily="18" charset="0"/>
              </a:rPr>
              <a:t>two half magnets</a:t>
            </a:r>
            <a:endParaRPr lang="en-US" altLang="zh-CN" sz="2800" b="1" dirty="0">
              <a:solidFill>
                <a:srgbClr val="0000FF"/>
              </a:solidFill>
              <a:ea typeface="华文楷体" panose="02010600040101010101" charset="-122"/>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2780928"/>
            <a:ext cx="4556355" cy="2797452"/>
          </a:xfrm>
          <a:prstGeom prst="rect">
            <a:avLst/>
          </a:prstGeom>
        </p:spPr>
      </p:pic>
      <p:sp>
        <p:nvSpPr>
          <p:cNvPr id="8"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spTree>
    <p:extLst>
      <p:ext uri="{BB962C8B-B14F-4D97-AF65-F5344CB8AC3E}">
        <p14:creationId xmlns:p14="http://schemas.microsoft.com/office/powerpoint/2010/main" val="3116206537"/>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909012" y="1911056"/>
            <a:ext cx="3455765" cy="3508653"/>
          </a:xfrm>
          <a:prstGeom prst="rect">
            <a:avLst/>
          </a:prstGeom>
          <a:noFill/>
          <a:ln w="9525">
            <a:noFill/>
            <a:miter lim="800000"/>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a:solidFill>
                  <a:srgbClr val="FF0000"/>
                </a:solidFill>
                <a:ea typeface="华文楷体" panose="02010600040101010101" charset="-122"/>
                <a:cs typeface="Times New Roman" panose="02020603050405020304" pitchFamily="18" charset="0"/>
              </a:rPr>
              <a:t>M</a:t>
            </a:r>
            <a:r>
              <a:rPr lang="en-US" altLang="zh-CN" sz="2400" b="1" dirty="0" smtClean="0">
                <a:solidFill>
                  <a:srgbClr val="FF0000"/>
                </a:solidFill>
                <a:ea typeface="华文楷体" panose="02010600040101010101" charset="-122"/>
                <a:cs typeface="Times New Roman" panose="02020603050405020304" pitchFamily="18" charset="0"/>
              </a:rPr>
              <a:t>agnet bench</a:t>
            </a:r>
          </a:p>
          <a:p>
            <a:pPr marL="342900" indent="-342900" algn="just">
              <a:spcBef>
                <a:spcPts val="600"/>
              </a:spcBef>
              <a:buClr>
                <a:srgbClr val="FF0000"/>
              </a:buClr>
              <a:buFont typeface="Wingdings" panose="05000000000000000000" pitchFamily="2" charset="2"/>
              <a:buChar char="ü"/>
            </a:pPr>
            <a:r>
              <a:rPr lang="en-US" altLang="zh-CN" sz="2400" b="1" dirty="0">
                <a:solidFill>
                  <a:srgbClr val="FF0000"/>
                </a:solidFill>
                <a:ea typeface="华文楷体" panose="02010600040101010101" charset="-122"/>
                <a:cs typeface="Times New Roman" panose="02020603050405020304" pitchFamily="18" charset="0"/>
              </a:rPr>
              <a:t>R</a:t>
            </a:r>
            <a:r>
              <a:rPr lang="en-US" altLang="zh-CN" sz="2400" b="1" dirty="0" smtClean="0">
                <a:solidFill>
                  <a:srgbClr val="FF0000"/>
                </a:solidFill>
                <a:ea typeface="华文楷体" panose="02010600040101010101" charset="-122"/>
                <a:cs typeface="Times New Roman" panose="02020603050405020304" pitchFamily="18" charset="0"/>
              </a:rPr>
              <a:t>otating coil</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Power supply</a:t>
            </a:r>
          </a:p>
          <a:p>
            <a:pPr marL="342900" indent="-342900" algn="just">
              <a:spcBef>
                <a:spcPts val="600"/>
              </a:spcBef>
              <a:buClr>
                <a:srgbClr val="FF0000"/>
              </a:buClr>
              <a:buFont typeface="Wingdings" panose="05000000000000000000" pitchFamily="2" charset="2"/>
              <a:buChar char="ü"/>
            </a:pPr>
            <a:r>
              <a:rPr lang="en-US" altLang="zh-CN" sz="2400" b="1" dirty="0">
                <a:solidFill>
                  <a:srgbClr val="FF0000"/>
                </a:solidFill>
                <a:ea typeface="华文楷体" panose="02010600040101010101" charset="-122"/>
                <a:cs typeface="Times New Roman" panose="02020603050405020304" pitchFamily="18" charset="0"/>
              </a:rPr>
              <a:t>C</a:t>
            </a:r>
            <a:r>
              <a:rPr lang="en-US" altLang="zh-CN" sz="2400" b="1" dirty="0" smtClean="0">
                <a:solidFill>
                  <a:srgbClr val="FF0000"/>
                </a:solidFill>
                <a:ea typeface="华文楷体" panose="02010600040101010101" charset="-122"/>
                <a:cs typeface="Times New Roman" panose="02020603050405020304" pitchFamily="18" charset="0"/>
              </a:rPr>
              <a:t>ooling water </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Data collector</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Control cabinet</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Magnet </a:t>
            </a:r>
            <a:r>
              <a:rPr lang="en-US" altLang="zh-CN" sz="2400" b="1" dirty="0">
                <a:solidFill>
                  <a:srgbClr val="FF0000"/>
                </a:solidFill>
                <a:ea typeface="华文楷体" panose="02010600040101010101" charset="-122"/>
                <a:cs typeface="Times New Roman" panose="02020603050405020304" pitchFamily="18" charset="0"/>
              </a:rPr>
              <a:t>and rotating </a:t>
            </a:r>
            <a:r>
              <a:rPr lang="en-US" altLang="zh-CN" sz="2400" b="1" dirty="0" smtClean="0">
                <a:solidFill>
                  <a:srgbClr val="FF0000"/>
                </a:solidFill>
                <a:ea typeface="华文楷体" panose="02010600040101010101" charset="-122"/>
                <a:cs typeface="Times New Roman" panose="02020603050405020304" pitchFamily="18" charset="0"/>
              </a:rPr>
              <a:t>coil delivery devices</a:t>
            </a:r>
            <a:endParaRPr lang="en-US" altLang="zh-CN" sz="2400" b="1" dirty="0">
              <a:solidFill>
                <a:srgbClr val="FF0000"/>
              </a:solidFill>
              <a:ea typeface="华文楷体" panose="02010600040101010101" charset="-122"/>
              <a:cs typeface="Times New Roman" panose="02020603050405020304" pitchFamily="18" charset="0"/>
            </a:endParaRPr>
          </a:p>
        </p:txBody>
      </p:sp>
      <p:sp>
        <p:nvSpPr>
          <p:cNvPr id="55" name="文本框 23"/>
          <p:cNvSpPr txBox="1"/>
          <p:nvPr/>
        </p:nvSpPr>
        <p:spPr>
          <a:xfrm>
            <a:off x="346520" y="1051779"/>
            <a:ext cx="6685583"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a:solidFill>
                  <a:srgbClr val="0000FF"/>
                </a:solidFill>
                <a:ea typeface="华文楷体" panose="02010600040101010101" charset="-122"/>
                <a:cs typeface="Times New Roman" panose="02020603050405020304" pitchFamily="18" charset="0"/>
              </a:rPr>
              <a:t>The measurement </a:t>
            </a:r>
            <a:r>
              <a:rPr lang="en-US" altLang="zh-CN" sz="2800" b="1" dirty="0" smtClean="0">
                <a:solidFill>
                  <a:srgbClr val="0000FF"/>
                </a:solidFill>
                <a:ea typeface="华文楷体" panose="02010600040101010101" charset="-122"/>
                <a:cs typeface="Times New Roman" panose="02020603050405020304" pitchFamily="18" charset="0"/>
              </a:rPr>
              <a:t>system includes</a:t>
            </a:r>
            <a:endParaRPr lang="en-US" altLang="zh-CN" sz="2800" b="1" dirty="0">
              <a:solidFill>
                <a:srgbClr val="0000FF"/>
              </a:solidFill>
              <a:ea typeface="华文楷体" panose="02010600040101010101" charset="-122"/>
              <a:cs typeface="Times New Roman" panose="02020603050405020304" pitchFamily="18" charset="0"/>
            </a:endParaRPr>
          </a:p>
        </p:txBody>
      </p:sp>
      <p:grpSp>
        <p:nvGrpSpPr>
          <p:cNvPr id="6" name="组合 5"/>
          <p:cNvGrpSpPr/>
          <p:nvPr/>
        </p:nvGrpSpPr>
        <p:grpSpPr>
          <a:xfrm>
            <a:off x="4223792" y="2067319"/>
            <a:ext cx="7632846" cy="4386017"/>
            <a:chOff x="197138" y="1234079"/>
            <a:chExt cx="7998353" cy="4530033"/>
          </a:xfrm>
        </p:grpSpPr>
        <p:sp>
          <p:nvSpPr>
            <p:cNvPr id="8" name="矩形 7"/>
            <p:cNvSpPr/>
            <p:nvPr/>
          </p:nvSpPr>
          <p:spPr>
            <a:xfrm>
              <a:off x="4388493" y="1342926"/>
              <a:ext cx="3806998" cy="729491"/>
            </a:xfrm>
            <a:prstGeom prst="rect">
              <a:avLst/>
            </a:prstGeom>
            <a:solidFill>
              <a:schemeClr val="accent6">
                <a:lumMod val="60000"/>
                <a:lumOff val="4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9" name="组合 8"/>
            <p:cNvGrpSpPr/>
            <p:nvPr/>
          </p:nvGrpSpPr>
          <p:grpSpPr>
            <a:xfrm>
              <a:off x="1081690" y="1234079"/>
              <a:ext cx="3315405" cy="916021"/>
              <a:chOff x="2783632" y="1995335"/>
              <a:chExt cx="1872208" cy="857601"/>
            </a:xfrm>
          </p:grpSpPr>
          <p:sp>
            <p:nvSpPr>
              <p:cNvPr id="57" name="矩形 56"/>
              <p:cNvSpPr/>
              <p:nvPr/>
            </p:nvSpPr>
            <p:spPr>
              <a:xfrm>
                <a:off x="2783632" y="2009615"/>
                <a:ext cx="1872208" cy="843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3342316" y="1995335"/>
                <a:ext cx="878467" cy="446414"/>
              </a:xfrm>
              <a:prstGeom prst="rect">
                <a:avLst/>
              </a:prstGeom>
              <a:noFill/>
            </p:spPr>
            <p:txBody>
              <a:bodyPr wrap="square" rtlCol="0">
                <a:spAutoFit/>
              </a:bodyPr>
              <a:lstStyle/>
              <a:p>
                <a:r>
                  <a:rPr lang="en-US" altLang="zh-CN" sz="2400" b="1" dirty="0" smtClean="0"/>
                  <a:t>magnet</a:t>
                </a:r>
                <a:endParaRPr lang="zh-CN" altLang="en-US" sz="2400" b="1" dirty="0"/>
              </a:p>
            </p:txBody>
          </p:sp>
        </p:grpSp>
        <p:sp>
          <p:nvSpPr>
            <p:cNvPr id="10" name="矩形 9"/>
            <p:cNvSpPr/>
            <p:nvPr/>
          </p:nvSpPr>
          <p:spPr>
            <a:xfrm>
              <a:off x="347724" y="1696402"/>
              <a:ext cx="4977359" cy="210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Rotating coil</a:t>
              </a:r>
              <a:endParaRPr lang="zh-CN" altLang="en-US" dirty="0"/>
            </a:p>
          </p:txBody>
        </p:sp>
        <p:sp>
          <p:nvSpPr>
            <p:cNvPr id="11" name="矩形 10"/>
            <p:cNvSpPr/>
            <p:nvPr/>
          </p:nvSpPr>
          <p:spPr>
            <a:xfrm>
              <a:off x="5336872" y="1696402"/>
              <a:ext cx="660570" cy="2718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p:sp>
          <p:nvSpPr>
            <p:cNvPr id="12" name="矩形 11"/>
            <p:cNvSpPr/>
            <p:nvPr/>
          </p:nvSpPr>
          <p:spPr>
            <a:xfrm>
              <a:off x="5986903" y="1696401"/>
              <a:ext cx="893120" cy="2758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p:sp>
          <p:nvSpPr>
            <p:cNvPr id="13" name="矩形 12"/>
            <p:cNvSpPr/>
            <p:nvPr/>
          </p:nvSpPr>
          <p:spPr>
            <a:xfrm>
              <a:off x="6880023" y="1696401"/>
              <a:ext cx="599650" cy="2718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p:grpSp>
          <p:nvGrpSpPr>
            <p:cNvPr id="14" name="组合 13"/>
            <p:cNvGrpSpPr/>
            <p:nvPr/>
          </p:nvGrpSpPr>
          <p:grpSpPr>
            <a:xfrm>
              <a:off x="300155" y="4377938"/>
              <a:ext cx="2839773" cy="588058"/>
              <a:chOff x="529859" y="4290495"/>
              <a:chExt cx="2786046" cy="650673"/>
            </a:xfrm>
            <a:solidFill>
              <a:schemeClr val="tx2">
                <a:lumMod val="20000"/>
                <a:lumOff val="80000"/>
              </a:schemeClr>
            </a:solidFill>
          </p:grpSpPr>
          <p:sp>
            <p:nvSpPr>
              <p:cNvPr id="51" name="矩形 50"/>
              <p:cNvSpPr/>
              <p:nvPr/>
            </p:nvSpPr>
            <p:spPr>
              <a:xfrm>
                <a:off x="1984866" y="4293096"/>
                <a:ext cx="1230813" cy="648072"/>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2" name="文本框 51"/>
              <p:cNvSpPr txBox="1"/>
              <p:nvPr/>
            </p:nvSpPr>
            <p:spPr>
              <a:xfrm>
                <a:off x="2085093" y="4437921"/>
                <a:ext cx="1230812" cy="316557"/>
              </a:xfrm>
              <a:prstGeom prst="rect">
                <a:avLst/>
              </a:prstGeom>
              <a:noFill/>
            </p:spPr>
            <p:txBody>
              <a:bodyPr wrap="square" rtlCol="0">
                <a:spAutoFit/>
              </a:bodyPr>
              <a:lstStyle/>
              <a:p>
                <a:r>
                  <a:rPr lang="en-US" altLang="zh-CN" sz="1200" b="1" dirty="0" smtClean="0"/>
                  <a:t>Power supply</a:t>
                </a:r>
                <a:endParaRPr lang="zh-CN" altLang="en-US" sz="1200" b="1" dirty="0"/>
              </a:p>
            </p:txBody>
          </p:sp>
          <p:sp>
            <p:nvSpPr>
              <p:cNvPr id="53" name="矩形 52"/>
              <p:cNvSpPr/>
              <p:nvPr/>
            </p:nvSpPr>
            <p:spPr>
              <a:xfrm>
                <a:off x="529859" y="4290495"/>
                <a:ext cx="1230813" cy="648072"/>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6" name="文本框 55"/>
              <p:cNvSpPr txBox="1"/>
              <p:nvPr/>
            </p:nvSpPr>
            <p:spPr>
              <a:xfrm>
                <a:off x="576847" y="4437921"/>
                <a:ext cx="1151116" cy="316557"/>
              </a:xfrm>
              <a:prstGeom prst="rect">
                <a:avLst/>
              </a:prstGeom>
              <a:grpFill/>
            </p:spPr>
            <p:txBody>
              <a:bodyPr wrap="square" rtlCol="0">
                <a:spAutoFit/>
              </a:bodyPr>
              <a:lstStyle/>
              <a:p>
                <a:r>
                  <a:rPr lang="en-US" altLang="zh-CN" sz="1200" b="1" dirty="0" smtClean="0"/>
                  <a:t>Cooling water</a:t>
                </a:r>
                <a:endParaRPr lang="zh-CN" altLang="en-US" sz="1200" b="1" dirty="0"/>
              </a:p>
            </p:txBody>
          </p:sp>
        </p:grpSp>
        <p:grpSp>
          <p:nvGrpSpPr>
            <p:cNvPr id="15" name="组合 14"/>
            <p:cNvGrpSpPr/>
            <p:nvPr/>
          </p:nvGrpSpPr>
          <p:grpSpPr>
            <a:xfrm>
              <a:off x="5596095" y="4538367"/>
              <a:ext cx="2599396" cy="1225745"/>
              <a:chOff x="6693098" y="3462710"/>
              <a:chExt cx="2550217" cy="1356259"/>
            </a:xfrm>
          </p:grpSpPr>
          <p:sp>
            <p:nvSpPr>
              <p:cNvPr id="43" name="矩形 42"/>
              <p:cNvSpPr/>
              <p:nvPr/>
            </p:nvSpPr>
            <p:spPr>
              <a:xfrm>
                <a:off x="6693098" y="3830148"/>
                <a:ext cx="2550217" cy="49333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4" name="矩形 43"/>
              <p:cNvSpPr/>
              <p:nvPr/>
            </p:nvSpPr>
            <p:spPr>
              <a:xfrm>
                <a:off x="7325830" y="3469133"/>
                <a:ext cx="612324" cy="313052"/>
              </a:xfrm>
              <a:prstGeom prst="rect">
                <a:avLst/>
              </a:prstGeom>
              <a:solidFill>
                <a:srgbClr val="FFFF00"/>
              </a:solidFill>
              <a:ln>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b="1" dirty="0" smtClean="0">
                    <a:solidFill>
                      <a:schemeClr val="tx1"/>
                    </a:solidFill>
                  </a:rPr>
                  <a:t>CH2</a:t>
                </a:r>
                <a:endParaRPr lang="zh-CN" altLang="en-US" b="1" dirty="0">
                  <a:solidFill>
                    <a:schemeClr val="tx1"/>
                  </a:solidFill>
                </a:endParaRPr>
              </a:p>
            </p:txBody>
          </p:sp>
          <p:sp>
            <p:nvSpPr>
              <p:cNvPr id="45" name="矩形 44"/>
              <p:cNvSpPr/>
              <p:nvPr/>
            </p:nvSpPr>
            <p:spPr>
              <a:xfrm>
                <a:off x="6693099" y="3462710"/>
                <a:ext cx="612324" cy="313052"/>
              </a:xfrm>
              <a:prstGeom prst="rect">
                <a:avLst/>
              </a:prstGeom>
              <a:solidFill>
                <a:srgbClr val="FFFF00"/>
              </a:solidFill>
              <a:ln>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b="1" dirty="0" smtClean="0">
                    <a:solidFill>
                      <a:schemeClr val="tx1"/>
                    </a:solidFill>
                  </a:rPr>
                  <a:t>CH1</a:t>
                </a:r>
                <a:endParaRPr lang="zh-CN" altLang="en-US" b="1" dirty="0">
                  <a:solidFill>
                    <a:schemeClr val="tx1"/>
                  </a:solidFill>
                </a:endParaRPr>
              </a:p>
            </p:txBody>
          </p:sp>
          <p:sp>
            <p:nvSpPr>
              <p:cNvPr id="46" name="矩形 45"/>
              <p:cNvSpPr/>
              <p:nvPr/>
            </p:nvSpPr>
            <p:spPr>
              <a:xfrm>
                <a:off x="7958561" y="3462710"/>
                <a:ext cx="612324" cy="313052"/>
              </a:xfrm>
              <a:prstGeom prst="rect">
                <a:avLst/>
              </a:prstGeom>
              <a:solidFill>
                <a:srgbClr val="FFFF00"/>
              </a:solidFill>
              <a:ln>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b="1" dirty="0" smtClean="0">
                    <a:solidFill>
                      <a:schemeClr val="tx1"/>
                    </a:solidFill>
                  </a:rPr>
                  <a:t>CH3</a:t>
                </a:r>
                <a:endParaRPr lang="zh-CN" altLang="en-US" b="1" dirty="0">
                  <a:solidFill>
                    <a:schemeClr val="tx1"/>
                  </a:solidFill>
                </a:endParaRPr>
              </a:p>
            </p:txBody>
          </p:sp>
          <p:sp>
            <p:nvSpPr>
              <p:cNvPr id="47" name="矩形 46"/>
              <p:cNvSpPr/>
              <p:nvPr/>
            </p:nvSpPr>
            <p:spPr>
              <a:xfrm>
                <a:off x="8587045" y="3469133"/>
                <a:ext cx="612324" cy="313052"/>
              </a:xfrm>
              <a:prstGeom prst="rect">
                <a:avLst/>
              </a:prstGeom>
              <a:solidFill>
                <a:srgbClr val="FFFF00"/>
              </a:solidFill>
              <a:ln>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b="1" dirty="0" smtClean="0">
                    <a:solidFill>
                      <a:schemeClr val="tx1"/>
                    </a:solidFill>
                  </a:rPr>
                  <a:t>CH4</a:t>
                </a:r>
                <a:endParaRPr lang="zh-CN" altLang="en-US" b="1" dirty="0">
                  <a:solidFill>
                    <a:schemeClr val="tx1"/>
                  </a:solidFill>
                </a:endParaRPr>
              </a:p>
            </p:txBody>
          </p:sp>
          <p:sp>
            <p:nvSpPr>
              <p:cNvPr id="48" name="文本框 47"/>
              <p:cNvSpPr txBox="1"/>
              <p:nvPr/>
            </p:nvSpPr>
            <p:spPr>
              <a:xfrm>
                <a:off x="6971790" y="3903634"/>
                <a:ext cx="2090575" cy="422076"/>
              </a:xfrm>
              <a:prstGeom prst="rect">
                <a:avLst/>
              </a:prstGeom>
              <a:noFill/>
            </p:spPr>
            <p:txBody>
              <a:bodyPr wrap="square" rtlCol="0">
                <a:spAutoFit/>
              </a:bodyPr>
              <a:lstStyle/>
              <a:p>
                <a:r>
                  <a:rPr lang="en-US" altLang="zh-CN" dirty="0" smtClean="0"/>
                  <a:t>Data collector</a:t>
                </a:r>
                <a:endParaRPr lang="zh-CN" altLang="en-US" dirty="0"/>
              </a:p>
            </p:txBody>
          </p:sp>
          <p:sp>
            <p:nvSpPr>
              <p:cNvPr id="49" name="矩形 48"/>
              <p:cNvSpPr/>
              <p:nvPr/>
            </p:nvSpPr>
            <p:spPr>
              <a:xfrm>
                <a:off x="6693098" y="4323481"/>
                <a:ext cx="2550217" cy="495488"/>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50" name="文本框 49"/>
              <p:cNvSpPr txBox="1"/>
              <p:nvPr/>
            </p:nvSpPr>
            <p:spPr>
              <a:xfrm>
                <a:off x="7376934" y="4351431"/>
                <a:ext cx="1337875" cy="422076"/>
              </a:xfrm>
              <a:prstGeom prst="rect">
                <a:avLst/>
              </a:prstGeom>
              <a:noFill/>
            </p:spPr>
            <p:txBody>
              <a:bodyPr wrap="square" rtlCol="0">
                <a:spAutoFit/>
              </a:bodyPr>
              <a:lstStyle/>
              <a:p>
                <a:r>
                  <a:rPr lang="en-US" altLang="zh-CN" dirty="0" smtClean="0"/>
                  <a:t>Computer</a:t>
                </a:r>
                <a:endParaRPr lang="zh-CN" altLang="en-US" dirty="0"/>
              </a:p>
            </p:txBody>
          </p:sp>
        </p:grpSp>
        <p:grpSp>
          <p:nvGrpSpPr>
            <p:cNvPr id="16" name="组合 15"/>
            <p:cNvGrpSpPr/>
            <p:nvPr/>
          </p:nvGrpSpPr>
          <p:grpSpPr>
            <a:xfrm>
              <a:off x="3590540" y="3888304"/>
              <a:ext cx="1583269" cy="463474"/>
              <a:chOff x="3970345" y="3845921"/>
              <a:chExt cx="1553314" cy="512824"/>
            </a:xfrm>
          </p:grpSpPr>
          <p:sp>
            <p:nvSpPr>
              <p:cNvPr id="41" name="矩形 40"/>
              <p:cNvSpPr/>
              <p:nvPr/>
            </p:nvSpPr>
            <p:spPr>
              <a:xfrm>
                <a:off x="3970345" y="3845921"/>
                <a:ext cx="1553314" cy="512824"/>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2" name="文本框 41"/>
              <p:cNvSpPr txBox="1"/>
              <p:nvPr/>
            </p:nvSpPr>
            <p:spPr>
              <a:xfrm>
                <a:off x="3983389" y="3933056"/>
                <a:ext cx="1540270" cy="386902"/>
              </a:xfrm>
              <a:prstGeom prst="rect">
                <a:avLst/>
              </a:prstGeom>
              <a:solidFill>
                <a:schemeClr val="accent6">
                  <a:lumMod val="60000"/>
                  <a:lumOff val="40000"/>
                </a:schemeClr>
              </a:solidFill>
            </p:spPr>
            <p:txBody>
              <a:bodyPr wrap="square" rtlCol="0">
                <a:spAutoFit/>
              </a:bodyPr>
              <a:lstStyle/>
              <a:p>
                <a:r>
                  <a:rPr lang="en-US" altLang="zh-CN" sz="1600" b="1" dirty="0" smtClean="0"/>
                  <a:t>Control cabinet</a:t>
                </a:r>
                <a:endParaRPr lang="zh-CN" altLang="en-US" sz="1600" b="1" dirty="0"/>
              </a:p>
            </p:txBody>
          </p:sp>
        </p:grpSp>
        <p:sp>
          <p:nvSpPr>
            <p:cNvPr id="17" name="矩形 16"/>
            <p:cNvSpPr/>
            <p:nvPr/>
          </p:nvSpPr>
          <p:spPr>
            <a:xfrm>
              <a:off x="1335490" y="2427825"/>
              <a:ext cx="1254549" cy="585707"/>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8" name="文本框 17"/>
            <p:cNvSpPr txBox="1"/>
            <p:nvPr/>
          </p:nvSpPr>
          <p:spPr>
            <a:xfrm>
              <a:off x="1604155" y="2553783"/>
              <a:ext cx="985883" cy="381459"/>
            </a:xfrm>
            <a:prstGeom prst="rect">
              <a:avLst/>
            </a:prstGeom>
            <a:noFill/>
          </p:spPr>
          <p:txBody>
            <a:bodyPr wrap="square" rtlCol="0">
              <a:spAutoFit/>
            </a:bodyPr>
            <a:lstStyle/>
            <a:p>
              <a:r>
                <a:rPr lang="en-US" altLang="zh-CN" b="1" dirty="0" smtClean="0"/>
                <a:t>robot</a:t>
              </a:r>
              <a:endParaRPr lang="zh-CN" altLang="en-US" b="1" dirty="0"/>
            </a:p>
          </p:txBody>
        </p:sp>
        <p:sp>
          <p:nvSpPr>
            <p:cNvPr id="19" name="文本框 18"/>
            <p:cNvSpPr txBox="1"/>
            <p:nvPr/>
          </p:nvSpPr>
          <p:spPr>
            <a:xfrm>
              <a:off x="5195102" y="1311027"/>
              <a:ext cx="2955595" cy="381459"/>
            </a:xfrm>
            <a:prstGeom prst="rect">
              <a:avLst/>
            </a:prstGeom>
            <a:noFill/>
          </p:spPr>
          <p:txBody>
            <a:bodyPr wrap="square" rtlCol="0">
              <a:spAutoFit/>
            </a:bodyPr>
            <a:lstStyle/>
            <a:p>
              <a:r>
                <a:rPr lang="en-US" altLang="zh-CN" dirty="0" smtClean="0"/>
                <a:t>Coil installation device</a:t>
              </a:r>
              <a:endParaRPr lang="zh-CN" altLang="en-US" dirty="0"/>
            </a:p>
          </p:txBody>
        </p:sp>
        <p:grpSp>
          <p:nvGrpSpPr>
            <p:cNvPr id="20" name="组合 19"/>
            <p:cNvGrpSpPr/>
            <p:nvPr/>
          </p:nvGrpSpPr>
          <p:grpSpPr>
            <a:xfrm>
              <a:off x="4561114" y="1947559"/>
              <a:ext cx="969236" cy="529096"/>
              <a:chOff x="4071352" y="1382629"/>
              <a:chExt cx="950898" cy="585433"/>
            </a:xfrm>
            <a:solidFill>
              <a:schemeClr val="accent6">
                <a:lumMod val="60000"/>
                <a:lumOff val="40000"/>
              </a:schemeClr>
            </a:solidFill>
          </p:grpSpPr>
          <p:sp>
            <p:nvSpPr>
              <p:cNvPr id="39" name="矩形 38"/>
              <p:cNvSpPr/>
              <p:nvPr/>
            </p:nvSpPr>
            <p:spPr>
              <a:xfrm>
                <a:off x="4304007" y="1382629"/>
                <a:ext cx="711873" cy="455814"/>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0" name="文本框 39"/>
              <p:cNvSpPr txBox="1"/>
              <p:nvPr/>
            </p:nvSpPr>
            <p:spPr>
              <a:xfrm>
                <a:off x="4071352" y="1440467"/>
                <a:ext cx="950898" cy="527595"/>
              </a:xfrm>
              <a:prstGeom prst="rect">
                <a:avLst/>
              </a:prstGeom>
              <a:grpFill/>
            </p:spPr>
            <p:txBody>
              <a:bodyPr wrap="square" rtlCol="0">
                <a:spAutoFit/>
              </a:bodyPr>
              <a:lstStyle/>
              <a:p>
                <a:r>
                  <a:rPr lang="en-US" altLang="zh-CN" sz="1200" dirty="0" smtClean="0"/>
                  <a:t>Alignment device</a:t>
                </a:r>
                <a:endParaRPr lang="zh-CN" altLang="en-US" dirty="0"/>
              </a:p>
            </p:txBody>
          </p:sp>
        </p:grpSp>
        <p:grpSp>
          <p:nvGrpSpPr>
            <p:cNvPr id="21" name="组合 20"/>
            <p:cNvGrpSpPr/>
            <p:nvPr/>
          </p:nvGrpSpPr>
          <p:grpSpPr>
            <a:xfrm>
              <a:off x="197138" y="1925347"/>
              <a:ext cx="878852" cy="476824"/>
              <a:chOff x="4258159" y="1370340"/>
              <a:chExt cx="862224" cy="527595"/>
            </a:xfrm>
          </p:grpSpPr>
          <p:sp>
            <p:nvSpPr>
              <p:cNvPr id="37" name="矩形 36"/>
              <p:cNvSpPr/>
              <p:nvPr/>
            </p:nvSpPr>
            <p:spPr>
              <a:xfrm>
                <a:off x="4304007" y="1382629"/>
                <a:ext cx="711873" cy="4558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8" name="文本框 37"/>
              <p:cNvSpPr txBox="1"/>
              <p:nvPr/>
            </p:nvSpPr>
            <p:spPr>
              <a:xfrm>
                <a:off x="4258159" y="1370340"/>
                <a:ext cx="862224" cy="527595"/>
              </a:xfrm>
              <a:prstGeom prst="rect">
                <a:avLst/>
              </a:prstGeom>
              <a:solidFill>
                <a:schemeClr val="accent6">
                  <a:lumMod val="60000"/>
                  <a:lumOff val="40000"/>
                </a:schemeClr>
              </a:solidFill>
            </p:spPr>
            <p:txBody>
              <a:bodyPr wrap="square" rtlCol="0">
                <a:spAutoFit/>
              </a:bodyPr>
              <a:lstStyle/>
              <a:p>
                <a:r>
                  <a:rPr lang="en-US" altLang="zh-CN" sz="1200" dirty="0" smtClean="0"/>
                  <a:t>Alignment device</a:t>
                </a:r>
                <a:endParaRPr lang="zh-CN" altLang="en-US" dirty="0"/>
              </a:p>
            </p:txBody>
          </p:sp>
        </p:grpSp>
        <p:cxnSp>
          <p:nvCxnSpPr>
            <p:cNvPr id="22" name="直接箭头连接符 21"/>
            <p:cNvCxnSpPr/>
            <p:nvPr/>
          </p:nvCxnSpPr>
          <p:spPr>
            <a:xfrm flipV="1">
              <a:off x="619422" y="2302665"/>
              <a:ext cx="0" cy="1099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1994176" y="3042150"/>
              <a:ext cx="0" cy="359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5113165" y="2367115"/>
              <a:ext cx="1546" cy="1035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7824192" y="2150100"/>
              <a:ext cx="0" cy="1252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9422" y="3402117"/>
              <a:ext cx="72047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4404662" y="3402117"/>
              <a:ext cx="0" cy="359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2318440" y="3094230"/>
              <a:ext cx="6440" cy="12575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直接箭头连接符 28"/>
            <p:cNvCxnSpPr/>
            <p:nvPr/>
          </p:nvCxnSpPr>
          <p:spPr>
            <a:xfrm flipV="1">
              <a:off x="1365428" y="3084651"/>
              <a:ext cx="6440" cy="12575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直接箭头连接符 29"/>
            <p:cNvCxnSpPr/>
            <p:nvPr/>
          </p:nvCxnSpPr>
          <p:spPr>
            <a:xfrm flipV="1">
              <a:off x="1081690" y="4999211"/>
              <a:ext cx="0" cy="62997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直接箭头连接符 30"/>
            <p:cNvCxnSpPr/>
            <p:nvPr/>
          </p:nvCxnSpPr>
          <p:spPr>
            <a:xfrm flipV="1">
              <a:off x="2318440" y="4988199"/>
              <a:ext cx="0" cy="62997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2" name="直接箭头连接符 31"/>
            <p:cNvCxnSpPr/>
            <p:nvPr/>
          </p:nvCxnSpPr>
          <p:spPr>
            <a:xfrm flipH="1" flipV="1">
              <a:off x="4397095" y="4391124"/>
              <a:ext cx="7566" cy="12106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3" name="直接连接符 32"/>
            <p:cNvCxnSpPr/>
            <p:nvPr/>
          </p:nvCxnSpPr>
          <p:spPr>
            <a:xfrm flipV="1">
              <a:off x="1081690" y="5618173"/>
              <a:ext cx="4442165" cy="16124"/>
            </a:xfrm>
            <a:prstGeom prst="line">
              <a:avLst/>
            </a:prstGeom>
          </p:spPr>
          <p:style>
            <a:lnRef idx="2">
              <a:schemeClr val="accent3"/>
            </a:lnRef>
            <a:fillRef idx="0">
              <a:schemeClr val="accent3"/>
            </a:fillRef>
            <a:effectRef idx="1">
              <a:schemeClr val="accent3"/>
            </a:effectRef>
            <a:fontRef idx="minor">
              <a:schemeClr val="tx1"/>
            </a:fontRef>
          </p:style>
        </p:cxnSp>
        <p:cxnSp>
          <p:nvCxnSpPr>
            <p:cNvPr id="34" name="直接箭头连接符 33"/>
            <p:cNvCxnSpPr/>
            <p:nvPr/>
          </p:nvCxnSpPr>
          <p:spPr>
            <a:xfrm>
              <a:off x="6656040" y="1958447"/>
              <a:ext cx="0" cy="252737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5" name="直接连接符 34"/>
            <p:cNvCxnSpPr/>
            <p:nvPr/>
          </p:nvCxnSpPr>
          <p:spPr>
            <a:xfrm>
              <a:off x="1526134" y="2178718"/>
              <a:ext cx="0" cy="249107"/>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直接连接符 35"/>
            <p:cNvCxnSpPr/>
            <p:nvPr/>
          </p:nvCxnSpPr>
          <p:spPr>
            <a:xfrm>
              <a:off x="2318440" y="2178718"/>
              <a:ext cx="0" cy="249107"/>
            </a:xfrm>
            <a:prstGeom prst="line">
              <a:avLst/>
            </a:prstGeom>
          </p:spPr>
          <p:style>
            <a:lnRef idx="1">
              <a:schemeClr val="accent2"/>
            </a:lnRef>
            <a:fillRef idx="0">
              <a:schemeClr val="accent2"/>
            </a:fillRef>
            <a:effectRef idx="0">
              <a:schemeClr val="accent2"/>
            </a:effectRef>
            <a:fontRef idx="minor">
              <a:schemeClr val="tx1"/>
            </a:fontRef>
          </p:style>
        </p:cxnSp>
      </p:grpSp>
      <p:sp>
        <p:nvSpPr>
          <p:cNvPr id="60" name="文本框 23"/>
          <p:cNvSpPr txBox="1"/>
          <p:nvPr/>
        </p:nvSpPr>
        <p:spPr>
          <a:xfrm>
            <a:off x="1199456" y="175689"/>
            <a:ext cx="10260385"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magnetic field measurement system</a:t>
            </a:r>
          </a:p>
        </p:txBody>
      </p:sp>
    </p:spTree>
    <p:extLst>
      <p:ext uri="{BB962C8B-B14F-4D97-AF65-F5344CB8AC3E}">
        <p14:creationId xmlns:p14="http://schemas.microsoft.com/office/powerpoint/2010/main" val="265503362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407368" y="980728"/>
            <a:ext cx="6984776" cy="5616922"/>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800" b="1" dirty="0" smtClean="0">
                <a:solidFill>
                  <a:srgbClr val="FF0000"/>
                </a:solidFill>
                <a:ea typeface="华文楷体" panose="02010600040101010101" charset="-122"/>
                <a:cs typeface="Times New Roman" panose="02020603050405020304" pitchFamily="18" charset="0"/>
              </a:rPr>
              <a:t>Target: </a:t>
            </a:r>
            <a:r>
              <a:rPr lang="en-US" altLang="zh-CN" sz="2800" b="1" dirty="0">
                <a:solidFill>
                  <a:srgbClr val="0000FF"/>
                </a:solidFill>
                <a:ea typeface="华文楷体" panose="02010600040101010101" charset="-122"/>
                <a:cs typeface="Times New Roman" panose="02020603050405020304" pitchFamily="18" charset="0"/>
              </a:rPr>
              <a:t>T</a:t>
            </a:r>
            <a:r>
              <a:rPr lang="en-US" altLang="zh-CN" sz="2800" b="1" dirty="0" smtClean="0">
                <a:solidFill>
                  <a:srgbClr val="0000FF"/>
                </a:solidFill>
                <a:ea typeface="华文楷体" panose="02010600040101010101" charset="-122"/>
                <a:cs typeface="Times New Roman" panose="02020603050405020304" pitchFamily="18" charset="0"/>
              </a:rPr>
              <a:t>o complete the field measurement of 4 magnets produced by the production line every day.</a:t>
            </a:r>
            <a:endParaRPr lang="en-US" altLang="zh-CN" sz="2800" b="1" dirty="0" smtClean="0">
              <a:solidFill>
                <a:srgbClr val="FF0000"/>
              </a:solidFill>
              <a:ea typeface="华文楷体" panose="02010600040101010101" charset="-122"/>
              <a:cs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To put the magnet on the test bench and align it.</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To connect the cooling water and power supply with the magnet.</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To install the rotating coil into the magnet.</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To open the cooling water and power supply.</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To turn on the program of the measurement system and start up.</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To switch off the program, power supply and cooling water after the measurement finished.</a:t>
            </a:r>
          </a:p>
          <a:p>
            <a:pPr algn="just">
              <a:spcBef>
                <a:spcPts val="600"/>
              </a:spcBef>
              <a:buClr>
                <a:srgbClr val="FF0000"/>
              </a:buClr>
            </a:pPr>
            <a:r>
              <a:rPr lang="en-US" altLang="zh-CN" sz="2400" b="1" dirty="0" smtClean="0">
                <a:solidFill>
                  <a:srgbClr val="0000FF"/>
                </a:solidFill>
                <a:ea typeface="华文楷体" panose="02010600040101010101" charset="-122"/>
                <a:cs typeface="Times New Roman" panose="02020603050405020304" pitchFamily="18" charset="0"/>
              </a:rPr>
              <a:t>All the process above are automatically completed.</a:t>
            </a:r>
            <a:endParaRPr lang="en-US" altLang="zh-CN" sz="2400" b="1" dirty="0">
              <a:solidFill>
                <a:srgbClr val="0000FF"/>
              </a:solidFill>
              <a:ea typeface="华文楷体" panose="02010600040101010101" charset="-122"/>
              <a:cs typeface="Times New Roman" panose="02020603050405020304" pitchFamily="18"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2564904"/>
            <a:ext cx="4322170" cy="3240360"/>
          </a:xfrm>
          <a:prstGeom prst="rect">
            <a:avLst/>
          </a:prstGeom>
        </p:spPr>
      </p:pic>
      <p:sp>
        <p:nvSpPr>
          <p:cNvPr id="8" name="文本框 23"/>
          <p:cNvSpPr txBox="1"/>
          <p:nvPr/>
        </p:nvSpPr>
        <p:spPr>
          <a:xfrm>
            <a:off x="1199456" y="175689"/>
            <a:ext cx="10260385"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magnetic field measurement system</a:t>
            </a:r>
          </a:p>
        </p:txBody>
      </p:sp>
    </p:spTree>
    <p:extLst>
      <p:ext uri="{BB962C8B-B14F-4D97-AF65-F5344CB8AC3E}">
        <p14:creationId xmlns:p14="http://schemas.microsoft.com/office/powerpoint/2010/main" val="154655746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424992" y="2348880"/>
            <a:ext cx="5904656" cy="2539157"/>
          </a:xfrm>
          <a:prstGeom prst="rect">
            <a:avLst/>
          </a:prstGeom>
          <a:noFill/>
          <a:ln w="9525">
            <a:noFill/>
            <a:miter lim="800000"/>
          </a:ln>
        </p:spPr>
        <p:txBody>
          <a:bodyPr wrap="square" anchor="ctr">
            <a:spAutoFit/>
          </a:bodyPr>
          <a:lstStyle/>
          <a:p>
            <a:pPr marL="342900" indent="-342900" algn="just">
              <a:spcBef>
                <a:spcPts val="600"/>
              </a:spcBef>
              <a:spcAft>
                <a:spcPts val="1200"/>
              </a:spcAft>
              <a:buClr>
                <a:srgbClr val="FF0000"/>
              </a:buClr>
              <a:buFont typeface="Wingdings" panose="05000000000000000000" pitchFamily="2" charset="2"/>
              <a:buChar char="ü"/>
            </a:pPr>
            <a:r>
              <a:rPr lang="en-US" altLang="zh-CN" sz="2400" b="1" dirty="0">
                <a:solidFill>
                  <a:srgbClr val="FF0000"/>
                </a:solidFill>
                <a:ea typeface="华文楷体" panose="02010600040101010101" charset="-122"/>
                <a:cs typeface="Times New Roman" panose="02020603050405020304" pitchFamily="18" charset="0"/>
              </a:rPr>
              <a:t>An AGV will deliver the magnet from the magnet production line into the lab and put it on the field measurement bench.</a:t>
            </a:r>
          </a:p>
          <a:p>
            <a:pPr marL="342900" indent="-342900" algn="just">
              <a:spcBef>
                <a:spcPts val="600"/>
              </a:spcBef>
              <a:spcAft>
                <a:spcPts val="1200"/>
              </a:spcAft>
              <a:buClr>
                <a:srgbClr val="FF0000"/>
              </a:buClr>
              <a:buFont typeface="Wingdings" panose="05000000000000000000" pitchFamily="2" charset="2"/>
              <a:buChar char="ü"/>
            </a:pPr>
            <a:r>
              <a:rPr lang="en-US" altLang="zh-CN" sz="2400" b="1" dirty="0">
                <a:solidFill>
                  <a:srgbClr val="FF0000"/>
                </a:solidFill>
                <a:ea typeface="华文楷体" panose="02010600040101010101" charset="-122"/>
                <a:cs typeface="Times New Roman" panose="02020603050405020304" pitchFamily="18" charset="0"/>
              </a:rPr>
              <a:t>The bench can precisely move the magnet to its right position for installation of the rotating coil.</a:t>
            </a:r>
            <a:r>
              <a:rPr lang="zh-CN" altLang="en-US" sz="2400" b="1" dirty="0">
                <a:solidFill>
                  <a:srgbClr val="FF0000"/>
                </a:solidFill>
                <a:ea typeface="华文楷体" panose="02010600040101010101" charset="-122"/>
                <a:cs typeface="Times New Roman" panose="02020603050405020304" pitchFamily="18" charset="0"/>
              </a:rPr>
              <a:t> </a:t>
            </a:r>
            <a:endParaRPr lang="en-US" altLang="zh-CN" sz="2400" b="1" dirty="0">
              <a:solidFill>
                <a:srgbClr val="FF0000"/>
              </a:solidFill>
              <a:ea typeface="华文楷体" panose="02010600040101010101" charset="-122"/>
              <a:cs typeface="Times New Roman" panose="02020603050405020304" pitchFamily="18" charset="0"/>
            </a:endParaRPr>
          </a:p>
        </p:txBody>
      </p:sp>
      <p:sp>
        <p:nvSpPr>
          <p:cNvPr id="55" name="文本框 23"/>
          <p:cNvSpPr txBox="1"/>
          <p:nvPr/>
        </p:nvSpPr>
        <p:spPr>
          <a:xfrm>
            <a:off x="191344" y="1120180"/>
            <a:ext cx="892899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a:solidFill>
                  <a:srgbClr val="0000FF"/>
                </a:solidFill>
                <a:ea typeface="华文楷体" panose="02010600040101010101" charset="-122"/>
                <a:cs typeface="Times New Roman" panose="02020603050405020304" pitchFamily="18" charset="0"/>
              </a:rPr>
              <a:t>Installation and alignment of the magnet</a:t>
            </a:r>
          </a:p>
        </p:txBody>
      </p:sp>
      <p:pic>
        <p:nvPicPr>
          <p:cNvPr id="6" name="图片 5"/>
          <p:cNvPicPr>
            <a:picLocks/>
          </p:cNvPicPr>
          <p:nvPr/>
        </p:nvPicPr>
        <p:blipFill>
          <a:blip r:embed="rId3"/>
          <a:stretch>
            <a:fillRect/>
          </a:stretch>
        </p:blipFill>
        <p:spPr>
          <a:xfrm>
            <a:off x="6600056" y="2051720"/>
            <a:ext cx="5040560" cy="3740529"/>
          </a:xfrm>
          <a:prstGeom prst="rect">
            <a:avLst/>
          </a:prstGeom>
        </p:spPr>
      </p:pic>
      <p:sp>
        <p:nvSpPr>
          <p:cNvPr id="9" name="文本框 23"/>
          <p:cNvSpPr txBox="1"/>
          <p:nvPr/>
        </p:nvSpPr>
        <p:spPr>
          <a:xfrm>
            <a:off x="1199456" y="175689"/>
            <a:ext cx="10260385"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magnetic field measurement system</a:t>
            </a:r>
          </a:p>
        </p:txBody>
      </p:sp>
    </p:spTree>
    <p:extLst>
      <p:ext uri="{BB962C8B-B14F-4D97-AF65-F5344CB8AC3E}">
        <p14:creationId xmlns:p14="http://schemas.microsoft.com/office/powerpoint/2010/main" val="2490426513"/>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479376" y="1751911"/>
            <a:ext cx="11431270" cy="2616101"/>
          </a:xfrm>
          <a:prstGeom prst="rect">
            <a:avLst/>
          </a:prstGeom>
          <a:noFill/>
          <a:ln w="9525">
            <a:noFill/>
            <a:miter lim="800000"/>
          </a:ln>
        </p:spPr>
        <p:txBody>
          <a:bodyPr wrap="square" anchor="ctr">
            <a:spAutoFit/>
          </a:bodyPr>
          <a:lstStyle/>
          <a:p>
            <a:pPr marL="342900" indent="-342900" algn="just">
              <a:spcBef>
                <a:spcPts val="600"/>
              </a:spcBef>
              <a:spcAft>
                <a:spcPts val="600"/>
              </a:spcAft>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coil is </a:t>
            </a:r>
            <a:r>
              <a:rPr lang="en-US" altLang="zh-CN" sz="2400" b="1" dirty="0">
                <a:solidFill>
                  <a:srgbClr val="FF0000"/>
                </a:solidFill>
                <a:ea typeface="华文楷体" panose="02010600040101010101" charset="-122"/>
                <a:cs typeface="Times New Roman" panose="02020603050405020304" pitchFamily="18" charset="0"/>
              </a:rPr>
              <a:t>integrated </a:t>
            </a:r>
            <a:r>
              <a:rPr lang="en-US" altLang="zh-CN" sz="2400" b="1" dirty="0" smtClean="0">
                <a:solidFill>
                  <a:srgbClr val="FF0000"/>
                </a:solidFill>
                <a:ea typeface="华文楷体" panose="02010600040101010101" charset="-122"/>
                <a:cs typeface="Times New Roman" panose="02020603050405020304" pitchFamily="18" charset="0"/>
              </a:rPr>
              <a:t>with its driven part so that the operation of mechanical connection between them can be avoided.</a:t>
            </a:r>
          </a:p>
          <a:p>
            <a:pPr marL="342900" indent="-342900" algn="just">
              <a:spcBef>
                <a:spcPts val="600"/>
              </a:spcBef>
              <a:spcAft>
                <a:spcPts val="600"/>
              </a:spcAft>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cables to the data collector, control cabinet and computer can move with the rotating coil, the operation  of electrical connections is also avoided. </a:t>
            </a:r>
          </a:p>
          <a:p>
            <a:pPr marL="342900" indent="-342900" algn="just">
              <a:spcBef>
                <a:spcPts val="600"/>
              </a:spcBef>
              <a:spcAft>
                <a:spcPts val="600"/>
              </a:spcAft>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So the integrated rotating coil with all kinds of cables can be precisely installed in and moved out the magnet aperture by an automatic moving device.</a:t>
            </a:r>
            <a:endParaRPr lang="en-US" altLang="zh-CN" sz="2400" b="1" dirty="0">
              <a:solidFill>
                <a:srgbClr val="FF0000"/>
              </a:solidFill>
              <a:ea typeface="华文楷体" panose="02010600040101010101" charset="-122"/>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1415480" y="4653136"/>
            <a:ext cx="9111569" cy="1944216"/>
          </a:xfrm>
          <a:prstGeom prst="rect">
            <a:avLst/>
          </a:prstGeom>
        </p:spPr>
      </p:pic>
      <p:sp>
        <p:nvSpPr>
          <p:cNvPr id="11" name="文本框 23"/>
          <p:cNvSpPr txBox="1"/>
          <p:nvPr/>
        </p:nvSpPr>
        <p:spPr>
          <a:xfrm>
            <a:off x="191344" y="1052736"/>
            <a:ext cx="9937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smtClean="0">
                <a:solidFill>
                  <a:srgbClr val="0000FF"/>
                </a:solidFill>
                <a:ea typeface="华文楷体" panose="02010600040101010101" charset="-122"/>
                <a:cs typeface="Times New Roman" panose="02020603050405020304" pitchFamily="18" charset="0"/>
              </a:rPr>
              <a:t>To automatically install the rotating coil</a:t>
            </a:r>
            <a:endParaRPr lang="en-US" altLang="zh-CN" sz="2800" b="1" dirty="0">
              <a:solidFill>
                <a:srgbClr val="0000FF"/>
              </a:solidFill>
              <a:ea typeface="华文楷体" panose="02010600040101010101" charset="-122"/>
              <a:cs typeface="Times New Roman" panose="02020603050405020304" pitchFamily="18" charset="0"/>
            </a:endParaRPr>
          </a:p>
        </p:txBody>
      </p:sp>
      <p:sp>
        <p:nvSpPr>
          <p:cNvPr id="13" name="文本框 23"/>
          <p:cNvSpPr txBox="1"/>
          <p:nvPr/>
        </p:nvSpPr>
        <p:spPr>
          <a:xfrm>
            <a:off x="1199456" y="175689"/>
            <a:ext cx="10260385"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magnetic field measurement system</a:t>
            </a:r>
          </a:p>
        </p:txBody>
      </p:sp>
    </p:spTree>
    <p:extLst>
      <p:ext uri="{BB962C8B-B14F-4D97-AF65-F5344CB8AC3E}">
        <p14:creationId xmlns:p14="http://schemas.microsoft.com/office/powerpoint/2010/main" val="40653314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8"/>
          <p:cNvSpPr>
            <a:spLocks noChangeArrowheads="1"/>
          </p:cNvSpPr>
          <p:nvPr/>
        </p:nvSpPr>
        <p:spPr bwMode="auto">
          <a:xfrm>
            <a:off x="551384" y="2209538"/>
            <a:ext cx="6192688" cy="3354765"/>
          </a:xfrm>
          <a:prstGeom prst="rect">
            <a:avLst/>
          </a:prstGeom>
          <a:noFill/>
          <a:ln w="9525">
            <a:noFill/>
            <a:miter lim="800000"/>
          </a:ln>
        </p:spPr>
        <p:txBody>
          <a:bodyPr wrap="square" anchor="ctr">
            <a:spAutoFit/>
          </a:bodyPr>
          <a:lstStyle/>
          <a:p>
            <a:pPr marL="342900" indent="-342900" algn="just">
              <a:spcBef>
                <a:spcPts val="600"/>
              </a:spcBef>
              <a:spcAft>
                <a:spcPts val="600"/>
              </a:spcAft>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The cables from power supply can be connected with the magnet like the cable connection for </a:t>
            </a:r>
            <a:r>
              <a:rPr lang="en-US" altLang="zh-CN" sz="2400" b="1" dirty="0">
                <a:solidFill>
                  <a:srgbClr val="FF0000"/>
                </a:solidFill>
                <a:ea typeface="华文楷体" panose="02010600040101010101" charset="-122"/>
                <a:cs typeface="Times New Roman" panose="02020603050405020304" pitchFamily="18" charset="0"/>
              </a:rPr>
              <a:t>automatic </a:t>
            </a:r>
            <a:r>
              <a:rPr lang="en-US" altLang="zh-CN" sz="2400" b="1" dirty="0" smtClean="0">
                <a:solidFill>
                  <a:srgbClr val="FF0000"/>
                </a:solidFill>
                <a:ea typeface="华文楷体" panose="02010600040101010101" charset="-122"/>
                <a:cs typeface="Times New Roman" panose="02020603050405020304" pitchFamily="18" charset="0"/>
              </a:rPr>
              <a:t>charging of cars.</a:t>
            </a:r>
          </a:p>
          <a:p>
            <a:pPr marL="342900" indent="-342900" algn="just">
              <a:spcBef>
                <a:spcPts val="600"/>
              </a:spcBef>
              <a:spcAft>
                <a:spcPts val="600"/>
              </a:spcAft>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By using some kind of quick pack and release water connection, the cooling tube can be connected with the magnet.</a:t>
            </a:r>
            <a:r>
              <a:rPr lang="zh-CN" altLang="en-US" sz="2400" b="1" dirty="0" smtClean="0">
                <a:solidFill>
                  <a:srgbClr val="FF0000"/>
                </a:solidFill>
                <a:ea typeface="华文楷体" panose="02010600040101010101" charset="-122"/>
                <a:cs typeface="Times New Roman" panose="02020603050405020304" pitchFamily="18" charset="0"/>
              </a:rPr>
              <a:t> </a:t>
            </a:r>
            <a:endParaRPr lang="en-US" altLang="zh-CN" sz="2400" b="1" dirty="0">
              <a:solidFill>
                <a:srgbClr val="FF0000"/>
              </a:solidFill>
              <a:ea typeface="华文楷体" panose="02010600040101010101" charset="-122"/>
              <a:cs typeface="Times New Roman" panose="02020603050405020304" pitchFamily="18" charset="0"/>
            </a:endParaRPr>
          </a:p>
          <a:p>
            <a:pPr marL="342900" indent="-342900" algn="just">
              <a:spcBef>
                <a:spcPts val="600"/>
              </a:spcBef>
              <a:spcAft>
                <a:spcPts val="600"/>
              </a:spcAft>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All the connection operation above can be realized by a </a:t>
            </a:r>
            <a:r>
              <a:rPr lang="en-US" altLang="zh-CN" sz="2400" b="1" dirty="0" smtClean="0">
                <a:solidFill>
                  <a:srgbClr val="FF0000"/>
                </a:solidFill>
                <a:ea typeface="华文楷体" panose="02010600040101010101" charset="-122"/>
                <a:cs typeface="Times New Roman" panose="02020603050405020304" pitchFamily="18" charset="0"/>
              </a:rPr>
              <a:t>robotic arm.</a:t>
            </a:r>
            <a:endParaRPr lang="en-US" altLang="zh-CN" sz="2400" b="1" dirty="0">
              <a:solidFill>
                <a:srgbClr val="FF0000"/>
              </a:solidFill>
              <a:ea typeface="华文楷体" panose="02010600040101010101" charset="-122"/>
              <a:cs typeface="Times New Roman" panose="02020603050405020304" pitchFamily="18"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1865523"/>
            <a:ext cx="4007912" cy="2254451"/>
          </a:xfrm>
          <a:prstGeom prst="rect">
            <a:avLst/>
          </a:prstGeom>
        </p:spPr>
      </p:pic>
      <p:pic>
        <p:nvPicPr>
          <p:cNvPr id="12" name="图片 11"/>
          <p:cNvPicPr>
            <a:picLocks noChangeAspect="1"/>
          </p:cNvPicPr>
          <p:nvPr/>
        </p:nvPicPr>
        <p:blipFill>
          <a:blip r:embed="rId4"/>
          <a:stretch>
            <a:fillRect/>
          </a:stretch>
        </p:blipFill>
        <p:spPr>
          <a:xfrm>
            <a:off x="7109603" y="4437112"/>
            <a:ext cx="4002421" cy="2254383"/>
          </a:xfrm>
          <a:prstGeom prst="rect">
            <a:avLst/>
          </a:prstGeom>
        </p:spPr>
      </p:pic>
      <p:sp>
        <p:nvSpPr>
          <p:cNvPr id="13" name="文本框 23"/>
          <p:cNvSpPr txBox="1"/>
          <p:nvPr/>
        </p:nvSpPr>
        <p:spPr>
          <a:xfrm>
            <a:off x="1199456" y="175689"/>
            <a:ext cx="10260385"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magnetic field measurement system</a:t>
            </a:r>
          </a:p>
        </p:txBody>
      </p:sp>
      <p:sp>
        <p:nvSpPr>
          <p:cNvPr id="14" name="文本框 23"/>
          <p:cNvSpPr txBox="1"/>
          <p:nvPr/>
        </p:nvSpPr>
        <p:spPr>
          <a:xfrm>
            <a:off x="191344" y="1124368"/>
            <a:ext cx="9937104"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457200" indent="-457200" algn="l">
              <a:lnSpc>
                <a:spcPct val="120000"/>
              </a:lnSpc>
              <a:spcBef>
                <a:spcPts val="1000"/>
              </a:spcBef>
              <a:buClr>
                <a:srgbClr val="C00000"/>
              </a:buClr>
              <a:buFont typeface="Wingdings" panose="05000000000000000000" pitchFamily="2" charset="2"/>
              <a:buChar char="Ø"/>
            </a:pPr>
            <a:r>
              <a:rPr lang="en-US" altLang="zh-CN" sz="2800" b="1" dirty="0" smtClean="0">
                <a:solidFill>
                  <a:srgbClr val="0000FF"/>
                </a:solidFill>
                <a:ea typeface="华文楷体" panose="02010600040101010101" charset="-122"/>
                <a:cs typeface="Times New Roman" panose="02020603050405020304" pitchFamily="18" charset="0"/>
              </a:rPr>
              <a:t>Connection of the cables and cooling water tube</a:t>
            </a:r>
            <a:endParaRPr lang="en-US" altLang="zh-CN" sz="2800" b="1" dirty="0">
              <a:solidFill>
                <a:srgbClr val="0000FF"/>
              </a:solidFill>
              <a:ea typeface="华文楷体" panose="02010600040101010101" charset="-122"/>
              <a:cs typeface="Times New Roman" panose="02020603050405020304" pitchFamily="18" charset="0"/>
            </a:endParaRPr>
          </a:p>
        </p:txBody>
      </p:sp>
    </p:spTree>
    <p:extLst>
      <p:ext uri="{BB962C8B-B14F-4D97-AF65-F5344CB8AC3E}">
        <p14:creationId xmlns:p14="http://schemas.microsoft.com/office/powerpoint/2010/main" val="290094268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smtClean="0">
                <a:latin typeface="Arial Black" panose="020B0A04020102020204" pitchFamily="34" charset="0"/>
              </a:rPr>
              <a:t>Contents</a:t>
            </a:r>
            <a:endParaRPr lang="zh-CN" altLang="en-US" sz="6000" kern="0" dirty="0">
              <a:latin typeface="Arial Black" panose="020B0A04020102020204" pitchFamily="34" charset="0"/>
            </a:endParaRPr>
          </a:p>
        </p:txBody>
      </p:sp>
      <p:sp>
        <p:nvSpPr>
          <p:cNvPr id="4" name="内容占位符 2"/>
          <p:cNvSpPr txBox="1"/>
          <p:nvPr/>
        </p:nvSpPr>
        <p:spPr>
          <a:xfrm>
            <a:off x="911424" y="1772816"/>
            <a:ext cx="10578570" cy="352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dipole magnets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for </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Booster</a:t>
            </a:r>
          </a:p>
          <a:p>
            <a:pPr>
              <a:lnSpc>
                <a:spcPct val="120000"/>
              </a:lnSpc>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a:p>
            <a:pPr>
              <a:lnSpc>
                <a:spcPct val="120000"/>
              </a:lnSpc>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field </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measurement system</a:t>
            </a:r>
          </a:p>
          <a:p>
            <a:pPr>
              <a:lnSpc>
                <a:spcPct val="120000"/>
              </a:lnSpc>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magnets for </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Collider</a:t>
            </a:r>
          </a:p>
          <a:p>
            <a:pPr>
              <a:lnSpc>
                <a:spcPct val="120000"/>
              </a:lnSpc>
            </a:pP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Summary</a:t>
            </a:r>
            <a:endPar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advTm="56188"/>
    </mc:Choice>
    <mc:Fallback xmlns="">
      <p:transition spd="slow" advTm="5618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0C2D02D5-F3D7-4E3A-87EB-32DA58A78D02}"/>
              </a:ext>
            </a:extLst>
          </p:cNvPr>
          <p:cNvSpPr>
            <a:spLocks noGrp="1"/>
          </p:cNvSpPr>
          <p:nvPr>
            <p:ph idx="1"/>
          </p:nvPr>
        </p:nvSpPr>
        <p:spPr>
          <a:xfrm>
            <a:off x="119336" y="1063276"/>
            <a:ext cx="8712968" cy="2564719"/>
          </a:xfrm>
        </p:spPr>
        <p:txBody>
          <a:bodyPr>
            <a:noAutofit/>
          </a:bodyPr>
          <a:lstStyle/>
          <a:p>
            <a:pPr>
              <a:buClr>
                <a:srgbClr val="FF0000"/>
              </a:buClr>
              <a:buFont typeface="Wingdings" panose="05000000000000000000" pitchFamily="2" charset="2"/>
              <a:buChar char="Ø"/>
            </a:pPr>
            <a:r>
              <a:rPr lang="en-US" altLang="zh-CN" sz="3000" b="1" dirty="0">
                <a:solidFill>
                  <a:srgbClr val="0000FF"/>
                </a:solidFill>
                <a:ea typeface="华文楷体" panose="02010600040101010101" charset="-122"/>
                <a:cs typeface="Times New Roman" panose="02020603050405020304" pitchFamily="18" charset="0"/>
              </a:rPr>
              <a:t>Dual aperture dipole magnets</a:t>
            </a:r>
          </a:p>
          <a:p>
            <a:pPr lvl="1" algn="just"/>
            <a:r>
              <a:rPr lang="en-US" altLang="zh-CN" b="1" dirty="0" smtClean="0">
                <a:solidFill>
                  <a:srgbClr val="FF0000"/>
                </a:solidFill>
                <a:latin typeface="+mn-lt"/>
              </a:rPr>
              <a:t>In TDR stage</a:t>
            </a:r>
            <a:r>
              <a:rPr lang="zh-CN" altLang="en-US" b="1" dirty="0" smtClean="0">
                <a:solidFill>
                  <a:srgbClr val="FF0000"/>
                </a:solidFill>
                <a:latin typeface="+mn-lt"/>
              </a:rPr>
              <a:t>：</a:t>
            </a:r>
            <a:r>
              <a:rPr lang="en-US" altLang="zh-CN" b="1" dirty="0" smtClean="0">
                <a:solidFill>
                  <a:srgbClr val="0000FF"/>
                </a:solidFill>
                <a:latin typeface="+mn-lt"/>
              </a:rPr>
              <a:t>A 5.7m long magnet was developed and its performance was good enough to meet the requirements at 4 colliding energy.</a:t>
            </a:r>
            <a:endParaRPr lang="en-US" altLang="zh-CN" b="1" dirty="0">
              <a:solidFill>
                <a:srgbClr val="0000FF"/>
              </a:solidFill>
              <a:latin typeface="+mn-lt"/>
            </a:endParaRPr>
          </a:p>
          <a:p>
            <a:pPr lvl="1" algn="just"/>
            <a:r>
              <a:rPr lang="en-US" altLang="zh-CN" b="1" dirty="0" smtClean="0">
                <a:solidFill>
                  <a:srgbClr val="FF0000"/>
                </a:solidFill>
                <a:latin typeface="+mn-lt"/>
              </a:rPr>
              <a:t>In EDR stage</a:t>
            </a:r>
            <a:r>
              <a:rPr lang="zh-CN" altLang="en-US" b="1" dirty="0" smtClean="0">
                <a:solidFill>
                  <a:srgbClr val="FF0000"/>
                </a:solidFill>
                <a:latin typeface="+mn-lt"/>
              </a:rPr>
              <a:t>：</a:t>
            </a:r>
            <a:r>
              <a:rPr lang="en-US" altLang="zh-CN" b="1" dirty="0" smtClean="0">
                <a:solidFill>
                  <a:srgbClr val="0000FF"/>
                </a:solidFill>
                <a:latin typeface="+mn-lt"/>
              </a:rPr>
              <a:t>To reduce the production cost, </a:t>
            </a:r>
            <a:r>
              <a:rPr lang="en-US" altLang="zh-CN" b="1" dirty="0">
                <a:solidFill>
                  <a:srgbClr val="0000FF"/>
                </a:solidFill>
                <a:latin typeface="+mn-lt"/>
              </a:rPr>
              <a:t>a</a:t>
            </a:r>
            <a:r>
              <a:rPr lang="en-US" altLang="zh-CN" b="1" dirty="0" smtClean="0">
                <a:solidFill>
                  <a:srgbClr val="0000FF"/>
                </a:solidFill>
                <a:latin typeface="+mn-lt"/>
              </a:rPr>
              <a:t> short prototype magnet </a:t>
            </a:r>
            <a:r>
              <a:rPr lang="en-US" altLang="zh-CN" b="1" dirty="0">
                <a:solidFill>
                  <a:srgbClr val="0000FF"/>
                </a:solidFill>
                <a:latin typeface="+mn-lt"/>
              </a:rPr>
              <a:t>made </a:t>
            </a:r>
            <a:r>
              <a:rPr lang="en-US" altLang="zh-CN" b="1" dirty="0" smtClean="0">
                <a:solidFill>
                  <a:srgbClr val="0000FF"/>
                </a:solidFill>
                <a:latin typeface="+mn-lt"/>
              </a:rPr>
              <a:t>by some </a:t>
            </a:r>
            <a:r>
              <a:rPr lang="en-US" altLang="zh-CN" b="1" dirty="0">
                <a:solidFill>
                  <a:srgbClr val="0000FF"/>
                </a:solidFill>
                <a:latin typeface="+mn-lt"/>
              </a:rPr>
              <a:t>kind </a:t>
            </a:r>
            <a:r>
              <a:rPr lang="en-US" altLang="zh-CN" b="1" dirty="0" smtClean="0">
                <a:solidFill>
                  <a:srgbClr val="0000FF"/>
                </a:solidFill>
                <a:latin typeface="+mn-lt"/>
              </a:rPr>
              <a:t>of cheaper iron will be developed and tested. </a:t>
            </a:r>
          </a:p>
        </p:txBody>
      </p:sp>
      <p:sp>
        <p:nvSpPr>
          <p:cNvPr id="3" name="标题 2">
            <a:extLst>
              <a:ext uri="{FF2B5EF4-FFF2-40B4-BE49-F238E27FC236}">
                <a16:creationId xmlns:a16="http://schemas.microsoft.com/office/drawing/2014/main" xmlns="" id="{D5B48B3F-8170-481F-BCAE-EF5CAEC30A71}"/>
              </a:ext>
            </a:extLst>
          </p:cNvPr>
          <p:cNvSpPr>
            <a:spLocks noGrp="1"/>
          </p:cNvSpPr>
          <p:nvPr>
            <p:ph type="title"/>
          </p:nvPr>
        </p:nvSpPr>
        <p:spPr>
          <a:xfrm>
            <a:off x="2999656" y="223416"/>
            <a:ext cx="6149368" cy="725470"/>
          </a:xfrm>
        </p:spPr>
        <p:txBody>
          <a:bodyPr>
            <a:normAutofit/>
          </a:bodyPr>
          <a:lstStyle/>
          <a:p>
            <a:r>
              <a:rPr lang="en-US" altLang="zh-CN" dirty="0" smtClean="0"/>
              <a:t>The magnets for the Collider</a:t>
            </a:r>
            <a:endParaRPr lang="zh-CN" altLang="en-US" dirty="0"/>
          </a:p>
        </p:txBody>
      </p:sp>
      <p:sp>
        <p:nvSpPr>
          <p:cNvPr id="5" name="灯片编号占位符 4">
            <a:extLst>
              <a:ext uri="{FF2B5EF4-FFF2-40B4-BE49-F238E27FC236}">
                <a16:creationId xmlns:a16="http://schemas.microsoft.com/office/drawing/2014/main" xmlns="" id="{946D7EA3-39EC-4196-9859-5B16B6710E76}"/>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a:p>
        </p:txBody>
      </p:sp>
      <p:pic>
        <p:nvPicPr>
          <p:cNvPr id="6" name="图片 5">
            <a:extLst>
              <a:ext uri="{FF2B5EF4-FFF2-40B4-BE49-F238E27FC236}">
                <a16:creationId xmlns:a16="http://schemas.microsoft.com/office/drawing/2014/main" xmlns="" id="{6832A976-27CE-411D-95EB-A1226846066C}"/>
              </a:ext>
            </a:extLst>
          </p:cNvPr>
          <p:cNvPicPr>
            <a:picLocks noChangeAspect="1"/>
          </p:cNvPicPr>
          <p:nvPr/>
        </p:nvPicPr>
        <p:blipFill>
          <a:blip r:embed="rId2"/>
          <a:stretch>
            <a:fillRect/>
          </a:stretch>
        </p:blipFill>
        <p:spPr>
          <a:xfrm>
            <a:off x="9088647" y="1675967"/>
            <a:ext cx="2848264" cy="1380672"/>
          </a:xfrm>
          <a:prstGeom prst="rect">
            <a:avLst/>
          </a:prstGeom>
        </p:spPr>
      </p:pic>
      <p:pic>
        <p:nvPicPr>
          <p:cNvPr id="7" name="图片 6">
            <a:extLst>
              <a:ext uri="{FF2B5EF4-FFF2-40B4-BE49-F238E27FC236}">
                <a16:creationId xmlns:a16="http://schemas.microsoft.com/office/drawing/2014/main" xmlns="" id="{B6997213-994D-4C90-827D-1F40290FAB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6479" y="4248598"/>
            <a:ext cx="3032599" cy="1656000"/>
          </a:xfrm>
          <a:prstGeom prst="rect">
            <a:avLst/>
          </a:prstGeom>
          <a:noFill/>
          <a:ln>
            <a:noFill/>
          </a:ln>
        </p:spPr>
      </p:pic>
      <p:sp>
        <p:nvSpPr>
          <p:cNvPr id="8" name="文本框 7">
            <a:extLst>
              <a:ext uri="{FF2B5EF4-FFF2-40B4-BE49-F238E27FC236}">
                <a16:creationId xmlns:a16="http://schemas.microsoft.com/office/drawing/2014/main" xmlns="" id="{6FDC2483-76F9-441B-8104-94363EF93734}"/>
              </a:ext>
            </a:extLst>
          </p:cNvPr>
          <p:cNvSpPr txBox="1"/>
          <p:nvPr/>
        </p:nvSpPr>
        <p:spPr>
          <a:xfrm>
            <a:off x="11044665" y="2181637"/>
            <a:ext cx="564578" cy="369332"/>
          </a:xfrm>
          <a:prstGeom prst="rect">
            <a:avLst/>
          </a:prstGeom>
          <a:noFill/>
        </p:spPr>
        <p:txBody>
          <a:bodyPr wrap="none" rtlCol="0">
            <a:spAutoFit/>
          </a:bodyPr>
          <a:lstStyle/>
          <a:p>
            <a:r>
              <a:rPr lang="en-US" altLang="zh-CN" dirty="0">
                <a:highlight>
                  <a:srgbClr val="FFFF00"/>
                </a:highlight>
              </a:rPr>
              <a:t>TDR</a:t>
            </a:r>
            <a:endParaRPr lang="zh-CN" altLang="en-US" dirty="0">
              <a:highlight>
                <a:srgbClr val="FFFF00"/>
              </a:highlight>
            </a:endParaRPr>
          </a:p>
        </p:txBody>
      </p:sp>
      <p:sp>
        <p:nvSpPr>
          <p:cNvPr id="9" name="文本框 8">
            <a:extLst>
              <a:ext uri="{FF2B5EF4-FFF2-40B4-BE49-F238E27FC236}">
                <a16:creationId xmlns:a16="http://schemas.microsoft.com/office/drawing/2014/main" xmlns="" id="{509B8FAA-4E6E-4721-804E-0622F00F4870}"/>
              </a:ext>
            </a:extLst>
          </p:cNvPr>
          <p:cNvSpPr txBox="1"/>
          <p:nvPr/>
        </p:nvSpPr>
        <p:spPr>
          <a:xfrm>
            <a:off x="11136560" y="5576476"/>
            <a:ext cx="564578" cy="369332"/>
          </a:xfrm>
          <a:prstGeom prst="rect">
            <a:avLst/>
          </a:prstGeom>
          <a:noFill/>
        </p:spPr>
        <p:txBody>
          <a:bodyPr wrap="none" rtlCol="0">
            <a:spAutoFit/>
          </a:bodyPr>
          <a:lstStyle/>
          <a:p>
            <a:r>
              <a:rPr lang="en-US" altLang="zh-CN" dirty="0">
                <a:highlight>
                  <a:srgbClr val="FFFF00"/>
                </a:highlight>
              </a:rPr>
              <a:t>TDR</a:t>
            </a:r>
            <a:endParaRPr lang="zh-CN" altLang="en-US" dirty="0">
              <a:highlight>
                <a:srgbClr val="FFFF00"/>
              </a:highlight>
            </a:endParaRPr>
          </a:p>
        </p:txBody>
      </p:sp>
      <p:sp>
        <p:nvSpPr>
          <p:cNvPr id="10" name="内容占位符 1">
            <a:extLst>
              <a:ext uri="{FF2B5EF4-FFF2-40B4-BE49-F238E27FC236}">
                <a16:creationId xmlns:a16="http://schemas.microsoft.com/office/drawing/2014/main" xmlns="" id="{0C2D02D5-F3D7-4E3A-87EB-32DA58A78D02}"/>
              </a:ext>
            </a:extLst>
          </p:cNvPr>
          <p:cNvSpPr txBox="1">
            <a:spLocks/>
          </p:cNvSpPr>
          <p:nvPr/>
        </p:nvSpPr>
        <p:spPr>
          <a:xfrm>
            <a:off x="141377" y="4104641"/>
            <a:ext cx="8712968" cy="2564719"/>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8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0000"/>
              </a:buClr>
              <a:buFont typeface="Wingdings" panose="05000000000000000000" pitchFamily="2" charset="2"/>
              <a:buChar char="Ø"/>
            </a:pPr>
            <a:r>
              <a:rPr lang="en-US" altLang="zh-CN" sz="3000" b="1" dirty="0" smtClean="0">
                <a:solidFill>
                  <a:srgbClr val="0000FF"/>
                </a:solidFill>
                <a:ea typeface="华文楷体" panose="02010600040101010101" charset="-122"/>
                <a:cs typeface="Times New Roman" panose="02020603050405020304" pitchFamily="18" charset="0"/>
              </a:rPr>
              <a:t>Dual aperture quadrupole magnets</a:t>
            </a:r>
          </a:p>
          <a:p>
            <a:pPr lvl="1" algn="just"/>
            <a:r>
              <a:rPr lang="en-US" altLang="zh-CN" b="1" dirty="0" smtClean="0">
                <a:solidFill>
                  <a:srgbClr val="FF0000"/>
                </a:solidFill>
                <a:latin typeface="+mn-lt"/>
              </a:rPr>
              <a:t>In TDR stage</a:t>
            </a:r>
            <a:r>
              <a:rPr lang="zh-CN" altLang="en-US" b="1" dirty="0" smtClean="0">
                <a:solidFill>
                  <a:srgbClr val="FF0000"/>
                </a:solidFill>
                <a:latin typeface="+mn-lt"/>
              </a:rPr>
              <a:t>：</a:t>
            </a:r>
            <a:r>
              <a:rPr lang="en-US" altLang="zh-CN" b="1" dirty="0" smtClean="0">
                <a:solidFill>
                  <a:srgbClr val="0000FF"/>
                </a:solidFill>
                <a:latin typeface="+mn-lt"/>
              </a:rPr>
              <a:t>A 1m long prototype magnet was developed and its performance reached to the requirements after </a:t>
            </a:r>
            <a:r>
              <a:rPr lang="en-US" altLang="zh-CN" b="1" dirty="0">
                <a:solidFill>
                  <a:srgbClr val="0000FF"/>
                </a:solidFill>
                <a:latin typeface="+mn-lt"/>
              </a:rPr>
              <a:t>several times of improvement</a:t>
            </a:r>
            <a:r>
              <a:rPr lang="en-US" altLang="zh-CN" b="1" dirty="0" smtClean="0">
                <a:solidFill>
                  <a:srgbClr val="0000FF"/>
                </a:solidFill>
                <a:latin typeface="+mn-lt"/>
              </a:rPr>
              <a:t>.</a:t>
            </a:r>
          </a:p>
          <a:p>
            <a:pPr lvl="1" algn="just"/>
            <a:r>
              <a:rPr lang="en-US" altLang="zh-CN" b="1" dirty="0" smtClean="0">
                <a:solidFill>
                  <a:srgbClr val="FF0000"/>
                </a:solidFill>
                <a:latin typeface="+mn-lt"/>
              </a:rPr>
              <a:t>In EDR stage</a:t>
            </a:r>
            <a:r>
              <a:rPr lang="zh-CN" altLang="en-US" b="1" dirty="0" smtClean="0">
                <a:solidFill>
                  <a:srgbClr val="FF0000"/>
                </a:solidFill>
                <a:latin typeface="+mn-lt"/>
              </a:rPr>
              <a:t>：</a:t>
            </a:r>
            <a:r>
              <a:rPr lang="en-US" altLang="zh-CN" b="1" dirty="0" smtClean="0">
                <a:solidFill>
                  <a:srgbClr val="0000FF"/>
                </a:solidFill>
                <a:latin typeface="+mn-lt"/>
              </a:rPr>
              <a:t>A 3m long prototype magnet will be developed and researched. </a:t>
            </a:r>
            <a:endParaRPr lang="en-US" altLang="zh-CN" sz="2800" b="1" dirty="0" smtClean="0">
              <a:solidFill>
                <a:srgbClr val="0000FF"/>
              </a:solidFill>
              <a:latin typeface="+mn-lt"/>
            </a:endParaRPr>
          </a:p>
        </p:txBody>
      </p:sp>
    </p:spTree>
    <p:extLst>
      <p:ext uri="{BB962C8B-B14F-4D97-AF65-F5344CB8AC3E}">
        <p14:creationId xmlns:p14="http://schemas.microsoft.com/office/powerpoint/2010/main" val="410539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xmlns="" id="{472BE1D1-7FB3-4596-BC15-ADEE019112C3}"/>
              </a:ext>
            </a:extLst>
          </p:cNvPr>
          <p:cNvSpPr>
            <a:spLocks noGrp="1"/>
          </p:cNvSpPr>
          <p:nvPr>
            <p:ph idx="1"/>
          </p:nvPr>
        </p:nvSpPr>
        <p:spPr>
          <a:xfrm>
            <a:off x="136001" y="1139933"/>
            <a:ext cx="10972800" cy="648072"/>
          </a:xfrm>
        </p:spPr>
        <p:txBody>
          <a:bodyPr>
            <a:normAutofit/>
          </a:bodyPr>
          <a:lstStyle/>
          <a:p>
            <a:pPr lvl="1" algn="just">
              <a:buClr>
                <a:srgbClr val="FF0000"/>
              </a:buClr>
            </a:pPr>
            <a:r>
              <a:rPr lang="en-US" altLang="zh-CN" b="1" dirty="0" smtClean="0">
                <a:solidFill>
                  <a:srgbClr val="0000FF"/>
                </a:solidFill>
                <a:latin typeface="+mn-lt"/>
              </a:rPr>
              <a:t>Mechanical structure evolution of </a:t>
            </a:r>
            <a:r>
              <a:rPr lang="en-US" altLang="zh-CN" b="1" dirty="0">
                <a:solidFill>
                  <a:srgbClr val="0000FF"/>
                </a:solidFill>
                <a:latin typeface="+mn-lt"/>
              </a:rPr>
              <a:t>the dual aperture quadrupole magnet</a:t>
            </a:r>
          </a:p>
          <a:p>
            <a:pPr lvl="1" algn="just"/>
            <a:endParaRPr lang="zh-CN" altLang="en-US" b="1" dirty="0">
              <a:solidFill>
                <a:srgbClr val="0000FF"/>
              </a:solidFill>
              <a:latin typeface="+mn-lt"/>
            </a:endParaRPr>
          </a:p>
        </p:txBody>
      </p:sp>
      <p:sp>
        <p:nvSpPr>
          <p:cNvPr id="5" name="灯片编号占位符 4">
            <a:extLst>
              <a:ext uri="{FF2B5EF4-FFF2-40B4-BE49-F238E27FC236}">
                <a16:creationId xmlns:a16="http://schemas.microsoft.com/office/drawing/2014/main" xmlns="" id="{F82AFE16-CC34-4744-88E9-64DCDC0505EA}"/>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grpSp>
        <p:nvGrpSpPr>
          <p:cNvPr id="13" name="组合 12">
            <a:extLst>
              <a:ext uri="{FF2B5EF4-FFF2-40B4-BE49-F238E27FC236}">
                <a16:creationId xmlns:a16="http://schemas.microsoft.com/office/drawing/2014/main" xmlns="" id="{B9482CED-D2C6-4618-8F33-7438DAD6F768}"/>
              </a:ext>
            </a:extLst>
          </p:cNvPr>
          <p:cNvGrpSpPr/>
          <p:nvPr/>
        </p:nvGrpSpPr>
        <p:grpSpPr>
          <a:xfrm>
            <a:off x="821288" y="1916832"/>
            <a:ext cx="2678415" cy="2160000"/>
            <a:chOff x="551384" y="2096356"/>
            <a:chExt cx="2678415" cy="2160000"/>
          </a:xfrm>
        </p:grpSpPr>
        <p:pic>
          <p:nvPicPr>
            <p:cNvPr id="8" name="图片 7">
              <a:extLst>
                <a:ext uri="{FF2B5EF4-FFF2-40B4-BE49-F238E27FC236}">
                  <a16:creationId xmlns:a16="http://schemas.microsoft.com/office/drawing/2014/main" xmlns="" id="{C29080B0-C055-4E2D-94A2-50CA2D659DC6}"/>
                </a:ext>
              </a:extLst>
            </p:cNvPr>
            <p:cNvPicPr>
              <a:picLocks noChangeAspect="1"/>
            </p:cNvPicPr>
            <p:nvPr/>
          </p:nvPicPr>
          <p:blipFill rotWithShape="1">
            <a:blip r:embed="rId2"/>
            <a:srcRect r="-1713" b="16684"/>
            <a:stretch/>
          </p:blipFill>
          <p:spPr>
            <a:xfrm>
              <a:off x="551384" y="2096356"/>
              <a:ext cx="2678415" cy="2160000"/>
            </a:xfrm>
            <a:prstGeom prst="rect">
              <a:avLst/>
            </a:prstGeom>
          </p:spPr>
        </p:pic>
        <p:sp>
          <p:nvSpPr>
            <p:cNvPr id="10" name="文本框 9">
              <a:extLst>
                <a:ext uri="{FF2B5EF4-FFF2-40B4-BE49-F238E27FC236}">
                  <a16:creationId xmlns:a16="http://schemas.microsoft.com/office/drawing/2014/main" xmlns="" id="{EB79D51F-79C1-4A93-A1F6-DCCD4CD8389E}"/>
                </a:ext>
              </a:extLst>
            </p:cNvPr>
            <p:cNvSpPr txBox="1"/>
            <p:nvPr/>
          </p:nvSpPr>
          <p:spPr>
            <a:xfrm>
              <a:off x="623924" y="2104672"/>
              <a:ext cx="575799" cy="369332"/>
            </a:xfrm>
            <a:prstGeom prst="rect">
              <a:avLst/>
            </a:prstGeom>
            <a:noFill/>
          </p:spPr>
          <p:txBody>
            <a:bodyPr wrap="none" rtlCol="0">
              <a:spAutoFit/>
            </a:bodyPr>
            <a:lstStyle/>
            <a:p>
              <a:r>
                <a:rPr lang="en-US" altLang="zh-CN" dirty="0">
                  <a:highlight>
                    <a:srgbClr val="FFFF00"/>
                  </a:highlight>
                </a:rPr>
                <a:t>CDR</a:t>
              </a:r>
              <a:endParaRPr lang="zh-CN" altLang="en-US" dirty="0">
                <a:highlight>
                  <a:srgbClr val="FFFF00"/>
                </a:highlight>
              </a:endParaRPr>
            </a:p>
          </p:txBody>
        </p:sp>
      </p:grpSp>
      <p:grpSp>
        <p:nvGrpSpPr>
          <p:cNvPr id="14" name="组合 13">
            <a:extLst>
              <a:ext uri="{FF2B5EF4-FFF2-40B4-BE49-F238E27FC236}">
                <a16:creationId xmlns:a16="http://schemas.microsoft.com/office/drawing/2014/main" xmlns="" id="{569C73BD-22EC-43AE-B8D9-71296AA6D2D8}"/>
              </a:ext>
            </a:extLst>
          </p:cNvPr>
          <p:cNvGrpSpPr/>
          <p:nvPr/>
        </p:nvGrpSpPr>
        <p:grpSpPr>
          <a:xfrm>
            <a:off x="4253480" y="1916832"/>
            <a:ext cx="2713650" cy="2160000"/>
            <a:chOff x="3983576" y="2096356"/>
            <a:chExt cx="2713650" cy="2160000"/>
          </a:xfrm>
        </p:grpSpPr>
        <p:pic>
          <p:nvPicPr>
            <p:cNvPr id="7" name="图片 6">
              <a:extLst>
                <a:ext uri="{FF2B5EF4-FFF2-40B4-BE49-F238E27FC236}">
                  <a16:creationId xmlns:a16="http://schemas.microsoft.com/office/drawing/2014/main" xmlns="" id="{7CAEDE86-FC01-4E01-9489-4A1D8C5792CF}"/>
                </a:ext>
              </a:extLst>
            </p:cNvPr>
            <p:cNvPicPr>
              <a:picLocks noChangeAspect="1"/>
            </p:cNvPicPr>
            <p:nvPr/>
          </p:nvPicPr>
          <p:blipFill>
            <a:blip r:embed="rId3"/>
            <a:stretch>
              <a:fillRect/>
            </a:stretch>
          </p:blipFill>
          <p:spPr>
            <a:xfrm>
              <a:off x="4007768" y="2096356"/>
              <a:ext cx="2689458" cy="2160000"/>
            </a:xfrm>
            <a:prstGeom prst="rect">
              <a:avLst/>
            </a:prstGeom>
          </p:spPr>
        </p:pic>
        <p:sp>
          <p:nvSpPr>
            <p:cNvPr id="11" name="文本框 10">
              <a:extLst>
                <a:ext uri="{FF2B5EF4-FFF2-40B4-BE49-F238E27FC236}">
                  <a16:creationId xmlns:a16="http://schemas.microsoft.com/office/drawing/2014/main" xmlns="" id="{7EA1AEC9-82FD-4EE7-A31D-72F992427D4E}"/>
                </a:ext>
              </a:extLst>
            </p:cNvPr>
            <p:cNvSpPr txBox="1"/>
            <p:nvPr/>
          </p:nvSpPr>
          <p:spPr>
            <a:xfrm>
              <a:off x="3983576" y="2545323"/>
              <a:ext cx="564578" cy="369332"/>
            </a:xfrm>
            <a:prstGeom prst="rect">
              <a:avLst/>
            </a:prstGeom>
            <a:noFill/>
          </p:spPr>
          <p:txBody>
            <a:bodyPr wrap="none" rtlCol="0">
              <a:spAutoFit/>
            </a:bodyPr>
            <a:lstStyle/>
            <a:p>
              <a:r>
                <a:rPr lang="en-US" altLang="zh-CN" dirty="0">
                  <a:highlight>
                    <a:srgbClr val="FFFF00"/>
                  </a:highlight>
                </a:rPr>
                <a:t>TDR</a:t>
              </a:r>
              <a:endParaRPr lang="zh-CN" altLang="en-US" dirty="0">
                <a:highlight>
                  <a:srgbClr val="FFFF00"/>
                </a:highlight>
              </a:endParaRPr>
            </a:p>
          </p:txBody>
        </p:sp>
      </p:grpSp>
      <p:pic>
        <p:nvPicPr>
          <p:cNvPr id="19" name="图片 18">
            <a:extLst>
              <a:ext uri="{FF2B5EF4-FFF2-40B4-BE49-F238E27FC236}">
                <a16:creationId xmlns:a16="http://schemas.microsoft.com/office/drawing/2014/main" xmlns="" id="{9A85C688-52A3-42DD-994F-D8535E585BC5}"/>
              </a:ext>
            </a:extLst>
          </p:cNvPr>
          <p:cNvPicPr>
            <a:picLocks noChangeAspect="1"/>
          </p:cNvPicPr>
          <p:nvPr/>
        </p:nvPicPr>
        <p:blipFill>
          <a:blip r:embed="rId4"/>
          <a:stretch>
            <a:fillRect/>
          </a:stretch>
        </p:blipFill>
        <p:spPr>
          <a:xfrm>
            <a:off x="663005" y="4096854"/>
            <a:ext cx="2915320" cy="2421362"/>
          </a:xfrm>
          <a:prstGeom prst="rect">
            <a:avLst/>
          </a:prstGeom>
        </p:spPr>
      </p:pic>
      <p:pic>
        <p:nvPicPr>
          <p:cNvPr id="16" name="图片 15">
            <a:extLst>
              <a:ext uri="{FF2B5EF4-FFF2-40B4-BE49-F238E27FC236}">
                <a16:creationId xmlns:a16="http://schemas.microsoft.com/office/drawing/2014/main" xmlns="" id="{9C56BF56-6A1B-45B4-AA8C-88F58CBFF07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8429" y="4227717"/>
            <a:ext cx="2733675" cy="2159635"/>
          </a:xfrm>
          <a:prstGeom prst="rect">
            <a:avLst/>
          </a:prstGeom>
          <a:noFill/>
          <a:ln>
            <a:noFill/>
          </a:ln>
        </p:spPr>
      </p:pic>
      <p:grpSp>
        <p:nvGrpSpPr>
          <p:cNvPr id="9" name="组合 8">
            <a:extLst>
              <a:ext uri="{FF2B5EF4-FFF2-40B4-BE49-F238E27FC236}">
                <a16:creationId xmlns:a16="http://schemas.microsoft.com/office/drawing/2014/main" xmlns="" id="{B1DA290C-9E50-4688-8D51-5B4138DD2B75}"/>
              </a:ext>
            </a:extLst>
          </p:cNvPr>
          <p:cNvGrpSpPr/>
          <p:nvPr/>
        </p:nvGrpSpPr>
        <p:grpSpPr>
          <a:xfrm>
            <a:off x="7866295" y="2637232"/>
            <a:ext cx="3657889" cy="2880000"/>
            <a:chOff x="7913975" y="3892203"/>
            <a:chExt cx="3657889" cy="2880000"/>
          </a:xfrm>
        </p:grpSpPr>
        <p:pic>
          <p:nvPicPr>
            <p:cNvPr id="4" name="图片 3">
              <a:extLst>
                <a:ext uri="{FF2B5EF4-FFF2-40B4-BE49-F238E27FC236}">
                  <a16:creationId xmlns:a16="http://schemas.microsoft.com/office/drawing/2014/main" xmlns="" id="{7416B234-F0E7-4ACA-AA6A-7B5AF9544BEB}"/>
                </a:ext>
              </a:extLst>
            </p:cNvPr>
            <p:cNvPicPr>
              <a:picLocks noChangeAspect="1"/>
            </p:cNvPicPr>
            <p:nvPr/>
          </p:nvPicPr>
          <p:blipFill>
            <a:blip r:embed="rId6"/>
            <a:stretch>
              <a:fillRect/>
            </a:stretch>
          </p:blipFill>
          <p:spPr>
            <a:xfrm>
              <a:off x="7913975" y="3892203"/>
              <a:ext cx="3657889" cy="2880000"/>
            </a:xfrm>
            <a:prstGeom prst="rect">
              <a:avLst/>
            </a:prstGeom>
          </p:spPr>
        </p:pic>
        <p:sp>
          <p:nvSpPr>
            <p:cNvPr id="20" name="文本框 19">
              <a:extLst>
                <a:ext uri="{FF2B5EF4-FFF2-40B4-BE49-F238E27FC236}">
                  <a16:creationId xmlns:a16="http://schemas.microsoft.com/office/drawing/2014/main" xmlns="" id="{8C20EE9D-6C6F-4E16-A25F-06AAA7C33ECB}"/>
                </a:ext>
              </a:extLst>
            </p:cNvPr>
            <p:cNvSpPr txBox="1"/>
            <p:nvPr/>
          </p:nvSpPr>
          <p:spPr>
            <a:xfrm>
              <a:off x="8195763" y="3971123"/>
              <a:ext cx="564578" cy="369332"/>
            </a:xfrm>
            <a:prstGeom prst="rect">
              <a:avLst/>
            </a:prstGeom>
            <a:noFill/>
          </p:spPr>
          <p:txBody>
            <a:bodyPr wrap="none" rtlCol="0">
              <a:spAutoFit/>
            </a:bodyPr>
            <a:lstStyle/>
            <a:p>
              <a:r>
                <a:rPr lang="en-US" altLang="zh-CN" dirty="0" smtClean="0">
                  <a:highlight>
                    <a:srgbClr val="FFFF00"/>
                  </a:highlight>
                </a:rPr>
                <a:t>EDR</a:t>
              </a:r>
              <a:endParaRPr lang="zh-CN" altLang="en-US" dirty="0">
                <a:highlight>
                  <a:srgbClr val="FFFF00"/>
                </a:highlight>
              </a:endParaRPr>
            </a:p>
          </p:txBody>
        </p:sp>
      </p:grpSp>
      <p:sp>
        <p:nvSpPr>
          <p:cNvPr id="17" name="标题 2">
            <a:extLst>
              <a:ext uri="{FF2B5EF4-FFF2-40B4-BE49-F238E27FC236}">
                <a16:creationId xmlns:a16="http://schemas.microsoft.com/office/drawing/2014/main" xmlns="" id="{D5B48B3F-8170-481F-BCAE-EF5CAEC30A71}"/>
              </a:ext>
            </a:extLst>
          </p:cNvPr>
          <p:cNvSpPr>
            <a:spLocks noGrp="1"/>
          </p:cNvSpPr>
          <p:nvPr>
            <p:ph type="title"/>
          </p:nvPr>
        </p:nvSpPr>
        <p:spPr>
          <a:xfrm>
            <a:off x="2999656" y="223416"/>
            <a:ext cx="6149368" cy="725470"/>
          </a:xfrm>
        </p:spPr>
        <p:txBody>
          <a:bodyPr>
            <a:normAutofit/>
          </a:bodyPr>
          <a:lstStyle/>
          <a:p>
            <a:r>
              <a:rPr lang="en-US" altLang="zh-CN" dirty="0" smtClean="0"/>
              <a:t>The magnets for the Collider</a:t>
            </a:r>
            <a:endParaRPr lang="zh-CN" altLang="en-US" dirty="0"/>
          </a:p>
        </p:txBody>
      </p:sp>
      <p:sp>
        <p:nvSpPr>
          <p:cNvPr id="3" name="右箭头 2"/>
          <p:cNvSpPr/>
          <p:nvPr/>
        </p:nvSpPr>
        <p:spPr>
          <a:xfrm>
            <a:off x="3499703" y="3844369"/>
            <a:ext cx="940113" cy="59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6967130" y="3772361"/>
            <a:ext cx="1073086" cy="59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514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xmlns="" id="{EED32E39-C35B-4C58-A653-567AA6DE947A}"/>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pic>
        <p:nvPicPr>
          <p:cNvPr id="7" name="图片 6">
            <a:extLst>
              <a:ext uri="{FF2B5EF4-FFF2-40B4-BE49-F238E27FC236}">
                <a16:creationId xmlns:a16="http://schemas.microsoft.com/office/drawing/2014/main" xmlns="" id="{21CDEB5C-6B2C-4E7D-8E72-7020EC4A290D}"/>
              </a:ext>
            </a:extLst>
          </p:cNvPr>
          <p:cNvPicPr/>
          <p:nvPr/>
        </p:nvPicPr>
        <p:blipFill>
          <a:blip r:embed="rId2"/>
          <a:stretch>
            <a:fillRect/>
          </a:stretch>
        </p:blipFill>
        <p:spPr>
          <a:xfrm>
            <a:off x="7871714" y="1010645"/>
            <a:ext cx="3870960" cy="2138680"/>
          </a:xfrm>
          <a:prstGeom prst="rect">
            <a:avLst/>
          </a:prstGeom>
        </p:spPr>
      </p:pic>
      <p:pic>
        <p:nvPicPr>
          <p:cNvPr id="4" name="图片 3">
            <a:extLst>
              <a:ext uri="{FF2B5EF4-FFF2-40B4-BE49-F238E27FC236}">
                <a16:creationId xmlns:a16="http://schemas.microsoft.com/office/drawing/2014/main" xmlns="" id="{822E2142-E044-45AA-9730-39935840462A}"/>
              </a:ext>
            </a:extLst>
          </p:cNvPr>
          <p:cNvPicPr>
            <a:picLocks noChangeAspect="1"/>
          </p:cNvPicPr>
          <p:nvPr/>
        </p:nvPicPr>
        <p:blipFill>
          <a:blip r:embed="rId3"/>
          <a:stretch>
            <a:fillRect/>
          </a:stretch>
        </p:blipFill>
        <p:spPr>
          <a:xfrm>
            <a:off x="7248128" y="3429000"/>
            <a:ext cx="4856604" cy="2880000"/>
          </a:xfrm>
          <a:prstGeom prst="rect">
            <a:avLst/>
          </a:prstGeom>
        </p:spPr>
      </p:pic>
      <p:sp>
        <p:nvSpPr>
          <p:cNvPr id="9" name="内容占位符 1">
            <a:extLst>
              <a:ext uri="{FF2B5EF4-FFF2-40B4-BE49-F238E27FC236}">
                <a16:creationId xmlns:a16="http://schemas.microsoft.com/office/drawing/2014/main" xmlns="" id="{0C2D02D5-F3D7-4E3A-87EB-32DA58A78D02}"/>
              </a:ext>
            </a:extLst>
          </p:cNvPr>
          <p:cNvSpPr txBox="1">
            <a:spLocks/>
          </p:cNvSpPr>
          <p:nvPr/>
        </p:nvSpPr>
        <p:spPr>
          <a:xfrm>
            <a:off x="335360" y="1291912"/>
            <a:ext cx="6768752" cy="501708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8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Clr>
                <a:srgbClr val="FF0000"/>
              </a:buClr>
              <a:buFont typeface="Wingdings" panose="05000000000000000000" pitchFamily="2" charset="2"/>
              <a:buChar char="Ø"/>
            </a:pPr>
            <a:r>
              <a:rPr lang="en-US" altLang="zh-CN" sz="4300" b="1" dirty="0" err="1">
                <a:solidFill>
                  <a:srgbClr val="0000FF"/>
                </a:solidFill>
                <a:ea typeface="华文楷体" panose="02010600040101010101" charset="-122"/>
                <a:cs typeface="Times New Roman" panose="02020603050405020304" pitchFamily="18" charset="0"/>
              </a:rPr>
              <a:t>Sextupole</a:t>
            </a:r>
            <a:r>
              <a:rPr lang="en-US" altLang="zh-CN" sz="4300" b="1" dirty="0">
                <a:solidFill>
                  <a:srgbClr val="0000FF"/>
                </a:solidFill>
                <a:ea typeface="华文楷体" panose="02010600040101010101" charset="-122"/>
                <a:cs typeface="Times New Roman" panose="02020603050405020304" pitchFamily="18" charset="0"/>
              </a:rPr>
              <a:t> magnets</a:t>
            </a:r>
          </a:p>
          <a:p>
            <a:pPr lvl="1" algn="just">
              <a:buClr>
                <a:srgbClr val="FF0000"/>
              </a:buClr>
            </a:pPr>
            <a:r>
              <a:rPr lang="en-US" altLang="zh-CN" sz="3400" b="1" dirty="0" smtClean="0">
                <a:solidFill>
                  <a:srgbClr val="FF0000"/>
                </a:solidFill>
                <a:latin typeface="+mn-lt"/>
              </a:rPr>
              <a:t>The length of the </a:t>
            </a:r>
            <a:r>
              <a:rPr lang="en-US" altLang="zh-CN" sz="3400" b="1" dirty="0">
                <a:solidFill>
                  <a:srgbClr val="FF0000"/>
                </a:solidFill>
                <a:latin typeface="+mn-lt"/>
              </a:rPr>
              <a:t>magnet is 1.4m </a:t>
            </a:r>
            <a:r>
              <a:rPr lang="en-US" altLang="zh-CN" sz="3400" b="1" dirty="0" smtClean="0">
                <a:solidFill>
                  <a:srgbClr val="FF0000"/>
                </a:solidFill>
                <a:latin typeface="+mn-lt"/>
              </a:rPr>
              <a:t>and the aperture </a:t>
            </a:r>
            <a:r>
              <a:rPr lang="en-US" altLang="zh-CN" sz="3400" b="1" dirty="0">
                <a:solidFill>
                  <a:srgbClr val="FF0000"/>
                </a:solidFill>
                <a:latin typeface="+mn-lt"/>
              </a:rPr>
              <a:t>is 76mm.</a:t>
            </a:r>
          </a:p>
          <a:p>
            <a:pPr lvl="1" algn="just">
              <a:buClr>
                <a:srgbClr val="FF0000"/>
              </a:buClr>
            </a:pPr>
            <a:r>
              <a:rPr lang="en-US" altLang="zh-CN" sz="3400" b="1" dirty="0" smtClean="0">
                <a:solidFill>
                  <a:srgbClr val="FF0000"/>
                </a:solidFill>
                <a:latin typeface="+mn-lt"/>
              </a:rPr>
              <a:t>The </a:t>
            </a:r>
            <a:r>
              <a:rPr lang="en-US" altLang="zh-CN" sz="3400" b="1" dirty="0">
                <a:solidFill>
                  <a:srgbClr val="FF0000"/>
                </a:solidFill>
                <a:latin typeface="+mn-lt"/>
              </a:rPr>
              <a:t>magnet has a two-in-one </a:t>
            </a:r>
            <a:r>
              <a:rPr lang="en-US" altLang="zh-CN" sz="3400" b="1" dirty="0" smtClean="0">
                <a:solidFill>
                  <a:srgbClr val="FF0000"/>
                </a:solidFill>
                <a:latin typeface="+mn-lt"/>
              </a:rPr>
              <a:t>structure. To </a:t>
            </a:r>
            <a:r>
              <a:rPr lang="en-US" altLang="zh-CN" sz="3400" b="1" dirty="0">
                <a:solidFill>
                  <a:srgbClr val="FF0000"/>
                </a:solidFill>
                <a:latin typeface="+mn-lt"/>
              </a:rPr>
              <a:t>install the </a:t>
            </a:r>
            <a:r>
              <a:rPr lang="en-US" altLang="zh-CN" sz="3400" b="1" dirty="0" smtClean="0">
                <a:solidFill>
                  <a:srgbClr val="FF0000"/>
                </a:solidFill>
                <a:latin typeface="+mn-lt"/>
              </a:rPr>
              <a:t>coil, </a:t>
            </a:r>
            <a:r>
              <a:rPr lang="en-US" altLang="zh-CN" sz="3400" b="1" dirty="0">
                <a:solidFill>
                  <a:srgbClr val="FF0000"/>
                </a:solidFill>
                <a:latin typeface="+mn-lt"/>
              </a:rPr>
              <a:t>the central pole of </a:t>
            </a:r>
            <a:r>
              <a:rPr lang="en-US" altLang="zh-CN" sz="3400" b="1" dirty="0" smtClean="0">
                <a:solidFill>
                  <a:srgbClr val="FF0000"/>
                </a:solidFill>
                <a:latin typeface="+mn-lt"/>
              </a:rPr>
              <a:t>the half </a:t>
            </a:r>
            <a:r>
              <a:rPr lang="en-US" altLang="zh-CN" sz="3400" b="1" dirty="0">
                <a:solidFill>
                  <a:srgbClr val="FF0000"/>
                </a:solidFill>
                <a:latin typeface="+mn-lt"/>
              </a:rPr>
              <a:t>core can be </a:t>
            </a:r>
            <a:r>
              <a:rPr lang="en-US" altLang="zh-CN" sz="3400" b="1" dirty="0" smtClean="0">
                <a:solidFill>
                  <a:srgbClr val="FF0000"/>
                </a:solidFill>
                <a:latin typeface="+mn-lt"/>
              </a:rPr>
              <a:t>moved away. </a:t>
            </a:r>
          </a:p>
          <a:p>
            <a:pPr lvl="1" algn="just">
              <a:buClr>
                <a:srgbClr val="FF0000"/>
              </a:buClr>
            </a:pPr>
            <a:r>
              <a:rPr lang="en-US" altLang="zh-CN" sz="3400" b="1" dirty="0" smtClean="0">
                <a:solidFill>
                  <a:srgbClr val="FF0000"/>
                </a:solidFill>
                <a:latin typeface="+mn-lt"/>
              </a:rPr>
              <a:t>The </a:t>
            </a:r>
            <a:r>
              <a:rPr lang="en-US" altLang="zh-CN" sz="3400" b="1" dirty="0">
                <a:solidFill>
                  <a:srgbClr val="FF0000"/>
                </a:solidFill>
                <a:latin typeface="+mn-lt"/>
              </a:rPr>
              <a:t>central distance </a:t>
            </a:r>
            <a:r>
              <a:rPr lang="en-US" altLang="zh-CN" sz="3400" b="1" dirty="0" smtClean="0">
                <a:solidFill>
                  <a:srgbClr val="FF0000"/>
                </a:solidFill>
                <a:latin typeface="+mn-lt"/>
              </a:rPr>
              <a:t>between </a:t>
            </a:r>
            <a:r>
              <a:rPr lang="en-US" altLang="zh-CN" sz="3400" b="1" dirty="0">
                <a:solidFill>
                  <a:srgbClr val="FF0000"/>
                </a:solidFill>
                <a:latin typeface="+mn-lt"/>
              </a:rPr>
              <a:t>two </a:t>
            </a:r>
            <a:r>
              <a:rPr lang="en-US" altLang="zh-CN" sz="3400" b="1" dirty="0" smtClean="0">
                <a:solidFill>
                  <a:srgbClr val="FF0000"/>
                </a:solidFill>
                <a:latin typeface="+mn-lt"/>
              </a:rPr>
              <a:t>Collider ring’s magnets is only 350mm</a:t>
            </a:r>
            <a:r>
              <a:rPr lang="en-US" altLang="zh-CN" sz="3400" b="1" dirty="0">
                <a:solidFill>
                  <a:srgbClr val="FF0000"/>
                </a:solidFill>
                <a:latin typeface="+mn-lt"/>
              </a:rPr>
              <a:t>. </a:t>
            </a:r>
          </a:p>
          <a:p>
            <a:pPr lvl="1" algn="just">
              <a:buClr>
                <a:srgbClr val="FF0000"/>
              </a:buClr>
            </a:pPr>
            <a:r>
              <a:rPr lang="en-US" altLang="zh-CN" sz="3400" b="1" dirty="0">
                <a:solidFill>
                  <a:srgbClr val="FF0000"/>
                </a:solidFill>
                <a:latin typeface="+mn-lt"/>
              </a:rPr>
              <a:t>To avoid the s</a:t>
            </a:r>
            <a:r>
              <a:rPr lang="en-US" altLang="zh-CN" sz="3400" b="1" dirty="0" smtClean="0">
                <a:solidFill>
                  <a:srgbClr val="FF0000"/>
                </a:solidFill>
                <a:latin typeface="+mn-lt"/>
              </a:rPr>
              <a:t>patial </a:t>
            </a:r>
            <a:r>
              <a:rPr lang="en-US" altLang="zh-CN" sz="3400" b="1" dirty="0">
                <a:solidFill>
                  <a:srgbClr val="FF0000"/>
                </a:solidFill>
                <a:latin typeface="+mn-lt"/>
              </a:rPr>
              <a:t>interference between two magnets, the magnets will rotated 60 degree before installed on </a:t>
            </a:r>
            <a:r>
              <a:rPr lang="en-US" altLang="zh-CN" sz="3400" b="1" dirty="0" smtClean="0">
                <a:solidFill>
                  <a:srgbClr val="FF0000"/>
                </a:solidFill>
                <a:latin typeface="+mn-lt"/>
              </a:rPr>
              <a:t>its girder.</a:t>
            </a:r>
            <a:endParaRPr lang="en-US" altLang="zh-CN" sz="3400" b="1" dirty="0">
              <a:solidFill>
                <a:srgbClr val="FF0000"/>
              </a:solidFill>
              <a:latin typeface="+mn-lt"/>
            </a:endParaRPr>
          </a:p>
          <a:p>
            <a:pPr lvl="1" algn="just"/>
            <a:endParaRPr lang="en-US" altLang="zh-CN" sz="2800" b="1" dirty="0" smtClean="0">
              <a:solidFill>
                <a:srgbClr val="0000FF"/>
              </a:solidFill>
              <a:latin typeface="+mn-lt"/>
            </a:endParaRPr>
          </a:p>
        </p:txBody>
      </p:sp>
      <p:sp>
        <p:nvSpPr>
          <p:cNvPr id="10" name="标题 2">
            <a:extLst>
              <a:ext uri="{FF2B5EF4-FFF2-40B4-BE49-F238E27FC236}">
                <a16:creationId xmlns:a16="http://schemas.microsoft.com/office/drawing/2014/main" xmlns="" id="{D5B48B3F-8170-481F-BCAE-EF5CAEC30A71}"/>
              </a:ext>
            </a:extLst>
          </p:cNvPr>
          <p:cNvSpPr>
            <a:spLocks noGrp="1"/>
          </p:cNvSpPr>
          <p:nvPr>
            <p:ph type="title"/>
          </p:nvPr>
        </p:nvSpPr>
        <p:spPr>
          <a:xfrm>
            <a:off x="2999656" y="223416"/>
            <a:ext cx="6149368" cy="725470"/>
          </a:xfrm>
        </p:spPr>
        <p:txBody>
          <a:bodyPr>
            <a:normAutofit/>
          </a:bodyPr>
          <a:lstStyle/>
          <a:p>
            <a:r>
              <a:rPr lang="en-US" altLang="zh-CN" dirty="0" smtClean="0"/>
              <a:t>The magnets for the Collider</a:t>
            </a:r>
            <a:endParaRPr lang="zh-CN" altLang="en-US" dirty="0"/>
          </a:p>
        </p:txBody>
      </p:sp>
    </p:spTree>
    <p:extLst>
      <p:ext uri="{BB962C8B-B14F-4D97-AF65-F5344CB8AC3E}">
        <p14:creationId xmlns:p14="http://schemas.microsoft.com/office/powerpoint/2010/main" val="16358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xmlns="" id="{EED32E39-C35B-4C58-A653-567AA6DE947A}"/>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sp>
        <p:nvSpPr>
          <p:cNvPr id="10" name="标题 2">
            <a:extLst>
              <a:ext uri="{FF2B5EF4-FFF2-40B4-BE49-F238E27FC236}">
                <a16:creationId xmlns:a16="http://schemas.microsoft.com/office/drawing/2014/main" xmlns="" id="{D5B48B3F-8170-481F-BCAE-EF5CAEC30A71}"/>
              </a:ext>
            </a:extLst>
          </p:cNvPr>
          <p:cNvSpPr>
            <a:spLocks noGrp="1"/>
          </p:cNvSpPr>
          <p:nvPr>
            <p:ph type="title"/>
          </p:nvPr>
        </p:nvSpPr>
        <p:spPr>
          <a:xfrm>
            <a:off x="4943872" y="188640"/>
            <a:ext cx="2304256" cy="725470"/>
          </a:xfrm>
        </p:spPr>
        <p:txBody>
          <a:bodyPr>
            <a:normAutofit/>
          </a:bodyPr>
          <a:lstStyle/>
          <a:p>
            <a:r>
              <a:rPr lang="en-US" altLang="zh-CN" dirty="0" smtClean="0"/>
              <a:t>Summary</a:t>
            </a:r>
            <a:endParaRPr lang="zh-CN" altLang="en-US" dirty="0"/>
          </a:p>
        </p:txBody>
      </p:sp>
      <p:sp>
        <p:nvSpPr>
          <p:cNvPr id="8" name="内容占位符 2"/>
          <p:cNvSpPr txBox="1"/>
          <p:nvPr/>
        </p:nvSpPr>
        <p:spPr>
          <a:xfrm>
            <a:off x="479376" y="1412776"/>
            <a:ext cx="11233248" cy="4896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The CEPC Booster has nearly 15000 dipole magnets with total length of </a:t>
            </a: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68 </a:t>
            </a: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km, which are grouped into three families. </a:t>
            </a:r>
          </a:p>
          <a:p>
            <a:pPr algn="just">
              <a:lnSpc>
                <a:spcPct val="120000"/>
              </a:lnSpc>
            </a:pPr>
            <a:r>
              <a:rPr lang="en-US" altLang="zh-CN" sz="24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T</a:t>
            </a: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o reduce the production cost and improve production efficiency, three automatic magnet production lines will be developed to produce all these magnets in five years.</a:t>
            </a:r>
            <a:endParaRPr lang="en-US" altLang="zh-CN" sz="24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a:p>
            <a:pPr algn="just">
              <a:lnSpc>
                <a:spcPct val="120000"/>
              </a:lnSpc>
            </a:pP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Up to now, the preliminary design of the automatic </a:t>
            </a:r>
            <a:r>
              <a:rPr lang="en-US" altLang="zh-CN" sz="24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magnet production </a:t>
            </a: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line including the field measurement system is completed.</a:t>
            </a:r>
            <a:endParaRPr lang="en-US" altLang="zh-CN" sz="24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a:p>
            <a:pPr algn="just">
              <a:lnSpc>
                <a:spcPct val="120000"/>
              </a:lnSpc>
            </a:pP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The most of dipole and quadrupole magnets for </a:t>
            </a:r>
            <a:r>
              <a:rPr lang="en-US" altLang="zh-CN" sz="24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the </a:t>
            </a:r>
            <a:r>
              <a:rPr lang="en-US" altLang="zh-CN" sz="2400" b="1" dirty="0" smtClean="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CEPC Collider are dual aperture magnets, some prototype magnets were developed in TDR stage and some will be developed in EDR stage.</a:t>
            </a:r>
            <a:endParaRPr lang="en-US" altLang="zh-CN" sz="2400" b="1" dirty="0">
              <a:solidFill>
                <a:srgbClr val="0000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p:txBody>
      </p:sp>
    </p:spTree>
    <p:extLst>
      <p:ext uri="{BB962C8B-B14F-4D97-AF65-F5344CB8AC3E}">
        <p14:creationId xmlns:p14="http://schemas.microsoft.com/office/powerpoint/2010/main" val="2168215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a:fillRect/>
          </a:stretch>
        </p:blipFill>
        <p:spPr>
          <a:xfrm>
            <a:off x="635" y="0"/>
            <a:ext cx="12191365" cy="2118283"/>
          </a:xfrm>
          <a:prstGeom prst="rect">
            <a:avLst/>
          </a:prstGeom>
        </p:spPr>
      </p:pic>
      <p:sp>
        <p:nvSpPr>
          <p:cNvPr id="6" name="标题 3"/>
          <p:cNvSpPr txBox="1"/>
          <p:nvPr/>
        </p:nvSpPr>
        <p:spPr>
          <a:xfrm>
            <a:off x="1692720" y="3038785"/>
            <a:ext cx="8627534" cy="132631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dirty="0" smtClean="0">
                <a:solidFill>
                  <a:srgbClr val="FF0000"/>
                </a:solidFill>
                <a:latin typeface="Arial Black" panose="020B0A04020102020204" pitchFamily="34" charset="0"/>
              </a:rPr>
              <a:t>Thank you for your attention.</a:t>
            </a:r>
            <a:endParaRPr lang="zh-CN" altLang="en-US" dirty="0">
              <a:solidFill>
                <a:srgbClr val="FF0000"/>
              </a:solidFill>
              <a:latin typeface="Arial Black" panose="020B0A04020102020204" pitchFamily="34" charset="0"/>
            </a:endParaRP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24</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3</a:t>
            </a:fld>
            <a:endParaRPr lang="zh-CN" altLang="en-US" dirty="0"/>
          </a:p>
        </p:txBody>
      </p:sp>
      <p:sp>
        <p:nvSpPr>
          <p:cNvPr id="8" name="Rectangle 8"/>
          <p:cNvSpPr>
            <a:spLocks noChangeArrowheads="1"/>
          </p:cNvSpPr>
          <p:nvPr/>
        </p:nvSpPr>
        <p:spPr bwMode="auto">
          <a:xfrm>
            <a:off x="387864" y="1121984"/>
            <a:ext cx="11251371"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GB" altLang="zh-CN" sz="2400" b="1" dirty="0">
                <a:solidFill>
                  <a:srgbClr val="0000FF"/>
                </a:solidFill>
                <a:ea typeface="华文楷体"/>
                <a:cs typeface="Times New Roman" pitchFamily="18" charset="0"/>
              </a:rPr>
              <a:t>The </a:t>
            </a:r>
            <a:r>
              <a:rPr lang="en-GB" altLang="zh-CN" sz="2400" b="1" dirty="0" smtClean="0">
                <a:solidFill>
                  <a:srgbClr val="0000FF"/>
                </a:solidFill>
                <a:ea typeface="华文楷体"/>
                <a:cs typeface="Times New Roman" pitchFamily="18" charset="0"/>
              </a:rPr>
              <a:t>Booster will share the same tunnel with the Collider, which has a circumference </a:t>
            </a:r>
            <a:r>
              <a:rPr lang="en-GB" altLang="zh-CN" sz="2400" b="1" dirty="0">
                <a:solidFill>
                  <a:srgbClr val="0000FF"/>
                </a:solidFill>
                <a:ea typeface="华文楷体"/>
                <a:cs typeface="Times New Roman" pitchFamily="18" charset="0"/>
              </a:rPr>
              <a:t>of </a:t>
            </a:r>
            <a:r>
              <a:rPr lang="en-GB" altLang="zh-CN" sz="2400" b="1" dirty="0" smtClean="0">
                <a:solidFill>
                  <a:srgbClr val="FF0000"/>
                </a:solidFill>
                <a:ea typeface="华文楷体"/>
                <a:cs typeface="Times New Roman" pitchFamily="18" charset="0"/>
              </a:rPr>
              <a:t>100km</a:t>
            </a:r>
            <a:r>
              <a:rPr lang="en-US" altLang="zh-CN" sz="2400" b="1" dirty="0" smtClean="0">
                <a:solidFill>
                  <a:srgbClr val="0000FF"/>
                </a:solidFill>
                <a:ea typeface="华文楷体"/>
                <a:cs typeface="Times New Roman" pitchFamily="18" charset="0"/>
              </a:rPr>
              <a:t>. There are 19624 magnets equipped with the Booster, the main specifications of the magnets are listed in the table</a:t>
            </a:r>
            <a:r>
              <a:rPr lang="en-GB" altLang="zh-CN" sz="2400" b="1" dirty="0" smtClean="0">
                <a:solidFill>
                  <a:srgbClr val="0000FF"/>
                </a:solidFill>
                <a:ea typeface="华文楷体"/>
                <a:cs typeface="Times New Roman" pitchFamily="18" charset="0"/>
              </a:rPr>
              <a:t>. </a:t>
            </a:r>
            <a:endParaRPr lang="en-GB" altLang="zh-CN" sz="2400" b="1" dirty="0">
              <a:solidFill>
                <a:srgbClr val="0000FF"/>
              </a:solidFill>
              <a:ea typeface="华文楷体"/>
              <a:cs typeface="Times New Roman" pitchFamily="18" charset="0"/>
            </a:endParaRPr>
          </a:p>
        </p:txBody>
      </p:sp>
      <p:graphicFrame>
        <p:nvGraphicFramePr>
          <p:cNvPr id="9" name="表格 8"/>
          <p:cNvGraphicFramePr>
            <a:graphicFrameLocks noGrp="1"/>
          </p:cNvGraphicFramePr>
          <p:nvPr>
            <p:extLst/>
          </p:nvPr>
        </p:nvGraphicFramePr>
        <p:xfrm>
          <a:off x="1127448" y="2348880"/>
          <a:ext cx="10009112" cy="2656459"/>
        </p:xfrm>
        <a:graphic>
          <a:graphicData uri="http://schemas.openxmlformats.org/drawingml/2006/table">
            <a:tbl>
              <a:tblPr>
                <a:tableStyleId>{5C22544A-7EE6-4342-B048-85BDC9FD1C3A}</a:tableStyleId>
              </a:tblPr>
              <a:tblGrid>
                <a:gridCol w="1642294"/>
                <a:gridCol w="1382041"/>
                <a:gridCol w="1728192"/>
                <a:gridCol w="1512168"/>
                <a:gridCol w="1728192"/>
                <a:gridCol w="2016225"/>
              </a:tblGrid>
              <a:tr h="484746">
                <a:tc>
                  <a:txBody>
                    <a:bodyPr/>
                    <a:lstStyle/>
                    <a:p>
                      <a:pPr algn="l" fontAlgn="ctr"/>
                      <a:r>
                        <a:rPr lang="zh-CN" altLang="en-US" sz="2200" b="1" u="none" strike="noStrike" dirty="0">
                          <a:solidFill>
                            <a:schemeClr val="tx1"/>
                          </a:solidFill>
                          <a:effectLst/>
                        </a:rPr>
                        <a:t>　</a:t>
                      </a:r>
                      <a:endParaRPr lang="zh-CN" alt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Number</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a:solidFill>
                            <a:schemeClr val="tx1"/>
                          </a:solidFill>
                          <a:effectLst/>
                        </a:rPr>
                        <a:t>Length</a:t>
                      </a:r>
                      <a:endParaRPr lang="en-US" sz="2200" b="1" i="0" u="none" strike="noStrike">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a:solidFill>
                            <a:schemeClr val="tx1"/>
                          </a:solidFill>
                          <a:effectLst/>
                        </a:rPr>
                        <a:t>Min. field</a:t>
                      </a:r>
                      <a:endParaRPr lang="en-US" sz="2200" b="1" i="0" u="none" strike="noStrike">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Max. field</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i="0" u="none" strike="noStrike" dirty="0" smtClean="0">
                          <a:solidFill>
                            <a:schemeClr val="tx1"/>
                          </a:solidFill>
                          <a:effectLst/>
                          <a:latin typeface="Arial Unicode MS" panose="020B0604020202020204" pitchFamily="34" charset="-122"/>
                          <a:ea typeface="Arial Unicode MS" panose="020B0604020202020204" pitchFamily="34" charset="-122"/>
                        </a:rPr>
                        <a:t>Field</a:t>
                      </a:r>
                      <a:r>
                        <a:rPr lang="en-US" sz="2200" b="1" i="0" u="none" strike="noStrike" baseline="0" dirty="0" smtClean="0">
                          <a:solidFill>
                            <a:schemeClr val="tx1"/>
                          </a:solidFill>
                          <a:effectLst/>
                          <a:latin typeface="Arial Unicode MS" panose="020B0604020202020204" pitchFamily="34" charset="-122"/>
                          <a:ea typeface="Arial Unicode MS" panose="020B0604020202020204" pitchFamily="34" charset="-122"/>
                        </a:rPr>
                        <a:t> errors</a:t>
                      </a:r>
                    </a:p>
                    <a:p>
                      <a:pPr algn="ctr" fontAlgn="ctr"/>
                      <a:r>
                        <a:rPr lang="en-US" sz="2200" b="1" i="0" u="none" strike="noStrike" baseline="0" dirty="0" smtClean="0">
                          <a:solidFill>
                            <a:schemeClr val="tx1"/>
                          </a:solidFill>
                          <a:effectLst/>
                          <a:latin typeface="Arial Unicode MS" panose="020B0604020202020204" pitchFamily="34" charset="-122"/>
                          <a:ea typeface="Arial Unicode MS" panose="020B0604020202020204" pitchFamily="34" charset="-122"/>
                        </a:rPr>
                        <a:t>(@45mm)</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r>
              <a:tr h="484746">
                <a:tc>
                  <a:txBody>
                    <a:bodyPr/>
                    <a:lstStyle/>
                    <a:p>
                      <a:pPr algn="l" fontAlgn="ctr"/>
                      <a:r>
                        <a:rPr lang="en-US" sz="2200" b="1" u="none" strike="noStrike" dirty="0">
                          <a:solidFill>
                            <a:schemeClr val="tx1"/>
                          </a:solidFill>
                          <a:effectLst/>
                        </a:rPr>
                        <a:t>Dipoles</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200" b="1" u="none" strike="noStrike" dirty="0">
                          <a:solidFill>
                            <a:srgbClr val="FF0000"/>
                          </a:solidFill>
                          <a:effectLst/>
                        </a:rPr>
                        <a:t>14866</a:t>
                      </a:r>
                      <a:endParaRPr lang="en-US" altLang="zh-CN" sz="22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rgbClr val="FF0000"/>
                          </a:solidFill>
                          <a:effectLst/>
                        </a:rPr>
                        <a:t>4.7m</a:t>
                      </a:r>
                      <a:r>
                        <a:rPr lang="en-US" sz="2200" b="1" u="none" strike="noStrike" dirty="0">
                          <a:solidFill>
                            <a:schemeClr val="tx1"/>
                          </a:solidFill>
                          <a:effectLst/>
                        </a:rPr>
                        <a:t>/2.35m</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a:solidFill>
                            <a:schemeClr val="tx1"/>
                          </a:solidFill>
                          <a:effectLst/>
                        </a:rPr>
                        <a:t>95Gs</a:t>
                      </a:r>
                      <a:endParaRPr lang="en-US" sz="2200" b="1" i="0" u="none" strike="noStrike">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564Gs</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GB" altLang="zh-CN" sz="2000" b="1" dirty="0" smtClean="0">
                          <a:solidFill>
                            <a:schemeClr val="tx1"/>
                          </a:solidFill>
                          <a:ea typeface="华文楷体"/>
                          <a:cs typeface="Times New Roman" pitchFamily="18" charset="0"/>
                        </a:rPr>
                        <a:t>1×10</a:t>
                      </a:r>
                      <a:r>
                        <a:rPr lang="en-GB" altLang="zh-CN" sz="2000" b="1" baseline="30000" dirty="0" smtClean="0">
                          <a:solidFill>
                            <a:schemeClr val="tx1"/>
                          </a:solidFill>
                          <a:ea typeface="华文楷体"/>
                          <a:cs typeface="Times New Roman" pitchFamily="18" charset="0"/>
                        </a:rPr>
                        <a:t>–3</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r>
              <a:tr h="484746">
                <a:tc>
                  <a:txBody>
                    <a:bodyPr/>
                    <a:lstStyle/>
                    <a:p>
                      <a:pPr algn="l" fontAlgn="ctr"/>
                      <a:r>
                        <a:rPr lang="en-US" sz="2200" b="1" u="none" strike="noStrike" dirty="0">
                          <a:solidFill>
                            <a:schemeClr val="tx1"/>
                          </a:solidFill>
                          <a:effectLst/>
                        </a:rPr>
                        <a:t>Quadrupoles</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200" b="1" u="none" strike="noStrike" dirty="0">
                          <a:solidFill>
                            <a:srgbClr val="FF0000"/>
                          </a:solidFill>
                          <a:effectLst/>
                        </a:rPr>
                        <a:t>3458</a:t>
                      </a:r>
                      <a:endParaRPr lang="en-US" altLang="zh-CN" sz="22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rgbClr val="FF0000"/>
                          </a:solidFill>
                          <a:effectLst/>
                        </a:rPr>
                        <a:t>2m/1m</a:t>
                      </a:r>
                      <a:r>
                        <a:rPr lang="en-US" sz="2200" b="1" u="none" strike="noStrike" dirty="0">
                          <a:solidFill>
                            <a:schemeClr val="tx1"/>
                          </a:solidFill>
                          <a:effectLst/>
                        </a:rPr>
                        <a:t>/0.7m</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2.0T/m</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15.86T/m</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GB" altLang="zh-CN" sz="2000" b="1" dirty="0" smtClean="0">
                          <a:solidFill>
                            <a:schemeClr val="tx1"/>
                          </a:solidFill>
                          <a:ea typeface="华文楷体"/>
                          <a:cs typeface="Times New Roman" pitchFamily="18" charset="0"/>
                        </a:rPr>
                        <a:t>5×10</a:t>
                      </a:r>
                      <a:r>
                        <a:rPr lang="en-GB" altLang="zh-CN" sz="2000" b="1" baseline="30000" dirty="0" smtClean="0">
                          <a:solidFill>
                            <a:schemeClr val="tx1"/>
                          </a:solidFill>
                          <a:ea typeface="华文楷体"/>
                          <a:cs typeface="Times New Roman" pitchFamily="18" charset="0"/>
                        </a:rPr>
                        <a:t>–4</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r>
              <a:tr h="526898">
                <a:tc>
                  <a:txBody>
                    <a:bodyPr/>
                    <a:lstStyle/>
                    <a:p>
                      <a:pPr algn="l" fontAlgn="ctr"/>
                      <a:r>
                        <a:rPr lang="en-US" sz="2200" b="1" u="none" strike="noStrike">
                          <a:solidFill>
                            <a:schemeClr val="tx1"/>
                          </a:solidFill>
                          <a:effectLst/>
                        </a:rPr>
                        <a:t>Sextupoles</a:t>
                      </a:r>
                      <a:endParaRPr lang="en-US" sz="2200" b="1" i="0" u="none" strike="noStrike">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200" b="1" u="none" strike="noStrike" dirty="0">
                          <a:solidFill>
                            <a:srgbClr val="FF0000"/>
                          </a:solidFill>
                          <a:effectLst/>
                        </a:rPr>
                        <a:t>100</a:t>
                      </a:r>
                      <a:endParaRPr lang="en-US" altLang="zh-CN" sz="22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0.4m</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18T/m</a:t>
                      </a:r>
                      <a:r>
                        <a:rPr lang="en-US" sz="2200" b="1" u="none" strike="noStrike" baseline="30000" dirty="0">
                          <a:solidFill>
                            <a:schemeClr val="tx1"/>
                          </a:solidFill>
                          <a:effectLst/>
                        </a:rPr>
                        <a:t>2</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217T/m</a:t>
                      </a:r>
                      <a:r>
                        <a:rPr lang="en-US" sz="2200" b="1" u="none" strike="noStrike" baseline="30000" dirty="0">
                          <a:solidFill>
                            <a:schemeClr val="tx1"/>
                          </a:solidFill>
                          <a:effectLst/>
                        </a:rPr>
                        <a:t>2</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GB" altLang="zh-CN" sz="2000" b="1" dirty="0" smtClean="0">
                          <a:solidFill>
                            <a:schemeClr val="tx1"/>
                          </a:solidFill>
                          <a:ea typeface="华文楷体"/>
                          <a:cs typeface="Times New Roman" pitchFamily="18" charset="0"/>
                        </a:rPr>
                        <a:t>1×10</a:t>
                      </a:r>
                      <a:r>
                        <a:rPr lang="en-GB" altLang="zh-CN" sz="2000" b="1" baseline="30000" dirty="0" smtClean="0">
                          <a:solidFill>
                            <a:schemeClr val="tx1"/>
                          </a:solidFill>
                          <a:ea typeface="华文楷体"/>
                          <a:cs typeface="Times New Roman" pitchFamily="18" charset="0"/>
                        </a:rPr>
                        <a:t>–3</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r>
              <a:tr h="484746">
                <a:tc>
                  <a:txBody>
                    <a:bodyPr/>
                    <a:lstStyle/>
                    <a:p>
                      <a:pPr algn="l" fontAlgn="ctr"/>
                      <a:r>
                        <a:rPr lang="en-US" sz="2200" b="1" u="none" strike="noStrike">
                          <a:solidFill>
                            <a:schemeClr val="tx1"/>
                          </a:solidFill>
                          <a:effectLst/>
                        </a:rPr>
                        <a:t>Correctors</a:t>
                      </a:r>
                      <a:endParaRPr lang="en-US" sz="2200" b="1" i="0" u="none" strike="noStrike">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200" b="1" u="none" strike="noStrike" dirty="0">
                          <a:solidFill>
                            <a:srgbClr val="FF0000"/>
                          </a:solidFill>
                          <a:effectLst/>
                        </a:rPr>
                        <a:t>1200</a:t>
                      </a:r>
                      <a:endParaRPr lang="en-US" altLang="zh-CN" sz="22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a:solidFill>
                            <a:schemeClr val="tx1"/>
                          </a:solidFill>
                          <a:effectLst/>
                        </a:rPr>
                        <a:t>0.58m</a:t>
                      </a:r>
                      <a:endParaRPr lang="en-US" sz="2200" b="1" i="0" u="none" strike="noStrike">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20Gs</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200" b="1" u="none" strike="noStrike" dirty="0">
                          <a:solidFill>
                            <a:schemeClr val="tx1"/>
                          </a:solidFill>
                          <a:effectLst/>
                        </a:rPr>
                        <a:t>200Gs</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GB" altLang="zh-CN" sz="2000" b="1" dirty="0" smtClean="0">
                          <a:solidFill>
                            <a:schemeClr val="tx1"/>
                          </a:solidFill>
                          <a:ea typeface="华文楷体"/>
                          <a:cs typeface="Times New Roman" pitchFamily="18" charset="0"/>
                        </a:rPr>
                        <a:t>5×10</a:t>
                      </a:r>
                      <a:r>
                        <a:rPr lang="en-GB" altLang="zh-CN" sz="2000" b="1" baseline="30000" dirty="0" smtClean="0">
                          <a:solidFill>
                            <a:schemeClr val="tx1"/>
                          </a:solidFill>
                          <a:ea typeface="华文楷体"/>
                          <a:cs typeface="Times New Roman" pitchFamily="18" charset="0"/>
                        </a:rPr>
                        <a:t>–3</a:t>
                      </a:r>
                      <a:endParaRPr lang="en-US" sz="22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r>
            </a:tbl>
          </a:graphicData>
        </a:graphic>
      </p:graphicFrame>
      <p:sp>
        <p:nvSpPr>
          <p:cNvPr id="10" name="Rectangle 8"/>
          <p:cNvSpPr>
            <a:spLocks noChangeArrowheads="1"/>
          </p:cNvSpPr>
          <p:nvPr/>
        </p:nvSpPr>
        <p:spPr bwMode="auto">
          <a:xfrm>
            <a:off x="407368" y="5298665"/>
            <a:ext cx="11251371"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ea typeface="华文楷体"/>
                <a:cs typeface="Times New Roman" pitchFamily="18" charset="0"/>
              </a:rPr>
              <a:t>M</a:t>
            </a:r>
            <a:r>
              <a:rPr lang="en-GB" altLang="zh-CN" sz="2400" b="1" dirty="0" smtClean="0">
                <a:solidFill>
                  <a:srgbClr val="0000FF"/>
                </a:solidFill>
                <a:ea typeface="华文楷体"/>
                <a:cs typeface="Times New Roman" pitchFamily="18" charset="0"/>
              </a:rPr>
              <a:t>ore </a:t>
            </a:r>
            <a:r>
              <a:rPr lang="en-GB" altLang="zh-CN" sz="2400" b="1" dirty="0">
                <a:solidFill>
                  <a:srgbClr val="0000FF"/>
                </a:solidFill>
                <a:ea typeface="华文楷体"/>
                <a:cs typeface="Times New Roman" pitchFamily="18" charset="0"/>
              </a:rPr>
              <a:t>than </a:t>
            </a:r>
            <a:r>
              <a:rPr lang="en-GB" altLang="zh-CN" sz="2400" b="1" dirty="0">
                <a:solidFill>
                  <a:srgbClr val="FF0000"/>
                </a:solidFill>
                <a:ea typeface="华文楷体"/>
                <a:cs typeface="Times New Roman" pitchFamily="18" charset="0"/>
              </a:rPr>
              <a:t>74%</a:t>
            </a:r>
            <a:r>
              <a:rPr lang="en-GB" altLang="zh-CN" sz="2400" b="1" dirty="0">
                <a:solidFill>
                  <a:srgbClr val="0000FF"/>
                </a:solidFill>
                <a:ea typeface="华文楷体"/>
                <a:cs typeface="Times New Roman" pitchFamily="18" charset="0"/>
              </a:rPr>
              <a:t> of the Booster's circumference will be covered with </a:t>
            </a:r>
            <a:r>
              <a:rPr lang="en-GB" altLang="zh-CN" sz="2400" b="1" dirty="0" smtClean="0">
                <a:solidFill>
                  <a:srgbClr val="0000FF"/>
                </a:solidFill>
                <a:ea typeface="华文楷体"/>
                <a:cs typeface="Times New Roman" pitchFamily="18" charset="0"/>
              </a:rPr>
              <a:t>magnets</a:t>
            </a:r>
            <a:r>
              <a:rPr lang="en-GB" altLang="zh-CN" sz="2400" b="1" dirty="0">
                <a:solidFill>
                  <a:srgbClr val="0000FF"/>
                </a:solidFill>
                <a:ea typeface="华文楷体"/>
                <a:cs typeface="Times New Roman" pitchFamily="18" charset="0"/>
              </a:rPr>
              <a:t>. </a:t>
            </a:r>
            <a:r>
              <a:rPr lang="en-GB" altLang="zh-CN" sz="2400" b="1" dirty="0" smtClean="0">
                <a:solidFill>
                  <a:srgbClr val="0000FF"/>
                </a:solidFill>
                <a:ea typeface="华文楷体"/>
                <a:cs typeface="Times New Roman" pitchFamily="18" charset="0"/>
              </a:rPr>
              <a:t>So the </a:t>
            </a:r>
            <a:r>
              <a:rPr lang="en-GB" altLang="zh-CN" sz="2400" b="1" dirty="0">
                <a:solidFill>
                  <a:srgbClr val="0000FF"/>
                </a:solidFill>
                <a:ea typeface="华文楷体"/>
                <a:cs typeface="Times New Roman" pitchFamily="18" charset="0"/>
              </a:rPr>
              <a:t>cost of magnets is a significant concern in the design of the magnets, particularly the dipole </a:t>
            </a:r>
            <a:r>
              <a:rPr lang="en-GB" altLang="zh-CN" sz="2400" b="1" dirty="0" smtClean="0">
                <a:solidFill>
                  <a:srgbClr val="0000FF"/>
                </a:solidFill>
                <a:ea typeface="华文楷体"/>
                <a:cs typeface="Times New Roman" pitchFamily="18" charset="0"/>
              </a:rPr>
              <a:t>magnets.</a:t>
            </a:r>
          </a:p>
        </p:txBody>
      </p:sp>
      <p:sp>
        <p:nvSpPr>
          <p:cNvPr id="7" name="文本框 23">
            <a:extLst>
              <a:ext uri="{FF2B5EF4-FFF2-40B4-BE49-F238E27FC236}">
                <a16:creationId xmlns:a16="http://schemas.microsoft.com/office/drawing/2014/main" xmlns="" id="{3545BBB0-F5A1-4124-8C5A-A942C707EE66}"/>
              </a:ext>
            </a:extLst>
          </p:cNvPr>
          <p:cNvSpPr txBox="1"/>
          <p:nvPr/>
        </p:nvSpPr>
        <p:spPr>
          <a:xfrm>
            <a:off x="2531604" y="172081"/>
            <a:ext cx="76688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dipole magnets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for </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Booster</a:t>
            </a:r>
            <a:endParaRPr lang="zh-CN" altLang="en-US"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endParaRPr>
          </a:p>
        </p:txBody>
      </p:sp>
    </p:spTree>
    <p:extLst>
      <p:ext uri="{BB962C8B-B14F-4D97-AF65-F5344CB8AC3E}">
        <p14:creationId xmlns:p14="http://schemas.microsoft.com/office/powerpoint/2010/main" val="41945094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4</a:t>
            </a:fld>
            <a:endParaRPr lang="zh-CN" altLang="en-US" dirty="0"/>
          </a:p>
        </p:txBody>
      </p:sp>
      <p:sp>
        <p:nvSpPr>
          <p:cNvPr id="11" name="Rectangle 8"/>
          <p:cNvSpPr>
            <a:spLocks noChangeArrowheads="1"/>
          </p:cNvSpPr>
          <p:nvPr/>
        </p:nvSpPr>
        <p:spPr bwMode="auto">
          <a:xfrm>
            <a:off x="303726" y="1124744"/>
            <a:ext cx="11512540"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GB" altLang="zh-CN" sz="2400" b="1" dirty="0" smtClean="0">
                <a:solidFill>
                  <a:srgbClr val="0000FF"/>
                </a:solidFill>
                <a:ea typeface="华文楷体"/>
                <a:cs typeface="Times New Roman" pitchFamily="18" charset="0"/>
              </a:rPr>
              <a:t>The </a:t>
            </a:r>
            <a:r>
              <a:rPr lang="en-GB" altLang="zh-CN" sz="2400" b="1" dirty="0">
                <a:solidFill>
                  <a:srgbClr val="0000FF"/>
                </a:solidFill>
                <a:ea typeface="华文楷体"/>
                <a:cs typeface="Times New Roman" pitchFamily="18" charset="0"/>
              </a:rPr>
              <a:t>field of </a:t>
            </a:r>
            <a:r>
              <a:rPr lang="en-GB" altLang="zh-CN" sz="2400" b="1" dirty="0" smtClean="0">
                <a:solidFill>
                  <a:srgbClr val="0000FF"/>
                </a:solidFill>
                <a:ea typeface="华文楷体"/>
                <a:cs typeface="Times New Roman" pitchFamily="18" charset="0"/>
              </a:rPr>
              <a:t>the magnets will </a:t>
            </a:r>
            <a:r>
              <a:rPr lang="en-GB" altLang="zh-CN" sz="2400" b="1" dirty="0">
                <a:solidFill>
                  <a:srgbClr val="0000FF"/>
                </a:solidFill>
                <a:ea typeface="华文楷体"/>
                <a:cs typeface="Times New Roman" pitchFamily="18" charset="0"/>
              </a:rPr>
              <a:t>change </a:t>
            </a:r>
            <a:r>
              <a:rPr lang="en-GB" altLang="zh-CN" sz="2400" b="1" dirty="0" smtClean="0">
                <a:solidFill>
                  <a:srgbClr val="0000FF"/>
                </a:solidFill>
                <a:ea typeface="华文楷体"/>
                <a:cs typeface="Times New Roman" pitchFamily="18" charset="0"/>
              </a:rPr>
              <a:t>with the beam energy during </a:t>
            </a:r>
            <a:r>
              <a:rPr lang="en-GB" altLang="zh-CN" sz="2400" b="1" dirty="0">
                <a:solidFill>
                  <a:srgbClr val="0000FF"/>
                </a:solidFill>
                <a:ea typeface="华文楷体"/>
                <a:cs typeface="Times New Roman" pitchFamily="18" charset="0"/>
              </a:rPr>
              <a:t>the acceleration of particle </a:t>
            </a:r>
            <a:r>
              <a:rPr lang="en-GB" altLang="zh-CN" sz="2400" b="1" dirty="0" smtClean="0">
                <a:solidFill>
                  <a:srgbClr val="0000FF"/>
                </a:solidFill>
                <a:ea typeface="华文楷体"/>
                <a:cs typeface="Times New Roman" pitchFamily="18" charset="0"/>
              </a:rPr>
              <a:t>beams. In order to reduce eddy current, the cores of the Booster magnets will be produced by laminations not by solid iron.</a:t>
            </a:r>
            <a:endParaRPr lang="zh-CN" altLang="zh-CN" sz="2400" b="1" dirty="0">
              <a:solidFill>
                <a:srgbClr val="0000FF"/>
              </a:solidFill>
              <a:ea typeface="华文楷体"/>
              <a:cs typeface="Times New Roman" pitchFamily="18" charset="0"/>
            </a:endParaRPr>
          </a:p>
        </p:txBody>
      </p:sp>
      <p:pic>
        <p:nvPicPr>
          <p:cNvPr id="12" name="picture" descr="descript"/>
          <p:cNvPicPr/>
          <p:nvPr/>
        </p:nvPicPr>
        <p:blipFill rotWithShape="1">
          <a:blip r:embed="rId3"/>
          <a:srcRect/>
          <a:stretch/>
        </p:blipFill>
        <p:spPr>
          <a:xfrm>
            <a:off x="3071664" y="2492896"/>
            <a:ext cx="5688632" cy="3384376"/>
          </a:xfrm>
          <a:prstGeom prst="rect">
            <a:avLst/>
          </a:prstGeom>
        </p:spPr>
      </p:pic>
      <p:sp>
        <p:nvSpPr>
          <p:cNvPr id="7" name="文本框 23">
            <a:extLst>
              <a:ext uri="{FF2B5EF4-FFF2-40B4-BE49-F238E27FC236}">
                <a16:creationId xmlns:a16="http://schemas.microsoft.com/office/drawing/2014/main" xmlns="" id="{3545BBB0-F5A1-4124-8C5A-A942C707EE66}"/>
              </a:ext>
            </a:extLst>
          </p:cNvPr>
          <p:cNvSpPr txBox="1"/>
          <p:nvPr/>
        </p:nvSpPr>
        <p:spPr>
          <a:xfrm>
            <a:off x="2531604" y="172081"/>
            <a:ext cx="76688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dipole magnets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for </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Booster</a:t>
            </a:r>
            <a:endParaRPr lang="zh-CN" altLang="en-US"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endParaRPr>
          </a:p>
        </p:txBody>
      </p:sp>
    </p:spTree>
    <p:extLst>
      <p:ext uri="{BB962C8B-B14F-4D97-AF65-F5344CB8AC3E}">
        <p14:creationId xmlns:p14="http://schemas.microsoft.com/office/powerpoint/2010/main" val="383118962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5</a:t>
            </a:fld>
            <a:endParaRPr lang="zh-CN" altLang="en-US" dirty="0"/>
          </a:p>
        </p:txBody>
      </p:sp>
      <p:sp>
        <p:nvSpPr>
          <p:cNvPr id="9" name="Rectangle 8"/>
          <p:cNvSpPr>
            <a:spLocks noChangeArrowheads="1"/>
          </p:cNvSpPr>
          <p:nvPr/>
        </p:nvSpPr>
        <p:spPr bwMode="auto">
          <a:xfrm>
            <a:off x="335360" y="1111465"/>
            <a:ext cx="11442333" cy="830997"/>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GB" altLang="zh-CN" sz="2400" b="1" dirty="0">
                <a:solidFill>
                  <a:srgbClr val="0000FF"/>
                </a:solidFill>
                <a:ea typeface="华文楷体"/>
                <a:cs typeface="Times New Roman" pitchFamily="18" charset="0"/>
              </a:rPr>
              <a:t>T</a:t>
            </a:r>
            <a:r>
              <a:rPr lang="en-GB" altLang="zh-CN" sz="2400" b="1" dirty="0" smtClean="0">
                <a:solidFill>
                  <a:srgbClr val="0000FF"/>
                </a:solidFill>
                <a:ea typeface="华文楷体"/>
                <a:cs typeface="Times New Roman" pitchFamily="18" charset="0"/>
              </a:rPr>
              <a:t>he Booster dipole magnets are </a:t>
            </a:r>
            <a:r>
              <a:rPr lang="en-GB" altLang="zh-CN" sz="2400" b="1" dirty="0">
                <a:solidFill>
                  <a:srgbClr val="0000FF"/>
                </a:solidFill>
                <a:ea typeface="华文楷体"/>
                <a:cs typeface="Times New Roman" pitchFamily="18" charset="0"/>
              </a:rPr>
              <a:t>grouped into three families. One </a:t>
            </a:r>
            <a:r>
              <a:rPr lang="en-GB" altLang="zh-CN" sz="2400" b="1" dirty="0" smtClean="0">
                <a:solidFill>
                  <a:srgbClr val="0000FF"/>
                </a:solidFill>
                <a:ea typeface="华文楷体"/>
                <a:cs typeface="Times New Roman" pitchFamily="18" charset="0"/>
              </a:rPr>
              <a:t>is the pure </a:t>
            </a:r>
            <a:r>
              <a:rPr lang="en-GB" altLang="zh-CN" sz="2400" b="1" dirty="0">
                <a:solidFill>
                  <a:srgbClr val="0000FF"/>
                </a:solidFill>
                <a:ea typeface="华文楷体"/>
                <a:cs typeface="Times New Roman" pitchFamily="18" charset="0"/>
              </a:rPr>
              <a:t>dipoles, </a:t>
            </a:r>
            <a:r>
              <a:rPr lang="en-GB" altLang="zh-CN" sz="2400" b="1" dirty="0" smtClean="0">
                <a:solidFill>
                  <a:srgbClr val="0000FF"/>
                </a:solidFill>
                <a:ea typeface="华文楷体"/>
                <a:cs typeface="Times New Roman" pitchFamily="18" charset="0"/>
              </a:rPr>
              <a:t>the others are the dipole-</a:t>
            </a:r>
            <a:r>
              <a:rPr lang="en-GB" altLang="zh-CN" sz="2400" b="1" dirty="0" err="1" smtClean="0">
                <a:solidFill>
                  <a:srgbClr val="0000FF"/>
                </a:solidFill>
                <a:ea typeface="华文楷体"/>
                <a:cs typeface="Times New Roman" pitchFamily="18" charset="0"/>
              </a:rPr>
              <a:t>sextupole</a:t>
            </a:r>
            <a:r>
              <a:rPr lang="en-GB" altLang="zh-CN" sz="2400" b="1" dirty="0" smtClean="0">
                <a:solidFill>
                  <a:srgbClr val="0000FF"/>
                </a:solidFill>
                <a:ea typeface="华文楷体"/>
                <a:cs typeface="Times New Roman" pitchFamily="18" charset="0"/>
              </a:rPr>
              <a:t> </a:t>
            </a:r>
            <a:r>
              <a:rPr lang="en-GB" altLang="zh-CN" sz="2400" b="1" dirty="0">
                <a:solidFill>
                  <a:srgbClr val="0000FF"/>
                </a:solidFill>
                <a:ea typeface="华文楷体"/>
                <a:cs typeface="Times New Roman" pitchFamily="18" charset="0"/>
              </a:rPr>
              <a:t>combined </a:t>
            </a:r>
            <a:r>
              <a:rPr lang="en-GB" altLang="zh-CN" sz="2400" b="1" dirty="0" smtClean="0">
                <a:solidFill>
                  <a:srgbClr val="0000FF"/>
                </a:solidFill>
                <a:ea typeface="华文楷体"/>
                <a:cs typeface="Times New Roman" pitchFamily="18" charset="0"/>
              </a:rPr>
              <a:t>magnets. </a:t>
            </a:r>
            <a:endParaRPr lang="en-GB" altLang="zh-CN" sz="2400" b="1" dirty="0">
              <a:solidFill>
                <a:srgbClr val="0000FF"/>
              </a:solidFill>
              <a:ea typeface="华文楷体"/>
              <a:cs typeface="Times New Roman" pitchFamily="18" charset="0"/>
            </a:endParaRPr>
          </a:p>
        </p:txBody>
      </p:sp>
      <p:pic>
        <p:nvPicPr>
          <p:cNvPr id="10" name="picture" descr="descript"/>
          <p:cNvPicPr>
            <a:picLocks noChangeAspect="1"/>
          </p:cNvPicPr>
          <p:nvPr/>
        </p:nvPicPr>
        <p:blipFill rotWithShape="1">
          <a:blip r:embed="rId3"/>
          <a:srcRect b="3503"/>
          <a:stretch/>
        </p:blipFill>
        <p:spPr>
          <a:xfrm>
            <a:off x="1559496" y="4378111"/>
            <a:ext cx="2799733" cy="1994703"/>
          </a:xfrm>
          <a:prstGeom prst="rect">
            <a:avLst/>
          </a:prstGeom>
        </p:spPr>
      </p:pic>
      <p:pic>
        <p:nvPicPr>
          <p:cNvPr id="11" name="picture" descr="descript"/>
          <p:cNvPicPr>
            <a:picLocks noChangeAspect="1"/>
          </p:cNvPicPr>
          <p:nvPr/>
        </p:nvPicPr>
        <p:blipFill rotWithShape="1">
          <a:blip r:embed="rId4"/>
          <a:srcRect/>
          <a:stretch/>
        </p:blipFill>
        <p:spPr>
          <a:xfrm>
            <a:off x="4727848" y="4322143"/>
            <a:ext cx="2911032" cy="2106640"/>
          </a:xfrm>
          <a:prstGeom prst="rect">
            <a:avLst/>
          </a:prstGeom>
        </p:spPr>
      </p:pic>
      <p:pic>
        <p:nvPicPr>
          <p:cNvPr id="12" name="picture" descr="descript"/>
          <p:cNvPicPr>
            <a:picLocks noChangeAspect="1"/>
          </p:cNvPicPr>
          <p:nvPr/>
        </p:nvPicPr>
        <p:blipFill rotWithShape="1">
          <a:blip r:embed="rId5"/>
          <a:srcRect/>
          <a:stretch/>
        </p:blipFill>
        <p:spPr>
          <a:xfrm>
            <a:off x="7752184" y="4273863"/>
            <a:ext cx="3019120" cy="2203201"/>
          </a:xfrm>
          <a:prstGeom prst="rect">
            <a:avLst/>
          </a:prstGeom>
        </p:spPr>
      </p:pic>
      <p:sp>
        <p:nvSpPr>
          <p:cNvPr id="14" name="Rectangle 8"/>
          <p:cNvSpPr>
            <a:spLocks noChangeArrowheads="1"/>
          </p:cNvSpPr>
          <p:nvPr/>
        </p:nvSpPr>
        <p:spPr bwMode="auto">
          <a:xfrm>
            <a:off x="704637" y="2038848"/>
            <a:ext cx="11073056" cy="1862048"/>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smtClean="0">
                <a:solidFill>
                  <a:srgbClr val="FF0000"/>
                </a:solidFill>
                <a:ea typeface="华文楷体"/>
                <a:cs typeface="Times New Roman" pitchFamily="18" charset="0"/>
              </a:rPr>
              <a:t>To </a:t>
            </a:r>
            <a:r>
              <a:rPr lang="en-GB" altLang="zh-CN" sz="2200" b="1" dirty="0">
                <a:solidFill>
                  <a:srgbClr val="FF0000"/>
                </a:solidFill>
                <a:ea typeface="华文楷体"/>
                <a:cs typeface="Times New Roman" pitchFamily="18" charset="0"/>
              </a:rPr>
              <a:t>achieve better shielding effectiveness from the earth's field, a closed H-type core was </a:t>
            </a:r>
            <a:r>
              <a:rPr lang="en-GB" altLang="zh-CN" sz="2200" b="1" dirty="0" smtClean="0">
                <a:solidFill>
                  <a:srgbClr val="FF0000"/>
                </a:solidFill>
                <a:ea typeface="华文楷体"/>
                <a:cs typeface="Times New Roman" pitchFamily="18" charset="0"/>
              </a:rPr>
              <a:t>chosen. </a:t>
            </a:r>
          </a:p>
          <a:p>
            <a:pPr marL="342900" indent="-342900" algn="just">
              <a:spcBef>
                <a:spcPts val="600"/>
              </a:spcBef>
              <a:buClr>
                <a:srgbClr val="FF0000"/>
              </a:buClr>
              <a:buFont typeface="Wingdings" panose="05000000000000000000" pitchFamily="2" charset="2"/>
              <a:buChar char="ü"/>
            </a:pPr>
            <a:r>
              <a:rPr lang="en-GB" altLang="zh-CN" sz="2200" b="1" dirty="0" smtClean="0">
                <a:solidFill>
                  <a:srgbClr val="FF0000"/>
                </a:solidFill>
                <a:ea typeface="华文楷体"/>
                <a:cs typeface="Times New Roman" pitchFamily="18" charset="0"/>
              </a:rPr>
              <a:t>To decrease </a:t>
            </a:r>
            <a:r>
              <a:rPr lang="en-GB" altLang="zh-CN" sz="2200" b="1" dirty="0">
                <a:solidFill>
                  <a:srgbClr val="FF0000"/>
                </a:solidFill>
                <a:ea typeface="华文楷体"/>
                <a:cs typeface="Times New Roman" pitchFamily="18" charset="0"/>
              </a:rPr>
              <a:t>weight </a:t>
            </a:r>
            <a:r>
              <a:rPr lang="en-GB" altLang="zh-CN" sz="2200" b="1" dirty="0" smtClean="0">
                <a:solidFill>
                  <a:srgbClr val="FF0000"/>
                </a:solidFill>
                <a:ea typeface="华文楷体"/>
                <a:cs typeface="Times New Roman" pitchFamily="18" charset="0"/>
              </a:rPr>
              <a:t>and cost of the magnets, </a:t>
            </a:r>
            <a:r>
              <a:rPr lang="en-GB" altLang="zh-CN" sz="2200" b="1" dirty="0">
                <a:solidFill>
                  <a:srgbClr val="FF0000"/>
                </a:solidFill>
                <a:ea typeface="华文楷体"/>
                <a:cs typeface="Times New Roman" pitchFamily="18" charset="0"/>
              </a:rPr>
              <a:t>t</a:t>
            </a:r>
            <a:r>
              <a:rPr lang="en-GB" altLang="zh-CN" sz="2200" b="1" dirty="0" smtClean="0">
                <a:solidFill>
                  <a:srgbClr val="FF0000"/>
                </a:solidFill>
                <a:ea typeface="华文楷体"/>
                <a:cs typeface="Times New Roman" pitchFamily="18" charset="0"/>
              </a:rPr>
              <a:t>he </a:t>
            </a:r>
            <a:r>
              <a:rPr lang="en-GB" altLang="zh-CN" sz="2200" b="1" dirty="0">
                <a:solidFill>
                  <a:srgbClr val="FF0000"/>
                </a:solidFill>
                <a:ea typeface="华文楷体"/>
                <a:cs typeface="Times New Roman" pitchFamily="18" charset="0"/>
              </a:rPr>
              <a:t>cores </a:t>
            </a:r>
            <a:r>
              <a:rPr lang="en-GB" altLang="zh-CN" sz="2200" b="1" dirty="0" smtClean="0">
                <a:solidFill>
                  <a:srgbClr val="FF0000"/>
                </a:solidFill>
                <a:ea typeface="华文楷体"/>
                <a:cs typeface="Times New Roman" pitchFamily="18" charset="0"/>
              </a:rPr>
              <a:t>are </a:t>
            </a:r>
            <a:r>
              <a:rPr lang="en-GB" altLang="zh-CN" sz="2200" b="1" dirty="0">
                <a:solidFill>
                  <a:srgbClr val="FF0000"/>
                </a:solidFill>
                <a:ea typeface="华文楷体"/>
                <a:cs typeface="Times New Roman" pitchFamily="18" charset="0"/>
              </a:rPr>
              <a:t>stacked </a:t>
            </a:r>
            <a:r>
              <a:rPr lang="en-US" altLang="zh-CN" sz="2200" b="1" dirty="0" smtClean="0">
                <a:solidFill>
                  <a:srgbClr val="FF0000"/>
                </a:solidFill>
                <a:ea typeface="华文楷体"/>
                <a:cs typeface="Times New Roman" pitchFamily="18" charset="0"/>
              </a:rPr>
              <a:t>by </a:t>
            </a:r>
            <a:r>
              <a:rPr lang="en-GB" altLang="zh-CN" sz="2200" b="1" dirty="0" smtClean="0">
                <a:solidFill>
                  <a:srgbClr val="FF0000"/>
                </a:solidFill>
                <a:ea typeface="华文楷体"/>
                <a:cs typeface="Times New Roman" pitchFamily="18" charset="0"/>
              </a:rPr>
              <a:t>steel </a:t>
            </a:r>
            <a:r>
              <a:rPr lang="en-GB" altLang="zh-CN" sz="2200" b="1" dirty="0">
                <a:solidFill>
                  <a:srgbClr val="FF0000"/>
                </a:solidFill>
                <a:ea typeface="华文楷体"/>
                <a:cs typeface="Times New Roman" pitchFamily="18" charset="0"/>
              </a:rPr>
              <a:t>laminations and </a:t>
            </a:r>
            <a:r>
              <a:rPr lang="en-GB" altLang="zh-CN" sz="2200" b="1" dirty="0" smtClean="0">
                <a:solidFill>
                  <a:srgbClr val="FF0000"/>
                </a:solidFill>
                <a:ea typeface="华文楷体"/>
                <a:cs typeface="Times New Roman" pitchFamily="18" charset="0"/>
              </a:rPr>
              <a:t>aluminium laminations, the </a:t>
            </a:r>
            <a:r>
              <a:rPr lang="en-GB" altLang="zh-CN" sz="2200" b="1" dirty="0">
                <a:solidFill>
                  <a:srgbClr val="FF0000"/>
                </a:solidFill>
                <a:ea typeface="华文楷体"/>
                <a:cs typeface="Times New Roman" pitchFamily="18" charset="0"/>
              </a:rPr>
              <a:t>return yoke of the core </a:t>
            </a:r>
            <a:r>
              <a:rPr lang="en-GB" altLang="zh-CN" sz="2200" b="1" dirty="0" smtClean="0">
                <a:solidFill>
                  <a:srgbClr val="FF0000"/>
                </a:solidFill>
                <a:ea typeface="华文楷体"/>
                <a:cs typeface="Times New Roman" pitchFamily="18" charset="0"/>
              </a:rPr>
              <a:t>is made </a:t>
            </a:r>
            <a:r>
              <a:rPr lang="en-GB" altLang="zh-CN" sz="2200" b="1" dirty="0">
                <a:solidFill>
                  <a:srgbClr val="FF0000"/>
                </a:solidFill>
                <a:ea typeface="华文楷体"/>
                <a:cs typeface="Times New Roman" pitchFamily="18" charset="0"/>
              </a:rPr>
              <a:t>as thin as possible, and in the pole areas of the laminations, some holes are </a:t>
            </a:r>
            <a:r>
              <a:rPr lang="en-GB" altLang="zh-CN" sz="2200" b="1" dirty="0" smtClean="0">
                <a:solidFill>
                  <a:srgbClr val="FF0000"/>
                </a:solidFill>
                <a:ea typeface="华文楷体"/>
                <a:cs typeface="Times New Roman" pitchFamily="18" charset="0"/>
              </a:rPr>
              <a:t>punched.</a:t>
            </a:r>
          </a:p>
        </p:txBody>
      </p:sp>
      <p:sp>
        <p:nvSpPr>
          <p:cNvPr id="16" name="文本框 23">
            <a:extLst>
              <a:ext uri="{FF2B5EF4-FFF2-40B4-BE49-F238E27FC236}">
                <a16:creationId xmlns:a16="http://schemas.microsoft.com/office/drawing/2014/main" xmlns="" id="{3545BBB0-F5A1-4124-8C5A-A942C707EE66}"/>
              </a:ext>
            </a:extLst>
          </p:cNvPr>
          <p:cNvSpPr txBox="1"/>
          <p:nvPr/>
        </p:nvSpPr>
        <p:spPr>
          <a:xfrm>
            <a:off x="2531604" y="172081"/>
            <a:ext cx="76688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dipole magnets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for </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Booster</a:t>
            </a:r>
            <a:endParaRPr lang="zh-CN" altLang="en-US"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endParaRPr>
          </a:p>
        </p:txBody>
      </p:sp>
    </p:spTree>
    <p:extLst>
      <p:ext uri="{BB962C8B-B14F-4D97-AF65-F5344CB8AC3E}">
        <p14:creationId xmlns:p14="http://schemas.microsoft.com/office/powerpoint/2010/main" val="154477796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6</a:t>
            </a:fld>
            <a:endParaRPr lang="zh-CN" altLang="en-US" dirty="0"/>
          </a:p>
        </p:txBody>
      </p:sp>
      <p:pic>
        <p:nvPicPr>
          <p:cNvPr id="8" name="图片 7"/>
          <p:cNvPicPr>
            <a:picLocks noChangeAspect="1"/>
          </p:cNvPicPr>
          <p:nvPr/>
        </p:nvPicPr>
        <p:blipFill>
          <a:blip r:embed="rId3"/>
          <a:stretch>
            <a:fillRect/>
          </a:stretch>
        </p:blipFill>
        <p:spPr>
          <a:xfrm>
            <a:off x="7503562" y="2274964"/>
            <a:ext cx="4320480" cy="2638824"/>
          </a:xfrm>
          <a:prstGeom prst="rect">
            <a:avLst/>
          </a:prstGeom>
        </p:spPr>
      </p:pic>
      <p:sp>
        <p:nvSpPr>
          <p:cNvPr id="9" name="Rectangle 8"/>
          <p:cNvSpPr>
            <a:spLocks noChangeArrowheads="1"/>
          </p:cNvSpPr>
          <p:nvPr/>
        </p:nvSpPr>
        <p:spPr bwMode="auto">
          <a:xfrm>
            <a:off x="695400" y="2426646"/>
            <a:ext cx="6696744" cy="3123932"/>
          </a:xfrm>
          <a:prstGeom prst="rect">
            <a:avLst/>
          </a:prstGeom>
          <a:noFill/>
          <a:ln w="9525">
            <a:noFill/>
            <a:miter lim="800000"/>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One magnet will be produced by the 0.5mm thick steel laminations </a:t>
            </a:r>
            <a:r>
              <a:rPr lang="en-US" altLang="zh-CN" sz="2400" b="1" dirty="0" smtClean="0">
                <a:solidFill>
                  <a:srgbClr val="FF0000"/>
                </a:solidFill>
                <a:ea typeface="华文楷体" panose="02010600040101010101" charset="-122"/>
                <a:cs typeface="Times New Roman" panose="02020603050405020304" pitchFamily="18" charset="0"/>
              </a:rPr>
              <a:t>and </a:t>
            </a:r>
            <a:r>
              <a:rPr lang="en-US" altLang="zh-CN" sz="2400" b="1" dirty="0" smtClean="0">
                <a:solidFill>
                  <a:srgbClr val="FF0000"/>
                </a:solidFill>
                <a:ea typeface="华文楷体" panose="02010600040101010101" charset="-122"/>
                <a:cs typeface="Times New Roman" panose="02020603050405020304" pitchFamily="18" charset="0"/>
              </a:rPr>
              <a:t>1mm aluminum laminations. </a:t>
            </a:r>
            <a:r>
              <a:rPr lang="en-US" altLang="zh-CN" sz="2400" b="1" dirty="0" smtClean="0">
                <a:solidFill>
                  <a:srgbClr val="FF0000"/>
                </a:solidFill>
                <a:ea typeface="华文楷体" panose="02010600040101010101" charset="-122"/>
                <a:cs typeface="Times New Roman" panose="02020603050405020304" pitchFamily="18" charset="0"/>
              </a:rPr>
              <a:t>The magnet has two parts, of which the ratio of two laminations are </a:t>
            </a:r>
            <a:r>
              <a:rPr lang="en-US" altLang="zh-CN" sz="2400" b="1" dirty="0" smtClean="0">
                <a:solidFill>
                  <a:srgbClr val="FF0000"/>
                </a:solidFill>
                <a:ea typeface="华文楷体" panose="02010600040101010101" charset="-122"/>
                <a:cs typeface="Times New Roman" panose="02020603050405020304" pitchFamily="18" charset="0"/>
              </a:rPr>
              <a:t>1:1 and 1:2.</a:t>
            </a:r>
            <a:endParaRPr lang="en-US" altLang="zh-CN" sz="2400" b="1" dirty="0">
              <a:solidFill>
                <a:srgbClr val="FF0000"/>
              </a:solidFill>
              <a:ea typeface="华文楷体" panose="02010600040101010101" charset="-122"/>
              <a:cs typeface="Times New Roman" panose="02020603050405020304" pitchFamily="18" charset="0"/>
            </a:endParaRP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panose="02010600040101010101" charset="-122"/>
                <a:cs typeface="Times New Roman" panose="02020603050405020304" pitchFamily="18" charset="0"/>
              </a:rPr>
              <a:t>If the field performance of </a:t>
            </a:r>
            <a:r>
              <a:rPr lang="en-US" altLang="zh-CN" sz="2400" b="1" dirty="0">
                <a:solidFill>
                  <a:srgbClr val="FF0000"/>
                </a:solidFill>
                <a:ea typeface="华文楷体" panose="02010600040101010101" charset="-122"/>
                <a:cs typeface="Times New Roman" panose="02020603050405020304" pitchFamily="18" charset="0"/>
              </a:rPr>
              <a:t>the </a:t>
            </a:r>
            <a:r>
              <a:rPr lang="en-US" altLang="zh-CN" sz="2400" b="1" dirty="0" smtClean="0">
                <a:solidFill>
                  <a:srgbClr val="FF0000"/>
                </a:solidFill>
                <a:ea typeface="华文楷体" panose="02010600040101010101" charset="-122"/>
                <a:cs typeface="Times New Roman" panose="02020603050405020304" pitchFamily="18" charset="0"/>
              </a:rPr>
              <a:t>1:2 ratio is OK, </a:t>
            </a:r>
            <a:r>
              <a:rPr lang="en-US" altLang="zh-CN" sz="2400" b="1" dirty="0">
                <a:solidFill>
                  <a:srgbClr val="FF0000"/>
                </a:solidFill>
                <a:ea typeface="华文楷体" panose="02010600040101010101" charset="-122"/>
                <a:cs typeface="Times New Roman" panose="02020603050405020304" pitchFamily="18" charset="0"/>
              </a:rPr>
              <a:t>h</a:t>
            </a:r>
            <a:r>
              <a:rPr lang="en-US" altLang="zh-CN" sz="2400" b="1" dirty="0" smtClean="0">
                <a:solidFill>
                  <a:srgbClr val="FF0000"/>
                </a:solidFill>
                <a:ea typeface="华文楷体" panose="02010600040101010101" charset="-122"/>
                <a:cs typeface="Times New Roman" panose="02020603050405020304" pitchFamily="18" charset="0"/>
              </a:rPr>
              <a:t>alf magnet with ratio of 1:1 will be replaced by the stacks of </a:t>
            </a:r>
            <a:r>
              <a:rPr lang="en-US" altLang="zh-CN" sz="2400" b="1" dirty="0">
                <a:solidFill>
                  <a:srgbClr val="FF0000"/>
                </a:solidFill>
                <a:ea typeface="华文楷体" panose="02010600040101010101" charset="-122"/>
                <a:cs typeface="Times New Roman" panose="02020603050405020304" pitchFamily="18" charset="0"/>
              </a:rPr>
              <a:t>newly </a:t>
            </a:r>
            <a:r>
              <a:rPr lang="en-US" altLang="zh-CN" sz="2400" b="1" dirty="0" smtClean="0">
                <a:solidFill>
                  <a:srgbClr val="FF0000"/>
                </a:solidFill>
                <a:ea typeface="华文楷体" panose="02010600040101010101" charset="-122"/>
                <a:cs typeface="Times New Roman" panose="02020603050405020304" pitchFamily="18" charset="0"/>
              </a:rPr>
              <a:t>developed steel laminations and aluminum laminations with ratio of 1:2.</a:t>
            </a:r>
            <a:endParaRPr lang="en-US" altLang="zh-CN" sz="2400" b="1" dirty="0">
              <a:solidFill>
                <a:srgbClr val="FF0000"/>
              </a:solidFill>
              <a:ea typeface="华文楷体" panose="02010600040101010101" charset="-122"/>
              <a:cs typeface="Times New Roman" panose="02020603050405020304" pitchFamily="18" charset="0"/>
            </a:endParaRPr>
          </a:p>
        </p:txBody>
      </p:sp>
      <p:sp>
        <p:nvSpPr>
          <p:cNvPr id="12" name="Rectangle 8"/>
          <p:cNvSpPr>
            <a:spLocks noChangeArrowheads="1"/>
          </p:cNvSpPr>
          <p:nvPr/>
        </p:nvSpPr>
        <p:spPr bwMode="auto">
          <a:xfrm>
            <a:off x="335360" y="1074635"/>
            <a:ext cx="11579248"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US" altLang="zh-CN" sz="2400" b="1" dirty="0" smtClean="0">
                <a:solidFill>
                  <a:srgbClr val="0000FF"/>
                </a:solidFill>
                <a:ea typeface="华文楷体"/>
                <a:cs typeface="Times New Roman" pitchFamily="18" charset="0"/>
              </a:rPr>
              <a:t>To study the influence of the thickness ratio </a:t>
            </a:r>
            <a:r>
              <a:rPr lang="en-US" altLang="zh-CN" sz="2400" b="1" dirty="0" smtClean="0">
                <a:solidFill>
                  <a:srgbClr val="0000FF"/>
                </a:solidFill>
                <a:ea typeface="华文楷体"/>
                <a:cs typeface="Times New Roman" pitchFamily="18" charset="0"/>
              </a:rPr>
              <a:t>between the </a:t>
            </a:r>
            <a:r>
              <a:rPr lang="en-US" altLang="zh-CN" sz="2400" b="1" dirty="0" smtClean="0">
                <a:solidFill>
                  <a:srgbClr val="0000FF"/>
                </a:solidFill>
                <a:ea typeface="华文楷体"/>
                <a:cs typeface="Times New Roman" pitchFamily="18" charset="0"/>
              </a:rPr>
              <a:t>steel and aluminum </a:t>
            </a:r>
            <a:r>
              <a:rPr lang="en-US" altLang="zh-CN" sz="2400" b="1" dirty="0">
                <a:solidFill>
                  <a:srgbClr val="0000FF"/>
                </a:solidFill>
                <a:ea typeface="华文楷体"/>
                <a:cs typeface="Times New Roman" pitchFamily="18" charset="0"/>
              </a:rPr>
              <a:t>lamination </a:t>
            </a:r>
            <a:r>
              <a:rPr lang="en-US" altLang="zh-CN" sz="2400" b="1" dirty="0" smtClean="0">
                <a:solidFill>
                  <a:srgbClr val="0000FF"/>
                </a:solidFill>
                <a:ea typeface="华文楷体"/>
                <a:cs typeface="Times New Roman" pitchFamily="18" charset="0"/>
              </a:rPr>
              <a:t>as well as to test performance of the newly developed lamination with thickness of 1mm </a:t>
            </a:r>
            <a:r>
              <a:rPr lang="en-GB" altLang="zh-CN" sz="2400" b="1" dirty="0" smtClean="0">
                <a:solidFill>
                  <a:srgbClr val="0000FF"/>
                </a:solidFill>
                <a:ea typeface="华文楷体"/>
                <a:cs typeface="Times New Roman" pitchFamily="18" charset="0"/>
              </a:rPr>
              <a:t>, two kinds of subscale dipole magnets will be </a:t>
            </a:r>
            <a:r>
              <a:rPr lang="en-GB" altLang="zh-CN" sz="2400" b="1" dirty="0" smtClean="0">
                <a:solidFill>
                  <a:srgbClr val="0000FF"/>
                </a:solidFill>
                <a:ea typeface="华文楷体"/>
                <a:cs typeface="Times New Roman" pitchFamily="18" charset="0"/>
              </a:rPr>
              <a:t>developed.</a:t>
            </a:r>
            <a:endParaRPr lang="en-GB" altLang="zh-CN" sz="2400" b="1" dirty="0">
              <a:solidFill>
                <a:srgbClr val="0000FF"/>
              </a:solidFill>
              <a:ea typeface="华文楷体"/>
              <a:cs typeface="Times New Roman" pitchFamily="18" charset="0"/>
            </a:endParaRPr>
          </a:p>
        </p:txBody>
      </p:sp>
      <p:sp>
        <p:nvSpPr>
          <p:cNvPr id="14" name="文本框 23">
            <a:extLst>
              <a:ext uri="{FF2B5EF4-FFF2-40B4-BE49-F238E27FC236}">
                <a16:creationId xmlns:a16="http://schemas.microsoft.com/office/drawing/2014/main" xmlns="" id="{3545BBB0-F5A1-4124-8C5A-A942C707EE66}"/>
              </a:ext>
            </a:extLst>
          </p:cNvPr>
          <p:cNvSpPr txBox="1"/>
          <p:nvPr/>
        </p:nvSpPr>
        <p:spPr>
          <a:xfrm>
            <a:off x="2531604" y="172081"/>
            <a:ext cx="76688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dipole magnets </a:t>
            </a:r>
            <a:r>
              <a:rPr lang="en-US" altLang="zh-CN" sz="30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for </a:t>
            </a: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the Booster</a:t>
            </a:r>
            <a:endParaRPr lang="zh-CN" altLang="en-US"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695364" y="4212203"/>
            <a:ext cx="1800200" cy="2400267"/>
          </a:xfrm>
          <a:prstGeom prst="rect">
            <a:avLst/>
          </a:prstGeom>
        </p:spPr>
      </p:pic>
    </p:spTree>
    <p:extLst>
      <p:ext uri="{BB962C8B-B14F-4D97-AF65-F5344CB8AC3E}">
        <p14:creationId xmlns:p14="http://schemas.microsoft.com/office/powerpoint/2010/main" val="117350657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7</a:t>
            </a:fld>
            <a:endParaRPr lang="zh-CN" altLang="en-US" dirty="0"/>
          </a:p>
        </p:txBody>
      </p:sp>
      <p:sp>
        <p:nvSpPr>
          <p:cNvPr id="12" name="Rectangle 8"/>
          <p:cNvSpPr>
            <a:spLocks noChangeArrowheads="1"/>
          </p:cNvSpPr>
          <p:nvPr/>
        </p:nvSpPr>
        <p:spPr bwMode="auto">
          <a:xfrm>
            <a:off x="232994" y="1089567"/>
            <a:ext cx="11712624" cy="1569660"/>
          </a:xfrm>
          <a:prstGeom prst="rect">
            <a:avLst/>
          </a:prstGeom>
          <a:noFill/>
          <a:ln w="9525">
            <a:noFill/>
            <a:miter lim="800000"/>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panose="02010600040101010101" charset="-122"/>
                <a:cs typeface="Times New Roman" panose="02020603050405020304" pitchFamily="18" charset="0"/>
              </a:rPr>
              <a:t>Purpose</a:t>
            </a:r>
            <a:r>
              <a:rPr lang="zh-CN" altLang="en-US" sz="2400" b="1" dirty="0" smtClean="0">
                <a:solidFill>
                  <a:srgbClr val="FF0000"/>
                </a:solidFill>
                <a:ea typeface="华文楷体" panose="02010600040101010101" charset="-122"/>
                <a:cs typeface="Times New Roman" panose="02020603050405020304" pitchFamily="18" charset="0"/>
              </a:rPr>
              <a:t>：</a:t>
            </a:r>
            <a:r>
              <a:rPr lang="en-US" altLang="zh-CN" sz="2400" b="1" dirty="0">
                <a:solidFill>
                  <a:srgbClr val="0000FF"/>
                </a:solidFill>
                <a:ea typeface="华文楷体" panose="02010600040101010101" charset="-122"/>
                <a:cs typeface="Times New Roman" panose="02020603050405020304" pitchFamily="18" charset="0"/>
              </a:rPr>
              <a:t>To </a:t>
            </a:r>
            <a:r>
              <a:rPr lang="en-US" altLang="zh-CN" sz="2400" b="1" dirty="0" smtClean="0">
                <a:solidFill>
                  <a:srgbClr val="0000FF"/>
                </a:solidFill>
                <a:ea typeface="华文楷体" panose="02010600040101010101" charset="-122"/>
                <a:cs typeface="Times New Roman" panose="02020603050405020304" pitchFamily="18" charset="0"/>
              </a:rPr>
              <a:t>decrease the </a:t>
            </a:r>
            <a:r>
              <a:rPr lang="en-US" altLang="zh-CN" sz="2400" b="1" dirty="0">
                <a:solidFill>
                  <a:srgbClr val="0000FF"/>
                </a:solidFill>
                <a:ea typeface="华文楷体" panose="02010600040101010101" charset="-122"/>
                <a:cs typeface="Times New Roman" panose="02020603050405020304" pitchFamily="18" charset="0"/>
              </a:rPr>
              <a:t>production cost </a:t>
            </a:r>
            <a:r>
              <a:rPr lang="en-US" altLang="zh-CN" sz="2400" b="1" dirty="0" smtClean="0">
                <a:solidFill>
                  <a:srgbClr val="0000FF"/>
                </a:solidFill>
                <a:ea typeface="华文楷体" panose="02010600040101010101" charset="-122"/>
                <a:cs typeface="Times New Roman" panose="02020603050405020304" pitchFamily="18" charset="0"/>
              </a:rPr>
              <a:t>and increase the production efficiency of </a:t>
            </a:r>
            <a:r>
              <a:rPr lang="en-US" altLang="zh-CN" sz="2400" b="1" dirty="0">
                <a:solidFill>
                  <a:srgbClr val="0000FF"/>
                </a:solidFill>
                <a:ea typeface="华文楷体" panose="02010600040101010101" charset="-122"/>
                <a:cs typeface="Times New Roman" panose="02020603050405020304" pitchFamily="18" charset="0"/>
              </a:rPr>
              <a:t>the </a:t>
            </a:r>
            <a:r>
              <a:rPr lang="en-US" altLang="zh-CN" sz="2400" b="1" dirty="0" smtClean="0">
                <a:solidFill>
                  <a:srgbClr val="0000FF"/>
                </a:solidFill>
                <a:ea typeface="华文楷体" panose="02010600040101010101" charset="-122"/>
                <a:cs typeface="Times New Roman" panose="02020603050405020304" pitchFamily="18" charset="0"/>
              </a:rPr>
              <a:t>dipole </a:t>
            </a:r>
            <a:r>
              <a:rPr lang="en-US" altLang="zh-CN" sz="2400" b="1" dirty="0">
                <a:solidFill>
                  <a:srgbClr val="0000FF"/>
                </a:solidFill>
                <a:ea typeface="华文楷体" panose="02010600040101010101" charset="-122"/>
                <a:cs typeface="Times New Roman" panose="02020603050405020304" pitchFamily="18" charset="0"/>
              </a:rPr>
              <a:t>magnets, </a:t>
            </a:r>
            <a:r>
              <a:rPr lang="en-US" altLang="zh-CN" sz="2400" b="1" dirty="0" smtClean="0">
                <a:solidFill>
                  <a:srgbClr val="0000FF"/>
                </a:solidFill>
                <a:ea typeface="华文楷体" panose="02010600040101010101" charset="-122"/>
                <a:cs typeface="Times New Roman" panose="02020603050405020304" pitchFamily="18" charset="0"/>
              </a:rPr>
              <a:t>three automatic </a:t>
            </a:r>
            <a:r>
              <a:rPr lang="en-US" altLang="zh-CN" sz="2400" b="1" dirty="0">
                <a:solidFill>
                  <a:srgbClr val="0000FF"/>
                </a:solidFill>
                <a:ea typeface="华文楷体" panose="02010600040101010101" charset="-122"/>
                <a:cs typeface="Times New Roman" panose="02020603050405020304" pitchFamily="18" charset="0"/>
              </a:rPr>
              <a:t>magnet production </a:t>
            </a:r>
            <a:r>
              <a:rPr lang="en-US" altLang="zh-CN" sz="2400" b="1" dirty="0" smtClean="0">
                <a:solidFill>
                  <a:srgbClr val="0000FF"/>
                </a:solidFill>
                <a:ea typeface="华文楷体" panose="02010600040101010101" charset="-122"/>
                <a:cs typeface="Times New Roman" panose="02020603050405020304" pitchFamily="18" charset="0"/>
              </a:rPr>
              <a:t>lines are planned to be developed. </a:t>
            </a:r>
            <a:r>
              <a:rPr lang="en-US" altLang="zh-CN" sz="2400" b="1" dirty="0">
                <a:solidFill>
                  <a:srgbClr val="0000FF"/>
                </a:solidFill>
                <a:ea typeface="华文楷体" panose="02010600040101010101" charset="-122"/>
                <a:cs typeface="Times New Roman" panose="02020603050405020304" pitchFamily="18" charset="0"/>
              </a:rPr>
              <a:t>Each line will automatically produce </a:t>
            </a:r>
            <a:r>
              <a:rPr lang="en-US" altLang="zh-CN" sz="2400" b="1" dirty="0" smtClean="0">
                <a:solidFill>
                  <a:srgbClr val="FF0000"/>
                </a:solidFill>
                <a:ea typeface="华文楷体" panose="02010600040101010101" charset="-122"/>
                <a:cs typeface="Times New Roman" panose="02020603050405020304" pitchFamily="18" charset="0"/>
              </a:rPr>
              <a:t>4</a:t>
            </a:r>
            <a:r>
              <a:rPr lang="en-US" altLang="zh-CN" sz="2400" b="1" dirty="0" smtClean="0">
                <a:solidFill>
                  <a:srgbClr val="0000FF"/>
                </a:solidFill>
                <a:ea typeface="华文楷体" panose="02010600040101010101" charset="-122"/>
                <a:cs typeface="Times New Roman" panose="02020603050405020304" pitchFamily="18" charset="0"/>
              </a:rPr>
              <a:t> magnets every day so that three lines are expected to complete the production of </a:t>
            </a:r>
            <a:r>
              <a:rPr lang="en-US" altLang="zh-CN" sz="2400" b="1" dirty="0" smtClean="0">
                <a:solidFill>
                  <a:srgbClr val="FF0000"/>
                </a:solidFill>
                <a:ea typeface="华文楷体" panose="02010600040101010101" charset="-122"/>
                <a:cs typeface="Times New Roman" panose="02020603050405020304" pitchFamily="18" charset="0"/>
              </a:rPr>
              <a:t>15000</a:t>
            </a:r>
            <a:r>
              <a:rPr lang="en-US" altLang="zh-CN" sz="2400" b="1" dirty="0" smtClean="0">
                <a:solidFill>
                  <a:srgbClr val="0000FF"/>
                </a:solidFill>
                <a:ea typeface="华文楷体" panose="02010600040101010101" charset="-122"/>
                <a:cs typeface="Times New Roman" panose="02020603050405020304" pitchFamily="18" charset="0"/>
              </a:rPr>
              <a:t> magnets in </a:t>
            </a:r>
            <a:r>
              <a:rPr lang="en-US" altLang="zh-CN" sz="2400" b="1" dirty="0" smtClean="0">
                <a:solidFill>
                  <a:srgbClr val="FF0000"/>
                </a:solidFill>
                <a:ea typeface="华文楷体" panose="02010600040101010101" charset="-122"/>
                <a:cs typeface="Times New Roman" panose="02020603050405020304" pitchFamily="18" charset="0"/>
              </a:rPr>
              <a:t>five</a:t>
            </a:r>
            <a:r>
              <a:rPr lang="en-US" altLang="zh-CN" sz="2400" b="1" dirty="0" smtClean="0">
                <a:solidFill>
                  <a:srgbClr val="0000FF"/>
                </a:solidFill>
                <a:ea typeface="华文楷体" panose="02010600040101010101" charset="-122"/>
                <a:cs typeface="Times New Roman" panose="02020603050405020304" pitchFamily="18" charset="0"/>
              </a:rPr>
              <a:t> years. </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5" y="2782529"/>
            <a:ext cx="5832648" cy="358559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376" y="2966189"/>
            <a:ext cx="2786832" cy="3372434"/>
          </a:xfrm>
          <a:prstGeom prst="rect">
            <a:avLst/>
          </a:prstGeom>
        </p:spPr>
      </p:pic>
      <p:sp>
        <p:nvSpPr>
          <p:cNvPr id="9"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8</a:t>
            </a:fld>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704" y="2852936"/>
            <a:ext cx="4903091" cy="2910202"/>
          </a:xfrm>
          <a:prstGeom prst="rect">
            <a:avLst/>
          </a:prstGeom>
        </p:spPr>
      </p:pic>
      <p:sp>
        <p:nvSpPr>
          <p:cNvPr id="9" name="Rectangle 8"/>
          <p:cNvSpPr>
            <a:spLocks noChangeArrowheads="1"/>
          </p:cNvSpPr>
          <p:nvPr/>
        </p:nvSpPr>
        <p:spPr bwMode="auto">
          <a:xfrm>
            <a:off x="335360" y="1124744"/>
            <a:ext cx="11442333" cy="12003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Ø"/>
            </a:pPr>
            <a:r>
              <a:rPr lang="en-GB" altLang="zh-CN" sz="2400" b="1" dirty="0" smtClean="0">
                <a:solidFill>
                  <a:srgbClr val="0000FF"/>
                </a:solidFill>
                <a:ea typeface="华文楷体"/>
                <a:cs typeface="Times New Roman" pitchFamily="18" charset="0"/>
              </a:rPr>
              <a:t>The first automatic magnet production line will produce one kind of the dipole-</a:t>
            </a:r>
            <a:r>
              <a:rPr lang="en-GB" altLang="zh-CN" sz="2400" b="1" dirty="0" err="1" smtClean="0">
                <a:solidFill>
                  <a:srgbClr val="0000FF"/>
                </a:solidFill>
                <a:ea typeface="华文楷体"/>
                <a:cs typeface="Times New Roman" pitchFamily="18" charset="0"/>
              </a:rPr>
              <a:t>sextupole</a:t>
            </a:r>
            <a:r>
              <a:rPr lang="en-GB" altLang="zh-CN" sz="2400" b="1" dirty="0" smtClean="0">
                <a:solidFill>
                  <a:srgbClr val="0000FF"/>
                </a:solidFill>
                <a:ea typeface="华文楷体"/>
                <a:cs typeface="Times New Roman" pitchFamily="18" charset="0"/>
              </a:rPr>
              <a:t> </a:t>
            </a:r>
            <a:r>
              <a:rPr lang="en-GB" altLang="zh-CN" sz="2400" b="1" dirty="0">
                <a:solidFill>
                  <a:srgbClr val="0000FF"/>
                </a:solidFill>
                <a:ea typeface="华文楷体"/>
                <a:cs typeface="Times New Roman" pitchFamily="18" charset="0"/>
              </a:rPr>
              <a:t>combined </a:t>
            </a:r>
            <a:r>
              <a:rPr lang="en-GB" altLang="zh-CN" sz="2400" b="1" dirty="0" smtClean="0">
                <a:solidFill>
                  <a:srgbClr val="0000FF"/>
                </a:solidFill>
                <a:ea typeface="华文楷体"/>
                <a:cs typeface="Times New Roman" pitchFamily="18" charset="0"/>
              </a:rPr>
              <a:t>magnet for the CEPC Booster.  The optimized cross section and magnetic flux lines of the magnet are shown below.</a:t>
            </a:r>
            <a:endParaRPr lang="en-GB" altLang="zh-CN" sz="2400" b="1" dirty="0">
              <a:solidFill>
                <a:srgbClr val="0000FF"/>
              </a:solidFill>
              <a:ea typeface="华文楷体"/>
              <a:cs typeface="Times New Roman" pitchFamily="18" charset="0"/>
            </a:endParaRPr>
          </a:p>
        </p:txBody>
      </p:sp>
      <p:sp>
        <p:nvSpPr>
          <p:cNvPr id="12"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spTree>
    <p:extLst>
      <p:ext uri="{BB962C8B-B14F-4D97-AF65-F5344CB8AC3E}">
        <p14:creationId xmlns:p14="http://schemas.microsoft.com/office/powerpoint/2010/main" val="219270897"/>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9</a:t>
            </a:fld>
            <a:endParaRPr lang="zh-CN" altLang="en-US" dirty="0"/>
          </a:p>
        </p:txBody>
      </p:sp>
      <p:sp>
        <p:nvSpPr>
          <p:cNvPr id="13" name="Rectangle 8"/>
          <p:cNvSpPr>
            <a:spLocks noChangeArrowheads="1"/>
          </p:cNvSpPr>
          <p:nvPr/>
        </p:nvSpPr>
        <p:spPr bwMode="auto">
          <a:xfrm>
            <a:off x="327339" y="1045010"/>
            <a:ext cx="11582648" cy="3200876"/>
          </a:xfrm>
          <a:prstGeom prst="rect">
            <a:avLst/>
          </a:prstGeom>
          <a:noFill/>
          <a:ln w="9525">
            <a:noFill/>
            <a:miter lim="800000"/>
          </a:ln>
        </p:spPr>
        <p:txBody>
          <a:bodyPr wrap="square" anchor="ctr">
            <a:spAutoFit/>
          </a:bodyPr>
          <a:lstStyle/>
          <a:p>
            <a:pPr marL="342900" indent="-342900" algn="just">
              <a:spcBef>
                <a:spcPts val="600"/>
              </a:spcBef>
              <a:buClr>
                <a:srgbClr val="FF0000"/>
              </a:buClr>
              <a:buFont typeface="Wingdings" panose="05000000000000000000" pitchFamily="2" charset="2"/>
              <a:buChar char="Ø"/>
            </a:pPr>
            <a:r>
              <a:rPr lang="en-US" altLang="zh-CN" sz="2400" b="1" dirty="0">
                <a:solidFill>
                  <a:srgbClr val="0000FF"/>
                </a:solidFill>
                <a:ea typeface="华文楷体" panose="02010600040101010101" charset="-122"/>
                <a:cs typeface="Times New Roman" panose="02020603050405020304" pitchFamily="18" charset="0"/>
              </a:rPr>
              <a:t>The magnet has a two-in-one H-type </a:t>
            </a:r>
            <a:r>
              <a:rPr lang="en-US" altLang="zh-CN" sz="2400" b="1" dirty="0" smtClean="0">
                <a:solidFill>
                  <a:srgbClr val="0000FF"/>
                </a:solidFill>
                <a:ea typeface="华文楷体" panose="02010600040101010101" charset="-122"/>
                <a:cs typeface="Times New Roman" panose="02020603050405020304" pitchFamily="18" charset="0"/>
              </a:rPr>
              <a:t>structure, of which the length is </a:t>
            </a:r>
            <a:r>
              <a:rPr lang="en-US" altLang="zh-CN" sz="2400" b="1" dirty="0">
                <a:solidFill>
                  <a:srgbClr val="FF0000"/>
                </a:solidFill>
                <a:ea typeface="华文楷体" panose="02010600040101010101" charset="-122"/>
                <a:cs typeface="Times New Roman" panose="02020603050405020304" pitchFamily="18" charset="0"/>
              </a:rPr>
              <a:t>4680mm</a:t>
            </a:r>
            <a:r>
              <a:rPr lang="zh-CN" altLang="en-US" sz="2400" b="1" dirty="0">
                <a:solidFill>
                  <a:srgbClr val="0000FF"/>
                </a:solidFill>
                <a:ea typeface="华文楷体" panose="02010600040101010101" charset="-122"/>
                <a:cs typeface="Times New Roman" panose="02020603050405020304" pitchFamily="18" charset="0"/>
              </a:rPr>
              <a:t> </a:t>
            </a:r>
            <a:r>
              <a:rPr lang="en-US" altLang="zh-CN" sz="2400" b="1" dirty="0">
                <a:solidFill>
                  <a:srgbClr val="0000FF"/>
                </a:solidFill>
                <a:ea typeface="华文楷体" panose="02010600040101010101" charset="-122"/>
                <a:cs typeface="Times New Roman" panose="02020603050405020304" pitchFamily="18" charset="0"/>
              </a:rPr>
              <a:t>and the gap is </a:t>
            </a:r>
            <a:r>
              <a:rPr lang="en-US" altLang="zh-CN" sz="2400" b="1" dirty="0">
                <a:solidFill>
                  <a:srgbClr val="FF0000"/>
                </a:solidFill>
                <a:ea typeface="华文楷体" panose="02010600040101010101" charset="-122"/>
                <a:cs typeface="Times New Roman" panose="02020603050405020304" pitchFamily="18" charset="0"/>
              </a:rPr>
              <a:t>63mm</a:t>
            </a:r>
            <a:r>
              <a:rPr lang="en-US" altLang="zh-CN" sz="2400" b="1" dirty="0">
                <a:solidFill>
                  <a:srgbClr val="0000FF"/>
                </a:solidFill>
                <a:ea typeface="华文楷体" panose="02010600040101010101" charset="-122"/>
                <a:cs typeface="Times New Roman" panose="02020603050405020304" pitchFamily="18" charset="0"/>
              </a:rPr>
              <a:t>.</a:t>
            </a:r>
          </a:p>
          <a:p>
            <a:pPr marL="342900" indent="-342900" algn="just">
              <a:spcBef>
                <a:spcPts val="600"/>
              </a:spcBef>
              <a:buClr>
                <a:srgbClr val="FF0000"/>
              </a:buClr>
              <a:buFont typeface="Wingdings" panose="05000000000000000000" pitchFamily="2" charset="2"/>
              <a:buChar char="Ø"/>
            </a:pPr>
            <a:r>
              <a:rPr lang="en-US" altLang="zh-CN" sz="2400" b="1" dirty="0" smtClean="0">
                <a:solidFill>
                  <a:srgbClr val="0000FF"/>
                </a:solidFill>
                <a:ea typeface="华文楷体" panose="02010600040101010101" charset="-122"/>
                <a:cs typeface="Times New Roman" panose="02020603050405020304" pitchFamily="18" charset="0"/>
              </a:rPr>
              <a:t>The cores of the magnet are composed of steel and aluminum lamination, iron plates, central and surrounding draw bars.</a:t>
            </a:r>
          </a:p>
          <a:p>
            <a:pPr marL="342900" indent="-342900" algn="just">
              <a:spcBef>
                <a:spcPts val="600"/>
              </a:spcBef>
              <a:buClr>
                <a:srgbClr val="FF0000"/>
              </a:buClr>
              <a:buFont typeface="Wingdings" panose="05000000000000000000" pitchFamily="2" charset="2"/>
              <a:buChar char="Ø"/>
            </a:pPr>
            <a:r>
              <a:rPr lang="en-US" altLang="zh-CN" sz="2400" b="1" dirty="0" smtClean="0">
                <a:solidFill>
                  <a:srgbClr val="0000FF"/>
                </a:solidFill>
                <a:ea typeface="华文楷体" panose="02010600040101010101" charset="-122"/>
                <a:cs typeface="Times New Roman" panose="02020603050405020304" pitchFamily="18" charset="0"/>
              </a:rPr>
              <a:t>Since the cores are too long to ensure the production precision, especially produced by automatic production line, the long cores will split into three short ones and then assembled together, so the actual length of the stacked cores is shortened from </a:t>
            </a:r>
            <a:r>
              <a:rPr lang="en-US" altLang="zh-CN" sz="2400" b="1" dirty="0" smtClean="0">
                <a:solidFill>
                  <a:srgbClr val="FF0000"/>
                </a:solidFill>
                <a:ea typeface="华文楷体" panose="02010600040101010101" charset="-122"/>
                <a:cs typeface="Times New Roman" panose="02020603050405020304" pitchFamily="18" charset="0"/>
              </a:rPr>
              <a:t>4680mm </a:t>
            </a:r>
            <a:r>
              <a:rPr lang="en-US" altLang="zh-CN" sz="2400" b="1" dirty="0" smtClean="0">
                <a:solidFill>
                  <a:srgbClr val="0000FF"/>
                </a:solidFill>
                <a:ea typeface="华文楷体" panose="02010600040101010101" charset="-122"/>
                <a:cs typeface="Times New Roman" panose="02020603050405020304" pitchFamily="18" charset="0"/>
              </a:rPr>
              <a:t>to</a:t>
            </a:r>
            <a:r>
              <a:rPr lang="en-US" altLang="zh-CN" sz="2400" b="1" dirty="0" smtClean="0">
                <a:solidFill>
                  <a:srgbClr val="FF0000"/>
                </a:solidFill>
                <a:ea typeface="华文楷体" panose="02010600040101010101" charset="-122"/>
                <a:cs typeface="Times New Roman" panose="02020603050405020304" pitchFamily="18" charset="0"/>
              </a:rPr>
              <a:t> 1560mm.</a:t>
            </a:r>
            <a:r>
              <a:rPr lang="en-US" altLang="zh-CN" sz="2400" b="1" dirty="0" smtClean="0">
                <a:solidFill>
                  <a:srgbClr val="0000FF"/>
                </a:solidFill>
                <a:ea typeface="华文楷体" panose="02010600040101010101" charset="-122"/>
                <a:cs typeface="Times New Roman" panose="02020603050405020304" pitchFamily="18" charset="0"/>
              </a:rPr>
              <a:t>.</a:t>
            </a:r>
            <a:endParaRPr lang="en-US" altLang="zh-CN" sz="2400" b="1" dirty="0">
              <a:solidFill>
                <a:srgbClr val="0000FF"/>
              </a:solidFill>
              <a:ea typeface="华文楷体" panose="02010600040101010101" charset="-122"/>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767408" y="4337814"/>
            <a:ext cx="4063200" cy="1755482"/>
          </a:xfrm>
          <a:prstGeom prst="rect">
            <a:avLst/>
          </a:prstGeom>
        </p:spPr>
      </p:pic>
      <p:pic>
        <p:nvPicPr>
          <p:cNvPr id="10" name="图片 9"/>
          <p:cNvPicPr>
            <a:picLocks noChangeAspect="1"/>
          </p:cNvPicPr>
          <p:nvPr/>
        </p:nvPicPr>
        <p:blipFill>
          <a:blip r:embed="rId4"/>
          <a:stretch>
            <a:fillRect/>
          </a:stretch>
        </p:blipFill>
        <p:spPr>
          <a:xfrm>
            <a:off x="7896482" y="4509120"/>
            <a:ext cx="3536249" cy="1800200"/>
          </a:xfrm>
          <a:prstGeom prst="rect">
            <a:avLst/>
          </a:prstGeom>
        </p:spPr>
      </p:pic>
      <p:pic>
        <p:nvPicPr>
          <p:cNvPr id="11" name="图片 10"/>
          <p:cNvPicPr>
            <a:picLocks noChangeAspect="1"/>
          </p:cNvPicPr>
          <p:nvPr/>
        </p:nvPicPr>
        <p:blipFill>
          <a:blip r:embed="rId5"/>
          <a:stretch>
            <a:fillRect/>
          </a:stretch>
        </p:blipFill>
        <p:spPr>
          <a:xfrm>
            <a:off x="4367808" y="4864283"/>
            <a:ext cx="3501711" cy="1522775"/>
          </a:xfrm>
          <a:prstGeom prst="rect">
            <a:avLst/>
          </a:prstGeom>
        </p:spPr>
      </p:pic>
      <p:sp>
        <p:nvSpPr>
          <p:cNvPr id="15" name="文本框 23"/>
          <p:cNvSpPr txBox="1"/>
          <p:nvPr/>
        </p:nvSpPr>
        <p:spPr>
          <a:xfrm>
            <a:off x="2711624" y="188640"/>
            <a:ext cx="7560840"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lnSpc>
                <a:spcPct val="120000"/>
              </a:lnSpc>
              <a:spcBef>
                <a:spcPts val="1000"/>
              </a:spcBef>
              <a:buClr>
                <a:srgbClr val="C00000"/>
              </a:buClr>
            </a:pPr>
            <a:r>
              <a:rPr lang="en-US" altLang="zh-CN" sz="3000" b="1" dirty="0">
                <a:solidFill>
                  <a:srgbClr val="FF0000"/>
                </a:solidFill>
                <a:effectLst>
                  <a:outerShdw blurRad="38100" dist="38100" dir="2700000" algn="tl">
                    <a:srgbClr val="000000">
                      <a:alpha val="43137"/>
                    </a:srgbClr>
                  </a:outerShdw>
                </a:effectLst>
                <a:latin typeface="Arial Black" panose="020B0A04020102020204" pitchFamily="34" charset="0"/>
                <a:ea typeface="微软雅黑" panose="020B0503020204020204" pitchFamily="34" charset="-122"/>
                <a:cs typeface="+mj-cs"/>
              </a:rPr>
              <a:t>Automatic magnet production line</a:t>
            </a:r>
          </a:p>
        </p:txBody>
      </p:sp>
    </p:spTree>
    <p:extLst>
      <p:ext uri="{BB962C8B-B14F-4D97-AF65-F5344CB8AC3E}">
        <p14:creationId xmlns:p14="http://schemas.microsoft.com/office/powerpoint/2010/main" val="407747471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NmY2E3MDEwZGFmNmY2MjFiMTlmNWEyYzE4NjhiMG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58521</TotalTime>
  <Words>1627</Words>
  <Application>Microsoft Office PowerPoint</Application>
  <PresentationFormat>宽屏</PresentationFormat>
  <Paragraphs>197</Paragraphs>
  <Slides>24</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 Unicode MS</vt:lpstr>
      <vt:lpstr>等线</vt:lpstr>
      <vt:lpstr>华文楷体</vt:lpstr>
      <vt:lpstr>宋体</vt:lpstr>
      <vt:lpstr>微软雅黑</vt:lpstr>
      <vt:lpstr>Arial</vt:lpstr>
      <vt:lpstr>Arial Black</vt:lpstr>
      <vt:lpstr>Calibri</vt:lpstr>
      <vt:lpstr>Cambria</vt:lpstr>
      <vt:lpstr>Times New Roman</vt:lpstr>
      <vt:lpstr>Wingdings</vt:lpstr>
      <vt:lpstr>Office 主题</vt:lpstr>
      <vt:lpstr>PowerPoint 演示文稿</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magnets for the Collider</vt:lpstr>
      <vt:lpstr>The magnets for the Collider</vt:lpstr>
      <vt:lpstr>The magnets for the Collider</vt:lpstr>
      <vt:lpstr>Summary</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8615699787073</cp:lastModifiedBy>
  <cp:revision>2700</cp:revision>
  <cp:lastPrinted>2022-11-06T05:19:00Z</cp:lastPrinted>
  <dcterms:created xsi:type="dcterms:W3CDTF">2012-09-04T11:33:00Z</dcterms:created>
  <dcterms:modified xsi:type="dcterms:W3CDTF">2024-04-08T12:51:15Z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5585A1DEA0624040AC21A73A27EC5670_12</vt:lpwstr>
  </property>
  <property fmtid="{D5CDD505-2E9C-101B-9397-08002B2CF9AE}" pid="3" name="KSOProductBuildVer">
    <vt:lpwstr>2052-12.1.0.15120</vt:lpwstr>
  </property>
</Properties>
</file>