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53" r:id="rId2"/>
    <p:sldId id="1242" r:id="rId3"/>
    <p:sldId id="1196" r:id="rId4"/>
    <p:sldId id="1225" r:id="rId5"/>
    <p:sldId id="1226" r:id="rId6"/>
    <p:sldId id="1220" r:id="rId7"/>
    <p:sldId id="1249" r:id="rId8"/>
    <p:sldId id="1190" r:id="rId9"/>
    <p:sldId id="1187" r:id="rId10"/>
    <p:sldId id="1189" r:id="rId11"/>
    <p:sldId id="1227" r:id="rId12"/>
    <p:sldId id="1163" r:id="rId13"/>
    <p:sldId id="1205" r:id="rId14"/>
    <p:sldId id="1251" r:id="rId15"/>
    <p:sldId id="1252" r:id="rId16"/>
    <p:sldId id="1250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A249"/>
    <a:srgbClr val="003399"/>
    <a:srgbClr val="0070C0"/>
    <a:srgbClr val="4D8357"/>
    <a:srgbClr val="FDCC6D"/>
    <a:srgbClr val="E6E6E6"/>
    <a:srgbClr val="FFFFFF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0" autoAdjust="0"/>
    <p:restoredTop sz="94312" autoAdjust="0"/>
  </p:normalViewPr>
  <p:slideViewPr>
    <p:cSldViewPr>
      <p:cViewPr varScale="1">
        <p:scale>
          <a:sx n="116" d="100"/>
          <a:sy n="116" d="100"/>
        </p:scale>
        <p:origin x="944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8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25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2024/4/7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2088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CEPC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Polarization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studies in EDR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919536" y="4091688"/>
            <a:ext cx="7938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Zhe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Duan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the CEPC Polarization Working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8-11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April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2024,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2024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CEPC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Workshop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EU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Edition,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email: </a:t>
            </a:r>
            <a:r>
              <a:rPr lang="en-US" altLang="zh-CN" dirty="0" err="1">
                <a:solidFill>
                  <a:schemeClr val="bg1"/>
                </a:solidFill>
              </a:rPr>
              <a:t>duanz@ihep.ac.cn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9CC69A-F74D-486C-8BF4-51DFEF834EDC}"/>
              </a:ext>
            </a:extLst>
          </p:cNvPr>
          <p:cNvSpPr txBox="1"/>
          <p:nvPr/>
        </p:nvSpPr>
        <p:spPr>
          <a:xfrm>
            <a:off x="6023992" y="30778"/>
            <a:ext cx="597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Circular Electron Positron Collider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2"/>
    </mc:Choice>
    <mc:Fallback xmlns="">
      <p:transition spd="slow" advTm="237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240F801-B425-03F3-2CBC-054835CED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6336" y="1074313"/>
                <a:ext cx="11305256" cy="131638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/>
                  <a:t>Up-down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asymmetry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flipping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laser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helicity</a:t>
                </a:r>
              </a:p>
              <a:p>
                <a:pPr lvl="1"/>
                <a:r>
                  <a:rPr lang="en-US" altLang="zh-CN" dirty="0">
                    <a:solidFill>
                      <a:srgbClr val="00B050"/>
                    </a:solidFill>
                  </a:rPr>
                  <a:t>Integrate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over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horizontal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direction</a:t>
                </a:r>
              </a:p>
              <a:p>
                <a:pPr lvl="1"/>
                <a:r>
                  <a:rPr lang="en-US" altLang="zh-CN" dirty="0">
                    <a:solidFill>
                      <a:srgbClr val="00B050"/>
                    </a:solidFill>
                  </a:rPr>
                  <a:t>Fit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with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expected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formula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00A24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00A24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A249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00A249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altLang="zh-CN" i="1">
                        <a:solidFill>
                          <a:srgbClr val="00A24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solidFill>
                      <a:srgbClr val="00A249"/>
                    </a:solidFill>
                    <a:sym typeface="+mn-ea"/>
                  </a:rPr>
                  <a:t>=</a:t>
                </a:r>
                <a:r>
                  <a:rPr lang="en-US" altLang="zh-CN" dirty="0">
                    <a:solidFill>
                      <a:srgbClr val="00A249"/>
                    </a:solidFill>
                    <a:sym typeface="+mn-ea"/>
                  </a:rPr>
                  <a:t>102.5</a:t>
                </a:r>
                <a:r>
                  <a:rPr lang="en-US" altLang="zh-CN" dirty="0">
                    <a:solidFill>
                      <a:srgbClr val="00B050"/>
                    </a:solidFill>
                    <a:sym typeface="+mn-ea"/>
                  </a:rPr>
                  <a:t>%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±</m:t>
                    </m:r>
                  </m:oMath>
                </a14:m>
                <a:r>
                  <a:rPr lang="zh-CN" altLang="en-US" dirty="0">
                    <a:solidFill>
                      <a:srgbClr val="00B050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sym typeface="+mn-ea"/>
                  </a:rPr>
                  <a:t>1.5%</a:t>
                </a:r>
                <a:r>
                  <a:rPr lang="zh-CN" altLang="en-US" dirty="0">
                    <a:solidFill>
                      <a:srgbClr val="00B050"/>
                    </a:solidFill>
                    <a:sym typeface="+mn-ea"/>
                  </a:rPr>
                  <a:t>   </a:t>
                </a:r>
                <a:r>
                  <a:rPr lang="en-US" altLang="zh-CN" dirty="0">
                    <a:solidFill>
                      <a:srgbClr val="00B050"/>
                    </a:solidFill>
                    <a:sym typeface="+mn-ea"/>
                  </a:rPr>
                  <a:t>(input</a:t>
                </a:r>
                <a:r>
                  <a:rPr lang="zh-CN" altLang="en-US" dirty="0">
                    <a:solidFill>
                      <a:srgbClr val="00B050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sym typeface="+mn-ea"/>
                  </a:rPr>
                  <a:t>P</a:t>
                </a:r>
                <a:r>
                  <a:rPr lang="en-US" altLang="zh-CN" baseline="-25000" dirty="0">
                    <a:solidFill>
                      <a:srgbClr val="00B050"/>
                    </a:solidFill>
                    <a:sym typeface="+mn-ea"/>
                  </a:rPr>
                  <a:t>y</a:t>
                </a:r>
                <a:r>
                  <a:rPr lang="zh-CN" altLang="en-US" dirty="0">
                    <a:solidFill>
                      <a:srgbClr val="00B050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sym typeface="+mn-ea"/>
                  </a:rPr>
                  <a:t>=</a:t>
                </a:r>
                <a:r>
                  <a:rPr lang="zh-CN" altLang="en-US" dirty="0">
                    <a:solidFill>
                      <a:srgbClr val="00B050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sym typeface="+mn-ea"/>
                  </a:rPr>
                  <a:t>100%)</a:t>
                </a:r>
              </a:p>
              <a:p>
                <a:pPr lvl="1"/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&lt;2%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statistical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uncertainty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for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5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min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data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taking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240F801-B425-03F3-2CBC-054835CED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336" y="1074313"/>
                <a:ext cx="11305256" cy="1316386"/>
              </a:xfrm>
              <a:blipFill>
                <a:blip r:embed="rId2"/>
                <a:stretch>
                  <a:fillRect l="-224" t="-381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A51EC27-78DD-F01E-C4AD-A67432C7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simulations, plan and research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429A3-CEE2-08B2-5FF6-0C0ED77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8" name="图片 3" descr="upload_post_object_v2_343275480">
            <a:extLst>
              <a:ext uri="{FF2B5EF4-FFF2-40B4-BE49-F238E27FC236}">
                <a16:creationId xmlns:a16="http://schemas.microsoft.com/office/drawing/2014/main" id="{2083F61E-9DBD-58EA-8C86-7D185F6A5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31" y="2376090"/>
            <a:ext cx="4032448" cy="27441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E2BF00-030D-B5F2-9981-3AAC7098E7E6}"/>
                  </a:ext>
                </a:extLst>
              </p:cNvPr>
              <p:cNvSpPr txBox="1"/>
              <p:nvPr/>
            </p:nvSpPr>
            <p:spPr>
              <a:xfrm>
                <a:off x="6378832" y="1008795"/>
                <a:ext cx="5813168" cy="51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altLang="zh-CN" dirty="0"/>
                  <a:t> assuming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/>
                  <a:t>=100%</a:t>
                </a: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Asymmetry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E2BF00-030D-B5F2-9981-3AAC7098E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832" y="1008795"/>
                <a:ext cx="5813168" cy="518475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0AD5B6-7EE9-B8DB-D113-30D1DE4809A2}"/>
              </a:ext>
            </a:extLst>
          </p:cNvPr>
          <p:cNvSpPr txBox="1"/>
          <p:nvPr/>
        </p:nvSpPr>
        <p:spPr>
          <a:xfrm>
            <a:off x="479376" y="3429000"/>
            <a:ext cx="169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A249"/>
                </a:solidFill>
              </a:rPr>
              <a:t>By</a:t>
            </a:r>
            <a:r>
              <a:rPr lang="zh-CN" altLang="en-US" b="1" dirty="0">
                <a:solidFill>
                  <a:srgbClr val="00A249"/>
                </a:solidFill>
              </a:rPr>
              <a:t> </a:t>
            </a:r>
            <a:r>
              <a:rPr lang="en-US" altLang="zh-CN" b="1" dirty="0">
                <a:solidFill>
                  <a:srgbClr val="00A249"/>
                </a:solidFill>
              </a:rPr>
              <a:t>A.</a:t>
            </a:r>
            <a:r>
              <a:rPr lang="zh-CN" altLang="en-US" b="1" dirty="0">
                <a:solidFill>
                  <a:srgbClr val="00A249"/>
                </a:solidFill>
              </a:rPr>
              <a:t> </a:t>
            </a:r>
            <a:r>
              <a:rPr lang="en-US" altLang="zh-CN" b="1" dirty="0">
                <a:solidFill>
                  <a:srgbClr val="00A249"/>
                </a:solidFill>
              </a:rPr>
              <a:t>Martens</a:t>
            </a:r>
            <a:endParaRPr lang="en-US" b="1" dirty="0">
              <a:solidFill>
                <a:srgbClr val="00A249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CE3134C-EAE2-0D37-F5B7-36CD1275A03F}"/>
              </a:ext>
            </a:extLst>
          </p:cNvPr>
          <p:cNvSpPr txBox="1">
            <a:spLocks/>
          </p:cNvSpPr>
          <p:nvPr/>
        </p:nvSpPr>
        <p:spPr>
          <a:xfrm>
            <a:off x="428568" y="5157192"/>
            <a:ext cx="11103024" cy="1577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2600" dirty="0">
                <a:solidFill>
                  <a:srgbClr val="0000FF"/>
                </a:solidFill>
              </a:rPr>
              <a:t>Research</a:t>
            </a:r>
            <a:r>
              <a:rPr lang="zh-CN" altLang="en-US" sz="2600" dirty="0">
                <a:solidFill>
                  <a:srgbClr val="0000FF"/>
                </a:solidFill>
              </a:rPr>
              <a:t> </a:t>
            </a:r>
            <a:r>
              <a:rPr lang="en-US" altLang="zh-CN" sz="2600" dirty="0">
                <a:solidFill>
                  <a:srgbClr val="0000FF"/>
                </a:solidFill>
              </a:rPr>
              <a:t>team</a:t>
            </a:r>
          </a:p>
          <a:p>
            <a:pPr marL="0" indent="0">
              <a:buFont typeface="Wingdings" pitchFamily="2" charset="2"/>
              <a:buNone/>
            </a:pPr>
            <a:r>
              <a:rPr lang="en-US" sz="2200" dirty="0"/>
              <a:t>Aurelien Martens (IJCLab, joint application for FCPPL 2024</a:t>
            </a:r>
            <a:r>
              <a:rPr lang="zh-CN" altLang="en-US" sz="2200" dirty="0"/>
              <a:t> </a:t>
            </a:r>
            <a:r>
              <a:rPr lang="en-US" altLang="zh-CN" sz="2200" dirty="0"/>
              <a:t>funding</a:t>
            </a:r>
            <a:r>
              <a:rPr lang="en-US" sz="2200" dirty="0"/>
              <a:t>)</a:t>
            </a:r>
            <a:r>
              <a:rPr lang="en-US" altLang="zh-CN" sz="2200" dirty="0"/>
              <a:t>,</a:t>
            </a:r>
            <a:r>
              <a:rPr lang="zh-CN" altLang="en-US" sz="2200" dirty="0"/>
              <a:t>  </a:t>
            </a:r>
            <a:r>
              <a:rPr lang="en-US" sz="2200" dirty="0"/>
              <a:t>Liang Zhijun and his TaichuPix team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Jianli</a:t>
            </a:r>
            <a:r>
              <a:rPr lang="zh-CN" altLang="en-US" sz="2200" dirty="0"/>
              <a:t> </a:t>
            </a:r>
            <a:r>
              <a:rPr lang="en-US" altLang="zh-CN" sz="2200" dirty="0"/>
              <a:t>Wang,</a:t>
            </a:r>
            <a:r>
              <a:rPr lang="zh-CN" altLang="en-US" sz="2200" dirty="0"/>
              <a:t> </a:t>
            </a:r>
            <a:r>
              <a:rPr lang="en-US" altLang="zh-CN" sz="2200" dirty="0" err="1"/>
              <a:t>Guangyi</a:t>
            </a:r>
            <a:r>
              <a:rPr lang="zh-CN" altLang="en-US" sz="2200" dirty="0"/>
              <a:t> </a:t>
            </a:r>
            <a:r>
              <a:rPr lang="en-US" altLang="zh-CN" sz="2200" dirty="0"/>
              <a:t>Tang,</a:t>
            </a:r>
            <a:r>
              <a:rPr lang="zh-CN" altLang="en-US" sz="2200" dirty="0"/>
              <a:t> </a:t>
            </a:r>
            <a:r>
              <a:rPr lang="en-US" altLang="zh-CN" sz="2200" dirty="0" err="1"/>
              <a:t>Daheng</a:t>
            </a:r>
            <a:r>
              <a:rPr lang="zh-CN" altLang="en-US" sz="2200" dirty="0"/>
              <a:t> </a:t>
            </a:r>
            <a:r>
              <a:rPr lang="en-US" altLang="zh-CN" sz="2200" dirty="0"/>
              <a:t>Ji,</a:t>
            </a:r>
            <a:r>
              <a:rPr lang="zh-CN" altLang="en-US" sz="2200" dirty="0"/>
              <a:t> </a:t>
            </a:r>
            <a:r>
              <a:rPr lang="en-US" altLang="zh-CN" sz="2200" dirty="0"/>
              <a:t>Dou</a:t>
            </a:r>
            <a:r>
              <a:rPr lang="zh-CN" altLang="en-US" sz="2200" dirty="0"/>
              <a:t> </a:t>
            </a:r>
            <a:r>
              <a:rPr lang="en-US" altLang="zh-CN" sz="2200" dirty="0"/>
              <a:t>Wang,</a:t>
            </a:r>
            <a:r>
              <a:rPr lang="zh-CN" altLang="en-US" sz="2200" dirty="0"/>
              <a:t> </a:t>
            </a:r>
            <a:r>
              <a:rPr lang="en-US" altLang="zh-CN" sz="2200" dirty="0" err="1"/>
              <a:t>Mengyu</a:t>
            </a:r>
            <a:r>
              <a:rPr lang="zh-CN" altLang="en-US" sz="2200" dirty="0"/>
              <a:t> </a:t>
            </a:r>
            <a:r>
              <a:rPr lang="en-US" altLang="zh-CN" sz="2200" dirty="0" err="1"/>
              <a:t>Su</a:t>
            </a:r>
            <a:r>
              <a:rPr lang="en-US" altLang="zh-CN" sz="2200" dirty="0"/>
              <a:t>.</a:t>
            </a:r>
            <a:r>
              <a:rPr lang="zh-CN" altLang="en-US" sz="2200" dirty="0"/>
              <a:t>    </a:t>
            </a:r>
            <a:r>
              <a:rPr lang="en-US" altLang="zh-CN" sz="2200" dirty="0">
                <a:solidFill>
                  <a:srgbClr val="0070C0"/>
                </a:solidFill>
              </a:rPr>
              <a:t>Potential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international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collaborators: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VEPP-4M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team</a:t>
            </a: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CN" sz="2200" dirty="0">
                <a:solidFill>
                  <a:srgbClr val="0000FF"/>
                </a:solidFill>
              </a:rPr>
              <a:t>Support</a:t>
            </a:r>
            <a:r>
              <a:rPr lang="zh-CN" altLang="en-US" sz="2200" dirty="0">
                <a:solidFill>
                  <a:srgbClr val="0000FF"/>
                </a:solidFill>
              </a:rPr>
              <a:t> </a:t>
            </a:r>
            <a:r>
              <a:rPr lang="en-US" altLang="zh-CN" sz="2200" dirty="0">
                <a:solidFill>
                  <a:srgbClr val="0000FF"/>
                </a:solidFill>
              </a:rPr>
              <a:t>from</a:t>
            </a:r>
            <a:r>
              <a:rPr lang="zh-CN" alt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Chenghui</a:t>
            </a:r>
            <a:r>
              <a:rPr lang="zh-CN" altLang="en-US" sz="2200" dirty="0"/>
              <a:t> </a:t>
            </a:r>
            <a:r>
              <a:rPr lang="en-US" sz="2200" dirty="0"/>
              <a:t>Yu </a:t>
            </a:r>
            <a:r>
              <a:rPr lang="en-US" altLang="zh-CN" sz="2200" dirty="0"/>
              <a:t>(BEPCII</a:t>
            </a:r>
            <a:r>
              <a:rPr lang="zh-CN" altLang="en-US" sz="2200" dirty="0"/>
              <a:t> </a:t>
            </a:r>
            <a:r>
              <a:rPr lang="en-US" altLang="zh-CN" sz="2200" dirty="0"/>
              <a:t>manager),</a:t>
            </a:r>
            <a:r>
              <a:rPr lang="zh-CN" altLang="en-US" sz="2200" dirty="0"/>
              <a:t>  </a:t>
            </a:r>
            <a:r>
              <a:rPr lang="en-US" altLang="zh-CN" sz="2200" dirty="0" err="1"/>
              <a:t>Xiaodong</a:t>
            </a:r>
            <a:r>
              <a:rPr lang="zh-CN" altLang="en-US" sz="2200" dirty="0"/>
              <a:t> </a:t>
            </a:r>
            <a:r>
              <a:rPr lang="en-US" altLang="zh-CN" sz="2200" dirty="0"/>
              <a:t>Li</a:t>
            </a:r>
            <a:r>
              <a:rPr lang="zh-CN" altLang="en-US" sz="2200" dirty="0"/>
              <a:t> </a:t>
            </a:r>
            <a:r>
              <a:rPr lang="en-US" altLang="zh-CN" sz="2200" dirty="0"/>
              <a:t>(BSRF</a:t>
            </a:r>
            <a:r>
              <a:rPr lang="zh-CN" altLang="en-US" sz="2200" dirty="0"/>
              <a:t> </a:t>
            </a:r>
            <a:r>
              <a:rPr lang="en-US" altLang="zh-CN" sz="2200" dirty="0"/>
              <a:t>manager),</a:t>
            </a:r>
            <a:r>
              <a:rPr lang="zh-CN" altLang="en-US" sz="2200" dirty="0"/>
              <a:t> </a:t>
            </a:r>
            <a:r>
              <a:rPr lang="en-US" altLang="zh-CN" sz="2200" dirty="0"/>
              <a:t>Yanchun</a:t>
            </a:r>
            <a:r>
              <a:rPr lang="zh-CN" altLang="en-US" sz="2200" dirty="0"/>
              <a:t> </a:t>
            </a:r>
            <a:r>
              <a:rPr lang="en-US" altLang="zh-CN" sz="2200" dirty="0"/>
              <a:t>Li</a:t>
            </a:r>
            <a:r>
              <a:rPr lang="zh-CN" altLang="en-US" sz="2200" dirty="0"/>
              <a:t> </a:t>
            </a:r>
            <a:r>
              <a:rPr lang="en-US" altLang="zh-CN" sz="2200" dirty="0"/>
              <a:t>(4W2</a:t>
            </a:r>
            <a:r>
              <a:rPr lang="zh-CN" altLang="en-US" sz="2200" dirty="0"/>
              <a:t> </a:t>
            </a:r>
            <a:r>
              <a:rPr lang="en-US" altLang="zh-CN" sz="2200" dirty="0"/>
              <a:t>beamline</a:t>
            </a:r>
            <a:r>
              <a:rPr lang="zh-CN" altLang="en-US" sz="2200" dirty="0"/>
              <a:t> </a:t>
            </a:r>
            <a:r>
              <a:rPr lang="en-US" altLang="zh-CN" sz="2200" dirty="0"/>
              <a:t>manager)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dirty="0" err="1"/>
              <a:t>Qingfu</a:t>
            </a:r>
            <a:r>
              <a:rPr lang="zh-CN" altLang="en-US" sz="2200" dirty="0"/>
              <a:t> </a:t>
            </a:r>
            <a:r>
              <a:rPr lang="en-US" altLang="zh-CN" sz="2200" dirty="0"/>
              <a:t>Han</a:t>
            </a:r>
            <a:r>
              <a:rPr lang="zh-CN" altLang="en-US" sz="2200" dirty="0"/>
              <a:t> </a:t>
            </a:r>
            <a:r>
              <a:rPr lang="en-US" altLang="zh-CN" sz="2200" dirty="0"/>
              <a:t>(expert on front</a:t>
            </a:r>
            <a:r>
              <a:rPr lang="zh-CN" altLang="en-US" sz="2200" dirty="0"/>
              <a:t> </a:t>
            </a:r>
            <a:r>
              <a:rPr lang="en-US" altLang="zh-CN" sz="2200" dirty="0"/>
              <a:t>end</a:t>
            </a:r>
            <a:r>
              <a:rPr lang="zh-CN" altLang="en-US" sz="2200" dirty="0"/>
              <a:t> </a:t>
            </a:r>
            <a:r>
              <a:rPr lang="en-US" altLang="zh-CN" sz="2200" dirty="0"/>
              <a:t>&amp;</a:t>
            </a:r>
            <a:r>
              <a:rPr lang="zh-CN" altLang="en-US" sz="2200" dirty="0"/>
              <a:t> </a:t>
            </a:r>
            <a:r>
              <a:rPr lang="en-US" altLang="zh-CN" sz="2200" dirty="0"/>
              <a:t>mechanical designs)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52B6A0-B24C-A75A-C72D-8CA8F7326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5710" y="2294291"/>
            <a:ext cx="6014803" cy="31226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9BBFA4-6AE5-11EA-8735-9D9409464724}"/>
              </a:ext>
            </a:extLst>
          </p:cNvPr>
          <p:cNvSpPr/>
          <p:nvPr/>
        </p:nvSpPr>
        <p:spPr>
          <a:xfrm>
            <a:off x="7464151" y="2407975"/>
            <a:ext cx="1373821" cy="289323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C0D518-426D-8B86-9758-5A835B2D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23" y="1124745"/>
            <a:ext cx="11736111" cy="1255735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gun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technology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e+e-</a:t>
            </a:r>
            <a:r>
              <a:rPr lang="zh-CN" altLang="en-US" dirty="0"/>
              <a:t> </a:t>
            </a:r>
            <a:r>
              <a:rPr lang="en-US" altLang="zh-CN" dirty="0"/>
              <a:t>colliders,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developed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high-energy</a:t>
            </a:r>
            <a:r>
              <a:rPr lang="zh-CN" altLang="en-US" dirty="0"/>
              <a:t> </a:t>
            </a:r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labs</a:t>
            </a:r>
            <a:r>
              <a:rPr lang="zh-CN" altLang="en-US" dirty="0"/>
              <a:t> </a:t>
            </a:r>
            <a:r>
              <a:rPr lang="en-US" altLang="zh-CN" dirty="0"/>
              <a:t>SLAC,</a:t>
            </a:r>
            <a:r>
              <a:rPr lang="zh-CN" altLang="en-US" dirty="0"/>
              <a:t> </a:t>
            </a:r>
            <a:r>
              <a:rPr lang="en-US" altLang="zh-CN" dirty="0"/>
              <a:t>JLAB,</a:t>
            </a:r>
            <a:r>
              <a:rPr lang="zh-CN" altLang="en-US" dirty="0"/>
              <a:t> </a:t>
            </a:r>
            <a:r>
              <a:rPr lang="en-US" altLang="zh-CN" dirty="0"/>
              <a:t>BNL,</a:t>
            </a:r>
            <a:r>
              <a:rPr lang="zh-CN" altLang="en-US" dirty="0"/>
              <a:t> </a:t>
            </a:r>
            <a:r>
              <a:rPr lang="en-US" altLang="zh-CN" dirty="0"/>
              <a:t>KEK,</a:t>
            </a:r>
            <a:r>
              <a:rPr lang="zh-CN" altLang="en-US" dirty="0"/>
              <a:t> </a:t>
            </a:r>
            <a:r>
              <a:rPr lang="en-US" altLang="zh-CN" dirty="0"/>
              <a:t>BINP,</a:t>
            </a:r>
            <a:r>
              <a:rPr lang="zh-CN" altLang="en-US" dirty="0"/>
              <a:t> </a:t>
            </a:r>
            <a:r>
              <a:rPr lang="en-US" altLang="zh-CN" dirty="0"/>
              <a:t>KPH</a:t>
            </a:r>
            <a:r>
              <a:rPr lang="zh-CN" altLang="en-US" dirty="0"/>
              <a:t> </a:t>
            </a:r>
            <a:r>
              <a:rPr lang="en-US" altLang="zh-CN" dirty="0"/>
              <a:t>etc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parameters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challenging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ILC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EIC,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00FF"/>
                </a:solidFill>
              </a:rPr>
              <a:t>expecting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better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cathode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lifetime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113CC7-C358-343C-BCB8-CCFFEB30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08D4A-AB5A-2BDE-EF3C-3BDEBAA6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2836E-3517-F568-0C55-9EA050371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9" y="2749812"/>
            <a:ext cx="6840760" cy="157123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402AED-BD4E-5457-8BEA-8B39F7C4A1A3}"/>
              </a:ext>
            </a:extLst>
          </p:cNvPr>
          <p:cNvSpPr/>
          <p:nvPr/>
        </p:nvSpPr>
        <p:spPr>
          <a:xfrm>
            <a:off x="328149" y="4033017"/>
            <a:ext cx="6847330" cy="288032"/>
          </a:xfrm>
          <a:prstGeom prst="roundRect">
            <a:avLst/>
          </a:prstGeom>
          <a:noFill/>
          <a:ln>
            <a:solidFill>
              <a:srgbClr val="00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9B8029-AD49-F7E9-10A7-7FE4156BB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3" y="4401691"/>
            <a:ext cx="6832997" cy="2313457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32BFE38-BE02-5425-BE77-4FCDAE9B9572}"/>
              </a:ext>
            </a:extLst>
          </p:cNvPr>
          <p:cNvSpPr/>
          <p:nvPr/>
        </p:nvSpPr>
        <p:spPr>
          <a:xfrm>
            <a:off x="335360" y="5751847"/>
            <a:ext cx="6847330" cy="428557"/>
          </a:xfrm>
          <a:prstGeom prst="roundRect">
            <a:avLst/>
          </a:prstGeom>
          <a:noFill/>
          <a:ln>
            <a:solidFill>
              <a:srgbClr val="00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8DB6D-F9F6-298B-D2CC-BA951661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53" y="2992177"/>
            <a:ext cx="4337098" cy="3254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EE908C-70DE-6E2F-F88C-24E58EDA5B4C}"/>
              </a:ext>
            </a:extLst>
          </p:cNvPr>
          <p:cNvSpPr txBox="1"/>
          <p:nvPr/>
        </p:nvSpPr>
        <p:spPr>
          <a:xfrm>
            <a:off x="7896200" y="62462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PAPS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500kV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Photocathode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DC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gun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BA67B-CBD3-136A-6F71-BB53E9FD0BB3}"/>
              </a:ext>
            </a:extLst>
          </p:cNvPr>
          <p:cNvSpPr txBox="1"/>
          <p:nvPr/>
        </p:nvSpPr>
        <p:spPr>
          <a:xfrm>
            <a:off x="343123" y="2140554"/>
            <a:ext cx="1165753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Polarized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electron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gun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requires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ultrahigh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vacuum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(&lt;10</a:t>
            </a:r>
            <a:r>
              <a:rPr lang="en-US" altLang="zh-CN" baseline="30000" dirty="0">
                <a:latin typeface="Arial" panose="020B0604020202020204" pitchFamily="34" charset="0"/>
                <a:ea typeface="微软雅黑" pitchFamily="34" charset="-122"/>
              </a:rPr>
              <a:t>-9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Pa),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is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a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natural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extension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of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the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HV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Photocathode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DC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gun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@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PAPS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.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endParaRPr lang="en-US" dirty="0">
              <a:latin typeface="Arial" panose="020B060402020202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94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1E68B1-C097-7DC6-A946-12276988E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76" y="1634491"/>
            <a:ext cx="5666621" cy="28584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5A847F-B838-FD30-5234-FF35409D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source:</a:t>
            </a:r>
            <a:r>
              <a:rPr lang="zh-CN" altLang="en-US" dirty="0"/>
              <a:t>   </a:t>
            </a: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DC</a:t>
            </a:r>
            <a:r>
              <a:rPr lang="zh-CN" altLang="en-US" dirty="0"/>
              <a:t> </a:t>
            </a:r>
            <a:r>
              <a:rPr lang="en-US" altLang="zh-CN" dirty="0"/>
              <a:t>gun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DDCC3-C8F3-B8AA-9AB2-1B57058F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4993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9F7F9-3199-7DD9-F7D9-1ADDE4591926}"/>
              </a:ext>
            </a:extLst>
          </p:cNvPr>
          <p:cNvSpPr txBox="1"/>
          <p:nvPr/>
        </p:nvSpPr>
        <p:spPr>
          <a:xfrm>
            <a:off x="472699" y="1258845"/>
            <a:ext cx="5861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Convert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HV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DC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photocathode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gun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@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PAPS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to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first domestic polarized electron gun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for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use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in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high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energy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accelerators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39BF1-5B68-B31F-A70A-06626C0DEC4B}"/>
              </a:ext>
            </a:extLst>
          </p:cNvPr>
          <p:cNvSpPr txBox="1"/>
          <p:nvPr/>
        </p:nvSpPr>
        <p:spPr>
          <a:xfrm>
            <a:off x="623743" y="2400215"/>
            <a:ext cx="5501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Wien</a:t>
            </a:r>
            <a:r>
              <a:rPr lang="zh-CN" altLang="en-US" sz="2000" dirty="0"/>
              <a:t> </a:t>
            </a:r>
            <a:r>
              <a:rPr lang="en-US" altLang="zh-CN" sz="2000" dirty="0"/>
              <a:t>filter</a:t>
            </a:r>
            <a:r>
              <a:rPr lang="zh-CN" altLang="en-US" sz="2000" dirty="0"/>
              <a:t> </a:t>
            </a:r>
            <a:r>
              <a:rPr lang="en-US" altLang="zh-CN" sz="2000" dirty="0"/>
              <a:t>+</a:t>
            </a:r>
            <a:r>
              <a:rPr lang="zh-CN" altLang="en-US" sz="2000" dirty="0"/>
              <a:t> </a:t>
            </a:r>
            <a:r>
              <a:rPr lang="en-US" altLang="zh-CN" sz="2000" dirty="0"/>
              <a:t>Mott</a:t>
            </a:r>
            <a:r>
              <a:rPr lang="zh-CN" altLang="en-US" sz="2000" dirty="0"/>
              <a:t> </a:t>
            </a:r>
            <a:r>
              <a:rPr lang="en-US" altLang="zh-CN" sz="2000" dirty="0"/>
              <a:t>polarimeter:</a:t>
            </a:r>
            <a:r>
              <a:rPr lang="zh-CN" altLang="en-US" sz="2000" dirty="0"/>
              <a:t> 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manipulation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and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measurement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of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e-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beam polarization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GaAs/GaAsP</a:t>
            </a:r>
            <a:r>
              <a:rPr lang="zh-CN" altLang="en-US" sz="2000" dirty="0"/>
              <a:t> </a:t>
            </a:r>
            <a:r>
              <a:rPr lang="en-US" altLang="zh-CN" sz="2000" dirty="0"/>
              <a:t>superlattice</a:t>
            </a:r>
            <a:r>
              <a:rPr lang="zh-CN" altLang="en-US" sz="2000" dirty="0"/>
              <a:t> </a:t>
            </a:r>
            <a:r>
              <a:rPr lang="en-US" altLang="zh-CN" sz="2000" dirty="0"/>
              <a:t>cathode</a:t>
            </a:r>
            <a:r>
              <a:rPr lang="zh-CN" altLang="en-US" sz="2000" dirty="0"/>
              <a:t> </a:t>
            </a:r>
            <a:r>
              <a:rPr lang="en-US" altLang="zh-CN" sz="2000" dirty="0"/>
              <a:t>+</a:t>
            </a:r>
            <a:r>
              <a:rPr lang="zh-CN" altLang="en-US" sz="2000" dirty="0"/>
              <a:t> </a:t>
            </a:r>
            <a:r>
              <a:rPr lang="en-US" altLang="zh-CN" sz="2000" dirty="0"/>
              <a:t>780nm</a:t>
            </a:r>
            <a:r>
              <a:rPr lang="zh-CN" altLang="en-US" sz="2000" dirty="0"/>
              <a:t> </a:t>
            </a:r>
            <a:r>
              <a:rPr lang="en-US" altLang="zh-CN" sz="2000" dirty="0"/>
              <a:t>drive laser  </a:t>
            </a:r>
            <a:r>
              <a:rPr lang="en-US" altLang="zh-CN" sz="2000" dirty="0">
                <a:solidFill>
                  <a:srgbClr val="0000FF"/>
                </a:solidFill>
              </a:rPr>
              <a:t>-&gt;  ~85% polarization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endParaRPr lang="en-US" altLang="zh-C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5399F-B923-76BB-1E6F-2833B1910C41}"/>
              </a:ext>
            </a:extLst>
          </p:cNvPr>
          <p:cNvSpPr txBox="1"/>
          <p:nvPr/>
        </p:nvSpPr>
        <p:spPr>
          <a:xfrm>
            <a:off x="13702654" y="3061935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B2DD7-D4D8-C782-FA4E-EE1E8541C018}"/>
              </a:ext>
            </a:extLst>
          </p:cNvPr>
          <p:cNvSpPr txBox="1"/>
          <p:nvPr/>
        </p:nvSpPr>
        <p:spPr>
          <a:xfrm>
            <a:off x="7074645" y="1306468"/>
            <a:ext cx="458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</a:rPr>
              <a:t>Schematic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drawing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of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a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PES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and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associated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beamline</a:t>
            </a:r>
          </a:p>
          <a:p>
            <a:r>
              <a:rPr lang="en-US" altLang="zh-CN" sz="1600" dirty="0">
                <a:solidFill>
                  <a:srgbClr val="003399"/>
                </a:solidFill>
              </a:rPr>
              <a:t>EPAC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2006,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THPCH161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CC221-EC2D-4DBD-3B98-9F4F3C724B12}"/>
              </a:ext>
            </a:extLst>
          </p:cNvPr>
          <p:cNvSpPr/>
          <p:nvPr/>
        </p:nvSpPr>
        <p:spPr>
          <a:xfrm>
            <a:off x="8597218" y="2868826"/>
            <a:ext cx="769343" cy="72008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2744B2-A610-9851-00E2-0CE3A91FA9F1}"/>
              </a:ext>
            </a:extLst>
          </p:cNvPr>
          <p:cNvSpPr/>
          <p:nvPr/>
        </p:nvSpPr>
        <p:spPr>
          <a:xfrm>
            <a:off x="6334035" y="2728439"/>
            <a:ext cx="1202125" cy="5847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18964-69CE-030B-E7DF-554DC671AA42}"/>
              </a:ext>
            </a:extLst>
          </p:cNvPr>
          <p:cNvSpPr/>
          <p:nvPr/>
        </p:nvSpPr>
        <p:spPr>
          <a:xfrm>
            <a:off x="9742097" y="2173391"/>
            <a:ext cx="769343" cy="72008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95FA45CF-04EC-4964-0038-750315FD21B8}"/>
              </a:ext>
            </a:extLst>
          </p:cNvPr>
          <p:cNvSpPr txBox="1">
            <a:spLocks/>
          </p:cNvSpPr>
          <p:nvPr/>
        </p:nvSpPr>
        <p:spPr bwMode="auto">
          <a:xfrm>
            <a:off x="6683081" y="4772245"/>
            <a:ext cx="5931025" cy="146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10000"/>
              </a:spcBef>
              <a:spcAft>
                <a:spcPct val="30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n"/>
              <a:defRPr sz="2000" b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0" indent="0" defTabSz="914400">
              <a:buNone/>
              <a:defRPr/>
            </a:pPr>
            <a:r>
              <a:rPr lang="en-US" altLang="zh-CN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Research Team</a:t>
            </a:r>
            <a:r>
              <a:rPr lang="zh-CN" altLang="en-US" dirty="0">
                <a:latin typeface="+mj-lt"/>
                <a:ea typeface="+mj-ea"/>
                <a:cs typeface="+mj-cs"/>
              </a:rPr>
              <a:t>：</a:t>
            </a:r>
            <a:endParaRPr lang="en-US" altLang="zh-CN" dirty="0">
              <a:latin typeface="+mj-lt"/>
              <a:ea typeface="+mj-ea"/>
              <a:cs typeface="+mj-cs"/>
            </a:endParaRPr>
          </a:p>
          <a:p>
            <a:pPr marL="0" indent="0">
              <a:buNone/>
              <a:defRPr/>
            </a:pPr>
            <a:r>
              <a:rPr lang="en-US" altLang="zh-CN" sz="2000" b="0" dirty="0">
                <a:latin typeface="+mj-lt"/>
                <a:ea typeface="+mj-ea"/>
                <a:cs typeface="+mj-cs"/>
              </a:rPr>
              <a:t>Li Xiaoping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，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Duan Zhe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，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Valery </a:t>
            </a:r>
            <a:r>
              <a:rPr lang="en-US" altLang="zh-CN" sz="2000" b="0" dirty="0" err="1">
                <a:latin typeface="+mj-lt"/>
                <a:ea typeface="+mj-ea"/>
                <a:cs typeface="+mj-cs"/>
              </a:rPr>
              <a:t>Tyukin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（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KPH,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PIFI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support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）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, Xu Hang, Xu </a:t>
            </a:r>
            <a:r>
              <a:rPr lang="en-US" altLang="zh-CN" sz="2000" b="0" dirty="0" err="1">
                <a:latin typeface="+mj-lt"/>
                <a:ea typeface="+mj-ea"/>
                <a:cs typeface="+mj-cs"/>
              </a:rPr>
              <a:t>Jinqiang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，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Liu </a:t>
            </a:r>
            <a:r>
              <a:rPr lang="en-US" altLang="zh-CN" sz="2000" b="0" dirty="0" err="1">
                <a:latin typeface="+mj-lt"/>
                <a:ea typeface="+mj-ea"/>
                <a:cs typeface="+mj-cs"/>
              </a:rPr>
              <a:t>Baiqi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，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Liu Jindong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，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graduate students : 2-3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A07E7-D41B-FBB4-ABBC-81D527E2B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6" y="4154471"/>
            <a:ext cx="5884970" cy="23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3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23A8-5B4D-55C2-6830-400109A4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manipulation:</a:t>
            </a:r>
            <a:r>
              <a:rPr lang="zh-CN" altLang="en-US" dirty="0"/>
              <a:t> </a:t>
            </a:r>
            <a:r>
              <a:rPr lang="en-US" altLang="zh-CN" dirty="0"/>
              <a:t>SC</a:t>
            </a:r>
            <a:r>
              <a:rPr lang="zh-CN" altLang="en-US" dirty="0"/>
              <a:t> </a:t>
            </a:r>
            <a:r>
              <a:rPr lang="en-US" altLang="zh-CN" dirty="0"/>
              <a:t>solenoid</a:t>
            </a:r>
            <a:r>
              <a:rPr lang="zh-CN" altLang="en-US" dirty="0"/>
              <a:t> </a:t>
            </a:r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rotator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524A5-251A-4022-774A-3010D4DA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57E986AB-1CB3-C306-82A5-768BBFA0D4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4" y="1093907"/>
                <a:ext cx="7668811" cy="111095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sz="2400" dirty="0"/>
                  <a:t>Longitudinal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polarization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@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CEPC:</a:t>
                </a:r>
                <a:r>
                  <a:rPr lang="zh-CN" altLang="en-US" sz="2400" dirty="0"/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~1000</a:t>
                </a:r>
                <a:r>
                  <a:rPr lang="zh-CN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zh-CN" alt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</a:rPr>
                  <a:t>m</a:t>
                </a:r>
                <a:r>
                  <a:rPr lang="zh-CN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solenoid</a:t>
                </a:r>
                <a:r>
                  <a:rPr lang="zh-CN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field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required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4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spin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rotators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around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both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IPs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@Z,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beam,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even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more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higher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energies</a:t>
                </a:r>
              </a:p>
              <a:p>
                <a:pPr lvl="1"/>
                <a:endParaRPr lang="en-US" altLang="zh-CN" sz="2100" dirty="0">
                  <a:highlight>
                    <a:srgbClr val="FFFF00"/>
                  </a:highlight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57E986AB-1CB3-C306-82A5-768BBFA0D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4" y="1093907"/>
                <a:ext cx="7668811" cy="1110957"/>
              </a:xfrm>
              <a:blipFill>
                <a:blip r:embed="rId2"/>
                <a:stretch>
                  <a:fillRect l="-331" t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8C1AC26-4249-1C0C-5155-13B09C838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93" y="992866"/>
            <a:ext cx="4254207" cy="2392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7DF46-7518-7882-FCCD-54320D66F83F}"/>
              </a:ext>
            </a:extLst>
          </p:cNvPr>
          <p:cNvSpPr txBox="1"/>
          <p:nvPr/>
        </p:nvSpPr>
        <p:spPr>
          <a:xfrm>
            <a:off x="9080865" y="1267319"/>
            <a:ext cx="170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3399"/>
                </a:solidFill>
              </a:rPr>
              <a:t>CEPC</a:t>
            </a:r>
            <a:r>
              <a:rPr lang="zh-CN" altLang="en-US" b="1" dirty="0">
                <a:solidFill>
                  <a:srgbClr val="003399"/>
                </a:solidFill>
              </a:rPr>
              <a:t> </a:t>
            </a:r>
            <a:r>
              <a:rPr lang="en-US" altLang="zh-CN" b="1" dirty="0">
                <a:solidFill>
                  <a:srgbClr val="003399"/>
                </a:solidFill>
              </a:rPr>
              <a:t>IR</a:t>
            </a:r>
            <a:endParaRPr lang="en-US" b="1" dirty="0">
              <a:solidFill>
                <a:srgbClr val="0033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AAC1D4-31C7-D917-26D9-11CE4A282F5B}"/>
                  </a:ext>
                </a:extLst>
              </p:cNvPr>
              <p:cNvSpPr txBox="1"/>
              <p:nvPr/>
            </p:nvSpPr>
            <p:spPr>
              <a:xfrm>
                <a:off x="397389" y="2104457"/>
                <a:ext cx="69349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highlight>
                      <a:srgbClr val="FFFF00"/>
                    </a:highlight>
                  </a:rPr>
                  <a:t>R&amp;D: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A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12T,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10.5 T</a:t>
                </a:r>
                <a14:m>
                  <m:oMath xmlns:m="http://schemas.openxmlformats.org/officeDocument/2006/math">
                    <m:r>
                      <a:rPr lang="zh-CN" altLang="en-US" sz="20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m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HTS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solenoid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prototype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based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on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ReBCO</a:t>
                </a:r>
                <a:endParaRPr lang="en-US" altLang="zh-CN" sz="2000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AAC1D4-31C7-D917-26D9-11CE4A28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9" y="2104457"/>
                <a:ext cx="6934999" cy="400110"/>
              </a:xfrm>
              <a:prstGeom prst="rect">
                <a:avLst/>
              </a:prstGeom>
              <a:blipFill>
                <a:blip r:embed="rId4"/>
                <a:stretch>
                  <a:fillRect l="-914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1D704AE-C47F-7807-2A1C-EE9A8B13455B}"/>
              </a:ext>
            </a:extLst>
          </p:cNvPr>
          <p:cNvSpPr txBox="1"/>
          <p:nvPr/>
        </p:nvSpPr>
        <p:spPr>
          <a:xfrm>
            <a:off x="397389" y="2559728"/>
            <a:ext cx="730190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Conceptual Design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Whole </a:t>
            </a:r>
            <a:r>
              <a:rPr lang="en-US" altLang="zh-CN" i="1" dirty="0">
                <a:solidFill>
                  <a:srgbClr val="00B0F0"/>
                </a:solidFill>
              </a:rPr>
              <a:t>HTS solenoid </a:t>
            </a:r>
            <a:r>
              <a:rPr lang="en-US" altLang="zh-CN" dirty="0"/>
              <a:t>operating at 5~10K;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>
                <a:solidFill>
                  <a:srgbClr val="00B0F0"/>
                </a:solidFill>
              </a:rPr>
              <a:t>Conduction-cooling</a:t>
            </a:r>
            <a:r>
              <a:rPr lang="en-US" altLang="zh-CN" dirty="0"/>
              <a:t> by Cryo-coolers: simple structure,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cost and easier maintenance.</a:t>
            </a:r>
          </a:p>
          <a:p>
            <a:r>
              <a:rPr lang="en-US" altLang="zh-CN" sz="2000" b="1" dirty="0"/>
              <a:t>Significance</a:t>
            </a:r>
            <a:r>
              <a:rPr lang="en-US" altLang="zh-CN" sz="2000" dirty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HTS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conduction-cooling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accelerator</a:t>
            </a:r>
            <a:r>
              <a:rPr lang="zh-CN" altLang="en-US" dirty="0"/>
              <a:t> </a:t>
            </a:r>
            <a:r>
              <a:rPr lang="en-US" altLang="zh-CN" dirty="0"/>
              <a:t>magnets</a:t>
            </a:r>
            <a:r>
              <a:rPr lang="zh-CN" altLang="en-US" dirty="0"/>
              <a:t> </a:t>
            </a:r>
            <a:r>
              <a:rPr lang="en-US" altLang="zh-CN" dirty="0"/>
              <a:t>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tests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HTS-based accelerator magnets</a:t>
            </a:r>
            <a:r>
              <a:rPr lang="zh-CN" altLang="en-US" dirty="0"/>
              <a:t> </a:t>
            </a:r>
            <a:endParaRPr lang="en-US" altLang="zh-C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B2441D-4294-E6E3-5277-71F844A8C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98" y="4770524"/>
            <a:ext cx="3654463" cy="1905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94A992-774F-36CC-7AF8-D334B5412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46" y="4659814"/>
            <a:ext cx="5303912" cy="2090547"/>
          </a:xfrm>
          <a:prstGeom prst="rect">
            <a:avLst/>
          </a:prstGeom>
        </p:spPr>
      </p:pic>
      <p:sp>
        <p:nvSpPr>
          <p:cNvPr id="14" name="文本框 6">
            <a:extLst>
              <a:ext uri="{FF2B5EF4-FFF2-40B4-BE49-F238E27FC236}">
                <a16:creationId xmlns:a16="http://schemas.microsoft.com/office/drawing/2014/main" id="{248604B0-8B8A-C9F4-AF6E-247CEC237FBD}"/>
              </a:ext>
            </a:extLst>
          </p:cNvPr>
          <p:cNvSpPr txBox="1"/>
          <p:nvPr/>
        </p:nvSpPr>
        <p:spPr>
          <a:xfrm>
            <a:off x="7636899" y="3326736"/>
            <a:ext cx="4590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Research Team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Xu </a:t>
            </a:r>
            <a:r>
              <a:rPr lang="en-US" altLang="zh-CN" sz="2000" dirty="0" err="1"/>
              <a:t>Qingjin</a:t>
            </a:r>
            <a:r>
              <a:rPr lang="zh-CN" altLang="en-US" sz="2000" dirty="0"/>
              <a:t>，</a:t>
            </a:r>
            <a:r>
              <a:rPr lang="en-US" altLang="zh-CN" sz="2000" dirty="0"/>
              <a:t>Zhao Ling</a:t>
            </a:r>
            <a:r>
              <a:rPr lang="zh-CN" altLang="en-US" sz="2000" dirty="0"/>
              <a:t>，</a:t>
            </a:r>
            <a:r>
              <a:rPr lang="en-US" altLang="zh-CN" sz="2000" dirty="0"/>
              <a:t>Hou </a:t>
            </a:r>
            <a:r>
              <a:rPr lang="en-US" altLang="zh-CN" sz="2000" dirty="0" err="1"/>
              <a:t>Zhilong</a:t>
            </a:r>
            <a:r>
              <a:rPr lang="zh-CN" altLang="en-US" sz="2000" dirty="0"/>
              <a:t>，</a:t>
            </a:r>
            <a:r>
              <a:rPr lang="en-US" altLang="zh-CN" sz="2000" dirty="0"/>
              <a:t>Zhou </a:t>
            </a:r>
            <a:r>
              <a:rPr lang="en-US" altLang="zh-CN" sz="2000" dirty="0" err="1"/>
              <a:t>Jin</a:t>
            </a:r>
            <a:r>
              <a:rPr lang="zh-CN" altLang="en-US" sz="2000" dirty="0"/>
              <a:t>，</a:t>
            </a:r>
            <a:r>
              <a:rPr lang="en-US" altLang="zh-CN" sz="2000" dirty="0"/>
              <a:t>Liu </a:t>
            </a:r>
            <a:r>
              <a:rPr lang="en-US" altLang="zh-CN" sz="2000" dirty="0" err="1"/>
              <a:t>Zhongxiu</a:t>
            </a:r>
            <a:r>
              <a:rPr lang="zh-CN" altLang="en-US" sz="2000" dirty="0"/>
              <a:t>，</a:t>
            </a:r>
            <a:r>
              <a:rPr lang="en-US" altLang="zh-CN" sz="2000" dirty="0"/>
              <a:t>2~3 graduate students</a:t>
            </a:r>
            <a:endParaRPr lang="zh-CN" alt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F7542-4D92-E1E1-23E6-5C0642844239}"/>
              </a:ext>
            </a:extLst>
          </p:cNvPr>
          <p:cNvSpPr txBox="1"/>
          <p:nvPr/>
        </p:nvSpPr>
        <p:spPr>
          <a:xfrm>
            <a:off x="137736" y="5501584"/>
            <a:ext cx="261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3399"/>
                </a:solidFill>
              </a:rPr>
              <a:t>[1]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Similar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technology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is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being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pursued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for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FCC-</a:t>
            </a:r>
            <a:r>
              <a:rPr lang="en-US" altLang="zh-CN" sz="1600" dirty="0" err="1">
                <a:solidFill>
                  <a:srgbClr val="003399"/>
                </a:solidFill>
              </a:rPr>
              <a:t>ee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Crab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 err="1">
                <a:solidFill>
                  <a:srgbClr val="003399"/>
                </a:solidFill>
              </a:rPr>
              <a:t>Sextupoles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(</a:t>
            </a:r>
            <a:r>
              <a:rPr lang="en-US" altLang="zh-CN" sz="1600" dirty="0" err="1">
                <a:solidFill>
                  <a:srgbClr val="003399"/>
                </a:solidFill>
              </a:rPr>
              <a:t>Foussat</a:t>
            </a:r>
            <a:r>
              <a:rPr lang="en-US" altLang="zh-CN" sz="1600" dirty="0">
                <a:solidFill>
                  <a:srgbClr val="003399"/>
                </a:solidFill>
              </a:rPr>
              <a:t>,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FCC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Week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2023)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endParaRPr lang="en-US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1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38">
            <a:extLst>
              <a:ext uri="{FF2B5EF4-FFF2-40B4-BE49-F238E27FC236}">
                <a16:creationId xmlns:a16="http://schemas.microsoft.com/office/drawing/2014/main" id="{50012338-D6F4-299E-2D77-FBF1C069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2" y="2548027"/>
            <a:ext cx="5551848" cy="3041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FF7943-6680-0755-F0B4-2696784E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of polarization R&amp;D in LPA-Ring 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1BFC0-D8C6-809E-C6E2-8A3D341B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412A95-7440-1EC0-EA83-B0A76FAE3658}"/>
              </a:ext>
            </a:extLst>
          </p:cNvPr>
          <p:cNvSpPr txBox="1"/>
          <p:nvPr/>
        </p:nvSpPr>
        <p:spPr>
          <a:xfrm>
            <a:off x="3822499" y="1524433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D1DF1B-FB15-7ABC-D5B2-3702BEE8E5BC}"/>
              </a:ext>
            </a:extLst>
          </p:cNvPr>
          <p:cNvSpPr txBox="1"/>
          <p:nvPr/>
        </p:nvSpPr>
        <p:spPr>
          <a:xfrm>
            <a:off x="1394905" y="1140885"/>
            <a:ext cx="8765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003399"/>
                </a:solidFill>
              </a:rPr>
              <a:t>Laser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Plasma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Accelerator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+</a:t>
            </a:r>
            <a:r>
              <a:rPr lang="zh-CN" altLang="en-US" sz="2200" b="1" dirty="0">
                <a:solidFill>
                  <a:srgbClr val="003399"/>
                </a:solidFill>
              </a:rPr>
              <a:t>  </a:t>
            </a:r>
            <a:r>
              <a:rPr lang="en-US" altLang="zh-CN" sz="2200" b="1" dirty="0">
                <a:solidFill>
                  <a:srgbClr val="003399"/>
                </a:solidFill>
              </a:rPr>
              <a:t>e-/e+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Damping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Ring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Test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Facility (under design)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endParaRPr lang="en-US" sz="2200" b="1" dirty="0">
              <a:solidFill>
                <a:srgbClr val="003399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97A0C25-3A99-AA06-A65F-0F93D1C66246}"/>
              </a:ext>
            </a:extLst>
          </p:cNvPr>
          <p:cNvSpPr/>
          <p:nvPr/>
        </p:nvSpPr>
        <p:spPr>
          <a:xfrm>
            <a:off x="914719" y="4070566"/>
            <a:ext cx="1800200" cy="1034613"/>
          </a:xfrm>
          <a:prstGeom prst="roundRect">
            <a:avLst/>
          </a:prstGeom>
          <a:noFill/>
          <a:ln>
            <a:solidFill>
              <a:srgbClr val="00A24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0CA7544-ADBC-B65C-EF84-0748A40BAE19}"/>
              </a:ext>
            </a:extLst>
          </p:cNvPr>
          <p:cNvSpPr/>
          <p:nvPr/>
        </p:nvSpPr>
        <p:spPr>
          <a:xfrm>
            <a:off x="444406" y="2483242"/>
            <a:ext cx="1800200" cy="725471"/>
          </a:xfrm>
          <a:prstGeom prst="roundRect">
            <a:avLst/>
          </a:prstGeom>
          <a:noFill/>
          <a:ln>
            <a:solidFill>
              <a:srgbClr val="00A24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D53DA2-5E60-7E4D-B1A6-F6CB95113B66}"/>
              </a:ext>
            </a:extLst>
          </p:cNvPr>
          <p:cNvSpPr txBox="1"/>
          <p:nvPr/>
        </p:nvSpPr>
        <p:spPr>
          <a:xfrm>
            <a:off x="3224161" y="2917359"/>
            <a:ext cx="1988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200MeV – 1.2 GeV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31DD4C-0734-4702-E483-05D4AB63BAC1}"/>
              </a:ext>
            </a:extLst>
          </p:cNvPr>
          <p:cNvSpPr txBox="1"/>
          <p:nvPr/>
        </p:nvSpPr>
        <p:spPr>
          <a:xfrm>
            <a:off x="6488853" y="1680053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Vertical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via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Sokolov-</a:t>
            </a:r>
            <a:r>
              <a:rPr lang="en-US" altLang="zh-CN" sz="2000" dirty="0" err="1"/>
              <a:t>Ternov</a:t>
            </a:r>
            <a:r>
              <a:rPr lang="zh-CN" altLang="en-US" sz="2000" dirty="0"/>
              <a:t> </a:t>
            </a:r>
            <a:r>
              <a:rPr lang="en-US" altLang="zh-CN" sz="2000" dirty="0"/>
              <a:t>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w/</a:t>
            </a:r>
            <a:r>
              <a:rPr lang="zh-CN" altLang="en-US" dirty="0"/>
              <a:t> </a:t>
            </a:r>
            <a:r>
              <a:rPr lang="en-US" altLang="zh-CN" dirty="0"/>
              <a:t>Compton</a:t>
            </a:r>
            <a:r>
              <a:rPr lang="zh-CN" altLang="en-US" dirty="0"/>
              <a:t> </a:t>
            </a:r>
            <a:r>
              <a:rPr lang="en-US" altLang="zh-CN" dirty="0"/>
              <a:t>polarimeter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cavity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1C582D3-F088-DAC4-B2A6-28D3B87321E3}"/>
              </a:ext>
            </a:extLst>
          </p:cNvPr>
          <p:cNvCxnSpPr/>
          <p:nvPr/>
        </p:nvCxnSpPr>
        <p:spPr>
          <a:xfrm flipH="1">
            <a:off x="3143672" y="4653136"/>
            <a:ext cx="1470915" cy="452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0C769FA-5FE0-B318-B7D4-CDB57462BBF1}"/>
              </a:ext>
            </a:extLst>
          </p:cNvPr>
          <p:cNvSpPr/>
          <p:nvPr/>
        </p:nvSpPr>
        <p:spPr>
          <a:xfrm rot="20407261">
            <a:off x="2514707" y="5150744"/>
            <a:ext cx="706086" cy="143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B25386-CAC4-45FD-C885-264C370E7528}"/>
              </a:ext>
            </a:extLst>
          </p:cNvPr>
          <p:cNvSpPr/>
          <p:nvPr/>
        </p:nvSpPr>
        <p:spPr>
          <a:xfrm rot="20487304">
            <a:off x="1235007" y="5539463"/>
            <a:ext cx="36004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97C184-4869-24B3-3204-03C740B2DB14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1538400" y="5342563"/>
            <a:ext cx="997344" cy="3034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80C77ED-F395-6E5A-2BA2-4DAF56CF6590}"/>
              </a:ext>
            </a:extLst>
          </p:cNvPr>
          <p:cNvSpPr txBox="1"/>
          <p:nvPr/>
        </p:nvSpPr>
        <p:spPr>
          <a:xfrm>
            <a:off x="2601811" y="5333567"/>
            <a:ext cx="148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Laser-plasma</a:t>
            </a:r>
            <a:r>
              <a:rPr lang="zh-CN" altLang="en-US" dirty="0"/>
              <a:t> </a:t>
            </a:r>
            <a:r>
              <a:rPr lang="en-US" altLang="zh-CN" dirty="0"/>
              <a:t>channel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C324E2-3304-8CB2-D126-2D0837F07D3F}"/>
              </a:ext>
            </a:extLst>
          </p:cNvPr>
          <p:cNvSpPr txBox="1"/>
          <p:nvPr/>
        </p:nvSpPr>
        <p:spPr>
          <a:xfrm>
            <a:off x="1070261" y="5895741"/>
            <a:ext cx="148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Moller</a:t>
            </a:r>
            <a:r>
              <a:rPr lang="zh-CN" altLang="en-US" dirty="0"/>
              <a:t> </a:t>
            </a:r>
            <a:r>
              <a:rPr lang="en-US" altLang="zh-CN" dirty="0"/>
              <a:t>polarimeter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C664BE-A1D5-A899-F8CB-721125A42D0C}"/>
              </a:ext>
            </a:extLst>
          </p:cNvPr>
          <p:cNvSpPr txBox="1"/>
          <p:nvPr/>
        </p:nvSpPr>
        <p:spPr>
          <a:xfrm>
            <a:off x="6081187" y="2669182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Extracted</a:t>
            </a:r>
            <a:r>
              <a:rPr lang="zh-CN" altLang="en-US" dirty="0"/>
              <a:t> </a:t>
            </a: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e-</a:t>
            </a:r>
            <a:r>
              <a:rPr lang="zh-CN" altLang="en-US" dirty="0"/>
              <a:t> </a:t>
            </a:r>
            <a:r>
              <a:rPr lang="en-US" altLang="zh-CN" dirty="0"/>
              <a:t>beams:</a:t>
            </a:r>
            <a:r>
              <a:rPr lang="zh-CN" altLang="en-US" dirty="0"/>
              <a:t>   </a:t>
            </a:r>
            <a:r>
              <a:rPr lang="en-US" altLang="zh-CN" b="1" dirty="0">
                <a:solidFill>
                  <a:srgbClr val="0000FF"/>
                </a:solidFill>
              </a:rPr>
              <a:t>test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if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polarization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can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be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maintained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in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laser-plasma-beam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interaction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F170B3-8F41-38A6-8EC6-665F3722AB88}"/>
              </a:ext>
            </a:extLst>
          </p:cNvPr>
          <p:cNvSpPr txBox="1"/>
          <p:nvPr/>
        </p:nvSpPr>
        <p:spPr>
          <a:xfrm>
            <a:off x="6560861" y="3431512"/>
            <a:ext cx="56181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/>
              <a:t>Potential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first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experimental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demonstration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of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various</a:t>
            </a:r>
            <a:r>
              <a:rPr lang="zh-CN" altLang="en-US" sz="1800" dirty="0"/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polarized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electron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generation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approaches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in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LPA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800" dirty="0"/>
              <a:t>Many</a:t>
            </a:r>
            <a:r>
              <a:rPr lang="zh-CN" altLang="en-US" sz="1800" dirty="0"/>
              <a:t> </a:t>
            </a:r>
            <a:r>
              <a:rPr lang="en-US" altLang="zh-CN" sz="1800" dirty="0"/>
              <a:t>proposals</a:t>
            </a:r>
            <a:r>
              <a:rPr lang="zh-CN" altLang="en-US" sz="1800" dirty="0"/>
              <a:t> </a:t>
            </a:r>
            <a:r>
              <a:rPr lang="en-US" altLang="zh-CN" sz="1800" dirty="0"/>
              <a:t>based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simulations</a:t>
            </a:r>
            <a:r>
              <a:rPr lang="zh-CN" altLang="en-US" sz="1800" dirty="0"/>
              <a:t> </a:t>
            </a:r>
            <a:r>
              <a:rPr lang="en-US" altLang="zh-CN" sz="1800" dirty="0"/>
              <a:t>(</a:t>
            </a:r>
            <a:r>
              <a:rPr lang="en-US" altLang="zh-CN" sz="1800" dirty="0" err="1">
                <a:solidFill>
                  <a:srgbClr val="003399"/>
                </a:solidFill>
              </a:rPr>
              <a:t>arXiv</a:t>
            </a:r>
            <a:r>
              <a:rPr lang="en-US" altLang="zh-CN" sz="1800" dirty="0">
                <a:solidFill>
                  <a:srgbClr val="003399"/>
                </a:solidFill>
              </a:rPr>
              <a:t>:</a:t>
            </a:r>
            <a:r>
              <a:rPr lang="zh-CN" altLang="en-US" sz="1800" dirty="0">
                <a:solidFill>
                  <a:srgbClr val="003399"/>
                </a:solidFill>
              </a:rPr>
              <a:t> </a:t>
            </a:r>
            <a:r>
              <a:rPr lang="en-US" altLang="zh-CN" sz="1800" dirty="0">
                <a:solidFill>
                  <a:srgbClr val="003399"/>
                </a:solidFill>
              </a:rPr>
              <a:t>2205.00421</a:t>
            </a:r>
            <a:r>
              <a:rPr lang="en-US" altLang="zh-CN" sz="1800" dirty="0"/>
              <a:t>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8C3B033-1EC1-63C2-BDD4-D675523BD024}"/>
              </a:ext>
            </a:extLst>
          </p:cNvPr>
          <p:cNvSpPr/>
          <p:nvPr/>
        </p:nvSpPr>
        <p:spPr>
          <a:xfrm>
            <a:off x="3687858" y="4298955"/>
            <a:ext cx="926729" cy="977792"/>
          </a:xfrm>
          <a:prstGeom prst="roundRect">
            <a:avLst/>
          </a:prstGeom>
          <a:noFill/>
          <a:ln>
            <a:solidFill>
              <a:srgbClr val="00A24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2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/>
      <p:bldP spid="29" grpId="0" animBg="1"/>
      <p:bldP spid="30" grpId="0" animBg="1"/>
      <p:bldP spid="34" grpId="0"/>
      <p:bldP spid="35" grpId="0"/>
      <p:bldP spid="37" grpId="0"/>
      <p:bldP spid="39" grpId="0"/>
      <p:bldP spid="4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FF7943-6680-0755-F0B4-2696784E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of polarization R&amp;D in LPA-Ring 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1BFC0-D8C6-809E-C6E2-8A3D341B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412A95-7440-1EC0-EA83-B0A76FAE3658}"/>
              </a:ext>
            </a:extLst>
          </p:cNvPr>
          <p:cNvSpPr txBox="1"/>
          <p:nvPr/>
        </p:nvSpPr>
        <p:spPr>
          <a:xfrm>
            <a:off x="3822499" y="1524433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D1DF1B-FB15-7ABC-D5B2-3702BEE8E5BC}"/>
              </a:ext>
            </a:extLst>
          </p:cNvPr>
          <p:cNvSpPr txBox="1"/>
          <p:nvPr/>
        </p:nvSpPr>
        <p:spPr>
          <a:xfrm>
            <a:off x="1394905" y="1140885"/>
            <a:ext cx="8765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003399"/>
                </a:solidFill>
              </a:rPr>
              <a:t>Laser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Plasma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Accelerator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+</a:t>
            </a:r>
            <a:r>
              <a:rPr lang="zh-CN" altLang="en-US" sz="2200" b="1" dirty="0">
                <a:solidFill>
                  <a:srgbClr val="003399"/>
                </a:solidFill>
              </a:rPr>
              <a:t>  </a:t>
            </a:r>
            <a:r>
              <a:rPr lang="en-US" altLang="zh-CN" sz="2200" b="1" dirty="0">
                <a:solidFill>
                  <a:srgbClr val="003399"/>
                </a:solidFill>
              </a:rPr>
              <a:t>e-/e+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Damping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Ring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Test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Facility (under design)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endParaRPr lang="en-US" sz="2200" b="1" dirty="0">
              <a:solidFill>
                <a:srgbClr val="00339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31DD4C-0734-4702-E483-05D4AB63BAC1}"/>
              </a:ext>
            </a:extLst>
          </p:cNvPr>
          <p:cNvSpPr txBox="1"/>
          <p:nvPr/>
        </p:nvSpPr>
        <p:spPr>
          <a:xfrm>
            <a:off x="6488853" y="1680053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Vertical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via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Sokolov-</a:t>
            </a:r>
            <a:r>
              <a:rPr lang="en-US" altLang="zh-CN" sz="2000" dirty="0" err="1"/>
              <a:t>Ternov</a:t>
            </a:r>
            <a:r>
              <a:rPr lang="zh-CN" altLang="en-US" sz="2000" dirty="0"/>
              <a:t> </a:t>
            </a:r>
            <a:r>
              <a:rPr lang="en-US" altLang="zh-CN" sz="2000" dirty="0"/>
              <a:t>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w/</a:t>
            </a:r>
            <a:r>
              <a:rPr lang="zh-CN" altLang="en-US" dirty="0"/>
              <a:t> </a:t>
            </a:r>
            <a:r>
              <a:rPr lang="en-US" altLang="zh-CN" dirty="0"/>
              <a:t>Compton</a:t>
            </a:r>
            <a:r>
              <a:rPr lang="zh-CN" altLang="en-US" dirty="0"/>
              <a:t> </a:t>
            </a:r>
            <a:r>
              <a:rPr lang="en-US" altLang="zh-CN" dirty="0"/>
              <a:t>polarimeter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cavity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C664BE-A1D5-A899-F8CB-721125A42D0C}"/>
              </a:ext>
            </a:extLst>
          </p:cNvPr>
          <p:cNvSpPr txBox="1"/>
          <p:nvPr/>
        </p:nvSpPr>
        <p:spPr>
          <a:xfrm>
            <a:off x="6081187" y="2669182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Extracted</a:t>
            </a:r>
            <a:r>
              <a:rPr lang="zh-CN" altLang="en-US" dirty="0"/>
              <a:t> </a:t>
            </a: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e-</a:t>
            </a:r>
            <a:r>
              <a:rPr lang="zh-CN" altLang="en-US" dirty="0"/>
              <a:t> </a:t>
            </a:r>
            <a:r>
              <a:rPr lang="en-US" altLang="zh-CN" dirty="0"/>
              <a:t>beams:</a:t>
            </a:r>
            <a:r>
              <a:rPr lang="zh-CN" altLang="en-US" dirty="0"/>
              <a:t>   </a:t>
            </a:r>
            <a:r>
              <a:rPr lang="en-US" altLang="zh-CN" b="1" dirty="0">
                <a:solidFill>
                  <a:srgbClr val="0000FF"/>
                </a:solidFill>
              </a:rPr>
              <a:t>test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if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polarization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can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be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maintained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in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laser-plasma-beam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interaction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F170B3-8F41-38A6-8EC6-665F3722AB88}"/>
              </a:ext>
            </a:extLst>
          </p:cNvPr>
          <p:cNvSpPr txBox="1"/>
          <p:nvPr/>
        </p:nvSpPr>
        <p:spPr>
          <a:xfrm>
            <a:off x="6560861" y="3431512"/>
            <a:ext cx="56181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/>
              <a:t>Potential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first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experimental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demonstration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of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various</a:t>
            </a:r>
            <a:r>
              <a:rPr lang="zh-CN" altLang="en-US" sz="1800" dirty="0"/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polarized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electron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generation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approaches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in</a:t>
            </a:r>
            <a:r>
              <a:rPr lang="zh-CN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</a:rPr>
              <a:t>LPA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800" dirty="0"/>
              <a:t>Many</a:t>
            </a:r>
            <a:r>
              <a:rPr lang="zh-CN" altLang="en-US" sz="1800" dirty="0"/>
              <a:t> </a:t>
            </a:r>
            <a:r>
              <a:rPr lang="en-US" altLang="zh-CN" sz="1800" dirty="0"/>
              <a:t>proposals</a:t>
            </a:r>
            <a:r>
              <a:rPr lang="zh-CN" altLang="en-US" sz="1800" dirty="0"/>
              <a:t> </a:t>
            </a:r>
            <a:r>
              <a:rPr lang="en-US" altLang="zh-CN" sz="1800" dirty="0"/>
              <a:t>based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simulations</a:t>
            </a:r>
            <a:r>
              <a:rPr lang="zh-CN" altLang="en-US" sz="1800" dirty="0"/>
              <a:t> </a:t>
            </a:r>
            <a:r>
              <a:rPr lang="en-US" altLang="zh-CN" sz="1800" dirty="0"/>
              <a:t>(</a:t>
            </a:r>
            <a:r>
              <a:rPr lang="en-US" altLang="zh-CN" sz="1800" dirty="0" err="1">
                <a:solidFill>
                  <a:srgbClr val="003399"/>
                </a:solidFill>
              </a:rPr>
              <a:t>arXiv</a:t>
            </a:r>
            <a:r>
              <a:rPr lang="en-US" altLang="zh-CN" sz="1800" dirty="0">
                <a:solidFill>
                  <a:srgbClr val="003399"/>
                </a:solidFill>
              </a:rPr>
              <a:t>:</a:t>
            </a:r>
            <a:r>
              <a:rPr lang="zh-CN" altLang="en-US" sz="1800" dirty="0">
                <a:solidFill>
                  <a:srgbClr val="003399"/>
                </a:solidFill>
              </a:rPr>
              <a:t> </a:t>
            </a:r>
            <a:r>
              <a:rPr lang="en-US" altLang="zh-CN" sz="1800" dirty="0">
                <a:solidFill>
                  <a:srgbClr val="003399"/>
                </a:solidFill>
              </a:rPr>
              <a:t>2205.00421</a:t>
            </a:r>
            <a:r>
              <a:rPr lang="en-US" altLang="zh-CN" sz="1800" dirty="0"/>
              <a:t>)</a:t>
            </a:r>
          </a:p>
        </p:txBody>
      </p:sp>
      <p:pic>
        <p:nvPicPr>
          <p:cNvPr id="2" name="图片 38">
            <a:extLst>
              <a:ext uri="{FF2B5EF4-FFF2-40B4-BE49-F238E27FC236}">
                <a16:creationId xmlns:a16="http://schemas.microsoft.com/office/drawing/2014/main" id="{1A70E520-A070-31D7-C93F-4B0070FE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548027"/>
            <a:ext cx="5551848" cy="30412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8221D-ABB6-5B0D-9491-F193356CD17B}"/>
                  </a:ext>
                </a:extLst>
              </p:cNvPr>
              <p:cNvSpPr txBox="1"/>
              <p:nvPr/>
            </p:nvSpPr>
            <p:spPr>
              <a:xfrm>
                <a:off x="3399316" y="2941887"/>
                <a:ext cx="172819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10.5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T</a:t>
                </a:r>
                <a14:m>
                  <m:oMath xmlns:m="http://schemas.openxmlformats.org/officeDocument/2006/math">
                    <m:r>
                      <a:rPr lang="zh-CN" altLang="en-US" sz="10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m Solenoid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as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a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Siberian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snake</a:t>
                </a:r>
                <a:endParaRPr lang="en-US" sz="1000" b="1" dirty="0">
                  <a:solidFill>
                    <a:srgbClr val="003399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8221D-ABB6-5B0D-9491-F193356CD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316" y="2941887"/>
                <a:ext cx="1728192" cy="400110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23CB99-A740-20AF-5610-470051D943B1}"/>
              </a:ext>
            </a:extLst>
          </p:cNvPr>
          <p:cNvCxnSpPr>
            <a:cxnSpLocks/>
          </p:cNvCxnSpPr>
          <p:nvPr/>
        </p:nvCxnSpPr>
        <p:spPr>
          <a:xfrm flipH="1">
            <a:off x="3399316" y="5287796"/>
            <a:ext cx="648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ED72FC-ABCE-5D9D-7619-F09DC0B470AB}"/>
              </a:ext>
            </a:extLst>
          </p:cNvPr>
          <p:cNvSpPr txBox="1"/>
          <p:nvPr/>
        </p:nvSpPr>
        <p:spPr>
          <a:xfrm>
            <a:off x="3399316" y="5330114"/>
            <a:ext cx="17281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3399"/>
                </a:solidFill>
                <a:highlight>
                  <a:srgbClr val="FFFF00"/>
                </a:highlight>
              </a:rPr>
              <a:t>Longitudinal</a:t>
            </a:r>
            <a:r>
              <a:rPr lang="zh-CN" altLang="en-US" sz="1000" b="1" dirty="0">
                <a:solidFill>
                  <a:srgbClr val="003399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1000" b="1" dirty="0">
                <a:solidFill>
                  <a:srgbClr val="003399"/>
                </a:solidFill>
                <a:highlight>
                  <a:srgbClr val="FFFF00"/>
                </a:highlight>
              </a:rPr>
              <a:t>polarization</a:t>
            </a:r>
            <a:endParaRPr lang="en-US" sz="1000" b="1" dirty="0">
              <a:solidFill>
                <a:srgbClr val="003399"/>
              </a:solidFill>
              <a:highlight>
                <a:srgbClr val="FFFF00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FE629D-B352-3F2A-9AEB-D2931F0CA21D}"/>
              </a:ext>
            </a:extLst>
          </p:cNvPr>
          <p:cNvCxnSpPr>
            <a:cxnSpLocks/>
          </p:cNvCxnSpPr>
          <p:nvPr/>
        </p:nvCxnSpPr>
        <p:spPr>
          <a:xfrm flipH="1" flipV="1">
            <a:off x="4047388" y="2548027"/>
            <a:ext cx="532464" cy="26100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1EC366-A5A6-F81B-17F8-56DC8EC1EEE7}"/>
              </a:ext>
            </a:extLst>
          </p:cNvPr>
          <p:cNvCxnSpPr>
            <a:cxnSpLocks/>
          </p:cNvCxnSpPr>
          <p:nvPr/>
        </p:nvCxnSpPr>
        <p:spPr>
          <a:xfrm flipH="1">
            <a:off x="3363778" y="2809036"/>
            <a:ext cx="520967" cy="1328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EE4076A-C32F-0D6B-6D02-C44FE72B21A5}"/>
              </a:ext>
            </a:extLst>
          </p:cNvPr>
          <p:cNvSpPr/>
          <p:nvPr/>
        </p:nvSpPr>
        <p:spPr>
          <a:xfrm>
            <a:off x="3859772" y="2680878"/>
            <a:ext cx="648072" cy="26100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60CCD3-9F27-B836-6C40-1E655F98E90F}"/>
              </a:ext>
            </a:extLst>
          </p:cNvPr>
          <p:cNvSpPr txBox="1"/>
          <p:nvPr/>
        </p:nvSpPr>
        <p:spPr>
          <a:xfrm>
            <a:off x="6384033" y="5597240"/>
            <a:ext cx="577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v"/>
            </a:pPr>
            <a:r>
              <a:rPr lang="en-US" altLang="zh-CN" sz="1600" dirty="0"/>
              <a:t>Spin</a:t>
            </a:r>
            <a:r>
              <a:rPr lang="zh-CN" altLang="en-US" sz="1600" dirty="0"/>
              <a:t> </a:t>
            </a:r>
            <a:r>
              <a:rPr lang="en-US" altLang="zh-CN" sz="1600" dirty="0"/>
              <a:t>manipulation,</a:t>
            </a:r>
            <a:r>
              <a:rPr lang="zh-CN" altLang="en-US" sz="1600" dirty="0"/>
              <a:t> </a:t>
            </a:r>
            <a:r>
              <a:rPr lang="en-US" altLang="zh-CN" sz="1600" dirty="0"/>
              <a:t>mitigation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spin</a:t>
            </a:r>
            <a:r>
              <a:rPr lang="zh-CN" altLang="en-US" sz="1600" dirty="0"/>
              <a:t> </a:t>
            </a:r>
            <a:r>
              <a:rPr lang="en-US" altLang="zh-CN" sz="1600" dirty="0"/>
              <a:t>resonances</a:t>
            </a:r>
            <a:r>
              <a:rPr lang="zh-CN" altLang="en-US" sz="1600" dirty="0"/>
              <a:t>  </a:t>
            </a:r>
            <a:endParaRPr lang="en-HK" altLang="zh-CN" sz="1600" dirty="0"/>
          </a:p>
          <a:p>
            <a:pPr marL="800100" lvl="1" indent="-342900">
              <a:buFont typeface="Wingdings" pitchFamily="2" charset="2"/>
              <a:buChar char="v"/>
            </a:pPr>
            <a:r>
              <a:rPr lang="en-US" altLang="zh-CN" sz="1600" dirty="0"/>
              <a:t>Measurement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longitudinal</a:t>
            </a:r>
            <a:r>
              <a:rPr lang="zh-CN" altLang="en-US" sz="1600" dirty="0"/>
              <a:t> </a:t>
            </a:r>
            <a:r>
              <a:rPr lang="en-US" altLang="zh-CN" sz="1600" dirty="0"/>
              <a:t>polarization</a:t>
            </a:r>
            <a:r>
              <a:rPr lang="zh-CN" altLang="en-US" sz="1600" dirty="0"/>
              <a:t> </a:t>
            </a:r>
            <a:r>
              <a:rPr lang="en-US" altLang="zh-CN" sz="1600" dirty="0"/>
              <a:t>w/</a:t>
            </a:r>
            <a:r>
              <a:rPr lang="zh-CN" altLang="en-US" sz="1600" dirty="0"/>
              <a:t> </a:t>
            </a:r>
            <a:r>
              <a:rPr lang="en-US" altLang="zh-CN" sz="1600" dirty="0"/>
              <a:t>calorimeter</a:t>
            </a:r>
            <a:r>
              <a:rPr lang="zh-CN" altLang="en-US" sz="1600" dirty="0"/>
              <a:t>    </a:t>
            </a:r>
            <a:endParaRPr lang="en-HK" altLang="zh-CN" sz="1600" dirty="0"/>
          </a:p>
          <a:p>
            <a:pPr marL="800100" lvl="1" indent="-342900">
              <a:buFont typeface="Wingdings" pitchFamily="2" charset="2"/>
              <a:buChar char="v"/>
            </a:pPr>
            <a:r>
              <a:rPr lang="en-US" altLang="zh-CN" sz="1600" b="1" dirty="0">
                <a:solidFill>
                  <a:srgbClr val="0000FF"/>
                </a:solidFill>
              </a:rPr>
              <a:t>First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</a:rPr>
              <a:t>precision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</a:rPr>
              <a:t>test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</a:rPr>
              <a:t>of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</a:rPr>
              <a:t>the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</a:rPr>
              <a:t>theory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</a:rPr>
              <a:t>of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</a:rPr>
              <a:t>kinetic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</a:rPr>
              <a:t>polarization</a:t>
            </a:r>
            <a:endParaRPr lang="en-HK" altLang="zh-CN" sz="1600" b="1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33C71-89B0-7D54-D34E-48A3072715D0}"/>
              </a:ext>
            </a:extLst>
          </p:cNvPr>
          <p:cNvSpPr txBox="1"/>
          <p:nvPr/>
        </p:nvSpPr>
        <p:spPr>
          <a:xfrm>
            <a:off x="6538716" y="4950909"/>
            <a:ext cx="5623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1" dirty="0"/>
              <a:t>Beam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test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of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the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HTS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solenoid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as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a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Siberian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snake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to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achieve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longitudinal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polarization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endParaRPr lang="en-US" altLang="zh-CN" sz="18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DAEF23-CA52-A2AB-70C0-9D25780F629A}"/>
              </a:ext>
            </a:extLst>
          </p:cNvPr>
          <p:cNvSpPr txBox="1"/>
          <p:nvPr/>
        </p:nvSpPr>
        <p:spPr>
          <a:xfrm>
            <a:off x="581971" y="6248815"/>
            <a:ext cx="545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Polarized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beam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experiments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expect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to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start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in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2027.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4C21FB-4166-C785-04F9-232AE2BFE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88" y="1195259"/>
            <a:ext cx="11190012" cy="5161092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Polarized</a:t>
            </a:r>
            <a:r>
              <a:rPr lang="zh-CN" altLang="en-US" sz="2400" dirty="0"/>
              <a:t> </a:t>
            </a:r>
            <a:r>
              <a:rPr lang="en-US" altLang="zh-CN" sz="2400" dirty="0"/>
              <a:t>beams</a:t>
            </a:r>
            <a:r>
              <a:rPr lang="zh-CN" altLang="en-US" sz="2400" dirty="0"/>
              <a:t> </a:t>
            </a:r>
            <a:r>
              <a:rPr lang="en-US" altLang="zh-CN" sz="2400" dirty="0"/>
              <a:t>will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accommodated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CEPC</a:t>
            </a:r>
            <a:r>
              <a:rPr lang="zh-CN" altLang="en-US" sz="2400" dirty="0"/>
              <a:t> </a:t>
            </a:r>
            <a:r>
              <a:rPr lang="en-US" altLang="zh-CN" sz="2400" dirty="0"/>
              <a:t>baseline</a:t>
            </a:r>
            <a:r>
              <a:rPr lang="zh-CN" altLang="en-US" sz="2400" dirty="0"/>
              <a:t> </a:t>
            </a:r>
            <a:r>
              <a:rPr lang="en-US" altLang="zh-CN" sz="2400" dirty="0"/>
              <a:t>design.</a:t>
            </a:r>
            <a:r>
              <a:rPr lang="zh-CN" altLang="en-US" sz="2400" dirty="0"/>
              <a:t> </a:t>
            </a:r>
            <a:endParaRPr lang="en-HK" altLang="zh-CN" sz="2400" dirty="0"/>
          </a:p>
          <a:p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Compton</a:t>
            </a:r>
            <a:r>
              <a:rPr lang="zh-CN" altLang="en-US" sz="2400" dirty="0"/>
              <a:t> </a:t>
            </a:r>
            <a:r>
              <a:rPr lang="en-US" altLang="zh-CN" sz="2400" dirty="0"/>
              <a:t>polarimeter</a:t>
            </a:r>
            <a:r>
              <a:rPr lang="zh-CN" altLang="en-US" sz="2400" dirty="0"/>
              <a:t> </a:t>
            </a:r>
            <a:r>
              <a:rPr lang="en-US" altLang="zh-CN" sz="2400" dirty="0"/>
              <a:t>will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implemented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BEPCII.</a:t>
            </a:r>
          </a:p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HV</a:t>
            </a:r>
            <a:r>
              <a:rPr lang="zh-CN" altLang="en-US" sz="2400" dirty="0"/>
              <a:t> </a:t>
            </a:r>
            <a:r>
              <a:rPr lang="en-US" altLang="zh-CN" sz="2400" dirty="0"/>
              <a:t>DC</a:t>
            </a:r>
            <a:r>
              <a:rPr lang="zh-CN" altLang="en-US" sz="2400" dirty="0"/>
              <a:t> </a:t>
            </a:r>
            <a:r>
              <a:rPr lang="en-US" altLang="zh-CN" sz="2400" dirty="0"/>
              <a:t>photocathode</a:t>
            </a:r>
            <a:r>
              <a:rPr lang="zh-CN" altLang="en-US" sz="2400" dirty="0"/>
              <a:t> </a:t>
            </a:r>
            <a:r>
              <a:rPr lang="en-US" altLang="zh-CN" sz="2400" dirty="0"/>
              <a:t>gun</a:t>
            </a:r>
            <a:r>
              <a:rPr lang="zh-CN" altLang="en-US" sz="2400" dirty="0"/>
              <a:t> </a:t>
            </a:r>
            <a:r>
              <a:rPr lang="en-US" altLang="zh-CN" sz="2400" dirty="0"/>
              <a:t>@PAPS</a:t>
            </a:r>
            <a:r>
              <a:rPr lang="zh-CN" altLang="en-US" sz="2400" dirty="0"/>
              <a:t> </a:t>
            </a:r>
            <a:r>
              <a:rPr lang="en-US" altLang="zh-CN" sz="2400" dirty="0"/>
              <a:t>will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converted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polarized</a:t>
            </a:r>
            <a:r>
              <a:rPr lang="zh-CN" altLang="en-US" sz="2400" dirty="0"/>
              <a:t> </a:t>
            </a:r>
            <a:r>
              <a:rPr lang="en-US" altLang="zh-CN" sz="2400" dirty="0"/>
              <a:t>electron</a:t>
            </a:r>
            <a:r>
              <a:rPr lang="zh-CN" altLang="en-US" sz="2400" dirty="0"/>
              <a:t> </a:t>
            </a:r>
            <a:r>
              <a:rPr lang="en-US" altLang="zh-CN" sz="2400" dirty="0"/>
              <a:t>source.</a:t>
            </a:r>
          </a:p>
          <a:p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prototype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HTS</a:t>
            </a:r>
            <a:r>
              <a:rPr lang="zh-CN" altLang="en-US" sz="2400" dirty="0"/>
              <a:t> </a:t>
            </a:r>
            <a:r>
              <a:rPr lang="en-US" altLang="zh-CN" sz="2400" dirty="0"/>
              <a:t>solenoid</a:t>
            </a:r>
            <a:r>
              <a:rPr lang="zh-CN" altLang="en-US" sz="2400" dirty="0"/>
              <a:t> </a:t>
            </a:r>
            <a:r>
              <a:rPr lang="en-US" altLang="zh-CN" sz="2400" dirty="0"/>
              <a:t>spin</a:t>
            </a:r>
            <a:r>
              <a:rPr lang="zh-CN" altLang="en-US" sz="2400" dirty="0"/>
              <a:t> </a:t>
            </a:r>
            <a:r>
              <a:rPr lang="en-US" altLang="zh-CN" sz="2400" dirty="0"/>
              <a:t>rotator</a:t>
            </a:r>
            <a:r>
              <a:rPr lang="zh-CN" altLang="en-US" sz="2400" dirty="0"/>
              <a:t> </a:t>
            </a:r>
            <a:r>
              <a:rPr lang="en-US" altLang="zh-CN" sz="2400" dirty="0"/>
              <a:t>will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developed.</a:t>
            </a:r>
          </a:p>
          <a:p>
            <a:r>
              <a:rPr lang="en-US" altLang="zh-CN" sz="2400" dirty="0"/>
              <a:t>LPA-Ring</a:t>
            </a:r>
            <a:r>
              <a:rPr lang="zh-CN" altLang="en-US" sz="2400" dirty="0"/>
              <a:t> </a:t>
            </a:r>
            <a:r>
              <a:rPr lang="en-US" altLang="zh-CN" sz="2400" dirty="0"/>
              <a:t>test</a:t>
            </a:r>
            <a:r>
              <a:rPr lang="zh-CN" altLang="en-US" sz="2400" dirty="0"/>
              <a:t> </a:t>
            </a:r>
            <a:r>
              <a:rPr lang="en-US" altLang="zh-CN" sz="2400" dirty="0"/>
              <a:t>facility</a:t>
            </a:r>
            <a:r>
              <a:rPr lang="zh-CN" altLang="en-US" sz="2400" dirty="0"/>
              <a:t> </a:t>
            </a:r>
            <a:r>
              <a:rPr lang="en-US" altLang="zh-CN" sz="2400" dirty="0"/>
              <a:t>will</a:t>
            </a:r>
            <a:r>
              <a:rPr lang="zh-CN" altLang="en-US" sz="2400" dirty="0"/>
              <a:t> </a:t>
            </a:r>
            <a:r>
              <a:rPr lang="en-US" altLang="zh-CN" sz="2400" dirty="0"/>
              <a:t>provide</a:t>
            </a:r>
            <a:r>
              <a:rPr lang="zh-CN" altLang="en-US" sz="2400" dirty="0"/>
              <a:t> </a:t>
            </a:r>
            <a:r>
              <a:rPr lang="en-US" altLang="zh-CN" sz="2400" dirty="0"/>
              <a:t>unique</a:t>
            </a:r>
            <a:r>
              <a:rPr lang="zh-CN" altLang="en-US" sz="2400" dirty="0"/>
              <a:t> </a:t>
            </a:r>
            <a:r>
              <a:rPr lang="en-US" altLang="zh-CN" sz="2400" dirty="0"/>
              <a:t>opportunities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polarization</a:t>
            </a:r>
            <a:r>
              <a:rPr lang="zh-CN" altLang="en-US" sz="2400" dirty="0"/>
              <a:t> </a:t>
            </a:r>
            <a:r>
              <a:rPr lang="en-US" altLang="zh-CN" sz="2400" dirty="0"/>
              <a:t>experimental</a:t>
            </a:r>
            <a:r>
              <a:rPr lang="zh-CN" altLang="en-US" sz="2400" dirty="0"/>
              <a:t> </a:t>
            </a:r>
            <a:r>
              <a:rPr lang="en-US" altLang="zh-CN" sz="2400" dirty="0"/>
              <a:t>studies:</a:t>
            </a:r>
            <a:r>
              <a:rPr lang="zh-CN" altLang="en-US" sz="2400" dirty="0"/>
              <a:t>  </a:t>
            </a:r>
            <a:endParaRPr lang="en-HK" altLang="zh-CN" sz="2400" dirty="0"/>
          </a:p>
          <a:p>
            <a:pPr lvl="1"/>
            <a:r>
              <a:rPr lang="en-US" altLang="zh-CN" sz="2000" dirty="0"/>
              <a:t>longitudinal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w/</a:t>
            </a:r>
            <a:r>
              <a:rPr lang="zh-CN" altLang="en-US" sz="2000" dirty="0"/>
              <a:t> </a:t>
            </a:r>
            <a:r>
              <a:rPr lang="en-US" altLang="zh-CN" sz="2000" dirty="0"/>
              <a:t>Siberian</a:t>
            </a:r>
            <a:r>
              <a:rPr lang="zh-CN" altLang="en-US" sz="2000" dirty="0"/>
              <a:t> </a:t>
            </a:r>
            <a:r>
              <a:rPr lang="en-US" altLang="zh-CN" sz="2000" dirty="0"/>
              <a:t>snake</a:t>
            </a:r>
            <a:r>
              <a:rPr lang="zh-CN" altLang="en-US" sz="2000" dirty="0"/>
              <a:t> </a:t>
            </a:r>
            <a:r>
              <a:rPr lang="en-US" altLang="zh-CN" sz="2000" dirty="0"/>
              <a:t>(HTS</a:t>
            </a:r>
            <a:r>
              <a:rPr lang="zh-CN" altLang="en-US" sz="2000" dirty="0"/>
              <a:t> </a:t>
            </a:r>
            <a:r>
              <a:rPr lang="en-US" altLang="zh-CN" sz="2000" dirty="0"/>
              <a:t>solenoid)</a:t>
            </a:r>
          </a:p>
          <a:p>
            <a:pPr lvl="1"/>
            <a:r>
              <a:rPr lang="en-US" altLang="zh-CN" sz="2000" dirty="0"/>
              <a:t>Beam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generation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evolution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LPA</a:t>
            </a:r>
            <a:r>
              <a:rPr lang="zh-CN" altLang="en-US" sz="2000" dirty="0"/>
              <a:t> </a:t>
            </a:r>
            <a:endParaRPr lang="en-HK" altLang="zh-CN" sz="2000" dirty="0"/>
          </a:p>
          <a:p>
            <a:pPr lvl="1"/>
            <a:r>
              <a:rPr lang="en-US" altLang="zh-CN" sz="2000" dirty="0"/>
              <a:t>Compton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Moller</a:t>
            </a:r>
            <a:r>
              <a:rPr lang="zh-CN" altLang="en-US" sz="2000" dirty="0"/>
              <a:t> </a:t>
            </a:r>
            <a:r>
              <a:rPr lang="en-US" altLang="zh-CN" sz="2000" dirty="0"/>
              <a:t>polarimeters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CDDC94-9B64-22DB-2FFD-76DCB1EF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70ED7-9E27-969B-98E9-07408E98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7C40CA-C76D-0F9E-2F0C-0AB484F8BA20}"/>
              </a:ext>
            </a:extLst>
          </p:cNvPr>
          <p:cNvSpPr txBox="1"/>
          <p:nvPr/>
        </p:nvSpPr>
        <p:spPr>
          <a:xfrm>
            <a:off x="1159000" y="6125518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Thank</a:t>
            </a:r>
            <a:r>
              <a:rPr lang="zh-CN" altLang="en-US" sz="2400" b="1" dirty="0">
                <a:solidFill>
                  <a:srgbClr val="FF0000"/>
                </a:solidFill>
                <a:latin typeface="Ayuthaya" pitchFamily="2" charset="-34"/>
                <a:ea typeface="SimHei" panose="02010609060101010101" pitchFamily="49" charset="-122"/>
                <a:cs typeface="Ayuthaya" pitchFamily="2" charset="-34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you</a:t>
            </a:r>
            <a:r>
              <a:rPr lang="zh-CN" altLang="en-US" sz="2400" b="1" dirty="0">
                <a:solidFill>
                  <a:srgbClr val="FF0000"/>
                </a:solidFill>
                <a:latin typeface="Ayuthaya" pitchFamily="2" charset="-34"/>
                <a:ea typeface="SimHei" panose="02010609060101010101" pitchFamily="49" charset="-122"/>
                <a:cs typeface="Ayuthaya" pitchFamily="2" charset="-34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for</a:t>
            </a:r>
            <a:r>
              <a:rPr lang="zh-CN" altLang="en-US" sz="2400" b="1" dirty="0">
                <a:solidFill>
                  <a:srgbClr val="FF0000"/>
                </a:solidFill>
                <a:latin typeface="Ayuthaya" pitchFamily="2" charset="-34"/>
                <a:ea typeface="SimHei" panose="02010609060101010101" pitchFamily="49" charset="-122"/>
                <a:cs typeface="Ayuthaya" pitchFamily="2" charset="-34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your</a:t>
            </a:r>
            <a:r>
              <a:rPr lang="zh-CN" altLang="en-US" sz="2400" b="1" dirty="0">
                <a:solidFill>
                  <a:srgbClr val="FF0000"/>
                </a:solidFill>
                <a:latin typeface="Ayuthaya" pitchFamily="2" charset="-34"/>
                <a:ea typeface="SimHei" panose="02010609060101010101" pitchFamily="49" charset="-122"/>
                <a:cs typeface="Ayuthaya" pitchFamily="2" charset="-34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attention!</a:t>
            </a:r>
            <a:endParaRPr lang="en-US" sz="2400" b="1" dirty="0">
              <a:solidFill>
                <a:srgbClr val="FF0000"/>
              </a:solidFill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914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E6C253-5C70-76AE-C7E9-43C9EE433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Polarized beams @ CEPC</a:t>
            </a:r>
          </a:p>
          <a:p>
            <a:r>
              <a:rPr lang="en-US" dirty="0"/>
              <a:t>Design &amp; R&amp;D plan in the CEPC EDR Phase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D736B7-B758-C2F6-2F83-1F5F011E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AEA1E-854D-A152-DD1E-2B96DDC9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29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C891AE-CDAC-19AF-C70D-30A37B19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542" y="3789040"/>
            <a:ext cx="2331124" cy="280463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39EF67-FEA4-EE8C-9CED-789263817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12" y="1071226"/>
            <a:ext cx="11722404" cy="303213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400" dirty="0"/>
              <a:t>Precision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energy</a:t>
            </a:r>
            <a:r>
              <a:rPr lang="zh-CN" altLang="en-US" sz="2400" dirty="0"/>
              <a:t> </a:t>
            </a:r>
            <a:r>
              <a:rPr lang="en-US" altLang="zh-CN" sz="2400" dirty="0"/>
              <a:t>calibration</a:t>
            </a:r>
            <a:r>
              <a:rPr lang="zh-CN" altLang="en-US" sz="2400" dirty="0"/>
              <a:t> </a:t>
            </a:r>
            <a:r>
              <a:rPr lang="en-US" altLang="zh-CN" sz="2400" dirty="0"/>
              <a:t>@</a:t>
            </a:r>
            <a:r>
              <a:rPr lang="zh-CN" altLang="en-US" sz="2400" dirty="0"/>
              <a:t> </a:t>
            </a:r>
            <a:r>
              <a:rPr lang="en-US" altLang="zh-CN" sz="2400" dirty="0"/>
              <a:t>Z&amp;W</a:t>
            </a:r>
            <a:r>
              <a:rPr lang="zh-CN" altLang="en-US" sz="2400" dirty="0"/>
              <a:t> </a:t>
            </a:r>
            <a:r>
              <a:rPr lang="en-US" altLang="zh-CN" sz="2400" dirty="0"/>
              <a:t>based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Resonant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Depolarization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(~1e-6 accuracy)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endParaRPr lang="en-US" altLang="zh-CN" sz="2200" dirty="0">
              <a:solidFill>
                <a:srgbClr val="00B050"/>
              </a:solidFill>
            </a:endParaRPr>
          </a:p>
          <a:p>
            <a:pPr lvl="1"/>
            <a:r>
              <a:rPr lang="en-US" altLang="zh-CN" sz="2100" dirty="0"/>
              <a:t>Precision</a:t>
            </a:r>
            <a:r>
              <a:rPr lang="zh-CN" altLang="en-US" sz="2100" dirty="0"/>
              <a:t> </a:t>
            </a:r>
            <a:r>
              <a:rPr lang="en-US" altLang="zh-CN" sz="2100" dirty="0"/>
              <a:t>measurements</a:t>
            </a:r>
            <a:r>
              <a:rPr lang="zh-CN" altLang="en-US" sz="2100" dirty="0"/>
              <a:t> </a:t>
            </a:r>
            <a:r>
              <a:rPr lang="en-US" altLang="zh-CN" sz="2100" dirty="0"/>
              <a:t>of</a:t>
            </a:r>
            <a:r>
              <a:rPr lang="zh-CN" altLang="en-US" sz="2100" dirty="0"/>
              <a:t> </a:t>
            </a:r>
            <a:r>
              <a:rPr lang="en-US" altLang="zh-CN" sz="2100" dirty="0"/>
              <a:t>Z&amp;W</a:t>
            </a:r>
            <a:r>
              <a:rPr lang="zh-CN" altLang="en-US" sz="2100" dirty="0"/>
              <a:t> </a:t>
            </a:r>
            <a:r>
              <a:rPr lang="en-US" altLang="zh-CN" sz="2100" dirty="0"/>
              <a:t>mass</a:t>
            </a:r>
            <a:r>
              <a:rPr lang="zh-CN" altLang="en-US" sz="21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>
                <a:solidFill>
                  <a:srgbClr val="0070C0"/>
                </a:solidFill>
              </a:rPr>
              <a:t>FCC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EPOL,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arXiv:1909.12245,</a:t>
            </a:r>
            <a:r>
              <a:rPr lang="zh-CN" altLang="en-US" sz="1600" dirty="0">
                <a:solidFill>
                  <a:srgbClr val="0070C0"/>
                </a:solidFill>
              </a:rPr>
              <a:t>  </a:t>
            </a:r>
            <a:r>
              <a:rPr lang="en-US" altLang="zh-CN" sz="1600" dirty="0">
                <a:solidFill>
                  <a:srgbClr val="0070C0"/>
                </a:solidFill>
              </a:rPr>
              <a:t>CDFII: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Science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376,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6589</a:t>
            </a:r>
            <a:r>
              <a:rPr lang="en-US" altLang="zh-CN" sz="2000" dirty="0">
                <a:solidFill>
                  <a:srgbClr val="0070C0"/>
                </a:solidFill>
              </a:rPr>
              <a:t>)</a:t>
            </a:r>
            <a:endParaRPr lang="en-US" altLang="zh-CN" sz="2000" dirty="0"/>
          </a:p>
          <a:p>
            <a:pPr lvl="1">
              <a:spcAft>
                <a:spcPts val="1200"/>
              </a:spcAft>
            </a:pPr>
            <a:r>
              <a:rPr lang="en-US" altLang="zh-CN" sz="2100" dirty="0"/>
              <a:t>Fiducial</a:t>
            </a:r>
            <a:r>
              <a:rPr lang="zh-CN" altLang="en-US" sz="2100" dirty="0"/>
              <a:t> </a:t>
            </a:r>
            <a:r>
              <a:rPr lang="en-US" altLang="zh-CN" sz="2100" dirty="0"/>
              <a:t>for</a:t>
            </a:r>
            <a:r>
              <a:rPr lang="zh-CN" altLang="en-US" sz="2100" dirty="0"/>
              <a:t> </a:t>
            </a:r>
            <a:r>
              <a:rPr lang="en-US" altLang="zh-CN" sz="2100" dirty="0"/>
              <a:t>Higgs</a:t>
            </a:r>
            <a:r>
              <a:rPr lang="zh-CN" altLang="en-US" sz="2100" dirty="0"/>
              <a:t> </a:t>
            </a:r>
            <a:r>
              <a:rPr lang="en-US" altLang="zh-CN" sz="2100" dirty="0"/>
              <a:t>&amp;</a:t>
            </a:r>
            <a:r>
              <a:rPr lang="zh-CN" altLang="en-US" sz="2100" dirty="0"/>
              <a:t> </a:t>
            </a:r>
            <a:r>
              <a:rPr lang="en-US" altLang="zh-CN" sz="2100" dirty="0"/>
              <a:t>ttbar</a:t>
            </a:r>
            <a:r>
              <a:rPr lang="zh-CN" altLang="en-US" sz="2100" dirty="0"/>
              <a:t> </a:t>
            </a:r>
            <a:r>
              <a:rPr lang="en-US" altLang="zh-CN" sz="2100" dirty="0"/>
              <a:t>mass</a:t>
            </a:r>
            <a:r>
              <a:rPr lang="zh-CN" altLang="en-US" sz="2100" dirty="0"/>
              <a:t> </a:t>
            </a:r>
            <a:r>
              <a:rPr lang="en-US" altLang="zh-CN" sz="2100" dirty="0"/>
              <a:t>measurements</a:t>
            </a:r>
            <a:r>
              <a:rPr lang="zh-CN" altLang="en-US" sz="21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>
                <a:solidFill>
                  <a:srgbClr val="0070C0"/>
                </a:solidFill>
              </a:rPr>
              <a:t>LEP2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CM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energy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evaluation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above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80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GeV,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arXiv:9901002,</a:t>
            </a:r>
            <a:r>
              <a:rPr lang="en-US" altLang="zh-CN" sz="2000" dirty="0">
                <a:solidFill>
                  <a:srgbClr val="0070C0"/>
                </a:solidFill>
              </a:rPr>
              <a:t>)</a:t>
            </a:r>
          </a:p>
          <a:p>
            <a:r>
              <a:rPr lang="en-US" altLang="zh-CN" sz="2400" dirty="0"/>
              <a:t>Requirements:</a:t>
            </a:r>
          </a:p>
          <a:p>
            <a:pPr lvl="1"/>
            <a:r>
              <a:rPr lang="en-US" altLang="zh-CN" sz="2100" dirty="0"/>
              <a:t>Transverse Compton</a:t>
            </a:r>
            <a:r>
              <a:rPr lang="zh-CN" altLang="en-US" sz="2100" dirty="0"/>
              <a:t> </a:t>
            </a:r>
            <a:r>
              <a:rPr lang="en-US" altLang="zh-CN" sz="2100" dirty="0"/>
              <a:t>polarimeter: </a:t>
            </a:r>
            <a:r>
              <a:rPr lang="en-US" altLang="zh-CN" sz="2100" b="1" dirty="0">
                <a:solidFill>
                  <a:srgbClr val="FF0000"/>
                </a:solidFill>
              </a:rPr>
              <a:t>stats uncertainty ~1%/second</a:t>
            </a:r>
          </a:p>
          <a:p>
            <a:pPr lvl="1"/>
            <a:r>
              <a:rPr lang="en-US" altLang="zh-CN" sz="2100" dirty="0"/>
              <a:t>RF</a:t>
            </a:r>
            <a:r>
              <a:rPr lang="zh-CN" altLang="en-US" sz="2100" dirty="0"/>
              <a:t> </a:t>
            </a:r>
            <a:r>
              <a:rPr lang="en-US" altLang="zh-CN" sz="2100" dirty="0"/>
              <a:t>depolarizer: </a:t>
            </a:r>
            <a:r>
              <a:rPr lang="en-US" altLang="zh-CN" sz="2100" dirty="0">
                <a:solidFill>
                  <a:srgbClr val="FF0000"/>
                </a:solidFill>
              </a:rPr>
              <a:t>specs similar to</a:t>
            </a:r>
            <a:r>
              <a:rPr lang="zh-CN" altLang="en-US" sz="2100" dirty="0">
                <a:solidFill>
                  <a:srgbClr val="FF0000"/>
                </a:solidFill>
              </a:rPr>
              <a:t> </a:t>
            </a:r>
            <a:r>
              <a:rPr lang="en-US" altLang="zh-CN" sz="2100" dirty="0">
                <a:solidFill>
                  <a:srgbClr val="FF0000"/>
                </a:solidFill>
              </a:rPr>
              <a:t>bunch-by-bunch</a:t>
            </a:r>
            <a:r>
              <a:rPr lang="zh-CN" altLang="en-US" sz="2100" dirty="0">
                <a:solidFill>
                  <a:srgbClr val="FF0000"/>
                </a:solidFill>
              </a:rPr>
              <a:t> </a:t>
            </a:r>
            <a:r>
              <a:rPr lang="en-US" altLang="zh-CN" sz="2100" dirty="0">
                <a:solidFill>
                  <a:srgbClr val="FF0000"/>
                </a:solidFill>
              </a:rPr>
              <a:t>feedback</a:t>
            </a:r>
            <a:r>
              <a:rPr lang="zh-CN" altLang="en-US" sz="2100" dirty="0">
                <a:solidFill>
                  <a:srgbClr val="FF0000"/>
                </a:solidFill>
              </a:rPr>
              <a:t> </a:t>
            </a:r>
            <a:r>
              <a:rPr lang="en-US" altLang="zh-CN" sz="2100" dirty="0">
                <a:solidFill>
                  <a:srgbClr val="FF0000"/>
                </a:solidFill>
              </a:rPr>
              <a:t>kicker</a:t>
            </a:r>
          </a:p>
          <a:p>
            <a:pPr lvl="1"/>
            <a:r>
              <a:rPr lang="en-US" altLang="zh-CN" sz="2100" dirty="0">
                <a:solidFill>
                  <a:srgbClr val="0000FF"/>
                </a:solidFill>
              </a:rPr>
              <a:t>RD measurements every ~ 10 mins</a:t>
            </a:r>
            <a:endParaRPr lang="en-US" altLang="zh-CN" sz="2100" dirty="0">
              <a:solidFill>
                <a:srgbClr val="FF0000"/>
              </a:solidFill>
            </a:endParaRPr>
          </a:p>
          <a:p>
            <a:pPr lvl="1"/>
            <a:r>
              <a:rPr lang="en-US" altLang="zh-CN" sz="2100" b="1" dirty="0">
                <a:solidFill>
                  <a:srgbClr val="0000FF"/>
                </a:solidFill>
              </a:rPr>
              <a:t>At</a:t>
            </a:r>
            <a:r>
              <a:rPr lang="zh-CN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</a:rPr>
              <a:t>least</a:t>
            </a:r>
            <a:r>
              <a:rPr lang="zh-CN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</a:rPr>
              <a:t>5%~10%</a:t>
            </a:r>
            <a:r>
              <a:rPr lang="zh-CN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</a:rPr>
              <a:t>vertical</a:t>
            </a:r>
            <a:r>
              <a:rPr lang="zh-CN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</a:rPr>
              <a:t>polarization</a:t>
            </a:r>
            <a:r>
              <a:rPr lang="zh-CN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</a:rPr>
              <a:t>for</a:t>
            </a:r>
            <a:r>
              <a:rPr lang="zh-CN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</a:rPr>
              <a:t>e+/e-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A40D76-E526-4FF0-03EB-D06DEE70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beams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CEPC: transverse polarization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86BC0-8DF9-14E0-09C9-1309DAC2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654" y="635635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6D693B-F21F-C46B-6671-1C328723BF7D}"/>
              </a:ext>
            </a:extLst>
          </p:cNvPr>
          <p:cNvSpPr txBox="1"/>
          <p:nvPr/>
        </p:nvSpPr>
        <p:spPr>
          <a:xfrm>
            <a:off x="4983852" y="6538913"/>
            <a:ext cx="2569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99"/>
                </a:solidFill>
              </a:rPr>
              <a:t>LEP: Z. Phys. C 66, 45-62 (1995).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79AFF-B08E-8B56-9C97-87457D051EBD}"/>
              </a:ext>
            </a:extLst>
          </p:cNvPr>
          <p:cNvSpPr txBox="1"/>
          <p:nvPr/>
        </p:nvSpPr>
        <p:spPr>
          <a:xfrm>
            <a:off x="8415646" y="2257065"/>
            <a:ext cx="3387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</a:rPr>
              <a:t>CEPC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Z&amp;W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mass,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CDR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2019</a:t>
            </a:r>
          </a:p>
          <a:p>
            <a:r>
              <a:rPr lang="en-US" altLang="zh-CN" sz="1600" dirty="0">
                <a:solidFill>
                  <a:srgbClr val="0070C0"/>
                </a:solidFill>
              </a:rPr>
              <a:t>CEPC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W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mass: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EJPC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80,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66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(2020)</a:t>
            </a:r>
          </a:p>
          <a:p>
            <a:r>
              <a:rPr lang="en-US" altLang="zh-CN" sz="1600" dirty="0">
                <a:solidFill>
                  <a:srgbClr val="0070C0"/>
                </a:solidFill>
              </a:rPr>
              <a:t>CEPC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ttbar,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arXiv:2207.12177</a:t>
            </a:r>
            <a:endParaRPr lang="en-US" sz="1600" dirty="0"/>
          </a:p>
        </p:txBody>
      </p:sp>
      <p:pic>
        <p:nvPicPr>
          <p:cNvPr id="8" name="图片 4" descr="spinPrecession.gif">
            <a:extLst>
              <a:ext uri="{FF2B5EF4-FFF2-40B4-BE49-F238E27FC236}">
                <a16:creationId xmlns:a16="http://schemas.microsoft.com/office/drawing/2014/main" id="{CA3CD4AA-441A-F623-7769-CB92506EF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505311"/>
            <a:ext cx="3030017" cy="1414008"/>
          </a:xfrm>
          <a:prstGeom prst="rect">
            <a:avLst/>
          </a:prstGeom>
        </p:spPr>
      </p:pic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C796E3C9-0C04-5605-B349-1047FFFBB532}"/>
              </a:ext>
            </a:extLst>
          </p:cNvPr>
          <p:cNvSpPr/>
          <p:nvPr/>
        </p:nvSpPr>
        <p:spPr>
          <a:xfrm>
            <a:off x="2276208" y="5622448"/>
            <a:ext cx="469525" cy="12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06AB1B2-6F75-FDA3-F9EF-5DAE96A3F214}"/>
              </a:ext>
            </a:extLst>
          </p:cNvPr>
          <p:cNvSpPr txBox="1"/>
          <p:nvPr/>
        </p:nvSpPr>
        <p:spPr>
          <a:xfrm>
            <a:off x="1960057" y="5700138"/>
            <a:ext cx="1487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</a:rPr>
              <a:t>polarimeter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D35A5345-B77A-2FFE-D906-925266BD16CD}"/>
              </a:ext>
            </a:extLst>
          </p:cNvPr>
          <p:cNvSpPr/>
          <p:nvPr/>
        </p:nvSpPr>
        <p:spPr>
          <a:xfrm>
            <a:off x="3500344" y="5239954"/>
            <a:ext cx="127800" cy="2762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04225DD-AD55-53F1-41C3-4F332002420D}"/>
              </a:ext>
            </a:extLst>
          </p:cNvPr>
          <p:cNvSpPr/>
          <p:nvPr/>
        </p:nvSpPr>
        <p:spPr>
          <a:xfrm>
            <a:off x="1728872" y="5487350"/>
            <a:ext cx="123151" cy="12705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5">
            <a:extLst>
              <a:ext uri="{FF2B5EF4-FFF2-40B4-BE49-F238E27FC236}">
                <a16:creationId xmlns:a16="http://schemas.microsoft.com/office/drawing/2014/main" id="{7E894C8D-0807-3910-C97C-5A1D7C83E55D}"/>
              </a:ext>
            </a:extLst>
          </p:cNvPr>
          <p:cNvSpPr/>
          <p:nvPr/>
        </p:nvSpPr>
        <p:spPr>
          <a:xfrm>
            <a:off x="3092392" y="5005171"/>
            <a:ext cx="123151" cy="12705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9620285-3366-067C-BE28-E27EE87C9524}"/>
              </a:ext>
            </a:extLst>
          </p:cNvPr>
          <p:cNvSpPr txBox="1"/>
          <p:nvPr/>
        </p:nvSpPr>
        <p:spPr>
          <a:xfrm>
            <a:off x="1003976" y="5601519"/>
            <a:ext cx="1473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IP/detector</a:t>
            </a:r>
            <a:endParaRPr lang="zh-CN" altLang="en-US" sz="1400" dirty="0"/>
          </a:p>
        </p:txBody>
      </p:sp>
      <p:sp>
        <p:nvSpPr>
          <p:cNvPr id="19" name="文本框 17">
            <a:extLst>
              <a:ext uri="{FF2B5EF4-FFF2-40B4-BE49-F238E27FC236}">
                <a16:creationId xmlns:a16="http://schemas.microsoft.com/office/drawing/2014/main" id="{5601478B-C219-8A1C-D08A-5615EADDF013}"/>
              </a:ext>
            </a:extLst>
          </p:cNvPr>
          <p:cNvSpPr txBox="1"/>
          <p:nvPr/>
        </p:nvSpPr>
        <p:spPr>
          <a:xfrm>
            <a:off x="2930456" y="4713273"/>
            <a:ext cx="1473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IP/detector</a:t>
            </a:r>
            <a:endParaRPr lang="zh-CN" altLang="en-US" sz="1400" dirty="0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49D4C820-E36F-8E19-9840-A8E67C50A873}"/>
              </a:ext>
            </a:extLst>
          </p:cNvPr>
          <p:cNvSpPr txBox="1"/>
          <p:nvPr/>
        </p:nvSpPr>
        <p:spPr>
          <a:xfrm>
            <a:off x="3250283" y="5567106"/>
            <a:ext cx="1487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depolarizer</a:t>
            </a:r>
            <a:endParaRPr lang="en-US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A67055-13D4-B188-3BCE-06A319401968}"/>
                  </a:ext>
                </a:extLst>
              </p:cNvPr>
              <p:cNvSpPr txBox="1"/>
              <p:nvPr/>
            </p:nvSpPr>
            <p:spPr>
              <a:xfrm>
                <a:off x="8346113" y="5867980"/>
                <a:ext cx="472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A67055-13D4-B188-3BCE-06A31940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13" y="5867980"/>
                <a:ext cx="4728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椭圆 1">
            <a:extLst>
              <a:ext uri="{FF2B5EF4-FFF2-40B4-BE49-F238E27FC236}">
                <a16:creationId xmlns:a16="http://schemas.microsoft.com/office/drawing/2014/main" id="{403E18EE-F633-1C62-341E-8FAA4E5C3515}"/>
              </a:ext>
            </a:extLst>
          </p:cNvPr>
          <p:cNvSpPr/>
          <p:nvPr/>
        </p:nvSpPr>
        <p:spPr>
          <a:xfrm>
            <a:off x="7851681" y="4547076"/>
            <a:ext cx="2611447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" name="直接箭头连接符 13">
            <a:extLst>
              <a:ext uri="{FF2B5EF4-FFF2-40B4-BE49-F238E27FC236}">
                <a16:creationId xmlns:a16="http://schemas.microsoft.com/office/drawing/2014/main" id="{6BFB3111-2C7A-148F-4A33-ED2B3BE51AAB}"/>
              </a:ext>
            </a:extLst>
          </p:cNvPr>
          <p:cNvCxnSpPr>
            <a:stCxn id="22" idx="3"/>
          </p:cNvCxnSpPr>
          <p:nvPr/>
        </p:nvCxnSpPr>
        <p:spPr>
          <a:xfrm>
            <a:off x="8234119" y="5653404"/>
            <a:ext cx="572825" cy="33383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15">
            <a:extLst>
              <a:ext uri="{FF2B5EF4-FFF2-40B4-BE49-F238E27FC236}">
                <a16:creationId xmlns:a16="http://schemas.microsoft.com/office/drawing/2014/main" id="{1EE097FB-0D3C-4739-85F9-F17DD7FDBC0B}"/>
              </a:ext>
            </a:extLst>
          </p:cNvPr>
          <p:cNvCxnSpPr/>
          <p:nvPr/>
        </p:nvCxnSpPr>
        <p:spPr>
          <a:xfrm flipV="1">
            <a:off x="8249525" y="5330780"/>
            <a:ext cx="492433" cy="32262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17">
            <a:extLst>
              <a:ext uri="{FF2B5EF4-FFF2-40B4-BE49-F238E27FC236}">
                <a16:creationId xmlns:a16="http://schemas.microsoft.com/office/drawing/2014/main" id="{A6DF4B23-5056-2AB8-92F1-AEAE03B7A3E7}"/>
              </a:ext>
            </a:extLst>
          </p:cNvPr>
          <p:cNvCxnSpPr/>
          <p:nvPr/>
        </p:nvCxnSpPr>
        <p:spPr>
          <a:xfrm flipV="1">
            <a:off x="8249525" y="5114756"/>
            <a:ext cx="0" cy="53864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DEA483-D8DB-ED70-AEFC-5132F40F5107}"/>
                  </a:ext>
                </a:extLst>
              </p:cNvPr>
              <p:cNvSpPr txBox="1"/>
              <p:nvPr/>
            </p:nvSpPr>
            <p:spPr>
              <a:xfrm>
                <a:off x="8683654" y="5155719"/>
                <a:ext cx="480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DEA483-D8DB-ED70-AEFC-5132F40F5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654" y="5155719"/>
                <a:ext cx="4800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73F1F4-3C72-78D6-7E2F-B56ED8729585}"/>
                  </a:ext>
                </a:extLst>
              </p:cNvPr>
              <p:cNvSpPr txBox="1"/>
              <p:nvPr/>
            </p:nvSpPr>
            <p:spPr>
              <a:xfrm>
                <a:off x="8108868" y="4770942"/>
                <a:ext cx="474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73F1F4-3C72-78D6-7E2F-B56ED8729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868" y="4770942"/>
                <a:ext cx="474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2">
            <a:extLst>
              <a:ext uri="{FF2B5EF4-FFF2-40B4-BE49-F238E27FC236}">
                <a16:creationId xmlns:a16="http://schemas.microsoft.com/office/drawing/2014/main" id="{A31F845D-C96E-69C0-AACD-9D58502CF7C5}"/>
              </a:ext>
            </a:extLst>
          </p:cNvPr>
          <p:cNvCxnSpPr>
            <a:stCxn id="22" idx="4"/>
          </p:cNvCxnSpPr>
          <p:nvPr/>
        </p:nvCxnSpPr>
        <p:spPr>
          <a:xfrm flipV="1">
            <a:off x="9157405" y="5820320"/>
            <a:ext cx="153595" cy="229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3">
            <a:extLst>
              <a:ext uri="{FF2B5EF4-FFF2-40B4-BE49-F238E27FC236}">
                <a16:creationId xmlns:a16="http://schemas.microsoft.com/office/drawing/2014/main" id="{0B50E440-D990-260B-1837-71DFBF263CDE}"/>
              </a:ext>
            </a:extLst>
          </p:cNvPr>
          <p:cNvSpPr/>
          <p:nvPr/>
        </p:nvSpPr>
        <p:spPr>
          <a:xfrm rot="1029004">
            <a:off x="8189042" y="5627196"/>
            <a:ext cx="120966" cy="71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01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DF68C-EEDE-73BD-BEE6-447F5D48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schemes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C57D4-EDD0-3D4F-6443-44D8F1A1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7F2D0-4FE9-243F-A36A-6413674103CD}"/>
              </a:ext>
            </a:extLst>
          </p:cNvPr>
          <p:cNvSpPr txBox="1"/>
          <p:nvPr/>
        </p:nvSpPr>
        <p:spPr>
          <a:xfrm>
            <a:off x="124390" y="1190016"/>
            <a:ext cx="5899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</a:rPr>
              <a:t>Scheme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1: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self-polarization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in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the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Colliders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36B08-AC44-E361-FA23-C1C7BA4F2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4616032"/>
            <a:ext cx="2582177" cy="20991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CA3800-CB1F-69BE-A15E-FFECF5DA1B0A}"/>
              </a:ext>
            </a:extLst>
          </p:cNvPr>
          <p:cNvSpPr txBox="1"/>
          <p:nvPr/>
        </p:nvSpPr>
        <p:spPr>
          <a:xfrm>
            <a:off x="0" y="1958638"/>
            <a:ext cx="57606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/>
              <a:t>Z-pole:</a:t>
            </a:r>
            <a:r>
              <a:rPr lang="zh-CN" altLang="en-US" sz="2000" dirty="0"/>
              <a:t> </a:t>
            </a:r>
            <a:r>
              <a:rPr lang="en-US" altLang="zh-CN" sz="2000" dirty="0"/>
              <a:t>&gt;20</a:t>
            </a:r>
            <a:r>
              <a:rPr lang="zh-CN" altLang="en-US" sz="2000" dirty="0"/>
              <a:t> </a:t>
            </a:r>
            <a:r>
              <a:rPr lang="en-US" altLang="zh-CN" sz="2000" dirty="0"/>
              <a:t>hour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reach</a:t>
            </a:r>
            <a:r>
              <a:rPr lang="zh-CN" altLang="en-US" sz="2000" dirty="0"/>
              <a:t> </a:t>
            </a:r>
            <a:r>
              <a:rPr lang="en-US" altLang="zh-CN" sz="2000" dirty="0"/>
              <a:t>10%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asymmetric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wigglers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switched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1~2</a:t>
            </a:r>
            <a:r>
              <a:rPr lang="zh-CN" altLang="en-US" dirty="0"/>
              <a:t> </a:t>
            </a:r>
            <a:r>
              <a:rPr lang="en-US" altLang="zh-CN" dirty="0"/>
              <a:t>hours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Incompatible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luminosity</a:t>
            </a:r>
            <a:r>
              <a:rPr lang="zh-CN" altLang="en-US" dirty="0"/>
              <a:t> </a:t>
            </a:r>
            <a:r>
              <a:rPr lang="en-US" altLang="zh-CN" dirty="0"/>
              <a:t>(increase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U</a:t>
            </a:r>
            <a:r>
              <a:rPr lang="en-US" altLang="zh-CN" baseline="-25000" dirty="0"/>
              <a:t>0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spread)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1~2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hours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dead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time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for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physics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at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each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fill</a:t>
            </a:r>
            <a:endParaRPr lang="en-US" altLang="zh-CN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~144</a:t>
            </a:r>
            <a:r>
              <a:rPr lang="zh-CN" altLang="en-US" dirty="0"/>
              <a:t> </a:t>
            </a:r>
            <a:r>
              <a:rPr lang="en-US" altLang="zh-CN" dirty="0"/>
              <a:t>pilot</a:t>
            </a:r>
            <a:r>
              <a:rPr lang="zh-CN" altLang="en-US" dirty="0"/>
              <a:t> </a:t>
            </a:r>
            <a:r>
              <a:rPr lang="en-US" altLang="zh-CN" dirty="0"/>
              <a:t>bunches</a:t>
            </a:r>
            <a:r>
              <a:rPr lang="zh-CN" altLang="en-US" dirty="0"/>
              <a:t> </a:t>
            </a:r>
            <a:r>
              <a:rPr lang="en-US" altLang="zh-CN" dirty="0"/>
              <a:t>dedicated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/>
              <a:t>W:</a:t>
            </a:r>
            <a:r>
              <a:rPr lang="zh-CN" altLang="en-US" sz="2000" dirty="0"/>
              <a:t>  </a:t>
            </a:r>
            <a:r>
              <a:rPr lang="en-US" altLang="zh-CN" sz="2000" dirty="0"/>
              <a:t>~2</a:t>
            </a:r>
            <a:r>
              <a:rPr lang="zh-CN" altLang="en-US" sz="2000" dirty="0"/>
              <a:t> </a:t>
            </a:r>
            <a:r>
              <a:rPr lang="en-US" altLang="zh-CN" sz="2000" dirty="0"/>
              <a:t>hour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reach</a:t>
            </a:r>
            <a:r>
              <a:rPr lang="zh-CN" altLang="en-US" sz="2000" dirty="0"/>
              <a:t> </a:t>
            </a:r>
            <a:r>
              <a:rPr lang="en-US" altLang="zh-CN" sz="2000" dirty="0"/>
              <a:t>10%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~12</a:t>
            </a:r>
            <a:r>
              <a:rPr lang="zh-CN" altLang="en-US" dirty="0"/>
              <a:t> </a:t>
            </a:r>
            <a:r>
              <a:rPr lang="en-US" altLang="zh-CN" dirty="0"/>
              <a:t>pilot</a:t>
            </a:r>
            <a:r>
              <a:rPr lang="zh-CN" altLang="en-US" dirty="0"/>
              <a:t> </a:t>
            </a:r>
            <a:r>
              <a:rPr lang="en-US" altLang="zh-CN" dirty="0"/>
              <a:t>bunches,</a:t>
            </a:r>
            <a:r>
              <a:rPr lang="zh-CN" altLang="en-US" dirty="0"/>
              <a:t> </a:t>
            </a:r>
            <a:r>
              <a:rPr lang="en-US" altLang="zh-CN" dirty="0"/>
              <a:t>wigglers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needed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206FB-54E1-4CFA-1FF1-EF8715F21901}"/>
              </a:ext>
            </a:extLst>
          </p:cNvPr>
          <p:cNvSpPr txBox="1"/>
          <p:nvPr/>
        </p:nvSpPr>
        <p:spPr>
          <a:xfrm>
            <a:off x="6450987" y="1201514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</a:rPr>
              <a:t>Scheme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2: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Injection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of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polarized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beams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51460-3FBC-3612-E4E2-0E76A7ACDA19}"/>
              </a:ext>
            </a:extLst>
          </p:cNvPr>
          <p:cNvSpPr txBox="1"/>
          <p:nvPr/>
        </p:nvSpPr>
        <p:spPr>
          <a:xfrm>
            <a:off x="6450987" y="1703894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Polarized</a:t>
            </a:r>
            <a:r>
              <a:rPr lang="zh-CN" altLang="en-US" sz="2000" dirty="0"/>
              <a:t> </a:t>
            </a:r>
            <a:r>
              <a:rPr lang="en-US" altLang="zh-CN" sz="2000" dirty="0"/>
              <a:t>beams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source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e-</a:t>
            </a:r>
            <a:r>
              <a:rPr lang="zh-CN" altLang="en-US" dirty="0"/>
              <a:t> </a:t>
            </a:r>
            <a:r>
              <a:rPr lang="en-US" altLang="zh-CN" dirty="0"/>
              <a:t>gun:</a:t>
            </a:r>
            <a:r>
              <a:rPr lang="zh-CN" altLang="en-US" dirty="0"/>
              <a:t>  </a:t>
            </a:r>
            <a:r>
              <a:rPr lang="en-US" altLang="zh-CN" b="1" dirty="0">
                <a:solidFill>
                  <a:srgbClr val="FF0000"/>
                </a:solidFill>
              </a:rPr>
              <a:t>&gt;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85%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polarization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e+</a:t>
            </a:r>
            <a:r>
              <a:rPr lang="zh-CN" altLang="en-US" dirty="0"/>
              <a:t> </a:t>
            </a:r>
            <a:r>
              <a:rPr lang="en-US" altLang="zh-CN" dirty="0"/>
              <a:t>damping</a:t>
            </a:r>
            <a:r>
              <a:rPr lang="zh-CN" altLang="en-US" dirty="0"/>
              <a:t> </a:t>
            </a:r>
            <a:r>
              <a:rPr lang="en-US" altLang="zh-CN" dirty="0"/>
              <a:t>ring(1.1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1.98</a:t>
            </a:r>
            <a:r>
              <a:rPr lang="zh-CN" altLang="en-US" dirty="0"/>
              <a:t> </a:t>
            </a:r>
            <a:r>
              <a:rPr lang="en-US" altLang="zh-CN" dirty="0"/>
              <a:t>GeV)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 </a:t>
            </a:r>
            <a:r>
              <a:rPr lang="en-US" altLang="zh-CN" b="1" dirty="0">
                <a:solidFill>
                  <a:srgbClr val="FF0000"/>
                </a:solidFill>
              </a:rPr>
              <a:t>&gt;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40%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polarization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after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min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00FF"/>
                </a:solidFill>
              </a:rPr>
              <a:t>Polarization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loss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in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the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Booster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is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small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requiring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no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additional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hardware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(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Chen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et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al,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  <a:latin typeface="Arial" panose="020B0604020202020204" pitchFamily="34" charset="0"/>
                <a:ea typeface="微软雅黑" pitchFamily="34" charset="-122"/>
              </a:rPr>
              <a:t>PRAB 26, 051003, 2023</a:t>
            </a:r>
            <a:r>
              <a:rPr lang="en-US" altLang="zh-CN" b="1" dirty="0">
                <a:solidFill>
                  <a:srgbClr val="0000FF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No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dead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time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for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physics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at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each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fill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65407B-54D8-5B43-EC11-6F3D982BF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96" y="3779712"/>
            <a:ext cx="4857941" cy="2935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19F207-9931-A7F1-F296-FC56A7A4FCFA}"/>
              </a:ext>
            </a:extLst>
          </p:cNvPr>
          <p:cNvSpPr txBox="1"/>
          <p:nvPr/>
        </p:nvSpPr>
        <p:spPr>
          <a:xfrm>
            <a:off x="1559496" y="1578790"/>
            <a:ext cx="3222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(FCC</a:t>
            </a:r>
            <a:r>
              <a:rPr lang="zh-CN" altLang="en-US" sz="1800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0070C0"/>
                </a:solidFill>
              </a:rPr>
              <a:t>EPOL,</a:t>
            </a:r>
            <a:r>
              <a:rPr lang="zh-CN" altLang="en-US" sz="1800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0070C0"/>
                </a:solidFill>
              </a:rPr>
              <a:t>arXiv:1909.12245)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39EF67-FEA4-EE8C-9CED-789263817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73" y="1067904"/>
            <a:ext cx="12191599" cy="2388449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Weak mixing angle from A</a:t>
            </a:r>
            <a:r>
              <a:rPr lang="en-US" altLang="zh-CN" sz="2000" baseline="-25000" dirty="0"/>
              <a:t>FB</a:t>
            </a:r>
            <a:r>
              <a:rPr lang="en-US" altLang="zh-CN" sz="2000" dirty="0"/>
              <a:t>, A</a:t>
            </a:r>
            <a:r>
              <a:rPr lang="en-US" altLang="zh-CN" sz="2000" baseline="-25000" dirty="0"/>
              <a:t>LR</a:t>
            </a:r>
            <a:r>
              <a:rPr lang="zh-CN" altLang="en-US" sz="2000" baseline="-25000" dirty="0"/>
              <a:t> </a:t>
            </a:r>
            <a:r>
              <a:rPr lang="en-US" altLang="zh-CN" sz="2000" dirty="0"/>
              <a:t>@</a:t>
            </a:r>
            <a:r>
              <a:rPr lang="zh-CN" altLang="en-US" sz="2000" dirty="0"/>
              <a:t> </a:t>
            </a:r>
            <a:r>
              <a:rPr lang="en-US" altLang="zh-CN" sz="2000" dirty="0"/>
              <a:t>Z-pole</a:t>
            </a:r>
            <a:endParaRPr lang="en-US" altLang="zh-CN" sz="2000" baseline="-25000" dirty="0"/>
          </a:p>
          <a:p>
            <a:pPr marL="457200" lvl="1" indent="0">
              <a:buNone/>
            </a:pPr>
            <a:endParaRPr lang="en-US" altLang="zh-CN" sz="2000" dirty="0">
              <a:solidFill>
                <a:srgbClr val="0000FF"/>
              </a:solidFill>
            </a:endParaRPr>
          </a:p>
          <a:p>
            <a:pPr lvl="1"/>
            <a:endParaRPr lang="en-US" altLang="zh-CN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A40D76-E526-4FF0-03EB-D06DEE70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beams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CEPC: longitudinal polarization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86BC0-8DF9-14E0-09C9-1309DAC2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CBEAB-10DA-1D28-9656-7EA83CFBEC3A}"/>
                  </a:ext>
                </a:extLst>
              </p:cNvPr>
              <p:cNvSpPr txBox="1"/>
              <p:nvPr/>
            </p:nvSpPr>
            <p:spPr>
              <a:xfrm>
                <a:off x="6168008" y="6049209"/>
                <a:ext cx="58188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</a:t>
                </a:r>
                <a:r>
                  <a:rPr lang="en-US" altLang="zh-CN" sz="1600" dirty="0"/>
                  <a:t>olenoid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</a:t>
                </a:r>
                <a:r>
                  <a:rPr lang="en-US" sz="1600" dirty="0"/>
                  <a:t>pin rotators around each I</a:t>
                </a:r>
                <a:r>
                  <a:rPr lang="en-US" altLang="zh-CN" sz="1600" dirty="0"/>
                  <a:t>P</a:t>
                </a:r>
                <a:r>
                  <a:rPr lang="en-US" sz="1600" dirty="0"/>
                  <a:t> </a:t>
                </a:r>
                <a:r>
                  <a:rPr lang="en-US" altLang="zh-CN" sz="1600" b="1" dirty="0">
                    <a:solidFill>
                      <a:srgbClr val="0000FF"/>
                    </a:solidFill>
                  </a:rPr>
                  <a:t>(~500</a:t>
                </a:r>
                <a:r>
                  <a:rPr lang="zh-CN" altLang="en-US" sz="16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600" b="1" dirty="0">
                    <a:solidFill>
                      <a:srgbClr val="0000FF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zh-CN" altLang="en-US" sz="1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sz="1600" b="1" dirty="0">
                    <a:solidFill>
                      <a:srgbClr val="0000FF"/>
                    </a:solidFill>
                  </a:rPr>
                  <a:t>m</a:t>
                </a:r>
                <a:r>
                  <a:rPr lang="zh-CN" altLang="en-US" sz="16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600" b="1" dirty="0">
                    <a:solidFill>
                      <a:srgbClr val="0000FF"/>
                    </a:solidFill>
                  </a:rPr>
                  <a:t>per</a:t>
                </a:r>
                <a:r>
                  <a:rPr lang="zh-CN" altLang="en-US" sz="16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600" b="1" dirty="0">
                    <a:solidFill>
                      <a:srgbClr val="0000FF"/>
                    </a:solidFill>
                  </a:rPr>
                  <a:t>IP</a:t>
                </a:r>
                <a:r>
                  <a:rPr lang="zh-CN" altLang="en-US" sz="16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600" b="1" dirty="0">
                    <a:solidFill>
                      <a:srgbClr val="0000FF"/>
                    </a:solidFill>
                  </a:rPr>
                  <a:t>per</a:t>
                </a:r>
                <a:r>
                  <a:rPr lang="zh-CN" altLang="en-US" sz="16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600" b="1" dirty="0">
                    <a:solidFill>
                      <a:srgbClr val="0000FF"/>
                    </a:solidFill>
                  </a:rPr>
                  <a:t>ring</a:t>
                </a:r>
                <a:r>
                  <a:rPr lang="en-US" altLang="zh-CN" sz="1600" dirty="0"/>
                  <a:t>)</a:t>
                </a:r>
                <a:endParaRPr lang="en-US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CBEAB-10DA-1D28-9656-7EA83CFBE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6049209"/>
                <a:ext cx="5818856" cy="338554"/>
              </a:xfrm>
              <a:prstGeom prst="rect">
                <a:avLst/>
              </a:prstGeom>
              <a:blipFill>
                <a:blip r:embed="rId2"/>
                <a:stretch>
                  <a:fillRect l="-436" t="-714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91D9E78-343A-33DB-F9D2-C6EF9B7DF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43" y="3843654"/>
            <a:ext cx="3990140" cy="2244454"/>
          </a:xfrm>
          <a:prstGeom prst="rect">
            <a:avLst/>
          </a:prstGeom>
        </p:spPr>
      </p:pic>
      <p:sp>
        <p:nvSpPr>
          <p:cNvPr id="13" name="Can 12">
            <a:extLst>
              <a:ext uri="{FF2B5EF4-FFF2-40B4-BE49-F238E27FC236}">
                <a16:creationId xmlns:a16="http://schemas.microsoft.com/office/drawing/2014/main" id="{F9E7BC79-D2D0-131C-3B24-B32B1486E1AA}"/>
              </a:ext>
            </a:extLst>
          </p:cNvPr>
          <p:cNvSpPr/>
          <p:nvPr/>
        </p:nvSpPr>
        <p:spPr>
          <a:xfrm rot="1748073">
            <a:off x="9251009" y="4926037"/>
            <a:ext cx="386864" cy="45719"/>
          </a:xfrm>
          <a:prstGeom prst="can">
            <a:avLst/>
          </a:prstGeom>
          <a:solidFill>
            <a:srgbClr val="00B050"/>
          </a:solidFill>
          <a:ln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24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1AF38-36BB-B297-A4F5-3B2292FDFD73}"/>
              </a:ext>
            </a:extLst>
          </p:cNvPr>
          <p:cNvSpPr txBox="1"/>
          <p:nvPr/>
        </p:nvSpPr>
        <p:spPr>
          <a:xfrm>
            <a:off x="6766469" y="6397961"/>
            <a:ext cx="616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3399"/>
                </a:solidFill>
              </a:rPr>
              <a:t>(</a:t>
            </a:r>
            <a:r>
              <a:rPr lang="en-US" altLang="zh-CN" sz="1400" dirty="0">
                <a:solidFill>
                  <a:srgbClr val="003399"/>
                </a:solidFill>
              </a:rPr>
              <a:t>Xia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et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al,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RDTM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6,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490, 2022</a:t>
            </a:r>
            <a:r>
              <a:rPr lang="en-US" altLang="zh-CN" sz="1800" dirty="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5A4D7-45EA-8E97-B7A6-27BD86206AD1}"/>
              </a:ext>
            </a:extLst>
          </p:cNvPr>
          <p:cNvSpPr txBox="1"/>
          <p:nvPr/>
        </p:nvSpPr>
        <p:spPr>
          <a:xfrm>
            <a:off x="6342424" y="1077658"/>
            <a:ext cx="35330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3399"/>
                </a:solidFill>
              </a:rPr>
              <a:t>A</a:t>
            </a:r>
            <a:r>
              <a:rPr lang="en-US" altLang="zh-CN" sz="1600" baseline="-25000" dirty="0">
                <a:solidFill>
                  <a:srgbClr val="003399"/>
                </a:solidFill>
              </a:rPr>
              <a:t>FB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@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CEPC:</a:t>
            </a:r>
            <a:r>
              <a:rPr lang="zh-CN" altLang="en-US" sz="1600" dirty="0">
                <a:solidFill>
                  <a:srgbClr val="003399"/>
                </a:solidFill>
              </a:rPr>
              <a:t>  </a:t>
            </a:r>
            <a:r>
              <a:rPr lang="en-US" altLang="zh-CN" sz="1600" dirty="0">
                <a:solidFill>
                  <a:srgbClr val="003399"/>
                </a:solidFill>
              </a:rPr>
              <a:t>CPC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47,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(2023)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123002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endParaRPr lang="en-U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00B68E-D48C-5F98-B753-05AB93BA0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3" y="3821429"/>
            <a:ext cx="4998316" cy="2944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3D39B-7C6F-2DEE-A572-F9140EC50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1" y="1587163"/>
            <a:ext cx="9436055" cy="5436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6ECAFC-68EC-68D1-3AC3-073862699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972477"/>
            <a:ext cx="10502694" cy="8253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1FC649-B0AB-3D1A-F10B-15BF0594A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7" y="2222078"/>
            <a:ext cx="9673155" cy="6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D62EAB-2139-38EA-DBC0-450EF1D6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66" y="1052737"/>
            <a:ext cx="10972800" cy="1593467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Accommodate polarized beams</a:t>
            </a:r>
            <a:r>
              <a:rPr lang="zh-CN" altLang="en-US" sz="2200" dirty="0"/>
              <a:t> </a:t>
            </a: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lattice</a:t>
            </a:r>
            <a:r>
              <a:rPr lang="zh-CN" altLang="en-US" sz="2200" dirty="0"/>
              <a:t> </a:t>
            </a:r>
            <a:r>
              <a:rPr lang="en-US" altLang="zh-CN" sz="2200" dirty="0"/>
              <a:t>design</a:t>
            </a:r>
            <a:endParaRPr lang="en-US" sz="2200" dirty="0"/>
          </a:p>
          <a:p>
            <a:pPr lvl="1">
              <a:buFont typeface="Wingdings" pitchFamily="2" charset="2"/>
              <a:buChar char="v"/>
            </a:pPr>
            <a:r>
              <a:rPr lang="en-US" sz="2200" dirty="0"/>
              <a:t>Collider </a:t>
            </a:r>
          </a:p>
          <a:p>
            <a:pPr lvl="2"/>
            <a:r>
              <a:rPr lang="en-US" sz="2000" dirty="0"/>
              <a:t>Compton polarimeters</a:t>
            </a:r>
          </a:p>
          <a:p>
            <a:pPr lvl="2"/>
            <a:r>
              <a:rPr lang="en-US" sz="2000" dirty="0"/>
              <a:t>Wigglers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Spin rotators (</a:t>
            </a:r>
            <a:r>
              <a:rPr lang="en-US" sz="2000" dirty="0">
                <a:solidFill>
                  <a:srgbClr val="0000FF"/>
                </a:solidFill>
              </a:rPr>
              <a:t>reserve space</a:t>
            </a:r>
            <a:r>
              <a:rPr lang="en-US" sz="20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8CCDD-C280-038F-031E-9128618C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design studies in the EDR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BBDFF-73A7-FCE4-7D20-736E6B0E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0F839-4D7B-8ADF-C40F-E763720B4F49}"/>
              </a:ext>
            </a:extLst>
          </p:cNvPr>
          <p:cNvSpPr txBox="1"/>
          <p:nvPr/>
        </p:nvSpPr>
        <p:spPr>
          <a:xfrm>
            <a:off x="5502674" y="1414934"/>
            <a:ext cx="64979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200" dirty="0"/>
              <a:t>Injector</a:t>
            </a:r>
            <a:r>
              <a:rPr lang="zh-CN" altLang="en-US" sz="2200" dirty="0"/>
              <a:t> </a:t>
            </a:r>
            <a:r>
              <a:rPr lang="en-US" altLang="zh-CN" sz="2200" dirty="0"/>
              <a:t>(</a:t>
            </a:r>
            <a:r>
              <a:rPr lang="en-US" altLang="zh-CN" sz="2200" dirty="0">
                <a:solidFill>
                  <a:srgbClr val="0000FF"/>
                </a:solidFill>
              </a:rPr>
              <a:t>improved</a:t>
            </a:r>
            <a:r>
              <a:rPr lang="zh-CN" altLang="en-US" sz="2200" dirty="0">
                <a:solidFill>
                  <a:srgbClr val="0000FF"/>
                </a:solidFill>
              </a:rPr>
              <a:t> </a:t>
            </a:r>
            <a:r>
              <a:rPr lang="en-US" altLang="zh-CN" sz="2200" dirty="0">
                <a:solidFill>
                  <a:srgbClr val="0000FF"/>
                </a:solidFill>
              </a:rPr>
              <a:t>design</a:t>
            </a:r>
            <a:r>
              <a:rPr lang="en-US" altLang="zh-CN" sz="2200" dirty="0"/>
              <a:t>)</a:t>
            </a:r>
            <a:endParaRPr lang="en-US" sz="2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Positron damping ring:  raise 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Booster:  lattice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dirty="0"/>
              <a:t>for better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transmission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97381-E133-1F11-206E-D47F01A1B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90" y="4396043"/>
            <a:ext cx="3571071" cy="2345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A85FA2-522F-BF0F-2AB3-02B48A5E214D}"/>
              </a:ext>
            </a:extLst>
          </p:cNvPr>
          <p:cNvSpPr txBox="1"/>
          <p:nvPr/>
        </p:nvSpPr>
        <p:spPr>
          <a:xfrm>
            <a:off x="6493434" y="4648707"/>
            <a:ext cx="691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Higgs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8B4AF4-27E6-EBB1-00FF-F4D2AAA90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4" y="4437828"/>
            <a:ext cx="3347856" cy="2298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419FF8-AC7A-D490-607C-19F1F391D040}"/>
              </a:ext>
            </a:extLst>
          </p:cNvPr>
          <p:cNvSpPr txBox="1"/>
          <p:nvPr/>
        </p:nvSpPr>
        <p:spPr>
          <a:xfrm>
            <a:off x="1249133" y="422024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Booster transmission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A9D75-78A2-D5F5-A65D-2E7F62576965}"/>
              </a:ext>
            </a:extLst>
          </p:cNvPr>
          <p:cNvSpPr txBox="1"/>
          <p:nvPr/>
        </p:nvSpPr>
        <p:spPr>
          <a:xfrm>
            <a:off x="4940910" y="42117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Collider equilibrium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BFABB-7C63-EF10-B19A-04433F6FB4E2}"/>
              </a:ext>
            </a:extLst>
          </p:cNvPr>
          <p:cNvSpPr txBox="1"/>
          <p:nvPr/>
        </p:nvSpPr>
        <p:spPr>
          <a:xfrm>
            <a:off x="2605002" y="4672005"/>
            <a:ext cx="691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Higgs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F729D-9F39-CF17-B4B9-87DD1FA51063}"/>
              </a:ext>
            </a:extLst>
          </p:cNvPr>
          <p:cNvSpPr txBox="1"/>
          <p:nvPr/>
        </p:nvSpPr>
        <p:spPr>
          <a:xfrm>
            <a:off x="7723435" y="6191928"/>
            <a:ext cx="3727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Chen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  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et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al,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PRAB 26, 051003, 2023</a:t>
            </a:r>
          </a:p>
          <a:p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Xia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et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al,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PRAB 26, 091001, 20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2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3 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B033D7-B3E0-04B6-4D37-C19EDA3FE0A3}"/>
              </a:ext>
            </a:extLst>
          </p:cNvPr>
          <p:cNvSpPr txBox="1"/>
          <p:nvPr/>
        </p:nvSpPr>
        <p:spPr>
          <a:xfrm>
            <a:off x="6022554" y="2872019"/>
            <a:ext cx="510644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99"/>
                </a:solidFill>
              </a:rPr>
              <a:t>Polarized beam applications @ ILC, ar</a:t>
            </a:r>
            <a:r>
              <a:rPr lang="en-US" altLang="zh-CN" sz="1200" dirty="0">
                <a:solidFill>
                  <a:srgbClr val="003399"/>
                </a:solidFill>
              </a:rPr>
              <a:t>Xiv:2105.09691,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2111.06687,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2202.07385</a:t>
            </a:r>
            <a:endParaRPr lang="en-US" sz="1200" dirty="0">
              <a:solidFill>
                <a:srgbClr val="003399"/>
              </a:solidFill>
            </a:endParaRPr>
          </a:p>
          <a:p>
            <a:r>
              <a:rPr lang="en-US" altLang="zh-CN" sz="1200" dirty="0">
                <a:solidFill>
                  <a:srgbClr val="003399"/>
                </a:solidFill>
              </a:rPr>
              <a:t>Yan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et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al,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PRL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131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(2023)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241801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e+/e-</a:t>
            </a:r>
            <a:r>
              <a:rPr lang="en-US" sz="1200" dirty="0">
                <a:solidFill>
                  <a:srgbClr val="003399"/>
                </a:solidFill>
              </a:rPr>
              <a:t> transverse polarization @ Higgs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393A9-664A-6D18-1D11-2EDBFD339F6E}"/>
              </a:ext>
            </a:extLst>
          </p:cNvPr>
          <p:cNvSpPr txBox="1"/>
          <p:nvPr/>
        </p:nvSpPr>
        <p:spPr>
          <a:xfrm>
            <a:off x="641175" y="2925181"/>
            <a:ext cx="9389728" cy="1068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sz="1900" dirty="0">
                <a:latin typeface="Arial" panose="020B0604020202020204" pitchFamily="34" charset="0"/>
                <a:ea typeface="微软雅黑" pitchFamily="34" charset="-122"/>
              </a:rPr>
              <a:t>Study the polarization utilities at Higgs</a:t>
            </a:r>
          </a:p>
          <a:p>
            <a:pPr lvl="1"/>
            <a:r>
              <a:rPr lang="en-US" altLang="zh-CN" sz="1900" dirty="0">
                <a:solidFill>
                  <a:srgbClr val="00A249"/>
                </a:solidFill>
              </a:rPr>
              <a:t>It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is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possible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to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attain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useful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polarization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in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the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Collider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at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Higgs or even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higher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energies</a:t>
            </a:r>
          </a:p>
          <a:p>
            <a:pPr lvl="1"/>
            <a:r>
              <a:rPr lang="en-US" altLang="zh-CN" sz="1900" b="1" dirty="0"/>
              <a:t>Key</a:t>
            </a:r>
            <a:r>
              <a:rPr lang="zh-CN" altLang="en-US" sz="1900" b="1" dirty="0"/>
              <a:t> </a:t>
            </a:r>
            <a:r>
              <a:rPr lang="en-US" altLang="zh-CN" sz="1900" b="1" dirty="0"/>
              <a:t>question:</a:t>
            </a:r>
            <a:r>
              <a:rPr lang="en-US" sz="1900" b="1" dirty="0"/>
              <a:t> how well can spin resonances be mitigated?</a:t>
            </a:r>
          </a:p>
        </p:txBody>
      </p:sp>
    </p:spTree>
    <p:extLst>
      <p:ext uri="{BB962C8B-B14F-4D97-AF65-F5344CB8AC3E}">
        <p14:creationId xmlns:p14="http://schemas.microsoft.com/office/powerpoint/2010/main" val="20063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6" grpId="0"/>
      <p:bldP spid="1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85CD53-AB3A-65DA-EF72-9A2F5CC36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" y="2606199"/>
            <a:ext cx="8333765" cy="3922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9A26EF-D1D4-DEA5-DA7D-5AA10489C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99" y="1034914"/>
            <a:ext cx="2709905" cy="26524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24F7CB-922B-2872-F37D-E87EBF19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Polarization</a:t>
            </a:r>
            <a:r>
              <a:rPr lang="zh-CN" altLang="en-US" sz="2800" dirty="0"/>
              <a:t> </a:t>
            </a:r>
            <a:r>
              <a:rPr lang="en-US" altLang="zh-CN" sz="2800" dirty="0"/>
              <a:t>R&amp;D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CEPC</a:t>
            </a:r>
            <a:r>
              <a:rPr lang="zh-CN" altLang="en-US" sz="2800" dirty="0"/>
              <a:t> </a:t>
            </a:r>
            <a:r>
              <a:rPr lang="en-US" altLang="zh-CN" sz="2800" dirty="0"/>
              <a:t>EDR</a:t>
            </a:r>
            <a:r>
              <a:rPr lang="zh-CN" altLang="en-US" sz="2800" dirty="0"/>
              <a:t> </a:t>
            </a:r>
            <a:r>
              <a:rPr lang="en-US" altLang="zh-CN" sz="2800" dirty="0"/>
              <a:t>Phase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71C1E-C977-7A1B-DDC9-AD536C92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D5547A-AD5E-9D03-8689-4983FBECC959}"/>
              </a:ext>
            </a:extLst>
          </p:cNvPr>
          <p:cNvSpPr txBox="1"/>
          <p:nvPr/>
        </p:nvSpPr>
        <p:spPr>
          <a:xfrm>
            <a:off x="6984801" y="11474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BEPCII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CF6A2E-732B-995B-0270-5AF77DC2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37" y="2479850"/>
            <a:ext cx="3465510" cy="11514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1A13DC-37C0-0ADA-A040-73EE6C73FFD2}"/>
              </a:ext>
            </a:extLst>
          </p:cNvPr>
          <p:cNvSpPr txBox="1"/>
          <p:nvPr/>
        </p:nvSpPr>
        <p:spPr>
          <a:xfrm>
            <a:off x="9459556" y="2060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PAPS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beam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test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facility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3" name="图片 38">
            <a:extLst>
              <a:ext uri="{FF2B5EF4-FFF2-40B4-BE49-F238E27FC236}">
                <a16:creationId xmlns:a16="http://schemas.microsoft.com/office/drawing/2014/main" id="{CDB9F852-E758-98F1-E635-68781A8A1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600" y="4365104"/>
            <a:ext cx="3465510" cy="18983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C77CEB-672C-E07B-5697-D1BE4E29D637}"/>
              </a:ext>
            </a:extLst>
          </p:cNvPr>
          <p:cNvSpPr txBox="1"/>
          <p:nvPr/>
        </p:nvSpPr>
        <p:spPr>
          <a:xfrm>
            <a:off x="8627390" y="3729606"/>
            <a:ext cx="383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Laser Plasma Accelerator- e+/e- Ring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test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facility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(under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design)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54D141-E758-9695-9DDC-ABA75F8A4AB4}"/>
              </a:ext>
            </a:extLst>
          </p:cNvPr>
          <p:cNvSpPr txBox="1"/>
          <p:nvPr/>
        </p:nvSpPr>
        <p:spPr>
          <a:xfrm>
            <a:off x="407368" y="1497883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00A249"/>
                </a:solidFill>
              </a:rPr>
              <a:t>Fully</a:t>
            </a:r>
            <a:r>
              <a:rPr lang="zh-CN" altLang="en-US" sz="2200" b="1" dirty="0">
                <a:solidFill>
                  <a:srgbClr val="00A249"/>
                </a:solidFill>
              </a:rPr>
              <a:t> </a:t>
            </a:r>
            <a:r>
              <a:rPr lang="en-US" altLang="zh-CN" sz="2200" b="1" dirty="0">
                <a:solidFill>
                  <a:srgbClr val="00A249"/>
                </a:solidFill>
              </a:rPr>
              <a:t>exploit</a:t>
            </a:r>
            <a:r>
              <a:rPr lang="zh-CN" altLang="en-US" sz="2200" b="1" dirty="0">
                <a:solidFill>
                  <a:srgbClr val="00A249"/>
                </a:solidFill>
              </a:rPr>
              <a:t> </a:t>
            </a:r>
            <a:r>
              <a:rPr lang="en-US" altLang="zh-CN" sz="2200" b="1" dirty="0">
                <a:solidFill>
                  <a:srgbClr val="00A249"/>
                </a:solidFill>
              </a:rPr>
              <a:t>IHEP</a:t>
            </a:r>
            <a:r>
              <a:rPr lang="zh-CN" altLang="en-US" sz="2200" b="1" dirty="0">
                <a:solidFill>
                  <a:srgbClr val="00A249"/>
                </a:solidFill>
              </a:rPr>
              <a:t> </a:t>
            </a:r>
            <a:r>
              <a:rPr lang="en-US" altLang="zh-CN" sz="2200" b="1" dirty="0">
                <a:solidFill>
                  <a:srgbClr val="00A249"/>
                </a:solidFill>
              </a:rPr>
              <a:t>accelerator</a:t>
            </a:r>
            <a:r>
              <a:rPr lang="zh-CN" altLang="en-US" sz="2200" b="1" dirty="0">
                <a:solidFill>
                  <a:srgbClr val="00A249"/>
                </a:solidFill>
              </a:rPr>
              <a:t> </a:t>
            </a:r>
            <a:r>
              <a:rPr lang="en-US" altLang="zh-CN" sz="2200" b="1" dirty="0">
                <a:solidFill>
                  <a:srgbClr val="00A249"/>
                </a:solidFill>
              </a:rPr>
              <a:t>facilities</a:t>
            </a:r>
            <a:r>
              <a:rPr lang="zh-CN" altLang="en-US" sz="2200" b="1" dirty="0">
                <a:solidFill>
                  <a:srgbClr val="00A249"/>
                </a:solidFill>
              </a:rPr>
              <a:t> </a:t>
            </a:r>
            <a:r>
              <a:rPr lang="en-US" altLang="zh-CN" sz="2200" b="1" dirty="0">
                <a:solidFill>
                  <a:srgbClr val="00A249"/>
                </a:solidFill>
              </a:rPr>
              <a:t>to</a:t>
            </a:r>
            <a:r>
              <a:rPr lang="zh-CN" altLang="en-US" sz="2200" b="1" dirty="0">
                <a:solidFill>
                  <a:srgbClr val="00A249"/>
                </a:solidFill>
              </a:rPr>
              <a:t> </a:t>
            </a:r>
            <a:r>
              <a:rPr lang="en-US" altLang="zh-CN" sz="2200" b="1" dirty="0">
                <a:solidFill>
                  <a:srgbClr val="00A249"/>
                </a:solidFill>
              </a:rPr>
              <a:t>carry</a:t>
            </a:r>
            <a:r>
              <a:rPr lang="zh-CN" altLang="en-US" sz="2200" b="1" dirty="0">
                <a:solidFill>
                  <a:srgbClr val="00A249"/>
                </a:solidFill>
              </a:rPr>
              <a:t> </a:t>
            </a:r>
            <a:r>
              <a:rPr lang="en-US" altLang="zh-CN" sz="2200" b="1" dirty="0">
                <a:solidFill>
                  <a:srgbClr val="00A249"/>
                </a:solidFill>
              </a:rPr>
              <a:t>out</a:t>
            </a:r>
            <a:r>
              <a:rPr lang="zh-CN" altLang="en-US" sz="2200" b="1" dirty="0">
                <a:solidFill>
                  <a:srgbClr val="00A249"/>
                </a:solidFill>
              </a:rPr>
              <a:t> </a:t>
            </a:r>
            <a:r>
              <a:rPr lang="en-US" altLang="zh-CN" sz="2200" b="1" dirty="0">
                <a:solidFill>
                  <a:srgbClr val="00A249"/>
                </a:solidFill>
              </a:rPr>
              <a:t>beam</a:t>
            </a:r>
            <a:r>
              <a:rPr lang="zh-CN" altLang="en-US" sz="2200" b="1" dirty="0">
                <a:solidFill>
                  <a:srgbClr val="00A249"/>
                </a:solidFill>
              </a:rPr>
              <a:t> </a:t>
            </a:r>
            <a:r>
              <a:rPr lang="en-US" altLang="zh-CN" sz="2200" b="1" dirty="0">
                <a:solidFill>
                  <a:srgbClr val="00A249"/>
                </a:solidFill>
              </a:rPr>
              <a:t>tests</a:t>
            </a:r>
            <a:r>
              <a:rPr lang="zh-CN" altLang="en-US" sz="2200" b="1" dirty="0">
                <a:solidFill>
                  <a:srgbClr val="00A249"/>
                </a:solidFill>
              </a:rPr>
              <a:t> </a:t>
            </a:r>
            <a:r>
              <a:rPr lang="en-US" altLang="zh-CN" sz="2200" b="1" dirty="0">
                <a:solidFill>
                  <a:srgbClr val="00A249"/>
                </a:solidFill>
              </a:rPr>
              <a:t>for</a:t>
            </a:r>
            <a:r>
              <a:rPr lang="zh-CN" altLang="en-US" sz="2200" b="1" dirty="0">
                <a:solidFill>
                  <a:srgbClr val="00A249"/>
                </a:solidFill>
              </a:rPr>
              <a:t> </a:t>
            </a:r>
            <a:r>
              <a:rPr lang="en-US" altLang="zh-CN" sz="2200" b="1" dirty="0">
                <a:solidFill>
                  <a:srgbClr val="00A249"/>
                </a:solidFill>
              </a:rPr>
              <a:t>polarization</a:t>
            </a:r>
            <a:r>
              <a:rPr lang="zh-CN" altLang="en-US" sz="2200" b="1" dirty="0">
                <a:solidFill>
                  <a:srgbClr val="00A249"/>
                </a:solidFill>
              </a:rPr>
              <a:t> </a:t>
            </a:r>
            <a:r>
              <a:rPr lang="en-US" altLang="zh-CN" sz="2200" b="1" dirty="0">
                <a:solidFill>
                  <a:srgbClr val="00A249"/>
                </a:solidFill>
              </a:rPr>
              <a:t>R&amp;D.</a:t>
            </a:r>
            <a:endParaRPr lang="en-US" sz="2200" b="1" dirty="0">
              <a:solidFill>
                <a:srgbClr val="00A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23CBEA-53F9-900A-5756-AEC57667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Compton</a:t>
            </a:r>
            <a:r>
              <a:rPr lang="zh-CN" altLang="en-US" dirty="0"/>
              <a:t> </a:t>
            </a:r>
            <a:r>
              <a:rPr lang="en-US" altLang="zh-CN" dirty="0"/>
              <a:t>polarimeter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E82B8-860A-CC8D-81B4-1E4110D8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3305" y="6402368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F2B52-531F-E2F9-6792-9385803DEF1A}"/>
              </a:ext>
            </a:extLst>
          </p:cNvPr>
          <p:cNvSpPr txBox="1"/>
          <p:nvPr/>
        </p:nvSpPr>
        <p:spPr>
          <a:xfrm>
            <a:off x="1050843" y="4746437"/>
            <a:ext cx="101691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03399"/>
                </a:solidFill>
              </a:rPr>
              <a:t>Demonstration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of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a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sz="2200" dirty="0">
                <a:solidFill>
                  <a:srgbClr val="003399"/>
                </a:solidFill>
              </a:rPr>
              <a:t>Compton polarimeter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at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existing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facilities would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prepare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for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CEPC</a:t>
            </a:r>
            <a:endParaRPr lang="en-US" sz="2200" dirty="0">
              <a:solidFill>
                <a:srgbClr val="00339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A249"/>
                </a:solidFill>
              </a:rPr>
              <a:t>Knowhow to desig</a:t>
            </a:r>
            <a:r>
              <a:rPr lang="en-US" altLang="zh-CN" sz="2000" dirty="0">
                <a:solidFill>
                  <a:srgbClr val="00A249"/>
                </a:solidFill>
              </a:rPr>
              <a:t>n</a:t>
            </a:r>
            <a:r>
              <a:rPr lang="zh-CN" altLang="en-US" sz="2000" dirty="0">
                <a:solidFill>
                  <a:srgbClr val="00A249"/>
                </a:solidFill>
              </a:rPr>
              <a:t> </a:t>
            </a:r>
            <a:r>
              <a:rPr lang="en-US" altLang="zh-CN" sz="2000" dirty="0">
                <a:solidFill>
                  <a:srgbClr val="00A249"/>
                </a:solidFill>
              </a:rPr>
              <a:t>&amp;</a:t>
            </a:r>
            <a:r>
              <a:rPr lang="zh-CN" altLang="en-US" sz="2000" dirty="0">
                <a:solidFill>
                  <a:srgbClr val="00A249"/>
                </a:solidFill>
              </a:rPr>
              <a:t> </a:t>
            </a:r>
            <a:r>
              <a:rPr lang="en-US" altLang="zh-CN" sz="2000" dirty="0">
                <a:solidFill>
                  <a:srgbClr val="00A249"/>
                </a:solidFill>
              </a:rPr>
              <a:t>operate</a:t>
            </a:r>
            <a:r>
              <a:rPr lang="en-US" sz="2000" dirty="0">
                <a:solidFill>
                  <a:srgbClr val="00A249"/>
                </a:solidFill>
              </a:rPr>
              <a:t> </a:t>
            </a:r>
            <a:r>
              <a:rPr lang="en-US" altLang="zh-CN" sz="2000" dirty="0">
                <a:solidFill>
                  <a:srgbClr val="00A249"/>
                </a:solidFill>
              </a:rPr>
              <a:t>such</a:t>
            </a:r>
            <a:r>
              <a:rPr lang="en-US" sz="2000" dirty="0">
                <a:solidFill>
                  <a:srgbClr val="00A249"/>
                </a:solidFill>
              </a:rPr>
              <a:t> system</a:t>
            </a:r>
            <a:r>
              <a:rPr lang="en-US" altLang="zh-CN" sz="2000" dirty="0">
                <a:solidFill>
                  <a:srgbClr val="00A249"/>
                </a:solidFill>
              </a:rPr>
              <a:t>s</a:t>
            </a:r>
            <a:endParaRPr lang="en-US" sz="2000" dirty="0">
              <a:solidFill>
                <a:srgbClr val="00A24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A249"/>
                </a:solidFill>
              </a:rPr>
              <a:t>Pixel detectors for polarization measurement</a:t>
            </a:r>
            <a:endParaRPr lang="en-HK" altLang="zh-CN" sz="2000" dirty="0">
              <a:solidFill>
                <a:srgbClr val="00A24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A249"/>
                </a:solidFill>
              </a:rPr>
              <a:t>Laser polarization control &amp; measurement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E76D17-DADA-705E-9350-F60F26967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8240" y="1597336"/>
            <a:ext cx="3862560" cy="223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24DADE-56B2-F826-0C3B-9A34D4938660}"/>
                  </a:ext>
                </a:extLst>
              </p:cNvPr>
              <p:cNvSpPr txBox="1"/>
              <p:nvPr/>
            </p:nvSpPr>
            <p:spPr>
              <a:xfrm>
                <a:off x="7320136" y="964967"/>
                <a:ext cx="4624523" cy="69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𝑑𝑥𝑑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𝑢𝑛𝑝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24DADE-56B2-F826-0C3B-9A34D4938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964967"/>
                <a:ext cx="4624523" cy="694806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7540B85-4030-1D92-6DE5-643EFC3C5D1C}"/>
              </a:ext>
            </a:extLst>
          </p:cNvPr>
          <p:cNvSpPr txBox="1"/>
          <p:nvPr/>
        </p:nvSpPr>
        <p:spPr>
          <a:xfrm>
            <a:off x="9945705" y="1679136"/>
            <a:ext cx="2632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Eb=45.6</a:t>
            </a:r>
            <a:r>
              <a:rPr lang="zh-CN" altLang="en-US" sz="1400" dirty="0"/>
              <a:t> </a:t>
            </a:r>
            <a:r>
              <a:rPr lang="en-US" altLang="zh-CN" sz="1400" dirty="0"/>
              <a:t>GeV,</a:t>
            </a:r>
            <a:r>
              <a:rPr lang="zh-CN" altLang="en-US" sz="1400" dirty="0"/>
              <a:t> </a:t>
            </a:r>
            <a:r>
              <a:rPr lang="el-GR" altLang="zh-CN" sz="1400" dirty="0"/>
              <a:t>λ</a:t>
            </a:r>
            <a:r>
              <a:rPr lang="en-US" altLang="zh-CN" sz="1400" dirty="0"/>
              <a:t>laser=515</a:t>
            </a:r>
            <a:r>
              <a:rPr lang="zh-CN" altLang="en-US" sz="1400" dirty="0"/>
              <a:t> </a:t>
            </a:r>
            <a:r>
              <a:rPr lang="en-US" altLang="zh-CN" sz="1400" dirty="0"/>
              <a:t>nm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4D6DF-E3C9-6D65-63BA-EB8D9E651684}"/>
              </a:ext>
            </a:extLst>
          </p:cNvPr>
          <p:cNvSpPr txBox="1"/>
          <p:nvPr/>
        </p:nvSpPr>
        <p:spPr>
          <a:xfrm>
            <a:off x="3423998" y="615404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(In synergy with FCC EPOL collaboration)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D8F62B0-80CA-6B12-C091-832E15B5A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40248"/>
              </p:ext>
            </p:extLst>
          </p:nvPr>
        </p:nvGraphicFramePr>
        <p:xfrm>
          <a:off x="0" y="3277074"/>
          <a:ext cx="749653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622">
                  <a:extLst>
                    <a:ext uri="{9D8B030D-6E8A-4147-A177-3AD203B41FA5}">
                      <a16:colId xmlns:a16="http://schemas.microsoft.com/office/drawing/2014/main" val="1785316053"/>
                    </a:ext>
                  </a:extLst>
                </a:gridCol>
                <a:gridCol w="1682150">
                  <a:extLst>
                    <a:ext uri="{9D8B030D-6E8A-4147-A177-3AD203B41FA5}">
                      <a16:colId xmlns:a16="http://schemas.microsoft.com/office/drawing/2014/main" val="1747186139"/>
                    </a:ext>
                  </a:extLst>
                </a:gridCol>
                <a:gridCol w="1726546">
                  <a:extLst>
                    <a:ext uri="{9D8B030D-6E8A-4147-A177-3AD203B41FA5}">
                      <a16:colId xmlns:a16="http://schemas.microsoft.com/office/drawing/2014/main" val="4203888742"/>
                    </a:ext>
                  </a:extLst>
                </a:gridCol>
                <a:gridCol w="2954219">
                  <a:extLst>
                    <a:ext uri="{9D8B030D-6E8A-4147-A177-3AD203B41FA5}">
                      <a16:colId xmlns:a16="http://schemas.microsoft.com/office/drawing/2014/main" val="184663285"/>
                    </a:ext>
                  </a:extLst>
                </a:gridCol>
              </a:tblGrid>
              <a:tr h="256048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Transverse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Longitudinal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Challenges &amp;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678690"/>
                  </a:ext>
                </a:extLst>
              </a:tr>
              <a:tr h="234711">
                <a:tc>
                  <a:txBody>
                    <a:bodyPr/>
                    <a:lstStyle/>
                    <a:p>
                      <a:r>
                        <a:rPr lang="en-US" sz="1600" dirty="0"/>
                        <a:t>Scattered </a:t>
                      </a:r>
                      <a:r>
                        <a:rPr lang="el-G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Position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Calorimeter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SR background, spatial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749719"/>
                  </a:ext>
                </a:extLst>
              </a:tr>
              <a:tr h="234711">
                <a:tc>
                  <a:txBody>
                    <a:bodyPr/>
                    <a:lstStyle/>
                    <a:p>
                      <a:r>
                        <a:rPr lang="en-US" sz="1600" dirty="0"/>
                        <a:t>Scattered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Position detector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~100m</a:t>
                      </a:r>
                      <a:r>
                        <a:rPr lang="en-US" sz="1600" dirty="0"/>
                        <a:t> drift space</a:t>
                      </a:r>
                      <a:r>
                        <a:rPr lang="en-US" altLang="zh-CN" sz="1600" dirty="0"/>
                        <a:t>,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sz="1600" dirty="0"/>
                        <a:t>Limited to 2D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16858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526E3571-0360-345F-BD64-B043E77A8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020438"/>
            <a:ext cx="6165256" cy="21925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AA7F22-D129-ED7C-3E3A-DD955D13DCD0}"/>
              </a:ext>
            </a:extLst>
          </p:cNvPr>
          <p:cNvSpPr txBox="1"/>
          <p:nvPr/>
        </p:nvSpPr>
        <p:spPr>
          <a:xfrm>
            <a:off x="39622" y="97381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3399"/>
                </a:solidFill>
              </a:rPr>
              <a:t>FCC-</a:t>
            </a:r>
            <a:r>
              <a:rPr lang="en-US" altLang="zh-CN" sz="1600" b="1" dirty="0" err="1">
                <a:solidFill>
                  <a:srgbClr val="003399"/>
                </a:solidFill>
              </a:rPr>
              <a:t>ee</a:t>
            </a:r>
            <a:r>
              <a:rPr lang="zh-CN" altLang="en-US" sz="1600" b="1" dirty="0">
                <a:solidFill>
                  <a:srgbClr val="003399"/>
                </a:solidFill>
              </a:rPr>
              <a:t> </a:t>
            </a:r>
            <a:r>
              <a:rPr lang="en-US" altLang="zh-CN" sz="1600" b="1" dirty="0">
                <a:solidFill>
                  <a:srgbClr val="003399"/>
                </a:solidFill>
              </a:rPr>
              <a:t>polarimeter,</a:t>
            </a:r>
            <a:r>
              <a:rPr lang="zh-CN" altLang="en-US" sz="1600" b="1" dirty="0">
                <a:solidFill>
                  <a:srgbClr val="003399"/>
                </a:solidFill>
              </a:rPr>
              <a:t> </a:t>
            </a:r>
            <a:r>
              <a:rPr lang="en-US" altLang="zh-CN" sz="1600" b="1" dirty="0">
                <a:solidFill>
                  <a:srgbClr val="003399"/>
                </a:solidFill>
              </a:rPr>
              <a:t>arXiv:1803.09595</a:t>
            </a:r>
            <a:endParaRPr lang="en-US" altLang="zh-CN" b="1" dirty="0">
              <a:solidFill>
                <a:srgbClr val="0033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D20D14-C5CC-A636-A8AD-BF1AB6D8E529}"/>
              </a:ext>
            </a:extLst>
          </p:cNvPr>
          <p:cNvSpPr txBox="1"/>
          <p:nvPr/>
        </p:nvSpPr>
        <p:spPr>
          <a:xfrm>
            <a:off x="7994641" y="3841701"/>
            <a:ext cx="299837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3399"/>
                </a:solidFill>
              </a:rPr>
              <a:t>Chen,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et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al.,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JINST,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17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P08005, 2022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endParaRPr lang="en-US" altLang="zh-CN" sz="1400" dirty="0">
              <a:solidFill>
                <a:srgbClr val="003399"/>
              </a:solidFill>
            </a:endParaRPr>
          </a:p>
          <a:p>
            <a:r>
              <a:rPr lang="en-US" altLang="zh-CN" sz="1400" dirty="0">
                <a:solidFill>
                  <a:srgbClr val="003399"/>
                </a:solidFill>
              </a:rPr>
              <a:t>Wang,</a:t>
            </a:r>
            <a:r>
              <a:rPr lang="zh-CN" altLang="en-US" sz="1400" dirty="0">
                <a:solidFill>
                  <a:srgbClr val="003399"/>
                </a:solidFill>
              </a:rPr>
              <a:t>  </a:t>
            </a:r>
            <a:r>
              <a:rPr lang="en-US" altLang="zh-CN" sz="1400" dirty="0">
                <a:solidFill>
                  <a:srgbClr val="003399"/>
                </a:solidFill>
              </a:rPr>
              <a:t>in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preparation</a:t>
            </a:r>
            <a:endParaRPr lang="en-US" sz="1400" dirty="0">
              <a:solidFill>
                <a:srgbClr val="003399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74C4C3-68DA-1CD0-8CAA-B589E1467A69}"/>
              </a:ext>
            </a:extLst>
          </p:cNvPr>
          <p:cNvCxnSpPr/>
          <p:nvPr/>
        </p:nvCxnSpPr>
        <p:spPr>
          <a:xfrm>
            <a:off x="7568545" y="4149080"/>
            <a:ext cx="399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9D0831-0890-192C-91A4-C18C1691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72" y="1195263"/>
            <a:ext cx="8174831" cy="2779852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Reuse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beamline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dismantled</a:t>
            </a:r>
            <a:r>
              <a:rPr lang="zh-CN" altLang="en-US" dirty="0"/>
              <a:t> </a:t>
            </a:r>
            <a:r>
              <a:rPr lang="en-US" altLang="zh-CN" dirty="0"/>
              <a:t>wiggler</a:t>
            </a:r>
            <a:r>
              <a:rPr lang="zh-CN" altLang="en-US" dirty="0"/>
              <a:t> </a:t>
            </a:r>
            <a:r>
              <a:rPr lang="en-US" altLang="zh-CN" dirty="0"/>
              <a:t>4W2</a:t>
            </a:r>
          </a:p>
          <a:p>
            <a:pPr lvl="1"/>
            <a:r>
              <a:rPr lang="en-US" altLang="zh-CN" dirty="0">
                <a:solidFill>
                  <a:srgbClr val="00A249"/>
                </a:solidFill>
              </a:rPr>
              <a:t>Laser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&amp;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detector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placed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in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the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hutch</a:t>
            </a:r>
          </a:p>
          <a:p>
            <a:pPr lvl="1"/>
            <a:r>
              <a:rPr lang="en-US" altLang="zh-CN" dirty="0">
                <a:solidFill>
                  <a:srgbClr val="00A249"/>
                </a:solidFill>
              </a:rPr>
              <a:t>Photon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beamline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transports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both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laser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&amp;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scattered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l-GR" altLang="zh-CN" dirty="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dirty="0">
                <a:solidFill>
                  <a:srgbClr val="00A249"/>
                </a:solidFill>
              </a:rPr>
              <a:t>-ray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solidFill>
                  <a:srgbClr val="00A249"/>
                </a:solidFill>
              </a:rPr>
              <a:t>Collision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between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laser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&amp;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electron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beams at the source point</a:t>
            </a:r>
            <a:endParaRPr lang="en-US" dirty="0"/>
          </a:p>
          <a:p>
            <a:r>
              <a:rPr lang="en-US" dirty="0"/>
              <a:t>Detection of scattered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/>
              <a:t> position with </a:t>
            </a:r>
            <a:r>
              <a:rPr lang="en-US" b="1" dirty="0">
                <a:solidFill>
                  <a:srgbClr val="FF0000"/>
                </a:solidFill>
              </a:rPr>
              <a:t>TaichuPix </a:t>
            </a:r>
            <a:r>
              <a:rPr lang="en-US" altLang="zh-CN" b="1" dirty="0">
                <a:solidFill>
                  <a:srgbClr val="FF0000"/>
                </a:solidFill>
              </a:rPr>
              <a:t>detectors[1]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sz="2800" b="1" dirty="0">
                <a:solidFill>
                  <a:srgbClr val="0000FF"/>
                </a:solidFill>
              </a:rPr>
              <a:t>irst domestic Compton polarimeter, essential for all polarized beam applications in e+</a:t>
            </a:r>
            <a:r>
              <a:rPr lang="en-US" b="1" dirty="0">
                <a:solidFill>
                  <a:srgbClr val="0000FF"/>
                </a:solidFill>
              </a:rPr>
              <a:t>/e- </a:t>
            </a:r>
            <a:r>
              <a:rPr lang="en-US" sz="2800" b="1" dirty="0">
                <a:solidFill>
                  <a:srgbClr val="0000FF"/>
                </a:solidFill>
              </a:rPr>
              <a:t>storage rings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75D79-6BE6-ABD7-8833-3D3A5BC2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525288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Compton</a:t>
            </a:r>
            <a:r>
              <a:rPr lang="zh-CN" altLang="en-US" dirty="0"/>
              <a:t> </a:t>
            </a:r>
            <a:r>
              <a:rPr lang="en-US" altLang="zh-CN" dirty="0"/>
              <a:t>polarimeter</a:t>
            </a:r>
            <a:r>
              <a:rPr lang="zh-CN" altLang="en-US" dirty="0"/>
              <a:t> </a:t>
            </a:r>
            <a:r>
              <a:rPr lang="en-US" altLang="zh-CN" dirty="0"/>
              <a:t>measuring</a:t>
            </a:r>
            <a:r>
              <a:rPr lang="zh-CN" altLang="en-US" dirty="0"/>
              <a:t> </a:t>
            </a:r>
            <a:r>
              <a:rPr lang="en-US" altLang="zh-CN" dirty="0"/>
              <a:t>self-polarization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BEPCII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59D3F-2F63-68EB-2EF1-25017D7A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7C0D8-C0BF-A7FB-532A-173E57093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76" y="4000674"/>
            <a:ext cx="2844800" cy="2143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8E5EBC-219D-7AFE-8821-AABB0FCB1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04" y="1080312"/>
            <a:ext cx="3016488" cy="295247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8DC1B0-1FD3-1008-9D5F-A4077EAC165C}"/>
              </a:ext>
            </a:extLst>
          </p:cNvPr>
          <p:cNvCxnSpPr>
            <a:cxnSpLocks/>
          </p:cNvCxnSpPr>
          <p:nvPr/>
        </p:nvCxnSpPr>
        <p:spPr>
          <a:xfrm>
            <a:off x="7104112" y="1412776"/>
            <a:ext cx="3291216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54352E60-5F62-D766-58C5-1663AB250788}"/>
              </a:ext>
            </a:extLst>
          </p:cNvPr>
          <p:cNvSpPr/>
          <p:nvPr/>
        </p:nvSpPr>
        <p:spPr>
          <a:xfrm rot="3032563">
            <a:off x="11309744" y="2697166"/>
            <a:ext cx="360040" cy="432048"/>
          </a:xfrm>
          <a:prstGeom prst="arc">
            <a:avLst>
              <a:gd name="adj1" fmla="val 16200000"/>
              <a:gd name="adj2" fmla="val 321293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01DD6-6D5D-4D23-110C-5956C609B25A}"/>
              </a:ext>
            </a:extLst>
          </p:cNvPr>
          <p:cNvSpPr txBox="1"/>
          <p:nvPr/>
        </p:nvSpPr>
        <p:spPr>
          <a:xfrm>
            <a:off x="11310595" y="265112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e-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B30DC-DDD0-9ABE-5AAF-E2D63FFD99A8}"/>
              </a:ext>
            </a:extLst>
          </p:cNvPr>
          <p:cNvSpPr txBox="1"/>
          <p:nvPr/>
        </p:nvSpPr>
        <p:spPr>
          <a:xfrm>
            <a:off x="9583936" y="17008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BEPCII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8A4680-E6E9-22FB-E7B0-8E77F9CD2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2" y="4302056"/>
            <a:ext cx="6125512" cy="1849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7BB450-EC55-76C8-7821-C9D8078EBC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81756" y="4116581"/>
            <a:ext cx="2946450" cy="2000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571330-D5CB-660F-BA9B-CC1CDA83349E}"/>
              </a:ext>
            </a:extLst>
          </p:cNvPr>
          <p:cNvSpPr txBox="1"/>
          <p:nvPr/>
        </p:nvSpPr>
        <p:spPr>
          <a:xfrm>
            <a:off x="9583936" y="3913936"/>
            <a:ext cx="3023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e+/e-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hits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on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detector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E14F8-958D-55CA-63E1-807A05496FEE}"/>
              </a:ext>
            </a:extLst>
          </p:cNvPr>
          <p:cNvSpPr txBox="1"/>
          <p:nvPr/>
        </p:nvSpPr>
        <p:spPr>
          <a:xfrm>
            <a:off x="224059" y="6371424"/>
            <a:ext cx="678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[1] T. Wu et al., NIM A 1059 (2024) 168945.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0B2FB4-1D10-CF1F-27A3-552DE0F360FF}"/>
              </a:ext>
            </a:extLst>
          </p:cNvPr>
          <p:cNvSpPr txBox="1"/>
          <p:nvPr/>
        </p:nvSpPr>
        <p:spPr>
          <a:xfrm>
            <a:off x="9940186" y="5990313"/>
            <a:ext cx="169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A249"/>
                </a:solidFill>
              </a:rPr>
              <a:t>By</a:t>
            </a:r>
            <a:r>
              <a:rPr lang="zh-CN" altLang="en-US" b="1" dirty="0">
                <a:solidFill>
                  <a:srgbClr val="00A249"/>
                </a:solidFill>
              </a:rPr>
              <a:t> </a:t>
            </a:r>
            <a:r>
              <a:rPr lang="en-US" altLang="zh-CN" b="1" dirty="0">
                <a:solidFill>
                  <a:srgbClr val="00A249"/>
                </a:solidFill>
              </a:rPr>
              <a:t>A.</a:t>
            </a:r>
            <a:r>
              <a:rPr lang="zh-CN" altLang="en-US" b="1" dirty="0">
                <a:solidFill>
                  <a:srgbClr val="00A249"/>
                </a:solidFill>
              </a:rPr>
              <a:t> </a:t>
            </a:r>
            <a:r>
              <a:rPr lang="en-US" altLang="zh-CN" b="1" dirty="0">
                <a:solidFill>
                  <a:srgbClr val="00A249"/>
                </a:solidFill>
              </a:rPr>
              <a:t>Martens</a:t>
            </a:r>
            <a:endParaRPr lang="en-US" b="1" dirty="0">
              <a:solidFill>
                <a:srgbClr val="00A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2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81286</TotalTime>
  <Words>1595</Words>
  <Application>Microsoft Macintosh PowerPoint</Application>
  <PresentationFormat>Widescreen</PresentationFormat>
  <Paragraphs>196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微软雅黑</vt:lpstr>
      <vt:lpstr>Arial</vt:lpstr>
      <vt:lpstr>Arial Black</vt:lpstr>
      <vt:lpstr>Ayuthaya</vt:lpstr>
      <vt:lpstr>Calibri</vt:lpstr>
      <vt:lpstr>Cambria Math</vt:lpstr>
      <vt:lpstr>Times New Roman</vt:lpstr>
      <vt:lpstr>Wingdings</vt:lpstr>
      <vt:lpstr>Office 主题</vt:lpstr>
      <vt:lpstr>PowerPoint Presentation</vt:lpstr>
      <vt:lpstr>Outline</vt:lpstr>
      <vt:lpstr>Polarized beams @ CEPC: transverse polarization </vt:lpstr>
      <vt:lpstr>Two schemes of polarization generation for RD</vt:lpstr>
      <vt:lpstr>Polarized beams @ CEPC: longitudinal polarization </vt:lpstr>
      <vt:lpstr>Polarization design studies in the EDR Phase</vt:lpstr>
      <vt:lpstr>Polarization R&amp;D in the CEPC EDR Phase</vt:lpstr>
      <vt:lpstr>Compton polarimeter for CEPC</vt:lpstr>
      <vt:lpstr>Compton polarimeter measuring self-polarization @ BEPCII</vt:lpstr>
      <vt:lpstr>Preliminary simulations, plan and research team</vt:lpstr>
      <vt:lpstr>Polarized electron source for CEPC</vt:lpstr>
      <vt:lpstr>Polarized electron source:   polarized DC gun</vt:lpstr>
      <vt:lpstr>Polarization manipulation: SC solenoid spin rotator</vt:lpstr>
      <vt:lpstr>Opportunities of polarization R&amp;D in LPA-Ring TF</vt:lpstr>
      <vt:lpstr>Opportunities of polarization R&amp;D in LPA-Ring TF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ZHE DUAN</cp:lastModifiedBy>
  <cp:revision>4507</cp:revision>
  <cp:lastPrinted>2022-11-06T05:19:21Z</cp:lastPrinted>
  <dcterms:created xsi:type="dcterms:W3CDTF">2012-09-04T11:33:36Z</dcterms:created>
  <dcterms:modified xsi:type="dcterms:W3CDTF">2024-04-08T03:47:57Z</dcterms:modified>
</cp:coreProperties>
</file>