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2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953" r:id="rId2"/>
    <p:sldId id="1103" r:id="rId3"/>
    <p:sldId id="1129" r:id="rId4"/>
    <p:sldId id="1151" r:id="rId5"/>
    <p:sldId id="1152" r:id="rId6"/>
    <p:sldId id="1128" r:id="rId7"/>
    <p:sldId id="1153" r:id="rId8"/>
    <p:sldId id="1124" r:id="rId9"/>
    <p:sldId id="1125" r:id="rId10"/>
    <p:sldId id="1106" r:id="rId11"/>
    <p:sldId id="1115" r:id="rId12"/>
    <p:sldId id="1163" r:id="rId13"/>
    <p:sldId id="1147" r:id="rId14"/>
    <p:sldId id="1148" r:id="rId15"/>
    <p:sldId id="1012" r:id="rId16"/>
    <p:sldId id="1154" r:id="rId17"/>
    <p:sldId id="1155" r:id="rId18"/>
    <p:sldId id="1126" r:id="rId19"/>
    <p:sldId id="1127" r:id="rId20"/>
    <p:sldId id="1157" r:id="rId21"/>
    <p:sldId id="1162" r:id="rId22"/>
    <p:sldId id="1132" r:id="rId23"/>
    <p:sldId id="1133" r:id="rId24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A249"/>
    <a:srgbClr val="FDCC6D"/>
    <a:srgbClr val="FFFFFF"/>
    <a:srgbClr val="003399"/>
    <a:srgbClr val="E6E6E6"/>
    <a:srgbClr val="0070C0"/>
    <a:srgbClr val="4D8357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09" autoAdjust="0"/>
    <p:restoredTop sz="72860" autoAdjust="0"/>
  </p:normalViewPr>
  <p:slideViewPr>
    <p:cSldViewPr>
      <p:cViewPr varScale="1">
        <p:scale>
          <a:sx n="96" d="100"/>
          <a:sy n="96" d="100"/>
        </p:scale>
        <p:origin x="927" y="51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87" d="100"/>
          <a:sy n="87" d="100"/>
        </p:scale>
        <p:origin x="35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ew20180222\CEPC\20221215_SuperKEKBWorkshop\ImpedanceEvolu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New20180222\CEPC\20221215_SuperKEKBWorkshop\ImpedanceEvolu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3162729658793"/>
          <c:y val="5.7060367454068242E-2"/>
          <c:w val="0.61697615923009619"/>
          <c:h val="0.78661198600174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Sheet1!$H$1:$J$1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Sheet1!$H$2:$J$2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E-40A4-83AA-E7A48E583615}"/>
            </c:ext>
          </c:extLst>
        </c:ser>
        <c:ser>
          <c:idx val="1"/>
          <c:order val="1"/>
          <c:tx>
            <c:strRef>
              <c:f>Sheet1!$G$3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Sheet1!$H$1:$J$1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Sheet1!$H$3:$J$3</c:f>
              <c:numCache>
                <c:formatCode>General</c:formatCode>
                <c:ptCount val="3"/>
                <c:pt idx="0">
                  <c:v>1.3421052631578947</c:v>
                </c:pt>
                <c:pt idx="1">
                  <c:v>0.84519572953736655</c:v>
                </c:pt>
                <c:pt idx="2">
                  <c:v>1.0990099009900991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1E-40A4-83AA-E7A48E583615}"/>
            </c:ext>
          </c:extLst>
        </c:ser>
        <c:ser>
          <c:idx val="2"/>
          <c:order val="2"/>
          <c:tx>
            <c:strRef>
              <c:f>Sheet1!$G$4</c:f>
              <c:strCache>
                <c:ptCount val="1"/>
                <c:pt idx="0">
                  <c:v>2023</c:v>
                </c:pt>
              </c:strCache>
            </c:strRef>
          </c:tx>
          <c:invertIfNegative val="0"/>
          <c:cat>
            <c:strRef>
              <c:f>Sheet1!$H$1:$J$1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Sheet1!$H$4:$J$4</c:f>
              <c:numCache>
                <c:formatCode>General</c:formatCode>
                <c:ptCount val="3"/>
                <c:pt idx="0">
                  <c:v>1.3947368421052631</c:v>
                </c:pt>
                <c:pt idx="1">
                  <c:v>0.94229791560752418</c:v>
                </c:pt>
                <c:pt idx="2">
                  <c:v>1.6732673267326732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1E-40A4-83AA-E7A48E5836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161920"/>
        <c:axId val="180219840"/>
      </c:barChart>
      <c:catAx>
        <c:axId val="182161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0219840"/>
        <c:crosses val="autoZero"/>
        <c:auto val="1"/>
        <c:lblAlgn val="ctr"/>
        <c:lblOffset val="100"/>
        <c:noMultiLvlLbl val="0"/>
      </c:catAx>
      <c:valAx>
        <c:axId val="180219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21619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itchFamily="18" charset="0"/>
          <a:cs typeface="Times New Roman" pitchFamily="18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73162729658793"/>
          <c:y val="5.7060367454068242E-2"/>
          <c:w val="0.66202117471802524"/>
          <c:h val="0.78661198600174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 (2)'!$G$2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(2)'!$H$2:$J$2</c:f>
              <c:numCache>
                <c:formatCode>General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E8-4765-95AB-403C736D5A9F}"/>
            </c:ext>
          </c:extLst>
        </c:ser>
        <c:ser>
          <c:idx val="1"/>
          <c:order val="1"/>
          <c:tx>
            <c:strRef>
              <c:f>'Sheet1 (2)'!$G$3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(2)'!$H$3:$J$3</c:f>
              <c:numCache>
                <c:formatCode>General</c:formatCode>
                <c:ptCount val="3"/>
                <c:pt idx="0">
                  <c:v>1.3421052631578947</c:v>
                </c:pt>
                <c:pt idx="1">
                  <c:v>0.84519572953736655</c:v>
                </c:pt>
                <c:pt idx="2">
                  <c:v>1.0990099009900991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E8-4765-95AB-403C736D5A9F}"/>
            </c:ext>
          </c:extLst>
        </c:ser>
        <c:ser>
          <c:idx val="2"/>
          <c:order val="2"/>
          <c:tx>
            <c:strRef>
              <c:f>'Sheet1 (2)'!$G$4</c:f>
              <c:strCache>
                <c:ptCount val="1"/>
                <c:pt idx="0">
                  <c:v>2023_V1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(2)'!$H$4:$J$4</c:f>
              <c:numCache>
                <c:formatCode>General</c:formatCode>
                <c:ptCount val="3"/>
                <c:pt idx="0">
                  <c:v>1.3947368421052631</c:v>
                </c:pt>
                <c:pt idx="1">
                  <c:v>0.94229791560752418</c:v>
                </c:pt>
                <c:pt idx="2">
                  <c:v>1.6732673267326732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E8-4765-95AB-403C736D5A9F}"/>
            </c:ext>
          </c:extLst>
        </c:ser>
        <c:ser>
          <c:idx val="3"/>
          <c:order val="3"/>
          <c:tx>
            <c:strRef>
              <c:f>'Sheet1 (2)'!$G$5</c:f>
              <c:strCache>
                <c:ptCount val="1"/>
                <c:pt idx="0">
                  <c:v>2023_V2</c:v>
                </c:pt>
              </c:strCache>
            </c:strRef>
          </c:tx>
          <c:invertIfNegative val="0"/>
          <c:cat>
            <c:strRef>
              <c:f>'Sheet1 (2)'!$H$1:$J$1</c:f>
              <c:strCache>
                <c:ptCount val="3"/>
                <c:pt idx="0">
                  <c:v>Z/n</c:v>
                </c:pt>
                <c:pt idx="1">
                  <c:v>kloss</c:v>
                </c:pt>
                <c:pt idx="2">
                  <c:v>ky</c:v>
                </c:pt>
              </c:strCache>
            </c:strRef>
          </c:cat>
          <c:val>
            <c:numRef>
              <c:f>'Sheet1 (2)'!$H$5:$J$5</c:f>
              <c:numCache>
                <c:formatCode>General</c:formatCode>
                <c:ptCount val="3"/>
                <c:pt idx="0">
                  <c:v>1.4353804035087716</c:v>
                </c:pt>
                <c:pt idx="1">
                  <c:v>1.0296432343670565</c:v>
                </c:pt>
                <c:pt idx="2">
                  <c:v>2.898854449017203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E8-4765-95AB-403C736D5A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7480576"/>
        <c:axId val="187789824"/>
      </c:barChart>
      <c:catAx>
        <c:axId val="18748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87789824"/>
        <c:crosses val="autoZero"/>
        <c:auto val="1"/>
        <c:lblAlgn val="ctr"/>
        <c:lblOffset val="100"/>
        <c:noMultiLvlLbl val="0"/>
      </c:catAx>
      <c:valAx>
        <c:axId val="187789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7480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690412853798686"/>
          <c:y val="0.20832421988918051"/>
          <c:w val="0.19875272872444341"/>
          <c:h val="0.495388597258676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2024/4/8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895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26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7794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33434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103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5421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67099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09438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756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0031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75BD06-7284-4ECA-B387-E3FC90B00AF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8539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4868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7693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47071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6841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0218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342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308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830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710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dirty="0">
              <a:latin typeface="+mj-lt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33755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41609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b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2648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2024/4/8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2024 CEPC Workshop EU Edition</a:t>
            </a:r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2024/4/8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2024 CEPC Workshop EU Edition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dirty="0"/>
              <a:t>2024/4/8</a:t>
            </a:r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2024 CEPC Workshop EU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2024/4/8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dirty="0">
                <a:solidFill>
                  <a:srgbClr val="C00000"/>
                </a:solidFill>
              </a:rPr>
              <a:t>CEPC collective effects studies in EDR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2024 CEPC Workshop EU Edition, 8-11 Apr. 2024, Marseille, France</a:t>
            </a: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9E9CC69A-F74D-486C-8BF4-51DFEF834EDC}"/>
              </a:ext>
            </a:extLst>
          </p:cNvPr>
          <p:cNvSpPr txBox="1"/>
          <p:nvPr/>
        </p:nvSpPr>
        <p:spPr>
          <a:xfrm>
            <a:off x="6023992" y="30778"/>
            <a:ext cx="59766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Arial Black" panose="020B0A04020102020204" pitchFamily="34" charset="0"/>
              </a:rPr>
              <a:t>Circular Electron Positron Collider</a:t>
            </a:r>
            <a:endParaRPr lang="zh-CN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13" name="文本框 7">
            <a:extLst>
              <a:ext uri="{FF2B5EF4-FFF2-40B4-BE49-F238E27FC236}">
                <a16:creationId xmlns:a16="http://schemas.microsoft.com/office/drawing/2014/main" id="{FB0A78BC-80C9-41E6-ACDC-D3248CD25E37}"/>
              </a:ext>
            </a:extLst>
          </p:cNvPr>
          <p:cNvSpPr txBox="1"/>
          <p:nvPr/>
        </p:nvSpPr>
        <p:spPr>
          <a:xfrm>
            <a:off x="2621737" y="4005064"/>
            <a:ext cx="6769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Na Wang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Institute of High Energy physics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74AFE953-F54B-401E-83C1-97F89E9F2260}"/>
              </a:ext>
            </a:extLst>
          </p:cNvPr>
          <p:cNvSpPr/>
          <p:nvPr/>
        </p:nvSpPr>
        <p:spPr>
          <a:xfrm>
            <a:off x="1631504" y="5157192"/>
            <a:ext cx="9793088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/>
              <a:t>Contributors: </a:t>
            </a:r>
          </a:p>
          <a:p>
            <a:r>
              <a:rPr lang="en-US" altLang="zh-CN" sz="2400" dirty="0"/>
              <a:t>Yuan Zhang, </a:t>
            </a:r>
            <a:r>
              <a:rPr lang="en-US" altLang="zh-CN" sz="2400" dirty="0" err="1"/>
              <a:t>Yudong</a:t>
            </a:r>
            <a:r>
              <a:rPr lang="en-US" altLang="zh-CN" sz="2400" dirty="0"/>
              <a:t> Liu, </a:t>
            </a:r>
            <a:r>
              <a:rPr lang="en-US" altLang="zh-CN" sz="2400" dirty="0" err="1"/>
              <a:t>Saike</a:t>
            </a:r>
            <a:r>
              <a:rPr lang="en-US" altLang="zh-CN" sz="2400" dirty="0"/>
              <a:t> Tian, </a:t>
            </a:r>
            <a:r>
              <a:rPr lang="en-US" altLang="zh-CN" sz="2400" dirty="0" err="1"/>
              <a:t>Haisheng</a:t>
            </a:r>
            <a:r>
              <a:rPr lang="en-US" altLang="zh-CN" sz="2400" dirty="0"/>
              <a:t> Xu, Jintao Li (IHEP) </a:t>
            </a:r>
          </a:p>
        </p:txBody>
      </p:sp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Transverse feedback kickers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409298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latin typeface="+mj-lt"/>
              </a:rPr>
              <a:t>Four transverse feedback kickers are required for the efficient bunch-by-bunch feedback of the TRWI in Z operation mode (Damping time </a:t>
            </a:r>
            <a:r>
              <a:rPr lang="en-US" altLang="zh-CN" sz="2400" dirty="0">
                <a:latin typeface="+mj-lt"/>
                <a:sym typeface="Symbol" panose="05050102010706020507" pitchFamily="18" charset="2"/>
              </a:rPr>
              <a:t></a:t>
            </a:r>
            <a:r>
              <a:rPr lang="en-US" altLang="zh-CN" sz="2400" dirty="0">
                <a:latin typeface="+mj-lt"/>
              </a:rPr>
              <a:t>1ms).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latin typeface="+mj-lt"/>
              </a:rPr>
              <a:t>Preliminary simplified model been used in the impedance evaluations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 err="1">
                <a:latin typeface="+mj-lt"/>
              </a:rPr>
              <a:t>k</a:t>
            </a:r>
            <a:r>
              <a:rPr lang="en-US" altLang="zh-CN" sz="2400" baseline="-25000" dirty="0" err="1">
                <a:latin typeface="+mj-lt"/>
              </a:rPr>
              <a:t>loss</a:t>
            </a:r>
            <a:r>
              <a:rPr lang="en-US" altLang="zh-CN" sz="2400" dirty="0">
                <a:latin typeface="+mj-lt"/>
              </a:rPr>
              <a:t>=0.53V/</a:t>
            </a:r>
            <a:r>
              <a:rPr lang="en-US" altLang="zh-CN" sz="2400" dirty="0" err="1">
                <a:latin typeface="+mj-lt"/>
              </a:rPr>
              <a:t>pC</a:t>
            </a:r>
            <a:r>
              <a:rPr lang="en-US" altLang="zh-CN" sz="2400" dirty="0">
                <a:latin typeface="+mj-lt"/>
              </a:rPr>
              <a:t>, </a:t>
            </a:r>
            <a:r>
              <a:rPr lang="en-US" altLang="zh-CN" sz="2400" dirty="0" err="1">
                <a:latin typeface="+mj-lt"/>
              </a:rPr>
              <a:t>k</a:t>
            </a:r>
            <a:r>
              <a:rPr lang="en-US" altLang="zh-CN" sz="2400" baseline="-25000" dirty="0" err="1">
                <a:latin typeface="+mj-lt"/>
              </a:rPr>
              <a:t>y</a:t>
            </a:r>
            <a:r>
              <a:rPr lang="en-US" altLang="zh-CN" sz="2400" dirty="0">
                <a:latin typeface="+mj-lt"/>
              </a:rPr>
              <a:t>=14.48V/</a:t>
            </a:r>
            <a:r>
              <a:rPr lang="en-US" altLang="zh-CN" sz="2400" dirty="0" err="1">
                <a:latin typeface="+mj-lt"/>
              </a:rPr>
              <a:t>pC</a:t>
            </a:r>
            <a:r>
              <a:rPr lang="en-US" altLang="zh-CN" sz="2400" dirty="0">
                <a:latin typeface="+mj-lt"/>
              </a:rPr>
              <a:t>/m @sigz=3mm (small contribution to the total broadband impedance budget)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dirty="0">
              <a:latin typeface="+mj-lt"/>
            </a:endParaRPr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0D5C01F4-F14B-4735-9B52-96572A85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65BD638-1076-45CF-A16D-BC39CC88D28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02" r="3438"/>
          <a:stretch/>
        </p:blipFill>
        <p:spPr>
          <a:xfrm>
            <a:off x="263352" y="3347073"/>
            <a:ext cx="3528392" cy="1443641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6DC30BB-81FF-415D-85E1-CBEA0A0307AD}"/>
              </a:ext>
            </a:extLst>
          </p:cNvPr>
          <p:cNvSpPr txBox="1"/>
          <p:nvPr/>
        </p:nvSpPr>
        <p:spPr>
          <a:xfrm>
            <a:off x="9336360" y="220092"/>
            <a:ext cx="254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Courtesy of X.Y. Liu</a:t>
            </a:r>
            <a:endParaRPr lang="zh-CN" altLang="en-US" sz="2000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3632255D-41E7-4CEA-84E3-39ABCD1ADC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6838" y="3197325"/>
            <a:ext cx="4132683" cy="278054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38830E1C-FE9F-4E29-BED2-34F34624BC4D}"/>
              </a:ext>
            </a:extLst>
          </p:cNvPr>
          <p:cNvSpPr txBox="1"/>
          <p:nvPr/>
        </p:nvSpPr>
        <p:spPr>
          <a:xfrm>
            <a:off x="281805" y="5292646"/>
            <a:ext cx="33785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1800" dirty="0">
                <a:latin typeface="+mj-lt"/>
              </a:rPr>
              <a:t>Slot pipe kicker (distance between electrodes = 34mm, beam pipe aperture=28mm)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E1094DB-22FD-408B-A080-D82F69EF86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9594" y="3197325"/>
            <a:ext cx="4122642" cy="2780547"/>
          </a:xfrm>
          <a:prstGeom prst="rect">
            <a:avLst/>
          </a:prstGeom>
        </p:spPr>
      </p:pic>
      <p:sp>
        <p:nvSpPr>
          <p:cNvPr id="12" name="页脚占位符 3">
            <a:extLst>
              <a:ext uri="{FF2B5EF4-FFF2-40B4-BE49-F238E27FC236}">
                <a16:creationId xmlns:a16="http://schemas.microsoft.com/office/drawing/2014/main" id="{F1EE7A49-8C5B-4523-A233-C48F569E1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</a:p>
        </p:txBody>
      </p:sp>
    </p:spTree>
    <p:extLst>
      <p:ext uri="{BB962C8B-B14F-4D97-AF65-F5344CB8AC3E}">
        <p14:creationId xmlns:p14="http://schemas.microsoft.com/office/powerpoint/2010/main" val="2925959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Longitudinal feedback kickers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584" y="1052736"/>
            <a:ext cx="10728000" cy="484030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latin typeface="+mj-lt"/>
              </a:rPr>
              <a:t>Four longitudinal feedback kickers are required for the bunch-by-bunch feedback of the longitudinal HOMs in Z operation mode (Damping time </a:t>
            </a:r>
            <a:r>
              <a:rPr lang="en-US" altLang="zh-CN" sz="2200" dirty="0">
                <a:latin typeface="+mj-lt"/>
                <a:sym typeface="Symbol" panose="05050102010706020507" pitchFamily="18" charset="2"/>
              </a:rPr>
              <a:t></a:t>
            </a:r>
            <a:r>
              <a:rPr lang="en-US" altLang="zh-CN" sz="2200" dirty="0">
                <a:latin typeface="+mj-lt"/>
              </a:rPr>
              <a:t>12ms).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 err="1">
                <a:latin typeface="+mj-lt"/>
              </a:rPr>
              <a:t>k</a:t>
            </a:r>
            <a:r>
              <a:rPr lang="en-US" altLang="zh-CN" sz="2200" baseline="-25000" dirty="0" err="1">
                <a:latin typeface="+mj-lt"/>
              </a:rPr>
              <a:t>loss</a:t>
            </a:r>
            <a:r>
              <a:rPr lang="en-US" altLang="zh-CN" sz="2200" dirty="0">
                <a:latin typeface="+mj-lt"/>
              </a:rPr>
              <a:t>=0.75V/</a:t>
            </a:r>
            <a:r>
              <a:rPr lang="en-US" altLang="zh-CN" sz="2200" dirty="0" err="1">
                <a:latin typeface="+mj-lt"/>
              </a:rPr>
              <a:t>pC</a:t>
            </a:r>
            <a:r>
              <a:rPr lang="en-US" altLang="zh-CN" sz="2200" dirty="0">
                <a:latin typeface="+mj-lt"/>
              </a:rPr>
              <a:t>, </a:t>
            </a:r>
            <a:r>
              <a:rPr lang="en-US" altLang="zh-CN" sz="2200" dirty="0" err="1">
                <a:latin typeface="+mj-lt"/>
              </a:rPr>
              <a:t>k</a:t>
            </a:r>
            <a:r>
              <a:rPr lang="en-US" altLang="zh-CN" sz="2200" baseline="-25000" dirty="0" err="1">
                <a:latin typeface="+mj-lt"/>
              </a:rPr>
              <a:t>y</a:t>
            </a:r>
            <a:r>
              <a:rPr lang="en-US" altLang="zh-CN" sz="2200" dirty="0">
                <a:latin typeface="+mj-lt"/>
              </a:rPr>
              <a:t>=7.67V/</a:t>
            </a:r>
            <a:r>
              <a:rPr lang="en-US" altLang="zh-CN" sz="2200" dirty="0" err="1">
                <a:latin typeface="+mj-lt"/>
              </a:rPr>
              <a:t>pC</a:t>
            </a:r>
            <a:r>
              <a:rPr lang="en-US" altLang="zh-CN" sz="2200" dirty="0">
                <a:latin typeface="+mj-lt"/>
              </a:rPr>
              <a:t>/m @sigz=3mm (small contribution to the total broadband impedance budget)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>
                <a:latin typeface="+mj-lt"/>
              </a:rPr>
              <a:t>Narrowband resonances above the SR threshold for Z</a:t>
            </a:r>
            <a:r>
              <a:rPr lang="en-US" altLang="zh-CN" sz="2200" dirty="0">
                <a:latin typeface="+mj-lt"/>
                <a:sym typeface="Symbol" panose="05050102010706020507" pitchFamily="18" charset="2"/>
              </a:rPr>
              <a:t> further optimizations are needed.</a:t>
            </a:r>
            <a:endParaRPr lang="en-US" altLang="zh-CN" sz="22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2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200" dirty="0">
              <a:latin typeface="+mj-lt"/>
            </a:endParaRPr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0D5C01F4-F14B-4735-9B52-96572A859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56DC30BB-81FF-415D-85E1-CBEA0A0307AD}"/>
              </a:ext>
            </a:extLst>
          </p:cNvPr>
          <p:cNvSpPr txBox="1"/>
          <p:nvPr/>
        </p:nvSpPr>
        <p:spPr>
          <a:xfrm>
            <a:off x="9336360" y="220092"/>
            <a:ext cx="254394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Courtesy of X.Y. Liu</a:t>
            </a:r>
            <a:endParaRPr lang="zh-CN" altLang="en-US" sz="20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503C1B1-8559-4E55-A3AA-79D4F222FA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30" r="1600"/>
          <a:stretch/>
        </p:blipFill>
        <p:spPr>
          <a:xfrm>
            <a:off x="394774" y="3335691"/>
            <a:ext cx="2733384" cy="2304256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40DA6A9-F316-4332-9D30-468B45346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5498" y="3212705"/>
            <a:ext cx="4380662" cy="254971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D8425D4-9B24-4967-AC0B-B2855E75F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3790" y="3239666"/>
            <a:ext cx="4380662" cy="2565598"/>
          </a:xfrm>
          <a:prstGeom prst="rect">
            <a:avLst/>
          </a:prstGeom>
        </p:spPr>
      </p:pic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A76C2047-31F3-42D2-809F-70493A20C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</a:p>
        </p:txBody>
      </p:sp>
    </p:spTree>
    <p:extLst>
      <p:ext uri="{BB962C8B-B14F-4D97-AF65-F5344CB8AC3E}">
        <p14:creationId xmlns:p14="http://schemas.microsoft.com/office/powerpoint/2010/main" val="4197516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CC164F3-0622-4E5F-99A5-9CCE37F6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974" y="1052736"/>
            <a:ext cx="7190210" cy="4032448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Longitudinal </a:t>
            </a:r>
            <a:r>
              <a:rPr lang="en-US" altLang="zh-CN" sz="2000" dirty="0" err="1"/>
              <a:t>wakefield</a:t>
            </a:r>
            <a:r>
              <a:rPr lang="en-US" altLang="zh-CN" sz="2000" dirty="0"/>
              <a:t> and impedance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Transverse </a:t>
            </a:r>
            <a:r>
              <a:rPr lang="en-US" altLang="zh-CN" sz="2000" dirty="0" err="1"/>
              <a:t>wakefield</a:t>
            </a:r>
            <a:r>
              <a:rPr lang="en-US" altLang="zh-CN" sz="2000" dirty="0"/>
              <a:t> and impedance</a:t>
            </a:r>
          </a:p>
          <a:p>
            <a:pPr lvl="1">
              <a:spcBef>
                <a:spcPts val="600"/>
              </a:spcBef>
            </a:pPr>
            <a:endParaRPr lang="zh-CN" altLang="en-US" sz="1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1B3DD5-4516-4B7B-B8A8-863C40E7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IP chamber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7254F0-23C7-4F24-8A0C-0CDE9B52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2024 CEPC Workshop EU Edition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E0D430-252F-44E6-86A3-C7B4A5DD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C1DC1B6-34EB-4D49-A619-7CE1706F2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42" y="1484784"/>
            <a:ext cx="3744416" cy="2624762"/>
          </a:xfrm>
          <a:prstGeom prst="rect">
            <a:avLst/>
          </a:prstGeom>
        </p:spPr>
      </p:pic>
      <p:sp>
        <p:nvSpPr>
          <p:cNvPr id="6" name="标注: 线形(带强调线) 5">
            <a:extLst>
              <a:ext uri="{FF2B5EF4-FFF2-40B4-BE49-F238E27FC236}">
                <a16:creationId xmlns:a16="http://schemas.microsoft.com/office/drawing/2014/main" id="{CC6B2D2D-712A-4C23-8688-93CE271FE0CB}"/>
              </a:ext>
            </a:extLst>
          </p:cNvPr>
          <p:cNvSpPr/>
          <p:nvPr/>
        </p:nvSpPr>
        <p:spPr>
          <a:xfrm>
            <a:off x="3322931" y="1988840"/>
            <a:ext cx="1188893" cy="504056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8.225GHz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2068CA6F-116A-426E-A3C2-D10E203888A5}"/>
              </a:ext>
            </a:extLst>
          </p:cNvPr>
          <p:cNvCxnSpPr/>
          <p:nvPr/>
        </p:nvCxnSpPr>
        <p:spPr>
          <a:xfrm flipH="1">
            <a:off x="3015812" y="2204864"/>
            <a:ext cx="307119" cy="2160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图片 20">
            <a:extLst>
              <a:ext uri="{FF2B5EF4-FFF2-40B4-BE49-F238E27FC236}">
                <a16:creationId xmlns:a16="http://schemas.microsoft.com/office/drawing/2014/main" id="{5459ED9C-980A-4702-B511-2B6F7D1B88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7696" y="1628800"/>
            <a:ext cx="3455459" cy="2078615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:a16="http://schemas.microsoft.com/office/drawing/2014/main" id="{49EB9B73-404C-4BFD-8EC3-A02D8033F89C}"/>
              </a:ext>
            </a:extLst>
          </p:cNvPr>
          <p:cNvSpPr txBox="1"/>
          <p:nvPr/>
        </p:nvSpPr>
        <p:spPr>
          <a:xfrm>
            <a:off x="5568507" y="1988840"/>
            <a:ext cx="16315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Electric field distributions:</a:t>
            </a:r>
            <a:endParaRPr lang="zh-CN" altLang="en-US" dirty="0"/>
          </a:p>
        </p:txBody>
      </p:sp>
      <p:sp>
        <p:nvSpPr>
          <p:cNvPr id="34" name="标注: 线形(带强调线) 33">
            <a:extLst>
              <a:ext uri="{FF2B5EF4-FFF2-40B4-BE49-F238E27FC236}">
                <a16:creationId xmlns:a16="http://schemas.microsoft.com/office/drawing/2014/main" id="{1C1A6A92-FD34-4F74-80B3-7200A0138E1C}"/>
              </a:ext>
            </a:extLst>
          </p:cNvPr>
          <p:cNvSpPr/>
          <p:nvPr/>
        </p:nvSpPr>
        <p:spPr>
          <a:xfrm>
            <a:off x="7378413" y="1933002"/>
            <a:ext cx="1188893" cy="504056"/>
          </a:xfrm>
          <a:prstGeom prst="accentCallout1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F0000"/>
                </a:solidFill>
              </a:rPr>
              <a:t>8.225GHz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40CE15C-582C-4DB8-80DE-29E64F93CCFD}"/>
              </a:ext>
            </a:extLst>
          </p:cNvPr>
          <p:cNvSpPr txBox="1"/>
          <p:nvPr/>
        </p:nvSpPr>
        <p:spPr>
          <a:xfrm>
            <a:off x="561974" y="4509120"/>
            <a:ext cx="733422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en-US" altLang="zh-CN" sz="2000" dirty="0"/>
              <a:t>Horizontal impedance shows strong resonances between 4-6GHz </a:t>
            </a:r>
            <a:r>
              <a:rPr lang="en-US" altLang="zh-CN" sz="2000" dirty="0">
                <a:sym typeface="Symbol" panose="05050102010706020507" pitchFamily="18" charset="2"/>
              </a:rPr>
              <a:t> may induce coupled bunch unstable.</a:t>
            </a:r>
            <a:endParaRPr lang="en-US" altLang="zh-CN" sz="2000" dirty="0"/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en-US" altLang="zh-CN" sz="2000" dirty="0"/>
              <a:t>There is monopolar horizontal impedance due to the horizontal asymmetry of the IP chamber relative to the beam orbit </a:t>
            </a:r>
            <a:r>
              <a:rPr lang="en-US" altLang="zh-CN" sz="2000" dirty="0">
                <a:sym typeface="Symbol" panose="05050102010706020507" pitchFamily="18" charset="2"/>
              </a:rPr>
              <a:t> may induce emittance blow-up.</a:t>
            </a:r>
          </a:p>
          <a:p>
            <a:pPr marL="180000" indent="-180000" algn="just">
              <a:buFont typeface="Arial" panose="020B0604020202020204" pitchFamily="34" charset="0"/>
              <a:buChar char="•"/>
            </a:pPr>
            <a:r>
              <a:rPr lang="en-US" altLang="zh-CN" sz="2000" dirty="0"/>
              <a:t>More detailed studies are underway.</a:t>
            </a:r>
            <a:endParaRPr lang="zh-CN" altLang="en-US" sz="2000" dirty="0"/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4E2A712F-850E-4651-BB69-0BE7C3FD6F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0216" y="3910064"/>
            <a:ext cx="3888432" cy="2620465"/>
          </a:xfrm>
          <a:prstGeom prst="rect">
            <a:avLst/>
          </a:prstGeom>
        </p:spPr>
      </p:pic>
      <p:sp>
        <p:nvSpPr>
          <p:cNvPr id="28" name="文本框 27">
            <a:extLst>
              <a:ext uri="{FF2B5EF4-FFF2-40B4-BE49-F238E27FC236}">
                <a16:creationId xmlns:a16="http://schemas.microsoft.com/office/drawing/2014/main" id="{302914C1-E29D-431B-B960-28C18DBCE4EC}"/>
              </a:ext>
            </a:extLst>
          </p:cNvPr>
          <p:cNvSpPr txBox="1"/>
          <p:nvPr/>
        </p:nvSpPr>
        <p:spPr>
          <a:xfrm>
            <a:off x="9120336" y="4309525"/>
            <a:ext cx="29523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Horizontal offset=1mm</a:t>
            </a:r>
          </a:p>
        </p:txBody>
      </p:sp>
    </p:spTree>
    <p:extLst>
      <p:ext uri="{BB962C8B-B14F-4D97-AF65-F5344CB8AC3E}">
        <p14:creationId xmlns:p14="http://schemas.microsoft.com/office/powerpoint/2010/main" val="41598844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CC164F3-0622-4E5F-99A5-9CCE37F6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Power loss dissipations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/>
              <a:t>Resistive wall </a:t>
            </a:r>
            <a:r>
              <a:rPr lang="en-US" altLang="zh-CN" sz="2000" dirty="0" err="1"/>
              <a:t>wakefield</a:t>
            </a:r>
            <a:r>
              <a:rPr lang="en-US" altLang="zh-CN" sz="2000" dirty="0"/>
              <a:t> – due to finite conductivity, power is doubled for colliding beams</a:t>
            </a:r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1B3DD5-4516-4B7B-B8A8-863C40E7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IP chamber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7254F0-23C7-4F24-8A0C-0CDE9B52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E0D430-252F-44E6-86A3-C7B4A5DD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/>
          </a:p>
        </p:txBody>
      </p:sp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831F7248-EDE8-4FE9-8B58-8E7359D438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2257020"/>
              </p:ext>
            </p:extLst>
          </p:nvPr>
        </p:nvGraphicFramePr>
        <p:xfrm>
          <a:off x="1631504" y="2276872"/>
          <a:ext cx="8352928" cy="2011776"/>
        </p:xfrm>
        <a:graphic>
          <a:graphicData uri="http://schemas.openxmlformats.org/drawingml/2006/table">
            <a:tbl>
              <a:tblPr/>
              <a:tblGrid>
                <a:gridCol w="20162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60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42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216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Higgs-30MW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Z-30MW</a:t>
                      </a:r>
                      <a:endParaRPr kumimoji="0" lang="zh-CN" alt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Single beam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Colliding beam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Single beam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Colliding beam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Beam current [mA]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16.7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16.7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803.5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803.5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03452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Bunch length [mm]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3.0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4.1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6.0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8.7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kloss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[V/</a:t>
                      </a: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0.03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0.03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0.01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0.01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Ploss</a:t>
                      </a:r>
                      <a:r>
                        <a:rPr kumimoji="0" lang="en-US" altLang="zh-CN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[W]</a:t>
                      </a:r>
                      <a:endParaRPr kumimoji="0" lang="zh-CN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9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10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179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173</a:t>
                      </a:r>
                      <a:endParaRPr kumimoji="0" lang="zh-CN" altLang="en-US" sz="16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6" name="组合 25">
            <a:extLst>
              <a:ext uri="{FF2B5EF4-FFF2-40B4-BE49-F238E27FC236}">
                <a16:creationId xmlns:a16="http://schemas.microsoft.com/office/drawing/2014/main" id="{A55EF185-28CF-4460-9F10-4C7113219DA6}"/>
              </a:ext>
            </a:extLst>
          </p:cNvPr>
          <p:cNvGrpSpPr/>
          <p:nvPr/>
        </p:nvGrpSpPr>
        <p:grpSpPr>
          <a:xfrm>
            <a:off x="191344" y="3966740"/>
            <a:ext cx="11880000" cy="2162769"/>
            <a:chOff x="191344" y="3966740"/>
            <a:chExt cx="11880000" cy="2162769"/>
          </a:xfrm>
        </p:grpSpPr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7496E555-478B-4369-B9D3-56813F3B2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344" y="4797152"/>
              <a:ext cx="11880000" cy="753509"/>
            </a:xfrm>
            <a:prstGeom prst="rect">
              <a:avLst/>
            </a:prstGeom>
          </p:spPr>
        </p:pic>
        <p:sp>
          <p:nvSpPr>
            <p:cNvPr id="14" name="对话气泡: 矩形 13">
              <a:extLst>
                <a:ext uri="{FF2B5EF4-FFF2-40B4-BE49-F238E27FC236}">
                  <a16:creationId xmlns:a16="http://schemas.microsoft.com/office/drawing/2014/main" id="{07022958-F880-41B3-BB35-96965FFB294B}"/>
                </a:ext>
              </a:extLst>
            </p:cNvPr>
            <p:cNvSpPr/>
            <p:nvPr/>
          </p:nvSpPr>
          <p:spPr>
            <a:xfrm>
              <a:off x="6821690" y="3966740"/>
              <a:ext cx="1584176" cy="354818"/>
            </a:xfrm>
            <a:prstGeom prst="wedgeRectCallout">
              <a:avLst>
                <a:gd name="adj1" fmla="val -49836"/>
                <a:gd name="adj2" fmla="val 140792"/>
              </a:avLst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A732210C-9DA2-44AD-9A47-630FEAB715DF}"/>
                </a:ext>
              </a:extLst>
            </p:cNvPr>
            <p:cNvSpPr txBox="1"/>
            <p:nvPr/>
          </p:nvSpPr>
          <p:spPr>
            <a:xfrm>
              <a:off x="5704354" y="5694677"/>
              <a:ext cx="19038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17 W (100 W/m)</a:t>
              </a:r>
              <a:endParaRPr lang="zh-CN" altLang="en-US" dirty="0"/>
            </a:p>
          </p:txBody>
        </p:sp>
        <p:cxnSp>
          <p:nvCxnSpPr>
            <p:cNvPr id="18" name="直接箭头连接符 17">
              <a:extLst>
                <a:ext uri="{FF2B5EF4-FFF2-40B4-BE49-F238E27FC236}">
                  <a16:creationId xmlns:a16="http://schemas.microsoft.com/office/drawing/2014/main" id="{891CA775-D77E-4E87-8DFC-BE7A90024976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flipH="1" flipV="1">
              <a:off x="6271085" y="5317537"/>
              <a:ext cx="385176" cy="3771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7178A6F0-E081-446D-A9A9-4614EB6C0B44}"/>
                </a:ext>
              </a:extLst>
            </p:cNvPr>
            <p:cNvSpPr txBox="1"/>
            <p:nvPr/>
          </p:nvSpPr>
          <p:spPr>
            <a:xfrm>
              <a:off x="969798" y="5760177"/>
              <a:ext cx="19038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27 W (32 W/m)</a:t>
              </a:r>
              <a:endParaRPr lang="zh-CN" altLang="en-US" dirty="0"/>
            </a:p>
          </p:txBody>
        </p:sp>
        <p:cxnSp>
          <p:nvCxnSpPr>
            <p:cNvPr id="23" name="直接箭头连接符 22">
              <a:extLst>
                <a:ext uri="{FF2B5EF4-FFF2-40B4-BE49-F238E27FC236}">
                  <a16:creationId xmlns:a16="http://schemas.microsoft.com/office/drawing/2014/main" id="{C34A1BB8-7ED2-4897-9AF2-70F4B435821E}"/>
                </a:ext>
              </a:extLst>
            </p:cNvPr>
            <p:cNvCxnSpPr>
              <a:cxnSpLocks/>
              <a:stCxn id="22" idx="0"/>
            </p:cNvCxnSpPr>
            <p:nvPr/>
          </p:nvCxnSpPr>
          <p:spPr>
            <a:xfrm flipH="1" flipV="1">
              <a:off x="1536529" y="5383037"/>
              <a:ext cx="385176" cy="3771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4FFF76B-9EA9-475A-9B90-D1E9CCA8D487}"/>
                </a:ext>
              </a:extLst>
            </p:cNvPr>
            <p:cNvSpPr txBox="1"/>
            <p:nvPr/>
          </p:nvSpPr>
          <p:spPr>
            <a:xfrm>
              <a:off x="3144488" y="5707852"/>
              <a:ext cx="190381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sz="1800" b="0" i="0" u="none" strike="noStrike" baseline="0" dirty="0">
                  <a:solidFill>
                    <a:srgbClr val="000000"/>
                  </a:solidFill>
                  <a:latin typeface="Times New Roman" panose="02020603050405020304" pitchFamily="18" charset="0"/>
                </a:rPr>
                <a:t>50 W (41 W/m)</a:t>
              </a:r>
              <a:endParaRPr lang="zh-CN" altLang="en-US" dirty="0"/>
            </a:p>
          </p:txBody>
        </p:sp>
        <p:cxnSp>
          <p:nvCxnSpPr>
            <p:cNvPr id="25" name="直接箭头连接符 24">
              <a:extLst>
                <a:ext uri="{FF2B5EF4-FFF2-40B4-BE49-F238E27FC236}">
                  <a16:creationId xmlns:a16="http://schemas.microsoft.com/office/drawing/2014/main" id="{4F7D6F85-9B91-4E21-BF3D-342789FB8E75}"/>
                </a:ext>
              </a:extLst>
            </p:cNvPr>
            <p:cNvCxnSpPr>
              <a:cxnSpLocks/>
              <a:stCxn id="24" idx="0"/>
            </p:cNvCxnSpPr>
            <p:nvPr/>
          </p:nvCxnSpPr>
          <p:spPr>
            <a:xfrm flipH="1" flipV="1">
              <a:off x="3711219" y="5330712"/>
              <a:ext cx="385176" cy="37714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文本框 26">
            <a:extLst>
              <a:ext uri="{FF2B5EF4-FFF2-40B4-BE49-F238E27FC236}">
                <a16:creationId xmlns:a16="http://schemas.microsoft.com/office/drawing/2014/main" id="{A055EFE3-78BB-4B12-AF92-2AD44A7D510F}"/>
              </a:ext>
            </a:extLst>
          </p:cNvPr>
          <p:cNvSpPr txBox="1"/>
          <p:nvPr/>
        </p:nvSpPr>
        <p:spPr>
          <a:xfrm>
            <a:off x="7691470" y="5733256"/>
            <a:ext cx="1903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50 W (41 W/m)</a:t>
            </a:r>
            <a:endParaRPr lang="zh-CN" altLang="en-US" dirty="0"/>
          </a:p>
        </p:txBody>
      </p:sp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513416DA-DDDA-4CD4-993D-9A3C82F308AB}"/>
              </a:ext>
            </a:extLst>
          </p:cNvPr>
          <p:cNvCxnSpPr>
            <a:cxnSpLocks/>
            <a:stCxn id="27" idx="0"/>
          </p:cNvCxnSpPr>
          <p:nvPr/>
        </p:nvCxnSpPr>
        <p:spPr>
          <a:xfrm flipH="1" flipV="1">
            <a:off x="8472264" y="5383037"/>
            <a:ext cx="171113" cy="350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文本框 28">
            <a:extLst>
              <a:ext uri="{FF2B5EF4-FFF2-40B4-BE49-F238E27FC236}">
                <a16:creationId xmlns:a16="http://schemas.microsoft.com/office/drawing/2014/main" id="{E10A5066-65D6-4D5B-AF05-D9B1955F022B}"/>
              </a:ext>
            </a:extLst>
          </p:cNvPr>
          <p:cNvSpPr txBox="1"/>
          <p:nvPr/>
        </p:nvSpPr>
        <p:spPr>
          <a:xfrm>
            <a:off x="9440983" y="5849478"/>
            <a:ext cx="19038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27 W (32 W/m)</a:t>
            </a:r>
            <a:endParaRPr lang="zh-CN" altLang="en-US" dirty="0"/>
          </a:p>
        </p:txBody>
      </p:sp>
      <p:cxnSp>
        <p:nvCxnSpPr>
          <p:cNvPr id="30" name="直接箭头连接符 29">
            <a:extLst>
              <a:ext uri="{FF2B5EF4-FFF2-40B4-BE49-F238E27FC236}">
                <a16:creationId xmlns:a16="http://schemas.microsoft.com/office/drawing/2014/main" id="{72F3ECE2-B0DA-4D5E-B44A-252A03EC73BB}"/>
              </a:ext>
            </a:extLst>
          </p:cNvPr>
          <p:cNvCxnSpPr>
            <a:cxnSpLocks/>
            <a:stCxn id="29" idx="0"/>
          </p:cNvCxnSpPr>
          <p:nvPr/>
        </p:nvCxnSpPr>
        <p:spPr>
          <a:xfrm flipV="1">
            <a:off x="10392890" y="5453389"/>
            <a:ext cx="383630" cy="396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422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CC164F3-0622-4E5F-99A5-9CCE37F6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84030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/>
              <a:t>Power loss dissipations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2000" dirty="0"/>
              <a:t>Resistive wall </a:t>
            </a:r>
            <a:r>
              <a:rPr lang="en-US" altLang="zh-CN" sz="2000" dirty="0" err="1"/>
              <a:t>wakefield</a:t>
            </a:r>
            <a:r>
              <a:rPr lang="en-US" altLang="zh-CN" sz="2000" dirty="0"/>
              <a:t> (Max of 179 W @Z)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2000" dirty="0"/>
              <a:t>Electromagnetic field excited and trapped in the IR geometry</a:t>
            </a:r>
          </a:p>
          <a:p>
            <a:pPr lvl="2" algn="just">
              <a:spcBef>
                <a:spcPts val="600"/>
              </a:spcBef>
            </a:pPr>
            <a:r>
              <a:rPr lang="en-US" altLang="zh-CN" sz="2000" dirty="0"/>
              <a:t>Including material in the </a:t>
            </a:r>
            <a:r>
              <a:rPr lang="en-US" altLang="zh-CN" sz="2000" dirty="0" err="1"/>
              <a:t>wakefield</a:t>
            </a:r>
            <a:r>
              <a:rPr lang="en-US" altLang="zh-CN" sz="2000" dirty="0"/>
              <a:t> simulation (beam power loss=3.7 kW @Z, it can depends on the beam offset)</a:t>
            </a:r>
          </a:p>
          <a:p>
            <a:pPr lvl="2" algn="just">
              <a:spcBef>
                <a:spcPts val="600"/>
              </a:spcBef>
            </a:pPr>
            <a:r>
              <a:rPr lang="en-US" altLang="zh-CN" sz="2000" dirty="0"/>
              <a:t>Total power loss of 518 W dissipated in the IR walls (total of 38 W at the Be pipe, including contribution from </a:t>
            </a:r>
            <a:r>
              <a:rPr lang="en-US" altLang="zh-CN" sz="2000" dirty="0" err="1"/>
              <a:t>RW+geometry</a:t>
            </a:r>
            <a:r>
              <a:rPr lang="en-US" altLang="zh-CN" sz="2000" dirty="0"/>
              <a:t>), a large part of the power transport out the pipe</a:t>
            </a:r>
          </a:p>
          <a:p>
            <a:pPr lvl="1" algn="just">
              <a:spcBef>
                <a:spcPts val="600"/>
              </a:spcBef>
            </a:pPr>
            <a:endParaRPr lang="en-US" altLang="zh-CN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1B3DD5-4516-4B7B-B8A8-863C40E7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IP chamber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7254F0-23C7-4F24-8A0C-0CDE9B52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2024 CEPC Workshop EU Edition</a:t>
            </a: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E0D430-252F-44E6-86A3-C7B4A5DD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496E555-478B-4369-B9D3-56813F3B2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00" y="4708163"/>
            <a:ext cx="11880000" cy="753509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A732210C-9DA2-44AD-9A47-630FEAB715DF}"/>
              </a:ext>
            </a:extLst>
          </p:cNvPr>
          <p:cNvSpPr txBox="1"/>
          <p:nvPr/>
        </p:nvSpPr>
        <p:spPr>
          <a:xfrm>
            <a:off x="5807968" y="5433449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38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endParaRPr lang="zh-CN" altLang="en-US" dirty="0"/>
          </a:p>
        </p:txBody>
      </p:sp>
      <p:cxnSp>
        <p:nvCxnSpPr>
          <p:cNvPr id="18" name="直接箭头连接符 17">
            <a:extLst>
              <a:ext uri="{FF2B5EF4-FFF2-40B4-BE49-F238E27FC236}">
                <a16:creationId xmlns:a16="http://schemas.microsoft.com/office/drawing/2014/main" id="{891CA775-D77E-4E87-8DFC-BE7A90024976}"/>
              </a:ext>
            </a:extLst>
          </p:cNvPr>
          <p:cNvCxnSpPr>
            <a:cxnSpLocks/>
          </p:cNvCxnSpPr>
          <p:nvPr/>
        </p:nvCxnSpPr>
        <p:spPr>
          <a:xfrm flipH="1" flipV="1">
            <a:off x="6086667" y="5202808"/>
            <a:ext cx="153349" cy="303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A137081-6F1F-4205-B159-8B6D75EB8663}"/>
              </a:ext>
            </a:extLst>
          </p:cNvPr>
          <p:cNvCxnSpPr>
            <a:cxnSpLocks/>
          </p:cNvCxnSpPr>
          <p:nvPr/>
        </p:nvCxnSpPr>
        <p:spPr>
          <a:xfrm flipH="1" flipV="1">
            <a:off x="3387477" y="5165351"/>
            <a:ext cx="927241" cy="8794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8EA975A1-2D8C-4010-BD70-F761ECFD309F}"/>
              </a:ext>
            </a:extLst>
          </p:cNvPr>
          <p:cNvCxnSpPr>
            <a:cxnSpLocks/>
          </p:cNvCxnSpPr>
          <p:nvPr/>
        </p:nvCxnSpPr>
        <p:spPr>
          <a:xfrm flipV="1">
            <a:off x="5231904" y="5255496"/>
            <a:ext cx="4024063" cy="8094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DE44CEDC-874E-46C2-B9A7-A27670EFD47B}"/>
              </a:ext>
            </a:extLst>
          </p:cNvPr>
          <p:cNvSpPr txBox="1"/>
          <p:nvPr/>
        </p:nvSpPr>
        <p:spPr>
          <a:xfrm>
            <a:off x="4007768" y="5857516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286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endParaRPr lang="zh-CN" altLang="en-US" dirty="0"/>
          </a:p>
        </p:txBody>
      </p: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7AAA0760-2B21-4D84-9E29-5C2BEBB43088}"/>
              </a:ext>
            </a:extLst>
          </p:cNvPr>
          <p:cNvCxnSpPr>
            <a:cxnSpLocks/>
          </p:cNvCxnSpPr>
          <p:nvPr/>
        </p:nvCxnSpPr>
        <p:spPr>
          <a:xfrm flipH="1" flipV="1">
            <a:off x="6689803" y="4181246"/>
            <a:ext cx="4095594" cy="8498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>
            <a:extLst>
              <a:ext uri="{FF2B5EF4-FFF2-40B4-BE49-F238E27FC236}">
                <a16:creationId xmlns:a16="http://schemas.microsoft.com/office/drawing/2014/main" id="{F3138715-C7D3-4AD9-8B4B-D4FA17AF6A87}"/>
              </a:ext>
            </a:extLst>
          </p:cNvPr>
          <p:cNvCxnSpPr>
            <a:cxnSpLocks/>
            <a:endCxn id="28" idx="1"/>
          </p:cNvCxnSpPr>
          <p:nvPr/>
        </p:nvCxnSpPr>
        <p:spPr>
          <a:xfrm flipV="1">
            <a:off x="1055440" y="4207777"/>
            <a:ext cx="4176464" cy="598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>
            <a:extLst>
              <a:ext uri="{FF2B5EF4-FFF2-40B4-BE49-F238E27FC236}">
                <a16:creationId xmlns:a16="http://schemas.microsoft.com/office/drawing/2014/main" id="{6B9F952E-D6DE-4B40-9F6F-63E2C67B485C}"/>
              </a:ext>
            </a:extLst>
          </p:cNvPr>
          <p:cNvSpPr txBox="1"/>
          <p:nvPr/>
        </p:nvSpPr>
        <p:spPr>
          <a:xfrm>
            <a:off x="5231904" y="4023111"/>
            <a:ext cx="14401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</a:rPr>
              <a:t>195 </a:t>
            </a:r>
            <a:r>
              <a:rPr lang="en-US" altLang="zh-CN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115654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970BFA3-F35C-48E0-8E9F-4F72E1834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665" y="1177165"/>
            <a:ext cx="10972800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High beam power loss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000" dirty="0"/>
              <a:t>Reach of HOMs </a:t>
            </a:r>
            <a:r>
              <a:rPr lang="en-US" altLang="zh-CN" sz="2000" dirty="0">
                <a:sym typeface="Symbol" panose="05050102010706020507" pitchFamily="18" charset="2"/>
              </a:rPr>
              <a:t></a:t>
            </a:r>
            <a:r>
              <a:rPr lang="en-US" altLang="zh-CN" sz="2000" dirty="0"/>
              <a:t> could induce CBI </a:t>
            </a:r>
            <a:r>
              <a:rPr lang="en-US" altLang="zh-CN" sz="2000" dirty="0">
                <a:sym typeface="Symbol" panose="05050102010706020507" pitchFamily="18" charset="2"/>
              </a:rPr>
              <a:t> Needs further investigation on the HOM details</a:t>
            </a:r>
            <a:r>
              <a:rPr lang="en-US" altLang="zh-CN" sz="2000" dirty="0"/>
              <a:t> and possible mitigations</a:t>
            </a:r>
            <a:endParaRPr lang="zh-CN" altLang="en-US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000" dirty="0"/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6BC75441-9940-41BE-B8A5-FE69A3C0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Electro-separator</a:t>
            </a:r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9CBE671-BBF5-4977-9621-2EE313F09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/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E41665C8-C8E8-4470-8A14-9EAD95465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970031"/>
              </p:ext>
            </p:extLst>
          </p:nvPr>
        </p:nvGraphicFramePr>
        <p:xfrm>
          <a:off x="1055440" y="1585965"/>
          <a:ext cx="5574125" cy="1828896"/>
        </p:xfrm>
        <a:graphic>
          <a:graphicData uri="http://schemas.openxmlformats.org/drawingml/2006/table">
            <a:tbl>
              <a:tblPr/>
              <a:tblGrid>
                <a:gridCol w="1604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9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72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72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58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Higgs-30MW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Z-30MW</a:t>
                      </a: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with ZL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with ZL&amp;BB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with ZL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with ZL&amp;BB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Beam current [mA]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16.7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803.5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803.5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703452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Bunch length [mm]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3.0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4.1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6.0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8.7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kloss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[V/</a:t>
                      </a: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pC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]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1.7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1.4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1.0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0.8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3175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Ploss</a:t>
                      </a: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 per beam [W]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590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486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18045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宋体" charset="0"/>
                          <a:cs typeface="宋体" charset="0"/>
                        </a:rPr>
                        <a:t>14436</a:t>
                      </a:r>
                      <a:endParaRPr kumimoji="0" lang="zh-CN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宋体" charset="0"/>
                        <a:cs typeface="宋体" charset="0"/>
                      </a:endParaRPr>
                    </a:p>
                  </a:txBody>
                  <a:tcPr marL="91439" marR="91439" marT="45728" marB="4572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文本框 9">
            <a:extLst>
              <a:ext uri="{FF2B5EF4-FFF2-40B4-BE49-F238E27FC236}">
                <a16:creationId xmlns:a16="http://schemas.microsoft.com/office/drawing/2014/main" id="{206AA7F5-1636-4B37-B008-2EEEBA1EEF4C}"/>
              </a:ext>
            </a:extLst>
          </p:cNvPr>
          <p:cNvSpPr txBox="1"/>
          <p:nvPr/>
        </p:nvSpPr>
        <p:spPr>
          <a:xfrm>
            <a:off x="7056120" y="1705219"/>
            <a:ext cx="45262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High power loss deposition can induce</a:t>
            </a:r>
            <a:r>
              <a:rPr lang="zh-CN" altLang="en-US" dirty="0"/>
              <a:t>：</a:t>
            </a:r>
            <a:endParaRPr lang="en-US" altLang="zh-CN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High voltage arcing/breakdown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Burning of energy absorbing resistors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Increased outgassing which would raise the electron background in the experiments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A7DB4BE5-72FE-4251-AA0B-A8CB946E16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94" y="4017202"/>
            <a:ext cx="3043317" cy="2436134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1508FAE-CBF9-466F-8533-FD0C2819A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632" y="4053526"/>
            <a:ext cx="3043318" cy="2280771"/>
          </a:xfrm>
          <a:prstGeom prst="rect">
            <a:avLst/>
          </a:prstGeom>
        </p:spPr>
      </p:pic>
      <p:pic>
        <p:nvPicPr>
          <p:cNvPr id="14" name="内容占位符 6">
            <a:extLst>
              <a:ext uri="{FF2B5EF4-FFF2-40B4-BE49-F238E27FC236}">
                <a16:creationId xmlns:a16="http://schemas.microsoft.com/office/drawing/2014/main" id="{C5F8A967-B590-42CB-A3C8-20B2D8542D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34" y="4230939"/>
            <a:ext cx="3332095" cy="1828896"/>
          </a:xfrm>
          <a:prstGeom prst="rect">
            <a:avLst/>
          </a:prstGeom>
        </p:spPr>
      </p:pic>
      <p:sp>
        <p:nvSpPr>
          <p:cNvPr id="13" name="页脚占位符 3">
            <a:extLst>
              <a:ext uri="{FF2B5EF4-FFF2-40B4-BE49-F238E27FC236}">
                <a16:creationId xmlns:a16="http://schemas.microsoft.com/office/drawing/2014/main" id="{88966B16-1561-4576-9453-9788E7994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</a:p>
        </p:txBody>
      </p:sp>
    </p:spTree>
    <p:extLst>
      <p:ext uri="{BB962C8B-B14F-4D97-AF65-F5344CB8AC3E}">
        <p14:creationId xmlns:p14="http://schemas.microsoft.com/office/powerpoint/2010/main" val="655830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>
            <a:extLst>
              <a:ext uri="{FF2B5EF4-FFF2-40B4-BE49-F238E27FC236}">
                <a16:creationId xmlns:a16="http://schemas.microsoft.com/office/drawing/2014/main" id="{7CC164F3-0622-4E5F-99A5-9CCE37F69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24744"/>
            <a:ext cx="10972800" cy="4840303"/>
          </a:xfrm>
        </p:spPr>
        <p:txBody>
          <a:bodyPr>
            <a:normAutofit/>
          </a:bodyPr>
          <a:lstStyle/>
          <a:p>
            <a:r>
              <a:rPr lang="en-US" altLang="zh-CN" sz="1800" dirty="0"/>
              <a:t>More detailed modeling is underway</a:t>
            </a:r>
            <a:endParaRPr lang="zh-CN" altLang="en-US" sz="18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B1B3DD5-4516-4B7B-B8A8-863C40E7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Electro-separator: Renewed Model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7254F0-23C7-4F24-8A0C-0CDE9B52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E0D430-252F-44E6-86A3-C7B4A5DD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FEC5F3E-985D-49C2-9CAA-899CABB9C4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88" y="1620256"/>
            <a:ext cx="5153037" cy="155563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77856731-DF4B-4C7A-9E7D-86FE58301D0A}"/>
              </a:ext>
            </a:extLst>
          </p:cNvPr>
          <p:cNvSpPr txBox="1"/>
          <p:nvPr/>
        </p:nvSpPr>
        <p:spPr>
          <a:xfrm>
            <a:off x="6048374" y="1492912"/>
            <a:ext cx="60940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Supporting parts and HV feedthroughs have been included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Materials have been considered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Total beam power loss per beam is increased to 23 kW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Resonances exist in both longitudinal and transverse planes (wake fields are not converged, with length of 5m)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Mode analysis is required to show details of the HOMs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D46C94E4-017B-4383-9D22-96FF056357D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0"/>
          <a:stretch/>
        </p:blipFill>
        <p:spPr>
          <a:xfrm>
            <a:off x="1271464" y="3681252"/>
            <a:ext cx="4479468" cy="277208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102877-D842-47CD-8435-1E957F01803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5"/>
          <a:stretch/>
        </p:blipFill>
        <p:spPr>
          <a:xfrm>
            <a:off x="6307398" y="3749534"/>
            <a:ext cx="4479468" cy="2688862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A842E2B3-048F-4CCC-B031-FF9F152D40E7}"/>
              </a:ext>
            </a:extLst>
          </p:cNvPr>
          <p:cNvSpPr txBox="1"/>
          <p:nvPr/>
        </p:nvSpPr>
        <p:spPr>
          <a:xfrm>
            <a:off x="2351584" y="3347700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Longitudinal impedance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943F52B6-357F-4573-BD7C-E963DE23CC64}"/>
              </a:ext>
            </a:extLst>
          </p:cNvPr>
          <p:cNvSpPr txBox="1"/>
          <p:nvPr/>
        </p:nvSpPr>
        <p:spPr>
          <a:xfrm>
            <a:off x="7587787" y="3356992"/>
            <a:ext cx="39088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Vertical impedance (shift=3mm)</a:t>
            </a:r>
          </a:p>
        </p:txBody>
      </p:sp>
    </p:spTree>
    <p:extLst>
      <p:ext uri="{BB962C8B-B14F-4D97-AF65-F5344CB8AC3E}">
        <p14:creationId xmlns:p14="http://schemas.microsoft.com/office/powerpoint/2010/main" val="9734189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CC164F3-0622-4E5F-99A5-9CCE37F69A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124744"/>
                <a:ext cx="11103024" cy="4840303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1800" dirty="0"/>
                  <a:t>Dominant longitudinal modes: </a:t>
                </a:r>
                <a:r>
                  <a:rPr lang="en-US" altLang="zh-CN" sz="1800" i="1" dirty="0"/>
                  <a:t>f</a:t>
                </a:r>
                <a:r>
                  <a:rPr lang="en-US" altLang="zh-CN" sz="1800" baseline="-25000" dirty="0"/>
                  <a:t>1</a:t>
                </a:r>
                <a:r>
                  <a:rPr lang="en-US" altLang="zh-CN" sz="1800" dirty="0"/>
                  <a:t>=66.6MHz (</a:t>
                </a:r>
                <a:r>
                  <a:rPr lang="en-US" altLang="zh-CN" sz="1800" i="1" dirty="0"/>
                  <a:t>R</a:t>
                </a:r>
                <a:r>
                  <a:rPr lang="en-US" altLang="zh-CN" sz="1800" i="1" baseline="-25000" dirty="0"/>
                  <a:t>s</a:t>
                </a:r>
                <a:r>
                  <a:rPr lang="en-US" altLang="zh-CN" sz="1800" dirty="0"/>
                  <a:t>=50.6k</a:t>
                </a:r>
                <a:r>
                  <a:rPr lang="en-US" altLang="zh-CN" sz="1800" dirty="0">
                    <a:sym typeface="Symbol" panose="05050102010706020507" pitchFamily="18" charset="2"/>
                  </a:rPr>
                  <a:t>), </a:t>
                </a:r>
                <a:r>
                  <a:rPr lang="en-US" altLang="zh-CN" sz="1800" i="1" dirty="0"/>
                  <a:t>f</a:t>
                </a:r>
                <a:r>
                  <a:rPr lang="en-US" altLang="zh-CN" sz="1800" baseline="-25000" dirty="0"/>
                  <a:t>2</a:t>
                </a:r>
                <a:r>
                  <a:rPr lang="en-US" altLang="zh-CN" sz="1800" dirty="0"/>
                  <a:t>=87.7MHz (</a:t>
                </a:r>
                <a:r>
                  <a:rPr lang="en-US" altLang="zh-CN" sz="1800" i="1" dirty="0"/>
                  <a:t>R</a:t>
                </a:r>
                <a:r>
                  <a:rPr lang="en-US" altLang="zh-CN" sz="1800" baseline="-25000" dirty="0"/>
                  <a:t>s</a:t>
                </a:r>
                <a:r>
                  <a:rPr lang="en-US" altLang="zh-CN" sz="1800" dirty="0"/>
                  <a:t>=27.5k</a:t>
                </a:r>
                <a:r>
                  <a:rPr lang="en-US" altLang="zh-CN" sz="1800" dirty="0">
                    <a:sym typeface="Symbol" panose="05050102010706020507" pitchFamily="18" charset="2"/>
                  </a:rPr>
                  <a:t>)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1800" dirty="0"/>
                  <a:t>Dominant horizontal modes: </a:t>
                </a:r>
                <a:r>
                  <a:rPr lang="en-US" altLang="zh-CN" sz="1800" i="1" dirty="0"/>
                  <a:t>f</a:t>
                </a:r>
                <a:r>
                  <a:rPr lang="en-US" altLang="zh-CN" sz="1800" baseline="-25000" dirty="0"/>
                  <a:t>1</a:t>
                </a:r>
                <a:r>
                  <a:rPr lang="en-US" altLang="zh-CN" sz="1800" dirty="0"/>
                  <a:t>=32.2MHz (</a:t>
                </a:r>
                <a:r>
                  <a:rPr lang="en-US" altLang="zh-CN" sz="1800" i="1" dirty="0"/>
                  <a:t>R</a:t>
                </a:r>
                <a:r>
                  <a:rPr lang="en-US" altLang="zh-CN" sz="1800" i="1" baseline="-25000" dirty="0"/>
                  <a:t>s</a:t>
                </a:r>
                <a:r>
                  <a:rPr lang="en-US" altLang="zh-CN" sz="1800" dirty="0"/>
                  <a:t>=15.3M</a:t>
                </a:r>
                <a:r>
                  <a:rPr lang="en-US" altLang="zh-CN" sz="1800" dirty="0">
                    <a:sym typeface="Symbol" panose="05050102010706020507" pitchFamily="18" charset="2"/>
                  </a:rPr>
                  <a:t>/m), </a:t>
                </a:r>
                <a:r>
                  <a:rPr lang="en-US" altLang="zh-CN" sz="1800" i="1" dirty="0"/>
                  <a:t>f</a:t>
                </a:r>
                <a:r>
                  <a:rPr lang="en-US" altLang="zh-CN" sz="1800" baseline="-25000" dirty="0"/>
                  <a:t>2</a:t>
                </a:r>
                <a:r>
                  <a:rPr lang="en-US" altLang="zh-CN" sz="1800" dirty="0"/>
                  <a:t>=59.4MHz (</a:t>
                </a:r>
                <a:r>
                  <a:rPr lang="en-US" altLang="zh-CN" sz="1800" i="1" dirty="0"/>
                  <a:t>R</a:t>
                </a:r>
                <a:r>
                  <a:rPr lang="en-US" altLang="zh-CN" sz="1800" baseline="-25000" dirty="0"/>
                  <a:t>s</a:t>
                </a:r>
                <a:r>
                  <a:rPr lang="en-US" altLang="zh-CN" sz="1800" dirty="0"/>
                  <a:t>=14.7M</a:t>
                </a:r>
                <a:r>
                  <a:rPr lang="en-US" altLang="zh-CN" sz="1800" dirty="0">
                    <a:sym typeface="Symbol" panose="05050102010706020507" pitchFamily="18" charset="2"/>
                  </a:rPr>
                  <a:t>/m)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1800" dirty="0"/>
                  <a:t>Dominant vertical modes: </a:t>
                </a:r>
                <a:r>
                  <a:rPr lang="en-US" altLang="zh-CN" sz="1800" i="1" dirty="0"/>
                  <a:t>f</a:t>
                </a:r>
                <a:r>
                  <a:rPr lang="en-US" altLang="zh-CN" sz="1800" baseline="-25000" dirty="0"/>
                  <a:t>1</a:t>
                </a:r>
                <a:r>
                  <a:rPr lang="en-US" altLang="zh-CN" sz="1800" dirty="0"/>
                  <a:t>=306MHz (</a:t>
                </a:r>
                <a:r>
                  <a:rPr lang="en-US" altLang="zh-CN" sz="1800" i="1" dirty="0"/>
                  <a:t>R</a:t>
                </a:r>
                <a:r>
                  <a:rPr lang="en-US" altLang="zh-CN" sz="1800" i="1" baseline="-25000" dirty="0"/>
                  <a:t>s</a:t>
                </a:r>
                <a:r>
                  <a:rPr lang="en-US" altLang="zh-CN" sz="1800" dirty="0"/>
                  <a:t>=0.3M</a:t>
                </a:r>
                <a:r>
                  <a:rPr lang="en-US" altLang="zh-CN" sz="1800" dirty="0">
                    <a:sym typeface="Symbol" panose="05050102010706020507" pitchFamily="18" charset="2"/>
                  </a:rPr>
                  <a:t>/m), </a:t>
                </a:r>
                <a:r>
                  <a:rPr lang="en-US" altLang="zh-CN" sz="1800" i="1" dirty="0"/>
                  <a:t>f</a:t>
                </a:r>
                <a:r>
                  <a:rPr lang="en-US" altLang="zh-CN" sz="1800" baseline="-25000" dirty="0"/>
                  <a:t>2</a:t>
                </a:r>
                <a:r>
                  <a:rPr lang="en-US" altLang="zh-CN" sz="1800" dirty="0"/>
                  <a:t>=604MHz (</a:t>
                </a:r>
                <a:r>
                  <a:rPr lang="en-US" altLang="zh-CN" sz="1800" i="1" dirty="0"/>
                  <a:t>R</a:t>
                </a:r>
                <a:r>
                  <a:rPr lang="en-US" altLang="zh-CN" sz="1800" baseline="-25000" dirty="0"/>
                  <a:t>s</a:t>
                </a:r>
                <a:r>
                  <a:rPr lang="en-US" altLang="zh-CN" sz="1800" dirty="0"/>
                  <a:t>=0.3M</a:t>
                </a:r>
                <a:r>
                  <a:rPr lang="en-US" altLang="zh-CN" sz="1800" dirty="0">
                    <a:sym typeface="Symbol" panose="05050102010706020507" pitchFamily="18" charset="2"/>
                  </a:rPr>
                  <a:t>/m)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1800" dirty="0">
                    <a:sym typeface="Symbol" panose="05050102010706020507" pitchFamily="18" charset="2"/>
                  </a:rPr>
                  <a:t>Above the transverse CBI threshold </a:t>
                </a:r>
                <a:r>
                  <a:rPr lang="en-US" altLang="zh-CN" sz="1800" dirty="0">
                    <a:cs typeface="Arial" panose="020B0604020202020204" pitchFamily="34" charset="0"/>
                    <a:sym typeface="Symbol" panose="05050102010706020507" pitchFamily="18" charset="2"/>
                  </a:rPr>
                  <a:t>for Z (</a:t>
                </a:r>
                <a14:m>
                  <m:oMath xmlns:m="http://schemas.openxmlformats.org/officeDocument/2006/math">
                    <m:r>
                      <a:rPr lang="en-US" altLang="zh-CN" sz="1800" b="0" i="1" u="none" strike="noStrike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Times New Roman" panose="02020603050405020304" pitchFamily="18" charset="0"/>
                      </a:rPr>
                      <m:t>𝑓</m:t>
                    </m:r>
                    <m:r>
                      <m:rPr>
                        <m:sty m:val="p"/>
                      </m:rPr>
                      <a:rPr lang="en-US" altLang="zh-CN" sz="1800" b="0" i="0" u="none" strike="noStrike" kern="1200" smtClean="0">
                        <a:solidFill>
                          <a:schemeClr val="tx1"/>
                        </a:solidFill>
                        <a:effectLst/>
                        <a:latin typeface="Cambria Math"/>
                        <a:ea typeface="+mn-ea"/>
                        <a:cs typeface="Times New Roman" panose="02020603050405020304" pitchFamily="18" charset="0"/>
                      </a:rPr>
                      <m:t>Re</m:t>
                    </m:r>
                    <m:sSub>
                      <m:sSubPr>
                        <m:ctrlPr>
                          <a:rPr lang="en-US" altLang="zh-CN" sz="1800" i="1" u="none" strike="noStrike" kern="120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u="none" strike="noStrike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800" b="0" i="1" u="none" strike="noStrike" kern="1200" smtClean="0"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+mn-ea"/>
                            <a:cs typeface="Times New Roman" panose="02020603050405020304" pitchFamily="18" charset="0"/>
                          </a:rPr>
                          <m:t>||</m:t>
                        </m:r>
                      </m:sub>
                    </m:sSub>
                  </m:oMath>
                </a14:m>
                <a:r>
                  <a:rPr lang="en-US" altLang="zh-CN" sz="1800" dirty="0">
                    <a:cs typeface="Arial" panose="020B0604020202020204" pitchFamily="34" charset="0"/>
                    <a:sym typeface="Symbol" panose="05050102010706020507" pitchFamily="18" charset="2"/>
                  </a:rPr>
                  <a:t>&lt;650kGHz, </a:t>
                </a:r>
                <a14:m>
                  <m:oMath xmlns:m="http://schemas.openxmlformats.org/officeDocument/2006/math">
                    <m:r>
                      <a:rPr lang="en-US" altLang="zh-CN" sz="1800" b="0" i="1">
                        <a:latin typeface="Cambria Math"/>
                        <a:cs typeface="Times New Roman" panose="02020603050405020304" pitchFamily="18" charset="0"/>
                      </a:rPr>
                      <m:t>𝑅𝑒</m:t>
                    </m:r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>
                            <a:latin typeface="Cambria Math"/>
                            <a:cs typeface="Times New Roman" panose="02020603050405020304" pitchFamily="18" charset="0"/>
                          </a:rPr>
                          <m:t>𝑍</m:t>
                        </m:r>
                      </m:e>
                      <m:sub>
                        <m:r>
                          <a:rPr lang="en-US" altLang="zh-CN" sz="1800" b="0" i="1">
                            <a:latin typeface="Cambria Math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altLang="zh-CN" sz="1800" dirty="0">
                    <a:cs typeface="Arial" panose="020B0604020202020204" pitchFamily="34" charset="0"/>
                    <a:sym typeface="Symbol" panose="05050102010706020507" pitchFamily="18" charset="2"/>
                  </a:rPr>
                  <a:t>&lt;0.9M/m)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US" altLang="zh-CN" sz="1800" dirty="0">
                    <a:sym typeface="Symbol" panose="05050102010706020507" pitchFamily="18" charset="2"/>
                  </a:rPr>
                  <a:t> Possible mitigations: Optimize the shape of the electrode, ground plate, taper section; damping material surround the supporting component and feedthrough of the electrodes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18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18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en-US" altLang="zh-CN" sz="1800" dirty="0">
                  <a:sym typeface="Symbol" panose="05050102010706020507" pitchFamily="18" charset="2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0"/>
                  </a:spcAft>
                </a:pPr>
                <a:endParaRPr lang="zh-CN" altLang="en-US" sz="1800" dirty="0"/>
              </a:p>
            </p:txBody>
          </p:sp>
        </mc:Choice>
        <mc:Fallback xmlns="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7CC164F3-0622-4E5F-99A5-9CCE37F69A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124744"/>
                <a:ext cx="11103024" cy="4840303"/>
              </a:xfrm>
              <a:blipFill>
                <a:blip r:embed="rId3"/>
                <a:stretch>
                  <a:fillRect l="-110" t="-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2B1B3DD5-4516-4B7B-B8A8-863C40E7C5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Electro-separator:</a:t>
            </a:r>
            <a:r>
              <a:rPr lang="zh-CN" altLang="en-US" dirty="0"/>
              <a:t> </a:t>
            </a:r>
            <a:r>
              <a:rPr lang="en-US" altLang="zh-CN" dirty="0"/>
              <a:t>Mode analysis</a:t>
            </a:r>
            <a:endParaRPr lang="zh-CN" altLang="en-US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7254F0-23C7-4F24-8A0C-0CDE9B524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2024 CEPC Workshop EU Edition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4E0D430-252F-44E6-86A3-C7B4A5DD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1EA890F3-8956-4122-AD37-F6021C528A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3264943"/>
            <a:ext cx="3609118" cy="270626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1BD1F471-B97F-4B05-800E-BF08896FE6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028" y="3267616"/>
            <a:ext cx="3609118" cy="2706262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5C45EFF7-2011-42F7-91D1-C43357E19268}"/>
              </a:ext>
            </a:extLst>
          </p:cNvPr>
          <p:cNvSpPr txBox="1"/>
          <p:nvPr/>
        </p:nvSpPr>
        <p:spPr>
          <a:xfrm>
            <a:off x="1055440" y="6011996"/>
            <a:ext cx="74888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Longitudinal (left) and vertical (right) impedance with HOMs below 1GHz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2909AF28-47BC-408F-A8A7-63921A0856D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72"/>
          <a:stretch/>
        </p:blipFill>
        <p:spPr>
          <a:xfrm>
            <a:off x="8840069" y="3404619"/>
            <a:ext cx="2742331" cy="1962656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8F532B0A-57D7-48FD-B388-3BAB446FA42F}"/>
              </a:ext>
            </a:extLst>
          </p:cNvPr>
          <p:cNvSpPr txBox="1"/>
          <p:nvPr/>
        </p:nvSpPr>
        <p:spPr>
          <a:xfrm>
            <a:off x="8940656" y="5559409"/>
            <a:ext cx="246937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Strong Horizontal mode: ridge waveguide like</a:t>
            </a:r>
          </a:p>
        </p:txBody>
      </p:sp>
    </p:spTree>
    <p:extLst>
      <p:ext uri="{BB962C8B-B14F-4D97-AF65-F5344CB8AC3E}">
        <p14:creationId xmlns:p14="http://schemas.microsoft.com/office/powerpoint/2010/main" val="4187923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Collimators for machine protection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dirty="0">
                <a:latin typeface="+mj-lt"/>
              </a:rPr>
              <a:t>Impedance evaluation of the preliminary design of the collimators for the machine protection</a:t>
            </a:r>
          </a:p>
          <a:p>
            <a:pPr lvl="1">
              <a:spcBef>
                <a:spcPts val="600"/>
              </a:spcBef>
            </a:pPr>
            <a:r>
              <a:rPr lang="en-US" altLang="zh-CN" dirty="0">
                <a:latin typeface="+mj-lt"/>
              </a:rPr>
              <a:t>18 horizontal+12 vertical extra collimators</a:t>
            </a:r>
          </a:p>
          <a:p>
            <a:pPr lvl="1">
              <a:spcBef>
                <a:spcPts val="600"/>
              </a:spcBef>
            </a:pPr>
            <a:r>
              <a:rPr lang="en-US" altLang="zh-CN" dirty="0">
                <a:latin typeface="+mj-lt"/>
              </a:rPr>
              <a:t>Rough estimation take the same impedance model as for the IR region (with collimator jaw gap of 4.4mm)</a:t>
            </a:r>
          </a:p>
          <a:p>
            <a:pPr lvl="1">
              <a:spcBef>
                <a:spcPts val="600"/>
              </a:spcBef>
            </a:pPr>
            <a:r>
              <a:rPr lang="en-US" altLang="zh-CN" dirty="0">
                <a:latin typeface="+mj-lt"/>
              </a:rPr>
              <a:t>Local </a:t>
            </a:r>
            <a:r>
              <a:rPr lang="en-US" altLang="zh-CN" dirty="0" err="1">
                <a:latin typeface="+mj-lt"/>
              </a:rPr>
              <a:t>betatron</a:t>
            </a:r>
            <a:r>
              <a:rPr lang="en-US" altLang="zh-CN" dirty="0">
                <a:latin typeface="+mj-lt"/>
              </a:rPr>
              <a:t> functions at the collimators are considered</a:t>
            </a:r>
          </a:p>
        </p:txBody>
      </p:sp>
      <p:sp>
        <p:nvSpPr>
          <p:cNvPr id="4" name="灯片编号占位符 4">
            <a:extLst>
              <a:ext uri="{FF2B5EF4-FFF2-40B4-BE49-F238E27FC236}">
                <a16:creationId xmlns:a16="http://schemas.microsoft.com/office/drawing/2014/main" id="{A67BB612-8F59-4513-8859-5B7BD2C8A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pic>
        <p:nvPicPr>
          <p:cNvPr id="5" name="Picture 2" descr="D:\New20180222\CEPC\20210903 IARC报告准备\Impedance\8_Collimator\1mWake\Coll_Model.JPG">
            <a:extLst>
              <a:ext uri="{FF2B5EF4-FFF2-40B4-BE49-F238E27FC236}">
                <a16:creationId xmlns:a16="http://schemas.microsoft.com/office/drawing/2014/main" id="{9E21A608-CCC1-4AB8-A1B4-DD8B6D8B9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7" y="3933056"/>
            <a:ext cx="3513161" cy="214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15EBA708-6EE5-4E1F-A747-C34ECE425E8C}"/>
              </a:ext>
            </a:extLst>
          </p:cNvPr>
          <p:cNvSpPr txBox="1"/>
          <p:nvPr/>
        </p:nvSpPr>
        <p:spPr>
          <a:xfrm>
            <a:off x="4334204" y="3943216"/>
            <a:ext cx="7308000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200" dirty="0">
                <a:latin typeface="+mj-lt"/>
              </a:rPr>
              <a:t>Their contributions to the transverse broadband impedance is the main concern </a:t>
            </a:r>
            <a:r>
              <a:rPr lang="en-US" altLang="zh-CN" sz="2200" dirty="0">
                <a:latin typeface="+mj-lt"/>
                <a:sym typeface="Symbol" panose="05050102010706020507" pitchFamily="18" charset="2"/>
              </a:rPr>
              <a:t> Comparable to the total TDR transverse impedance budget  further optimizations are required.</a:t>
            </a:r>
          </a:p>
          <a:p>
            <a:pPr marL="342900" indent="-342900"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p"/>
            </a:pPr>
            <a:r>
              <a:rPr lang="en-US" altLang="zh-CN" sz="2200" dirty="0">
                <a:latin typeface="+mj-lt"/>
                <a:sym typeface="Symbol" panose="05050102010706020507" pitchFamily="18" charset="2"/>
              </a:rPr>
              <a:t>Their contributions to the longitudinal impedance budget are trivial.</a:t>
            </a:r>
            <a:endParaRPr lang="en-US" altLang="zh-CN" sz="2200" dirty="0">
              <a:latin typeface="+mj-lt"/>
            </a:endParaRPr>
          </a:p>
        </p:txBody>
      </p:sp>
      <p:sp>
        <p:nvSpPr>
          <p:cNvPr id="9" name="页脚占位符 3">
            <a:extLst>
              <a:ext uri="{FF2B5EF4-FFF2-40B4-BE49-F238E27FC236}">
                <a16:creationId xmlns:a16="http://schemas.microsoft.com/office/drawing/2014/main" id="{EB28A81B-90BA-499B-9DED-4F80F5C13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3210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8628"/>
            <a:ext cx="10972800" cy="850105"/>
          </a:xfrm>
        </p:spPr>
        <p:txBody>
          <a:bodyPr>
            <a:normAutofit/>
          </a:bodyPr>
          <a:lstStyle/>
          <a:p>
            <a:r>
              <a:rPr lang="en-US" altLang="zh-CN" dirty="0"/>
              <a:t>Impedance evolution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19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6681874" y="5994961"/>
            <a:ext cx="4046301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867" dirty="0"/>
              <a:t>Evaluate with </a:t>
            </a:r>
            <a:r>
              <a:rPr lang="en-US" altLang="zh-CN" sz="1867" dirty="0" err="1"/>
              <a:t>rms</a:t>
            </a:r>
            <a:r>
              <a:rPr lang="en-US" altLang="zh-CN" sz="1867" dirty="0"/>
              <a:t> bunch length of 3mm</a:t>
            </a:r>
            <a:endParaRPr lang="zh-CN" altLang="en-US" sz="1867" dirty="0"/>
          </a:p>
        </p:txBody>
      </p:sp>
      <p:sp>
        <p:nvSpPr>
          <p:cNvPr id="8" name="Rectangle 7"/>
          <p:cNvSpPr/>
          <p:nvPr/>
        </p:nvSpPr>
        <p:spPr>
          <a:xfrm>
            <a:off x="927465" y="2740858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2018</a:t>
            </a:r>
            <a:endParaRPr lang="zh-CN" altLang="en-US" sz="2000" dirty="0"/>
          </a:p>
        </p:txBody>
      </p:sp>
      <p:sp>
        <p:nvSpPr>
          <p:cNvPr id="9" name="Rectangle 8"/>
          <p:cNvSpPr/>
          <p:nvPr/>
        </p:nvSpPr>
        <p:spPr>
          <a:xfrm>
            <a:off x="927465" y="3514035"/>
            <a:ext cx="7040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2021</a:t>
            </a:r>
            <a:endParaRPr lang="zh-CN" alt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739532" y="4613066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2023_V1</a:t>
            </a:r>
            <a:endParaRPr lang="zh-CN" altLang="en-US" sz="2000" dirty="0"/>
          </a:p>
        </p:txBody>
      </p:sp>
      <p:sp>
        <p:nvSpPr>
          <p:cNvPr id="11" name="Rectangle 10"/>
          <p:cNvSpPr/>
          <p:nvPr/>
        </p:nvSpPr>
        <p:spPr>
          <a:xfrm>
            <a:off x="1972843" y="2740858"/>
            <a:ext cx="31043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Elliptical cross section (CDR)</a:t>
            </a:r>
            <a:endParaRPr lang="zh-CN" altLang="en-US" sz="2000" dirty="0"/>
          </a:p>
        </p:txBody>
      </p:sp>
      <p:sp>
        <p:nvSpPr>
          <p:cNvPr id="12" name="Down Arrow 11"/>
          <p:cNvSpPr/>
          <p:nvPr/>
        </p:nvSpPr>
        <p:spPr>
          <a:xfrm>
            <a:off x="1103445" y="3113423"/>
            <a:ext cx="323088" cy="4595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3" name="Down Arrow 12"/>
          <p:cNvSpPr/>
          <p:nvPr/>
        </p:nvSpPr>
        <p:spPr>
          <a:xfrm>
            <a:off x="1123747" y="4005064"/>
            <a:ext cx="323088" cy="530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14" name="Rectangle 13"/>
          <p:cNvSpPr/>
          <p:nvPr/>
        </p:nvSpPr>
        <p:spPr>
          <a:xfrm>
            <a:off x="1972843" y="3356992"/>
            <a:ext cx="36837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Circular cross section</a:t>
            </a:r>
          </a:p>
          <a:p>
            <a:r>
              <a:rPr lang="en-US" altLang="zh-CN" sz="2000" dirty="0"/>
              <a:t>More contributors included (TDR)</a:t>
            </a:r>
            <a:endParaRPr lang="zh-CN" altLang="en-US" sz="2000" dirty="0"/>
          </a:p>
        </p:txBody>
      </p:sp>
      <p:sp>
        <p:nvSpPr>
          <p:cNvPr id="15" name="Rectangle 14"/>
          <p:cNvSpPr/>
          <p:nvPr/>
        </p:nvSpPr>
        <p:spPr>
          <a:xfrm>
            <a:off x="1990995" y="4221088"/>
            <a:ext cx="440284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More detailed chamber material, collimator updated and </a:t>
            </a:r>
            <a:r>
              <a:rPr lang="en-US" altLang="zh-CN" sz="2000" dirty="0" err="1"/>
              <a:t>betatron</a:t>
            </a:r>
            <a:r>
              <a:rPr lang="en-US" altLang="zh-CN" sz="2000" dirty="0"/>
              <a:t> function weighing is considered.</a:t>
            </a:r>
            <a:endParaRPr lang="zh-CN" altLang="en-US" sz="2000" dirty="0"/>
          </a:p>
        </p:txBody>
      </p:sp>
      <p:sp>
        <p:nvSpPr>
          <p:cNvPr id="17" name="内容占位符 1">
            <a:extLst>
              <a:ext uri="{FF2B5EF4-FFF2-40B4-BE49-F238E27FC236}">
                <a16:creationId xmlns:a16="http://schemas.microsoft.com/office/drawing/2014/main" id="{1E92ECC9-132C-4F41-A65B-3A445DF54A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96753"/>
            <a:ext cx="11261936" cy="171599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200" dirty="0"/>
              <a:t>The transverse impedance budget increased dramatically</a:t>
            </a:r>
            <a:r>
              <a:rPr lang="en-US" altLang="zh-CN" sz="2200" dirty="0">
                <a:sym typeface="Symbol" panose="05050102010706020507" pitchFamily="18" charset="2"/>
              </a:rPr>
              <a:t>  mainly contributed by the collimators for the machine protection (rough model has been used)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2000" dirty="0">
                <a:sym typeface="Symbol" panose="05050102010706020507" pitchFamily="18" charset="2"/>
              </a:rPr>
              <a:t>Influences: single bunch current threshold, beam-beam interaction/luminosity reach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2000" dirty="0">
                <a:sym typeface="Symbol" panose="05050102010706020507" pitchFamily="18" charset="2"/>
              </a:rPr>
              <a:t>Careful machine protection &amp; collimator design with low impedance + instability mitigations</a:t>
            </a:r>
          </a:p>
        </p:txBody>
      </p:sp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DBFEE230-F397-49F4-9375-C104DF4A7954}"/>
              </a:ext>
            </a:extLst>
          </p:cNvPr>
          <p:cNvGraphicFramePr>
            <a:graphicFrameLocks/>
          </p:cNvGraphicFramePr>
          <p:nvPr/>
        </p:nvGraphicFramePr>
        <p:xfrm>
          <a:off x="5882481" y="3006064"/>
          <a:ext cx="5710238" cy="2862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Rectangle 9">
            <a:extLst>
              <a:ext uri="{FF2B5EF4-FFF2-40B4-BE49-F238E27FC236}">
                <a16:creationId xmlns:a16="http://schemas.microsoft.com/office/drawing/2014/main" id="{8C6FABF4-68CD-45F3-A6F8-041C077FDA27}"/>
              </a:ext>
            </a:extLst>
          </p:cNvPr>
          <p:cNvSpPr/>
          <p:nvPr/>
        </p:nvSpPr>
        <p:spPr>
          <a:xfrm>
            <a:off x="729722" y="5757643"/>
            <a:ext cx="11079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/>
              <a:t>2023_V2</a:t>
            </a:r>
            <a:endParaRPr lang="zh-CN" altLang="en-US" sz="2000" dirty="0"/>
          </a:p>
        </p:txBody>
      </p:sp>
      <p:sp>
        <p:nvSpPr>
          <p:cNvPr id="19" name="Down Arrow 12">
            <a:extLst>
              <a:ext uri="{FF2B5EF4-FFF2-40B4-BE49-F238E27FC236}">
                <a16:creationId xmlns:a16="http://schemas.microsoft.com/office/drawing/2014/main" id="{45C5CACE-A522-434C-A21D-0E4A1CCD5666}"/>
              </a:ext>
            </a:extLst>
          </p:cNvPr>
          <p:cNvSpPr/>
          <p:nvPr/>
        </p:nvSpPr>
        <p:spPr>
          <a:xfrm>
            <a:off x="1113937" y="5149641"/>
            <a:ext cx="323088" cy="530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/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id="{1E38FF5D-26E1-4E18-9F3E-7CA0808462A5}"/>
              </a:ext>
            </a:extLst>
          </p:cNvPr>
          <p:cNvSpPr/>
          <p:nvPr/>
        </p:nvSpPr>
        <p:spPr>
          <a:xfrm>
            <a:off x="1981185" y="5621178"/>
            <a:ext cx="39707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/>
              <a:t>Collimators for machine protection, masks and feedback kickers included</a:t>
            </a:r>
            <a:endParaRPr lang="zh-CN" altLang="en-US" sz="2000" dirty="0"/>
          </a:p>
        </p:txBody>
      </p:sp>
      <p:sp>
        <p:nvSpPr>
          <p:cNvPr id="22" name="页脚占位符 3">
            <a:extLst>
              <a:ext uri="{FF2B5EF4-FFF2-40B4-BE49-F238E27FC236}">
                <a16:creationId xmlns:a16="http://schemas.microsoft.com/office/drawing/2014/main" id="{5A5DC574-3CCD-4EE8-99F6-B40047D52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8664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+mj-lt"/>
              </a:rPr>
              <a:t>Where are we at the release of the TDR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+mj-lt"/>
              </a:rPr>
              <a:t>Main subjects in the EDR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+mj-lt"/>
              </a:rPr>
              <a:t>Recent progress on EDR studies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3200" dirty="0">
                <a:latin typeface="+mj-lt"/>
              </a:rPr>
              <a:t>Summary and outlooks</a:t>
            </a:r>
            <a:endParaRPr lang="zh-CN" altLang="en-US" sz="32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</a:t>
            </a:fld>
            <a:endParaRPr lang="zh-CN" altLang="en-US" dirty="0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080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2700" dirty="0"/>
              <a:t>Interplays among different instability mechanisms 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latin typeface="+mj-lt"/>
              </a:rPr>
              <a:t>The interplays among different mechanisms start to play important roles in the evaluation of the beam performance.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Impedance &amp; beam-beam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45C893E8-99D2-4F75-A852-EDEAC8D1A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999" y="2501130"/>
            <a:ext cx="7517520" cy="2398302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10E3FA1D-6CAD-4424-88F6-7138E0C3F3E3}"/>
              </a:ext>
            </a:extLst>
          </p:cNvPr>
          <p:cNvSpPr txBox="1"/>
          <p:nvPr/>
        </p:nvSpPr>
        <p:spPr>
          <a:xfrm>
            <a:off x="1626539" y="221602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With vertical impedance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86FFD129-8D1C-47E7-82CA-11C7454B6D67}"/>
              </a:ext>
            </a:extLst>
          </p:cNvPr>
          <p:cNvSpPr txBox="1"/>
          <p:nvPr/>
        </p:nvSpPr>
        <p:spPr>
          <a:xfrm>
            <a:off x="5226939" y="2205354"/>
            <a:ext cx="45414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solidFill>
                  <a:srgbClr val="0000FF"/>
                </a:solidFill>
              </a:rPr>
              <a:t>Without vertical impedance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C91433-B39D-4002-8758-40FD76F21BF2}"/>
              </a:ext>
            </a:extLst>
          </p:cNvPr>
          <p:cNvSpPr txBox="1"/>
          <p:nvPr/>
        </p:nvSpPr>
        <p:spPr>
          <a:xfrm>
            <a:off x="8380343" y="2414681"/>
            <a:ext cx="32553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Y. Zhang, PRAB 26, 064401 (2023)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B50D1E9C-FA04-451B-BED9-C8B226A800AC}"/>
              </a:ext>
            </a:extLst>
          </p:cNvPr>
          <p:cNvSpPr txBox="1"/>
          <p:nvPr/>
        </p:nvSpPr>
        <p:spPr>
          <a:xfrm>
            <a:off x="8705582" y="2865092"/>
            <a:ext cx="31816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Possible mitigation strategies are proposed and testified: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Chromaticity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dirty="0"/>
              <a:t>Asymmetrical tunes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1586BA5F-8798-4498-ADD2-39FB1BDDA857}"/>
              </a:ext>
            </a:extLst>
          </p:cNvPr>
          <p:cNvGrpSpPr/>
          <p:nvPr/>
        </p:nvGrpSpPr>
        <p:grpSpPr>
          <a:xfrm>
            <a:off x="551384" y="4831942"/>
            <a:ext cx="11121266" cy="1641793"/>
            <a:chOff x="551384" y="4831942"/>
            <a:chExt cx="11121266" cy="1641793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450E6EF-0E6D-40A1-998F-425FD59EC96B}"/>
                </a:ext>
              </a:extLst>
            </p:cNvPr>
            <p:cNvSpPr txBox="1"/>
            <p:nvPr/>
          </p:nvSpPr>
          <p:spPr>
            <a:xfrm>
              <a:off x="551384" y="4831942"/>
              <a:ext cx="9505056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>
                <a:buClr>
                  <a:srgbClr val="FFC000"/>
                </a:buClr>
                <a:buSzPct val="80000"/>
                <a:buFont typeface="Wingdings" panose="05000000000000000000" pitchFamily="2" charset="2"/>
                <a:buChar char="n"/>
              </a:pPr>
              <a:r>
                <a:rPr lang="en-US" altLang="zh-CN" sz="2200" dirty="0"/>
                <a:t>Beam dynamics code development: APES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54246F02-3140-4E25-9884-4B7A59FF615A}"/>
                </a:ext>
              </a:extLst>
            </p:cNvPr>
            <p:cNvSpPr txBox="1"/>
            <p:nvPr/>
          </p:nvSpPr>
          <p:spPr>
            <a:xfrm>
              <a:off x="839416" y="5216875"/>
              <a:ext cx="6096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dirty="0"/>
                <a:t>Objective: </a:t>
              </a:r>
            </a:p>
            <a:p>
              <a:pPr lvl="1"/>
              <a:r>
                <a:rPr lang="en-US" altLang="zh-CN" dirty="0"/>
                <a:t>accurate modeling and simulation</a:t>
              </a:r>
            </a:p>
            <a:p>
              <a:pPr lvl="1"/>
              <a:r>
                <a:rPr lang="en-US" altLang="zh-CN" dirty="0"/>
                <a:t>Self-consistent</a:t>
              </a:r>
            </a:p>
            <a:p>
              <a:pPr lvl="1"/>
              <a:r>
                <a:rPr lang="en-US" altLang="zh-CN" dirty="0"/>
                <a:t>High performance (GPU+MPI)</a:t>
              </a:r>
            </a:p>
          </p:txBody>
        </p:sp>
        <p:pic>
          <p:nvPicPr>
            <p:cNvPr id="29" name="图片 28">
              <a:extLst>
                <a:ext uri="{FF2B5EF4-FFF2-40B4-BE49-F238E27FC236}">
                  <a16:creationId xmlns:a16="http://schemas.microsoft.com/office/drawing/2014/main" id="{FD392C26-53B7-4019-8F65-CD9257D1D7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76429" y="4875749"/>
              <a:ext cx="3240360" cy="1597986"/>
            </a:xfrm>
            <a:prstGeom prst="rect">
              <a:avLst/>
            </a:prstGeom>
          </p:spPr>
        </p:pic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E0EDB299-87DF-4A2A-BC32-F32AD12D1C4B}"/>
                </a:ext>
              </a:extLst>
            </p:cNvPr>
            <p:cNvSpPr txBox="1"/>
            <p:nvPr/>
          </p:nvSpPr>
          <p:spPr>
            <a:xfrm>
              <a:off x="9017879" y="4979584"/>
              <a:ext cx="2654771" cy="12772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latin typeface="+mj-lt"/>
                </a:rPr>
                <a:t>Motivation: meeting the challenge of CEPC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dirty="0">
                  <a:latin typeface="+mj-lt"/>
                </a:rPr>
                <a:t>Simulation code validation with BEPCII</a:t>
              </a:r>
            </a:p>
          </p:txBody>
        </p:sp>
      </p:grpSp>
      <p:sp>
        <p:nvSpPr>
          <p:cNvPr id="16" name="文本框 15">
            <a:extLst>
              <a:ext uri="{FF2B5EF4-FFF2-40B4-BE49-F238E27FC236}">
                <a16:creationId xmlns:a16="http://schemas.microsoft.com/office/drawing/2014/main" id="{8A47CFAE-FD50-4811-A63C-47BFF132C34A}"/>
              </a:ext>
            </a:extLst>
          </p:cNvPr>
          <p:cNvSpPr txBox="1"/>
          <p:nvPr/>
        </p:nvSpPr>
        <p:spPr>
          <a:xfrm>
            <a:off x="9735442" y="-28744"/>
            <a:ext cx="226521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Courtesy of Y. Zhang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1117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E50FEF42-E143-42DF-8164-8B398EABE6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44" y="3356992"/>
            <a:ext cx="3869569" cy="2390028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51920FA9-47D8-4D77-9E82-F68E41E4DD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744" y="3446965"/>
            <a:ext cx="3532086" cy="2286291"/>
          </a:xfrm>
          <a:prstGeom prst="rect">
            <a:avLst/>
          </a:prstGeom>
        </p:spPr>
      </p:pic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Investigation on BEPCII collective effects as a support for CEPC studies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5864682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latin typeface="+mj-lt"/>
              </a:rPr>
              <a:t>Beam-Beam + Instability + Feedback 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Limited effective bandwidth of feedback induce horizontal beam size blowup, saturation of </a:t>
            </a:r>
            <a:r>
              <a:rPr lang="zh-CN" altLang="en-US" sz="2000" dirty="0">
                <a:latin typeface="+mj-lt"/>
              </a:rPr>
              <a:t>𝜉</a:t>
            </a:r>
            <a:r>
              <a:rPr lang="zh-CN" altLang="en-US" sz="2000" baseline="-25000" dirty="0">
                <a:latin typeface="+mj-lt"/>
              </a:rPr>
              <a:t>𝑥</a:t>
            </a:r>
            <a:r>
              <a:rPr lang="en-US" altLang="zh-CN" sz="2000" baseline="-25000" dirty="0">
                <a:latin typeface="+mj-lt"/>
              </a:rPr>
              <a:t>,y</a:t>
            </a:r>
            <a:r>
              <a:rPr lang="en-US" altLang="zh-CN" sz="2000" dirty="0">
                <a:latin typeface="+mj-lt"/>
              </a:rPr>
              <a:t> and luminosity loss at higher beam current.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Simulation could explain the experiment qualitatively.</a:t>
            </a: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D6656E9-4AA4-4AAA-8A28-1AB27BDC95D0}"/>
              </a:ext>
            </a:extLst>
          </p:cNvPr>
          <p:cNvSpPr txBox="1"/>
          <p:nvPr/>
        </p:nvSpPr>
        <p:spPr>
          <a:xfrm>
            <a:off x="8674496" y="515243"/>
            <a:ext cx="332616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/>
              <a:t>Courtesy of Y. Zhang and Y. Liu</a:t>
            </a:r>
            <a:endParaRPr lang="zh-CN" altLang="en-US" sz="2000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94007BA6-2A16-41BD-987D-E657533DDCAB}"/>
              </a:ext>
            </a:extLst>
          </p:cNvPr>
          <p:cNvGrpSpPr>
            <a:grpSpLocks noChangeAspect="1"/>
          </p:cNvGrpSpPr>
          <p:nvPr/>
        </p:nvGrpSpPr>
        <p:grpSpPr>
          <a:xfrm>
            <a:off x="7219030" y="2780928"/>
            <a:ext cx="4349578" cy="3081229"/>
            <a:chOff x="6632090" y="2708589"/>
            <a:chExt cx="5184576" cy="3672740"/>
          </a:xfrm>
        </p:grpSpPr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BA221778-B79C-4BAD-8322-8EBD1FAC45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632090" y="2708589"/>
              <a:ext cx="4752000" cy="3672740"/>
              <a:chOff x="2392624" y="657585"/>
              <a:chExt cx="7030527" cy="5542833"/>
            </a:xfrm>
          </p:grpSpPr>
          <p:pic>
            <p:nvPicPr>
              <p:cNvPr id="22" name="图片 21">
                <a:extLst>
                  <a:ext uri="{FF2B5EF4-FFF2-40B4-BE49-F238E27FC236}">
                    <a16:creationId xmlns:a16="http://schemas.microsoft.com/office/drawing/2014/main" id="{D1BA0DD1-1293-45BE-863F-6E4A2B50430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9534"/>
              <a:stretch/>
            </p:blipFill>
            <p:spPr>
              <a:xfrm>
                <a:off x="2392624" y="657585"/>
                <a:ext cx="7030527" cy="5542833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8AB4F311-0E9C-4F1A-9BB2-BDF2C8BD8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49891" y="2225543"/>
                <a:ext cx="3749559" cy="3222936"/>
              </a:xfrm>
              <a:prstGeom prst="rect">
                <a:avLst/>
              </a:prstGeom>
              <a:ln w="19050">
                <a:solidFill>
                  <a:schemeClr val="tx1"/>
                </a:solidFill>
              </a:ln>
            </p:spPr>
          </p:pic>
        </p:grp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2FC64366-676D-4D54-A5C7-B12D499688B9}"/>
                </a:ext>
              </a:extLst>
            </p:cNvPr>
            <p:cNvSpPr txBox="1"/>
            <p:nvPr/>
          </p:nvSpPr>
          <p:spPr>
            <a:xfrm>
              <a:off x="7136146" y="3131676"/>
              <a:ext cx="1512168" cy="362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500" dirty="0">
                  <a:latin typeface="+mj-lt"/>
                </a:rPr>
                <a:t>BPR </a:t>
              </a:r>
              <a:r>
                <a:rPr lang="en-US" altLang="zh-CN" sz="1500" dirty="0">
                  <a:latin typeface="+mj-lt"/>
                  <a:sym typeface="Symbol" panose="05050102010706020507" pitchFamily="18" charset="2"/>
                </a:rPr>
                <a:t>=0.9</a:t>
              </a:r>
              <a:r>
                <a:rPr lang="en-US" altLang="zh-CN" sz="1500" dirty="0">
                  <a:latin typeface="+mj-lt"/>
                </a:rPr>
                <a:t>+FB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AE137A6-A20E-4E6F-8E84-4D323CA3D0F0}"/>
                </a:ext>
              </a:extLst>
            </p:cNvPr>
            <p:cNvSpPr txBox="1"/>
            <p:nvPr/>
          </p:nvSpPr>
          <p:spPr>
            <a:xfrm>
              <a:off x="8637027" y="3355297"/>
              <a:ext cx="1512168" cy="362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500" dirty="0">
                  <a:latin typeface="+mj-lt"/>
                </a:rPr>
                <a:t>BER </a:t>
              </a:r>
              <a:r>
                <a:rPr lang="en-US" altLang="zh-CN" sz="1500" dirty="0">
                  <a:latin typeface="+mj-lt"/>
                  <a:sym typeface="Symbol" panose="05050102010706020507" pitchFamily="18" charset="2"/>
                </a:rPr>
                <a:t>=0.1</a:t>
              </a:r>
              <a:r>
                <a:rPr lang="en-US" altLang="zh-CN" sz="1500" dirty="0">
                  <a:latin typeface="+mj-lt"/>
                </a:rPr>
                <a:t>+FB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EC4BE4D-48A2-4721-9767-29890224B31D}"/>
                </a:ext>
              </a:extLst>
            </p:cNvPr>
            <p:cNvSpPr txBox="1"/>
            <p:nvPr/>
          </p:nvSpPr>
          <p:spPr>
            <a:xfrm>
              <a:off x="10047972" y="4763576"/>
              <a:ext cx="1512168" cy="362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500" dirty="0">
                  <a:latin typeface="+mj-lt"/>
                </a:rPr>
                <a:t>BER </a:t>
              </a:r>
              <a:r>
                <a:rPr lang="en-US" altLang="zh-CN" sz="1500" dirty="0">
                  <a:latin typeface="+mj-lt"/>
                  <a:sym typeface="Symbol" panose="05050102010706020507" pitchFamily="18" charset="2"/>
                </a:rPr>
                <a:t>=0.1</a:t>
              </a:r>
              <a:endParaRPr lang="en-US" altLang="zh-CN" sz="1500" dirty="0">
                <a:latin typeface="+mj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9DADF343-641A-4D6F-B708-E2C06F1C5984}"/>
                </a:ext>
              </a:extLst>
            </p:cNvPr>
            <p:cNvSpPr txBox="1"/>
            <p:nvPr/>
          </p:nvSpPr>
          <p:spPr>
            <a:xfrm>
              <a:off x="10181071" y="5317322"/>
              <a:ext cx="1512168" cy="362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500" dirty="0">
                  <a:latin typeface="+mj-lt"/>
                </a:rPr>
                <a:t>BPR </a:t>
              </a:r>
              <a:r>
                <a:rPr lang="en-US" altLang="zh-CN" sz="1500" dirty="0">
                  <a:latin typeface="+mj-lt"/>
                  <a:sym typeface="Symbol" panose="05050102010706020507" pitchFamily="18" charset="2"/>
                </a:rPr>
                <a:t>=0.9</a:t>
              </a:r>
              <a:endParaRPr lang="en-US" altLang="zh-CN" sz="1500" dirty="0">
                <a:latin typeface="+mj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6BD48E0-AFBB-4B7E-8CDE-F8011DEEDFD2}"/>
                </a:ext>
              </a:extLst>
            </p:cNvPr>
            <p:cNvSpPr txBox="1"/>
            <p:nvPr/>
          </p:nvSpPr>
          <p:spPr>
            <a:xfrm>
              <a:off x="10304498" y="4365104"/>
              <a:ext cx="1512168" cy="362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500" dirty="0">
                  <a:latin typeface="+mj-lt"/>
                </a:rPr>
                <a:t>BER </a:t>
              </a:r>
              <a:r>
                <a:rPr lang="en-US" altLang="zh-CN" sz="1500" dirty="0">
                  <a:latin typeface="+mj-lt"/>
                  <a:sym typeface="Symbol" panose="05050102010706020507" pitchFamily="18" charset="2"/>
                </a:rPr>
                <a:t>=1.5</a:t>
              </a:r>
              <a:endParaRPr lang="en-US" altLang="zh-CN" sz="1500" dirty="0">
                <a:latin typeface="+mj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5CACB83F-024C-420D-91A0-5DAB22005EC9}"/>
                </a:ext>
              </a:extLst>
            </p:cNvPr>
            <p:cNvSpPr txBox="1"/>
            <p:nvPr/>
          </p:nvSpPr>
          <p:spPr>
            <a:xfrm>
              <a:off x="9650102" y="3966234"/>
              <a:ext cx="1512168" cy="3625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500" dirty="0">
                  <a:latin typeface="+mj-lt"/>
                </a:rPr>
                <a:t>BPR </a:t>
              </a:r>
              <a:r>
                <a:rPr lang="en-US" altLang="zh-CN" sz="1500" dirty="0">
                  <a:latin typeface="+mj-lt"/>
                  <a:sym typeface="Symbol" panose="05050102010706020507" pitchFamily="18" charset="2"/>
                </a:rPr>
                <a:t>=2.7</a:t>
              </a:r>
              <a:endParaRPr lang="en-US" altLang="zh-CN" sz="1500" dirty="0">
                <a:latin typeface="+mj-lt"/>
              </a:endParaRPr>
            </a:p>
          </p:txBody>
        </p:sp>
      </p:grpSp>
      <p:sp>
        <p:nvSpPr>
          <p:cNvPr id="32" name="文本框 31">
            <a:extLst>
              <a:ext uri="{FF2B5EF4-FFF2-40B4-BE49-F238E27FC236}">
                <a16:creationId xmlns:a16="http://schemas.microsoft.com/office/drawing/2014/main" id="{34C92390-5A23-4D2A-81BF-95664A727F66}"/>
              </a:ext>
            </a:extLst>
          </p:cNvPr>
          <p:cNvSpPr txBox="1"/>
          <p:nvPr/>
        </p:nvSpPr>
        <p:spPr>
          <a:xfrm>
            <a:off x="695400" y="3523074"/>
            <a:ext cx="32878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500" dirty="0"/>
              <a:t>Tuning of Multi-Bunch Transverse Feedback System</a:t>
            </a:r>
            <a:endParaRPr lang="zh-CN" altLang="en-US" sz="1500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A40680E3-8EAD-422A-AC1C-9305FCCC6858}"/>
              </a:ext>
            </a:extLst>
          </p:cNvPr>
          <p:cNvSpPr txBox="1"/>
          <p:nvPr/>
        </p:nvSpPr>
        <p:spPr>
          <a:xfrm>
            <a:off x="551384" y="5877272"/>
            <a:ext cx="11161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rgbClr val="FFC000"/>
              </a:buClr>
              <a:buSzPct val="80000"/>
              <a:buFont typeface="Wingdings" panose="05000000000000000000" pitchFamily="2" charset="2"/>
              <a:buChar char="n"/>
            </a:pPr>
            <a:r>
              <a:rPr lang="en-US" altLang="zh-CN" sz="1800" dirty="0"/>
              <a:t>Better understanding of the existing machines are important for both pushing the machine performance </a:t>
            </a:r>
            <a:r>
              <a:rPr lang="en-US" altLang="zh-CN" dirty="0"/>
              <a:t>and</a:t>
            </a:r>
            <a:r>
              <a:rPr lang="en-US" altLang="zh-CN" sz="1800" dirty="0"/>
              <a:t> benefiting the further machine studies</a:t>
            </a:r>
            <a:endParaRPr lang="zh-CN" altLang="en-US" dirty="0"/>
          </a:p>
        </p:txBody>
      </p:sp>
      <p:sp>
        <p:nvSpPr>
          <p:cNvPr id="24" name="内容占位符 1">
            <a:extLst>
              <a:ext uri="{FF2B5EF4-FFF2-40B4-BE49-F238E27FC236}">
                <a16:creationId xmlns:a16="http://schemas.microsoft.com/office/drawing/2014/main" id="{115C79CB-FBE3-45B7-8FD1-011B1E8CB8F6}"/>
              </a:ext>
            </a:extLst>
          </p:cNvPr>
          <p:cNvSpPr txBox="1">
            <a:spLocks/>
          </p:cNvSpPr>
          <p:nvPr/>
        </p:nvSpPr>
        <p:spPr>
          <a:xfrm>
            <a:off x="6456040" y="1052736"/>
            <a:ext cx="5432634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 baseline="0">
                <a:solidFill>
                  <a:schemeClr val="tx1"/>
                </a:solidFill>
                <a:latin typeface="Arial" panose="020B0604020202020204" pitchFamily="34" charset="0"/>
                <a:ea typeface="微软雅黑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latin typeface="+mj-lt"/>
              </a:rPr>
              <a:t>Single bunch damping rate with </a:t>
            </a:r>
            <a:r>
              <a:rPr lang="en-US" altLang="zh-CN" sz="2400" dirty="0">
                <a:latin typeface="+mj-lt"/>
                <a:sym typeface="Symbol" panose="05050102010706020507" pitchFamily="18" charset="2"/>
              </a:rPr>
              <a:t></a:t>
            </a:r>
            <a:r>
              <a:rPr lang="en-US" altLang="zh-CN" sz="2400" dirty="0">
                <a:latin typeface="+mj-lt"/>
              </a:rPr>
              <a:t>/FB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FB show strong damping for single bunch instability, which is dominate for BEPCII parameter range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Larger </a:t>
            </a: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 </a:t>
            </a:r>
            <a:r>
              <a:rPr lang="en-US" altLang="zh-CN" sz="2000" dirty="0">
                <a:latin typeface="+mj-lt"/>
              </a:rPr>
              <a:t>shows stronger damping</a:t>
            </a:r>
            <a:endParaRPr lang="zh-CN" alt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0516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and outlooks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484030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400" dirty="0"/>
              <a:t>The impedance model will be continuously updated and optimized, along with the development of the hardware designs </a:t>
            </a:r>
            <a:r>
              <a:rPr lang="en-US" altLang="zh-CN" sz="2400" dirty="0">
                <a:sym typeface="Symbol" panose="05050102010706020507" pitchFamily="18" charset="2"/>
              </a:rPr>
              <a:t> impedance increase is expected with more contributors included.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400" dirty="0">
                <a:sym typeface="Symbol" panose="05050102010706020507" pitchFamily="18" charset="2"/>
              </a:rPr>
              <a:t>The main instability constraints from impedance are focused on Z, enough safety margin is reserved for other energies</a:t>
            </a:r>
            <a:endParaRPr lang="en-US" altLang="zh-CN" sz="2400" dirty="0"/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400" dirty="0">
                <a:sym typeface="Symbol" panose="05050102010706020507" pitchFamily="18" charset="2"/>
              </a:rPr>
              <a:t>The interplays among different mechanisms start to play important roles in the evaluation of the beam performance  A powerful beam dynamics code APES is being developed, along with BEPCII as a possible test facility.</a:t>
            </a:r>
          </a:p>
          <a:p>
            <a:pPr algn="just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altLang="zh-CN" sz="2400" dirty="0">
                <a:sym typeface="Symbol" panose="05050102010706020507" pitchFamily="18" charset="2"/>
              </a:rPr>
              <a:t>More comprehensive investigations on both impedance modeling and optimization, as well as instability evaluations and mitigations in a self-consistent manner are underway.</a:t>
            </a: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886827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1B726ECF-98BF-4B7D-A221-1F62776F32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sz="4800" dirty="0"/>
              <a:t>Thank you for your attention!</a:t>
            </a:r>
            <a:endParaRPr lang="zh-CN" altLang="en-US" sz="4800" dirty="0"/>
          </a:p>
        </p:txBody>
      </p:sp>
      <p:sp>
        <p:nvSpPr>
          <p:cNvPr id="7" name="副标题 6">
            <a:extLst>
              <a:ext uri="{FF2B5EF4-FFF2-40B4-BE49-F238E27FC236}">
                <a16:creationId xmlns:a16="http://schemas.microsoft.com/office/drawing/2014/main" id="{2C443192-671A-41C3-A02A-71AE58C16F4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A62AC68-0E3E-4121-813D-592C476A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9" name="页脚占位符 3">
            <a:extLst>
              <a:ext uri="{FF2B5EF4-FFF2-40B4-BE49-F238E27FC236}">
                <a16:creationId xmlns:a16="http://schemas.microsoft.com/office/drawing/2014/main" id="{640F955F-CB51-44B5-B47B-C28387F03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513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Where are we at the release of the TDR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+mj-lt"/>
              </a:rPr>
              <a:t>Impedance modeling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+mj-lt"/>
              </a:rPr>
              <a:t>Main impedance issues have been dressed in the TDR (HOMs, not complete)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+mj-lt"/>
              </a:rPr>
              <a:t>More intensive studies on HOMs, calculation on more components and try to be complete or convinced.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+mj-lt"/>
              </a:rPr>
              <a:t>Instability studies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+mj-lt"/>
              </a:rPr>
              <a:t>Main instability issues have been dressed in the TDR (TMCI, MWI, RWI, </a:t>
            </a:r>
            <a:r>
              <a:rPr lang="en-US" altLang="zh-CN" dirty="0" err="1">
                <a:latin typeface="+mj-lt"/>
              </a:rPr>
              <a:t>Ecloud</a:t>
            </a:r>
            <a:r>
              <a:rPr lang="en-US" altLang="zh-CN" dirty="0">
                <a:latin typeface="+mj-lt"/>
              </a:rPr>
              <a:t>, Ion)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+mj-lt"/>
              </a:rPr>
              <a:t>For the issues has been fixed: prove the effectiveness of the mitigation strategies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+mj-lt"/>
              </a:rPr>
              <a:t>For the issues hasn’t been fixed: more intensive studies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dirty="0">
                <a:latin typeface="+mj-lt"/>
              </a:rPr>
              <a:t>Main comment or recommendations from the TDR review (Merge into the first two terms)</a:t>
            </a:r>
            <a:endParaRPr lang="zh-CN" altLang="en-US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28775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Where are we at the release of the TDR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Impedance modeling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Impedance of the key vacuum components has been evaluated, main impedance issues have been addressed (HOMs, contribution from missing elements, …)</a:t>
            </a: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lvl="1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zh-CN" sz="2000" b="1" dirty="0">
                <a:latin typeface="+mj-lt"/>
              </a:rPr>
              <a:t>More detailed studies with more robust impedance model are required (HOMs, more impedance contributors, …).</a:t>
            </a: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  <p:pic>
        <p:nvPicPr>
          <p:cNvPr id="7" name="Picture 3" descr="D:\New20180222\CEPC\20221215_SuperKEKBWorkshop\Calculation\ImpedanceUpdate\ReZLtotal_sigz3mm.png">
            <a:extLst>
              <a:ext uri="{FF2B5EF4-FFF2-40B4-BE49-F238E27FC236}">
                <a16:creationId xmlns:a16="http://schemas.microsoft.com/office/drawing/2014/main" id="{5ACBC387-5B5B-4FB5-B611-6F73FEF00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51" y="2257596"/>
            <a:ext cx="3776920" cy="274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D:\New20180222\CEPC\20221215_SuperKEKBWorkshop\Calculation\ImpedanceUpdate\ReZytotal_sigz3mm.png">
            <a:extLst>
              <a:ext uri="{FF2B5EF4-FFF2-40B4-BE49-F238E27FC236}">
                <a16:creationId xmlns:a16="http://schemas.microsoft.com/office/drawing/2014/main" id="{6ECCE7BC-5D7C-4E0B-90E8-2FB5BC74E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871" y="2266724"/>
            <a:ext cx="3776920" cy="274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图表 8">
            <a:extLst>
              <a:ext uri="{FF2B5EF4-FFF2-40B4-BE49-F238E27FC236}">
                <a16:creationId xmlns:a16="http://schemas.microsoft.com/office/drawing/2014/main" id="{5F21D09E-AAAA-4B23-9F17-669B86B185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344139"/>
              </p:ext>
            </p:extLst>
          </p:nvPr>
        </p:nvGraphicFramePr>
        <p:xfrm>
          <a:off x="7536160" y="2507299"/>
          <a:ext cx="4536504" cy="272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8AC45CB9-A607-412D-B857-FE8EF7911F9A}"/>
              </a:ext>
            </a:extLst>
          </p:cNvPr>
          <p:cNvSpPr txBox="1"/>
          <p:nvPr/>
        </p:nvSpPr>
        <p:spPr>
          <a:xfrm>
            <a:off x="7680176" y="2132856"/>
            <a:ext cx="431058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altLang="zh-CN" sz="1600" dirty="0"/>
              <a:t>Impedance increases along with the development of the impedance model (especially for </a:t>
            </a:r>
            <a:r>
              <a:rPr lang="en-US" altLang="zh-CN" sz="1600" dirty="0" err="1"/>
              <a:t>ky</a:t>
            </a:r>
            <a:r>
              <a:rPr lang="en-US" altLang="zh-CN" sz="1600" dirty="0"/>
              <a:t>)</a:t>
            </a:r>
          </a:p>
        </p:txBody>
      </p:sp>
      <p:sp>
        <p:nvSpPr>
          <p:cNvPr id="4" name="箭头: 右 3">
            <a:extLst>
              <a:ext uri="{FF2B5EF4-FFF2-40B4-BE49-F238E27FC236}">
                <a16:creationId xmlns:a16="http://schemas.microsoft.com/office/drawing/2014/main" id="{59D57D38-3D3F-45CD-87E3-A62B1E301C66}"/>
              </a:ext>
            </a:extLst>
          </p:cNvPr>
          <p:cNvSpPr/>
          <p:nvPr/>
        </p:nvSpPr>
        <p:spPr>
          <a:xfrm>
            <a:off x="519349" y="5328756"/>
            <a:ext cx="40336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178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Where are we at the release of the TDR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525658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Impedance modeling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Impedance of the key vacuum components has been evaluated, main impedance issues have been addressed (HOMs, contribution from missing elements, …)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b="1" dirty="0">
                <a:latin typeface="+mj-lt"/>
              </a:rPr>
              <a:t>Instability studies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Potential restrictions from the collective effects and their mitigations are investigated based on TDR impedance model</a:t>
            </a: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 no apparent show stopper for Higgs, W and </a:t>
            </a:r>
            <a:r>
              <a:rPr lang="en-US" altLang="zh-CN" sz="2000" dirty="0" err="1">
                <a:latin typeface="+mj-lt"/>
                <a:sym typeface="Symbol" panose="05050102010706020507" pitchFamily="18" charset="2"/>
              </a:rPr>
              <a:t>tt</a:t>
            </a:r>
            <a:endParaRPr lang="en-US" altLang="zh-CN" sz="2000" dirty="0">
              <a:latin typeface="+mj-lt"/>
              <a:sym typeface="Symbol" panose="05050102010706020507" pitchFamily="18" charset="2"/>
            </a:endParaRPr>
          </a:p>
          <a:p>
            <a:pPr marL="457200" lvl="1" indent="0">
              <a:spcBef>
                <a:spcPts val="600"/>
              </a:spcBef>
              <a:buNone/>
            </a:pP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 Important restriction for Z – performance can be reached with the mitigations</a:t>
            </a:r>
            <a:endParaRPr lang="en-US" altLang="zh-CN" sz="2000" dirty="0">
              <a:latin typeface="+mj-lt"/>
            </a:endParaRP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latin typeface="+mj-lt"/>
              </a:rPr>
              <a:t>Longitudinal impedance coupling with beam-beam </a:t>
            </a: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 reduce stable tune region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latin typeface="+mj-lt"/>
              </a:rPr>
              <a:t>Transverse impedance restrain single bunch current, which also couple with longitudinal impedance and beam-beam </a:t>
            </a: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 lower single bunch threshold current, and influence luminosity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Transverse resistive wall instability  restrict total beam current, requires strong FB damping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Coupled bunch instabilities due to HOMs (</a:t>
            </a:r>
            <a:r>
              <a:rPr lang="en-US" altLang="zh-CN" sz="2000" dirty="0" err="1">
                <a:latin typeface="+mj-lt"/>
                <a:sym typeface="Symbol" panose="05050102010706020507" pitchFamily="18" charset="2"/>
              </a:rPr>
              <a:t>eg.</a:t>
            </a: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 from RF cavities)  damped with FB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2000" dirty="0">
                <a:latin typeface="+mj-lt"/>
              </a:rPr>
              <a:t>Electron cloud instabilities </a:t>
            </a: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 restrict beam filling patten, therefore total beam current</a:t>
            </a:r>
            <a:endParaRPr lang="en-US" altLang="zh-CN" sz="2000" dirty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endParaRPr lang="en-US" altLang="zh-CN" sz="20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352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Main subjects in the EDR</a:t>
            </a:r>
            <a:endParaRPr lang="zh-CN" altLang="en-US" dirty="0"/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376000" cy="53336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latin typeface="+mj-lt"/>
              </a:rPr>
              <a:t>Impedance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Develop the impedance model with more realistic hardware designs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Provide impedance requirements for the hardware designs along with the impedance optimization and iteration with hardware development.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Do impedance measurements on key vacuum components and test possible impedance mitigations.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latin typeface="+mj-lt"/>
              </a:rPr>
              <a:t>Collective effects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Instability evaluations for different operation scenarios based on the impedance development.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Prove the effectiveness of the strategies for the instability mitigations, such as feedback, chromaticity, lattice optimizations, etc.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Develop investigating tools for the self-consistent simulations with both beam-beam and impedance.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More detailed simulation studies on electron cloud effects.</a:t>
            </a:r>
          </a:p>
          <a:p>
            <a:pPr lvl="1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Conduct possible beam-based measurement on BEPCII as a support for the CEPC collective effects studies.</a:t>
            </a:r>
            <a:endParaRPr lang="en-US" altLang="zh-CN" sz="2400" dirty="0">
              <a:latin typeface="+mj-lt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en-US" altLang="zh-CN" sz="24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54895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Recent progress on EDR studies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0980000" cy="525658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latin typeface="+mj-lt"/>
              </a:rPr>
              <a:t>Progress on the impedance modeling</a:t>
            </a:r>
          </a:p>
          <a:p>
            <a:pPr lvl="1" algn="just">
              <a:spcBef>
                <a:spcPts val="600"/>
              </a:spcBef>
            </a:pPr>
            <a:r>
              <a:rPr lang="en-US" altLang="zh-CN" sz="2000" dirty="0">
                <a:latin typeface="+mj-lt"/>
              </a:rPr>
              <a:t>Resistive wall impedance updated by considering different type of vacuum chambers</a:t>
            </a:r>
          </a:p>
          <a:p>
            <a:pPr marL="817200" lvl="1" indent="0" algn="just">
              <a:spcBef>
                <a:spcPts val="600"/>
              </a:spcBef>
              <a:buNone/>
            </a:pPr>
            <a:r>
              <a:rPr lang="en-US" altLang="zh-CN" sz="2000" dirty="0">
                <a:latin typeface="+mj-lt"/>
              </a:rPr>
              <a:t>main vacuum chamber with NEG coating, MDI chamber, collimators in the IR region and stainless steel chamber (flanges, bellows, BPMs)) </a:t>
            </a:r>
            <a:r>
              <a:rPr lang="en-US" altLang="zh-CN" sz="2000" dirty="0">
                <a:latin typeface="+mj-lt"/>
                <a:sym typeface="Symbol" panose="05050102010706020507" pitchFamily="18" charset="2"/>
              </a:rPr>
              <a:t> </a:t>
            </a:r>
            <a:r>
              <a:rPr lang="en-US" altLang="zh-CN" sz="2000" dirty="0">
                <a:latin typeface="+mj-lt"/>
              </a:rPr>
              <a:t>The impedance contributed by the main vacuum chamber dominates both the longitudinal and transverse RW impedance. </a:t>
            </a:r>
          </a:p>
          <a:p>
            <a:pPr lvl="1" algn="just">
              <a:spcBef>
                <a:spcPts val="600"/>
              </a:spcBef>
            </a:pPr>
            <a:endParaRPr lang="en-US" altLang="zh-CN" sz="2000" dirty="0">
              <a:latin typeface="+mj-lt"/>
            </a:endParaRP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endParaRPr lang="zh-CN" altLang="en-US" sz="2400" dirty="0">
              <a:latin typeface="+mj-lt"/>
            </a:endParaRPr>
          </a:p>
        </p:txBody>
      </p:sp>
      <p:sp>
        <p:nvSpPr>
          <p:cNvPr id="10" name="灯片编号占位符 4">
            <a:extLst>
              <a:ext uri="{FF2B5EF4-FFF2-40B4-BE49-F238E27FC236}">
                <a16:creationId xmlns:a16="http://schemas.microsoft.com/office/drawing/2014/main" id="{ED385AB9-9C59-435C-BD4A-5C1CEEC3B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11" name="页脚占位符 3">
            <a:extLst>
              <a:ext uri="{FF2B5EF4-FFF2-40B4-BE49-F238E27FC236}">
                <a16:creationId xmlns:a16="http://schemas.microsoft.com/office/drawing/2014/main" id="{EADA77A6-F420-478B-ABC9-3A75A4368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2024 CEPC Workshop EU Edition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4C71E95-E4D8-4679-9934-F7A9F4F7D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2852936"/>
            <a:ext cx="10016313" cy="3600400"/>
          </a:xfrm>
          <a:prstGeom prst="rect">
            <a:avLst/>
          </a:prstGeom>
        </p:spPr>
      </p:pic>
      <p:sp>
        <p:nvSpPr>
          <p:cNvPr id="62" name="文本框 61">
            <a:extLst>
              <a:ext uri="{FF2B5EF4-FFF2-40B4-BE49-F238E27FC236}">
                <a16:creationId xmlns:a16="http://schemas.microsoft.com/office/drawing/2014/main" id="{74D80D26-1913-4156-8B76-620366683A36}"/>
              </a:ext>
            </a:extLst>
          </p:cNvPr>
          <p:cNvSpPr txBox="1"/>
          <p:nvPr/>
        </p:nvSpPr>
        <p:spPr>
          <a:xfrm>
            <a:off x="839416" y="5859204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/>
              <a:t>TRWI growth time reduced from 2.2ms to 1.7 </a:t>
            </a:r>
            <a:r>
              <a:rPr lang="en-US" altLang="zh-CN" sz="1600" dirty="0" err="1"/>
              <a:t>ms</a:t>
            </a:r>
            <a:r>
              <a:rPr lang="en-US" altLang="zh-CN" sz="1600" dirty="0"/>
              <a:t> (5 turns)</a:t>
            </a:r>
          </a:p>
        </p:txBody>
      </p: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F5B381A4-A928-457C-BEB3-FE809AAC83BB}"/>
              </a:ext>
            </a:extLst>
          </p:cNvPr>
          <p:cNvCxnSpPr>
            <a:cxnSpLocks/>
          </p:cNvCxnSpPr>
          <p:nvPr/>
        </p:nvCxnSpPr>
        <p:spPr>
          <a:xfrm flipH="1">
            <a:off x="5807968" y="5709427"/>
            <a:ext cx="417406" cy="2999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6405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Masks/absorbers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175032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latin typeface="+mj-lt"/>
              </a:rPr>
              <a:t>Masks will be installed before each bellows with RF shielding and BPM to protect the downstream elements, with possible height of 2~5mm and total number of ~17k.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latin typeface="+mj-lt"/>
              </a:rPr>
              <a:t>Impedance for cylindrical symmetrical mask and horizontal mask is compared.</a:t>
            </a:r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947B9FBE-A91A-457F-A23C-BA73FDC9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B496741-3CFA-41B7-B49E-305A4F488A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500" y="3389342"/>
            <a:ext cx="2183978" cy="173983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F9EB738-01DA-4B8E-A601-0F6E940CBA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9" y="3389342"/>
            <a:ext cx="1967411" cy="1774817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F7A2BF7-3301-41FA-BFF2-7C5705481D17}"/>
              </a:ext>
            </a:extLst>
          </p:cNvPr>
          <p:cNvSpPr txBox="1"/>
          <p:nvPr/>
        </p:nvSpPr>
        <p:spPr>
          <a:xfrm>
            <a:off x="563789" y="2584798"/>
            <a:ext cx="4259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Longitudinal thickness: 10mm</a:t>
            </a:r>
          </a:p>
          <a:p>
            <a:r>
              <a:rPr lang="en-US" altLang="zh-CN" dirty="0"/>
              <a:t>Horizontal mask</a:t>
            </a:r>
            <a:r>
              <a:rPr lang="zh-CN" altLang="en-US" dirty="0"/>
              <a:t>：</a:t>
            </a:r>
            <a:r>
              <a:rPr lang="en-US" altLang="zh-CN" dirty="0"/>
              <a:t>vertical heigh 2mm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B8D55B53-E956-48CD-ACA8-0FB422BAAF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802" y="2348880"/>
            <a:ext cx="3240000" cy="209433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B3F51128-03C6-4122-A020-6B8BB8BE83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60" y="2348880"/>
            <a:ext cx="3240000" cy="2102884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C76E54D-41AC-4A8B-B7F7-FF66DC12EB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260" y="4601385"/>
            <a:ext cx="3240000" cy="2067975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B50C922A-F0C8-4EF3-92ED-A03B139A32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00" y="4534799"/>
            <a:ext cx="3240000" cy="2111226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483292EC-DDDC-4916-A98B-30CD55DA79C4}"/>
              </a:ext>
            </a:extLst>
          </p:cNvPr>
          <p:cNvSpPr txBox="1"/>
          <p:nvPr/>
        </p:nvSpPr>
        <p:spPr>
          <a:xfrm>
            <a:off x="191344" y="547836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b="1" dirty="0"/>
              <a:t>Impedance increase with mask height</a:t>
            </a:r>
          </a:p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sz="2000" b="1" dirty="0"/>
              <a:t>Lower impedance for horizontal mask</a:t>
            </a:r>
          </a:p>
        </p:txBody>
      </p:sp>
    </p:spTree>
    <p:extLst>
      <p:ext uri="{BB962C8B-B14F-4D97-AF65-F5344CB8AC3E}">
        <p14:creationId xmlns:p14="http://schemas.microsoft.com/office/powerpoint/2010/main" val="3148643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>
            <a:extLst>
              <a:ext uri="{FF2B5EF4-FFF2-40B4-BE49-F238E27FC236}">
                <a16:creationId xmlns:a16="http://schemas.microsoft.com/office/drawing/2014/main" id="{EB4BF88A-47F6-4FFF-9FB0-35498209E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Masks/absorbers (cont.)</a:t>
            </a:r>
          </a:p>
        </p:txBody>
      </p:sp>
      <p:sp>
        <p:nvSpPr>
          <p:cNvPr id="6" name="内容占位符 1">
            <a:extLst>
              <a:ext uri="{FF2B5EF4-FFF2-40B4-BE49-F238E27FC236}">
                <a16:creationId xmlns:a16="http://schemas.microsoft.com/office/drawing/2014/main" id="{F480A64E-8317-4AD8-9008-BD6CFDA7A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350" y="1052736"/>
            <a:ext cx="11409298" cy="484030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altLang="zh-CN" sz="2400" dirty="0">
                <a:latin typeface="+mj-lt"/>
              </a:rPr>
              <a:t>Different tapering angle: lower impedance with flat taper, not apparent at small height</a:t>
            </a:r>
          </a:p>
        </p:txBody>
      </p:sp>
      <p:sp>
        <p:nvSpPr>
          <p:cNvPr id="7" name="灯片编号占位符 4">
            <a:extLst>
              <a:ext uri="{FF2B5EF4-FFF2-40B4-BE49-F238E27FC236}">
                <a16:creationId xmlns:a16="http://schemas.microsoft.com/office/drawing/2014/main" id="{947B9FBE-A91A-457F-A23C-BA73FDC9C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BC471447-3469-4FA4-B324-EDA9D64752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18" y="1628801"/>
            <a:ext cx="3240000" cy="210260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C27156E1-60E9-4869-AEAD-32726725AB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1632182"/>
            <a:ext cx="3240000" cy="211281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3E67DF91-1A35-4838-9EFE-E5958C018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5" y="3861048"/>
            <a:ext cx="3240000" cy="209250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25140700-E789-4424-9378-926A587909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52" y="3868418"/>
            <a:ext cx="3240000" cy="210260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93795D6E-9154-4ED2-A4CB-EF2E699996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1689" y="1591748"/>
            <a:ext cx="4030886" cy="242282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DD9479F-5C42-46E4-832C-E8CE29996A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5539" y="4077072"/>
            <a:ext cx="4035077" cy="2425339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5863925-7993-4D8A-B715-2002FE7CD588}"/>
              </a:ext>
            </a:extLst>
          </p:cNvPr>
          <p:cNvSpPr txBox="1"/>
          <p:nvPr/>
        </p:nvSpPr>
        <p:spPr>
          <a:xfrm>
            <a:off x="331858" y="6016460"/>
            <a:ext cx="72736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p"/>
            </a:pPr>
            <a:r>
              <a:rPr lang="en-US" altLang="zh-CN" b="1" dirty="0"/>
              <a:t>Considering the their contribution to the total impedance budget, the mask height should below 3mm, and horizontal mask recommended. </a:t>
            </a:r>
          </a:p>
        </p:txBody>
      </p:sp>
    </p:spTree>
    <p:extLst>
      <p:ext uri="{BB962C8B-B14F-4D97-AF65-F5344CB8AC3E}">
        <p14:creationId xmlns:p14="http://schemas.microsoft.com/office/powerpoint/2010/main" val="33975757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97738</TotalTime>
  <Words>2135</Words>
  <Application>Microsoft Office PowerPoint</Application>
  <PresentationFormat>宽屏</PresentationFormat>
  <Paragraphs>331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等线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Outline</vt:lpstr>
      <vt:lpstr>Where are we at the release of the TDR</vt:lpstr>
      <vt:lpstr>Where are we at the release of the TDR</vt:lpstr>
      <vt:lpstr>Where are we at the release of the TDR</vt:lpstr>
      <vt:lpstr>Main subjects in the EDR</vt:lpstr>
      <vt:lpstr>Recent progress on EDR studies</vt:lpstr>
      <vt:lpstr>Masks/absorbers</vt:lpstr>
      <vt:lpstr>Masks/absorbers (cont.)</vt:lpstr>
      <vt:lpstr>Transverse feedback kickers</vt:lpstr>
      <vt:lpstr>Longitudinal feedback kickers</vt:lpstr>
      <vt:lpstr>IP chamber</vt:lpstr>
      <vt:lpstr>IP chamber</vt:lpstr>
      <vt:lpstr>IP chamber</vt:lpstr>
      <vt:lpstr>Electro-separator</vt:lpstr>
      <vt:lpstr>Electro-separator: Renewed Model</vt:lpstr>
      <vt:lpstr>Electro-separator: Mode analysis</vt:lpstr>
      <vt:lpstr>Collimators for machine protection</vt:lpstr>
      <vt:lpstr>Impedance evolution</vt:lpstr>
      <vt:lpstr>Interplays among different instability mechanisms </vt:lpstr>
      <vt:lpstr>Investigation on BEPCII collective effects as a support for CEPC studies</vt:lpstr>
      <vt:lpstr>Summary and outlooks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wangn@ihep.ac.cn</cp:lastModifiedBy>
  <cp:revision>3205</cp:revision>
  <cp:lastPrinted>2022-11-06T05:19:21Z</cp:lastPrinted>
  <dcterms:created xsi:type="dcterms:W3CDTF">2012-09-04T11:33:36Z</dcterms:created>
  <dcterms:modified xsi:type="dcterms:W3CDTF">2024-04-08T12:21:30Z</dcterms:modified>
</cp:coreProperties>
</file>