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53" r:id="rId2"/>
    <p:sldId id="907" r:id="rId3"/>
    <p:sldId id="259" r:id="rId4"/>
    <p:sldId id="987" r:id="rId5"/>
    <p:sldId id="989" r:id="rId6"/>
    <p:sldId id="996" r:id="rId7"/>
    <p:sldId id="997" r:id="rId8"/>
    <p:sldId id="998" r:id="rId9"/>
    <p:sldId id="971" r:id="rId10"/>
    <p:sldId id="1001" r:id="rId11"/>
    <p:sldId id="1002" r:id="rId12"/>
    <p:sldId id="995" r:id="rId13"/>
    <p:sldId id="1003" r:id="rId14"/>
    <p:sldId id="1004" r:id="rId15"/>
    <p:sldId id="999" r:id="rId16"/>
    <p:sldId id="982" r:id="rId17"/>
    <p:sldId id="958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1732" autoAdjust="0"/>
  </p:normalViewPr>
  <p:slideViewPr>
    <p:cSldViewPr>
      <p:cViewPr varScale="1">
        <p:scale>
          <a:sx n="130" d="100"/>
          <a:sy n="130" d="100"/>
        </p:scale>
        <p:origin x="156" y="2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gaps in our research regarding the process from beam injection to beam storage.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44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gaps in our research regarding the process from beam injection to beam storage.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74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83A6-06E1-4398-99C5-23478914C2F6}" type="datetime1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9600-D1B3-482E-B83D-D09F830827E0}" type="datetime1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5AEC-53E6-4ADD-94F6-A722F1404C42}" type="datetime1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6385-37F5-4864-A9E1-A75A6BA448A7}" type="datetime1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F2A00-4604-4A86-AAC9-07ADB630C954}" type="datetime1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050044" y="2420575"/>
            <a:ext cx="10091912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dirty="0">
                <a:solidFill>
                  <a:srgbClr val="C00000"/>
                </a:solidFill>
              </a:rPr>
              <a:t>CEPC booster errors studies in EDR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Daheng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Ji, Dou Wang(IHEP)</a:t>
            </a:r>
          </a:p>
          <a:p>
            <a:pPr algn="ctr"/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CEPC AP group</a:t>
            </a:r>
          </a:p>
          <a:p>
            <a:pPr algn="ctr"/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8. April. 2024, Marseille, France, 2024 CEPC Workshop EU Edition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517232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24DB8B2-8C18-4D1C-8D66-F1A4A7DA4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8955"/>
            <a:ext cx="10972800" cy="32031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1800" dirty="0"/>
              <a:t>Recent simulation studies have been conducted on the initial beam commissioning of the CEPC Booster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600" dirty="0"/>
              <a:t> These studies can also serve as a reference for related research on the CEPC storage ring.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1800" dirty="0"/>
              <a:t>Simulation settings: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Physical aperture: 56mm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BPM Accuracy and offset: 100um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Other error settings are the same as those in ordinary error correction simulations.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The injection beam jitter and beam distribution are taken into account.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Based on the AT (Accelerator Toolbox) program.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Using the response matrices of orbit, trajectory, working point, and injection beam derived from theoretical models.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A similar correction process has already been applied to the HEPS (High Energy Photon Source) Booster and will be used in the beam tuning of the HEPS storage ring.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A309000-B388-4816-85BE-AE8C0681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First Turn Commissioning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F8A4C7-FF31-4BB6-A1C8-C0144FFF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EDBB11-FEA2-49C6-8C3C-B02DEA66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A587226-ACCE-4F2B-9F38-ADDDDDD71517}"/>
              </a:ext>
            </a:extLst>
          </p:cNvPr>
          <p:cNvGrpSpPr/>
          <p:nvPr/>
        </p:nvGrpSpPr>
        <p:grpSpPr>
          <a:xfrm>
            <a:off x="0" y="4290388"/>
            <a:ext cx="12241360" cy="2567612"/>
            <a:chOff x="-261087" y="1569833"/>
            <a:chExt cx="13040762" cy="3219864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81EC88C6-F2F9-4D86-A011-E2810C20ED8A}"/>
                </a:ext>
              </a:extLst>
            </p:cNvPr>
            <p:cNvCxnSpPr>
              <a:cxnSpLocks/>
            </p:cNvCxnSpPr>
            <p:nvPr/>
          </p:nvCxnSpPr>
          <p:spPr>
            <a:xfrm>
              <a:off x="818190" y="3375633"/>
              <a:ext cx="107370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DEADF8B-EE65-4211-853E-0CB5E0AAF8E6}"/>
                </a:ext>
              </a:extLst>
            </p:cNvPr>
            <p:cNvCxnSpPr>
              <a:cxnSpLocks/>
            </p:cNvCxnSpPr>
            <p:nvPr/>
          </p:nvCxnSpPr>
          <p:spPr>
            <a:xfrm>
              <a:off x="844509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EC1A225-7747-4D8F-91B6-60B4865DF0E2}"/>
                </a:ext>
              </a:extLst>
            </p:cNvPr>
            <p:cNvCxnSpPr>
              <a:cxnSpLocks/>
            </p:cNvCxnSpPr>
            <p:nvPr/>
          </p:nvCxnSpPr>
          <p:spPr>
            <a:xfrm>
              <a:off x="2854636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6BE2A2B-3666-4E47-A910-03B92E3227BE}"/>
                </a:ext>
              </a:extLst>
            </p:cNvPr>
            <p:cNvCxnSpPr>
              <a:cxnSpLocks/>
            </p:cNvCxnSpPr>
            <p:nvPr/>
          </p:nvCxnSpPr>
          <p:spPr>
            <a:xfrm>
              <a:off x="6874890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E858DF8-15EA-4AFD-9092-973B708884C1}"/>
                </a:ext>
              </a:extLst>
            </p:cNvPr>
            <p:cNvCxnSpPr>
              <a:cxnSpLocks/>
            </p:cNvCxnSpPr>
            <p:nvPr/>
          </p:nvCxnSpPr>
          <p:spPr>
            <a:xfrm>
              <a:off x="8885017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7DA178E-8DBD-4AC5-ADE0-23ACAA6F59C7}"/>
                </a:ext>
              </a:extLst>
            </p:cNvPr>
            <p:cNvCxnSpPr>
              <a:cxnSpLocks/>
            </p:cNvCxnSpPr>
            <p:nvPr/>
          </p:nvCxnSpPr>
          <p:spPr>
            <a:xfrm>
              <a:off x="10895144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5481F11-C993-4E36-A240-1D4422C7F763}"/>
                </a:ext>
              </a:extLst>
            </p:cNvPr>
            <p:cNvSpPr txBox="1"/>
            <p:nvPr/>
          </p:nvSpPr>
          <p:spPr>
            <a:xfrm>
              <a:off x="690323" y="2787467"/>
              <a:ext cx="283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2D97637-3E0D-455F-AB6B-4E068A46BC9E}"/>
                </a:ext>
              </a:extLst>
            </p:cNvPr>
            <p:cNvSpPr txBox="1"/>
            <p:nvPr/>
          </p:nvSpPr>
          <p:spPr>
            <a:xfrm>
              <a:off x="4570770" y="2787467"/>
              <a:ext cx="588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100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0BF3301-5C14-4813-830D-9347541CFD79}"/>
                </a:ext>
              </a:extLst>
            </p:cNvPr>
            <p:cNvSpPr txBox="1"/>
            <p:nvPr/>
          </p:nvSpPr>
          <p:spPr>
            <a:xfrm>
              <a:off x="2635495" y="2787467"/>
              <a:ext cx="503081" cy="52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07D87DD-987B-47B3-8DD0-CE772EB8AE27}"/>
                </a:ext>
              </a:extLst>
            </p:cNvPr>
            <p:cNvSpPr txBox="1"/>
            <p:nvPr/>
          </p:nvSpPr>
          <p:spPr>
            <a:xfrm>
              <a:off x="6587020" y="2787467"/>
              <a:ext cx="576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500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883D803-5755-4082-9EED-5A7670490BED}"/>
                </a:ext>
              </a:extLst>
            </p:cNvPr>
            <p:cNvSpPr txBox="1"/>
            <p:nvPr/>
          </p:nvSpPr>
          <p:spPr>
            <a:xfrm>
              <a:off x="8544977" y="2787466"/>
              <a:ext cx="984084" cy="46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1000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5F4E96F-F7A2-47A2-8FFD-AEED94E9B5FB}"/>
                </a:ext>
              </a:extLst>
            </p:cNvPr>
            <p:cNvCxnSpPr>
              <a:cxnSpLocks/>
            </p:cNvCxnSpPr>
            <p:nvPr/>
          </p:nvCxnSpPr>
          <p:spPr>
            <a:xfrm>
              <a:off x="4864763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A738EA3-8565-4C9C-9189-5E841B78EE39}"/>
                </a:ext>
              </a:extLst>
            </p:cNvPr>
            <p:cNvSpPr/>
            <p:nvPr/>
          </p:nvSpPr>
          <p:spPr>
            <a:xfrm>
              <a:off x="10510879" y="2787466"/>
              <a:ext cx="888008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10000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EABB3F0-9F2B-43BA-B9C4-334DD55B3C29}"/>
                </a:ext>
              </a:extLst>
            </p:cNvPr>
            <p:cNvSpPr/>
            <p:nvPr/>
          </p:nvSpPr>
          <p:spPr>
            <a:xfrm>
              <a:off x="11573339" y="3190967"/>
              <a:ext cx="1206336" cy="526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err="1"/>
                <a:t>storaged</a:t>
              </a:r>
              <a:endParaRPr lang="en-US" altLang="zh-CN" dirty="0"/>
            </a:p>
          </p:txBody>
        </p:sp>
        <p:sp>
          <p:nvSpPr>
            <p:cNvPr id="21" name="右大括号 20">
              <a:extLst>
                <a:ext uri="{FF2B5EF4-FFF2-40B4-BE49-F238E27FC236}">
                  <a16:creationId xmlns:a16="http://schemas.microsoft.com/office/drawing/2014/main" id="{B9971880-17B2-4AA2-936A-17B4A0F8E2FA}"/>
                </a:ext>
              </a:extLst>
            </p:cNvPr>
            <p:cNvSpPr/>
            <p:nvPr/>
          </p:nvSpPr>
          <p:spPr>
            <a:xfrm rot="5400000">
              <a:off x="7161924" y="1142150"/>
              <a:ext cx="475247" cy="5061438"/>
            </a:xfrm>
            <a:prstGeom prst="rightBrace">
              <a:avLst>
                <a:gd name="adj1" fmla="val 8333"/>
                <a:gd name="adj2" fmla="val 78741"/>
              </a:avLst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3A3EBF1F-22A1-46F7-92D4-2315ADAFB1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0705" y="3400830"/>
              <a:ext cx="0" cy="516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右大括号 22">
              <a:extLst>
                <a:ext uri="{FF2B5EF4-FFF2-40B4-BE49-F238E27FC236}">
                  <a16:creationId xmlns:a16="http://schemas.microsoft.com/office/drawing/2014/main" id="{B43F56B7-BDBE-4DBE-B998-A80AB55DE426}"/>
                </a:ext>
              </a:extLst>
            </p:cNvPr>
            <p:cNvSpPr/>
            <p:nvPr/>
          </p:nvSpPr>
          <p:spPr>
            <a:xfrm rot="16200000">
              <a:off x="6489916" y="-1356443"/>
              <a:ext cx="772477" cy="8037983"/>
            </a:xfrm>
            <a:prstGeom prst="rightBrace">
              <a:avLst>
                <a:gd name="adj1" fmla="val 14356"/>
                <a:gd name="adj2" fmla="val 31715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右大括号 23">
              <a:extLst>
                <a:ext uri="{FF2B5EF4-FFF2-40B4-BE49-F238E27FC236}">
                  <a16:creationId xmlns:a16="http://schemas.microsoft.com/office/drawing/2014/main" id="{E4278410-35FF-4529-9539-7B8213254A41}"/>
                </a:ext>
              </a:extLst>
            </p:cNvPr>
            <p:cNvSpPr/>
            <p:nvPr/>
          </p:nvSpPr>
          <p:spPr>
            <a:xfrm rot="16200000">
              <a:off x="1610790" y="1808876"/>
              <a:ext cx="475247" cy="2004586"/>
            </a:xfrm>
            <a:prstGeom prst="rightBrace">
              <a:avLst>
                <a:gd name="adj1" fmla="val 8333"/>
                <a:gd name="adj2" fmla="val 317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右大括号 24">
              <a:extLst>
                <a:ext uri="{FF2B5EF4-FFF2-40B4-BE49-F238E27FC236}">
                  <a16:creationId xmlns:a16="http://schemas.microsoft.com/office/drawing/2014/main" id="{0347F90C-179D-47A8-8726-E150B954CF46}"/>
                </a:ext>
              </a:extLst>
            </p:cNvPr>
            <p:cNvSpPr/>
            <p:nvPr/>
          </p:nvSpPr>
          <p:spPr>
            <a:xfrm rot="5400000">
              <a:off x="8577113" y="1730023"/>
              <a:ext cx="638294" cy="4036255"/>
            </a:xfrm>
            <a:prstGeom prst="rightBrace">
              <a:avLst>
                <a:gd name="adj1" fmla="val 48546"/>
                <a:gd name="adj2" fmla="val 321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B549819-368E-4A15-86FA-222124DC4AB7}"/>
                </a:ext>
              </a:extLst>
            </p:cNvPr>
            <p:cNvSpPr/>
            <p:nvPr/>
          </p:nvSpPr>
          <p:spPr>
            <a:xfrm>
              <a:off x="-261087" y="1948959"/>
              <a:ext cx="3570186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dirty="0"/>
                <a:t>Single-turn Trajectory Correction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772E10B-0B2D-4E3C-86C5-E0F34F670353}"/>
                </a:ext>
              </a:extLst>
            </p:cNvPr>
            <p:cNvSpPr/>
            <p:nvPr/>
          </p:nvSpPr>
          <p:spPr>
            <a:xfrm>
              <a:off x="1685217" y="3936459"/>
              <a:ext cx="23724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RF on</a:t>
              </a:r>
              <a:endParaRPr lang="zh-CN" altLang="en-US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648010F-53E3-4A80-801C-59A79FC8D567}"/>
                </a:ext>
              </a:extLst>
            </p:cNvPr>
            <p:cNvSpPr/>
            <p:nvPr/>
          </p:nvSpPr>
          <p:spPr>
            <a:xfrm>
              <a:off x="3497721" y="1569833"/>
              <a:ext cx="4046555" cy="922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dirty="0"/>
                <a:t>Multi-turn Trajectory Correction, Injection Beam Trajectory Correction</a:t>
              </a:r>
              <a:endParaRPr lang="en-US" altLang="zh-CN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0CFF3F0-6571-4F89-90A6-FA97C383BE22}"/>
                </a:ext>
              </a:extLst>
            </p:cNvPr>
            <p:cNvSpPr/>
            <p:nvPr/>
          </p:nvSpPr>
          <p:spPr>
            <a:xfrm>
              <a:off x="4570770" y="3866367"/>
              <a:ext cx="25259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dirty="0">
                  <a:sym typeface="Wingdings" panose="05000000000000000000" pitchFamily="2" charset="2"/>
                </a:rPr>
                <a:t>Tune tuning, </a:t>
              </a:r>
            </a:p>
            <a:p>
              <a:pPr marL="0" lvl="1" algn="ctr"/>
              <a:r>
                <a:rPr lang="en-US" altLang="zh-CN" dirty="0">
                  <a:sym typeface="Wingdings" panose="05000000000000000000" pitchFamily="2" charset="2"/>
                </a:rPr>
                <a:t>RF Phase tuning</a:t>
              </a:r>
              <a:endParaRPr lang="en-US" altLang="zh-CN" dirty="0"/>
            </a:p>
            <a:p>
              <a:pPr marL="0" lvl="1" algn="ctr"/>
              <a:endParaRPr lang="en-US" altLang="zh-CN" dirty="0">
                <a:sym typeface="Wingdings" panose="05000000000000000000" pitchFamily="2" charset="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BBD33C5-0AE2-4702-9D96-744746895C7F}"/>
                </a:ext>
              </a:extLst>
            </p:cNvPr>
            <p:cNvSpPr/>
            <p:nvPr/>
          </p:nvSpPr>
          <p:spPr>
            <a:xfrm>
              <a:off x="8491592" y="4043746"/>
              <a:ext cx="2403551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TBT Optics Correction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425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1090ED7-638A-47E6-9095-5E91E385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First Turn Commissioning</a:t>
            </a:r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A597F0-4312-48BF-B066-FBF43878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FCDCB9-1A53-4E3D-889B-3CE5A9C3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26BA2A3-95DF-4057-9D41-E562A2B583FC}"/>
              </a:ext>
            </a:extLst>
          </p:cNvPr>
          <p:cNvGrpSpPr/>
          <p:nvPr/>
        </p:nvGrpSpPr>
        <p:grpSpPr>
          <a:xfrm>
            <a:off x="0" y="1124900"/>
            <a:ext cx="12241360" cy="2567612"/>
            <a:chOff x="-261087" y="1569833"/>
            <a:chExt cx="13040762" cy="3219864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841134E0-1F4F-4DB3-8912-DE4F3E7A68D6}"/>
                </a:ext>
              </a:extLst>
            </p:cNvPr>
            <p:cNvCxnSpPr>
              <a:cxnSpLocks/>
            </p:cNvCxnSpPr>
            <p:nvPr/>
          </p:nvCxnSpPr>
          <p:spPr>
            <a:xfrm>
              <a:off x="818190" y="3375633"/>
              <a:ext cx="107370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B2CB2BD-ADA2-4BEB-A9F9-3F78D7A2EC7C}"/>
                </a:ext>
              </a:extLst>
            </p:cNvPr>
            <p:cNvCxnSpPr>
              <a:cxnSpLocks/>
            </p:cNvCxnSpPr>
            <p:nvPr/>
          </p:nvCxnSpPr>
          <p:spPr>
            <a:xfrm>
              <a:off x="844509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12F15AE-41BF-48BE-AAD3-8AD6200EA045}"/>
                </a:ext>
              </a:extLst>
            </p:cNvPr>
            <p:cNvCxnSpPr>
              <a:cxnSpLocks/>
            </p:cNvCxnSpPr>
            <p:nvPr/>
          </p:nvCxnSpPr>
          <p:spPr>
            <a:xfrm>
              <a:off x="2854636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3CA86D6-17E4-4961-81FA-897B70FD118B}"/>
                </a:ext>
              </a:extLst>
            </p:cNvPr>
            <p:cNvCxnSpPr>
              <a:cxnSpLocks/>
            </p:cNvCxnSpPr>
            <p:nvPr/>
          </p:nvCxnSpPr>
          <p:spPr>
            <a:xfrm>
              <a:off x="6874890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0E89A57-0DF0-44F2-908D-012FB0A68A9A}"/>
                </a:ext>
              </a:extLst>
            </p:cNvPr>
            <p:cNvCxnSpPr>
              <a:cxnSpLocks/>
            </p:cNvCxnSpPr>
            <p:nvPr/>
          </p:nvCxnSpPr>
          <p:spPr>
            <a:xfrm>
              <a:off x="8885017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0FAA85E-E845-4BA3-9693-E490D4E074EF}"/>
                </a:ext>
              </a:extLst>
            </p:cNvPr>
            <p:cNvCxnSpPr>
              <a:cxnSpLocks/>
            </p:cNvCxnSpPr>
            <p:nvPr/>
          </p:nvCxnSpPr>
          <p:spPr>
            <a:xfrm>
              <a:off x="10895144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2AAE8A5-D076-402D-AB62-91E370EC7536}"/>
                </a:ext>
              </a:extLst>
            </p:cNvPr>
            <p:cNvSpPr txBox="1"/>
            <p:nvPr/>
          </p:nvSpPr>
          <p:spPr>
            <a:xfrm>
              <a:off x="690323" y="2787467"/>
              <a:ext cx="283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A3ED44E-3DC7-442A-A5ED-CFEDF97FA35F}"/>
                </a:ext>
              </a:extLst>
            </p:cNvPr>
            <p:cNvSpPr txBox="1"/>
            <p:nvPr/>
          </p:nvSpPr>
          <p:spPr>
            <a:xfrm>
              <a:off x="4570770" y="2787467"/>
              <a:ext cx="588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100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1BA89EC-662F-407E-B79C-4D4334F0D557}"/>
                </a:ext>
              </a:extLst>
            </p:cNvPr>
            <p:cNvSpPr txBox="1"/>
            <p:nvPr/>
          </p:nvSpPr>
          <p:spPr>
            <a:xfrm>
              <a:off x="2635495" y="2787467"/>
              <a:ext cx="503081" cy="52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E67D784-69F5-41E4-8D24-9F140D0C8897}"/>
                </a:ext>
              </a:extLst>
            </p:cNvPr>
            <p:cNvSpPr txBox="1"/>
            <p:nvPr/>
          </p:nvSpPr>
          <p:spPr>
            <a:xfrm>
              <a:off x="6587020" y="2787467"/>
              <a:ext cx="576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500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F98F66C-095B-4F8F-912F-790EAE9745CA}"/>
                </a:ext>
              </a:extLst>
            </p:cNvPr>
            <p:cNvSpPr txBox="1"/>
            <p:nvPr/>
          </p:nvSpPr>
          <p:spPr>
            <a:xfrm>
              <a:off x="8544977" y="2787466"/>
              <a:ext cx="984084" cy="46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1000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31637A2-EE37-4773-A483-6D2451BA1BC9}"/>
                </a:ext>
              </a:extLst>
            </p:cNvPr>
            <p:cNvCxnSpPr>
              <a:cxnSpLocks/>
            </p:cNvCxnSpPr>
            <p:nvPr/>
          </p:nvCxnSpPr>
          <p:spPr>
            <a:xfrm>
              <a:off x="4864763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6492228-BCFD-448E-A979-6A56AE6A398E}"/>
                </a:ext>
              </a:extLst>
            </p:cNvPr>
            <p:cNvSpPr/>
            <p:nvPr/>
          </p:nvSpPr>
          <p:spPr>
            <a:xfrm>
              <a:off x="10510879" y="2787466"/>
              <a:ext cx="888008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10000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D17ADDC-3A59-4995-AA4D-DE40CDCD3848}"/>
                </a:ext>
              </a:extLst>
            </p:cNvPr>
            <p:cNvSpPr/>
            <p:nvPr/>
          </p:nvSpPr>
          <p:spPr>
            <a:xfrm>
              <a:off x="11573339" y="3190967"/>
              <a:ext cx="1206336" cy="526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err="1"/>
                <a:t>storaged</a:t>
              </a:r>
              <a:endParaRPr lang="en-US" altLang="zh-CN" dirty="0"/>
            </a:p>
          </p:txBody>
        </p:sp>
        <p:sp>
          <p:nvSpPr>
            <p:cNvPr id="21" name="右大括号 20">
              <a:extLst>
                <a:ext uri="{FF2B5EF4-FFF2-40B4-BE49-F238E27FC236}">
                  <a16:creationId xmlns:a16="http://schemas.microsoft.com/office/drawing/2014/main" id="{280B8764-B814-4BB6-A51B-4AE0F5E5D958}"/>
                </a:ext>
              </a:extLst>
            </p:cNvPr>
            <p:cNvSpPr/>
            <p:nvPr/>
          </p:nvSpPr>
          <p:spPr>
            <a:xfrm rot="5400000">
              <a:off x="7161924" y="1142150"/>
              <a:ext cx="475247" cy="5061438"/>
            </a:xfrm>
            <a:prstGeom prst="rightBrace">
              <a:avLst>
                <a:gd name="adj1" fmla="val 8333"/>
                <a:gd name="adj2" fmla="val 78741"/>
              </a:avLst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7EE19EA0-6D87-4BBF-8043-85C4A0DEB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0705" y="3400830"/>
              <a:ext cx="0" cy="516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右大括号 22">
              <a:extLst>
                <a:ext uri="{FF2B5EF4-FFF2-40B4-BE49-F238E27FC236}">
                  <a16:creationId xmlns:a16="http://schemas.microsoft.com/office/drawing/2014/main" id="{4356B2AD-CF77-4162-B8D1-4EF3C495A2F7}"/>
                </a:ext>
              </a:extLst>
            </p:cNvPr>
            <p:cNvSpPr/>
            <p:nvPr/>
          </p:nvSpPr>
          <p:spPr>
            <a:xfrm rot="16200000">
              <a:off x="6489916" y="-1356443"/>
              <a:ext cx="772477" cy="8037983"/>
            </a:xfrm>
            <a:prstGeom prst="rightBrace">
              <a:avLst>
                <a:gd name="adj1" fmla="val 14356"/>
                <a:gd name="adj2" fmla="val 31715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右大括号 23">
              <a:extLst>
                <a:ext uri="{FF2B5EF4-FFF2-40B4-BE49-F238E27FC236}">
                  <a16:creationId xmlns:a16="http://schemas.microsoft.com/office/drawing/2014/main" id="{BBB93354-52FB-4486-B9A2-0FF48485D916}"/>
                </a:ext>
              </a:extLst>
            </p:cNvPr>
            <p:cNvSpPr/>
            <p:nvPr/>
          </p:nvSpPr>
          <p:spPr>
            <a:xfrm rot="16200000">
              <a:off x="1610790" y="1808876"/>
              <a:ext cx="475247" cy="2004586"/>
            </a:xfrm>
            <a:prstGeom prst="rightBrace">
              <a:avLst>
                <a:gd name="adj1" fmla="val 8333"/>
                <a:gd name="adj2" fmla="val 317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右大括号 24">
              <a:extLst>
                <a:ext uri="{FF2B5EF4-FFF2-40B4-BE49-F238E27FC236}">
                  <a16:creationId xmlns:a16="http://schemas.microsoft.com/office/drawing/2014/main" id="{1C3A5EC2-5714-4574-86E7-EDA10DC6B4A8}"/>
                </a:ext>
              </a:extLst>
            </p:cNvPr>
            <p:cNvSpPr/>
            <p:nvPr/>
          </p:nvSpPr>
          <p:spPr>
            <a:xfrm rot="5400000">
              <a:off x="8577113" y="1730023"/>
              <a:ext cx="638294" cy="4036255"/>
            </a:xfrm>
            <a:prstGeom prst="rightBrace">
              <a:avLst>
                <a:gd name="adj1" fmla="val 48546"/>
                <a:gd name="adj2" fmla="val 321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C36BA7B-5772-47BE-9A1B-859F237E1DED}"/>
                </a:ext>
              </a:extLst>
            </p:cNvPr>
            <p:cNvSpPr/>
            <p:nvPr/>
          </p:nvSpPr>
          <p:spPr>
            <a:xfrm>
              <a:off x="-261087" y="1948959"/>
              <a:ext cx="3570186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dirty="0"/>
                <a:t>Single-turn Trajectory Correction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4A14BE1-D1AC-471B-8806-3C4A6BD88333}"/>
                </a:ext>
              </a:extLst>
            </p:cNvPr>
            <p:cNvSpPr/>
            <p:nvPr/>
          </p:nvSpPr>
          <p:spPr>
            <a:xfrm>
              <a:off x="1685217" y="3936459"/>
              <a:ext cx="23724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RF on</a:t>
              </a:r>
              <a:endParaRPr lang="zh-CN" altLang="en-US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F081505-DACA-4FC8-BCE3-05865F8A685E}"/>
                </a:ext>
              </a:extLst>
            </p:cNvPr>
            <p:cNvSpPr/>
            <p:nvPr/>
          </p:nvSpPr>
          <p:spPr>
            <a:xfrm>
              <a:off x="3497721" y="1569833"/>
              <a:ext cx="4046555" cy="922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dirty="0"/>
                <a:t>Multi-turn Trajectory Correction, Injection Beam Trajectory Correction</a:t>
              </a:r>
              <a:endParaRPr lang="en-US" altLang="zh-CN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17B7F7C-5E1F-4785-826C-B91E8A1316FC}"/>
                </a:ext>
              </a:extLst>
            </p:cNvPr>
            <p:cNvSpPr/>
            <p:nvPr/>
          </p:nvSpPr>
          <p:spPr>
            <a:xfrm>
              <a:off x="4570770" y="3866367"/>
              <a:ext cx="25259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dirty="0">
                  <a:sym typeface="Wingdings" panose="05000000000000000000" pitchFamily="2" charset="2"/>
                </a:rPr>
                <a:t>Tune tuning, </a:t>
              </a:r>
            </a:p>
            <a:p>
              <a:pPr marL="0" lvl="1" algn="ctr"/>
              <a:r>
                <a:rPr lang="en-US" altLang="zh-CN" dirty="0">
                  <a:sym typeface="Wingdings" panose="05000000000000000000" pitchFamily="2" charset="2"/>
                </a:rPr>
                <a:t>RF Phase tuning</a:t>
              </a:r>
              <a:endParaRPr lang="en-US" altLang="zh-CN" dirty="0"/>
            </a:p>
            <a:p>
              <a:pPr marL="0" lvl="1" algn="ctr"/>
              <a:endParaRPr lang="en-US" altLang="zh-CN" dirty="0">
                <a:sym typeface="Wingdings" panose="05000000000000000000" pitchFamily="2" charset="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EC1FE05-1952-4776-9DE8-04F43C16F0D3}"/>
                </a:ext>
              </a:extLst>
            </p:cNvPr>
            <p:cNvSpPr/>
            <p:nvPr/>
          </p:nvSpPr>
          <p:spPr>
            <a:xfrm>
              <a:off x="8491592" y="4043746"/>
              <a:ext cx="2403551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TBT Optics Correction</a:t>
              </a: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5D29AA7F-B7A9-41C3-86E3-2CB6AEE1D151}"/>
              </a:ext>
            </a:extLst>
          </p:cNvPr>
          <p:cNvSpPr/>
          <p:nvPr/>
        </p:nvSpPr>
        <p:spPr>
          <a:xfrm>
            <a:off x="129428" y="3558408"/>
            <a:ext cx="113006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highlight>
                  <a:srgbClr val="FFFF00"/>
                </a:highlight>
                <a:latin typeface="Noto Sans SC"/>
              </a:rPr>
              <a:t>Single-turn trajectory correction: </a:t>
            </a:r>
            <a:r>
              <a:rPr lang="en-US" sz="2000" dirty="0">
                <a:solidFill>
                  <a:srgbClr val="24292F"/>
                </a:solidFill>
                <a:highlight>
                  <a:srgbClr val="FFFF00"/>
                </a:highlight>
                <a:latin typeface="Noto Sans SC"/>
              </a:rPr>
              <a:t>Minimize the trajectory of the beam for the first 5 turns.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highlight>
                  <a:srgbClr val="FFFF00"/>
                </a:highlight>
                <a:latin typeface="Noto Sans SC"/>
              </a:rPr>
              <a:t>Multi-turn trajectory correction: </a:t>
            </a:r>
            <a:r>
              <a:rPr lang="en-US" sz="2000" dirty="0">
                <a:solidFill>
                  <a:srgbClr val="24292F"/>
                </a:solidFill>
                <a:highlight>
                  <a:srgbClr val="FFFF00"/>
                </a:highlight>
                <a:latin typeface="Noto Sans SC"/>
              </a:rPr>
              <a:t>Average the beam trajectory over more than 5 turns to obtain an approximate closed orbit and correct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Injection beam trajectory correction: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Correct the coordinates of the injection beam at the injection point to reduce the oscillation of the injected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24292F"/>
                </a:solidFill>
                <a:latin typeface="Noto Sans SC"/>
              </a:rPr>
              <a:t>Tune </a:t>
            </a: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adjustment: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Calculate (Phased-CFT) and adjust the working point using the beam over 50 turns.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RF parameters adjustment: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Evaluate the beam energy variation with the average of the horizontal trajectory over each turn and adjust the RF parameters to reduce oscillation.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Optics correction: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Based on ICA, PCA.</a:t>
            </a:r>
            <a:endParaRPr lang="en-US" sz="2000" b="0" i="0" dirty="0">
              <a:solidFill>
                <a:srgbClr val="24292F"/>
              </a:solidFill>
              <a:effectLst/>
              <a:latin typeface="Noto Sans SC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5885252A-21DD-4BCF-851C-B6D8C4437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1" y="4547009"/>
            <a:ext cx="8232231" cy="19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7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1090ED7-638A-47E6-9095-5E91E385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First Turn Commissioning</a:t>
            </a:r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A597F0-4312-48BF-B066-FBF43878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FCDCB9-1A53-4E3D-889B-3CE5A9C3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26BA2A3-95DF-4057-9D41-E562A2B583FC}"/>
              </a:ext>
            </a:extLst>
          </p:cNvPr>
          <p:cNvGrpSpPr/>
          <p:nvPr/>
        </p:nvGrpSpPr>
        <p:grpSpPr>
          <a:xfrm>
            <a:off x="0" y="1124900"/>
            <a:ext cx="12241360" cy="2567612"/>
            <a:chOff x="-261087" y="1569833"/>
            <a:chExt cx="13040762" cy="3219864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841134E0-1F4F-4DB3-8912-DE4F3E7A68D6}"/>
                </a:ext>
              </a:extLst>
            </p:cNvPr>
            <p:cNvCxnSpPr>
              <a:cxnSpLocks/>
            </p:cNvCxnSpPr>
            <p:nvPr/>
          </p:nvCxnSpPr>
          <p:spPr>
            <a:xfrm>
              <a:off x="818190" y="3375633"/>
              <a:ext cx="107370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B2CB2BD-ADA2-4BEB-A9F9-3F78D7A2EC7C}"/>
                </a:ext>
              </a:extLst>
            </p:cNvPr>
            <p:cNvCxnSpPr>
              <a:cxnSpLocks/>
            </p:cNvCxnSpPr>
            <p:nvPr/>
          </p:nvCxnSpPr>
          <p:spPr>
            <a:xfrm>
              <a:off x="844509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12F15AE-41BF-48BE-AAD3-8AD6200EA045}"/>
                </a:ext>
              </a:extLst>
            </p:cNvPr>
            <p:cNvCxnSpPr>
              <a:cxnSpLocks/>
            </p:cNvCxnSpPr>
            <p:nvPr/>
          </p:nvCxnSpPr>
          <p:spPr>
            <a:xfrm>
              <a:off x="2854636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3CA86D6-17E4-4961-81FA-897B70FD118B}"/>
                </a:ext>
              </a:extLst>
            </p:cNvPr>
            <p:cNvCxnSpPr>
              <a:cxnSpLocks/>
            </p:cNvCxnSpPr>
            <p:nvPr/>
          </p:nvCxnSpPr>
          <p:spPr>
            <a:xfrm>
              <a:off x="6874890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0E89A57-0DF0-44F2-908D-012FB0A68A9A}"/>
                </a:ext>
              </a:extLst>
            </p:cNvPr>
            <p:cNvCxnSpPr>
              <a:cxnSpLocks/>
            </p:cNvCxnSpPr>
            <p:nvPr/>
          </p:nvCxnSpPr>
          <p:spPr>
            <a:xfrm>
              <a:off x="8885017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0FAA85E-E845-4BA3-9693-E490D4E074EF}"/>
                </a:ext>
              </a:extLst>
            </p:cNvPr>
            <p:cNvCxnSpPr>
              <a:cxnSpLocks/>
            </p:cNvCxnSpPr>
            <p:nvPr/>
          </p:nvCxnSpPr>
          <p:spPr>
            <a:xfrm>
              <a:off x="10895144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2AAE8A5-D076-402D-AB62-91E370EC7536}"/>
                </a:ext>
              </a:extLst>
            </p:cNvPr>
            <p:cNvSpPr txBox="1"/>
            <p:nvPr/>
          </p:nvSpPr>
          <p:spPr>
            <a:xfrm>
              <a:off x="690323" y="2787467"/>
              <a:ext cx="283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A3ED44E-3DC7-442A-A5ED-CFEDF97FA35F}"/>
                </a:ext>
              </a:extLst>
            </p:cNvPr>
            <p:cNvSpPr txBox="1"/>
            <p:nvPr/>
          </p:nvSpPr>
          <p:spPr>
            <a:xfrm>
              <a:off x="4570770" y="2787467"/>
              <a:ext cx="588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100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1BA89EC-662F-407E-B79C-4D4334F0D557}"/>
                </a:ext>
              </a:extLst>
            </p:cNvPr>
            <p:cNvSpPr txBox="1"/>
            <p:nvPr/>
          </p:nvSpPr>
          <p:spPr>
            <a:xfrm>
              <a:off x="2635495" y="2787467"/>
              <a:ext cx="503081" cy="52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E67D784-69F5-41E4-8D24-9F140D0C8897}"/>
                </a:ext>
              </a:extLst>
            </p:cNvPr>
            <p:cNvSpPr txBox="1"/>
            <p:nvPr/>
          </p:nvSpPr>
          <p:spPr>
            <a:xfrm>
              <a:off x="6587020" y="2787467"/>
              <a:ext cx="576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500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F98F66C-095B-4F8F-912F-790EAE9745CA}"/>
                </a:ext>
              </a:extLst>
            </p:cNvPr>
            <p:cNvSpPr txBox="1"/>
            <p:nvPr/>
          </p:nvSpPr>
          <p:spPr>
            <a:xfrm>
              <a:off x="8544977" y="2787466"/>
              <a:ext cx="984084" cy="46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1000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31637A2-EE37-4773-A483-6D2451BA1BC9}"/>
                </a:ext>
              </a:extLst>
            </p:cNvPr>
            <p:cNvCxnSpPr>
              <a:cxnSpLocks/>
            </p:cNvCxnSpPr>
            <p:nvPr/>
          </p:nvCxnSpPr>
          <p:spPr>
            <a:xfrm>
              <a:off x="4864763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6492228-BCFD-448E-A979-6A56AE6A398E}"/>
                </a:ext>
              </a:extLst>
            </p:cNvPr>
            <p:cNvSpPr/>
            <p:nvPr/>
          </p:nvSpPr>
          <p:spPr>
            <a:xfrm>
              <a:off x="10510879" y="2787466"/>
              <a:ext cx="888008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10000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D17ADDC-3A59-4995-AA4D-DE40CDCD3848}"/>
                </a:ext>
              </a:extLst>
            </p:cNvPr>
            <p:cNvSpPr/>
            <p:nvPr/>
          </p:nvSpPr>
          <p:spPr>
            <a:xfrm>
              <a:off x="11573339" y="3190967"/>
              <a:ext cx="1206336" cy="526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err="1"/>
                <a:t>storaged</a:t>
              </a:r>
              <a:endParaRPr lang="en-US" altLang="zh-CN" dirty="0"/>
            </a:p>
          </p:txBody>
        </p:sp>
        <p:sp>
          <p:nvSpPr>
            <p:cNvPr id="21" name="右大括号 20">
              <a:extLst>
                <a:ext uri="{FF2B5EF4-FFF2-40B4-BE49-F238E27FC236}">
                  <a16:creationId xmlns:a16="http://schemas.microsoft.com/office/drawing/2014/main" id="{280B8764-B814-4BB6-A51B-4AE0F5E5D958}"/>
                </a:ext>
              </a:extLst>
            </p:cNvPr>
            <p:cNvSpPr/>
            <p:nvPr/>
          </p:nvSpPr>
          <p:spPr>
            <a:xfrm rot="5400000">
              <a:off x="7161924" y="1142150"/>
              <a:ext cx="475247" cy="5061438"/>
            </a:xfrm>
            <a:prstGeom prst="rightBrace">
              <a:avLst>
                <a:gd name="adj1" fmla="val 8333"/>
                <a:gd name="adj2" fmla="val 78741"/>
              </a:avLst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7EE19EA0-6D87-4BBF-8043-85C4A0DEB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0705" y="3400830"/>
              <a:ext cx="0" cy="516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右大括号 22">
              <a:extLst>
                <a:ext uri="{FF2B5EF4-FFF2-40B4-BE49-F238E27FC236}">
                  <a16:creationId xmlns:a16="http://schemas.microsoft.com/office/drawing/2014/main" id="{4356B2AD-CF77-4162-B8D1-4EF3C495A2F7}"/>
                </a:ext>
              </a:extLst>
            </p:cNvPr>
            <p:cNvSpPr/>
            <p:nvPr/>
          </p:nvSpPr>
          <p:spPr>
            <a:xfrm rot="16200000">
              <a:off x="6489916" y="-1356443"/>
              <a:ext cx="772477" cy="8037983"/>
            </a:xfrm>
            <a:prstGeom prst="rightBrace">
              <a:avLst>
                <a:gd name="adj1" fmla="val 14356"/>
                <a:gd name="adj2" fmla="val 31715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右大括号 23">
              <a:extLst>
                <a:ext uri="{FF2B5EF4-FFF2-40B4-BE49-F238E27FC236}">
                  <a16:creationId xmlns:a16="http://schemas.microsoft.com/office/drawing/2014/main" id="{BBB93354-52FB-4486-B9A2-0FF48485D916}"/>
                </a:ext>
              </a:extLst>
            </p:cNvPr>
            <p:cNvSpPr/>
            <p:nvPr/>
          </p:nvSpPr>
          <p:spPr>
            <a:xfrm rot="16200000">
              <a:off x="1610790" y="1808876"/>
              <a:ext cx="475247" cy="2004586"/>
            </a:xfrm>
            <a:prstGeom prst="rightBrace">
              <a:avLst>
                <a:gd name="adj1" fmla="val 8333"/>
                <a:gd name="adj2" fmla="val 317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右大括号 24">
              <a:extLst>
                <a:ext uri="{FF2B5EF4-FFF2-40B4-BE49-F238E27FC236}">
                  <a16:creationId xmlns:a16="http://schemas.microsoft.com/office/drawing/2014/main" id="{1C3A5EC2-5714-4574-86E7-EDA10DC6B4A8}"/>
                </a:ext>
              </a:extLst>
            </p:cNvPr>
            <p:cNvSpPr/>
            <p:nvPr/>
          </p:nvSpPr>
          <p:spPr>
            <a:xfrm rot="5400000">
              <a:off x="8577113" y="1730023"/>
              <a:ext cx="638294" cy="4036255"/>
            </a:xfrm>
            <a:prstGeom prst="rightBrace">
              <a:avLst>
                <a:gd name="adj1" fmla="val 48546"/>
                <a:gd name="adj2" fmla="val 321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C36BA7B-5772-47BE-9A1B-859F237E1DED}"/>
                </a:ext>
              </a:extLst>
            </p:cNvPr>
            <p:cNvSpPr/>
            <p:nvPr/>
          </p:nvSpPr>
          <p:spPr>
            <a:xfrm>
              <a:off x="-261087" y="1948959"/>
              <a:ext cx="3570186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dirty="0"/>
                <a:t>Single-turn Trajectory Correction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4A14BE1-D1AC-471B-8806-3C4A6BD88333}"/>
                </a:ext>
              </a:extLst>
            </p:cNvPr>
            <p:cNvSpPr/>
            <p:nvPr/>
          </p:nvSpPr>
          <p:spPr>
            <a:xfrm>
              <a:off x="1685217" y="3936459"/>
              <a:ext cx="23724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RF on</a:t>
              </a:r>
              <a:endParaRPr lang="zh-CN" altLang="en-US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F081505-DACA-4FC8-BCE3-05865F8A685E}"/>
                </a:ext>
              </a:extLst>
            </p:cNvPr>
            <p:cNvSpPr/>
            <p:nvPr/>
          </p:nvSpPr>
          <p:spPr>
            <a:xfrm>
              <a:off x="3497721" y="1569833"/>
              <a:ext cx="4046555" cy="922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dirty="0"/>
                <a:t>Multi-turn Trajectory Correction, Injection Beam Trajectory Correction</a:t>
              </a:r>
              <a:endParaRPr lang="en-US" altLang="zh-CN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17B7F7C-5E1F-4785-826C-B91E8A1316FC}"/>
                </a:ext>
              </a:extLst>
            </p:cNvPr>
            <p:cNvSpPr/>
            <p:nvPr/>
          </p:nvSpPr>
          <p:spPr>
            <a:xfrm>
              <a:off x="4570770" y="3866367"/>
              <a:ext cx="25259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dirty="0">
                  <a:sym typeface="Wingdings" panose="05000000000000000000" pitchFamily="2" charset="2"/>
                </a:rPr>
                <a:t>Tune tuning, </a:t>
              </a:r>
            </a:p>
            <a:p>
              <a:pPr marL="0" lvl="1" algn="ctr"/>
              <a:r>
                <a:rPr lang="en-US" altLang="zh-CN" dirty="0">
                  <a:sym typeface="Wingdings" panose="05000000000000000000" pitchFamily="2" charset="2"/>
                </a:rPr>
                <a:t>RF Phase tuning</a:t>
              </a:r>
              <a:endParaRPr lang="en-US" altLang="zh-CN" dirty="0"/>
            </a:p>
            <a:p>
              <a:pPr marL="0" lvl="1" algn="ctr"/>
              <a:endParaRPr lang="en-US" altLang="zh-CN" dirty="0">
                <a:sym typeface="Wingdings" panose="05000000000000000000" pitchFamily="2" charset="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EC1FE05-1952-4776-9DE8-04F43C16F0D3}"/>
                </a:ext>
              </a:extLst>
            </p:cNvPr>
            <p:cNvSpPr/>
            <p:nvPr/>
          </p:nvSpPr>
          <p:spPr>
            <a:xfrm>
              <a:off x="8491592" y="4043746"/>
              <a:ext cx="2403551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TBT Optics Correction</a:t>
              </a: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5D29AA7F-B7A9-41C3-86E3-2CB6AEE1D151}"/>
              </a:ext>
            </a:extLst>
          </p:cNvPr>
          <p:cNvSpPr/>
          <p:nvPr/>
        </p:nvSpPr>
        <p:spPr>
          <a:xfrm>
            <a:off x="129428" y="3558408"/>
            <a:ext cx="113006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Single-turn trajectory correction: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Minimize the trajectory of the beam for the first 5 turns.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Multi-turn trajectory correction: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Average the beam trajectory over more than 5 turns to obtain an approximate closed orbit and correct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highlight>
                  <a:srgbClr val="FFFF00"/>
                </a:highlight>
                <a:latin typeface="Noto Sans SC"/>
              </a:rPr>
              <a:t>Injection beam trajectory correction: </a:t>
            </a:r>
            <a:r>
              <a:rPr lang="en-US" sz="2000" dirty="0">
                <a:solidFill>
                  <a:srgbClr val="24292F"/>
                </a:solidFill>
                <a:highlight>
                  <a:srgbClr val="FFFF00"/>
                </a:highlight>
                <a:latin typeface="Noto Sans SC"/>
              </a:rPr>
              <a:t>Correct the coordinates of the injection beam at the injection point to reduce the oscillation of the injected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24292F"/>
                </a:solidFill>
                <a:latin typeface="Noto Sans SC"/>
              </a:rPr>
              <a:t>Tune </a:t>
            </a: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adjustment: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Calculate (Phased-CFT) and adjust the working point using the beam over 50 turns.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RF parameters adjustment: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Evaluate the beam energy variation with the average of the horizontal trajectory over each turn and adjust the RF parameters to reduce oscillation.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Optics correction: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Based on ICA, PCA.</a:t>
            </a:r>
            <a:endParaRPr lang="en-US" sz="2000" b="0" i="0" dirty="0">
              <a:solidFill>
                <a:srgbClr val="24292F"/>
              </a:solidFill>
              <a:effectLst/>
              <a:latin typeface="Noto Sans SC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994E0A8-4FCE-4166-9C36-82A1AE13D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4" y="5110315"/>
            <a:ext cx="2233167" cy="16748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2681775-EA83-4965-9834-33B7C3832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77" y="5098457"/>
            <a:ext cx="2285123" cy="171384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333E7E6-2F21-4699-BA0A-E442ED98F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26" y="5098457"/>
            <a:ext cx="2285123" cy="17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6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1090ED7-638A-47E6-9095-5E91E385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First Turn Commissioning</a:t>
            </a:r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A597F0-4312-48BF-B066-FBF43878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FCDCB9-1A53-4E3D-889B-3CE5A9C3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26BA2A3-95DF-4057-9D41-E562A2B583FC}"/>
              </a:ext>
            </a:extLst>
          </p:cNvPr>
          <p:cNvGrpSpPr/>
          <p:nvPr/>
        </p:nvGrpSpPr>
        <p:grpSpPr>
          <a:xfrm>
            <a:off x="0" y="1124900"/>
            <a:ext cx="12241360" cy="2567612"/>
            <a:chOff x="-261087" y="1569833"/>
            <a:chExt cx="13040762" cy="3219864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841134E0-1F4F-4DB3-8912-DE4F3E7A68D6}"/>
                </a:ext>
              </a:extLst>
            </p:cNvPr>
            <p:cNvCxnSpPr>
              <a:cxnSpLocks/>
            </p:cNvCxnSpPr>
            <p:nvPr/>
          </p:nvCxnSpPr>
          <p:spPr>
            <a:xfrm>
              <a:off x="818190" y="3375633"/>
              <a:ext cx="107370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B2CB2BD-ADA2-4BEB-A9F9-3F78D7A2EC7C}"/>
                </a:ext>
              </a:extLst>
            </p:cNvPr>
            <p:cNvCxnSpPr>
              <a:cxnSpLocks/>
            </p:cNvCxnSpPr>
            <p:nvPr/>
          </p:nvCxnSpPr>
          <p:spPr>
            <a:xfrm>
              <a:off x="844509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12F15AE-41BF-48BE-AAD3-8AD6200EA045}"/>
                </a:ext>
              </a:extLst>
            </p:cNvPr>
            <p:cNvCxnSpPr>
              <a:cxnSpLocks/>
            </p:cNvCxnSpPr>
            <p:nvPr/>
          </p:nvCxnSpPr>
          <p:spPr>
            <a:xfrm>
              <a:off x="2854636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3CA86D6-17E4-4961-81FA-897B70FD118B}"/>
                </a:ext>
              </a:extLst>
            </p:cNvPr>
            <p:cNvCxnSpPr>
              <a:cxnSpLocks/>
            </p:cNvCxnSpPr>
            <p:nvPr/>
          </p:nvCxnSpPr>
          <p:spPr>
            <a:xfrm>
              <a:off x="6874890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0E89A57-0DF0-44F2-908D-012FB0A68A9A}"/>
                </a:ext>
              </a:extLst>
            </p:cNvPr>
            <p:cNvCxnSpPr>
              <a:cxnSpLocks/>
            </p:cNvCxnSpPr>
            <p:nvPr/>
          </p:nvCxnSpPr>
          <p:spPr>
            <a:xfrm>
              <a:off x="8885017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0FAA85E-E845-4BA3-9693-E490D4E074EF}"/>
                </a:ext>
              </a:extLst>
            </p:cNvPr>
            <p:cNvCxnSpPr>
              <a:cxnSpLocks/>
            </p:cNvCxnSpPr>
            <p:nvPr/>
          </p:nvCxnSpPr>
          <p:spPr>
            <a:xfrm>
              <a:off x="10895144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2AAE8A5-D076-402D-AB62-91E370EC7536}"/>
                </a:ext>
              </a:extLst>
            </p:cNvPr>
            <p:cNvSpPr txBox="1"/>
            <p:nvPr/>
          </p:nvSpPr>
          <p:spPr>
            <a:xfrm>
              <a:off x="690323" y="2787467"/>
              <a:ext cx="283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A3ED44E-3DC7-442A-A5ED-CFEDF97FA35F}"/>
                </a:ext>
              </a:extLst>
            </p:cNvPr>
            <p:cNvSpPr txBox="1"/>
            <p:nvPr/>
          </p:nvSpPr>
          <p:spPr>
            <a:xfrm>
              <a:off x="4570770" y="2787467"/>
              <a:ext cx="588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100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1BA89EC-662F-407E-B79C-4D4334F0D557}"/>
                </a:ext>
              </a:extLst>
            </p:cNvPr>
            <p:cNvSpPr txBox="1"/>
            <p:nvPr/>
          </p:nvSpPr>
          <p:spPr>
            <a:xfrm>
              <a:off x="2635495" y="2787467"/>
              <a:ext cx="503081" cy="52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E67D784-69F5-41E4-8D24-9F140D0C8897}"/>
                </a:ext>
              </a:extLst>
            </p:cNvPr>
            <p:cNvSpPr txBox="1"/>
            <p:nvPr/>
          </p:nvSpPr>
          <p:spPr>
            <a:xfrm>
              <a:off x="6587020" y="2787467"/>
              <a:ext cx="576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500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F98F66C-095B-4F8F-912F-790EAE9745CA}"/>
                </a:ext>
              </a:extLst>
            </p:cNvPr>
            <p:cNvSpPr txBox="1"/>
            <p:nvPr/>
          </p:nvSpPr>
          <p:spPr>
            <a:xfrm>
              <a:off x="8544977" y="2787466"/>
              <a:ext cx="984084" cy="46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1000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31637A2-EE37-4773-A483-6D2451BA1BC9}"/>
                </a:ext>
              </a:extLst>
            </p:cNvPr>
            <p:cNvCxnSpPr>
              <a:cxnSpLocks/>
            </p:cNvCxnSpPr>
            <p:nvPr/>
          </p:nvCxnSpPr>
          <p:spPr>
            <a:xfrm>
              <a:off x="4864763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6492228-BCFD-448E-A979-6A56AE6A398E}"/>
                </a:ext>
              </a:extLst>
            </p:cNvPr>
            <p:cNvSpPr/>
            <p:nvPr/>
          </p:nvSpPr>
          <p:spPr>
            <a:xfrm>
              <a:off x="10510879" y="2787466"/>
              <a:ext cx="888008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10000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D17ADDC-3A59-4995-AA4D-DE40CDCD3848}"/>
                </a:ext>
              </a:extLst>
            </p:cNvPr>
            <p:cNvSpPr/>
            <p:nvPr/>
          </p:nvSpPr>
          <p:spPr>
            <a:xfrm>
              <a:off x="11573339" y="3190967"/>
              <a:ext cx="1206336" cy="526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err="1"/>
                <a:t>storaged</a:t>
              </a:r>
              <a:endParaRPr lang="en-US" altLang="zh-CN" dirty="0"/>
            </a:p>
          </p:txBody>
        </p:sp>
        <p:sp>
          <p:nvSpPr>
            <p:cNvPr id="21" name="右大括号 20">
              <a:extLst>
                <a:ext uri="{FF2B5EF4-FFF2-40B4-BE49-F238E27FC236}">
                  <a16:creationId xmlns:a16="http://schemas.microsoft.com/office/drawing/2014/main" id="{280B8764-B814-4BB6-A51B-4AE0F5E5D958}"/>
                </a:ext>
              </a:extLst>
            </p:cNvPr>
            <p:cNvSpPr/>
            <p:nvPr/>
          </p:nvSpPr>
          <p:spPr>
            <a:xfrm rot="5400000">
              <a:off x="7161924" y="1142150"/>
              <a:ext cx="475247" cy="5061438"/>
            </a:xfrm>
            <a:prstGeom prst="rightBrace">
              <a:avLst>
                <a:gd name="adj1" fmla="val 8333"/>
                <a:gd name="adj2" fmla="val 78741"/>
              </a:avLst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7EE19EA0-6D87-4BBF-8043-85C4A0DEB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0705" y="3400830"/>
              <a:ext cx="0" cy="516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右大括号 22">
              <a:extLst>
                <a:ext uri="{FF2B5EF4-FFF2-40B4-BE49-F238E27FC236}">
                  <a16:creationId xmlns:a16="http://schemas.microsoft.com/office/drawing/2014/main" id="{4356B2AD-CF77-4162-B8D1-4EF3C495A2F7}"/>
                </a:ext>
              </a:extLst>
            </p:cNvPr>
            <p:cNvSpPr/>
            <p:nvPr/>
          </p:nvSpPr>
          <p:spPr>
            <a:xfrm rot="16200000">
              <a:off x="6489916" y="-1356443"/>
              <a:ext cx="772477" cy="8037983"/>
            </a:xfrm>
            <a:prstGeom prst="rightBrace">
              <a:avLst>
                <a:gd name="adj1" fmla="val 14356"/>
                <a:gd name="adj2" fmla="val 31715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右大括号 23">
              <a:extLst>
                <a:ext uri="{FF2B5EF4-FFF2-40B4-BE49-F238E27FC236}">
                  <a16:creationId xmlns:a16="http://schemas.microsoft.com/office/drawing/2014/main" id="{BBB93354-52FB-4486-B9A2-0FF48485D916}"/>
                </a:ext>
              </a:extLst>
            </p:cNvPr>
            <p:cNvSpPr/>
            <p:nvPr/>
          </p:nvSpPr>
          <p:spPr>
            <a:xfrm rot="16200000">
              <a:off x="1610790" y="1808876"/>
              <a:ext cx="475247" cy="2004586"/>
            </a:xfrm>
            <a:prstGeom prst="rightBrace">
              <a:avLst>
                <a:gd name="adj1" fmla="val 8333"/>
                <a:gd name="adj2" fmla="val 317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右大括号 24">
              <a:extLst>
                <a:ext uri="{FF2B5EF4-FFF2-40B4-BE49-F238E27FC236}">
                  <a16:creationId xmlns:a16="http://schemas.microsoft.com/office/drawing/2014/main" id="{1C3A5EC2-5714-4574-86E7-EDA10DC6B4A8}"/>
                </a:ext>
              </a:extLst>
            </p:cNvPr>
            <p:cNvSpPr/>
            <p:nvPr/>
          </p:nvSpPr>
          <p:spPr>
            <a:xfrm rot="5400000">
              <a:off x="8577113" y="1730023"/>
              <a:ext cx="638294" cy="4036255"/>
            </a:xfrm>
            <a:prstGeom prst="rightBrace">
              <a:avLst>
                <a:gd name="adj1" fmla="val 48546"/>
                <a:gd name="adj2" fmla="val 321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C36BA7B-5772-47BE-9A1B-859F237E1DED}"/>
                </a:ext>
              </a:extLst>
            </p:cNvPr>
            <p:cNvSpPr/>
            <p:nvPr/>
          </p:nvSpPr>
          <p:spPr>
            <a:xfrm>
              <a:off x="-261087" y="1948959"/>
              <a:ext cx="3570186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dirty="0"/>
                <a:t>Single-turn Trajectory Correction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4A14BE1-D1AC-471B-8806-3C4A6BD88333}"/>
                </a:ext>
              </a:extLst>
            </p:cNvPr>
            <p:cNvSpPr/>
            <p:nvPr/>
          </p:nvSpPr>
          <p:spPr>
            <a:xfrm>
              <a:off x="1685217" y="3936459"/>
              <a:ext cx="23724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RF on</a:t>
              </a:r>
              <a:endParaRPr lang="zh-CN" altLang="en-US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F081505-DACA-4FC8-BCE3-05865F8A685E}"/>
                </a:ext>
              </a:extLst>
            </p:cNvPr>
            <p:cNvSpPr/>
            <p:nvPr/>
          </p:nvSpPr>
          <p:spPr>
            <a:xfrm>
              <a:off x="3497721" y="1569833"/>
              <a:ext cx="4046555" cy="922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dirty="0"/>
                <a:t>Multi-turn Trajectory Correction, Injection Beam Trajectory Correction</a:t>
              </a:r>
              <a:endParaRPr lang="en-US" altLang="zh-CN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17B7F7C-5E1F-4785-826C-B91E8A1316FC}"/>
                </a:ext>
              </a:extLst>
            </p:cNvPr>
            <p:cNvSpPr/>
            <p:nvPr/>
          </p:nvSpPr>
          <p:spPr>
            <a:xfrm>
              <a:off x="4570770" y="3866367"/>
              <a:ext cx="25259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dirty="0">
                  <a:sym typeface="Wingdings" panose="05000000000000000000" pitchFamily="2" charset="2"/>
                </a:rPr>
                <a:t>Tune tuning, </a:t>
              </a:r>
            </a:p>
            <a:p>
              <a:pPr marL="0" lvl="1" algn="ctr"/>
              <a:r>
                <a:rPr lang="en-US" altLang="zh-CN" dirty="0">
                  <a:sym typeface="Wingdings" panose="05000000000000000000" pitchFamily="2" charset="2"/>
                </a:rPr>
                <a:t>RF Phase tuning</a:t>
              </a:r>
              <a:endParaRPr lang="en-US" altLang="zh-CN" dirty="0"/>
            </a:p>
            <a:p>
              <a:pPr marL="0" lvl="1" algn="ctr"/>
              <a:endParaRPr lang="en-US" altLang="zh-CN" dirty="0">
                <a:sym typeface="Wingdings" panose="05000000000000000000" pitchFamily="2" charset="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EC1FE05-1952-4776-9DE8-04F43C16F0D3}"/>
                </a:ext>
              </a:extLst>
            </p:cNvPr>
            <p:cNvSpPr/>
            <p:nvPr/>
          </p:nvSpPr>
          <p:spPr>
            <a:xfrm>
              <a:off x="8491592" y="4043746"/>
              <a:ext cx="2403551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TBT Optics Correction</a:t>
              </a: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5D29AA7F-B7A9-41C3-86E3-2CB6AEE1D151}"/>
              </a:ext>
            </a:extLst>
          </p:cNvPr>
          <p:cNvSpPr/>
          <p:nvPr/>
        </p:nvSpPr>
        <p:spPr>
          <a:xfrm>
            <a:off x="129428" y="3558408"/>
            <a:ext cx="113006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Single-turn trajectory correction: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Minimize the trajectory of the beam for the first 5 turns.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Multi-turn trajectory correction: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Average the beam trajectory over more than 5 turns to obtain an approximate closed orbit and correct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Injection beam trajectory correction: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Correct the coordinates of the injection beam at the injection point to reduce the oscillation of the injected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24292F"/>
                </a:solidFill>
                <a:latin typeface="Noto Sans SC"/>
              </a:rPr>
              <a:t>Tune </a:t>
            </a: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adjustment: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Calculate (Phased-CFT) and adjust the working point using the beam over 50 turns.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highlight>
                  <a:srgbClr val="FFFF00"/>
                </a:highlight>
                <a:latin typeface="Noto Sans SC"/>
              </a:rPr>
              <a:t>RF parameters adjustment: </a:t>
            </a:r>
            <a:r>
              <a:rPr lang="en-US" sz="2000" dirty="0">
                <a:solidFill>
                  <a:srgbClr val="24292F"/>
                </a:solidFill>
                <a:highlight>
                  <a:srgbClr val="FFFF00"/>
                </a:highlight>
                <a:latin typeface="Noto Sans SC"/>
              </a:rPr>
              <a:t>Evaluate the beam energy variation with the average of the horizontal trajectory over each turn and adjust the RF parameters to reduce oscillation.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92F"/>
                </a:solidFill>
                <a:latin typeface="Noto Sans SC"/>
              </a:rPr>
              <a:t>Optics correction: </a:t>
            </a:r>
            <a:r>
              <a:rPr lang="en-US" sz="2000" dirty="0">
                <a:solidFill>
                  <a:srgbClr val="24292F"/>
                </a:solidFill>
                <a:latin typeface="Noto Sans SC"/>
              </a:rPr>
              <a:t>Based on ICA, PCA.</a:t>
            </a:r>
            <a:endParaRPr lang="en-US" sz="2000" b="0" i="0" dirty="0">
              <a:solidFill>
                <a:srgbClr val="24292F"/>
              </a:solidFill>
              <a:effectLst/>
              <a:latin typeface="Noto Sans SC"/>
            </a:endParaRPr>
          </a:p>
        </p:txBody>
      </p:sp>
      <p:pic>
        <p:nvPicPr>
          <p:cNvPr id="39" name="图片 38" descr="D:\AT1.4\ErrorStudy\HEPS\FirstTurn\FirstTurn\crosscheck\AR9_SU.png">
            <a:extLst>
              <a:ext uri="{FF2B5EF4-FFF2-40B4-BE49-F238E27FC236}">
                <a16:creationId xmlns:a16="http://schemas.microsoft.com/office/drawing/2014/main" id="{9E42501B-2BA9-40EF-A82E-75787A5F43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86" y="3449053"/>
            <a:ext cx="3788832" cy="196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B57C81B-5FD8-4A78-8458-4104298D8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2" y="3347026"/>
            <a:ext cx="2865847" cy="214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5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1090ED7-638A-47E6-9095-5E91E385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First Turn Commissioning</a:t>
            </a:r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A597F0-4312-48BF-B066-FBF43878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FCDCB9-1A53-4E3D-889B-3CE5A9C3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26BA2A3-95DF-4057-9D41-E562A2B583FC}"/>
              </a:ext>
            </a:extLst>
          </p:cNvPr>
          <p:cNvGrpSpPr/>
          <p:nvPr/>
        </p:nvGrpSpPr>
        <p:grpSpPr>
          <a:xfrm>
            <a:off x="0" y="1124900"/>
            <a:ext cx="12241360" cy="2567612"/>
            <a:chOff x="-261087" y="1569833"/>
            <a:chExt cx="13040762" cy="3219864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841134E0-1F4F-4DB3-8912-DE4F3E7A68D6}"/>
                </a:ext>
              </a:extLst>
            </p:cNvPr>
            <p:cNvCxnSpPr>
              <a:cxnSpLocks/>
            </p:cNvCxnSpPr>
            <p:nvPr/>
          </p:nvCxnSpPr>
          <p:spPr>
            <a:xfrm>
              <a:off x="818190" y="3375633"/>
              <a:ext cx="107370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B2CB2BD-ADA2-4BEB-A9F9-3F78D7A2EC7C}"/>
                </a:ext>
              </a:extLst>
            </p:cNvPr>
            <p:cNvCxnSpPr>
              <a:cxnSpLocks/>
            </p:cNvCxnSpPr>
            <p:nvPr/>
          </p:nvCxnSpPr>
          <p:spPr>
            <a:xfrm>
              <a:off x="844509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12F15AE-41BF-48BE-AAD3-8AD6200EA045}"/>
                </a:ext>
              </a:extLst>
            </p:cNvPr>
            <p:cNvCxnSpPr>
              <a:cxnSpLocks/>
            </p:cNvCxnSpPr>
            <p:nvPr/>
          </p:nvCxnSpPr>
          <p:spPr>
            <a:xfrm>
              <a:off x="2854636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3CA86D6-17E4-4961-81FA-897B70FD118B}"/>
                </a:ext>
              </a:extLst>
            </p:cNvPr>
            <p:cNvCxnSpPr>
              <a:cxnSpLocks/>
            </p:cNvCxnSpPr>
            <p:nvPr/>
          </p:nvCxnSpPr>
          <p:spPr>
            <a:xfrm>
              <a:off x="6874890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0E89A57-0DF0-44F2-908D-012FB0A68A9A}"/>
                </a:ext>
              </a:extLst>
            </p:cNvPr>
            <p:cNvCxnSpPr>
              <a:cxnSpLocks/>
            </p:cNvCxnSpPr>
            <p:nvPr/>
          </p:nvCxnSpPr>
          <p:spPr>
            <a:xfrm>
              <a:off x="8885017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0FAA85E-E845-4BA3-9693-E490D4E074EF}"/>
                </a:ext>
              </a:extLst>
            </p:cNvPr>
            <p:cNvCxnSpPr>
              <a:cxnSpLocks/>
            </p:cNvCxnSpPr>
            <p:nvPr/>
          </p:nvCxnSpPr>
          <p:spPr>
            <a:xfrm>
              <a:off x="10895144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2AAE8A5-D076-402D-AB62-91E370EC7536}"/>
                </a:ext>
              </a:extLst>
            </p:cNvPr>
            <p:cNvSpPr txBox="1"/>
            <p:nvPr/>
          </p:nvSpPr>
          <p:spPr>
            <a:xfrm>
              <a:off x="690323" y="2787467"/>
              <a:ext cx="283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A3ED44E-3DC7-442A-A5ED-CFEDF97FA35F}"/>
                </a:ext>
              </a:extLst>
            </p:cNvPr>
            <p:cNvSpPr txBox="1"/>
            <p:nvPr/>
          </p:nvSpPr>
          <p:spPr>
            <a:xfrm>
              <a:off x="4570770" y="2787467"/>
              <a:ext cx="588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100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1BA89EC-662F-407E-B79C-4D4334F0D557}"/>
                </a:ext>
              </a:extLst>
            </p:cNvPr>
            <p:cNvSpPr txBox="1"/>
            <p:nvPr/>
          </p:nvSpPr>
          <p:spPr>
            <a:xfrm>
              <a:off x="2635495" y="2787467"/>
              <a:ext cx="503081" cy="52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E67D784-69F5-41E4-8D24-9F140D0C8897}"/>
                </a:ext>
              </a:extLst>
            </p:cNvPr>
            <p:cNvSpPr txBox="1"/>
            <p:nvPr/>
          </p:nvSpPr>
          <p:spPr>
            <a:xfrm>
              <a:off x="6587020" y="2787467"/>
              <a:ext cx="576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500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F98F66C-095B-4F8F-912F-790EAE9745CA}"/>
                </a:ext>
              </a:extLst>
            </p:cNvPr>
            <p:cNvSpPr txBox="1"/>
            <p:nvPr/>
          </p:nvSpPr>
          <p:spPr>
            <a:xfrm>
              <a:off x="8544977" y="2787466"/>
              <a:ext cx="984084" cy="46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1000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31637A2-EE37-4773-A483-6D2451BA1BC9}"/>
                </a:ext>
              </a:extLst>
            </p:cNvPr>
            <p:cNvCxnSpPr>
              <a:cxnSpLocks/>
            </p:cNvCxnSpPr>
            <p:nvPr/>
          </p:nvCxnSpPr>
          <p:spPr>
            <a:xfrm>
              <a:off x="4864763" y="3078598"/>
              <a:ext cx="0" cy="2970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6492228-BCFD-448E-A979-6A56AE6A398E}"/>
                </a:ext>
              </a:extLst>
            </p:cNvPr>
            <p:cNvSpPr/>
            <p:nvPr/>
          </p:nvSpPr>
          <p:spPr>
            <a:xfrm>
              <a:off x="10510879" y="2787466"/>
              <a:ext cx="888008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10000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D17ADDC-3A59-4995-AA4D-DE40CDCD3848}"/>
                </a:ext>
              </a:extLst>
            </p:cNvPr>
            <p:cNvSpPr/>
            <p:nvPr/>
          </p:nvSpPr>
          <p:spPr>
            <a:xfrm>
              <a:off x="11573339" y="3190967"/>
              <a:ext cx="1206336" cy="526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err="1"/>
                <a:t>storaged</a:t>
              </a:r>
              <a:endParaRPr lang="en-US" altLang="zh-CN" dirty="0"/>
            </a:p>
          </p:txBody>
        </p:sp>
        <p:sp>
          <p:nvSpPr>
            <p:cNvPr id="21" name="右大括号 20">
              <a:extLst>
                <a:ext uri="{FF2B5EF4-FFF2-40B4-BE49-F238E27FC236}">
                  <a16:creationId xmlns:a16="http://schemas.microsoft.com/office/drawing/2014/main" id="{280B8764-B814-4BB6-A51B-4AE0F5E5D958}"/>
                </a:ext>
              </a:extLst>
            </p:cNvPr>
            <p:cNvSpPr/>
            <p:nvPr/>
          </p:nvSpPr>
          <p:spPr>
            <a:xfrm rot="5400000">
              <a:off x="7161924" y="1142150"/>
              <a:ext cx="475247" cy="5061438"/>
            </a:xfrm>
            <a:prstGeom prst="rightBrace">
              <a:avLst>
                <a:gd name="adj1" fmla="val 8333"/>
                <a:gd name="adj2" fmla="val 78741"/>
              </a:avLst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7EE19EA0-6D87-4BBF-8043-85C4A0DEB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0705" y="3400830"/>
              <a:ext cx="0" cy="516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右大括号 22">
              <a:extLst>
                <a:ext uri="{FF2B5EF4-FFF2-40B4-BE49-F238E27FC236}">
                  <a16:creationId xmlns:a16="http://schemas.microsoft.com/office/drawing/2014/main" id="{4356B2AD-CF77-4162-B8D1-4EF3C495A2F7}"/>
                </a:ext>
              </a:extLst>
            </p:cNvPr>
            <p:cNvSpPr/>
            <p:nvPr/>
          </p:nvSpPr>
          <p:spPr>
            <a:xfrm rot="16200000">
              <a:off x="6489916" y="-1356443"/>
              <a:ext cx="772477" cy="8037983"/>
            </a:xfrm>
            <a:prstGeom prst="rightBrace">
              <a:avLst>
                <a:gd name="adj1" fmla="val 14356"/>
                <a:gd name="adj2" fmla="val 31715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右大括号 23">
              <a:extLst>
                <a:ext uri="{FF2B5EF4-FFF2-40B4-BE49-F238E27FC236}">
                  <a16:creationId xmlns:a16="http://schemas.microsoft.com/office/drawing/2014/main" id="{BBB93354-52FB-4486-B9A2-0FF48485D916}"/>
                </a:ext>
              </a:extLst>
            </p:cNvPr>
            <p:cNvSpPr/>
            <p:nvPr/>
          </p:nvSpPr>
          <p:spPr>
            <a:xfrm rot="16200000">
              <a:off x="1610790" y="1808876"/>
              <a:ext cx="475247" cy="2004586"/>
            </a:xfrm>
            <a:prstGeom prst="rightBrace">
              <a:avLst>
                <a:gd name="adj1" fmla="val 8333"/>
                <a:gd name="adj2" fmla="val 317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右大括号 24">
              <a:extLst>
                <a:ext uri="{FF2B5EF4-FFF2-40B4-BE49-F238E27FC236}">
                  <a16:creationId xmlns:a16="http://schemas.microsoft.com/office/drawing/2014/main" id="{1C3A5EC2-5714-4574-86E7-EDA10DC6B4A8}"/>
                </a:ext>
              </a:extLst>
            </p:cNvPr>
            <p:cNvSpPr/>
            <p:nvPr/>
          </p:nvSpPr>
          <p:spPr>
            <a:xfrm rot="5400000">
              <a:off x="8577113" y="1730023"/>
              <a:ext cx="638294" cy="4036255"/>
            </a:xfrm>
            <a:prstGeom prst="rightBrace">
              <a:avLst>
                <a:gd name="adj1" fmla="val 48546"/>
                <a:gd name="adj2" fmla="val 321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C36BA7B-5772-47BE-9A1B-859F237E1DED}"/>
                </a:ext>
              </a:extLst>
            </p:cNvPr>
            <p:cNvSpPr/>
            <p:nvPr/>
          </p:nvSpPr>
          <p:spPr>
            <a:xfrm>
              <a:off x="-261087" y="1948959"/>
              <a:ext cx="3570186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dirty="0"/>
                <a:t>Single-turn Trajectory Correction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4A14BE1-D1AC-471B-8806-3C4A6BD88333}"/>
                </a:ext>
              </a:extLst>
            </p:cNvPr>
            <p:cNvSpPr/>
            <p:nvPr/>
          </p:nvSpPr>
          <p:spPr>
            <a:xfrm>
              <a:off x="1685217" y="3936459"/>
              <a:ext cx="23724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RF on</a:t>
              </a:r>
              <a:endParaRPr lang="zh-CN" altLang="en-US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F081505-DACA-4FC8-BCE3-05865F8A685E}"/>
                </a:ext>
              </a:extLst>
            </p:cNvPr>
            <p:cNvSpPr/>
            <p:nvPr/>
          </p:nvSpPr>
          <p:spPr>
            <a:xfrm>
              <a:off x="3497721" y="1569833"/>
              <a:ext cx="4046555" cy="922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dirty="0"/>
                <a:t>Multi-turn Trajectory Correction, Injection Beam Trajectory Correction</a:t>
              </a:r>
              <a:endParaRPr lang="en-US" altLang="zh-CN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17B7F7C-5E1F-4785-826C-B91E8A1316FC}"/>
                </a:ext>
              </a:extLst>
            </p:cNvPr>
            <p:cNvSpPr/>
            <p:nvPr/>
          </p:nvSpPr>
          <p:spPr>
            <a:xfrm>
              <a:off x="4570770" y="3866367"/>
              <a:ext cx="25259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dirty="0">
                  <a:sym typeface="Wingdings" panose="05000000000000000000" pitchFamily="2" charset="2"/>
                </a:rPr>
                <a:t>Tune tuning, </a:t>
              </a:r>
            </a:p>
            <a:p>
              <a:pPr marL="0" lvl="1" algn="ctr"/>
              <a:r>
                <a:rPr lang="en-US" altLang="zh-CN" dirty="0">
                  <a:sym typeface="Wingdings" panose="05000000000000000000" pitchFamily="2" charset="2"/>
                </a:rPr>
                <a:t>RF Phase tuning</a:t>
              </a:r>
              <a:endParaRPr lang="en-US" altLang="zh-CN" dirty="0"/>
            </a:p>
            <a:p>
              <a:pPr marL="0" lvl="1" algn="ctr"/>
              <a:endParaRPr lang="en-US" altLang="zh-CN" dirty="0">
                <a:sym typeface="Wingdings" panose="05000000000000000000" pitchFamily="2" charset="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EC1FE05-1952-4776-9DE8-04F43C16F0D3}"/>
                </a:ext>
              </a:extLst>
            </p:cNvPr>
            <p:cNvSpPr/>
            <p:nvPr/>
          </p:nvSpPr>
          <p:spPr>
            <a:xfrm>
              <a:off x="8491592" y="4043746"/>
              <a:ext cx="2403551" cy="46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TBT Optics Correction</a:t>
              </a: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5D29AA7F-B7A9-41C3-86E3-2CB6AEE1D151}"/>
              </a:ext>
            </a:extLst>
          </p:cNvPr>
          <p:cNvSpPr/>
          <p:nvPr/>
        </p:nvSpPr>
        <p:spPr>
          <a:xfrm>
            <a:off x="152023" y="3685278"/>
            <a:ext cx="6398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Results indicate that after correction, approximately 30% of the particles survive for more than 10,000 turns.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This can meet the needs of subsequent more detailed corrections, forming a complete process with previous simulation correction results.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 The algorithm is still undergoing optimization.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research still lacks many details, with some conditions such as the quality of the injection beam and more detailed physical apertures being updated and iterated.</a:t>
            </a:r>
            <a:endParaRPr lang="en-US" sz="2000" b="0" i="0" dirty="0">
              <a:solidFill>
                <a:srgbClr val="24292F"/>
              </a:solidFill>
              <a:effectLst/>
              <a:latin typeface="Noto Sans SC"/>
            </a:endParaRPr>
          </a:p>
        </p:txBody>
      </p:sp>
      <p:pic>
        <p:nvPicPr>
          <p:cNvPr id="39" name="图片 38" descr="D:\AT1.4\ErrorStudy\HEPS\FirstTurn\FirstTurn\crosscheck\AR9_SU.png">
            <a:extLst>
              <a:ext uri="{FF2B5EF4-FFF2-40B4-BE49-F238E27FC236}">
                <a16:creationId xmlns:a16="http://schemas.microsoft.com/office/drawing/2014/main" id="{9E42501B-2BA9-40EF-A82E-75787A5F43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78" y="3554798"/>
            <a:ext cx="4525638" cy="2903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82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A992E8C-3448-4E5E-B30C-8096217BD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Injection to storage:</a:t>
            </a:r>
            <a:r>
              <a:rPr lang="en-US" altLang="zh-CN" dirty="0"/>
              <a:t> Filling the gap in the simulation of the entire process commissioning.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>
                <a:highlight>
                  <a:srgbClr val="FFFF00"/>
                </a:highlight>
              </a:rPr>
              <a:t>First-turn, injection correction program, longitudinal parameter optimization program, etc.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Fast measurement and correction:</a:t>
            </a:r>
            <a:r>
              <a:rPr lang="en-US" altLang="zh-CN" dirty="0"/>
              <a:t> The application and evaluation of these fast correction programs for the CEPC Booster will be based on the TBT BPM measurement and correction program.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Optimization of correction elements layout:</a:t>
            </a:r>
            <a:r>
              <a:rPr lang="en-US" altLang="zh-CN" dirty="0"/>
              <a:t> Reducing costs while maintaining performance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Dynamic errors and drift:</a:t>
            </a:r>
            <a:r>
              <a:rPr lang="en-US" altLang="zh-CN" dirty="0"/>
              <a:t> jitter/vibration/ground drift ↔ feedback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Abnormal situations: </a:t>
            </a:r>
            <a:r>
              <a:rPr lang="en-US" altLang="zh-CN" dirty="0"/>
              <a:t>Identification and handling in commissioning process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7214565-FF0F-476E-9613-4A09ED5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Further Plan in the EDR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487A2C-F6D6-478E-87B0-C2B477E4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6FA53D-0822-4C97-8F28-F8931035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80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A732640-FB89-4C0D-BD58-40A76169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Summary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B65BEB-BA97-4166-B867-E58436F5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ACAC55-4D9D-43EB-BB44-8BAE5515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ECBB2B4-6E86-47C4-8D46-FCEE48FD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75"/>
            <a:ext cx="10763325" cy="484028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n-lt"/>
              </a:rPr>
              <a:t>For the existing error simulation settings, the corrected TME structure Lattice design (TDR) can meet the aperture requirements at various energy levels. </a:t>
            </a:r>
          </a:p>
          <a:p>
            <a:pPr lvl="1"/>
            <a:r>
              <a:rPr lang="en-US" dirty="0">
                <a:latin typeface="+mn-lt"/>
              </a:rPr>
              <a:t>If the Lattice design needs modification, the existing correction process can promptly provide simulation results and an assessment of the Lattice's robustness.</a:t>
            </a:r>
          </a:p>
          <a:p>
            <a:r>
              <a:rPr lang="en-US" dirty="0">
                <a:latin typeface="+mn-lt"/>
              </a:rPr>
              <a:t>In the EDR research plan, there is a focus on the needs of the actual machine. </a:t>
            </a:r>
          </a:p>
          <a:p>
            <a:pPr lvl="1"/>
            <a:r>
              <a:rPr lang="en-US" dirty="0">
                <a:latin typeface="+mn-lt"/>
              </a:rPr>
              <a:t>The initial beam </a:t>
            </a:r>
            <a:r>
              <a:rPr lang="en-US" altLang="zh-CN" dirty="0">
                <a:latin typeface="+mn-lt"/>
              </a:rPr>
              <a:t>commissioning</a:t>
            </a:r>
            <a:r>
              <a:rPr lang="en-US" dirty="0">
                <a:latin typeface="+mn-lt"/>
              </a:rPr>
              <a:t> study (starting from the first turn...) has essentially completed its algorithm, and correction attempts aimed at 10000 turns can be successfully accomplished. </a:t>
            </a:r>
          </a:p>
          <a:p>
            <a:pPr lvl="2"/>
            <a:r>
              <a:rPr lang="en-US" dirty="0">
                <a:latin typeface="+mn-lt"/>
              </a:rPr>
              <a:t>The correction algorithm still has room for optimization.</a:t>
            </a:r>
          </a:p>
          <a:p>
            <a:pPr lvl="2"/>
            <a:r>
              <a:rPr lang="en-US" dirty="0"/>
              <a:t>Subsequent related research includes the accumulation of Seeds; iteration between the design and simulation results of injection beams, hardware errors, physical apertures, etc.</a:t>
            </a:r>
          </a:p>
          <a:p>
            <a:pPr lvl="1"/>
            <a:r>
              <a:rPr lang="en-US" dirty="0">
                <a:latin typeface="+mn-lt"/>
              </a:rPr>
              <a:t>Other research directions in the EDR plan are also ongoing, and the plan itself is continuously being supplemented and refined.</a:t>
            </a:r>
          </a:p>
          <a:p>
            <a:pPr>
              <a:lnSpc>
                <a:spcPct val="120000"/>
              </a:lnSpc>
            </a:pPr>
            <a:endParaRPr lang="en-US" altLang="zh-CN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9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74AC2-57F4-4986-806A-9BBAE03AF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916832"/>
            <a:ext cx="10363200" cy="2286916"/>
          </a:xfrm>
        </p:spPr>
        <p:txBody>
          <a:bodyPr/>
          <a:lstStyle/>
          <a:p>
            <a:r>
              <a:rPr lang="en-US" altLang="zh-SG" dirty="0"/>
              <a:t>Thanks for your attention!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169897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983432" y="1628800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Booster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Booster design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Error and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correction in TDR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First turn commissioning simulation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Further plan in the EDR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Booster 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Design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2024 CEPC Workshop EU Edition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74295EE-DC98-4D72-89A6-BA07EA28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3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1694205" y="1246667"/>
            <a:ext cx="523229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like structure (cell length=78m)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Interleave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scheme</a:t>
            </a: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Emittance@120GeV=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1.26nm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336360" y="980728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Wang, C. H. Yu, Y. M. Peng…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318954" y="2246592"/>
            <a:ext cx="4192660" cy="3761453"/>
            <a:chOff x="1026322" y="2710301"/>
            <a:chExt cx="4218798" cy="375713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6322" y="3035087"/>
              <a:ext cx="4218798" cy="3432345"/>
            </a:xfrm>
            <a:prstGeom prst="rect">
              <a:avLst/>
            </a:prstGeom>
          </p:spPr>
        </p:pic>
        <p:sp>
          <p:nvSpPr>
            <p:cNvPr id="19" name="下箭头 18"/>
            <p:cNvSpPr/>
            <p:nvPr/>
          </p:nvSpPr>
          <p:spPr>
            <a:xfrm>
              <a:off x="2927411" y="2710301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下箭头 19"/>
            <p:cNvSpPr/>
            <p:nvPr/>
          </p:nvSpPr>
          <p:spPr>
            <a:xfrm>
              <a:off x="3356101" y="2717976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下箭头 21"/>
            <p:cNvSpPr/>
            <p:nvPr/>
          </p:nvSpPr>
          <p:spPr>
            <a:xfrm>
              <a:off x="2033842" y="2750853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下箭头 22"/>
            <p:cNvSpPr/>
            <p:nvPr/>
          </p:nvSpPr>
          <p:spPr>
            <a:xfrm>
              <a:off x="4231034" y="2717961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08758" y="4408636"/>
              <a:ext cx="788314" cy="295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Arc cell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6744072" y="1297507"/>
            <a:ext cx="436368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idea: uniform distribution for the Q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magnet (B+S) scheme possible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advance/cell: 100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(H) / 28 (V)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10991" t="4417" r="9614" b="19412"/>
          <a:stretch>
            <a:fillRect/>
          </a:stretch>
        </p:blipFill>
        <p:spPr>
          <a:xfrm>
            <a:off x="7187576" y="2306319"/>
            <a:ext cx="3133468" cy="21229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11139" t="12568" r="9982" b="6770"/>
          <a:stretch>
            <a:fillRect/>
          </a:stretch>
        </p:blipFill>
        <p:spPr>
          <a:xfrm>
            <a:off x="7255635" y="4479642"/>
            <a:ext cx="3094732" cy="223492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148025" y="3089161"/>
            <a:ext cx="1309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sup.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056440" y="5156387"/>
            <a:ext cx="803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ring</a:t>
            </a:r>
          </a:p>
        </p:txBody>
      </p:sp>
    </p:spTree>
    <p:extLst>
      <p:ext uri="{BB962C8B-B14F-4D97-AF65-F5344CB8AC3E}">
        <p14:creationId xmlns:p14="http://schemas.microsoft.com/office/powerpoint/2010/main" val="156537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9456" y="116632"/>
            <a:ext cx="1011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Error Set </a:t>
            </a: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 Simulation</a:t>
            </a:r>
          </a:p>
        </p:txBody>
      </p:sp>
      <p:graphicFrame>
        <p:nvGraphicFramePr>
          <p:cNvPr id="8" name="内容占位符 3"/>
          <p:cNvGraphicFramePr/>
          <p:nvPr>
            <p:extLst/>
          </p:nvPr>
        </p:nvGraphicFramePr>
        <p:xfrm>
          <a:off x="758356" y="1651082"/>
          <a:ext cx="4674328" cy="16916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7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l-GR" altLang="zh-CN" sz="1400" dirty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cutoff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Transverse shift X/Y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Longitudinal shift Z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Tilt about X/Y (mrad)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/>
                        <a:t>Tilt about Z (mrad)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Nominal field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6389397" y="1651082"/>
          <a:ext cx="4696406" cy="64008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7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Accuracy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(m)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Tilt (mrad)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Offset w/ BBA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(mm)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BPM(10Hz)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1e-7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5%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30e-3</a:t>
                      </a:r>
                      <a:endParaRPr lang="zh-CN" sz="1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1324404" y="3526932"/>
          <a:ext cx="3537946" cy="28396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4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6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dipole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quadrupole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B1/B0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Symbol" panose="05050102010706020507"/>
                        </a:rPr>
                        <a:t>2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B2/B0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Symbol" panose="05050102010706020507"/>
                        </a:rPr>
                        <a:t>5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B2/B1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310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B3/B0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210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B3/B1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Symbol" panose="05050102010706020507"/>
                        </a:rPr>
                        <a:t>2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B4/B0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810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B4/B1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110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B5/B0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210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B5/B1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110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B6/B0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810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B6/B1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B7/B0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210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B7/B1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B8/B0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810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B8/B1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B9/B0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210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B9/B1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B10/B0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810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B10/B1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8C7D74-1C43-414F-9E0C-8505D967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E54622-79C9-4067-A786-84FD7FCB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B7A098-CEE9-4A59-819B-D2FBC7F40CEB}"/>
              </a:ext>
            </a:extLst>
          </p:cNvPr>
          <p:cNvSpPr txBox="1"/>
          <p:nvPr/>
        </p:nvSpPr>
        <p:spPr>
          <a:xfrm>
            <a:off x="6456040" y="2525259"/>
            <a:ext cx="5232290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23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#BPM~2400</a:t>
            </a:r>
          </a:p>
          <a:p>
            <a:pPr lvl="1">
              <a:lnSpc>
                <a:spcPts val="2300"/>
              </a:lnSpc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#Corrector~1200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EEB8595-5C8E-461E-AB0D-7495B45C3AAE}"/>
              </a:ext>
            </a:extLst>
          </p:cNvPr>
          <p:cNvSpPr/>
          <p:nvPr/>
        </p:nvSpPr>
        <p:spPr>
          <a:xfrm>
            <a:off x="669664" y="1158980"/>
            <a:ext cx="4851713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Simulation based on Accelerator Toolbox(AT).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C073640-5E25-434D-B166-7CF6EBEB2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00" y="3697817"/>
            <a:ext cx="3031200" cy="22734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708D71-7D84-4FEB-9356-EF39A93AB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3697817"/>
            <a:ext cx="3031200" cy="22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9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5F9E90F-91A3-4890-8C42-E73092E9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+ Horizontal dispersion 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2-level iteration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marL="940050" lvl="2" indent="-360000" algn="just">
              <a:spcBef>
                <a:spcPts val="0"/>
              </a:spcBef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Loop: 20%~100% Corrector</a:t>
            </a:r>
          </a:p>
          <a:p>
            <a:pPr marL="940050" lvl="2" indent="-360000" algn="just">
              <a:spcBef>
                <a:spcPts val="0"/>
              </a:spcBef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Loop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30%~80% Singular Value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 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adjustment by corrector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80um RMS in both plan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 + LOCO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30GeV simulation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quadrupole independent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 included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and vertical dispersion correction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used for the simulation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beam polarization. (Z.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 quadrupole magnets are arranged in both the dispersion free section and the arc section to correct coupling and vertical dispersion independently. 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coupling control target being better than 0.5%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4D81E23-8DDB-44C8-BC96-F978144C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Correction Process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B3162D-993D-464F-A2C1-0A41562C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E60F5C-D26A-48BE-81DB-3AE2DC42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08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5F9E90F-91A3-4890-8C42-E73092E9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+ Horizontal dispersion 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2-level iteration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marL="940050" lvl="2" indent="-360000" algn="just">
              <a:spcBef>
                <a:spcPts val="0"/>
              </a:spcBef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Loop: 20%~100% Corrector</a:t>
            </a:r>
          </a:p>
          <a:p>
            <a:pPr marL="940050" lvl="2" indent="-360000" algn="just">
              <a:spcBef>
                <a:spcPts val="0"/>
              </a:spcBef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Loop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30%~80% Singular Value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 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adjustment by corrector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80um RMS in both plan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 + LOCO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30GeV simulation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quadrupole independent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 included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and vertical dispersion correction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used for the simulation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beam polarization. (Z.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 quadrupole magnets are arranged in both the dispersion free section and the arc section to correct coupling and vertical dispersion independently. 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coupling control target being better than 0.5%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4D81E23-8DDB-44C8-BC96-F978144C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Correction Process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B3162D-993D-464F-A2C1-0A41562C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E60F5C-D26A-48BE-81DB-3AE2DC42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CAB5D794-233F-484B-BCE5-1012E79BD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46" y="1628800"/>
            <a:ext cx="3600000" cy="27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A4C1C1-31AF-4B3C-8C2D-206C351FD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628800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8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5F9E90F-91A3-4890-8C42-E73092E9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+ Horizontal dispersion 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2-level iteration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marL="940050" lvl="2" indent="-360000" algn="just">
              <a:spcBef>
                <a:spcPts val="0"/>
              </a:spcBef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Loop: 20%~100% Corrector</a:t>
            </a:r>
          </a:p>
          <a:p>
            <a:pPr marL="940050" lvl="2" indent="-360000" algn="just">
              <a:spcBef>
                <a:spcPts val="0"/>
              </a:spcBef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Loop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30%~80% Singular Value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 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adjustment by corrector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80um RMS in both plan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 + LOCO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30GeV simulation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quadrupole independent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 included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and vertical dispersion correction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used for the simulation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beam polarization. (Z.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 quadrupole magnets are arranged in both the dispersion free section and the arc section to correct coupling and vertical dispersion independently. 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coupling control target being better than 0.5%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4D81E23-8DDB-44C8-BC96-F978144C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Correction Process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B3162D-993D-464F-A2C1-0A41562C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E60F5C-D26A-48BE-81DB-3AE2DC42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CB5E7AFE-01A5-4421-B5B5-BED764060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75" y="3853982"/>
            <a:ext cx="3600000" cy="2698971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BEA962B-A5D2-42BE-83AA-7C9E996D3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19317"/>
              </p:ext>
            </p:extLst>
          </p:nvPr>
        </p:nvGraphicFramePr>
        <p:xfrm>
          <a:off x="1036970" y="5563958"/>
          <a:ext cx="3528392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382">
                  <a:extLst>
                    <a:ext uri="{9D8B030D-6E8A-4147-A177-3AD203B41FA5}">
                      <a16:colId xmlns:a16="http://schemas.microsoft.com/office/drawing/2014/main" val="599025186"/>
                    </a:ext>
                  </a:extLst>
                </a:gridCol>
                <a:gridCol w="939005">
                  <a:extLst>
                    <a:ext uri="{9D8B030D-6E8A-4147-A177-3AD203B41FA5}">
                      <a16:colId xmlns:a16="http://schemas.microsoft.com/office/drawing/2014/main" val="855026174"/>
                    </a:ext>
                  </a:extLst>
                </a:gridCol>
                <a:gridCol w="939005">
                  <a:extLst>
                    <a:ext uri="{9D8B030D-6E8A-4147-A177-3AD203B41FA5}">
                      <a16:colId xmlns:a16="http://schemas.microsoft.com/office/drawing/2014/main" val="1618515917"/>
                    </a:ext>
                  </a:extLst>
                </a:gridCol>
              </a:tblGrid>
              <a:tr h="2738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RMS@30GeV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X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6341"/>
                  </a:ext>
                </a:extLst>
              </a:tr>
              <a:tr h="2738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Orbit (mm)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/>
                        <a:t>0.080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0.080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9435"/>
                  </a:ext>
                </a:extLst>
              </a:tr>
              <a:tr h="2738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Beta Beating(%)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/>
                        <a:t>0.8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3969"/>
                  </a:ext>
                </a:extLst>
              </a:tr>
              <a:tr h="273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/>
                        <a:t>Δ Dispersion(mm)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/>
                        <a:t>2.7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48521"/>
                  </a:ext>
                </a:extLst>
              </a:tr>
            </a:tbl>
          </a:graphicData>
        </a:graphic>
      </p:graphicFrame>
      <p:pic>
        <p:nvPicPr>
          <p:cNvPr id="8" name="内容占位符 4">
            <a:extLst>
              <a:ext uri="{FF2B5EF4-FFF2-40B4-BE49-F238E27FC236}">
                <a16:creationId xmlns:a16="http://schemas.microsoft.com/office/drawing/2014/main" id="{4F8832C3-027E-4CFB-97D6-112D04070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42" y="909046"/>
            <a:ext cx="3600000" cy="27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E1F74F-074E-475F-9AB4-790D1C1FA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28" y="909046"/>
            <a:ext cx="3600000" cy="27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D77424-D1DE-43BE-B9F8-3746F93663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42" y="3853982"/>
            <a:ext cx="3600000" cy="26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6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E9930DC-0CE7-49B5-9C41-72EE57DA1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00740DD-B4C2-411A-8D6F-DF14FAA6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w/ Correction</a:t>
            </a:r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EF9E12-C2E9-47F9-B86E-584A470C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A6324C-0093-456F-ACC1-F141C415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061128-8198-40F3-9654-C1B838D776C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132" y="1585559"/>
            <a:ext cx="3960000" cy="25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02A26C-4783-4773-809A-5D8F52A141D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15999" y="1585559"/>
            <a:ext cx="3960000" cy="25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B1E203E-C441-49ED-881A-F31C6622AE2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132" y="4175179"/>
            <a:ext cx="3960000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EFDC30-03A8-4D33-9FE9-DA6CC8C8E6D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15999" y="4175179"/>
            <a:ext cx="3960000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1BB7E-287E-4A00-BFB9-64003860CB0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142196" y="4175179"/>
            <a:ext cx="3960000" cy="2520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CE264A2-1DA2-42B2-96D3-B9C19DCCD586}"/>
              </a:ext>
            </a:extLst>
          </p:cNvPr>
          <p:cNvSpPr/>
          <p:nvPr/>
        </p:nvSpPr>
        <p:spPr>
          <a:xfrm>
            <a:off x="666712" y="177281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30GeV</a:t>
            </a:r>
            <a:endParaRPr 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2B2AEA9-F079-467A-82DA-3E913B44E28D}"/>
              </a:ext>
            </a:extLst>
          </p:cNvPr>
          <p:cNvSpPr/>
          <p:nvPr/>
        </p:nvSpPr>
        <p:spPr>
          <a:xfrm>
            <a:off x="4655840" y="1791804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45GeV</a:t>
            </a:r>
            <a:endParaRPr 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9D61F6C-A858-4E14-B35A-3003834B54A7}"/>
              </a:ext>
            </a:extLst>
          </p:cNvPr>
          <p:cNvSpPr/>
          <p:nvPr/>
        </p:nvSpPr>
        <p:spPr>
          <a:xfrm>
            <a:off x="767408" y="4265442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80GeV</a:t>
            </a:r>
            <a:endParaRPr 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0DD9CCF-EC0D-4B90-BA07-4AED87367187}"/>
              </a:ext>
            </a:extLst>
          </p:cNvPr>
          <p:cNvSpPr/>
          <p:nvPr/>
        </p:nvSpPr>
        <p:spPr>
          <a:xfrm>
            <a:off x="4688563" y="432251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120GeV</a:t>
            </a:r>
            <a:endParaRPr 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7ABA95-C4EB-4702-A959-CB8541D484BD}"/>
              </a:ext>
            </a:extLst>
          </p:cNvPr>
          <p:cNvSpPr/>
          <p:nvPr/>
        </p:nvSpPr>
        <p:spPr>
          <a:xfrm>
            <a:off x="8737600" y="425582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180GeV</a:t>
            </a:r>
            <a:endParaRPr 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91F5B35-F395-48A1-930D-DF9378B26B8E}"/>
              </a:ext>
            </a:extLst>
          </p:cNvPr>
          <p:cNvSpPr txBox="1"/>
          <p:nvPr/>
        </p:nvSpPr>
        <p:spPr>
          <a:xfrm>
            <a:off x="8075999" y="1957482"/>
            <a:ext cx="4315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 (w.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sawtooth orbit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taper@180GeV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F865A37-751F-4E96-BD25-A9DA4548F76E}"/>
              </a:ext>
            </a:extLst>
          </p:cNvPr>
          <p:cNvSpPr/>
          <p:nvPr/>
        </p:nvSpPr>
        <p:spPr>
          <a:xfrm>
            <a:off x="1617883" y="3290500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axis injection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6468DE-E855-4B58-9E6D-56922CC3B5BE}"/>
              </a:ext>
            </a:extLst>
          </p:cNvPr>
          <p:cNvSpPr/>
          <p:nvPr/>
        </p:nvSpPr>
        <p:spPr>
          <a:xfrm>
            <a:off x="5558651" y="2696146"/>
            <a:ext cx="1438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collider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8ED109E-3D96-4058-9571-17326F21832D}"/>
              </a:ext>
            </a:extLst>
          </p:cNvPr>
          <p:cNvSpPr/>
          <p:nvPr/>
        </p:nvSpPr>
        <p:spPr>
          <a:xfrm>
            <a:off x="1599144" y="5310529"/>
            <a:ext cx="1438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collider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F3F24E0-B901-4D97-9BBE-3F26ADF52B43}"/>
              </a:ext>
            </a:extLst>
          </p:cNvPr>
          <p:cNvSpPr/>
          <p:nvPr/>
        </p:nvSpPr>
        <p:spPr>
          <a:xfrm>
            <a:off x="5558651" y="5048919"/>
            <a:ext cx="1438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collider</a:t>
            </a:r>
          </a:p>
        </p:txBody>
      </p:sp>
    </p:spTree>
    <p:extLst>
      <p:ext uri="{BB962C8B-B14F-4D97-AF65-F5344CB8AC3E}">
        <p14:creationId xmlns:p14="http://schemas.microsoft.com/office/powerpoint/2010/main" val="357522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A992E8C-3448-4E5E-B30C-8096217BD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Injection to storage:</a:t>
            </a:r>
            <a:r>
              <a:rPr lang="en-US" altLang="zh-CN" dirty="0"/>
              <a:t> Filling the gap in the simulation of the entire process commissioning.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First-turn, injection correction program, longitudinal parameter optimization program, etc.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Fast measurement and correction:</a:t>
            </a:r>
            <a:r>
              <a:rPr lang="en-US" altLang="zh-CN" dirty="0"/>
              <a:t> The application and evaluation of these fast correction programs for the CEPC Booster will be based on the TBT BPM measurement and correction program.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Optimization of correction elements layout:</a:t>
            </a:r>
            <a:r>
              <a:rPr lang="en-US" altLang="zh-CN" dirty="0"/>
              <a:t> Reducing costs while maintaining performance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Dynamic errors and drift:</a:t>
            </a:r>
            <a:r>
              <a:rPr lang="en-US" altLang="zh-CN" dirty="0"/>
              <a:t> jitter/vibration/ground drift ↔ feedback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Abnormal situations: </a:t>
            </a:r>
            <a:r>
              <a:rPr lang="en-US" altLang="zh-CN" dirty="0"/>
              <a:t>Identification and handling in commissioning process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7214565-FF0F-476E-9613-4A09ED5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Further Plan in the EDR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487A2C-F6D6-478E-87B0-C2B477E4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6FA53D-0822-4C97-8F28-F8931035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17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51077</TotalTime>
  <Words>1964</Words>
  <Application>Microsoft Office PowerPoint</Application>
  <PresentationFormat>宽屏</PresentationFormat>
  <Paragraphs>326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Noto Sans SC</vt:lpstr>
      <vt:lpstr>等线</vt:lpstr>
      <vt:lpstr>宋体</vt:lpstr>
      <vt:lpstr>微软雅黑</vt:lpstr>
      <vt:lpstr>Arial</vt:lpstr>
      <vt:lpstr>Arial Black</vt:lpstr>
      <vt:lpstr>Calibri</vt:lpstr>
      <vt:lpstr>Symbol</vt:lpstr>
      <vt:lpstr>Times New Roman</vt:lpstr>
      <vt:lpstr>Wingdings</vt:lpstr>
      <vt:lpstr>Office 主题</vt:lpstr>
      <vt:lpstr>PowerPoint 演示文稿</vt:lpstr>
      <vt:lpstr>Content</vt:lpstr>
      <vt:lpstr>Booster Design</vt:lpstr>
      <vt:lpstr>PowerPoint 演示文稿</vt:lpstr>
      <vt:lpstr>Correction Process</vt:lpstr>
      <vt:lpstr>Correction Process</vt:lpstr>
      <vt:lpstr>Correction Process</vt:lpstr>
      <vt:lpstr>DA w/ Correction</vt:lpstr>
      <vt:lpstr>Further Plan in the EDR</vt:lpstr>
      <vt:lpstr>First Turn Commissioning</vt:lpstr>
      <vt:lpstr>First Turn Commissioning</vt:lpstr>
      <vt:lpstr>First Turn Commissioning</vt:lpstr>
      <vt:lpstr>First Turn Commissioning</vt:lpstr>
      <vt:lpstr>First Turn Commissioning</vt:lpstr>
      <vt:lpstr>Further Plan in the EDR</vt:lpstr>
      <vt:lpstr>Summary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季大恒</cp:lastModifiedBy>
  <cp:revision>2211</cp:revision>
  <cp:lastPrinted>2022-11-06T05:19:21Z</cp:lastPrinted>
  <dcterms:created xsi:type="dcterms:W3CDTF">2012-09-04T11:33:36Z</dcterms:created>
  <dcterms:modified xsi:type="dcterms:W3CDTF">2024-04-08T12:10:00Z</dcterms:modified>
</cp:coreProperties>
</file>