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67" r:id="rId3"/>
  </p:sldMasterIdLst>
  <p:notesMasterIdLst>
    <p:notesMasterId r:id="rId37"/>
  </p:notesMasterIdLst>
  <p:sldIdLst>
    <p:sldId id="953" r:id="rId4"/>
    <p:sldId id="973" r:id="rId5"/>
    <p:sldId id="974" r:id="rId6"/>
    <p:sldId id="284" r:id="rId7"/>
    <p:sldId id="264" r:id="rId8"/>
    <p:sldId id="957" r:id="rId9"/>
    <p:sldId id="994" r:id="rId10"/>
    <p:sldId id="1567" r:id="rId11"/>
    <p:sldId id="1112" r:id="rId12"/>
    <p:sldId id="278" r:id="rId13"/>
    <p:sldId id="958" r:id="rId14"/>
    <p:sldId id="256" r:id="rId15"/>
    <p:sldId id="257" r:id="rId16"/>
    <p:sldId id="1568" r:id="rId17"/>
    <p:sldId id="1569" r:id="rId18"/>
    <p:sldId id="1009" r:id="rId19"/>
    <p:sldId id="1047" r:id="rId20"/>
    <p:sldId id="1023" r:id="rId21"/>
    <p:sldId id="1048" r:id="rId22"/>
    <p:sldId id="258" r:id="rId23"/>
    <p:sldId id="1115" r:id="rId24"/>
    <p:sldId id="1113" r:id="rId25"/>
    <p:sldId id="1114" r:id="rId26"/>
    <p:sldId id="1020" r:id="rId27"/>
    <p:sldId id="1021" r:id="rId28"/>
    <p:sldId id="972" r:id="rId29"/>
    <p:sldId id="1068" r:id="rId30"/>
    <p:sldId id="626" r:id="rId31"/>
    <p:sldId id="962" r:id="rId32"/>
    <p:sldId id="1109" r:id="rId33"/>
    <p:sldId id="1110" r:id="rId34"/>
    <p:sldId id="1111" r:id="rId35"/>
    <p:sldId id="1570" r:id="rId36"/>
  </p:sldIdLst>
  <p:sldSz cx="12192000" cy="6858000"/>
  <p:notesSz cx="6858000" cy="9144000"/>
  <p:defaultText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1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SG"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9E23B-E578-400C-BE46-6ED8EB843C28}" type="datetimeFigureOut">
              <a:rPr lang="zh-SG" altLang="en-US" smtClean="0"/>
              <a:t>8/4/2024</a:t>
            </a:fld>
            <a:endParaRPr lang="zh-SG"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SG"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SG"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EA7DAD-3535-4EA5-BFAF-FACDA330C564}" type="slidenum">
              <a:rPr lang="zh-SG" altLang="en-US" smtClean="0"/>
              <a:t>‹#›</a:t>
            </a:fld>
            <a:endParaRPr lang="zh-SG" altLang="en-US"/>
          </a:p>
        </p:txBody>
      </p:sp>
    </p:spTree>
    <p:extLst>
      <p:ext uri="{BB962C8B-B14F-4D97-AF65-F5344CB8AC3E}">
        <p14:creationId xmlns:p14="http://schemas.microsoft.com/office/powerpoint/2010/main" val="3902895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ED4EB-D48F-4AD8-9AAC-BC93CF80A6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845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38999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18781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17</a:t>
            </a:fld>
            <a:endParaRPr lang="zh-CN" altLang="en-US"/>
          </a:p>
        </p:txBody>
      </p:sp>
    </p:spTree>
    <p:extLst>
      <p:ext uri="{BB962C8B-B14F-4D97-AF65-F5344CB8AC3E}">
        <p14:creationId xmlns:p14="http://schemas.microsoft.com/office/powerpoint/2010/main" val="533056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18</a:t>
            </a:fld>
            <a:endParaRPr lang="zh-CN" altLang="en-US"/>
          </a:p>
        </p:txBody>
      </p:sp>
    </p:spTree>
    <p:extLst>
      <p:ext uri="{BB962C8B-B14F-4D97-AF65-F5344CB8AC3E}">
        <p14:creationId xmlns:p14="http://schemas.microsoft.com/office/powerpoint/2010/main" val="3104534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19</a:t>
            </a:fld>
            <a:endParaRPr lang="zh-CN" altLang="en-US"/>
          </a:p>
        </p:txBody>
      </p:sp>
    </p:spTree>
    <p:extLst>
      <p:ext uri="{BB962C8B-B14F-4D97-AF65-F5344CB8AC3E}">
        <p14:creationId xmlns:p14="http://schemas.microsoft.com/office/powerpoint/2010/main" val="147645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20</a:t>
            </a:fld>
            <a:endParaRPr lang="zh-CN" altLang="en-US"/>
          </a:p>
        </p:txBody>
      </p:sp>
    </p:spTree>
    <p:extLst>
      <p:ext uri="{BB962C8B-B14F-4D97-AF65-F5344CB8AC3E}">
        <p14:creationId xmlns:p14="http://schemas.microsoft.com/office/powerpoint/2010/main" val="3068218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21</a:t>
            </a:fld>
            <a:endParaRPr lang="zh-CN" altLang="en-US"/>
          </a:p>
        </p:txBody>
      </p:sp>
    </p:spTree>
    <p:extLst>
      <p:ext uri="{BB962C8B-B14F-4D97-AF65-F5344CB8AC3E}">
        <p14:creationId xmlns:p14="http://schemas.microsoft.com/office/powerpoint/2010/main" val="347492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53B4B-DA53-41B5-B843-2C08EB7A6DA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SG" altLang="en-US"/>
          </a:p>
        </p:txBody>
      </p:sp>
      <p:sp>
        <p:nvSpPr>
          <p:cNvPr id="3" name="副标题 2">
            <a:extLst>
              <a:ext uri="{FF2B5EF4-FFF2-40B4-BE49-F238E27FC236}">
                <a16:creationId xmlns:a16="http://schemas.microsoft.com/office/drawing/2014/main" id="{D102EB91-10A4-4E59-A7EA-08E5D74A5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SG" altLang="en-US"/>
          </a:p>
        </p:txBody>
      </p:sp>
      <p:sp>
        <p:nvSpPr>
          <p:cNvPr id="4" name="日期占位符 3">
            <a:extLst>
              <a:ext uri="{FF2B5EF4-FFF2-40B4-BE49-F238E27FC236}">
                <a16:creationId xmlns:a16="http://schemas.microsoft.com/office/drawing/2014/main" id="{013A1CFF-BBAB-459E-9D3F-DB504BC7D852}"/>
              </a:ext>
            </a:extLst>
          </p:cNvPr>
          <p:cNvSpPr>
            <a:spLocks noGrp="1"/>
          </p:cNvSpPr>
          <p:nvPr>
            <p:ph type="dt" sz="half" idx="10"/>
          </p:nvPr>
        </p:nvSpPr>
        <p:spPr/>
        <p:txBody>
          <a:bodyPr/>
          <a:lstStyle/>
          <a:p>
            <a:fld id="{F5E364F3-D3E3-439F-94E2-445C3B8678A7}" type="datetime1">
              <a:rPr lang="zh-CN" altLang="en-US" smtClean="0"/>
              <a:t>2024/4/8</a:t>
            </a:fld>
            <a:endParaRPr lang="zh-SG" altLang="en-US"/>
          </a:p>
        </p:txBody>
      </p:sp>
      <p:sp>
        <p:nvSpPr>
          <p:cNvPr id="5" name="页脚占位符 4">
            <a:extLst>
              <a:ext uri="{FF2B5EF4-FFF2-40B4-BE49-F238E27FC236}">
                <a16:creationId xmlns:a16="http://schemas.microsoft.com/office/drawing/2014/main" id="{F84902A4-DBC2-4987-81D6-3D04CC7665EE}"/>
              </a:ext>
            </a:extLst>
          </p:cNvPr>
          <p:cNvSpPr>
            <a:spLocks noGrp="1"/>
          </p:cNvSpPr>
          <p:nvPr>
            <p:ph type="ftr" sz="quarter" idx="11"/>
          </p:nvPr>
        </p:nvSpPr>
        <p:spPr/>
        <p:txBody>
          <a:bodyPr/>
          <a:lstStyle/>
          <a:p>
            <a:r>
              <a:rPr lang="en-US" altLang="zh-SG"/>
              <a:t>The 2024 European Edition of the International Workshop on the Circular Electron-Positron Collider (CEPC), Marseille, France, April 8th-11th.</a:t>
            </a:r>
            <a:endParaRPr lang="zh-SG" altLang="en-US"/>
          </a:p>
        </p:txBody>
      </p:sp>
      <p:sp>
        <p:nvSpPr>
          <p:cNvPr id="6" name="灯片编号占位符 5">
            <a:extLst>
              <a:ext uri="{FF2B5EF4-FFF2-40B4-BE49-F238E27FC236}">
                <a16:creationId xmlns:a16="http://schemas.microsoft.com/office/drawing/2014/main" id="{A4940AEB-98EB-4EAE-BF6E-D0DC7235F26E}"/>
              </a:ext>
            </a:extLst>
          </p:cNvPr>
          <p:cNvSpPr>
            <a:spLocks noGrp="1"/>
          </p:cNvSpPr>
          <p:nvPr>
            <p:ph type="sldNum" sz="quarter" idx="12"/>
          </p:nvPr>
        </p:nvSpPr>
        <p:spPr/>
        <p:txBody>
          <a:body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37130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45CBAA-34AB-48CF-8728-039F2BE5B6BD}"/>
              </a:ext>
            </a:extLst>
          </p:cNvPr>
          <p:cNvSpPr>
            <a:spLocks noGrp="1"/>
          </p:cNvSpPr>
          <p:nvPr>
            <p:ph type="title"/>
          </p:nvPr>
        </p:nvSpPr>
        <p:spPr/>
        <p:txBody>
          <a:bodyPr/>
          <a:lstStyle/>
          <a:p>
            <a:r>
              <a:rPr lang="zh-CN" altLang="en-US"/>
              <a:t>单击此处编辑母版标题样式</a:t>
            </a:r>
            <a:endParaRPr lang="zh-SG" altLang="en-US"/>
          </a:p>
        </p:txBody>
      </p:sp>
      <p:sp>
        <p:nvSpPr>
          <p:cNvPr id="3" name="竖排文字占位符 2">
            <a:extLst>
              <a:ext uri="{FF2B5EF4-FFF2-40B4-BE49-F238E27FC236}">
                <a16:creationId xmlns:a16="http://schemas.microsoft.com/office/drawing/2014/main" id="{4A08766F-6641-465D-9EB8-1A20E6F073F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25FE675B-2EEC-4FEC-965C-136D2A97EFC5}"/>
              </a:ext>
            </a:extLst>
          </p:cNvPr>
          <p:cNvSpPr>
            <a:spLocks noGrp="1"/>
          </p:cNvSpPr>
          <p:nvPr>
            <p:ph type="dt" sz="half" idx="10"/>
          </p:nvPr>
        </p:nvSpPr>
        <p:spPr/>
        <p:txBody>
          <a:bodyPr/>
          <a:lstStyle/>
          <a:p>
            <a:fld id="{4D5CF54F-988B-4920-B4D7-6093EC1C1EB7}" type="datetime1">
              <a:rPr lang="zh-CN" altLang="en-US" smtClean="0"/>
              <a:t>2024/4/8</a:t>
            </a:fld>
            <a:endParaRPr lang="zh-SG" altLang="en-US"/>
          </a:p>
        </p:txBody>
      </p:sp>
      <p:sp>
        <p:nvSpPr>
          <p:cNvPr id="5" name="页脚占位符 4">
            <a:extLst>
              <a:ext uri="{FF2B5EF4-FFF2-40B4-BE49-F238E27FC236}">
                <a16:creationId xmlns:a16="http://schemas.microsoft.com/office/drawing/2014/main" id="{10A9A940-28EF-4CC9-BEDC-A0D511A13374}"/>
              </a:ext>
            </a:extLst>
          </p:cNvPr>
          <p:cNvSpPr>
            <a:spLocks noGrp="1"/>
          </p:cNvSpPr>
          <p:nvPr>
            <p:ph type="ftr" sz="quarter" idx="11"/>
          </p:nvPr>
        </p:nvSpPr>
        <p:spPr/>
        <p:txBody>
          <a:bodyPr/>
          <a:lstStyle/>
          <a:p>
            <a:r>
              <a:rPr lang="en-US" altLang="zh-SG"/>
              <a:t>The 2024 European Edition of the International Workshop on the Circular Electron-Positron Collider (CEPC), Marseille, France, April 8th-11th.</a:t>
            </a:r>
            <a:endParaRPr lang="zh-SG" altLang="en-US"/>
          </a:p>
        </p:txBody>
      </p:sp>
      <p:sp>
        <p:nvSpPr>
          <p:cNvPr id="6" name="灯片编号占位符 5">
            <a:extLst>
              <a:ext uri="{FF2B5EF4-FFF2-40B4-BE49-F238E27FC236}">
                <a16:creationId xmlns:a16="http://schemas.microsoft.com/office/drawing/2014/main" id="{14FD6F9B-616E-4D2E-A013-484BF4F26170}"/>
              </a:ext>
            </a:extLst>
          </p:cNvPr>
          <p:cNvSpPr>
            <a:spLocks noGrp="1"/>
          </p:cNvSpPr>
          <p:nvPr>
            <p:ph type="sldNum" sz="quarter" idx="12"/>
          </p:nvPr>
        </p:nvSpPr>
        <p:spPr/>
        <p:txBody>
          <a:body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3090650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B4C11BC-055C-476F-BDEA-5CF83529C7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SG" altLang="en-US"/>
          </a:p>
        </p:txBody>
      </p:sp>
      <p:sp>
        <p:nvSpPr>
          <p:cNvPr id="3" name="竖排文字占位符 2">
            <a:extLst>
              <a:ext uri="{FF2B5EF4-FFF2-40B4-BE49-F238E27FC236}">
                <a16:creationId xmlns:a16="http://schemas.microsoft.com/office/drawing/2014/main" id="{E6D51BF4-2AA8-404D-BF54-F8A94F3302E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8677D2F8-6DE3-4D0C-8CC0-BF13181A8033}"/>
              </a:ext>
            </a:extLst>
          </p:cNvPr>
          <p:cNvSpPr>
            <a:spLocks noGrp="1"/>
          </p:cNvSpPr>
          <p:nvPr>
            <p:ph type="dt" sz="half" idx="10"/>
          </p:nvPr>
        </p:nvSpPr>
        <p:spPr/>
        <p:txBody>
          <a:bodyPr/>
          <a:lstStyle/>
          <a:p>
            <a:fld id="{2109DF5A-5BEC-4837-B600-9F56B03EE685}" type="datetime1">
              <a:rPr lang="zh-CN" altLang="en-US" smtClean="0"/>
              <a:t>2024/4/8</a:t>
            </a:fld>
            <a:endParaRPr lang="zh-SG" altLang="en-US"/>
          </a:p>
        </p:txBody>
      </p:sp>
      <p:sp>
        <p:nvSpPr>
          <p:cNvPr id="5" name="页脚占位符 4">
            <a:extLst>
              <a:ext uri="{FF2B5EF4-FFF2-40B4-BE49-F238E27FC236}">
                <a16:creationId xmlns:a16="http://schemas.microsoft.com/office/drawing/2014/main" id="{8E7203A3-355B-453C-BEC4-C3117038FEF2}"/>
              </a:ext>
            </a:extLst>
          </p:cNvPr>
          <p:cNvSpPr>
            <a:spLocks noGrp="1"/>
          </p:cNvSpPr>
          <p:nvPr>
            <p:ph type="ftr" sz="quarter" idx="11"/>
          </p:nvPr>
        </p:nvSpPr>
        <p:spPr/>
        <p:txBody>
          <a:bodyPr/>
          <a:lstStyle/>
          <a:p>
            <a:r>
              <a:rPr lang="en-US" altLang="zh-SG"/>
              <a:t>The 2024 European Edition of the International Workshop on the Circular Electron-Positron Collider (CEPC), Marseille, France, April 8th-11th.</a:t>
            </a:r>
            <a:endParaRPr lang="zh-SG" altLang="en-US"/>
          </a:p>
        </p:txBody>
      </p:sp>
      <p:sp>
        <p:nvSpPr>
          <p:cNvPr id="6" name="灯片编号占位符 5">
            <a:extLst>
              <a:ext uri="{FF2B5EF4-FFF2-40B4-BE49-F238E27FC236}">
                <a16:creationId xmlns:a16="http://schemas.microsoft.com/office/drawing/2014/main" id="{E980DE5A-9460-49EB-B552-67FEE2C5B78B}"/>
              </a:ext>
            </a:extLst>
          </p:cNvPr>
          <p:cNvSpPr>
            <a:spLocks noGrp="1"/>
          </p:cNvSpPr>
          <p:nvPr>
            <p:ph type="sldNum" sz="quarter" idx="12"/>
          </p:nvPr>
        </p:nvSpPr>
        <p:spPr/>
        <p:txBody>
          <a:body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275012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901FD686-C6A2-40F5-AF28-A6D88746067E}" type="datetime1">
              <a:rPr lang="zh-CN" altLang="en-US" smtClean="0"/>
              <a:t>2024/4/8</a:t>
            </a:fld>
            <a:endParaRPr lang="zh-CN" altLang="en-US"/>
          </a:p>
        </p:txBody>
      </p:sp>
      <p:sp>
        <p:nvSpPr>
          <p:cNvPr id="5" name="Footer Placeholder 4"/>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131322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4784D09D-A7ED-4A48-B12A-FB4032A53BFC}" type="datetime1">
              <a:rPr lang="zh-CN" altLang="en-US" smtClean="0"/>
              <a:t>2024/4/8</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3256221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F495D4F0-A6AF-4C47-849E-D5720AB6A210}" type="datetime1">
              <a:rPr lang="zh-CN" altLang="en-US" smtClean="0"/>
              <a:t>2024/4/8</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The 2024 European Edition of the International Workshop on the Circular Electron-Positron Collider (CEPC), Marseille, France, April 8th-11th.</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538368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DF57B5E-BACD-4AD5-9770-E9A70F3DCDB3}" type="datetime1">
              <a:rPr lang="zh-CN" altLang="en-US" smtClean="0"/>
              <a:t>2024/4/8</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2736109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E58ED91-E886-446D-8219-5009E3F25746}" type="datetime1">
              <a:rPr lang="zh-CN" altLang="en-US" smtClean="0"/>
              <a:t>2024/4/8</a:t>
            </a:fld>
            <a:endParaRPr lang="zh-CN" altLang="en-US"/>
          </a:p>
        </p:txBody>
      </p:sp>
      <p:sp>
        <p:nvSpPr>
          <p:cNvPr id="5" name="Footer Placeholder 4"/>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22629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3C720316-52D8-47A7-A94D-B823D7928C2B}" type="datetime1">
              <a:rPr lang="zh-CN" altLang="en-US" smtClean="0"/>
              <a:t>2024/4/8</a:t>
            </a:fld>
            <a:endParaRPr lang="en-US"/>
          </a:p>
        </p:txBody>
      </p:sp>
      <p:sp>
        <p:nvSpPr>
          <p:cNvPr id="4" name="页脚占位符 3"/>
          <p:cNvSpPr>
            <a:spLocks noGrp="1"/>
          </p:cNvSpPr>
          <p:nvPr>
            <p:ph type="ftr" sz="quarter" idx="11"/>
          </p:nvPr>
        </p:nvSpPr>
        <p:spPr/>
        <p:txBody>
          <a:bodyPr/>
          <a:lstStyle/>
          <a:p>
            <a:r>
              <a:rPr lang="en-US"/>
              <a:t>The 2024 European Edition of the International Workshop on the Circular Electron-Positron Collider (CEPC), Marseille, France, April 8th-11th.</a:t>
            </a:r>
          </a:p>
        </p:txBody>
      </p:sp>
      <p:sp>
        <p:nvSpPr>
          <p:cNvPr id="5" name="灯片编号占位符 4"/>
          <p:cNvSpPr>
            <a:spLocks noGrp="1"/>
          </p:cNvSpPr>
          <p:nvPr>
            <p:ph type="sldNum" sz="quarter" idx="12"/>
          </p:nvPr>
        </p:nvSpPr>
        <p:spPr/>
        <p:txBody>
          <a:bodyPr/>
          <a:lstStyle/>
          <a:p>
            <a:fld id="{3E80639A-74FB-4196-9892-1DEBA969028F}" type="slidenum">
              <a:rPr lang="en-US" smtClean="0"/>
              <a:t>‹#›</a:t>
            </a:fld>
            <a:endParaRPr lang="en-US"/>
          </a:p>
        </p:txBody>
      </p:sp>
    </p:spTree>
    <p:extLst>
      <p:ext uri="{BB962C8B-B14F-4D97-AF65-F5344CB8AC3E}">
        <p14:creationId xmlns:p14="http://schemas.microsoft.com/office/powerpoint/2010/main" val="522735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6DDE4AB9-51EE-4FCF-930A-125E0BA193F1}" type="datetime1">
              <a:rPr lang="zh-CN" altLang="en-US" smtClean="0"/>
              <a:t>2024/4/8</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623162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9DF821D8-6D66-49F1-9A70-74B8AD9B11FD}" type="datetime1">
              <a:rPr lang="zh-CN" altLang="en-US" smtClean="0"/>
              <a:t>2024/4/8</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The 2024 European Edition of the International Workshop on the Circular Electron-Positron Collider (CEPC), Marseille, France, April 8th-11th.</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29762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14B9BC-E46C-4B79-932F-3CC5D3725730}"/>
              </a:ext>
            </a:extLst>
          </p:cNvPr>
          <p:cNvSpPr>
            <a:spLocks noGrp="1"/>
          </p:cNvSpPr>
          <p:nvPr>
            <p:ph type="title"/>
          </p:nvPr>
        </p:nvSpPr>
        <p:spPr/>
        <p:txBody>
          <a:body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65F9AEDB-4076-4293-AEB5-AE1159C038D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8001D418-E735-4035-9342-3B005EB932A6}"/>
              </a:ext>
            </a:extLst>
          </p:cNvPr>
          <p:cNvSpPr>
            <a:spLocks noGrp="1"/>
          </p:cNvSpPr>
          <p:nvPr>
            <p:ph type="dt" sz="half" idx="10"/>
          </p:nvPr>
        </p:nvSpPr>
        <p:spPr/>
        <p:txBody>
          <a:bodyPr/>
          <a:lstStyle/>
          <a:p>
            <a:fld id="{366463A1-2910-4F43-A956-CDA3A96DE975}" type="datetime1">
              <a:rPr lang="zh-CN" altLang="en-US" smtClean="0"/>
              <a:t>2024/4/8</a:t>
            </a:fld>
            <a:endParaRPr lang="zh-SG" altLang="en-US"/>
          </a:p>
        </p:txBody>
      </p:sp>
      <p:sp>
        <p:nvSpPr>
          <p:cNvPr id="5" name="页脚占位符 4">
            <a:extLst>
              <a:ext uri="{FF2B5EF4-FFF2-40B4-BE49-F238E27FC236}">
                <a16:creationId xmlns:a16="http://schemas.microsoft.com/office/drawing/2014/main" id="{02A6CE1B-A805-48B9-9406-D9DDF31C1F9B}"/>
              </a:ext>
            </a:extLst>
          </p:cNvPr>
          <p:cNvSpPr>
            <a:spLocks noGrp="1"/>
          </p:cNvSpPr>
          <p:nvPr>
            <p:ph type="ftr" sz="quarter" idx="11"/>
          </p:nvPr>
        </p:nvSpPr>
        <p:spPr/>
        <p:txBody>
          <a:bodyPr/>
          <a:lstStyle/>
          <a:p>
            <a:r>
              <a:rPr lang="en-US" altLang="zh-SG"/>
              <a:t>The 2024 European Edition of the International Workshop on the Circular Electron-Positron Collider (CEPC), Marseille, France, April 8th-11th.</a:t>
            </a:r>
            <a:endParaRPr lang="zh-SG" altLang="en-US"/>
          </a:p>
        </p:txBody>
      </p:sp>
      <p:sp>
        <p:nvSpPr>
          <p:cNvPr id="6" name="灯片编号占位符 5">
            <a:extLst>
              <a:ext uri="{FF2B5EF4-FFF2-40B4-BE49-F238E27FC236}">
                <a16:creationId xmlns:a16="http://schemas.microsoft.com/office/drawing/2014/main" id="{00509880-1D44-41E2-8B47-C4BAFB852C1F}"/>
              </a:ext>
            </a:extLst>
          </p:cNvPr>
          <p:cNvSpPr>
            <a:spLocks noGrp="1"/>
          </p:cNvSpPr>
          <p:nvPr>
            <p:ph type="sldNum" sz="quarter" idx="12"/>
          </p:nvPr>
        </p:nvSpPr>
        <p:spPr/>
        <p:txBody>
          <a:body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3845252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3F4EB30-C6EA-4A48-BD7F-281A779DE4B1}" type="datetime1">
              <a:rPr lang="zh-CN" altLang="en-US" smtClean="0"/>
              <a:t>2024/4/8</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3044977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18AA955C-CE3A-4106-BFBE-25507EAA3A3A}" type="datetime1">
              <a:rPr lang="zh-CN" altLang="en-US" smtClean="0"/>
              <a:t>2024/4/8</a:t>
            </a:fld>
            <a:endParaRPr lang="zh-CN" altLang="en-US"/>
          </a:p>
        </p:txBody>
      </p:sp>
      <p:sp>
        <p:nvSpPr>
          <p:cNvPr id="5" name="Footer Placeholder 4"/>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4080354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ACAFD545-6AE5-442D-BA1C-646094F11B5B}" type="datetime1">
              <a:rPr lang="zh-CN" altLang="en-US" smtClean="0"/>
              <a:t>2024/4/8</a:t>
            </a:fld>
            <a:endParaRPr lang="en-US"/>
          </a:p>
        </p:txBody>
      </p:sp>
      <p:sp>
        <p:nvSpPr>
          <p:cNvPr id="4" name="页脚占位符 3"/>
          <p:cNvSpPr>
            <a:spLocks noGrp="1"/>
          </p:cNvSpPr>
          <p:nvPr>
            <p:ph type="ftr" sz="quarter" idx="11"/>
          </p:nvPr>
        </p:nvSpPr>
        <p:spPr/>
        <p:txBody>
          <a:bodyPr/>
          <a:lstStyle/>
          <a:p>
            <a:r>
              <a:rPr lang="en-US"/>
              <a:t>The 2024 European Edition of the International Workshop on the Circular Electron-Positron Collider (CEPC), Marseille, France, April 8th-11th.</a:t>
            </a:r>
          </a:p>
        </p:txBody>
      </p:sp>
      <p:sp>
        <p:nvSpPr>
          <p:cNvPr id="5" name="灯片编号占位符 4"/>
          <p:cNvSpPr>
            <a:spLocks noGrp="1"/>
          </p:cNvSpPr>
          <p:nvPr>
            <p:ph type="sldNum" sz="quarter" idx="12"/>
          </p:nvPr>
        </p:nvSpPr>
        <p:spPr/>
        <p:txBody>
          <a:bodyPr/>
          <a:lstStyle/>
          <a:p>
            <a:fld id="{3E80639A-74FB-4196-9892-1DEBA969028F}" type="slidenum">
              <a:rPr lang="en-US" smtClean="0"/>
              <a:t>‹#›</a:t>
            </a:fld>
            <a:endParaRPr lang="en-US"/>
          </a:p>
        </p:txBody>
      </p:sp>
    </p:spTree>
    <p:extLst>
      <p:ext uri="{BB962C8B-B14F-4D97-AF65-F5344CB8AC3E}">
        <p14:creationId xmlns:p14="http://schemas.microsoft.com/office/powerpoint/2010/main" val="400582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1C861B-98AB-4C00-BC2D-C984E841952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08C816E8-6E19-43F6-9234-F5F8ADD68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8D74AD9-1DEF-4248-AF89-BBB83A8848E6}"/>
              </a:ext>
            </a:extLst>
          </p:cNvPr>
          <p:cNvSpPr>
            <a:spLocks noGrp="1"/>
          </p:cNvSpPr>
          <p:nvPr>
            <p:ph type="dt" sz="half" idx="10"/>
          </p:nvPr>
        </p:nvSpPr>
        <p:spPr/>
        <p:txBody>
          <a:bodyPr/>
          <a:lstStyle/>
          <a:p>
            <a:fld id="{FAA621CE-2B87-40D7-83F1-BF6DE95B4B4D}" type="datetime1">
              <a:rPr lang="zh-CN" altLang="en-US" smtClean="0"/>
              <a:t>2024/4/8</a:t>
            </a:fld>
            <a:endParaRPr lang="zh-SG" altLang="en-US"/>
          </a:p>
        </p:txBody>
      </p:sp>
      <p:sp>
        <p:nvSpPr>
          <p:cNvPr id="5" name="页脚占位符 4">
            <a:extLst>
              <a:ext uri="{FF2B5EF4-FFF2-40B4-BE49-F238E27FC236}">
                <a16:creationId xmlns:a16="http://schemas.microsoft.com/office/drawing/2014/main" id="{9BFF00A6-8411-4A34-BF80-4AC7D2CE0D14}"/>
              </a:ext>
            </a:extLst>
          </p:cNvPr>
          <p:cNvSpPr>
            <a:spLocks noGrp="1"/>
          </p:cNvSpPr>
          <p:nvPr>
            <p:ph type="ftr" sz="quarter" idx="11"/>
          </p:nvPr>
        </p:nvSpPr>
        <p:spPr/>
        <p:txBody>
          <a:bodyPr/>
          <a:lstStyle/>
          <a:p>
            <a:r>
              <a:rPr lang="en-US" altLang="zh-SG"/>
              <a:t>The 2024 European Edition of the International Workshop on the Circular Electron-Positron Collider (CEPC), Marseille, France, April 8th-11th.</a:t>
            </a:r>
            <a:endParaRPr lang="zh-SG" altLang="en-US"/>
          </a:p>
        </p:txBody>
      </p:sp>
      <p:sp>
        <p:nvSpPr>
          <p:cNvPr id="6" name="灯片编号占位符 5">
            <a:extLst>
              <a:ext uri="{FF2B5EF4-FFF2-40B4-BE49-F238E27FC236}">
                <a16:creationId xmlns:a16="http://schemas.microsoft.com/office/drawing/2014/main" id="{8327605C-EB34-4770-8AB6-E538E6A78812}"/>
              </a:ext>
            </a:extLst>
          </p:cNvPr>
          <p:cNvSpPr>
            <a:spLocks noGrp="1"/>
          </p:cNvSpPr>
          <p:nvPr>
            <p:ph type="sldNum" sz="quarter" idx="12"/>
          </p:nvPr>
        </p:nvSpPr>
        <p:spPr/>
        <p:txBody>
          <a:body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1089365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F16EDF-3F7E-4695-89DB-207A50EEC674}"/>
              </a:ext>
            </a:extLst>
          </p:cNvPr>
          <p:cNvSpPr>
            <a:spLocks noGrp="1"/>
          </p:cNvSpPr>
          <p:nvPr>
            <p:ph type="title"/>
          </p:nvPr>
        </p:nvSpPr>
        <p:spPr/>
        <p:txBody>
          <a:body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455123D1-43D7-438F-B501-81F3980788B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内容占位符 3">
            <a:extLst>
              <a:ext uri="{FF2B5EF4-FFF2-40B4-BE49-F238E27FC236}">
                <a16:creationId xmlns:a16="http://schemas.microsoft.com/office/drawing/2014/main" id="{18CBDD87-85E4-45BD-8680-09614F4CE07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5" name="日期占位符 4">
            <a:extLst>
              <a:ext uri="{FF2B5EF4-FFF2-40B4-BE49-F238E27FC236}">
                <a16:creationId xmlns:a16="http://schemas.microsoft.com/office/drawing/2014/main" id="{DCC5C32A-EF38-4E5C-B60C-215ACB5422FE}"/>
              </a:ext>
            </a:extLst>
          </p:cNvPr>
          <p:cNvSpPr>
            <a:spLocks noGrp="1"/>
          </p:cNvSpPr>
          <p:nvPr>
            <p:ph type="dt" sz="half" idx="10"/>
          </p:nvPr>
        </p:nvSpPr>
        <p:spPr/>
        <p:txBody>
          <a:bodyPr/>
          <a:lstStyle/>
          <a:p>
            <a:fld id="{80816C83-3F8C-4308-8175-851C4B0880F9}" type="datetime1">
              <a:rPr lang="zh-CN" altLang="en-US" smtClean="0"/>
              <a:t>2024/4/8</a:t>
            </a:fld>
            <a:endParaRPr lang="zh-SG" altLang="en-US"/>
          </a:p>
        </p:txBody>
      </p:sp>
      <p:sp>
        <p:nvSpPr>
          <p:cNvPr id="6" name="页脚占位符 5">
            <a:extLst>
              <a:ext uri="{FF2B5EF4-FFF2-40B4-BE49-F238E27FC236}">
                <a16:creationId xmlns:a16="http://schemas.microsoft.com/office/drawing/2014/main" id="{A210F9AE-F6B4-40A5-9241-6F90C4BB3CDB}"/>
              </a:ext>
            </a:extLst>
          </p:cNvPr>
          <p:cNvSpPr>
            <a:spLocks noGrp="1"/>
          </p:cNvSpPr>
          <p:nvPr>
            <p:ph type="ftr" sz="quarter" idx="11"/>
          </p:nvPr>
        </p:nvSpPr>
        <p:spPr/>
        <p:txBody>
          <a:bodyPr/>
          <a:lstStyle/>
          <a:p>
            <a:r>
              <a:rPr lang="en-US" altLang="zh-SG"/>
              <a:t>The 2024 European Edition of the International Workshop on the Circular Electron-Positron Collider (CEPC), Marseille, France, April 8th-11th.</a:t>
            </a:r>
            <a:endParaRPr lang="zh-SG" altLang="en-US"/>
          </a:p>
        </p:txBody>
      </p:sp>
      <p:sp>
        <p:nvSpPr>
          <p:cNvPr id="7" name="灯片编号占位符 6">
            <a:extLst>
              <a:ext uri="{FF2B5EF4-FFF2-40B4-BE49-F238E27FC236}">
                <a16:creationId xmlns:a16="http://schemas.microsoft.com/office/drawing/2014/main" id="{890F3A94-CAFF-4133-8BE4-2BBA2F31ABFA}"/>
              </a:ext>
            </a:extLst>
          </p:cNvPr>
          <p:cNvSpPr>
            <a:spLocks noGrp="1"/>
          </p:cNvSpPr>
          <p:nvPr>
            <p:ph type="sldNum" sz="quarter" idx="12"/>
          </p:nvPr>
        </p:nvSpPr>
        <p:spPr/>
        <p:txBody>
          <a:body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162628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D64E4D-1DCC-4C2F-BEB2-746093816F3E}"/>
              </a:ext>
            </a:extLst>
          </p:cNvPr>
          <p:cNvSpPr>
            <a:spLocks noGrp="1"/>
          </p:cNvSpPr>
          <p:nvPr>
            <p:ph type="title"/>
          </p:nvPr>
        </p:nvSpPr>
        <p:spPr>
          <a:xfrm>
            <a:off x="839788" y="365125"/>
            <a:ext cx="10515600" cy="1325563"/>
          </a:xfrm>
        </p:spPr>
        <p:txBody>
          <a:body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8DDF399C-B706-4685-99F7-35B74AD139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839B45E-A3C3-4448-A136-FD22A61D93D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5" name="文本占位符 4">
            <a:extLst>
              <a:ext uri="{FF2B5EF4-FFF2-40B4-BE49-F238E27FC236}">
                <a16:creationId xmlns:a16="http://schemas.microsoft.com/office/drawing/2014/main" id="{D3512E5E-8610-4924-AF2D-BAE455F06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8565CF9-8354-4637-BA26-18594BF11FB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7" name="日期占位符 6">
            <a:extLst>
              <a:ext uri="{FF2B5EF4-FFF2-40B4-BE49-F238E27FC236}">
                <a16:creationId xmlns:a16="http://schemas.microsoft.com/office/drawing/2014/main" id="{1070C626-F80A-472A-BD63-F78FE36DCD32}"/>
              </a:ext>
            </a:extLst>
          </p:cNvPr>
          <p:cNvSpPr>
            <a:spLocks noGrp="1"/>
          </p:cNvSpPr>
          <p:nvPr>
            <p:ph type="dt" sz="half" idx="10"/>
          </p:nvPr>
        </p:nvSpPr>
        <p:spPr/>
        <p:txBody>
          <a:bodyPr/>
          <a:lstStyle/>
          <a:p>
            <a:fld id="{C8A255C3-5F9E-445F-8CD7-4BA98CDDE62E}" type="datetime1">
              <a:rPr lang="zh-CN" altLang="en-US" smtClean="0"/>
              <a:t>2024/4/8</a:t>
            </a:fld>
            <a:endParaRPr lang="zh-SG" altLang="en-US"/>
          </a:p>
        </p:txBody>
      </p:sp>
      <p:sp>
        <p:nvSpPr>
          <p:cNvPr id="8" name="页脚占位符 7">
            <a:extLst>
              <a:ext uri="{FF2B5EF4-FFF2-40B4-BE49-F238E27FC236}">
                <a16:creationId xmlns:a16="http://schemas.microsoft.com/office/drawing/2014/main" id="{5710EC7B-DD9A-457D-845F-37BD351F3A0F}"/>
              </a:ext>
            </a:extLst>
          </p:cNvPr>
          <p:cNvSpPr>
            <a:spLocks noGrp="1"/>
          </p:cNvSpPr>
          <p:nvPr>
            <p:ph type="ftr" sz="quarter" idx="11"/>
          </p:nvPr>
        </p:nvSpPr>
        <p:spPr/>
        <p:txBody>
          <a:bodyPr/>
          <a:lstStyle/>
          <a:p>
            <a:r>
              <a:rPr lang="en-US" altLang="zh-SG"/>
              <a:t>The 2024 European Edition of the International Workshop on the Circular Electron-Positron Collider (CEPC), Marseille, France, April 8th-11th.</a:t>
            </a:r>
            <a:endParaRPr lang="zh-SG" altLang="en-US"/>
          </a:p>
        </p:txBody>
      </p:sp>
      <p:sp>
        <p:nvSpPr>
          <p:cNvPr id="9" name="灯片编号占位符 8">
            <a:extLst>
              <a:ext uri="{FF2B5EF4-FFF2-40B4-BE49-F238E27FC236}">
                <a16:creationId xmlns:a16="http://schemas.microsoft.com/office/drawing/2014/main" id="{84E73C09-99C9-48EC-A053-E5C1EA627D6C}"/>
              </a:ext>
            </a:extLst>
          </p:cNvPr>
          <p:cNvSpPr>
            <a:spLocks noGrp="1"/>
          </p:cNvSpPr>
          <p:nvPr>
            <p:ph type="sldNum" sz="quarter" idx="12"/>
          </p:nvPr>
        </p:nvSpPr>
        <p:spPr/>
        <p:txBody>
          <a:body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291335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8B80A2-F6FD-48F6-B79B-9943C21FBBFE}"/>
              </a:ext>
            </a:extLst>
          </p:cNvPr>
          <p:cNvSpPr>
            <a:spLocks noGrp="1"/>
          </p:cNvSpPr>
          <p:nvPr>
            <p:ph type="title"/>
          </p:nvPr>
        </p:nvSpPr>
        <p:spPr/>
        <p:txBody>
          <a:bodyPr/>
          <a:lstStyle/>
          <a:p>
            <a:r>
              <a:rPr lang="zh-CN" altLang="en-US"/>
              <a:t>单击此处编辑母版标题样式</a:t>
            </a:r>
            <a:endParaRPr lang="zh-SG" altLang="en-US"/>
          </a:p>
        </p:txBody>
      </p:sp>
      <p:sp>
        <p:nvSpPr>
          <p:cNvPr id="3" name="日期占位符 2">
            <a:extLst>
              <a:ext uri="{FF2B5EF4-FFF2-40B4-BE49-F238E27FC236}">
                <a16:creationId xmlns:a16="http://schemas.microsoft.com/office/drawing/2014/main" id="{2D78F4BE-FA32-4460-A7D2-E3ACC5F51702}"/>
              </a:ext>
            </a:extLst>
          </p:cNvPr>
          <p:cNvSpPr>
            <a:spLocks noGrp="1"/>
          </p:cNvSpPr>
          <p:nvPr>
            <p:ph type="dt" sz="half" idx="10"/>
          </p:nvPr>
        </p:nvSpPr>
        <p:spPr/>
        <p:txBody>
          <a:bodyPr/>
          <a:lstStyle/>
          <a:p>
            <a:fld id="{64E4A677-BF5E-454D-9A0E-F4C23ACB7849}" type="datetime1">
              <a:rPr lang="zh-CN" altLang="en-US" smtClean="0"/>
              <a:t>2024/4/8</a:t>
            </a:fld>
            <a:endParaRPr lang="zh-SG" altLang="en-US"/>
          </a:p>
        </p:txBody>
      </p:sp>
      <p:sp>
        <p:nvSpPr>
          <p:cNvPr id="4" name="页脚占位符 3">
            <a:extLst>
              <a:ext uri="{FF2B5EF4-FFF2-40B4-BE49-F238E27FC236}">
                <a16:creationId xmlns:a16="http://schemas.microsoft.com/office/drawing/2014/main" id="{AC729AC6-FC25-4CD6-B85D-E15AAA125561}"/>
              </a:ext>
            </a:extLst>
          </p:cNvPr>
          <p:cNvSpPr>
            <a:spLocks noGrp="1"/>
          </p:cNvSpPr>
          <p:nvPr>
            <p:ph type="ftr" sz="quarter" idx="11"/>
          </p:nvPr>
        </p:nvSpPr>
        <p:spPr/>
        <p:txBody>
          <a:bodyPr/>
          <a:lstStyle/>
          <a:p>
            <a:r>
              <a:rPr lang="en-US" altLang="zh-SG"/>
              <a:t>The 2024 European Edition of the International Workshop on the Circular Electron-Positron Collider (CEPC), Marseille, France, April 8th-11th.</a:t>
            </a:r>
            <a:endParaRPr lang="zh-SG" altLang="en-US"/>
          </a:p>
        </p:txBody>
      </p:sp>
      <p:sp>
        <p:nvSpPr>
          <p:cNvPr id="5" name="灯片编号占位符 4">
            <a:extLst>
              <a:ext uri="{FF2B5EF4-FFF2-40B4-BE49-F238E27FC236}">
                <a16:creationId xmlns:a16="http://schemas.microsoft.com/office/drawing/2014/main" id="{1A88925E-4EE1-4724-BF3E-8BB6407B79C0}"/>
              </a:ext>
            </a:extLst>
          </p:cNvPr>
          <p:cNvSpPr>
            <a:spLocks noGrp="1"/>
          </p:cNvSpPr>
          <p:nvPr>
            <p:ph type="sldNum" sz="quarter" idx="12"/>
          </p:nvPr>
        </p:nvSpPr>
        <p:spPr/>
        <p:txBody>
          <a:body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298426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CA867E-529E-48DA-BE7C-5ECE67997EE3}"/>
              </a:ext>
            </a:extLst>
          </p:cNvPr>
          <p:cNvSpPr>
            <a:spLocks noGrp="1"/>
          </p:cNvSpPr>
          <p:nvPr>
            <p:ph type="dt" sz="half" idx="10"/>
          </p:nvPr>
        </p:nvSpPr>
        <p:spPr/>
        <p:txBody>
          <a:bodyPr/>
          <a:lstStyle/>
          <a:p>
            <a:fld id="{E58985F9-9ECD-4041-A118-8FC417214C26}" type="datetime1">
              <a:rPr lang="zh-CN" altLang="en-US" smtClean="0"/>
              <a:t>2024/4/8</a:t>
            </a:fld>
            <a:endParaRPr lang="zh-SG" altLang="en-US"/>
          </a:p>
        </p:txBody>
      </p:sp>
      <p:sp>
        <p:nvSpPr>
          <p:cNvPr id="3" name="页脚占位符 2">
            <a:extLst>
              <a:ext uri="{FF2B5EF4-FFF2-40B4-BE49-F238E27FC236}">
                <a16:creationId xmlns:a16="http://schemas.microsoft.com/office/drawing/2014/main" id="{584D34C3-BF8C-4F7B-9512-AF853514EF07}"/>
              </a:ext>
            </a:extLst>
          </p:cNvPr>
          <p:cNvSpPr>
            <a:spLocks noGrp="1"/>
          </p:cNvSpPr>
          <p:nvPr>
            <p:ph type="ftr" sz="quarter" idx="11"/>
          </p:nvPr>
        </p:nvSpPr>
        <p:spPr/>
        <p:txBody>
          <a:bodyPr/>
          <a:lstStyle/>
          <a:p>
            <a:r>
              <a:rPr lang="en-US" altLang="zh-SG"/>
              <a:t>The 2024 European Edition of the International Workshop on the Circular Electron-Positron Collider (CEPC), Marseille, France, April 8th-11th.</a:t>
            </a:r>
            <a:endParaRPr lang="zh-SG" altLang="en-US"/>
          </a:p>
        </p:txBody>
      </p:sp>
      <p:sp>
        <p:nvSpPr>
          <p:cNvPr id="4" name="灯片编号占位符 3">
            <a:extLst>
              <a:ext uri="{FF2B5EF4-FFF2-40B4-BE49-F238E27FC236}">
                <a16:creationId xmlns:a16="http://schemas.microsoft.com/office/drawing/2014/main" id="{73EC2B6B-4310-405A-9A65-E1D4B4082D2F}"/>
              </a:ext>
            </a:extLst>
          </p:cNvPr>
          <p:cNvSpPr>
            <a:spLocks noGrp="1"/>
          </p:cNvSpPr>
          <p:nvPr>
            <p:ph type="sldNum" sz="quarter" idx="12"/>
          </p:nvPr>
        </p:nvSpPr>
        <p:spPr/>
        <p:txBody>
          <a:body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797208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9A709-135D-452A-BBEE-4461199B929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53A62423-EB1F-44F6-97B4-A5B7397834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文本占位符 3">
            <a:extLst>
              <a:ext uri="{FF2B5EF4-FFF2-40B4-BE49-F238E27FC236}">
                <a16:creationId xmlns:a16="http://schemas.microsoft.com/office/drawing/2014/main" id="{3982FFF9-8DEF-4212-80FA-F1D76E472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EB1FEE-C76B-4051-A8F4-0307FCE83002}"/>
              </a:ext>
            </a:extLst>
          </p:cNvPr>
          <p:cNvSpPr>
            <a:spLocks noGrp="1"/>
          </p:cNvSpPr>
          <p:nvPr>
            <p:ph type="dt" sz="half" idx="10"/>
          </p:nvPr>
        </p:nvSpPr>
        <p:spPr/>
        <p:txBody>
          <a:bodyPr/>
          <a:lstStyle/>
          <a:p>
            <a:fld id="{DBAE6677-8BED-472F-936B-FC6FC0132586}" type="datetime1">
              <a:rPr lang="zh-CN" altLang="en-US" smtClean="0"/>
              <a:t>2024/4/8</a:t>
            </a:fld>
            <a:endParaRPr lang="zh-SG" altLang="en-US"/>
          </a:p>
        </p:txBody>
      </p:sp>
      <p:sp>
        <p:nvSpPr>
          <p:cNvPr id="6" name="页脚占位符 5">
            <a:extLst>
              <a:ext uri="{FF2B5EF4-FFF2-40B4-BE49-F238E27FC236}">
                <a16:creationId xmlns:a16="http://schemas.microsoft.com/office/drawing/2014/main" id="{6F6C5B75-FD8C-487D-90B7-D7D6ACE7DCCF}"/>
              </a:ext>
            </a:extLst>
          </p:cNvPr>
          <p:cNvSpPr>
            <a:spLocks noGrp="1"/>
          </p:cNvSpPr>
          <p:nvPr>
            <p:ph type="ftr" sz="quarter" idx="11"/>
          </p:nvPr>
        </p:nvSpPr>
        <p:spPr/>
        <p:txBody>
          <a:bodyPr/>
          <a:lstStyle/>
          <a:p>
            <a:r>
              <a:rPr lang="en-US" altLang="zh-SG"/>
              <a:t>The 2024 European Edition of the International Workshop on the Circular Electron-Positron Collider (CEPC), Marseille, France, April 8th-11th.</a:t>
            </a:r>
            <a:endParaRPr lang="zh-SG" altLang="en-US"/>
          </a:p>
        </p:txBody>
      </p:sp>
      <p:sp>
        <p:nvSpPr>
          <p:cNvPr id="7" name="灯片编号占位符 6">
            <a:extLst>
              <a:ext uri="{FF2B5EF4-FFF2-40B4-BE49-F238E27FC236}">
                <a16:creationId xmlns:a16="http://schemas.microsoft.com/office/drawing/2014/main" id="{E69F4507-ABE6-4620-B999-0E82AE388C16}"/>
              </a:ext>
            </a:extLst>
          </p:cNvPr>
          <p:cNvSpPr>
            <a:spLocks noGrp="1"/>
          </p:cNvSpPr>
          <p:nvPr>
            <p:ph type="sldNum" sz="quarter" idx="12"/>
          </p:nvPr>
        </p:nvSpPr>
        <p:spPr/>
        <p:txBody>
          <a:body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1056961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910809-55A0-4691-86E0-DFBC30E745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SG" altLang="en-US"/>
          </a:p>
        </p:txBody>
      </p:sp>
      <p:sp>
        <p:nvSpPr>
          <p:cNvPr id="3" name="图片占位符 2">
            <a:extLst>
              <a:ext uri="{FF2B5EF4-FFF2-40B4-BE49-F238E27FC236}">
                <a16:creationId xmlns:a16="http://schemas.microsoft.com/office/drawing/2014/main" id="{92D65A8B-A95C-42DD-91E6-F462351EFB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SG" altLang="en-US"/>
          </a:p>
        </p:txBody>
      </p:sp>
      <p:sp>
        <p:nvSpPr>
          <p:cNvPr id="4" name="文本占位符 3">
            <a:extLst>
              <a:ext uri="{FF2B5EF4-FFF2-40B4-BE49-F238E27FC236}">
                <a16:creationId xmlns:a16="http://schemas.microsoft.com/office/drawing/2014/main" id="{EEF8059A-2B48-4026-BFA9-3D6F26EA9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414CE2F-0F5E-40A0-8D95-6A8D50D54C92}"/>
              </a:ext>
            </a:extLst>
          </p:cNvPr>
          <p:cNvSpPr>
            <a:spLocks noGrp="1"/>
          </p:cNvSpPr>
          <p:nvPr>
            <p:ph type="dt" sz="half" idx="10"/>
          </p:nvPr>
        </p:nvSpPr>
        <p:spPr/>
        <p:txBody>
          <a:bodyPr/>
          <a:lstStyle/>
          <a:p>
            <a:fld id="{E52D7ECB-42AF-4E27-B766-660FD8A8DB79}" type="datetime1">
              <a:rPr lang="zh-CN" altLang="en-US" smtClean="0"/>
              <a:t>2024/4/8</a:t>
            </a:fld>
            <a:endParaRPr lang="zh-SG" altLang="en-US"/>
          </a:p>
        </p:txBody>
      </p:sp>
      <p:sp>
        <p:nvSpPr>
          <p:cNvPr id="6" name="页脚占位符 5">
            <a:extLst>
              <a:ext uri="{FF2B5EF4-FFF2-40B4-BE49-F238E27FC236}">
                <a16:creationId xmlns:a16="http://schemas.microsoft.com/office/drawing/2014/main" id="{4A2A47AB-B180-4B0E-BC07-54BF0BDEC092}"/>
              </a:ext>
            </a:extLst>
          </p:cNvPr>
          <p:cNvSpPr>
            <a:spLocks noGrp="1"/>
          </p:cNvSpPr>
          <p:nvPr>
            <p:ph type="ftr" sz="quarter" idx="11"/>
          </p:nvPr>
        </p:nvSpPr>
        <p:spPr/>
        <p:txBody>
          <a:bodyPr/>
          <a:lstStyle/>
          <a:p>
            <a:r>
              <a:rPr lang="en-US" altLang="zh-SG"/>
              <a:t>The 2024 European Edition of the International Workshop on the Circular Electron-Positron Collider (CEPC), Marseille, France, April 8th-11th.</a:t>
            </a:r>
            <a:endParaRPr lang="zh-SG" altLang="en-US"/>
          </a:p>
        </p:txBody>
      </p:sp>
      <p:sp>
        <p:nvSpPr>
          <p:cNvPr id="7" name="灯片编号占位符 6">
            <a:extLst>
              <a:ext uri="{FF2B5EF4-FFF2-40B4-BE49-F238E27FC236}">
                <a16:creationId xmlns:a16="http://schemas.microsoft.com/office/drawing/2014/main" id="{99E7F5E0-99D3-412F-B6F4-ACF64D918FCF}"/>
              </a:ext>
            </a:extLst>
          </p:cNvPr>
          <p:cNvSpPr>
            <a:spLocks noGrp="1"/>
          </p:cNvSpPr>
          <p:nvPr>
            <p:ph type="sldNum" sz="quarter" idx="12"/>
          </p:nvPr>
        </p:nvSpPr>
        <p:spPr/>
        <p:txBody>
          <a:body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2187030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F67C3B8-0474-42D2-B423-DD1D12416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9AA0CAAC-C405-42C1-8787-D3658BEDE0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61CB532C-2998-4880-9B06-FEB34B9854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D6491-A696-4EF9-A60C-D3724FFF7F71}" type="datetime1">
              <a:rPr lang="zh-CN" altLang="en-US" smtClean="0"/>
              <a:t>2024/4/8</a:t>
            </a:fld>
            <a:endParaRPr lang="zh-SG" altLang="en-US"/>
          </a:p>
        </p:txBody>
      </p:sp>
      <p:sp>
        <p:nvSpPr>
          <p:cNvPr id="5" name="页脚占位符 4">
            <a:extLst>
              <a:ext uri="{FF2B5EF4-FFF2-40B4-BE49-F238E27FC236}">
                <a16:creationId xmlns:a16="http://schemas.microsoft.com/office/drawing/2014/main" id="{AEA96A87-99EB-43AD-9DE4-61190EB7D2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SG"/>
              <a:t>The 2024 European Edition of the International Workshop on the Circular Electron-Positron Collider (CEPC), Marseille, France, April 8th-11th.</a:t>
            </a:r>
            <a:endParaRPr lang="zh-SG" altLang="en-US"/>
          </a:p>
        </p:txBody>
      </p:sp>
      <p:sp>
        <p:nvSpPr>
          <p:cNvPr id="6" name="灯片编号占位符 5">
            <a:extLst>
              <a:ext uri="{FF2B5EF4-FFF2-40B4-BE49-F238E27FC236}">
                <a16:creationId xmlns:a16="http://schemas.microsoft.com/office/drawing/2014/main" id="{DB8DE042-F983-4A2F-B887-50522FDDBA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518A7-99D0-4CAA-8724-FFA3CA342EF8}" type="slidenum">
              <a:rPr lang="zh-SG" altLang="en-US" smtClean="0"/>
              <a:t>‹#›</a:t>
            </a:fld>
            <a:endParaRPr lang="zh-SG" altLang="en-US"/>
          </a:p>
        </p:txBody>
      </p:sp>
    </p:spTree>
    <p:extLst>
      <p:ext uri="{BB962C8B-B14F-4D97-AF65-F5344CB8AC3E}">
        <p14:creationId xmlns:p14="http://schemas.microsoft.com/office/powerpoint/2010/main" val="121953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2B46D-415C-4D0A-BCFE-A44331F26DD0}" type="datetime1">
              <a:rPr lang="zh-CN" altLang="en-US" smtClean="0"/>
              <a:t>2024/4/8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The 2024 European Edition of the International Workshop on the Circular Electron-Positron Collider (CEPC), Marseille, France, April 8th-11th.</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6556931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1EDDA-76CF-431E-AD9E-1A953C624E32}" type="datetime1">
              <a:rPr lang="zh-CN" altLang="en-US" smtClean="0"/>
              <a:t>2024/4/8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The 2024 European Edition of the International Workshop on the Circular Electron-Positron Collider (CEPC), Marseille, France, April 8th-11th.</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289114901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jpe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82.emf"/><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oleObject" Target="../embeddings/oleObject1.bin"/><Relationship Id="rId7" Type="http://schemas.openxmlformats.org/officeDocument/2006/relationships/image" Target="../media/image89.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wmf"/><Relationship Id="rId9" Type="http://schemas.openxmlformats.org/officeDocument/2006/relationships/image" Target="../media/image91.png"/></Relationships>
</file>

<file path=ppt/slides/_rels/slide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a:srcRect t="28679" b="6192"/>
          <a:stretch/>
        </p:blipFill>
        <p:spPr>
          <a:xfrm>
            <a:off x="635" y="0"/>
            <a:ext cx="12191365" cy="2118283"/>
          </a:xfrm>
          <a:prstGeom prst="rect">
            <a:avLst/>
          </a:prstGeom>
        </p:spPr>
      </p:pic>
      <p:sp>
        <p:nvSpPr>
          <p:cNvPr id="6" name="标题 3"/>
          <p:cNvSpPr txBox="1">
            <a:spLocks/>
          </p:cNvSpPr>
          <p:nvPr/>
        </p:nvSpPr>
        <p:spPr>
          <a:xfrm>
            <a:off x="1692720" y="2480570"/>
            <a:ext cx="8627534"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5400" dirty="0">
                <a:solidFill>
                  <a:srgbClr val="C00000"/>
                </a:solidFill>
              </a:rPr>
              <a:t>CEPC Booster and Damping Ring studies in EDR</a:t>
            </a:r>
            <a:endParaRPr lang="zh-CN" altLang="en-US" sz="5400" dirty="0">
              <a:solidFill>
                <a:srgbClr val="C00000"/>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2621737" y="4242209"/>
            <a:ext cx="6769500" cy="1446550"/>
          </a:xfrm>
          <a:prstGeom prst="rect">
            <a:avLst/>
          </a:prstGeom>
          <a:noFill/>
        </p:spPr>
        <p:txBody>
          <a:bodyPr wrap="square" rtlCol="0">
            <a:spAutoFit/>
          </a:bodyPr>
          <a:lstStyle/>
          <a:p>
            <a:pPr algn="ctr"/>
            <a:r>
              <a:rPr lang="en-US" altLang="zh-CN" sz="2800" dirty="0">
                <a:latin typeface="Times New Roman" panose="02020603050405020304" pitchFamily="18" charset="0"/>
                <a:ea typeface="微软雅黑" panose="020B0503020204020204" pitchFamily="34" charset="-122"/>
              </a:rPr>
              <a:t>Dou Wang (IHEP)</a:t>
            </a:r>
          </a:p>
          <a:p>
            <a:pPr algn="ctr"/>
            <a:endParaRPr lang="en-US" altLang="zh-CN" sz="1200" dirty="0">
              <a:latin typeface="Times New Roman" panose="02020603050405020304" pitchFamily="18" charset="0"/>
              <a:ea typeface="微软雅黑" panose="020B0503020204020204" pitchFamily="34" charset="-122"/>
            </a:endParaRPr>
          </a:p>
          <a:p>
            <a:pPr algn="ctr"/>
            <a:r>
              <a:rPr lang="en-US" altLang="zh-CN" sz="2000" dirty="0">
                <a:latin typeface="Times New Roman" panose="02020603050405020304" pitchFamily="18" charset="0"/>
                <a:ea typeface="微软雅黑" panose="020B0503020204020204" pitchFamily="34" charset="-122"/>
              </a:rPr>
              <a:t>on behalf of CEPC Acc group</a:t>
            </a:r>
          </a:p>
          <a:p>
            <a:pPr algn="ctr"/>
            <a:endParaRPr lang="en-US" altLang="zh-CN" sz="2800" dirty="0">
              <a:latin typeface="Times New Roman" panose="02020603050405020304" pitchFamily="18" charset="0"/>
              <a:ea typeface="微软雅黑" panose="020B0503020204020204" pitchFamily="34" charset="-122"/>
            </a:endParaRP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8-11. Apr. 2024, Marseille, CEPC Workshop 2024- EU Edition.</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01" y="0"/>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776" y="5517232"/>
            <a:ext cx="3552825" cy="672912"/>
          </a:xfrm>
          <a:prstGeom prst="rect">
            <a:avLst/>
          </a:prstGeom>
        </p:spPr>
      </p:pic>
      <p:sp>
        <p:nvSpPr>
          <p:cNvPr id="12" name="灯片编号占位符 11">
            <a:extLst>
              <a:ext uri="{FF2B5EF4-FFF2-40B4-BE49-F238E27FC236}">
                <a16:creationId xmlns:a16="http://schemas.microsoft.com/office/drawing/2014/main" id="{750CC91D-A07A-45CC-9882-076DD925C11A}"/>
              </a:ext>
            </a:extLst>
          </p:cNvPr>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2037644" y="4025782"/>
            <a:ext cx="3644441" cy="2243449"/>
          </a:xfrm>
          <a:prstGeom prst="rect">
            <a:avLst/>
          </a:prstGeom>
        </p:spPr>
      </p:pic>
      <p:pic>
        <p:nvPicPr>
          <p:cNvPr id="12" name="图片 11"/>
          <p:cNvPicPr>
            <a:picLocks noChangeAspect="1"/>
          </p:cNvPicPr>
          <p:nvPr/>
        </p:nvPicPr>
        <p:blipFill>
          <a:blip r:embed="rId3"/>
          <a:stretch>
            <a:fillRect/>
          </a:stretch>
        </p:blipFill>
        <p:spPr>
          <a:xfrm>
            <a:off x="6761219" y="4081182"/>
            <a:ext cx="3623278" cy="2230422"/>
          </a:xfrm>
          <a:prstGeom prst="rect">
            <a:avLst/>
          </a:prstGeom>
        </p:spPr>
      </p:pic>
      <p:pic>
        <p:nvPicPr>
          <p:cNvPr id="4" name="图片 3"/>
          <p:cNvPicPr>
            <a:picLocks noChangeAspect="1"/>
          </p:cNvPicPr>
          <p:nvPr/>
        </p:nvPicPr>
        <p:blipFill>
          <a:blip r:embed="rId4"/>
          <a:stretch>
            <a:fillRect/>
          </a:stretch>
        </p:blipFill>
        <p:spPr>
          <a:xfrm>
            <a:off x="6784041" y="1801334"/>
            <a:ext cx="3465838" cy="2260534"/>
          </a:xfrm>
          <a:prstGeom prst="rect">
            <a:avLst/>
          </a:prstGeom>
        </p:spPr>
      </p:pic>
      <p:sp>
        <p:nvSpPr>
          <p:cNvPr id="2" name="标题 1"/>
          <p:cNvSpPr>
            <a:spLocks noGrp="1"/>
          </p:cNvSpPr>
          <p:nvPr>
            <p:ph type="title"/>
          </p:nvPr>
        </p:nvSpPr>
        <p:spPr/>
        <p:txBody>
          <a:bodyPr>
            <a:normAutofit/>
          </a:bodyPr>
          <a:lstStyle/>
          <a:p>
            <a:pPr algn="ctr">
              <a:lnSpc>
                <a:spcPct val="90000"/>
              </a:lnSpc>
            </a:pPr>
            <a:r>
              <a:rPr lang="en-US" altLang="zh-CN" sz="4000" dirty="0">
                <a:solidFill>
                  <a:srgbClr val="C00000"/>
                </a:solidFill>
                <a:latin typeface="Arial" panose="020B0604020202020204" pitchFamily="34" charset="0"/>
                <a:ea typeface="+mj-ea"/>
                <a:cs typeface="Arial" panose="020B0604020202020204" pitchFamily="34" charset="0"/>
              </a:rPr>
              <a:t>RF ramping curve</a:t>
            </a:r>
            <a:endParaRPr lang="zh-CN" altLang="en-US" sz="4000" dirty="0">
              <a:solidFill>
                <a:srgbClr val="C00000"/>
              </a:solidFill>
              <a:latin typeface="Arial" panose="020B0604020202020204" pitchFamily="34" charset="0"/>
              <a:ea typeface="+mj-ea"/>
              <a:cs typeface="Arial" panose="020B0604020202020204" pitchFamily="34" charset="0"/>
            </a:endParaRPr>
          </a:p>
        </p:txBody>
      </p:sp>
      <p:sp>
        <p:nvSpPr>
          <p:cNvPr id="3" name="页脚占位符 2"/>
          <p:cNvSpPr>
            <a:spLocks noGrp="1"/>
          </p:cNvSpPr>
          <p:nvPr>
            <p:ph type="ftr" sz="quarter" idx="11"/>
          </p:nvPr>
        </p:nvSpPr>
        <p:spPr/>
        <p:txBody>
          <a:bodyPr/>
          <a:lstStyle/>
          <a:p>
            <a:r>
              <a:rPr lang="en-US"/>
              <a:t>The 2024 European Edition of the International Workshop on the Circular Electron-Positron Collider (CEPC), Marseille, France, April 8th-11th.</a:t>
            </a:r>
            <a:endParaRPr lang="en-US" dirty="0"/>
          </a:p>
        </p:txBody>
      </p:sp>
      <p:sp>
        <p:nvSpPr>
          <p:cNvPr id="15" name="灯片编号占位符 14">
            <a:extLst>
              <a:ext uri="{FF2B5EF4-FFF2-40B4-BE49-F238E27FC236}">
                <a16:creationId xmlns:a16="http://schemas.microsoft.com/office/drawing/2014/main" id="{E855C5CB-88C1-4424-BA21-0DF9952416DB}"/>
              </a:ext>
            </a:extLst>
          </p:cNvPr>
          <p:cNvSpPr>
            <a:spLocks noGrp="1"/>
          </p:cNvSpPr>
          <p:nvPr>
            <p:ph type="sldNum" sz="quarter" idx="12"/>
          </p:nvPr>
        </p:nvSpPr>
        <p:spPr/>
        <p:txBody>
          <a:bodyPr/>
          <a:lstStyle/>
          <a:p>
            <a:fld id="{3E80639A-74FB-4196-9892-1DEBA969028F}" type="slidenum">
              <a:rPr lang="en-US" smtClean="0"/>
              <a:t>10</a:t>
            </a:fld>
            <a:endParaRPr lang="en-US"/>
          </a:p>
        </p:txBody>
      </p:sp>
      <p:sp>
        <p:nvSpPr>
          <p:cNvPr id="5" name="TextBox 4"/>
          <p:cNvSpPr txBox="1"/>
          <p:nvPr/>
        </p:nvSpPr>
        <p:spPr>
          <a:xfrm>
            <a:off x="1638935" y="1094105"/>
            <a:ext cx="4269105" cy="706755"/>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Different RF ramping curve for each energy mode (constant </a:t>
            </a:r>
            <a:r>
              <a:rPr lang="en-US" altLang="zh-CN" sz="2000" dirty="0">
                <a:solidFill>
                  <a:srgbClr val="002060"/>
                </a:solidFill>
                <a:latin typeface="Times New Roman" panose="02020603050405020304" pitchFamily="18" charset="0"/>
                <a:cs typeface="Times New Roman" panose="02020603050405020304" pitchFamily="18" charset="0"/>
                <a:sym typeface="Symbol" panose="05050102010706020507"/>
              </a:rPr>
              <a:t>s</a:t>
            </a:r>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610307" y="2717216"/>
            <a:ext cx="4312470"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Max RF voltage @</a:t>
            </a:r>
            <a:r>
              <a:rPr lang="en-US" altLang="zh-CN" sz="2000" i="1" dirty="0" err="1">
                <a:latin typeface="Times New Roman" panose="02020603050405020304" pitchFamily="18" charset="0"/>
                <a:cs typeface="Times New Roman" panose="02020603050405020304" pitchFamily="18" charset="0"/>
              </a:rPr>
              <a:t>tt</a:t>
            </a:r>
            <a:r>
              <a:rPr lang="en-US" altLang="zh-CN" sz="2000" i="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determined by longitudinal quantum lifetime &amp; DA.</a:t>
            </a:r>
            <a:endParaRPr lang="zh-CN" alt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096873" y="1749242"/>
            <a:ext cx="3096344" cy="1015663"/>
          </a:xfrm>
          <a:prstGeom prst="rect">
            <a:avLst/>
          </a:prstGeom>
          <a:noFill/>
        </p:spPr>
        <p:txBody>
          <a:bodyPr wrap="square" rtlCol="0">
            <a:spAutoFit/>
          </a:bodyPr>
          <a:lstStyle/>
          <a:p>
            <a:pPr marL="285750" indent="-285750">
              <a:lnSpc>
                <a:spcPts val="2400"/>
              </a:lnSpc>
              <a:buFontTx/>
              <a:buChar char="-"/>
            </a:pP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s for </a:t>
            </a:r>
            <a:r>
              <a:rPr lang="en-US" altLang="zh-CN" sz="1600" i="1" dirty="0" err="1">
                <a:solidFill>
                  <a:srgbClr val="002060"/>
                </a:solidFill>
                <a:latin typeface="Times New Roman" panose="02020603050405020304" pitchFamily="18" charset="0"/>
                <a:cs typeface="Times New Roman" panose="02020603050405020304" pitchFamily="18" charset="0"/>
                <a:sym typeface="Symbol" panose="05050102010706020507"/>
              </a:rPr>
              <a:t>tt</a:t>
            </a: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  0.14</a:t>
            </a:r>
          </a:p>
          <a:p>
            <a:pPr marL="285750" indent="-285750">
              <a:lnSpc>
                <a:spcPts val="2400"/>
              </a:lnSpc>
              <a:buFontTx/>
              <a:buChar char="-"/>
            </a:pP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s for Higgs:  0.094</a:t>
            </a:r>
          </a:p>
          <a:p>
            <a:pPr marL="285750" indent="-285750">
              <a:lnSpc>
                <a:spcPts val="2400"/>
              </a:lnSpc>
              <a:buFontTx/>
              <a:buChar char="-"/>
            </a:pP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s for W &amp; Z:  0.088</a:t>
            </a:r>
          </a:p>
        </p:txBody>
      </p:sp>
      <p:sp>
        <p:nvSpPr>
          <p:cNvPr id="8" name="TextBox 7"/>
          <p:cNvSpPr txBox="1"/>
          <p:nvPr/>
        </p:nvSpPr>
        <p:spPr>
          <a:xfrm>
            <a:off x="2110030" y="3320932"/>
            <a:ext cx="3798112" cy="707886"/>
          </a:xfrm>
          <a:prstGeom prst="rect">
            <a:avLst/>
          </a:prstGeom>
          <a:noFill/>
        </p:spPr>
        <p:txBody>
          <a:bodyPr wrap="square" rtlCol="0">
            <a:spAutoFit/>
          </a:bodyPr>
          <a:lstStyle/>
          <a:p>
            <a:pPr marL="285750" indent="-285750">
              <a:lnSpc>
                <a:spcPts val="2400"/>
              </a:lnSpc>
              <a:buFontTx/>
              <a:buChar char="-"/>
            </a:pPr>
            <a:r>
              <a:rPr lang="en-US" altLang="zh-CN" sz="1600" i="1" dirty="0">
                <a:solidFill>
                  <a:srgbClr val="002060"/>
                </a:solidFill>
                <a:latin typeface="Times New Roman" panose="02020603050405020304" pitchFamily="18" charset="0"/>
                <a:cs typeface="Times New Roman" panose="02020603050405020304" pitchFamily="18" charset="0"/>
                <a:sym typeface="Symbol" panose="05050102010706020507"/>
              </a:rPr>
              <a:t></a:t>
            </a:r>
            <a:r>
              <a:rPr lang="en-US" altLang="zh-CN" sz="1600" baseline="-25000" dirty="0">
                <a:solidFill>
                  <a:srgbClr val="002060"/>
                </a:solidFill>
                <a:latin typeface="Times New Roman" panose="02020603050405020304" pitchFamily="18" charset="0"/>
                <a:cs typeface="Times New Roman" panose="02020603050405020304" pitchFamily="18" charset="0"/>
                <a:sym typeface="Symbol" panose="05050102010706020507"/>
              </a:rPr>
              <a:t>RF</a:t>
            </a: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 ~ 12 </a:t>
            </a:r>
          </a:p>
          <a:p>
            <a:pPr marL="285750" indent="-285750">
              <a:lnSpc>
                <a:spcPts val="2400"/>
              </a:lnSpc>
              <a:buFontTx/>
              <a:buChar char="-"/>
            </a:pPr>
            <a:r>
              <a:rPr lang="en-US" altLang="zh-CN" sz="1600" dirty="0">
                <a:solidFill>
                  <a:srgbClr val="002060"/>
                </a:solidFill>
                <a:latin typeface="Times New Roman" panose="02020603050405020304" pitchFamily="18" charset="0"/>
                <a:cs typeface="Times New Roman" panose="02020603050405020304" pitchFamily="18" charset="0"/>
                <a:sym typeface="Symbol" panose="05050102010706020507"/>
              </a:rPr>
              <a:t>VRF (180GeV)=9.8GV</a:t>
            </a:r>
            <a:endParaRPr lang="zh-CN" altLang="en-US" sz="1600"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099350" y="5180324"/>
            <a:ext cx="720080" cy="369332"/>
          </a:xfrm>
          <a:prstGeom prst="rect">
            <a:avLst/>
          </a:prstGeom>
          <a:noFill/>
        </p:spPr>
        <p:txBody>
          <a:bodyPr wrap="square" rtlCol="0">
            <a:spAutoFit/>
          </a:bodyPr>
          <a:lstStyle/>
          <a:p>
            <a:r>
              <a:rPr lang="en-US" altLang="zh-CN" dirty="0"/>
              <a:t>W &amp;Z</a:t>
            </a:r>
            <a:endParaRPr lang="zh-CN" altLang="en-US" dirty="0"/>
          </a:p>
        </p:txBody>
      </p:sp>
      <p:sp>
        <p:nvSpPr>
          <p:cNvPr id="10" name="TextBox 9"/>
          <p:cNvSpPr txBox="1"/>
          <p:nvPr/>
        </p:nvSpPr>
        <p:spPr>
          <a:xfrm>
            <a:off x="7543802" y="4473401"/>
            <a:ext cx="792088" cy="369332"/>
          </a:xfrm>
          <a:prstGeom prst="rect">
            <a:avLst/>
          </a:prstGeom>
          <a:noFill/>
        </p:spPr>
        <p:txBody>
          <a:bodyPr wrap="square" rtlCol="0">
            <a:spAutoFit/>
          </a:bodyPr>
          <a:lstStyle/>
          <a:p>
            <a:r>
              <a:rPr lang="en-US" altLang="zh-CN" dirty="0"/>
              <a:t>Higgs</a:t>
            </a:r>
            <a:endParaRPr lang="zh-CN" altLang="en-US" dirty="0"/>
          </a:p>
        </p:txBody>
      </p:sp>
      <p:sp>
        <p:nvSpPr>
          <p:cNvPr id="11" name="TextBox 10"/>
          <p:cNvSpPr txBox="1"/>
          <p:nvPr/>
        </p:nvSpPr>
        <p:spPr>
          <a:xfrm>
            <a:off x="7684933" y="2501386"/>
            <a:ext cx="576064" cy="369332"/>
          </a:xfrm>
          <a:prstGeom prst="rect">
            <a:avLst/>
          </a:prstGeom>
          <a:noFill/>
        </p:spPr>
        <p:txBody>
          <a:bodyPr wrap="square" rtlCol="0">
            <a:spAutoFit/>
          </a:bodyPr>
          <a:lstStyle/>
          <a:p>
            <a:r>
              <a:rPr lang="en-US" altLang="zh-CN" i="1" dirty="0" err="1"/>
              <a:t>tt</a:t>
            </a:r>
            <a:endParaRPr lang="zh-CN" altLang="en-US" i="1" dirty="0"/>
          </a:p>
        </p:txBody>
      </p:sp>
      <p:sp>
        <p:nvSpPr>
          <p:cNvPr id="16" name="文本框 15">
            <a:extLst>
              <a:ext uri="{FF2B5EF4-FFF2-40B4-BE49-F238E27FC236}">
                <a16:creationId xmlns:a16="http://schemas.microsoft.com/office/drawing/2014/main" id="{08E13AAF-E944-498F-8FBB-EAC235F045C9}"/>
              </a:ext>
            </a:extLst>
          </p:cNvPr>
          <p:cNvSpPr txBox="1"/>
          <p:nvPr/>
        </p:nvSpPr>
        <p:spPr>
          <a:xfrm>
            <a:off x="10488488" y="620688"/>
            <a:ext cx="1440160" cy="307777"/>
          </a:xfrm>
          <a:prstGeom prst="rect">
            <a:avLst/>
          </a:prstGeom>
          <a:noFill/>
        </p:spPr>
        <p:txBody>
          <a:bodyPr wrap="square" rtlCol="0">
            <a:spAutoFit/>
          </a:bodyPr>
          <a:lstStyle/>
          <a:p>
            <a:r>
              <a:rPr lang="en-US" altLang="zh-SG" sz="1400" dirty="0"/>
              <a:t>D. Wang, J.Y. </a:t>
            </a:r>
            <a:r>
              <a:rPr lang="en-US" altLang="zh-SG" sz="1400" dirty="0" err="1"/>
              <a:t>Zhai</a:t>
            </a:r>
            <a:endParaRPr lang="zh-SG" altLang="en-US" sz="1400" dirty="0"/>
          </a:p>
        </p:txBody>
      </p:sp>
      <p:graphicFrame>
        <p:nvGraphicFramePr>
          <p:cNvPr id="17" name="表格 16">
            <a:extLst>
              <a:ext uri="{FF2B5EF4-FFF2-40B4-BE49-F238E27FC236}">
                <a16:creationId xmlns:a16="http://schemas.microsoft.com/office/drawing/2014/main" id="{ABDE12A9-CA22-461B-ACBE-833701B88A63}"/>
              </a:ext>
            </a:extLst>
          </p:cNvPr>
          <p:cNvGraphicFramePr>
            <a:graphicFrameLocks noGrp="1"/>
          </p:cNvGraphicFramePr>
          <p:nvPr>
            <p:extLst>
              <p:ext uri="{D42A27DB-BD31-4B8C-83A1-F6EECF244321}">
                <p14:modId xmlns:p14="http://schemas.microsoft.com/office/powerpoint/2010/main" val="1381702116"/>
              </p:ext>
            </p:extLst>
          </p:nvPr>
        </p:nvGraphicFramePr>
        <p:xfrm>
          <a:off x="6583830" y="1049120"/>
          <a:ext cx="4315010" cy="777240"/>
        </p:xfrm>
        <a:graphic>
          <a:graphicData uri="http://schemas.openxmlformats.org/drawingml/2006/table">
            <a:tbl>
              <a:tblPr firstRow="1" bandRow="1">
                <a:tableStyleId>{5C22544A-7EE6-4342-B048-85BDC9FD1C3A}</a:tableStyleId>
              </a:tblPr>
              <a:tblGrid>
                <a:gridCol w="863002">
                  <a:extLst>
                    <a:ext uri="{9D8B030D-6E8A-4147-A177-3AD203B41FA5}">
                      <a16:colId xmlns:a16="http://schemas.microsoft.com/office/drawing/2014/main" val="449171681"/>
                    </a:ext>
                  </a:extLst>
                </a:gridCol>
                <a:gridCol w="863002">
                  <a:extLst>
                    <a:ext uri="{9D8B030D-6E8A-4147-A177-3AD203B41FA5}">
                      <a16:colId xmlns:a16="http://schemas.microsoft.com/office/drawing/2014/main" val="658414161"/>
                    </a:ext>
                  </a:extLst>
                </a:gridCol>
                <a:gridCol w="863002">
                  <a:extLst>
                    <a:ext uri="{9D8B030D-6E8A-4147-A177-3AD203B41FA5}">
                      <a16:colId xmlns:a16="http://schemas.microsoft.com/office/drawing/2014/main" val="2874823554"/>
                    </a:ext>
                  </a:extLst>
                </a:gridCol>
                <a:gridCol w="863002">
                  <a:extLst>
                    <a:ext uri="{9D8B030D-6E8A-4147-A177-3AD203B41FA5}">
                      <a16:colId xmlns:a16="http://schemas.microsoft.com/office/drawing/2014/main" val="4065373073"/>
                    </a:ext>
                  </a:extLst>
                </a:gridCol>
                <a:gridCol w="863002">
                  <a:extLst>
                    <a:ext uri="{9D8B030D-6E8A-4147-A177-3AD203B41FA5}">
                      <a16:colId xmlns:a16="http://schemas.microsoft.com/office/drawing/2014/main" val="4101092773"/>
                    </a:ext>
                  </a:extLst>
                </a:gridCol>
              </a:tblGrid>
              <a:tr h="224035">
                <a:tc>
                  <a:txBody>
                    <a:bodyPr/>
                    <a:lstStyle/>
                    <a:p>
                      <a:endParaRPr lang="zh-SG" altLang="en-US" sz="1100" dirty="0"/>
                    </a:p>
                  </a:txBody>
                  <a:tcPr/>
                </a:tc>
                <a:tc>
                  <a:txBody>
                    <a:bodyPr/>
                    <a:lstStyle/>
                    <a:p>
                      <a:pPr algn="ctr"/>
                      <a:r>
                        <a:rPr lang="en-US" altLang="zh-SG" sz="1100" dirty="0" err="1"/>
                        <a:t>tt</a:t>
                      </a:r>
                      <a:endParaRPr lang="zh-SG" altLang="en-US" sz="1100" dirty="0"/>
                    </a:p>
                  </a:txBody>
                  <a:tcPr/>
                </a:tc>
                <a:tc>
                  <a:txBody>
                    <a:bodyPr/>
                    <a:lstStyle/>
                    <a:p>
                      <a:pPr algn="ctr"/>
                      <a:r>
                        <a:rPr lang="en-US" altLang="zh-SG" sz="1100" dirty="0"/>
                        <a:t>Higgs</a:t>
                      </a:r>
                      <a:endParaRPr lang="zh-SG" altLang="en-US" sz="1100" dirty="0"/>
                    </a:p>
                  </a:txBody>
                  <a:tcPr/>
                </a:tc>
                <a:tc>
                  <a:txBody>
                    <a:bodyPr/>
                    <a:lstStyle/>
                    <a:p>
                      <a:pPr algn="ctr"/>
                      <a:r>
                        <a:rPr lang="en-US" altLang="zh-SG" sz="1100" dirty="0"/>
                        <a:t>W</a:t>
                      </a:r>
                      <a:endParaRPr lang="zh-SG" altLang="en-US" sz="1100" dirty="0"/>
                    </a:p>
                  </a:txBody>
                  <a:tcPr/>
                </a:tc>
                <a:tc>
                  <a:txBody>
                    <a:bodyPr/>
                    <a:lstStyle/>
                    <a:p>
                      <a:pPr algn="ctr"/>
                      <a:r>
                        <a:rPr lang="en-US" altLang="zh-SG" sz="1100" dirty="0"/>
                        <a:t>Z</a:t>
                      </a:r>
                      <a:endParaRPr lang="zh-SG" altLang="en-US" sz="1100" dirty="0"/>
                    </a:p>
                  </a:txBody>
                  <a:tcPr/>
                </a:tc>
                <a:extLst>
                  <a:ext uri="{0D108BD9-81ED-4DB2-BD59-A6C34878D82A}">
                    <a16:rowId xmlns:a16="http://schemas.microsoft.com/office/drawing/2014/main" val="3123590988"/>
                  </a:ext>
                </a:extLst>
              </a:tr>
              <a:tr h="224035">
                <a:tc>
                  <a:txBody>
                    <a:bodyPr/>
                    <a:lstStyle/>
                    <a:p>
                      <a:r>
                        <a:rPr lang="en-US" altLang="zh-SG" sz="1100" dirty="0"/>
                        <a:t>V</a:t>
                      </a:r>
                      <a:r>
                        <a:rPr lang="en-US" altLang="zh-SG" sz="1100" baseline="-25000" dirty="0"/>
                        <a:t>RF</a:t>
                      </a:r>
                      <a:r>
                        <a:rPr lang="en-US" altLang="zh-SG" sz="1100" dirty="0"/>
                        <a:t> (GV)</a:t>
                      </a:r>
                      <a:endParaRPr lang="zh-SG" altLang="en-US" sz="1100" dirty="0"/>
                    </a:p>
                  </a:txBody>
                  <a:tcPr/>
                </a:tc>
                <a:tc>
                  <a:txBody>
                    <a:bodyPr/>
                    <a:lstStyle/>
                    <a:p>
                      <a:pPr algn="ctr"/>
                      <a:r>
                        <a:rPr lang="en-US" altLang="zh-SG" sz="1100" dirty="0"/>
                        <a:t>9.8</a:t>
                      </a:r>
                      <a:endParaRPr lang="zh-SG" altLang="en-US" sz="1100" dirty="0"/>
                    </a:p>
                  </a:txBody>
                  <a:tcPr/>
                </a:tc>
                <a:tc>
                  <a:txBody>
                    <a:bodyPr/>
                    <a:lstStyle/>
                    <a:p>
                      <a:pPr algn="ctr"/>
                      <a:r>
                        <a:rPr lang="en-US" altLang="zh-SG" sz="1100" dirty="0"/>
                        <a:t>2.2</a:t>
                      </a:r>
                      <a:endParaRPr lang="zh-SG" altLang="en-US" sz="1100" dirty="0"/>
                    </a:p>
                  </a:txBody>
                  <a:tcPr/>
                </a:tc>
                <a:tc>
                  <a:txBody>
                    <a:bodyPr/>
                    <a:lstStyle/>
                    <a:p>
                      <a:pPr algn="ctr"/>
                      <a:r>
                        <a:rPr lang="en-US" altLang="zh-SG" sz="1100" dirty="0"/>
                        <a:t>0.87</a:t>
                      </a:r>
                      <a:endParaRPr lang="zh-SG" altLang="en-US" sz="1100" dirty="0"/>
                    </a:p>
                  </a:txBody>
                  <a:tcPr/>
                </a:tc>
                <a:tc>
                  <a:txBody>
                    <a:bodyPr/>
                    <a:lstStyle/>
                    <a:p>
                      <a:pPr algn="ctr"/>
                      <a:r>
                        <a:rPr lang="en-US" altLang="zh-SG" sz="1100" dirty="0"/>
                        <a:t>0.46</a:t>
                      </a:r>
                      <a:endParaRPr lang="zh-SG" altLang="en-US" sz="1100" dirty="0"/>
                    </a:p>
                  </a:txBody>
                  <a:tcPr/>
                </a:tc>
                <a:extLst>
                  <a:ext uri="{0D108BD9-81ED-4DB2-BD59-A6C34878D82A}">
                    <a16:rowId xmlns:a16="http://schemas.microsoft.com/office/drawing/2014/main" val="2592134794"/>
                  </a:ext>
                </a:extLst>
              </a:tr>
              <a:tr h="224035">
                <a:tc>
                  <a:txBody>
                    <a:bodyPr/>
                    <a:lstStyle/>
                    <a:p>
                      <a:r>
                        <a:rPr lang="en-US" altLang="zh-SG" sz="1100" dirty="0">
                          <a:sym typeface="Symbol" panose="05050102010706020507" pitchFamily="18" charset="2"/>
                        </a:rPr>
                        <a:t></a:t>
                      </a:r>
                      <a:r>
                        <a:rPr lang="en-US" altLang="zh-SG" sz="1100" baseline="-25000" dirty="0">
                          <a:sym typeface="Symbol" panose="05050102010706020507" pitchFamily="18" charset="2"/>
                        </a:rPr>
                        <a:t>s</a:t>
                      </a:r>
                      <a:r>
                        <a:rPr lang="en-US" altLang="zh-SG" sz="1100" dirty="0">
                          <a:sym typeface="Symbol" panose="05050102010706020507" pitchFamily="18" charset="2"/>
                        </a:rPr>
                        <a:t> </a:t>
                      </a:r>
                      <a:endParaRPr lang="zh-SG" altLang="en-US" sz="1100" dirty="0"/>
                    </a:p>
                  </a:txBody>
                  <a:tcPr/>
                </a:tc>
                <a:tc>
                  <a:txBody>
                    <a:bodyPr/>
                    <a:lstStyle/>
                    <a:p>
                      <a:pPr algn="ctr"/>
                      <a:r>
                        <a:rPr lang="en-US" altLang="zh-SG" sz="1100" dirty="0"/>
                        <a:t>0.14</a:t>
                      </a:r>
                      <a:endParaRPr lang="zh-SG" altLang="en-US" sz="1100" dirty="0"/>
                    </a:p>
                  </a:txBody>
                  <a:tcPr/>
                </a:tc>
                <a:tc>
                  <a:txBody>
                    <a:bodyPr/>
                    <a:lstStyle/>
                    <a:p>
                      <a:pPr algn="ctr"/>
                      <a:r>
                        <a:rPr lang="en-US" altLang="zh-SG" sz="1100" dirty="0"/>
                        <a:t>0.094</a:t>
                      </a:r>
                      <a:endParaRPr lang="zh-SG" altLang="en-US" sz="1100" dirty="0"/>
                    </a:p>
                  </a:txBody>
                  <a:tcPr/>
                </a:tc>
                <a:tc gridSpan="2">
                  <a:txBody>
                    <a:bodyPr/>
                    <a:lstStyle/>
                    <a:p>
                      <a:pPr algn="ctr"/>
                      <a:r>
                        <a:rPr lang="en-US" altLang="zh-SG" sz="1100" dirty="0"/>
                        <a:t>0.088</a:t>
                      </a:r>
                      <a:endParaRPr lang="zh-SG" altLang="en-US" sz="1100" dirty="0"/>
                    </a:p>
                  </a:txBody>
                  <a:tcPr/>
                </a:tc>
                <a:tc hMerge="1">
                  <a:txBody>
                    <a:bodyPr/>
                    <a:lstStyle/>
                    <a:p>
                      <a:endParaRPr lang="zh-SG" altLang="en-US" dirty="0"/>
                    </a:p>
                  </a:txBody>
                  <a:tcPr/>
                </a:tc>
                <a:extLst>
                  <a:ext uri="{0D108BD9-81ED-4DB2-BD59-A6C34878D82A}">
                    <a16:rowId xmlns:a16="http://schemas.microsoft.com/office/drawing/2014/main" val="198088113"/>
                  </a:ext>
                </a:extLst>
              </a:tr>
            </a:tbl>
          </a:graphicData>
        </a:graphic>
      </p:graphicFrame>
    </p:spTree>
    <p:extLst>
      <p:ext uri="{BB962C8B-B14F-4D97-AF65-F5344CB8AC3E}">
        <p14:creationId xmlns:p14="http://schemas.microsoft.com/office/powerpoint/2010/main" val="1774810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FFA51391-2EDB-4FB1-BD74-3ACF6B3FD1CA}"/>
              </a:ext>
            </a:extLst>
          </p:cNvPr>
          <p:cNvSpPr>
            <a:spLocks noGrp="1"/>
          </p:cNvSpPr>
          <p:nvPr>
            <p:ph type="title"/>
          </p:nvPr>
        </p:nvSpPr>
        <p:spPr>
          <a:xfrm>
            <a:off x="40873" y="0"/>
            <a:ext cx="12163678" cy="942975"/>
          </a:xfrm>
        </p:spPr>
        <p:txBody>
          <a:bodyPr>
            <a:noAutofit/>
          </a:bodyPr>
          <a:lstStyle/>
          <a:p>
            <a:pPr algn="ctr"/>
            <a:r>
              <a:rPr lang="en-US" altLang="zh-CN" sz="3600" dirty="0">
                <a:solidFill>
                  <a:srgbClr val="C00000"/>
                </a:solidFill>
                <a:latin typeface="Arial" panose="020B0604020202020204" pitchFamily="34" charset="0"/>
                <a:ea typeface="+mj-ea"/>
                <a:cs typeface="Arial" panose="020B0604020202020204" pitchFamily="34" charset="0"/>
              </a:rPr>
              <a:t>CEPC Booster Ring 1.3 GHz RF Parameters</a:t>
            </a:r>
            <a:endParaRPr lang="zh-CN" altLang="en-US" sz="3600" dirty="0">
              <a:solidFill>
                <a:srgbClr val="C00000"/>
              </a:solidFill>
              <a:latin typeface="Arial" panose="020B0604020202020204" pitchFamily="34" charset="0"/>
              <a:ea typeface="+mj-ea"/>
              <a:cs typeface="Arial" panose="020B0604020202020204" pitchFamily="34" charset="0"/>
            </a:endParaRPr>
          </a:p>
        </p:txBody>
      </p:sp>
      <p:sp>
        <p:nvSpPr>
          <p:cNvPr id="7" name="矩形 6">
            <a:extLst>
              <a:ext uri="{FF2B5EF4-FFF2-40B4-BE49-F238E27FC236}">
                <a16:creationId xmlns:a16="http://schemas.microsoft.com/office/drawing/2014/main" id="{ACE5F4AF-968C-4485-BF5D-1E226987B7CF}"/>
              </a:ext>
            </a:extLst>
          </p:cNvPr>
          <p:cNvSpPr/>
          <p:nvPr/>
        </p:nvSpPr>
        <p:spPr>
          <a:xfrm>
            <a:off x="8400256" y="1193726"/>
            <a:ext cx="3628738" cy="5370701"/>
          </a:xfrm>
          <a:prstGeom prst="rect">
            <a:avLst/>
          </a:prstGeom>
        </p:spPr>
        <p:txBody>
          <a:bodyPr wrap="square">
            <a:spAutoFit/>
          </a:bodyPr>
          <a:lstStyle/>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1.3 GHz 9-cell cavities</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Higgs and ttbar booster are half filled for the injection timing with Collider ring.</a:t>
            </a:r>
            <a:r>
              <a:rPr lang="zh-CN" altLang="en-US" sz="1400" dirty="0">
                <a:latin typeface="Arial" panose="020B0604020202020204" pitchFamily="34" charset="0"/>
                <a:cs typeface="Arial" panose="020B0604020202020204" pitchFamily="34" charset="0"/>
              </a:rPr>
              <a:t> </a:t>
            </a:r>
            <a:endParaRPr lang="en-US" altLang="zh-CN" sz="1400" dirty="0">
              <a:latin typeface="Arial" panose="020B0604020202020204" pitchFamily="34" charset="0"/>
              <a:cs typeface="Arial" panose="020B0604020202020204" pitchFamily="34" charset="0"/>
            </a:endParaRP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Transient beam loading for Higgs on-axis injection tolerable (both at injection and extraction).</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Increased average HOM power of HL-Z requires ERL-type 1.3 GHz cryomodule (HOM absorber at low temperature between cavities). Four cryomodules for Z with RF bypass, also to reduce impedance and increase current limit.</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High gradient high Q 9-cell cavities for ttbar.</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Narrow bandwidth high gradient cavity voltage ramping through the multipacting region to be studied. Counter-phasing ramp.  </a:t>
            </a:r>
          </a:p>
          <a:p>
            <a:pPr algn="just">
              <a:spcBef>
                <a:spcPts val="1200"/>
              </a:spcBef>
            </a:pPr>
            <a:r>
              <a:rPr lang="en-US" altLang="zh-CN" sz="1400" dirty="0">
                <a:latin typeface="Arial" panose="020B0604020202020204" pitchFamily="34" charset="0"/>
                <a:cs typeface="Arial" panose="020B0604020202020204" pitchFamily="34" charset="0"/>
              </a:rPr>
              <a:t>* </a:t>
            </a:r>
            <a:r>
              <a:rPr lang="en-US" altLang="zh-CN" sz="1050" dirty="0">
                <a:latin typeface="Arial" panose="020B0604020202020204" pitchFamily="34" charset="0"/>
                <a:cs typeface="Arial" panose="020B0604020202020204" pitchFamily="34" charset="0"/>
              </a:rPr>
              <a:t>The small bunch charge number before the parenthesis is for the bunches injected from the </a:t>
            </a:r>
            <a:r>
              <a:rPr lang="en-US" altLang="zh-CN" sz="1050" dirty="0" err="1">
                <a:latin typeface="Arial" panose="020B0604020202020204" pitchFamily="34" charset="0"/>
                <a:cs typeface="Arial" panose="020B0604020202020204" pitchFamily="34" charset="0"/>
              </a:rPr>
              <a:t>linac</a:t>
            </a:r>
            <a:r>
              <a:rPr lang="en-US" altLang="zh-CN" sz="1050" dirty="0">
                <a:latin typeface="Arial" panose="020B0604020202020204" pitchFamily="34" charset="0"/>
                <a:cs typeface="Arial" panose="020B0604020202020204" pitchFamily="34" charset="0"/>
              </a:rPr>
              <a:t>. The large bunch charge number in the parenthesis is for the bunches injected back from the Collider ring during the swap-out injection at Higgs energy.</a:t>
            </a:r>
            <a:endParaRPr lang="en-US" altLang="zh-CN" sz="1400" dirty="0">
              <a:latin typeface="Arial" panose="020B0604020202020204" pitchFamily="34" charset="0"/>
              <a:cs typeface="Arial" panose="020B0604020202020204" pitchFamily="34" charset="0"/>
            </a:endParaRPr>
          </a:p>
        </p:txBody>
      </p:sp>
      <p:graphicFrame>
        <p:nvGraphicFramePr>
          <p:cNvPr id="5" name="内容占位符 3">
            <a:extLst>
              <a:ext uri="{FF2B5EF4-FFF2-40B4-BE49-F238E27FC236}">
                <a16:creationId xmlns:a16="http://schemas.microsoft.com/office/drawing/2014/main" id="{538138C8-FE89-480B-8784-D38A8F182431}"/>
              </a:ext>
            </a:extLst>
          </p:cNvPr>
          <p:cNvGraphicFramePr>
            <a:graphicFrameLocks noGrp="1"/>
          </p:cNvGraphicFramePr>
          <p:nvPr>
            <p:ph idx="1"/>
          </p:nvPr>
        </p:nvGraphicFramePr>
        <p:xfrm>
          <a:off x="263352" y="1230779"/>
          <a:ext cx="7956656" cy="5296596"/>
        </p:xfrm>
        <a:graphic>
          <a:graphicData uri="http://schemas.openxmlformats.org/drawingml/2006/table">
            <a:tbl>
              <a:tblPr/>
              <a:tblGrid>
                <a:gridCol w="2592000">
                  <a:extLst>
                    <a:ext uri="{9D8B030D-6E8A-4147-A177-3AD203B41FA5}">
                      <a16:colId xmlns:a16="http://schemas.microsoft.com/office/drawing/2014/main" val="925020983"/>
                    </a:ext>
                  </a:extLst>
                </a:gridCol>
                <a:gridCol w="1008000">
                  <a:extLst>
                    <a:ext uri="{9D8B030D-6E8A-4147-A177-3AD203B41FA5}">
                      <a16:colId xmlns:a16="http://schemas.microsoft.com/office/drawing/2014/main" val="1976252843"/>
                    </a:ext>
                  </a:extLst>
                </a:gridCol>
                <a:gridCol w="1008000">
                  <a:extLst>
                    <a:ext uri="{9D8B030D-6E8A-4147-A177-3AD203B41FA5}">
                      <a16:colId xmlns:a16="http://schemas.microsoft.com/office/drawing/2014/main" val="2573899118"/>
                    </a:ext>
                  </a:extLst>
                </a:gridCol>
                <a:gridCol w="1296656">
                  <a:extLst>
                    <a:ext uri="{9D8B030D-6E8A-4147-A177-3AD203B41FA5}">
                      <a16:colId xmlns:a16="http://schemas.microsoft.com/office/drawing/2014/main" val="1545338579"/>
                    </a:ext>
                  </a:extLst>
                </a:gridCol>
                <a:gridCol w="1044000">
                  <a:extLst>
                    <a:ext uri="{9D8B030D-6E8A-4147-A177-3AD203B41FA5}">
                      <a16:colId xmlns:a16="http://schemas.microsoft.com/office/drawing/2014/main" val="2328239737"/>
                    </a:ext>
                  </a:extLst>
                </a:gridCol>
                <a:gridCol w="1008000">
                  <a:extLst>
                    <a:ext uri="{9D8B030D-6E8A-4147-A177-3AD203B41FA5}">
                      <a16:colId xmlns:a16="http://schemas.microsoft.com/office/drawing/2014/main" val="3262748232"/>
                    </a:ext>
                  </a:extLst>
                </a:gridCol>
              </a:tblGrid>
              <a:tr h="396000">
                <a:tc rowSpan="2">
                  <a:txBody>
                    <a:bodyPr/>
                    <a:lstStyle/>
                    <a:p>
                      <a:pPr marL="72000" marR="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rgbClr val="000000"/>
                          </a:solidFill>
                          <a:effectLst/>
                          <a:latin typeface="Arial" panose="020B0604020202020204" pitchFamily="34" charset="0"/>
                          <a:ea typeface="+mn-ea"/>
                        </a:rPr>
                        <a:t>30/50 MW Collider SR power per beam.</a:t>
                      </a:r>
                    </a:p>
                    <a:p>
                      <a:pPr marL="72000" marR="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chemeClr val="tx1"/>
                          </a:solidFill>
                          <a:effectLst/>
                          <a:latin typeface="Arial" panose="020B0604020202020204" pitchFamily="34" charset="0"/>
                          <a:ea typeface="+mn-ea"/>
                        </a:rPr>
                        <a:t>30 GeV injection</a:t>
                      </a:r>
                      <a:r>
                        <a:rPr lang="en-US" altLang="zh-CN" sz="1000" b="0" i="0" u="none" strike="noStrike" baseline="0" dirty="0">
                          <a:solidFill>
                            <a:srgbClr val="000000"/>
                          </a:solidFill>
                          <a:effectLst/>
                          <a:latin typeface="Arial" panose="020B0604020202020204" pitchFamily="34" charset="0"/>
                          <a:ea typeface="+mn-ea"/>
                        </a:rPr>
                        <a:t>. Higgs &amp; ttbar half filled.</a:t>
                      </a:r>
                    </a:p>
                    <a:p>
                      <a:pPr marL="72000" marR="0" lvl="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rgbClr val="000000"/>
                          </a:solidFill>
                          <a:effectLst/>
                          <a:latin typeface="Arial" panose="020B0604020202020204" pitchFamily="34" charset="0"/>
                          <a:ea typeface="+mn-ea"/>
                        </a:rPr>
                        <a:t>Higgs on-axis injection with bunch swapping.</a:t>
                      </a:r>
                    </a:p>
                    <a:p>
                      <a:pPr marL="72000" marR="0" lvl="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rgbClr val="000000"/>
                          </a:solidFill>
                          <a:effectLst/>
                          <a:latin typeface="Arial" panose="020B0604020202020204" pitchFamily="34" charset="0"/>
                          <a:ea typeface="+mn-ea"/>
                        </a:rPr>
                        <a:t>Z injection from empty ring.</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ttbar </a:t>
                      </a:r>
                      <a:r>
                        <a:rPr lang="en-US" altLang="zh-CN" sz="1200" b="1" i="0" u="none" strike="noStrike" dirty="0">
                          <a:solidFill>
                            <a:schemeClr val="tx1"/>
                          </a:solidFill>
                          <a:effectLst/>
                          <a:latin typeface="Arial" panose="020B0604020202020204" pitchFamily="34" charset="0"/>
                          <a:ea typeface="+mn-ea"/>
                        </a:rPr>
                        <a:t>30/50 MW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sz="1200" b="1" i="0" u="none" strike="noStrike" dirty="0">
                        <a:solidFill>
                          <a:schemeClr val="tx1"/>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Higgs</a:t>
                      </a:r>
                    </a:p>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30/50 MW</a:t>
                      </a:r>
                    </a:p>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on-axis</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W</a:t>
                      </a:r>
                    </a:p>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30/50 MW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Z</a:t>
                      </a:r>
                    </a:p>
                    <a:p>
                      <a:pPr algn="ctr" rtl="0"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30/50 MW</a:t>
                      </a: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1340769"/>
                  </a:ext>
                </a:extLst>
              </a:tr>
              <a:tr h="396000">
                <a:tc vMerge="1">
                  <a:txBody>
                    <a:bodyPr/>
                    <a:lstStyle/>
                    <a:p>
                      <a:endParaRPr lang="zh-CN"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chemeClr val="tx1"/>
                          </a:solidFill>
                          <a:effectLst/>
                          <a:latin typeface="Arial" panose="020B0604020202020204" pitchFamily="34" charset="0"/>
                          <a:ea typeface="+mn-ea"/>
                        </a:rPr>
                        <a:t>New</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chemeClr val="tx1"/>
                          </a:solidFill>
                          <a:effectLst/>
                          <a:latin typeface="Arial" panose="020B0604020202020204" pitchFamily="34" charset="0"/>
                          <a:ea typeface="+mn-ea"/>
                        </a:rPr>
                        <a:t>cavities</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Higgs</a:t>
                      </a:r>
                    </a:p>
                    <a:p>
                      <a:pPr algn="ctr" rtl="0" fontAlgn="ctr"/>
                      <a:r>
                        <a:rPr lang="en-US" altLang="zh-CN" sz="1200" b="1" i="0" u="none" strike="noStrike" dirty="0">
                          <a:solidFill>
                            <a:schemeClr val="tx1"/>
                          </a:solidFill>
                          <a:effectLst/>
                          <a:latin typeface="Arial" panose="020B0604020202020204" pitchFamily="34" charset="0"/>
                          <a:ea typeface="等线" panose="02010600030101010101" pitchFamily="2" charset="-122"/>
                        </a:rPr>
                        <a:t>cavities</a:t>
                      </a:r>
                      <a:endParaRPr lang="en-US" sz="1200" b="1" i="0" u="none" strike="noStrike" dirty="0">
                        <a:solidFill>
                          <a:schemeClr val="tx1"/>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36303039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beam energy [GeV]</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180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45.5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9144022"/>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average SR power [MW]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0.5 / 0.67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0.02 / 0.04</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0.05 / 0.1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5277251"/>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Bunch charge [</a:t>
                      </a:r>
                      <a:r>
                        <a:rPr lang="en-US" sz="1200" b="0" i="0" u="none" strike="noStrike" dirty="0" err="1">
                          <a:solidFill>
                            <a:srgbClr val="000000"/>
                          </a:solidFill>
                          <a:effectLst/>
                          <a:latin typeface="Arial" panose="020B0604020202020204" pitchFamily="34" charset="0"/>
                          <a:ea typeface="等线" panose="02010600030101010101" pitchFamily="2" charset="-122"/>
                        </a:rPr>
                        <a:t>nC</a:t>
                      </a:r>
                      <a:r>
                        <a:rPr lang="en-US" sz="1200" b="0" i="0" u="none" strike="noStrike" dirty="0">
                          <a:solidFill>
                            <a:srgbClr val="000000"/>
                          </a:solidFill>
                          <a:effectLst/>
                          <a:latin typeface="Arial" panose="020B0604020202020204" pitchFamily="34" charset="0"/>
                          <a:ea typeface="等线" panose="02010600030101010101" pitchFamily="2" charset="-122"/>
                        </a:rPr>
                        <a:t>]</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0.78 (</a:t>
                      </a:r>
                      <a:r>
                        <a:rPr lang="en-US" altLang="zh-CN" sz="1200" b="0" i="0" u="none" strike="noStrike" dirty="0">
                          <a:solidFill>
                            <a:srgbClr val="C00000"/>
                          </a:solidFill>
                          <a:effectLst/>
                          <a:latin typeface="Arial" panose="020B0604020202020204" pitchFamily="34" charset="0"/>
                          <a:ea typeface="等线" panose="02010600030101010101" pitchFamily="2" charset="-122"/>
                        </a:rPr>
                        <a:t>20.3</a:t>
                      </a:r>
                      <a:r>
                        <a:rPr lang="en-US" altLang="zh-CN" sz="1200" b="0" i="0" u="none" strike="noStrike" dirty="0">
                          <a:solidFill>
                            <a:srgbClr val="000000"/>
                          </a:solidFill>
                          <a:effectLst/>
                          <a:latin typeface="Arial" panose="020B0604020202020204" pitchFamily="34" charset="0"/>
                          <a:ea typeface="等线" panose="02010600030101010101" pitchFamily="2" charset="-122"/>
                        </a:rPr>
                        <a:t>)*</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0.81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1398101"/>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Beam current [mA]</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0.12 /</a:t>
                      </a:r>
                      <a:r>
                        <a:rPr lang="zh-CN" altLang="en-US" sz="1200" b="0" i="0" u="none" strike="noStrike" dirty="0">
                          <a:solidFill>
                            <a:srgbClr val="000000"/>
                          </a:solidFill>
                          <a:effectLst/>
                          <a:latin typeface="Arial" panose="020B0604020202020204" pitchFamily="34" charset="0"/>
                          <a:ea typeface="等线" panose="02010600030101010101" pitchFamily="2" charset="-122"/>
                        </a:rPr>
                        <a:t> </a:t>
                      </a:r>
                      <a:r>
                        <a:rPr lang="en-US" altLang="zh-CN" sz="1200" b="0" i="0" u="none" strike="noStrike" dirty="0">
                          <a:solidFill>
                            <a:srgbClr val="000000"/>
                          </a:solidFill>
                          <a:effectLst/>
                          <a:latin typeface="Arial" panose="020B0604020202020204" pitchFamily="34" charset="0"/>
                          <a:ea typeface="等线" panose="02010600030101010101" pitchFamily="2" charset="-122"/>
                        </a:rPr>
                        <a:t>0.19</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 / 1.4</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3.1 / 5.3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 / 30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8793725"/>
                  </a:ext>
                </a:extLst>
              </a:tr>
              <a:tr h="237084">
                <a:tc>
                  <a:txBody>
                    <a:bodyPr/>
                    <a:lstStyle/>
                    <a:p>
                      <a:pPr marL="72000" algn="l" rtl="0" fontAlgn="ctr"/>
                      <a:r>
                        <a:rPr lang="en-US" sz="1200" b="0" i="0" u="none" strike="noStrike">
                          <a:solidFill>
                            <a:srgbClr val="000000"/>
                          </a:solidFill>
                          <a:effectLst/>
                          <a:latin typeface="Arial" panose="020B0604020202020204" pitchFamily="34" charset="0"/>
                          <a:ea typeface="等线" panose="02010600030101010101" pitchFamily="2" charset="-122"/>
                        </a:rPr>
                        <a:t>Injection RF voltage [GV]</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0.761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0.346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3704281"/>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RF voltage [GV]</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9.7 (7.53 + 2.17)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2.17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0.87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0.46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68107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bunch length [mm]</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1.86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57400"/>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Cavity number (1.3 GHz 9-cell)</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225062"/>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Module number (8 cavities / module)</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4951151"/>
                  </a:ext>
                </a:extLst>
              </a:tr>
              <a:tr h="237084">
                <a:tc>
                  <a:txBody>
                    <a:bodyPr/>
                    <a:lstStyle/>
                    <a:p>
                      <a:pPr marL="72000" algn="l" rtl="0" fontAlgn="ctr"/>
                      <a:r>
                        <a:rPr lang="en-US" sz="1200" b="0" i="0" u="none" strike="noStrike" dirty="0">
                          <a:solidFill>
                            <a:srgbClr val="C00000"/>
                          </a:solidFill>
                          <a:effectLst/>
                          <a:latin typeface="Arial" panose="020B0604020202020204" pitchFamily="34" charset="0"/>
                          <a:ea typeface="等线" panose="02010600030101010101" pitchFamily="2" charset="-122"/>
                        </a:rPr>
                        <a:t>Extraction </a:t>
                      </a:r>
                      <a:r>
                        <a:rPr lang="en-US" altLang="zh-CN" sz="1200" b="0" i="0" u="none" strike="noStrike" dirty="0">
                          <a:solidFill>
                            <a:srgbClr val="C00000"/>
                          </a:solidFill>
                          <a:effectLst/>
                          <a:latin typeface="Arial" panose="020B0604020202020204" pitchFamily="34" charset="0"/>
                          <a:ea typeface="等线" panose="02010600030101010101" pitchFamily="2" charset="-122"/>
                        </a:rPr>
                        <a:t>g</a:t>
                      </a:r>
                      <a:r>
                        <a:rPr lang="en-US" sz="1200" b="0" i="0" u="none" strike="noStrike" dirty="0">
                          <a:solidFill>
                            <a:srgbClr val="C00000"/>
                          </a:solidFill>
                          <a:effectLst/>
                          <a:latin typeface="Arial" panose="020B0604020202020204" pitchFamily="34" charset="0"/>
                          <a:ea typeface="等线" panose="02010600030101010101" pitchFamily="2" charset="-122"/>
                        </a:rPr>
                        <a:t>radient [MV/m]</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28.3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21.8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21.8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8.7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13.8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7076971"/>
                  </a:ext>
                </a:extLst>
              </a:tr>
              <a:tr h="237084">
                <a:tc>
                  <a:txBody>
                    <a:bodyPr/>
                    <a:lstStyle/>
                    <a:p>
                      <a:pPr marL="72000" algn="l" rtl="0" fontAlgn="ctr"/>
                      <a:r>
                        <a:rPr lang="en-US" sz="1200" b="0" i="0" u="none" strike="noStrike" dirty="0">
                          <a:solidFill>
                            <a:srgbClr val="C00000"/>
                          </a:solidFill>
                          <a:effectLst/>
                          <a:latin typeface="Arial" panose="020B0604020202020204" pitchFamily="34" charset="0"/>
                          <a:ea typeface="等线" panose="02010600030101010101" pitchFamily="2" charset="-122"/>
                        </a:rPr>
                        <a:t>Q</a:t>
                      </a:r>
                      <a:r>
                        <a:rPr lang="en-US" sz="1200" b="0" i="0" u="none" strike="noStrike" baseline="-25000" dirty="0">
                          <a:solidFill>
                            <a:srgbClr val="C00000"/>
                          </a:solidFill>
                          <a:effectLst/>
                          <a:latin typeface="Arial" panose="020B0604020202020204" pitchFamily="34" charset="0"/>
                          <a:ea typeface="等线" panose="02010600030101010101" pitchFamily="2" charset="-122"/>
                        </a:rPr>
                        <a:t>0</a:t>
                      </a:r>
                      <a:r>
                        <a:rPr lang="en-US" sz="1200" b="0" i="0" u="none" strike="noStrike" dirty="0">
                          <a:solidFill>
                            <a:srgbClr val="C00000"/>
                          </a:solidFill>
                          <a:effectLst/>
                          <a:latin typeface="Arial" panose="020B0604020202020204" pitchFamily="34" charset="0"/>
                          <a:ea typeface="等线" panose="02010600030101010101" pitchFamily="2" charset="-122"/>
                        </a:rPr>
                        <a:t> @ 2 K at operating gradient</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C00000"/>
                          </a:solidFill>
                          <a:effectLst/>
                          <a:latin typeface="Arial" panose="020B0604020202020204" pitchFamily="34" charset="0"/>
                          <a:ea typeface="等线" panose="02010600030101010101" pitchFamily="2" charset="-122"/>
                        </a:rPr>
                        <a:t>2E10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chemeClr val="tx1"/>
                          </a:solidFill>
                          <a:effectLst/>
                          <a:latin typeface="Arial" panose="020B0604020202020204" pitchFamily="34" charset="0"/>
                          <a:ea typeface="等线" panose="02010600030101010101" pitchFamily="2" charset="-122"/>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C00000"/>
                          </a:solidFill>
                          <a:effectLst/>
                          <a:latin typeface="Arial" panose="020B0604020202020204" pitchFamily="34" charset="0"/>
                          <a:ea typeface="等线" panose="02010600030101010101" pitchFamily="2" charset="-122"/>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434455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Q</a:t>
                      </a:r>
                      <a:r>
                        <a:rPr lang="en-US" sz="1200" b="0" i="0" u="none" strike="noStrike" baseline="-25000" dirty="0">
                          <a:solidFill>
                            <a:srgbClr val="000000"/>
                          </a:solidFill>
                          <a:effectLst/>
                          <a:latin typeface="Arial" panose="020B0604020202020204" pitchFamily="34" charset="0"/>
                          <a:ea typeface="等线" panose="02010600030101010101" pitchFamily="2" charset="-122"/>
                        </a:rPr>
                        <a:t>L</a:t>
                      </a:r>
                      <a:endParaRPr lang="en-US"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4E7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C00000"/>
                          </a:solidFill>
                          <a:effectLst/>
                          <a:latin typeface="Arial" panose="020B0604020202020204" pitchFamily="34" charset="0"/>
                          <a:ea typeface="等线" panose="02010600030101010101" pitchFamily="2" charset="-122"/>
                          <a:cs typeface="+mn-cs"/>
                        </a:rPr>
                        <a:t>4E7</a:t>
                      </a:r>
                      <a:endParaRPr lang="zh-CN" altLang="en-US" sz="1200" b="0" i="0" u="none" strike="noStrike" kern="1200" dirty="0">
                        <a:solidFill>
                          <a:srgbClr val="C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1.2E7</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7.3E6</a:t>
                      </a:r>
                      <a:r>
                        <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rPr>
                        <a:t> </a:t>
                      </a: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a:t>
                      </a:r>
                      <a:r>
                        <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rPr>
                        <a:t> </a:t>
                      </a: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4.4E6</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1.2E7 / 6.3E6</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4946363"/>
                  </a:ext>
                </a:extLst>
              </a:tr>
              <a:tr h="237084">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Cavity bandwidth [Hz]</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33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C00000"/>
                          </a:solidFill>
                          <a:effectLst/>
                          <a:latin typeface="Arial" panose="020B0604020202020204" pitchFamily="34" charset="0"/>
                          <a:ea typeface="等线" panose="02010600030101010101" pitchFamily="2" charset="-122"/>
                          <a:cs typeface="+mn-cs"/>
                        </a:rPr>
                        <a:t>33</a:t>
                      </a:r>
                      <a:endParaRPr lang="zh-CN" altLang="en-US" sz="1200" b="0" i="0" u="none" strike="noStrike" kern="1200" dirty="0">
                        <a:solidFill>
                          <a:srgbClr val="C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110</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178 / 296</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111 / 208</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1743309"/>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Peak HOM power per cavity [W]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0.5 / 0.8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 75 / ~ </a:t>
                      </a:r>
                      <a:r>
                        <a:rPr lang="en-US" altLang="zh-CN" sz="1200" b="0" i="0" u="none" strike="noStrike" dirty="0">
                          <a:solidFill>
                            <a:srgbClr val="C00000"/>
                          </a:solidFill>
                          <a:effectLst/>
                          <a:latin typeface="Arial" panose="020B0604020202020204" pitchFamily="34" charset="0"/>
                          <a:ea typeface="等线" panose="02010600030101010101" pitchFamily="2" charset="-122"/>
                        </a:rPr>
                        <a:t>100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11.8 / 19.6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146 / </a:t>
                      </a:r>
                      <a:r>
                        <a:rPr lang="en-US" altLang="zh-CN" sz="1200" b="0" i="0" u="none" strike="noStrike" dirty="0">
                          <a:solidFill>
                            <a:srgbClr val="C00000"/>
                          </a:solidFill>
                          <a:effectLst/>
                          <a:latin typeface="Arial" panose="020B0604020202020204" pitchFamily="34" charset="0"/>
                          <a:ea typeface="等线" panose="02010600030101010101" pitchFamily="2" charset="-122"/>
                        </a:rPr>
                        <a:t>272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16702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Average </a:t>
                      </a:r>
                      <a:r>
                        <a:rPr lang="en-US" altLang="zh-CN" sz="1200" b="0" i="0" u="none" strike="noStrike" dirty="0">
                          <a:solidFill>
                            <a:srgbClr val="000000"/>
                          </a:solidFill>
                          <a:effectLst/>
                          <a:latin typeface="Arial" panose="020B0604020202020204" pitchFamily="34" charset="0"/>
                          <a:ea typeface="+mn-ea"/>
                        </a:rPr>
                        <a:t>HOM power per cavity [W]</a:t>
                      </a:r>
                      <a:endParaRPr lang="en-US"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0.2 / 0.32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 10 / ~ 15 </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3.8 / 6.3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 / </a:t>
                      </a:r>
                      <a:r>
                        <a:rPr lang="en-US" altLang="zh-CN" sz="1200" b="0" i="0" u="none" strike="noStrike" dirty="0">
                          <a:solidFill>
                            <a:srgbClr val="C00000"/>
                          </a:solidFill>
                          <a:effectLst/>
                          <a:latin typeface="Arial" panose="020B0604020202020204" pitchFamily="34" charset="0"/>
                          <a:ea typeface="等线" panose="02010600030101010101" pitchFamily="2" charset="-122"/>
                        </a:rPr>
                        <a:t>150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0751190"/>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Input peak power per cavity [kW] </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8.3 / 9.2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5.1 / 5.9</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22 / 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10.9 / 18.1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17 / 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0403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Input average power per cavity [kW]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6.5 / </a:t>
                      </a:r>
                      <a:r>
                        <a:rPr lang="en-US" altLang="zh-CN" sz="1200" b="0" i="0" u="none" strike="noStrike" dirty="0">
                          <a:solidFill>
                            <a:srgbClr val="C00000"/>
                          </a:solidFill>
                          <a:effectLst/>
                          <a:latin typeface="Arial" panose="020B0604020202020204" pitchFamily="34" charset="0"/>
                          <a:ea typeface="等线" panose="02010600030101010101" pitchFamily="2" charset="-122"/>
                        </a:rPr>
                        <a:t>9.2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 / 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4.5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285998"/>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SSA power [kW] (1 cavity / SSA)</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30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30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40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2805820"/>
                  </a:ext>
                </a:extLst>
              </a:tr>
              <a:tr h="237084">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Total cavity wall loss @ 2 K [kW]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7616567"/>
                  </a:ext>
                </a:extLst>
              </a:tr>
            </a:tbl>
          </a:graphicData>
        </a:graphic>
      </p:graphicFrame>
      <p:sp>
        <p:nvSpPr>
          <p:cNvPr id="8" name="灯片编号占位符 3">
            <a:extLst>
              <a:ext uri="{FF2B5EF4-FFF2-40B4-BE49-F238E27FC236}">
                <a16:creationId xmlns:a16="http://schemas.microsoft.com/office/drawing/2014/main" id="{56A9A767-064A-40E2-AC52-581F7424EEA1}"/>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11</a:t>
            </a:fld>
            <a:endParaRPr lang="zh-CN" altLang="en-US" dirty="0"/>
          </a:p>
        </p:txBody>
      </p:sp>
      <p:sp>
        <p:nvSpPr>
          <p:cNvPr id="9" name="文本框 8">
            <a:extLst>
              <a:ext uri="{FF2B5EF4-FFF2-40B4-BE49-F238E27FC236}">
                <a16:creationId xmlns:a16="http://schemas.microsoft.com/office/drawing/2014/main" id="{590D19C5-F5D4-4808-A6B9-BCBEE4EBE787}"/>
              </a:ext>
            </a:extLst>
          </p:cNvPr>
          <p:cNvSpPr txBox="1"/>
          <p:nvPr/>
        </p:nvSpPr>
        <p:spPr>
          <a:xfrm>
            <a:off x="11094384" y="662498"/>
            <a:ext cx="1097616" cy="369332"/>
          </a:xfrm>
          <a:prstGeom prst="rect">
            <a:avLst/>
          </a:prstGeom>
          <a:noFill/>
        </p:spPr>
        <p:txBody>
          <a:bodyPr wrap="square">
            <a:spAutoFit/>
          </a:bodyPr>
          <a:lstStyle/>
          <a:p>
            <a:r>
              <a:rPr kumimoji="0" lang="en-US" altLang="zh-SG"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J.Y. </a:t>
            </a:r>
            <a:r>
              <a:rPr kumimoji="0" lang="en-US" altLang="zh-SG"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Zhai</a:t>
            </a:r>
            <a:endParaRPr lang="zh-SG" altLang="en-US" dirty="0"/>
          </a:p>
        </p:txBody>
      </p:sp>
      <p:sp>
        <p:nvSpPr>
          <p:cNvPr id="10" name="椭圆 9">
            <a:extLst>
              <a:ext uri="{FF2B5EF4-FFF2-40B4-BE49-F238E27FC236}">
                <a16:creationId xmlns:a16="http://schemas.microsoft.com/office/drawing/2014/main" id="{D09A7036-A430-40A6-A0D1-B7CB6D2620BE}"/>
              </a:ext>
            </a:extLst>
          </p:cNvPr>
          <p:cNvSpPr/>
          <p:nvPr/>
        </p:nvSpPr>
        <p:spPr>
          <a:xfrm>
            <a:off x="5244534" y="3697941"/>
            <a:ext cx="558065" cy="732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椭圆 10">
            <a:extLst>
              <a:ext uri="{FF2B5EF4-FFF2-40B4-BE49-F238E27FC236}">
                <a16:creationId xmlns:a16="http://schemas.microsoft.com/office/drawing/2014/main" id="{1F6F36FA-2F1A-4895-9715-D6B05D4FA346}"/>
              </a:ext>
            </a:extLst>
          </p:cNvPr>
          <p:cNvSpPr/>
          <p:nvPr/>
        </p:nvSpPr>
        <p:spPr>
          <a:xfrm>
            <a:off x="5210917" y="3219299"/>
            <a:ext cx="558065" cy="215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页脚占位符 1">
            <a:extLst>
              <a:ext uri="{FF2B5EF4-FFF2-40B4-BE49-F238E27FC236}">
                <a16:creationId xmlns:a16="http://schemas.microsoft.com/office/drawing/2014/main" id="{82ADD850-E820-4807-969F-780D9C0782EB}"/>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1780320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321E64-3B5D-488D-BA3D-F66CF80357EE}"/>
              </a:ext>
            </a:extLst>
          </p:cNvPr>
          <p:cNvSpPr>
            <a:spLocks noGrp="1"/>
          </p:cNvSpPr>
          <p:nvPr>
            <p:ph type="title"/>
          </p:nvPr>
        </p:nvSpPr>
        <p:spPr>
          <a:xfrm>
            <a:off x="838200" y="118603"/>
            <a:ext cx="10515600" cy="845853"/>
          </a:xfrm>
        </p:spPr>
        <p:txBody>
          <a:bodyPr>
            <a:normAutofit/>
          </a:bodyPr>
          <a:lstStyle/>
          <a:p>
            <a:pPr algn="ctr">
              <a:lnSpc>
                <a:spcPct val="90000"/>
              </a:lnSpc>
            </a:pPr>
            <a:r>
              <a:rPr lang="en-US" altLang="zh-CN" sz="3200" dirty="0">
                <a:solidFill>
                  <a:srgbClr val="C00000"/>
                </a:solidFill>
                <a:latin typeface="Arial" panose="020B0604020202020204" pitchFamily="34" charset="0"/>
                <a:ea typeface="+mj-ea"/>
                <a:cs typeface="Arial" panose="020B0604020202020204" pitchFamily="34" charset="0"/>
              </a:rPr>
              <a:t>CEPC Booster Superconducting RF R&amp;D in EDR  </a:t>
            </a:r>
            <a:endParaRPr lang="zh-CN" altLang="en-US" sz="3200" dirty="0">
              <a:solidFill>
                <a:srgbClr val="C00000"/>
              </a:solidFill>
              <a:latin typeface="Arial" panose="020B0604020202020204" pitchFamily="34" charset="0"/>
              <a:ea typeface="+mj-ea"/>
              <a:cs typeface="Arial" panose="020B0604020202020204" pitchFamily="34" charset="0"/>
            </a:endParaRPr>
          </a:p>
        </p:txBody>
      </p:sp>
      <p:sp>
        <p:nvSpPr>
          <p:cNvPr id="5" name="内容占位符 4">
            <a:extLst>
              <a:ext uri="{FF2B5EF4-FFF2-40B4-BE49-F238E27FC236}">
                <a16:creationId xmlns:a16="http://schemas.microsoft.com/office/drawing/2014/main" id="{EA678422-58F1-4632-B91B-1FEC22816021}"/>
              </a:ext>
            </a:extLst>
          </p:cNvPr>
          <p:cNvSpPr>
            <a:spLocks noGrp="1"/>
          </p:cNvSpPr>
          <p:nvPr>
            <p:ph idx="1"/>
          </p:nvPr>
        </p:nvSpPr>
        <p:spPr>
          <a:xfrm>
            <a:off x="383418" y="1148450"/>
            <a:ext cx="11425164" cy="3076253"/>
          </a:xfrm>
        </p:spPr>
        <p:txBody>
          <a:bodyPr>
            <a:noAutofit/>
          </a:bodyPr>
          <a:lstStyle/>
          <a:p>
            <a:pPr marL="342900" indent="-342900">
              <a:lnSpc>
                <a:spcPct val="120000"/>
              </a:lnSpc>
              <a:buFont typeface="+mj-lt"/>
              <a:buAutoNum type="arabicPeriod"/>
            </a:pPr>
            <a:r>
              <a:rPr lang="en-US" altLang="zh-CN" sz="1800" b="1" dirty="0">
                <a:solidFill>
                  <a:srgbClr val="0070C0"/>
                </a:solidFill>
                <a:latin typeface="Arial" panose="020B0604020202020204" pitchFamily="34" charset="0"/>
                <a:cs typeface="Arial" panose="020B0604020202020204" pitchFamily="34" charset="0"/>
              </a:rPr>
              <a:t>Higgs </a:t>
            </a:r>
            <a:r>
              <a:rPr lang="en-US" altLang="zh-CN" sz="1800" b="1" dirty="0">
                <a:solidFill>
                  <a:srgbClr val="FF0000"/>
                </a:solidFill>
                <a:latin typeface="Arial" panose="020B0604020202020204" pitchFamily="34" charset="0"/>
                <a:cs typeface="Arial" panose="020B0604020202020204" pitchFamily="34" charset="0"/>
              </a:rPr>
              <a:t>high Q</a:t>
            </a:r>
            <a:r>
              <a:rPr lang="en-US" altLang="zh-CN" sz="1800" b="1" dirty="0">
                <a:latin typeface="Arial" panose="020B0604020202020204" pitchFamily="34" charset="0"/>
                <a:cs typeface="Arial" panose="020B0604020202020204" pitchFamily="34" charset="0"/>
              </a:rPr>
              <a:t> 1.3 GHz cryomodule prototyping: </a:t>
            </a:r>
            <a:r>
              <a:rPr lang="en-US" altLang="zh-CN" sz="1800" dirty="0">
                <a:latin typeface="Arial" panose="020B0604020202020204" pitchFamily="34" charset="0"/>
                <a:cs typeface="Arial" panose="020B0604020202020204" pitchFamily="34" charset="0"/>
              </a:rPr>
              <a:t>based on the successful verification module, build two more mid-T bake module prototypes using domestic CW FEL funding. Make improvements and increase module average CW gradient to &gt; 25 MV/m with Q</a:t>
            </a:r>
            <a:r>
              <a:rPr lang="en-US" altLang="zh-CN" sz="1800" baseline="-25000" dirty="0">
                <a:latin typeface="Arial" panose="020B0604020202020204" pitchFamily="34" charset="0"/>
                <a:cs typeface="Arial" panose="020B0604020202020204" pitchFamily="34" charset="0"/>
              </a:rPr>
              <a:t>0 </a:t>
            </a:r>
            <a:r>
              <a:rPr lang="en-US" altLang="zh-CN" sz="1800" dirty="0">
                <a:latin typeface="Arial" panose="020B0604020202020204" pitchFamily="34" charset="0"/>
                <a:cs typeface="Arial" panose="020B0604020202020204" pitchFamily="34" charset="0"/>
              </a:rPr>
              <a:t>&gt; 3E10.</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Complete</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engineering design for CEPC Higgs booster module (without cold BPM and quadrupole as in FEL module).  </a:t>
            </a:r>
          </a:p>
          <a:p>
            <a:pPr marL="342900" indent="-342900">
              <a:lnSpc>
                <a:spcPct val="120000"/>
              </a:lnSpc>
              <a:buFont typeface="+mj-lt"/>
              <a:buAutoNum type="arabicPeriod"/>
            </a:pPr>
            <a:r>
              <a:rPr lang="en-US" altLang="zh-CN" sz="1800" b="1" dirty="0">
                <a:solidFill>
                  <a:srgbClr val="00B050"/>
                </a:solidFill>
                <a:latin typeface="Arial" panose="020B0604020202020204" pitchFamily="34" charset="0"/>
                <a:cs typeface="Arial" panose="020B0604020202020204" pitchFamily="34" charset="0"/>
              </a:rPr>
              <a:t>Z-pole </a:t>
            </a:r>
            <a:r>
              <a:rPr lang="en-US" altLang="zh-CN" sz="1800" b="1" dirty="0">
                <a:solidFill>
                  <a:srgbClr val="FF0000"/>
                </a:solidFill>
                <a:latin typeface="Arial" panose="020B0604020202020204" pitchFamily="34" charset="0"/>
                <a:cs typeface="Arial" panose="020B0604020202020204" pitchFamily="34" charset="0"/>
              </a:rPr>
              <a:t>high current </a:t>
            </a:r>
            <a:r>
              <a:rPr lang="en-US" altLang="zh-CN" sz="1800" b="1" dirty="0">
                <a:latin typeface="Arial" panose="020B0604020202020204" pitchFamily="34" charset="0"/>
                <a:cs typeface="Arial" panose="020B0604020202020204" pitchFamily="34" charset="0"/>
              </a:rPr>
              <a:t>1.3 GHz cryomodule design</a:t>
            </a:r>
            <a:r>
              <a:rPr lang="en-US" altLang="zh-CN" sz="1800" dirty="0">
                <a:latin typeface="Arial" panose="020B0604020202020204" pitchFamily="34" charset="0"/>
                <a:cs typeface="Arial" panose="020B0604020202020204" pitchFamily="34" charset="0"/>
              </a:rPr>
              <a:t>: complete conceptual design and component development in synergy of domestic ERL project R&amp;D.</a:t>
            </a:r>
          </a:p>
          <a:p>
            <a:pPr marL="342900" indent="-342900">
              <a:lnSpc>
                <a:spcPct val="120000"/>
              </a:lnSpc>
              <a:buFont typeface="+mj-lt"/>
              <a:buAutoNum type="arabicPeriod"/>
            </a:pPr>
            <a:r>
              <a:rPr lang="en-US" altLang="zh-CN" sz="1800" b="1" dirty="0">
                <a:solidFill>
                  <a:srgbClr val="7030A0"/>
                </a:solidFill>
                <a:latin typeface="Arial" panose="020B0604020202020204" pitchFamily="34" charset="0"/>
                <a:cs typeface="Arial" panose="020B0604020202020204" pitchFamily="34" charset="0"/>
              </a:rPr>
              <a:t>ttbar </a:t>
            </a:r>
            <a:r>
              <a:rPr lang="en-US" altLang="zh-CN" sz="1800" b="1" dirty="0">
                <a:solidFill>
                  <a:srgbClr val="FF0000"/>
                </a:solidFill>
                <a:latin typeface="Arial" panose="020B0604020202020204" pitchFamily="34" charset="0"/>
                <a:cs typeface="Arial" panose="020B0604020202020204" pitchFamily="34" charset="0"/>
              </a:rPr>
              <a:t>high gradient and high Q </a:t>
            </a:r>
            <a:r>
              <a:rPr lang="en-US" altLang="zh-CN" sz="1800" b="1" dirty="0">
                <a:latin typeface="Arial" panose="020B0604020202020204" pitchFamily="34" charset="0"/>
                <a:cs typeface="Arial" panose="020B0604020202020204" pitchFamily="34" charset="0"/>
              </a:rPr>
              <a:t>1.3 GHz cryomodule R&amp;D</a:t>
            </a:r>
            <a:r>
              <a:rPr lang="en-US" altLang="zh-CN" sz="1800" dirty="0">
                <a:latin typeface="Arial" panose="020B0604020202020204" pitchFamily="34" charset="0"/>
                <a:cs typeface="Arial" panose="020B0604020202020204" pitchFamily="34" charset="0"/>
              </a:rPr>
              <a:t>:  build one ILC/XFEL type 8x9-cell module prototype using domestic pulsed XFEL funding. Achieve module average gradient &gt; 35 MV/m with high Q.</a:t>
            </a:r>
            <a:endParaRPr lang="zh-CN" altLang="en-US" sz="1800" dirty="0">
              <a:latin typeface="Arial" panose="020B0604020202020204" pitchFamily="34" charset="0"/>
              <a:cs typeface="Arial" panose="020B0604020202020204" pitchFamily="34" charset="0"/>
            </a:endParaRPr>
          </a:p>
        </p:txBody>
      </p:sp>
      <p:pic>
        <p:nvPicPr>
          <p:cNvPr id="6" name="内容占位符 9">
            <a:extLst>
              <a:ext uri="{FF2B5EF4-FFF2-40B4-BE49-F238E27FC236}">
                <a16:creationId xmlns:a16="http://schemas.microsoft.com/office/drawing/2014/main" id="{2387BEAC-7A0F-4188-8B62-AD8C5D9F360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4408697"/>
            <a:ext cx="3892062" cy="2188466"/>
          </a:xfrm>
          <a:prstGeom prst="rect">
            <a:avLst/>
          </a:prstGeom>
        </p:spPr>
      </p:pic>
      <p:pic>
        <p:nvPicPr>
          <p:cNvPr id="7" name="图片 6">
            <a:extLst>
              <a:ext uri="{FF2B5EF4-FFF2-40B4-BE49-F238E27FC236}">
                <a16:creationId xmlns:a16="http://schemas.microsoft.com/office/drawing/2014/main" id="{6F81B82B-F329-406A-B2DB-0822B66CAB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66455" y="4241127"/>
            <a:ext cx="5774510" cy="2356036"/>
          </a:xfrm>
          <a:prstGeom prst="rect">
            <a:avLst/>
          </a:prstGeom>
        </p:spPr>
      </p:pic>
      <p:sp>
        <p:nvSpPr>
          <p:cNvPr id="8" name="椭圆 7">
            <a:extLst>
              <a:ext uri="{FF2B5EF4-FFF2-40B4-BE49-F238E27FC236}">
                <a16:creationId xmlns:a16="http://schemas.microsoft.com/office/drawing/2014/main" id="{1074F28F-2B16-4849-9348-B1E2B5F7FA77}"/>
              </a:ext>
            </a:extLst>
          </p:cNvPr>
          <p:cNvSpPr/>
          <p:nvPr/>
        </p:nvSpPr>
        <p:spPr>
          <a:xfrm>
            <a:off x="7596554" y="5502930"/>
            <a:ext cx="378069" cy="45385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3169B447-69AF-4DD4-BA24-EDACAC5D3FD8}"/>
              </a:ext>
            </a:extLst>
          </p:cNvPr>
          <p:cNvSpPr/>
          <p:nvPr/>
        </p:nvSpPr>
        <p:spPr>
          <a:xfrm>
            <a:off x="7041905" y="5502930"/>
            <a:ext cx="378069" cy="453858"/>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7D7747E9-BD8A-4B4A-AFCA-7DD0C47BC3DB}"/>
              </a:ext>
            </a:extLst>
          </p:cNvPr>
          <p:cNvSpPr/>
          <p:nvPr/>
        </p:nvSpPr>
        <p:spPr>
          <a:xfrm>
            <a:off x="9108829" y="5502930"/>
            <a:ext cx="760535" cy="453858"/>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DD92334F-3484-4703-99FD-BB7E44EFABD5}"/>
              </a:ext>
            </a:extLst>
          </p:cNvPr>
          <p:cNvSpPr txBox="1"/>
          <p:nvPr/>
        </p:nvSpPr>
        <p:spPr>
          <a:xfrm>
            <a:off x="11194676" y="719418"/>
            <a:ext cx="997324" cy="307777"/>
          </a:xfrm>
          <a:prstGeom prst="rect">
            <a:avLst/>
          </a:prstGeom>
          <a:noFill/>
        </p:spPr>
        <p:txBody>
          <a:bodyPr wrap="square" rtlCol="0">
            <a:spAutoFit/>
          </a:bodyPr>
          <a:lstStyle/>
          <a:p>
            <a:r>
              <a:rPr lang="en-US" altLang="zh-SG" sz="1400" dirty="0"/>
              <a:t>J. Y. </a:t>
            </a:r>
            <a:r>
              <a:rPr lang="en-US" altLang="zh-SG" sz="1400" dirty="0" err="1"/>
              <a:t>Zhai</a:t>
            </a:r>
            <a:endParaRPr lang="zh-SG" altLang="en-US" sz="1400" dirty="0"/>
          </a:p>
        </p:txBody>
      </p:sp>
      <p:sp>
        <p:nvSpPr>
          <p:cNvPr id="3" name="页脚占位符 2">
            <a:extLst>
              <a:ext uri="{FF2B5EF4-FFF2-40B4-BE49-F238E27FC236}">
                <a16:creationId xmlns:a16="http://schemas.microsoft.com/office/drawing/2014/main" id="{8F48C198-A243-45F0-B75C-D63C98DE9C58}"/>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
        <p:nvSpPr>
          <p:cNvPr id="10" name="灯片编号占位符 9">
            <a:extLst>
              <a:ext uri="{FF2B5EF4-FFF2-40B4-BE49-F238E27FC236}">
                <a16:creationId xmlns:a16="http://schemas.microsoft.com/office/drawing/2014/main" id="{9116A06B-A66B-4C85-86CA-2B667C13E734}"/>
              </a:ext>
            </a:extLst>
          </p:cNvPr>
          <p:cNvSpPr>
            <a:spLocks noGrp="1"/>
          </p:cNvSpPr>
          <p:nvPr>
            <p:ph type="sldNum" sz="quarter" idx="12"/>
          </p:nvPr>
        </p:nvSpPr>
        <p:spPr/>
        <p:txBody>
          <a:bodyPr/>
          <a:lstStyle/>
          <a:p>
            <a:fld id="{F15E9139-A00B-4B2A-98A6-095DC08F1345}" type="slidenum">
              <a:rPr lang="zh-CN" altLang="en-US" smtClean="0"/>
              <a:pPr/>
              <a:t>12</a:t>
            </a:fld>
            <a:endParaRPr lang="zh-CN" altLang="en-US"/>
          </a:p>
        </p:txBody>
      </p:sp>
    </p:spTree>
    <p:extLst>
      <p:ext uri="{BB962C8B-B14F-4D97-AF65-F5344CB8AC3E}">
        <p14:creationId xmlns:p14="http://schemas.microsoft.com/office/powerpoint/2010/main" val="295418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50" y="1"/>
            <a:ext cx="11515774" cy="1052736"/>
          </a:xfrm>
        </p:spPr>
        <p:txBody>
          <a:bodyPr>
            <a:normAutofit/>
          </a:bodyPr>
          <a:lstStyle/>
          <a:p>
            <a:pPr algn="ctr"/>
            <a:r>
              <a:rPr lang="x-none" altLang="en-US" sz="4000" dirty="0">
                <a:solidFill>
                  <a:srgbClr val="C00000"/>
                </a:solidFill>
                <a:latin typeface="+mn-lt"/>
                <a:ea typeface="+mj-ea"/>
                <a:cs typeface="Arial" panose="020B0604020202020204" pitchFamily="34" charset="0"/>
              </a:rPr>
              <a:t>RF </a:t>
            </a:r>
            <a:r>
              <a:rPr lang="en-US" altLang="en-US" sz="4000" dirty="0">
                <a:solidFill>
                  <a:srgbClr val="C00000"/>
                </a:solidFill>
                <a:latin typeface="+mn-lt"/>
                <a:ea typeface="+mj-ea"/>
                <a:cs typeface="Arial" panose="020B0604020202020204" pitchFamily="34" charset="0"/>
              </a:rPr>
              <a:t>b</a:t>
            </a:r>
            <a:r>
              <a:rPr lang="x-none" altLang="en-US" sz="4000" dirty="0">
                <a:solidFill>
                  <a:srgbClr val="C00000"/>
                </a:solidFill>
                <a:latin typeface="+mn-lt"/>
                <a:ea typeface="+mj-ea"/>
                <a:cs typeface="Arial" panose="020B0604020202020204" pitchFamily="34" charset="0"/>
              </a:rPr>
              <a:t>eam </a:t>
            </a:r>
            <a:r>
              <a:rPr lang="en-US" altLang="en-US" sz="4000" dirty="0">
                <a:solidFill>
                  <a:srgbClr val="C00000"/>
                </a:solidFill>
                <a:latin typeface="+mn-lt"/>
                <a:ea typeface="+mj-ea"/>
                <a:cs typeface="Arial" panose="020B0604020202020204" pitchFamily="34" charset="0"/>
              </a:rPr>
              <a:t>l</a:t>
            </a:r>
            <a:r>
              <a:rPr lang="x-none" altLang="en-US" sz="4000" dirty="0">
                <a:solidFill>
                  <a:srgbClr val="C00000"/>
                </a:solidFill>
                <a:latin typeface="+mn-lt"/>
                <a:ea typeface="+mj-ea"/>
                <a:cs typeface="Arial" panose="020B0604020202020204" pitchFamily="34" charset="0"/>
              </a:rPr>
              <a:t>oading </a:t>
            </a:r>
            <a:r>
              <a:rPr lang="en-US" altLang="en-US" sz="4000" dirty="0">
                <a:solidFill>
                  <a:srgbClr val="C00000"/>
                </a:solidFill>
                <a:latin typeface="+mn-lt"/>
                <a:ea typeface="+mj-ea"/>
                <a:cs typeface="Arial" panose="020B0604020202020204" pitchFamily="34" charset="0"/>
              </a:rPr>
              <a:t>e</a:t>
            </a:r>
            <a:r>
              <a:rPr lang="x-none" altLang="en-US" sz="4000" dirty="0">
                <a:solidFill>
                  <a:srgbClr val="C00000"/>
                </a:solidFill>
                <a:latin typeface="+mn-lt"/>
                <a:ea typeface="+mj-ea"/>
                <a:cs typeface="Arial" panose="020B0604020202020204" pitchFamily="34" charset="0"/>
              </a:rPr>
              <a:t>ffect @ 30 GeV </a:t>
            </a:r>
          </a:p>
        </p:txBody>
      </p:sp>
      <p:sp>
        <p:nvSpPr>
          <p:cNvPr id="3" name="Text Box 2"/>
          <p:cNvSpPr txBox="1"/>
          <p:nvPr/>
        </p:nvSpPr>
        <p:spPr>
          <a:xfrm>
            <a:off x="7041953" y="1233674"/>
            <a:ext cx="4905375" cy="25844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tabLst/>
              <a:defRPr/>
            </a:pPr>
            <a:r>
              <a:rPr kumimoji="0" lang="x-none" altLang="en-US" sz="1800" b="0" i="0" u="none" strike="noStrike" kern="1200" cap="none" spc="0" normalizeH="0" baseline="0" noProof="0" dirty="0">
                <a:ln>
                  <a:noFill/>
                </a:ln>
                <a:solidFill>
                  <a:prstClr val="black"/>
                </a:solidFill>
                <a:effectLst/>
                <a:uLnTx/>
                <a:uFillTx/>
                <a:ea typeface="+mn-ea"/>
                <a:cs typeface="+mn-cs"/>
              </a:rPr>
              <a:t>Assuming a constant detuning and a consistent loaded Q optimized for the top energy in each </a:t>
            </a:r>
            <a:r>
              <a:rPr kumimoji="0" lang="en-US" altLang="en-US" sz="1800" b="0" i="0" u="none" strike="noStrike" kern="1200" cap="none" spc="0" normalizeH="0" baseline="0" noProof="0" dirty="0">
                <a:ln>
                  <a:noFill/>
                </a:ln>
                <a:solidFill>
                  <a:prstClr val="black"/>
                </a:solidFill>
                <a:effectLst/>
                <a:uLnTx/>
                <a:uFillTx/>
                <a:latin typeface="Calibri"/>
                <a:ea typeface="+mn-ea"/>
                <a:cs typeface="+mn-cs"/>
              </a:rPr>
              <a:t>energy </a:t>
            </a:r>
            <a:r>
              <a:rPr kumimoji="0" lang="x-none" altLang="en-US" sz="1800" b="0" i="0" u="none" strike="noStrike" kern="1200" cap="none" spc="0" normalizeH="0" baseline="0" noProof="0" dirty="0">
                <a:ln>
                  <a:noFill/>
                </a:ln>
                <a:solidFill>
                  <a:prstClr val="black"/>
                </a:solidFill>
                <a:effectLst/>
                <a:uLnTx/>
                <a:uFillTx/>
                <a:ea typeface="+mn-ea"/>
                <a:cs typeface="+mn-cs"/>
              </a:rPr>
              <a:t>mode.</a:t>
            </a: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tabLst/>
              <a:defRPr/>
            </a:pPr>
            <a:r>
              <a:rPr kumimoji="0" lang="x-none" altLang="en-US" sz="1800" b="0" i="0" u="none" strike="noStrike" kern="1200" cap="none" spc="0" normalizeH="0" baseline="0" noProof="0" dirty="0">
                <a:ln>
                  <a:noFill/>
                </a:ln>
                <a:solidFill>
                  <a:prstClr val="black"/>
                </a:solidFill>
                <a:effectLst/>
                <a:uLnTx/>
                <a:uFillTx/>
                <a:ea typeface="+mn-ea"/>
                <a:cs typeface="+mn-cs"/>
              </a:rPr>
              <a:t>The longitudinal coupled bunch mode will be effectively managed with the aid of bunch-by-bunch feedback. </a:t>
            </a: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tabLst/>
              <a:defRPr/>
            </a:pPr>
            <a:r>
              <a:rPr kumimoji="0" lang="x-none" altLang="en-US" sz="1800" b="0" i="0" u="none" strike="noStrike" kern="1200" cap="none" spc="0" normalizeH="0" baseline="0" noProof="0" dirty="0">
                <a:ln>
                  <a:noFill/>
                </a:ln>
                <a:solidFill>
                  <a:prstClr val="black"/>
                </a:solidFill>
                <a:effectLst/>
                <a:uLnTx/>
                <a:uFillTx/>
                <a:ea typeface="+mn-ea"/>
                <a:cs typeface="+mn-cs"/>
              </a:rPr>
              <a:t>However, for Z mode we might need to consider adding more power to meet the requirement. </a:t>
            </a:r>
          </a:p>
        </p:txBody>
      </p:sp>
      <p:pic>
        <p:nvPicPr>
          <p:cNvPr id="16" name="Picture 15" descr="CEPC_Booster_Higgs_lowE"/>
          <p:cNvPicPr>
            <a:picLocks noChangeAspect="1"/>
          </p:cNvPicPr>
          <p:nvPr/>
        </p:nvPicPr>
        <p:blipFill>
          <a:blip r:embed="rId3"/>
          <a:stretch>
            <a:fillRect/>
          </a:stretch>
        </p:blipFill>
        <p:spPr>
          <a:xfrm>
            <a:off x="8363609" y="4123691"/>
            <a:ext cx="3615265" cy="2617678"/>
          </a:xfrm>
          <a:prstGeom prst="rect">
            <a:avLst/>
          </a:prstGeom>
        </p:spPr>
      </p:pic>
      <p:sp>
        <p:nvSpPr>
          <p:cNvPr id="17" name="Text Box 16"/>
          <p:cNvSpPr txBox="1"/>
          <p:nvPr/>
        </p:nvSpPr>
        <p:spPr>
          <a:xfrm>
            <a:off x="10095230" y="4881880"/>
            <a:ext cx="169926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400" b="0" i="0" u="none" strike="noStrike" kern="1200" cap="none" spc="0" normalizeH="0" baseline="0" noProof="0">
                <a:ln>
                  <a:noFill/>
                </a:ln>
                <a:solidFill>
                  <a:srgbClr val="4BACC6"/>
                </a:solidFill>
                <a:effectLst/>
                <a:uLnTx/>
                <a:uFillTx/>
                <a:ea typeface="+mn-ea"/>
                <a:cs typeface="+mn-cs"/>
              </a:rPr>
              <a:t>Growth rate = 3.7 Hz</a:t>
            </a:r>
          </a:p>
        </p:txBody>
      </p:sp>
      <p:sp>
        <p:nvSpPr>
          <p:cNvPr id="18" name="Text Box 17"/>
          <p:cNvSpPr txBox="1"/>
          <p:nvPr/>
        </p:nvSpPr>
        <p:spPr>
          <a:xfrm>
            <a:off x="8988425" y="5713730"/>
            <a:ext cx="1503680" cy="33718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600" b="0" i="0" u="none" strike="noStrike" kern="1200" cap="none" spc="0" normalizeH="0" baseline="0" noProof="0">
                <a:ln>
                  <a:noFill/>
                </a:ln>
                <a:solidFill>
                  <a:srgbClr val="FF0000"/>
                </a:solidFill>
                <a:effectLst/>
                <a:uLnTx/>
                <a:uFillTx/>
                <a:ea typeface="+mn-ea"/>
                <a:cs typeface="+mn-cs"/>
              </a:rPr>
              <a:t>Pg = 1.14 MW</a:t>
            </a:r>
          </a:p>
        </p:txBody>
      </p:sp>
      <p:sp>
        <p:nvSpPr>
          <p:cNvPr id="20" name="Text Box 19"/>
          <p:cNvSpPr txBox="1"/>
          <p:nvPr/>
        </p:nvSpPr>
        <p:spPr>
          <a:xfrm>
            <a:off x="9454515" y="4335145"/>
            <a:ext cx="109728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400" b="0" i="0" u="none" strike="noStrike" kern="1200" cap="none" spc="0" normalizeH="0" baseline="0" noProof="0">
                <a:ln>
                  <a:noFill/>
                </a:ln>
                <a:solidFill>
                  <a:srgbClr val="F79646"/>
                </a:solidFill>
                <a:effectLst/>
                <a:uLnTx/>
                <a:uFillTx/>
                <a:ea typeface="+mn-ea"/>
                <a:cs typeface="+mn-cs"/>
              </a:rPr>
              <a:t>df = -752 Hz</a:t>
            </a:r>
          </a:p>
        </p:txBody>
      </p:sp>
      <p:pic>
        <p:nvPicPr>
          <p:cNvPr id="22" name="Picture 21" descr="CEPC_Booster_Higgs_lowE"/>
          <p:cNvPicPr>
            <a:picLocks noChangeAspect="1"/>
          </p:cNvPicPr>
          <p:nvPr/>
        </p:nvPicPr>
        <p:blipFill>
          <a:blip r:embed="rId4"/>
          <a:stretch>
            <a:fillRect/>
          </a:stretch>
        </p:blipFill>
        <p:spPr>
          <a:xfrm>
            <a:off x="4360573" y="4123690"/>
            <a:ext cx="3691741" cy="2617441"/>
          </a:xfrm>
          <a:prstGeom prst="rect">
            <a:avLst/>
          </a:prstGeom>
        </p:spPr>
      </p:pic>
      <p:sp>
        <p:nvSpPr>
          <p:cNvPr id="23" name="Text Box 22"/>
          <p:cNvSpPr txBox="1"/>
          <p:nvPr/>
        </p:nvSpPr>
        <p:spPr>
          <a:xfrm>
            <a:off x="4843145" y="5920740"/>
            <a:ext cx="178816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400" b="0" i="0" u="none" strike="noStrike" kern="1200" cap="none" spc="0" normalizeH="0" baseline="0" noProof="0">
                <a:ln>
                  <a:noFill/>
                </a:ln>
                <a:solidFill>
                  <a:srgbClr val="4BACC6"/>
                </a:solidFill>
                <a:effectLst/>
                <a:uLnTx/>
                <a:uFillTx/>
                <a:ea typeface="+mn-ea"/>
                <a:cs typeface="+mn-cs"/>
              </a:rPr>
              <a:t>Growth rate = 0.88 Hz</a:t>
            </a:r>
          </a:p>
        </p:txBody>
      </p:sp>
      <p:sp>
        <p:nvSpPr>
          <p:cNvPr id="24" name="Text Box 23"/>
          <p:cNvSpPr txBox="1"/>
          <p:nvPr/>
        </p:nvSpPr>
        <p:spPr>
          <a:xfrm>
            <a:off x="5504180" y="5057140"/>
            <a:ext cx="1503680" cy="33718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600" b="0" i="0" u="none" strike="noStrike" kern="1200" cap="none" spc="0" normalizeH="0" baseline="0" noProof="0">
                <a:ln>
                  <a:noFill/>
                </a:ln>
                <a:solidFill>
                  <a:srgbClr val="FF0000"/>
                </a:solidFill>
                <a:effectLst/>
                <a:uLnTx/>
                <a:uFillTx/>
                <a:ea typeface="+mn-ea"/>
                <a:cs typeface="+mn-cs"/>
              </a:rPr>
              <a:t>Pg = 0.61 MW</a:t>
            </a:r>
          </a:p>
        </p:txBody>
      </p:sp>
      <p:sp>
        <p:nvSpPr>
          <p:cNvPr id="25" name="Text Box 24"/>
          <p:cNvSpPr txBox="1"/>
          <p:nvPr/>
        </p:nvSpPr>
        <p:spPr>
          <a:xfrm>
            <a:off x="5707380" y="4335145"/>
            <a:ext cx="109728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400" b="0" i="0" u="none" strike="noStrike" kern="1200" cap="none" spc="0" normalizeH="0" baseline="0" noProof="0">
                <a:ln>
                  <a:noFill/>
                </a:ln>
                <a:solidFill>
                  <a:srgbClr val="F79646"/>
                </a:solidFill>
                <a:effectLst/>
                <a:uLnTx/>
                <a:uFillTx/>
                <a:ea typeface="+mn-ea"/>
                <a:cs typeface="+mn-cs"/>
              </a:rPr>
              <a:t>df = -216 Hz</a:t>
            </a:r>
          </a:p>
        </p:txBody>
      </p:sp>
      <p:pic>
        <p:nvPicPr>
          <p:cNvPr id="26" name="Picture 25" descr="CEPC_Booster_Higgs_lowE"/>
          <p:cNvPicPr>
            <a:picLocks noChangeAspect="1"/>
          </p:cNvPicPr>
          <p:nvPr/>
        </p:nvPicPr>
        <p:blipFill>
          <a:blip r:embed="rId5"/>
          <a:stretch>
            <a:fillRect/>
          </a:stretch>
        </p:blipFill>
        <p:spPr>
          <a:xfrm>
            <a:off x="191344" y="4123689"/>
            <a:ext cx="3905041" cy="2606589"/>
          </a:xfrm>
          <a:prstGeom prst="rect">
            <a:avLst/>
          </a:prstGeom>
        </p:spPr>
      </p:pic>
      <p:sp>
        <p:nvSpPr>
          <p:cNvPr id="27" name="Text Box 26"/>
          <p:cNvSpPr txBox="1"/>
          <p:nvPr/>
        </p:nvSpPr>
        <p:spPr>
          <a:xfrm>
            <a:off x="1002030" y="5680710"/>
            <a:ext cx="178816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400" b="0" i="0" u="none" strike="noStrike" kern="1200" cap="none" spc="0" normalizeH="0" baseline="0" noProof="0">
                <a:ln>
                  <a:noFill/>
                </a:ln>
                <a:solidFill>
                  <a:srgbClr val="4BACC6"/>
                </a:solidFill>
                <a:effectLst/>
                <a:uLnTx/>
                <a:uFillTx/>
                <a:ea typeface="+mn-ea"/>
                <a:cs typeface="+mn-cs"/>
              </a:rPr>
              <a:t>Growth rate &lt; 0.01 Hz</a:t>
            </a:r>
          </a:p>
        </p:txBody>
      </p:sp>
      <p:sp>
        <p:nvSpPr>
          <p:cNvPr id="28" name="Text Box 27"/>
          <p:cNvSpPr txBox="1"/>
          <p:nvPr/>
        </p:nvSpPr>
        <p:spPr>
          <a:xfrm>
            <a:off x="1400175" y="4719955"/>
            <a:ext cx="1503680" cy="33718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600" b="0" i="0" u="none" strike="noStrike" kern="1200" cap="none" spc="0" normalizeH="0" baseline="0" noProof="0">
                <a:ln>
                  <a:noFill/>
                </a:ln>
                <a:solidFill>
                  <a:srgbClr val="FF0000"/>
                </a:solidFill>
                <a:effectLst/>
                <a:uLnTx/>
                <a:uFillTx/>
                <a:ea typeface="+mn-ea"/>
                <a:cs typeface="+mn-cs"/>
              </a:rPr>
              <a:t>Pg = 0.095 MW</a:t>
            </a:r>
          </a:p>
        </p:txBody>
      </p:sp>
      <p:sp>
        <p:nvSpPr>
          <p:cNvPr id="29" name="Text Box 28"/>
          <p:cNvSpPr txBox="1"/>
          <p:nvPr/>
        </p:nvSpPr>
        <p:spPr>
          <a:xfrm>
            <a:off x="1999615" y="4335145"/>
            <a:ext cx="1141730" cy="30670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400" b="0" i="0" u="none" strike="noStrike" kern="1200" cap="none" spc="0" normalizeH="0" baseline="0" noProof="0">
                <a:ln>
                  <a:noFill/>
                </a:ln>
                <a:solidFill>
                  <a:srgbClr val="F79646">
                    <a:lumMod val="75000"/>
                  </a:srgbClr>
                </a:solidFill>
                <a:effectLst/>
                <a:uLnTx/>
                <a:uFillTx/>
                <a:ea typeface="+mn-ea"/>
                <a:cs typeface="+mn-cs"/>
              </a:rPr>
              <a:t>df = -19.4 Hz</a:t>
            </a:r>
          </a:p>
        </p:txBody>
      </p:sp>
      <p:sp>
        <p:nvSpPr>
          <p:cNvPr id="30" name="Text Box 29"/>
          <p:cNvSpPr txBox="1"/>
          <p:nvPr/>
        </p:nvSpPr>
        <p:spPr>
          <a:xfrm>
            <a:off x="1687830" y="3888740"/>
            <a:ext cx="728980" cy="36830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800" b="0" i="0" u="none" strike="noStrike" kern="1200" cap="none" spc="0" normalizeH="0" baseline="0" noProof="0">
                <a:ln>
                  <a:noFill/>
                </a:ln>
                <a:solidFill>
                  <a:prstClr val="black"/>
                </a:solidFill>
                <a:effectLst/>
                <a:uLnTx/>
                <a:uFillTx/>
                <a:ea typeface="+mn-ea"/>
                <a:cs typeface="+mn-cs"/>
                <a:sym typeface="+mn-ea"/>
              </a:rPr>
              <a:t>Higgs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 Box 30"/>
          <p:cNvSpPr txBox="1"/>
          <p:nvPr/>
        </p:nvSpPr>
        <p:spPr>
          <a:xfrm>
            <a:off x="6056630" y="3924935"/>
            <a:ext cx="398780" cy="36830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800" b="0" i="0" u="none" strike="noStrike" kern="1200" cap="none" spc="0" normalizeH="0" baseline="0" noProof="0">
                <a:ln>
                  <a:noFill/>
                </a:ln>
                <a:solidFill>
                  <a:prstClr val="black"/>
                </a:solidFill>
                <a:effectLst/>
                <a:uLnTx/>
                <a:uFillTx/>
                <a:ea typeface="+mn-ea"/>
                <a:cs typeface="+mn-cs"/>
                <a:sym typeface="+mn-ea"/>
              </a:rPr>
              <a:t>W</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 Box 31"/>
          <p:cNvSpPr txBox="1"/>
          <p:nvPr/>
        </p:nvSpPr>
        <p:spPr>
          <a:xfrm>
            <a:off x="10229215" y="3883025"/>
            <a:ext cx="322580" cy="36830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800" b="0" i="0" u="none" strike="noStrike" kern="1200" cap="none" spc="0" normalizeH="0" baseline="0" noProof="0">
                <a:ln>
                  <a:noFill/>
                </a:ln>
                <a:solidFill>
                  <a:prstClr val="black"/>
                </a:solidFill>
                <a:effectLst/>
                <a:uLnTx/>
                <a:uFillTx/>
                <a:ea typeface="+mn-ea"/>
                <a:cs typeface="+mn-cs"/>
                <a:sym typeface="+mn-ea"/>
              </a:rPr>
              <a:t>Z</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4" name="Picture 33" descr="dPhi"/>
          <p:cNvPicPr>
            <a:picLocks noChangeAspect="1"/>
          </p:cNvPicPr>
          <p:nvPr/>
        </p:nvPicPr>
        <p:blipFill>
          <a:blip r:embed="rId6"/>
          <a:stretch>
            <a:fillRect/>
          </a:stretch>
        </p:blipFill>
        <p:spPr>
          <a:xfrm>
            <a:off x="2916467" y="1054910"/>
            <a:ext cx="4088130" cy="1641475"/>
          </a:xfrm>
          <a:prstGeom prst="rect">
            <a:avLst/>
          </a:prstGeom>
        </p:spPr>
      </p:pic>
      <p:pic>
        <p:nvPicPr>
          <p:cNvPr id="35" name="Picture 34" descr="sig_z"/>
          <p:cNvPicPr>
            <a:picLocks noChangeAspect="1"/>
          </p:cNvPicPr>
          <p:nvPr/>
        </p:nvPicPr>
        <p:blipFill>
          <a:blip r:embed="rId7"/>
          <a:srcRect b="67222"/>
          <a:stretch>
            <a:fillRect/>
          </a:stretch>
        </p:blipFill>
        <p:spPr>
          <a:xfrm>
            <a:off x="2576327" y="2690232"/>
            <a:ext cx="4396740" cy="1267460"/>
          </a:xfrm>
          <a:prstGeom prst="rect">
            <a:avLst/>
          </a:prstGeom>
        </p:spPr>
      </p:pic>
      <p:sp>
        <p:nvSpPr>
          <p:cNvPr id="36" name="Text Box 35"/>
          <p:cNvSpPr txBox="1"/>
          <p:nvPr/>
        </p:nvSpPr>
        <p:spPr>
          <a:xfrm>
            <a:off x="263352" y="1124744"/>
            <a:ext cx="2564130" cy="9220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en-US" sz="1800" b="0" i="0" u="none" strike="noStrike" kern="1200" cap="none" spc="0" normalizeH="0" baseline="0" noProof="0" dirty="0">
                <a:ln>
                  <a:noFill/>
                </a:ln>
                <a:solidFill>
                  <a:prstClr val="black"/>
                </a:solidFill>
                <a:effectLst/>
                <a:uLnTx/>
                <a:uFillTx/>
                <a:ea typeface="+mn-ea"/>
                <a:cs typeface="+mn-cs"/>
              </a:rPr>
              <a:t>Transient beam loading due to half filled ring in Higgs mode.</a:t>
            </a:r>
          </a:p>
        </p:txBody>
      </p:sp>
      <p:pic>
        <p:nvPicPr>
          <p:cNvPr id="33" name="图片 32">
            <a:extLst>
              <a:ext uri="{FF2B5EF4-FFF2-40B4-BE49-F238E27FC236}">
                <a16:creationId xmlns:a16="http://schemas.microsoft.com/office/drawing/2014/main" id="{62C5AE6B-1FA5-47C7-9241-67AE8F59510A}"/>
              </a:ext>
            </a:extLst>
          </p:cNvPr>
          <p:cNvPicPr>
            <a:picLocks noChangeAspect="1"/>
          </p:cNvPicPr>
          <p:nvPr/>
        </p:nvPicPr>
        <p:blipFill rotWithShape="1">
          <a:blip r:embed="rId8"/>
          <a:srcRect l="17611" r="19913"/>
          <a:stretch/>
        </p:blipFill>
        <p:spPr>
          <a:xfrm>
            <a:off x="551383" y="2083796"/>
            <a:ext cx="2088233" cy="1821445"/>
          </a:xfrm>
          <a:prstGeom prst="rect">
            <a:avLst/>
          </a:prstGeom>
        </p:spPr>
        <p:style>
          <a:lnRef idx="1">
            <a:schemeClr val="dk1"/>
          </a:lnRef>
          <a:fillRef idx="2">
            <a:schemeClr val="dk1"/>
          </a:fillRef>
          <a:effectRef idx="1">
            <a:schemeClr val="dk1"/>
          </a:effectRef>
          <a:fontRef idx="minor">
            <a:schemeClr val="dk1"/>
          </a:fontRef>
        </p:style>
      </p:pic>
      <p:sp>
        <p:nvSpPr>
          <p:cNvPr id="4" name="文本框 3">
            <a:extLst>
              <a:ext uri="{FF2B5EF4-FFF2-40B4-BE49-F238E27FC236}">
                <a16:creationId xmlns:a16="http://schemas.microsoft.com/office/drawing/2014/main" id="{E54CE5F8-C712-4DA1-B324-02D3D8A321CB}"/>
              </a:ext>
            </a:extLst>
          </p:cNvPr>
          <p:cNvSpPr txBox="1"/>
          <p:nvPr/>
        </p:nvSpPr>
        <p:spPr>
          <a:xfrm>
            <a:off x="5519936" y="1268760"/>
            <a:ext cx="864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Higgs</a:t>
            </a:r>
            <a:endParaRPr kumimoji="0" lang="zh-SG"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7" name="文本框 36">
            <a:extLst>
              <a:ext uri="{FF2B5EF4-FFF2-40B4-BE49-F238E27FC236}">
                <a16:creationId xmlns:a16="http://schemas.microsoft.com/office/drawing/2014/main" id="{AA19BC98-FF04-4707-844D-5E3C98513C84}"/>
              </a:ext>
            </a:extLst>
          </p:cNvPr>
          <p:cNvSpPr txBox="1"/>
          <p:nvPr/>
        </p:nvSpPr>
        <p:spPr>
          <a:xfrm>
            <a:off x="5663952" y="2708920"/>
            <a:ext cx="864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Higgs</a:t>
            </a:r>
            <a:endParaRPr kumimoji="0" lang="zh-SG"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5" name="文本框 4">
            <a:extLst>
              <a:ext uri="{FF2B5EF4-FFF2-40B4-BE49-F238E27FC236}">
                <a16:creationId xmlns:a16="http://schemas.microsoft.com/office/drawing/2014/main" id="{5C06F84E-9FF4-4353-9DFD-38BC9FC9E708}"/>
              </a:ext>
            </a:extLst>
          </p:cNvPr>
          <p:cNvSpPr txBox="1"/>
          <p:nvPr/>
        </p:nvSpPr>
        <p:spPr>
          <a:xfrm>
            <a:off x="10056440" y="641313"/>
            <a:ext cx="20882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 M. Xin, J. Y. </a:t>
            </a:r>
            <a:r>
              <a:rPr kumimoji="0" lang="en-US" altLang="zh-SG" sz="1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Zhai</a:t>
            </a:r>
            <a:endParaRPr kumimoji="0" lang="zh-SG"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灯片编号占位符 6">
            <a:extLst>
              <a:ext uri="{FF2B5EF4-FFF2-40B4-BE49-F238E27FC236}">
                <a16:creationId xmlns:a16="http://schemas.microsoft.com/office/drawing/2014/main" id="{0AD9CB07-0C14-40A6-A6A6-1034B5E52D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a:extLst>
              <a:ext uri="{FF2B5EF4-FFF2-40B4-BE49-F238E27FC236}">
                <a16:creationId xmlns:a16="http://schemas.microsoft.com/office/drawing/2014/main" id="{046CA558-3A25-4F12-A219-0D45B1F91BC5}"/>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966" y="-72190"/>
            <a:ext cx="10515600" cy="1211179"/>
          </a:xfrm>
        </p:spPr>
        <p:txBody>
          <a:bodyPr>
            <a:normAutofit/>
          </a:bodyPr>
          <a:lstStyle/>
          <a:p>
            <a:r>
              <a:rPr lang="x-none" altLang="en-US" sz="3600" dirty="0">
                <a:solidFill>
                  <a:srgbClr val="C00000"/>
                </a:solidFill>
                <a:latin typeface="+mn-lt"/>
                <a:ea typeface="+mj-ea"/>
                <a:cs typeface="Arial" panose="020B0604020202020204" pitchFamily="34" charset="0"/>
              </a:rPr>
              <a:t>Transient Beam Loading during the Top Up Injection</a:t>
            </a:r>
          </a:p>
        </p:txBody>
      </p:sp>
      <p:sp>
        <p:nvSpPr>
          <p:cNvPr id="3" name="Text Box 2"/>
          <p:cNvSpPr txBox="1"/>
          <p:nvPr/>
        </p:nvSpPr>
        <p:spPr>
          <a:xfrm>
            <a:off x="484772" y="1470761"/>
            <a:ext cx="4905375" cy="47999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80604020202020204" pitchFamily="34" charset="0"/>
              <a:buChar char="•"/>
            </a:pPr>
            <a:r>
              <a:rPr lang="x-none" altLang="en-US" dirty="0"/>
              <a:t>During the Top up injection process in Higgs mode, 7 to 13 large bunches will be back injected from the Storage ring;</a:t>
            </a:r>
          </a:p>
          <a:p>
            <a:pPr marL="285750" indent="-285750">
              <a:buFont typeface="Arial" panose="02080604020202020204" pitchFamily="34" charset="0"/>
              <a:buChar char="•"/>
            </a:pPr>
            <a:r>
              <a:rPr lang="x-none" altLang="en-US" dirty="0"/>
              <a:t>The change of beam pattern will cause different transient phase slip compare to the normal half fill pattern (Doubled total phase slip between head and tail and jumps between the small trains); </a:t>
            </a:r>
          </a:p>
          <a:p>
            <a:pPr marL="285750" indent="-285750">
              <a:buFont typeface="Arial" panose="02080604020202020204" pitchFamily="34" charset="0"/>
              <a:buChar char="•"/>
            </a:pPr>
            <a:r>
              <a:rPr lang="x-none" altLang="en-US" dirty="0"/>
              <a:t>After several synchrotron oscillations, the large bunch will be completely merged with the small existing bunches. Then the large bunches will be injected into the storage ring again;</a:t>
            </a:r>
          </a:p>
          <a:p>
            <a:pPr marL="285750" indent="-285750">
              <a:buFont typeface="Arial" panose="02080604020202020204" pitchFamily="34" charset="0"/>
              <a:buChar char="•"/>
            </a:pPr>
            <a:r>
              <a:rPr lang="x-none" altLang="en-US" dirty="0"/>
              <a:t>The bunch pattern again will change because of the vacancies and a new transient phase pattern will occur.</a:t>
            </a:r>
          </a:p>
          <a:p>
            <a:pPr marL="285750" indent="-285750">
              <a:buFont typeface="Arial" panose="02080604020202020204" pitchFamily="34" charset="0"/>
              <a:buChar char="•"/>
            </a:pPr>
            <a:r>
              <a:rPr lang="x-none" altLang="en-US" dirty="0">
                <a:solidFill>
                  <a:srgbClr val="C00000"/>
                </a:solidFill>
              </a:rPr>
              <a:t>No apparent instability detected during the whole process.</a:t>
            </a:r>
          </a:p>
        </p:txBody>
      </p:sp>
      <p:pic>
        <p:nvPicPr>
          <p:cNvPr id="6" name="Picture 5" descr="Centroids_t_999_1.0"/>
          <p:cNvPicPr>
            <a:picLocks noChangeAspect="1"/>
          </p:cNvPicPr>
          <p:nvPr/>
        </p:nvPicPr>
        <p:blipFill>
          <a:blip r:embed="rId3"/>
          <a:stretch>
            <a:fillRect/>
          </a:stretch>
        </p:blipFill>
        <p:spPr>
          <a:xfrm>
            <a:off x="6721642" y="2945906"/>
            <a:ext cx="5021179" cy="1749654"/>
          </a:xfrm>
          <a:prstGeom prst="rect">
            <a:avLst/>
          </a:prstGeom>
        </p:spPr>
      </p:pic>
      <p:pic>
        <p:nvPicPr>
          <p:cNvPr id="7" name="Picture 6" descr="Centroids_t_1499_1.0"/>
          <p:cNvPicPr>
            <a:picLocks noChangeAspect="1"/>
          </p:cNvPicPr>
          <p:nvPr/>
        </p:nvPicPr>
        <p:blipFill>
          <a:blip r:embed="rId4"/>
          <a:stretch>
            <a:fillRect/>
          </a:stretch>
        </p:blipFill>
        <p:spPr>
          <a:xfrm>
            <a:off x="6665495" y="4742841"/>
            <a:ext cx="5109410" cy="1758222"/>
          </a:xfrm>
          <a:prstGeom prst="rect">
            <a:avLst/>
          </a:prstGeom>
        </p:spPr>
      </p:pic>
      <p:pic>
        <p:nvPicPr>
          <p:cNvPr id="9" name="Picture 8" descr="Centroids_t_300_1.0"/>
          <p:cNvPicPr>
            <a:picLocks noChangeAspect="1"/>
          </p:cNvPicPr>
          <p:nvPr/>
        </p:nvPicPr>
        <p:blipFill>
          <a:blip r:embed="rId5"/>
          <a:stretch>
            <a:fillRect/>
          </a:stretch>
        </p:blipFill>
        <p:spPr>
          <a:xfrm>
            <a:off x="6617368" y="1120541"/>
            <a:ext cx="5135029" cy="1767038"/>
          </a:xfrm>
          <a:prstGeom prst="rect">
            <a:avLst/>
          </a:prstGeom>
        </p:spPr>
      </p:pic>
      <p:sp>
        <p:nvSpPr>
          <p:cNvPr id="10" name="Text Box 9"/>
          <p:cNvSpPr txBox="1"/>
          <p:nvPr/>
        </p:nvSpPr>
        <p:spPr>
          <a:xfrm>
            <a:off x="5643245" y="1628775"/>
            <a:ext cx="805180" cy="36830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x-none" altLang="en-US"/>
              <a:t>Before</a:t>
            </a:r>
          </a:p>
        </p:txBody>
      </p:sp>
      <p:sp>
        <p:nvSpPr>
          <p:cNvPr id="11" name="Text Box 10"/>
          <p:cNvSpPr txBox="1"/>
          <p:nvPr/>
        </p:nvSpPr>
        <p:spPr>
          <a:xfrm>
            <a:off x="5675330" y="3397250"/>
            <a:ext cx="830580" cy="36830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x-none" altLang="en-US" dirty="0"/>
              <a:t>During</a:t>
            </a:r>
          </a:p>
        </p:txBody>
      </p:sp>
      <p:sp>
        <p:nvSpPr>
          <p:cNvPr id="12" name="Text Box 11"/>
          <p:cNvSpPr txBox="1"/>
          <p:nvPr/>
        </p:nvSpPr>
        <p:spPr>
          <a:xfrm>
            <a:off x="5763560" y="5308600"/>
            <a:ext cx="665480" cy="36830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x-none" altLang="en-US"/>
              <a:t>After</a:t>
            </a:r>
          </a:p>
        </p:txBody>
      </p:sp>
      <p:sp>
        <p:nvSpPr>
          <p:cNvPr id="4" name="页脚占位符 3">
            <a:extLst>
              <a:ext uri="{FF2B5EF4-FFF2-40B4-BE49-F238E27FC236}">
                <a16:creationId xmlns:a16="http://schemas.microsoft.com/office/drawing/2014/main" id="{07F832DE-A3DD-4B8F-ADCA-BAB57A76A448}"/>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
        <p:nvSpPr>
          <p:cNvPr id="5" name="灯片编号占位符 4">
            <a:extLst>
              <a:ext uri="{FF2B5EF4-FFF2-40B4-BE49-F238E27FC236}">
                <a16:creationId xmlns:a16="http://schemas.microsoft.com/office/drawing/2014/main" id="{A214D0AF-AC27-402D-BF70-C5DEDC868038}"/>
              </a:ext>
            </a:extLst>
          </p:cNvPr>
          <p:cNvSpPr>
            <a:spLocks noGrp="1"/>
          </p:cNvSpPr>
          <p:nvPr>
            <p:ph type="sldNum" sz="quarter" idx="12"/>
          </p:nvPr>
        </p:nvSpPr>
        <p:spPr/>
        <p:txBody>
          <a:bodyPr/>
          <a:lstStyle/>
          <a:p>
            <a:fld id="{F15E9139-A00B-4B2A-98A6-095DC08F1345}" type="slidenum">
              <a:rPr lang="zh-CN" altLang="en-US" smtClean="0"/>
              <a:pPr/>
              <a:t>14</a:t>
            </a:fld>
            <a:endParaRPr lang="zh-CN" altLang="en-US"/>
          </a:p>
        </p:txBody>
      </p:sp>
      <p:sp>
        <p:nvSpPr>
          <p:cNvPr id="13" name="文本框 12">
            <a:extLst>
              <a:ext uri="{FF2B5EF4-FFF2-40B4-BE49-F238E27FC236}">
                <a16:creationId xmlns:a16="http://schemas.microsoft.com/office/drawing/2014/main" id="{BFA4ECDC-33F2-4498-A0AE-314A18D8D33C}"/>
              </a:ext>
            </a:extLst>
          </p:cNvPr>
          <p:cNvSpPr txBox="1"/>
          <p:nvPr/>
        </p:nvSpPr>
        <p:spPr>
          <a:xfrm>
            <a:off x="10441451" y="697461"/>
            <a:ext cx="20882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 M. Xin, J. Y. </a:t>
            </a:r>
            <a:r>
              <a:rPr kumimoji="0" lang="en-US" altLang="zh-SG" sz="1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Zhai</a:t>
            </a:r>
            <a:endParaRPr kumimoji="0" lang="zh-SG"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8" y="150873"/>
            <a:ext cx="10763325" cy="725470"/>
          </a:xfrm>
        </p:spPr>
        <p:txBody>
          <a:bodyPr>
            <a:normAutofit/>
          </a:bodyPr>
          <a:lstStyle/>
          <a:p>
            <a:pPr algn="ctr"/>
            <a:r>
              <a:rPr lang="en-US" altLang="en-US" sz="3600" dirty="0">
                <a:solidFill>
                  <a:srgbClr val="C00000"/>
                </a:solidFill>
                <a:latin typeface="+mn-lt"/>
                <a:ea typeface="+mj-ea"/>
                <a:cs typeface="Arial" panose="020B0604020202020204" pitchFamily="34" charset="0"/>
              </a:rPr>
              <a:t>Beam Loading Study Plan in EDR</a:t>
            </a:r>
            <a:endParaRPr lang="x-none" altLang="en-US" sz="3600" dirty="0">
              <a:solidFill>
                <a:srgbClr val="C00000"/>
              </a:solidFill>
              <a:latin typeface="+mn-lt"/>
              <a:ea typeface="+mj-ea"/>
              <a:cs typeface="Arial" panose="020B0604020202020204" pitchFamily="34" charset="0"/>
            </a:endParaRPr>
          </a:p>
        </p:txBody>
      </p:sp>
      <p:sp>
        <p:nvSpPr>
          <p:cNvPr id="3" name="Content Placeholder 2"/>
          <p:cNvSpPr>
            <a:spLocks noGrp="1"/>
          </p:cNvSpPr>
          <p:nvPr>
            <p:ph idx="1"/>
          </p:nvPr>
        </p:nvSpPr>
        <p:spPr>
          <a:xfrm>
            <a:off x="633663" y="1124294"/>
            <a:ext cx="10972800" cy="4840303"/>
          </a:xfrm>
        </p:spPr>
        <p:txBody>
          <a:bodyPr/>
          <a:lstStyle/>
          <a:p>
            <a:pPr>
              <a:spcAft>
                <a:spcPts val="600"/>
              </a:spcAft>
            </a:pPr>
            <a:r>
              <a:rPr lang="x-none" altLang="en-US" sz="2400" dirty="0"/>
              <a:t>Check rest of the parts in the full cycle:</a:t>
            </a:r>
          </a:p>
          <a:p>
            <a:pPr lvl="1"/>
            <a:r>
              <a:rPr lang="x-none" altLang="en-US" sz="1800" dirty="0"/>
              <a:t>Confirm the phase stability during the rampping process;</a:t>
            </a:r>
          </a:p>
          <a:p>
            <a:pPr lvl="1"/>
            <a:r>
              <a:rPr lang="x-none" altLang="en-US" sz="1800" dirty="0"/>
              <a:t>Estimate the thermal load and tuning requirement;</a:t>
            </a:r>
          </a:p>
          <a:p>
            <a:pPr lvl="1"/>
            <a:r>
              <a:rPr lang="x-none" altLang="en-US" sz="1800" dirty="0"/>
              <a:t>Investigate the solution for the possible power shortage in Z mode;</a:t>
            </a:r>
          </a:p>
          <a:p>
            <a:pPr>
              <a:spcBef>
                <a:spcPts val="600"/>
              </a:spcBef>
            </a:pPr>
            <a:r>
              <a:rPr lang="x-none" altLang="en-US" sz="2400" dirty="0"/>
              <a:t>Run the full cycle simulation</a:t>
            </a:r>
          </a:p>
        </p:txBody>
      </p:sp>
      <p:grpSp>
        <p:nvGrpSpPr>
          <p:cNvPr id="19" name="Group 18"/>
          <p:cNvGrpSpPr/>
          <p:nvPr/>
        </p:nvGrpSpPr>
        <p:grpSpPr>
          <a:xfrm>
            <a:off x="2349953" y="3197466"/>
            <a:ext cx="7143750" cy="3200400"/>
            <a:chOff x="3450" y="5520"/>
            <a:chExt cx="11250" cy="5040"/>
          </a:xfrm>
        </p:grpSpPr>
        <p:grpSp>
          <p:nvGrpSpPr>
            <p:cNvPr id="12" name="Group 11"/>
            <p:cNvGrpSpPr/>
            <p:nvPr/>
          </p:nvGrpSpPr>
          <p:grpSpPr>
            <a:xfrm>
              <a:off x="8281" y="5768"/>
              <a:ext cx="5678" cy="4455"/>
              <a:chOff x="5086" y="5273"/>
              <a:chExt cx="5678" cy="4455"/>
            </a:xfrm>
          </p:grpSpPr>
          <p:sp>
            <p:nvSpPr>
              <p:cNvPr id="4" name="Text Box 3"/>
              <p:cNvSpPr txBox="1"/>
              <p:nvPr/>
            </p:nvSpPr>
            <p:spPr>
              <a:xfrm>
                <a:off x="5087" y="5273"/>
                <a:ext cx="5676" cy="580"/>
              </a:xfrm>
              <a:prstGeom prst="rect">
                <a:avLst/>
              </a:prstGeom>
              <a:solidFill>
                <a:schemeClr val="accent3">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altLang="en-US"/>
                  <a:t>Injection from the LINAC</a:t>
                </a:r>
              </a:p>
            </p:txBody>
          </p:sp>
          <p:sp>
            <p:nvSpPr>
              <p:cNvPr id="5" name="Text Box 4"/>
              <p:cNvSpPr txBox="1"/>
              <p:nvPr/>
            </p:nvSpPr>
            <p:spPr>
              <a:xfrm>
                <a:off x="5086" y="6241"/>
                <a:ext cx="5678" cy="580"/>
              </a:xfrm>
              <a:prstGeom prst="rect">
                <a:avLst/>
              </a:prstGeom>
              <a:solidFill>
                <a:srgbClr val="FF33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altLang="en-US"/>
                  <a:t>Energy rampping</a:t>
                </a:r>
              </a:p>
            </p:txBody>
          </p:sp>
          <p:sp>
            <p:nvSpPr>
              <p:cNvPr id="6" name="Text Box 5"/>
              <p:cNvSpPr txBox="1"/>
              <p:nvPr/>
            </p:nvSpPr>
            <p:spPr>
              <a:xfrm>
                <a:off x="5088" y="7210"/>
                <a:ext cx="5676" cy="580"/>
              </a:xfrm>
              <a:prstGeom prst="rect">
                <a:avLst/>
              </a:prstGeom>
              <a:solidFill>
                <a:srgbClr val="FF33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altLang="en-US"/>
                  <a:t>Injection into the Storage Ring</a:t>
                </a:r>
              </a:p>
            </p:txBody>
          </p:sp>
          <p:sp>
            <p:nvSpPr>
              <p:cNvPr id="7" name="Text Box 6"/>
              <p:cNvSpPr txBox="1"/>
              <p:nvPr/>
            </p:nvSpPr>
            <p:spPr>
              <a:xfrm>
                <a:off x="5086" y="8179"/>
                <a:ext cx="5678" cy="580"/>
              </a:xfrm>
              <a:prstGeom prst="rect">
                <a:avLst/>
              </a:prstGeom>
              <a:solidFill>
                <a:schemeClr val="accent3">
                  <a:lumMod val="60000"/>
                  <a:lumOff val="4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x-none" altLang="en-US" dirty="0"/>
                  <a:t>Back injection from the Storage Ring</a:t>
                </a:r>
              </a:p>
            </p:txBody>
          </p:sp>
          <p:sp>
            <p:nvSpPr>
              <p:cNvPr id="8" name="Text Box 7"/>
              <p:cNvSpPr txBox="1"/>
              <p:nvPr/>
            </p:nvSpPr>
            <p:spPr>
              <a:xfrm>
                <a:off x="5088" y="9148"/>
                <a:ext cx="5675" cy="580"/>
              </a:xfrm>
              <a:prstGeom prst="rect">
                <a:avLst/>
              </a:prstGeom>
              <a:solidFill>
                <a:schemeClr val="accent3">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altLang="en-US"/>
                  <a:t>Replenish the Storage Ring.</a:t>
                </a:r>
              </a:p>
            </p:txBody>
          </p:sp>
        </p:grpSp>
        <p:grpSp>
          <p:nvGrpSpPr>
            <p:cNvPr id="13" name="Group 12"/>
            <p:cNvGrpSpPr/>
            <p:nvPr/>
          </p:nvGrpSpPr>
          <p:grpSpPr>
            <a:xfrm>
              <a:off x="3615" y="5768"/>
              <a:ext cx="3434" cy="1234"/>
              <a:chOff x="1230" y="6765"/>
              <a:chExt cx="3434" cy="1234"/>
            </a:xfrm>
          </p:grpSpPr>
          <p:sp>
            <p:nvSpPr>
              <p:cNvPr id="9" name="Rectangles 8"/>
              <p:cNvSpPr/>
              <p:nvPr/>
            </p:nvSpPr>
            <p:spPr>
              <a:xfrm>
                <a:off x="2910" y="6792"/>
                <a:ext cx="1754" cy="525"/>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altLang="en-US" sz="1400" dirty="0">
                    <a:solidFill>
                      <a:schemeClr val="tx1"/>
                    </a:solidFill>
                  </a:rPr>
                  <a:t>checked</a:t>
                </a:r>
              </a:p>
            </p:txBody>
          </p:sp>
          <p:sp>
            <p:nvSpPr>
              <p:cNvPr id="10" name="Text Box 9"/>
              <p:cNvSpPr txBox="1"/>
              <p:nvPr/>
            </p:nvSpPr>
            <p:spPr>
              <a:xfrm>
                <a:off x="2910" y="7517"/>
                <a:ext cx="1754" cy="483"/>
              </a:xfrm>
              <a:prstGeom prst="rect">
                <a:avLst/>
              </a:prstGeom>
              <a:solidFill>
                <a:srgbClr val="FF33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x-none" altLang="en-US" sz="1400"/>
                  <a:t>not yet</a:t>
                </a:r>
              </a:p>
            </p:txBody>
          </p:sp>
          <p:sp>
            <p:nvSpPr>
              <p:cNvPr id="11" name="Text Box 10"/>
              <p:cNvSpPr txBox="1"/>
              <p:nvPr/>
            </p:nvSpPr>
            <p:spPr>
              <a:xfrm>
                <a:off x="1230" y="6765"/>
                <a:ext cx="1468" cy="580"/>
              </a:xfrm>
              <a:prstGeom prst="rect">
                <a:avLst/>
              </a:prstGeom>
              <a:noFill/>
            </p:spPr>
            <p:txBody>
              <a:bodyPr wrap="none" rtlCol="0">
                <a:spAutoFit/>
              </a:bodyPr>
              <a:lstStyle/>
              <a:p>
                <a:r>
                  <a:rPr lang="x-none" altLang="en-US"/>
                  <a:t>Legend:</a:t>
                </a:r>
              </a:p>
            </p:txBody>
          </p:sp>
        </p:grpSp>
        <p:sp>
          <p:nvSpPr>
            <p:cNvPr id="14" name="Down Arrow 13"/>
            <p:cNvSpPr/>
            <p:nvPr/>
          </p:nvSpPr>
          <p:spPr>
            <a:xfrm>
              <a:off x="10695" y="6375"/>
              <a:ext cx="810" cy="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10716" y="7338"/>
              <a:ext cx="810" cy="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10716" y="8307"/>
              <a:ext cx="810" cy="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10716" y="9320"/>
              <a:ext cx="810" cy="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450" y="5520"/>
              <a:ext cx="11250" cy="5040"/>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页脚占位符 19">
            <a:extLst>
              <a:ext uri="{FF2B5EF4-FFF2-40B4-BE49-F238E27FC236}">
                <a16:creationId xmlns:a16="http://schemas.microsoft.com/office/drawing/2014/main" id="{8C48C187-40E1-4179-A5D2-B1EF3A8FB718}"/>
              </a:ext>
            </a:extLst>
          </p:cNvPr>
          <p:cNvSpPr>
            <a:spLocks noGrp="1"/>
          </p:cNvSpPr>
          <p:nvPr>
            <p:ph type="ftr" sz="quarter" idx="11"/>
          </p:nvPr>
        </p:nvSpPr>
        <p:spPr>
          <a:xfrm>
            <a:off x="3586586" y="6370063"/>
            <a:ext cx="5040560" cy="354977"/>
          </a:xfrm>
        </p:spPr>
        <p:txBody>
          <a:bodyPr/>
          <a:lstStyle/>
          <a:p>
            <a:r>
              <a:rPr lang="en-US" altLang="zh-CN" dirty="0"/>
              <a:t>The 2024 European Edition of the International Workshop on the Circular Electron-Positron Collider (CEPC), Marseille, France, April 8th-11th.</a:t>
            </a:r>
            <a:endParaRPr lang="zh-CN" altLang="en-US" dirty="0"/>
          </a:p>
        </p:txBody>
      </p:sp>
      <p:sp>
        <p:nvSpPr>
          <p:cNvPr id="21" name="灯片编号占位符 20">
            <a:extLst>
              <a:ext uri="{FF2B5EF4-FFF2-40B4-BE49-F238E27FC236}">
                <a16:creationId xmlns:a16="http://schemas.microsoft.com/office/drawing/2014/main" id="{5DC5E467-87CC-41F7-880E-6FE48EEE5184}"/>
              </a:ext>
            </a:extLst>
          </p:cNvPr>
          <p:cNvSpPr>
            <a:spLocks noGrp="1"/>
          </p:cNvSpPr>
          <p:nvPr>
            <p:ph type="sldNum" sz="quarter" idx="12"/>
          </p:nvPr>
        </p:nvSpPr>
        <p:spPr/>
        <p:txBody>
          <a:bodyPr/>
          <a:lstStyle/>
          <a:p>
            <a:fld id="{F15E9139-A00B-4B2A-98A6-095DC08F1345}" type="slidenum">
              <a:rPr lang="zh-CN" altLang="en-US" smtClean="0"/>
              <a:pPr/>
              <a:t>15</a:t>
            </a:fld>
            <a:endParaRPr lang="zh-CN" altLang="en-US"/>
          </a:p>
        </p:txBody>
      </p:sp>
      <p:sp>
        <p:nvSpPr>
          <p:cNvPr id="22" name="文本框 21">
            <a:extLst>
              <a:ext uri="{FF2B5EF4-FFF2-40B4-BE49-F238E27FC236}">
                <a16:creationId xmlns:a16="http://schemas.microsoft.com/office/drawing/2014/main" id="{379890A8-C498-425F-A724-97AA545BFB4F}"/>
              </a:ext>
            </a:extLst>
          </p:cNvPr>
          <p:cNvSpPr txBox="1"/>
          <p:nvPr/>
        </p:nvSpPr>
        <p:spPr>
          <a:xfrm>
            <a:off x="10203397" y="1114841"/>
            <a:ext cx="20882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 M. Xin, J. Y. </a:t>
            </a:r>
            <a:r>
              <a:rPr kumimoji="0" lang="en-US" altLang="zh-SG" sz="1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Zhai</a:t>
            </a:r>
            <a:endParaRPr kumimoji="0" lang="zh-SG"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C5E8926-018F-430D-84D1-72EB443962CB}"/>
              </a:ext>
            </a:extLst>
          </p:cNvPr>
          <p:cNvSpPr>
            <a:spLocks noGrp="1"/>
          </p:cNvSpPr>
          <p:nvPr>
            <p:ph type="title"/>
          </p:nvPr>
        </p:nvSpPr>
        <p:spPr>
          <a:xfrm>
            <a:off x="335360" y="116632"/>
            <a:ext cx="10763325" cy="725470"/>
          </a:xfrm>
        </p:spPr>
        <p:txBody>
          <a:bodyPr/>
          <a:lstStyle/>
          <a:p>
            <a:pPr algn="ctr"/>
            <a:r>
              <a:rPr lang="en-US" altLang="zh-SG" sz="4000" dirty="0">
                <a:solidFill>
                  <a:srgbClr val="C00000"/>
                </a:solidFill>
                <a:latin typeface="Arial" panose="020B0604020202020204" pitchFamily="34" charset="0"/>
                <a:ea typeface="+mj-ea"/>
                <a:cs typeface="Arial" panose="020B0604020202020204" pitchFamily="34" charset="0"/>
              </a:rPr>
              <a:t>Magnets</a:t>
            </a:r>
            <a:r>
              <a:rPr lang="en-US" altLang="zh-SG" dirty="0"/>
              <a:t> </a:t>
            </a:r>
            <a:r>
              <a:rPr lang="en-US" altLang="zh-SG" sz="4000" dirty="0">
                <a:solidFill>
                  <a:srgbClr val="C00000"/>
                </a:solidFill>
                <a:latin typeface="Arial" panose="020B0604020202020204" pitchFamily="34" charset="0"/>
                <a:ea typeface="+mj-ea"/>
                <a:cs typeface="Arial" panose="020B0604020202020204" pitchFamily="34" charset="0"/>
              </a:rPr>
              <a:t>Requirement</a:t>
            </a:r>
            <a:endParaRPr lang="zh-SG" altLang="en-US" sz="4000" dirty="0">
              <a:solidFill>
                <a:srgbClr val="C00000"/>
              </a:solidFill>
              <a:latin typeface="Arial" panose="020B0604020202020204" pitchFamily="34" charset="0"/>
              <a:ea typeface="+mj-ea"/>
              <a:cs typeface="Arial" panose="020B0604020202020204" pitchFamily="34" charset="0"/>
            </a:endParaRPr>
          </a:p>
        </p:txBody>
      </p:sp>
      <p:sp>
        <p:nvSpPr>
          <p:cNvPr id="5" name="灯片编号占位符 4">
            <a:extLst>
              <a:ext uri="{FF2B5EF4-FFF2-40B4-BE49-F238E27FC236}">
                <a16:creationId xmlns:a16="http://schemas.microsoft.com/office/drawing/2014/main" id="{EF706B2B-45F4-4900-8C59-ED0946D9E7FB}"/>
              </a:ext>
            </a:extLst>
          </p:cNvPr>
          <p:cNvSpPr>
            <a:spLocks noGrp="1"/>
          </p:cNvSpPr>
          <p:nvPr>
            <p:ph type="sldNum" sz="quarter" idx="12"/>
          </p:nvPr>
        </p:nvSpPr>
        <p:spPr/>
        <p:txBody>
          <a:bodyPr/>
          <a:lstStyle/>
          <a:p>
            <a:fld id="{F15E9139-A00B-4B2A-98A6-095DC08F1345}" type="slidenum">
              <a:rPr lang="zh-CN" altLang="en-US" smtClean="0"/>
              <a:pPr/>
              <a:t>16</a:t>
            </a:fld>
            <a:endParaRPr lang="zh-CN" altLang="en-US"/>
          </a:p>
        </p:txBody>
      </p:sp>
      <p:graphicFrame>
        <p:nvGraphicFramePr>
          <p:cNvPr id="6" name="表格 5">
            <a:extLst>
              <a:ext uri="{FF2B5EF4-FFF2-40B4-BE49-F238E27FC236}">
                <a16:creationId xmlns:a16="http://schemas.microsoft.com/office/drawing/2014/main" id="{1EBF0E29-AA4F-4BBF-8FF1-57193B6439E8}"/>
              </a:ext>
            </a:extLst>
          </p:cNvPr>
          <p:cNvGraphicFramePr>
            <a:graphicFrameLocks noGrp="1"/>
          </p:cNvGraphicFramePr>
          <p:nvPr/>
        </p:nvGraphicFramePr>
        <p:xfrm>
          <a:off x="1135158" y="1648060"/>
          <a:ext cx="7262530" cy="2165880"/>
        </p:xfrm>
        <a:graphic>
          <a:graphicData uri="http://schemas.openxmlformats.org/drawingml/2006/table">
            <a:tbl>
              <a:tblPr>
                <a:tableStyleId>{5C22544A-7EE6-4342-B048-85BDC9FD1C3A}</a:tableStyleId>
              </a:tblPr>
              <a:tblGrid>
                <a:gridCol w="2089372">
                  <a:extLst>
                    <a:ext uri="{9D8B030D-6E8A-4147-A177-3AD203B41FA5}">
                      <a16:colId xmlns:a16="http://schemas.microsoft.com/office/drawing/2014/main" val="1866339938"/>
                    </a:ext>
                  </a:extLst>
                </a:gridCol>
                <a:gridCol w="1307129">
                  <a:extLst>
                    <a:ext uri="{9D8B030D-6E8A-4147-A177-3AD203B41FA5}">
                      <a16:colId xmlns:a16="http://schemas.microsoft.com/office/drawing/2014/main" val="3610866283"/>
                    </a:ext>
                  </a:extLst>
                </a:gridCol>
                <a:gridCol w="1284194">
                  <a:extLst>
                    <a:ext uri="{9D8B030D-6E8A-4147-A177-3AD203B41FA5}">
                      <a16:colId xmlns:a16="http://schemas.microsoft.com/office/drawing/2014/main" val="616155824"/>
                    </a:ext>
                  </a:extLst>
                </a:gridCol>
                <a:gridCol w="1358153">
                  <a:extLst>
                    <a:ext uri="{9D8B030D-6E8A-4147-A177-3AD203B41FA5}">
                      <a16:colId xmlns:a16="http://schemas.microsoft.com/office/drawing/2014/main" val="3127371735"/>
                    </a:ext>
                  </a:extLst>
                </a:gridCol>
                <a:gridCol w="1223682">
                  <a:extLst>
                    <a:ext uri="{9D8B030D-6E8A-4147-A177-3AD203B41FA5}">
                      <a16:colId xmlns:a16="http://schemas.microsoft.com/office/drawing/2014/main" val="1808541643"/>
                    </a:ext>
                  </a:extLst>
                </a:gridCol>
              </a:tblGrid>
              <a:tr h="189653">
                <a:tc>
                  <a:txBody>
                    <a:bodyPr/>
                    <a:lstStyle/>
                    <a:p>
                      <a:pPr algn="l" fontAlgn="ctr"/>
                      <a:r>
                        <a:rPr lang="en-US" altLang="zh-SG" sz="1200" u="none" strike="noStrike" dirty="0">
                          <a:effectLst/>
                        </a:rPr>
                        <a:t>Dipole</a:t>
                      </a:r>
                      <a:endParaRPr lang="zh-SG" altLang="en-US"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sz="1200" u="none" strike="noStrike" dirty="0">
                          <a:effectLst/>
                        </a:rPr>
                        <a:t>BST-63B-Arc</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sz="1200" u="none" strike="noStrike">
                          <a:effectLst/>
                        </a:rPr>
                        <a:t>BST-63B-Arc-SF</a:t>
                      </a:r>
                      <a:endParaRPr lang="en-US"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sz="1200" u="none" strike="noStrike">
                          <a:effectLst/>
                        </a:rPr>
                        <a:t>BST-63B-Arc-SD</a:t>
                      </a:r>
                      <a:endParaRPr lang="en-US"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sz="1200" u="none" strike="noStrike">
                          <a:effectLst/>
                        </a:rPr>
                        <a:t>BST-74B-IR</a:t>
                      </a:r>
                      <a:endParaRPr lang="en-US"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extLst>
                  <a:ext uri="{0D108BD9-81ED-4DB2-BD59-A6C34878D82A}">
                    <a16:rowId xmlns:a16="http://schemas.microsoft.com/office/drawing/2014/main" val="2438288290"/>
                  </a:ext>
                </a:extLst>
              </a:tr>
              <a:tr h="189653">
                <a:tc>
                  <a:txBody>
                    <a:bodyPr/>
                    <a:lstStyle/>
                    <a:p>
                      <a:pPr algn="l" fontAlgn="ctr"/>
                      <a:r>
                        <a:rPr lang="en-US" altLang="zh-SG" sz="1200" u="none" strike="noStrike" dirty="0">
                          <a:effectLst/>
                        </a:rPr>
                        <a:t>Number</a:t>
                      </a:r>
                      <a:endParaRPr lang="zh-SG" altLang="en-US"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dirty="0">
                          <a:effectLst/>
                        </a:rPr>
                        <a:t>10192</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2017</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2017</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640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extLst>
                  <a:ext uri="{0D108BD9-81ED-4DB2-BD59-A6C34878D82A}">
                    <a16:rowId xmlns:a16="http://schemas.microsoft.com/office/drawing/2014/main" val="1618183306"/>
                  </a:ext>
                </a:extLst>
              </a:tr>
              <a:tr h="195771">
                <a:tc>
                  <a:txBody>
                    <a:bodyPr/>
                    <a:lstStyle/>
                    <a:p>
                      <a:pPr algn="l" fontAlgn="ctr"/>
                      <a:r>
                        <a:rPr lang="en-US" altLang="zh-SG" sz="1200" u="none" strike="noStrike" dirty="0">
                          <a:effectLst/>
                        </a:rPr>
                        <a:t>Gap [</a:t>
                      </a:r>
                      <a:r>
                        <a:rPr lang="en-US" sz="1200" u="none" strike="noStrike" dirty="0">
                          <a:effectLst/>
                        </a:rPr>
                        <a:t>mm]</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dirty="0">
                          <a:effectLst/>
                        </a:rPr>
                        <a:t>63</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63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63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63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extLst>
                  <a:ext uri="{0D108BD9-81ED-4DB2-BD59-A6C34878D82A}">
                    <a16:rowId xmlns:a16="http://schemas.microsoft.com/office/drawing/2014/main" val="878295060"/>
                  </a:ext>
                </a:extLst>
              </a:tr>
              <a:tr h="195771">
                <a:tc>
                  <a:txBody>
                    <a:bodyPr/>
                    <a:lstStyle/>
                    <a:p>
                      <a:pPr algn="l" fontAlgn="ctr"/>
                      <a:r>
                        <a:rPr lang="en-US" altLang="zh-SG" sz="1200" u="none" strike="noStrike" dirty="0">
                          <a:effectLst/>
                        </a:rPr>
                        <a:t>Dipole strength [</a:t>
                      </a:r>
                      <a:r>
                        <a:rPr lang="en-US" sz="1200" u="none" strike="noStrike" dirty="0">
                          <a:effectLst/>
                        </a:rPr>
                        <a:t>Gs]@180GeV</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564</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564</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564</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549</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extLst>
                  <a:ext uri="{0D108BD9-81ED-4DB2-BD59-A6C34878D82A}">
                    <a16:rowId xmlns:a16="http://schemas.microsoft.com/office/drawing/2014/main" val="3610770091"/>
                  </a:ext>
                </a:extLst>
              </a:tr>
              <a:tr h="195771">
                <a:tc>
                  <a:txBody>
                    <a:bodyPr/>
                    <a:lstStyle/>
                    <a:p>
                      <a:pPr algn="l" fontAlgn="ctr"/>
                      <a:r>
                        <a:rPr lang="en-US" altLang="zh-SG" sz="1200" u="none" strike="noStrike" dirty="0">
                          <a:effectLst/>
                        </a:rPr>
                        <a:t>Dipole strength [</a:t>
                      </a:r>
                      <a:r>
                        <a:rPr lang="en-US" sz="1200" u="none" strike="noStrike" dirty="0">
                          <a:effectLst/>
                        </a:rPr>
                        <a:t>Gs]@120GeV</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dirty="0">
                          <a:effectLst/>
                        </a:rPr>
                        <a:t>376</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376</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376</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366</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extLst>
                  <a:ext uri="{0D108BD9-81ED-4DB2-BD59-A6C34878D82A}">
                    <a16:rowId xmlns:a16="http://schemas.microsoft.com/office/drawing/2014/main" val="1548931199"/>
                  </a:ext>
                </a:extLst>
              </a:tr>
              <a:tr h="195771">
                <a:tc>
                  <a:txBody>
                    <a:bodyPr/>
                    <a:lstStyle/>
                    <a:p>
                      <a:pPr algn="l" fontAlgn="ctr"/>
                      <a:r>
                        <a:rPr lang="en-US" altLang="zh-SG" sz="1200" u="none" strike="noStrike" dirty="0">
                          <a:effectLst/>
                        </a:rPr>
                        <a:t>Dipole strength [</a:t>
                      </a:r>
                      <a:r>
                        <a:rPr lang="en-US" sz="1200" u="none" strike="noStrike" dirty="0">
                          <a:effectLst/>
                        </a:rPr>
                        <a:t>Gs]@30GeV</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dirty="0">
                          <a:effectLst/>
                        </a:rPr>
                        <a:t>94 </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dirty="0">
                          <a:effectLst/>
                        </a:rPr>
                        <a:t>94 </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dirty="0">
                          <a:effectLst/>
                        </a:rPr>
                        <a:t>94 </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dirty="0">
                          <a:effectLst/>
                        </a:rPr>
                        <a:t>91 </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extLst>
                  <a:ext uri="{0D108BD9-81ED-4DB2-BD59-A6C34878D82A}">
                    <a16:rowId xmlns:a16="http://schemas.microsoft.com/office/drawing/2014/main" val="1842568588"/>
                  </a:ext>
                </a:extLst>
              </a:tr>
              <a:tr h="195771">
                <a:tc>
                  <a:txBody>
                    <a:bodyPr/>
                    <a:lstStyle/>
                    <a:p>
                      <a:pPr algn="l" fontAlgn="ctr"/>
                      <a:r>
                        <a:rPr lang="en-US" altLang="zh-CN" sz="1200" u="none" strike="noStrike" dirty="0">
                          <a:effectLst/>
                        </a:rPr>
                        <a:t>Sext. Strength [T/m^2]@180GeV</a:t>
                      </a:r>
                      <a:endParaRPr lang="en-US" altLang="zh-CN"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dirty="0">
                          <a:effectLst/>
                        </a:rPr>
                        <a:t>0</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16.0388 </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19.1423 </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extLst>
                  <a:ext uri="{0D108BD9-81ED-4DB2-BD59-A6C34878D82A}">
                    <a16:rowId xmlns:a16="http://schemas.microsoft.com/office/drawing/2014/main" val="224875394"/>
                  </a:ext>
                </a:extLst>
              </a:tr>
              <a:tr h="195771">
                <a:tc>
                  <a:txBody>
                    <a:bodyPr/>
                    <a:lstStyle/>
                    <a:p>
                      <a:pPr algn="l" fontAlgn="ctr"/>
                      <a:r>
                        <a:rPr lang="en-US" altLang="zh-CN" sz="1200" u="none" strike="noStrike" dirty="0">
                          <a:effectLst/>
                        </a:rPr>
                        <a:t>Sext. Strength [T/m^2]@120GeV</a:t>
                      </a:r>
                      <a:endParaRPr lang="en-US" altLang="zh-CN"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10.6925</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12.7615</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extLst>
                  <a:ext uri="{0D108BD9-81ED-4DB2-BD59-A6C34878D82A}">
                    <a16:rowId xmlns:a16="http://schemas.microsoft.com/office/drawing/2014/main" val="2123425409"/>
                  </a:ext>
                </a:extLst>
              </a:tr>
              <a:tr h="195771">
                <a:tc>
                  <a:txBody>
                    <a:bodyPr/>
                    <a:lstStyle/>
                    <a:p>
                      <a:pPr algn="l" fontAlgn="ctr"/>
                      <a:r>
                        <a:rPr lang="en-US" altLang="zh-CN" sz="1200" u="none" strike="noStrike" dirty="0">
                          <a:effectLst/>
                        </a:rPr>
                        <a:t>Sext. Strength [T/m^2]@30GeV</a:t>
                      </a:r>
                      <a:endParaRPr lang="en-US" altLang="zh-CN"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0 </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dirty="0">
                          <a:effectLst/>
                        </a:rPr>
                        <a:t>2.67</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dirty="0">
                          <a:effectLst/>
                        </a:rPr>
                        <a:t>3.19 </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0 </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extLst>
                  <a:ext uri="{0D108BD9-81ED-4DB2-BD59-A6C34878D82A}">
                    <a16:rowId xmlns:a16="http://schemas.microsoft.com/office/drawing/2014/main" val="2247165852"/>
                  </a:ext>
                </a:extLst>
              </a:tr>
              <a:tr h="195771">
                <a:tc>
                  <a:txBody>
                    <a:bodyPr/>
                    <a:lstStyle/>
                    <a:p>
                      <a:pPr algn="l" fontAlgn="ctr"/>
                      <a:r>
                        <a:rPr lang="en-US" altLang="zh-SG" sz="1200" u="none" strike="noStrike" dirty="0">
                          <a:effectLst/>
                        </a:rPr>
                        <a:t>Length [</a:t>
                      </a:r>
                      <a:r>
                        <a:rPr lang="en-US" sz="1200" u="none" strike="noStrike" dirty="0">
                          <a:effectLst/>
                        </a:rPr>
                        <a:t>mm]</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4700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4700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4700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2350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extLst>
                  <a:ext uri="{0D108BD9-81ED-4DB2-BD59-A6C34878D82A}">
                    <a16:rowId xmlns:a16="http://schemas.microsoft.com/office/drawing/2014/main" val="744382518"/>
                  </a:ext>
                </a:extLst>
              </a:tr>
              <a:tr h="218712">
                <a:tc>
                  <a:txBody>
                    <a:bodyPr/>
                    <a:lstStyle/>
                    <a:p>
                      <a:pPr algn="l" fontAlgn="ctr"/>
                      <a:r>
                        <a:rPr lang="en-US" altLang="zh-SG" sz="1200" u="none" strike="noStrike" dirty="0">
                          <a:effectLst/>
                        </a:rPr>
                        <a:t>Good field region [</a:t>
                      </a:r>
                      <a:r>
                        <a:rPr lang="en-US" sz="1200" u="none" strike="noStrike" dirty="0">
                          <a:effectLst/>
                        </a:rPr>
                        <a:t>mm]</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45</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45</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a:effectLst/>
                        </a:rPr>
                        <a:t>45</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200" u="none" strike="noStrike" dirty="0">
                          <a:effectLst/>
                        </a:rPr>
                        <a:t>45</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extLst>
                  <a:ext uri="{0D108BD9-81ED-4DB2-BD59-A6C34878D82A}">
                    <a16:rowId xmlns:a16="http://schemas.microsoft.com/office/drawing/2014/main" val="3977131809"/>
                  </a:ext>
                </a:extLst>
              </a:tr>
            </a:tbl>
          </a:graphicData>
        </a:graphic>
      </p:graphicFrame>
      <p:graphicFrame>
        <p:nvGraphicFramePr>
          <p:cNvPr id="7" name="表格 6">
            <a:extLst>
              <a:ext uri="{FF2B5EF4-FFF2-40B4-BE49-F238E27FC236}">
                <a16:creationId xmlns:a16="http://schemas.microsoft.com/office/drawing/2014/main" id="{44ABC7CD-D261-4C0C-A72E-97793C89A142}"/>
              </a:ext>
            </a:extLst>
          </p:cNvPr>
          <p:cNvGraphicFramePr>
            <a:graphicFrameLocks noGrp="1"/>
          </p:cNvGraphicFramePr>
          <p:nvPr/>
        </p:nvGraphicFramePr>
        <p:xfrm>
          <a:off x="1167653" y="4318564"/>
          <a:ext cx="9045389" cy="1834969"/>
        </p:xfrm>
        <a:graphic>
          <a:graphicData uri="http://schemas.openxmlformats.org/drawingml/2006/table">
            <a:tbl>
              <a:tblPr>
                <a:tableStyleId>{5C22544A-7EE6-4342-B048-85BDC9FD1C3A}</a:tableStyleId>
              </a:tblPr>
              <a:tblGrid>
                <a:gridCol w="2120154">
                  <a:extLst>
                    <a:ext uri="{9D8B030D-6E8A-4147-A177-3AD203B41FA5}">
                      <a16:colId xmlns:a16="http://schemas.microsoft.com/office/drawing/2014/main" val="974755590"/>
                    </a:ext>
                  </a:extLst>
                </a:gridCol>
                <a:gridCol w="900953">
                  <a:extLst>
                    <a:ext uri="{9D8B030D-6E8A-4147-A177-3AD203B41FA5}">
                      <a16:colId xmlns:a16="http://schemas.microsoft.com/office/drawing/2014/main" val="1556109338"/>
                    </a:ext>
                  </a:extLst>
                </a:gridCol>
                <a:gridCol w="995082">
                  <a:extLst>
                    <a:ext uri="{9D8B030D-6E8A-4147-A177-3AD203B41FA5}">
                      <a16:colId xmlns:a16="http://schemas.microsoft.com/office/drawing/2014/main" val="1472603545"/>
                    </a:ext>
                  </a:extLst>
                </a:gridCol>
                <a:gridCol w="974287">
                  <a:extLst>
                    <a:ext uri="{9D8B030D-6E8A-4147-A177-3AD203B41FA5}">
                      <a16:colId xmlns:a16="http://schemas.microsoft.com/office/drawing/2014/main" val="4292257318"/>
                    </a:ext>
                  </a:extLst>
                </a:gridCol>
                <a:gridCol w="1076390">
                  <a:extLst>
                    <a:ext uri="{9D8B030D-6E8A-4147-A177-3AD203B41FA5}">
                      <a16:colId xmlns:a16="http://schemas.microsoft.com/office/drawing/2014/main" val="1139917252"/>
                    </a:ext>
                  </a:extLst>
                </a:gridCol>
                <a:gridCol w="1015253">
                  <a:extLst>
                    <a:ext uri="{9D8B030D-6E8A-4147-A177-3AD203B41FA5}">
                      <a16:colId xmlns:a16="http://schemas.microsoft.com/office/drawing/2014/main" val="1540108421"/>
                    </a:ext>
                  </a:extLst>
                </a:gridCol>
                <a:gridCol w="961464">
                  <a:extLst>
                    <a:ext uri="{9D8B030D-6E8A-4147-A177-3AD203B41FA5}">
                      <a16:colId xmlns:a16="http://schemas.microsoft.com/office/drawing/2014/main" val="931498069"/>
                    </a:ext>
                  </a:extLst>
                </a:gridCol>
                <a:gridCol w="1001806">
                  <a:extLst>
                    <a:ext uri="{9D8B030D-6E8A-4147-A177-3AD203B41FA5}">
                      <a16:colId xmlns:a16="http://schemas.microsoft.com/office/drawing/2014/main" val="1675261339"/>
                    </a:ext>
                  </a:extLst>
                </a:gridCol>
              </a:tblGrid>
              <a:tr h="152523">
                <a:tc>
                  <a:txBody>
                    <a:bodyPr/>
                    <a:lstStyle/>
                    <a:p>
                      <a:pPr algn="l" fontAlgn="ctr"/>
                      <a:r>
                        <a:rPr lang="en-US" altLang="zh-SG" sz="1200" u="none" strike="noStrike" dirty="0">
                          <a:effectLst/>
                        </a:rPr>
                        <a:t>Quadrupole</a:t>
                      </a:r>
                      <a:endParaRPr lang="zh-SG" altLang="en-US"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sz="1200" u="none" strike="noStrike">
                          <a:effectLst/>
                        </a:rPr>
                        <a:t>QDM-63</a:t>
                      </a:r>
                      <a:endParaRPr lang="en-US"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sz="1200" u="none" strike="noStrike">
                          <a:effectLst/>
                        </a:rPr>
                        <a:t>QFM-63</a:t>
                      </a:r>
                      <a:endParaRPr lang="en-US"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sz="1200" u="none" strike="noStrike">
                          <a:effectLst/>
                        </a:rPr>
                        <a:t>QM-RF-63</a:t>
                      </a:r>
                      <a:endParaRPr lang="en-US"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sz="1200" u="none" strike="noStrike">
                          <a:effectLst/>
                        </a:rPr>
                        <a:t>QFM-ARC-63</a:t>
                      </a:r>
                      <a:endParaRPr lang="en-US"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sz="1200" u="none" strike="noStrike">
                          <a:effectLst/>
                        </a:rPr>
                        <a:t>QDM-ARC-63</a:t>
                      </a:r>
                      <a:endParaRPr lang="en-US"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sz="1200" u="none" strike="noStrike">
                          <a:effectLst/>
                        </a:rPr>
                        <a:t>QF-DIS-63</a:t>
                      </a:r>
                      <a:endParaRPr lang="en-US"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sz="1200" u="none" strike="noStrike">
                          <a:effectLst/>
                        </a:rPr>
                        <a:t>QD-DIS-63</a:t>
                      </a:r>
                      <a:endParaRPr lang="en-US"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extLst>
                  <a:ext uri="{0D108BD9-81ED-4DB2-BD59-A6C34878D82A}">
                    <a16:rowId xmlns:a16="http://schemas.microsoft.com/office/drawing/2014/main" val="680882352"/>
                  </a:ext>
                </a:extLst>
              </a:tr>
              <a:tr h="152523">
                <a:tc>
                  <a:txBody>
                    <a:bodyPr/>
                    <a:lstStyle/>
                    <a:p>
                      <a:pPr algn="l" fontAlgn="ctr"/>
                      <a:r>
                        <a:rPr lang="en-US" altLang="zh-SG" sz="1200" u="none" strike="noStrike" dirty="0">
                          <a:effectLst/>
                        </a:rPr>
                        <a:t>Number</a:t>
                      </a:r>
                      <a:endParaRPr lang="zh-SG" altLang="en-US" sz="1200" b="0" i="0" u="none" strike="noStrike" dirty="0">
                        <a:solidFill>
                          <a:srgbClr val="000000"/>
                        </a:solidFill>
                        <a:effectLst/>
                        <a:latin typeface="Calibri" panose="020F0502020204030204" pitchFamily="34" charset="0"/>
                        <a:ea typeface="+mn-ea"/>
                      </a:endParaRPr>
                    </a:p>
                  </a:txBody>
                  <a:tcPr marL="6170" marR="6170" marT="6170" marB="0" anchor="ctr"/>
                </a:tc>
                <a:tc>
                  <a:txBody>
                    <a:bodyPr/>
                    <a:lstStyle/>
                    <a:p>
                      <a:pPr algn="ctr" fontAlgn="ctr"/>
                      <a:r>
                        <a:rPr lang="en-US" altLang="zh-SG" sz="1200" u="none" strike="noStrike" dirty="0">
                          <a:effectLst/>
                        </a:rPr>
                        <a:t>64</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48</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264</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1016</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2018</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16</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32</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extLst>
                  <a:ext uri="{0D108BD9-81ED-4DB2-BD59-A6C34878D82A}">
                    <a16:rowId xmlns:a16="http://schemas.microsoft.com/office/drawing/2014/main" val="3401777441"/>
                  </a:ext>
                </a:extLst>
              </a:tr>
              <a:tr h="157444">
                <a:tc>
                  <a:txBody>
                    <a:bodyPr/>
                    <a:lstStyle/>
                    <a:p>
                      <a:pPr algn="l" fontAlgn="ctr"/>
                      <a:r>
                        <a:rPr lang="en-US" altLang="zh-SG" sz="1200" u="none" strike="noStrike" dirty="0">
                          <a:effectLst/>
                        </a:rPr>
                        <a:t>Gap[</a:t>
                      </a:r>
                      <a:r>
                        <a:rPr lang="en-US" sz="1200" u="none" strike="noStrike" dirty="0">
                          <a:effectLst/>
                        </a:rPr>
                        <a:t>mm]</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63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63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63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63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63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63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63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extLst>
                  <a:ext uri="{0D108BD9-81ED-4DB2-BD59-A6C34878D82A}">
                    <a16:rowId xmlns:a16="http://schemas.microsoft.com/office/drawing/2014/main" val="1088473125"/>
                  </a:ext>
                </a:extLst>
              </a:tr>
              <a:tr h="296573">
                <a:tc>
                  <a:txBody>
                    <a:bodyPr/>
                    <a:lstStyle/>
                    <a:p>
                      <a:pPr algn="l" fontAlgn="ctr"/>
                      <a:r>
                        <a:rPr lang="en-US" altLang="zh-SG" sz="1200" u="none" strike="noStrike" dirty="0">
                          <a:effectLst/>
                        </a:rPr>
                        <a:t>Quad. Strength [</a:t>
                      </a:r>
                      <a:r>
                        <a:rPr lang="en-US" sz="1200" u="none" strike="noStrike" dirty="0">
                          <a:effectLst/>
                        </a:rPr>
                        <a:t>T/m]@180GeV</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12.8811</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16.3553 </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12.7248 </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12.0313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12.0313</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18.0522</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15.8575</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extLst>
                  <a:ext uri="{0D108BD9-81ED-4DB2-BD59-A6C34878D82A}">
                    <a16:rowId xmlns:a16="http://schemas.microsoft.com/office/drawing/2014/main" val="3665573633"/>
                  </a:ext>
                </a:extLst>
              </a:tr>
              <a:tr h="296573">
                <a:tc>
                  <a:txBody>
                    <a:bodyPr/>
                    <a:lstStyle/>
                    <a:p>
                      <a:pPr algn="l" fontAlgn="ctr"/>
                      <a:r>
                        <a:rPr lang="en-US" altLang="zh-SG" sz="1200" u="none" strike="noStrike" dirty="0">
                          <a:effectLst/>
                        </a:rPr>
                        <a:t>Quad. Strength [</a:t>
                      </a:r>
                      <a:r>
                        <a:rPr lang="en-US" sz="1200" u="none" strike="noStrike" dirty="0">
                          <a:effectLst/>
                        </a:rPr>
                        <a:t>T/m]@120GeV</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8.5874</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10.9036</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8.4832</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8.0209</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8.0209</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12.0348</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10.5717</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extLst>
                  <a:ext uri="{0D108BD9-81ED-4DB2-BD59-A6C34878D82A}">
                    <a16:rowId xmlns:a16="http://schemas.microsoft.com/office/drawing/2014/main" val="2481433641"/>
                  </a:ext>
                </a:extLst>
              </a:tr>
              <a:tr h="296573">
                <a:tc>
                  <a:txBody>
                    <a:bodyPr/>
                    <a:lstStyle/>
                    <a:p>
                      <a:pPr algn="l" fontAlgn="ctr"/>
                      <a:r>
                        <a:rPr lang="en-US" altLang="zh-SG" sz="1200" u="none" strike="noStrike" dirty="0">
                          <a:effectLst/>
                        </a:rPr>
                        <a:t>Quad. Strength [</a:t>
                      </a:r>
                      <a:r>
                        <a:rPr lang="en-US" sz="1200" u="none" strike="noStrike" dirty="0">
                          <a:effectLst/>
                        </a:rPr>
                        <a:t>T/m]@30GeV</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2.147 </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2.726 </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2.121 </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2.005 </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2.005</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3.008 </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2.643 </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extLst>
                  <a:ext uri="{0D108BD9-81ED-4DB2-BD59-A6C34878D82A}">
                    <a16:rowId xmlns:a16="http://schemas.microsoft.com/office/drawing/2014/main" val="1202972140"/>
                  </a:ext>
                </a:extLst>
              </a:tr>
              <a:tr h="157444">
                <a:tc>
                  <a:txBody>
                    <a:bodyPr/>
                    <a:lstStyle/>
                    <a:p>
                      <a:pPr algn="l" fontAlgn="ctr"/>
                      <a:r>
                        <a:rPr lang="en-US" altLang="zh-SG" sz="1200" u="none" strike="noStrike" dirty="0">
                          <a:effectLst/>
                        </a:rPr>
                        <a:t>Length [</a:t>
                      </a:r>
                      <a:r>
                        <a:rPr lang="en-US" sz="1200" u="none" strike="noStrike" dirty="0">
                          <a:effectLst/>
                        </a:rPr>
                        <a:t>mm]</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2000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2000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1000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2000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700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2000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a:effectLst/>
                        </a:rPr>
                        <a:t>1000</a:t>
                      </a:r>
                      <a:endParaRPr lang="en-US" altLang="zh-SG" sz="1200" b="0" i="0" u="none" strike="noStrike">
                        <a:solidFill>
                          <a:srgbClr val="000000"/>
                        </a:solidFill>
                        <a:effectLst/>
                        <a:latin typeface="Calibri" panose="020F0502020204030204" pitchFamily="34" charset="0"/>
                        <a:ea typeface="宋体" panose="02010600030101010101" pitchFamily="2" charset="-122"/>
                      </a:endParaRPr>
                    </a:p>
                  </a:txBody>
                  <a:tcPr marL="6170" marR="6170" marT="6170" marB="0" anchor="ctr"/>
                </a:tc>
                <a:extLst>
                  <a:ext uri="{0D108BD9-81ED-4DB2-BD59-A6C34878D82A}">
                    <a16:rowId xmlns:a16="http://schemas.microsoft.com/office/drawing/2014/main" val="863224792"/>
                  </a:ext>
                </a:extLst>
              </a:tr>
              <a:tr h="175894">
                <a:tc>
                  <a:txBody>
                    <a:bodyPr/>
                    <a:lstStyle/>
                    <a:p>
                      <a:pPr algn="l" fontAlgn="ctr"/>
                      <a:r>
                        <a:rPr lang="en-US" altLang="zh-SG" sz="1200" u="none" strike="noStrike" dirty="0">
                          <a:effectLst/>
                        </a:rPr>
                        <a:t>Good field region [</a:t>
                      </a:r>
                      <a:r>
                        <a:rPr lang="en-US" sz="1200" u="none" strike="noStrike" dirty="0">
                          <a:effectLst/>
                        </a:rPr>
                        <a:t>mm]</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45</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45</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45</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45</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45</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45</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tc>
                  <a:txBody>
                    <a:bodyPr/>
                    <a:lstStyle/>
                    <a:p>
                      <a:pPr algn="ctr" fontAlgn="ctr"/>
                      <a:r>
                        <a:rPr lang="en-US" altLang="zh-SG" sz="1200" u="none" strike="noStrike" dirty="0">
                          <a:effectLst/>
                        </a:rPr>
                        <a:t>45</a:t>
                      </a:r>
                      <a:endParaRPr lang="en-US" altLang="zh-SG" sz="1200" b="0" i="0" u="none" strike="noStrike" dirty="0">
                        <a:solidFill>
                          <a:srgbClr val="000000"/>
                        </a:solidFill>
                        <a:effectLst/>
                        <a:latin typeface="Calibri" panose="020F0502020204030204" pitchFamily="34" charset="0"/>
                        <a:ea typeface="宋体" panose="02010600030101010101" pitchFamily="2" charset="-122"/>
                      </a:endParaRPr>
                    </a:p>
                  </a:txBody>
                  <a:tcPr marL="6170" marR="6170" marT="6170" marB="0" anchor="ctr"/>
                </a:tc>
                <a:extLst>
                  <a:ext uri="{0D108BD9-81ED-4DB2-BD59-A6C34878D82A}">
                    <a16:rowId xmlns:a16="http://schemas.microsoft.com/office/drawing/2014/main" val="2848095146"/>
                  </a:ext>
                </a:extLst>
              </a:tr>
            </a:tbl>
          </a:graphicData>
        </a:graphic>
      </p:graphicFrame>
      <p:sp>
        <p:nvSpPr>
          <p:cNvPr id="10" name="Content Placeholder 2">
            <a:extLst>
              <a:ext uri="{FF2B5EF4-FFF2-40B4-BE49-F238E27FC236}">
                <a16:creationId xmlns:a16="http://schemas.microsoft.com/office/drawing/2014/main" id="{380EC919-CC8F-4025-BDE3-C8B785B01375}"/>
              </a:ext>
            </a:extLst>
          </p:cNvPr>
          <p:cNvSpPr>
            <a:spLocks noGrp="1"/>
          </p:cNvSpPr>
          <p:nvPr>
            <p:ph idx="1"/>
          </p:nvPr>
        </p:nvSpPr>
        <p:spPr>
          <a:xfrm>
            <a:off x="834852" y="1096770"/>
            <a:ext cx="6809801" cy="711859"/>
          </a:xfrm>
        </p:spPr>
        <p:txBody>
          <a:bodyPr>
            <a:normAutofit/>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Dipoles (series connection) -- 14866</a:t>
            </a:r>
          </a:p>
          <a:p>
            <a:endParaRPr lang="en-US" altLang="zh-C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B862C312-31CC-4A0C-AF1D-56D54EACDCE2}"/>
              </a:ext>
            </a:extLst>
          </p:cNvPr>
          <p:cNvSpPr txBox="1">
            <a:spLocks/>
          </p:cNvSpPr>
          <p:nvPr/>
        </p:nvSpPr>
        <p:spPr>
          <a:xfrm>
            <a:off x="946911" y="3878070"/>
            <a:ext cx="9057701" cy="711859"/>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latin typeface="Times New Roman" panose="02020603050405020304" pitchFamily="18" charset="0"/>
                <a:ea typeface="Times New Roman" panose="02020603050405020304" pitchFamily="18" charset="0"/>
                <a:cs typeface="Times New Roman" panose="02020603050405020304" pitchFamily="18" charset="0"/>
              </a:rPr>
              <a:t>Quadrupoles </a:t>
            </a:r>
            <a:r>
              <a:rPr lang="en-US" altLang="zh-SG" sz="2000" dirty="0">
                <a:effectLst/>
                <a:latin typeface="Times New Roman" panose="02020603050405020304" pitchFamily="18" charset="0"/>
                <a:ea typeface="Times New Roman" panose="02020603050405020304" pitchFamily="18" charset="0"/>
                <a:cs typeface="Times New Roman" panose="02020603050405020304" pitchFamily="18" charset="0"/>
              </a:rPr>
              <a:t>(series connection + 3200 independent PS) --3458</a:t>
            </a:r>
            <a:endParaRPr lang="en-US" altLang="zh-CN"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054B898D-3DFD-415E-9B18-D28076562CDA}"/>
              </a:ext>
            </a:extLst>
          </p:cNvPr>
          <p:cNvSpPr txBox="1">
            <a:spLocks/>
          </p:cNvSpPr>
          <p:nvPr/>
        </p:nvSpPr>
        <p:spPr>
          <a:xfrm>
            <a:off x="8369687" y="1040741"/>
            <a:ext cx="3618366" cy="711859"/>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Sextupoles</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&amp; correctors</a:t>
            </a:r>
          </a:p>
        </p:txBody>
      </p:sp>
      <p:graphicFrame>
        <p:nvGraphicFramePr>
          <p:cNvPr id="13" name="表格 12">
            <a:extLst>
              <a:ext uri="{FF2B5EF4-FFF2-40B4-BE49-F238E27FC236}">
                <a16:creationId xmlns:a16="http://schemas.microsoft.com/office/drawing/2014/main" id="{04E9EB3A-9DD2-4824-9EDB-33E4348CE298}"/>
              </a:ext>
            </a:extLst>
          </p:cNvPr>
          <p:cNvGraphicFramePr>
            <a:graphicFrameLocks noGrp="1"/>
          </p:cNvGraphicFramePr>
          <p:nvPr/>
        </p:nvGraphicFramePr>
        <p:xfrm>
          <a:off x="8832304" y="1844824"/>
          <a:ext cx="2521323" cy="981636"/>
        </p:xfrm>
        <a:graphic>
          <a:graphicData uri="http://schemas.openxmlformats.org/drawingml/2006/table">
            <a:tbl>
              <a:tblPr>
                <a:tableStyleId>{5C22544A-7EE6-4342-B048-85BDC9FD1C3A}</a:tableStyleId>
              </a:tblPr>
              <a:tblGrid>
                <a:gridCol w="779809">
                  <a:extLst>
                    <a:ext uri="{9D8B030D-6E8A-4147-A177-3AD203B41FA5}">
                      <a16:colId xmlns:a16="http://schemas.microsoft.com/office/drawing/2014/main" val="2547423965"/>
                    </a:ext>
                  </a:extLst>
                </a:gridCol>
                <a:gridCol w="870757">
                  <a:extLst>
                    <a:ext uri="{9D8B030D-6E8A-4147-A177-3AD203B41FA5}">
                      <a16:colId xmlns:a16="http://schemas.microsoft.com/office/drawing/2014/main" val="479342828"/>
                    </a:ext>
                  </a:extLst>
                </a:gridCol>
                <a:gridCol w="870757">
                  <a:extLst>
                    <a:ext uri="{9D8B030D-6E8A-4147-A177-3AD203B41FA5}">
                      <a16:colId xmlns:a16="http://schemas.microsoft.com/office/drawing/2014/main" val="255064734"/>
                    </a:ext>
                  </a:extLst>
                </a:gridCol>
              </a:tblGrid>
              <a:tr h="327212">
                <a:tc>
                  <a:txBody>
                    <a:bodyPr/>
                    <a:lstStyle/>
                    <a:p>
                      <a:pPr algn="l" fontAlgn="ctr"/>
                      <a:endParaRPr lang="zh-SG" altLang="en-US" sz="14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sz="1400" u="none" strike="noStrike" dirty="0">
                          <a:effectLst/>
                        </a:rPr>
                        <a:t>Number</a:t>
                      </a:r>
                      <a:endParaRPr lang="en-US" sz="14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sz="1400" b="0" i="0" u="none" strike="noStrike" dirty="0">
                          <a:solidFill>
                            <a:srgbClr val="000000"/>
                          </a:solidFill>
                          <a:effectLst/>
                          <a:latin typeface="Calibri" panose="020F0502020204030204" pitchFamily="34" charset="0"/>
                          <a:ea typeface="宋体" panose="02010600030101010101" pitchFamily="2" charset="-122"/>
                        </a:rPr>
                        <a:t>Length [m]</a:t>
                      </a:r>
                    </a:p>
                  </a:txBody>
                  <a:tcPr marL="7620" marR="7620" marT="7620" marB="0" anchor="ctr"/>
                </a:tc>
                <a:extLst>
                  <a:ext uri="{0D108BD9-81ED-4DB2-BD59-A6C34878D82A}">
                    <a16:rowId xmlns:a16="http://schemas.microsoft.com/office/drawing/2014/main" val="956430444"/>
                  </a:ext>
                </a:extLst>
              </a:tr>
              <a:tr h="327212">
                <a:tc>
                  <a:txBody>
                    <a:bodyPr/>
                    <a:lstStyle/>
                    <a:p>
                      <a:pPr algn="l" fontAlgn="ctr"/>
                      <a:r>
                        <a:rPr lang="en-US" altLang="zh-SG" sz="1400" u="none" strike="noStrike" dirty="0" err="1">
                          <a:effectLst/>
                        </a:rPr>
                        <a:t>Sextupole</a:t>
                      </a:r>
                      <a:endParaRPr lang="zh-SG" altLang="en-US" sz="14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400" u="none" strike="noStrike" dirty="0">
                          <a:effectLst/>
                        </a:rPr>
                        <a:t>100</a:t>
                      </a:r>
                      <a:endParaRPr lang="en-US" altLang="zh-SG" sz="14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400" b="0" i="0" u="none" strike="noStrike" dirty="0">
                          <a:solidFill>
                            <a:srgbClr val="000000"/>
                          </a:solidFill>
                          <a:effectLst/>
                          <a:latin typeface="Calibri" panose="020F0502020204030204" pitchFamily="34" charset="0"/>
                          <a:ea typeface="宋体" panose="02010600030101010101" pitchFamily="2" charset="-122"/>
                        </a:rPr>
                        <a:t>0.4</a:t>
                      </a:r>
                    </a:p>
                  </a:txBody>
                  <a:tcPr marL="7620" marR="7620" marT="7620" marB="0" anchor="ctr"/>
                </a:tc>
                <a:extLst>
                  <a:ext uri="{0D108BD9-81ED-4DB2-BD59-A6C34878D82A}">
                    <a16:rowId xmlns:a16="http://schemas.microsoft.com/office/drawing/2014/main" val="1512045198"/>
                  </a:ext>
                </a:extLst>
              </a:tr>
              <a:tr h="327212">
                <a:tc>
                  <a:txBody>
                    <a:bodyPr/>
                    <a:lstStyle/>
                    <a:p>
                      <a:pPr algn="l" fontAlgn="ctr"/>
                      <a:r>
                        <a:rPr lang="en-US" altLang="zh-SG" sz="1400" u="none" strike="noStrike" dirty="0">
                          <a:effectLst/>
                        </a:rPr>
                        <a:t>Corrector</a:t>
                      </a:r>
                      <a:endParaRPr lang="en-US" sz="14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400" u="none" strike="noStrike" dirty="0">
                          <a:effectLst/>
                        </a:rPr>
                        <a:t>1200</a:t>
                      </a:r>
                      <a:endParaRPr lang="en-US" altLang="zh-SG" sz="1400" b="0" i="0" u="none" strike="noStrike" dirty="0">
                        <a:solidFill>
                          <a:srgbClr val="000000"/>
                        </a:solidFill>
                        <a:effectLst/>
                        <a:latin typeface="Calibri" panose="020F0502020204030204" pitchFamily="34" charset="0"/>
                        <a:ea typeface="宋体" panose="02010600030101010101" pitchFamily="2" charset="-122"/>
                      </a:endParaRPr>
                    </a:p>
                  </a:txBody>
                  <a:tcPr marL="7620" marR="7620" marT="7620" marB="0" anchor="ctr"/>
                </a:tc>
                <a:tc>
                  <a:txBody>
                    <a:bodyPr/>
                    <a:lstStyle/>
                    <a:p>
                      <a:pPr algn="ctr" fontAlgn="ctr"/>
                      <a:r>
                        <a:rPr lang="en-US" altLang="zh-SG" sz="1400" b="0" i="0" u="none" strike="noStrike" dirty="0">
                          <a:solidFill>
                            <a:srgbClr val="000000"/>
                          </a:solidFill>
                          <a:effectLst/>
                          <a:latin typeface="Calibri" panose="020F0502020204030204" pitchFamily="34" charset="0"/>
                          <a:ea typeface="宋体" panose="02010600030101010101" pitchFamily="2" charset="-122"/>
                        </a:rPr>
                        <a:t>0.58</a:t>
                      </a:r>
                    </a:p>
                  </a:txBody>
                  <a:tcPr marL="7620" marR="7620" marT="7620" marB="0" anchor="ctr"/>
                </a:tc>
                <a:extLst>
                  <a:ext uri="{0D108BD9-81ED-4DB2-BD59-A6C34878D82A}">
                    <a16:rowId xmlns:a16="http://schemas.microsoft.com/office/drawing/2014/main" val="243954075"/>
                  </a:ext>
                </a:extLst>
              </a:tr>
            </a:tbl>
          </a:graphicData>
        </a:graphic>
      </p:graphicFrame>
      <p:sp>
        <p:nvSpPr>
          <p:cNvPr id="2" name="文本框 1">
            <a:extLst>
              <a:ext uri="{FF2B5EF4-FFF2-40B4-BE49-F238E27FC236}">
                <a16:creationId xmlns:a16="http://schemas.microsoft.com/office/drawing/2014/main" id="{8D5D42D6-4706-4604-BD57-EE21B4F42F8B}"/>
              </a:ext>
            </a:extLst>
          </p:cNvPr>
          <p:cNvSpPr txBox="1"/>
          <p:nvPr/>
        </p:nvSpPr>
        <p:spPr>
          <a:xfrm>
            <a:off x="10730753" y="658905"/>
            <a:ext cx="1411941" cy="276999"/>
          </a:xfrm>
          <a:prstGeom prst="rect">
            <a:avLst/>
          </a:prstGeom>
          <a:noFill/>
        </p:spPr>
        <p:txBody>
          <a:bodyPr wrap="square" rtlCol="0">
            <a:spAutoFit/>
          </a:bodyPr>
          <a:lstStyle/>
          <a:p>
            <a:r>
              <a:rPr lang="en-US" altLang="zh-SG" sz="1200" dirty="0"/>
              <a:t>D. Wang, W. Kang</a:t>
            </a:r>
            <a:endParaRPr lang="zh-SG" altLang="en-US" sz="1200" dirty="0"/>
          </a:p>
        </p:txBody>
      </p:sp>
      <p:sp>
        <p:nvSpPr>
          <p:cNvPr id="14" name="页脚占位符 5">
            <a:extLst>
              <a:ext uri="{FF2B5EF4-FFF2-40B4-BE49-F238E27FC236}">
                <a16:creationId xmlns:a16="http://schemas.microsoft.com/office/drawing/2014/main" id="{1AF1C297-0ED8-4472-A58B-7A48E4B664CE}"/>
              </a:ext>
            </a:extLst>
          </p:cNvPr>
          <p:cNvSpPr>
            <a:spLocks noGrp="1"/>
          </p:cNvSpPr>
          <p:nvPr>
            <p:ph type="ftr" sz="quarter" idx="11"/>
          </p:nvPr>
        </p:nvSpPr>
        <p:spPr>
          <a:xfrm>
            <a:off x="3480708" y="6357516"/>
            <a:ext cx="5040560" cy="354977"/>
          </a:xfrm>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4048528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17</a:t>
            </a:fld>
            <a:endParaRPr lang="zh-CN" altLang="en-US" dirty="0"/>
          </a:p>
        </p:txBody>
      </p:sp>
      <p:sp>
        <p:nvSpPr>
          <p:cNvPr id="9" name="Rectangle 8"/>
          <p:cNvSpPr>
            <a:spLocks noChangeArrowheads="1"/>
          </p:cNvSpPr>
          <p:nvPr/>
        </p:nvSpPr>
        <p:spPr bwMode="auto">
          <a:xfrm>
            <a:off x="385699" y="1157843"/>
            <a:ext cx="11528909" cy="830997"/>
          </a:xfrm>
          <a:prstGeom prst="rect">
            <a:avLst/>
          </a:prstGeom>
          <a:noFill/>
          <a:ln w="9525">
            <a:noFill/>
            <a:miter lim="800000"/>
            <a:headEnd/>
            <a:tailEnd/>
          </a:ln>
        </p:spPr>
        <p:txBody>
          <a:bodyPr wrap="square" anchor="ctr">
            <a:spAutoFit/>
          </a:bodyPr>
          <a:lstStyle/>
          <a:p>
            <a:pPr marL="342900" indent="-342900" algn="just">
              <a:spcBef>
                <a:spcPts val="900"/>
              </a:spcBef>
              <a:buClr>
                <a:srgbClr val="FF0000"/>
              </a:buClr>
              <a:buFont typeface="Wingdings" panose="05000000000000000000" pitchFamily="2" charset="2"/>
              <a:buChar char="Ø"/>
            </a:pPr>
            <a:r>
              <a:rPr lang="en-GB" altLang="zh-CN" sz="2400" dirty="0">
                <a:ea typeface="华文楷体"/>
                <a:cs typeface="Times New Roman" pitchFamily="18" charset="0"/>
              </a:rPr>
              <a:t>There are three families of dipole magnets in the CEPC </a:t>
            </a:r>
            <a:r>
              <a:rPr lang="en-US" altLang="zh-CN" sz="2400" dirty="0">
                <a:ea typeface="华文楷体"/>
                <a:cs typeface="Times New Roman" pitchFamily="18" charset="0"/>
              </a:rPr>
              <a:t>booster</a:t>
            </a:r>
            <a:r>
              <a:rPr lang="en-GB" altLang="zh-CN" sz="2400" dirty="0">
                <a:ea typeface="华文楷体"/>
                <a:cs typeface="Times New Roman" pitchFamily="18" charset="0"/>
              </a:rPr>
              <a:t>. One family is the pure dipoles while the other two families are the dipole-</a:t>
            </a:r>
            <a:r>
              <a:rPr lang="en-GB" altLang="zh-CN" sz="2400" dirty="0" err="1">
                <a:ea typeface="华文楷体"/>
                <a:cs typeface="Times New Roman" pitchFamily="18" charset="0"/>
              </a:rPr>
              <a:t>sextupole</a:t>
            </a:r>
            <a:r>
              <a:rPr lang="en-GB" altLang="zh-CN" sz="2400" dirty="0">
                <a:ea typeface="华文楷体"/>
                <a:cs typeface="Times New Roman" pitchFamily="18" charset="0"/>
              </a:rPr>
              <a:t> combined magnets. </a:t>
            </a:r>
          </a:p>
        </p:txBody>
      </p:sp>
      <p:pic>
        <p:nvPicPr>
          <p:cNvPr id="10" name="picture" descr="descript"/>
          <p:cNvPicPr>
            <a:picLocks noChangeAspect="1"/>
          </p:cNvPicPr>
          <p:nvPr/>
        </p:nvPicPr>
        <p:blipFill rotWithShape="1">
          <a:blip r:embed="rId3"/>
          <a:srcRect b="3503"/>
          <a:stretch/>
        </p:blipFill>
        <p:spPr>
          <a:xfrm>
            <a:off x="1195145" y="2348880"/>
            <a:ext cx="2799733" cy="1994703"/>
          </a:xfrm>
          <a:prstGeom prst="rect">
            <a:avLst/>
          </a:prstGeom>
        </p:spPr>
      </p:pic>
      <p:pic>
        <p:nvPicPr>
          <p:cNvPr id="11" name="picture" descr="descript"/>
          <p:cNvPicPr>
            <a:picLocks noChangeAspect="1"/>
          </p:cNvPicPr>
          <p:nvPr/>
        </p:nvPicPr>
        <p:blipFill rotWithShape="1">
          <a:blip r:embed="rId4"/>
          <a:srcRect/>
          <a:stretch/>
        </p:blipFill>
        <p:spPr>
          <a:xfrm>
            <a:off x="4651349" y="2252333"/>
            <a:ext cx="2911032" cy="2106640"/>
          </a:xfrm>
          <a:prstGeom prst="rect">
            <a:avLst/>
          </a:prstGeom>
        </p:spPr>
      </p:pic>
      <p:pic>
        <p:nvPicPr>
          <p:cNvPr id="12" name="picture" descr="descript"/>
          <p:cNvPicPr>
            <a:picLocks noChangeAspect="1"/>
          </p:cNvPicPr>
          <p:nvPr/>
        </p:nvPicPr>
        <p:blipFill rotWithShape="1">
          <a:blip r:embed="rId5"/>
          <a:srcRect/>
          <a:stretch/>
        </p:blipFill>
        <p:spPr>
          <a:xfrm>
            <a:off x="7915849" y="2273248"/>
            <a:ext cx="3019120" cy="2203201"/>
          </a:xfrm>
          <a:prstGeom prst="rect">
            <a:avLst/>
          </a:prstGeom>
        </p:spPr>
      </p:pic>
      <p:pic>
        <p:nvPicPr>
          <p:cNvPr id="14" name="picture" descr="descript"/>
          <p:cNvPicPr>
            <a:picLocks noChangeAspect="1"/>
          </p:cNvPicPr>
          <p:nvPr/>
        </p:nvPicPr>
        <p:blipFill rotWithShape="1">
          <a:blip r:embed="rId6"/>
          <a:srcRect/>
          <a:stretch/>
        </p:blipFill>
        <p:spPr>
          <a:xfrm>
            <a:off x="7968208" y="4569429"/>
            <a:ext cx="3056075" cy="2115317"/>
          </a:xfrm>
          <a:prstGeom prst="rect">
            <a:avLst/>
          </a:prstGeom>
        </p:spPr>
      </p:pic>
      <p:pic>
        <p:nvPicPr>
          <p:cNvPr id="19" name="picture" descr="descript"/>
          <p:cNvPicPr>
            <a:picLocks noChangeAspect="1"/>
          </p:cNvPicPr>
          <p:nvPr/>
        </p:nvPicPr>
        <p:blipFill rotWithShape="1">
          <a:blip r:embed="rId7"/>
          <a:srcRect/>
          <a:stretch/>
        </p:blipFill>
        <p:spPr>
          <a:xfrm>
            <a:off x="4617806" y="4556530"/>
            <a:ext cx="3026420" cy="2142927"/>
          </a:xfrm>
          <a:prstGeom prst="rect">
            <a:avLst/>
          </a:prstGeom>
        </p:spPr>
      </p:pic>
      <p:pic>
        <p:nvPicPr>
          <p:cNvPr id="21" name="picture" descr="descript"/>
          <p:cNvPicPr>
            <a:picLocks noChangeAspect="1"/>
          </p:cNvPicPr>
          <p:nvPr/>
        </p:nvPicPr>
        <p:blipFill rotWithShape="1">
          <a:blip r:embed="rId8"/>
          <a:srcRect/>
          <a:stretch/>
        </p:blipFill>
        <p:spPr>
          <a:xfrm>
            <a:off x="1022897" y="4509120"/>
            <a:ext cx="3144227" cy="2080001"/>
          </a:xfrm>
          <a:prstGeom prst="rect">
            <a:avLst/>
          </a:prstGeom>
        </p:spPr>
      </p:pic>
      <p:sp>
        <p:nvSpPr>
          <p:cNvPr id="23" name="文本框 23">
            <a:extLst>
              <a:ext uri="{FF2B5EF4-FFF2-40B4-BE49-F238E27FC236}">
                <a16:creationId xmlns:a16="http://schemas.microsoft.com/office/drawing/2014/main" id="{3545BBB0-F5A1-4124-8C5A-A942C707EE66}"/>
              </a:ext>
            </a:extLst>
          </p:cNvPr>
          <p:cNvSpPr txBox="1"/>
          <p:nvPr/>
        </p:nvSpPr>
        <p:spPr>
          <a:xfrm>
            <a:off x="407368" y="103681"/>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Introduction of the dipole magnets</a:t>
            </a:r>
            <a:endParaRPr lang="zh-CN" altLang="en-US" b="1" dirty="0">
              <a:solidFill>
                <a:srgbClr val="C00000"/>
              </a:solidFill>
            </a:endParaRPr>
          </a:p>
        </p:txBody>
      </p:sp>
      <p:sp>
        <p:nvSpPr>
          <p:cNvPr id="2" name="文本框 1">
            <a:extLst>
              <a:ext uri="{FF2B5EF4-FFF2-40B4-BE49-F238E27FC236}">
                <a16:creationId xmlns:a16="http://schemas.microsoft.com/office/drawing/2014/main" id="{F8131681-6F03-435A-BD4B-E15059830A0A}"/>
              </a:ext>
            </a:extLst>
          </p:cNvPr>
          <p:cNvSpPr txBox="1"/>
          <p:nvPr/>
        </p:nvSpPr>
        <p:spPr>
          <a:xfrm>
            <a:off x="11275358" y="746312"/>
            <a:ext cx="916641" cy="307777"/>
          </a:xfrm>
          <a:prstGeom prst="rect">
            <a:avLst/>
          </a:prstGeom>
          <a:noFill/>
        </p:spPr>
        <p:txBody>
          <a:bodyPr wrap="square" rtlCol="0">
            <a:spAutoFit/>
          </a:bodyPr>
          <a:lstStyle/>
          <a:p>
            <a:r>
              <a:rPr lang="en-US" altLang="zh-SG" sz="1400" dirty="0"/>
              <a:t>W. Kang</a:t>
            </a:r>
            <a:endParaRPr lang="zh-SG" altLang="en-US" sz="1400" dirty="0"/>
          </a:p>
        </p:txBody>
      </p:sp>
      <p:sp>
        <p:nvSpPr>
          <p:cNvPr id="4" name="页脚占位符 3">
            <a:extLst>
              <a:ext uri="{FF2B5EF4-FFF2-40B4-BE49-F238E27FC236}">
                <a16:creationId xmlns:a16="http://schemas.microsoft.com/office/drawing/2014/main" id="{2B886149-3843-4F94-89AE-EC945510839B}"/>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2755389628"/>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18</a:t>
            </a:fld>
            <a:endParaRPr lang="zh-CN" altLang="en-US" dirty="0"/>
          </a:p>
        </p:txBody>
      </p:sp>
      <p:sp>
        <p:nvSpPr>
          <p:cNvPr id="11" name="Rectangle 8"/>
          <p:cNvSpPr>
            <a:spLocks noChangeArrowheads="1"/>
          </p:cNvSpPr>
          <p:nvPr/>
        </p:nvSpPr>
        <p:spPr bwMode="auto">
          <a:xfrm>
            <a:off x="263352" y="1124744"/>
            <a:ext cx="11596954" cy="954107"/>
          </a:xfrm>
          <a:prstGeom prst="rect">
            <a:avLst/>
          </a:prstGeom>
          <a:noFill/>
          <a:ln w="9525">
            <a:noFill/>
            <a:miter lim="800000"/>
            <a:headEnd/>
            <a:tailEnd/>
          </a:ln>
        </p:spPr>
        <p:txBody>
          <a:bodyPr wrap="square" anchor="ctr">
            <a:spAutoFit/>
          </a:bodyPr>
          <a:lstStyle/>
          <a:p>
            <a:pPr marL="457200" indent="-457200" algn="just">
              <a:spcBef>
                <a:spcPts val="600"/>
              </a:spcBef>
              <a:buClr>
                <a:srgbClr val="FF0000"/>
              </a:buClr>
              <a:buFont typeface="Wingdings" panose="05000000000000000000" pitchFamily="2" charset="2"/>
              <a:buChar char="Ø"/>
              <a:tabLst>
                <a:tab pos="457200" algn="l"/>
              </a:tabLst>
            </a:pPr>
            <a:r>
              <a:rPr lang="en-US" altLang="zh-CN" sz="2800" dirty="0">
                <a:ea typeface="华文楷体"/>
                <a:cs typeface="Times New Roman" pitchFamily="18" charset="0"/>
              </a:rPr>
              <a:t>In TDR stage, a full-scale pure dipole magnet for the CEPC booster has been produced and the field performance is satisfied with the requirements. </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353" y="2348880"/>
            <a:ext cx="5371746" cy="3867964"/>
          </a:xfrm>
          <a:prstGeom prst="rect">
            <a:avLst/>
          </a:prstGeom>
        </p:spPr>
      </p:pic>
      <p:pic>
        <p:nvPicPr>
          <p:cNvPr id="10" name="picture" descr="descript"/>
          <p:cNvPicPr>
            <a:picLocks noChangeAspect="1"/>
          </p:cNvPicPr>
          <p:nvPr/>
        </p:nvPicPr>
        <p:blipFill rotWithShape="1">
          <a:blip r:embed="rId4"/>
          <a:srcRect b="3503"/>
          <a:stretch/>
        </p:blipFill>
        <p:spPr>
          <a:xfrm>
            <a:off x="1631504" y="2984601"/>
            <a:ext cx="3436356" cy="2448272"/>
          </a:xfrm>
          <a:prstGeom prst="rect">
            <a:avLst/>
          </a:prstGeom>
        </p:spPr>
      </p:pic>
      <p:sp>
        <p:nvSpPr>
          <p:cNvPr id="14" name="文本框 23">
            <a:extLst>
              <a:ext uri="{FF2B5EF4-FFF2-40B4-BE49-F238E27FC236}">
                <a16:creationId xmlns:a16="http://schemas.microsoft.com/office/drawing/2014/main" id="{3545BBB0-F5A1-4124-8C5A-A942C707EE66}"/>
              </a:ext>
            </a:extLst>
          </p:cNvPr>
          <p:cNvSpPr txBox="1"/>
          <p:nvPr/>
        </p:nvSpPr>
        <p:spPr>
          <a:xfrm>
            <a:off x="407368" y="103681"/>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Booster magnet R&amp;D in TDR</a:t>
            </a:r>
            <a:endParaRPr lang="zh-CN" altLang="en-US" b="1" dirty="0">
              <a:solidFill>
                <a:srgbClr val="C00000"/>
              </a:solidFill>
            </a:endParaRPr>
          </a:p>
        </p:txBody>
      </p:sp>
      <p:sp>
        <p:nvSpPr>
          <p:cNvPr id="8" name="文本框 7">
            <a:extLst>
              <a:ext uri="{FF2B5EF4-FFF2-40B4-BE49-F238E27FC236}">
                <a16:creationId xmlns:a16="http://schemas.microsoft.com/office/drawing/2014/main" id="{47E0E21A-5C50-40EC-B4B4-84CC6E72FE4A}"/>
              </a:ext>
            </a:extLst>
          </p:cNvPr>
          <p:cNvSpPr txBox="1"/>
          <p:nvPr/>
        </p:nvSpPr>
        <p:spPr>
          <a:xfrm>
            <a:off x="11275358" y="746312"/>
            <a:ext cx="916641" cy="307777"/>
          </a:xfrm>
          <a:prstGeom prst="rect">
            <a:avLst/>
          </a:prstGeom>
          <a:noFill/>
        </p:spPr>
        <p:txBody>
          <a:bodyPr wrap="square" rtlCol="0">
            <a:spAutoFit/>
          </a:bodyPr>
          <a:lstStyle/>
          <a:p>
            <a:r>
              <a:rPr lang="en-US" altLang="zh-SG" sz="1400" dirty="0"/>
              <a:t>W. Kang</a:t>
            </a:r>
            <a:endParaRPr lang="zh-SG" altLang="en-US" sz="1400" dirty="0"/>
          </a:p>
        </p:txBody>
      </p:sp>
      <p:sp>
        <p:nvSpPr>
          <p:cNvPr id="2" name="页脚占位符 1">
            <a:extLst>
              <a:ext uri="{FF2B5EF4-FFF2-40B4-BE49-F238E27FC236}">
                <a16:creationId xmlns:a16="http://schemas.microsoft.com/office/drawing/2014/main" id="{714EBC31-412A-4595-8FB1-50604FC6B95E}"/>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4092401074"/>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19</a:t>
            </a:fld>
            <a:endParaRPr lang="zh-CN" altLang="en-US" dirty="0"/>
          </a:p>
        </p:txBody>
      </p:sp>
      <p:sp>
        <p:nvSpPr>
          <p:cNvPr id="13" name="文本框 23">
            <a:extLst>
              <a:ext uri="{FF2B5EF4-FFF2-40B4-BE49-F238E27FC236}">
                <a16:creationId xmlns:a16="http://schemas.microsoft.com/office/drawing/2014/main" id="{3545BBB0-F5A1-4124-8C5A-A942C707EE66}"/>
              </a:ext>
            </a:extLst>
          </p:cNvPr>
          <p:cNvSpPr txBox="1"/>
          <p:nvPr/>
        </p:nvSpPr>
        <p:spPr>
          <a:xfrm>
            <a:off x="778033" y="158789"/>
            <a:ext cx="1129960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gn="l">
              <a:lnSpc>
                <a:spcPct val="120000"/>
              </a:lnSpc>
              <a:spcBef>
                <a:spcPts val="1000"/>
              </a:spcBef>
              <a:buClr>
                <a:srgbClr val="C00000"/>
              </a:buClr>
            </a:pPr>
            <a:r>
              <a:rPr lang="en-US" altLang="zh-CN" sz="3200" b="1" dirty="0">
                <a:solidFill>
                  <a:srgbClr val="C00000"/>
                </a:solidFill>
              </a:rPr>
              <a:t>The plan of the Booster magnet production in EDR</a:t>
            </a:r>
            <a:endParaRPr lang="en-US" altLang="zh-CN" sz="3200" b="1" dirty="0">
              <a:solidFill>
                <a:srgbClr val="0000FF"/>
              </a:solidFill>
              <a:latin typeface="+mn-lt"/>
              <a:ea typeface="华文楷体"/>
              <a:cs typeface="Times New Roman" pitchFamily="18" charset="0"/>
            </a:endParaRPr>
          </a:p>
        </p:txBody>
      </p:sp>
      <p:sp>
        <p:nvSpPr>
          <p:cNvPr id="8" name="Rectangle 8"/>
          <p:cNvSpPr>
            <a:spLocks noChangeArrowheads="1"/>
          </p:cNvSpPr>
          <p:nvPr/>
        </p:nvSpPr>
        <p:spPr bwMode="auto">
          <a:xfrm>
            <a:off x="127357" y="1405480"/>
            <a:ext cx="11651256" cy="1384995"/>
          </a:xfrm>
          <a:prstGeom prst="rect">
            <a:avLst/>
          </a:prstGeom>
          <a:noFill/>
          <a:ln w="9525">
            <a:noFill/>
            <a:miter lim="800000"/>
            <a:headEnd/>
            <a:tailEnd/>
          </a:ln>
        </p:spPr>
        <p:txBody>
          <a:bodyPr wrap="square" anchor="ctr">
            <a:spAutoFit/>
          </a:bodyPr>
          <a:lstStyle/>
          <a:p>
            <a:pPr marL="457200" indent="-457200" algn="just">
              <a:spcBef>
                <a:spcPts val="600"/>
              </a:spcBef>
              <a:buClr>
                <a:srgbClr val="FF0000"/>
              </a:buClr>
              <a:buFont typeface="Wingdings" panose="05000000000000000000" pitchFamily="2" charset="2"/>
              <a:buChar char="Ø"/>
              <a:tabLst>
                <a:tab pos="457200" algn="l"/>
              </a:tabLst>
            </a:pPr>
            <a:r>
              <a:rPr lang="en-GB" altLang="zh-CN" sz="2800" dirty="0">
                <a:ea typeface="华文楷体"/>
                <a:cs typeface="Times New Roman" pitchFamily="18" charset="0"/>
              </a:rPr>
              <a:t>In the EDR stage, </a:t>
            </a:r>
            <a:r>
              <a:rPr lang="en-US" altLang="zh-CN" sz="2800" dirty="0">
                <a:ea typeface="华文楷体"/>
                <a:cs typeface="Times New Roman" pitchFamily="18" charset="0"/>
              </a:rPr>
              <a:t>in order to verify </a:t>
            </a:r>
            <a:r>
              <a:rPr lang="en-GB" altLang="zh-CN" sz="2800" dirty="0">
                <a:ea typeface="华文楷体"/>
                <a:cs typeface="Times New Roman" pitchFamily="18" charset="0"/>
              </a:rPr>
              <a:t>the magnetic field design of the dipole-</a:t>
            </a:r>
            <a:r>
              <a:rPr lang="en-GB" altLang="zh-CN" sz="2800" dirty="0" err="1">
                <a:ea typeface="华文楷体"/>
                <a:cs typeface="Times New Roman" pitchFamily="18" charset="0"/>
              </a:rPr>
              <a:t>sextupole</a:t>
            </a:r>
            <a:r>
              <a:rPr lang="en-GB" altLang="zh-CN" sz="2800" dirty="0">
                <a:ea typeface="华文楷体"/>
                <a:cs typeface="Times New Roman" pitchFamily="18" charset="0"/>
              </a:rPr>
              <a:t> combined magnet, a full scale prototype magnet will be developed and measured by a harmonic coil field measurement system.</a:t>
            </a:r>
            <a:endParaRPr lang="en-US" altLang="zh-CN" sz="2800" dirty="0">
              <a:ea typeface="华文楷体"/>
              <a:cs typeface="Times New Roman" pitchFamily="18" charset="0"/>
            </a:endParaRPr>
          </a:p>
        </p:txBody>
      </p:sp>
      <p:pic>
        <p:nvPicPr>
          <p:cNvPr id="9" name="picture" descr="descript"/>
          <p:cNvPicPr>
            <a:picLocks noChangeAspect="1"/>
          </p:cNvPicPr>
          <p:nvPr/>
        </p:nvPicPr>
        <p:blipFill rotWithShape="1">
          <a:blip r:embed="rId3"/>
          <a:srcRect/>
          <a:stretch/>
        </p:blipFill>
        <p:spPr>
          <a:xfrm>
            <a:off x="3695492" y="2998404"/>
            <a:ext cx="3582118" cy="2592288"/>
          </a:xfrm>
          <a:prstGeom prst="rect">
            <a:avLst/>
          </a:prstGeom>
        </p:spPr>
      </p:pic>
      <p:sp>
        <p:nvSpPr>
          <p:cNvPr id="7" name="文本框 6">
            <a:extLst>
              <a:ext uri="{FF2B5EF4-FFF2-40B4-BE49-F238E27FC236}">
                <a16:creationId xmlns:a16="http://schemas.microsoft.com/office/drawing/2014/main" id="{02ACF1A0-566D-423F-9A99-96DE39EA7BC7}"/>
              </a:ext>
            </a:extLst>
          </p:cNvPr>
          <p:cNvSpPr txBox="1"/>
          <p:nvPr/>
        </p:nvSpPr>
        <p:spPr>
          <a:xfrm>
            <a:off x="11228294" y="699247"/>
            <a:ext cx="916641" cy="307777"/>
          </a:xfrm>
          <a:prstGeom prst="rect">
            <a:avLst/>
          </a:prstGeom>
          <a:noFill/>
        </p:spPr>
        <p:txBody>
          <a:bodyPr wrap="square" rtlCol="0">
            <a:spAutoFit/>
          </a:bodyPr>
          <a:lstStyle/>
          <a:p>
            <a:r>
              <a:rPr lang="en-US" altLang="zh-SG" sz="1400" dirty="0"/>
              <a:t>W. Kang</a:t>
            </a:r>
            <a:endParaRPr lang="zh-SG" altLang="en-US" sz="1400" dirty="0"/>
          </a:p>
        </p:txBody>
      </p:sp>
      <p:sp>
        <p:nvSpPr>
          <p:cNvPr id="2" name="页脚占位符 1">
            <a:extLst>
              <a:ext uri="{FF2B5EF4-FFF2-40B4-BE49-F238E27FC236}">
                <a16:creationId xmlns:a16="http://schemas.microsoft.com/office/drawing/2014/main" id="{3D04E0CF-1CA0-4F9E-8518-EFD8FE997E15}"/>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1029147314"/>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a:extLst>
              <a:ext uri="{FF2B5EF4-FFF2-40B4-BE49-F238E27FC236}">
                <a16:creationId xmlns:a16="http://schemas.microsoft.com/office/drawing/2014/main" id="{5F2F642C-65D5-478C-AA26-9A1D04068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t>The 2024 European Edition of the International Workshop on the Circular Electron-Positron Collider (CEPC), Marseille, France, April 8th-11th.</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a:extLst>
              <a:ext uri="{FF2B5EF4-FFF2-40B4-BE49-F238E27FC236}">
                <a16:creationId xmlns:a16="http://schemas.microsoft.com/office/drawing/2014/main" id="{5D30C5BC-3B47-4BCF-A2DE-7BA28380F0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6" name="图片 5">
            <a:extLst>
              <a:ext uri="{FF2B5EF4-FFF2-40B4-BE49-F238E27FC236}">
                <a16:creationId xmlns:a16="http://schemas.microsoft.com/office/drawing/2014/main" id="{BA5EEB1B-C288-4420-9D9D-99D9BC9B63F2}"/>
              </a:ext>
            </a:extLst>
          </p:cNvPr>
          <p:cNvPicPr>
            <a:picLocks noChangeAspect="1"/>
          </p:cNvPicPr>
          <p:nvPr/>
        </p:nvPicPr>
        <p:blipFill rotWithShape="1">
          <a:blip r:embed="rId2"/>
          <a:srcRect t="11527"/>
          <a:stretch/>
        </p:blipFill>
        <p:spPr>
          <a:xfrm>
            <a:off x="4847659" y="1237230"/>
            <a:ext cx="5118429" cy="3200298"/>
          </a:xfrm>
          <a:prstGeom prst="rect">
            <a:avLst/>
          </a:prstGeom>
        </p:spPr>
      </p:pic>
      <p:sp>
        <p:nvSpPr>
          <p:cNvPr id="7" name="标题 1">
            <a:extLst>
              <a:ext uri="{FF2B5EF4-FFF2-40B4-BE49-F238E27FC236}">
                <a16:creationId xmlns:a16="http://schemas.microsoft.com/office/drawing/2014/main" id="{B7360CE2-D655-4D8E-9C09-7CB2480D556D}"/>
              </a:ext>
            </a:extLst>
          </p:cNvPr>
          <p:cNvSpPr txBox="1">
            <a:spLocks/>
          </p:cNvSpPr>
          <p:nvPr/>
        </p:nvSpPr>
        <p:spPr>
          <a:xfrm>
            <a:off x="1879711" y="50493"/>
            <a:ext cx="8229600" cy="93023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Arial" panose="020B0604020202020204" pitchFamily="34" charset="0"/>
              </a:rPr>
              <a:t>CEPC injector chain</a:t>
            </a:r>
            <a:endParaRPr kumimoji="0" lang="zh-CN" alt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FD9FAA91-422D-4D3A-A876-00AEDB034567}"/>
              </a:ext>
            </a:extLst>
          </p:cNvPr>
          <p:cNvSpPr/>
          <p:nvPr/>
        </p:nvSpPr>
        <p:spPr>
          <a:xfrm>
            <a:off x="1391966" y="4115528"/>
            <a:ext cx="10390959" cy="2031325"/>
          </a:xfrm>
          <a:prstGeom prst="rect">
            <a:avLst/>
          </a:prstGeom>
        </p:spPr>
        <p:txBody>
          <a:bodyPr wrap="square">
            <a:spAutoFit/>
          </a:bodyPr>
          <a:lstStyle/>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30 GeV </a:t>
            </a:r>
            <a:r>
              <a:rPr kumimoji="0" lang="en-US" altLang="x-none" sz="1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linac</a:t>
            </a: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provides electron and positron beams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for booster</a:t>
            </a: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a:t>
            </a:r>
          </a:p>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Top up injection for collider ring ~ 3% current decay</a:t>
            </a:r>
          </a:p>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Booster is in the same tunnel as collider ring, above the collider ring, bypass in IRs (same circumference).</a:t>
            </a:r>
          </a:p>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Budget for transfer efficiency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90%</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95%</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booster + </a:t>
            </a:r>
            <a:r>
              <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95%</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transport lines (inj. to collider).</a:t>
            </a:r>
          </a:p>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Beam current threshold in booster is limited by RF system.</a:t>
            </a:r>
          </a:p>
          <a:p>
            <a:pPr marL="285750" marR="0" lvl="0" indent="-285750" algn="l" defTabSz="914400" rtl="0" eaLnBrk="0" fontAlgn="auto" latinLnBrk="0" hangingPunct="0">
              <a:lnSpc>
                <a:spcPct val="100000"/>
              </a:lnSpc>
              <a:spcBef>
                <a:spcPct val="20000"/>
              </a:spcBef>
              <a:spcAft>
                <a:spcPts val="0"/>
              </a:spcAft>
              <a:buClr>
                <a:srgbClr val="C00000"/>
              </a:buClr>
              <a:buSzPct val="90000"/>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Feedback systems (Transverse &amp; longitudinal) are need to damp the instability at low energy.</a:t>
            </a:r>
          </a:p>
        </p:txBody>
      </p:sp>
      <p:sp>
        <p:nvSpPr>
          <p:cNvPr id="9" name="TextBox 7">
            <a:extLst>
              <a:ext uri="{FF2B5EF4-FFF2-40B4-BE49-F238E27FC236}">
                <a16:creationId xmlns:a16="http://schemas.microsoft.com/office/drawing/2014/main" id="{58072CF8-00CE-4A74-BBF5-3E59AAB6477C}"/>
              </a:ext>
            </a:extLst>
          </p:cNvPr>
          <p:cNvSpPr txBox="1"/>
          <p:nvPr/>
        </p:nvSpPr>
        <p:spPr>
          <a:xfrm>
            <a:off x="7311248" y="2244715"/>
            <a:ext cx="720080" cy="30777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100km</a:t>
            </a:r>
            <a:endParaRPr kumimoji="0" lang="zh-CN"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Picture 2">
            <a:extLst>
              <a:ext uri="{FF2B5EF4-FFF2-40B4-BE49-F238E27FC236}">
                <a16:creationId xmlns:a16="http://schemas.microsoft.com/office/drawing/2014/main" id="{B478A7E1-735B-4BE4-B0CA-77108B5D9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887" y="1282227"/>
            <a:ext cx="3712540" cy="289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本框 10">
            <a:extLst>
              <a:ext uri="{FF2B5EF4-FFF2-40B4-BE49-F238E27FC236}">
                <a16:creationId xmlns:a16="http://schemas.microsoft.com/office/drawing/2014/main" id="{F66BBEA9-241D-4DDD-9353-14DEFD83D0BB}"/>
              </a:ext>
            </a:extLst>
          </p:cNvPr>
          <p:cNvSpPr txBox="1"/>
          <p:nvPr/>
        </p:nvSpPr>
        <p:spPr>
          <a:xfrm>
            <a:off x="1542680" y="1508078"/>
            <a:ext cx="624951"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a:ea typeface="+mn-ea"/>
                <a:cs typeface="+mn-cs"/>
              </a:rPr>
              <a:t>30GeV</a:t>
            </a:r>
          </a:p>
        </p:txBody>
      </p:sp>
      <p:sp>
        <p:nvSpPr>
          <p:cNvPr id="12" name="文本框 11">
            <a:extLst>
              <a:ext uri="{FF2B5EF4-FFF2-40B4-BE49-F238E27FC236}">
                <a16:creationId xmlns:a16="http://schemas.microsoft.com/office/drawing/2014/main" id="{7B861F41-743F-4985-B509-29B1B9793F37}"/>
              </a:ext>
            </a:extLst>
          </p:cNvPr>
          <p:cNvSpPr txBox="1"/>
          <p:nvPr/>
        </p:nvSpPr>
        <p:spPr>
          <a:xfrm>
            <a:off x="4089479" y="1306114"/>
            <a:ext cx="1011982"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a:ea typeface="+mn-ea"/>
                <a:cs typeface="+mn-cs"/>
              </a:rPr>
              <a:t>30</a:t>
            </a:r>
            <a:r>
              <a:rPr kumimoji="0" lang="en-US" sz="1200" b="1" i="0" u="none" strike="noStrike" kern="1200" cap="none" spc="0" normalizeH="0" baseline="0" noProof="0" dirty="0">
                <a:ln>
                  <a:noFill/>
                </a:ln>
                <a:solidFill>
                  <a:srgbClr val="FF0000"/>
                </a:solidFill>
                <a:effectLst/>
                <a:uLnTx/>
                <a:uFillTx/>
                <a:latin typeface="Calibri"/>
                <a:ea typeface="+mn-ea"/>
                <a:cs typeface="+mn-cs"/>
                <a:sym typeface="Symbol" panose="05050102010706020507" pitchFamily="18" charset="2"/>
              </a:rPr>
              <a:t></a:t>
            </a:r>
            <a:r>
              <a:rPr kumimoji="0" lang="en-US" sz="1200" b="1" i="0" u="none" strike="noStrike" kern="1200" cap="none" spc="0" normalizeH="0" baseline="0" noProof="0" dirty="0">
                <a:ln>
                  <a:noFill/>
                </a:ln>
                <a:solidFill>
                  <a:srgbClr val="FF0000"/>
                </a:solidFill>
                <a:effectLst/>
                <a:uLnTx/>
                <a:uFillTx/>
                <a:latin typeface="Calibri"/>
                <a:ea typeface="+mn-ea"/>
                <a:cs typeface="+mn-cs"/>
              </a:rPr>
              <a:t>180GeV</a:t>
            </a:r>
          </a:p>
        </p:txBody>
      </p:sp>
      <p:sp>
        <p:nvSpPr>
          <p:cNvPr id="2" name="文本框 1">
            <a:extLst>
              <a:ext uri="{FF2B5EF4-FFF2-40B4-BE49-F238E27FC236}">
                <a16:creationId xmlns:a16="http://schemas.microsoft.com/office/drawing/2014/main" id="{F44D1694-624F-403B-B662-35FAFAB15F4A}"/>
              </a:ext>
            </a:extLst>
          </p:cNvPr>
          <p:cNvSpPr txBox="1"/>
          <p:nvPr/>
        </p:nvSpPr>
        <p:spPr>
          <a:xfrm>
            <a:off x="9695328" y="1485901"/>
            <a:ext cx="2205319" cy="29238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altLang="zh-SG"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RF stations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altLang="zh-SG"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Inj.                    </a:t>
            </a:r>
            <a:r>
              <a:rPr kumimoji="0" lang="en-US" altLang="zh-SG"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SG" sz="1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Linac</a:t>
            </a:r>
            <a:r>
              <a:rPr kumimoji="0" lang="en-US" altLang="zh-SG"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to Booster)</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altLang="zh-SG"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Inj.               </a:t>
            </a:r>
            <a:r>
              <a:rPr kumimoji="0" lang="en-US" altLang="zh-SG"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(Collider to Booster)</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altLang="zh-SG"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Ext.              </a:t>
            </a:r>
            <a:r>
              <a:rPr kumimoji="0" lang="en-US" altLang="zh-SG"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(Booster to Collider)</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altLang="zh-SG"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Ext.             </a:t>
            </a:r>
            <a:r>
              <a:rPr kumimoji="0" lang="en-US" altLang="zh-SG"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(Booster to Dump)</a:t>
            </a:r>
            <a:endParaRPr kumimoji="0" lang="zh-SG"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4760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t>20</a:t>
            </a:fld>
            <a:endParaRPr lang="zh-CN" altLang="en-US" dirty="0"/>
          </a:p>
        </p:txBody>
      </p:sp>
      <p:sp>
        <p:nvSpPr>
          <p:cNvPr id="12" name="Rectangle 8"/>
          <p:cNvSpPr>
            <a:spLocks noChangeArrowheads="1"/>
          </p:cNvSpPr>
          <p:nvPr/>
        </p:nvSpPr>
        <p:spPr bwMode="auto">
          <a:xfrm>
            <a:off x="232994" y="1089567"/>
            <a:ext cx="11712624" cy="1569660"/>
          </a:xfrm>
          <a:prstGeom prst="rect">
            <a:avLst/>
          </a:prstGeom>
          <a:noFill/>
          <a:ln w="9525">
            <a:noFill/>
            <a:miter lim="800000"/>
          </a:ln>
        </p:spPr>
        <p:txBody>
          <a:bodyPr wrap="square" anchor="ctr">
            <a:spAutoFit/>
          </a:bodyPr>
          <a:lstStyle/>
          <a:p>
            <a:pPr algn="just">
              <a:spcBef>
                <a:spcPts val="600"/>
              </a:spcBef>
              <a:buClr>
                <a:srgbClr val="FF0000"/>
              </a:buClr>
            </a:pPr>
            <a:r>
              <a:rPr lang="en-US" altLang="zh-CN" sz="2400" b="1" dirty="0">
                <a:solidFill>
                  <a:srgbClr val="FF0000"/>
                </a:solidFill>
                <a:ea typeface="华文楷体" panose="02010600040101010101" charset="-122"/>
                <a:cs typeface="Times New Roman" panose="02020603050405020304" pitchFamily="18" charset="0"/>
              </a:rPr>
              <a:t>Purpose</a:t>
            </a:r>
            <a:r>
              <a:rPr lang="zh-CN" altLang="en-US" sz="2400" b="1" dirty="0">
                <a:solidFill>
                  <a:srgbClr val="FF0000"/>
                </a:solidFill>
                <a:ea typeface="华文楷体" panose="02010600040101010101" charset="-122"/>
                <a:cs typeface="Times New Roman" panose="02020603050405020304" pitchFamily="18" charset="0"/>
              </a:rPr>
              <a:t>：</a:t>
            </a:r>
            <a:r>
              <a:rPr lang="en-US" altLang="zh-CN" sz="2400" b="1" dirty="0">
                <a:solidFill>
                  <a:srgbClr val="0000FF"/>
                </a:solidFill>
                <a:ea typeface="华文楷体" panose="02010600040101010101" charset="-122"/>
                <a:cs typeface="Times New Roman" panose="02020603050405020304" pitchFamily="18" charset="0"/>
              </a:rPr>
              <a:t>To decrease the production cost and increase the production efficiency of the dipole magnets, three automatic magnet production lines are planned to be developed. Each line will automatically produce </a:t>
            </a:r>
            <a:r>
              <a:rPr lang="en-US" altLang="zh-CN" sz="2400" b="1" dirty="0">
                <a:solidFill>
                  <a:srgbClr val="FF0000"/>
                </a:solidFill>
                <a:ea typeface="华文楷体" panose="02010600040101010101" charset="-122"/>
                <a:cs typeface="Times New Roman" panose="02020603050405020304" pitchFamily="18" charset="0"/>
              </a:rPr>
              <a:t>4</a:t>
            </a:r>
            <a:r>
              <a:rPr lang="en-US" altLang="zh-CN" sz="2400" b="1" dirty="0">
                <a:solidFill>
                  <a:srgbClr val="0000FF"/>
                </a:solidFill>
                <a:ea typeface="华文楷体" panose="02010600040101010101" charset="-122"/>
                <a:cs typeface="Times New Roman" panose="02020603050405020304" pitchFamily="18" charset="0"/>
              </a:rPr>
              <a:t> magnets every day so that three lines are expected to complete the production of </a:t>
            </a:r>
            <a:r>
              <a:rPr lang="en-US" altLang="zh-CN" sz="2400" b="1" dirty="0">
                <a:solidFill>
                  <a:srgbClr val="FF0000"/>
                </a:solidFill>
                <a:ea typeface="华文楷体" panose="02010600040101010101" charset="-122"/>
                <a:cs typeface="Times New Roman" panose="02020603050405020304" pitchFamily="18" charset="0"/>
              </a:rPr>
              <a:t>15000</a:t>
            </a:r>
            <a:r>
              <a:rPr lang="en-US" altLang="zh-CN" sz="2400" b="1" dirty="0">
                <a:solidFill>
                  <a:srgbClr val="0000FF"/>
                </a:solidFill>
                <a:ea typeface="华文楷体" panose="02010600040101010101" charset="-122"/>
                <a:cs typeface="Times New Roman" panose="02020603050405020304" pitchFamily="18" charset="0"/>
              </a:rPr>
              <a:t> magnets in </a:t>
            </a:r>
            <a:r>
              <a:rPr lang="en-US" altLang="zh-CN" sz="2400" b="1" dirty="0">
                <a:solidFill>
                  <a:srgbClr val="FF0000"/>
                </a:solidFill>
                <a:ea typeface="华文楷体" panose="02010600040101010101" charset="-122"/>
                <a:cs typeface="Times New Roman" panose="02020603050405020304" pitchFamily="18" charset="0"/>
              </a:rPr>
              <a:t>five</a:t>
            </a:r>
            <a:r>
              <a:rPr lang="en-US" altLang="zh-CN" sz="2400" b="1" dirty="0">
                <a:solidFill>
                  <a:srgbClr val="0000FF"/>
                </a:solidFill>
                <a:ea typeface="华文楷体" panose="02010600040101010101" charset="-122"/>
                <a:cs typeface="Times New Roman" panose="02020603050405020304" pitchFamily="18" charset="0"/>
              </a:rPr>
              <a:t> years. </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5" y="2782529"/>
            <a:ext cx="5832648" cy="3585595"/>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376" y="2966189"/>
            <a:ext cx="2786832" cy="3372434"/>
          </a:xfrm>
          <a:prstGeom prst="rect">
            <a:avLst/>
          </a:prstGeom>
        </p:spPr>
      </p:pic>
      <p:sp>
        <p:nvSpPr>
          <p:cNvPr id="9" name="文本框 23"/>
          <p:cNvSpPr txBox="1"/>
          <p:nvPr/>
        </p:nvSpPr>
        <p:spPr>
          <a:xfrm>
            <a:off x="2711624" y="188640"/>
            <a:ext cx="756084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gn="l">
              <a:lnSpc>
                <a:spcPct val="120000"/>
              </a:lnSpc>
              <a:spcBef>
                <a:spcPts val="1000"/>
              </a:spcBef>
              <a:buClr>
                <a:srgbClr val="C00000"/>
              </a:buClr>
            </a:pPr>
            <a:r>
              <a:rPr lang="en-US" altLang="zh-CN" sz="3200" b="1" dirty="0">
                <a:solidFill>
                  <a:srgbClr val="C00000"/>
                </a:solidFill>
              </a:rPr>
              <a:t>Automatic magnet production line</a:t>
            </a:r>
          </a:p>
        </p:txBody>
      </p:sp>
      <p:sp>
        <p:nvSpPr>
          <p:cNvPr id="7" name="文本框 6">
            <a:extLst>
              <a:ext uri="{FF2B5EF4-FFF2-40B4-BE49-F238E27FC236}">
                <a16:creationId xmlns:a16="http://schemas.microsoft.com/office/drawing/2014/main" id="{37915F6A-9EAF-4FFF-8DA3-DEA9799FEB49}"/>
              </a:ext>
            </a:extLst>
          </p:cNvPr>
          <p:cNvSpPr txBox="1"/>
          <p:nvPr/>
        </p:nvSpPr>
        <p:spPr>
          <a:xfrm>
            <a:off x="11228294" y="699247"/>
            <a:ext cx="916641" cy="307777"/>
          </a:xfrm>
          <a:prstGeom prst="rect">
            <a:avLst/>
          </a:prstGeom>
          <a:noFill/>
        </p:spPr>
        <p:txBody>
          <a:bodyPr wrap="square" rtlCol="0">
            <a:spAutoFit/>
          </a:bodyPr>
          <a:lstStyle/>
          <a:p>
            <a:r>
              <a:rPr lang="en-US" altLang="zh-SG" sz="1400" dirty="0"/>
              <a:t>W. Kang</a:t>
            </a:r>
            <a:endParaRPr lang="zh-SG" altLang="en-US" sz="1400" dirty="0"/>
          </a:p>
        </p:txBody>
      </p:sp>
      <p:sp>
        <p:nvSpPr>
          <p:cNvPr id="4" name="页脚占位符 3">
            <a:extLst>
              <a:ext uri="{FF2B5EF4-FFF2-40B4-BE49-F238E27FC236}">
                <a16:creationId xmlns:a16="http://schemas.microsoft.com/office/drawing/2014/main" id="{4C991706-8418-40E3-8EEC-0C3A4BECBB35}"/>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4070001696"/>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23"/>
          <p:cNvSpPr txBox="1"/>
          <p:nvPr/>
        </p:nvSpPr>
        <p:spPr>
          <a:xfrm>
            <a:off x="2711624" y="188640"/>
            <a:ext cx="756084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gn="l">
              <a:lnSpc>
                <a:spcPct val="120000"/>
              </a:lnSpc>
              <a:spcBef>
                <a:spcPts val="1000"/>
              </a:spcBef>
              <a:buClr>
                <a:srgbClr val="C00000"/>
              </a:buClr>
            </a:pPr>
            <a:r>
              <a:rPr lang="en-US" altLang="zh-CN" sz="3200" b="1" dirty="0">
                <a:solidFill>
                  <a:srgbClr val="C00000"/>
                </a:solidFill>
              </a:rPr>
              <a:t>Automatic magnet production line</a:t>
            </a:r>
          </a:p>
        </p:txBody>
      </p:sp>
      <p:pic>
        <p:nvPicPr>
          <p:cNvPr id="60" name="图片 59"/>
          <p:cNvPicPr>
            <a:picLocks noChangeAspect="1"/>
          </p:cNvPicPr>
          <p:nvPr/>
        </p:nvPicPr>
        <p:blipFill>
          <a:blip r:embed="rId3"/>
          <a:stretch>
            <a:fillRect/>
          </a:stretch>
        </p:blipFill>
        <p:spPr>
          <a:xfrm>
            <a:off x="409169" y="2851393"/>
            <a:ext cx="11665296" cy="1697859"/>
          </a:xfrm>
          <a:prstGeom prst="rect">
            <a:avLst/>
          </a:prstGeom>
        </p:spPr>
      </p:pic>
      <p:sp>
        <p:nvSpPr>
          <p:cNvPr id="61" name="Rectangle 8"/>
          <p:cNvSpPr>
            <a:spLocks noChangeArrowheads="1"/>
          </p:cNvSpPr>
          <p:nvPr/>
        </p:nvSpPr>
        <p:spPr bwMode="auto">
          <a:xfrm>
            <a:off x="409169" y="1157477"/>
            <a:ext cx="11442333" cy="1392369"/>
          </a:xfrm>
          <a:prstGeom prst="rect">
            <a:avLst/>
          </a:prstGeom>
          <a:noFill/>
          <a:ln w="9525">
            <a:noFill/>
            <a:miter lim="800000"/>
            <a:headEnd/>
            <a:tailEnd/>
          </a:ln>
        </p:spPr>
        <p:txBody>
          <a:bodyPr wrap="square" anchor="ctr">
            <a:spAutoFit/>
          </a:bodyPr>
          <a:lstStyle/>
          <a:p>
            <a:pPr algn="just">
              <a:lnSpc>
                <a:spcPct val="120000"/>
              </a:lnSpc>
              <a:spcBef>
                <a:spcPts val="1000"/>
              </a:spcBef>
              <a:buClr>
                <a:srgbClr val="C00000"/>
              </a:buClr>
            </a:pPr>
            <a:r>
              <a:rPr lang="en-US" altLang="zh-CN" sz="2400" b="1" dirty="0">
                <a:solidFill>
                  <a:srgbClr val="0000FF"/>
                </a:solidFill>
                <a:ea typeface="华文楷体" panose="02010600040101010101" charset="-122"/>
                <a:cs typeface="Times New Roman" panose="02020603050405020304" pitchFamily="18" charset="0"/>
              </a:rPr>
              <a:t>Up to now, the technical route of the automatic magnet production line is mapped out. The preliminary layout of the line is shown below, including the automatic field measurement system.  </a:t>
            </a:r>
          </a:p>
        </p:txBody>
      </p:sp>
      <p:sp>
        <p:nvSpPr>
          <p:cNvPr id="5" name="文本框 4">
            <a:extLst>
              <a:ext uri="{FF2B5EF4-FFF2-40B4-BE49-F238E27FC236}">
                <a16:creationId xmlns:a16="http://schemas.microsoft.com/office/drawing/2014/main" id="{1A8E2078-25DF-4A73-90D0-453C66925ED7}"/>
              </a:ext>
            </a:extLst>
          </p:cNvPr>
          <p:cNvSpPr txBox="1"/>
          <p:nvPr/>
        </p:nvSpPr>
        <p:spPr>
          <a:xfrm>
            <a:off x="11228294" y="699247"/>
            <a:ext cx="916641" cy="307777"/>
          </a:xfrm>
          <a:prstGeom prst="rect">
            <a:avLst/>
          </a:prstGeom>
          <a:noFill/>
        </p:spPr>
        <p:txBody>
          <a:bodyPr wrap="square" rtlCol="0">
            <a:spAutoFit/>
          </a:bodyPr>
          <a:lstStyle/>
          <a:p>
            <a:r>
              <a:rPr lang="en-US" altLang="zh-SG" sz="1400" dirty="0"/>
              <a:t>W. Kang</a:t>
            </a:r>
            <a:endParaRPr lang="zh-SG" altLang="en-US" sz="1400" dirty="0"/>
          </a:p>
        </p:txBody>
      </p:sp>
      <p:sp>
        <p:nvSpPr>
          <p:cNvPr id="8" name="文本框 7">
            <a:extLst>
              <a:ext uri="{FF2B5EF4-FFF2-40B4-BE49-F238E27FC236}">
                <a16:creationId xmlns:a16="http://schemas.microsoft.com/office/drawing/2014/main" id="{2EDC101D-55F5-4C6A-AB47-6220B3F2DC7C}"/>
              </a:ext>
            </a:extLst>
          </p:cNvPr>
          <p:cNvSpPr txBox="1"/>
          <p:nvPr/>
        </p:nvSpPr>
        <p:spPr>
          <a:xfrm>
            <a:off x="4154905" y="5265641"/>
            <a:ext cx="7692189" cy="646331"/>
          </a:xfrm>
          <a:prstGeom prst="rect">
            <a:avLst/>
          </a:prstGeom>
          <a:noFill/>
        </p:spPr>
        <p:txBody>
          <a:bodyPr wrap="square">
            <a:spAutoFit/>
          </a:bodyPr>
          <a:lstStyle/>
          <a:p>
            <a:r>
              <a:rPr lang="en-US" altLang="zh-SG" dirty="0"/>
              <a:t>* “CEPC collider ring and booster magnets in EDR and industrial fabrication preparation”, talked by Wen Kang in this workshop.</a:t>
            </a:r>
            <a:endParaRPr lang="zh-SG" altLang="en-US" dirty="0"/>
          </a:p>
        </p:txBody>
      </p:sp>
      <p:sp>
        <p:nvSpPr>
          <p:cNvPr id="3" name="页脚占位符 2">
            <a:extLst>
              <a:ext uri="{FF2B5EF4-FFF2-40B4-BE49-F238E27FC236}">
                <a16:creationId xmlns:a16="http://schemas.microsoft.com/office/drawing/2014/main" id="{E4B54D23-D2CC-410E-9693-035CC1A9F22E}"/>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
        <p:nvSpPr>
          <p:cNvPr id="4" name="灯片编号占位符 3">
            <a:extLst>
              <a:ext uri="{FF2B5EF4-FFF2-40B4-BE49-F238E27FC236}">
                <a16:creationId xmlns:a16="http://schemas.microsoft.com/office/drawing/2014/main" id="{5D86BFE0-5BC6-4344-8F02-D04A5A9BC03F}"/>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a:p>
        </p:txBody>
      </p:sp>
    </p:spTree>
    <p:extLst>
      <p:ext uri="{BB962C8B-B14F-4D97-AF65-F5344CB8AC3E}">
        <p14:creationId xmlns:p14="http://schemas.microsoft.com/office/powerpoint/2010/main" val="2781654186"/>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61836C6-83D6-4043-A838-712BB3E7FBAC}"/>
              </a:ext>
            </a:extLst>
          </p:cNvPr>
          <p:cNvSpPr>
            <a:spLocks noGrp="1"/>
          </p:cNvSpPr>
          <p:nvPr>
            <p:ph type="title"/>
          </p:nvPr>
        </p:nvSpPr>
        <p:spPr/>
        <p:txBody>
          <a:bodyPr>
            <a:normAutofit/>
          </a:bodyPr>
          <a:lstStyle/>
          <a:p>
            <a:pPr algn="ctr"/>
            <a:r>
              <a:rPr lang="en-US" altLang="zh-SG" sz="3600" dirty="0">
                <a:solidFill>
                  <a:srgbClr val="C00000"/>
                </a:solidFill>
                <a:latin typeface="Arial" panose="020B0604020202020204" pitchFamily="34" charset="0"/>
                <a:ea typeface="+mj-ea"/>
                <a:cs typeface="Arial" panose="020B0604020202020204" pitchFamily="34" charset="0"/>
              </a:rPr>
              <a:t>CEPC Inj. &amp; ext. scheme and timing structure</a:t>
            </a:r>
            <a:endParaRPr lang="zh-SG" altLang="en-US" sz="3600" dirty="0">
              <a:solidFill>
                <a:srgbClr val="C00000"/>
              </a:solidFill>
              <a:latin typeface="Arial" panose="020B0604020202020204" pitchFamily="34" charset="0"/>
              <a:ea typeface="+mj-ea"/>
              <a:cs typeface="Arial" panose="020B0604020202020204" pitchFamily="34" charset="0"/>
            </a:endParaRPr>
          </a:p>
        </p:txBody>
      </p:sp>
      <p:sp>
        <p:nvSpPr>
          <p:cNvPr id="7" name="内容占位符 2">
            <a:extLst>
              <a:ext uri="{FF2B5EF4-FFF2-40B4-BE49-F238E27FC236}">
                <a16:creationId xmlns:a16="http://schemas.microsoft.com/office/drawing/2014/main" id="{D1B4746F-48D2-4CBB-9ABE-BF9D902EC030}"/>
              </a:ext>
            </a:extLst>
          </p:cNvPr>
          <p:cNvSpPr>
            <a:spLocks noGrp="1"/>
          </p:cNvSpPr>
          <p:nvPr>
            <p:ph idx="1"/>
          </p:nvPr>
        </p:nvSpPr>
        <p:spPr>
          <a:xfrm>
            <a:off x="7724443" y="4480930"/>
            <a:ext cx="4368411" cy="1671100"/>
          </a:xfrm>
          <a:solidFill>
            <a:schemeClr val="accent6">
              <a:lumMod val="40000"/>
              <a:lumOff val="60000"/>
            </a:schemeClr>
          </a:solidFill>
          <a:ln>
            <a:solidFill>
              <a:schemeClr val="tx1"/>
            </a:solidFill>
          </a:ln>
        </p:spPr>
        <p:txBody>
          <a:bodyPr>
            <a:normAutofit/>
          </a:bodyPr>
          <a:lstStyle/>
          <a:p>
            <a:pPr algn="just">
              <a:buClrTx/>
            </a:pPr>
            <a:r>
              <a:rPr lang="en-US" altLang="zh-CN" sz="1600" dirty="0"/>
              <a:t>There are 10 injection and extraction sub-systems.</a:t>
            </a:r>
          </a:p>
          <a:p>
            <a:pPr algn="just">
              <a:buClrTx/>
            </a:pPr>
            <a:r>
              <a:rPr lang="en-US" altLang="zh-CN" sz="1600" dirty="0"/>
              <a:t>All transport lines are designed;</a:t>
            </a:r>
          </a:p>
          <a:p>
            <a:pPr algn="just">
              <a:buClrTx/>
            </a:pPr>
            <a:r>
              <a:rPr lang="en-US" altLang="zh-CN" sz="1600" dirty="0"/>
              <a:t>Injection/ramping timing was given for different energies </a:t>
            </a:r>
          </a:p>
        </p:txBody>
      </p:sp>
      <p:sp>
        <p:nvSpPr>
          <p:cNvPr id="8" name="Slide Number Placeholder 4">
            <a:extLst>
              <a:ext uri="{FF2B5EF4-FFF2-40B4-BE49-F238E27FC236}">
                <a16:creationId xmlns:a16="http://schemas.microsoft.com/office/drawing/2014/main" id="{BA7C6905-BA5F-4F6F-88AF-16755803B815}"/>
              </a:ext>
            </a:extLst>
          </p:cNvPr>
          <p:cNvSpPr txBox="1">
            <a:spLocks/>
          </p:cNvSpPr>
          <p:nvPr/>
        </p:nvSpPr>
        <p:spPr>
          <a:xfrm>
            <a:off x="9058443" y="6404477"/>
            <a:ext cx="2844800" cy="365125"/>
          </a:xfrm>
          <a:prstGeom prst="rect">
            <a:avLst/>
          </a:prstGeom>
        </p:spPr>
        <p:txBody>
          <a:bodyPr vert="horz" lIns="91440" tIns="45720" rIns="91440" bIns="45720" rtlCol="0" anchor="ctr"/>
          <a:lstStyle>
            <a:defPPr>
              <a:defRPr lang="zh-SG"/>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5E9139-A00B-4B2A-98A6-095DC08F1345}" type="slidenum">
              <a:rPr lang="zh-CN" altLang="en-US" smtClean="0"/>
              <a:pPr/>
              <a:t>22</a:t>
            </a:fld>
            <a:endParaRPr lang="zh-CN" altLang="en-US" dirty="0"/>
          </a:p>
        </p:txBody>
      </p:sp>
      <p:pic>
        <p:nvPicPr>
          <p:cNvPr id="9" name="Picture 2">
            <a:extLst>
              <a:ext uri="{FF2B5EF4-FFF2-40B4-BE49-F238E27FC236}">
                <a16:creationId xmlns:a16="http://schemas.microsoft.com/office/drawing/2014/main" id="{279D364E-BA29-4066-8010-22021DB1BFC1}"/>
              </a:ext>
            </a:extLst>
          </p:cNvPr>
          <p:cNvPicPr>
            <a:picLocks noChangeAspect="1"/>
          </p:cNvPicPr>
          <p:nvPr/>
        </p:nvPicPr>
        <p:blipFill>
          <a:blip r:embed="rId2"/>
          <a:stretch>
            <a:fillRect/>
          </a:stretch>
        </p:blipFill>
        <p:spPr>
          <a:xfrm>
            <a:off x="354529" y="1077959"/>
            <a:ext cx="3559012" cy="3156006"/>
          </a:xfrm>
          <a:prstGeom prst="rect">
            <a:avLst/>
          </a:prstGeom>
        </p:spPr>
      </p:pic>
      <p:pic>
        <p:nvPicPr>
          <p:cNvPr id="10" name="图片 4" descr="图示&#10;&#10;描述已自动生成">
            <a:extLst>
              <a:ext uri="{FF2B5EF4-FFF2-40B4-BE49-F238E27FC236}">
                <a16:creationId xmlns:a16="http://schemas.microsoft.com/office/drawing/2014/main" id="{53584C5A-CBAB-4D17-851A-B842C4297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83" y="5454385"/>
            <a:ext cx="4760155" cy="1267091"/>
          </a:xfrm>
          <a:prstGeom prst="rect">
            <a:avLst/>
          </a:prstGeom>
        </p:spPr>
      </p:pic>
      <p:grpSp>
        <p:nvGrpSpPr>
          <p:cNvPr id="11" name="组合 2">
            <a:extLst>
              <a:ext uri="{FF2B5EF4-FFF2-40B4-BE49-F238E27FC236}">
                <a16:creationId xmlns:a16="http://schemas.microsoft.com/office/drawing/2014/main" id="{6EA8662D-83D5-4948-A1E2-1D4104986A2D}"/>
              </a:ext>
            </a:extLst>
          </p:cNvPr>
          <p:cNvGrpSpPr/>
          <p:nvPr/>
        </p:nvGrpSpPr>
        <p:grpSpPr>
          <a:xfrm>
            <a:off x="145873" y="4343170"/>
            <a:ext cx="4870009" cy="1060188"/>
            <a:chOff x="5349862" y="2349626"/>
            <a:chExt cx="5503761" cy="1282178"/>
          </a:xfrm>
        </p:grpSpPr>
        <p:grpSp>
          <p:nvGrpSpPr>
            <p:cNvPr id="12" name="组合 13">
              <a:extLst>
                <a:ext uri="{FF2B5EF4-FFF2-40B4-BE49-F238E27FC236}">
                  <a16:creationId xmlns:a16="http://schemas.microsoft.com/office/drawing/2014/main" id="{F2951550-8335-44B3-8AF1-233F88CACBF8}"/>
                </a:ext>
              </a:extLst>
            </p:cNvPr>
            <p:cNvGrpSpPr/>
            <p:nvPr/>
          </p:nvGrpSpPr>
          <p:grpSpPr>
            <a:xfrm>
              <a:off x="5349862" y="2349626"/>
              <a:ext cx="5503761" cy="1282178"/>
              <a:chOff x="5349862" y="2349626"/>
              <a:chExt cx="5503761" cy="1282178"/>
            </a:xfrm>
          </p:grpSpPr>
          <p:grpSp>
            <p:nvGrpSpPr>
              <p:cNvPr id="27" name="组合 10">
                <a:extLst>
                  <a:ext uri="{FF2B5EF4-FFF2-40B4-BE49-F238E27FC236}">
                    <a16:creationId xmlns:a16="http://schemas.microsoft.com/office/drawing/2014/main" id="{92E8DDF1-88B2-4D32-9E25-AF62B94FEC0A}"/>
                  </a:ext>
                </a:extLst>
              </p:cNvPr>
              <p:cNvGrpSpPr/>
              <p:nvPr/>
            </p:nvGrpSpPr>
            <p:grpSpPr>
              <a:xfrm>
                <a:off x="5468644" y="2723853"/>
                <a:ext cx="5024761" cy="754063"/>
                <a:chOff x="399495" y="5957455"/>
                <a:chExt cx="5024761" cy="754063"/>
              </a:xfrm>
            </p:grpSpPr>
            <p:cxnSp>
              <p:nvCxnSpPr>
                <p:cNvPr id="30" name="直接箭头连接符 7">
                  <a:extLst>
                    <a:ext uri="{FF2B5EF4-FFF2-40B4-BE49-F238E27FC236}">
                      <a16:creationId xmlns:a16="http://schemas.microsoft.com/office/drawing/2014/main" id="{17AC577F-2AF2-4D22-B51B-D2BB62C0B9B4}"/>
                    </a:ext>
                  </a:extLst>
                </p:cNvPr>
                <p:cNvCxnSpPr/>
                <p:nvPr/>
              </p:nvCxnSpPr>
              <p:spPr>
                <a:xfrm>
                  <a:off x="399495" y="6711518"/>
                  <a:ext cx="50247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9">
                  <a:extLst>
                    <a:ext uri="{FF2B5EF4-FFF2-40B4-BE49-F238E27FC236}">
                      <a16:creationId xmlns:a16="http://schemas.microsoft.com/office/drawing/2014/main" id="{004191AC-F89E-46D1-975C-95E8BEE59527}"/>
                    </a:ext>
                  </a:extLst>
                </p:cNvPr>
                <p:cNvCxnSpPr/>
                <p:nvPr/>
              </p:nvCxnSpPr>
              <p:spPr>
                <a:xfrm flipV="1">
                  <a:off x="399495" y="5957455"/>
                  <a:ext cx="0" cy="754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文本框 11">
                <a:extLst>
                  <a:ext uri="{FF2B5EF4-FFF2-40B4-BE49-F238E27FC236}">
                    <a16:creationId xmlns:a16="http://schemas.microsoft.com/office/drawing/2014/main" id="{F55FBF5E-B621-4066-91A1-D65CD1530B9E}"/>
                  </a:ext>
                </a:extLst>
              </p:cNvPr>
              <p:cNvSpPr txBox="1"/>
              <p:nvPr/>
            </p:nvSpPr>
            <p:spPr>
              <a:xfrm>
                <a:off x="10493405" y="3324027"/>
                <a:ext cx="360218" cy="307777"/>
              </a:xfrm>
              <a:prstGeom prst="rect">
                <a:avLst/>
              </a:prstGeom>
              <a:noFill/>
            </p:spPr>
            <p:txBody>
              <a:bodyPr wrap="square" rtlCol="0">
                <a:spAutoFit/>
              </a:bodyPr>
              <a:lstStyle/>
              <a:p>
                <a:pPr>
                  <a:defRPr/>
                </a:pPr>
                <a:r>
                  <a:rPr lang="en-US" altLang="zh-CN" sz="1400" dirty="0">
                    <a:solidFill>
                      <a:prstClr val="black"/>
                    </a:solidFill>
                    <a:latin typeface="Times New Roman" panose="02020603050405020304" pitchFamily="18" charset="0"/>
                    <a:cs typeface="Times New Roman" panose="02020603050405020304" pitchFamily="18" charset="0"/>
                  </a:rPr>
                  <a:t>t</a:t>
                </a:r>
                <a:endParaRPr lang="zh-CN" altLang="en-US" sz="1400" dirty="0">
                  <a:solidFill>
                    <a:prstClr val="black"/>
                  </a:solidFill>
                  <a:latin typeface="Times New Roman" panose="02020603050405020304" pitchFamily="18" charset="0"/>
                  <a:cs typeface="Times New Roman" panose="02020603050405020304" pitchFamily="18" charset="0"/>
                </a:endParaRPr>
              </a:p>
            </p:txBody>
          </p:sp>
          <p:sp>
            <p:nvSpPr>
              <p:cNvPr id="29" name="文本框 12">
                <a:extLst>
                  <a:ext uri="{FF2B5EF4-FFF2-40B4-BE49-F238E27FC236}">
                    <a16:creationId xmlns:a16="http://schemas.microsoft.com/office/drawing/2014/main" id="{975449F1-0EEF-4614-A261-CF9112307C3D}"/>
                  </a:ext>
                </a:extLst>
              </p:cNvPr>
              <p:cNvSpPr txBox="1"/>
              <p:nvPr/>
            </p:nvSpPr>
            <p:spPr>
              <a:xfrm>
                <a:off x="5349862" y="2349626"/>
                <a:ext cx="702419" cy="372222"/>
              </a:xfrm>
              <a:prstGeom prst="rect">
                <a:avLst/>
              </a:prstGeom>
              <a:noFill/>
            </p:spPr>
            <p:txBody>
              <a:bodyPr wrap="square" rtlCol="0">
                <a:spAutoFit/>
              </a:bodyPr>
              <a:lstStyle/>
              <a:p>
                <a:pPr>
                  <a:defRPr/>
                </a:pPr>
                <a:r>
                  <a:rPr lang="en-US" altLang="zh-CN" sz="1400" dirty="0">
                    <a:solidFill>
                      <a:prstClr val="black"/>
                    </a:solidFill>
                    <a:latin typeface="Times New Roman" panose="02020603050405020304" pitchFamily="18" charset="0"/>
                    <a:cs typeface="Times New Roman" panose="02020603050405020304" pitchFamily="18" charset="0"/>
                  </a:rPr>
                  <a:t>pulse</a:t>
                </a:r>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grpSp>
          <p:nvGrpSpPr>
            <p:cNvPr id="13" name="组合 34">
              <a:extLst>
                <a:ext uri="{FF2B5EF4-FFF2-40B4-BE49-F238E27FC236}">
                  <a16:creationId xmlns:a16="http://schemas.microsoft.com/office/drawing/2014/main" id="{BDFC0AD8-B8FE-4853-8680-73D8C8DB1984}"/>
                </a:ext>
              </a:extLst>
            </p:cNvPr>
            <p:cNvGrpSpPr/>
            <p:nvPr/>
          </p:nvGrpSpPr>
          <p:grpSpPr>
            <a:xfrm>
              <a:off x="6368476" y="3089567"/>
              <a:ext cx="1791856" cy="399202"/>
              <a:chOff x="6368476" y="3089567"/>
              <a:chExt cx="1791856" cy="399202"/>
            </a:xfrm>
          </p:grpSpPr>
          <p:grpSp>
            <p:nvGrpSpPr>
              <p:cNvPr id="21" name="组合 17">
                <a:extLst>
                  <a:ext uri="{FF2B5EF4-FFF2-40B4-BE49-F238E27FC236}">
                    <a16:creationId xmlns:a16="http://schemas.microsoft.com/office/drawing/2014/main" id="{8B8C4F54-95CB-4196-AB45-01123E012365}"/>
                  </a:ext>
                </a:extLst>
              </p:cNvPr>
              <p:cNvGrpSpPr/>
              <p:nvPr/>
            </p:nvGrpSpPr>
            <p:grpSpPr>
              <a:xfrm>
                <a:off x="6368476" y="3089567"/>
                <a:ext cx="632690" cy="394580"/>
                <a:chOff x="3302001" y="6331531"/>
                <a:chExt cx="632690" cy="394580"/>
              </a:xfrm>
            </p:grpSpPr>
            <p:sp>
              <p:nvSpPr>
                <p:cNvPr id="25" name="矩形 18">
                  <a:extLst>
                    <a:ext uri="{FF2B5EF4-FFF2-40B4-BE49-F238E27FC236}">
                      <a16:creationId xmlns:a16="http://schemas.microsoft.com/office/drawing/2014/main" id="{C88CBE74-2385-4EA6-B146-BC5CAFF829E5}"/>
                    </a:ext>
                  </a:extLst>
                </p:cNvPr>
                <p:cNvSpPr/>
                <p:nvPr/>
              </p:nvSpPr>
              <p:spPr>
                <a:xfrm>
                  <a:off x="3888508" y="6336145"/>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6" name="矩形 19">
                  <a:extLst>
                    <a:ext uri="{FF2B5EF4-FFF2-40B4-BE49-F238E27FC236}">
                      <a16:creationId xmlns:a16="http://schemas.microsoft.com/office/drawing/2014/main" id="{F0F6E371-8185-4AD1-9186-21FFFF44A893}"/>
                    </a:ext>
                  </a:extLst>
                </p:cNvPr>
                <p:cNvSpPr/>
                <p:nvPr/>
              </p:nvSpPr>
              <p:spPr>
                <a:xfrm>
                  <a:off x="3302001" y="6331531"/>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22" name="组合 20">
                <a:extLst>
                  <a:ext uri="{FF2B5EF4-FFF2-40B4-BE49-F238E27FC236}">
                    <a16:creationId xmlns:a16="http://schemas.microsoft.com/office/drawing/2014/main" id="{F913DB59-3354-4A89-B847-378A519EB47E}"/>
                  </a:ext>
                </a:extLst>
              </p:cNvPr>
              <p:cNvGrpSpPr/>
              <p:nvPr/>
            </p:nvGrpSpPr>
            <p:grpSpPr>
              <a:xfrm>
                <a:off x="7527642" y="3094189"/>
                <a:ext cx="632690" cy="394580"/>
                <a:chOff x="3302001" y="6331531"/>
                <a:chExt cx="632690" cy="394580"/>
              </a:xfrm>
            </p:grpSpPr>
            <p:sp>
              <p:nvSpPr>
                <p:cNvPr id="23" name="矩形 21">
                  <a:extLst>
                    <a:ext uri="{FF2B5EF4-FFF2-40B4-BE49-F238E27FC236}">
                      <a16:creationId xmlns:a16="http://schemas.microsoft.com/office/drawing/2014/main" id="{BE7078E6-3517-4932-B7FE-158A2DC35C66}"/>
                    </a:ext>
                  </a:extLst>
                </p:cNvPr>
                <p:cNvSpPr/>
                <p:nvPr/>
              </p:nvSpPr>
              <p:spPr>
                <a:xfrm>
                  <a:off x="3888508" y="6336145"/>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4" name="矩形 22">
                  <a:extLst>
                    <a:ext uri="{FF2B5EF4-FFF2-40B4-BE49-F238E27FC236}">
                      <a16:creationId xmlns:a16="http://schemas.microsoft.com/office/drawing/2014/main" id="{0B28A07B-3DA4-48D9-B2F7-0A07597B4812}"/>
                    </a:ext>
                  </a:extLst>
                </p:cNvPr>
                <p:cNvSpPr/>
                <p:nvPr/>
              </p:nvSpPr>
              <p:spPr>
                <a:xfrm>
                  <a:off x="3302001" y="6331531"/>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cxnSp>
          <p:nvCxnSpPr>
            <p:cNvPr id="14" name="直接连接符 13">
              <a:extLst>
                <a:ext uri="{FF2B5EF4-FFF2-40B4-BE49-F238E27FC236}">
                  <a16:creationId xmlns:a16="http://schemas.microsoft.com/office/drawing/2014/main" id="{A9428D64-B770-4FF5-A655-C53907213EDB}"/>
                </a:ext>
              </a:extLst>
            </p:cNvPr>
            <p:cNvCxnSpPr>
              <a:cxnSpLocks/>
            </p:cNvCxnSpPr>
            <p:nvPr/>
          </p:nvCxnSpPr>
          <p:spPr>
            <a:xfrm>
              <a:off x="6369033" y="2817090"/>
              <a:ext cx="0" cy="67425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3A6C6DC7-0996-4DDF-B300-4BA49C8E2D7C}"/>
                </a:ext>
              </a:extLst>
            </p:cNvPr>
            <p:cNvCxnSpPr>
              <a:cxnSpLocks/>
            </p:cNvCxnSpPr>
            <p:nvPr/>
          </p:nvCxnSpPr>
          <p:spPr>
            <a:xfrm>
              <a:off x="6946302" y="2812477"/>
              <a:ext cx="0" cy="67425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箭头连接符 31">
              <a:extLst>
                <a:ext uri="{FF2B5EF4-FFF2-40B4-BE49-F238E27FC236}">
                  <a16:creationId xmlns:a16="http://schemas.microsoft.com/office/drawing/2014/main" id="{BFCE3160-17F3-4BEF-B870-BCB4D449C13B}"/>
                </a:ext>
              </a:extLst>
            </p:cNvPr>
            <p:cNvCxnSpPr>
              <a:cxnSpLocks/>
            </p:cNvCxnSpPr>
            <p:nvPr/>
          </p:nvCxnSpPr>
          <p:spPr>
            <a:xfrm>
              <a:off x="6382327" y="2992582"/>
              <a:ext cx="56397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7" name="组合 36">
              <a:extLst>
                <a:ext uri="{FF2B5EF4-FFF2-40B4-BE49-F238E27FC236}">
                  <a16:creationId xmlns:a16="http://schemas.microsoft.com/office/drawing/2014/main" id="{1513CED0-444F-4548-87E9-6D9D2DDC7B58}"/>
                </a:ext>
              </a:extLst>
            </p:cNvPr>
            <p:cNvGrpSpPr/>
            <p:nvPr/>
          </p:nvGrpSpPr>
          <p:grpSpPr>
            <a:xfrm>
              <a:off x="8691409" y="3094188"/>
              <a:ext cx="632690" cy="394580"/>
              <a:chOff x="3302001" y="6331531"/>
              <a:chExt cx="632690" cy="394580"/>
            </a:xfrm>
          </p:grpSpPr>
          <p:sp>
            <p:nvSpPr>
              <p:cNvPr id="19" name="矩形 40">
                <a:extLst>
                  <a:ext uri="{FF2B5EF4-FFF2-40B4-BE49-F238E27FC236}">
                    <a16:creationId xmlns:a16="http://schemas.microsoft.com/office/drawing/2014/main" id="{A0C61830-92A0-46E6-A46C-FA9C9539C408}"/>
                  </a:ext>
                </a:extLst>
              </p:cNvPr>
              <p:cNvSpPr/>
              <p:nvPr/>
            </p:nvSpPr>
            <p:spPr>
              <a:xfrm>
                <a:off x="3888508" y="6336145"/>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sp>
            <p:nvSpPr>
              <p:cNvPr id="20" name="矩形 41">
                <a:extLst>
                  <a:ext uri="{FF2B5EF4-FFF2-40B4-BE49-F238E27FC236}">
                    <a16:creationId xmlns:a16="http://schemas.microsoft.com/office/drawing/2014/main" id="{4CAC8D2B-06EE-4FC6-B13D-529A840FC4A6}"/>
                  </a:ext>
                </a:extLst>
              </p:cNvPr>
              <p:cNvSpPr/>
              <p:nvPr/>
            </p:nvSpPr>
            <p:spPr>
              <a:xfrm>
                <a:off x="3302001" y="6331531"/>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18" name="文本框 46">
              <a:extLst>
                <a:ext uri="{FF2B5EF4-FFF2-40B4-BE49-F238E27FC236}">
                  <a16:creationId xmlns:a16="http://schemas.microsoft.com/office/drawing/2014/main" id="{90F31981-F706-4CAD-9A05-824B839E9460}"/>
                </a:ext>
              </a:extLst>
            </p:cNvPr>
            <p:cNvSpPr txBox="1"/>
            <p:nvPr/>
          </p:nvSpPr>
          <p:spPr>
            <a:xfrm>
              <a:off x="6423898" y="2734555"/>
              <a:ext cx="767509" cy="261610"/>
            </a:xfrm>
            <a:prstGeom prst="rect">
              <a:avLst/>
            </a:prstGeom>
            <a:noFill/>
          </p:spPr>
          <p:txBody>
            <a:bodyPr wrap="square" rtlCol="0">
              <a:spAutoFit/>
            </a:bodyPr>
            <a:lstStyle/>
            <a:p>
              <a:pPr>
                <a:defRPr/>
              </a:pPr>
              <a:r>
                <a:rPr lang="en-US" altLang="zh-CN" sz="1100" dirty="0">
                  <a:solidFill>
                    <a:prstClr val="black"/>
                  </a:solidFill>
                  <a:latin typeface="Times New Roman" panose="02020603050405020304" pitchFamily="18" charset="0"/>
                  <a:cs typeface="Times New Roman" panose="02020603050405020304" pitchFamily="18" charset="0"/>
                </a:rPr>
                <a:t>10ms</a:t>
              </a:r>
              <a:endParaRPr lang="zh-CN" altLang="en-US" sz="1100" dirty="0">
                <a:solidFill>
                  <a:prstClr val="black"/>
                </a:solidFill>
                <a:latin typeface="Times New Roman" panose="02020603050405020304" pitchFamily="18" charset="0"/>
                <a:cs typeface="Times New Roman" panose="02020603050405020304" pitchFamily="18" charset="0"/>
              </a:endParaRPr>
            </a:p>
          </p:txBody>
        </p:sp>
      </p:grpSp>
      <p:sp>
        <p:nvSpPr>
          <p:cNvPr id="32" name="内容占位符 1">
            <a:extLst>
              <a:ext uri="{FF2B5EF4-FFF2-40B4-BE49-F238E27FC236}">
                <a16:creationId xmlns:a16="http://schemas.microsoft.com/office/drawing/2014/main" id="{D6B7D77D-A2F5-4A18-BC6A-6B7C8E62E509}"/>
              </a:ext>
            </a:extLst>
          </p:cNvPr>
          <p:cNvSpPr txBox="1">
            <a:spLocks/>
          </p:cNvSpPr>
          <p:nvPr/>
        </p:nvSpPr>
        <p:spPr>
          <a:xfrm>
            <a:off x="1716828" y="4346915"/>
            <a:ext cx="1746959" cy="470641"/>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70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a:t>100Hz single bunch for H/W/</a:t>
            </a:r>
            <a:r>
              <a:rPr lang="en-US" altLang="zh-CN" sz="1800" dirty="0" err="1"/>
              <a:t>tt</a:t>
            </a:r>
            <a:endParaRPr lang="en-US" altLang="zh-CN" sz="1800" dirty="0"/>
          </a:p>
        </p:txBody>
      </p:sp>
      <p:sp>
        <p:nvSpPr>
          <p:cNvPr id="33" name="内容占位符 1">
            <a:extLst>
              <a:ext uri="{FF2B5EF4-FFF2-40B4-BE49-F238E27FC236}">
                <a16:creationId xmlns:a16="http://schemas.microsoft.com/office/drawing/2014/main" id="{4195FDD1-60DB-457A-8F89-81DD7F12E222}"/>
              </a:ext>
            </a:extLst>
          </p:cNvPr>
          <p:cNvSpPr txBox="1">
            <a:spLocks/>
          </p:cNvSpPr>
          <p:nvPr/>
        </p:nvSpPr>
        <p:spPr>
          <a:xfrm>
            <a:off x="1716828" y="5402814"/>
            <a:ext cx="1746959" cy="470641"/>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70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a:t>100Hz double bunch for Z</a:t>
            </a:r>
          </a:p>
        </p:txBody>
      </p:sp>
      <p:sp>
        <p:nvSpPr>
          <p:cNvPr id="38" name="内容占位符 1">
            <a:extLst>
              <a:ext uri="{FF2B5EF4-FFF2-40B4-BE49-F238E27FC236}">
                <a16:creationId xmlns:a16="http://schemas.microsoft.com/office/drawing/2014/main" id="{F2CB08D4-5998-4D17-921B-1FBBDEB6591B}"/>
              </a:ext>
            </a:extLst>
          </p:cNvPr>
          <p:cNvSpPr txBox="1">
            <a:spLocks/>
          </p:cNvSpPr>
          <p:nvPr/>
        </p:nvSpPr>
        <p:spPr>
          <a:xfrm>
            <a:off x="4576118" y="4552348"/>
            <a:ext cx="1254843" cy="32845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a:t>Higgs/</a:t>
            </a:r>
            <a:r>
              <a:rPr lang="en-US" altLang="zh-CN" sz="1800" dirty="0" err="1"/>
              <a:t>ttbar</a:t>
            </a:r>
            <a:endParaRPr lang="en-US" altLang="zh-CN" sz="1800" dirty="0"/>
          </a:p>
        </p:txBody>
      </p:sp>
      <p:sp>
        <p:nvSpPr>
          <p:cNvPr id="39" name="内容占位符 1">
            <a:extLst>
              <a:ext uri="{FF2B5EF4-FFF2-40B4-BE49-F238E27FC236}">
                <a16:creationId xmlns:a16="http://schemas.microsoft.com/office/drawing/2014/main" id="{4213CCBB-6ECF-4A85-B414-B1852759E3AE}"/>
              </a:ext>
            </a:extLst>
          </p:cNvPr>
          <p:cNvSpPr txBox="1">
            <a:spLocks/>
          </p:cNvSpPr>
          <p:nvPr/>
        </p:nvSpPr>
        <p:spPr>
          <a:xfrm>
            <a:off x="6313394" y="4536885"/>
            <a:ext cx="983666" cy="32845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1800" dirty="0"/>
              <a:t>W/ Z</a:t>
            </a:r>
          </a:p>
        </p:txBody>
      </p:sp>
      <p:pic>
        <p:nvPicPr>
          <p:cNvPr id="66" name="图片 4">
            <a:extLst>
              <a:ext uri="{FF2B5EF4-FFF2-40B4-BE49-F238E27FC236}">
                <a16:creationId xmlns:a16="http://schemas.microsoft.com/office/drawing/2014/main" id="{4D0FF099-6926-4C9E-8B92-DC1451C0EBB8}"/>
              </a:ext>
            </a:extLst>
          </p:cNvPr>
          <p:cNvPicPr>
            <a:picLocks noChangeAspect="1"/>
          </p:cNvPicPr>
          <p:nvPr/>
        </p:nvPicPr>
        <p:blipFill rotWithShape="1">
          <a:blip r:embed="rId4"/>
          <a:srcRect l="24691"/>
          <a:stretch/>
        </p:blipFill>
        <p:spPr>
          <a:xfrm>
            <a:off x="4346634" y="4896157"/>
            <a:ext cx="1670926" cy="1503911"/>
          </a:xfrm>
          <a:prstGeom prst="rect">
            <a:avLst/>
          </a:prstGeom>
        </p:spPr>
      </p:pic>
      <p:pic>
        <p:nvPicPr>
          <p:cNvPr id="67" name="图片 6">
            <a:extLst>
              <a:ext uri="{FF2B5EF4-FFF2-40B4-BE49-F238E27FC236}">
                <a16:creationId xmlns:a16="http://schemas.microsoft.com/office/drawing/2014/main" id="{59688213-5B26-418A-87CE-E6CCAE46BB28}"/>
              </a:ext>
            </a:extLst>
          </p:cNvPr>
          <p:cNvPicPr>
            <a:picLocks noChangeAspect="1"/>
          </p:cNvPicPr>
          <p:nvPr/>
        </p:nvPicPr>
        <p:blipFill rotWithShape="1">
          <a:blip r:embed="rId5"/>
          <a:srcRect l="27552"/>
          <a:stretch/>
        </p:blipFill>
        <p:spPr>
          <a:xfrm>
            <a:off x="6057902" y="4884391"/>
            <a:ext cx="1580028" cy="1538004"/>
          </a:xfrm>
          <a:prstGeom prst="rect">
            <a:avLst/>
          </a:prstGeom>
        </p:spPr>
      </p:pic>
      <p:pic>
        <p:nvPicPr>
          <p:cNvPr id="68" name="图片 67">
            <a:extLst>
              <a:ext uri="{FF2B5EF4-FFF2-40B4-BE49-F238E27FC236}">
                <a16:creationId xmlns:a16="http://schemas.microsoft.com/office/drawing/2014/main" id="{DB378E62-7683-4B2E-B494-80B7C25A1E56}"/>
              </a:ext>
            </a:extLst>
          </p:cNvPr>
          <p:cNvPicPr>
            <a:picLocks noChangeAspect="1"/>
          </p:cNvPicPr>
          <p:nvPr/>
        </p:nvPicPr>
        <p:blipFill>
          <a:blip r:embed="rId6"/>
          <a:stretch>
            <a:fillRect/>
          </a:stretch>
        </p:blipFill>
        <p:spPr>
          <a:xfrm>
            <a:off x="8043084" y="1092920"/>
            <a:ext cx="3528110" cy="1924203"/>
          </a:xfrm>
          <a:prstGeom prst="rect">
            <a:avLst/>
          </a:prstGeom>
        </p:spPr>
      </p:pic>
      <p:pic>
        <p:nvPicPr>
          <p:cNvPr id="69" name="图片 68">
            <a:extLst>
              <a:ext uri="{FF2B5EF4-FFF2-40B4-BE49-F238E27FC236}">
                <a16:creationId xmlns:a16="http://schemas.microsoft.com/office/drawing/2014/main" id="{FD218F7B-D2B7-49C9-B219-30CEA746FE38}"/>
              </a:ext>
            </a:extLst>
          </p:cNvPr>
          <p:cNvPicPr>
            <a:picLocks noChangeAspect="1"/>
          </p:cNvPicPr>
          <p:nvPr/>
        </p:nvPicPr>
        <p:blipFill>
          <a:blip r:embed="rId7"/>
          <a:stretch>
            <a:fillRect/>
          </a:stretch>
        </p:blipFill>
        <p:spPr>
          <a:xfrm>
            <a:off x="8265783" y="3914907"/>
            <a:ext cx="3113224" cy="439488"/>
          </a:xfrm>
          <a:prstGeom prst="rect">
            <a:avLst/>
          </a:prstGeom>
        </p:spPr>
      </p:pic>
      <p:sp>
        <p:nvSpPr>
          <p:cNvPr id="70" name="文本框 69">
            <a:extLst>
              <a:ext uri="{FF2B5EF4-FFF2-40B4-BE49-F238E27FC236}">
                <a16:creationId xmlns:a16="http://schemas.microsoft.com/office/drawing/2014/main" id="{D31A3DEC-BDA6-4A68-8B7E-AA99D59DEF25}"/>
              </a:ext>
            </a:extLst>
          </p:cNvPr>
          <p:cNvSpPr txBox="1"/>
          <p:nvPr/>
        </p:nvSpPr>
        <p:spPr>
          <a:xfrm>
            <a:off x="9092408" y="2511116"/>
            <a:ext cx="621661" cy="30008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350" dirty="0">
                <a:latin typeface="Times New Roman" panose="02020603050405020304" pitchFamily="18" charset="0"/>
                <a:cs typeface="Times New Roman" panose="02020603050405020304" pitchFamily="18" charset="0"/>
              </a:rPr>
              <a:t>top up</a:t>
            </a:r>
          </a:p>
        </p:txBody>
      </p:sp>
      <p:sp>
        <p:nvSpPr>
          <p:cNvPr id="73" name="内容占位符 2">
            <a:extLst>
              <a:ext uri="{FF2B5EF4-FFF2-40B4-BE49-F238E27FC236}">
                <a16:creationId xmlns:a16="http://schemas.microsoft.com/office/drawing/2014/main" id="{AF5B28E1-E78E-45C0-94C1-9E2C8416A8BA}"/>
              </a:ext>
            </a:extLst>
          </p:cNvPr>
          <p:cNvSpPr txBox="1">
            <a:spLocks/>
          </p:cNvSpPr>
          <p:nvPr/>
        </p:nvSpPr>
        <p:spPr>
          <a:xfrm>
            <a:off x="3881482" y="1186128"/>
            <a:ext cx="3931260" cy="3453108"/>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800" dirty="0" err="1">
                <a:latin typeface="Times New Roman" panose="02020603050405020304" pitchFamily="18" charset="0"/>
                <a:cs typeface="Times New Roman" panose="02020603050405020304" pitchFamily="18" charset="0"/>
              </a:rPr>
              <a:t>Linac</a:t>
            </a:r>
            <a:r>
              <a:rPr lang="en-US" altLang="zh-CN" sz="1800" dirty="0">
                <a:latin typeface="Times New Roman" panose="02020603050405020304" pitchFamily="18" charset="0"/>
                <a:cs typeface="Times New Roman" panose="02020603050405020304" pitchFamily="18" charset="0"/>
              </a:rPr>
              <a:t> Energy: 30 GeV</a:t>
            </a:r>
          </a:p>
          <a:p>
            <a:r>
              <a:rPr lang="en-US" altLang="zh-CN" sz="1800" dirty="0">
                <a:latin typeface="Times New Roman" panose="02020603050405020304" pitchFamily="18" charset="0"/>
                <a:cs typeface="Times New Roman" panose="02020603050405020304" pitchFamily="18" charset="0"/>
              </a:rPr>
              <a:t>For Higgs, W, Z, </a:t>
            </a:r>
            <a:r>
              <a:rPr lang="en-US" altLang="zh-CN" sz="1800" dirty="0" err="1">
                <a:latin typeface="Times New Roman" panose="02020603050405020304" pitchFamily="18" charset="0"/>
                <a:cs typeface="Times New Roman" panose="02020603050405020304" pitchFamily="18" charset="0"/>
              </a:rPr>
              <a:t>tt</a:t>
            </a:r>
            <a:r>
              <a:rPr lang="en-US" altLang="zh-CN" sz="1800" dirty="0">
                <a:latin typeface="Times New Roman" panose="02020603050405020304" pitchFamily="18" charset="0"/>
                <a:cs typeface="Times New Roman" panose="02020603050405020304" pitchFamily="18" charset="0"/>
              </a:rPr>
              <a:t> modes, the bunch pattern is different in the booster.</a:t>
            </a:r>
          </a:p>
          <a:p>
            <a:r>
              <a:rPr lang="en-US" altLang="zh-CN" sz="1800" dirty="0">
                <a:latin typeface="Times New Roman" panose="02020603050405020304" pitchFamily="18" charset="0"/>
                <a:cs typeface="Times New Roman" panose="02020603050405020304" pitchFamily="18" charset="0"/>
              </a:rPr>
              <a:t>For Higgs, W and </a:t>
            </a:r>
            <a:r>
              <a:rPr lang="en-US" altLang="zh-CN" sz="1800" dirty="0" err="1">
                <a:latin typeface="Times New Roman" panose="02020603050405020304" pitchFamily="18" charset="0"/>
                <a:cs typeface="Times New Roman" panose="02020603050405020304" pitchFamily="18" charset="0"/>
              </a:rPr>
              <a:t>tt</a:t>
            </a:r>
            <a:r>
              <a:rPr lang="en-US" altLang="zh-CN" sz="1800" dirty="0">
                <a:latin typeface="Times New Roman" panose="02020603050405020304" pitchFamily="18" charset="0"/>
                <a:cs typeface="Times New Roman" panose="02020603050405020304" pitchFamily="18" charset="0"/>
              </a:rPr>
              <a:t> modes, the bunch pattern in the booster is the same as that in the collider.</a:t>
            </a:r>
          </a:p>
          <a:p>
            <a:r>
              <a:rPr lang="en-US" altLang="zh-CN" sz="1800" dirty="0">
                <a:latin typeface="Times New Roman" panose="02020603050405020304" pitchFamily="18" charset="0"/>
                <a:cs typeface="Times New Roman" panose="02020603050405020304" pitchFamily="18" charset="0"/>
              </a:rPr>
              <a:t>For Z mode, the bunch number in the booster is 1/3 of that in the collider, and bunches are arranged in bunch trains.</a:t>
            </a: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4" name="矩形 73">
            <a:extLst>
              <a:ext uri="{FF2B5EF4-FFF2-40B4-BE49-F238E27FC236}">
                <a16:creationId xmlns:a16="http://schemas.microsoft.com/office/drawing/2014/main" id="{0EC287B6-0571-488A-8779-04EA74048D7B}"/>
              </a:ext>
            </a:extLst>
          </p:cNvPr>
          <p:cNvSpPr/>
          <p:nvPr/>
        </p:nvSpPr>
        <p:spPr>
          <a:xfrm>
            <a:off x="3929970" y="1159233"/>
            <a:ext cx="3849154" cy="3332085"/>
          </a:xfrm>
          <a:prstGeom prst="rect">
            <a:avLst/>
          </a:prstGeom>
          <a:no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cs typeface="+mn-cs"/>
            </a:endParaRPr>
          </a:p>
        </p:txBody>
      </p:sp>
      <p:sp>
        <p:nvSpPr>
          <p:cNvPr id="76" name="文本框 75">
            <a:extLst>
              <a:ext uri="{FF2B5EF4-FFF2-40B4-BE49-F238E27FC236}">
                <a16:creationId xmlns:a16="http://schemas.microsoft.com/office/drawing/2014/main" id="{014FD806-0F03-47CB-B552-1B39F5E4C05A}"/>
              </a:ext>
            </a:extLst>
          </p:cNvPr>
          <p:cNvSpPr txBox="1"/>
          <p:nvPr/>
        </p:nvSpPr>
        <p:spPr>
          <a:xfrm>
            <a:off x="5279623" y="6359851"/>
            <a:ext cx="6313395" cy="430887"/>
          </a:xfrm>
          <a:prstGeom prst="rect">
            <a:avLst/>
          </a:prstGeom>
          <a:noFill/>
        </p:spPr>
        <p:txBody>
          <a:bodyPr wrap="square">
            <a:spAutoFit/>
          </a:bodyPr>
          <a:lstStyle/>
          <a:p>
            <a:r>
              <a:rPr lang="en-US" altLang="zh-SG" sz="1100" dirty="0"/>
              <a:t>Ref: D. Wang*, et al, “Problems and considerations about the injection philosophy and timing structure for CEPC”, International Journal of Modern Physics A</a:t>
            </a:r>
            <a:r>
              <a:rPr lang="zh-SG" altLang="en-US" sz="1100" dirty="0"/>
              <a:t>， </a:t>
            </a:r>
            <a:r>
              <a:rPr lang="en-US" altLang="zh-SG" sz="1100" dirty="0"/>
              <a:t>Vol. 37, (2022) 2246006.</a:t>
            </a:r>
          </a:p>
        </p:txBody>
      </p:sp>
      <p:pic>
        <p:nvPicPr>
          <p:cNvPr id="78" name="图片 77">
            <a:extLst>
              <a:ext uri="{FF2B5EF4-FFF2-40B4-BE49-F238E27FC236}">
                <a16:creationId xmlns:a16="http://schemas.microsoft.com/office/drawing/2014/main" id="{5CC098BF-209E-45B4-8436-9DAE5C17A405}"/>
              </a:ext>
            </a:extLst>
          </p:cNvPr>
          <p:cNvPicPr>
            <a:picLocks noChangeAspect="1"/>
          </p:cNvPicPr>
          <p:nvPr/>
        </p:nvPicPr>
        <p:blipFill>
          <a:blip r:embed="rId8"/>
          <a:stretch>
            <a:fillRect/>
          </a:stretch>
        </p:blipFill>
        <p:spPr>
          <a:xfrm>
            <a:off x="7892716" y="2850159"/>
            <a:ext cx="3836392" cy="1009795"/>
          </a:xfrm>
          <a:prstGeom prst="rect">
            <a:avLst/>
          </a:prstGeom>
        </p:spPr>
      </p:pic>
      <p:sp>
        <p:nvSpPr>
          <p:cNvPr id="2" name="文本框 1"/>
          <p:cNvSpPr txBox="1"/>
          <p:nvPr/>
        </p:nvSpPr>
        <p:spPr>
          <a:xfrm>
            <a:off x="11257826" y="1012425"/>
            <a:ext cx="939992" cy="954107"/>
          </a:xfrm>
          <a:prstGeom prst="rect">
            <a:avLst/>
          </a:prstGeom>
          <a:noFill/>
        </p:spPr>
        <p:txBody>
          <a:bodyPr wrap="square" rtlCol="0">
            <a:spAutoFit/>
          </a:bodyPr>
          <a:lstStyle/>
          <a:p>
            <a:r>
              <a:rPr lang="en-US" altLang="zh-CN" sz="1400" dirty="0"/>
              <a:t>D. Wang,</a:t>
            </a:r>
          </a:p>
          <a:p>
            <a:r>
              <a:rPr lang="en-US" altLang="zh-CN" sz="1400" dirty="0"/>
              <a:t> X. H. Cui, </a:t>
            </a:r>
            <a:r>
              <a:rPr lang="en-US" altLang="zh-CN" sz="1400" dirty="0" err="1"/>
              <a:t>Cai</a:t>
            </a:r>
            <a:r>
              <a:rPr lang="en-US" altLang="zh-CN" sz="1400" dirty="0"/>
              <a:t> </a:t>
            </a:r>
            <a:r>
              <a:rPr lang="en-US" altLang="zh-CN" sz="1400" dirty="0" err="1"/>
              <a:t>Meng</a:t>
            </a:r>
            <a:r>
              <a:rPr lang="en-US" altLang="zh-CN" sz="1400" dirty="0"/>
              <a:t>,</a:t>
            </a:r>
          </a:p>
          <a:p>
            <a:r>
              <a:rPr lang="en-US" altLang="zh-CN" sz="1400" dirty="0"/>
              <a:t>J. H. Chen</a:t>
            </a:r>
            <a:endParaRPr lang="zh-CN" altLang="en-US" sz="1400" dirty="0"/>
          </a:p>
        </p:txBody>
      </p:sp>
    </p:spTree>
    <p:extLst>
      <p:ext uri="{BB962C8B-B14F-4D97-AF65-F5344CB8AC3E}">
        <p14:creationId xmlns:p14="http://schemas.microsoft.com/office/powerpoint/2010/main" val="1257870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9E55975-9117-4BB3-BA95-582B823BD18D}"/>
              </a:ext>
            </a:extLst>
          </p:cNvPr>
          <p:cNvSpPr>
            <a:spLocks noGrp="1"/>
          </p:cNvSpPr>
          <p:nvPr>
            <p:ph type="title"/>
          </p:nvPr>
        </p:nvSpPr>
        <p:spPr/>
        <p:txBody>
          <a:bodyPr>
            <a:normAutofit/>
          </a:bodyPr>
          <a:lstStyle/>
          <a:p>
            <a:pPr algn="ctr"/>
            <a:r>
              <a:rPr lang="en-US" altLang="zh-SG" sz="3600" dirty="0">
                <a:solidFill>
                  <a:srgbClr val="C00000"/>
                </a:solidFill>
                <a:latin typeface="Arial" panose="020B0604020202020204" pitchFamily="34" charset="0"/>
                <a:ea typeface="+mj-ea"/>
                <a:cs typeface="Arial" panose="020B0604020202020204" pitchFamily="34" charset="0"/>
              </a:rPr>
              <a:t>CEPC inj. &amp; ext. hardware R&amp;D in EDR</a:t>
            </a:r>
            <a:endParaRPr lang="zh-SG" altLang="en-US" sz="3600" dirty="0">
              <a:solidFill>
                <a:srgbClr val="C00000"/>
              </a:solidFill>
              <a:latin typeface="Arial" panose="020B0604020202020204" pitchFamily="34" charset="0"/>
              <a:ea typeface="+mj-ea"/>
              <a:cs typeface="Arial" panose="020B0604020202020204" pitchFamily="34" charset="0"/>
            </a:endParaRPr>
          </a:p>
        </p:txBody>
      </p:sp>
      <p:sp>
        <p:nvSpPr>
          <p:cNvPr id="4" name="页脚占位符 3">
            <a:extLst>
              <a:ext uri="{FF2B5EF4-FFF2-40B4-BE49-F238E27FC236}">
                <a16:creationId xmlns:a16="http://schemas.microsoft.com/office/drawing/2014/main" id="{FC756C56-7A8B-4947-92C2-E72665B46E12}"/>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
        <p:nvSpPr>
          <p:cNvPr id="5" name="灯片编号占位符 4">
            <a:extLst>
              <a:ext uri="{FF2B5EF4-FFF2-40B4-BE49-F238E27FC236}">
                <a16:creationId xmlns:a16="http://schemas.microsoft.com/office/drawing/2014/main" id="{14EEED99-159C-44C0-A3BA-5BBDD6AC309F}"/>
              </a:ext>
            </a:extLst>
          </p:cNvPr>
          <p:cNvSpPr>
            <a:spLocks noGrp="1"/>
          </p:cNvSpPr>
          <p:nvPr>
            <p:ph type="sldNum" sz="quarter" idx="12"/>
          </p:nvPr>
        </p:nvSpPr>
        <p:spPr/>
        <p:txBody>
          <a:bodyPr/>
          <a:lstStyle/>
          <a:p>
            <a:fld id="{F15E9139-A00B-4B2A-98A6-095DC08F1345}" type="slidenum">
              <a:rPr lang="zh-CN" altLang="en-US" smtClean="0"/>
              <a:pPr/>
              <a:t>23</a:t>
            </a:fld>
            <a:endParaRPr lang="zh-CN" altLang="en-US"/>
          </a:p>
        </p:txBody>
      </p:sp>
      <p:pic>
        <p:nvPicPr>
          <p:cNvPr id="6" name="图片 5">
            <a:extLst>
              <a:ext uri="{FF2B5EF4-FFF2-40B4-BE49-F238E27FC236}">
                <a16:creationId xmlns:a16="http://schemas.microsoft.com/office/drawing/2014/main" id="{9120A6E0-5957-484D-B589-BF2B1A4C2B66}"/>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571502" y="3039035"/>
            <a:ext cx="1795182" cy="730800"/>
          </a:xfrm>
          <a:prstGeom prst="rect">
            <a:avLst/>
          </a:prstGeom>
          <a:noFill/>
          <a:ln>
            <a:noFill/>
          </a:ln>
        </p:spPr>
      </p:pic>
      <p:pic>
        <p:nvPicPr>
          <p:cNvPr id="7" name="图片 6" descr="Diagram&#10;&#10;Description automatically generated with medium confidence">
            <a:extLst>
              <a:ext uri="{FF2B5EF4-FFF2-40B4-BE49-F238E27FC236}">
                <a16:creationId xmlns:a16="http://schemas.microsoft.com/office/drawing/2014/main" id="{FB80B972-8C72-4C2A-8352-D1666BA981E8}"/>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443379" y="3095738"/>
            <a:ext cx="1569404" cy="670225"/>
          </a:xfrm>
          <a:prstGeom prst="rect">
            <a:avLst/>
          </a:prstGeom>
          <a:noFill/>
        </p:spPr>
      </p:pic>
      <p:pic>
        <p:nvPicPr>
          <p:cNvPr id="8" name="图片 7">
            <a:extLst>
              <a:ext uri="{FF2B5EF4-FFF2-40B4-BE49-F238E27FC236}">
                <a16:creationId xmlns:a16="http://schemas.microsoft.com/office/drawing/2014/main" id="{D8DEF505-2535-41ED-9440-F0EF98DFFF77}"/>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2621979" y="2995984"/>
            <a:ext cx="1706022" cy="793643"/>
          </a:xfrm>
          <a:prstGeom prst="rect">
            <a:avLst/>
          </a:prstGeom>
          <a:noFill/>
        </p:spPr>
      </p:pic>
      <p:pic>
        <p:nvPicPr>
          <p:cNvPr id="9" name="图片 8">
            <a:extLst>
              <a:ext uri="{FF2B5EF4-FFF2-40B4-BE49-F238E27FC236}">
                <a16:creationId xmlns:a16="http://schemas.microsoft.com/office/drawing/2014/main" id="{798BB8FB-AEEA-4324-AF7D-647EAA802BA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499" y="5160628"/>
            <a:ext cx="1911309" cy="127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970439F9-285D-40E8-AD12-D7E98BAA8C3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3555" y="5053724"/>
            <a:ext cx="991264" cy="148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3A7DF244-4887-45AF-9949-ED8E0704D7D6}"/>
              </a:ext>
            </a:extLst>
          </p:cNvPr>
          <p:cNvPicPr>
            <a:picLocks noChangeAspect="1"/>
          </p:cNvPicPr>
          <p:nvPr/>
        </p:nvPicPr>
        <p:blipFill>
          <a:blip r:embed="rId7" cstate="print">
            <a:extLst>
              <a:ext uri="{28A0092B-C50C-407E-A947-70E740481C1C}">
                <a14:useLocalDpi xmlns:a14="http://schemas.microsoft.com/office/drawing/2010/main" val="0"/>
              </a:ext>
            </a:extLst>
          </a:blip>
          <a:srcRect l="16541" r="14996"/>
          <a:stretch>
            <a:fillRect/>
          </a:stretch>
        </p:blipFill>
        <p:spPr bwMode="auto">
          <a:xfrm>
            <a:off x="1204148" y="4102419"/>
            <a:ext cx="1176764" cy="94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A614B4E8-734A-4D8E-A603-A202BD7805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6499" y="4192182"/>
            <a:ext cx="1038454" cy="94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3">
            <a:extLst>
              <a:ext uri="{FF2B5EF4-FFF2-40B4-BE49-F238E27FC236}">
                <a16:creationId xmlns:a16="http://schemas.microsoft.com/office/drawing/2014/main" id="{01C0545A-0651-4443-87E8-99FC1D93C5F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532774" y="4131671"/>
            <a:ext cx="418092" cy="947582"/>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31158793-7E7B-4494-89BF-D116255A82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3422" y="5025454"/>
            <a:ext cx="865635" cy="130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a:extLst>
              <a:ext uri="{FF2B5EF4-FFF2-40B4-BE49-F238E27FC236}">
                <a16:creationId xmlns:a16="http://schemas.microsoft.com/office/drawing/2014/main" id="{7D1E73C6-2955-4EAB-81FF-8B9BD71D33EA}"/>
              </a:ext>
            </a:extLst>
          </p:cNvPr>
          <p:cNvPicPr/>
          <p:nvPr/>
        </p:nvPicPr>
        <p:blipFill>
          <a:blip r:embed="rId11" cstate="print">
            <a:extLst>
              <a:ext uri="{28A0092B-C50C-407E-A947-70E740481C1C}">
                <a14:useLocalDpi xmlns:a14="http://schemas.microsoft.com/office/drawing/2010/main"/>
              </a:ext>
            </a:extLst>
          </a:blip>
          <a:srcRect/>
          <a:stretch>
            <a:fillRect/>
          </a:stretch>
        </p:blipFill>
        <p:spPr bwMode="auto">
          <a:xfrm>
            <a:off x="5029201" y="5257799"/>
            <a:ext cx="1567150" cy="1013446"/>
          </a:xfrm>
          <a:prstGeom prst="rect">
            <a:avLst/>
          </a:prstGeom>
          <a:noFill/>
          <a:ln>
            <a:noFill/>
          </a:ln>
        </p:spPr>
      </p:pic>
      <p:sp>
        <p:nvSpPr>
          <p:cNvPr id="16" name="矩形 15">
            <a:extLst>
              <a:ext uri="{FF2B5EF4-FFF2-40B4-BE49-F238E27FC236}">
                <a16:creationId xmlns:a16="http://schemas.microsoft.com/office/drawing/2014/main" id="{9821E04C-6BBF-44FD-A74E-9AEDA68C3935}"/>
              </a:ext>
            </a:extLst>
          </p:cNvPr>
          <p:cNvSpPr/>
          <p:nvPr/>
        </p:nvSpPr>
        <p:spPr>
          <a:xfrm>
            <a:off x="4995582" y="5904725"/>
            <a:ext cx="1760603" cy="461665"/>
          </a:xfrm>
          <a:prstGeom prst="rect">
            <a:avLst/>
          </a:prstGeom>
        </p:spPr>
        <p:txBody>
          <a:bodyPr wrap="square">
            <a:spAutoFit/>
          </a:bodyPr>
          <a:lstStyle/>
          <a:p>
            <a:pPr algn="just"/>
            <a:r>
              <a:rPr lang="en-US" altLang="zh-CN" sz="1200" dirty="0">
                <a:solidFill>
                  <a:srgbClr val="FF0000"/>
                </a:solidFill>
                <a:effectLst>
                  <a:outerShdw blurRad="38100" dist="38100" dir="2700000" algn="tl">
                    <a:srgbClr val="000000">
                      <a:alpha val="43137"/>
                    </a:srgbClr>
                  </a:outerShdw>
                </a:effectLst>
              </a:rPr>
              <a:t>18-stage@800V</a:t>
            </a:r>
            <a:r>
              <a:rPr lang="zh-CN" altLang="en-US" sz="1200" dirty="0">
                <a:solidFill>
                  <a:srgbClr val="FF0000"/>
                </a:solidFill>
                <a:effectLst>
                  <a:outerShdw blurRad="38100" dist="38100" dir="2700000" algn="tl">
                    <a:srgbClr val="000000">
                      <a:alpha val="43137"/>
                    </a:srgbClr>
                  </a:outerShdw>
                </a:effectLst>
              </a:rPr>
              <a:t>：</a:t>
            </a:r>
            <a:r>
              <a:rPr lang="en-US" altLang="zh-CN" sz="1200" dirty="0">
                <a:solidFill>
                  <a:srgbClr val="FF0000"/>
                </a:solidFill>
                <a:effectLst>
                  <a:outerShdw blurRad="38100" dist="38100" dir="2700000" algn="tl">
                    <a:srgbClr val="000000">
                      <a:alpha val="43137"/>
                    </a:srgbClr>
                  </a:outerShdw>
                </a:effectLst>
              </a:rPr>
              <a:t>14.2kV into 10</a:t>
            </a:r>
            <a:r>
              <a:rPr lang="el-GR" altLang="zh-CN" sz="1200" dirty="0">
                <a:solidFill>
                  <a:srgbClr val="FF0000"/>
                </a:solidFill>
                <a:effectLst>
                  <a:outerShdw blurRad="38100" dist="38100" dir="2700000" algn="tl">
                    <a:srgbClr val="000000">
                      <a:alpha val="43137"/>
                    </a:srgbClr>
                  </a:outerShdw>
                </a:effectLst>
              </a:rPr>
              <a:t>Ω</a:t>
            </a:r>
            <a:endParaRPr lang="zh-CN" altLang="en-US" sz="1200" dirty="0">
              <a:solidFill>
                <a:srgbClr val="FF0000"/>
              </a:solidFill>
              <a:effectLst>
                <a:outerShdw blurRad="38100" dist="38100" dir="2700000" algn="tl">
                  <a:srgbClr val="000000">
                    <a:alpha val="43137"/>
                  </a:srgbClr>
                </a:outerShdw>
              </a:effectLst>
            </a:endParaRPr>
          </a:p>
        </p:txBody>
      </p:sp>
      <p:sp>
        <p:nvSpPr>
          <p:cNvPr id="17" name="矩形 16">
            <a:extLst>
              <a:ext uri="{FF2B5EF4-FFF2-40B4-BE49-F238E27FC236}">
                <a16:creationId xmlns:a16="http://schemas.microsoft.com/office/drawing/2014/main" id="{56835795-451C-454D-A27F-B5C22163349A}"/>
              </a:ext>
            </a:extLst>
          </p:cNvPr>
          <p:cNvSpPr/>
          <p:nvPr/>
        </p:nvSpPr>
        <p:spPr>
          <a:xfrm>
            <a:off x="5219446" y="5521487"/>
            <a:ext cx="1369652" cy="276999"/>
          </a:xfrm>
          <a:prstGeom prst="rect">
            <a:avLst/>
          </a:prstGeom>
        </p:spPr>
        <p:txBody>
          <a:bodyPr wrap="square">
            <a:spAutoFit/>
          </a:bodyPr>
          <a:lstStyle/>
          <a:p>
            <a:pPr marL="196850" indent="-196850" algn="just">
              <a:buFont typeface="Arial" panose="020B0604020202020204" pitchFamily="34" charset="0"/>
              <a:buChar char="•"/>
            </a:pPr>
            <a:r>
              <a:rPr lang="en-US" altLang="zh-CN" sz="1200" dirty="0">
                <a:solidFill>
                  <a:srgbClr val="FF0000"/>
                </a:solidFill>
                <a:effectLst>
                  <a:outerShdw blurRad="38100" dist="38100" dir="2700000" algn="tl">
                    <a:srgbClr val="000000">
                      <a:alpha val="43137"/>
                    </a:srgbClr>
                  </a:outerShdw>
                </a:effectLst>
              </a:rPr>
              <a:t>Voltage is lower</a:t>
            </a:r>
          </a:p>
        </p:txBody>
      </p:sp>
      <p:sp>
        <p:nvSpPr>
          <p:cNvPr id="19" name="文本框 18">
            <a:extLst>
              <a:ext uri="{FF2B5EF4-FFF2-40B4-BE49-F238E27FC236}">
                <a16:creationId xmlns:a16="http://schemas.microsoft.com/office/drawing/2014/main" id="{2DDF2FBD-1E7B-4A90-9D97-A723F2F4826E}"/>
              </a:ext>
            </a:extLst>
          </p:cNvPr>
          <p:cNvSpPr txBox="1"/>
          <p:nvPr/>
        </p:nvSpPr>
        <p:spPr>
          <a:xfrm>
            <a:off x="6738656" y="3540195"/>
            <a:ext cx="4852707" cy="2585323"/>
          </a:xfrm>
          <a:prstGeom prst="rect">
            <a:avLst/>
          </a:prstGeom>
          <a:noFill/>
        </p:spPr>
        <p:txBody>
          <a:bodyPr wrap="square">
            <a:spAutoFit/>
          </a:bodyPr>
          <a:lstStyle/>
          <a:p>
            <a:pPr marL="87313" indent="-87313" algn="just">
              <a:buFont typeface="Arial" panose="020B0604020202020204" pitchFamily="34" charset="0"/>
              <a:buChar char="•"/>
            </a:pPr>
            <a:r>
              <a:rPr lang="en-US" altLang="zh-CN" sz="1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altLang="zh-CN"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delay-line kicker </a:t>
            </a:r>
            <a:r>
              <a:rPr lang="en-US" altLang="zh-CN" sz="1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(NLK) prototype was done.</a:t>
            </a:r>
            <a:r>
              <a:rPr lang="zh-CN" altLang="en-US" sz="1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But magnet c</a:t>
            </a:r>
            <a:r>
              <a:rPr lang="en-US" altLang="zh-CN" sz="1800" dirty="0">
                <a:solidFill>
                  <a:srgbClr val="0070C0"/>
                </a:solidFill>
                <a:latin typeface="Times New Roman" panose="02020603050405020304" pitchFamily="18" charset="0"/>
                <a:cs typeface="Times New Roman" panose="02020603050405020304" pitchFamily="18" charset="0"/>
              </a:rPr>
              <a:t>haracteristic impedance is a</a:t>
            </a:r>
            <a:r>
              <a:rPr lang="zh-CN" altLang="en-US" sz="1800" dirty="0">
                <a:solidFill>
                  <a:srgbClr val="0070C0"/>
                </a:solidFill>
                <a:latin typeface="Times New Roman" panose="02020603050405020304" pitchFamily="18" charset="0"/>
                <a:cs typeface="Times New Roman" panose="02020603050405020304" pitchFamily="18" charset="0"/>
              </a:rPr>
              <a:t> </a:t>
            </a:r>
            <a:r>
              <a:rPr lang="en-US" altLang="zh-CN" sz="1800" dirty="0">
                <a:solidFill>
                  <a:srgbClr val="0070C0"/>
                </a:solidFill>
                <a:latin typeface="Times New Roman" panose="02020603050405020304" pitchFamily="18" charset="0"/>
                <a:cs typeface="Times New Roman" panose="02020603050405020304" pitchFamily="18" charset="0"/>
              </a:rPr>
              <a:t>little high and volume is Large; Beam impedance issue of ceramic vacuum chamber with </a:t>
            </a:r>
            <a:r>
              <a:rPr lang="en-US" altLang="zh-CN" sz="1800" dirty="0" err="1">
                <a:solidFill>
                  <a:srgbClr val="0070C0"/>
                </a:solidFill>
                <a:latin typeface="Times New Roman" panose="02020603050405020304" pitchFamily="18" charset="0"/>
                <a:cs typeface="Times New Roman" panose="02020603050405020304" pitchFamily="18" charset="0"/>
              </a:rPr>
              <a:t>Ti</a:t>
            </a:r>
            <a:r>
              <a:rPr lang="en-US" altLang="zh-CN" sz="1800" dirty="0">
                <a:solidFill>
                  <a:srgbClr val="0070C0"/>
                </a:solidFill>
                <a:latin typeface="Times New Roman" panose="02020603050405020304" pitchFamily="18" charset="0"/>
                <a:cs typeface="Times New Roman" panose="02020603050405020304" pitchFamily="18" charset="0"/>
              </a:rPr>
              <a:t> coating is not clear   </a:t>
            </a:r>
          </a:p>
          <a:p>
            <a:pPr marL="87313" indent="-87313" algn="just">
              <a:buFont typeface="Arial" panose="020B0604020202020204" pitchFamily="34" charset="0"/>
              <a:buChar char="•"/>
            </a:pPr>
            <a:endParaRPr lang="en-US" altLang="zh-CN" sz="1800" dirty="0">
              <a:solidFill>
                <a:srgbClr val="0070C0"/>
              </a:solidFill>
              <a:latin typeface="Times New Roman" panose="02020603050405020304" pitchFamily="18" charset="0"/>
              <a:cs typeface="Times New Roman" panose="02020603050405020304" pitchFamily="18" charset="0"/>
            </a:endParaRPr>
          </a:p>
          <a:p>
            <a:pPr marL="87313" indent="-87313" algn="just">
              <a:buFont typeface="Arial" panose="020B0604020202020204" pitchFamily="34" charset="0"/>
              <a:buChar char="•"/>
            </a:pPr>
            <a:r>
              <a:rPr lang="en-US" altLang="zh-CN" sz="1800" dirty="0">
                <a:solidFill>
                  <a:srgbClr val="0070C0"/>
                </a:solidFill>
                <a:latin typeface="Times New Roman" panose="02020603050405020304" pitchFamily="18" charset="0"/>
                <a:cs typeface="Times New Roman" panose="02020603050405020304" pitchFamily="18" charset="0"/>
              </a:rPr>
              <a:t>A solid-state </a:t>
            </a:r>
            <a:r>
              <a:rPr lang="en-US" altLang="zh-CN" sz="1800" b="1" dirty="0">
                <a:solidFill>
                  <a:srgbClr val="FF0000"/>
                </a:solidFill>
                <a:latin typeface="Times New Roman" panose="02020603050405020304" pitchFamily="18" charset="0"/>
                <a:cs typeface="Times New Roman" panose="02020603050405020304" pitchFamily="18" charset="0"/>
              </a:rPr>
              <a:t>pulser</a:t>
            </a:r>
            <a:r>
              <a:rPr lang="en-US" altLang="zh-CN" sz="1800" dirty="0">
                <a:solidFill>
                  <a:srgbClr val="0070C0"/>
                </a:solidFill>
                <a:latin typeface="Times New Roman" panose="02020603050405020304" pitchFamily="18" charset="0"/>
                <a:cs typeface="Times New Roman" panose="02020603050405020304" pitchFamily="18" charset="0"/>
              </a:rPr>
              <a:t> prototype based on </a:t>
            </a:r>
            <a:r>
              <a:rPr lang="en-US" altLang="zh-CN" sz="1800" dirty="0" err="1">
                <a:solidFill>
                  <a:srgbClr val="0070C0"/>
                </a:solidFill>
                <a:latin typeface="Times New Roman" panose="02020603050405020304" pitchFamily="18" charset="0"/>
                <a:cs typeface="Times New Roman" panose="02020603050405020304" pitchFamily="18" charset="0"/>
              </a:rPr>
              <a:t>SiC</a:t>
            </a:r>
            <a:r>
              <a:rPr lang="en-US" altLang="zh-CN" sz="1800" dirty="0">
                <a:solidFill>
                  <a:srgbClr val="0070C0"/>
                </a:solidFill>
                <a:latin typeface="Times New Roman" panose="02020603050405020304" pitchFamily="18" charset="0"/>
                <a:cs typeface="Times New Roman" panose="02020603050405020304" pitchFamily="18" charset="0"/>
              </a:rPr>
              <a:t> MOSFET was done. But the pulse HV dose not meet CEPC requirement yet.</a:t>
            </a:r>
            <a:endParaRPr lang="en-US" altLang="zh-SG" sz="1800" dirty="0">
              <a:solidFill>
                <a:srgbClr val="0070C0"/>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1074E516-D874-4793-8F2A-222DF09ACC0D}"/>
              </a:ext>
            </a:extLst>
          </p:cNvPr>
          <p:cNvSpPr txBox="1"/>
          <p:nvPr/>
        </p:nvSpPr>
        <p:spPr>
          <a:xfrm>
            <a:off x="640417" y="1039852"/>
            <a:ext cx="10668560" cy="1015663"/>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
                <a:srgbClr val="FFC000"/>
              </a:buClr>
              <a:buSzPct val="80000"/>
              <a:buFont typeface="Wingdings" pitchFamily="2" charset="2"/>
              <a:buChar char="n"/>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The hardware R&amp;D in IHEP has covered almost all types of inj. and ext. devices for CEPC. Especially for R&amp;D projects that overlap with HEPS.</a:t>
            </a:r>
          </a:p>
          <a:p>
            <a:pPr marL="342900" marR="0" lvl="0" indent="-342900" algn="just" defTabSz="914400" rtl="0" eaLnBrk="1" fontAlgn="auto" latinLnBrk="0" hangingPunct="1">
              <a:spcBef>
                <a:spcPts val="0"/>
              </a:spcBef>
              <a:spcAft>
                <a:spcPts val="0"/>
              </a:spcAft>
              <a:buClr>
                <a:srgbClr val="FFC000"/>
              </a:buClr>
              <a:buSzPct val="80000"/>
              <a:buFont typeface="Wingdings" pitchFamily="2" charset="2"/>
              <a:buChar char="n"/>
              <a:tabLst/>
              <a:defRPr/>
            </a:pP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nvGrpSpPr>
          <p:cNvPr id="22" name="组合 21">
            <a:extLst>
              <a:ext uri="{FF2B5EF4-FFF2-40B4-BE49-F238E27FC236}">
                <a16:creationId xmlns:a16="http://schemas.microsoft.com/office/drawing/2014/main" id="{F91146CD-F157-44F5-9B2F-67E1E975E8E1}"/>
              </a:ext>
            </a:extLst>
          </p:cNvPr>
          <p:cNvGrpSpPr/>
          <p:nvPr/>
        </p:nvGrpSpPr>
        <p:grpSpPr>
          <a:xfrm>
            <a:off x="9392771" y="2684694"/>
            <a:ext cx="2077570" cy="919113"/>
            <a:chOff x="6988165" y="5610255"/>
            <a:chExt cx="2109717" cy="821946"/>
          </a:xfrm>
        </p:grpSpPr>
        <p:grpSp>
          <p:nvGrpSpPr>
            <p:cNvPr id="23" name="组合 22">
              <a:extLst>
                <a:ext uri="{FF2B5EF4-FFF2-40B4-BE49-F238E27FC236}">
                  <a16:creationId xmlns:a16="http://schemas.microsoft.com/office/drawing/2014/main" id="{217D4972-5F1E-46C4-8EC8-7E8910C26DC8}"/>
                </a:ext>
              </a:extLst>
            </p:cNvPr>
            <p:cNvGrpSpPr/>
            <p:nvPr/>
          </p:nvGrpSpPr>
          <p:grpSpPr>
            <a:xfrm>
              <a:off x="7156472" y="5614471"/>
              <a:ext cx="1368152" cy="327547"/>
              <a:chOff x="6948264" y="5259984"/>
              <a:chExt cx="1810543" cy="728811"/>
            </a:xfrm>
          </p:grpSpPr>
          <p:cxnSp>
            <p:nvCxnSpPr>
              <p:cNvPr id="35" name="直接连接符 34">
                <a:extLst>
                  <a:ext uri="{FF2B5EF4-FFF2-40B4-BE49-F238E27FC236}">
                    <a16:creationId xmlns:a16="http://schemas.microsoft.com/office/drawing/2014/main" id="{D77692F7-5B76-4728-841E-A43B0964F15B}"/>
                  </a:ext>
                </a:extLst>
              </p:cNvPr>
              <p:cNvCxnSpPr/>
              <p:nvPr/>
            </p:nvCxnSpPr>
            <p:spPr>
              <a:xfrm flipV="1">
                <a:off x="7164288" y="5259984"/>
                <a:ext cx="72008"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1EDDDF8-C344-4DB4-BC26-DD34B4326BEF}"/>
                  </a:ext>
                </a:extLst>
              </p:cNvPr>
              <p:cNvCxnSpPr/>
              <p:nvPr/>
            </p:nvCxnSpPr>
            <p:spPr>
              <a:xfrm>
                <a:off x="7236296" y="5259984"/>
                <a:ext cx="12241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0D82D7F0-1AD2-46DD-BF18-0CF27DAE1923}"/>
                  </a:ext>
                </a:extLst>
              </p:cNvPr>
              <p:cNvCxnSpPr/>
              <p:nvPr/>
            </p:nvCxnSpPr>
            <p:spPr>
              <a:xfrm flipH="1" flipV="1">
                <a:off x="8460432" y="5259984"/>
                <a:ext cx="72008"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145056F2-2BA5-461A-B1A9-DA716A892461}"/>
                  </a:ext>
                </a:extLst>
              </p:cNvPr>
              <p:cNvCxnSpPr/>
              <p:nvPr/>
            </p:nvCxnSpPr>
            <p:spPr>
              <a:xfrm>
                <a:off x="6948264" y="5980064"/>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74F6E19D-087A-4F43-832D-554A8D34635F}"/>
                  </a:ext>
                </a:extLst>
              </p:cNvPr>
              <p:cNvCxnSpPr/>
              <p:nvPr/>
            </p:nvCxnSpPr>
            <p:spPr>
              <a:xfrm>
                <a:off x="8542783" y="5988795"/>
                <a:ext cx="216024"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4" name="直接连接符 23">
              <a:extLst>
                <a:ext uri="{FF2B5EF4-FFF2-40B4-BE49-F238E27FC236}">
                  <a16:creationId xmlns:a16="http://schemas.microsoft.com/office/drawing/2014/main" id="{B599B533-77B1-4726-8084-00264D1016CC}"/>
                </a:ext>
              </a:extLst>
            </p:cNvPr>
            <p:cNvCxnSpPr/>
            <p:nvPr/>
          </p:nvCxnSpPr>
          <p:spPr>
            <a:xfrm>
              <a:off x="7328387" y="5935036"/>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053299F3-E008-4F41-9E50-EBE00A295FDA}"/>
                </a:ext>
              </a:extLst>
            </p:cNvPr>
            <p:cNvCxnSpPr/>
            <p:nvPr/>
          </p:nvCxnSpPr>
          <p:spPr>
            <a:xfrm>
              <a:off x="7403355" y="5935036"/>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2D7F914F-0E51-490D-A3BB-5DA5C80BA0F5}"/>
                </a:ext>
              </a:extLst>
            </p:cNvPr>
            <p:cNvCxnSpPr/>
            <p:nvPr/>
          </p:nvCxnSpPr>
          <p:spPr>
            <a:xfrm>
              <a:off x="6988165" y="6010937"/>
              <a:ext cx="3402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578A71A2-B472-4F03-A4F9-86C341768AF2}"/>
                </a:ext>
              </a:extLst>
            </p:cNvPr>
            <p:cNvCxnSpPr/>
            <p:nvPr/>
          </p:nvCxnSpPr>
          <p:spPr>
            <a:xfrm flipH="1">
              <a:off x="7413484" y="6005613"/>
              <a:ext cx="875892" cy="143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111960AF-E427-4BB7-91A6-584E32AD4345}"/>
                </a:ext>
              </a:extLst>
            </p:cNvPr>
            <p:cNvSpPr txBox="1"/>
            <p:nvPr/>
          </p:nvSpPr>
          <p:spPr>
            <a:xfrm>
              <a:off x="7012498" y="6091685"/>
              <a:ext cx="813172" cy="340516"/>
            </a:xfrm>
            <a:prstGeom prst="rect">
              <a:avLst/>
            </a:prstGeom>
            <a:noFill/>
          </p:spPr>
          <p:txBody>
            <a:bodyPr wrap="square" rtlCol="0">
              <a:spAutoFit/>
            </a:bodyPr>
            <a:lstStyle/>
            <a:p>
              <a:r>
                <a:rPr lang="en-US" altLang="zh-CN" sz="1000" dirty="0"/>
                <a:t>200n</a:t>
              </a:r>
              <a:r>
                <a:rPr lang="en-US" altLang="zh-CN" sz="1200" dirty="0"/>
                <a:t>s</a:t>
              </a:r>
              <a:endParaRPr lang="zh-CN" altLang="en-US" sz="1200" dirty="0"/>
            </a:p>
          </p:txBody>
        </p:sp>
        <p:cxnSp>
          <p:nvCxnSpPr>
            <p:cNvPr id="29" name="直接连接符 28">
              <a:extLst>
                <a:ext uri="{FF2B5EF4-FFF2-40B4-BE49-F238E27FC236}">
                  <a16:creationId xmlns:a16="http://schemas.microsoft.com/office/drawing/2014/main" id="{BE27ABC8-8B6D-4FD4-9484-8B53EC7DC06D}"/>
                </a:ext>
              </a:extLst>
            </p:cNvPr>
            <p:cNvCxnSpPr/>
            <p:nvPr/>
          </p:nvCxnSpPr>
          <p:spPr>
            <a:xfrm>
              <a:off x="8282508" y="5942812"/>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B8AD16AE-8676-499E-BC15-208C9F22BA8F}"/>
                </a:ext>
              </a:extLst>
            </p:cNvPr>
            <p:cNvCxnSpPr/>
            <p:nvPr/>
          </p:nvCxnSpPr>
          <p:spPr>
            <a:xfrm>
              <a:off x="8354516" y="5942812"/>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4E341272-D705-4F7D-A459-208194E33367}"/>
                </a:ext>
              </a:extLst>
            </p:cNvPr>
            <p:cNvCxnSpPr/>
            <p:nvPr/>
          </p:nvCxnSpPr>
          <p:spPr>
            <a:xfrm flipH="1" flipV="1">
              <a:off x="8361384" y="6006492"/>
              <a:ext cx="470884" cy="1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2463F0DE-9E85-485B-AB6A-6DC75280EC9A}"/>
                </a:ext>
              </a:extLst>
            </p:cNvPr>
            <p:cNvSpPr txBox="1"/>
            <p:nvPr/>
          </p:nvSpPr>
          <p:spPr>
            <a:xfrm>
              <a:off x="7394568" y="5610255"/>
              <a:ext cx="1152129" cy="302680"/>
            </a:xfrm>
            <a:prstGeom prst="rect">
              <a:avLst/>
            </a:prstGeom>
            <a:noFill/>
          </p:spPr>
          <p:txBody>
            <a:bodyPr wrap="square" rtlCol="0">
              <a:spAutoFit/>
            </a:bodyPr>
            <a:lstStyle/>
            <a:p>
              <a:r>
                <a:rPr lang="en-US" altLang="zh-CN" sz="1000" dirty="0"/>
                <a:t>40~2000ns</a:t>
              </a:r>
              <a:endParaRPr lang="zh-CN" altLang="en-US" sz="1000" dirty="0"/>
            </a:p>
          </p:txBody>
        </p:sp>
        <p:sp>
          <p:nvSpPr>
            <p:cNvPr id="33" name="文本框 32">
              <a:extLst>
                <a:ext uri="{FF2B5EF4-FFF2-40B4-BE49-F238E27FC236}">
                  <a16:creationId xmlns:a16="http://schemas.microsoft.com/office/drawing/2014/main" id="{4239CB1D-C30A-4DAA-A0E7-8D45656984CB}"/>
                </a:ext>
              </a:extLst>
            </p:cNvPr>
            <p:cNvSpPr txBox="1"/>
            <p:nvPr/>
          </p:nvSpPr>
          <p:spPr>
            <a:xfrm>
              <a:off x="8155509" y="6108873"/>
              <a:ext cx="762846" cy="302680"/>
            </a:xfrm>
            <a:prstGeom prst="rect">
              <a:avLst/>
            </a:prstGeom>
            <a:noFill/>
          </p:spPr>
          <p:txBody>
            <a:bodyPr wrap="square" rtlCol="0">
              <a:spAutoFit/>
            </a:bodyPr>
            <a:lstStyle/>
            <a:p>
              <a:r>
                <a:rPr lang="en-US" altLang="zh-CN" sz="1000" dirty="0"/>
                <a:t>200ns</a:t>
              </a:r>
              <a:endParaRPr lang="zh-CN" altLang="en-US" sz="1000" dirty="0"/>
            </a:p>
          </p:txBody>
        </p:sp>
        <p:sp>
          <p:nvSpPr>
            <p:cNvPr id="34" name="文本框 33">
              <a:extLst>
                <a:ext uri="{FF2B5EF4-FFF2-40B4-BE49-F238E27FC236}">
                  <a16:creationId xmlns:a16="http://schemas.microsoft.com/office/drawing/2014/main" id="{E0BAA6D5-C8E7-42FA-B84A-814DD5D951D8}"/>
                </a:ext>
              </a:extLst>
            </p:cNvPr>
            <p:cNvSpPr txBox="1"/>
            <p:nvPr/>
          </p:nvSpPr>
          <p:spPr>
            <a:xfrm>
              <a:off x="8477732" y="5753745"/>
              <a:ext cx="620150" cy="302680"/>
            </a:xfrm>
            <a:prstGeom prst="rect">
              <a:avLst/>
            </a:prstGeom>
            <a:noFill/>
          </p:spPr>
          <p:txBody>
            <a:bodyPr wrap="square" rtlCol="0">
              <a:spAutoFit/>
            </a:bodyPr>
            <a:lstStyle/>
            <a:p>
              <a:r>
                <a:rPr lang="en-US" altLang="zh-CN" sz="1000" dirty="0"/>
                <a:t>1kHz</a:t>
              </a:r>
              <a:endParaRPr lang="zh-CN" altLang="en-US" sz="1000" dirty="0"/>
            </a:p>
          </p:txBody>
        </p:sp>
      </p:grpSp>
      <p:sp>
        <p:nvSpPr>
          <p:cNvPr id="41" name="文本框 40">
            <a:extLst>
              <a:ext uri="{FF2B5EF4-FFF2-40B4-BE49-F238E27FC236}">
                <a16:creationId xmlns:a16="http://schemas.microsoft.com/office/drawing/2014/main" id="{02AD3C7B-C9FF-485F-B7CF-EA8A1A45DE3D}"/>
              </a:ext>
            </a:extLst>
          </p:cNvPr>
          <p:cNvSpPr txBox="1"/>
          <p:nvPr/>
        </p:nvSpPr>
        <p:spPr>
          <a:xfrm>
            <a:off x="653864" y="1887543"/>
            <a:ext cx="9101978" cy="1015663"/>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
                <a:srgbClr val="FFC000"/>
              </a:buClr>
              <a:buSzPct val="80000"/>
              <a:buFont typeface="Wingdings" pitchFamily="2" charset="2"/>
              <a:buChar char="n"/>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rPr>
              <a:t>The distributed parameter (delay-line) dipole kicker and the distributed parameter (delay-line) nonlinear kicker (trapezoid/adjustable PW=440~2420ns) are dedicated for CEPC.</a:t>
            </a:r>
          </a:p>
        </p:txBody>
      </p:sp>
      <p:sp>
        <p:nvSpPr>
          <p:cNvPr id="42" name="文本框 41">
            <a:extLst>
              <a:ext uri="{FF2B5EF4-FFF2-40B4-BE49-F238E27FC236}">
                <a16:creationId xmlns:a16="http://schemas.microsoft.com/office/drawing/2014/main" id="{7D943563-276F-4630-BBE4-2D1AB1D44CC6}"/>
              </a:ext>
            </a:extLst>
          </p:cNvPr>
          <p:cNvSpPr txBox="1"/>
          <p:nvPr/>
        </p:nvSpPr>
        <p:spPr>
          <a:xfrm>
            <a:off x="10996863" y="665747"/>
            <a:ext cx="1195137" cy="369332"/>
          </a:xfrm>
          <a:prstGeom prst="rect">
            <a:avLst/>
          </a:prstGeom>
          <a:noFill/>
        </p:spPr>
        <p:txBody>
          <a:bodyPr wrap="square" rtlCol="0">
            <a:spAutoFit/>
          </a:bodyPr>
          <a:lstStyle/>
          <a:p>
            <a:r>
              <a:rPr lang="en-US" altLang="zh-SG" dirty="0"/>
              <a:t>J. H. Chen</a:t>
            </a:r>
            <a:endParaRPr lang="zh-SG" altLang="en-US" dirty="0"/>
          </a:p>
        </p:txBody>
      </p:sp>
    </p:spTree>
    <p:extLst>
      <p:ext uri="{BB962C8B-B14F-4D97-AF65-F5344CB8AC3E}">
        <p14:creationId xmlns:p14="http://schemas.microsoft.com/office/powerpoint/2010/main" val="3137454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5D70D99-DB15-4628-A27A-832FEB137E03}"/>
              </a:ext>
            </a:extLst>
          </p:cNvPr>
          <p:cNvPicPr>
            <a:picLocks noChangeAspect="1"/>
          </p:cNvPicPr>
          <p:nvPr/>
        </p:nvPicPr>
        <p:blipFill>
          <a:blip r:embed="rId2"/>
          <a:stretch>
            <a:fillRect/>
          </a:stretch>
        </p:blipFill>
        <p:spPr>
          <a:xfrm>
            <a:off x="3825094" y="2192203"/>
            <a:ext cx="2520000" cy="2473591"/>
          </a:xfrm>
          <a:prstGeom prst="rect">
            <a:avLst/>
          </a:prstGeom>
        </p:spPr>
      </p:pic>
      <p:sp>
        <p:nvSpPr>
          <p:cNvPr id="2" name="内容占位符 1">
            <a:extLst>
              <a:ext uri="{FF2B5EF4-FFF2-40B4-BE49-F238E27FC236}">
                <a16:creationId xmlns:a16="http://schemas.microsoft.com/office/drawing/2014/main" id="{8E691D86-C45B-48EE-9B37-49A33555C2E1}"/>
              </a:ext>
            </a:extLst>
          </p:cNvPr>
          <p:cNvSpPr>
            <a:spLocks noGrp="1"/>
          </p:cNvSpPr>
          <p:nvPr>
            <p:ph idx="1"/>
          </p:nvPr>
        </p:nvSpPr>
        <p:spPr>
          <a:xfrm>
            <a:off x="609600" y="1185008"/>
            <a:ext cx="10972800" cy="4840303"/>
          </a:xfrm>
        </p:spPr>
        <p:txBody>
          <a:bodyPr/>
          <a:lstStyle/>
          <a:p>
            <a:r>
              <a:rPr lang="en-US" dirty="0"/>
              <a:t>Magnet supports and mockup tunnel</a:t>
            </a:r>
          </a:p>
          <a:p>
            <a:pPr lvl="1"/>
            <a:r>
              <a:rPr lang="en-US" sz="2000" dirty="0"/>
              <a:t>For the TDR design, the Booster ring is 2.4 meters higher above Collider. </a:t>
            </a:r>
            <a:r>
              <a:rPr lang="en-US" sz="2000" dirty="0">
                <a:sym typeface="Wingdings" panose="05000000000000000000" pitchFamily="2" charset="2"/>
              </a:rPr>
              <a:t> </a:t>
            </a:r>
            <a:r>
              <a:rPr lang="en-US" altLang="zh-CN" sz="2000" dirty="0">
                <a:sym typeface="Wingdings" panose="05000000000000000000" pitchFamily="2" charset="2"/>
              </a:rPr>
              <a:t>Reasonable </a:t>
            </a:r>
            <a:r>
              <a:rPr lang="en-US" sz="2000" dirty="0">
                <a:sym typeface="Wingdings" panose="05000000000000000000" pitchFamily="2" charset="2"/>
              </a:rPr>
              <a:t>stability </a:t>
            </a:r>
            <a:r>
              <a:rPr lang="en-US" altLang="zh-CN" sz="2000" dirty="0">
                <a:sym typeface="Wingdings" panose="05000000000000000000" pitchFamily="2" charset="2"/>
              </a:rPr>
              <a:t>by optimizing the </a:t>
            </a:r>
            <a:r>
              <a:rPr lang="en-US" sz="2000" dirty="0">
                <a:sym typeface="Wingdings" panose="05000000000000000000" pitchFamily="2" charset="2"/>
              </a:rPr>
              <a:t> supports.</a:t>
            </a:r>
            <a:endParaRPr lang="en-US" dirty="0"/>
          </a:p>
        </p:txBody>
      </p:sp>
      <p:sp>
        <p:nvSpPr>
          <p:cNvPr id="3" name="标题 2">
            <a:extLst>
              <a:ext uri="{FF2B5EF4-FFF2-40B4-BE49-F238E27FC236}">
                <a16:creationId xmlns:a16="http://schemas.microsoft.com/office/drawing/2014/main" id="{CB343135-FB27-438B-B9D3-7F8DC3ED90FF}"/>
              </a:ext>
            </a:extLst>
          </p:cNvPr>
          <p:cNvSpPr>
            <a:spLocks noGrp="1"/>
          </p:cNvSpPr>
          <p:nvPr>
            <p:ph type="title"/>
          </p:nvPr>
        </p:nvSpPr>
        <p:spPr>
          <a:xfrm>
            <a:off x="303641" y="95787"/>
            <a:ext cx="10763325" cy="725470"/>
          </a:xfrm>
        </p:spPr>
        <p:txBody>
          <a:bodyPr>
            <a:normAutofit/>
          </a:bodyPr>
          <a:lstStyle/>
          <a:p>
            <a:pPr algn="ctr"/>
            <a:r>
              <a:rPr lang="en-US" altLang="zh-CN" sz="3600" dirty="0">
                <a:solidFill>
                  <a:srgbClr val="C00000"/>
                </a:solidFill>
                <a:latin typeface="Arial" panose="020B0604020202020204" pitchFamily="34" charset="0"/>
                <a:ea typeface="+mj-ea"/>
                <a:cs typeface="Arial" panose="020B0604020202020204" pitchFamily="34" charset="0"/>
              </a:rPr>
              <a:t>Mechanics plan in EDR </a:t>
            </a:r>
            <a:endParaRPr lang="en-US" sz="3600" dirty="0">
              <a:solidFill>
                <a:srgbClr val="C00000"/>
              </a:solidFill>
              <a:latin typeface="Arial" panose="020B0604020202020204" pitchFamily="34" charset="0"/>
              <a:ea typeface="+mj-ea"/>
              <a:cs typeface="Arial" panose="020B0604020202020204" pitchFamily="34" charset="0"/>
            </a:endParaRPr>
          </a:p>
        </p:txBody>
      </p:sp>
      <p:sp>
        <p:nvSpPr>
          <p:cNvPr id="5" name="灯片编号占位符 4">
            <a:extLst>
              <a:ext uri="{FF2B5EF4-FFF2-40B4-BE49-F238E27FC236}">
                <a16:creationId xmlns:a16="http://schemas.microsoft.com/office/drawing/2014/main" id="{2540B88A-BB71-4649-927F-49F9BB592320}"/>
              </a:ext>
            </a:extLst>
          </p:cNvPr>
          <p:cNvSpPr>
            <a:spLocks noGrp="1"/>
          </p:cNvSpPr>
          <p:nvPr>
            <p:ph type="sldNum" sz="quarter" idx="12"/>
          </p:nvPr>
        </p:nvSpPr>
        <p:spPr>
          <a:xfrm>
            <a:off x="9170737" y="6288974"/>
            <a:ext cx="2844800" cy="365125"/>
          </a:xfrm>
        </p:spPr>
        <p:txBody>
          <a:bodyPr/>
          <a:lstStyle/>
          <a:p>
            <a:fld id="{F15E9139-A00B-4B2A-98A6-095DC08F1345}" type="slidenum">
              <a:rPr lang="zh-CN" altLang="en-US" smtClean="0"/>
              <a:pPr/>
              <a:t>24</a:t>
            </a:fld>
            <a:endParaRPr lang="zh-CN" altLang="en-US"/>
          </a:p>
        </p:txBody>
      </p:sp>
      <p:pic>
        <p:nvPicPr>
          <p:cNvPr id="14" name="图片 13" descr="Diagram&#10;&#10;Description automatically generated">
            <a:extLst>
              <a:ext uri="{FF2B5EF4-FFF2-40B4-BE49-F238E27FC236}">
                <a16:creationId xmlns:a16="http://schemas.microsoft.com/office/drawing/2014/main" id="{1BD5E754-1A03-494A-99D2-69E714D4F2DC}"/>
              </a:ext>
            </a:extLst>
          </p:cNvPr>
          <p:cNvPicPr>
            <a:picLocks noChangeAspect="1"/>
          </p:cNvPicPr>
          <p:nvPr/>
        </p:nvPicPr>
        <p:blipFill>
          <a:blip r:embed="rId3"/>
          <a:stretch>
            <a:fillRect/>
          </a:stretch>
        </p:blipFill>
        <p:spPr>
          <a:xfrm>
            <a:off x="138561" y="2996952"/>
            <a:ext cx="3600000" cy="2996737"/>
          </a:xfrm>
          <a:prstGeom prst="rect">
            <a:avLst/>
          </a:prstGeom>
        </p:spPr>
      </p:pic>
      <p:pic>
        <p:nvPicPr>
          <p:cNvPr id="23" name="图片 22">
            <a:extLst>
              <a:ext uri="{FF2B5EF4-FFF2-40B4-BE49-F238E27FC236}">
                <a16:creationId xmlns:a16="http://schemas.microsoft.com/office/drawing/2014/main" id="{D85759F2-6E5E-4602-9A3B-50860E12A46E}"/>
              </a:ext>
            </a:extLst>
          </p:cNvPr>
          <p:cNvPicPr>
            <a:picLocks noChangeAspect="1"/>
          </p:cNvPicPr>
          <p:nvPr/>
        </p:nvPicPr>
        <p:blipFill>
          <a:blip r:embed="rId4"/>
          <a:stretch>
            <a:fillRect/>
          </a:stretch>
        </p:blipFill>
        <p:spPr>
          <a:xfrm>
            <a:off x="6871519" y="2438552"/>
            <a:ext cx="2520000" cy="1980895"/>
          </a:xfrm>
          <a:prstGeom prst="rect">
            <a:avLst/>
          </a:prstGeom>
        </p:spPr>
      </p:pic>
      <p:sp>
        <p:nvSpPr>
          <p:cNvPr id="6" name="箭头: 右 5">
            <a:extLst>
              <a:ext uri="{FF2B5EF4-FFF2-40B4-BE49-F238E27FC236}">
                <a16:creationId xmlns:a16="http://schemas.microsoft.com/office/drawing/2014/main" id="{1768CDB2-A269-40BD-8C16-7542B0ABD583}"/>
              </a:ext>
            </a:extLst>
          </p:cNvPr>
          <p:cNvSpPr/>
          <p:nvPr/>
        </p:nvSpPr>
        <p:spPr>
          <a:xfrm>
            <a:off x="6096000" y="3428999"/>
            <a:ext cx="913441" cy="3600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6">
            <a:extLst>
              <a:ext uri="{FF2B5EF4-FFF2-40B4-BE49-F238E27FC236}">
                <a16:creationId xmlns:a16="http://schemas.microsoft.com/office/drawing/2014/main" id="{20F122DB-E14B-47CB-B107-8BF45102C17C}"/>
              </a:ext>
            </a:extLst>
          </p:cNvPr>
          <p:cNvSpPr txBox="1"/>
          <p:nvPr/>
        </p:nvSpPr>
        <p:spPr>
          <a:xfrm>
            <a:off x="6679186" y="2365505"/>
            <a:ext cx="1654087" cy="646331"/>
          </a:xfrm>
          <a:prstGeom prst="rect">
            <a:avLst/>
          </a:prstGeom>
          <a:noFill/>
        </p:spPr>
        <p:txBody>
          <a:bodyPr wrap="square" rtlCol="0">
            <a:spAutoFit/>
          </a:bodyPr>
          <a:lstStyle/>
          <a:p>
            <a:r>
              <a:rPr lang="en-US" dirty="0"/>
              <a:t>Change support height</a:t>
            </a:r>
          </a:p>
        </p:txBody>
      </p:sp>
      <p:pic>
        <p:nvPicPr>
          <p:cNvPr id="24" name="图片 23">
            <a:extLst>
              <a:ext uri="{FF2B5EF4-FFF2-40B4-BE49-F238E27FC236}">
                <a16:creationId xmlns:a16="http://schemas.microsoft.com/office/drawing/2014/main" id="{CDB3A730-7A8F-4413-BF6A-8CBF6E71CA28}"/>
              </a:ext>
            </a:extLst>
          </p:cNvPr>
          <p:cNvPicPr>
            <a:picLocks noChangeAspect="1"/>
          </p:cNvPicPr>
          <p:nvPr/>
        </p:nvPicPr>
        <p:blipFill rotWithShape="1">
          <a:blip r:embed="rId5"/>
          <a:srcRect l="30991"/>
          <a:stretch/>
        </p:blipFill>
        <p:spPr>
          <a:xfrm>
            <a:off x="9231469" y="5003599"/>
            <a:ext cx="2520000" cy="1676091"/>
          </a:xfrm>
          <a:prstGeom prst="rect">
            <a:avLst/>
          </a:prstGeom>
        </p:spPr>
      </p:pic>
      <p:sp>
        <p:nvSpPr>
          <p:cNvPr id="28" name="文本框 27">
            <a:extLst>
              <a:ext uri="{FF2B5EF4-FFF2-40B4-BE49-F238E27FC236}">
                <a16:creationId xmlns:a16="http://schemas.microsoft.com/office/drawing/2014/main" id="{A1D0E72B-E4F7-4790-BF18-79119AC70A9D}"/>
              </a:ext>
            </a:extLst>
          </p:cNvPr>
          <p:cNvSpPr txBox="1"/>
          <p:nvPr/>
        </p:nvSpPr>
        <p:spPr>
          <a:xfrm>
            <a:off x="9433175" y="4566516"/>
            <a:ext cx="1806328" cy="646331"/>
          </a:xfrm>
          <a:prstGeom prst="rect">
            <a:avLst/>
          </a:prstGeom>
          <a:noFill/>
        </p:spPr>
        <p:txBody>
          <a:bodyPr wrap="square" rtlCol="0">
            <a:spAutoFit/>
          </a:bodyPr>
          <a:lstStyle/>
          <a:p>
            <a:r>
              <a:rPr lang="en-US" dirty="0"/>
              <a:t>Change support number</a:t>
            </a:r>
          </a:p>
        </p:txBody>
      </p:sp>
      <p:pic>
        <p:nvPicPr>
          <p:cNvPr id="29" name="图片 28">
            <a:extLst>
              <a:ext uri="{FF2B5EF4-FFF2-40B4-BE49-F238E27FC236}">
                <a16:creationId xmlns:a16="http://schemas.microsoft.com/office/drawing/2014/main" id="{E7FBA026-447F-4355-BCE8-98DA60C648C3}"/>
              </a:ext>
            </a:extLst>
          </p:cNvPr>
          <p:cNvPicPr>
            <a:picLocks noChangeAspect="1"/>
          </p:cNvPicPr>
          <p:nvPr/>
        </p:nvPicPr>
        <p:blipFill rotWithShape="1">
          <a:blip r:embed="rId6"/>
          <a:srcRect l="32557"/>
          <a:stretch/>
        </p:blipFill>
        <p:spPr>
          <a:xfrm>
            <a:off x="9391518" y="2614838"/>
            <a:ext cx="2520000" cy="1988362"/>
          </a:xfrm>
          <a:prstGeom prst="rect">
            <a:avLst/>
          </a:prstGeom>
        </p:spPr>
      </p:pic>
      <p:sp>
        <p:nvSpPr>
          <p:cNvPr id="30" name="文本框 29">
            <a:extLst>
              <a:ext uri="{FF2B5EF4-FFF2-40B4-BE49-F238E27FC236}">
                <a16:creationId xmlns:a16="http://schemas.microsoft.com/office/drawing/2014/main" id="{3ECD3E2C-DF94-4F18-8D4D-DDA68A86D761}"/>
              </a:ext>
            </a:extLst>
          </p:cNvPr>
          <p:cNvSpPr txBox="1"/>
          <p:nvPr/>
        </p:nvSpPr>
        <p:spPr>
          <a:xfrm>
            <a:off x="9331408" y="2419972"/>
            <a:ext cx="1654087" cy="646331"/>
          </a:xfrm>
          <a:prstGeom prst="rect">
            <a:avLst/>
          </a:prstGeom>
          <a:noFill/>
        </p:spPr>
        <p:txBody>
          <a:bodyPr wrap="square" rtlCol="0">
            <a:spAutoFit/>
          </a:bodyPr>
          <a:lstStyle/>
          <a:p>
            <a:r>
              <a:rPr lang="en-US" dirty="0"/>
              <a:t>Change steel sections</a:t>
            </a:r>
          </a:p>
        </p:txBody>
      </p:sp>
      <p:pic>
        <p:nvPicPr>
          <p:cNvPr id="31" name="图片 30">
            <a:extLst>
              <a:ext uri="{FF2B5EF4-FFF2-40B4-BE49-F238E27FC236}">
                <a16:creationId xmlns:a16="http://schemas.microsoft.com/office/drawing/2014/main" id="{AB488016-133D-4422-8989-4316F0C5150E}"/>
              </a:ext>
            </a:extLst>
          </p:cNvPr>
          <p:cNvPicPr>
            <a:picLocks noChangeAspect="1"/>
          </p:cNvPicPr>
          <p:nvPr/>
        </p:nvPicPr>
        <p:blipFill>
          <a:blip r:embed="rId7"/>
          <a:stretch>
            <a:fillRect/>
          </a:stretch>
        </p:blipFill>
        <p:spPr>
          <a:xfrm>
            <a:off x="3894055" y="4501207"/>
            <a:ext cx="2520000" cy="2141863"/>
          </a:xfrm>
          <a:prstGeom prst="rect">
            <a:avLst/>
          </a:prstGeom>
          <a:noFill/>
          <a:ln>
            <a:noFill/>
          </a:ln>
        </p:spPr>
      </p:pic>
      <p:pic>
        <p:nvPicPr>
          <p:cNvPr id="8" name="图片 7">
            <a:extLst>
              <a:ext uri="{FF2B5EF4-FFF2-40B4-BE49-F238E27FC236}">
                <a16:creationId xmlns:a16="http://schemas.microsoft.com/office/drawing/2014/main" id="{79A1F17A-65D7-4B54-8037-CA194EF24160}"/>
              </a:ext>
            </a:extLst>
          </p:cNvPr>
          <p:cNvPicPr>
            <a:picLocks noChangeAspect="1"/>
          </p:cNvPicPr>
          <p:nvPr/>
        </p:nvPicPr>
        <p:blipFill>
          <a:blip r:embed="rId8"/>
          <a:stretch>
            <a:fillRect/>
          </a:stretch>
        </p:blipFill>
        <p:spPr>
          <a:xfrm>
            <a:off x="6438562" y="4537805"/>
            <a:ext cx="2520000" cy="2018605"/>
          </a:xfrm>
          <a:prstGeom prst="rect">
            <a:avLst/>
          </a:prstGeom>
        </p:spPr>
      </p:pic>
      <p:sp>
        <p:nvSpPr>
          <p:cNvPr id="4" name="文本框 3">
            <a:extLst>
              <a:ext uri="{FF2B5EF4-FFF2-40B4-BE49-F238E27FC236}">
                <a16:creationId xmlns:a16="http://schemas.microsoft.com/office/drawing/2014/main" id="{6EE08189-5459-4D56-8FE7-DB17CDEF9363}"/>
              </a:ext>
            </a:extLst>
          </p:cNvPr>
          <p:cNvSpPr txBox="1"/>
          <p:nvPr/>
        </p:nvSpPr>
        <p:spPr>
          <a:xfrm>
            <a:off x="10952629" y="679076"/>
            <a:ext cx="1239371" cy="307777"/>
          </a:xfrm>
          <a:prstGeom prst="rect">
            <a:avLst/>
          </a:prstGeom>
          <a:noFill/>
        </p:spPr>
        <p:txBody>
          <a:bodyPr wrap="square" rtlCol="0">
            <a:spAutoFit/>
          </a:bodyPr>
          <a:lstStyle/>
          <a:p>
            <a:r>
              <a:rPr lang="en-US" altLang="zh-SG" sz="1400" dirty="0"/>
              <a:t>H. J. Wang</a:t>
            </a:r>
            <a:endParaRPr lang="zh-SG" altLang="en-US" sz="1400" dirty="0"/>
          </a:p>
        </p:txBody>
      </p:sp>
      <p:sp>
        <p:nvSpPr>
          <p:cNvPr id="9" name="页脚占位符 8">
            <a:extLst>
              <a:ext uri="{FF2B5EF4-FFF2-40B4-BE49-F238E27FC236}">
                <a16:creationId xmlns:a16="http://schemas.microsoft.com/office/drawing/2014/main" id="{92082F68-A01F-498B-AB68-25739CF3E290}"/>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3335798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F043B54-DBCE-488E-9750-CC6C58A32A3C}"/>
              </a:ext>
            </a:extLst>
          </p:cNvPr>
          <p:cNvSpPr>
            <a:spLocks noGrp="1"/>
          </p:cNvSpPr>
          <p:nvPr>
            <p:ph idx="1"/>
          </p:nvPr>
        </p:nvSpPr>
        <p:spPr/>
        <p:txBody>
          <a:bodyPr>
            <a:normAutofit/>
          </a:bodyPr>
          <a:lstStyle/>
          <a:p>
            <a:r>
              <a:rPr lang="en-US" dirty="0"/>
              <a:t>Booster magnet supports plan</a:t>
            </a:r>
          </a:p>
          <a:p>
            <a:pPr lvl="1"/>
            <a:r>
              <a:rPr lang="en-US" sz="2000" dirty="0"/>
              <a:t>The final magnet support scheme</a:t>
            </a:r>
          </a:p>
          <a:p>
            <a:pPr lvl="1"/>
            <a:r>
              <a:rPr lang="en-US" sz="2000" dirty="0"/>
              <a:t>The deformation and stability simulation and optimization.</a:t>
            </a:r>
          </a:p>
          <a:p>
            <a:pPr lvl="1"/>
            <a:r>
              <a:rPr lang="en-US" sz="2000" dirty="0"/>
              <a:t>Verification of support structure, stability, installation and alignment in a mockup tunnel.</a:t>
            </a:r>
          </a:p>
          <a:p>
            <a:pPr lvl="1"/>
            <a:r>
              <a:rPr lang="en-US" sz="2000" dirty="0"/>
              <a:t>Considering method for efficient installation and alignment: semi-automatic adjustment and high-precision alignment field.</a:t>
            </a:r>
          </a:p>
          <a:p>
            <a:pPr lvl="1"/>
            <a:endParaRPr lang="en-US" dirty="0"/>
          </a:p>
        </p:txBody>
      </p:sp>
      <p:sp>
        <p:nvSpPr>
          <p:cNvPr id="3" name="标题 2">
            <a:extLst>
              <a:ext uri="{FF2B5EF4-FFF2-40B4-BE49-F238E27FC236}">
                <a16:creationId xmlns:a16="http://schemas.microsoft.com/office/drawing/2014/main" id="{3C10A084-1C3A-40CF-8BF2-BF5FEFDA0B6D}"/>
              </a:ext>
            </a:extLst>
          </p:cNvPr>
          <p:cNvSpPr>
            <a:spLocks noGrp="1"/>
          </p:cNvSpPr>
          <p:nvPr>
            <p:ph type="title"/>
          </p:nvPr>
        </p:nvSpPr>
        <p:spPr>
          <a:xfrm>
            <a:off x="666713" y="142852"/>
            <a:ext cx="10393494" cy="725470"/>
          </a:xfrm>
        </p:spPr>
        <p:txBody>
          <a:bodyPr>
            <a:normAutofit/>
          </a:bodyPr>
          <a:lstStyle/>
          <a:p>
            <a:pPr algn="ctr"/>
            <a:r>
              <a:rPr lang="en-US" altLang="zh-CN" sz="3600" dirty="0">
                <a:solidFill>
                  <a:srgbClr val="C00000"/>
                </a:solidFill>
                <a:latin typeface="Arial" panose="020B0604020202020204" pitchFamily="34" charset="0"/>
                <a:ea typeface="+mj-ea"/>
                <a:cs typeface="Arial" panose="020B0604020202020204" pitchFamily="34" charset="0"/>
              </a:rPr>
              <a:t>Mechanics plan in EDR </a:t>
            </a:r>
            <a:endParaRPr lang="en-US" sz="3600" dirty="0">
              <a:solidFill>
                <a:srgbClr val="C00000"/>
              </a:solidFill>
              <a:latin typeface="Arial" panose="020B0604020202020204" pitchFamily="34" charset="0"/>
              <a:ea typeface="+mj-ea"/>
              <a:cs typeface="Arial" panose="020B0604020202020204" pitchFamily="34" charset="0"/>
            </a:endParaRPr>
          </a:p>
        </p:txBody>
      </p:sp>
      <p:sp>
        <p:nvSpPr>
          <p:cNvPr id="5" name="灯片编号占位符 4">
            <a:extLst>
              <a:ext uri="{FF2B5EF4-FFF2-40B4-BE49-F238E27FC236}">
                <a16:creationId xmlns:a16="http://schemas.microsoft.com/office/drawing/2014/main" id="{6A07C471-B417-48D5-8612-61DE9181A5D0}"/>
              </a:ext>
            </a:extLst>
          </p:cNvPr>
          <p:cNvSpPr>
            <a:spLocks noGrp="1"/>
          </p:cNvSpPr>
          <p:nvPr>
            <p:ph type="sldNum" sz="quarter" idx="12"/>
          </p:nvPr>
        </p:nvSpPr>
        <p:spPr/>
        <p:txBody>
          <a:bodyPr/>
          <a:lstStyle/>
          <a:p>
            <a:fld id="{F15E9139-A00B-4B2A-98A6-095DC08F1345}" type="slidenum">
              <a:rPr lang="zh-CN" altLang="en-US" smtClean="0"/>
              <a:pPr/>
              <a:t>25</a:t>
            </a:fld>
            <a:endParaRPr lang="zh-CN" altLang="en-US" dirty="0"/>
          </a:p>
        </p:txBody>
      </p:sp>
      <p:pic>
        <p:nvPicPr>
          <p:cNvPr id="6" name="图片 5">
            <a:extLst>
              <a:ext uri="{FF2B5EF4-FFF2-40B4-BE49-F238E27FC236}">
                <a16:creationId xmlns:a16="http://schemas.microsoft.com/office/drawing/2014/main" id="{BF8C862C-3795-4C13-9B2D-410E587EAB1C}"/>
              </a:ext>
            </a:extLst>
          </p:cNvPr>
          <p:cNvPicPr>
            <a:picLocks noChangeAspect="1"/>
          </p:cNvPicPr>
          <p:nvPr/>
        </p:nvPicPr>
        <p:blipFill>
          <a:blip r:embed="rId2"/>
          <a:stretch>
            <a:fillRect/>
          </a:stretch>
        </p:blipFill>
        <p:spPr>
          <a:xfrm>
            <a:off x="911424" y="3777372"/>
            <a:ext cx="6480000" cy="2662735"/>
          </a:xfrm>
          <a:prstGeom prst="rect">
            <a:avLst/>
          </a:prstGeom>
        </p:spPr>
      </p:pic>
      <p:pic>
        <p:nvPicPr>
          <p:cNvPr id="9" name="图片 8">
            <a:extLst>
              <a:ext uri="{FF2B5EF4-FFF2-40B4-BE49-F238E27FC236}">
                <a16:creationId xmlns:a16="http://schemas.microsoft.com/office/drawing/2014/main" id="{2A3496D9-C76B-4E56-9619-2F0B2A55CC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8537"/>
          <a:stretch/>
        </p:blipFill>
        <p:spPr>
          <a:xfrm>
            <a:off x="7968208" y="3934382"/>
            <a:ext cx="3240000" cy="2348717"/>
          </a:xfrm>
          <a:prstGeom prst="rect">
            <a:avLst/>
          </a:prstGeom>
        </p:spPr>
      </p:pic>
      <p:sp>
        <p:nvSpPr>
          <p:cNvPr id="7" name="文本框 6">
            <a:extLst>
              <a:ext uri="{FF2B5EF4-FFF2-40B4-BE49-F238E27FC236}">
                <a16:creationId xmlns:a16="http://schemas.microsoft.com/office/drawing/2014/main" id="{2B25BF35-724C-4482-B68E-91393059FBA3}"/>
              </a:ext>
            </a:extLst>
          </p:cNvPr>
          <p:cNvSpPr txBox="1"/>
          <p:nvPr/>
        </p:nvSpPr>
        <p:spPr>
          <a:xfrm>
            <a:off x="10952629" y="1095935"/>
            <a:ext cx="1239371" cy="307777"/>
          </a:xfrm>
          <a:prstGeom prst="rect">
            <a:avLst/>
          </a:prstGeom>
          <a:noFill/>
        </p:spPr>
        <p:txBody>
          <a:bodyPr wrap="square" rtlCol="0">
            <a:spAutoFit/>
          </a:bodyPr>
          <a:lstStyle/>
          <a:p>
            <a:r>
              <a:rPr lang="en-US" altLang="zh-SG" sz="1400" dirty="0"/>
              <a:t>H. J. Wang</a:t>
            </a:r>
            <a:endParaRPr lang="zh-SG" altLang="en-US" sz="1400" dirty="0"/>
          </a:p>
        </p:txBody>
      </p:sp>
      <p:sp>
        <p:nvSpPr>
          <p:cNvPr id="4" name="页脚占位符 3">
            <a:extLst>
              <a:ext uri="{FF2B5EF4-FFF2-40B4-BE49-F238E27FC236}">
                <a16:creationId xmlns:a16="http://schemas.microsoft.com/office/drawing/2014/main" id="{55DA6BD6-0C0C-4AA1-BDC7-06AA2873B1A9}"/>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3304938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F0868C8F-5AE8-452A-BFFC-8025644D7C7B}"/>
              </a:ext>
            </a:extLst>
          </p:cNvPr>
          <p:cNvPicPr>
            <a:picLocks noChangeAspect="1"/>
          </p:cNvPicPr>
          <p:nvPr/>
        </p:nvPicPr>
        <p:blipFill rotWithShape="1">
          <a:blip r:embed="rId2"/>
          <a:srcRect l="38177"/>
          <a:stretch/>
        </p:blipFill>
        <p:spPr>
          <a:xfrm>
            <a:off x="5257800" y="4820766"/>
            <a:ext cx="1653668" cy="966972"/>
          </a:xfrm>
          <a:prstGeom prst="rect">
            <a:avLst/>
          </a:prstGeom>
        </p:spPr>
      </p:pic>
      <p:pic>
        <p:nvPicPr>
          <p:cNvPr id="24" name="图片 23">
            <a:extLst>
              <a:ext uri="{FF2B5EF4-FFF2-40B4-BE49-F238E27FC236}">
                <a16:creationId xmlns:a16="http://schemas.microsoft.com/office/drawing/2014/main" id="{7552D84B-0791-4D05-AAC7-2A97EE06316F}"/>
              </a:ext>
            </a:extLst>
          </p:cNvPr>
          <p:cNvPicPr>
            <a:picLocks noChangeAspect="1"/>
          </p:cNvPicPr>
          <p:nvPr/>
        </p:nvPicPr>
        <p:blipFill>
          <a:blip r:embed="rId3"/>
          <a:stretch>
            <a:fillRect/>
          </a:stretch>
        </p:blipFill>
        <p:spPr>
          <a:xfrm>
            <a:off x="5264524" y="3808068"/>
            <a:ext cx="1661771" cy="1006592"/>
          </a:xfrm>
          <a:prstGeom prst="rect">
            <a:avLst/>
          </a:prstGeom>
        </p:spPr>
      </p:pic>
      <p:sp>
        <p:nvSpPr>
          <p:cNvPr id="3" name="标题 2">
            <a:extLst>
              <a:ext uri="{FF2B5EF4-FFF2-40B4-BE49-F238E27FC236}">
                <a16:creationId xmlns:a16="http://schemas.microsoft.com/office/drawing/2014/main" id="{02A8BE17-2991-4C01-A2DF-BB6A02B95BFA}"/>
              </a:ext>
            </a:extLst>
          </p:cNvPr>
          <p:cNvSpPr>
            <a:spLocks noGrp="1"/>
          </p:cNvSpPr>
          <p:nvPr>
            <p:ph type="title"/>
          </p:nvPr>
        </p:nvSpPr>
        <p:spPr/>
        <p:txBody>
          <a:bodyPr/>
          <a:lstStyle/>
          <a:p>
            <a:pPr algn="ctr">
              <a:lnSpc>
                <a:spcPct val="90000"/>
              </a:lnSpc>
            </a:pPr>
            <a:r>
              <a:rPr lang="en-US" altLang="zh-SG" sz="4000" dirty="0">
                <a:solidFill>
                  <a:srgbClr val="C00000"/>
                </a:solidFill>
                <a:effectLst/>
                <a:latin typeface="Arial" panose="020B0604020202020204" pitchFamily="34" charset="0"/>
                <a:ea typeface="宋体" panose="02010600030101010101" pitchFamily="2" charset="-122"/>
                <a:cs typeface="Arial" panose="020B0604020202020204" pitchFamily="34" charset="0"/>
              </a:rPr>
              <a:t>CEPC Damping Ring</a:t>
            </a:r>
            <a:endParaRPr lang="zh-SG" altLang="en-US" sz="40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p:txBody>
      </p:sp>
      <p:sp>
        <p:nvSpPr>
          <p:cNvPr id="5" name="灯片编号占位符 4">
            <a:extLst>
              <a:ext uri="{FF2B5EF4-FFF2-40B4-BE49-F238E27FC236}">
                <a16:creationId xmlns:a16="http://schemas.microsoft.com/office/drawing/2014/main" id="{32F1375B-6D64-44A4-BD98-097542FF1BCB}"/>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a:p>
        </p:txBody>
      </p:sp>
      <p:pic>
        <p:nvPicPr>
          <p:cNvPr id="6" name="图片 5">
            <a:extLst>
              <a:ext uri="{FF2B5EF4-FFF2-40B4-BE49-F238E27FC236}">
                <a16:creationId xmlns:a16="http://schemas.microsoft.com/office/drawing/2014/main" id="{5AAD0618-00D8-49BE-9F95-C374BA89CF69}"/>
              </a:ext>
            </a:extLst>
          </p:cNvPr>
          <p:cNvPicPr>
            <a:picLocks noChangeAspect="1"/>
          </p:cNvPicPr>
          <p:nvPr/>
        </p:nvPicPr>
        <p:blipFill>
          <a:blip r:embed="rId4"/>
          <a:stretch>
            <a:fillRect/>
          </a:stretch>
        </p:blipFill>
        <p:spPr>
          <a:xfrm>
            <a:off x="5096434" y="1039206"/>
            <a:ext cx="3065931" cy="2587489"/>
          </a:xfrm>
          <a:prstGeom prst="rect">
            <a:avLst/>
          </a:prstGeom>
        </p:spPr>
      </p:pic>
      <p:pic>
        <p:nvPicPr>
          <p:cNvPr id="8" name="图片 7">
            <a:extLst>
              <a:ext uri="{FF2B5EF4-FFF2-40B4-BE49-F238E27FC236}">
                <a16:creationId xmlns:a16="http://schemas.microsoft.com/office/drawing/2014/main" id="{800D03F2-A151-41F1-A0D2-43FB45E0673A}"/>
              </a:ext>
            </a:extLst>
          </p:cNvPr>
          <p:cNvPicPr>
            <a:picLocks noChangeAspect="1"/>
          </p:cNvPicPr>
          <p:nvPr/>
        </p:nvPicPr>
        <p:blipFill rotWithShape="1">
          <a:blip r:embed="rId5"/>
          <a:srcRect l="6448" t="6855"/>
          <a:stretch/>
        </p:blipFill>
        <p:spPr>
          <a:xfrm>
            <a:off x="7214349" y="3369434"/>
            <a:ext cx="4480952" cy="2476394"/>
          </a:xfrm>
          <a:prstGeom prst="rect">
            <a:avLst/>
          </a:prstGeom>
        </p:spPr>
      </p:pic>
      <p:pic>
        <p:nvPicPr>
          <p:cNvPr id="9" name="图片 8">
            <a:extLst>
              <a:ext uri="{FF2B5EF4-FFF2-40B4-BE49-F238E27FC236}">
                <a16:creationId xmlns:a16="http://schemas.microsoft.com/office/drawing/2014/main" id="{4954D847-283B-4D9C-B9DC-95CEFDAE35E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0282" y="1162961"/>
            <a:ext cx="3301253" cy="2171909"/>
          </a:xfrm>
          <a:prstGeom prst="rect">
            <a:avLst/>
          </a:prstGeom>
          <a:noFill/>
          <a:ln>
            <a:noFill/>
          </a:ln>
        </p:spPr>
      </p:pic>
      <p:sp>
        <p:nvSpPr>
          <p:cNvPr id="11" name="矩形 10">
            <a:extLst>
              <a:ext uri="{FF2B5EF4-FFF2-40B4-BE49-F238E27FC236}">
                <a16:creationId xmlns:a16="http://schemas.microsoft.com/office/drawing/2014/main" id="{000E8A99-6DA6-4669-A40D-F5C0078570FC}"/>
              </a:ext>
            </a:extLst>
          </p:cNvPr>
          <p:cNvSpPr/>
          <p:nvPr/>
        </p:nvSpPr>
        <p:spPr>
          <a:xfrm>
            <a:off x="613599" y="1094179"/>
            <a:ext cx="4960207" cy="130805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Damping with </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reversed bending magnet</a:t>
            </a:r>
          </a:p>
          <a:p>
            <a:pPr marL="285750" indent="-285750">
              <a:spcAft>
                <a:spcPts val="600"/>
              </a:spcAft>
              <a:buFont typeface="Arial" panose="020B0604020202020204" pitchFamily="34" charset="0"/>
              <a:buChar char="•"/>
              <a:defRPr/>
            </a:pP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60</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FODO   </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kumimoji="0" lang="en-US" altLang="zh-SG" sz="160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zh-SG" sz="160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r </a:t>
            </a:r>
            <a:r>
              <a:rPr kumimoji="0" lang="en-US" altLang="zh-SG" sz="16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zh-SG" sz="160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zh-SG" sz="160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0</a:t>
            </a:r>
            <a:r>
              <a:rPr kumimoji="0" lang="en-US" altLang="zh-SG" sz="16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=0.355</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 (max. 8)-bunch</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storage, </a:t>
            </a: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storage time:</a:t>
            </a:r>
            <a:r>
              <a:rPr kumimoji="0" lang="en-GB"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 (40)</a:t>
            </a: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GB" altLang="zh-CN" sz="1600" b="0"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ms</a:t>
            </a:r>
            <a:endParaRPr kumimoji="0" lang="en-GB"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Emittance: 2500</a:t>
            </a:r>
            <a:r>
              <a:rPr kumimoji="0" lang="en-GB"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a:rPr>
              <a:t> </a:t>
            </a:r>
            <a:r>
              <a:rPr kumimoji="0" lang="en-GB"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a:rPr>
              <a:t>166/75 (97/3) </a:t>
            </a:r>
            <a:r>
              <a:rPr kumimoji="0" lang="en-GB" altLang="zh-CN" sz="1600" b="0"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a:rPr>
              <a:t>mm.mrad</a:t>
            </a:r>
            <a:endParaRPr kumimoji="0" lang="en-GB"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AF600477-4619-4A60-8D07-5923618078E9}"/>
              </a:ext>
            </a:extLst>
          </p:cNvPr>
          <p:cNvPicPr>
            <a:picLocks noChangeAspect="1"/>
          </p:cNvPicPr>
          <p:nvPr/>
        </p:nvPicPr>
        <p:blipFill>
          <a:blip r:embed="rId7"/>
          <a:stretch>
            <a:fillRect/>
          </a:stretch>
        </p:blipFill>
        <p:spPr>
          <a:xfrm>
            <a:off x="884033" y="2556324"/>
            <a:ext cx="4191255" cy="3938606"/>
          </a:xfrm>
          <a:prstGeom prst="rect">
            <a:avLst/>
          </a:prstGeom>
        </p:spPr>
      </p:pic>
      <p:sp>
        <p:nvSpPr>
          <p:cNvPr id="17" name="文本框 16">
            <a:extLst>
              <a:ext uri="{FF2B5EF4-FFF2-40B4-BE49-F238E27FC236}">
                <a16:creationId xmlns:a16="http://schemas.microsoft.com/office/drawing/2014/main" id="{C4C6B91C-D1DA-4CE8-8D13-FD697D272C3E}"/>
              </a:ext>
            </a:extLst>
          </p:cNvPr>
          <p:cNvSpPr txBox="1"/>
          <p:nvPr/>
        </p:nvSpPr>
        <p:spPr>
          <a:xfrm>
            <a:off x="8801100" y="1069041"/>
            <a:ext cx="2144806" cy="369332"/>
          </a:xfrm>
          <a:prstGeom prst="rect">
            <a:avLst/>
          </a:prstGeom>
          <a:noFill/>
        </p:spPr>
        <p:txBody>
          <a:bodyPr wrap="square" rtlCol="0">
            <a:spAutoFit/>
          </a:bodyPr>
          <a:lstStyle/>
          <a:p>
            <a:r>
              <a:rPr lang="en-US" altLang="zh-SG" dirty="0"/>
              <a:t>DA with errors</a:t>
            </a:r>
            <a:endParaRPr lang="zh-SG" altLang="en-US" dirty="0"/>
          </a:p>
        </p:txBody>
      </p:sp>
      <p:sp>
        <p:nvSpPr>
          <p:cNvPr id="19" name="文本框 18">
            <a:extLst>
              <a:ext uri="{FF2B5EF4-FFF2-40B4-BE49-F238E27FC236}">
                <a16:creationId xmlns:a16="http://schemas.microsoft.com/office/drawing/2014/main" id="{03068662-B6E3-4BB6-ABC7-83AE0861735F}"/>
              </a:ext>
            </a:extLst>
          </p:cNvPr>
          <p:cNvSpPr txBox="1"/>
          <p:nvPr/>
        </p:nvSpPr>
        <p:spPr>
          <a:xfrm>
            <a:off x="5439335" y="5883089"/>
            <a:ext cx="5896536" cy="658906"/>
          </a:xfrm>
          <a:prstGeom prst="rect">
            <a:avLst/>
          </a:prstGeom>
          <a:solidFill>
            <a:schemeClr val="accent6">
              <a:lumMod val="40000"/>
              <a:lumOff val="60000"/>
            </a:schemeClr>
          </a:solidFill>
          <a:ln>
            <a:solidFill>
              <a:srgbClr val="002060"/>
            </a:solidFill>
          </a:ln>
        </p:spPr>
        <p:txBody>
          <a:bodyPr vert="horz" lIns="91440" tIns="45720" rIns="91440" bIns="45720" rtlCol="0">
            <a:noAutofit/>
          </a:bodyPr>
          <a:lstStyle>
            <a:lvl1pPr marL="342900" indent="-342900">
              <a:lnSpc>
                <a:spcPct val="110000"/>
              </a:lnSpc>
              <a:spcBef>
                <a:spcPts val="0"/>
              </a:spcBef>
              <a:spcAft>
                <a:spcPts val="1000"/>
              </a:spcAft>
              <a:buClr>
                <a:srgbClr val="FFC000"/>
              </a:buClr>
              <a:buSzPct val="80000"/>
              <a:buFont typeface="Wingdings" pitchFamily="2" charset="2"/>
              <a:buChar char="n"/>
              <a:defRPr b="0" baseline="0">
                <a:latin typeface="Arial" panose="020B0604020202020204" pitchFamily="34" charset="0"/>
                <a:ea typeface="微软雅黑" pitchFamily="34" charset="-122"/>
              </a:defRPr>
            </a:lvl1pPr>
            <a:lvl2pPr marL="742950" indent="-285750">
              <a:spcBef>
                <a:spcPct val="20000"/>
              </a:spcBef>
              <a:buFont typeface="Arial" pitchFamily="34" charset="0"/>
              <a:buChar char="–"/>
              <a:defRPr sz="2400" baseline="0">
                <a:latin typeface="Arial" panose="020B0604020202020204" pitchFamily="34" charset="0"/>
                <a:ea typeface="微软雅黑" pitchFamily="34" charset="-122"/>
              </a:defRPr>
            </a:lvl2pPr>
            <a:lvl3pPr marL="1143000" indent="-228600">
              <a:spcBef>
                <a:spcPct val="20000"/>
              </a:spcBef>
              <a:buFont typeface="Arial" pitchFamily="34" charset="0"/>
              <a:buChar char="•"/>
              <a:defRPr sz="2400" baseline="0"/>
            </a:lvl3pPr>
            <a:lvl4pPr marL="1600200" indent="-228600">
              <a:spcBef>
                <a:spcPct val="20000"/>
              </a:spcBef>
              <a:buFont typeface="Arial" pitchFamily="34" charset="0"/>
              <a:buChar char="–"/>
              <a:defRPr sz="2000" baseline="0"/>
            </a:lvl4pPr>
            <a:lvl5pPr marL="2057400" indent="-228600">
              <a:spcBef>
                <a:spcPct val="20000"/>
              </a:spcBef>
              <a:buFont typeface="Arial" pitchFamily="34" charset="0"/>
              <a:buChar char="»"/>
              <a:defRPr sz="200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SG" sz="1600" dirty="0"/>
              <a:t>Both the DR and trans. lines are well optimized in TDR,  with lower emittance than CDR.</a:t>
            </a:r>
            <a:endParaRPr lang="zh-SG" altLang="en-US" sz="1600" dirty="0"/>
          </a:p>
        </p:txBody>
      </p:sp>
      <p:sp>
        <p:nvSpPr>
          <p:cNvPr id="22" name="文本框 21">
            <a:extLst>
              <a:ext uri="{FF2B5EF4-FFF2-40B4-BE49-F238E27FC236}">
                <a16:creationId xmlns:a16="http://schemas.microsoft.com/office/drawing/2014/main" id="{C58A7768-A035-4A52-B373-3E4100602A29}"/>
              </a:ext>
            </a:extLst>
          </p:cNvPr>
          <p:cNvSpPr txBox="1"/>
          <p:nvPr/>
        </p:nvSpPr>
        <p:spPr>
          <a:xfrm>
            <a:off x="5170394" y="3657595"/>
            <a:ext cx="1143000" cy="307777"/>
          </a:xfrm>
          <a:prstGeom prst="rect">
            <a:avLst/>
          </a:prstGeom>
          <a:noFill/>
        </p:spPr>
        <p:txBody>
          <a:bodyPr wrap="square" rtlCol="0">
            <a:spAutoFit/>
          </a:bodyPr>
          <a:lstStyle/>
          <a:p>
            <a:r>
              <a:rPr kumimoji="0" lang="en-US" altLang="zh-SG"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altLang="zh-SG"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/Higgs/W</a:t>
            </a:r>
            <a:endParaRPr lang="zh-SG" altLang="en-US" sz="1400" dirty="0"/>
          </a:p>
        </p:txBody>
      </p:sp>
      <p:sp>
        <p:nvSpPr>
          <p:cNvPr id="23" name="文本框 22">
            <a:extLst>
              <a:ext uri="{FF2B5EF4-FFF2-40B4-BE49-F238E27FC236}">
                <a16:creationId xmlns:a16="http://schemas.microsoft.com/office/drawing/2014/main" id="{F60904C8-FA8F-4C68-B196-E3936FF54E20}"/>
              </a:ext>
            </a:extLst>
          </p:cNvPr>
          <p:cNvSpPr txBox="1"/>
          <p:nvPr/>
        </p:nvSpPr>
        <p:spPr>
          <a:xfrm>
            <a:off x="5365375" y="4921619"/>
            <a:ext cx="591671" cy="307777"/>
          </a:xfrm>
          <a:prstGeom prst="rect">
            <a:avLst/>
          </a:prstGeom>
          <a:noFill/>
        </p:spPr>
        <p:txBody>
          <a:bodyPr wrap="square" rtlCol="0">
            <a:spAutoFit/>
          </a:bodyPr>
          <a:lstStyle/>
          <a:p>
            <a:r>
              <a:rPr lang="en-US" altLang="zh-SG" sz="1400" dirty="0">
                <a:latin typeface="Times New Roman" panose="02020603050405020304" pitchFamily="18" charset="0"/>
                <a:cs typeface="Times New Roman" panose="02020603050405020304" pitchFamily="18" charset="0"/>
              </a:rPr>
              <a:t>Z</a:t>
            </a:r>
            <a:endParaRPr lang="zh-SG" altLang="en-US" sz="1400" dirty="0">
              <a:latin typeface="Times New Roman" panose="02020603050405020304" pitchFamily="18" charset="0"/>
              <a:cs typeface="Times New Roman" panose="02020603050405020304" pitchFamily="18" charset="0"/>
            </a:endParaRPr>
          </a:p>
        </p:txBody>
      </p:sp>
      <p:sp>
        <p:nvSpPr>
          <p:cNvPr id="2" name="页脚占位符 1">
            <a:extLst>
              <a:ext uri="{FF2B5EF4-FFF2-40B4-BE49-F238E27FC236}">
                <a16:creationId xmlns:a16="http://schemas.microsoft.com/office/drawing/2014/main" id="{E63F34B3-3352-478C-97F0-8F7E4442A686}"/>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4149749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35F151-D1BD-4052-AA55-1E5A2D4CB8CE}"/>
              </a:ext>
            </a:extLst>
          </p:cNvPr>
          <p:cNvSpPr>
            <a:spLocks noGrp="1"/>
          </p:cNvSpPr>
          <p:nvPr>
            <p:ph idx="1"/>
          </p:nvPr>
        </p:nvSpPr>
        <p:spPr/>
        <p:txBody>
          <a:bodyPr>
            <a:normAutofit/>
          </a:bodyPr>
          <a:lstStyle/>
          <a:p>
            <a:pPr>
              <a:spcBef>
                <a:spcPts val="600"/>
              </a:spcBef>
              <a:spcAft>
                <a:spcPts val="0"/>
              </a:spcAft>
            </a:pPr>
            <a:r>
              <a:rPr lang="en-US" altLang="zh-CN" sz="2400" dirty="0">
                <a:cs typeface="Arial" panose="020B0604020202020204" pitchFamily="34" charset="0"/>
              </a:rPr>
              <a:t>The total cavity voltage requirement is 2.5MV </a:t>
            </a:r>
          </a:p>
          <a:p>
            <a:pPr>
              <a:spcBef>
                <a:spcPts val="600"/>
              </a:spcBef>
              <a:spcAft>
                <a:spcPts val="0"/>
              </a:spcAft>
            </a:pPr>
            <a:r>
              <a:rPr lang="en-US" altLang="zh-CN" sz="2400" dirty="0">
                <a:cs typeface="Arial" panose="020B0604020202020204" pitchFamily="34" charset="0"/>
              </a:rPr>
              <a:t>5 cell cavity aperture is decided by impedance</a:t>
            </a:r>
            <a:r>
              <a:rPr lang="zh-CN" altLang="en-US" sz="2400" dirty="0">
                <a:cs typeface="Arial" panose="020B0604020202020204" pitchFamily="34" charset="0"/>
              </a:rPr>
              <a:t>、</a:t>
            </a:r>
            <a:r>
              <a:rPr lang="en-US" altLang="zh-CN" sz="2400" dirty="0">
                <a:cs typeface="Arial" panose="020B0604020202020204" pitchFamily="34" charset="0"/>
              </a:rPr>
              <a:t>HOM  and instability threshold   </a:t>
            </a:r>
          </a:p>
          <a:p>
            <a:pPr lvl="1">
              <a:spcBef>
                <a:spcPts val="600"/>
              </a:spcBef>
            </a:pPr>
            <a:r>
              <a:rPr lang="en-GB" altLang="zh-CN" sz="1800" dirty="0">
                <a:cs typeface="Arial" panose="020B0604020202020204" pitchFamily="34" charset="0"/>
              </a:rPr>
              <a:t>Taking into account the simulation results for impedance threshold and HOM power, the 5-cell cavity with a 90 mm aperture is considered the best choice</a:t>
            </a:r>
            <a:endParaRPr lang="zh-CN" altLang="en-US" sz="1800" dirty="0">
              <a:cs typeface="Arial" panose="020B0604020202020204" pitchFamily="34" charset="0"/>
            </a:endParaRPr>
          </a:p>
          <a:p>
            <a:pPr>
              <a:spcBef>
                <a:spcPts val="600"/>
              </a:spcBef>
            </a:pPr>
            <a:endParaRPr lang="zh-CN" altLang="en-US" sz="2000" dirty="0">
              <a:cs typeface="Arial" panose="020B0604020202020204" pitchFamily="34" charset="0"/>
            </a:endParaRPr>
          </a:p>
        </p:txBody>
      </p:sp>
      <p:sp>
        <p:nvSpPr>
          <p:cNvPr id="3" name="标题 2">
            <a:extLst>
              <a:ext uri="{FF2B5EF4-FFF2-40B4-BE49-F238E27FC236}">
                <a16:creationId xmlns:a16="http://schemas.microsoft.com/office/drawing/2014/main" id="{3EC392F0-1C01-4497-B206-99A4B505283F}"/>
              </a:ext>
            </a:extLst>
          </p:cNvPr>
          <p:cNvSpPr>
            <a:spLocks noGrp="1"/>
          </p:cNvSpPr>
          <p:nvPr>
            <p:ph type="title"/>
          </p:nvPr>
        </p:nvSpPr>
        <p:spPr>
          <a:xfrm>
            <a:off x="666713" y="142852"/>
            <a:ext cx="10158170" cy="725470"/>
          </a:xfrm>
        </p:spPr>
        <p:txBody>
          <a:bodyPr/>
          <a:lstStyle/>
          <a:p>
            <a:pPr algn="ctr"/>
            <a:r>
              <a:rPr lang="en-US" altLang="zh-CN" sz="3600" dirty="0">
                <a:solidFill>
                  <a:srgbClr val="C00000"/>
                </a:solidFill>
                <a:latin typeface="Arial" panose="020B0604020202020204" pitchFamily="34" charset="0"/>
                <a:ea typeface="+mj-ea"/>
                <a:cs typeface="Arial" panose="020B0604020202020204" pitchFamily="34" charset="0"/>
              </a:rPr>
              <a:t>Damping Ring RF requirement</a:t>
            </a:r>
            <a:endParaRPr lang="zh-CN" altLang="en-US" sz="3600" dirty="0">
              <a:solidFill>
                <a:srgbClr val="C00000"/>
              </a:solidFill>
              <a:latin typeface="Arial" panose="020B0604020202020204" pitchFamily="34" charset="0"/>
              <a:ea typeface="+mj-ea"/>
              <a:cs typeface="Arial" panose="020B0604020202020204" pitchFamily="34" charset="0"/>
            </a:endParaRPr>
          </a:p>
        </p:txBody>
      </p:sp>
      <p:sp>
        <p:nvSpPr>
          <p:cNvPr id="5" name="灯片编号占位符 4">
            <a:extLst>
              <a:ext uri="{FF2B5EF4-FFF2-40B4-BE49-F238E27FC236}">
                <a16:creationId xmlns:a16="http://schemas.microsoft.com/office/drawing/2014/main" id="{6C75F6BC-23CC-4966-8334-8BCEFC5A0029}"/>
              </a:ext>
            </a:extLst>
          </p:cNvPr>
          <p:cNvSpPr>
            <a:spLocks noGrp="1"/>
          </p:cNvSpPr>
          <p:nvPr>
            <p:ph type="sldNum" sz="quarter" idx="12"/>
          </p:nvPr>
        </p:nvSpPr>
        <p:spPr/>
        <p:txBody>
          <a:bodyPr/>
          <a:lstStyle/>
          <a:p>
            <a:fld id="{F15E9139-A00B-4B2A-98A6-095DC08F1345}" type="slidenum">
              <a:rPr lang="zh-CN" altLang="en-US" smtClean="0"/>
              <a:pPr/>
              <a:t>27</a:t>
            </a:fld>
            <a:endParaRPr lang="zh-CN" altLang="en-US"/>
          </a:p>
        </p:txBody>
      </p:sp>
      <p:pic>
        <p:nvPicPr>
          <p:cNvPr id="7" name="图片 6">
            <a:extLst>
              <a:ext uri="{FF2B5EF4-FFF2-40B4-BE49-F238E27FC236}">
                <a16:creationId xmlns:a16="http://schemas.microsoft.com/office/drawing/2014/main" id="{F11824BA-B2E5-4072-B6E1-A14858C1DE87}"/>
              </a:ext>
            </a:extLst>
          </p:cNvPr>
          <p:cNvPicPr>
            <a:picLocks noChangeAspect="1"/>
          </p:cNvPicPr>
          <p:nvPr/>
        </p:nvPicPr>
        <p:blipFill>
          <a:blip r:embed="rId2"/>
          <a:stretch>
            <a:fillRect/>
          </a:stretch>
        </p:blipFill>
        <p:spPr>
          <a:xfrm>
            <a:off x="1029578" y="3819770"/>
            <a:ext cx="4413983" cy="2536580"/>
          </a:xfrm>
          <a:prstGeom prst="rect">
            <a:avLst/>
          </a:prstGeom>
        </p:spPr>
      </p:pic>
      <p:pic>
        <p:nvPicPr>
          <p:cNvPr id="8" name="图片 7">
            <a:extLst>
              <a:ext uri="{FF2B5EF4-FFF2-40B4-BE49-F238E27FC236}">
                <a16:creationId xmlns:a16="http://schemas.microsoft.com/office/drawing/2014/main" id="{D9CB9FE9-B554-4017-8ABE-6A8D78AAB4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3665" y="3814224"/>
            <a:ext cx="4521120" cy="2489884"/>
          </a:xfrm>
          <a:prstGeom prst="rect">
            <a:avLst/>
          </a:prstGeom>
        </p:spPr>
      </p:pic>
      <p:sp>
        <p:nvSpPr>
          <p:cNvPr id="4" name="页脚占位符 3">
            <a:extLst>
              <a:ext uri="{FF2B5EF4-FFF2-40B4-BE49-F238E27FC236}">
                <a16:creationId xmlns:a16="http://schemas.microsoft.com/office/drawing/2014/main" id="{B4E9B4F3-39FA-4E59-8028-D17058368D6A}"/>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4020675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15371" y="1026065"/>
            <a:ext cx="6505880" cy="2699385"/>
          </a:xfrm>
        </p:spPr>
        <p:txBody>
          <a:bodyPr>
            <a:normAutofit/>
          </a:bodyPr>
          <a:lstStyle/>
          <a:p>
            <a:pPr>
              <a:lnSpc>
                <a:spcPct val="100000"/>
              </a:lnSpc>
              <a:spcAft>
                <a:spcPts val="600"/>
              </a:spcAft>
            </a:pPr>
            <a:r>
              <a:rPr lang="en-US" altLang="zh-CN" sz="2400" dirty="0"/>
              <a:t>The design of the 650MHz 5 cell cavity finished</a:t>
            </a:r>
          </a:p>
          <a:p>
            <a:pPr lvl="1"/>
            <a:r>
              <a:rPr lang="en-US" altLang="zh-CN" sz="1800" dirty="0"/>
              <a:t>RF cavity design</a:t>
            </a:r>
          </a:p>
          <a:p>
            <a:pPr lvl="1"/>
            <a:r>
              <a:rPr lang="en-US" altLang="zh-CN" sz="1800" dirty="0"/>
              <a:t>Input coupler and doorknob design</a:t>
            </a:r>
          </a:p>
          <a:p>
            <a:pPr lvl="1"/>
            <a:r>
              <a:rPr lang="en-US" altLang="zh-CN" sz="1800" dirty="0"/>
              <a:t>Vacuum design</a:t>
            </a:r>
          </a:p>
          <a:p>
            <a:pPr lvl="1"/>
            <a:r>
              <a:rPr lang="en-US" altLang="zh-CN" sz="1800" dirty="0">
                <a:sym typeface="+mn-ea"/>
              </a:rPr>
              <a:t>Mechanical design</a:t>
            </a:r>
            <a:endParaRPr lang="en-US" altLang="zh-CN" sz="1800" dirty="0"/>
          </a:p>
          <a:p>
            <a:pPr lvl="1">
              <a:lnSpc>
                <a:spcPts val="2000"/>
              </a:lnSpc>
            </a:pPr>
            <a:endParaRPr lang="en-US" altLang="zh-CN" sz="2055" dirty="0"/>
          </a:p>
        </p:txBody>
      </p:sp>
      <p:sp>
        <p:nvSpPr>
          <p:cNvPr id="3" name="标题 2"/>
          <p:cNvSpPr>
            <a:spLocks noGrp="1"/>
          </p:cNvSpPr>
          <p:nvPr>
            <p:ph type="title"/>
          </p:nvPr>
        </p:nvSpPr>
        <p:spPr/>
        <p:txBody>
          <a:bodyPr/>
          <a:lstStyle/>
          <a:p>
            <a:pPr algn="ctr"/>
            <a:r>
              <a:rPr lang="en-US" altLang="zh-CN" sz="3600" dirty="0">
                <a:solidFill>
                  <a:srgbClr val="C00000"/>
                </a:solidFill>
                <a:latin typeface="Arial" panose="020B0604020202020204" pitchFamily="34" charset="0"/>
                <a:ea typeface="+mj-ea"/>
                <a:cs typeface="Arial" panose="020B0604020202020204" pitchFamily="34" charset="0"/>
                <a:sym typeface="+mn-ea"/>
              </a:rPr>
              <a:t>Damping Ring RF cavity design</a:t>
            </a:r>
            <a:endParaRPr lang="en-US" altLang="zh-CN" sz="3600" dirty="0">
              <a:solidFill>
                <a:srgbClr val="C00000"/>
              </a:solidFill>
              <a:latin typeface="Arial" panose="020B0604020202020204" pitchFamily="34" charset="0"/>
              <a:ea typeface="+mj-ea"/>
              <a:cs typeface="Arial" panose="020B0604020202020204" pitchFamily="34" charset="0"/>
            </a:endParaRPr>
          </a:p>
        </p:txBody>
      </p:sp>
      <p:graphicFrame>
        <p:nvGraphicFramePr>
          <p:cNvPr id="4" name="对象 3">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2229" r:id="rId3" imgW="914400" imgH="215900" progId="Equation.KSEE3">
                  <p:embed/>
                </p:oleObj>
              </mc:Choice>
              <mc:Fallback>
                <p:oleObj r:id="rId3" imgW="914400" imgH="215900" progId="Equation.KSEE3">
                  <p:embed/>
                  <p:pic>
                    <p:nvPicPr>
                      <p:cNvPr id="4" name="对象 3">
                        <a:hlinkClick r:id="" action="ppaction://ole?verb=0"/>
                      </p:cNvPr>
                      <p:cNvPicPr/>
                      <p:nvPr/>
                    </p:nvPicPr>
                    <p:blipFill>
                      <a:blip r:embed="rId4"/>
                      <a:stretch>
                        <a:fillRect/>
                      </a:stretch>
                    </p:blipFill>
                    <p:spPr>
                      <a:xfrm>
                        <a:off x="5638800" y="3321050"/>
                        <a:ext cx="914400" cy="215900"/>
                      </a:xfrm>
                      <a:prstGeom prst="rect">
                        <a:avLst/>
                      </a:prstGeom>
                    </p:spPr>
                  </p:pic>
                </p:oleObj>
              </mc:Fallback>
            </mc:AlternateContent>
          </a:graphicData>
        </a:graphic>
      </p:graphicFrame>
      <p:grpSp>
        <p:nvGrpSpPr>
          <p:cNvPr id="5" name="组合 4">
            <a:extLst>
              <a:ext uri="{FF2B5EF4-FFF2-40B4-BE49-F238E27FC236}">
                <a16:creationId xmlns:a16="http://schemas.microsoft.com/office/drawing/2014/main" id="{24233C68-4390-4FA1-A49B-3A4968F665C9}"/>
              </a:ext>
            </a:extLst>
          </p:cNvPr>
          <p:cNvGrpSpPr/>
          <p:nvPr/>
        </p:nvGrpSpPr>
        <p:grpSpPr>
          <a:xfrm>
            <a:off x="1024691" y="5147649"/>
            <a:ext cx="3461779" cy="1373109"/>
            <a:chOff x="278130" y="3429000"/>
            <a:chExt cx="4087934" cy="1910445"/>
          </a:xfrm>
        </p:grpSpPr>
        <p:pic>
          <p:nvPicPr>
            <p:cNvPr id="7" name="图片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8130" y="3429000"/>
              <a:ext cx="1955165" cy="1551256"/>
            </a:xfrm>
            <a:prstGeom prst="rect">
              <a:avLst/>
            </a:prstGeom>
          </p:spPr>
        </p:pic>
        <p:pic>
          <p:nvPicPr>
            <p:cNvPr id="8" name="图片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90092" y="3429857"/>
              <a:ext cx="1664335" cy="1405129"/>
            </a:xfrm>
            <a:prstGeom prst="rect">
              <a:avLst/>
            </a:prstGeom>
          </p:spPr>
        </p:pic>
        <p:sp>
          <p:nvSpPr>
            <p:cNvPr id="13" name="文本框 12"/>
            <p:cNvSpPr txBox="1"/>
            <p:nvPr/>
          </p:nvSpPr>
          <p:spPr>
            <a:xfrm>
              <a:off x="452354" y="4825583"/>
              <a:ext cx="3913710" cy="513862"/>
            </a:xfrm>
            <a:prstGeom prst="rect">
              <a:avLst/>
            </a:prstGeom>
            <a:noFill/>
          </p:spPr>
          <p:txBody>
            <a:bodyPr wrap="none" rtlCol="0">
              <a:spAutoFit/>
            </a:bodyPr>
            <a:lstStyle/>
            <a:p>
              <a:r>
                <a:rPr lang="en-US" altLang="zh-CN" dirty="0"/>
                <a:t>Electromagnetic field distribution</a:t>
              </a:r>
              <a:endParaRPr lang="zh-CN" altLang="en-US" dirty="0"/>
            </a:p>
          </p:txBody>
        </p:sp>
      </p:grpSp>
      <p:grpSp>
        <p:nvGrpSpPr>
          <p:cNvPr id="14" name="组合 13">
            <a:extLst>
              <a:ext uri="{FF2B5EF4-FFF2-40B4-BE49-F238E27FC236}">
                <a16:creationId xmlns:a16="http://schemas.microsoft.com/office/drawing/2014/main" id="{F6C19E34-8EA7-4125-8B4A-DF89F16C0C1F}"/>
              </a:ext>
            </a:extLst>
          </p:cNvPr>
          <p:cNvGrpSpPr/>
          <p:nvPr/>
        </p:nvGrpSpPr>
        <p:grpSpPr>
          <a:xfrm>
            <a:off x="4661440" y="4618722"/>
            <a:ext cx="3044727" cy="1796287"/>
            <a:chOff x="1613" y="6507"/>
            <a:chExt cx="5376" cy="3552"/>
          </a:xfrm>
        </p:grpSpPr>
        <p:pic>
          <p:nvPicPr>
            <p:cNvPr id="16" name="图片 15">
              <a:extLst>
                <a:ext uri="{FF2B5EF4-FFF2-40B4-BE49-F238E27FC236}">
                  <a16:creationId xmlns:a16="http://schemas.microsoft.com/office/drawing/2014/main" id="{6B1378F4-5DDD-41E9-9FB8-9874306B11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3" y="6507"/>
              <a:ext cx="5019" cy="2755"/>
            </a:xfrm>
            <a:prstGeom prst="rect">
              <a:avLst/>
            </a:prstGeom>
          </p:spPr>
        </p:pic>
        <p:sp>
          <p:nvSpPr>
            <p:cNvPr id="17" name="文本框 16">
              <a:extLst>
                <a:ext uri="{FF2B5EF4-FFF2-40B4-BE49-F238E27FC236}">
                  <a16:creationId xmlns:a16="http://schemas.microsoft.com/office/drawing/2014/main" id="{E660FB68-B4F0-4EE1-BF08-752C233B30A7}"/>
                </a:ext>
              </a:extLst>
            </p:cNvPr>
            <p:cNvSpPr txBox="1"/>
            <p:nvPr/>
          </p:nvSpPr>
          <p:spPr>
            <a:xfrm>
              <a:off x="2146" y="9179"/>
              <a:ext cx="4843" cy="880"/>
            </a:xfrm>
            <a:prstGeom prst="rect">
              <a:avLst/>
            </a:prstGeom>
            <a:noFill/>
          </p:spPr>
          <p:txBody>
            <a:bodyPr wrap="square" rtlCol="0">
              <a:spAutoFit/>
            </a:bodyPr>
            <a:lstStyle/>
            <a:p>
              <a:r>
                <a:rPr lang="en-US" altLang="zh-CN" dirty="0"/>
                <a:t>Ion pump distribution</a:t>
              </a:r>
            </a:p>
          </p:txBody>
        </p:sp>
      </p:grpSp>
      <p:pic>
        <p:nvPicPr>
          <p:cNvPr id="24" name="图片 23">
            <a:extLst>
              <a:ext uri="{FF2B5EF4-FFF2-40B4-BE49-F238E27FC236}">
                <a16:creationId xmlns:a16="http://schemas.microsoft.com/office/drawing/2014/main" id="{C3C257EB-C00E-484A-8CFA-AD37CB23001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5792" y="3316564"/>
            <a:ext cx="3167138" cy="1821180"/>
          </a:xfrm>
          <a:prstGeom prst="rect">
            <a:avLst/>
          </a:prstGeom>
        </p:spPr>
      </p:pic>
      <p:graphicFrame>
        <p:nvGraphicFramePr>
          <p:cNvPr id="11" name="表格 10">
            <a:extLst>
              <a:ext uri="{FF2B5EF4-FFF2-40B4-BE49-F238E27FC236}">
                <a16:creationId xmlns:a16="http://schemas.microsoft.com/office/drawing/2014/main" id="{51B5FBE1-6599-46C6-AB07-78E8BBC34C70}"/>
              </a:ext>
            </a:extLst>
          </p:cNvPr>
          <p:cNvGraphicFramePr>
            <a:graphicFrameLocks noGrp="1"/>
          </p:cNvGraphicFramePr>
          <p:nvPr/>
        </p:nvGraphicFramePr>
        <p:xfrm>
          <a:off x="6680730" y="1118083"/>
          <a:ext cx="5139605" cy="2562341"/>
        </p:xfrm>
        <a:graphic>
          <a:graphicData uri="http://schemas.openxmlformats.org/drawingml/2006/table">
            <a:tbl>
              <a:tblPr>
                <a:tableStyleId>{5C22544A-7EE6-4342-B048-85BDC9FD1C3A}</a:tableStyleId>
              </a:tblPr>
              <a:tblGrid>
                <a:gridCol w="2604213">
                  <a:extLst>
                    <a:ext uri="{9D8B030D-6E8A-4147-A177-3AD203B41FA5}">
                      <a16:colId xmlns:a16="http://schemas.microsoft.com/office/drawing/2014/main" val="1663220206"/>
                    </a:ext>
                  </a:extLst>
                </a:gridCol>
                <a:gridCol w="953975">
                  <a:extLst>
                    <a:ext uri="{9D8B030D-6E8A-4147-A177-3AD203B41FA5}">
                      <a16:colId xmlns:a16="http://schemas.microsoft.com/office/drawing/2014/main" val="1345011132"/>
                    </a:ext>
                  </a:extLst>
                </a:gridCol>
                <a:gridCol w="1581417">
                  <a:extLst>
                    <a:ext uri="{9D8B030D-6E8A-4147-A177-3AD203B41FA5}">
                      <a16:colId xmlns:a16="http://schemas.microsoft.com/office/drawing/2014/main" val="1437787223"/>
                    </a:ext>
                  </a:extLst>
                </a:gridCol>
              </a:tblGrid>
              <a:tr h="311901">
                <a:tc>
                  <a:txBody>
                    <a:bodyPr/>
                    <a:lstStyle/>
                    <a:p>
                      <a:pPr indent="118745" algn="ctr"/>
                      <a:r>
                        <a:rPr lang="en-GB" sz="1600">
                          <a:effectLst/>
                        </a:rPr>
                        <a:t>Parameters</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tc>
                  <a:txBody>
                    <a:bodyPr/>
                    <a:lstStyle/>
                    <a:p>
                      <a:pPr indent="118745" algn="ctr"/>
                      <a:r>
                        <a:rPr lang="en-GB" sz="1600">
                          <a:effectLst/>
                        </a:rPr>
                        <a:t>Unit</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indent="118745" algn="ctr"/>
                      <a:r>
                        <a:rPr lang="en-GB" sz="1600">
                          <a:effectLst/>
                        </a:rPr>
                        <a:t>Value</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extLst>
                  <a:ext uri="{0D108BD9-81ED-4DB2-BD59-A6C34878D82A}">
                    <a16:rowId xmlns:a16="http://schemas.microsoft.com/office/drawing/2014/main" val="3802194110"/>
                  </a:ext>
                </a:extLst>
              </a:tr>
              <a:tr h="212309">
                <a:tc>
                  <a:txBody>
                    <a:bodyPr/>
                    <a:lstStyle/>
                    <a:p>
                      <a:pPr indent="118745" algn="just"/>
                      <a:r>
                        <a:rPr lang="en-GB" sz="1600" dirty="0">
                          <a:effectLst/>
                        </a:rPr>
                        <a:t>Operation frequency</a:t>
                      </a:r>
                      <a:endParaRPr lang="zh-C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tc>
                  <a:txBody>
                    <a:bodyPr/>
                    <a:lstStyle/>
                    <a:p>
                      <a:pPr indent="118745" algn="ctr"/>
                      <a:r>
                        <a:rPr lang="en-GB" sz="1600" dirty="0">
                          <a:effectLst/>
                        </a:rPr>
                        <a:t>MHz</a:t>
                      </a:r>
                      <a:endParaRPr lang="zh-C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indent="118745" algn="ctr"/>
                      <a:r>
                        <a:rPr lang="en-GB" sz="1600">
                          <a:effectLst/>
                        </a:rPr>
                        <a:t>650</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extLst>
                  <a:ext uri="{0D108BD9-81ED-4DB2-BD59-A6C34878D82A}">
                    <a16:rowId xmlns:a16="http://schemas.microsoft.com/office/drawing/2014/main" val="2899677619"/>
                  </a:ext>
                </a:extLst>
              </a:tr>
              <a:tr h="212309">
                <a:tc>
                  <a:txBody>
                    <a:bodyPr/>
                    <a:lstStyle/>
                    <a:p>
                      <a:pPr indent="118745" algn="just"/>
                      <a:r>
                        <a:rPr lang="en-GB" sz="1600">
                          <a:effectLst/>
                        </a:rPr>
                        <a:t>Voltage per cavity</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tc>
                  <a:txBody>
                    <a:bodyPr/>
                    <a:lstStyle/>
                    <a:p>
                      <a:pPr indent="118745" algn="ctr"/>
                      <a:r>
                        <a:rPr lang="en-GB" sz="1600">
                          <a:effectLst/>
                        </a:rPr>
                        <a:t>MV</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indent="118745" algn="ctr"/>
                      <a:r>
                        <a:rPr lang="en-GB" sz="1600">
                          <a:effectLst/>
                        </a:rPr>
                        <a:t>1.25</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extLst>
                  <a:ext uri="{0D108BD9-81ED-4DB2-BD59-A6C34878D82A}">
                    <a16:rowId xmlns:a16="http://schemas.microsoft.com/office/drawing/2014/main" val="634605744"/>
                  </a:ext>
                </a:extLst>
              </a:tr>
              <a:tr h="212309">
                <a:tc>
                  <a:txBody>
                    <a:bodyPr/>
                    <a:lstStyle/>
                    <a:p>
                      <a:pPr indent="118745" algn="just"/>
                      <a:r>
                        <a:rPr lang="en-GB" sz="1600">
                          <a:effectLst/>
                        </a:rPr>
                        <a:t>Cell length</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tc>
                  <a:txBody>
                    <a:bodyPr/>
                    <a:lstStyle/>
                    <a:p>
                      <a:pPr indent="118745" algn="ctr"/>
                      <a:r>
                        <a:rPr lang="en-GB" sz="1600">
                          <a:effectLst/>
                        </a:rPr>
                        <a:t>mm</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indent="118745" algn="ctr"/>
                      <a:r>
                        <a:rPr lang="en-GB" sz="1600">
                          <a:effectLst/>
                        </a:rPr>
                        <a:t>5</a:t>
                      </a:r>
                      <a:r>
                        <a:rPr lang="en-GB" sz="1600">
                          <a:effectLst/>
                          <a:sym typeface="Symbol" panose="05050102010706020507" pitchFamily="18" charset="2"/>
                        </a:rPr>
                        <a:t></a:t>
                      </a:r>
                      <a:r>
                        <a:rPr lang="en-GB" sz="1600">
                          <a:effectLst/>
                        </a:rPr>
                        <a:t>230.61</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extLst>
                  <a:ext uri="{0D108BD9-81ED-4DB2-BD59-A6C34878D82A}">
                    <a16:rowId xmlns:a16="http://schemas.microsoft.com/office/drawing/2014/main" val="2924646789"/>
                  </a:ext>
                </a:extLst>
              </a:tr>
              <a:tr h="212309">
                <a:tc>
                  <a:txBody>
                    <a:bodyPr/>
                    <a:lstStyle/>
                    <a:p>
                      <a:pPr indent="118745" algn="just"/>
                      <a:r>
                        <a:rPr lang="en-GB" sz="1600" dirty="0">
                          <a:effectLst/>
                        </a:rPr>
                        <a:t>Shunt impedance</a:t>
                      </a:r>
                      <a:endParaRPr lang="zh-C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tc>
                  <a:txBody>
                    <a:bodyPr/>
                    <a:lstStyle/>
                    <a:p>
                      <a:pPr indent="118745" algn="ctr"/>
                      <a:r>
                        <a:rPr lang="en-GB" sz="1600">
                          <a:effectLst/>
                        </a:rPr>
                        <a:t>M</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indent="118745" algn="ctr"/>
                      <a:r>
                        <a:rPr lang="en-GB" sz="1600">
                          <a:effectLst/>
                        </a:rPr>
                        <a:t>16</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extLst>
                  <a:ext uri="{0D108BD9-81ED-4DB2-BD59-A6C34878D82A}">
                    <a16:rowId xmlns:a16="http://schemas.microsoft.com/office/drawing/2014/main" val="3060437748"/>
                  </a:ext>
                </a:extLst>
              </a:tr>
              <a:tr h="212309">
                <a:tc>
                  <a:txBody>
                    <a:bodyPr/>
                    <a:lstStyle/>
                    <a:p>
                      <a:pPr indent="118745" algn="just"/>
                      <a:r>
                        <a:rPr lang="en-GB" sz="1600">
                          <a:effectLst/>
                        </a:rPr>
                        <a:t>R/(Q</a:t>
                      </a:r>
                      <a:r>
                        <a:rPr lang="en-GB" sz="1600">
                          <a:effectLst/>
                          <a:sym typeface="Symbol" panose="05050102010706020507" pitchFamily="18" charset="2"/>
                        </a:rPr>
                        <a:t></a:t>
                      </a:r>
                      <a:r>
                        <a:rPr lang="en-GB" sz="1600">
                          <a:effectLst/>
                        </a:rPr>
                        <a:t>l)</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tc>
                  <a:txBody>
                    <a:bodyPr/>
                    <a:lstStyle/>
                    <a:p>
                      <a:pPr indent="118745" algn="ctr"/>
                      <a:r>
                        <a:rPr lang="zh-CN" sz="1600">
                          <a:effectLst/>
                        </a:rPr>
                        <a:t>Ω</a:t>
                      </a:r>
                      <a:r>
                        <a:rPr lang="en-GB" sz="1600">
                          <a:effectLst/>
                        </a:rPr>
                        <a:t>/m </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indent="118745" algn="ctr"/>
                      <a:r>
                        <a:rPr lang="en-GB" sz="1600">
                          <a:effectLst/>
                        </a:rPr>
                        <a:t>430</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extLst>
                  <a:ext uri="{0D108BD9-81ED-4DB2-BD59-A6C34878D82A}">
                    <a16:rowId xmlns:a16="http://schemas.microsoft.com/office/drawing/2014/main" val="3066607347"/>
                  </a:ext>
                </a:extLst>
              </a:tr>
              <a:tr h="212309">
                <a:tc>
                  <a:txBody>
                    <a:bodyPr/>
                    <a:lstStyle/>
                    <a:p>
                      <a:pPr indent="118745" algn="just"/>
                      <a:r>
                        <a:rPr lang="en-GB" sz="1600">
                          <a:effectLst/>
                        </a:rPr>
                        <a:t>Q factor</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tc>
                  <a:txBody>
                    <a:bodyPr/>
                    <a:lstStyle/>
                    <a:p>
                      <a:pPr indent="118745" algn="ctr"/>
                      <a:r>
                        <a:rPr lang="en-GB" sz="1600">
                          <a:effectLst/>
                        </a:rPr>
                        <a:t> </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indent="118745" algn="ctr"/>
                      <a:r>
                        <a:rPr lang="en-GB" sz="1600">
                          <a:effectLst/>
                        </a:rPr>
                        <a:t>32000</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extLst>
                  <a:ext uri="{0D108BD9-81ED-4DB2-BD59-A6C34878D82A}">
                    <a16:rowId xmlns:a16="http://schemas.microsoft.com/office/drawing/2014/main" val="77104573"/>
                  </a:ext>
                </a:extLst>
              </a:tr>
              <a:tr h="416126">
                <a:tc>
                  <a:txBody>
                    <a:bodyPr/>
                    <a:lstStyle/>
                    <a:p>
                      <a:pPr indent="118745" algn="just"/>
                      <a:r>
                        <a:rPr lang="en-GB" sz="1600">
                          <a:effectLst/>
                        </a:rPr>
                        <a:t>Dissipated power per cavity</a:t>
                      </a:r>
                      <a:endParaRPr lang="zh-CN" sz="1600">
                        <a:effectLst/>
                      </a:endParaRPr>
                    </a:p>
                    <a:p>
                      <a:pPr indent="118745" algn="just"/>
                      <a:r>
                        <a:rPr lang="en-GB" sz="1600">
                          <a:effectLst/>
                        </a:rPr>
                        <a:t>(20% margin)</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tc>
                  <a:txBody>
                    <a:bodyPr/>
                    <a:lstStyle/>
                    <a:p>
                      <a:pPr indent="118745" algn="ctr"/>
                      <a:r>
                        <a:rPr lang="en-GB" sz="1600">
                          <a:effectLst/>
                        </a:rPr>
                        <a:t>kW</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indent="118745" algn="ctr"/>
                      <a:r>
                        <a:rPr lang="en-GB" sz="1600">
                          <a:effectLst/>
                        </a:rPr>
                        <a:t>59</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extLst>
                  <a:ext uri="{0D108BD9-81ED-4DB2-BD59-A6C34878D82A}">
                    <a16:rowId xmlns:a16="http://schemas.microsoft.com/office/drawing/2014/main" val="55603237"/>
                  </a:ext>
                </a:extLst>
              </a:tr>
              <a:tr h="212309">
                <a:tc>
                  <a:txBody>
                    <a:bodyPr/>
                    <a:lstStyle/>
                    <a:p>
                      <a:pPr indent="118745" algn="just"/>
                      <a:r>
                        <a:rPr lang="en-GB" sz="1600">
                          <a:effectLst/>
                        </a:rPr>
                        <a:t>Emax</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tc>
                  <a:txBody>
                    <a:bodyPr/>
                    <a:lstStyle/>
                    <a:p>
                      <a:pPr indent="118745" algn="ctr"/>
                      <a:r>
                        <a:rPr lang="en-GB" sz="1600">
                          <a:effectLst/>
                        </a:rPr>
                        <a:t>MV/m</a:t>
                      </a:r>
                      <a:endParaRPr lang="zh-C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indent="118745" algn="ctr"/>
                      <a:r>
                        <a:rPr lang="en-GB" sz="1600" dirty="0">
                          <a:effectLst/>
                        </a:rPr>
                        <a:t>8.5</a:t>
                      </a:r>
                      <a:endParaRPr lang="zh-C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6985" marB="0" anchor="ctr"/>
                </a:tc>
                <a:extLst>
                  <a:ext uri="{0D108BD9-81ED-4DB2-BD59-A6C34878D82A}">
                    <a16:rowId xmlns:a16="http://schemas.microsoft.com/office/drawing/2014/main" val="2181654030"/>
                  </a:ext>
                </a:extLst>
              </a:tr>
            </a:tbl>
          </a:graphicData>
        </a:graphic>
      </p:graphicFrame>
      <p:sp>
        <p:nvSpPr>
          <p:cNvPr id="18" name="矩形 17">
            <a:extLst>
              <a:ext uri="{FF2B5EF4-FFF2-40B4-BE49-F238E27FC236}">
                <a16:creationId xmlns:a16="http://schemas.microsoft.com/office/drawing/2014/main" id="{F0493432-B528-4810-B9CE-F149D155C059}"/>
              </a:ext>
            </a:extLst>
          </p:cNvPr>
          <p:cNvSpPr/>
          <p:nvPr/>
        </p:nvSpPr>
        <p:spPr>
          <a:xfrm>
            <a:off x="8360962" y="6027200"/>
            <a:ext cx="2806346" cy="369332"/>
          </a:xfrm>
          <a:prstGeom prst="rect">
            <a:avLst/>
          </a:prstGeom>
        </p:spPr>
        <p:txBody>
          <a:bodyPr wrap="square">
            <a:spAutoFit/>
          </a:bodyPr>
          <a:lstStyle/>
          <a:p>
            <a:pPr lvl="1"/>
            <a:r>
              <a:rPr lang="en-US" altLang="zh-CN" dirty="0">
                <a:solidFill>
                  <a:prstClr val="black"/>
                </a:solidFill>
                <a:latin typeface="等线" panose="020F0502020204030204"/>
                <a:ea typeface="等线" panose="02010600030101010101" pitchFamily="2" charset="-122"/>
                <a:sym typeface="+mn-ea"/>
              </a:rPr>
              <a:t>Mechanical design</a:t>
            </a:r>
            <a:endParaRPr lang="en-US" altLang="zh-CN" dirty="0">
              <a:solidFill>
                <a:prstClr val="black"/>
              </a:solidFill>
              <a:latin typeface="等线" panose="020F0502020204030204"/>
              <a:ea typeface="等线" panose="02010600030101010101" pitchFamily="2" charset="-122"/>
            </a:endParaRPr>
          </a:p>
        </p:txBody>
      </p:sp>
      <p:grpSp>
        <p:nvGrpSpPr>
          <p:cNvPr id="19" name="组合 18">
            <a:extLst>
              <a:ext uri="{FF2B5EF4-FFF2-40B4-BE49-F238E27FC236}">
                <a16:creationId xmlns:a16="http://schemas.microsoft.com/office/drawing/2014/main" id="{817975E2-1A76-4C85-9AF9-73068235D46A}"/>
              </a:ext>
            </a:extLst>
          </p:cNvPr>
          <p:cNvGrpSpPr/>
          <p:nvPr/>
        </p:nvGrpSpPr>
        <p:grpSpPr>
          <a:xfrm>
            <a:off x="8183004" y="4043146"/>
            <a:ext cx="2658619" cy="1970928"/>
            <a:chOff x="1901725" y="3422951"/>
            <a:chExt cx="2709777" cy="3387081"/>
          </a:xfrm>
        </p:grpSpPr>
        <p:grpSp>
          <p:nvGrpSpPr>
            <p:cNvPr id="21" name="组合 20">
              <a:extLst>
                <a:ext uri="{FF2B5EF4-FFF2-40B4-BE49-F238E27FC236}">
                  <a16:creationId xmlns:a16="http://schemas.microsoft.com/office/drawing/2014/main" id="{B6A502B8-F656-42DB-B0CF-87CDAEB50342}"/>
                </a:ext>
              </a:extLst>
            </p:cNvPr>
            <p:cNvGrpSpPr/>
            <p:nvPr/>
          </p:nvGrpSpPr>
          <p:grpSpPr>
            <a:xfrm>
              <a:off x="2299511" y="5283668"/>
              <a:ext cx="2263730" cy="1526364"/>
              <a:chOff x="3754" y="7678"/>
              <a:chExt cx="4342" cy="3033"/>
            </a:xfrm>
          </p:grpSpPr>
          <p:pic>
            <p:nvPicPr>
              <p:cNvPr id="29" name="图片 28">
                <a:extLst>
                  <a:ext uri="{FF2B5EF4-FFF2-40B4-BE49-F238E27FC236}">
                    <a16:creationId xmlns:a16="http://schemas.microsoft.com/office/drawing/2014/main" id="{57B2FCDD-FB4F-4801-B5A5-C19D0A811ABD}"/>
                  </a:ext>
                </a:extLst>
              </p:cNvPr>
              <p:cNvPicPr>
                <a:picLocks noChangeAspect="1"/>
              </p:cNvPicPr>
              <p:nvPr/>
            </p:nvPicPr>
            <p:blipFill>
              <a:blip r:embed="rId9"/>
              <a:stretch>
                <a:fillRect/>
              </a:stretch>
            </p:blipFill>
            <p:spPr>
              <a:xfrm>
                <a:off x="3754" y="7678"/>
                <a:ext cx="4342" cy="2013"/>
              </a:xfrm>
              <a:prstGeom prst="rect">
                <a:avLst/>
              </a:prstGeom>
            </p:spPr>
          </p:pic>
          <p:sp>
            <p:nvSpPr>
              <p:cNvPr id="30" name="文本框 29">
                <a:extLst>
                  <a:ext uri="{FF2B5EF4-FFF2-40B4-BE49-F238E27FC236}">
                    <a16:creationId xmlns:a16="http://schemas.microsoft.com/office/drawing/2014/main" id="{A3F3192E-6850-4C41-888D-3C87CE29E328}"/>
                  </a:ext>
                </a:extLst>
              </p:cNvPr>
              <p:cNvSpPr txBox="1"/>
              <p:nvPr/>
            </p:nvSpPr>
            <p:spPr>
              <a:xfrm>
                <a:off x="5353" y="9690"/>
                <a:ext cx="1630" cy="1021"/>
              </a:xfrm>
              <a:prstGeom prst="rect">
                <a:avLst/>
              </a:prstGeom>
              <a:noFill/>
            </p:spPr>
            <p:txBody>
              <a:bodyPr wrap="square" rtlCol="0">
                <a:spAutoFit/>
              </a:bodyPr>
              <a:lstStyle/>
              <a:p>
                <a:r>
                  <a:rPr lang="en-US" altLang="zh-CN" sz="1350" dirty="0">
                    <a:solidFill>
                      <a:prstClr val="black"/>
                    </a:solidFill>
                    <a:latin typeface="等线" panose="020F0502020204030204"/>
                    <a:ea typeface="等线" panose="02010600030101010101" pitchFamily="2" charset="-122"/>
                  </a:rPr>
                  <a:t>Cavity</a:t>
                </a:r>
              </a:p>
            </p:txBody>
          </p:sp>
        </p:grpSp>
        <p:grpSp>
          <p:nvGrpSpPr>
            <p:cNvPr id="22" name="组合 21">
              <a:extLst>
                <a:ext uri="{FF2B5EF4-FFF2-40B4-BE49-F238E27FC236}">
                  <a16:creationId xmlns:a16="http://schemas.microsoft.com/office/drawing/2014/main" id="{CFE8A7DB-57CF-4E8B-A7A4-75350F43268C}"/>
                </a:ext>
              </a:extLst>
            </p:cNvPr>
            <p:cNvGrpSpPr/>
            <p:nvPr/>
          </p:nvGrpSpPr>
          <p:grpSpPr>
            <a:xfrm>
              <a:off x="1901725" y="3422951"/>
              <a:ext cx="1536324" cy="1459839"/>
              <a:chOff x="2010" y="3632"/>
              <a:chExt cx="2892" cy="3369"/>
            </a:xfrm>
          </p:grpSpPr>
          <p:pic>
            <p:nvPicPr>
              <p:cNvPr id="27" name="图片 26">
                <a:extLst>
                  <a:ext uri="{FF2B5EF4-FFF2-40B4-BE49-F238E27FC236}">
                    <a16:creationId xmlns:a16="http://schemas.microsoft.com/office/drawing/2014/main" id="{2F208973-98E8-4286-9368-3EC98C4D97FD}"/>
                  </a:ext>
                </a:extLst>
              </p:cNvPr>
              <p:cNvPicPr>
                <a:picLocks noChangeAspect="1"/>
              </p:cNvPicPr>
              <p:nvPr/>
            </p:nvPicPr>
            <p:blipFill>
              <a:blip r:embed="rId10"/>
              <a:stretch>
                <a:fillRect/>
              </a:stretch>
            </p:blipFill>
            <p:spPr>
              <a:xfrm>
                <a:off x="2010" y="3632"/>
                <a:ext cx="2892" cy="2033"/>
              </a:xfrm>
              <a:prstGeom prst="rect">
                <a:avLst/>
              </a:prstGeom>
            </p:spPr>
          </p:pic>
          <p:sp>
            <p:nvSpPr>
              <p:cNvPr id="28" name="文本框 27">
                <a:extLst>
                  <a:ext uri="{FF2B5EF4-FFF2-40B4-BE49-F238E27FC236}">
                    <a16:creationId xmlns:a16="http://schemas.microsoft.com/office/drawing/2014/main" id="{68DB36BA-9A72-4DD3-9365-47330747BD47}"/>
                  </a:ext>
                </a:extLst>
              </p:cNvPr>
              <p:cNvSpPr txBox="1"/>
              <p:nvPr/>
            </p:nvSpPr>
            <p:spPr>
              <a:xfrm>
                <a:off x="2778" y="5815"/>
                <a:ext cx="1780" cy="1186"/>
              </a:xfrm>
              <a:prstGeom prst="rect">
                <a:avLst/>
              </a:prstGeom>
              <a:noFill/>
            </p:spPr>
            <p:txBody>
              <a:bodyPr wrap="square" rtlCol="0">
                <a:spAutoFit/>
              </a:bodyPr>
              <a:lstStyle/>
              <a:p>
                <a:r>
                  <a:rPr lang="en-US" altLang="zh-CN" sz="1350">
                    <a:solidFill>
                      <a:prstClr val="black"/>
                    </a:solidFill>
                    <a:latin typeface="等线" panose="020F0502020204030204"/>
                    <a:ea typeface="等线" panose="02010600030101010101" pitchFamily="2" charset="-122"/>
                  </a:rPr>
                  <a:t>Tunner</a:t>
                </a:r>
              </a:p>
            </p:txBody>
          </p:sp>
        </p:grpSp>
        <p:grpSp>
          <p:nvGrpSpPr>
            <p:cNvPr id="23" name="组合 22">
              <a:extLst>
                <a:ext uri="{FF2B5EF4-FFF2-40B4-BE49-F238E27FC236}">
                  <a16:creationId xmlns:a16="http://schemas.microsoft.com/office/drawing/2014/main" id="{0854DF23-1A49-4D99-BBF0-6080F4A75E9B}"/>
                </a:ext>
              </a:extLst>
            </p:cNvPr>
            <p:cNvGrpSpPr/>
            <p:nvPr/>
          </p:nvGrpSpPr>
          <p:grpSpPr>
            <a:xfrm>
              <a:off x="3673793" y="3506393"/>
              <a:ext cx="937709" cy="1630673"/>
              <a:chOff x="6257" y="3589"/>
              <a:chExt cx="2636" cy="5730"/>
            </a:xfrm>
          </p:grpSpPr>
          <p:pic>
            <p:nvPicPr>
              <p:cNvPr id="25" name="图片 24">
                <a:extLst>
                  <a:ext uri="{FF2B5EF4-FFF2-40B4-BE49-F238E27FC236}">
                    <a16:creationId xmlns:a16="http://schemas.microsoft.com/office/drawing/2014/main" id="{9A083681-6509-45B0-BAD3-5234E9FFAAA1}"/>
                  </a:ext>
                </a:extLst>
              </p:cNvPr>
              <p:cNvPicPr>
                <a:picLocks noChangeAspect="1"/>
              </p:cNvPicPr>
              <p:nvPr/>
            </p:nvPicPr>
            <p:blipFill>
              <a:blip r:embed="rId11"/>
              <a:stretch>
                <a:fillRect/>
              </a:stretch>
            </p:blipFill>
            <p:spPr>
              <a:xfrm>
                <a:off x="6257" y="3589"/>
                <a:ext cx="2508" cy="3318"/>
              </a:xfrm>
              <a:prstGeom prst="rect">
                <a:avLst/>
              </a:prstGeom>
            </p:spPr>
          </p:pic>
          <p:sp>
            <p:nvSpPr>
              <p:cNvPr id="26" name="文本框 25">
                <a:extLst>
                  <a:ext uri="{FF2B5EF4-FFF2-40B4-BE49-F238E27FC236}">
                    <a16:creationId xmlns:a16="http://schemas.microsoft.com/office/drawing/2014/main" id="{4239A575-457B-4751-883A-1590CE978DB5}"/>
                  </a:ext>
                </a:extLst>
              </p:cNvPr>
              <p:cNvSpPr txBox="1"/>
              <p:nvPr/>
            </p:nvSpPr>
            <p:spPr>
              <a:xfrm>
                <a:off x="6456" y="7513"/>
                <a:ext cx="2437" cy="1806"/>
              </a:xfrm>
              <a:prstGeom prst="rect">
                <a:avLst/>
              </a:prstGeom>
              <a:noFill/>
            </p:spPr>
            <p:txBody>
              <a:bodyPr wrap="square" rtlCol="0">
                <a:spAutoFit/>
              </a:bodyPr>
              <a:lstStyle/>
              <a:p>
                <a:r>
                  <a:rPr lang="en-US" altLang="zh-CN" sz="1350" dirty="0">
                    <a:solidFill>
                      <a:prstClr val="black"/>
                    </a:solidFill>
                    <a:latin typeface="等线" panose="020F0502020204030204"/>
                    <a:ea typeface="等线" panose="02010600030101010101" pitchFamily="2" charset="-122"/>
                  </a:rPr>
                  <a:t>Coupler </a:t>
                </a:r>
              </a:p>
            </p:txBody>
          </p:sp>
        </p:grpSp>
      </p:grpSp>
      <p:sp>
        <p:nvSpPr>
          <p:cNvPr id="9" name="文本框 8">
            <a:extLst>
              <a:ext uri="{FF2B5EF4-FFF2-40B4-BE49-F238E27FC236}">
                <a16:creationId xmlns:a16="http://schemas.microsoft.com/office/drawing/2014/main" id="{60E90F6D-012B-46CA-81D8-9EB7CBEF6F7A}"/>
              </a:ext>
            </a:extLst>
          </p:cNvPr>
          <p:cNvSpPr txBox="1"/>
          <p:nvPr/>
        </p:nvSpPr>
        <p:spPr>
          <a:xfrm>
            <a:off x="11040035" y="665629"/>
            <a:ext cx="1237130" cy="307777"/>
          </a:xfrm>
          <a:prstGeom prst="rect">
            <a:avLst/>
          </a:prstGeom>
          <a:noFill/>
        </p:spPr>
        <p:txBody>
          <a:bodyPr wrap="square" rtlCol="0">
            <a:spAutoFit/>
          </a:bodyPr>
          <a:lstStyle/>
          <a:p>
            <a:r>
              <a:rPr lang="en-US" altLang="zh-SG" sz="1400" dirty="0"/>
              <a:t>J. R. Zhang</a:t>
            </a:r>
            <a:endParaRPr lang="zh-SG" altLang="en-US" sz="1400" dirty="0"/>
          </a:p>
        </p:txBody>
      </p:sp>
      <p:sp>
        <p:nvSpPr>
          <p:cNvPr id="10" name="页脚占位符 9">
            <a:extLst>
              <a:ext uri="{FF2B5EF4-FFF2-40B4-BE49-F238E27FC236}">
                <a16:creationId xmlns:a16="http://schemas.microsoft.com/office/drawing/2014/main" id="{0380684A-0852-4311-8E8F-22AE63C90B58}"/>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
        <p:nvSpPr>
          <p:cNvPr id="15" name="灯片编号占位符 14">
            <a:extLst>
              <a:ext uri="{FF2B5EF4-FFF2-40B4-BE49-F238E27FC236}">
                <a16:creationId xmlns:a16="http://schemas.microsoft.com/office/drawing/2014/main" id="{12CAADAF-4788-409F-AEB1-61D228E2882C}"/>
              </a:ext>
            </a:extLst>
          </p:cNvPr>
          <p:cNvSpPr>
            <a:spLocks noGrp="1"/>
          </p:cNvSpPr>
          <p:nvPr>
            <p:ph type="sldNum" sz="quarter" idx="12"/>
          </p:nvPr>
        </p:nvSpPr>
        <p:spPr/>
        <p:txBody>
          <a:bodyPr/>
          <a:lstStyle/>
          <a:p>
            <a:fld id="{F15E9139-A00B-4B2A-98A6-095DC08F1345}" type="slidenum">
              <a:rPr lang="zh-CN" altLang="en-US" smtClean="0"/>
              <a:pPr/>
              <a:t>28</a:t>
            </a:fld>
            <a:endParaRPr lang="zh-CN" alt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CE039FD-65A3-4FD8-A53C-785F249D7377}"/>
              </a:ext>
            </a:extLst>
          </p:cNvPr>
          <p:cNvSpPr>
            <a:spLocks noGrp="1"/>
          </p:cNvSpPr>
          <p:nvPr>
            <p:ph type="title"/>
          </p:nvPr>
        </p:nvSpPr>
        <p:spPr>
          <a:xfrm>
            <a:off x="666712" y="142852"/>
            <a:ext cx="10628817" cy="725470"/>
          </a:xfrm>
        </p:spPr>
        <p:txBody>
          <a:bodyPr/>
          <a:lstStyle/>
          <a:p>
            <a:pPr algn="ctr"/>
            <a:r>
              <a:rPr lang="en-US" altLang="zh-CN" sz="3600" dirty="0">
                <a:solidFill>
                  <a:srgbClr val="C00000"/>
                </a:solidFill>
                <a:latin typeface="Arial" panose="020B0604020202020204" pitchFamily="34" charset="0"/>
                <a:ea typeface="+mj-ea"/>
                <a:cs typeface="Arial" panose="020B0604020202020204" pitchFamily="34" charset="0"/>
                <a:sym typeface="+mn-ea"/>
              </a:rPr>
              <a:t>Damping Ring RF cavity R&amp;D in EDR</a:t>
            </a:r>
            <a:endParaRPr lang="zh-CN" altLang="en-US" sz="3600" dirty="0">
              <a:solidFill>
                <a:srgbClr val="C00000"/>
              </a:solidFill>
              <a:latin typeface="Arial" panose="020B0604020202020204" pitchFamily="34" charset="0"/>
              <a:ea typeface="+mj-ea"/>
              <a:cs typeface="Arial" panose="020B0604020202020204" pitchFamily="34" charset="0"/>
            </a:endParaRPr>
          </a:p>
        </p:txBody>
      </p:sp>
      <p:sp>
        <p:nvSpPr>
          <p:cNvPr id="5" name="灯片编号占位符 4">
            <a:extLst>
              <a:ext uri="{FF2B5EF4-FFF2-40B4-BE49-F238E27FC236}">
                <a16:creationId xmlns:a16="http://schemas.microsoft.com/office/drawing/2014/main" id="{A575B442-8F63-4806-943F-C24B594F9768}"/>
              </a:ext>
            </a:extLst>
          </p:cNvPr>
          <p:cNvSpPr>
            <a:spLocks noGrp="1"/>
          </p:cNvSpPr>
          <p:nvPr>
            <p:ph type="sldNum" sz="quarter" idx="12"/>
          </p:nvPr>
        </p:nvSpPr>
        <p:spPr/>
        <p:txBody>
          <a:bodyPr/>
          <a:lstStyle/>
          <a:p>
            <a:fld id="{F15E9139-A00B-4B2A-98A6-095DC08F1345}" type="slidenum">
              <a:rPr lang="zh-CN" altLang="en-US" smtClean="0"/>
              <a:pPr/>
              <a:t>29</a:t>
            </a:fld>
            <a:endParaRPr lang="zh-CN" altLang="en-US"/>
          </a:p>
        </p:txBody>
      </p:sp>
      <p:sp>
        <p:nvSpPr>
          <p:cNvPr id="10" name="内容占位符 1">
            <a:extLst>
              <a:ext uri="{FF2B5EF4-FFF2-40B4-BE49-F238E27FC236}">
                <a16:creationId xmlns:a16="http://schemas.microsoft.com/office/drawing/2014/main" id="{23A338CA-C1AA-48B9-A87B-70AE63B5CD21}"/>
              </a:ext>
            </a:extLst>
          </p:cNvPr>
          <p:cNvSpPr>
            <a:spLocks noGrp="1"/>
          </p:cNvSpPr>
          <p:nvPr>
            <p:ph idx="1"/>
          </p:nvPr>
        </p:nvSpPr>
        <p:spPr>
          <a:xfrm>
            <a:off x="609600" y="1114731"/>
            <a:ext cx="10571629" cy="5241620"/>
          </a:xfrm>
        </p:spPr>
        <p:txBody>
          <a:bodyPr/>
          <a:lstStyle/>
          <a:p>
            <a:r>
              <a:rPr lang="en-US" altLang="zh-CN" sz="2400" b="0" i="0" dirty="0">
                <a:solidFill>
                  <a:srgbClr val="000000"/>
                </a:solidFill>
                <a:effectLst/>
                <a:latin typeface="Calibri" panose="020F0502020204030204" pitchFamily="34" charset="0"/>
              </a:rPr>
              <a:t>Further optimize the 5 cell cavity design</a:t>
            </a:r>
            <a:endParaRPr lang="en-US" altLang="zh-CN" sz="2400" dirty="0"/>
          </a:p>
          <a:p>
            <a:r>
              <a:rPr lang="en-US" altLang="zh-CN" sz="2400" dirty="0">
                <a:solidFill>
                  <a:srgbClr val="000000"/>
                </a:solidFill>
                <a:latin typeface="Calibri" panose="020F0502020204030204" pitchFamily="34" charset="0"/>
              </a:rPr>
              <a:t>We hope to process a DR normal conducting 5 cell cavity. And finished the cold test of the cavity.</a:t>
            </a:r>
          </a:p>
          <a:p>
            <a:r>
              <a:rPr lang="en-US" altLang="zh-CN" sz="2400" dirty="0">
                <a:solidFill>
                  <a:srgbClr val="000000"/>
                </a:solidFill>
                <a:latin typeface="Calibri" panose="020F0502020204030204" pitchFamily="34" charset="0"/>
              </a:rPr>
              <a:t>After the machining of the cavity completed, use PAPS (a test bench of IHEP at </a:t>
            </a:r>
            <a:r>
              <a:rPr lang="en-US" altLang="zh-CN" sz="2400" dirty="0" err="1">
                <a:solidFill>
                  <a:srgbClr val="000000"/>
                </a:solidFill>
                <a:latin typeface="Calibri" panose="020F0502020204030204" pitchFamily="34" charset="0"/>
              </a:rPr>
              <a:t>Huairou</a:t>
            </a:r>
            <a:r>
              <a:rPr lang="en-US" altLang="zh-CN" sz="2400" dirty="0">
                <a:solidFill>
                  <a:srgbClr val="000000"/>
                </a:solidFill>
                <a:latin typeface="Calibri" panose="020F0502020204030204" pitchFamily="34" charset="0"/>
              </a:rPr>
              <a:t>) test bench to do the high-power test of the DR normal conducting 5 cell cavity</a:t>
            </a:r>
          </a:p>
          <a:p>
            <a:pPr marL="0" indent="0">
              <a:buNone/>
            </a:pPr>
            <a:endParaRPr lang="en-US" altLang="zh-CN" dirty="0"/>
          </a:p>
          <a:p>
            <a:pPr marL="0" indent="0">
              <a:buNone/>
            </a:pPr>
            <a:endParaRPr lang="en-US" altLang="zh-CN" dirty="0"/>
          </a:p>
        </p:txBody>
      </p:sp>
      <p:grpSp>
        <p:nvGrpSpPr>
          <p:cNvPr id="11" name="组合 10">
            <a:extLst>
              <a:ext uri="{FF2B5EF4-FFF2-40B4-BE49-F238E27FC236}">
                <a16:creationId xmlns:a16="http://schemas.microsoft.com/office/drawing/2014/main" id="{E51FF89E-68CD-4558-810D-5B6EC29CCBF0}"/>
              </a:ext>
            </a:extLst>
          </p:cNvPr>
          <p:cNvGrpSpPr/>
          <p:nvPr/>
        </p:nvGrpSpPr>
        <p:grpSpPr>
          <a:xfrm>
            <a:off x="3857029" y="3508403"/>
            <a:ext cx="3528392" cy="2845603"/>
            <a:chOff x="6665155" y="4499527"/>
            <a:chExt cx="2178135" cy="1895600"/>
          </a:xfrm>
        </p:grpSpPr>
        <p:pic>
          <p:nvPicPr>
            <p:cNvPr id="12" name="图片 11">
              <a:extLst>
                <a:ext uri="{FF2B5EF4-FFF2-40B4-BE49-F238E27FC236}">
                  <a16:creationId xmlns:a16="http://schemas.microsoft.com/office/drawing/2014/main" id="{430CB20A-09DA-4BDA-99EC-C7C718F3B2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5155" y="4499527"/>
              <a:ext cx="2178135" cy="1652485"/>
            </a:xfrm>
            <a:prstGeom prst="rect">
              <a:avLst/>
            </a:prstGeom>
          </p:spPr>
        </p:pic>
        <p:sp>
          <p:nvSpPr>
            <p:cNvPr id="13" name="矩形 12">
              <a:extLst>
                <a:ext uri="{FF2B5EF4-FFF2-40B4-BE49-F238E27FC236}">
                  <a16:creationId xmlns:a16="http://schemas.microsoft.com/office/drawing/2014/main" id="{379B7608-DB99-400C-B74E-09E3D9B3DA97}"/>
                </a:ext>
              </a:extLst>
            </p:cNvPr>
            <p:cNvSpPr/>
            <p:nvPr/>
          </p:nvSpPr>
          <p:spPr>
            <a:xfrm>
              <a:off x="6806098" y="6115057"/>
              <a:ext cx="1857241" cy="280070"/>
            </a:xfrm>
            <a:prstGeom prst="rect">
              <a:avLst/>
            </a:prstGeom>
          </p:spPr>
          <p:txBody>
            <a:bodyPr wrap="square">
              <a:spAutoFit/>
            </a:bodyPr>
            <a:lstStyle/>
            <a:p>
              <a:pPr lvl="1"/>
              <a:r>
                <a:rPr lang="en-US" altLang="zh-CN" dirty="0">
                  <a:sym typeface="+mn-ea"/>
                </a:rPr>
                <a:t>Mechanical design</a:t>
              </a:r>
              <a:endParaRPr lang="en-US" altLang="zh-CN" dirty="0"/>
            </a:p>
          </p:txBody>
        </p:sp>
      </p:grpSp>
      <p:sp>
        <p:nvSpPr>
          <p:cNvPr id="14" name="文本框 13">
            <a:extLst>
              <a:ext uri="{FF2B5EF4-FFF2-40B4-BE49-F238E27FC236}">
                <a16:creationId xmlns:a16="http://schemas.microsoft.com/office/drawing/2014/main" id="{CC13C22A-0823-4F83-A030-041D97A2B704}"/>
              </a:ext>
            </a:extLst>
          </p:cNvPr>
          <p:cNvSpPr txBox="1"/>
          <p:nvPr/>
        </p:nvSpPr>
        <p:spPr>
          <a:xfrm>
            <a:off x="11033311" y="1042147"/>
            <a:ext cx="1237130" cy="307777"/>
          </a:xfrm>
          <a:prstGeom prst="rect">
            <a:avLst/>
          </a:prstGeom>
          <a:noFill/>
        </p:spPr>
        <p:txBody>
          <a:bodyPr wrap="square" rtlCol="0">
            <a:spAutoFit/>
          </a:bodyPr>
          <a:lstStyle/>
          <a:p>
            <a:r>
              <a:rPr lang="en-US" altLang="zh-SG" sz="1400" dirty="0"/>
              <a:t>J. R. Zhang</a:t>
            </a:r>
            <a:endParaRPr lang="zh-SG" altLang="en-US" sz="1400" dirty="0"/>
          </a:p>
        </p:txBody>
      </p:sp>
      <p:sp>
        <p:nvSpPr>
          <p:cNvPr id="8" name="页脚占位符 7">
            <a:extLst>
              <a:ext uri="{FF2B5EF4-FFF2-40B4-BE49-F238E27FC236}">
                <a16:creationId xmlns:a16="http://schemas.microsoft.com/office/drawing/2014/main" id="{4EE7C5B4-89E2-4D33-A70F-D45A02002865}"/>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695034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stretch>
            <a:fillRect/>
          </a:stretch>
        </p:blipFill>
        <p:spPr>
          <a:xfrm>
            <a:off x="5851830" y="1236742"/>
            <a:ext cx="5600246" cy="4973284"/>
          </a:xfrm>
          <a:prstGeom prst="rect">
            <a:avLst/>
          </a:prstGeom>
        </p:spPr>
      </p:pic>
      <p:sp>
        <p:nvSpPr>
          <p:cNvPr id="2" name="标题 1"/>
          <p:cNvSpPr>
            <a:spLocks noGrp="1"/>
          </p:cNvSpPr>
          <p:nvPr>
            <p:ph type="title"/>
          </p:nvPr>
        </p:nvSpPr>
        <p:spPr/>
        <p:txBody>
          <a:bodyPr>
            <a:normAutofit/>
          </a:bodyPr>
          <a:lstStyle/>
          <a:p>
            <a:pPr algn="ctr">
              <a:lnSpc>
                <a:spcPct val="90000"/>
              </a:lnSpc>
            </a:pPr>
            <a:r>
              <a:rPr lang="en-US" altLang="zh-CN" sz="4000" dirty="0">
                <a:solidFill>
                  <a:srgbClr val="C00000"/>
                </a:solidFill>
                <a:latin typeface="Arial" panose="020B0604020202020204" pitchFamily="34" charset="0"/>
                <a:ea typeface="+mj-ea"/>
                <a:cs typeface="Arial" panose="020B0604020202020204" pitchFamily="34" charset="0"/>
              </a:rPr>
              <a:t>Booster TDR parameters</a:t>
            </a:r>
            <a:endParaRPr lang="zh-CN" altLang="en-US" sz="4000" dirty="0">
              <a:solidFill>
                <a:srgbClr val="C00000"/>
              </a:solidFill>
              <a:latin typeface="Arial" panose="020B0604020202020204" pitchFamily="34" charset="0"/>
              <a:ea typeface="+mj-ea"/>
              <a:cs typeface="Arial" panose="020B0604020202020204" pitchFamily="34" charset="0"/>
            </a:endParaRPr>
          </a:p>
        </p:txBody>
      </p:sp>
      <p:sp>
        <p:nvSpPr>
          <p:cNvPr id="10" name="页脚占位符 9"/>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The 2024 European Edition of the International Workshop on the Circular Electron-Positron Collider (CEPC), Marseille, France, April 8th-11th.</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灯片编号占位符 7">
            <a:extLst>
              <a:ext uri="{FF2B5EF4-FFF2-40B4-BE49-F238E27FC236}">
                <a16:creationId xmlns:a16="http://schemas.microsoft.com/office/drawing/2014/main" id="{A9E253D9-4438-4258-B961-C8D855A89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639A-74FB-4196-9892-1DEBA969028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p:cNvSpPr txBox="1"/>
          <p:nvPr/>
        </p:nvSpPr>
        <p:spPr>
          <a:xfrm>
            <a:off x="1282506" y="2337822"/>
            <a:ext cx="12961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Injection</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TextBox 3"/>
          <p:cNvSpPr txBox="1"/>
          <p:nvPr/>
        </p:nvSpPr>
        <p:spPr>
          <a:xfrm>
            <a:off x="5932557" y="1231749"/>
            <a:ext cx="11521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Extraction</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Box 5"/>
          <p:cNvSpPr txBox="1"/>
          <p:nvPr/>
        </p:nvSpPr>
        <p:spPr>
          <a:xfrm>
            <a:off x="1294584" y="6027414"/>
            <a:ext cx="82901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*Diameter of beam pipe is 56mm for re-injection with high single bunch current @120GeV.</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1177535" y="1013078"/>
            <a:ext cx="4861452" cy="133882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Injection energy: </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10GeV </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sz="18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20GeV</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 30GeV</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Max energy: </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120GeV  180GeV</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Lower emittance ─ new lattice (</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TME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p:cNvPicPr>
            <a:picLocks noChangeAspect="1"/>
          </p:cNvPicPr>
          <p:nvPr/>
        </p:nvPicPr>
        <p:blipFill>
          <a:blip r:embed="rId3"/>
          <a:stretch>
            <a:fillRect/>
          </a:stretch>
        </p:blipFill>
        <p:spPr>
          <a:xfrm>
            <a:off x="832915" y="2402887"/>
            <a:ext cx="5396150" cy="3695306"/>
          </a:xfrm>
          <a:prstGeom prst="rect">
            <a:avLst/>
          </a:prstGeom>
        </p:spPr>
      </p:pic>
      <p:sp>
        <p:nvSpPr>
          <p:cNvPr id="16" name="椭圆 15"/>
          <p:cNvSpPr/>
          <p:nvPr/>
        </p:nvSpPr>
        <p:spPr>
          <a:xfrm>
            <a:off x="8989540" y="4463151"/>
            <a:ext cx="558065" cy="215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椭圆 16">
            <a:extLst>
              <a:ext uri="{FF2B5EF4-FFF2-40B4-BE49-F238E27FC236}">
                <a16:creationId xmlns:a16="http://schemas.microsoft.com/office/drawing/2014/main" id="{D8FF8378-D0F5-470A-8AD4-A653309721C9}"/>
              </a:ext>
            </a:extLst>
          </p:cNvPr>
          <p:cNvSpPr/>
          <p:nvPr/>
        </p:nvSpPr>
        <p:spPr>
          <a:xfrm>
            <a:off x="9007470" y="4985345"/>
            <a:ext cx="558065" cy="215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椭圆 17">
            <a:extLst>
              <a:ext uri="{FF2B5EF4-FFF2-40B4-BE49-F238E27FC236}">
                <a16:creationId xmlns:a16="http://schemas.microsoft.com/office/drawing/2014/main" id="{8FD459FD-0846-4FB0-AFF1-2F66FEDB8EDD}"/>
              </a:ext>
            </a:extLst>
          </p:cNvPr>
          <p:cNvSpPr/>
          <p:nvPr/>
        </p:nvSpPr>
        <p:spPr>
          <a:xfrm>
            <a:off x="4354787" y="2564874"/>
            <a:ext cx="558065" cy="215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椭圆 18">
            <a:extLst>
              <a:ext uri="{FF2B5EF4-FFF2-40B4-BE49-F238E27FC236}">
                <a16:creationId xmlns:a16="http://schemas.microsoft.com/office/drawing/2014/main" id="{6B441501-F023-4192-A253-DA0A24A135C3}"/>
              </a:ext>
            </a:extLst>
          </p:cNvPr>
          <p:cNvSpPr/>
          <p:nvPr/>
        </p:nvSpPr>
        <p:spPr>
          <a:xfrm>
            <a:off x="3279022" y="6037729"/>
            <a:ext cx="533219" cy="3133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55285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84FAA3-9C4E-0A42-A29A-32881CEF3006}"/>
              </a:ext>
            </a:extLst>
          </p:cNvPr>
          <p:cNvSpPr>
            <a:spLocks noGrp="1"/>
          </p:cNvSpPr>
          <p:nvPr>
            <p:ph type="title"/>
          </p:nvPr>
        </p:nvSpPr>
        <p:spPr>
          <a:xfrm>
            <a:off x="296923" y="32149"/>
            <a:ext cx="11590277" cy="1063786"/>
          </a:xfrm>
        </p:spPr>
        <p:txBody>
          <a:bodyPr>
            <a:normAutofit/>
          </a:bodyPr>
          <a:lstStyle/>
          <a:p>
            <a:pPr algn="ctr"/>
            <a:r>
              <a:rPr lang="en-US" sz="2800" dirty="0">
                <a:solidFill>
                  <a:srgbClr val="C00000"/>
                </a:solidFill>
                <a:latin typeface="Arial" panose="020B0604020202020204" pitchFamily="34" charset="0"/>
                <a:ea typeface="+mj-ea"/>
                <a:cs typeface="Arial" panose="020B0604020202020204" pitchFamily="34" charset="0"/>
              </a:rPr>
              <a:t>Booster lattice optimization for better polarization transmission</a:t>
            </a:r>
          </a:p>
        </p:txBody>
      </p:sp>
      <p:sp>
        <p:nvSpPr>
          <p:cNvPr id="5" name="Slide Number Placeholder 4">
            <a:extLst>
              <a:ext uri="{FF2B5EF4-FFF2-40B4-BE49-F238E27FC236}">
                <a16:creationId xmlns:a16="http://schemas.microsoft.com/office/drawing/2014/main" id="{B931C6AF-7D46-2144-81F5-C0A46BD377B5}"/>
              </a:ext>
            </a:extLst>
          </p:cNvPr>
          <p:cNvSpPr>
            <a:spLocks noGrp="1"/>
          </p:cNvSpPr>
          <p:nvPr>
            <p:ph type="sldNum" sz="quarter" idx="12"/>
          </p:nvPr>
        </p:nvSpPr>
        <p:spPr>
          <a:xfrm>
            <a:off x="8853104" y="6377372"/>
            <a:ext cx="2844800" cy="365125"/>
          </a:xfrm>
        </p:spPr>
        <p:txBody>
          <a:bodyPr/>
          <a:lstStyle/>
          <a:p>
            <a:fld id="{F15E9139-A00B-4B2A-98A6-095DC08F1345}" type="slidenum">
              <a:rPr lang="zh-CN" altLang="en-US" smtClean="0"/>
              <a:pPr/>
              <a:t>30</a:t>
            </a:fld>
            <a:endParaRPr lang="zh-CN" altLang="en-US" dirty="0"/>
          </a:p>
        </p:txBody>
      </p:sp>
      <p:pic>
        <p:nvPicPr>
          <p:cNvPr id="7" name="Picture 6">
            <a:extLst>
              <a:ext uri="{FF2B5EF4-FFF2-40B4-BE49-F238E27FC236}">
                <a16:creationId xmlns:a16="http://schemas.microsoft.com/office/drawing/2014/main" id="{626F065C-1AB7-C740-8052-AB0ADE517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24" y="4118814"/>
            <a:ext cx="6696760" cy="2640708"/>
          </a:xfrm>
          <a:prstGeom prst="rect">
            <a:avLst/>
          </a:prstGeom>
        </p:spPr>
      </p:pic>
      <p:pic>
        <p:nvPicPr>
          <p:cNvPr id="8" name="Picture 7">
            <a:extLst>
              <a:ext uri="{FF2B5EF4-FFF2-40B4-BE49-F238E27FC236}">
                <a16:creationId xmlns:a16="http://schemas.microsoft.com/office/drawing/2014/main" id="{5150B7C1-9D81-C546-8AC6-A03CB354E4B3}"/>
              </a:ext>
            </a:extLst>
          </p:cNvPr>
          <p:cNvPicPr/>
          <p:nvPr/>
        </p:nvPicPr>
        <p:blipFill>
          <a:blip r:embed="rId3"/>
          <a:stretch>
            <a:fillRect/>
          </a:stretch>
        </p:blipFill>
        <p:spPr>
          <a:xfrm>
            <a:off x="7980530" y="1604463"/>
            <a:ext cx="3816424" cy="2304256"/>
          </a:xfrm>
          <a:prstGeom prst="rect">
            <a:avLst/>
          </a:prstGeom>
        </p:spPr>
      </p:pic>
      <p:sp>
        <p:nvSpPr>
          <p:cNvPr id="9" name="Rectangle 8">
            <a:extLst>
              <a:ext uri="{FF2B5EF4-FFF2-40B4-BE49-F238E27FC236}">
                <a16:creationId xmlns:a16="http://schemas.microsoft.com/office/drawing/2014/main" id="{F8642CDC-BFF3-8D42-A7B6-E7235B095F25}"/>
              </a:ext>
            </a:extLst>
          </p:cNvPr>
          <p:cNvSpPr/>
          <p:nvPr/>
        </p:nvSpPr>
        <p:spPr>
          <a:xfrm>
            <a:off x="249079" y="973944"/>
            <a:ext cx="7560840" cy="3170099"/>
          </a:xfrm>
          <a:prstGeom prst="rect">
            <a:avLst/>
          </a:prstGeom>
          <a:ln>
            <a:solidFill>
              <a:srgbClr val="00B050"/>
            </a:solidFill>
          </a:ln>
        </p:spPr>
        <p:txBody>
          <a:bodyPr wrap="square">
            <a:spAutoFit/>
          </a:bodyPr>
          <a:lstStyle/>
          <a:p>
            <a:pPr marL="285750" indent="-285750">
              <a:buFont typeface="Arial" panose="020B0604020202020204" pitchFamily="34" charset="0"/>
              <a:buChar char="•"/>
            </a:pPr>
            <a:r>
              <a:rPr lang="en-US" altLang="zh-CN" sz="2000" dirty="0"/>
              <a:t>The</a:t>
            </a:r>
            <a:r>
              <a:rPr lang="zh-CN" altLang="en-US" sz="2000" dirty="0"/>
              <a:t> </a:t>
            </a:r>
            <a:r>
              <a:rPr lang="en-US" altLang="zh-CN" sz="2000" dirty="0"/>
              <a:t>TDR lattice suffers from </a:t>
            </a:r>
            <a:r>
              <a:rPr lang="en-US" altLang="zh-CN" sz="2000" dirty="0" err="1"/>
              <a:t>superstrong</a:t>
            </a:r>
            <a:r>
              <a:rPr lang="en-US" altLang="zh-CN" sz="2000" dirty="0"/>
              <a:t> resonances before Z energy</a:t>
            </a:r>
          </a:p>
          <a:p>
            <a:pPr marL="742950" lvl="1" indent="-285750">
              <a:buFont typeface="Arial" panose="020B0604020202020204" pitchFamily="34" charset="0"/>
              <a:buChar char="•"/>
            </a:pPr>
            <a:r>
              <a:rPr lang="en-US" altLang="zh-CN" sz="2000" dirty="0"/>
              <a:t>Injected vertical emittance 6.5nm -&gt; Polarization trans. ~ 50% @ Z &amp; W, 20% @ Higgs</a:t>
            </a:r>
          </a:p>
          <a:p>
            <a:pPr marL="742950" lvl="1" indent="-285750">
              <a:buFont typeface="Arial" panose="020B0604020202020204" pitchFamily="34" charset="0"/>
              <a:buChar char="•"/>
            </a:pPr>
            <a:r>
              <a:rPr lang="en-US" altLang="zh-CN" sz="2000" dirty="0"/>
              <a:t>Injected vertical emittance 1.5 nm -&gt; Polarization trans. ~ 80% @ Z &amp; W, 30% @ Higgs</a:t>
            </a:r>
          </a:p>
          <a:p>
            <a:pPr marL="285750" indent="-285750">
              <a:buFont typeface="Arial" panose="020B0604020202020204" pitchFamily="34" charset="0"/>
              <a:buChar char="•"/>
            </a:pPr>
            <a:r>
              <a:rPr lang="en-US" altLang="zh-CN" sz="2000" dirty="0"/>
              <a:t>Potential optimization:</a:t>
            </a:r>
          </a:p>
          <a:p>
            <a:pPr marL="742950" lvl="1" indent="-285750">
              <a:buFont typeface="Arial" panose="020B0604020202020204" pitchFamily="34" charset="0"/>
              <a:buChar char="•"/>
            </a:pPr>
            <a:r>
              <a:rPr lang="en-US" altLang="zh-CN" sz="2000" dirty="0"/>
              <a:t>Move the location of </a:t>
            </a:r>
            <a:r>
              <a:rPr lang="en-US" altLang="zh-CN" sz="2000" dirty="0" err="1"/>
              <a:t>superstrong</a:t>
            </a:r>
            <a:r>
              <a:rPr lang="en-US" altLang="zh-CN" sz="2000" dirty="0"/>
              <a:t> resonances</a:t>
            </a:r>
          </a:p>
          <a:p>
            <a:pPr marL="742950" lvl="1" indent="-285750">
              <a:buFont typeface="Arial" panose="020B0604020202020204" pitchFamily="34" charset="0"/>
              <a:buChar char="•"/>
            </a:pPr>
            <a:r>
              <a:rPr lang="en-US" altLang="zh-CN" sz="2000" dirty="0"/>
              <a:t>Mitigation of imperfection resonances</a:t>
            </a:r>
          </a:p>
          <a:p>
            <a:pPr marL="1200150" lvl="2" indent="-285750">
              <a:buFont typeface="Arial" panose="020B0604020202020204" pitchFamily="34" charset="0"/>
              <a:buChar char="•"/>
            </a:pPr>
            <a:r>
              <a:rPr lang="en-US" altLang="zh-CN" sz="2000" dirty="0"/>
              <a:t>Reduce lattice sensitivity</a:t>
            </a:r>
          </a:p>
          <a:p>
            <a:pPr marL="1200150" lvl="2" indent="-285750">
              <a:buFont typeface="Arial" panose="020B0604020202020204" pitchFamily="34" charset="0"/>
              <a:buChar char="•"/>
            </a:pPr>
            <a:r>
              <a:rPr lang="en-US" altLang="zh-CN" sz="2000" dirty="0"/>
              <a:t>Harmonic spin matching &amp; partial snakes</a:t>
            </a:r>
          </a:p>
        </p:txBody>
      </p:sp>
      <p:sp>
        <p:nvSpPr>
          <p:cNvPr id="10" name="TextBox 9">
            <a:extLst>
              <a:ext uri="{FF2B5EF4-FFF2-40B4-BE49-F238E27FC236}">
                <a16:creationId xmlns:a16="http://schemas.microsoft.com/office/drawing/2014/main" id="{1B7B8256-ADB9-534E-9B9D-29D92E23D6CE}"/>
              </a:ext>
            </a:extLst>
          </p:cNvPr>
          <p:cNvSpPr txBox="1"/>
          <p:nvPr/>
        </p:nvSpPr>
        <p:spPr>
          <a:xfrm>
            <a:off x="9780730" y="1774062"/>
            <a:ext cx="2088232" cy="646331"/>
          </a:xfrm>
          <a:prstGeom prst="rect">
            <a:avLst/>
          </a:prstGeom>
          <a:noFill/>
        </p:spPr>
        <p:txBody>
          <a:bodyPr wrap="square" rtlCol="0">
            <a:spAutoFit/>
          </a:bodyPr>
          <a:lstStyle/>
          <a:p>
            <a:r>
              <a:rPr lang="en-US" dirty="0">
                <a:solidFill>
                  <a:srgbClr val="0000FF"/>
                </a:solidFill>
              </a:rPr>
              <a:t>TDR bare lattice</a:t>
            </a:r>
          </a:p>
          <a:p>
            <a:r>
              <a:rPr lang="en-US" dirty="0">
                <a:solidFill>
                  <a:srgbClr val="0000FF"/>
                </a:solidFill>
              </a:rPr>
              <a:t>Intrinsic resonance</a:t>
            </a:r>
          </a:p>
        </p:txBody>
      </p:sp>
      <p:pic>
        <p:nvPicPr>
          <p:cNvPr id="11" name="Picture 10">
            <a:extLst>
              <a:ext uri="{FF2B5EF4-FFF2-40B4-BE49-F238E27FC236}">
                <a16:creationId xmlns:a16="http://schemas.microsoft.com/office/drawing/2014/main" id="{104A3CF6-45D2-3F49-A084-FE79C40F57A2}"/>
              </a:ext>
            </a:extLst>
          </p:cNvPr>
          <p:cNvPicPr/>
          <p:nvPr/>
        </p:nvPicPr>
        <p:blipFill>
          <a:blip r:embed="rId4"/>
          <a:stretch>
            <a:fillRect/>
          </a:stretch>
        </p:blipFill>
        <p:spPr>
          <a:xfrm>
            <a:off x="8073275" y="4008060"/>
            <a:ext cx="3723677" cy="2304256"/>
          </a:xfrm>
          <a:prstGeom prst="rect">
            <a:avLst/>
          </a:prstGeom>
        </p:spPr>
      </p:pic>
      <p:sp>
        <p:nvSpPr>
          <p:cNvPr id="12" name="TextBox 11">
            <a:extLst>
              <a:ext uri="{FF2B5EF4-FFF2-40B4-BE49-F238E27FC236}">
                <a16:creationId xmlns:a16="http://schemas.microsoft.com/office/drawing/2014/main" id="{4BBC5079-68C8-234B-9AB5-DF74D09D9BF9}"/>
              </a:ext>
            </a:extLst>
          </p:cNvPr>
          <p:cNvSpPr txBox="1"/>
          <p:nvPr/>
        </p:nvSpPr>
        <p:spPr>
          <a:xfrm>
            <a:off x="9350270" y="4093827"/>
            <a:ext cx="2538664" cy="646331"/>
          </a:xfrm>
          <a:prstGeom prst="rect">
            <a:avLst/>
          </a:prstGeom>
          <a:noFill/>
        </p:spPr>
        <p:txBody>
          <a:bodyPr wrap="square" rtlCol="0">
            <a:spAutoFit/>
          </a:bodyPr>
          <a:lstStyle/>
          <a:p>
            <a:r>
              <a:rPr lang="en-US" dirty="0">
                <a:solidFill>
                  <a:srgbClr val="0000FF"/>
                </a:solidFill>
              </a:rPr>
              <a:t>TDR lattice (one seed)</a:t>
            </a:r>
          </a:p>
          <a:p>
            <a:r>
              <a:rPr lang="en-US" dirty="0">
                <a:solidFill>
                  <a:srgbClr val="0000FF"/>
                </a:solidFill>
              </a:rPr>
              <a:t>Imperfection resonance</a:t>
            </a:r>
          </a:p>
        </p:txBody>
      </p:sp>
      <p:sp>
        <p:nvSpPr>
          <p:cNvPr id="2" name="文本框 1">
            <a:extLst>
              <a:ext uri="{FF2B5EF4-FFF2-40B4-BE49-F238E27FC236}">
                <a16:creationId xmlns:a16="http://schemas.microsoft.com/office/drawing/2014/main" id="{49BD6E96-F3BC-4D89-97E0-3E91ED3002AE}"/>
              </a:ext>
            </a:extLst>
          </p:cNvPr>
          <p:cNvSpPr txBox="1"/>
          <p:nvPr/>
        </p:nvSpPr>
        <p:spPr>
          <a:xfrm>
            <a:off x="11214847" y="1062318"/>
            <a:ext cx="1069041" cy="307777"/>
          </a:xfrm>
          <a:prstGeom prst="rect">
            <a:avLst/>
          </a:prstGeom>
          <a:noFill/>
        </p:spPr>
        <p:txBody>
          <a:bodyPr wrap="square" rtlCol="0">
            <a:spAutoFit/>
          </a:bodyPr>
          <a:lstStyle/>
          <a:p>
            <a:r>
              <a:rPr lang="en-US" altLang="zh-SG" sz="1400" dirty="0"/>
              <a:t>Z. Duan</a:t>
            </a:r>
            <a:endParaRPr lang="zh-SG" altLang="en-US" sz="1400" dirty="0"/>
          </a:p>
        </p:txBody>
      </p:sp>
      <p:sp>
        <p:nvSpPr>
          <p:cNvPr id="4" name="页脚占位符 3">
            <a:extLst>
              <a:ext uri="{FF2B5EF4-FFF2-40B4-BE49-F238E27FC236}">
                <a16:creationId xmlns:a16="http://schemas.microsoft.com/office/drawing/2014/main" id="{B112A866-9BEF-4A4A-83CA-9749C359E9B9}"/>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2910400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B788-AF5C-73F6-A7A7-117C81783FAE}"/>
              </a:ext>
            </a:extLst>
          </p:cNvPr>
          <p:cNvSpPr>
            <a:spLocks noGrp="1"/>
          </p:cNvSpPr>
          <p:nvPr>
            <p:ph type="title"/>
          </p:nvPr>
        </p:nvSpPr>
        <p:spPr>
          <a:xfrm>
            <a:off x="582706" y="-55703"/>
            <a:ext cx="10515600" cy="1111298"/>
          </a:xfrm>
        </p:spPr>
        <p:txBody>
          <a:bodyPr>
            <a:normAutofit/>
          </a:bodyPr>
          <a:lstStyle/>
          <a:p>
            <a:pPr algn="ctr"/>
            <a:r>
              <a:rPr lang="en-US" sz="3600" dirty="0">
                <a:solidFill>
                  <a:srgbClr val="C00000"/>
                </a:solidFill>
                <a:latin typeface="Arial" panose="020B0604020202020204" pitchFamily="34" charset="0"/>
                <a:ea typeface="+mj-ea"/>
                <a:cs typeface="Arial" panose="020B0604020202020204" pitchFamily="34" charset="0"/>
              </a:rPr>
              <a:t>Positron damping/polarizing ring</a:t>
            </a:r>
          </a:p>
        </p:txBody>
      </p:sp>
      <p:sp>
        <p:nvSpPr>
          <p:cNvPr id="3" name="Content Placeholder 2">
            <a:extLst>
              <a:ext uri="{FF2B5EF4-FFF2-40B4-BE49-F238E27FC236}">
                <a16:creationId xmlns:a16="http://schemas.microsoft.com/office/drawing/2014/main" id="{38E45424-9795-32DF-B736-328557FD708D}"/>
              </a:ext>
            </a:extLst>
          </p:cNvPr>
          <p:cNvSpPr>
            <a:spLocks noGrp="1"/>
          </p:cNvSpPr>
          <p:nvPr>
            <p:ph idx="1"/>
          </p:nvPr>
        </p:nvSpPr>
        <p:spPr>
          <a:xfrm>
            <a:off x="647855" y="1075997"/>
            <a:ext cx="10712669" cy="4758066"/>
          </a:xfrm>
        </p:spPr>
        <p:txBody>
          <a:bodyPr/>
          <a:lstStyle/>
          <a:p>
            <a:r>
              <a:rPr lang="en-US" dirty="0"/>
              <a:t>Optimization of a dual-purpose design</a:t>
            </a:r>
          </a:p>
          <a:p>
            <a:pPr lvl="1"/>
            <a:r>
              <a:rPr lang="en-US" dirty="0"/>
              <a:t>Bunches stay ~ 20 msec for regular refill</a:t>
            </a:r>
          </a:p>
          <a:p>
            <a:pPr lvl="1"/>
            <a:r>
              <a:rPr lang="en-US" dirty="0"/>
              <a:t>Bunches stay ~ 10 min to accumulate &gt; 20% polarization for resonant depolarization in the Colliders</a:t>
            </a:r>
          </a:p>
          <a:p>
            <a:r>
              <a:rPr lang="en-US" dirty="0"/>
              <a:t>Cost and benefit comparison between two schemes</a:t>
            </a:r>
          </a:p>
          <a:p>
            <a:pPr lvl="1"/>
            <a:r>
              <a:rPr lang="en-US" dirty="0"/>
              <a:t>Higher beam energy without asymmetric wigglers</a:t>
            </a:r>
          </a:p>
          <a:p>
            <a:pPr lvl="1"/>
            <a:r>
              <a:rPr lang="en-US" dirty="0"/>
              <a:t>Lower beam energy with asymmetric wigglers</a:t>
            </a:r>
          </a:p>
          <a:p>
            <a:pPr lvl="1"/>
            <a:endParaRPr lang="en-US" dirty="0"/>
          </a:p>
        </p:txBody>
      </p:sp>
      <p:pic>
        <p:nvPicPr>
          <p:cNvPr id="5" name="Picture 4">
            <a:extLst>
              <a:ext uri="{FF2B5EF4-FFF2-40B4-BE49-F238E27FC236}">
                <a16:creationId xmlns:a16="http://schemas.microsoft.com/office/drawing/2014/main" id="{5D6F0E87-A3D5-1F4A-E888-5D970A228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49" y="4532093"/>
            <a:ext cx="4621834" cy="2159735"/>
          </a:xfrm>
          <a:prstGeom prst="rect">
            <a:avLst/>
          </a:prstGeom>
        </p:spPr>
      </p:pic>
      <p:pic>
        <p:nvPicPr>
          <p:cNvPr id="6" name="Picture 5">
            <a:extLst>
              <a:ext uri="{FF2B5EF4-FFF2-40B4-BE49-F238E27FC236}">
                <a16:creationId xmlns:a16="http://schemas.microsoft.com/office/drawing/2014/main" id="{21CAC3BA-429E-5781-61E5-779BE9757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4014" y="4030534"/>
            <a:ext cx="3018050" cy="2600782"/>
          </a:xfrm>
          <a:prstGeom prst="rect">
            <a:avLst/>
          </a:prstGeom>
        </p:spPr>
      </p:pic>
      <p:cxnSp>
        <p:nvCxnSpPr>
          <p:cNvPr id="7" name="Straight Arrow Connector 6">
            <a:extLst>
              <a:ext uri="{FF2B5EF4-FFF2-40B4-BE49-F238E27FC236}">
                <a16:creationId xmlns:a16="http://schemas.microsoft.com/office/drawing/2014/main" id="{21F4BDD0-1F6B-5594-212A-5FF0364A6840}"/>
              </a:ext>
            </a:extLst>
          </p:cNvPr>
          <p:cNvCxnSpPr/>
          <p:nvPr/>
        </p:nvCxnSpPr>
        <p:spPr>
          <a:xfrm flipH="1" flipV="1">
            <a:off x="8993540" y="4177647"/>
            <a:ext cx="292608" cy="707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508E883F-D315-4630-7F1D-B7172153A72B}"/>
              </a:ext>
            </a:extLst>
          </p:cNvPr>
          <p:cNvCxnSpPr>
            <a:cxnSpLocks/>
          </p:cNvCxnSpPr>
          <p:nvPr/>
        </p:nvCxnSpPr>
        <p:spPr>
          <a:xfrm flipV="1">
            <a:off x="9463297" y="4177647"/>
            <a:ext cx="399784" cy="707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59F9D7C-61FE-A666-F5A3-85946DC09F76}"/>
              </a:ext>
            </a:extLst>
          </p:cNvPr>
          <p:cNvCxnSpPr>
            <a:cxnSpLocks/>
          </p:cNvCxnSpPr>
          <p:nvPr/>
        </p:nvCxnSpPr>
        <p:spPr>
          <a:xfrm>
            <a:off x="9431318" y="5792256"/>
            <a:ext cx="488358" cy="707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60A316E-0D97-D83D-F6DD-71C55CE824EA}"/>
              </a:ext>
            </a:extLst>
          </p:cNvPr>
          <p:cNvCxnSpPr>
            <a:cxnSpLocks/>
          </p:cNvCxnSpPr>
          <p:nvPr/>
        </p:nvCxnSpPr>
        <p:spPr>
          <a:xfrm flipH="1">
            <a:off x="8827078" y="5839464"/>
            <a:ext cx="312766" cy="6414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F6C5866-0E87-E698-AC90-8468D4E48896}"/>
              </a:ext>
            </a:extLst>
          </p:cNvPr>
          <p:cNvSpPr txBox="1"/>
          <p:nvPr/>
        </p:nvSpPr>
        <p:spPr>
          <a:xfrm>
            <a:off x="8827078" y="5056327"/>
            <a:ext cx="1776248" cy="646331"/>
          </a:xfrm>
          <a:prstGeom prst="rect">
            <a:avLst/>
          </a:prstGeom>
          <a:noFill/>
        </p:spPr>
        <p:txBody>
          <a:bodyPr wrap="square" rtlCol="0">
            <a:spAutoFit/>
          </a:bodyPr>
          <a:lstStyle/>
          <a:p>
            <a:r>
              <a:rPr lang="en-US" dirty="0"/>
              <a:t>Asymmetric wigglers</a:t>
            </a:r>
          </a:p>
        </p:txBody>
      </p:sp>
      <p:sp>
        <p:nvSpPr>
          <p:cNvPr id="12" name="文本框 11">
            <a:extLst>
              <a:ext uri="{FF2B5EF4-FFF2-40B4-BE49-F238E27FC236}">
                <a16:creationId xmlns:a16="http://schemas.microsoft.com/office/drawing/2014/main" id="{C819BB1A-0AC4-49A9-BCB9-22A5B0586EB7}"/>
              </a:ext>
            </a:extLst>
          </p:cNvPr>
          <p:cNvSpPr txBox="1"/>
          <p:nvPr/>
        </p:nvSpPr>
        <p:spPr>
          <a:xfrm>
            <a:off x="11214847" y="1062318"/>
            <a:ext cx="1069041" cy="307777"/>
          </a:xfrm>
          <a:prstGeom prst="rect">
            <a:avLst/>
          </a:prstGeom>
          <a:noFill/>
        </p:spPr>
        <p:txBody>
          <a:bodyPr wrap="square" rtlCol="0">
            <a:spAutoFit/>
          </a:bodyPr>
          <a:lstStyle/>
          <a:p>
            <a:r>
              <a:rPr lang="en-US" altLang="zh-SG" sz="1400" dirty="0"/>
              <a:t>Z. Duan</a:t>
            </a:r>
            <a:endParaRPr lang="zh-SG" altLang="en-US" sz="1400" dirty="0"/>
          </a:p>
        </p:txBody>
      </p:sp>
      <p:sp>
        <p:nvSpPr>
          <p:cNvPr id="4" name="页脚占位符 3">
            <a:extLst>
              <a:ext uri="{FF2B5EF4-FFF2-40B4-BE49-F238E27FC236}">
                <a16:creationId xmlns:a16="http://schemas.microsoft.com/office/drawing/2014/main" id="{A4B27E3E-F3AB-4B61-8844-76A403527982}"/>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
        <p:nvSpPr>
          <p:cNvPr id="13" name="灯片编号占位符 12">
            <a:extLst>
              <a:ext uri="{FF2B5EF4-FFF2-40B4-BE49-F238E27FC236}">
                <a16:creationId xmlns:a16="http://schemas.microsoft.com/office/drawing/2014/main" id="{766DA3D1-676F-46C0-BED5-0F2BE75FF447}"/>
              </a:ext>
            </a:extLst>
          </p:cNvPr>
          <p:cNvSpPr>
            <a:spLocks noGrp="1"/>
          </p:cNvSpPr>
          <p:nvPr>
            <p:ph type="sldNum" sz="quarter" idx="12"/>
          </p:nvPr>
        </p:nvSpPr>
        <p:spPr/>
        <p:txBody>
          <a:bodyPr/>
          <a:lstStyle/>
          <a:p>
            <a:fld id="{F15E9139-A00B-4B2A-98A6-095DC08F1345}" type="slidenum">
              <a:rPr lang="zh-CN" altLang="en-US" smtClean="0"/>
              <a:pPr/>
              <a:t>31</a:t>
            </a:fld>
            <a:endParaRPr lang="zh-CN" altLang="en-US"/>
          </a:p>
        </p:txBody>
      </p:sp>
    </p:spTree>
    <p:extLst>
      <p:ext uri="{BB962C8B-B14F-4D97-AF65-F5344CB8AC3E}">
        <p14:creationId xmlns:p14="http://schemas.microsoft.com/office/powerpoint/2010/main" val="14501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4D5C3F1-6459-4EA8-9ABF-08EC4F86105C}"/>
              </a:ext>
            </a:extLst>
          </p:cNvPr>
          <p:cNvSpPr>
            <a:spLocks noGrp="1"/>
          </p:cNvSpPr>
          <p:nvPr>
            <p:ph idx="1"/>
          </p:nvPr>
        </p:nvSpPr>
        <p:spPr>
          <a:xfrm>
            <a:off x="717178" y="1373267"/>
            <a:ext cx="10390094" cy="4840303"/>
          </a:xfrm>
        </p:spPr>
        <p:txBody>
          <a:bodyPr>
            <a:normAutofit/>
          </a:bodyPr>
          <a:lstStyle/>
          <a:p>
            <a:pPr>
              <a:spcAft>
                <a:spcPts val="1800"/>
              </a:spcAft>
            </a:pPr>
            <a:r>
              <a:rPr lang="en-US" altLang="zh-SG" sz="2400" dirty="0">
                <a:latin typeface="Times New Roman" panose="02020603050405020304" pitchFamily="18" charset="0"/>
                <a:cs typeface="Times New Roman" panose="02020603050405020304" pitchFamily="18" charset="0"/>
              </a:rPr>
              <a:t>The CEPC booster TDR parameter and design optimizations for all four energies (Higgs, W/Z and ttbar) have been studied. The results demonstrate that the physics design satisfies the scientific goals. </a:t>
            </a:r>
          </a:p>
          <a:p>
            <a:pPr>
              <a:spcAft>
                <a:spcPts val="1800"/>
              </a:spcAft>
            </a:pPr>
            <a:r>
              <a:rPr lang="en-US" altLang="zh-SG" sz="2400" dirty="0">
                <a:latin typeface="Times New Roman" panose="02020603050405020304" pitchFamily="18" charset="0"/>
                <a:cs typeface="Times New Roman" panose="02020603050405020304" pitchFamily="18" charset="0"/>
              </a:rPr>
              <a:t>CEPC booster development was reported on the TDR international review meeting and cost review meeting from June 12-16, 2023 and Sept. 11-15, 2023</a:t>
            </a:r>
          </a:p>
          <a:p>
            <a:pPr>
              <a:spcAft>
                <a:spcPts val="1800"/>
              </a:spcAft>
            </a:pPr>
            <a:r>
              <a:rPr lang="en-US" altLang="zh-SG" sz="2400" dirty="0">
                <a:latin typeface="Times New Roman" panose="02020603050405020304" pitchFamily="18" charset="0"/>
                <a:cs typeface="Times New Roman" panose="02020603050405020304" pitchFamily="18" charset="0"/>
              </a:rPr>
              <a:t>R&amp;D plan for EDR phase (2024-2027) before construction have been established, with the aim of starting the construction in “15th five-year-plan” (2026-2030) . </a:t>
            </a:r>
            <a:endParaRPr lang="zh-SG" altLang="en-US" sz="2400" dirty="0">
              <a:latin typeface="Times New Roman" panose="02020603050405020304" pitchFamily="18" charset="0"/>
              <a:cs typeface="Times New Roman" panose="02020603050405020304" pitchFamily="18" charset="0"/>
            </a:endParaRPr>
          </a:p>
        </p:txBody>
      </p:sp>
      <p:sp>
        <p:nvSpPr>
          <p:cNvPr id="3" name="标题 2">
            <a:extLst>
              <a:ext uri="{FF2B5EF4-FFF2-40B4-BE49-F238E27FC236}">
                <a16:creationId xmlns:a16="http://schemas.microsoft.com/office/drawing/2014/main" id="{D38DB8C8-3CBD-4EFB-8529-148BEA0C124B}"/>
              </a:ext>
            </a:extLst>
          </p:cNvPr>
          <p:cNvSpPr>
            <a:spLocks noGrp="1"/>
          </p:cNvSpPr>
          <p:nvPr>
            <p:ph type="title"/>
          </p:nvPr>
        </p:nvSpPr>
        <p:spPr>
          <a:xfrm>
            <a:off x="666712" y="142852"/>
            <a:ext cx="9465647" cy="725470"/>
          </a:xfrm>
        </p:spPr>
        <p:txBody>
          <a:bodyPr/>
          <a:lstStyle/>
          <a:p>
            <a:pPr algn="ctr"/>
            <a:r>
              <a:rPr lang="en-US" altLang="zh-SG" sz="3600" dirty="0">
                <a:solidFill>
                  <a:srgbClr val="C00000"/>
                </a:solidFill>
                <a:latin typeface="Arial" panose="020B0604020202020204" pitchFamily="34" charset="0"/>
                <a:ea typeface="+mj-ea"/>
                <a:cs typeface="Arial" panose="020B0604020202020204" pitchFamily="34" charset="0"/>
              </a:rPr>
              <a:t>Summary</a:t>
            </a:r>
            <a:endParaRPr lang="zh-SG" altLang="en-US" sz="3600" dirty="0">
              <a:solidFill>
                <a:srgbClr val="C00000"/>
              </a:solidFill>
              <a:latin typeface="Arial" panose="020B0604020202020204" pitchFamily="34" charset="0"/>
              <a:ea typeface="+mj-ea"/>
              <a:cs typeface="Arial" panose="020B0604020202020204" pitchFamily="34" charset="0"/>
            </a:endParaRPr>
          </a:p>
        </p:txBody>
      </p:sp>
      <p:sp>
        <p:nvSpPr>
          <p:cNvPr id="4" name="页脚占位符 3">
            <a:extLst>
              <a:ext uri="{FF2B5EF4-FFF2-40B4-BE49-F238E27FC236}">
                <a16:creationId xmlns:a16="http://schemas.microsoft.com/office/drawing/2014/main" id="{E2D5FF00-C1EB-432F-AB1D-AB6535CB9A1B}"/>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
        <p:nvSpPr>
          <p:cNvPr id="5" name="灯片编号占位符 4">
            <a:extLst>
              <a:ext uri="{FF2B5EF4-FFF2-40B4-BE49-F238E27FC236}">
                <a16:creationId xmlns:a16="http://schemas.microsoft.com/office/drawing/2014/main" id="{DB5D0228-816F-416B-9536-9DE0DAA13B30}"/>
              </a:ext>
            </a:extLst>
          </p:cNvPr>
          <p:cNvSpPr>
            <a:spLocks noGrp="1"/>
          </p:cNvSpPr>
          <p:nvPr>
            <p:ph type="sldNum" sz="quarter" idx="12"/>
          </p:nvPr>
        </p:nvSpPr>
        <p:spPr/>
        <p:txBody>
          <a:bodyPr/>
          <a:lstStyle/>
          <a:p>
            <a:fld id="{F15E9139-A00B-4B2A-98A6-095DC08F1345}" type="slidenum">
              <a:rPr lang="zh-CN" altLang="en-US" smtClean="0"/>
              <a:pPr/>
              <a:t>32</a:t>
            </a:fld>
            <a:endParaRPr lang="zh-CN" altLang="en-US"/>
          </a:p>
        </p:txBody>
      </p:sp>
    </p:spTree>
    <p:extLst>
      <p:ext uri="{BB962C8B-B14F-4D97-AF65-F5344CB8AC3E}">
        <p14:creationId xmlns:p14="http://schemas.microsoft.com/office/powerpoint/2010/main" val="2301015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880B21F2-1DEC-4031-A2AB-ADFAE4FACD98}"/>
              </a:ext>
            </a:extLst>
          </p:cNvPr>
          <p:cNvSpPr>
            <a:spLocks noGrp="1"/>
          </p:cNvSpPr>
          <p:nvPr>
            <p:ph type="ctrTitle"/>
          </p:nvPr>
        </p:nvSpPr>
        <p:spPr>
          <a:xfrm>
            <a:off x="857139" y="2199411"/>
            <a:ext cx="10363200" cy="2364568"/>
          </a:xfrm>
        </p:spPr>
        <p:txBody>
          <a:bodyPr/>
          <a:lstStyle/>
          <a:p>
            <a:r>
              <a:rPr lang="en-US" altLang="zh-CN" dirty="0"/>
              <a:t>Thanks</a:t>
            </a:r>
            <a:r>
              <a:rPr lang="zh-CN" altLang="en-US" dirty="0"/>
              <a:t> </a:t>
            </a:r>
            <a:r>
              <a:rPr lang="en-US" altLang="zh-CN" dirty="0"/>
              <a:t>for</a:t>
            </a:r>
            <a:r>
              <a:rPr lang="zh-CN" altLang="en-US" dirty="0"/>
              <a:t> </a:t>
            </a:r>
            <a:r>
              <a:rPr lang="en-US" altLang="zh-CN"/>
              <a:t>your</a:t>
            </a:r>
            <a:r>
              <a:rPr lang="zh-CN" altLang="en-US"/>
              <a:t> </a:t>
            </a:r>
            <a:r>
              <a:rPr lang="en-US" altLang="zh-CN" dirty="0"/>
              <a:t>attention!</a:t>
            </a:r>
            <a:endParaRPr lang="zh-SG" altLang="en-US" dirty="0"/>
          </a:p>
        </p:txBody>
      </p:sp>
      <p:sp>
        <p:nvSpPr>
          <p:cNvPr id="5" name="灯片编号占位符 4">
            <a:extLst>
              <a:ext uri="{FF2B5EF4-FFF2-40B4-BE49-F238E27FC236}">
                <a16:creationId xmlns:a16="http://schemas.microsoft.com/office/drawing/2014/main" id="{8DC72E47-45CB-4B50-87C2-868AEC29B8FD}"/>
              </a:ext>
            </a:extLst>
          </p:cNvPr>
          <p:cNvSpPr>
            <a:spLocks noGrp="1"/>
          </p:cNvSpPr>
          <p:nvPr>
            <p:ph type="sldNum" sz="quarter" idx="12"/>
          </p:nvPr>
        </p:nvSpPr>
        <p:spPr/>
        <p:txBody>
          <a:bodyPr/>
          <a:lstStyle/>
          <a:p>
            <a:fld id="{F15E9139-A00B-4B2A-98A6-095DC08F1345}" type="slidenum">
              <a:rPr lang="zh-CN" altLang="en-US" smtClean="0"/>
              <a:pPr/>
              <a:t>33</a:t>
            </a:fld>
            <a:endParaRPr lang="zh-CN" altLang="en-US"/>
          </a:p>
        </p:txBody>
      </p:sp>
      <p:sp>
        <p:nvSpPr>
          <p:cNvPr id="4" name="页脚占位符 3">
            <a:extLst>
              <a:ext uri="{FF2B5EF4-FFF2-40B4-BE49-F238E27FC236}">
                <a16:creationId xmlns:a16="http://schemas.microsoft.com/office/drawing/2014/main" id="{280140CA-8294-4CD1-8118-B394A10805FA}"/>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782202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2F1AD-2009-4AB4-966F-C5A0FA6743C0}"/>
              </a:ext>
            </a:extLst>
          </p:cNvPr>
          <p:cNvPicPr>
            <a:picLocks noChangeAspect="1"/>
          </p:cNvPicPr>
          <p:nvPr/>
        </p:nvPicPr>
        <p:blipFill rotWithShape="1">
          <a:blip r:embed="rId2"/>
          <a:srcRect l="10700" t="4313" r="9893" b="19510"/>
          <a:stretch/>
        </p:blipFill>
        <p:spPr>
          <a:xfrm>
            <a:off x="6108785" y="4249273"/>
            <a:ext cx="2818758" cy="1909482"/>
          </a:xfrm>
          <a:prstGeom prst="rect">
            <a:avLst/>
          </a:prstGeom>
        </p:spPr>
      </p:pic>
      <p:sp>
        <p:nvSpPr>
          <p:cNvPr id="2" name="标题 1"/>
          <p:cNvSpPr>
            <a:spLocks noGrp="1"/>
          </p:cNvSpPr>
          <p:nvPr>
            <p:ph type="title"/>
          </p:nvPr>
        </p:nvSpPr>
        <p:spPr/>
        <p:txBody>
          <a:bodyPr>
            <a:normAutofit/>
          </a:bodyPr>
          <a:lstStyle/>
          <a:p>
            <a:pPr algn="ctr"/>
            <a:r>
              <a:rPr lang="en-US" sz="4000" dirty="0">
                <a:solidFill>
                  <a:srgbClr val="C00000"/>
                </a:solidFill>
                <a:latin typeface="Arial" panose="020B0604020202020204" pitchFamily="34" charset="0"/>
                <a:ea typeface="+mj-ea"/>
                <a:cs typeface="Arial" panose="020B0604020202020204" pitchFamily="34" charset="0"/>
              </a:rPr>
              <a:t>Booster TDR optics</a:t>
            </a: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The 2024 European Edition of the International Workshop on the Circular Electron-Positron Collider (CEPC), Marseille, France, April 8th-11th.</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灯片编号占位符 2">
            <a:extLst>
              <a:ext uri="{FF2B5EF4-FFF2-40B4-BE49-F238E27FC236}">
                <a16:creationId xmlns:a16="http://schemas.microsoft.com/office/drawing/2014/main" id="{974295EE-DC98-4D72-89A6-BA07EA28B2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639A-74FB-4196-9892-1DEBA969028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文本框 4"/>
          <p:cNvSpPr txBox="1"/>
          <p:nvPr/>
        </p:nvSpPr>
        <p:spPr>
          <a:xfrm>
            <a:off x="1326293" y="1327796"/>
            <a:ext cx="5232290" cy="977191"/>
          </a:xfrm>
          <a:prstGeom prst="rect">
            <a:avLst/>
          </a:prstGeom>
          <a:noFill/>
        </p:spPr>
        <p:txBody>
          <a:bodyPr wrap="square" rtlCol="0">
            <a:spAutoFit/>
          </a:bodyPr>
          <a:lstStyle/>
          <a:p>
            <a:pPr marL="285750" marR="0" lvl="0" indent="-285750" algn="l" defTabSz="914400" rtl="0" eaLnBrk="1" fontAlgn="auto" latinLnBrk="0" hangingPunct="1">
              <a:lnSpc>
                <a:spcPts val="23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Arc: TME like structure (cell length=78m)</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ts val="23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Interleave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sextupole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scheme</a:t>
            </a:r>
          </a:p>
          <a:p>
            <a:pPr marL="285750" marR="0" lvl="0" indent="-285750" algn="l" defTabSz="914400" rtl="0" eaLnBrk="1" fontAlgn="auto" latinLnBrk="0" hangingPunct="1">
              <a:lnSpc>
                <a:spcPts val="23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Emittance@120GeV=</a:t>
            </a:r>
            <a:r>
              <a:rPr kumimoji="0" 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1.26nm</a:t>
            </a:r>
          </a:p>
        </p:txBody>
      </p:sp>
      <p:sp>
        <p:nvSpPr>
          <p:cNvPr id="6" name="文本框 5"/>
          <p:cNvSpPr txBox="1"/>
          <p:nvPr/>
        </p:nvSpPr>
        <p:spPr>
          <a:xfrm>
            <a:off x="9943719" y="1027791"/>
            <a:ext cx="22482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Wang, C. H. Yu, D. H. Ji, Y. M. Peng, X. H. Cui,…</a:t>
            </a:r>
          </a:p>
        </p:txBody>
      </p:sp>
      <p:grpSp>
        <p:nvGrpSpPr>
          <p:cNvPr id="9" name="组合 8"/>
          <p:cNvGrpSpPr/>
          <p:nvPr/>
        </p:nvGrpSpPr>
        <p:grpSpPr>
          <a:xfrm>
            <a:off x="977700" y="2368231"/>
            <a:ext cx="4999509" cy="3908428"/>
            <a:chOff x="1026322" y="2710301"/>
            <a:chExt cx="4218798" cy="3757131"/>
          </a:xfrm>
        </p:grpSpPr>
        <p:pic>
          <p:nvPicPr>
            <p:cNvPr id="17" name="图片 16"/>
            <p:cNvPicPr>
              <a:picLocks noChangeAspect="1"/>
            </p:cNvPicPr>
            <p:nvPr/>
          </p:nvPicPr>
          <p:blipFill>
            <a:blip r:embed="rId3"/>
            <a:stretch>
              <a:fillRect/>
            </a:stretch>
          </p:blipFill>
          <p:spPr>
            <a:xfrm>
              <a:off x="1026322" y="3035087"/>
              <a:ext cx="4218798" cy="3432345"/>
            </a:xfrm>
            <a:prstGeom prst="rect">
              <a:avLst/>
            </a:prstGeom>
          </p:spPr>
        </p:pic>
        <p:sp>
          <p:nvSpPr>
            <p:cNvPr id="19" name="下箭头 18"/>
            <p:cNvSpPr/>
            <p:nvPr/>
          </p:nvSpPr>
          <p:spPr>
            <a:xfrm>
              <a:off x="2927411" y="2710301"/>
              <a:ext cx="45719" cy="184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下箭头 19"/>
            <p:cNvSpPr/>
            <p:nvPr/>
          </p:nvSpPr>
          <p:spPr>
            <a:xfrm>
              <a:off x="3356101" y="2717976"/>
              <a:ext cx="45719" cy="184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下箭头 21"/>
            <p:cNvSpPr/>
            <p:nvPr/>
          </p:nvSpPr>
          <p:spPr>
            <a:xfrm>
              <a:off x="2033842" y="2750853"/>
              <a:ext cx="45719" cy="184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下箭头 22"/>
            <p:cNvSpPr/>
            <p:nvPr/>
          </p:nvSpPr>
          <p:spPr>
            <a:xfrm>
              <a:off x="4231034" y="2717961"/>
              <a:ext cx="45719" cy="184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文本框 14"/>
            <p:cNvSpPr txBox="1"/>
            <p:nvPr/>
          </p:nvSpPr>
          <p:spPr>
            <a:xfrm>
              <a:off x="2908758" y="4408636"/>
              <a:ext cx="788314" cy="295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Arc cell</a:t>
              </a:r>
            </a:p>
          </p:txBody>
        </p:sp>
      </p:grpSp>
      <p:sp>
        <p:nvSpPr>
          <p:cNvPr id="8" name="矩形 7"/>
          <p:cNvSpPr/>
          <p:nvPr/>
        </p:nvSpPr>
        <p:spPr>
          <a:xfrm>
            <a:off x="5964432" y="1301650"/>
            <a:ext cx="5337231" cy="98488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Overall idea: uniform distribution for the Q</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Combined magnet (B+S) scheme + 100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sextupoles</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Phase advance/cell: 100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(H) / 28 (V)</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图片 10"/>
          <p:cNvPicPr>
            <a:picLocks noChangeAspect="1"/>
          </p:cNvPicPr>
          <p:nvPr/>
        </p:nvPicPr>
        <p:blipFill rotWithShape="1">
          <a:blip r:embed="rId4"/>
          <a:srcRect l="10991" t="4417" r="9614" b="19412"/>
          <a:stretch>
            <a:fillRect/>
          </a:stretch>
        </p:blipFill>
        <p:spPr>
          <a:xfrm>
            <a:off x="6062184" y="2447598"/>
            <a:ext cx="2769514" cy="1876372"/>
          </a:xfrm>
          <a:prstGeom prst="rect">
            <a:avLst/>
          </a:prstGeom>
        </p:spPr>
      </p:pic>
      <p:sp>
        <p:nvSpPr>
          <p:cNvPr id="26" name="文本框 25"/>
          <p:cNvSpPr txBox="1"/>
          <p:nvPr/>
        </p:nvSpPr>
        <p:spPr>
          <a:xfrm>
            <a:off x="7083158" y="3243886"/>
            <a:ext cx="11578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Dispersion sup.</a:t>
            </a:r>
          </a:p>
        </p:txBody>
      </p:sp>
      <p:sp>
        <p:nvSpPr>
          <p:cNvPr id="13" name="文本框 12"/>
          <p:cNvSpPr txBox="1"/>
          <p:nvPr/>
        </p:nvSpPr>
        <p:spPr>
          <a:xfrm>
            <a:off x="6970115" y="5116315"/>
            <a:ext cx="17839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Straight cell</a:t>
            </a:r>
          </a:p>
        </p:txBody>
      </p:sp>
      <p:pic>
        <p:nvPicPr>
          <p:cNvPr id="21" name="图片 20">
            <a:extLst>
              <a:ext uri="{FF2B5EF4-FFF2-40B4-BE49-F238E27FC236}">
                <a16:creationId xmlns:a16="http://schemas.microsoft.com/office/drawing/2014/main" id="{A71FF475-EF28-461D-A9BD-8F81C946E3E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123818" y="2455741"/>
            <a:ext cx="1909048" cy="1006884"/>
          </a:xfrm>
          <a:prstGeom prst="rect">
            <a:avLst/>
          </a:prstGeom>
        </p:spPr>
      </p:pic>
      <p:pic>
        <p:nvPicPr>
          <p:cNvPr id="24" name="图片 23">
            <a:extLst>
              <a:ext uri="{FF2B5EF4-FFF2-40B4-BE49-F238E27FC236}">
                <a16:creationId xmlns:a16="http://schemas.microsoft.com/office/drawing/2014/main" id="{B718F19D-41A0-4D30-A51C-266776A257A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123819" y="3599177"/>
            <a:ext cx="2010334" cy="1093854"/>
          </a:xfrm>
          <a:prstGeom prst="rect">
            <a:avLst/>
          </a:prstGeom>
        </p:spPr>
      </p:pic>
      <p:pic>
        <p:nvPicPr>
          <p:cNvPr id="25" name="图片 24">
            <a:extLst>
              <a:ext uri="{FF2B5EF4-FFF2-40B4-BE49-F238E27FC236}">
                <a16:creationId xmlns:a16="http://schemas.microsoft.com/office/drawing/2014/main" id="{59903BA8-E20F-4BF8-BAC9-3BE0473FF47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9076754" y="4770085"/>
            <a:ext cx="2069927" cy="1213863"/>
          </a:xfrm>
          <a:prstGeom prst="rect">
            <a:avLst/>
          </a:prstGeom>
        </p:spPr>
      </p:pic>
    </p:spTree>
    <p:extLst>
      <p:ext uri="{BB962C8B-B14F-4D97-AF65-F5344CB8AC3E}">
        <p14:creationId xmlns:p14="http://schemas.microsoft.com/office/powerpoint/2010/main" val="95644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9456" y="116632"/>
            <a:ext cx="10118850" cy="707886"/>
          </a:xfrm>
          <a:prstGeom prst="rect">
            <a:avLst/>
          </a:prstGeom>
          <a:noFill/>
        </p:spPr>
        <p:txBody>
          <a:bodyPr wrap="square" rtlCol="0">
            <a:spAutoFit/>
          </a:bodyPr>
          <a:lstStyle/>
          <a:p>
            <a:pPr algn="ctr">
              <a:spcBef>
                <a:spcPct val="0"/>
              </a:spcBef>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Booster error study and correction</a:t>
            </a:r>
          </a:p>
        </p:txBody>
      </p:sp>
      <p:graphicFrame>
        <p:nvGraphicFramePr>
          <p:cNvPr id="8" name="内容占位符 3"/>
          <p:cNvGraphicFramePr/>
          <p:nvPr/>
        </p:nvGraphicFramePr>
        <p:xfrm>
          <a:off x="1498612" y="1205788"/>
          <a:ext cx="4674328" cy="1691640"/>
        </p:xfrm>
        <a:graphic>
          <a:graphicData uri="http://schemas.openxmlformats.org/drawingml/2006/table">
            <a:tbl>
              <a:tblPr firstRow="1" firstCol="1" bandRow="1">
                <a:tableStyleId>{1FECB4D8-DB02-4DC6-A0A2-4F2EBAE1DC90}</a:tableStyleId>
              </a:tblPr>
              <a:tblGrid>
                <a:gridCol w="2176745">
                  <a:extLst>
                    <a:ext uri="{9D8B030D-6E8A-4147-A177-3AD203B41FA5}">
                      <a16:colId xmlns:a16="http://schemas.microsoft.com/office/drawing/2014/main" val="20000"/>
                    </a:ext>
                  </a:extLst>
                </a:gridCol>
                <a:gridCol w="629593">
                  <a:extLst>
                    <a:ext uri="{9D8B030D-6E8A-4147-A177-3AD203B41FA5}">
                      <a16:colId xmlns:a16="http://schemas.microsoft.com/office/drawing/2014/main" val="20001"/>
                    </a:ext>
                  </a:extLst>
                </a:gridCol>
                <a:gridCol w="933995">
                  <a:extLst>
                    <a:ext uri="{9D8B030D-6E8A-4147-A177-3AD203B41FA5}">
                      <a16:colId xmlns:a16="http://schemas.microsoft.com/office/drawing/2014/main" val="20002"/>
                    </a:ext>
                  </a:extLst>
                </a:gridCol>
                <a:gridCol w="933995">
                  <a:extLst>
                    <a:ext uri="{9D8B030D-6E8A-4147-A177-3AD203B41FA5}">
                      <a16:colId xmlns:a16="http://schemas.microsoft.com/office/drawing/2014/main" val="20003"/>
                    </a:ext>
                  </a:extLst>
                </a:gridCol>
              </a:tblGrid>
              <a:tr h="278130">
                <a:tc>
                  <a:txBody>
                    <a:bodyPr/>
                    <a:lstStyle/>
                    <a:p>
                      <a:endParaRPr lang="zh-CN" altLang="en-US" sz="1400" dirty="0">
                        <a:solidFill>
                          <a:schemeClr val="tx1"/>
                        </a:solidFill>
                      </a:endParaRPr>
                    </a:p>
                  </a:txBody>
                  <a:tcPr marL="68580" marR="68580" marT="34290" marB="34290"/>
                </a:tc>
                <a:tc>
                  <a:txBody>
                    <a:bodyPr/>
                    <a:lstStyle/>
                    <a:p>
                      <a:pPr algn="ctr"/>
                      <a:r>
                        <a:rPr lang="en-US" altLang="zh-CN" sz="1200" dirty="0"/>
                        <a:t>Dipole</a:t>
                      </a:r>
                      <a:endParaRPr lang="zh-CN" altLang="en-US" sz="1200" dirty="0">
                        <a:solidFill>
                          <a:schemeClr val="bg1"/>
                        </a:solidFill>
                      </a:endParaRPr>
                    </a:p>
                  </a:txBody>
                  <a:tcPr marL="68580" marR="68580" marT="34290" marB="34290"/>
                </a:tc>
                <a:tc>
                  <a:txBody>
                    <a:bodyPr/>
                    <a:lstStyle/>
                    <a:p>
                      <a:pPr algn="ctr"/>
                      <a:r>
                        <a:rPr lang="en-US" altLang="zh-CN" sz="1200" dirty="0"/>
                        <a:t>Quadrupole</a:t>
                      </a:r>
                      <a:endParaRPr lang="zh-CN" altLang="en-US" sz="1200" dirty="0">
                        <a:solidFill>
                          <a:schemeClr val="bg1"/>
                        </a:solidFill>
                      </a:endParaRPr>
                    </a:p>
                  </a:txBody>
                  <a:tcPr marL="68580" marR="68580" marT="34290" marB="34290"/>
                </a:tc>
                <a:tc>
                  <a:txBody>
                    <a:bodyPr/>
                    <a:lstStyle/>
                    <a:p>
                      <a:pPr algn="ctr"/>
                      <a:r>
                        <a:rPr lang="en-US" altLang="zh-CN" sz="1200" dirty="0"/>
                        <a:t>Sextupole</a:t>
                      </a:r>
                      <a:endParaRPr lang="zh-CN" altLang="en-US" sz="1200" dirty="0">
                        <a:solidFill>
                          <a:schemeClr val="bg1"/>
                        </a:solidFill>
                      </a:endParaRPr>
                    </a:p>
                  </a:txBody>
                  <a:tcPr marL="68580" marR="68580" marT="34290" marB="34290"/>
                </a:tc>
                <a:extLst>
                  <a:ext uri="{0D108BD9-81ED-4DB2-BD59-A6C34878D82A}">
                    <a16:rowId xmlns:a16="http://schemas.microsoft.com/office/drawing/2014/main" val="10000"/>
                  </a:ext>
                </a:extLst>
              </a:tr>
              <a:tr h="278130">
                <a:tc>
                  <a:txBody>
                    <a:bodyPr/>
                    <a:lstStyle/>
                    <a:p>
                      <a:r>
                        <a:rPr lang="en-US" altLang="zh-CN" sz="1400" dirty="0"/>
                        <a:t>Transverse shift X/Y</a:t>
                      </a:r>
                      <a:r>
                        <a:rPr lang="en-US" altLang="zh-CN" sz="1400" kern="100" dirty="0"/>
                        <a:t> (μm)</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val="10001"/>
                  </a:ext>
                </a:extLst>
              </a:tr>
              <a:tr h="278130">
                <a:tc>
                  <a:txBody>
                    <a:bodyPr/>
                    <a:lstStyle/>
                    <a:p>
                      <a:r>
                        <a:rPr lang="en-US" altLang="zh-CN" sz="1400" dirty="0"/>
                        <a:t>Longitudinal shift Z</a:t>
                      </a:r>
                      <a:r>
                        <a:rPr lang="en-US" altLang="zh-CN" sz="1400" kern="100" dirty="0"/>
                        <a:t> (μm)</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t>150</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val="10002"/>
                  </a:ext>
                </a:extLst>
              </a:tr>
              <a:tr h="278130">
                <a:tc>
                  <a:txBody>
                    <a:bodyPr/>
                    <a:lstStyle/>
                    <a:p>
                      <a:pPr marL="0" algn="l" defTabSz="914400" rtl="0" eaLnBrk="1" latinLnBrk="0" hangingPunct="1"/>
                      <a:r>
                        <a:rPr lang="en-US" altLang="zh-CN" sz="1400" kern="1200" dirty="0"/>
                        <a:t>Tilt about X/Y (mrad)</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t>0.2</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t>0.2</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solidFill>
                            <a:schemeClr val="tx1"/>
                          </a:solidFill>
                          <a:latin typeface="+mn-lt"/>
                          <a:ea typeface="+mn-ea"/>
                          <a:cs typeface="+mn-cs"/>
                        </a:rPr>
                        <a:t>-</a:t>
                      </a:r>
                      <a:endParaRPr lang="zh-CN" altLang="en-US" sz="1400" kern="1200" dirty="0">
                        <a:solidFill>
                          <a:schemeClr val="tx1"/>
                        </a:solidFill>
                        <a:latin typeface="+mn-lt"/>
                        <a:ea typeface="+mn-ea"/>
                        <a:cs typeface="+mn-cs"/>
                      </a:endParaRPr>
                    </a:p>
                  </a:txBody>
                  <a:tcPr marL="68580" marR="68580" marT="34290" marB="34290"/>
                </a:tc>
                <a:extLst>
                  <a:ext uri="{0D108BD9-81ED-4DB2-BD59-A6C34878D82A}">
                    <a16:rowId xmlns:a16="http://schemas.microsoft.com/office/drawing/2014/main" val="10003"/>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a:t>Tilt about Z (mrad)</a:t>
                      </a:r>
                      <a:endParaRPr lang="zh-CN" altLang="en-US" sz="1400" dirty="0">
                        <a:solidFill>
                          <a:schemeClr val="tx1"/>
                        </a:solidFill>
                      </a:endParaRPr>
                    </a:p>
                  </a:txBody>
                  <a:tcPr marL="68580" marR="68580" marT="34290" marB="34290"/>
                </a:tc>
                <a:tc>
                  <a:txBody>
                    <a:bodyPr/>
                    <a:lstStyle/>
                    <a:p>
                      <a:pPr algn="ctr"/>
                      <a:r>
                        <a:rPr lang="en-US" altLang="zh-CN" sz="1400" dirty="0"/>
                        <a:t>0.1</a:t>
                      </a:r>
                      <a:endParaRPr lang="zh-CN" altLang="en-US" sz="1400" dirty="0">
                        <a:solidFill>
                          <a:schemeClr val="tx1"/>
                        </a:solidFill>
                      </a:endParaRPr>
                    </a:p>
                  </a:txBody>
                  <a:tcPr marL="68580" marR="68580" marT="34290" marB="34290"/>
                </a:tc>
                <a:tc>
                  <a:txBody>
                    <a:bodyPr/>
                    <a:lstStyle/>
                    <a:p>
                      <a:pPr algn="ctr"/>
                      <a:r>
                        <a:rPr lang="en-US" altLang="zh-CN" sz="1400" dirty="0"/>
                        <a:t>0.2</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val="10004"/>
                  </a:ext>
                </a:extLst>
              </a:tr>
              <a:tr h="278130">
                <a:tc>
                  <a:txBody>
                    <a:bodyPr/>
                    <a:lstStyle/>
                    <a:p>
                      <a:r>
                        <a:rPr lang="en-US" altLang="zh-CN" sz="1400" dirty="0"/>
                        <a:t>Nominal field </a:t>
                      </a:r>
                      <a:endParaRPr lang="zh-CN" altLang="en-US" sz="1400" dirty="0">
                        <a:solidFill>
                          <a:schemeClr val="tx1"/>
                        </a:solidFill>
                      </a:endParaRPr>
                    </a:p>
                  </a:txBody>
                  <a:tcPr marL="68580" marR="68580" marT="34290" marB="34290"/>
                </a:tc>
                <a:tc>
                  <a:txBody>
                    <a:bodyPr/>
                    <a:lstStyle/>
                    <a:p>
                      <a:pPr algn="ctr"/>
                      <a:r>
                        <a:rPr lang="en-US" altLang="zh-CN" sz="1400" dirty="0"/>
                        <a:t>1e-3</a:t>
                      </a:r>
                      <a:endParaRPr lang="zh-CN" altLang="en-US" sz="1400" dirty="0">
                        <a:solidFill>
                          <a:schemeClr val="tx1"/>
                        </a:solidFill>
                      </a:endParaRPr>
                    </a:p>
                  </a:txBody>
                  <a:tcPr marL="68580" marR="68580" marT="34290" marB="34290"/>
                </a:tc>
                <a:tc>
                  <a:txBody>
                    <a:bodyPr/>
                    <a:lstStyle/>
                    <a:p>
                      <a:pPr algn="ctr"/>
                      <a:r>
                        <a:rPr lang="en-US" altLang="zh-CN" sz="1400" dirty="0"/>
                        <a:t>2e-4</a:t>
                      </a:r>
                      <a:endParaRPr lang="zh-CN" altLang="en-US" sz="1400" dirty="0">
                        <a:solidFill>
                          <a:schemeClr val="tx1"/>
                        </a:solidFill>
                      </a:endParaRPr>
                    </a:p>
                  </a:txBody>
                  <a:tcPr marL="68580" marR="68580" marT="34290" marB="34290"/>
                </a:tc>
                <a:tc>
                  <a:txBody>
                    <a:bodyPr/>
                    <a:lstStyle/>
                    <a:p>
                      <a:pPr algn="ctr"/>
                      <a:r>
                        <a:rPr lang="en-US" altLang="zh-CN" sz="1400" dirty="0"/>
                        <a:t>3e-4</a:t>
                      </a:r>
                      <a:endParaRPr lang="zh-CN" altLang="en-US" sz="1400" dirty="0">
                        <a:solidFill>
                          <a:schemeClr val="tx1"/>
                        </a:solidFill>
                      </a:endParaRPr>
                    </a:p>
                  </a:txBody>
                  <a:tcPr marL="68580" marR="68580" marT="34290" marB="34290"/>
                </a:tc>
                <a:extLst>
                  <a:ext uri="{0D108BD9-81ED-4DB2-BD59-A6C34878D82A}">
                    <a16:rowId xmlns:a16="http://schemas.microsoft.com/office/drawing/2014/main" val="10005"/>
                  </a:ext>
                </a:extLst>
              </a:tr>
            </a:tbl>
          </a:graphicData>
        </a:graphic>
      </p:graphicFrame>
      <p:graphicFrame>
        <p:nvGraphicFramePr>
          <p:cNvPr id="9" name="表格 8"/>
          <p:cNvGraphicFramePr>
            <a:graphicFrameLocks noGrp="1"/>
          </p:cNvGraphicFramePr>
          <p:nvPr/>
        </p:nvGraphicFramePr>
        <p:xfrm>
          <a:off x="6203448" y="1208420"/>
          <a:ext cx="4583720" cy="640080"/>
        </p:xfrm>
        <a:graphic>
          <a:graphicData uri="http://schemas.openxmlformats.org/drawingml/2006/table">
            <a:tbl>
              <a:tblPr firstRow="1" firstCol="1" bandRow="1">
                <a:tableStyleId>{1FECB4D8-DB02-4DC6-A0A2-4F2EBAE1DC90}</a:tableStyleId>
              </a:tblPr>
              <a:tblGrid>
                <a:gridCol w="947084">
                  <a:extLst>
                    <a:ext uri="{9D8B030D-6E8A-4147-A177-3AD203B41FA5}">
                      <a16:colId xmlns:a16="http://schemas.microsoft.com/office/drawing/2014/main" val="20000"/>
                    </a:ext>
                  </a:extLst>
                </a:gridCol>
                <a:gridCol w="1040023">
                  <a:extLst>
                    <a:ext uri="{9D8B030D-6E8A-4147-A177-3AD203B41FA5}">
                      <a16:colId xmlns:a16="http://schemas.microsoft.com/office/drawing/2014/main" val="20001"/>
                    </a:ext>
                  </a:extLst>
                </a:gridCol>
                <a:gridCol w="843796">
                  <a:extLst>
                    <a:ext uri="{9D8B030D-6E8A-4147-A177-3AD203B41FA5}">
                      <a16:colId xmlns:a16="http://schemas.microsoft.com/office/drawing/2014/main" val="20002"/>
                    </a:ext>
                  </a:extLst>
                </a:gridCol>
                <a:gridCol w="543473">
                  <a:extLst>
                    <a:ext uri="{9D8B030D-6E8A-4147-A177-3AD203B41FA5}">
                      <a16:colId xmlns:a16="http://schemas.microsoft.com/office/drawing/2014/main" val="20003"/>
                    </a:ext>
                  </a:extLst>
                </a:gridCol>
                <a:gridCol w="1209344">
                  <a:extLst>
                    <a:ext uri="{9D8B030D-6E8A-4147-A177-3AD203B41FA5}">
                      <a16:colId xmlns:a16="http://schemas.microsoft.com/office/drawing/2014/main" val="20004"/>
                    </a:ext>
                  </a:extLst>
                </a:gridCol>
              </a:tblGrid>
              <a:tr h="291459">
                <a:tc>
                  <a:txBody>
                    <a:bodyPr/>
                    <a:lstStyle/>
                    <a:p>
                      <a:pPr algn="ctr">
                        <a:spcAft>
                          <a:spcPts val="0"/>
                        </a:spcAft>
                      </a:pPr>
                      <a:r>
                        <a:rPr lang="en-US" sz="1400" kern="100" dirty="0">
                          <a:effectLst/>
                        </a:rPr>
                        <a:t> </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Accuracy (m)</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Tilt (mrad)</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Gain</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Offset w/ BBA(mm)</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202206">
                <a:tc>
                  <a:txBody>
                    <a:bodyPr/>
                    <a:lstStyle/>
                    <a:p>
                      <a:pPr algn="ctr">
                        <a:spcAft>
                          <a:spcPts val="0"/>
                        </a:spcAft>
                      </a:pPr>
                      <a:r>
                        <a:rPr lang="en-US" sz="1400" kern="100" dirty="0">
                          <a:effectLst/>
                        </a:rPr>
                        <a:t>BPM(10Hz)</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1e-7</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10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30e-3</a:t>
                      </a:r>
                      <a:endParaRPr lang="zh-CN" sz="1400" b="1"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bl>
          </a:graphicData>
        </a:graphic>
      </p:graphicFrame>
      <p:sp>
        <p:nvSpPr>
          <p:cNvPr id="11" name="文本框 10"/>
          <p:cNvSpPr txBox="1"/>
          <p:nvPr/>
        </p:nvSpPr>
        <p:spPr>
          <a:xfrm>
            <a:off x="11064552" y="1052736"/>
            <a:ext cx="121003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D. H. Ji</a:t>
            </a:r>
          </a:p>
        </p:txBody>
      </p:sp>
      <p:sp>
        <p:nvSpPr>
          <p:cNvPr id="2" name="页脚占位符 1"/>
          <p:cNvSpPr>
            <a:spLocks noGrp="1"/>
          </p:cNvSpPr>
          <p:nvPr>
            <p:ph type="ftr" sz="quarter" idx="11"/>
          </p:nvPr>
        </p:nvSpPr>
        <p:spPr/>
        <p:txBody>
          <a:bodyPr/>
          <a:lstStyle/>
          <a:p>
            <a:r>
              <a:rPr lang="en-US"/>
              <a:t>The 2024 European Edition of the International Workshop on the Circular Electron-Positron Collider (CEPC), Marseille, France, April 8th-11th.</a:t>
            </a:r>
            <a:endParaRPr lang="en-US" dirty="0"/>
          </a:p>
        </p:txBody>
      </p:sp>
      <p:sp>
        <p:nvSpPr>
          <p:cNvPr id="12" name="灯片编号占位符 11">
            <a:extLst>
              <a:ext uri="{FF2B5EF4-FFF2-40B4-BE49-F238E27FC236}">
                <a16:creationId xmlns:a16="http://schemas.microsoft.com/office/drawing/2014/main" id="{D05EAE96-E8AB-429F-A031-2DD37E707E44}"/>
              </a:ext>
            </a:extLst>
          </p:cNvPr>
          <p:cNvSpPr>
            <a:spLocks noGrp="1"/>
          </p:cNvSpPr>
          <p:nvPr>
            <p:ph type="sldNum" sz="quarter" idx="12"/>
          </p:nvPr>
        </p:nvSpPr>
        <p:spPr/>
        <p:txBody>
          <a:bodyPr/>
          <a:lstStyle/>
          <a:p>
            <a:fld id="{3E80639A-74FB-4196-9892-1DEBA969028F}" type="slidenum">
              <a:rPr lang="en-US" smtClean="0"/>
              <a:t>5</a:t>
            </a:fld>
            <a:endParaRPr lang="en-US"/>
          </a:p>
        </p:txBody>
      </p:sp>
      <p:graphicFrame>
        <p:nvGraphicFramePr>
          <p:cNvPr id="13" name="表格 12"/>
          <p:cNvGraphicFramePr>
            <a:graphicFrameLocks noGrp="1"/>
          </p:cNvGraphicFramePr>
          <p:nvPr/>
        </p:nvGraphicFramePr>
        <p:xfrm>
          <a:off x="1797151" y="3360477"/>
          <a:ext cx="3537946" cy="2839681"/>
        </p:xfrm>
        <a:graphic>
          <a:graphicData uri="http://schemas.openxmlformats.org/drawingml/2006/table">
            <a:tbl>
              <a:tblPr firstRow="1" bandRow="1">
                <a:tableStyleId>{F5AB1C69-6EDB-4FF4-983F-18BD219EF322}</a:tableStyleId>
              </a:tblPr>
              <a:tblGrid>
                <a:gridCol w="1754199">
                  <a:extLst>
                    <a:ext uri="{9D8B030D-6E8A-4147-A177-3AD203B41FA5}">
                      <a16:colId xmlns:a16="http://schemas.microsoft.com/office/drawing/2014/main" val="20000"/>
                    </a:ext>
                  </a:extLst>
                </a:gridCol>
                <a:gridCol w="1783747">
                  <a:extLst>
                    <a:ext uri="{9D8B030D-6E8A-4147-A177-3AD203B41FA5}">
                      <a16:colId xmlns:a16="http://schemas.microsoft.com/office/drawing/2014/main" val="20001"/>
                    </a:ext>
                  </a:extLst>
                </a:gridCol>
              </a:tblGrid>
              <a:tr h="307628">
                <a:tc>
                  <a:txBody>
                    <a:bodyPr/>
                    <a:lstStyle/>
                    <a:p>
                      <a:pPr algn="ctr"/>
                      <a:r>
                        <a:rPr lang="en-US" altLang="zh-CN" sz="1600" dirty="0"/>
                        <a:t>dipole</a:t>
                      </a:r>
                      <a:endParaRPr lang="zh-CN" altLang="en-US" sz="16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600" dirty="0" err="1"/>
                        <a:t>quadrupole</a:t>
                      </a:r>
                      <a:endParaRPr lang="zh-CN" altLang="en-US" sz="16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0"/>
                  </a:ext>
                </a:extLst>
              </a:tr>
              <a:tr h="21973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B1/B0 </a:t>
                      </a:r>
                      <a:r>
                        <a:rPr lang="en-US" altLang="zh-CN" sz="1200" dirty="0">
                          <a:sym typeface="Symbol" panose="05050102010706020507"/>
                        </a:rPr>
                        <a:t> </a:t>
                      </a:r>
                      <a:r>
                        <a:rPr lang="en-US" altLang="zh-CN" sz="1200" dirty="0">
                          <a:solidFill>
                            <a:schemeClr val="tx1"/>
                          </a:solidFill>
                          <a:sym typeface="Symbol" panose="05050102010706020507"/>
                        </a:rPr>
                        <a:t>2</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1"/>
                  </a:ext>
                </a:extLst>
              </a:tr>
              <a:tr h="21973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B2/B0 </a:t>
                      </a:r>
                      <a:r>
                        <a:rPr lang="en-US" altLang="zh-CN" sz="1200" dirty="0">
                          <a:sym typeface="Symbol" panose="05050102010706020507"/>
                        </a:rPr>
                        <a:t> </a:t>
                      </a:r>
                      <a:r>
                        <a:rPr lang="en-US" altLang="zh-CN" sz="1200" dirty="0">
                          <a:solidFill>
                            <a:schemeClr val="tx1"/>
                          </a:solidFill>
                          <a:sym typeface="Symbol" panose="05050102010706020507"/>
                        </a:rPr>
                        <a:t>5</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L="90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a:t>B2/B1 </a:t>
                      </a:r>
                      <a:r>
                        <a:rPr lang="en-US" altLang="zh-CN" sz="1200" dirty="0">
                          <a:sym typeface="Symbol" panose="05050102010706020507"/>
                        </a:rPr>
                        <a:t> 310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2"/>
                  </a:ext>
                </a:extLst>
              </a:tr>
              <a:tr h="219735">
                <a:tc>
                  <a:txBody>
                    <a:bodyPr/>
                    <a:lstStyle/>
                    <a:p>
                      <a:pPr algn="ctr"/>
                      <a:r>
                        <a:rPr lang="en-US" altLang="zh-CN" sz="1200" dirty="0"/>
                        <a:t>B3/B0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B3/B1 </a:t>
                      </a:r>
                      <a:r>
                        <a:rPr lang="en-US" altLang="zh-CN" sz="1200" dirty="0">
                          <a:sym typeface="Symbol" panose="05050102010706020507"/>
                        </a:rPr>
                        <a:t> </a:t>
                      </a:r>
                      <a:r>
                        <a:rPr lang="en-US" altLang="zh-CN" sz="1200" dirty="0">
                          <a:solidFill>
                            <a:schemeClr val="tx1"/>
                          </a:solidFill>
                          <a:sym typeface="Symbol" panose="05050102010706020507"/>
                        </a:rPr>
                        <a:t>2</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3"/>
                  </a:ext>
                </a:extLst>
              </a:tr>
              <a:tr h="272388">
                <a:tc>
                  <a:txBody>
                    <a:bodyPr/>
                    <a:lstStyle/>
                    <a:p>
                      <a:pPr algn="ctr"/>
                      <a:r>
                        <a:rPr lang="en-US" altLang="zh-CN" sz="1200" dirty="0"/>
                        <a:t>B4/B0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B4/B1 </a:t>
                      </a:r>
                      <a:r>
                        <a:rPr lang="en-US" altLang="zh-CN" sz="1200" dirty="0">
                          <a:sym typeface="Symbol" panose="05050102010706020507"/>
                        </a:rPr>
                        <a:t> 110</a:t>
                      </a:r>
                      <a:r>
                        <a:rPr lang="en-US" altLang="zh-CN" sz="1200" baseline="30000" dirty="0">
                          <a:sym typeface="Symbol" panose="05050102010706020507"/>
                        </a:rPr>
                        <a:t>-4</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4"/>
                  </a:ext>
                </a:extLst>
              </a:tr>
              <a:tr h="276145">
                <a:tc>
                  <a:txBody>
                    <a:bodyPr/>
                    <a:lstStyle/>
                    <a:p>
                      <a:pPr algn="ctr"/>
                      <a:r>
                        <a:rPr lang="en-US" altLang="zh-CN" sz="1200" dirty="0"/>
                        <a:t>B5/B0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B5/B1 </a:t>
                      </a:r>
                      <a:r>
                        <a:rPr lang="en-US" altLang="zh-CN" sz="1200" dirty="0">
                          <a:sym typeface="Symbol" panose="05050102010706020507"/>
                        </a:rPr>
                        <a:t> 110</a:t>
                      </a:r>
                      <a:r>
                        <a:rPr lang="en-US" altLang="zh-CN" sz="1200" baseline="30000" dirty="0">
                          <a:sym typeface="Symbol" panose="05050102010706020507"/>
                        </a:rPr>
                        <a:t>-4</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5"/>
                  </a:ext>
                </a:extLst>
              </a:tr>
              <a:tr h="276145">
                <a:tc>
                  <a:txBody>
                    <a:bodyPr/>
                    <a:lstStyle/>
                    <a:p>
                      <a:pPr algn="ctr"/>
                      <a:r>
                        <a:rPr lang="en-US" altLang="zh-CN" sz="1200" dirty="0"/>
                        <a:t>B6/B0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B6/B1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6"/>
                  </a:ext>
                </a:extLst>
              </a:tr>
              <a:tr h="276145">
                <a:tc>
                  <a:txBody>
                    <a:bodyPr/>
                    <a:lstStyle/>
                    <a:p>
                      <a:pPr algn="ctr"/>
                      <a:r>
                        <a:rPr lang="en-US" altLang="zh-CN" sz="1200" dirty="0"/>
                        <a:t>B7/B0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B7/B1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7"/>
                  </a:ext>
                </a:extLst>
              </a:tr>
              <a:tr h="276145">
                <a:tc>
                  <a:txBody>
                    <a:bodyPr/>
                    <a:lstStyle/>
                    <a:p>
                      <a:pPr algn="ctr"/>
                      <a:r>
                        <a:rPr lang="en-US" altLang="zh-CN" sz="1200" dirty="0"/>
                        <a:t>B8/B0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B8/B1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8"/>
                  </a:ext>
                </a:extLst>
              </a:tr>
              <a:tr h="219735">
                <a:tc>
                  <a:txBody>
                    <a:bodyPr/>
                    <a:lstStyle/>
                    <a:p>
                      <a:pPr algn="ctr"/>
                      <a:r>
                        <a:rPr lang="en-US" altLang="zh-CN" sz="1200" dirty="0"/>
                        <a:t>B9/B0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B9/B1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9"/>
                  </a:ext>
                </a:extLst>
              </a:tr>
              <a:tr h="276145">
                <a:tc>
                  <a:txBody>
                    <a:bodyPr/>
                    <a:lstStyle/>
                    <a:p>
                      <a:pPr algn="ctr"/>
                      <a:r>
                        <a:rPr lang="en-US" altLang="zh-CN" sz="1200" dirty="0"/>
                        <a:t>B10/B0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B10/B1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10"/>
                  </a:ext>
                </a:extLst>
              </a:tr>
            </a:tbl>
          </a:graphicData>
        </a:graphic>
      </p:graphicFrame>
      <p:sp>
        <p:nvSpPr>
          <p:cNvPr id="5" name="文本框 4"/>
          <p:cNvSpPr txBox="1"/>
          <p:nvPr/>
        </p:nvSpPr>
        <p:spPr>
          <a:xfrm>
            <a:off x="1434095" y="2986602"/>
            <a:ext cx="2960287" cy="338554"/>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Include multipole errors</a:t>
            </a:r>
            <a:endParaRPr lang="en-US" sz="1600"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rotWithShape="1">
          <a:blip r:embed="rId2"/>
          <a:srcRect b="25119"/>
          <a:stretch>
            <a:fillRect/>
          </a:stretch>
        </p:blipFill>
        <p:spPr>
          <a:xfrm>
            <a:off x="6506061" y="1920711"/>
            <a:ext cx="2873124" cy="1000105"/>
          </a:xfrm>
          <a:prstGeom prst="rect">
            <a:avLst/>
          </a:prstGeom>
        </p:spPr>
      </p:pic>
      <p:sp>
        <p:nvSpPr>
          <p:cNvPr id="14" name="文本框 13"/>
          <p:cNvSpPr txBox="1"/>
          <p:nvPr/>
        </p:nvSpPr>
        <p:spPr>
          <a:xfrm>
            <a:off x="8904312" y="1944332"/>
            <a:ext cx="137489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(100 seeds)</a:t>
            </a:r>
          </a:p>
        </p:txBody>
      </p:sp>
      <p:sp>
        <p:nvSpPr>
          <p:cNvPr id="15" name="文本框 14"/>
          <p:cNvSpPr txBox="1"/>
          <p:nvPr/>
        </p:nvSpPr>
        <p:spPr>
          <a:xfrm>
            <a:off x="8099133" y="2402226"/>
            <a:ext cx="137489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(93 seeds)</a:t>
            </a:r>
          </a:p>
        </p:txBody>
      </p:sp>
      <p:sp>
        <p:nvSpPr>
          <p:cNvPr id="10" name="文本框 9"/>
          <p:cNvSpPr txBox="1"/>
          <p:nvPr/>
        </p:nvSpPr>
        <p:spPr>
          <a:xfrm>
            <a:off x="6519212" y="2881347"/>
            <a:ext cx="3473405" cy="307777"/>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solidFill>
                  <a:srgbClr val="002060"/>
                </a:solidFill>
                <a:latin typeface="Times New Roman" panose="02020603050405020304" pitchFamily="18" charset="0"/>
                <a:cs typeface="Times New Roman" panose="02020603050405020304" pitchFamily="18" charset="0"/>
              </a:rPr>
              <a:t>DA track in AT  w/o SR</a:t>
            </a:r>
          </a:p>
        </p:txBody>
      </p:sp>
      <p:pic>
        <p:nvPicPr>
          <p:cNvPr id="18" name="图片 17"/>
          <p:cNvPicPr>
            <a:picLocks noChangeAspect="1"/>
          </p:cNvPicPr>
          <p:nvPr/>
        </p:nvPicPr>
        <p:blipFill>
          <a:blip r:embed="rId3"/>
          <a:stretch>
            <a:fillRect/>
          </a:stretch>
        </p:blipFill>
        <p:spPr>
          <a:xfrm>
            <a:off x="9060505" y="2282710"/>
            <a:ext cx="1846125" cy="920979"/>
          </a:xfrm>
          <a:prstGeom prst="rect">
            <a:avLst/>
          </a:prstGeom>
        </p:spPr>
      </p:pic>
      <p:pic>
        <p:nvPicPr>
          <p:cNvPr id="16" name="图片 15">
            <a:extLst>
              <a:ext uri="{FF2B5EF4-FFF2-40B4-BE49-F238E27FC236}">
                <a16:creationId xmlns:a16="http://schemas.microsoft.com/office/drawing/2014/main" id="{906642E6-5DF9-4C1E-A558-BEADF2592607}"/>
              </a:ext>
            </a:extLst>
          </p:cNvPr>
          <p:cNvPicPr>
            <a:picLocks noChangeAspect="1"/>
          </p:cNvPicPr>
          <p:nvPr/>
        </p:nvPicPr>
        <p:blipFill>
          <a:blip r:embed="rId4"/>
          <a:stretch>
            <a:fillRect/>
          </a:stretch>
        </p:blipFill>
        <p:spPr>
          <a:xfrm>
            <a:off x="6516763" y="3359217"/>
            <a:ext cx="3561808" cy="2886583"/>
          </a:xfrm>
          <a:prstGeom prst="rect">
            <a:avLst/>
          </a:prstGeom>
        </p:spPr>
      </p:pic>
    </p:spTree>
    <p:extLst>
      <p:ext uri="{BB962C8B-B14F-4D97-AF65-F5344CB8AC3E}">
        <p14:creationId xmlns:p14="http://schemas.microsoft.com/office/powerpoint/2010/main" val="365162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738F6BD-14E7-47F4-8A2B-DE4CB7E8BFF3}"/>
              </a:ext>
            </a:extLst>
          </p:cNvPr>
          <p:cNvSpPr>
            <a:spLocks noGrp="1"/>
          </p:cNvSpPr>
          <p:nvPr>
            <p:ph type="title"/>
          </p:nvPr>
        </p:nvSpPr>
        <p:spPr/>
        <p:txBody>
          <a:bodyPr>
            <a:normAutofit/>
          </a:bodyPr>
          <a:lstStyle/>
          <a:p>
            <a:pPr algn="ctr"/>
            <a:r>
              <a:rPr lang="en-US" altLang="zh-SG" sz="3600" dirty="0">
                <a:solidFill>
                  <a:srgbClr val="C00000"/>
                </a:solidFill>
                <a:latin typeface="Arial" panose="020B0604020202020204" pitchFamily="34" charset="0"/>
                <a:ea typeface="+mj-ea"/>
                <a:cs typeface="Arial" panose="020B0604020202020204" pitchFamily="34" charset="0"/>
              </a:rPr>
              <a:t>Booster DA results after error correction</a:t>
            </a:r>
            <a:endParaRPr lang="zh-SG" altLang="en-US" sz="3600" dirty="0">
              <a:solidFill>
                <a:srgbClr val="C00000"/>
              </a:solidFill>
              <a:latin typeface="Arial" panose="020B0604020202020204" pitchFamily="34" charset="0"/>
              <a:ea typeface="+mj-ea"/>
              <a:cs typeface="Arial" panose="020B0604020202020204" pitchFamily="34" charset="0"/>
            </a:endParaRPr>
          </a:p>
        </p:txBody>
      </p:sp>
      <p:sp>
        <p:nvSpPr>
          <p:cNvPr id="4" name="页脚占位符 3">
            <a:extLst>
              <a:ext uri="{FF2B5EF4-FFF2-40B4-BE49-F238E27FC236}">
                <a16:creationId xmlns:a16="http://schemas.microsoft.com/office/drawing/2014/main" id="{8AE94AFE-F2AB-41B8-9813-DE57E1F68A96}"/>
              </a:ext>
            </a:extLst>
          </p:cNvPr>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
        <p:nvSpPr>
          <p:cNvPr id="5" name="灯片编号占位符 4">
            <a:extLst>
              <a:ext uri="{FF2B5EF4-FFF2-40B4-BE49-F238E27FC236}">
                <a16:creationId xmlns:a16="http://schemas.microsoft.com/office/drawing/2014/main" id="{ADBC0FD4-E737-471F-9D21-710E2235A577}"/>
              </a:ext>
            </a:extLst>
          </p:cNvPr>
          <p:cNvSpPr>
            <a:spLocks noGrp="1"/>
          </p:cNvSpPr>
          <p:nvPr>
            <p:ph type="sldNum" sz="quarter" idx="12"/>
          </p:nvPr>
        </p:nvSpPr>
        <p:spPr/>
        <p:txBody>
          <a:bodyPr/>
          <a:lstStyle/>
          <a:p>
            <a:fld id="{F15E9139-A00B-4B2A-98A6-095DC08F1345}" type="slidenum">
              <a:rPr lang="zh-CN" altLang="en-US" smtClean="0"/>
              <a:pPr/>
              <a:t>6</a:t>
            </a:fld>
            <a:endParaRPr lang="zh-CN" altLang="en-US"/>
          </a:p>
        </p:txBody>
      </p:sp>
      <p:pic>
        <p:nvPicPr>
          <p:cNvPr id="7" name="图片 6">
            <a:extLst>
              <a:ext uri="{FF2B5EF4-FFF2-40B4-BE49-F238E27FC236}">
                <a16:creationId xmlns:a16="http://schemas.microsoft.com/office/drawing/2014/main" id="{4A69AB3A-8B0D-4D47-9D70-408DB24B9B41}"/>
              </a:ext>
            </a:extLst>
          </p:cNvPr>
          <p:cNvPicPr>
            <a:picLocks noChangeAspect="1"/>
          </p:cNvPicPr>
          <p:nvPr/>
        </p:nvPicPr>
        <p:blipFill>
          <a:blip r:embed="rId2"/>
          <a:stretch>
            <a:fillRect/>
          </a:stretch>
        </p:blipFill>
        <p:spPr>
          <a:xfrm>
            <a:off x="659323" y="1352179"/>
            <a:ext cx="2887644" cy="2016310"/>
          </a:xfrm>
          <a:prstGeom prst="rect">
            <a:avLst/>
          </a:prstGeom>
        </p:spPr>
      </p:pic>
      <p:pic>
        <p:nvPicPr>
          <p:cNvPr id="8" name="图片 7">
            <a:extLst>
              <a:ext uri="{FF2B5EF4-FFF2-40B4-BE49-F238E27FC236}">
                <a16:creationId xmlns:a16="http://schemas.microsoft.com/office/drawing/2014/main" id="{223E6E15-2CCD-40DA-84C8-21BF0079B4E3}"/>
              </a:ext>
            </a:extLst>
          </p:cNvPr>
          <p:cNvPicPr>
            <a:picLocks noChangeAspect="1"/>
          </p:cNvPicPr>
          <p:nvPr/>
        </p:nvPicPr>
        <p:blipFill>
          <a:blip r:embed="rId3"/>
          <a:stretch>
            <a:fillRect/>
          </a:stretch>
        </p:blipFill>
        <p:spPr>
          <a:xfrm>
            <a:off x="3650876" y="1342859"/>
            <a:ext cx="3291446" cy="2018903"/>
          </a:xfrm>
          <a:prstGeom prst="rect">
            <a:avLst/>
          </a:prstGeom>
        </p:spPr>
      </p:pic>
      <p:pic>
        <p:nvPicPr>
          <p:cNvPr id="9" name="图片 8">
            <a:extLst>
              <a:ext uri="{FF2B5EF4-FFF2-40B4-BE49-F238E27FC236}">
                <a16:creationId xmlns:a16="http://schemas.microsoft.com/office/drawing/2014/main" id="{52493864-536D-4035-8924-F6E23471DCE7}"/>
              </a:ext>
            </a:extLst>
          </p:cNvPr>
          <p:cNvPicPr>
            <a:picLocks noChangeAspect="1"/>
          </p:cNvPicPr>
          <p:nvPr/>
        </p:nvPicPr>
        <p:blipFill>
          <a:blip r:embed="rId4"/>
          <a:stretch>
            <a:fillRect/>
          </a:stretch>
        </p:blipFill>
        <p:spPr>
          <a:xfrm>
            <a:off x="7024877" y="1304365"/>
            <a:ext cx="3371457" cy="2080584"/>
          </a:xfrm>
          <a:prstGeom prst="rect">
            <a:avLst/>
          </a:prstGeom>
        </p:spPr>
      </p:pic>
      <p:pic>
        <p:nvPicPr>
          <p:cNvPr id="10" name="图片 9">
            <a:extLst>
              <a:ext uri="{FF2B5EF4-FFF2-40B4-BE49-F238E27FC236}">
                <a16:creationId xmlns:a16="http://schemas.microsoft.com/office/drawing/2014/main" id="{BF0833F7-05E7-402D-BA72-D2C3548A4ECF}"/>
              </a:ext>
            </a:extLst>
          </p:cNvPr>
          <p:cNvPicPr>
            <a:picLocks noChangeAspect="1"/>
          </p:cNvPicPr>
          <p:nvPr/>
        </p:nvPicPr>
        <p:blipFill>
          <a:blip r:embed="rId5"/>
          <a:stretch>
            <a:fillRect/>
          </a:stretch>
        </p:blipFill>
        <p:spPr>
          <a:xfrm>
            <a:off x="623413" y="3524871"/>
            <a:ext cx="3047634" cy="1818308"/>
          </a:xfrm>
          <a:prstGeom prst="rect">
            <a:avLst/>
          </a:prstGeom>
        </p:spPr>
      </p:pic>
      <p:pic>
        <p:nvPicPr>
          <p:cNvPr id="11" name="图片 10">
            <a:extLst>
              <a:ext uri="{FF2B5EF4-FFF2-40B4-BE49-F238E27FC236}">
                <a16:creationId xmlns:a16="http://schemas.microsoft.com/office/drawing/2014/main" id="{A9542FF5-EF7B-423E-9C77-FF811B947F03}"/>
              </a:ext>
            </a:extLst>
          </p:cNvPr>
          <p:cNvPicPr>
            <a:picLocks noChangeAspect="1"/>
          </p:cNvPicPr>
          <p:nvPr/>
        </p:nvPicPr>
        <p:blipFill>
          <a:blip r:embed="rId6"/>
          <a:stretch>
            <a:fillRect/>
          </a:stretch>
        </p:blipFill>
        <p:spPr>
          <a:xfrm>
            <a:off x="3765176" y="3400087"/>
            <a:ext cx="3181882" cy="2004122"/>
          </a:xfrm>
          <a:prstGeom prst="rect">
            <a:avLst/>
          </a:prstGeom>
        </p:spPr>
      </p:pic>
      <p:pic>
        <p:nvPicPr>
          <p:cNvPr id="17" name="图片 16">
            <a:extLst>
              <a:ext uri="{FF2B5EF4-FFF2-40B4-BE49-F238E27FC236}">
                <a16:creationId xmlns:a16="http://schemas.microsoft.com/office/drawing/2014/main" id="{F3038031-8BBB-4892-B685-45707B5395FB}"/>
              </a:ext>
            </a:extLst>
          </p:cNvPr>
          <p:cNvPicPr>
            <a:picLocks noChangeAspect="1"/>
          </p:cNvPicPr>
          <p:nvPr/>
        </p:nvPicPr>
        <p:blipFill>
          <a:blip r:embed="rId7"/>
          <a:stretch>
            <a:fillRect/>
          </a:stretch>
        </p:blipFill>
        <p:spPr>
          <a:xfrm>
            <a:off x="6965577" y="3860179"/>
            <a:ext cx="4336294" cy="1969341"/>
          </a:xfrm>
          <a:prstGeom prst="rect">
            <a:avLst/>
          </a:prstGeom>
        </p:spPr>
      </p:pic>
      <p:sp>
        <p:nvSpPr>
          <p:cNvPr id="19" name="文本框 18">
            <a:extLst>
              <a:ext uri="{FF2B5EF4-FFF2-40B4-BE49-F238E27FC236}">
                <a16:creationId xmlns:a16="http://schemas.microsoft.com/office/drawing/2014/main" id="{887A73F2-CEC6-495B-AEC2-92EB3E6A4F22}"/>
              </a:ext>
            </a:extLst>
          </p:cNvPr>
          <p:cNvSpPr txBox="1"/>
          <p:nvPr/>
        </p:nvSpPr>
        <p:spPr>
          <a:xfrm>
            <a:off x="7068111" y="3493105"/>
            <a:ext cx="3938307"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altLang="zh-SG" sz="1200" dirty="0">
                <a:effectLst/>
                <a:latin typeface="Times New Roman" panose="02020603050405020304" pitchFamily="18" charset="0"/>
                <a:ea typeface="等线" panose="02010600030101010101" pitchFamily="2" charset="-122"/>
              </a:rPr>
              <a:t>The definition of beam stay clear region at different energies</a:t>
            </a:r>
            <a:endParaRPr lang="zh-SG" altLang="en-US" sz="1200" dirty="0"/>
          </a:p>
        </p:txBody>
      </p:sp>
      <p:sp>
        <p:nvSpPr>
          <p:cNvPr id="20" name="内容占位符 1">
            <a:extLst>
              <a:ext uri="{FF2B5EF4-FFF2-40B4-BE49-F238E27FC236}">
                <a16:creationId xmlns:a16="http://schemas.microsoft.com/office/drawing/2014/main" id="{789DF246-384C-4530-9385-0EDC1E62830B}"/>
              </a:ext>
            </a:extLst>
          </p:cNvPr>
          <p:cNvSpPr>
            <a:spLocks noGrp="1"/>
          </p:cNvSpPr>
          <p:nvPr>
            <p:ph idx="1"/>
          </p:nvPr>
        </p:nvSpPr>
        <p:spPr>
          <a:xfrm>
            <a:off x="574573" y="5601817"/>
            <a:ext cx="6888545" cy="758642"/>
          </a:xfrm>
          <a:solidFill>
            <a:schemeClr val="accent6">
              <a:lumMod val="40000"/>
              <a:lumOff val="60000"/>
            </a:schemeClr>
          </a:solidFill>
          <a:ln>
            <a:solidFill>
              <a:srgbClr val="002060"/>
            </a:solidFill>
          </a:ln>
        </p:spPr>
        <p:txBody>
          <a:bodyPr>
            <a:noAutofit/>
          </a:bodyPr>
          <a:lstStyle/>
          <a:p>
            <a:pPr>
              <a:spcAft>
                <a:spcPts val="600"/>
              </a:spcAft>
            </a:pPr>
            <a:r>
              <a:rPr lang="en-US" altLang="zh-CN" sz="1800" dirty="0"/>
              <a:t>Lattice design with TME structure, lower emittance than CDR</a:t>
            </a:r>
          </a:p>
          <a:p>
            <a:pPr>
              <a:spcAft>
                <a:spcPts val="600"/>
              </a:spcAft>
            </a:pPr>
            <a:r>
              <a:rPr lang="en-US" altLang="zh-CN" sz="1800" dirty="0"/>
              <a:t>Sufficient Dynamic Aperture for all energies with errors</a:t>
            </a:r>
          </a:p>
        </p:txBody>
      </p:sp>
      <p:sp>
        <p:nvSpPr>
          <p:cNvPr id="21" name="文本框 20">
            <a:extLst>
              <a:ext uri="{FF2B5EF4-FFF2-40B4-BE49-F238E27FC236}">
                <a16:creationId xmlns:a16="http://schemas.microsoft.com/office/drawing/2014/main" id="{D2AADCC3-619D-46A6-B0E4-093650173588}"/>
              </a:ext>
            </a:extLst>
          </p:cNvPr>
          <p:cNvSpPr txBox="1"/>
          <p:nvPr/>
        </p:nvSpPr>
        <p:spPr>
          <a:xfrm>
            <a:off x="1297640" y="1411941"/>
            <a:ext cx="934571" cy="338554"/>
          </a:xfrm>
          <a:prstGeom prst="rect">
            <a:avLst/>
          </a:prstGeom>
          <a:noFill/>
        </p:spPr>
        <p:txBody>
          <a:bodyPr wrap="square" rtlCol="0">
            <a:spAutoFit/>
          </a:bodyPr>
          <a:lstStyle/>
          <a:p>
            <a:r>
              <a:rPr lang="en-US" altLang="zh-SG" sz="1600" dirty="0"/>
              <a:t>30GeV</a:t>
            </a:r>
            <a:endParaRPr lang="zh-SG" altLang="en-US" sz="1600" dirty="0"/>
          </a:p>
        </p:txBody>
      </p:sp>
      <p:sp>
        <p:nvSpPr>
          <p:cNvPr id="22" name="文本框 21">
            <a:extLst>
              <a:ext uri="{FF2B5EF4-FFF2-40B4-BE49-F238E27FC236}">
                <a16:creationId xmlns:a16="http://schemas.microsoft.com/office/drawing/2014/main" id="{1BA248E3-4DC6-4AFD-A590-4B7F6339FC0F}"/>
              </a:ext>
            </a:extLst>
          </p:cNvPr>
          <p:cNvSpPr txBox="1"/>
          <p:nvPr/>
        </p:nvSpPr>
        <p:spPr>
          <a:xfrm>
            <a:off x="4199963" y="1362635"/>
            <a:ext cx="934571" cy="338554"/>
          </a:xfrm>
          <a:prstGeom prst="rect">
            <a:avLst/>
          </a:prstGeom>
          <a:noFill/>
        </p:spPr>
        <p:txBody>
          <a:bodyPr wrap="square" rtlCol="0">
            <a:spAutoFit/>
          </a:bodyPr>
          <a:lstStyle/>
          <a:p>
            <a:r>
              <a:rPr lang="en-US" altLang="zh-SG" sz="1600" dirty="0"/>
              <a:t>45GeV</a:t>
            </a:r>
            <a:endParaRPr lang="zh-SG" altLang="en-US" sz="1600" dirty="0"/>
          </a:p>
        </p:txBody>
      </p:sp>
      <p:sp>
        <p:nvSpPr>
          <p:cNvPr id="23" name="文本框 22">
            <a:extLst>
              <a:ext uri="{FF2B5EF4-FFF2-40B4-BE49-F238E27FC236}">
                <a16:creationId xmlns:a16="http://schemas.microsoft.com/office/drawing/2014/main" id="{10782242-6BF0-4708-B0DB-E65EB728688D}"/>
              </a:ext>
            </a:extLst>
          </p:cNvPr>
          <p:cNvSpPr txBox="1"/>
          <p:nvPr/>
        </p:nvSpPr>
        <p:spPr>
          <a:xfrm>
            <a:off x="7655858" y="1315571"/>
            <a:ext cx="934571" cy="338554"/>
          </a:xfrm>
          <a:prstGeom prst="rect">
            <a:avLst/>
          </a:prstGeom>
          <a:noFill/>
        </p:spPr>
        <p:txBody>
          <a:bodyPr wrap="square" rtlCol="0">
            <a:spAutoFit/>
          </a:bodyPr>
          <a:lstStyle/>
          <a:p>
            <a:r>
              <a:rPr lang="en-US" altLang="zh-SG" sz="1600" dirty="0"/>
              <a:t>80GeV</a:t>
            </a:r>
            <a:endParaRPr lang="zh-SG" altLang="en-US" sz="1600" dirty="0"/>
          </a:p>
        </p:txBody>
      </p:sp>
      <p:sp>
        <p:nvSpPr>
          <p:cNvPr id="24" name="文本框 23">
            <a:extLst>
              <a:ext uri="{FF2B5EF4-FFF2-40B4-BE49-F238E27FC236}">
                <a16:creationId xmlns:a16="http://schemas.microsoft.com/office/drawing/2014/main" id="{48246082-476B-441C-AF3A-A60AB80853D6}"/>
              </a:ext>
            </a:extLst>
          </p:cNvPr>
          <p:cNvSpPr txBox="1"/>
          <p:nvPr/>
        </p:nvSpPr>
        <p:spPr>
          <a:xfrm>
            <a:off x="1046628" y="3527612"/>
            <a:ext cx="934571" cy="338554"/>
          </a:xfrm>
          <a:prstGeom prst="rect">
            <a:avLst/>
          </a:prstGeom>
          <a:noFill/>
        </p:spPr>
        <p:txBody>
          <a:bodyPr wrap="square" rtlCol="0">
            <a:spAutoFit/>
          </a:bodyPr>
          <a:lstStyle/>
          <a:p>
            <a:r>
              <a:rPr lang="en-US" altLang="zh-SG" sz="1600" dirty="0"/>
              <a:t>120GeV</a:t>
            </a:r>
            <a:endParaRPr lang="zh-SG" altLang="en-US" sz="1600" dirty="0"/>
          </a:p>
        </p:txBody>
      </p:sp>
      <p:sp>
        <p:nvSpPr>
          <p:cNvPr id="25" name="文本框 24">
            <a:extLst>
              <a:ext uri="{FF2B5EF4-FFF2-40B4-BE49-F238E27FC236}">
                <a16:creationId xmlns:a16="http://schemas.microsoft.com/office/drawing/2014/main" id="{4E6E67FD-738B-4D1C-B47B-BDC526F52790}"/>
              </a:ext>
            </a:extLst>
          </p:cNvPr>
          <p:cNvSpPr txBox="1"/>
          <p:nvPr/>
        </p:nvSpPr>
        <p:spPr>
          <a:xfrm>
            <a:off x="4327710" y="3460375"/>
            <a:ext cx="934571" cy="338554"/>
          </a:xfrm>
          <a:prstGeom prst="rect">
            <a:avLst/>
          </a:prstGeom>
          <a:noFill/>
        </p:spPr>
        <p:txBody>
          <a:bodyPr wrap="square" rtlCol="0">
            <a:spAutoFit/>
          </a:bodyPr>
          <a:lstStyle/>
          <a:p>
            <a:r>
              <a:rPr lang="en-US" altLang="zh-SG" sz="1600" dirty="0"/>
              <a:t>180GeV</a:t>
            </a:r>
            <a:endParaRPr lang="zh-SG" altLang="en-US" sz="1600" dirty="0"/>
          </a:p>
        </p:txBody>
      </p:sp>
      <p:sp>
        <p:nvSpPr>
          <p:cNvPr id="26" name="文本框 25">
            <a:extLst>
              <a:ext uri="{FF2B5EF4-FFF2-40B4-BE49-F238E27FC236}">
                <a16:creationId xmlns:a16="http://schemas.microsoft.com/office/drawing/2014/main" id="{E011B329-C9E9-4D08-A8E5-639EDD32DFBC}"/>
              </a:ext>
            </a:extLst>
          </p:cNvPr>
          <p:cNvSpPr txBox="1"/>
          <p:nvPr/>
        </p:nvSpPr>
        <p:spPr>
          <a:xfrm>
            <a:off x="7609856" y="5796986"/>
            <a:ext cx="3888239" cy="523220"/>
          </a:xfrm>
          <a:prstGeom prst="rect">
            <a:avLst/>
          </a:prstGeom>
          <a:noFill/>
        </p:spPr>
        <p:txBody>
          <a:bodyPr wrap="square">
            <a:spAutoFit/>
          </a:bodyPr>
          <a:lstStyle/>
          <a:p>
            <a:r>
              <a:rPr lang="en-US" altLang="zh-SG" sz="1400" dirty="0"/>
              <a:t>Ref:  D. Wang, et al., “Low emittance optics design for CEPC booster”, NIMA, 1062 (2024) 169159.</a:t>
            </a:r>
            <a:endParaRPr lang="zh-SG" altLang="en-US" sz="1400" dirty="0"/>
          </a:p>
        </p:txBody>
      </p:sp>
    </p:spTree>
    <p:extLst>
      <p:ext uri="{BB962C8B-B14F-4D97-AF65-F5344CB8AC3E}">
        <p14:creationId xmlns:p14="http://schemas.microsoft.com/office/powerpoint/2010/main" val="3913855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1090ED7-638A-47E6-9095-5E91E38568C6}"/>
              </a:ext>
            </a:extLst>
          </p:cNvPr>
          <p:cNvSpPr>
            <a:spLocks noGrp="1"/>
          </p:cNvSpPr>
          <p:nvPr>
            <p:ph type="title"/>
          </p:nvPr>
        </p:nvSpPr>
        <p:spPr/>
        <p:txBody>
          <a:bodyPr/>
          <a:lstStyle/>
          <a:p>
            <a:pPr algn="ctr"/>
            <a:r>
              <a:rPr lang="en-US" altLang="zh-CN" sz="3600" dirty="0">
                <a:solidFill>
                  <a:srgbClr val="C00000"/>
                </a:solidFill>
                <a:latin typeface="Arial" panose="020B0604020202020204" pitchFamily="34" charset="0"/>
                <a:ea typeface="+mj-ea"/>
                <a:cs typeface="Arial" panose="020B0604020202020204" pitchFamily="34" charset="0"/>
              </a:rPr>
              <a:t>First Turn Commissioning</a:t>
            </a:r>
            <a:endParaRPr lang="en-US" sz="3600" dirty="0">
              <a:solidFill>
                <a:srgbClr val="C00000"/>
              </a:solidFill>
              <a:latin typeface="Arial" panose="020B0604020202020204" pitchFamily="34" charset="0"/>
              <a:ea typeface="+mj-ea"/>
              <a:cs typeface="Arial" panose="020B0604020202020204" pitchFamily="34" charset="0"/>
            </a:endParaRPr>
          </a:p>
        </p:txBody>
      </p:sp>
      <p:sp>
        <p:nvSpPr>
          <p:cNvPr id="5" name="灯片编号占位符 4">
            <a:extLst>
              <a:ext uri="{FF2B5EF4-FFF2-40B4-BE49-F238E27FC236}">
                <a16:creationId xmlns:a16="http://schemas.microsoft.com/office/drawing/2014/main" id="{A0FCDCB9-1A53-4E3D-889B-3CE5A9C3556D}"/>
              </a:ext>
            </a:extLst>
          </p:cNvPr>
          <p:cNvSpPr>
            <a:spLocks noGrp="1"/>
          </p:cNvSpPr>
          <p:nvPr>
            <p:ph type="sldNum" sz="quarter" idx="12"/>
          </p:nvPr>
        </p:nvSpPr>
        <p:spPr>
          <a:xfrm>
            <a:off x="8801769" y="6372394"/>
            <a:ext cx="2844800" cy="365125"/>
          </a:xfrm>
        </p:spPr>
        <p:txBody>
          <a:bodyPr/>
          <a:lstStyle/>
          <a:p>
            <a:fld id="{F15E9139-A00B-4B2A-98A6-095DC08F1345}" type="slidenum">
              <a:rPr lang="zh-CN" altLang="en-US" smtClean="0"/>
              <a:pPr/>
              <a:t>7</a:t>
            </a:fld>
            <a:endParaRPr lang="zh-CN" altLang="en-US" dirty="0"/>
          </a:p>
        </p:txBody>
      </p:sp>
      <p:grpSp>
        <p:nvGrpSpPr>
          <p:cNvPr id="6" name="组合 5">
            <a:extLst>
              <a:ext uri="{FF2B5EF4-FFF2-40B4-BE49-F238E27FC236}">
                <a16:creationId xmlns:a16="http://schemas.microsoft.com/office/drawing/2014/main" id="{A26BA2A3-95DF-4057-9D41-E562A2B583FC}"/>
              </a:ext>
            </a:extLst>
          </p:cNvPr>
          <p:cNvGrpSpPr/>
          <p:nvPr/>
        </p:nvGrpSpPr>
        <p:grpSpPr>
          <a:xfrm>
            <a:off x="0" y="1022142"/>
            <a:ext cx="12241360" cy="2567612"/>
            <a:chOff x="-261087" y="1569833"/>
            <a:chExt cx="13040762" cy="3219864"/>
          </a:xfrm>
        </p:grpSpPr>
        <p:cxnSp>
          <p:nvCxnSpPr>
            <p:cNvPr id="7" name="直接箭头连接符 6">
              <a:extLst>
                <a:ext uri="{FF2B5EF4-FFF2-40B4-BE49-F238E27FC236}">
                  <a16:creationId xmlns:a16="http://schemas.microsoft.com/office/drawing/2014/main" id="{841134E0-1F4F-4DB3-8912-DE4F3E7A68D6}"/>
                </a:ext>
              </a:extLst>
            </p:cNvPr>
            <p:cNvCxnSpPr>
              <a:cxnSpLocks/>
            </p:cNvCxnSpPr>
            <p:nvPr/>
          </p:nvCxnSpPr>
          <p:spPr>
            <a:xfrm>
              <a:off x="818190" y="3375633"/>
              <a:ext cx="1073703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BB2CB2BD-ADA2-4BEB-A9F9-3F78D7A2EC7C}"/>
                </a:ext>
              </a:extLst>
            </p:cNvPr>
            <p:cNvCxnSpPr>
              <a:cxnSpLocks/>
            </p:cNvCxnSpPr>
            <p:nvPr/>
          </p:nvCxnSpPr>
          <p:spPr>
            <a:xfrm>
              <a:off x="844509" y="3078598"/>
              <a:ext cx="0" cy="29703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D12F15AE-41BF-48BE-AAD3-8AD6200EA045}"/>
                </a:ext>
              </a:extLst>
            </p:cNvPr>
            <p:cNvCxnSpPr>
              <a:cxnSpLocks/>
            </p:cNvCxnSpPr>
            <p:nvPr/>
          </p:nvCxnSpPr>
          <p:spPr>
            <a:xfrm>
              <a:off x="2854636" y="3078598"/>
              <a:ext cx="0" cy="29703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3CA86D6-17E4-4961-81FA-897B70FD118B}"/>
                </a:ext>
              </a:extLst>
            </p:cNvPr>
            <p:cNvCxnSpPr>
              <a:cxnSpLocks/>
            </p:cNvCxnSpPr>
            <p:nvPr/>
          </p:nvCxnSpPr>
          <p:spPr>
            <a:xfrm>
              <a:off x="6874890" y="3078598"/>
              <a:ext cx="0" cy="29703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E0E89A57-0DF0-44F2-908D-012FB0A68A9A}"/>
                </a:ext>
              </a:extLst>
            </p:cNvPr>
            <p:cNvCxnSpPr>
              <a:cxnSpLocks/>
            </p:cNvCxnSpPr>
            <p:nvPr/>
          </p:nvCxnSpPr>
          <p:spPr>
            <a:xfrm>
              <a:off x="8885017" y="3078598"/>
              <a:ext cx="0" cy="29703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90FAA85E-E845-4BA3-9693-E490D4E074EF}"/>
                </a:ext>
              </a:extLst>
            </p:cNvPr>
            <p:cNvCxnSpPr>
              <a:cxnSpLocks/>
            </p:cNvCxnSpPr>
            <p:nvPr/>
          </p:nvCxnSpPr>
          <p:spPr>
            <a:xfrm>
              <a:off x="10895144" y="3078598"/>
              <a:ext cx="0" cy="29703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52AAE8A5-D076-402D-AB62-91E370EC7536}"/>
                </a:ext>
              </a:extLst>
            </p:cNvPr>
            <p:cNvSpPr txBox="1"/>
            <p:nvPr/>
          </p:nvSpPr>
          <p:spPr>
            <a:xfrm>
              <a:off x="690323" y="2787467"/>
              <a:ext cx="283906" cy="369332"/>
            </a:xfrm>
            <a:prstGeom prst="rect">
              <a:avLst/>
            </a:prstGeom>
            <a:noFill/>
          </p:spPr>
          <p:txBody>
            <a:bodyPr wrap="square" rtlCol="0">
              <a:spAutoFit/>
            </a:bodyPr>
            <a:lstStyle/>
            <a:p>
              <a:r>
                <a:rPr lang="en-US" altLang="zh-CN" dirty="0"/>
                <a:t>0</a:t>
              </a:r>
            </a:p>
          </p:txBody>
        </p:sp>
        <p:sp>
          <p:nvSpPr>
            <p:cNvPr id="14" name="文本框 13">
              <a:extLst>
                <a:ext uri="{FF2B5EF4-FFF2-40B4-BE49-F238E27FC236}">
                  <a16:creationId xmlns:a16="http://schemas.microsoft.com/office/drawing/2014/main" id="{1A3ED44E-3DC7-442A-A5ED-CFEDF97FA35F}"/>
                </a:ext>
              </a:extLst>
            </p:cNvPr>
            <p:cNvSpPr txBox="1"/>
            <p:nvPr/>
          </p:nvSpPr>
          <p:spPr>
            <a:xfrm>
              <a:off x="4570770" y="2787467"/>
              <a:ext cx="588458" cy="369332"/>
            </a:xfrm>
            <a:prstGeom prst="rect">
              <a:avLst/>
            </a:prstGeom>
            <a:noFill/>
          </p:spPr>
          <p:txBody>
            <a:bodyPr wrap="square" rtlCol="0">
              <a:spAutoFit/>
            </a:bodyPr>
            <a:lstStyle/>
            <a:p>
              <a:r>
                <a:rPr lang="en-US" altLang="zh-CN" dirty="0"/>
                <a:t>100</a:t>
              </a:r>
            </a:p>
          </p:txBody>
        </p:sp>
        <p:sp>
          <p:nvSpPr>
            <p:cNvPr id="15" name="文本框 14">
              <a:extLst>
                <a:ext uri="{FF2B5EF4-FFF2-40B4-BE49-F238E27FC236}">
                  <a16:creationId xmlns:a16="http://schemas.microsoft.com/office/drawing/2014/main" id="{41BA89EC-662F-407E-B79C-4D4334F0D557}"/>
                </a:ext>
              </a:extLst>
            </p:cNvPr>
            <p:cNvSpPr txBox="1"/>
            <p:nvPr/>
          </p:nvSpPr>
          <p:spPr>
            <a:xfrm>
              <a:off x="2635495" y="2787467"/>
              <a:ext cx="503081" cy="526984"/>
            </a:xfrm>
            <a:prstGeom prst="rect">
              <a:avLst/>
            </a:prstGeom>
            <a:noFill/>
          </p:spPr>
          <p:txBody>
            <a:bodyPr wrap="square" rtlCol="0">
              <a:spAutoFit/>
            </a:bodyPr>
            <a:lstStyle/>
            <a:p>
              <a:r>
                <a:rPr lang="en-US" altLang="zh-CN" dirty="0"/>
                <a:t>10</a:t>
              </a:r>
            </a:p>
          </p:txBody>
        </p:sp>
        <p:sp>
          <p:nvSpPr>
            <p:cNvPr id="16" name="文本框 15">
              <a:extLst>
                <a:ext uri="{FF2B5EF4-FFF2-40B4-BE49-F238E27FC236}">
                  <a16:creationId xmlns:a16="http://schemas.microsoft.com/office/drawing/2014/main" id="{EE67D784-69F5-41E4-8D24-9F140D0C8897}"/>
                </a:ext>
              </a:extLst>
            </p:cNvPr>
            <p:cNvSpPr txBox="1"/>
            <p:nvPr/>
          </p:nvSpPr>
          <p:spPr>
            <a:xfrm>
              <a:off x="6587020" y="2787467"/>
              <a:ext cx="576202" cy="369332"/>
            </a:xfrm>
            <a:prstGeom prst="rect">
              <a:avLst/>
            </a:prstGeom>
            <a:noFill/>
          </p:spPr>
          <p:txBody>
            <a:bodyPr wrap="square" rtlCol="0">
              <a:spAutoFit/>
            </a:bodyPr>
            <a:lstStyle/>
            <a:p>
              <a:r>
                <a:rPr lang="en-US" altLang="zh-CN" dirty="0"/>
                <a:t>500</a:t>
              </a:r>
            </a:p>
          </p:txBody>
        </p:sp>
        <p:sp>
          <p:nvSpPr>
            <p:cNvPr id="17" name="文本框 16">
              <a:extLst>
                <a:ext uri="{FF2B5EF4-FFF2-40B4-BE49-F238E27FC236}">
                  <a16:creationId xmlns:a16="http://schemas.microsoft.com/office/drawing/2014/main" id="{DF98F66C-095B-4F8F-912F-790EAE9745CA}"/>
                </a:ext>
              </a:extLst>
            </p:cNvPr>
            <p:cNvSpPr txBox="1"/>
            <p:nvPr/>
          </p:nvSpPr>
          <p:spPr>
            <a:xfrm>
              <a:off x="8544977" y="2787466"/>
              <a:ext cx="984084" cy="463154"/>
            </a:xfrm>
            <a:prstGeom prst="rect">
              <a:avLst/>
            </a:prstGeom>
            <a:noFill/>
          </p:spPr>
          <p:txBody>
            <a:bodyPr wrap="square" rtlCol="0">
              <a:spAutoFit/>
            </a:bodyPr>
            <a:lstStyle/>
            <a:p>
              <a:r>
                <a:rPr lang="en-US" altLang="zh-CN" dirty="0"/>
                <a:t>1000</a:t>
              </a:r>
            </a:p>
          </p:txBody>
        </p:sp>
        <p:cxnSp>
          <p:nvCxnSpPr>
            <p:cNvPr id="18" name="直接连接符 17">
              <a:extLst>
                <a:ext uri="{FF2B5EF4-FFF2-40B4-BE49-F238E27FC236}">
                  <a16:creationId xmlns:a16="http://schemas.microsoft.com/office/drawing/2014/main" id="{131637A2-EE37-4773-A483-6D2451BA1BC9}"/>
                </a:ext>
              </a:extLst>
            </p:cNvPr>
            <p:cNvCxnSpPr>
              <a:cxnSpLocks/>
            </p:cNvCxnSpPr>
            <p:nvPr/>
          </p:nvCxnSpPr>
          <p:spPr>
            <a:xfrm>
              <a:off x="4864763" y="3078598"/>
              <a:ext cx="0" cy="29703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36492228-BCFD-448E-A979-6A56AE6A398E}"/>
                </a:ext>
              </a:extLst>
            </p:cNvPr>
            <p:cNvSpPr/>
            <p:nvPr/>
          </p:nvSpPr>
          <p:spPr>
            <a:xfrm>
              <a:off x="10510879" y="2787466"/>
              <a:ext cx="888008" cy="463154"/>
            </a:xfrm>
            <a:prstGeom prst="rect">
              <a:avLst/>
            </a:prstGeom>
          </p:spPr>
          <p:txBody>
            <a:bodyPr wrap="square">
              <a:spAutoFit/>
            </a:bodyPr>
            <a:lstStyle/>
            <a:p>
              <a:r>
                <a:rPr lang="en-US" altLang="zh-CN" dirty="0"/>
                <a:t>10000</a:t>
              </a:r>
            </a:p>
          </p:txBody>
        </p:sp>
        <p:sp>
          <p:nvSpPr>
            <p:cNvPr id="20" name="矩形 19">
              <a:extLst>
                <a:ext uri="{FF2B5EF4-FFF2-40B4-BE49-F238E27FC236}">
                  <a16:creationId xmlns:a16="http://schemas.microsoft.com/office/drawing/2014/main" id="{6D17ADDC-3A59-4995-AA4D-DE40CDCD3848}"/>
                </a:ext>
              </a:extLst>
            </p:cNvPr>
            <p:cNvSpPr/>
            <p:nvPr/>
          </p:nvSpPr>
          <p:spPr>
            <a:xfrm>
              <a:off x="11573339" y="3190967"/>
              <a:ext cx="1206336" cy="526984"/>
            </a:xfrm>
            <a:prstGeom prst="rect">
              <a:avLst/>
            </a:prstGeom>
          </p:spPr>
          <p:txBody>
            <a:bodyPr wrap="square">
              <a:spAutoFit/>
            </a:bodyPr>
            <a:lstStyle/>
            <a:p>
              <a:r>
                <a:rPr lang="en-US" altLang="zh-CN" dirty="0" err="1"/>
                <a:t>storaged</a:t>
              </a:r>
              <a:endParaRPr lang="en-US" altLang="zh-CN" dirty="0"/>
            </a:p>
          </p:txBody>
        </p:sp>
        <p:sp>
          <p:nvSpPr>
            <p:cNvPr id="21" name="右大括号 20">
              <a:extLst>
                <a:ext uri="{FF2B5EF4-FFF2-40B4-BE49-F238E27FC236}">
                  <a16:creationId xmlns:a16="http://schemas.microsoft.com/office/drawing/2014/main" id="{280B8764-B814-4BB6-A51B-4AE0F5E5D958}"/>
                </a:ext>
              </a:extLst>
            </p:cNvPr>
            <p:cNvSpPr/>
            <p:nvPr/>
          </p:nvSpPr>
          <p:spPr>
            <a:xfrm rot="5400000">
              <a:off x="7161924" y="1142150"/>
              <a:ext cx="475247" cy="5061438"/>
            </a:xfrm>
            <a:prstGeom prst="rightBrace">
              <a:avLst>
                <a:gd name="adj1" fmla="val 8333"/>
                <a:gd name="adj2" fmla="val 78741"/>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zh-CN" altLang="en-US"/>
            </a:p>
          </p:txBody>
        </p:sp>
        <p:cxnSp>
          <p:nvCxnSpPr>
            <p:cNvPr id="22" name="直接箭头连接符 21">
              <a:extLst>
                <a:ext uri="{FF2B5EF4-FFF2-40B4-BE49-F238E27FC236}">
                  <a16:creationId xmlns:a16="http://schemas.microsoft.com/office/drawing/2014/main" id="{7EE19EA0-6D87-4BBF-8043-85C4A0DEB844}"/>
                </a:ext>
              </a:extLst>
            </p:cNvPr>
            <p:cNvCxnSpPr>
              <a:cxnSpLocks/>
            </p:cNvCxnSpPr>
            <p:nvPr/>
          </p:nvCxnSpPr>
          <p:spPr>
            <a:xfrm flipV="1">
              <a:off x="2850705" y="3400830"/>
              <a:ext cx="0" cy="51651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3" name="右大括号 22">
              <a:extLst>
                <a:ext uri="{FF2B5EF4-FFF2-40B4-BE49-F238E27FC236}">
                  <a16:creationId xmlns:a16="http://schemas.microsoft.com/office/drawing/2014/main" id="{4356B2AD-CF77-4162-B8D1-4EF3C495A2F7}"/>
                </a:ext>
              </a:extLst>
            </p:cNvPr>
            <p:cNvSpPr/>
            <p:nvPr/>
          </p:nvSpPr>
          <p:spPr>
            <a:xfrm rot="16200000">
              <a:off x="6489916" y="-1356443"/>
              <a:ext cx="772477" cy="8037983"/>
            </a:xfrm>
            <a:prstGeom prst="rightBrace">
              <a:avLst>
                <a:gd name="adj1" fmla="val 14356"/>
                <a:gd name="adj2" fmla="val 31715"/>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24" name="右大括号 23">
              <a:extLst>
                <a:ext uri="{FF2B5EF4-FFF2-40B4-BE49-F238E27FC236}">
                  <a16:creationId xmlns:a16="http://schemas.microsoft.com/office/drawing/2014/main" id="{BBB93354-52FB-4486-B9A2-0FF48485D916}"/>
                </a:ext>
              </a:extLst>
            </p:cNvPr>
            <p:cNvSpPr/>
            <p:nvPr/>
          </p:nvSpPr>
          <p:spPr>
            <a:xfrm rot="16200000">
              <a:off x="1610790" y="1808876"/>
              <a:ext cx="475247" cy="2004586"/>
            </a:xfrm>
            <a:prstGeom prst="rightBrace">
              <a:avLst>
                <a:gd name="adj1" fmla="val 8333"/>
                <a:gd name="adj2" fmla="val 317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右大括号 24">
              <a:extLst>
                <a:ext uri="{FF2B5EF4-FFF2-40B4-BE49-F238E27FC236}">
                  <a16:creationId xmlns:a16="http://schemas.microsoft.com/office/drawing/2014/main" id="{1C3A5EC2-5714-4574-86E7-EDA10DC6B4A8}"/>
                </a:ext>
              </a:extLst>
            </p:cNvPr>
            <p:cNvSpPr/>
            <p:nvPr/>
          </p:nvSpPr>
          <p:spPr>
            <a:xfrm rot="5400000">
              <a:off x="8577113" y="1730023"/>
              <a:ext cx="638294" cy="4036255"/>
            </a:xfrm>
            <a:prstGeom prst="rightBrace">
              <a:avLst>
                <a:gd name="adj1" fmla="val 48546"/>
                <a:gd name="adj2" fmla="val 3211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C36BA7B-5772-47BE-9A1B-859F237E1DED}"/>
                </a:ext>
              </a:extLst>
            </p:cNvPr>
            <p:cNvSpPr/>
            <p:nvPr/>
          </p:nvSpPr>
          <p:spPr>
            <a:xfrm>
              <a:off x="-261087" y="1948959"/>
              <a:ext cx="3570186" cy="463154"/>
            </a:xfrm>
            <a:prstGeom prst="rect">
              <a:avLst/>
            </a:prstGeom>
          </p:spPr>
          <p:txBody>
            <a:bodyPr wrap="square">
              <a:spAutoFit/>
            </a:bodyPr>
            <a:lstStyle/>
            <a:p>
              <a:pPr marL="0" lvl="1" algn="ctr"/>
              <a:r>
                <a:rPr lang="en-US" altLang="zh-CN" dirty="0"/>
                <a:t>Single-turn Trajectory Correction</a:t>
              </a:r>
            </a:p>
          </p:txBody>
        </p:sp>
        <p:sp>
          <p:nvSpPr>
            <p:cNvPr id="27" name="矩形 26">
              <a:extLst>
                <a:ext uri="{FF2B5EF4-FFF2-40B4-BE49-F238E27FC236}">
                  <a16:creationId xmlns:a16="http://schemas.microsoft.com/office/drawing/2014/main" id="{34A14BE1-D1AC-471B-8806-3C4A6BD88333}"/>
                </a:ext>
              </a:extLst>
            </p:cNvPr>
            <p:cNvSpPr/>
            <p:nvPr/>
          </p:nvSpPr>
          <p:spPr>
            <a:xfrm>
              <a:off x="1685217" y="3936459"/>
              <a:ext cx="2372427" cy="369332"/>
            </a:xfrm>
            <a:prstGeom prst="rect">
              <a:avLst/>
            </a:prstGeom>
          </p:spPr>
          <p:txBody>
            <a:bodyPr wrap="square">
              <a:spAutoFit/>
            </a:bodyPr>
            <a:lstStyle/>
            <a:p>
              <a:pPr algn="ctr"/>
              <a:r>
                <a:rPr lang="en-US" altLang="zh-CN" dirty="0"/>
                <a:t>RF on</a:t>
              </a:r>
              <a:endParaRPr lang="zh-CN" altLang="en-US" dirty="0"/>
            </a:p>
          </p:txBody>
        </p:sp>
        <p:sp>
          <p:nvSpPr>
            <p:cNvPr id="28" name="矩形 27">
              <a:extLst>
                <a:ext uri="{FF2B5EF4-FFF2-40B4-BE49-F238E27FC236}">
                  <a16:creationId xmlns:a16="http://schemas.microsoft.com/office/drawing/2014/main" id="{6F081505-DACA-4FC8-BCE3-05865F8A685E}"/>
                </a:ext>
              </a:extLst>
            </p:cNvPr>
            <p:cNvSpPr/>
            <p:nvPr/>
          </p:nvSpPr>
          <p:spPr>
            <a:xfrm>
              <a:off x="3497721" y="1569833"/>
              <a:ext cx="4046555" cy="922222"/>
            </a:xfrm>
            <a:prstGeom prst="rect">
              <a:avLst/>
            </a:prstGeom>
          </p:spPr>
          <p:txBody>
            <a:bodyPr wrap="square">
              <a:spAutoFit/>
            </a:bodyPr>
            <a:lstStyle/>
            <a:p>
              <a:pPr marL="0" lvl="1" algn="ctr"/>
              <a:r>
                <a:rPr lang="en-US" dirty="0"/>
                <a:t>Multi-turn Trajectory Correction, Injection Beam Trajectory Correction</a:t>
              </a:r>
              <a:endParaRPr lang="en-US" altLang="zh-CN" dirty="0"/>
            </a:p>
          </p:txBody>
        </p:sp>
        <p:sp>
          <p:nvSpPr>
            <p:cNvPr id="29" name="矩形 28">
              <a:extLst>
                <a:ext uri="{FF2B5EF4-FFF2-40B4-BE49-F238E27FC236}">
                  <a16:creationId xmlns:a16="http://schemas.microsoft.com/office/drawing/2014/main" id="{D17B7F7C-5E1F-4785-826C-B91E8A1316FC}"/>
                </a:ext>
              </a:extLst>
            </p:cNvPr>
            <p:cNvSpPr/>
            <p:nvPr/>
          </p:nvSpPr>
          <p:spPr>
            <a:xfrm>
              <a:off x="4570770" y="3866367"/>
              <a:ext cx="2525942" cy="923330"/>
            </a:xfrm>
            <a:prstGeom prst="rect">
              <a:avLst/>
            </a:prstGeom>
          </p:spPr>
          <p:txBody>
            <a:bodyPr wrap="square">
              <a:spAutoFit/>
            </a:bodyPr>
            <a:lstStyle/>
            <a:p>
              <a:pPr marL="0" lvl="1" algn="ctr"/>
              <a:r>
                <a:rPr lang="en-US" altLang="zh-CN" dirty="0">
                  <a:sym typeface="Wingdings" panose="05000000000000000000" pitchFamily="2" charset="2"/>
                </a:rPr>
                <a:t>Tune tuning, </a:t>
              </a:r>
            </a:p>
            <a:p>
              <a:pPr marL="0" lvl="1" algn="ctr"/>
              <a:r>
                <a:rPr lang="en-US" altLang="zh-CN" dirty="0">
                  <a:sym typeface="Wingdings" panose="05000000000000000000" pitchFamily="2" charset="2"/>
                </a:rPr>
                <a:t>RF Phase tuning</a:t>
              </a:r>
              <a:endParaRPr lang="en-US" altLang="zh-CN" dirty="0"/>
            </a:p>
            <a:p>
              <a:pPr marL="0" lvl="1" algn="ctr"/>
              <a:endParaRPr lang="en-US" altLang="zh-CN" dirty="0">
                <a:sym typeface="Wingdings" panose="05000000000000000000" pitchFamily="2" charset="2"/>
              </a:endParaRPr>
            </a:p>
          </p:txBody>
        </p:sp>
        <p:sp>
          <p:nvSpPr>
            <p:cNvPr id="30" name="矩形 29">
              <a:extLst>
                <a:ext uri="{FF2B5EF4-FFF2-40B4-BE49-F238E27FC236}">
                  <a16:creationId xmlns:a16="http://schemas.microsoft.com/office/drawing/2014/main" id="{0EC1FE05-1952-4776-9DE8-04F43C16F0D3}"/>
                </a:ext>
              </a:extLst>
            </p:cNvPr>
            <p:cNvSpPr/>
            <p:nvPr/>
          </p:nvSpPr>
          <p:spPr>
            <a:xfrm>
              <a:off x="8491592" y="4043746"/>
              <a:ext cx="2403551" cy="463154"/>
            </a:xfrm>
            <a:prstGeom prst="rect">
              <a:avLst/>
            </a:prstGeom>
          </p:spPr>
          <p:txBody>
            <a:bodyPr wrap="square">
              <a:spAutoFit/>
            </a:bodyPr>
            <a:lstStyle/>
            <a:p>
              <a:pPr algn="ctr"/>
              <a:r>
                <a:rPr lang="en-US" altLang="zh-CN" dirty="0"/>
                <a:t>TBT Optics Correction</a:t>
              </a:r>
            </a:p>
          </p:txBody>
        </p:sp>
      </p:grpSp>
      <p:graphicFrame>
        <p:nvGraphicFramePr>
          <p:cNvPr id="31" name="表格 30">
            <a:extLst>
              <a:ext uri="{FF2B5EF4-FFF2-40B4-BE49-F238E27FC236}">
                <a16:creationId xmlns:a16="http://schemas.microsoft.com/office/drawing/2014/main" id="{69972631-957B-4FCE-A634-B6702DE0E249}"/>
              </a:ext>
            </a:extLst>
          </p:cNvPr>
          <p:cNvGraphicFramePr>
            <a:graphicFrameLocks noGrp="1"/>
          </p:cNvGraphicFramePr>
          <p:nvPr>
            <p:extLst>
              <p:ext uri="{D42A27DB-BD31-4B8C-83A1-F6EECF244321}">
                <p14:modId xmlns:p14="http://schemas.microsoft.com/office/powerpoint/2010/main" val="3968377821"/>
              </p:ext>
            </p:extLst>
          </p:nvPr>
        </p:nvGraphicFramePr>
        <p:xfrm>
          <a:off x="1159590" y="3484620"/>
          <a:ext cx="3652044" cy="605456"/>
        </p:xfrm>
        <a:graphic>
          <a:graphicData uri="http://schemas.openxmlformats.org/drawingml/2006/table">
            <a:tbl>
              <a:tblPr firstRow="1" firstCol="1" bandRow="1">
                <a:tableStyleId>{1FECB4D8-DB02-4DC6-A0A2-4F2EBAE1DC90}</a:tableStyleId>
              </a:tblPr>
              <a:tblGrid>
                <a:gridCol w="608674">
                  <a:extLst>
                    <a:ext uri="{9D8B030D-6E8A-4147-A177-3AD203B41FA5}">
                      <a16:colId xmlns:a16="http://schemas.microsoft.com/office/drawing/2014/main" val="20000"/>
                    </a:ext>
                  </a:extLst>
                </a:gridCol>
                <a:gridCol w="1396158">
                  <a:extLst>
                    <a:ext uri="{9D8B030D-6E8A-4147-A177-3AD203B41FA5}">
                      <a16:colId xmlns:a16="http://schemas.microsoft.com/office/drawing/2014/main" val="20001"/>
                    </a:ext>
                  </a:extLst>
                </a:gridCol>
                <a:gridCol w="1647212">
                  <a:extLst>
                    <a:ext uri="{9D8B030D-6E8A-4147-A177-3AD203B41FA5}">
                      <a16:colId xmlns:a16="http://schemas.microsoft.com/office/drawing/2014/main" val="20004"/>
                    </a:ext>
                  </a:extLst>
                </a:gridCol>
              </a:tblGrid>
              <a:tr h="302728">
                <a:tc>
                  <a:txBody>
                    <a:bodyPr/>
                    <a:lstStyle/>
                    <a:p>
                      <a:pPr algn="ctr">
                        <a:spcAft>
                          <a:spcPts val="0"/>
                        </a:spcAft>
                      </a:pPr>
                      <a:r>
                        <a:rPr lang="en-US" sz="1400" kern="100" dirty="0">
                          <a:effectLst/>
                        </a:rPr>
                        <a:t> </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Accuracy (um)</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Offset w/</a:t>
                      </a:r>
                      <a:r>
                        <a:rPr lang="en-US" altLang="zh-CN" sz="1400" kern="100" dirty="0">
                          <a:effectLst/>
                        </a:rPr>
                        <a:t>o</a:t>
                      </a:r>
                      <a:r>
                        <a:rPr lang="en-US" sz="1400" kern="100" dirty="0">
                          <a:effectLst/>
                        </a:rPr>
                        <a:t> BBA(um)</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302728">
                <a:tc>
                  <a:txBody>
                    <a:bodyPr/>
                    <a:lstStyle/>
                    <a:p>
                      <a:pPr algn="ctr">
                        <a:spcAft>
                          <a:spcPts val="0"/>
                        </a:spcAft>
                      </a:pPr>
                      <a:r>
                        <a:rPr lang="en-US" sz="1400" kern="100" dirty="0">
                          <a:effectLst/>
                        </a:rPr>
                        <a:t>BPM</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100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100</a:t>
                      </a:r>
                      <a:endParaRPr lang="zh-CN" sz="1400" b="1"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bl>
          </a:graphicData>
        </a:graphic>
      </p:graphicFrame>
      <p:sp>
        <p:nvSpPr>
          <p:cNvPr id="32" name="矩形 31">
            <a:extLst>
              <a:ext uri="{FF2B5EF4-FFF2-40B4-BE49-F238E27FC236}">
                <a16:creationId xmlns:a16="http://schemas.microsoft.com/office/drawing/2014/main" id="{E350FE54-CFB0-44A2-920A-F15163400608}"/>
              </a:ext>
            </a:extLst>
          </p:cNvPr>
          <p:cNvSpPr/>
          <p:nvPr/>
        </p:nvSpPr>
        <p:spPr>
          <a:xfrm>
            <a:off x="216569" y="4338161"/>
            <a:ext cx="6845202" cy="1731243"/>
          </a:xfrm>
          <a:prstGeom prst="rect">
            <a:avLst/>
          </a:prstGeom>
        </p:spPr>
        <p:txBody>
          <a:bodyPr wrap="square">
            <a:spAutoFit/>
          </a:bodyPr>
          <a:lstStyle/>
          <a:p>
            <a:pPr marL="285750" indent="-285750">
              <a:buFont typeface="Arial" panose="020B0604020202020204" pitchFamily="34" charset="0"/>
              <a:buChar char="•"/>
            </a:pPr>
            <a:r>
              <a:rPr lang="en-US" sz="1600" dirty="0"/>
              <a:t>Physical aperture: 56mm</a:t>
            </a:r>
            <a:endParaRPr lang="en-US" sz="1600" dirty="0">
              <a:solidFill>
                <a:srgbClr val="24292F"/>
              </a:solidFill>
            </a:endParaRPr>
          </a:p>
          <a:p>
            <a:pPr marL="285750" indent="-285750">
              <a:buFont typeface="Arial" panose="020B0604020202020204" pitchFamily="34" charset="0"/>
              <a:buChar char="•"/>
            </a:pPr>
            <a:r>
              <a:rPr lang="en-US" sz="1600" dirty="0">
                <a:solidFill>
                  <a:srgbClr val="24292F"/>
                </a:solidFill>
              </a:rPr>
              <a:t>Other error settings </a:t>
            </a:r>
            <a:r>
              <a:rPr lang="en-US" altLang="zh-CN" sz="1600" dirty="0">
                <a:solidFill>
                  <a:srgbClr val="24292F"/>
                </a:solidFill>
              </a:rPr>
              <a:t>are same as</a:t>
            </a:r>
            <a:r>
              <a:rPr lang="en-US" sz="1600" dirty="0">
                <a:solidFill>
                  <a:srgbClr val="24292F"/>
                </a:solidFill>
              </a:rPr>
              <a:t> ordinary error correction simulation</a:t>
            </a:r>
          </a:p>
          <a:p>
            <a:pPr marL="285750" indent="-285750">
              <a:buFont typeface="Arial" panose="020B0604020202020204" pitchFamily="34" charset="0"/>
              <a:buChar char="•"/>
            </a:pPr>
            <a:r>
              <a:rPr lang="en-US" sz="1600" dirty="0">
                <a:solidFill>
                  <a:srgbClr val="24292F"/>
                </a:solidFill>
              </a:rPr>
              <a:t>The injection beam jitter and beam distribution is taken into account </a:t>
            </a:r>
          </a:p>
          <a:p>
            <a:pPr marL="285750" indent="-285750">
              <a:buFont typeface="Arial" panose="020B0604020202020204" pitchFamily="34" charset="0"/>
              <a:buChar char="•"/>
            </a:pPr>
            <a:r>
              <a:rPr lang="en-US" altLang="zh-CN" sz="1600" dirty="0">
                <a:solidFill>
                  <a:srgbClr val="24292F"/>
                </a:solidFill>
              </a:rPr>
              <a:t>B</a:t>
            </a:r>
            <a:r>
              <a:rPr lang="en-US" sz="1600" dirty="0">
                <a:solidFill>
                  <a:srgbClr val="24292F"/>
                </a:solidFill>
              </a:rPr>
              <a:t>ased on the AT program</a:t>
            </a:r>
          </a:p>
          <a:p>
            <a:pPr marL="285750" indent="-285750">
              <a:buFont typeface="Arial" panose="020B0604020202020204" pitchFamily="34" charset="0"/>
              <a:buChar char="•"/>
            </a:pPr>
            <a:r>
              <a:rPr lang="en-US" altLang="zh-CN" sz="1600" dirty="0">
                <a:solidFill>
                  <a:srgbClr val="24292F"/>
                </a:solidFill>
              </a:rPr>
              <a:t>U</a:t>
            </a:r>
            <a:r>
              <a:rPr lang="en-US" sz="1600" dirty="0">
                <a:solidFill>
                  <a:srgbClr val="24292F"/>
                </a:solidFill>
              </a:rPr>
              <a:t>sing the response matrices of orbit, trajectory, working point, and injection beam from theoretical models.</a:t>
            </a:r>
          </a:p>
          <a:p>
            <a:endParaRPr lang="en-US" sz="1050" dirty="0"/>
          </a:p>
        </p:txBody>
      </p:sp>
      <p:pic>
        <p:nvPicPr>
          <p:cNvPr id="34" name="图片 33">
            <a:extLst>
              <a:ext uri="{FF2B5EF4-FFF2-40B4-BE49-F238E27FC236}">
                <a16:creationId xmlns:a16="http://schemas.microsoft.com/office/drawing/2014/main" id="{92C920B6-CC1B-488B-AC6F-83D55274B3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036" y="3615582"/>
            <a:ext cx="4238381" cy="1018698"/>
          </a:xfrm>
          <a:prstGeom prst="rect">
            <a:avLst/>
          </a:prstGeom>
        </p:spPr>
      </p:pic>
      <p:pic>
        <p:nvPicPr>
          <p:cNvPr id="37" name="图片 36">
            <a:extLst>
              <a:ext uri="{FF2B5EF4-FFF2-40B4-BE49-F238E27FC236}">
                <a16:creationId xmlns:a16="http://schemas.microsoft.com/office/drawing/2014/main" id="{E62E0588-41C5-4039-B301-5637F5E666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776" t="53095" r="9288" b="8279"/>
          <a:stretch/>
        </p:blipFill>
        <p:spPr>
          <a:xfrm>
            <a:off x="7392144" y="4728973"/>
            <a:ext cx="3716829" cy="1857839"/>
          </a:xfrm>
          <a:prstGeom prst="rect">
            <a:avLst/>
          </a:prstGeom>
        </p:spPr>
      </p:pic>
      <p:sp>
        <p:nvSpPr>
          <p:cNvPr id="35" name="文本框 34">
            <a:extLst>
              <a:ext uri="{FF2B5EF4-FFF2-40B4-BE49-F238E27FC236}">
                <a16:creationId xmlns:a16="http://schemas.microsoft.com/office/drawing/2014/main" id="{5CCFA20E-F126-43B8-B30C-A774053CDC14}"/>
              </a:ext>
            </a:extLst>
          </p:cNvPr>
          <p:cNvSpPr txBox="1"/>
          <p:nvPr/>
        </p:nvSpPr>
        <p:spPr>
          <a:xfrm>
            <a:off x="216569" y="6031201"/>
            <a:ext cx="7692189" cy="369332"/>
          </a:xfrm>
          <a:prstGeom prst="rect">
            <a:avLst/>
          </a:prstGeom>
          <a:noFill/>
        </p:spPr>
        <p:txBody>
          <a:bodyPr wrap="square">
            <a:spAutoFit/>
          </a:bodyPr>
          <a:lstStyle/>
          <a:p>
            <a:r>
              <a:rPr lang="en-US" altLang="zh-SG" dirty="0"/>
              <a:t>* “CEPC booster errors studies in EDR”, talked by </a:t>
            </a:r>
            <a:r>
              <a:rPr lang="en-US" altLang="zh-SG" dirty="0" err="1"/>
              <a:t>Daheng</a:t>
            </a:r>
            <a:r>
              <a:rPr lang="en-US" altLang="zh-SG" dirty="0"/>
              <a:t> Ji in this workshop.</a:t>
            </a:r>
            <a:endParaRPr lang="zh-SG" altLang="en-US" dirty="0"/>
          </a:p>
        </p:txBody>
      </p:sp>
      <p:sp>
        <p:nvSpPr>
          <p:cNvPr id="36" name="文本框 35">
            <a:extLst>
              <a:ext uri="{FF2B5EF4-FFF2-40B4-BE49-F238E27FC236}">
                <a16:creationId xmlns:a16="http://schemas.microsoft.com/office/drawing/2014/main" id="{B845115D-6BA0-46ED-84EE-1678C06DB426}"/>
              </a:ext>
            </a:extLst>
          </p:cNvPr>
          <p:cNvSpPr txBox="1"/>
          <p:nvPr/>
        </p:nvSpPr>
        <p:spPr>
          <a:xfrm>
            <a:off x="11064552" y="1052736"/>
            <a:ext cx="121003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D. H. Ji</a:t>
            </a:r>
          </a:p>
        </p:txBody>
      </p:sp>
      <p:sp>
        <p:nvSpPr>
          <p:cNvPr id="4" name="页脚占位符 3">
            <a:extLst>
              <a:ext uri="{FF2B5EF4-FFF2-40B4-BE49-F238E27FC236}">
                <a16:creationId xmlns:a16="http://schemas.microsoft.com/office/drawing/2014/main" id="{D0347938-FA3B-4766-82B3-E61FF2636864}"/>
              </a:ext>
            </a:extLst>
          </p:cNvPr>
          <p:cNvSpPr>
            <a:spLocks noGrp="1"/>
          </p:cNvSpPr>
          <p:nvPr>
            <p:ph type="ftr" sz="quarter" idx="11"/>
          </p:nvPr>
        </p:nvSpPr>
        <p:spPr>
          <a:xfrm>
            <a:off x="3370018" y="6362329"/>
            <a:ext cx="5040560" cy="354977"/>
          </a:xfrm>
        </p:spPr>
        <p:txBody>
          <a:bodyPr/>
          <a:lstStyle/>
          <a:p>
            <a:r>
              <a:rPr lang="en-US" altLang="zh-CN"/>
              <a:t>The 2024 European Edition of the International Workshop on the Circular Electron-Positron Collider (CEPC), Marseille, France, April 8th-11th.</a:t>
            </a:r>
            <a:endParaRPr lang="zh-CN" altLang="en-US" dirty="0"/>
          </a:p>
        </p:txBody>
      </p:sp>
    </p:spTree>
    <p:extLst>
      <p:ext uri="{BB962C8B-B14F-4D97-AF65-F5344CB8AC3E}">
        <p14:creationId xmlns:p14="http://schemas.microsoft.com/office/powerpoint/2010/main" val="3665102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28662" y="1184300"/>
            <a:ext cx="5411490" cy="654033"/>
          </a:xfrm>
        </p:spPr>
        <p:txBody>
          <a:bodyPr>
            <a:noAutofit/>
          </a:bodyPr>
          <a:lstStyle/>
          <a:p>
            <a:pPr lvl="1">
              <a:lnSpc>
                <a:spcPct val="150000"/>
              </a:lnSpc>
              <a:buClr>
                <a:srgbClr val="FF0000"/>
              </a:buClr>
              <a:buSzPct val="75000"/>
              <a:buFont typeface="Wingdings" panose="05000000000000000000" pitchFamily="2" charset="2"/>
              <a:buChar char="Ø"/>
            </a:pPr>
            <a:r>
              <a:rPr lang="en-US" altLang="zh-CN" sz="2000" dirty="0">
                <a:latin typeface="Times New Roman" pitchFamily="18" charset="0"/>
                <a:cs typeface="Times New Roman" pitchFamily="18" charset="0"/>
              </a:rPr>
              <a:t>10 times simulation calculation performed.</a:t>
            </a:r>
          </a:p>
        </p:txBody>
      </p:sp>
      <p:sp>
        <p:nvSpPr>
          <p:cNvPr id="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9552384" y="6350417"/>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683DF-D507-43F4-81CB-95BA739AB1EA}"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a:cs typeface="+mn-cs"/>
            </a:endParaRPr>
          </a:p>
        </p:txBody>
      </p:sp>
      <p:sp>
        <p:nvSpPr>
          <p:cNvPr id="7" name="标题 1">
            <a:extLst>
              <a:ext uri="{FF2B5EF4-FFF2-40B4-BE49-F238E27FC236}">
                <a16:creationId xmlns:a16="http://schemas.microsoft.com/office/drawing/2014/main" id="{DB7377E1-044D-858E-27E1-58584E12DFAE}"/>
              </a:ext>
            </a:extLst>
          </p:cNvPr>
          <p:cNvSpPr txBox="1">
            <a:spLocks/>
          </p:cNvSpPr>
          <p:nvPr/>
        </p:nvSpPr>
        <p:spPr bwMode="auto">
          <a:xfrm>
            <a:off x="1695125" y="142458"/>
            <a:ext cx="8229600" cy="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marR="0" lvl="0" indent="0" eaLnBrk="1" fontAlgn="base" hangingPunct="1">
              <a:lnSpc>
                <a:spcPct val="100000"/>
              </a:lnSpc>
              <a:spcAft>
                <a:spcPct val="0"/>
              </a:spcAft>
              <a:buClrTx/>
              <a:buSzTx/>
              <a:tabLst/>
              <a:defRPr/>
            </a:pPr>
            <a:r>
              <a:rPr lang="en-GB" altLang="zh-CN"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CEPC </a:t>
            </a:r>
            <a:r>
              <a:rPr lang="en-US" altLang="zh-CN"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alignment error simulation</a:t>
            </a:r>
            <a:endParaRPr lang="zh-CN" alt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466621F0-9882-BCA3-8F6F-525FEE61267B}"/>
              </a:ext>
            </a:extLst>
          </p:cNvPr>
          <p:cNvPicPr>
            <a:picLocks noChangeAspect="1"/>
          </p:cNvPicPr>
          <p:nvPr/>
        </p:nvPicPr>
        <p:blipFill>
          <a:blip r:embed="rId3"/>
          <a:stretch>
            <a:fillRect/>
          </a:stretch>
        </p:blipFill>
        <p:spPr>
          <a:xfrm>
            <a:off x="1023718" y="1938296"/>
            <a:ext cx="3800770" cy="2268906"/>
          </a:xfrm>
          <a:prstGeom prst="rect">
            <a:avLst/>
          </a:prstGeom>
        </p:spPr>
      </p:pic>
      <p:graphicFrame>
        <p:nvGraphicFramePr>
          <p:cNvPr id="8" name="表格 7">
            <a:extLst>
              <a:ext uri="{FF2B5EF4-FFF2-40B4-BE49-F238E27FC236}">
                <a16:creationId xmlns:a16="http://schemas.microsoft.com/office/drawing/2014/main" id="{6918239D-2F17-01B6-0BC8-00455DF70754}"/>
              </a:ext>
            </a:extLst>
          </p:cNvPr>
          <p:cNvGraphicFramePr>
            <a:graphicFrameLocks noGrp="1"/>
          </p:cNvGraphicFramePr>
          <p:nvPr>
            <p:extLst>
              <p:ext uri="{D42A27DB-BD31-4B8C-83A1-F6EECF244321}">
                <p14:modId xmlns:p14="http://schemas.microsoft.com/office/powerpoint/2010/main" val="3938082666"/>
              </p:ext>
            </p:extLst>
          </p:nvPr>
        </p:nvGraphicFramePr>
        <p:xfrm>
          <a:off x="7104112" y="2490562"/>
          <a:ext cx="3892800" cy="1393504"/>
        </p:xfrm>
        <a:graphic>
          <a:graphicData uri="http://schemas.openxmlformats.org/drawingml/2006/table">
            <a:tbl>
              <a:tblPr>
                <a:tableStyleId>{5C22544A-7EE6-4342-B048-85BDC9FD1C3A}</a:tableStyleId>
              </a:tblPr>
              <a:tblGrid>
                <a:gridCol w="1012479">
                  <a:extLst>
                    <a:ext uri="{9D8B030D-6E8A-4147-A177-3AD203B41FA5}">
                      <a16:colId xmlns:a16="http://schemas.microsoft.com/office/drawing/2014/main" val="2416375939"/>
                    </a:ext>
                  </a:extLst>
                </a:gridCol>
                <a:gridCol w="1368152">
                  <a:extLst>
                    <a:ext uri="{9D8B030D-6E8A-4147-A177-3AD203B41FA5}">
                      <a16:colId xmlns:a16="http://schemas.microsoft.com/office/drawing/2014/main" val="3301158776"/>
                    </a:ext>
                  </a:extLst>
                </a:gridCol>
                <a:gridCol w="1512169">
                  <a:extLst>
                    <a:ext uri="{9D8B030D-6E8A-4147-A177-3AD203B41FA5}">
                      <a16:colId xmlns:a16="http://schemas.microsoft.com/office/drawing/2014/main" val="750417277"/>
                    </a:ext>
                  </a:extLst>
                </a:gridCol>
              </a:tblGrid>
              <a:tr h="348376">
                <a:tc>
                  <a:txBody>
                    <a:bodyPr/>
                    <a:lstStyle/>
                    <a:p>
                      <a:pPr algn="ctr" fontAlgn="b"/>
                      <a:r>
                        <a:rPr lang="en-US" altLang="zh-CN" sz="1800" b="1" i="0" u="none" strike="noStrike" dirty="0">
                          <a:solidFill>
                            <a:srgbClr val="000000"/>
                          </a:solidFill>
                          <a:effectLst/>
                          <a:latin typeface="等线" panose="02010600030101010101" pitchFamily="2" charset="-122"/>
                          <a:ea typeface="等线" panose="02010600030101010101" pitchFamily="2" charset="-122"/>
                        </a:rPr>
                        <a:t>Error</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tc>
                  <a:txBody>
                    <a:bodyPr/>
                    <a:lstStyle/>
                    <a:p>
                      <a:pPr algn="ctr" fontAlgn="b"/>
                      <a:r>
                        <a:rPr lang="en-US" altLang="zh-CN" sz="1800" b="1" u="none" strike="noStrike" dirty="0">
                          <a:effectLst/>
                        </a:rPr>
                        <a:t>Radial </a:t>
                      </a:r>
                      <a:r>
                        <a:rPr lang="en-US" altLang="zh-CN" sz="1800" b="1" i="0" u="none" strike="noStrike" dirty="0">
                          <a:solidFill>
                            <a:srgbClr val="000000"/>
                          </a:solidFill>
                          <a:effectLst/>
                          <a:latin typeface="等线" panose="02010600030101010101" pitchFamily="2" charset="-122"/>
                          <a:ea typeface="等线" panose="02010600030101010101" pitchFamily="2" charset="-122"/>
                        </a:rPr>
                        <a:t>/mm</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tc>
                  <a:txBody>
                    <a:bodyPr/>
                    <a:lstStyle/>
                    <a:p>
                      <a:pPr algn="ctr" fontAlgn="b"/>
                      <a:r>
                        <a:rPr lang="en-US" altLang="zh-CN" sz="1800" b="1" u="none" strike="noStrike" dirty="0">
                          <a:effectLst/>
                        </a:rPr>
                        <a:t>Elevation </a:t>
                      </a:r>
                      <a:r>
                        <a:rPr lang="en-US" altLang="zh-CN" sz="1800" b="1" i="0" u="none" strike="noStrike" dirty="0">
                          <a:solidFill>
                            <a:srgbClr val="000000"/>
                          </a:solidFill>
                          <a:effectLst/>
                          <a:latin typeface="等线" panose="02010600030101010101" pitchFamily="2" charset="-122"/>
                          <a:ea typeface="等线" panose="02010600030101010101" pitchFamily="2" charset="-122"/>
                        </a:rPr>
                        <a:t>/mm</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extLst>
                  <a:ext uri="{0D108BD9-81ED-4DB2-BD59-A6C34878D82A}">
                    <a16:rowId xmlns:a16="http://schemas.microsoft.com/office/drawing/2014/main" val="863032705"/>
                  </a:ext>
                </a:extLst>
              </a:tr>
              <a:tr h="348376">
                <a:tc>
                  <a:txBody>
                    <a:bodyPr/>
                    <a:lstStyle/>
                    <a:p>
                      <a:pPr algn="ctr" fontAlgn="b"/>
                      <a:r>
                        <a:rPr lang="en-US" sz="1800" b="1" u="none" strike="noStrike" dirty="0">
                          <a:effectLst/>
                        </a:rPr>
                        <a:t>MAX</a:t>
                      </a:r>
                      <a:endParaRPr lang="en-US"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tc>
                  <a:txBody>
                    <a:bodyPr/>
                    <a:lstStyle/>
                    <a:p>
                      <a:pPr algn="r" fontAlgn="b"/>
                      <a:r>
                        <a:rPr lang="en-US" altLang="zh-CN" sz="1800" b="1" u="none" strike="noStrike" dirty="0">
                          <a:effectLst/>
                        </a:rPr>
                        <a:t>29.13~33.5</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tc>
                  <a:txBody>
                    <a:bodyPr/>
                    <a:lstStyle/>
                    <a:p>
                      <a:pPr algn="r" fontAlgn="b"/>
                      <a:r>
                        <a:rPr lang="en-US" altLang="zh-CN" sz="1800" b="1" u="none" strike="noStrike" dirty="0">
                          <a:effectLst/>
                        </a:rPr>
                        <a:t>4.07~8.8</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extLst>
                  <a:ext uri="{0D108BD9-81ED-4DB2-BD59-A6C34878D82A}">
                    <a16:rowId xmlns:a16="http://schemas.microsoft.com/office/drawing/2014/main" val="592297871"/>
                  </a:ext>
                </a:extLst>
              </a:tr>
              <a:tr h="348376">
                <a:tc>
                  <a:txBody>
                    <a:bodyPr/>
                    <a:lstStyle/>
                    <a:p>
                      <a:pPr algn="ctr" fontAlgn="b"/>
                      <a:r>
                        <a:rPr lang="en-US" sz="1800" b="1" u="none" strike="noStrike" dirty="0">
                          <a:effectLst/>
                        </a:rPr>
                        <a:t>MIN</a:t>
                      </a:r>
                      <a:endParaRPr lang="en-US"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tc>
                  <a:txBody>
                    <a:bodyPr/>
                    <a:lstStyle/>
                    <a:p>
                      <a:pPr algn="r" fontAlgn="b"/>
                      <a:r>
                        <a:rPr lang="en-US" altLang="zh-CN" sz="1800" b="1" u="none" strike="noStrike" dirty="0">
                          <a:effectLst/>
                        </a:rPr>
                        <a:t>-38.6~-25.7</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tc>
                  <a:txBody>
                    <a:bodyPr/>
                    <a:lstStyle/>
                    <a:p>
                      <a:pPr algn="r" fontAlgn="b"/>
                      <a:r>
                        <a:rPr lang="en-US" altLang="zh-CN" sz="1800" b="1" u="none" strike="noStrike" dirty="0">
                          <a:effectLst/>
                        </a:rPr>
                        <a:t>-10.4~-5.6</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extLst>
                  <a:ext uri="{0D108BD9-81ED-4DB2-BD59-A6C34878D82A}">
                    <a16:rowId xmlns:a16="http://schemas.microsoft.com/office/drawing/2014/main" val="1141755406"/>
                  </a:ext>
                </a:extLst>
              </a:tr>
              <a:tr h="348376">
                <a:tc>
                  <a:txBody>
                    <a:bodyPr/>
                    <a:lstStyle/>
                    <a:p>
                      <a:pPr algn="ctr" fontAlgn="b"/>
                      <a:r>
                        <a:rPr lang="en-US" altLang="zh-CN" sz="1800" b="1" u="none" strike="noStrike" dirty="0">
                          <a:effectLst/>
                        </a:rPr>
                        <a:t>RMS</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tc>
                  <a:txBody>
                    <a:bodyPr/>
                    <a:lstStyle/>
                    <a:p>
                      <a:pPr algn="r" fontAlgn="b"/>
                      <a:r>
                        <a:rPr lang="en-US" altLang="zh-CN" sz="1800" b="1" u="none" strike="noStrike" dirty="0">
                          <a:effectLst/>
                        </a:rPr>
                        <a:t>13.35~10.69</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tc>
                  <a:txBody>
                    <a:bodyPr/>
                    <a:lstStyle/>
                    <a:p>
                      <a:pPr algn="r" fontAlgn="b"/>
                      <a:r>
                        <a:rPr lang="en-US" altLang="zh-CN" sz="1800" b="1" u="none" strike="noStrike" dirty="0">
                          <a:effectLst/>
                        </a:rPr>
                        <a:t>2.8~3.68</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tc>
                <a:extLst>
                  <a:ext uri="{0D108BD9-81ED-4DB2-BD59-A6C34878D82A}">
                    <a16:rowId xmlns:a16="http://schemas.microsoft.com/office/drawing/2014/main" val="959447690"/>
                  </a:ext>
                </a:extLst>
              </a:tr>
            </a:tbl>
          </a:graphicData>
        </a:graphic>
      </p:graphicFrame>
      <p:sp>
        <p:nvSpPr>
          <p:cNvPr id="11" name="文本框 10">
            <a:extLst>
              <a:ext uri="{FF2B5EF4-FFF2-40B4-BE49-F238E27FC236}">
                <a16:creationId xmlns:a16="http://schemas.microsoft.com/office/drawing/2014/main" id="{6F9009C7-1A20-2D2F-F4AD-4B5AFF8E825A}"/>
              </a:ext>
            </a:extLst>
          </p:cNvPr>
          <p:cNvSpPr txBox="1"/>
          <p:nvPr/>
        </p:nvSpPr>
        <p:spPr>
          <a:xfrm>
            <a:off x="7104112" y="1786572"/>
            <a:ext cx="380077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charset="0"/>
                <a:ea typeface="宋体" pitchFamily="2" charset="-122"/>
                <a:cs typeface="+mn-cs"/>
              </a:rPr>
              <a:t>Difference between the simulation results and the design values</a:t>
            </a:r>
            <a:endParaRPr kumimoji="0" lang="zh-CN" altLang="en-US" sz="1800" b="0" i="0" u="none" strike="noStrike" kern="1200" cap="none" spc="0" normalizeH="0" baseline="0" noProof="0" dirty="0">
              <a:ln>
                <a:noFill/>
              </a:ln>
              <a:solidFill>
                <a:prstClr val="black"/>
              </a:solidFill>
              <a:effectLst/>
              <a:uLnTx/>
              <a:uFillTx/>
              <a:latin typeface="Arial" charset="0"/>
              <a:ea typeface="宋体" pitchFamily="2" charset="-122"/>
              <a:cs typeface="+mn-cs"/>
            </a:endParaRPr>
          </a:p>
        </p:txBody>
      </p:sp>
      <p:pic>
        <p:nvPicPr>
          <p:cNvPr id="12" name="图片 11">
            <a:extLst>
              <a:ext uri="{FF2B5EF4-FFF2-40B4-BE49-F238E27FC236}">
                <a16:creationId xmlns:a16="http://schemas.microsoft.com/office/drawing/2014/main" id="{A47E2AAC-AEF2-59B9-71B2-9CC5B67023DE}"/>
              </a:ext>
            </a:extLst>
          </p:cNvPr>
          <p:cNvPicPr>
            <a:picLocks noChangeAspect="1"/>
          </p:cNvPicPr>
          <p:nvPr/>
        </p:nvPicPr>
        <p:blipFill>
          <a:blip r:embed="rId4"/>
          <a:stretch>
            <a:fillRect/>
          </a:stretch>
        </p:blipFill>
        <p:spPr>
          <a:xfrm>
            <a:off x="4856003" y="2160094"/>
            <a:ext cx="2097158" cy="2070736"/>
          </a:xfrm>
          <a:prstGeom prst="rect">
            <a:avLst/>
          </a:prstGeom>
        </p:spPr>
      </p:pic>
      <p:sp>
        <p:nvSpPr>
          <p:cNvPr id="14" name="文本框 13">
            <a:extLst>
              <a:ext uri="{FF2B5EF4-FFF2-40B4-BE49-F238E27FC236}">
                <a16:creationId xmlns:a16="http://schemas.microsoft.com/office/drawing/2014/main" id="{1CD8CD57-61ED-AFF2-2B54-05D04AA9F767}"/>
              </a:ext>
            </a:extLst>
          </p:cNvPr>
          <p:cNvSpPr txBox="1"/>
          <p:nvPr/>
        </p:nvSpPr>
        <p:spPr>
          <a:xfrm>
            <a:off x="5153929" y="1715069"/>
            <a:ext cx="160681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charset="0"/>
                <a:ea typeface="宋体" pitchFamily="2" charset="-122"/>
                <a:cs typeface="+mn-cs"/>
              </a:rPr>
              <a:t>Error Ellipses</a:t>
            </a:r>
            <a:endParaRPr kumimoji="0" lang="zh-CN" altLang="en-US" sz="1800" b="0" i="0" u="none" strike="noStrike" kern="1200" cap="none" spc="0" normalizeH="0" baseline="0" noProof="0" dirty="0">
              <a:ln>
                <a:noFill/>
              </a:ln>
              <a:solidFill>
                <a:prstClr val="black"/>
              </a:solidFill>
              <a:effectLst/>
              <a:uLnTx/>
              <a:uFillTx/>
              <a:latin typeface="Arial" charset="0"/>
              <a:ea typeface="宋体" pitchFamily="2" charset="-122"/>
              <a:cs typeface="+mn-cs"/>
            </a:endParaRPr>
          </a:p>
        </p:txBody>
      </p:sp>
      <p:sp>
        <p:nvSpPr>
          <p:cNvPr id="16" name="文本框 15">
            <a:extLst>
              <a:ext uri="{FF2B5EF4-FFF2-40B4-BE49-F238E27FC236}">
                <a16:creationId xmlns:a16="http://schemas.microsoft.com/office/drawing/2014/main" id="{ABEEAD70-61D1-A010-7196-C4537491D66C}"/>
              </a:ext>
            </a:extLst>
          </p:cNvPr>
          <p:cNvSpPr txBox="1"/>
          <p:nvPr/>
        </p:nvSpPr>
        <p:spPr>
          <a:xfrm>
            <a:off x="6908736" y="4004262"/>
            <a:ext cx="458187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charset="0"/>
                <a:ea typeface="宋体" pitchFamily="2" charset="-122"/>
                <a:cs typeface="+mn-cs"/>
              </a:rPr>
              <a:t>Error Ellipses, confidence region 95%(2σ)</a:t>
            </a:r>
            <a:endParaRPr kumimoji="0" lang="zh-CN" altLang="en-US" sz="1800" b="0" i="0" u="none" strike="noStrike" kern="1200" cap="none" spc="0" normalizeH="0" baseline="0" noProof="0" dirty="0">
              <a:ln>
                <a:noFill/>
              </a:ln>
              <a:solidFill>
                <a:prstClr val="black"/>
              </a:solidFill>
              <a:effectLst/>
              <a:uLnTx/>
              <a:uFillTx/>
              <a:latin typeface="Arial" charset="0"/>
              <a:ea typeface="宋体" pitchFamily="2" charset="-122"/>
              <a:cs typeface="+mn-cs"/>
            </a:endParaRPr>
          </a:p>
        </p:txBody>
      </p:sp>
      <p:graphicFrame>
        <p:nvGraphicFramePr>
          <p:cNvPr id="17" name="表格 16">
            <a:extLst>
              <a:ext uri="{FF2B5EF4-FFF2-40B4-BE49-F238E27FC236}">
                <a16:creationId xmlns:a16="http://schemas.microsoft.com/office/drawing/2014/main" id="{5078D2CB-9D33-FBED-48E3-6580DBCA7BE3}"/>
              </a:ext>
            </a:extLst>
          </p:cNvPr>
          <p:cNvGraphicFramePr>
            <a:graphicFrameLocks noGrp="1"/>
          </p:cNvGraphicFramePr>
          <p:nvPr>
            <p:extLst>
              <p:ext uri="{D42A27DB-BD31-4B8C-83A1-F6EECF244321}">
                <p14:modId xmlns:p14="http://schemas.microsoft.com/office/powerpoint/2010/main" val="3406260761"/>
              </p:ext>
            </p:extLst>
          </p:nvPr>
        </p:nvGraphicFramePr>
        <p:xfrm>
          <a:off x="7041030" y="4449654"/>
          <a:ext cx="4061166" cy="1402080"/>
        </p:xfrm>
        <a:graphic>
          <a:graphicData uri="http://schemas.openxmlformats.org/drawingml/2006/table">
            <a:tbl>
              <a:tblPr>
                <a:tableStyleId>{5C22544A-7EE6-4342-B048-85BDC9FD1C3A}</a:tableStyleId>
              </a:tblPr>
              <a:tblGrid>
                <a:gridCol w="1259260">
                  <a:extLst>
                    <a:ext uri="{9D8B030D-6E8A-4147-A177-3AD203B41FA5}">
                      <a16:colId xmlns:a16="http://schemas.microsoft.com/office/drawing/2014/main" val="229212518"/>
                    </a:ext>
                  </a:extLst>
                </a:gridCol>
                <a:gridCol w="1267529">
                  <a:extLst>
                    <a:ext uri="{9D8B030D-6E8A-4147-A177-3AD203B41FA5}">
                      <a16:colId xmlns:a16="http://schemas.microsoft.com/office/drawing/2014/main" val="64150859"/>
                    </a:ext>
                  </a:extLst>
                </a:gridCol>
                <a:gridCol w="1534377">
                  <a:extLst>
                    <a:ext uri="{9D8B030D-6E8A-4147-A177-3AD203B41FA5}">
                      <a16:colId xmlns:a16="http://schemas.microsoft.com/office/drawing/2014/main" val="1221410034"/>
                    </a:ext>
                  </a:extLst>
                </a:gridCol>
              </a:tblGrid>
              <a:tr h="175260">
                <a:tc>
                  <a:txBody>
                    <a:bodyPr/>
                    <a:lstStyle/>
                    <a:p>
                      <a:pPr algn="l" fontAlgn="b"/>
                      <a:r>
                        <a:rPr lang="en-US" altLang="zh-CN" sz="1800" b="1" i="0" u="none" strike="noStrike" kern="1200" dirty="0">
                          <a:solidFill>
                            <a:srgbClr val="000000"/>
                          </a:solidFill>
                          <a:effectLst/>
                          <a:latin typeface="+mn-lt"/>
                          <a:ea typeface="等线" panose="02010600030101010101" pitchFamily="2" charset="-122"/>
                          <a:cs typeface="+mn-cs"/>
                        </a:rPr>
                        <a:t>Error Propagation </a:t>
                      </a:r>
                      <a:endParaRPr lang="zh-CN" altLang="en-US" sz="1800" b="1" i="0" u="none" strike="noStrike" kern="1200" dirty="0">
                        <a:solidFill>
                          <a:srgbClr val="000000"/>
                        </a:solidFill>
                        <a:effectLst/>
                        <a:latin typeface="+mn-lt"/>
                        <a:ea typeface="等线" panose="02010600030101010101" pitchFamily="2" charset="-122"/>
                        <a:cs typeface="+mn-cs"/>
                      </a:endParaRPr>
                    </a:p>
                  </a:txBody>
                  <a:tcPr marL="7620" marR="7620" marT="7620" marB="0" anchor="b"/>
                </a:tc>
                <a:tc>
                  <a:txBody>
                    <a:bodyPr/>
                    <a:lstStyle/>
                    <a:p>
                      <a:pPr algn="l" fontAlgn="b"/>
                      <a:r>
                        <a:rPr lang="en-US" sz="1800" b="1" i="0" u="none" strike="noStrike" kern="1200" dirty="0">
                          <a:solidFill>
                            <a:srgbClr val="000000"/>
                          </a:solidFill>
                          <a:effectLst/>
                          <a:latin typeface="+mn-lt"/>
                          <a:ea typeface="等线" panose="02010600030101010101" pitchFamily="2" charset="-122"/>
                          <a:cs typeface="+mn-cs"/>
                        </a:rPr>
                        <a:t>Semi-Major Axis</a:t>
                      </a:r>
                    </a:p>
                  </a:txBody>
                  <a:tcPr marL="7620" marR="7620" marT="7620" marB="0" anchor="b"/>
                </a:tc>
                <a:tc>
                  <a:txBody>
                    <a:bodyPr/>
                    <a:lstStyle/>
                    <a:p>
                      <a:pPr algn="l" fontAlgn="b"/>
                      <a:r>
                        <a:rPr lang="en-US" sz="1800" b="1" i="0" u="none" strike="noStrike" kern="1200" dirty="0">
                          <a:solidFill>
                            <a:srgbClr val="000000"/>
                          </a:solidFill>
                          <a:effectLst/>
                          <a:latin typeface="+mn-lt"/>
                          <a:ea typeface="等线" panose="02010600030101010101" pitchFamily="2" charset="-122"/>
                          <a:cs typeface="+mn-cs"/>
                        </a:rPr>
                        <a:t>Semi-Minor  Axis</a:t>
                      </a:r>
                    </a:p>
                  </a:txBody>
                  <a:tcPr marL="7620" marR="7620" marT="7620" marB="0" anchor="b"/>
                </a:tc>
                <a:extLst>
                  <a:ext uri="{0D108BD9-81ED-4DB2-BD59-A6C34878D82A}">
                    <a16:rowId xmlns:a16="http://schemas.microsoft.com/office/drawing/2014/main" val="2936892349"/>
                  </a:ext>
                </a:extLst>
              </a:tr>
              <a:tr h="175260">
                <a:tc>
                  <a:txBody>
                    <a:bodyPr/>
                    <a:lstStyle/>
                    <a:p>
                      <a:pPr algn="l" fontAlgn="b"/>
                      <a:r>
                        <a:rPr lang="en-US" sz="1800" b="1" i="0" u="none" strike="noStrike" kern="1200" dirty="0">
                          <a:solidFill>
                            <a:srgbClr val="000000"/>
                          </a:solidFill>
                          <a:effectLst/>
                          <a:latin typeface="+mn-lt"/>
                          <a:ea typeface="等线" panose="02010600030101010101" pitchFamily="2" charset="-122"/>
                          <a:cs typeface="+mn-cs"/>
                        </a:rPr>
                        <a:t>MAX</a:t>
                      </a:r>
                    </a:p>
                  </a:txBody>
                  <a:tcPr marL="7620" marR="7620" marT="7620" marB="0" anchor="b"/>
                </a:tc>
                <a:tc>
                  <a:txBody>
                    <a:bodyPr/>
                    <a:lstStyle/>
                    <a:p>
                      <a:pPr algn="r" fontAlgn="b"/>
                      <a:r>
                        <a:rPr lang="en-US" altLang="zh-CN" sz="1800" b="1" i="0" u="none" strike="noStrike" kern="1200" dirty="0">
                          <a:solidFill>
                            <a:srgbClr val="000000"/>
                          </a:solidFill>
                          <a:effectLst/>
                          <a:latin typeface="+mn-lt"/>
                          <a:ea typeface="等线" panose="02010600030101010101" pitchFamily="2" charset="-122"/>
                          <a:cs typeface="+mn-cs"/>
                        </a:rPr>
                        <a:t>27.6~29. 6</a:t>
                      </a:r>
                    </a:p>
                  </a:txBody>
                  <a:tcPr marL="7620" marR="7620" marT="7620" marB="0" anchor="b"/>
                </a:tc>
                <a:tc>
                  <a:txBody>
                    <a:bodyPr/>
                    <a:lstStyle/>
                    <a:p>
                      <a:pPr algn="r" fontAlgn="b"/>
                      <a:r>
                        <a:rPr lang="en-US" altLang="zh-CN" sz="1800" b="1" i="0" u="none" strike="noStrike" kern="1200" dirty="0">
                          <a:solidFill>
                            <a:srgbClr val="000000"/>
                          </a:solidFill>
                          <a:effectLst/>
                          <a:latin typeface="+mn-lt"/>
                          <a:ea typeface="等线" panose="02010600030101010101" pitchFamily="2" charset="-122"/>
                          <a:cs typeface="+mn-cs"/>
                        </a:rPr>
                        <a:t>7.2~7.65</a:t>
                      </a:r>
                    </a:p>
                  </a:txBody>
                  <a:tcPr marL="7620" marR="7620" marT="7620" marB="0" anchor="b"/>
                </a:tc>
                <a:extLst>
                  <a:ext uri="{0D108BD9-81ED-4DB2-BD59-A6C34878D82A}">
                    <a16:rowId xmlns:a16="http://schemas.microsoft.com/office/drawing/2014/main" val="1148703666"/>
                  </a:ext>
                </a:extLst>
              </a:tr>
              <a:tr h="175260">
                <a:tc>
                  <a:txBody>
                    <a:bodyPr/>
                    <a:lstStyle/>
                    <a:p>
                      <a:pPr algn="l" fontAlgn="b"/>
                      <a:r>
                        <a:rPr lang="en-US" sz="1800" b="1" i="0" u="none" strike="noStrike" kern="1200">
                          <a:solidFill>
                            <a:srgbClr val="000000"/>
                          </a:solidFill>
                          <a:effectLst/>
                          <a:latin typeface="+mn-lt"/>
                          <a:ea typeface="等线" panose="02010600030101010101" pitchFamily="2" charset="-122"/>
                          <a:cs typeface="+mn-cs"/>
                        </a:rPr>
                        <a:t>MIN</a:t>
                      </a:r>
                    </a:p>
                  </a:txBody>
                  <a:tcPr marL="7620" marR="7620" marT="7620" marB="0" anchor="b"/>
                </a:tc>
                <a:tc>
                  <a:txBody>
                    <a:bodyPr/>
                    <a:lstStyle/>
                    <a:p>
                      <a:pPr algn="r" fontAlgn="b"/>
                      <a:r>
                        <a:rPr lang="en-US" altLang="zh-CN" sz="1800" b="1" i="0" u="none" strike="noStrike" kern="1200">
                          <a:solidFill>
                            <a:srgbClr val="000000"/>
                          </a:solidFill>
                          <a:effectLst/>
                          <a:latin typeface="+mn-lt"/>
                          <a:ea typeface="等线" panose="02010600030101010101" pitchFamily="2" charset="-122"/>
                          <a:cs typeface="+mn-cs"/>
                        </a:rPr>
                        <a:t>0</a:t>
                      </a:r>
                    </a:p>
                  </a:txBody>
                  <a:tcPr marL="7620" marR="7620" marT="7620" marB="0" anchor="b"/>
                </a:tc>
                <a:tc>
                  <a:txBody>
                    <a:bodyPr/>
                    <a:lstStyle/>
                    <a:p>
                      <a:pPr algn="r" fontAlgn="b"/>
                      <a:r>
                        <a:rPr lang="en-US" altLang="zh-CN" sz="1800" b="1" i="0" u="none" strike="noStrike" kern="1200" dirty="0">
                          <a:solidFill>
                            <a:srgbClr val="000000"/>
                          </a:solidFill>
                          <a:effectLst/>
                          <a:latin typeface="+mn-lt"/>
                          <a:ea typeface="等线" panose="02010600030101010101" pitchFamily="2" charset="-122"/>
                          <a:cs typeface="+mn-cs"/>
                        </a:rPr>
                        <a:t>0</a:t>
                      </a:r>
                    </a:p>
                  </a:txBody>
                  <a:tcPr marL="7620" marR="7620" marT="7620" marB="0" anchor="b"/>
                </a:tc>
                <a:extLst>
                  <a:ext uri="{0D108BD9-81ED-4DB2-BD59-A6C34878D82A}">
                    <a16:rowId xmlns:a16="http://schemas.microsoft.com/office/drawing/2014/main" val="3150286588"/>
                  </a:ext>
                </a:extLst>
              </a:tr>
              <a:tr h="254252">
                <a:tc>
                  <a:txBody>
                    <a:bodyPr/>
                    <a:lstStyle/>
                    <a:p>
                      <a:pPr algn="l" fontAlgn="b"/>
                      <a:r>
                        <a:rPr lang="en-US" altLang="zh-CN" sz="1800" b="1" i="0" u="none" strike="noStrike" kern="1200" dirty="0">
                          <a:solidFill>
                            <a:srgbClr val="000000"/>
                          </a:solidFill>
                          <a:effectLst/>
                          <a:latin typeface="+mn-lt"/>
                          <a:ea typeface="等线" panose="02010600030101010101" pitchFamily="2" charset="-122"/>
                          <a:cs typeface="+mn-cs"/>
                        </a:rPr>
                        <a:t>RMS</a:t>
                      </a:r>
                      <a:endParaRPr lang="zh-CN" altLang="en-US" sz="1800" b="1" i="0" u="none" strike="noStrike" kern="1200" dirty="0">
                        <a:solidFill>
                          <a:srgbClr val="000000"/>
                        </a:solidFill>
                        <a:effectLst/>
                        <a:latin typeface="+mn-lt"/>
                        <a:ea typeface="等线" panose="02010600030101010101" pitchFamily="2" charset="-122"/>
                        <a:cs typeface="+mn-cs"/>
                      </a:endParaRPr>
                    </a:p>
                  </a:txBody>
                  <a:tcPr marL="7620" marR="7620" marT="7620" marB="0" anchor="b"/>
                </a:tc>
                <a:tc>
                  <a:txBody>
                    <a:bodyPr/>
                    <a:lstStyle/>
                    <a:p>
                      <a:pPr algn="r" fontAlgn="b"/>
                      <a:r>
                        <a:rPr lang="en-US" altLang="zh-CN" sz="1800" b="1" i="0" u="none" strike="noStrike" kern="1200" dirty="0">
                          <a:solidFill>
                            <a:srgbClr val="000000"/>
                          </a:solidFill>
                          <a:effectLst/>
                          <a:latin typeface="+mn-lt"/>
                          <a:ea typeface="等线" panose="02010600030101010101" pitchFamily="2" charset="-122"/>
                          <a:cs typeface="+mn-cs"/>
                        </a:rPr>
                        <a:t>22.79~24.37</a:t>
                      </a:r>
                    </a:p>
                  </a:txBody>
                  <a:tcPr marL="7620" marR="7620" marT="7620" marB="0" anchor="b"/>
                </a:tc>
                <a:tc>
                  <a:txBody>
                    <a:bodyPr/>
                    <a:lstStyle/>
                    <a:p>
                      <a:pPr algn="r" fontAlgn="b"/>
                      <a:r>
                        <a:rPr lang="en-US" altLang="zh-CN" sz="1800" b="1" i="0" u="none" strike="noStrike" kern="1200" dirty="0">
                          <a:solidFill>
                            <a:srgbClr val="000000"/>
                          </a:solidFill>
                          <a:effectLst/>
                          <a:latin typeface="+mn-lt"/>
                          <a:ea typeface="等线" panose="02010600030101010101" pitchFamily="2" charset="-122"/>
                          <a:cs typeface="+mn-cs"/>
                        </a:rPr>
                        <a:t>4.85~5.1</a:t>
                      </a:r>
                    </a:p>
                  </a:txBody>
                  <a:tcPr marL="7620" marR="7620" marT="7620" marB="0" anchor="b"/>
                </a:tc>
                <a:extLst>
                  <a:ext uri="{0D108BD9-81ED-4DB2-BD59-A6C34878D82A}">
                    <a16:rowId xmlns:a16="http://schemas.microsoft.com/office/drawing/2014/main" val="1622331397"/>
                  </a:ext>
                </a:extLst>
              </a:tr>
            </a:tbl>
          </a:graphicData>
        </a:graphic>
      </p:graphicFrame>
      <p:pic>
        <p:nvPicPr>
          <p:cNvPr id="6" name="图片 5">
            <a:extLst>
              <a:ext uri="{FF2B5EF4-FFF2-40B4-BE49-F238E27FC236}">
                <a16:creationId xmlns:a16="http://schemas.microsoft.com/office/drawing/2014/main" id="{31AD4B0D-AC97-FFFA-885E-720A155657C5}"/>
              </a:ext>
            </a:extLst>
          </p:cNvPr>
          <p:cNvPicPr>
            <a:picLocks noChangeAspect="1"/>
          </p:cNvPicPr>
          <p:nvPr/>
        </p:nvPicPr>
        <p:blipFill>
          <a:blip r:embed="rId5"/>
          <a:stretch>
            <a:fillRect/>
          </a:stretch>
        </p:blipFill>
        <p:spPr>
          <a:xfrm>
            <a:off x="753978" y="4187344"/>
            <a:ext cx="5332729" cy="2496521"/>
          </a:xfrm>
          <a:prstGeom prst="rect">
            <a:avLst/>
          </a:prstGeom>
        </p:spPr>
      </p:pic>
      <p:sp>
        <p:nvSpPr>
          <p:cNvPr id="15" name="文本框 14">
            <a:extLst>
              <a:ext uri="{FF2B5EF4-FFF2-40B4-BE49-F238E27FC236}">
                <a16:creationId xmlns:a16="http://schemas.microsoft.com/office/drawing/2014/main" id="{B57BDF9F-079D-46D0-B3FE-6DE6E6F25BE6}"/>
              </a:ext>
            </a:extLst>
          </p:cNvPr>
          <p:cNvSpPr txBox="1"/>
          <p:nvPr/>
        </p:nvSpPr>
        <p:spPr>
          <a:xfrm>
            <a:off x="770021" y="1076508"/>
            <a:ext cx="5029200" cy="707886"/>
          </a:xfrm>
          <a:prstGeom prst="rect">
            <a:avLst/>
          </a:prstGeom>
          <a:noFill/>
        </p:spPr>
        <p:txBody>
          <a:bodyPr wrap="square">
            <a:spAutoFit/>
          </a:bodyPr>
          <a:lstStyle/>
          <a:p>
            <a:pPr marL="285750" indent="-285750">
              <a:buFont typeface="Wingdings" panose="05000000000000000000" pitchFamily="2" charset="2"/>
              <a:buChar char="Ø"/>
            </a:pPr>
            <a:r>
              <a:rPr lang="en-US" altLang="zh-SG" sz="2000" dirty="0">
                <a:solidFill>
                  <a:srgbClr val="FF0000"/>
                </a:solidFill>
                <a:latin typeface="Times New Roman" pitchFamily="18" charset="0"/>
                <a:ea typeface="微软雅黑" pitchFamily="34" charset="-122"/>
                <a:cs typeface="Times New Roman" pitchFamily="18" charset="0"/>
              </a:rPr>
              <a:t>8 ground network control points with random error of 0-7mm.</a:t>
            </a:r>
          </a:p>
        </p:txBody>
      </p:sp>
      <p:sp>
        <p:nvSpPr>
          <p:cNvPr id="13" name="文本框 12">
            <a:extLst>
              <a:ext uri="{FF2B5EF4-FFF2-40B4-BE49-F238E27FC236}">
                <a16:creationId xmlns:a16="http://schemas.microsoft.com/office/drawing/2014/main" id="{4D00A175-10E1-4F03-8DA6-9BCB07A40349}"/>
              </a:ext>
            </a:extLst>
          </p:cNvPr>
          <p:cNvSpPr txBox="1"/>
          <p:nvPr/>
        </p:nvSpPr>
        <p:spPr>
          <a:xfrm>
            <a:off x="2045368" y="2791326"/>
            <a:ext cx="2286000" cy="369332"/>
          </a:xfrm>
          <a:prstGeom prst="rect">
            <a:avLst/>
          </a:prstGeom>
          <a:noFill/>
        </p:spPr>
        <p:txBody>
          <a:bodyPr wrap="square" rtlCol="0">
            <a:spAutoFit/>
          </a:bodyPr>
          <a:lstStyle/>
          <a:p>
            <a:r>
              <a:rPr lang="en-US" altLang="zh-SG" dirty="0"/>
              <a:t>333 stations</a:t>
            </a:r>
            <a:endParaRPr lang="zh-SG" altLang="en-US" dirty="0"/>
          </a:p>
        </p:txBody>
      </p:sp>
      <p:sp>
        <p:nvSpPr>
          <p:cNvPr id="19" name="文本框 18">
            <a:extLst>
              <a:ext uri="{FF2B5EF4-FFF2-40B4-BE49-F238E27FC236}">
                <a16:creationId xmlns:a16="http://schemas.microsoft.com/office/drawing/2014/main" id="{76E70857-1251-4850-8844-9ED8829D2864}"/>
              </a:ext>
            </a:extLst>
          </p:cNvPr>
          <p:cNvSpPr txBox="1"/>
          <p:nvPr/>
        </p:nvSpPr>
        <p:spPr>
          <a:xfrm>
            <a:off x="10780295" y="1010653"/>
            <a:ext cx="1347536" cy="369332"/>
          </a:xfrm>
          <a:prstGeom prst="rect">
            <a:avLst/>
          </a:prstGeom>
          <a:noFill/>
        </p:spPr>
        <p:txBody>
          <a:bodyPr wrap="square" rtlCol="0">
            <a:spAutoFit/>
          </a:bodyPr>
          <a:lstStyle/>
          <a:p>
            <a:r>
              <a:rPr lang="en-US" altLang="zh-SG" dirty="0"/>
              <a:t>X. L. Wang</a:t>
            </a:r>
            <a:endParaRPr lang="zh-SG" altLang="en-US" dirty="0"/>
          </a:p>
        </p:txBody>
      </p:sp>
      <p:sp>
        <p:nvSpPr>
          <p:cNvPr id="20" name="文本框 19">
            <a:extLst>
              <a:ext uri="{FF2B5EF4-FFF2-40B4-BE49-F238E27FC236}">
                <a16:creationId xmlns:a16="http://schemas.microsoft.com/office/drawing/2014/main" id="{4F953792-3DB8-41D4-BBF4-9A764B51BCD0}"/>
              </a:ext>
            </a:extLst>
          </p:cNvPr>
          <p:cNvSpPr txBox="1"/>
          <p:nvPr/>
        </p:nvSpPr>
        <p:spPr>
          <a:xfrm>
            <a:off x="6430280" y="5985525"/>
            <a:ext cx="5240463" cy="553998"/>
          </a:xfrm>
          <a:prstGeom prst="rect">
            <a:avLst/>
          </a:prstGeom>
          <a:noFill/>
        </p:spPr>
        <p:txBody>
          <a:bodyPr wrap="square">
            <a:spAutoFit/>
          </a:bodyPr>
          <a:lstStyle/>
          <a:p>
            <a:r>
              <a:rPr lang="en-US" altLang="zh-SG" dirty="0"/>
              <a:t>* </a:t>
            </a:r>
            <a:r>
              <a:rPr lang="en-US" altLang="zh-SG" sz="1200" dirty="0"/>
              <a:t>“</a:t>
            </a:r>
            <a:r>
              <a:rPr lang="en-US" altLang="zh-SG" sz="1200" b="0" i="0" dirty="0">
                <a:solidFill>
                  <a:srgbClr val="CB6D04"/>
                </a:solidFill>
                <a:effectLst/>
                <a:latin typeface="Liberation Sans"/>
              </a:rPr>
              <a:t>CEPC large scale measurement, precision alignment and efficient installation studies in EDR</a:t>
            </a:r>
            <a:r>
              <a:rPr lang="en-US" altLang="zh-SG" sz="1200" dirty="0"/>
              <a:t>”, talked by X. L.  Wang in this workshop.</a:t>
            </a:r>
            <a:endParaRPr lang="zh-SG" altLang="en-US" sz="1200" dirty="0"/>
          </a:p>
        </p:txBody>
      </p:sp>
    </p:spTree>
    <p:extLst>
      <p:ext uri="{BB962C8B-B14F-4D97-AF65-F5344CB8AC3E}">
        <p14:creationId xmlns:p14="http://schemas.microsoft.com/office/powerpoint/2010/main" val="2976629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00774" y="1299480"/>
            <a:ext cx="10559368" cy="4840303"/>
          </a:xfrm>
        </p:spPr>
        <p:txBody>
          <a:bodyPr>
            <a:normAutofit/>
          </a:bodyPr>
          <a:lstStyle/>
          <a:p>
            <a:pPr>
              <a:spcAft>
                <a:spcPts val="1800"/>
              </a:spcAft>
            </a:pPr>
            <a:r>
              <a:rPr lang="en-US" altLang="zh-CN" sz="2400" dirty="0">
                <a:latin typeface="Times New Roman" panose="02020603050405020304" pitchFamily="18" charset="0"/>
                <a:cs typeface="Times New Roman" panose="02020603050405020304" pitchFamily="18" charset="0"/>
              </a:rPr>
              <a:t>RF Beam loading study for the bunch structure with half ring distribution (Higgs &amp; </a:t>
            </a:r>
            <a:r>
              <a:rPr lang="en-US" altLang="zh-CN" sz="2400" dirty="0" err="1">
                <a:latin typeface="Times New Roman" panose="02020603050405020304" pitchFamily="18" charset="0"/>
                <a:cs typeface="Times New Roman" panose="02020603050405020304" pitchFamily="18" charset="0"/>
              </a:rPr>
              <a:t>ttbar</a:t>
            </a:r>
            <a:r>
              <a:rPr lang="en-US" altLang="zh-CN" sz="2400" dirty="0">
                <a:latin typeface="Times New Roman" panose="02020603050405020304" pitchFamily="18" charset="0"/>
                <a:cs typeface="Times New Roman" panose="02020603050405020304" pitchFamily="18" charset="0"/>
              </a:rPr>
              <a:t>) </a:t>
            </a:r>
          </a:p>
          <a:p>
            <a:pPr>
              <a:spcAft>
                <a:spcPts val="1800"/>
              </a:spcAft>
            </a:pPr>
            <a:r>
              <a:rPr lang="en-US" altLang="zh-CN" sz="2400" dirty="0">
                <a:latin typeface="Times New Roman" panose="02020603050405020304" pitchFamily="18" charset="0"/>
                <a:cs typeface="Times New Roman" panose="02020603050405020304" pitchFamily="18" charset="0"/>
              </a:rPr>
              <a:t>Error tolerance study</a:t>
            </a:r>
          </a:p>
          <a:p>
            <a:pPr>
              <a:spcAft>
                <a:spcPts val="1800"/>
              </a:spcAft>
            </a:pPr>
            <a:r>
              <a:rPr lang="en-US" altLang="zh-CN" sz="2400" dirty="0">
                <a:latin typeface="Times New Roman" panose="02020603050405020304" pitchFamily="18" charset="0"/>
                <a:cs typeface="Times New Roman" panose="02020603050405020304" pitchFamily="18" charset="0"/>
              </a:rPr>
              <a:t>Beam dynamics with polarized beam </a:t>
            </a:r>
          </a:p>
          <a:p>
            <a:pPr>
              <a:spcAft>
                <a:spcPts val="1800"/>
              </a:spcAft>
            </a:pPr>
            <a:r>
              <a:rPr lang="en-US" altLang="zh-CN" sz="2400" dirty="0">
                <a:latin typeface="Times New Roman" panose="02020603050405020304" pitchFamily="18" charset="0"/>
                <a:cs typeface="Times New Roman" panose="02020603050405020304" pitchFamily="18" charset="0"/>
              </a:rPr>
              <a:t>Injection efficiency simulations related with the on-axis injection</a:t>
            </a:r>
          </a:p>
          <a:p>
            <a:pPr>
              <a:spcAft>
                <a:spcPts val="1800"/>
              </a:spcAft>
            </a:pPr>
            <a:r>
              <a:rPr lang="en-US" altLang="zh-CN" sz="2400" dirty="0">
                <a:latin typeface="Times New Roman" panose="02020603050405020304" pitchFamily="18" charset="0"/>
                <a:cs typeface="Times New Roman" panose="02020603050405020304" pitchFamily="18" charset="0"/>
              </a:rPr>
              <a:t>Dynamic simulations during the ramping process</a:t>
            </a:r>
          </a:p>
          <a:p>
            <a:pPr>
              <a:spcAft>
                <a:spcPts val="1800"/>
              </a:spcAft>
            </a:pPr>
            <a:r>
              <a:rPr lang="en-US" altLang="zh-CN" sz="2400" dirty="0">
                <a:latin typeface="Times New Roman" panose="02020603050405020304" pitchFamily="18" charset="0"/>
                <a:cs typeface="Times New Roman" panose="02020603050405020304" pitchFamily="18" charset="0"/>
              </a:rPr>
              <a:t>Booster table ramping scheme</a:t>
            </a:r>
          </a:p>
          <a:p>
            <a:pPr>
              <a:spcAft>
                <a:spcPts val="1800"/>
              </a:spcAft>
            </a:pPr>
            <a:r>
              <a:rPr lang="en-US" altLang="zh-CN" sz="2400" dirty="0">
                <a:latin typeface="Times New Roman" panose="02020603050405020304" pitchFamily="18" charset="0"/>
                <a:cs typeface="Times New Roman" panose="02020603050405020304" pitchFamily="18" charset="0"/>
              </a:rPr>
              <a:t>Booster machine/beam commissioning plan is proposed. </a:t>
            </a:r>
            <a:endParaRPr lang="zh-CN" altLang="en-US" sz="2400" dirty="0">
              <a:latin typeface="Times New Roman" panose="02020603050405020304" pitchFamily="18" charset="0"/>
              <a:cs typeface="Times New Roman" panose="02020603050405020304" pitchFamily="18" charset="0"/>
            </a:endParaRPr>
          </a:p>
        </p:txBody>
      </p:sp>
      <p:sp>
        <p:nvSpPr>
          <p:cNvPr id="3" name="标题 2"/>
          <p:cNvSpPr>
            <a:spLocks noGrp="1"/>
          </p:cNvSpPr>
          <p:nvPr>
            <p:ph type="title"/>
          </p:nvPr>
        </p:nvSpPr>
        <p:spPr/>
        <p:txBody>
          <a:bodyPr/>
          <a:lstStyle/>
          <a:p>
            <a:pPr algn="ctr"/>
            <a:r>
              <a:rPr lang="en-US" altLang="zh-CN" sz="3600" dirty="0">
                <a:solidFill>
                  <a:srgbClr val="C00000"/>
                </a:solidFill>
                <a:latin typeface="Arial" panose="020B0604020202020204" pitchFamily="34" charset="0"/>
                <a:ea typeface="+mj-ea"/>
                <a:cs typeface="Arial" panose="020B0604020202020204" pitchFamily="34" charset="0"/>
              </a:rPr>
              <a:t>Booster</a:t>
            </a:r>
            <a:r>
              <a:rPr lang="en-US" altLang="zh-CN" dirty="0"/>
              <a:t> </a:t>
            </a:r>
            <a:r>
              <a:rPr lang="en-US" altLang="zh-CN" sz="3600" dirty="0">
                <a:solidFill>
                  <a:srgbClr val="C00000"/>
                </a:solidFill>
                <a:latin typeface="Arial" panose="020B0604020202020204" pitchFamily="34" charset="0"/>
                <a:ea typeface="+mj-ea"/>
                <a:cs typeface="Arial" panose="020B0604020202020204" pitchFamily="34" charset="0"/>
              </a:rPr>
              <a:t>Physics Study in EDR</a:t>
            </a:r>
            <a:endParaRPr lang="zh-CN" altLang="en-US" sz="3600" dirty="0">
              <a:solidFill>
                <a:srgbClr val="C00000"/>
              </a:solidFill>
              <a:latin typeface="Arial" panose="020B0604020202020204" pitchFamily="34" charset="0"/>
              <a:ea typeface="+mj-ea"/>
              <a:cs typeface="Arial" panose="020B0604020202020204" pitchFamily="34" charset="0"/>
            </a:endParaRPr>
          </a:p>
        </p:txBody>
      </p:sp>
      <p:sp>
        <p:nvSpPr>
          <p:cNvPr id="4" name="页脚占位符 3"/>
          <p:cNvSpPr>
            <a:spLocks noGrp="1"/>
          </p:cNvSpPr>
          <p:nvPr>
            <p:ph type="ftr" sz="quarter" idx="11"/>
          </p:nvPr>
        </p:nvSpPr>
        <p:spPr/>
        <p:txBody>
          <a:bodyPr/>
          <a:lstStyle/>
          <a:p>
            <a:r>
              <a:rPr lang="en-US" altLang="zh-CN"/>
              <a:t>The 2024 European Edition of the International Workshop on the Circular Electron-Positron Collider (CEPC), Marseille, France, April 8th-11th.</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9</a:t>
            </a:fld>
            <a:endParaRPr lang="zh-CN" altLang="en-US"/>
          </a:p>
        </p:txBody>
      </p:sp>
    </p:spTree>
    <p:extLst>
      <p:ext uri="{BB962C8B-B14F-4D97-AF65-F5344CB8AC3E}">
        <p14:creationId xmlns:p14="http://schemas.microsoft.com/office/powerpoint/2010/main" val="411047378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7352</TotalTime>
  <Words>4207</Words>
  <Application>Microsoft Office PowerPoint</Application>
  <PresentationFormat>宽屏</PresentationFormat>
  <Paragraphs>733</Paragraphs>
  <Slides>33</Slides>
  <Notes>8</Notes>
  <HiddenSlides>0</HiddenSlides>
  <MMClips>0</MMClips>
  <ScaleCrop>false</ScaleCrop>
  <HeadingPairs>
    <vt:vector size="8" baseType="variant">
      <vt:variant>
        <vt:lpstr>已用的字体</vt:lpstr>
      </vt:variant>
      <vt:variant>
        <vt:i4>10</vt:i4>
      </vt:variant>
      <vt:variant>
        <vt:lpstr>主题</vt:lpstr>
      </vt:variant>
      <vt:variant>
        <vt:i4>3</vt:i4>
      </vt:variant>
      <vt:variant>
        <vt:lpstr>嵌入 OLE 服务器</vt:lpstr>
      </vt:variant>
      <vt:variant>
        <vt:i4>1</vt:i4>
      </vt:variant>
      <vt:variant>
        <vt:lpstr>幻灯片标题</vt:lpstr>
      </vt:variant>
      <vt:variant>
        <vt:i4>33</vt:i4>
      </vt:variant>
    </vt:vector>
  </HeadingPairs>
  <TitlesOfParts>
    <vt:vector size="47" baseType="lpstr">
      <vt:lpstr>Liberation Sans</vt:lpstr>
      <vt:lpstr>等线</vt:lpstr>
      <vt:lpstr>微软雅黑</vt:lpstr>
      <vt:lpstr>Arial</vt:lpstr>
      <vt:lpstr>Arial Black</vt:lpstr>
      <vt:lpstr>Calibri</vt:lpstr>
      <vt:lpstr>Calibri Light</vt:lpstr>
      <vt:lpstr>Symbol</vt:lpstr>
      <vt:lpstr>Times New Roman</vt:lpstr>
      <vt:lpstr>Wingdings</vt:lpstr>
      <vt:lpstr>Office 主题​​</vt:lpstr>
      <vt:lpstr>Office 主题</vt:lpstr>
      <vt:lpstr>1_Office 主题</vt:lpstr>
      <vt:lpstr>Equation.KSEE3</vt:lpstr>
      <vt:lpstr>PowerPoint 演示文稿</vt:lpstr>
      <vt:lpstr>PowerPoint 演示文稿</vt:lpstr>
      <vt:lpstr>Booster TDR parameters</vt:lpstr>
      <vt:lpstr>Booster TDR optics</vt:lpstr>
      <vt:lpstr>PowerPoint 演示文稿</vt:lpstr>
      <vt:lpstr>Booster DA results after error correction</vt:lpstr>
      <vt:lpstr>First Turn Commissioning</vt:lpstr>
      <vt:lpstr>PowerPoint 演示文稿</vt:lpstr>
      <vt:lpstr>Booster Physics Study in EDR</vt:lpstr>
      <vt:lpstr>RF ramping curve</vt:lpstr>
      <vt:lpstr>CEPC Booster Ring 1.3 GHz RF Parameters</vt:lpstr>
      <vt:lpstr>CEPC Booster Superconducting RF R&amp;D in EDR  </vt:lpstr>
      <vt:lpstr>RF beam loading effect @ 30 GeV </vt:lpstr>
      <vt:lpstr>Transient Beam Loading during the Top Up Injection</vt:lpstr>
      <vt:lpstr>Beam Loading Study Plan in EDR</vt:lpstr>
      <vt:lpstr>Magnets Requirement</vt:lpstr>
      <vt:lpstr>PowerPoint 演示文稿</vt:lpstr>
      <vt:lpstr>PowerPoint 演示文稿</vt:lpstr>
      <vt:lpstr>PowerPoint 演示文稿</vt:lpstr>
      <vt:lpstr>PowerPoint 演示文稿</vt:lpstr>
      <vt:lpstr>PowerPoint 演示文稿</vt:lpstr>
      <vt:lpstr>CEPC Inj. &amp; ext. scheme and timing structure</vt:lpstr>
      <vt:lpstr>CEPC inj. &amp; ext. hardware R&amp;D in EDR</vt:lpstr>
      <vt:lpstr>Mechanics plan in EDR </vt:lpstr>
      <vt:lpstr>Mechanics plan in EDR </vt:lpstr>
      <vt:lpstr>CEPC Damping Ring</vt:lpstr>
      <vt:lpstr>Damping Ring RF requirement</vt:lpstr>
      <vt:lpstr>Damping Ring RF cavity design</vt:lpstr>
      <vt:lpstr>Damping Ring RF cavity R&amp;D in EDR</vt:lpstr>
      <vt:lpstr>Booster lattice optimization for better polarization transmission</vt:lpstr>
      <vt:lpstr>Positron damping/polarizing ring</vt:lpstr>
      <vt:lpstr>Summary</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Dou</dc:creator>
  <cp:lastModifiedBy>Dou</cp:lastModifiedBy>
  <cp:revision>115</cp:revision>
  <dcterms:created xsi:type="dcterms:W3CDTF">2024-01-16T00:21:25Z</dcterms:created>
  <dcterms:modified xsi:type="dcterms:W3CDTF">2024-04-08T10:34:38Z</dcterms:modified>
</cp:coreProperties>
</file>