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356" r:id="rId3"/>
    <p:sldId id="370" r:id="rId4"/>
    <p:sldId id="371" r:id="rId5"/>
    <p:sldId id="260" r:id="rId6"/>
    <p:sldId id="320" r:id="rId7"/>
    <p:sldId id="372" r:id="rId8"/>
    <p:sldId id="373" r:id="rId9"/>
    <p:sldId id="375" r:id="rId10"/>
    <p:sldId id="376" r:id="rId11"/>
    <p:sldId id="377" r:id="rId12"/>
    <p:sldId id="378" r:id="rId13"/>
    <p:sldId id="390" r:id="rId14"/>
    <p:sldId id="379" r:id="rId15"/>
    <p:sldId id="388" r:id="rId16"/>
    <p:sldId id="380" r:id="rId17"/>
    <p:sldId id="381" r:id="rId18"/>
    <p:sldId id="391" r:id="rId19"/>
    <p:sldId id="384" r:id="rId20"/>
    <p:sldId id="386" r:id="rId21"/>
    <p:sldId id="374" r:id="rId22"/>
    <p:sldId id="389" r:id="rId23"/>
    <p:sldId id="387" r:id="rId24"/>
    <p:sldId id="357" r:id="rId25"/>
    <p:sldId id="355" r:id="rId26"/>
    <p:sldId id="392" r:id="rId27"/>
    <p:sldId id="369" r:id="rId28"/>
    <p:sldId id="350" r:id="rId29"/>
    <p:sldId id="359" r:id="rId30"/>
    <p:sldId id="351" r:id="rId31"/>
    <p:sldId id="365" r:id="rId32"/>
    <p:sldId id="345" r:id="rId33"/>
    <p:sldId id="367" r:id="rId34"/>
    <p:sldId id="352" r:id="rId35"/>
    <p:sldId id="344" r:id="rId36"/>
    <p:sldId id="353" r:id="rId37"/>
    <p:sldId id="385" r:id="rId38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528" userDrawn="1">
          <p15:clr>
            <a:srgbClr val="A4A3A4"/>
          </p15:clr>
        </p15:guide>
        <p15:guide id="4" orient="horz" pos="100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6" pos="1056" userDrawn="1">
          <p15:clr>
            <a:srgbClr val="A4A3A4"/>
          </p15:clr>
        </p15:guide>
        <p15:guide id="7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4773"/>
    <a:srgbClr val="8064A2"/>
    <a:srgbClr val="7C83B9"/>
    <a:srgbClr val="000000"/>
    <a:srgbClr val="D0D0D0"/>
    <a:srgbClr val="9BBB59"/>
    <a:srgbClr val="4C9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64"/>
  </p:normalViewPr>
  <p:slideViewPr>
    <p:cSldViewPr>
      <p:cViewPr varScale="1">
        <p:scale>
          <a:sx n="78" d="100"/>
          <a:sy n="78" d="100"/>
        </p:scale>
        <p:origin x="54" y="84"/>
      </p:cViewPr>
      <p:guideLst>
        <p:guide orient="horz" pos="2880"/>
        <p:guide pos="2160"/>
        <p:guide pos="528"/>
        <p:guide orient="horz" pos="1008"/>
        <p:guide pos="288"/>
        <p:guide pos="1056"/>
        <p:guide pos="39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-4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etz\ownCloud\h2020\PaNOSC\presentations\Which%20circumstances%20would%20motivate%20you%20to%20share%20your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A34773"/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rgbClr val="A34773"/>
                </a:solidFill>
              </a:rPr>
              <a:t>Which circumstances would motivate you to share your data?</a:t>
            </a:r>
            <a:br>
              <a:rPr lang="en-GB" sz="2000" dirty="0">
                <a:solidFill>
                  <a:srgbClr val="A34773"/>
                </a:solidFill>
              </a:rPr>
            </a:br>
            <a:r>
              <a:rPr lang="en-GB" sz="2000" b="0" i="1" dirty="0">
                <a:solidFill>
                  <a:srgbClr val="A34773"/>
                </a:solidFill>
              </a:rPr>
              <a:t>The State of Open Data 2019 report</a:t>
            </a:r>
          </a:p>
          <a:p>
            <a:pPr>
              <a:defRPr>
                <a:solidFill>
                  <a:srgbClr val="A34773"/>
                </a:solidFill>
              </a:defRPr>
            </a:pPr>
            <a:r>
              <a:rPr lang="en-GB" sz="2400" dirty="0">
                <a:solidFill>
                  <a:srgbClr val="A34773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8803703046602832"/>
          <c:y val="6.68896321070234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A34773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Increased impact and visibility of my research</c:v>
                </c:pt>
                <c:pt idx="1">
                  <c:v>Public benefit</c:v>
                </c:pt>
                <c:pt idx="2">
                  <c:v>Getting proper credit for sharing data</c:v>
                </c:pt>
                <c:pt idx="3">
                  <c:v>Journal/publisher requirement</c:v>
                </c:pt>
                <c:pt idx="4">
                  <c:v>Transparency and re-use</c:v>
                </c:pt>
                <c:pt idx="5">
                  <c:v>Funder requirement</c:v>
                </c:pt>
                <c:pt idx="6">
                  <c:v>Institution/organization requirement</c:v>
                </c:pt>
                <c:pt idx="7">
                  <c:v>Trust the person requesting my data</c:v>
                </c:pt>
                <c:pt idx="8">
                  <c:v>It was made easy and simple to do so</c:v>
                </c:pt>
                <c:pt idx="9">
                  <c:v>Freedom of information request</c:v>
                </c:pt>
                <c:pt idx="10">
                  <c:v>It was a field/industry expectation</c:v>
                </c:pt>
                <c:pt idx="11">
                  <c:v>Other (please specify)</c:v>
                </c:pt>
                <c:pt idx="12">
                  <c:v>I would never share my data</c:v>
                </c:pt>
              </c:strCache>
            </c:strRef>
          </c:cat>
          <c:val>
            <c:numRef>
              <c:f>Sheet1!$C$2:$C$14</c:f>
              <c:numCache>
                <c:formatCode>0.00%</c:formatCode>
                <c:ptCount val="13"/>
                <c:pt idx="0">
                  <c:v>0.62</c:v>
                </c:pt>
                <c:pt idx="1">
                  <c:v>0.6</c:v>
                </c:pt>
                <c:pt idx="2">
                  <c:v>0.54</c:v>
                </c:pt>
                <c:pt idx="3">
                  <c:v>0.51</c:v>
                </c:pt>
                <c:pt idx="4">
                  <c:v>0.48</c:v>
                </c:pt>
                <c:pt idx="5">
                  <c:v>0.47</c:v>
                </c:pt>
                <c:pt idx="6">
                  <c:v>0.44</c:v>
                </c:pt>
                <c:pt idx="7">
                  <c:v>0.43</c:v>
                </c:pt>
                <c:pt idx="8">
                  <c:v>0.36</c:v>
                </c:pt>
                <c:pt idx="9">
                  <c:v>0.3</c:v>
                </c:pt>
                <c:pt idx="10">
                  <c:v>0.22</c:v>
                </c:pt>
                <c:pt idx="11">
                  <c:v>0.03</c:v>
                </c:pt>
                <c:pt idx="1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9-459C-9685-6392F9F4783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2648960"/>
        <c:axId val="542657816"/>
      </c:barChart>
      <c:catAx>
        <c:axId val="542648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rgbClr val="7C83B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657816"/>
        <c:crosses val="autoZero"/>
        <c:auto val="1"/>
        <c:lblAlgn val="ctr"/>
        <c:lblOffset val="100"/>
        <c:noMultiLvlLbl val="0"/>
      </c:catAx>
      <c:valAx>
        <c:axId val="542657816"/>
        <c:scaling>
          <c:orientation val="minMax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64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39749-5F7E-5648-9CD6-00744CE904A7}" type="datetimeFigureOut">
              <a:t>22/01/2020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A7EEF-0713-214A-8A97-49F34C15B59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70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A7EEF-0713-214A-8A97-49F34C15B59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8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38896" y="2890391"/>
            <a:ext cx="6971704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Muli" pitchFamily="2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38897" y="4278868"/>
            <a:ext cx="69717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1">
                <a:latin typeface="Muli" pitchFamily="2" charset="77"/>
              </a:defRPr>
            </a:lvl1pPr>
          </a:lstStyle>
          <a:p>
            <a:endParaRPr/>
          </a:p>
        </p:txBody>
      </p:sp>
      <p:sp>
        <p:nvSpPr>
          <p:cNvPr id="15" name="Segnaposto data 3">
            <a:extLst>
              <a:ext uri="{FF2B5EF4-FFF2-40B4-BE49-F238E27FC236}">
                <a16:creationId xmlns:a16="http://schemas.microsoft.com/office/drawing/2014/main" id="{B0B3840B-4F8F-5D4A-BE4D-515BFFFA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D1CB468B-6234-D04B-A2D7-7545AE22986B}" type="datetime1">
              <a:t>22/01/2020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2776" y="527964"/>
            <a:ext cx="7310043" cy="446276"/>
          </a:xfrm>
        </p:spPr>
        <p:txBody>
          <a:bodyPr lIns="0" tIns="0" rIns="0" bIns="0"/>
          <a:lstStyle>
            <a:lvl1pPr>
              <a:defRPr sz="2900" b="1" i="0">
                <a:solidFill>
                  <a:srgbClr val="4C4D4F"/>
                </a:solidFill>
                <a:latin typeface="Muli" pitchFamily="2" charset="77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4C4D4F"/>
                </a:solidFill>
                <a:latin typeface="Muli" pitchFamily="2" charset="77"/>
                <a:cs typeface="Arial"/>
              </a:defRPr>
            </a:lvl1pPr>
          </a:lstStyle>
          <a:p>
            <a:endParaRPr/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D30CDEB2-DA54-DE45-AD6C-F8DC9C6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95B7B0B5-0B63-3644-99A4-AB904A50937F}" type="datetime1">
              <a:t>22/01/2020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527964"/>
            <a:ext cx="7310043" cy="446276"/>
          </a:xfrm>
        </p:spPr>
        <p:txBody>
          <a:bodyPr lIns="0" tIns="0" rIns="0" bIns="0"/>
          <a:lstStyle>
            <a:lvl1pPr>
              <a:defRPr sz="2900" b="1" i="0">
                <a:solidFill>
                  <a:srgbClr val="4C4D4F"/>
                </a:solidFill>
                <a:latin typeface="Muli" pitchFamily="2" charset="77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530628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Muli" pitchFamily="2" charset="77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29433" y="1577340"/>
            <a:ext cx="530628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Muli" pitchFamily="2" charset="77"/>
              </a:defRPr>
            </a:lvl1pPr>
          </a:lstStyle>
          <a:p>
            <a:endParaRPr/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C758A41A-99D0-E84B-8FE2-857A4FBE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38BED5E8-9089-174C-BF11-B7DF163EB547}" type="datetime1">
              <a:t>22/01/2020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528A25B-B3ED-E542-825D-E47ADBA26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778500"/>
            <a:ext cx="12179300" cy="1079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7310043" cy="446276"/>
          </a:xfrm>
        </p:spPr>
        <p:txBody>
          <a:bodyPr lIns="0" tIns="0" rIns="0" bIns="0"/>
          <a:lstStyle>
            <a:lvl1pPr>
              <a:defRPr sz="2900" b="1" i="0">
                <a:solidFill>
                  <a:srgbClr val="4C4D4F"/>
                </a:solidFill>
                <a:latin typeface="Muli" pitchFamily="2" charset="77"/>
                <a:cs typeface="Arial"/>
              </a:defRPr>
            </a:lvl1pPr>
          </a:lstStyle>
          <a:p>
            <a:endParaRPr/>
          </a:p>
        </p:txBody>
      </p:sp>
      <p:sp>
        <p:nvSpPr>
          <p:cNvPr id="14" name="Segnaposto data 3">
            <a:extLst>
              <a:ext uri="{FF2B5EF4-FFF2-40B4-BE49-F238E27FC236}">
                <a16:creationId xmlns:a16="http://schemas.microsoft.com/office/drawing/2014/main" id="{2E85EB29-7773-EA41-86EF-AB27DEA49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99831E0E-B4B9-804C-B32F-14C6EC15B13E}" type="datetime1">
              <a:t>22/01/2020</a:t>
            </a:fld>
            <a:endParaRPr lang="it-IT"/>
          </a:p>
        </p:txBody>
      </p:sp>
      <p:sp>
        <p:nvSpPr>
          <p:cNvPr id="15" name="Segnaposto numero diapositiva 16">
            <a:extLst>
              <a:ext uri="{FF2B5EF4-FFF2-40B4-BE49-F238E27FC236}">
                <a16:creationId xmlns:a16="http://schemas.microsoft.com/office/drawing/2014/main" id="{7D97418D-D037-F84F-BA6E-B7EF0EFCB541}"/>
              </a:ext>
            </a:extLst>
          </p:cNvPr>
          <p:cNvSpPr txBox="1">
            <a:spLocks/>
          </p:cNvSpPr>
          <p:nvPr userDrawn="1"/>
        </p:nvSpPr>
        <p:spPr>
          <a:xfrm>
            <a:off x="381000" y="6416675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528A25B-B3ED-E542-825D-E47ADBA26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778500"/>
            <a:ext cx="12179300" cy="1079500"/>
          </a:xfrm>
          <a:prstGeom prst="rect">
            <a:avLst/>
          </a:prstGeom>
        </p:spPr>
      </p:pic>
      <p:sp>
        <p:nvSpPr>
          <p:cNvPr id="15" name="Segnaposto data 3">
            <a:extLst>
              <a:ext uri="{FF2B5EF4-FFF2-40B4-BE49-F238E27FC236}">
                <a16:creationId xmlns:a16="http://schemas.microsoft.com/office/drawing/2014/main" id="{471999AC-979D-ED49-902A-8F01B0F4E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2805CA99-DB71-1E43-AE65-640926A8E210}" type="datetime1">
              <a:t>22/01/2020</a:t>
            </a:fld>
            <a:endParaRPr lang="it-IT"/>
          </a:p>
        </p:txBody>
      </p:sp>
      <p:sp>
        <p:nvSpPr>
          <p:cNvPr id="16" name="Segnaposto numero diapositiva 16">
            <a:extLst>
              <a:ext uri="{FF2B5EF4-FFF2-40B4-BE49-F238E27FC236}">
                <a16:creationId xmlns:a16="http://schemas.microsoft.com/office/drawing/2014/main" id="{3F14C0E4-6232-D542-BA79-E689284628BD}"/>
              </a:ext>
            </a:extLst>
          </p:cNvPr>
          <p:cNvSpPr txBox="1">
            <a:spLocks/>
          </p:cNvSpPr>
          <p:nvPr userDrawn="1"/>
        </p:nvSpPr>
        <p:spPr>
          <a:xfrm>
            <a:off x="381000" y="6416675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6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data 3">
            <a:extLst>
              <a:ext uri="{FF2B5EF4-FFF2-40B4-BE49-F238E27FC236}">
                <a16:creationId xmlns:a16="http://schemas.microsoft.com/office/drawing/2014/main" id="{380D4A8A-2D9C-8E40-8A5E-CE0E53191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B5162847-88AC-BC49-B42C-068C475CD287}" type="datetime1">
              <a:t>22/01/2020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AF853-F58D-9E47-B111-9F1564CC7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D42BC-DBBE-884F-A36E-6C0106655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0A226-E24B-8646-B480-08BBDE464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E9BAC-8629-3E40-8F5C-4D8E3FEF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78E8-ADCC-4B4E-8796-60B0DB0365DC}" type="datetimeFigureOut">
              <a:rPr lang="da-DK" smtClean="0"/>
              <a:t>22-01-2020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92683-9248-4A42-9EAF-AA86270A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0F523-89C5-F04F-B073-FA104D00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39DFB-A33E-184E-87FB-CDB7213BC86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894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DA76E71-90F4-594C-8F95-9C1B8B8402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5867400"/>
            <a:ext cx="12179300" cy="990600"/>
          </a:xfrm>
          <a:prstGeom prst="rect">
            <a:avLst/>
          </a:prstGeom>
        </p:spPr>
      </p:pic>
      <p:sp>
        <p:nvSpPr>
          <p:cNvPr id="16" name="Segnaposto data 3">
            <a:extLst>
              <a:ext uri="{FF2B5EF4-FFF2-40B4-BE49-F238E27FC236}">
                <a16:creationId xmlns:a16="http://schemas.microsoft.com/office/drawing/2014/main" id="{D5072787-58E8-A44E-8753-E474F5E48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4122" y="6416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Muli" pitchFamily="2" charset="77"/>
              </a:defRPr>
            </a:lvl1pPr>
          </a:lstStyle>
          <a:p>
            <a:fld id="{C50C29C9-981D-204A-8B2E-A989B168FDE9}" type="datetime1">
              <a:t>22/01/2020</a:t>
            </a:fld>
            <a:endParaRPr lang="it-IT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635" y="527964"/>
            <a:ext cx="7310043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4635" y="1194561"/>
            <a:ext cx="1013071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C4D4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13" name="Segnaposto numero diapositiva 16">
            <a:extLst>
              <a:ext uri="{FF2B5EF4-FFF2-40B4-BE49-F238E27FC236}">
                <a16:creationId xmlns:a16="http://schemas.microsoft.com/office/drawing/2014/main" id="{AB7B06D6-260D-8048-8C9A-352F4826FF65}"/>
              </a:ext>
            </a:extLst>
          </p:cNvPr>
          <p:cNvSpPr txBox="1">
            <a:spLocks/>
          </p:cNvSpPr>
          <p:nvPr userDrawn="1"/>
        </p:nvSpPr>
        <p:spPr>
          <a:xfrm>
            <a:off x="381000" y="6416675"/>
            <a:ext cx="68333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5" r:id="rId6"/>
    <p:sldLayoutId id="2147483667" r:id="rId7"/>
  </p:sldLayoutIdLst>
  <p:hf sldNum="0" hdr="0" ftr="0" dt="0"/>
  <p:txStyles>
    <p:titleStyle>
      <a:lvl1pPr>
        <a:defRPr>
          <a:latin typeface="Muli" pitchFamily="2" charset="77"/>
          <a:ea typeface="+mj-ea"/>
          <a:cs typeface="+mj-cs"/>
        </a:defRPr>
      </a:lvl1pPr>
    </p:titleStyle>
    <p:bodyStyle>
      <a:lvl1pPr marL="0">
        <a:defRPr>
          <a:latin typeface="Muli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tiff"/><Relationship Id="rId7" Type="http://schemas.openxmlformats.org/officeDocument/2006/relationships/image" Target="../media/image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tif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data.esrf.fr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s://www.youtube.com/user/LightforScience/video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as.2019.105009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github.com/panosc-eu/panosc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panosc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github.com/panosc-eu/panosc/blob/master/Work%20Packages/WP6%20EOSC%20Integration/PaNOSC_EOSC_position_paper.pdf" TargetMode="External"/><Relationship Id="rId4" Type="http://schemas.openxmlformats.org/officeDocument/2006/relationships/hyperlink" Target="http://icalepcs2019.vrws.de/papers/tubpl02.pdf" TargetMode="External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.png"/><Relationship Id="rId7" Type="http://schemas.openxmlformats.org/officeDocument/2006/relationships/hyperlink" Target="https://digitalscience.figshare.com/articles/The_State_of_Open_Data_Report_2019/998078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>
            <a:extLst>
              <a:ext uri="{FF2B5EF4-FFF2-40B4-BE49-F238E27FC236}">
                <a16:creationId xmlns:a16="http://schemas.microsoft.com/office/drawing/2014/main" id="{1EB0BE17-4406-2547-BD41-BBF8482A0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15096" y="2875508"/>
            <a:ext cx="7200304" cy="5507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299"/>
              </a:lnSpc>
            </a:pPr>
            <a:r>
              <a:rPr lang="en-US" sz="3500" kern="1200" spc="90" dirty="0" err="1" smtClean="0"/>
              <a:t>PaNOSC</a:t>
            </a:r>
            <a:r>
              <a:rPr lang="en-US" sz="3500" kern="1200" spc="90" dirty="0" smtClean="0"/>
              <a:t> + EOSC + CNRS </a:t>
            </a:r>
            <a:endParaRPr sz="3500" kern="1200" dirty="0">
              <a:latin typeface="Muli" pitchFamily="2" charset="77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5096" y="4219478"/>
            <a:ext cx="9562504" cy="1550424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90"/>
              </a:spcBef>
            </a:pPr>
            <a:r>
              <a:rPr lang="en-US" sz="2000" b="1" spc="50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22 </a:t>
            </a:r>
            <a:r>
              <a:rPr lang="en-US" sz="2000" b="1" spc="50" dirty="0" err="1" smtClean="0">
                <a:solidFill>
                  <a:srgbClr val="4C4D4F"/>
                </a:solidFill>
                <a:latin typeface="Muli" pitchFamily="2" charset="77"/>
                <a:cs typeface="Arial"/>
              </a:rPr>
              <a:t>Janvier</a:t>
            </a:r>
            <a:r>
              <a:rPr sz="2000" b="1" spc="10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,</a:t>
            </a:r>
            <a:r>
              <a:rPr sz="2000" b="1" spc="-60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 </a:t>
            </a:r>
            <a:r>
              <a:rPr lang="en-US" sz="2000" b="1" spc="90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2020</a:t>
            </a:r>
            <a:endParaRPr sz="2000" dirty="0">
              <a:latin typeface="Muli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r>
              <a:rPr lang="en-US" sz="2000" b="1" spc="-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Presenter</a:t>
            </a:r>
            <a:r>
              <a:rPr sz="2000" b="1" spc="-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: </a:t>
            </a: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Andy </a:t>
            </a:r>
            <a:r>
              <a:rPr lang="en-US" sz="2000" b="1" spc="25" dirty="0" err="1" smtClean="0">
                <a:solidFill>
                  <a:srgbClr val="4C4D4F"/>
                </a:solidFill>
                <a:latin typeface="Muli" pitchFamily="2" charset="77"/>
                <a:cs typeface="Arial"/>
              </a:rPr>
              <a:t>Götz</a:t>
            </a: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 (</a:t>
            </a:r>
            <a:r>
              <a:rPr lang="en-US" sz="2000" b="1" spc="25" dirty="0" err="1" smtClean="0">
                <a:solidFill>
                  <a:srgbClr val="4C4D4F"/>
                </a:solidFill>
                <a:latin typeface="Muli" pitchFamily="2" charset="77"/>
                <a:cs typeface="Arial"/>
              </a:rPr>
              <a:t>coordinateur</a:t>
            </a: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 de </a:t>
            </a:r>
            <a:r>
              <a:rPr lang="en-US" sz="2000" b="1" spc="25" dirty="0" err="1" smtClean="0">
                <a:solidFill>
                  <a:srgbClr val="4C4D4F"/>
                </a:solidFill>
                <a:latin typeface="Muli" pitchFamily="2" charset="77"/>
                <a:cs typeface="Arial"/>
              </a:rPr>
              <a:t>PaNOSC</a:t>
            </a: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)</a:t>
            </a:r>
          </a:p>
          <a:p>
            <a:pPr>
              <a:lnSpc>
                <a:spcPct val="100000"/>
              </a:lnSpc>
              <a:spcBef>
                <a:spcPts val="590"/>
              </a:spcBef>
            </a:pP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Meeting: </a:t>
            </a:r>
            <a:r>
              <a:rPr lang="en-US" sz="2000" b="1" spc="25" dirty="0" err="1" smtClean="0">
                <a:solidFill>
                  <a:srgbClr val="4C4D4F"/>
                </a:solidFill>
                <a:latin typeface="Muli" pitchFamily="2" charset="77"/>
                <a:cs typeface="Arial"/>
              </a:rPr>
              <a:t>Journée</a:t>
            </a: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 EOSC au CNRS </a:t>
            </a:r>
          </a:p>
          <a:p>
            <a:pPr>
              <a:lnSpc>
                <a:spcPct val="100000"/>
              </a:lnSpc>
              <a:spcBef>
                <a:spcPts val="590"/>
              </a:spcBef>
            </a:pPr>
            <a:r>
              <a:rPr lang="en-US" sz="2000" b="1" spc="25" dirty="0" smtClean="0">
                <a:solidFill>
                  <a:srgbClr val="4C4D4F"/>
                </a:solidFill>
                <a:latin typeface="Muli" pitchFamily="2" charset="77"/>
                <a:cs typeface="Arial"/>
              </a:rPr>
              <a:t>Venue: Auditorium Marie Curie, Paris</a:t>
            </a:r>
            <a:endParaRPr sz="2000" dirty="0">
              <a:latin typeface="Muli" pitchFamily="2" charset="77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32113" y="6340712"/>
            <a:ext cx="909788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solidFill>
                  <a:srgbClr val="FFFFFF"/>
                </a:solidFill>
                <a:latin typeface="Muli" pitchFamily="2" charset="77"/>
                <a:cs typeface="Arial"/>
              </a:rPr>
              <a:t>This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Arial"/>
              </a:rPr>
              <a:t>project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Arial"/>
              </a:rPr>
              <a:t>has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Arial"/>
              </a:rPr>
              <a:t>received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Arial"/>
              </a:rPr>
              <a:t>funding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Arial"/>
              </a:rPr>
              <a:t>from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Arial"/>
              </a:rPr>
              <a:t>the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Arial"/>
              </a:rPr>
              <a:t>European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Arial"/>
              </a:rPr>
              <a:t>Union’s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Arial"/>
              </a:rPr>
              <a:t>Horizon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Arial"/>
              </a:rPr>
              <a:t>2020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5" dirty="0">
                <a:solidFill>
                  <a:srgbClr val="FFFFFF"/>
                </a:solidFill>
                <a:latin typeface="Muli" pitchFamily="2" charset="77"/>
                <a:cs typeface="Arial"/>
              </a:rPr>
              <a:t>research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5" dirty="0">
                <a:solidFill>
                  <a:srgbClr val="FFFFFF"/>
                </a:solidFill>
                <a:latin typeface="Muli" pitchFamily="2" charset="77"/>
                <a:cs typeface="Arial"/>
              </a:rPr>
              <a:t>and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Arial"/>
              </a:rPr>
              <a:t>innovation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20" dirty="0">
                <a:solidFill>
                  <a:srgbClr val="FFFFFF"/>
                </a:solidFill>
                <a:latin typeface="Muli" pitchFamily="2" charset="77"/>
                <a:cs typeface="Arial"/>
              </a:rPr>
              <a:t>programme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Arial"/>
              </a:rPr>
              <a:t>under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Arial"/>
              </a:rPr>
              <a:t>grant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</a:t>
            </a:r>
            <a:r>
              <a:rPr sz="750" spc="15" dirty="0">
                <a:solidFill>
                  <a:srgbClr val="FFFFFF"/>
                </a:solidFill>
                <a:latin typeface="Muli" pitchFamily="2" charset="77"/>
                <a:cs typeface="Arial"/>
              </a:rPr>
              <a:t>agreement</a:t>
            </a:r>
            <a:r>
              <a:rPr sz="750" spc="-10" dirty="0">
                <a:solidFill>
                  <a:srgbClr val="FFFFFF"/>
                </a:solidFill>
                <a:latin typeface="Muli" pitchFamily="2" charset="77"/>
                <a:cs typeface="Arial"/>
              </a:rPr>
              <a:t> No. </a:t>
            </a:r>
            <a:r>
              <a:rPr sz="750" spc="30" dirty="0">
                <a:solidFill>
                  <a:srgbClr val="FFFFFF"/>
                </a:solidFill>
                <a:latin typeface="Muli" pitchFamily="2" charset="77"/>
                <a:cs typeface="Arial"/>
              </a:rPr>
              <a:t>823852</a:t>
            </a:r>
            <a:endParaRPr sz="750" dirty="0">
              <a:latin typeface="Muli" pitchFamily="2" charset="77"/>
              <a:cs typeface="Arial"/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1681163" y="6228257"/>
            <a:ext cx="486409" cy="345440"/>
            <a:chOff x="995362" y="6228257"/>
            <a:chExt cx="486409" cy="345440"/>
          </a:xfrm>
        </p:grpSpPr>
        <p:sp>
          <p:nvSpPr>
            <p:cNvPr id="18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59ED750F-C77A-F24E-8961-FB46DDD5A1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2743200" cy="1303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16292"/>
            <a:ext cx="1836423" cy="1865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72" y="2945452"/>
            <a:ext cx="1840151" cy="2073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E7669E9-4AAA-7246-B232-83557935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81" y="2478163"/>
            <a:ext cx="5791919" cy="4174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BC03B-A66B-F847-8C48-3EE5FDFF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6" y="243812"/>
            <a:ext cx="7310043" cy="615553"/>
          </a:xfrm>
        </p:spPr>
        <p:txBody>
          <a:bodyPr/>
          <a:lstStyle/>
          <a:p>
            <a:r>
              <a:rPr lang="en-GB" sz="4000" dirty="0" smtClean="0">
                <a:solidFill>
                  <a:srgbClr val="A34773"/>
                </a:solidFill>
              </a:rPr>
              <a:t>Data catalogue WP3</a:t>
            </a:r>
            <a:endParaRPr lang="en-GB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2442-C0C4-774B-A125-C274B07D5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68373"/>
            <a:ext cx="6572679" cy="4370427"/>
          </a:xfrm>
        </p:spPr>
        <p:txBody>
          <a:bodyPr/>
          <a:lstStyle/>
          <a:p>
            <a:r>
              <a:rPr lang="en-GB" dirty="0" smtClean="0"/>
              <a:t>Develop an Application Programmers Interface (API) for searching for FAIR data</a:t>
            </a:r>
          </a:p>
          <a:p>
            <a:endParaRPr lang="en-GB" sz="2000" b="0" dirty="0"/>
          </a:p>
          <a:p>
            <a:r>
              <a:rPr lang="en-GB" dirty="0" smtClean="0"/>
              <a:t>Integrate search API into EOSC portal</a:t>
            </a:r>
            <a:endParaRPr lang="en-GB" b="0" dirty="0" smtClean="0"/>
          </a:p>
          <a:p>
            <a:endParaRPr lang="en-GB" dirty="0"/>
          </a:p>
          <a:p>
            <a:r>
              <a:rPr lang="en-GB" dirty="0" smtClean="0"/>
              <a:t>Use Nexus/HDF5 for metadata</a:t>
            </a:r>
          </a:p>
          <a:p>
            <a:endParaRPr lang="en-GB" dirty="0"/>
          </a:p>
          <a:p>
            <a:r>
              <a:rPr lang="en-GB" dirty="0" smtClean="0"/>
              <a:t>Automate metadata collection on beamlines</a:t>
            </a:r>
          </a:p>
          <a:p>
            <a:endParaRPr lang="en-GB" dirty="0"/>
          </a:p>
          <a:p>
            <a:r>
              <a:rPr lang="en-GB" dirty="0" smtClean="0"/>
              <a:t>Use </a:t>
            </a:r>
            <a:r>
              <a:rPr lang="en-GB" dirty="0"/>
              <a:t>e-logbook to make data </a:t>
            </a:r>
            <a:r>
              <a:rPr lang="en-GB" dirty="0" err="1" smtClean="0"/>
              <a:t>FAIRer</a:t>
            </a:r>
            <a:endParaRPr lang="en-GB" sz="2000" b="0" dirty="0"/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Long term storage (100s of Petabytes)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6FD2F5-9CCF-9144-9E48-29A181E8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800" y="2762886"/>
            <a:ext cx="1294681" cy="121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75EC46-A813-7F4F-B1E7-7447F3AEB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081" y="0"/>
            <a:ext cx="5791919" cy="24781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10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11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12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0" y="3797420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5269468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97" y="4398148"/>
            <a:ext cx="558178" cy="5581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91" y="5170553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00" y="325781"/>
            <a:ext cx="11676700" cy="4462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PaNOSC</a:t>
            </a:r>
            <a:r>
              <a:rPr lang="en-US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 has 6 </a:t>
            </a:r>
            <a:r>
              <a:rPr lang="en-US" dirty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data catalogues with different APIs + </a:t>
            </a:r>
            <a:r>
              <a:rPr lang="en-US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UIs</a:t>
            </a:r>
            <a:endParaRPr lang="en-US" dirty="0">
              <a:solidFill>
                <a:srgbClr val="A34773"/>
              </a:solidFill>
              <a:latin typeface="Arial (Headings)"/>
              <a:cs typeface="JasmineUPC" pitchFamily="18" charset="-34"/>
            </a:endParaRPr>
          </a:p>
        </p:txBody>
      </p:sp>
      <p:sp>
        <p:nvSpPr>
          <p:cNvPr id="19" name="object 17"/>
          <p:cNvSpPr txBox="1"/>
          <p:nvPr/>
        </p:nvSpPr>
        <p:spPr>
          <a:xfrm>
            <a:off x="2332113" y="6340712"/>
            <a:ext cx="909788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latin typeface="Muli" pitchFamily="2" charset="77"/>
                <a:cs typeface="Arial"/>
              </a:rPr>
              <a:t>This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project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has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received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funding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from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the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European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Union’s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Horizon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2020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research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and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innovation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programme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under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grant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agreement</a:t>
            </a:r>
            <a:r>
              <a:rPr sz="750" spc="-10" dirty="0">
                <a:latin typeface="Muli" pitchFamily="2" charset="77"/>
                <a:cs typeface="Arial"/>
              </a:rPr>
              <a:t> No. </a:t>
            </a:r>
            <a:r>
              <a:rPr sz="750" spc="30" dirty="0">
                <a:latin typeface="Muli" pitchFamily="2" charset="77"/>
                <a:cs typeface="Arial"/>
              </a:rPr>
              <a:t>823852</a:t>
            </a:r>
            <a:endParaRPr sz="750" dirty="0">
              <a:latin typeface="Muli" pitchFamily="2" charset="77"/>
              <a:cs typeface="Arial"/>
            </a:endParaRPr>
          </a:p>
        </p:txBody>
      </p:sp>
      <p:grpSp>
        <p:nvGrpSpPr>
          <p:cNvPr id="20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1681163" y="6228257"/>
            <a:ext cx="486409" cy="345440"/>
            <a:chOff x="995362" y="6228257"/>
            <a:chExt cx="486409" cy="345440"/>
          </a:xfrm>
        </p:grpSpPr>
        <p:sp>
          <p:nvSpPr>
            <p:cNvPr id="21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5300" y="1673419"/>
            <a:ext cx="10838500" cy="4193981"/>
            <a:chOff x="134300" y="1563810"/>
            <a:chExt cx="8893437" cy="3525938"/>
          </a:xfrm>
        </p:grpSpPr>
        <p:sp>
          <p:nvSpPr>
            <p:cNvPr id="4" name="Flowchart: Magnetic Disk 3"/>
            <p:cNvSpPr/>
            <p:nvPr/>
          </p:nvSpPr>
          <p:spPr>
            <a:xfrm>
              <a:off x="229872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ESRF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icat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" name="Flowchart: Magnetic Disk 4"/>
            <p:cNvSpPr/>
            <p:nvPr/>
          </p:nvSpPr>
          <p:spPr>
            <a:xfrm>
              <a:off x="1717566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CERIC</a:t>
              </a:r>
            </a:p>
            <a:p>
              <a:pPr algn="ctr"/>
              <a:r>
                <a:rPr lang="en-US"/>
                <a:t>(icat)</a:t>
              </a:r>
              <a:endParaRPr lang="en-US" dirty="0"/>
            </a:p>
          </p:txBody>
        </p:sp>
        <p:sp>
          <p:nvSpPr>
            <p:cNvPr id="6" name="Flowchart: Magnetic Disk 5"/>
            <p:cNvSpPr/>
            <p:nvPr/>
          </p:nvSpPr>
          <p:spPr>
            <a:xfrm>
              <a:off x="7668344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XFEL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MyMdc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7" name="Flowchart: Magnetic Disk 6"/>
            <p:cNvSpPr/>
            <p:nvPr/>
          </p:nvSpPr>
          <p:spPr>
            <a:xfrm>
              <a:off x="3205260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ESS</a:t>
              </a:r>
            </a:p>
            <a:p>
              <a:pPr algn="ctr"/>
              <a:r>
                <a:rPr lang="en-US"/>
                <a:t>(SciCat)</a:t>
              </a:r>
              <a:endParaRPr lang="en-US" dirty="0"/>
            </a:p>
          </p:txBody>
        </p:sp>
        <p:sp>
          <p:nvSpPr>
            <p:cNvPr id="8" name="Flowchart: Magnetic Disk 7"/>
            <p:cNvSpPr/>
            <p:nvPr/>
          </p:nvSpPr>
          <p:spPr>
            <a:xfrm>
              <a:off x="4692954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ILL </a:t>
              </a:r>
            </a:p>
            <a:p>
              <a:pPr algn="ctr"/>
              <a:r>
                <a:rPr lang="en-US" dirty="0"/>
                <a:t>(local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" name="Flowchart: Magnetic Disk 8"/>
            <p:cNvSpPr/>
            <p:nvPr/>
          </p:nvSpPr>
          <p:spPr>
            <a:xfrm>
              <a:off x="6180648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ELI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tbd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00" y="1878739"/>
              <a:ext cx="3166532" cy="14577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044" y="1886582"/>
              <a:ext cx="3166293" cy="14597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720" y="1563810"/>
              <a:ext cx="2066017" cy="1920448"/>
            </a:xfrm>
            <a:prstGeom prst="rect">
              <a:avLst/>
            </a:prstGeom>
          </p:spPr>
        </p:pic>
        <p:sp>
          <p:nvSpPr>
            <p:cNvPr id="14" name="Up Arrow 13"/>
            <p:cNvSpPr/>
            <p:nvPr/>
          </p:nvSpPr>
          <p:spPr>
            <a:xfrm>
              <a:off x="669098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2203563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5144351" y="3212042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 Arrow 16"/>
            <p:cNvSpPr/>
            <p:nvPr/>
          </p:nvSpPr>
          <p:spPr>
            <a:xfrm>
              <a:off x="8107570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Up Arrow 32"/>
          <p:cNvSpPr/>
          <p:nvPr/>
        </p:nvSpPr>
        <p:spPr>
          <a:xfrm>
            <a:off x="4799398" y="3632277"/>
            <a:ext cx="421288" cy="543664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>
            <a:off x="8429366" y="3644309"/>
            <a:ext cx="421288" cy="543664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010266" y="0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WP3</a:t>
            </a:r>
            <a:endParaRPr lang="en-US" sz="4000" b="1" dirty="0">
              <a:solidFill>
                <a:srgbClr val="8064A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195" y="4342075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</a:rPr>
              <a:t>50 </a:t>
            </a:r>
            <a:r>
              <a:rPr lang="en-GB" b="1" dirty="0" smtClean="0">
                <a:solidFill>
                  <a:srgbClr val="FF0000"/>
                </a:solidFill>
              </a:rPr>
              <a:t>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40260" y="4342075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15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97926" y="4317978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&lt;1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80325" y="4317978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.6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32499" y="4342075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10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818498" y="4317978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100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719" y="5805587"/>
            <a:ext cx="1977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9"/>
              </a:rPr>
              <a:t>https://data.esrf.fr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828102" y="5823114"/>
            <a:ext cx="179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9"/>
              </a:rPr>
              <a:t>https://data.ill.fr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422224"/>
            <a:ext cx="10327165" cy="615553"/>
          </a:xfrm>
        </p:spPr>
        <p:txBody>
          <a:bodyPr/>
          <a:lstStyle/>
          <a:p>
            <a:r>
              <a:rPr lang="en-US" sz="4000" dirty="0" err="1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PaNOSC</a:t>
            </a:r>
            <a:r>
              <a:rPr lang="en-US" sz="4000" dirty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 </a:t>
            </a:r>
            <a:r>
              <a:rPr lang="en-US" sz="4000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common </a:t>
            </a:r>
            <a:r>
              <a:rPr lang="en-US" sz="4000" dirty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API </a:t>
            </a:r>
            <a:r>
              <a:rPr lang="en-US" sz="4000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across all sites</a:t>
            </a:r>
            <a:endParaRPr lang="en-US" sz="4000" dirty="0">
              <a:solidFill>
                <a:srgbClr val="A34773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2776" y="3154632"/>
            <a:ext cx="10514328" cy="2876778"/>
            <a:chOff x="229872" y="2713484"/>
            <a:chExt cx="8662608" cy="2376264"/>
          </a:xfrm>
        </p:grpSpPr>
        <p:sp>
          <p:nvSpPr>
            <p:cNvPr id="4" name="Flowchart: Magnetic Disk 3"/>
            <p:cNvSpPr/>
            <p:nvPr/>
          </p:nvSpPr>
          <p:spPr>
            <a:xfrm>
              <a:off x="229872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ESRF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icat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" name="Flowchart: Magnetic Disk 4"/>
            <p:cNvSpPr/>
            <p:nvPr/>
          </p:nvSpPr>
          <p:spPr>
            <a:xfrm>
              <a:off x="1717566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CERIC</a:t>
              </a:r>
            </a:p>
            <a:p>
              <a:pPr algn="ctr"/>
              <a:r>
                <a:rPr lang="en-US"/>
                <a:t>(icat)</a:t>
              </a:r>
              <a:endParaRPr lang="en-US" dirty="0"/>
            </a:p>
          </p:txBody>
        </p:sp>
        <p:sp>
          <p:nvSpPr>
            <p:cNvPr id="6" name="Flowchart: Magnetic Disk 5"/>
            <p:cNvSpPr/>
            <p:nvPr/>
          </p:nvSpPr>
          <p:spPr>
            <a:xfrm>
              <a:off x="7668344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XFEL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MyMdc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7" name="Flowchart: Magnetic Disk 6"/>
            <p:cNvSpPr/>
            <p:nvPr/>
          </p:nvSpPr>
          <p:spPr>
            <a:xfrm>
              <a:off x="3205260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ESS</a:t>
              </a:r>
            </a:p>
            <a:p>
              <a:pPr algn="ctr"/>
              <a:r>
                <a:rPr lang="en-US"/>
                <a:t>(SciCat)</a:t>
              </a:r>
              <a:endParaRPr lang="en-US" dirty="0"/>
            </a:p>
          </p:txBody>
        </p:sp>
        <p:sp>
          <p:nvSpPr>
            <p:cNvPr id="8" name="Flowchart: Magnetic Disk 7"/>
            <p:cNvSpPr/>
            <p:nvPr/>
          </p:nvSpPr>
          <p:spPr>
            <a:xfrm>
              <a:off x="4692954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ILL </a:t>
              </a:r>
            </a:p>
            <a:p>
              <a:pPr algn="ctr"/>
              <a:r>
                <a:rPr lang="en-US" dirty="0"/>
                <a:t>(local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" name="Flowchart: Magnetic Disk 8"/>
            <p:cNvSpPr/>
            <p:nvPr/>
          </p:nvSpPr>
          <p:spPr>
            <a:xfrm>
              <a:off x="6180648" y="3649588"/>
              <a:ext cx="1224136" cy="1440160"/>
            </a:xfrm>
            <a:prstGeom prst="flowChartMagneticDisk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ELI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tbd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669098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2203563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5144351" y="3212042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 Arrow 13"/>
            <p:cNvSpPr/>
            <p:nvPr/>
          </p:nvSpPr>
          <p:spPr>
            <a:xfrm>
              <a:off x="8107570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 Arrow 14"/>
            <p:cNvSpPr/>
            <p:nvPr/>
          </p:nvSpPr>
          <p:spPr>
            <a:xfrm>
              <a:off x="3632317" y="3212042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>
              <a:off x="6646687" y="3192521"/>
              <a:ext cx="345684" cy="457066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9872" y="2713484"/>
              <a:ext cx="8508407" cy="4790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Common API to search across all </a:t>
              </a:r>
              <a:r>
                <a:rPr lang="en-US" dirty="0" err="1" smtClean="0"/>
                <a:t>PaNOSC</a:t>
              </a:r>
              <a:r>
                <a:rPr lang="en-US" dirty="0" smtClean="0"/>
                <a:t> catalogues</a:t>
              </a:r>
              <a:endParaRPr lang="en-US" dirty="0"/>
            </a:p>
          </p:txBody>
        </p:sp>
      </p:grpSp>
      <p:sp>
        <p:nvSpPr>
          <p:cNvPr id="22" name="object 17"/>
          <p:cNvSpPr txBox="1"/>
          <p:nvPr/>
        </p:nvSpPr>
        <p:spPr>
          <a:xfrm>
            <a:off x="2332113" y="6340712"/>
            <a:ext cx="909788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latin typeface="Muli" pitchFamily="2" charset="77"/>
                <a:cs typeface="Arial"/>
              </a:rPr>
              <a:t>This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project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has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received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funding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from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the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European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Union’s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Horizon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2020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research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and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innovation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programme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under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grant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agreement</a:t>
            </a:r>
            <a:r>
              <a:rPr sz="750" spc="-10" dirty="0">
                <a:latin typeface="Muli" pitchFamily="2" charset="77"/>
                <a:cs typeface="Arial"/>
              </a:rPr>
              <a:t> No. </a:t>
            </a:r>
            <a:r>
              <a:rPr sz="750" spc="30" dirty="0">
                <a:latin typeface="Muli" pitchFamily="2" charset="77"/>
                <a:cs typeface="Arial"/>
              </a:rPr>
              <a:t>823852</a:t>
            </a:r>
            <a:endParaRPr sz="750" dirty="0">
              <a:latin typeface="Muli" pitchFamily="2" charset="77"/>
              <a:cs typeface="Arial"/>
            </a:endParaRPr>
          </a:p>
        </p:txBody>
      </p:sp>
      <p:grpSp>
        <p:nvGrpSpPr>
          <p:cNvPr id="23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1681163" y="6228257"/>
            <a:ext cx="486409" cy="345440"/>
            <a:chOff x="995362" y="6228257"/>
            <a:chExt cx="486409" cy="345440"/>
          </a:xfrm>
        </p:grpSpPr>
        <p:sp>
          <p:nvSpPr>
            <p:cNvPr id="24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04" y="1319981"/>
            <a:ext cx="8696325" cy="1609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40" y="1204101"/>
            <a:ext cx="1962263" cy="101870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1010266" y="0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WP3</a:t>
            </a:r>
            <a:endParaRPr lang="en-US" sz="4000" b="1" dirty="0">
              <a:solidFill>
                <a:srgbClr val="8064A2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5" y="3154632"/>
            <a:ext cx="558178" cy="55817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63856" y="450746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</a:rPr>
              <a:t>50 </a:t>
            </a:r>
            <a:r>
              <a:rPr lang="en-GB" b="1" dirty="0" smtClean="0">
                <a:solidFill>
                  <a:srgbClr val="FF0000"/>
                </a:solidFill>
              </a:rPr>
              <a:t>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33921" y="450746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15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91587" y="4483371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&lt;1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73986" y="4483371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.6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926160" y="450746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10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612159" y="4483371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100 PB/</a:t>
            </a:r>
            <a:r>
              <a:rPr lang="en-GB" b="1" dirty="0" err="1" smtClean="0">
                <a:solidFill>
                  <a:srgbClr val="FF0000"/>
                </a:solidFill>
              </a:rPr>
              <a:t>yr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6" r="1032" b="57335"/>
          <a:stretch/>
        </p:blipFill>
        <p:spPr>
          <a:xfrm rot="16200000">
            <a:off x="562031" y="1959088"/>
            <a:ext cx="5588057" cy="3803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5181601" y="216029"/>
            <a:ext cx="6929511" cy="657833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03134"/>
            <a:ext cx="4718824" cy="1846659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E-logbook makes</a:t>
            </a:r>
            <a:br>
              <a:rPr lang="en-US" sz="4000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</a:br>
            <a:r>
              <a:rPr lang="en-US" sz="4000" dirty="0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experiments </a:t>
            </a:r>
            <a:r>
              <a:rPr lang="en-US" sz="4000" dirty="0" err="1" smtClean="0">
                <a:solidFill>
                  <a:srgbClr val="A34773"/>
                </a:solidFill>
                <a:latin typeface="Arial (Headings)"/>
                <a:cs typeface="JasmineUPC" pitchFamily="18" charset="-34"/>
              </a:rPr>
              <a:t>FAIRer</a:t>
            </a:r>
            <a:endParaRPr lang="en-US" sz="4000" dirty="0">
              <a:solidFill>
                <a:srgbClr val="A3477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1" y="189066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3E56C-C080-4C4D-9FC2-2524FBE46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8762"/>
            <a:ext cx="6858000" cy="44012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0000"/>
                </a:solidFill>
              </a:rPr>
              <a:t>Data Analysis portal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 smtClean="0"/>
              <a:t>Jupyter</a:t>
            </a:r>
            <a:r>
              <a:rPr lang="en-US" sz="2600" dirty="0" smtClean="0"/>
              <a:t> Python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Remote </a:t>
            </a:r>
            <a:r>
              <a:rPr lang="en-US" sz="2600" dirty="0"/>
              <a:t>Desktop in </a:t>
            </a:r>
            <a:r>
              <a:rPr lang="en-US" sz="2600" dirty="0" smtClean="0"/>
              <a:t>Browser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Remote data analysis </a:t>
            </a:r>
            <a:r>
              <a:rPr lang="en-US" sz="2600" dirty="0" smtClean="0"/>
              <a:t>portal</a:t>
            </a: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HDF5 </a:t>
            </a:r>
            <a:r>
              <a:rPr lang="en-US" sz="2600" dirty="0"/>
              <a:t>and </a:t>
            </a:r>
            <a:r>
              <a:rPr lang="en-US" sz="2600" dirty="0" err="1"/>
              <a:t>visualisation</a:t>
            </a:r>
            <a:r>
              <a:rPr lang="en-US" sz="2600" dirty="0"/>
              <a:t> in </a:t>
            </a:r>
            <a:r>
              <a:rPr lang="en-US" sz="2600" dirty="0" smtClean="0"/>
              <a:t>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Package software for s/w catalogue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2945C-3923-4F44-99EF-A01DF815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0"/>
          <a:stretch/>
        </p:blipFill>
        <p:spPr>
          <a:xfrm>
            <a:off x="7252243" y="1066800"/>
            <a:ext cx="4863557" cy="49541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51247"/>
            <a:ext cx="1104342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4C4D4F"/>
                </a:solidFill>
                <a:latin typeface="Muli" pitchFamily="2" charset="77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srgbClr val="A34773"/>
                </a:solidFill>
              </a:rPr>
              <a:t>Data Analysis </a:t>
            </a:r>
            <a:r>
              <a:rPr lang="en-US" sz="4000" dirty="0" smtClean="0">
                <a:solidFill>
                  <a:srgbClr val="A34773"/>
                </a:solidFill>
              </a:rPr>
              <a:t>Services WP4</a:t>
            </a:r>
            <a:endParaRPr lang="en-US" sz="4000" kern="0" dirty="0">
              <a:solidFill>
                <a:srgbClr val="A3477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9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10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11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146012" y="1535668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11" y="430514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533400"/>
            <a:ext cx="12234334" cy="6477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0"/>
            <a:ext cx="1256742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4C4D4F"/>
                </a:solidFill>
                <a:latin typeface="Muli" pitchFamily="2" charset="77"/>
                <a:ea typeface="+mj-ea"/>
                <a:cs typeface="Arial"/>
              </a:defRPr>
            </a:lvl1pPr>
          </a:lstStyle>
          <a:p>
            <a:r>
              <a:rPr lang="en-US" sz="4000" dirty="0" smtClean="0">
                <a:solidFill>
                  <a:srgbClr val="A34773"/>
                </a:solidFill>
              </a:rPr>
              <a:t>Example data format (Nexus/HDF5)+ </a:t>
            </a:r>
            <a:r>
              <a:rPr lang="en-US" sz="4000" dirty="0" err="1" smtClean="0">
                <a:solidFill>
                  <a:srgbClr val="A34773"/>
                </a:solidFill>
              </a:rPr>
              <a:t>silx</a:t>
            </a:r>
            <a:r>
              <a:rPr lang="en-US" sz="4000" dirty="0" smtClean="0">
                <a:solidFill>
                  <a:srgbClr val="A34773"/>
                </a:solidFill>
              </a:rPr>
              <a:t> viewer</a:t>
            </a:r>
            <a:endParaRPr lang="en-US" sz="4000" kern="0" dirty="0">
              <a:solidFill>
                <a:srgbClr val="A34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37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776" y="304800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Simulation services WP5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371600"/>
            <a:ext cx="4871224" cy="4800600"/>
          </a:xfrm>
        </p:spPr>
        <p:txBody>
          <a:bodyPr/>
          <a:lstStyle/>
          <a:p>
            <a:pPr marL="432000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smtClean="0">
                <a:solidFill>
                  <a:srgbClr val="000000"/>
                </a:solidFill>
                <a:latin typeface="Arial"/>
              </a:rPr>
              <a:t>SIMEX</a:t>
            </a:r>
            <a:r>
              <a:rPr lang="en-US" b="0" spc="-1" dirty="0">
                <a:solidFill>
                  <a:srgbClr val="000000"/>
                </a:solidFill>
                <a:latin typeface="Arial"/>
              </a:rPr>
              <a:t>: Start-to-end photon experiment simulation library (python)</a:t>
            </a:r>
          </a:p>
          <a:p>
            <a:pPr marL="432000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err="1">
                <a:solidFill>
                  <a:srgbClr val="000000"/>
                </a:solidFill>
                <a:latin typeface="Arial"/>
              </a:rPr>
              <a:t>McStas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-script</a:t>
            </a:r>
            <a:r>
              <a:rPr lang="en-US" b="0" spc="-1" dirty="0">
                <a:solidFill>
                  <a:srgbClr val="000000"/>
                </a:solidFill>
                <a:latin typeface="Arial"/>
              </a:rPr>
              <a:t>: python API for Neutron ray-tracing with </a:t>
            </a:r>
            <a:r>
              <a:rPr lang="en-US" b="0" spc="-1" dirty="0" err="1">
                <a:solidFill>
                  <a:srgbClr val="000000"/>
                </a:solidFill>
                <a:latin typeface="Arial"/>
              </a:rPr>
              <a:t>McStas</a:t>
            </a:r>
            <a:endParaRPr lang="en-US" b="0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 smtClean="0">
                <a:solidFill>
                  <a:srgbClr val="000000"/>
                </a:solidFill>
                <a:latin typeface="Arial"/>
              </a:rPr>
              <a:t>OASYS</a:t>
            </a:r>
            <a:r>
              <a:rPr lang="en-US" b="0" spc="-1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en-US" b="0" spc="-1" dirty="0" err="1">
                <a:solidFill>
                  <a:srgbClr val="000000"/>
                </a:solidFill>
                <a:latin typeface="Arial"/>
              </a:rPr>
              <a:t>Wavefront</a:t>
            </a:r>
            <a:r>
              <a:rPr lang="en-US" b="0" spc="-1" dirty="0">
                <a:solidFill>
                  <a:srgbClr val="000000"/>
                </a:solidFill>
                <a:latin typeface="Arial"/>
              </a:rPr>
              <a:t> propagation for beamline design </a:t>
            </a:r>
            <a:r>
              <a:rPr lang="en-US" b="0" spc="-1" dirty="0" smtClean="0">
                <a:solidFill>
                  <a:srgbClr val="000000"/>
                </a:solidFill>
                <a:latin typeface="Arial"/>
              </a:rPr>
              <a:t>(WISE)</a:t>
            </a:r>
            <a:endParaRPr lang="en-US" b="0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EPOCH</a:t>
            </a:r>
            <a:r>
              <a:rPr lang="en-US" b="0" spc="-1" dirty="0">
                <a:solidFill>
                  <a:srgbClr val="000000"/>
                </a:solidFill>
                <a:latin typeface="Arial"/>
              </a:rPr>
              <a:t> particle in cell + </a:t>
            </a:r>
            <a:r>
              <a:rPr lang="en-US" b="0" spc="-1" dirty="0" err="1">
                <a:solidFill>
                  <a:srgbClr val="000000"/>
                </a:solidFill>
                <a:latin typeface="Arial"/>
              </a:rPr>
              <a:t>McStas</a:t>
            </a:r>
            <a:r>
              <a:rPr lang="en-US" b="0" spc="-1" dirty="0">
                <a:solidFill>
                  <a:srgbClr val="000000"/>
                </a:solidFill>
                <a:latin typeface="Arial"/>
              </a:rPr>
              <a:t>: Simulation of laser driven neutron sources and ray tracing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5795126" y="479847"/>
            <a:ext cx="6307320" cy="4119120"/>
          </a:xfrm>
          <a:prstGeom prst="rect">
            <a:avLst/>
          </a:prstGeom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7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8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9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DA880-5660-DA4E-8CE6-EC5DF1705F19}"/>
              </a:ext>
            </a:extLst>
          </p:cNvPr>
          <p:cNvGrpSpPr/>
          <p:nvPr/>
        </p:nvGrpSpPr>
        <p:grpSpPr>
          <a:xfrm>
            <a:off x="5029200" y="4285475"/>
            <a:ext cx="4151302" cy="2753032"/>
            <a:chOff x="4075848" y="4104968"/>
            <a:chExt cx="4151302" cy="275303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FBD6DD-B37D-B642-8148-44D2FFC0BBED}"/>
                </a:ext>
              </a:extLst>
            </p:cNvPr>
            <p:cNvGrpSpPr/>
            <p:nvPr/>
          </p:nvGrpSpPr>
          <p:grpSpPr>
            <a:xfrm>
              <a:off x="4075848" y="4104968"/>
              <a:ext cx="4151302" cy="2753032"/>
              <a:chOff x="3733755" y="3964882"/>
              <a:chExt cx="4151302" cy="2753032"/>
            </a:xfrm>
          </p:grpSpPr>
          <p:pic>
            <p:nvPicPr>
              <p:cNvPr id="21" name="Content Placeholder 8">
                <a:extLst>
                  <a:ext uri="{FF2B5EF4-FFF2-40B4-BE49-F238E27FC236}">
                    <a16:creationId xmlns:a16="http://schemas.microsoft.com/office/drawing/2014/main" id="{A9E45361-C702-8A45-9D08-83C95790F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9" t="11400" r="50768" b="49607"/>
              <a:stretch/>
            </p:blipFill>
            <p:spPr>
              <a:xfrm>
                <a:off x="3998392" y="4458653"/>
                <a:ext cx="3886665" cy="1969322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E89CFE-A394-CC43-ACD0-83131A13EB4C}"/>
                  </a:ext>
                </a:extLst>
              </p:cNvPr>
              <p:cNvSpPr txBox="1"/>
              <p:nvPr/>
            </p:nvSpPr>
            <p:spPr>
              <a:xfrm>
                <a:off x="5354537" y="6348582"/>
                <a:ext cx="2106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Sample x [m]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A6CBCF-4251-F942-B384-8E5E1808E490}"/>
                  </a:ext>
                </a:extLst>
              </p:cNvPr>
              <p:cNvSpPr txBox="1"/>
              <p:nvPr/>
            </p:nvSpPr>
            <p:spPr>
              <a:xfrm rot="16200000">
                <a:off x="2865068" y="4833569"/>
                <a:ext cx="2106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Sample y [m]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07A712-E031-4040-A65B-3CB10A60C73E}"/>
                </a:ext>
              </a:extLst>
            </p:cNvPr>
            <p:cNvSpPr txBox="1"/>
            <p:nvPr/>
          </p:nvSpPr>
          <p:spPr>
            <a:xfrm>
              <a:off x="5287473" y="4288323"/>
              <a:ext cx="218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err="1"/>
                <a:t>Scattering</a:t>
              </a:r>
              <a:r>
                <a:rPr lang="da-DK" dirty="0"/>
                <a:t> in sample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1F7FE3-6614-1E4F-8975-042C00A91B79}"/>
              </a:ext>
            </a:extLst>
          </p:cNvPr>
          <p:cNvGrpSpPr/>
          <p:nvPr/>
        </p:nvGrpSpPr>
        <p:grpSpPr>
          <a:xfrm>
            <a:off x="8492332" y="4396903"/>
            <a:ext cx="4088630" cy="2641604"/>
            <a:chOff x="8103370" y="4227756"/>
            <a:chExt cx="4088630" cy="26416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DCECDF-514F-9D4D-BA43-6B2223582B44}"/>
                </a:ext>
              </a:extLst>
            </p:cNvPr>
            <p:cNvGrpSpPr/>
            <p:nvPr/>
          </p:nvGrpSpPr>
          <p:grpSpPr>
            <a:xfrm>
              <a:off x="8103370" y="4227756"/>
              <a:ext cx="4088630" cy="2641604"/>
              <a:chOff x="7876456" y="4076933"/>
              <a:chExt cx="4088630" cy="2641604"/>
            </a:xfrm>
          </p:grpSpPr>
          <p:pic>
            <p:nvPicPr>
              <p:cNvPr id="27" name="Content Placeholder 8">
                <a:extLst>
                  <a:ext uri="{FF2B5EF4-FFF2-40B4-BE49-F238E27FC236}">
                    <a16:creationId xmlns:a16="http://schemas.microsoft.com/office/drawing/2014/main" id="{F18E5D41-23E8-B04F-A57D-DD1FC8040C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0" t="53355" r="50519" b="6674"/>
              <a:stretch/>
            </p:blipFill>
            <p:spPr>
              <a:xfrm>
                <a:off x="8139468" y="4458653"/>
                <a:ext cx="3825618" cy="2034267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D4C98C-FA93-044F-AE45-97E7CDCE165D}"/>
                  </a:ext>
                </a:extLst>
              </p:cNvPr>
              <p:cNvSpPr txBox="1"/>
              <p:nvPr/>
            </p:nvSpPr>
            <p:spPr>
              <a:xfrm>
                <a:off x="9341222" y="6349205"/>
                <a:ext cx="2106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 err="1"/>
                  <a:t>Detector</a:t>
                </a:r>
                <a:r>
                  <a:rPr lang="da-DK" dirty="0"/>
                  <a:t> x [cm]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7969509-1841-1A46-8FBF-9CFD3AD703FC}"/>
                  </a:ext>
                </a:extLst>
              </p:cNvPr>
              <p:cNvSpPr txBox="1"/>
              <p:nvPr/>
            </p:nvSpPr>
            <p:spPr>
              <a:xfrm rot="16200000">
                <a:off x="7007769" y="4945620"/>
                <a:ext cx="2106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 err="1"/>
                  <a:t>Detector</a:t>
                </a:r>
                <a:r>
                  <a:rPr lang="da-DK" dirty="0"/>
                  <a:t> y [cm]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12E0DA-EDBE-9A4C-9FED-12D62705EFB0}"/>
                </a:ext>
              </a:extLst>
            </p:cNvPr>
            <p:cNvSpPr txBox="1"/>
            <p:nvPr/>
          </p:nvSpPr>
          <p:spPr>
            <a:xfrm>
              <a:off x="9310595" y="4288323"/>
              <a:ext cx="218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err="1"/>
                <a:t>Intensity</a:t>
              </a:r>
              <a:r>
                <a:rPr lang="da-DK" dirty="0"/>
                <a:t> on </a:t>
              </a:r>
              <a:r>
                <a:rPr lang="da-DK" dirty="0" err="1"/>
                <a:t>detector</a:t>
              </a:r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050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043424" cy="615553"/>
          </a:xfrm>
        </p:spPr>
        <p:txBody>
          <a:bodyPr/>
          <a:lstStyle/>
          <a:p>
            <a:r>
              <a:rPr lang="en-US" sz="4000" dirty="0">
                <a:solidFill>
                  <a:srgbClr val="A34773"/>
                </a:solidFill>
              </a:rPr>
              <a:t>EOSC</a:t>
            </a:r>
            <a:r>
              <a:rPr lang="en-US" sz="4000" dirty="0" smtClean="0">
                <a:solidFill>
                  <a:srgbClr val="A34773"/>
                </a:solidFill>
              </a:rPr>
              <a:t> Integration WP6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5632311"/>
          </a:xfrm>
        </p:spPr>
        <p:txBody>
          <a:bodyPr/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AAI = Authentication and </a:t>
            </a:r>
            <a:r>
              <a:rPr lang="en-US" dirty="0" err="1" smtClean="0">
                <a:solidFill>
                  <a:srgbClr val="FF0000"/>
                </a:solidFill>
              </a:rPr>
              <a:t>Authorisation</a:t>
            </a:r>
            <a:r>
              <a:rPr lang="en-US" dirty="0" smtClean="0">
                <a:solidFill>
                  <a:srgbClr val="FF0000"/>
                </a:solidFill>
              </a:rPr>
              <a:t>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Critical if we want to identify people and define roles</a:t>
            </a:r>
            <a:endParaRPr lang="en-US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EOSC must solve at least the AAI problem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err="1" smtClean="0"/>
              <a:t>PaNOSC</a:t>
            </a:r>
            <a:r>
              <a:rPr lang="en-US" b="0" dirty="0" smtClean="0"/>
              <a:t> is working with GÈANT to make </a:t>
            </a:r>
            <a:r>
              <a:rPr lang="en-US" b="1" dirty="0" err="1" smtClean="0"/>
              <a:t>UmbrellaId</a:t>
            </a:r>
            <a:r>
              <a:rPr lang="en-US" b="0" dirty="0" smtClean="0"/>
              <a:t> sustainable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 a </a:t>
            </a:r>
            <a:r>
              <a:rPr lang="en-US" dirty="0" err="1" smtClean="0"/>
              <a:t>PaNOSC</a:t>
            </a:r>
            <a:r>
              <a:rPr lang="en-US" dirty="0" smtClean="0"/>
              <a:t> data analysis as a service portal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Integrate </a:t>
            </a:r>
            <a:r>
              <a:rPr lang="en-US" dirty="0" err="1" smtClean="0"/>
              <a:t>PaNOSC</a:t>
            </a:r>
            <a:r>
              <a:rPr lang="en-US" dirty="0" smtClean="0"/>
              <a:t> services into EOSC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Data download </a:t>
            </a:r>
            <a:r>
              <a:rPr lang="en-US" dirty="0" smtClean="0">
                <a:solidFill>
                  <a:srgbClr val="FF0000"/>
                </a:solidFill>
              </a:rPr>
              <a:t>service (terabytes via internet)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Software catalog service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37514" y="1600200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812" y="4202668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4953000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0861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3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228600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EOSC Integration – </a:t>
            </a:r>
            <a:r>
              <a:rPr lang="en-US" sz="4000" dirty="0">
                <a:solidFill>
                  <a:srgbClr val="A34773"/>
                </a:solidFill>
              </a:rPr>
              <a:t>Data </a:t>
            </a:r>
            <a:r>
              <a:rPr lang="en-US" sz="4000" dirty="0" smtClean="0">
                <a:solidFill>
                  <a:srgbClr val="A34773"/>
                </a:solidFill>
              </a:rPr>
              <a:t>transfer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43088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3 </a:t>
            </a:r>
            <a:r>
              <a:rPr lang="en-US" sz="3200" dirty="0"/>
              <a:t>uses cases </a:t>
            </a:r>
            <a:r>
              <a:rPr lang="en-US" sz="32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User driven data transfer (e.g. </a:t>
            </a:r>
            <a:r>
              <a:rPr lang="en-US" sz="2400" b="1" dirty="0"/>
              <a:t>Globus Online</a:t>
            </a:r>
            <a:r>
              <a:rPr lang="en-US" sz="2400" b="0" dirty="0" smtClean="0"/>
              <a:t>)</a:t>
            </a:r>
            <a:br>
              <a:rPr lang="en-US" sz="2400" b="0" dirty="0" smtClean="0"/>
            </a:br>
            <a:endParaRPr lang="en-US" sz="2400" b="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Data archiving for RI (</a:t>
            </a:r>
            <a:r>
              <a:rPr lang="en-US" sz="2400" b="1" dirty="0"/>
              <a:t>STFC as the archive </a:t>
            </a:r>
            <a:r>
              <a:rPr lang="en-US" sz="2400" b="1" dirty="0" smtClean="0"/>
              <a:t>center with FTS3</a:t>
            </a:r>
            <a:r>
              <a:rPr lang="en-US" sz="2400" b="0" dirty="0" smtClean="0"/>
              <a:t>)</a:t>
            </a:r>
            <a:br>
              <a:rPr lang="en-US" sz="2400" b="0" dirty="0" smtClean="0"/>
            </a:br>
            <a:endParaRPr lang="en-US" sz="2400" b="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b="0" dirty="0"/>
              <a:t>Transfer from RI to compute facilities on behalf of users (i.e. based on the scenario where users perform analysis on a different infra than the one of the RI where the data have been produced). Currently exploring </a:t>
            </a:r>
            <a:r>
              <a:rPr lang="en-US" sz="2400" b="1" dirty="0" err="1"/>
              <a:t>OneData</a:t>
            </a:r>
            <a:r>
              <a:rPr lang="en-US" sz="2400" b="0" dirty="0"/>
              <a:t>, </a:t>
            </a:r>
            <a:r>
              <a:rPr lang="en-US" sz="2400" b="0" dirty="0" smtClean="0"/>
              <a:t>and </a:t>
            </a:r>
            <a:r>
              <a:rPr lang="en-US" sz="2400" b="0" dirty="0"/>
              <a:t>simple solution without caching (</a:t>
            </a:r>
            <a:r>
              <a:rPr lang="en-US" sz="2400" b="1" dirty="0" err="1"/>
              <a:t>webdav</a:t>
            </a:r>
            <a:r>
              <a:rPr lang="en-US" sz="2400" b="0" dirty="0" smtClean="0"/>
              <a:t>)</a:t>
            </a:r>
            <a:br>
              <a:rPr lang="en-US" sz="2400" b="0" dirty="0" smtClean="0"/>
            </a:br>
            <a:endParaRPr lang="en-US" sz="2400" b="0" dirty="0"/>
          </a:p>
        </p:txBody>
      </p:sp>
      <p:sp>
        <p:nvSpPr>
          <p:cNvPr id="4" name="Rectangle 3"/>
          <p:cNvSpPr/>
          <p:nvPr/>
        </p:nvSpPr>
        <p:spPr>
          <a:xfrm>
            <a:off x="11010266" y="0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WP6</a:t>
            </a:r>
            <a:endParaRPr lang="en-US" sz="4000" b="1" dirty="0">
              <a:solidFill>
                <a:srgbClr val="8064A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22" y="280022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Sustainability WP7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4678204"/>
          </a:xfrm>
        </p:spPr>
        <p:txBody>
          <a:bodyPr/>
          <a:lstStyle/>
          <a:p>
            <a:endParaRPr lang="en-US" sz="4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 a model to calculate cost of FAIR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Propose a sustainability plan for 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 models for different service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Participate and contribute to EOSC Sustainability WG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Cost-benefit analysis of EOSC for </a:t>
            </a:r>
            <a:r>
              <a:rPr lang="en-US" dirty="0" err="1" smtClean="0"/>
              <a:t>PaN</a:t>
            </a:r>
            <a:r>
              <a:rPr lang="en-US" dirty="0" smtClean="0"/>
              <a:t> RIs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78" y="548017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5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272024" cy="446276"/>
          </a:xfrm>
        </p:spPr>
        <p:txBody>
          <a:bodyPr/>
          <a:lstStyle/>
          <a:p>
            <a:r>
              <a:rPr lang="en-US" dirty="0" smtClean="0">
                <a:solidFill>
                  <a:srgbClr val="A34773"/>
                </a:solidFill>
              </a:rPr>
              <a:t>Questions de Laurent </a:t>
            </a:r>
            <a:r>
              <a:rPr lang="en-US" dirty="0" err="1" smtClean="0">
                <a:solidFill>
                  <a:srgbClr val="A34773"/>
                </a:solidFill>
              </a:rPr>
              <a:t>Lellouch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1424424" cy="443198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Y-a-t-il </a:t>
            </a:r>
            <a:r>
              <a:rPr lang="fr-FR" dirty="0"/>
              <a:t>des leçons </a:t>
            </a:r>
            <a:r>
              <a:rPr lang="fr-FR" dirty="0" smtClean="0"/>
              <a:t>(écueils </a:t>
            </a:r>
            <a:r>
              <a:rPr lang="fr-FR" dirty="0"/>
              <a:t>à éviter, difficultés, recettes gagnantes, etc.) que vous pouvez partager avec des communautés moins avancées que vous</a:t>
            </a:r>
            <a:r>
              <a:rPr lang="fr-FR" dirty="0" smtClean="0"/>
              <a:t>?</a:t>
            </a:r>
            <a:br>
              <a:rPr lang="fr-FR" dirty="0" smtClean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Y-a-t-il </a:t>
            </a:r>
            <a:r>
              <a:rPr lang="fr-FR" dirty="0"/>
              <a:t>des outils que vous avez développés qui pourraient être utiles à d'autres </a:t>
            </a:r>
            <a:r>
              <a:rPr lang="fr-FR" dirty="0" smtClean="0"/>
              <a:t>communautés?</a:t>
            </a:r>
            <a:br>
              <a:rPr lang="fr-FR" dirty="0" smtClean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Comment </a:t>
            </a:r>
            <a:r>
              <a:rPr lang="fr-FR" dirty="0"/>
              <a:t>le CNRS pourrait vous être utile dans la mise en place d'un OSC </a:t>
            </a:r>
            <a:r>
              <a:rPr lang="fr-FR" dirty="0" err="1"/>
              <a:t>PaN</a:t>
            </a:r>
            <a:r>
              <a:rPr lang="fr-FR" dirty="0"/>
              <a:t>, pas seulement au travers de moyens financiers, mais également en expertise scientifique</a:t>
            </a:r>
            <a:r>
              <a:rPr lang="fr-FR" dirty="0" smtClean="0"/>
              <a:t>?</a:t>
            </a:r>
            <a:br>
              <a:rPr lang="fr-FR" dirty="0" smtClean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Comment </a:t>
            </a:r>
            <a:r>
              <a:rPr lang="fr-FR" dirty="0"/>
              <a:t>pourriez-vous être utiles au CNRS dans la mise en place de son Open Science </a:t>
            </a:r>
            <a:r>
              <a:rPr lang="fr-FR" dirty="0" err="1"/>
              <a:t>policy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976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AE3F-F312-4443-A0B0-00DE7C36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9" y="431831"/>
            <a:ext cx="7310043" cy="615553"/>
          </a:xfrm>
        </p:spPr>
        <p:txBody>
          <a:bodyPr/>
          <a:lstStyle/>
          <a:p>
            <a:r>
              <a:rPr lang="da-DK" sz="4000" dirty="0" smtClean="0">
                <a:solidFill>
                  <a:srgbClr val="A34773"/>
                </a:solidFill>
              </a:rPr>
              <a:t>Training + e-learning WP8</a:t>
            </a:r>
            <a:endParaRPr lang="da-DK" sz="4000" dirty="0">
              <a:solidFill>
                <a:srgbClr val="A3477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F5CDD-9C4A-DC4F-BF19-0F2DAEF27D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244" y="1762872"/>
            <a:ext cx="5549356" cy="4351338"/>
          </a:xfrm>
        </p:spPr>
        <p:txBody>
          <a:bodyPr>
            <a:normAutofit/>
          </a:bodyPr>
          <a:lstStyle/>
          <a:p>
            <a:r>
              <a:rPr lang="da-DK" sz="2200" dirty="0"/>
              <a:t>e-</a:t>
            </a:r>
            <a:r>
              <a:rPr lang="da-DK" sz="2200" dirty="0" err="1"/>
              <a:t>neutrons.org</a:t>
            </a:r>
            <a:r>
              <a:rPr lang="da-DK" sz="2200" dirty="0"/>
              <a:t> </a:t>
            </a:r>
          </a:p>
          <a:p>
            <a:pPr lvl="1"/>
            <a:r>
              <a:rPr lang="da-DK" sz="1800" dirty="0"/>
              <a:t>Wiki with neutron </a:t>
            </a:r>
            <a:r>
              <a:rPr lang="da-DK" sz="1800" dirty="0" err="1"/>
              <a:t>scattering</a:t>
            </a:r>
            <a:r>
              <a:rPr lang="da-DK" sz="1800" dirty="0"/>
              <a:t> </a:t>
            </a:r>
            <a:r>
              <a:rPr lang="da-DK" sz="1800" dirty="0" err="1"/>
              <a:t>theory</a:t>
            </a:r>
            <a:endParaRPr lang="da-DK" sz="1800" dirty="0"/>
          </a:p>
          <a:p>
            <a:pPr lvl="1"/>
            <a:r>
              <a:rPr lang="da-DK" sz="1800" dirty="0"/>
              <a:t>Web instrument simulation </a:t>
            </a:r>
            <a:r>
              <a:rPr lang="da-DK" sz="1800" dirty="0" err="1"/>
              <a:t>using</a:t>
            </a:r>
            <a:r>
              <a:rPr lang="da-DK" sz="1800" dirty="0"/>
              <a:t> </a:t>
            </a:r>
            <a:r>
              <a:rPr lang="da-DK" sz="1800" dirty="0" err="1"/>
              <a:t>McStas</a:t>
            </a:r>
            <a:endParaRPr lang="da-DK" sz="1800" dirty="0"/>
          </a:p>
          <a:p>
            <a:pPr lvl="1"/>
            <a:r>
              <a:rPr lang="da-DK" sz="1800" dirty="0"/>
              <a:t>Quizzes using both theory and </a:t>
            </a:r>
            <a:r>
              <a:rPr lang="da-DK" sz="1800" dirty="0" smtClean="0"/>
              <a:t>simulation</a:t>
            </a:r>
          </a:p>
          <a:p>
            <a:pPr lvl="1"/>
            <a:endParaRPr lang="da-DK" sz="1800" dirty="0"/>
          </a:p>
          <a:p>
            <a:r>
              <a:rPr lang="da-DK" sz="2200" dirty="0" smtClean="0"/>
              <a:t>Extensions:</a:t>
            </a:r>
          </a:p>
          <a:p>
            <a:endParaRPr lang="da-DK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/>
              <a:t>Support </a:t>
            </a:r>
            <a:r>
              <a:rPr lang="da-DK" sz="2200" dirty="0"/>
              <a:t>for Jupyter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/>
              <a:t>Integrate data analysis services</a:t>
            </a: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/>
              <a:t>Integrate simulation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>
                <a:solidFill>
                  <a:srgbClr val="A34773"/>
                </a:solidFill>
              </a:rPr>
              <a:t>What is the EOSC training platform?</a:t>
            </a:r>
            <a:endParaRPr lang="da-DK" sz="2200" dirty="0">
              <a:solidFill>
                <a:srgbClr val="A34773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D3148-E3E5-4247-BA6A-7167CF46CEA9}"/>
              </a:ext>
            </a:extLst>
          </p:cNvPr>
          <p:cNvGrpSpPr/>
          <p:nvPr/>
        </p:nvGrpSpPr>
        <p:grpSpPr>
          <a:xfrm>
            <a:off x="6761951" y="79540"/>
            <a:ext cx="5397285" cy="4920692"/>
            <a:chOff x="6761951" y="79540"/>
            <a:chExt cx="5397285" cy="4920692"/>
          </a:xfrm>
        </p:grpSpPr>
        <p:pic>
          <p:nvPicPr>
            <p:cNvPr id="7" name="simrunner.pdf" descr="simrunner.pdf">
              <a:extLst>
                <a:ext uri="{FF2B5EF4-FFF2-40B4-BE49-F238E27FC236}">
                  <a16:creationId xmlns:a16="http://schemas.microsoft.com/office/drawing/2014/main" id="{1FFA4F47-CC00-CD44-8B07-3FCE6409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04802" y="79540"/>
              <a:ext cx="4854434" cy="49206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mcstas_logo_371x218.png">
              <a:extLst>
                <a:ext uri="{FF2B5EF4-FFF2-40B4-BE49-F238E27FC236}">
                  <a16:creationId xmlns:a16="http://schemas.microsoft.com/office/drawing/2014/main" id="{D331C745-7E65-8A43-8267-3403C81F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761951" y="80683"/>
              <a:ext cx="1581191" cy="92910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6A9AA3-46CF-1C44-A074-D660AFFAEEC8}"/>
              </a:ext>
            </a:extLst>
          </p:cNvPr>
          <p:cNvGrpSpPr/>
          <p:nvPr/>
        </p:nvGrpSpPr>
        <p:grpSpPr>
          <a:xfrm>
            <a:off x="5562290" y="1531679"/>
            <a:ext cx="5525568" cy="5009065"/>
            <a:chOff x="5562290" y="1531679"/>
            <a:chExt cx="5525568" cy="5009065"/>
          </a:xfrm>
        </p:grpSpPr>
        <p:pic>
          <p:nvPicPr>
            <p:cNvPr id="5" name="Wiki.png" descr="Wiki.png">
              <a:extLst>
                <a:ext uri="{FF2B5EF4-FFF2-40B4-BE49-F238E27FC236}">
                  <a16:creationId xmlns:a16="http://schemas.microsoft.com/office/drawing/2014/main" id="{A5B27DB9-99B1-5D45-8794-3209D5BE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25464" y="2076248"/>
              <a:ext cx="4862394" cy="44644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MediaWiki_logo_1.png" descr="MediaWiki_logo_1.png">
              <a:extLst>
                <a:ext uri="{FF2B5EF4-FFF2-40B4-BE49-F238E27FC236}">
                  <a16:creationId xmlns:a16="http://schemas.microsoft.com/office/drawing/2014/main" id="{89AA1808-3E4B-3C43-B64A-1743A4AA8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62290" y="1531679"/>
              <a:ext cx="1067419" cy="106741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14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15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16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47309" y="1762872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0" y="519716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7" y="2653807"/>
            <a:ext cx="4892817" cy="4167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8" y="231464"/>
            <a:ext cx="9487468" cy="2295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8074" y="5614087"/>
            <a:ext cx="544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www.youtube.com/user/LightforScience/videos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8899" y="5457003"/>
            <a:ext cx="377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AVAILABLE here </a:t>
            </a: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73" y="2653807"/>
            <a:ext cx="4236952" cy="28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204909" cy="854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7"/>
          <p:cNvSpPr txBox="1"/>
          <p:nvPr/>
        </p:nvSpPr>
        <p:spPr>
          <a:xfrm>
            <a:off x="2332113" y="6340712"/>
            <a:ext cx="9097887" cy="12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5" dirty="0">
                <a:latin typeface="Muli" pitchFamily="2" charset="77"/>
                <a:cs typeface="Arial"/>
              </a:rPr>
              <a:t>This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project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has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received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funding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from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the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European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Union’s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Horizon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2020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5" dirty="0">
                <a:latin typeface="Muli" pitchFamily="2" charset="77"/>
                <a:cs typeface="Arial"/>
              </a:rPr>
              <a:t>research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5" dirty="0">
                <a:latin typeface="Muli" pitchFamily="2" charset="77"/>
                <a:cs typeface="Arial"/>
              </a:rPr>
              <a:t>and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innovation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20" dirty="0">
                <a:latin typeface="Muli" pitchFamily="2" charset="77"/>
                <a:cs typeface="Arial"/>
              </a:rPr>
              <a:t>programme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under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30" dirty="0">
                <a:latin typeface="Muli" pitchFamily="2" charset="77"/>
                <a:cs typeface="Arial"/>
              </a:rPr>
              <a:t>grant</a:t>
            </a:r>
            <a:r>
              <a:rPr sz="750" spc="-10" dirty="0">
                <a:latin typeface="Muli" pitchFamily="2" charset="77"/>
                <a:cs typeface="Arial"/>
              </a:rPr>
              <a:t> </a:t>
            </a:r>
            <a:r>
              <a:rPr sz="750" spc="15" dirty="0">
                <a:latin typeface="Muli" pitchFamily="2" charset="77"/>
                <a:cs typeface="Arial"/>
              </a:rPr>
              <a:t>agreement</a:t>
            </a:r>
            <a:r>
              <a:rPr sz="750" spc="-10" dirty="0">
                <a:latin typeface="Muli" pitchFamily="2" charset="77"/>
                <a:cs typeface="Arial"/>
              </a:rPr>
              <a:t> No. </a:t>
            </a:r>
            <a:r>
              <a:rPr sz="750" spc="30" dirty="0">
                <a:latin typeface="Muli" pitchFamily="2" charset="77"/>
                <a:cs typeface="Arial"/>
              </a:rPr>
              <a:t>823852</a:t>
            </a:r>
            <a:endParaRPr sz="750" dirty="0">
              <a:latin typeface="Muli" pitchFamily="2" charset="77"/>
              <a:cs typeface="Arial"/>
            </a:endParaRPr>
          </a:p>
        </p:txBody>
      </p:sp>
      <p:grpSp>
        <p:nvGrpSpPr>
          <p:cNvPr id="5" name="Gruppo 49">
            <a:extLst>
              <a:ext uri="{FF2B5EF4-FFF2-40B4-BE49-F238E27FC236}">
                <a16:creationId xmlns:a16="http://schemas.microsoft.com/office/drawing/2014/main" id="{7D04B1C9-7F08-9D47-BE96-BA7CF7910F57}"/>
              </a:ext>
            </a:extLst>
          </p:cNvPr>
          <p:cNvGrpSpPr/>
          <p:nvPr/>
        </p:nvGrpSpPr>
        <p:grpSpPr>
          <a:xfrm>
            <a:off x="2088908" y="6232112"/>
            <a:ext cx="486409" cy="345440"/>
            <a:chOff x="995362" y="6228257"/>
            <a:chExt cx="486409" cy="345440"/>
          </a:xfrm>
        </p:grpSpPr>
        <p:sp>
          <p:nvSpPr>
            <p:cNvPr id="6" name="object 18"/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9"/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0"/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1"/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2"/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3"/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4"/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5"/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6"/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3334"/>
          <a:stretch/>
        </p:blipFill>
        <p:spPr>
          <a:xfrm>
            <a:off x="2057400" y="798053"/>
            <a:ext cx="8186513" cy="5867400"/>
          </a:xfrm>
          <a:prstGeom prst="rect">
            <a:avLst/>
          </a:prstGeom>
        </p:spPr>
      </p:pic>
      <p:sp>
        <p:nvSpPr>
          <p:cNvPr id="16" name="Title 7"/>
          <p:cNvSpPr>
            <a:spLocks noGrp="1"/>
          </p:cNvSpPr>
          <p:nvPr>
            <p:ph type="title"/>
          </p:nvPr>
        </p:nvSpPr>
        <p:spPr>
          <a:xfrm>
            <a:off x="228600" y="152400"/>
            <a:ext cx="10668000" cy="615553"/>
          </a:xfrm>
        </p:spPr>
        <p:txBody>
          <a:bodyPr/>
          <a:lstStyle/>
          <a:p>
            <a:pPr algn="l"/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> Vision – a </a:t>
            </a:r>
            <a:r>
              <a:rPr lang="en-US" sz="4000" dirty="0" err="1" smtClean="0">
                <a:solidFill>
                  <a:srgbClr val="A34773"/>
                </a:solidFill>
              </a:rPr>
              <a:t>PaN</a:t>
            </a:r>
            <a:r>
              <a:rPr lang="en-US" sz="4000" dirty="0" smtClean="0">
                <a:solidFill>
                  <a:srgbClr val="A34773"/>
                </a:solidFill>
              </a:rPr>
              <a:t> scientific commons</a:t>
            </a:r>
            <a:endParaRPr lang="en-US" sz="4000" dirty="0">
              <a:solidFill>
                <a:srgbClr val="A34773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" y="5109657"/>
            <a:ext cx="1794624" cy="15557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29"/>
          <a:stretch/>
        </p:blipFill>
        <p:spPr>
          <a:xfrm>
            <a:off x="10178909" y="5410200"/>
            <a:ext cx="1840151" cy="12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272024" cy="892552"/>
          </a:xfrm>
        </p:spPr>
        <p:txBody>
          <a:bodyPr/>
          <a:lstStyle/>
          <a:p>
            <a:r>
              <a:rPr lang="en-US" dirty="0" smtClean="0">
                <a:solidFill>
                  <a:srgbClr val="A34773"/>
                </a:solidFill>
              </a:rPr>
              <a:t>Minimal Viable EOSC</a:t>
            </a:r>
            <a:r>
              <a:rPr lang="en-US" b="0" dirty="0" smtClean="0"/>
              <a:t> - </a:t>
            </a:r>
            <a:r>
              <a:rPr lang="en-US" b="0" i="1" dirty="0" err="1" smtClean="0"/>
              <a:t>PaNOSC</a:t>
            </a:r>
            <a:r>
              <a:rPr lang="en-US" b="0" i="1" dirty="0" smtClean="0"/>
              <a:t> Position Paper (22/11/2019)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271337"/>
            <a:ext cx="10967224" cy="5170646"/>
          </a:xfrm>
        </p:spPr>
        <p:txBody>
          <a:bodyPr/>
          <a:lstStyle/>
          <a:p>
            <a:r>
              <a:rPr lang="en-US" b="0" dirty="0" smtClean="0"/>
              <a:t>1</a:t>
            </a:r>
            <a:r>
              <a:rPr lang="en-US" b="0" dirty="0"/>
              <a:t>. A common way of identifying, authenticating, and </a:t>
            </a:r>
            <a:r>
              <a:rPr lang="en-US" b="0" dirty="0" err="1"/>
              <a:t>authorising</a:t>
            </a:r>
            <a:r>
              <a:rPr lang="en-US" b="0" dirty="0"/>
              <a:t> users (</a:t>
            </a:r>
            <a:r>
              <a:rPr lang="en-US" dirty="0"/>
              <a:t>AAI</a:t>
            </a:r>
            <a:r>
              <a:rPr lang="en-US" b="0" dirty="0"/>
              <a:t>) across Europe. The EOSC should operate and sustain AAI as part of the EOSC infrastructure. The EOSC AAI should support the AAI features </a:t>
            </a:r>
            <a:r>
              <a:rPr lang="en-US" b="0" dirty="0" err="1"/>
              <a:t>PaNOSC</a:t>
            </a:r>
            <a:r>
              <a:rPr lang="en-US" b="0" dirty="0"/>
              <a:t> is implementing on the </a:t>
            </a:r>
            <a:r>
              <a:rPr lang="en-US" b="0" dirty="0" err="1"/>
              <a:t>UmbrellaId</a:t>
            </a:r>
            <a:r>
              <a:rPr lang="en-US" b="0" dirty="0"/>
              <a:t> AAI [6]. </a:t>
            </a:r>
          </a:p>
          <a:p>
            <a:r>
              <a:rPr lang="en-US" b="0" dirty="0"/>
              <a:t>2. A service for </a:t>
            </a:r>
            <a:r>
              <a:rPr lang="en-US" dirty="0"/>
              <a:t>transferring and downloading data efficiently </a:t>
            </a:r>
            <a:r>
              <a:rPr lang="en-US" b="0" dirty="0"/>
              <a:t>(distributed and high bandwidth); </a:t>
            </a:r>
          </a:p>
          <a:p>
            <a:r>
              <a:rPr lang="en-US" b="0" dirty="0"/>
              <a:t>3. A solution for </a:t>
            </a:r>
            <a:r>
              <a:rPr lang="en-US" dirty="0"/>
              <a:t>long-term archiving of large quantities of open data </a:t>
            </a:r>
            <a:r>
              <a:rPr lang="en-US" b="0" dirty="0"/>
              <a:t>(petabytes) coupled to high-performance storage and compute resources for the (re)analysis of open data; </a:t>
            </a:r>
          </a:p>
          <a:p>
            <a:r>
              <a:rPr lang="en-US" b="0" dirty="0"/>
              <a:t>4. A </a:t>
            </a:r>
            <a:r>
              <a:rPr lang="en-US" dirty="0"/>
              <a:t>federated search capability </a:t>
            </a:r>
            <a:r>
              <a:rPr lang="en-US" b="0" dirty="0"/>
              <a:t>for searching and finding scientific data in a wide variety of domains; </a:t>
            </a:r>
          </a:p>
          <a:p>
            <a:r>
              <a:rPr lang="en-US" b="0" dirty="0"/>
              <a:t>5. A set of </a:t>
            </a:r>
            <a:r>
              <a:rPr lang="en-US" dirty="0"/>
              <a:t>services for data simulation and analysis </a:t>
            </a:r>
            <a:r>
              <a:rPr lang="en-US" b="0" dirty="0"/>
              <a:t>ranging from generic services like </a:t>
            </a:r>
            <a:r>
              <a:rPr lang="en-US" b="0" dirty="0" err="1"/>
              <a:t>Jupyter</a:t>
            </a:r>
            <a:r>
              <a:rPr lang="en-US" b="0" dirty="0"/>
              <a:t> notebooks to domain specific applications per scientific application in the </a:t>
            </a:r>
            <a:r>
              <a:rPr lang="en-US" b="0" dirty="0" err="1"/>
              <a:t>PaN</a:t>
            </a:r>
            <a:r>
              <a:rPr lang="en-US" b="0" dirty="0"/>
              <a:t> software catalogue [5].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1371600"/>
            <a:ext cx="558178" cy="558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2743200"/>
            <a:ext cx="558178" cy="558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4572000"/>
            <a:ext cx="558178" cy="558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3554277"/>
            <a:ext cx="558178" cy="558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5310634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65" y="381000"/>
            <a:ext cx="10357624" cy="446276"/>
          </a:xfrm>
        </p:spPr>
        <p:txBody>
          <a:bodyPr/>
          <a:lstStyle/>
          <a:p>
            <a:r>
              <a:rPr lang="en-US" dirty="0" err="1" smtClean="0">
                <a:solidFill>
                  <a:srgbClr val="A34773"/>
                </a:solidFill>
              </a:rPr>
              <a:t>PaNOSC</a:t>
            </a:r>
            <a:r>
              <a:rPr lang="en-US" dirty="0" smtClean="0">
                <a:solidFill>
                  <a:srgbClr val="A34773"/>
                </a:solidFill>
              </a:rPr>
              <a:t> + </a:t>
            </a:r>
            <a:r>
              <a:rPr lang="en-US" dirty="0" err="1" smtClean="0">
                <a:solidFill>
                  <a:srgbClr val="A34773"/>
                </a:solidFill>
              </a:rPr>
              <a:t>ExPaNDS</a:t>
            </a:r>
            <a:r>
              <a:rPr lang="en-US" dirty="0" smtClean="0">
                <a:solidFill>
                  <a:srgbClr val="A34773"/>
                </a:solidFill>
              </a:rPr>
              <a:t> contribution to EOSC</a:t>
            </a:r>
            <a:endParaRPr lang="en-US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65" y="827276"/>
            <a:ext cx="10130713" cy="5539978"/>
          </a:xfrm>
        </p:spPr>
        <p:txBody>
          <a:bodyPr/>
          <a:lstStyle/>
          <a:p>
            <a:endParaRPr lang="en-US" b="0" dirty="0"/>
          </a:p>
          <a:p>
            <a:pPr marL="457200" indent="-457200">
              <a:buAutoNum type="arabicPeriod"/>
            </a:pPr>
            <a:r>
              <a:rPr lang="en-US" dirty="0" smtClean="0"/>
              <a:t>Petabytes </a:t>
            </a:r>
            <a:r>
              <a:rPr lang="en-US" b="0" dirty="0"/>
              <a:t>of raw and processed data in a wide variety of scientific domains </a:t>
            </a:r>
            <a:endParaRPr lang="en-US" b="0" dirty="0" smtClean="0"/>
          </a:p>
          <a:p>
            <a:pPr marL="457200" indent="-457200">
              <a:buAutoNum type="arabicPeriod"/>
            </a:pPr>
            <a:endParaRPr lang="en-US" b="0" dirty="0"/>
          </a:p>
          <a:p>
            <a:r>
              <a:rPr lang="en-US" b="0" dirty="0"/>
              <a:t>2. </a:t>
            </a:r>
            <a:r>
              <a:rPr lang="en-US" dirty="0"/>
              <a:t>Meta-data </a:t>
            </a:r>
            <a:r>
              <a:rPr lang="en-US" b="0" dirty="0"/>
              <a:t>that will create </a:t>
            </a:r>
            <a:r>
              <a:rPr lang="en-US" dirty="0"/>
              <a:t>FAIR </a:t>
            </a:r>
            <a:r>
              <a:rPr lang="en-US" b="0" dirty="0"/>
              <a:t>raw and processed scientific data </a:t>
            </a:r>
            <a:endParaRPr lang="en-US" b="0" dirty="0" smtClean="0"/>
          </a:p>
          <a:p>
            <a:endParaRPr lang="en-US" b="0" dirty="0"/>
          </a:p>
          <a:p>
            <a:r>
              <a:rPr lang="en-US" b="0" dirty="0"/>
              <a:t>3. </a:t>
            </a:r>
            <a:r>
              <a:rPr lang="en-US" dirty="0"/>
              <a:t>Software </a:t>
            </a:r>
            <a:r>
              <a:rPr lang="en-US" b="0" dirty="0"/>
              <a:t>for generic and specific data simulation and data analysis </a:t>
            </a:r>
            <a:endParaRPr lang="en-US" b="0" dirty="0" smtClean="0"/>
          </a:p>
          <a:p>
            <a:endParaRPr lang="en-US" b="0" dirty="0"/>
          </a:p>
          <a:p>
            <a:r>
              <a:rPr lang="en-US" b="0" dirty="0"/>
              <a:t>4. </a:t>
            </a:r>
            <a:r>
              <a:rPr lang="en-US" dirty="0"/>
              <a:t>Workflows and expertise </a:t>
            </a:r>
            <a:r>
              <a:rPr lang="en-US" b="0" dirty="0"/>
              <a:t>for reducing and </a:t>
            </a:r>
            <a:r>
              <a:rPr lang="en-US" b="0" dirty="0" err="1"/>
              <a:t>analysing</a:t>
            </a:r>
            <a:r>
              <a:rPr lang="en-US" b="0" dirty="0"/>
              <a:t> data </a:t>
            </a:r>
            <a:endParaRPr lang="en-US" b="0" dirty="0" smtClean="0"/>
          </a:p>
          <a:p>
            <a:endParaRPr lang="en-US" b="0" dirty="0"/>
          </a:p>
          <a:p>
            <a:r>
              <a:rPr lang="en-US" b="0" dirty="0"/>
              <a:t>5. </a:t>
            </a:r>
            <a:r>
              <a:rPr lang="en-US" dirty="0"/>
              <a:t>Reference training material </a:t>
            </a:r>
            <a:r>
              <a:rPr lang="en-US" b="0" dirty="0"/>
              <a:t>and </a:t>
            </a:r>
            <a:r>
              <a:rPr lang="en-US" dirty="0"/>
              <a:t>training platform </a:t>
            </a:r>
            <a:r>
              <a:rPr lang="en-US" b="0" dirty="0"/>
              <a:t>for understanding photon and neutron science and associated handling of data </a:t>
            </a:r>
            <a:endParaRPr lang="en-US" b="0" dirty="0" smtClean="0"/>
          </a:p>
          <a:p>
            <a:endParaRPr lang="en-US" b="0" dirty="0"/>
          </a:p>
          <a:p>
            <a:r>
              <a:rPr lang="en-US" b="0" dirty="0"/>
              <a:t>6. </a:t>
            </a:r>
            <a:r>
              <a:rPr lang="en-US" b="0" dirty="0" smtClean="0"/>
              <a:t>Interface to </a:t>
            </a:r>
            <a:r>
              <a:rPr lang="en-US" b="0" dirty="0"/>
              <a:t>large </a:t>
            </a:r>
            <a:r>
              <a:rPr lang="en-US" dirty="0"/>
              <a:t>user communities </a:t>
            </a:r>
            <a:r>
              <a:rPr lang="en-US" b="0" dirty="0"/>
              <a:t>of photon and neutron sources and their expectations for services </a:t>
            </a:r>
          </a:p>
        </p:txBody>
      </p:sp>
    </p:spTree>
    <p:extLst>
      <p:ext uri="{BB962C8B-B14F-4D97-AF65-F5344CB8AC3E}">
        <p14:creationId xmlns:p14="http://schemas.microsoft.com/office/powerpoint/2010/main" val="363893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81163" y="6228257"/>
            <a:ext cx="7462837" cy="345440"/>
            <a:chOff x="1681163" y="6228257"/>
            <a:chExt cx="7462837" cy="345440"/>
          </a:xfrm>
        </p:grpSpPr>
        <p:sp>
          <p:nvSpPr>
            <p:cNvPr id="5" name="object 17"/>
            <p:cNvSpPr txBox="1"/>
            <p:nvPr/>
          </p:nvSpPr>
          <p:spPr>
            <a:xfrm>
              <a:off x="2332113" y="6340712"/>
              <a:ext cx="68118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6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7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462777" y="887374"/>
            <a:ext cx="63190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A34773"/>
                </a:solidFill>
              </a:rPr>
              <a:t>“</a:t>
            </a:r>
            <a:r>
              <a:rPr lang="en-US" sz="2800" b="1" i="1" dirty="0">
                <a:solidFill>
                  <a:srgbClr val="A34773"/>
                </a:solidFill>
              </a:rPr>
              <a:t>Data is going to die if it’s not used, so you want your data to be as easily usable as possible, and a Creative Commons license is an integral part of </a:t>
            </a:r>
            <a:r>
              <a:rPr lang="en-US" sz="2800" b="1" i="1" dirty="0" smtClean="0">
                <a:solidFill>
                  <a:srgbClr val="A34773"/>
                </a:solidFill>
              </a:rPr>
              <a:t>that.</a:t>
            </a:r>
            <a:r>
              <a:rPr lang="en-US" sz="2800" i="1" dirty="0" smtClean="0">
                <a:solidFill>
                  <a:srgbClr val="A34773"/>
                </a:solidFill>
              </a:rPr>
              <a:t>”</a:t>
            </a:r>
            <a:endParaRPr lang="en-US" sz="2800" i="1" dirty="0">
              <a:solidFill>
                <a:srgbClr val="A34773"/>
              </a:solidFill>
            </a:endParaRPr>
          </a:p>
          <a:p>
            <a:r>
              <a:rPr lang="en-US" sz="2800" dirty="0" smtClean="0">
                <a:solidFill>
                  <a:srgbClr val="A34773"/>
                </a:solidFill>
              </a:rPr>
              <a:t>William Noel</a:t>
            </a:r>
            <a:endParaRPr lang="en-US" sz="2800" dirty="0">
              <a:solidFill>
                <a:srgbClr val="A3477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84929" y="2362200"/>
            <a:ext cx="37498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A34773"/>
                </a:solidFill>
              </a:rPr>
              <a:t>Synchrotron tomography </a:t>
            </a:r>
            <a:br>
              <a:rPr lang="en-US" b="1" dirty="0" smtClean="0">
                <a:solidFill>
                  <a:srgbClr val="A34773"/>
                </a:solidFill>
              </a:rPr>
            </a:br>
            <a:r>
              <a:rPr lang="en-US" b="1" dirty="0" smtClean="0">
                <a:solidFill>
                  <a:srgbClr val="A34773"/>
                </a:solidFill>
              </a:rPr>
              <a:t/>
            </a:r>
            <a:br>
              <a:rPr lang="en-US" b="1" dirty="0" smtClean="0">
                <a:solidFill>
                  <a:srgbClr val="A34773"/>
                </a:solidFill>
              </a:rPr>
            </a:br>
            <a:r>
              <a:rPr lang="en-GB" dirty="0" err="1"/>
              <a:t>Porcier</a:t>
            </a:r>
            <a:r>
              <a:rPr lang="en-GB" dirty="0"/>
              <a:t> S. M., </a:t>
            </a:r>
            <a:r>
              <a:rPr lang="en-GB" dirty="0" err="1"/>
              <a:t>Berruyer</a:t>
            </a:r>
            <a:r>
              <a:rPr lang="en-GB" dirty="0"/>
              <a:t> C., </a:t>
            </a:r>
            <a:r>
              <a:rPr lang="en-GB" dirty="0" err="1"/>
              <a:t>Pasqali</a:t>
            </a:r>
            <a:r>
              <a:rPr lang="en-GB" dirty="0"/>
              <a:t> S., </a:t>
            </a:r>
            <a:r>
              <a:rPr lang="en-GB" dirty="0" err="1"/>
              <a:t>Ikram</a:t>
            </a:r>
            <a:r>
              <a:rPr lang="en-GB" dirty="0"/>
              <a:t> S., </a:t>
            </a:r>
            <a:r>
              <a:rPr lang="en-GB" dirty="0" err="1"/>
              <a:t>Berthet</a:t>
            </a:r>
            <a:r>
              <a:rPr lang="en-GB" dirty="0"/>
              <a:t> D., </a:t>
            </a:r>
            <a:r>
              <a:rPr lang="en-GB" dirty="0" err="1"/>
              <a:t>Tafforeau</a:t>
            </a:r>
            <a:r>
              <a:rPr lang="en-GB" dirty="0"/>
              <a:t> P. « </a:t>
            </a:r>
            <a:r>
              <a:rPr lang="en-GB" b="1" dirty="0"/>
              <a:t>Wild crocodiles hunted to make mummies in Roman Egypt: Evidence from synchrotron imaging</a:t>
            </a:r>
            <a:r>
              <a:rPr lang="en-GB" dirty="0"/>
              <a:t> ». Journal of Archaeological Science, 1 </a:t>
            </a:r>
            <a:r>
              <a:rPr lang="en-GB" dirty="0" err="1"/>
              <a:t>octobre</a:t>
            </a:r>
            <a:r>
              <a:rPr lang="en-GB" dirty="0"/>
              <a:t> 2019. Vol. 110, p. 105009. DOI : </a:t>
            </a:r>
            <a:r>
              <a:rPr lang="en-GB" u="sng" dirty="0">
                <a:hlinkClick r:id="rId6" tooltip="Persistent link using digital object identifier"/>
              </a:rPr>
              <a:t>https://doi.org/10.1016/j.jas.2019.105009</a:t>
            </a:r>
            <a:endParaRPr lang="en-US" b="1" dirty="0"/>
          </a:p>
        </p:txBody>
      </p:sp>
      <p:pic>
        <p:nvPicPr>
          <p:cNvPr id="23" name="Picture 22" descr="Crocodylus_9000159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7765"/>
            <a:ext cx="5296535" cy="297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72" y="0"/>
            <a:ext cx="7365032" cy="6742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138" y="76200"/>
            <a:ext cx="9367024" cy="1477328"/>
          </a:xfrm>
        </p:spPr>
        <p:txBody>
          <a:bodyPr/>
          <a:lstStyle/>
          <a:p>
            <a:r>
              <a:rPr lang="en-US" sz="3200" dirty="0" smtClean="0">
                <a:solidFill>
                  <a:srgbClr val="A34773"/>
                </a:solidFill>
              </a:rPr>
              <a:t>Why we make data open ?</a:t>
            </a:r>
            <a:br>
              <a:rPr lang="en-US" sz="3200" dirty="0" smtClean="0">
                <a:solidFill>
                  <a:srgbClr val="A34773"/>
                </a:solidFill>
              </a:rPr>
            </a:br>
            <a:r>
              <a:rPr lang="en-US" sz="3200" dirty="0">
                <a:solidFill>
                  <a:srgbClr val="A34773"/>
                </a:solidFill>
              </a:rPr>
              <a:t/>
            </a:r>
            <a:br>
              <a:rPr lang="en-US" sz="3200" dirty="0">
                <a:solidFill>
                  <a:srgbClr val="A34773"/>
                </a:solidFill>
              </a:rPr>
            </a:br>
            <a:r>
              <a:rPr lang="en-US" sz="3200" dirty="0" smtClean="0">
                <a:solidFill>
                  <a:srgbClr val="A34773"/>
                </a:solidFill>
              </a:rPr>
              <a:t>on http://paleo.esrf.fr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272024" cy="446276"/>
          </a:xfrm>
        </p:spPr>
        <p:txBody>
          <a:bodyPr/>
          <a:lstStyle/>
          <a:p>
            <a:r>
              <a:rPr lang="en-US" dirty="0" smtClean="0">
                <a:solidFill>
                  <a:srgbClr val="A34773"/>
                </a:solidFill>
              </a:rPr>
              <a:t>Questions de Laurent </a:t>
            </a:r>
            <a:r>
              <a:rPr lang="en-US" dirty="0" err="1" smtClean="0">
                <a:solidFill>
                  <a:srgbClr val="A34773"/>
                </a:solidFill>
              </a:rPr>
              <a:t>Lellouch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1424424" cy="5170646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fr-FR" dirty="0" smtClean="0"/>
              <a:t>Avez-vous </a:t>
            </a:r>
            <a:r>
              <a:rPr lang="fr-FR" dirty="0"/>
              <a:t>des attente vis-à-vis la France comme pays hôte d'ESRF? (</a:t>
            </a:r>
            <a:r>
              <a:rPr lang="fr-FR" dirty="0" err="1"/>
              <a:t>e.g</a:t>
            </a:r>
            <a:r>
              <a:rPr lang="fr-FR" dirty="0"/>
              <a:t>. des connections internet à très haut débit, l'accès à des centres de calcul, etc</a:t>
            </a:r>
            <a:r>
              <a:rPr lang="fr-FR" dirty="0" smtClean="0"/>
              <a:t>.)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OUI – connections </a:t>
            </a:r>
            <a:r>
              <a:rPr lang="fr-FR" dirty="0" err="1" smtClean="0">
                <a:solidFill>
                  <a:srgbClr val="FF0000"/>
                </a:solidFill>
              </a:rPr>
              <a:t>tres</a:t>
            </a:r>
            <a:r>
              <a:rPr lang="fr-FR" dirty="0" smtClean="0">
                <a:solidFill>
                  <a:srgbClr val="FF0000"/>
                </a:solidFill>
              </a:rPr>
              <a:t> haut </a:t>
            </a:r>
            <a:r>
              <a:rPr lang="fr-FR" dirty="0" err="1" smtClean="0">
                <a:solidFill>
                  <a:srgbClr val="FF0000"/>
                </a:solidFill>
              </a:rPr>
              <a:t>debit</a:t>
            </a:r>
            <a:r>
              <a:rPr lang="fr-FR" dirty="0" smtClean="0">
                <a:solidFill>
                  <a:srgbClr val="FF0000"/>
                </a:solidFill>
              </a:rPr>
              <a:t> vers des centres de calcul / cloud</a:t>
            </a:r>
            <a:endParaRPr lang="fr-FR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dirty="0" smtClean="0"/>
              <a:t>Quels </a:t>
            </a:r>
            <a:r>
              <a:rPr lang="fr-FR" dirty="0"/>
              <a:t>sont les coûts financiers et humains associés à la mise en place de </a:t>
            </a:r>
            <a:r>
              <a:rPr lang="fr-FR" dirty="0" err="1"/>
              <a:t>PaNOSC</a:t>
            </a:r>
            <a:r>
              <a:rPr lang="fr-FR" dirty="0"/>
              <a:t> au niveau de l'ESRF</a:t>
            </a:r>
            <a:r>
              <a:rPr lang="fr-FR" dirty="0" smtClean="0"/>
              <a:t>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4-5 CDI + 3 COD +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 smtClean="0">
                <a:solidFill>
                  <a:srgbClr val="FF0000"/>
                </a:solidFill>
              </a:rPr>
              <a:t> million euros (archivage long terme)</a:t>
            </a:r>
            <a:endParaRPr lang="fr-FR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dirty="0" smtClean="0"/>
              <a:t>Avez-vous </a:t>
            </a:r>
            <a:r>
              <a:rPr lang="fr-FR" dirty="0"/>
              <a:t>une idée des coûts qui seront associés au maintien de la contribution de l'ESRF à </a:t>
            </a:r>
            <a:r>
              <a:rPr lang="fr-FR" dirty="0" err="1"/>
              <a:t>PaNOSC</a:t>
            </a:r>
            <a:r>
              <a:rPr lang="fr-FR" dirty="0" smtClean="0"/>
              <a:t>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3 CDI + 100 mille euros / ans (archivage long terme)</a:t>
            </a:r>
            <a:endParaRPr lang="fr-FR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fr-FR" dirty="0" smtClean="0"/>
              <a:t>Même </a:t>
            </a:r>
            <a:r>
              <a:rPr lang="fr-FR" dirty="0"/>
              <a:t>question pour l'intégration de </a:t>
            </a:r>
            <a:r>
              <a:rPr lang="fr-FR" dirty="0" err="1"/>
              <a:t>PaNOSC</a:t>
            </a:r>
            <a:r>
              <a:rPr lang="fr-FR" dirty="0"/>
              <a:t> dans EOSC et l'ouverture à des communautés au delà de celle des utilisateurs d'infrastructures </a:t>
            </a:r>
            <a:r>
              <a:rPr lang="fr-FR" dirty="0" err="1"/>
              <a:t>PaN</a:t>
            </a:r>
            <a:r>
              <a:rPr lang="fr-FR" dirty="0"/>
              <a:t>? En particulier, est-ce que ces infrastructures ont actuellement les moyens de proposer les services à des communautés plus grandes</a:t>
            </a:r>
            <a:r>
              <a:rPr lang="fr-FR" dirty="0" smtClean="0"/>
              <a:t>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NON</a:t>
            </a: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56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304800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Conclusion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914400"/>
            <a:ext cx="10130713" cy="59093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PaNOSC</a:t>
            </a:r>
            <a:r>
              <a:rPr lang="en-US" dirty="0" smtClean="0"/>
              <a:t> vision is to create a Scientific Data Commons for Photon and Neutron sources and make the data available via the EOSC (whatever that may be)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PaNOSC</a:t>
            </a:r>
            <a:r>
              <a:rPr lang="en-US" dirty="0" smtClean="0"/>
              <a:t> will collaborate closely with </a:t>
            </a:r>
            <a:r>
              <a:rPr lang="en-US" dirty="0" err="1" smtClean="0"/>
              <a:t>ExPaNDS</a:t>
            </a:r>
            <a:r>
              <a:rPr lang="en-US" dirty="0" smtClean="0"/>
              <a:t> to make FAIR data a reality for all </a:t>
            </a:r>
            <a:r>
              <a:rPr lang="en-US" dirty="0" err="1" smtClean="0"/>
              <a:t>PaN</a:t>
            </a:r>
            <a:r>
              <a:rPr lang="en-US" dirty="0" smtClean="0"/>
              <a:t> RIs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PaNOSC</a:t>
            </a:r>
            <a:r>
              <a:rPr lang="en-US" dirty="0" smtClean="0"/>
              <a:t> has been running for 1 year and is now up to speed however the implementation of EOSC is still not defined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PaNOSC</a:t>
            </a:r>
            <a:r>
              <a:rPr lang="en-US" dirty="0" smtClean="0">
                <a:solidFill>
                  <a:srgbClr val="FF0000"/>
                </a:solidFill>
              </a:rPr>
              <a:t> et CNRS </a:t>
            </a:r>
            <a:r>
              <a:rPr lang="en-US" dirty="0" err="1" smtClean="0">
                <a:solidFill>
                  <a:srgbClr val="FF0000"/>
                </a:solidFill>
              </a:rPr>
              <a:t>doit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travailler</a:t>
            </a:r>
            <a:r>
              <a:rPr lang="en-US" dirty="0" smtClean="0">
                <a:solidFill>
                  <a:srgbClr val="FF0000"/>
                </a:solidFill>
              </a:rPr>
              <a:t> ensemble </a:t>
            </a:r>
            <a:r>
              <a:rPr lang="en-US" smtClean="0">
                <a:solidFill>
                  <a:srgbClr val="FF0000"/>
                </a:solidFill>
              </a:rPr>
              <a:t>sur des </a:t>
            </a:r>
            <a:r>
              <a:rPr lang="en-US" dirty="0" err="1" smtClean="0">
                <a:solidFill>
                  <a:srgbClr val="FF0000"/>
                </a:solidFill>
              </a:rPr>
              <a:t>sujets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comme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l’archivage</a:t>
            </a:r>
            <a:r>
              <a:rPr lang="en-US" dirty="0" smtClean="0">
                <a:solidFill>
                  <a:srgbClr val="FF0000"/>
                </a:solidFill>
              </a:rPr>
              <a:t> long </a:t>
            </a:r>
            <a:r>
              <a:rPr lang="en-US" dirty="0" err="1" smtClean="0">
                <a:solidFill>
                  <a:srgbClr val="FF0000"/>
                </a:solidFill>
              </a:rPr>
              <a:t>terme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politique</a:t>
            </a:r>
            <a:r>
              <a:rPr lang="en-US" dirty="0" smtClean="0">
                <a:solidFill>
                  <a:srgbClr val="FF0000"/>
                </a:solidFill>
              </a:rPr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données</a:t>
            </a:r>
            <a:r>
              <a:rPr lang="en-US" dirty="0" smtClean="0">
                <a:solidFill>
                  <a:srgbClr val="FF0000"/>
                </a:solidFill>
              </a:rPr>
              <a:t>, API de </a:t>
            </a:r>
            <a:r>
              <a:rPr lang="en-US" dirty="0" err="1" smtClean="0">
                <a:solidFill>
                  <a:srgbClr val="FF0000"/>
                </a:solidFill>
              </a:rPr>
              <a:t>recherche</a:t>
            </a:r>
            <a:r>
              <a:rPr lang="en-US" dirty="0" smtClean="0">
                <a:solidFill>
                  <a:srgbClr val="FF0000"/>
                </a:solidFill>
              </a:rPr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donnée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logiciels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scientifiques</a:t>
            </a:r>
            <a:r>
              <a:rPr lang="en-US" dirty="0" smtClean="0">
                <a:solidFill>
                  <a:srgbClr val="FF0000"/>
                </a:solidFill>
              </a:rPr>
              <a:t> open source, et aider les </a:t>
            </a:r>
            <a:r>
              <a:rPr lang="en-US" dirty="0" err="1" smtClean="0">
                <a:solidFill>
                  <a:srgbClr val="FF0000"/>
                </a:solidFill>
              </a:rPr>
              <a:t>scientifiques</a:t>
            </a:r>
            <a:r>
              <a:rPr lang="en-US" dirty="0" smtClean="0">
                <a:solidFill>
                  <a:srgbClr val="FF0000"/>
                </a:solidFill>
              </a:rPr>
              <a:t> à </a:t>
            </a:r>
            <a:r>
              <a:rPr lang="en-US" dirty="0" err="1" smtClean="0">
                <a:solidFill>
                  <a:srgbClr val="FF0000"/>
                </a:solidFill>
              </a:rPr>
              <a:t>partager</a:t>
            </a:r>
            <a:r>
              <a:rPr lang="en-US" dirty="0" smtClean="0">
                <a:solidFill>
                  <a:srgbClr val="FF0000"/>
                </a:solidFill>
              </a:rPr>
              <a:t> et </a:t>
            </a:r>
            <a:r>
              <a:rPr lang="en-US" dirty="0" err="1" smtClean="0">
                <a:solidFill>
                  <a:srgbClr val="FF0000"/>
                </a:solidFill>
              </a:rPr>
              <a:t>reutiliser</a:t>
            </a:r>
            <a:r>
              <a:rPr lang="en-US" dirty="0" smtClean="0">
                <a:solidFill>
                  <a:srgbClr val="FF0000"/>
                </a:solidFill>
              </a:rPr>
              <a:t> les </a:t>
            </a:r>
            <a:r>
              <a:rPr lang="en-US" dirty="0" err="1" smtClean="0">
                <a:solidFill>
                  <a:srgbClr val="FF0000"/>
                </a:solidFill>
              </a:rPr>
              <a:t>données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681163" y="6436360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75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Vision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40626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b="0" dirty="0"/>
              <a:t>The EOSC could become the </a:t>
            </a:r>
            <a:r>
              <a:rPr lang="en-US" dirty="0"/>
              <a:t>GitHub of Open Science in Europe</a:t>
            </a:r>
            <a:r>
              <a:rPr lang="en-US" b="0" dirty="0"/>
              <a:t>. This means making it a platform for scientists to share their data analysis and workflows and link these back to open data and other workflows – either their own, or that of other scientists. To achieve this, it will be necessary to provide scientists with a personal space where they can create content (data analysis </a:t>
            </a:r>
            <a:r>
              <a:rPr lang="en-US" b="0" dirty="0" smtClean="0"/>
              <a:t>recipes</a:t>
            </a:r>
            <a:r>
              <a:rPr lang="en-US" b="0" dirty="0"/>
              <a:t>, workflows, publications), store </a:t>
            </a:r>
            <a:r>
              <a:rPr lang="en-US" b="0" dirty="0" err="1"/>
              <a:t>analysed</a:t>
            </a:r>
            <a:r>
              <a:rPr lang="en-US" b="0" dirty="0"/>
              <a:t> data and share their work with collaborators via a versioning system like </a:t>
            </a:r>
            <a:r>
              <a:rPr lang="en-US" b="0" dirty="0" err="1"/>
              <a:t>git</a:t>
            </a:r>
            <a:r>
              <a:rPr lang="en-US" b="0" dirty="0"/>
              <a:t>. </a:t>
            </a:r>
            <a:endParaRPr lang="en-US" b="0" dirty="0" smtClean="0"/>
          </a:p>
          <a:p>
            <a:endParaRPr lang="en-US" b="0" dirty="0"/>
          </a:p>
          <a:p>
            <a:r>
              <a:rPr lang="en-US" dirty="0" smtClean="0">
                <a:solidFill>
                  <a:srgbClr val="FF0000"/>
                </a:solidFill>
              </a:rPr>
              <a:t>Example of a different approach to building a platform for Open Science à la EOSC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 https://cos.io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582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10043" cy="615553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> in the EOSC context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297873" y="381000"/>
            <a:ext cx="11887200" cy="571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38188" r="81275"/>
          <a:stretch/>
        </p:blipFill>
        <p:spPr>
          <a:xfrm>
            <a:off x="1676400" y="1141753"/>
            <a:ext cx="1905000" cy="419349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/>
          <a:stretch/>
        </p:blipFill>
        <p:spPr>
          <a:xfrm>
            <a:off x="4372125" y="1121556"/>
            <a:ext cx="3738695" cy="3956125"/>
          </a:xfrm>
          <a:prstGeom prst="rect">
            <a:avLst/>
          </a:prstGeom>
          <a:blipFill dpi="0" rotWithShape="1">
            <a:blip r:embed="rId4">
              <a:alphaModFix amt="88000"/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56" y="1899226"/>
            <a:ext cx="2541178" cy="207619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38100"/>
          </a:effectLst>
        </p:spPr>
      </p:pic>
      <p:sp>
        <p:nvSpPr>
          <p:cNvPr id="9" name="Rectangle 8"/>
          <p:cNvSpPr/>
          <p:nvPr/>
        </p:nvSpPr>
        <p:spPr>
          <a:xfrm>
            <a:off x="1415018" y="5943600"/>
            <a:ext cx="28358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Cluster projects</a:t>
            </a:r>
          </a:p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FAIR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4665819" y="5943600"/>
            <a:ext cx="32357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Photon + Neutron</a:t>
            </a:r>
          </a:p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ESFRI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9096242" y="5943600"/>
            <a:ext cx="9949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ESRF</a:t>
            </a:r>
            <a:br>
              <a:rPr lang="en-US" sz="3200" b="1" dirty="0" smtClean="0">
                <a:solidFill>
                  <a:srgbClr val="A34773"/>
                </a:solidFill>
              </a:rPr>
            </a:br>
            <a:r>
              <a:rPr lang="en-US" sz="3200" b="1" dirty="0" smtClean="0">
                <a:solidFill>
                  <a:srgbClr val="A34773"/>
                </a:solidFill>
              </a:rPr>
              <a:t>EBS</a:t>
            </a:r>
            <a:endParaRPr lang="en-US" sz="3200" b="1" dirty="0"/>
          </a:p>
        </p:txBody>
      </p:sp>
      <p:sp>
        <p:nvSpPr>
          <p:cNvPr id="13" name="Right Arrow 12"/>
          <p:cNvSpPr/>
          <p:nvPr/>
        </p:nvSpPr>
        <p:spPr>
          <a:xfrm>
            <a:off x="3657600" y="2895600"/>
            <a:ext cx="762000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158156" y="2794818"/>
            <a:ext cx="762000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97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1043424" cy="615553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> Resources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4801314"/>
          </a:xfrm>
        </p:spPr>
        <p:txBody>
          <a:bodyPr/>
          <a:lstStyle/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https://panosc.eu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github.com/panosc-eu/panosc</a:t>
            </a:r>
            <a:r>
              <a:rPr lang="en-US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“Enabling Open Science for Photon and Neutron sources”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presented at ICALEPCS 2019 </a:t>
            </a:r>
            <a:r>
              <a:rPr lang="en-GB" u="sng" dirty="0" smtClean="0">
                <a:hlinkClick r:id="rId4"/>
              </a:rPr>
              <a:t>http</a:t>
            </a:r>
            <a:r>
              <a:rPr lang="en-GB" u="sng" dirty="0">
                <a:hlinkClick r:id="rId4"/>
              </a:rPr>
              <a:t>://</a:t>
            </a:r>
            <a:r>
              <a:rPr lang="en-GB" u="sng" dirty="0" smtClean="0">
                <a:hlinkClick r:id="rId4"/>
              </a:rPr>
              <a:t>icalepcs2019.vrws.de/papers/tubpl02.pdf</a:t>
            </a:r>
            <a:endParaRPr lang="en-GB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PaNOSC</a:t>
            </a:r>
            <a:r>
              <a:rPr lang="en-US" dirty="0" smtClean="0"/>
              <a:t> Position Paper </a:t>
            </a:r>
            <a:r>
              <a:rPr lang="en-US" dirty="0"/>
              <a:t>-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github.com/panosc-eu/panosc/blob/master/Work%20Packages/WP6%20EOSC%20Integration/PaNOSC_EOSC_position_paper.pdf</a:t>
            </a:r>
            <a:r>
              <a:rPr lang="en-US" dirty="0" smtClean="0"/>
              <a:t> </a:t>
            </a:r>
            <a:r>
              <a:rPr lang="en-GB" dirty="0"/>
              <a:t/>
            </a:r>
            <a:br>
              <a:rPr lang="en-GB" dirty="0"/>
            </a:br>
            <a:endParaRPr lang="en-US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616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3058998"/>
            <a:ext cx="11043424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BACKUP SLIDES</a:t>
            </a:r>
            <a:endParaRPr lang="en-US" sz="4000" dirty="0">
              <a:solidFill>
                <a:srgbClr val="A3477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004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9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"/>
            <a:ext cx="3931416" cy="5897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2043999"/>
            <a:ext cx="4000214" cy="33827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09" y="991214"/>
            <a:ext cx="6315075" cy="10763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7456" y="55352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Baker, M. 1,500 scientists lift the lid on reproducibility. </a:t>
            </a:r>
            <a:r>
              <a:rPr lang="en-US" i="1" dirty="0"/>
              <a:t>Nature</a:t>
            </a:r>
            <a:r>
              <a:rPr lang="en-US" dirty="0"/>
              <a:t> </a:t>
            </a:r>
            <a:r>
              <a:rPr lang="en-US" b="1" dirty="0"/>
              <a:t>533, </a:t>
            </a:r>
            <a:r>
              <a:rPr lang="en-US" dirty="0"/>
              <a:t>452–454 (2016) </a:t>
            </a:r>
            <a:r>
              <a:rPr lang="en-US" dirty="0" smtClean="0"/>
              <a:t>doi:10.1038/533452a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62776" y="152400"/>
            <a:ext cx="9367024" cy="492443"/>
          </a:xfrm>
        </p:spPr>
        <p:txBody>
          <a:bodyPr/>
          <a:lstStyle/>
          <a:p>
            <a:r>
              <a:rPr lang="en-US" sz="3200" dirty="0" smtClean="0">
                <a:solidFill>
                  <a:srgbClr val="A34773"/>
                </a:solidFill>
              </a:rPr>
              <a:t>Reproducibility crisis in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8049" y="3657498"/>
            <a:ext cx="1924063" cy="2462213"/>
          </a:xfrm>
        </p:spPr>
        <p:txBody>
          <a:bodyPr/>
          <a:lstStyle/>
          <a:p>
            <a:pPr algn="l"/>
            <a:r>
              <a:rPr lang="en-US" sz="4000" i="1" dirty="0" smtClean="0">
                <a:solidFill>
                  <a:srgbClr val="A34773"/>
                </a:solidFill>
              </a:rPr>
              <a:t>State of Open Data</a:t>
            </a:r>
            <a:br>
              <a:rPr lang="en-US" sz="4000" i="1" dirty="0" smtClean="0">
                <a:solidFill>
                  <a:srgbClr val="A34773"/>
                </a:solidFill>
              </a:rPr>
            </a:br>
            <a:r>
              <a:rPr lang="en-US" sz="4000" i="1" dirty="0" smtClean="0">
                <a:solidFill>
                  <a:srgbClr val="A34773"/>
                </a:solidFill>
              </a:rPr>
              <a:t>2019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9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" y="76255"/>
            <a:ext cx="2476728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579971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digitalscience.figshare.com/articles/The_State_of_Open_Data_Report_2019/9980783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613694"/>
              </p:ext>
            </p:extLst>
          </p:nvPr>
        </p:nvGraphicFramePr>
        <p:xfrm>
          <a:off x="2667000" y="76255"/>
          <a:ext cx="9429749" cy="569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443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0357624" cy="446276"/>
          </a:xfrm>
        </p:spPr>
        <p:txBody>
          <a:bodyPr/>
          <a:lstStyle/>
          <a:p>
            <a:r>
              <a:rPr lang="en-US" dirty="0" smtClean="0">
                <a:solidFill>
                  <a:srgbClr val="A34773"/>
                </a:solidFill>
              </a:rPr>
              <a:t>What is the European Open Science Cloud ?</a:t>
            </a:r>
            <a:endParaRPr lang="en-US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0130713" cy="5170646"/>
          </a:xfrm>
        </p:spPr>
        <p:txBody>
          <a:bodyPr/>
          <a:lstStyle/>
          <a:p>
            <a:r>
              <a:rPr lang="en-US" b="0" dirty="0" smtClean="0"/>
              <a:t>“</a:t>
            </a:r>
            <a:r>
              <a:rPr lang="en-US" dirty="0" smtClean="0"/>
              <a:t>The </a:t>
            </a:r>
            <a:r>
              <a:rPr lang="en-US" dirty="0"/>
              <a:t>main goal of the EOSC initiative was to offer European researchers a virtual environment with free, open, and seamless services for the storage, management, analysis and re-use of research publications, data and software that are linked to their research activities across borders and disciplines. </a:t>
            </a:r>
            <a:endParaRPr lang="en-US" dirty="0" smtClean="0"/>
          </a:p>
          <a:p>
            <a:endParaRPr lang="en-US" b="0" dirty="0"/>
          </a:p>
          <a:p>
            <a:r>
              <a:rPr lang="en-US" b="0" dirty="0"/>
              <a:t>The model proposed for </a:t>
            </a:r>
            <a:r>
              <a:rPr lang="en-US" b="0" dirty="0" err="1"/>
              <a:t>realising</a:t>
            </a:r>
            <a:r>
              <a:rPr lang="en-US" b="0" dirty="0"/>
              <a:t> EOSC was to </a:t>
            </a:r>
            <a:r>
              <a:rPr lang="en-US" dirty="0"/>
              <a:t>federate existing and newly developed research data infrastructures under a common governance structure</a:t>
            </a:r>
            <a:r>
              <a:rPr lang="en-US" b="0" dirty="0"/>
              <a:t>, assist the </a:t>
            </a:r>
            <a:r>
              <a:rPr lang="en-US" dirty="0"/>
              <a:t>shared procurement </a:t>
            </a:r>
            <a:r>
              <a:rPr lang="en-US" b="0" dirty="0"/>
              <a:t>of additional required capacity from public and private service providers, and </a:t>
            </a:r>
            <a:r>
              <a:rPr lang="en-US" dirty="0"/>
              <a:t>support the development of added-value services </a:t>
            </a:r>
            <a:r>
              <a:rPr lang="en-US" b="0" dirty="0"/>
              <a:t>for the exploitation of research data. </a:t>
            </a:r>
            <a:r>
              <a:rPr lang="en-US" b="0" dirty="0" smtClean="0"/>
              <a:t>“</a:t>
            </a:r>
          </a:p>
          <a:p>
            <a:endParaRPr lang="en-US" b="0" dirty="0"/>
          </a:p>
          <a:p>
            <a:r>
              <a:rPr lang="en-US" b="0" i="1" dirty="0" smtClean="0"/>
              <a:t>EOSC Partnership Proposal – 16 December 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80183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1" y="228600"/>
            <a:ext cx="2590800" cy="615553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A34773"/>
                </a:solidFill>
              </a:rPr>
              <a:t>EOSC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9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83" y="228600"/>
            <a:ext cx="7854624" cy="58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10357624" cy="446276"/>
          </a:xfrm>
        </p:spPr>
        <p:txBody>
          <a:bodyPr/>
          <a:lstStyle/>
          <a:p>
            <a:r>
              <a:rPr lang="en-US" dirty="0" smtClean="0">
                <a:solidFill>
                  <a:srgbClr val="A34773"/>
                </a:solidFill>
              </a:rPr>
              <a:t>Feedback to the Executive Board </a:t>
            </a:r>
            <a:r>
              <a:rPr lang="en-US" b="0" dirty="0" smtClean="0">
                <a:solidFill>
                  <a:srgbClr val="A34773"/>
                </a:solidFill>
              </a:rPr>
              <a:t>(</a:t>
            </a:r>
            <a:r>
              <a:rPr lang="en-US" b="0" dirty="0" err="1" smtClean="0">
                <a:solidFill>
                  <a:srgbClr val="A34773"/>
                </a:solidFill>
              </a:rPr>
              <a:t>PanOSC</a:t>
            </a:r>
            <a:r>
              <a:rPr lang="en-US" b="0" dirty="0" smtClean="0">
                <a:solidFill>
                  <a:srgbClr val="A34773"/>
                </a:solidFill>
              </a:rPr>
              <a:t> Position Paper)</a:t>
            </a:r>
            <a:endParaRPr lang="en-US" b="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6" y="1194561"/>
            <a:ext cx="11272024" cy="443198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rovide</a:t>
            </a:r>
            <a:r>
              <a:rPr lang="en-US" b="0" dirty="0" smtClean="0"/>
              <a:t> </a:t>
            </a:r>
            <a:r>
              <a:rPr lang="en-US" b="0" dirty="0"/>
              <a:t>a clear </a:t>
            </a:r>
            <a:r>
              <a:rPr lang="en-US" b="0" dirty="0" smtClean="0"/>
              <a:t>technical definition of </a:t>
            </a:r>
            <a:r>
              <a:rPr lang="en-US" dirty="0" smtClean="0">
                <a:solidFill>
                  <a:srgbClr val="A34773"/>
                </a:solidFill>
              </a:rPr>
              <a:t>“</a:t>
            </a:r>
            <a:r>
              <a:rPr lang="en-US" dirty="0">
                <a:solidFill>
                  <a:srgbClr val="A34773"/>
                </a:solidFill>
              </a:rPr>
              <a:t>what is the </a:t>
            </a:r>
            <a:r>
              <a:rPr lang="en-US" dirty="0" smtClean="0">
                <a:solidFill>
                  <a:srgbClr val="A34773"/>
                </a:solidFill>
              </a:rPr>
              <a:t>EOSC”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efine</a:t>
            </a:r>
            <a:r>
              <a:rPr lang="en-US" b="0" dirty="0" smtClean="0"/>
              <a:t> </a:t>
            </a:r>
            <a:r>
              <a:rPr lang="en-US" b="0" dirty="0"/>
              <a:t>common </a:t>
            </a:r>
            <a:r>
              <a:rPr lang="en-US" dirty="0">
                <a:solidFill>
                  <a:srgbClr val="A34773"/>
                </a:solidFill>
              </a:rPr>
              <a:t>standards</a:t>
            </a:r>
            <a:r>
              <a:rPr lang="en-US" b="0" dirty="0"/>
              <a:t> </a:t>
            </a:r>
            <a:r>
              <a:rPr lang="en-US" b="0" dirty="0">
                <a:solidFill>
                  <a:srgbClr val="A34773"/>
                </a:solidFill>
              </a:rPr>
              <a:t>for</a:t>
            </a:r>
            <a:r>
              <a:rPr lang="en-US" b="0" dirty="0"/>
              <a:t> </a:t>
            </a:r>
            <a:r>
              <a:rPr lang="en-US" dirty="0">
                <a:solidFill>
                  <a:srgbClr val="A34773"/>
                </a:solidFill>
              </a:rPr>
              <a:t>FAIR data </a:t>
            </a:r>
            <a:r>
              <a:rPr lang="en-US" b="0" dirty="0"/>
              <a:t>so that the different scientific fields have a common approach and </a:t>
            </a:r>
            <a:r>
              <a:rPr lang="en-US" b="0" dirty="0" smtClean="0"/>
              <a:t>understanding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rovide</a:t>
            </a:r>
            <a:r>
              <a:rPr lang="en-US" b="0" dirty="0" smtClean="0"/>
              <a:t> </a:t>
            </a:r>
            <a:r>
              <a:rPr lang="en-US" dirty="0">
                <a:solidFill>
                  <a:srgbClr val="A34773"/>
                </a:solidFill>
              </a:rPr>
              <a:t>long-term sustainable plan </a:t>
            </a:r>
            <a:r>
              <a:rPr lang="en-US" b="0" dirty="0"/>
              <a:t>for how the EOSC will be maintained and </a:t>
            </a:r>
            <a:r>
              <a:rPr lang="en-US" b="0" dirty="0" smtClean="0"/>
              <a:t>financed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rovide</a:t>
            </a:r>
            <a:r>
              <a:rPr lang="en-US" b="0" dirty="0" smtClean="0"/>
              <a:t> </a:t>
            </a:r>
            <a:r>
              <a:rPr lang="en-US" dirty="0">
                <a:solidFill>
                  <a:srgbClr val="A34773"/>
                </a:solidFill>
              </a:rPr>
              <a:t>cloud resources </a:t>
            </a:r>
            <a:r>
              <a:rPr lang="en-US" b="0" dirty="0"/>
              <a:t>for running data analysis workflows and simulations, </a:t>
            </a:r>
            <a:r>
              <a:rPr lang="en-US" b="0" dirty="0" smtClean="0"/>
              <a:t>ideally enough </a:t>
            </a:r>
            <a:r>
              <a:rPr lang="en-US" b="0" dirty="0"/>
              <a:t>to make a significant difference for users needing access to computing resources beyond what can be offered by the </a:t>
            </a:r>
            <a:r>
              <a:rPr lang="en-US" b="0" dirty="0" err="1"/>
              <a:t>PaNOSC</a:t>
            </a:r>
            <a:r>
              <a:rPr lang="en-US" b="0" dirty="0"/>
              <a:t> </a:t>
            </a:r>
            <a:r>
              <a:rPr lang="en-US" b="0" dirty="0" smtClean="0"/>
              <a:t>partners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ollaborate</a:t>
            </a:r>
            <a:r>
              <a:rPr lang="en-US" b="0" dirty="0" smtClean="0"/>
              <a:t> </a:t>
            </a:r>
            <a:r>
              <a:rPr lang="en-US" b="0" dirty="0"/>
              <a:t>with </a:t>
            </a:r>
            <a:r>
              <a:rPr lang="en-US" dirty="0">
                <a:solidFill>
                  <a:srgbClr val="A34773"/>
                </a:solidFill>
              </a:rPr>
              <a:t>publishers</a:t>
            </a:r>
            <a:r>
              <a:rPr lang="en-US" b="0" dirty="0"/>
              <a:t> to </a:t>
            </a:r>
            <a:r>
              <a:rPr lang="en-US" b="0" dirty="0" err="1"/>
              <a:t>generalise</a:t>
            </a:r>
            <a:r>
              <a:rPr lang="en-US" b="0" dirty="0"/>
              <a:t> the requirement for citing data in publications and </a:t>
            </a:r>
            <a:r>
              <a:rPr lang="en-US" dirty="0">
                <a:solidFill>
                  <a:srgbClr val="A34773"/>
                </a:solidFill>
              </a:rPr>
              <a:t>making open data a publication</a:t>
            </a:r>
            <a:r>
              <a:rPr lang="en-US" b="0" dirty="0">
                <a:solidFill>
                  <a:srgbClr val="A34773"/>
                </a:solidFill>
              </a:rPr>
              <a:t> </a:t>
            </a:r>
            <a:r>
              <a:rPr lang="en-US" b="0" dirty="0"/>
              <a:t>in its own </a:t>
            </a:r>
            <a:r>
              <a:rPr lang="en-US" b="0" dirty="0" smtClean="0"/>
              <a:t>right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rovide</a:t>
            </a:r>
            <a:r>
              <a:rPr lang="en-US" b="0" dirty="0" smtClean="0"/>
              <a:t> </a:t>
            </a:r>
            <a:r>
              <a:rPr lang="en-US" dirty="0">
                <a:solidFill>
                  <a:srgbClr val="A34773"/>
                </a:solidFill>
              </a:rPr>
              <a:t>documentation</a:t>
            </a:r>
            <a:r>
              <a:rPr lang="en-US" b="0" dirty="0"/>
              <a:t> and training material on </a:t>
            </a:r>
            <a:r>
              <a:rPr lang="en-US" b="0" dirty="0" smtClean="0"/>
              <a:t>the EOSC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o</a:t>
            </a:r>
            <a:r>
              <a:rPr lang="en-US" b="0" dirty="0" smtClean="0"/>
              <a:t> </a:t>
            </a:r>
            <a:r>
              <a:rPr lang="en-US" b="0" dirty="0"/>
              <a:t>a </a:t>
            </a:r>
            <a:r>
              <a:rPr lang="en-US" dirty="0">
                <a:solidFill>
                  <a:srgbClr val="A34773"/>
                </a:solidFill>
              </a:rPr>
              <a:t>cost-benefit analysis </a:t>
            </a:r>
            <a:r>
              <a:rPr lang="en-US" b="0" dirty="0"/>
              <a:t>of what the EOSC </a:t>
            </a:r>
            <a:r>
              <a:rPr lang="en-US" b="0" dirty="0" smtClean="0"/>
              <a:t>provides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74155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76" y="527964"/>
            <a:ext cx="7310043" cy="615553"/>
          </a:xfrm>
        </p:spPr>
        <p:txBody>
          <a:bodyPr/>
          <a:lstStyle/>
          <a:p>
            <a:r>
              <a:rPr lang="en-US" sz="4000" dirty="0" smtClean="0">
                <a:solidFill>
                  <a:srgbClr val="A34773"/>
                </a:solidFill>
              </a:rPr>
              <a:t>PUMA publication metrics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777" y="1548992"/>
            <a:ext cx="5557024" cy="4693593"/>
          </a:xfrm>
        </p:spPr>
        <p:txBody>
          <a:bodyPr/>
          <a:lstStyle/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pc="-1" dirty="0">
                <a:solidFill>
                  <a:srgbClr val="000000"/>
                </a:solidFill>
                <a:latin typeface="Verdana"/>
                <a:ea typeface="DejaVu Sans"/>
              </a:rPr>
              <a:t>Publications and citations per instrument</a:t>
            </a:r>
          </a:p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latin typeface="Verdana"/>
              </a:rPr>
              <a:t>Delay between a proposal and a publication</a:t>
            </a:r>
          </a:p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b="0" spc="-1" dirty="0">
                <a:solidFill>
                  <a:srgbClr val="000000"/>
                </a:solidFill>
                <a:latin typeface="Verdana"/>
              </a:rPr>
              <a:t>Countries and laboratories which use </a:t>
            </a:r>
            <a:r>
              <a:rPr lang="en-GB" b="0" spc="-1" dirty="0" smtClean="0">
                <a:solidFill>
                  <a:srgbClr val="000000"/>
                </a:solidFill>
                <a:latin typeface="Verdana"/>
              </a:rPr>
              <a:t>ILL (ESRF, …) </a:t>
            </a:r>
            <a:r>
              <a:rPr lang="en-GB" b="0" spc="-1" dirty="0">
                <a:solidFill>
                  <a:srgbClr val="000000"/>
                </a:solidFill>
                <a:latin typeface="Verdana"/>
              </a:rPr>
              <a:t>data</a:t>
            </a:r>
          </a:p>
          <a:p>
            <a:pPr marL="801180" lvl="1" indent="-342900">
              <a:spcBef>
                <a:spcPts val="479"/>
              </a:spcBef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GB" sz="1600" spc="-1" dirty="0">
                <a:solidFill>
                  <a:srgbClr val="000000"/>
                </a:solidFill>
                <a:latin typeface="Verdana"/>
              </a:rPr>
              <a:t>Look for potential new users</a:t>
            </a:r>
          </a:p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latin typeface="Verdana"/>
              </a:rPr>
              <a:t>Scientific trends</a:t>
            </a:r>
          </a:p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>
                <a:solidFill>
                  <a:srgbClr val="000000"/>
                </a:solidFill>
                <a:latin typeface="Verdana"/>
              </a:rPr>
              <a:t>Impact factor per science </a:t>
            </a:r>
            <a:r>
              <a:rPr lang="en-GB" spc="-1" dirty="0" smtClean="0">
                <a:solidFill>
                  <a:srgbClr val="000000"/>
                </a:solidFill>
                <a:latin typeface="Verdana"/>
              </a:rPr>
              <a:t>facility</a:t>
            </a:r>
          </a:p>
          <a:p>
            <a:pPr marL="34380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 dirty="0" smtClean="0">
                <a:solidFill>
                  <a:srgbClr val="A34773"/>
                </a:solidFill>
                <a:latin typeface="Verdana"/>
              </a:rPr>
              <a:t>Integrate in </a:t>
            </a:r>
            <a:r>
              <a:rPr lang="en-GB" spc="-1" dirty="0" err="1" smtClean="0">
                <a:solidFill>
                  <a:srgbClr val="A34773"/>
                </a:solidFill>
                <a:latin typeface="Verdana"/>
              </a:rPr>
              <a:t>OpenAIRE</a:t>
            </a:r>
            <a:r>
              <a:rPr lang="en-GB" spc="-1" dirty="0" smtClean="0">
                <a:solidFill>
                  <a:srgbClr val="A34773"/>
                </a:solidFill>
                <a:latin typeface="Verdana"/>
              </a:rPr>
              <a:t> ?</a:t>
            </a:r>
            <a:endParaRPr lang="en-GB" spc="-1" dirty="0">
              <a:solidFill>
                <a:srgbClr val="A34773"/>
              </a:solidFill>
              <a:latin typeface="Verdana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63429"/>
            <a:ext cx="5889097" cy="42175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8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11010266" y="0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8064A2"/>
                </a:solidFill>
              </a:rPr>
              <a:t>WP7</a:t>
            </a:r>
            <a:endParaRPr lang="en-US" sz="4000" b="1" dirty="0">
              <a:solidFill>
                <a:srgbClr val="8064A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376943"/>
            <a:ext cx="558178" cy="5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310043" cy="615553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> in the EOSC context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297873" y="381000"/>
            <a:ext cx="11887200" cy="571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38188" r="81275"/>
          <a:stretch/>
        </p:blipFill>
        <p:spPr>
          <a:xfrm>
            <a:off x="1676400" y="1141753"/>
            <a:ext cx="1905000" cy="419349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/>
          <a:stretch/>
        </p:blipFill>
        <p:spPr>
          <a:xfrm>
            <a:off x="4372125" y="1121556"/>
            <a:ext cx="3738695" cy="3956125"/>
          </a:xfrm>
          <a:prstGeom prst="rect">
            <a:avLst/>
          </a:prstGeom>
          <a:blipFill dpi="0" rotWithShape="1">
            <a:blip r:embed="rId4">
              <a:alphaModFix amt="88000"/>
            </a:blip>
            <a:srcRect/>
            <a:tile tx="0" ty="0" sx="100000" sy="100000" flip="none" algn="tl"/>
          </a:blipFill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56" y="1899226"/>
            <a:ext cx="2541178" cy="207619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38100"/>
          </a:effectLst>
        </p:spPr>
      </p:pic>
      <p:sp>
        <p:nvSpPr>
          <p:cNvPr id="9" name="Rectangle 8"/>
          <p:cNvSpPr/>
          <p:nvPr/>
        </p:nvSpPr>
        <p:spPr>
          <a:xfrm>
            <a:off x="1415018" y="5943600"/>
            <a:ext cx="28358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Cluster projects</a:t>
            </a:r>
          </a:p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FAIR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4665819" y="5943600"/>
            <a:ext cx="32357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Photon + Neutron</a:t>
            </a:r>
          </a:p>
          <a:p>
            <a:pPr algn="ctr"/>
            <a:r>
              <a:rPr lang="en-US" sz="3200" b="1" dirty="0" smtClean="0">
                <a:solidFill>
                  <a:srgbClr val="A34773"/>
                </a:solidFill>
              </a:rPr>
              <a:t>ESFRI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9096242" y="5943600"/>
            <a:ext cx="9949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ESRF</a:t>
            </a:r>
            <a:br>
              <a:rPr lang="en-US" sz="3200" b="1" dirty="0" smtClean="0">
                <a:solidFill>
                  <a:srgbClr val="A34773"/>
                </a:solidFill>
              </a:rPr>
            </a:br>
            <a:r>
              <a:rPr lang="en-US" sz="3200" b="1" dirty="0" smtClean="0">
                <a:solidFill>
                  <a:srgbClr val="A34773"/>
                </a:solidFill>
              </a:rPr>
              <a:t>EBS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56" y="218655"/>
            <a:ext cx="1794624" cy="155579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3" name="Right Arrow 12"/>
          <p:cNvSpPr/>
          <p:nvPr/>
        </p:nvSpPr>
        <p:spPr>
          <a:xfrm>
            <a:off x="3657600" y="2895600"/>
            <a:ext cx="762000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158156" y="2794818"/>
            <a:ext cx="762000" cy="609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lbow Connector 15"/>
          <p:cNvCxnSpPr/>
          <p:nvPr/>
        </p:nvCxnSpPr>
        <p:spPr>
          <a:xfrm rot="5400000" flipH="1">
            <a:off x="4894284" y="-1173028"/>
            <a:ext cx="736922" cy="9856000"/>
          </a:xfrm>
          <a:prstGeom prst="bentConnector4">
            <a:avLst>
              <a:gd name="adj1" fmla="val -318782"/>
              <a:gd name="adj2" fmla="val 102694"/>
            </a:avLst>
          </a:prstGeom>
          <a:ln w="38100">
            <a:solidFill>
              <a:srgbClr val="A34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92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/>
          <a:stretch/>
        </p:blipFill>
        <p:spPr>
          <a:xfrm>
            <a:off x="6978317" y="392494"/>
            <a:ext cx="5294778" cy="560270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57200" y="1219212"/>
            <a:ext cx="6553201" cy="4524375"/>
          </a:xfrm>
          <a:custGeom>
            <a:avLst/>
            <a:gdLst/>
            <a:ahLst/>
            <a:cxnLst/>
            <a:rect l="l" t="t" r="r" b="b"/>
            <a:pathLst>
              <a:path w="11278870" h="4524375">
                <a:moveTo>
                  <a:pt x="0" y="4523968"/>
                </a:moveTo>
                <a:lnTo>
                  <a:pt x="11278793" y="4523968"/>
                </a:lnTo>
                <a:lnTo>
                  <a:pt x="11278793" y="0"/>
                </a:lnTo>
                <a:lnTo>
                  <a:pt x="0" y="0"/>
                </a:lnTo>
                <a:lnTo>
                  <a:pt x="0" y="4523968"/>
                </a:lnTo>
                <a:close/>
              </a:path>
            </a:pathLst>
          </a:custGeom>
          <a:solidFill>
            <a:srgbClr val="EAEAEB"/>
          </a:solidFill>
        </p:spPr>
        <p:txBody>
          <a:bodyPr wrap="square" lIns="0" tIns="0" rIns="0" bIns="0" rtlCol="0"/>
          <a:lstStyle/>
          <a:p>
            <a:endParaRPr sz="1600">
              <a:latin typeface="Muli" pitchFamily="2" charset="77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776" y="381000"/>
            <a:ext cx="731004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dirty="0" err="1">
                <a:solidFill>
                  <a:srgbClr val="A34773"/>
                </a:solidFill>
              </a:rPr>
              <a:t>PaNOSC</a:t>
            </a:r>
            <a:r>
              <a:rPr lang="en-GB" sz="4000" dirty="0">
                <a:solidFill>
                  <a:srgbClr val="A34773"/>
                </a:solidFill>
              </a:rPr>
              <a:t> </a:t>
            </a:r>
            <a:r>
              <a:rPr lang="en-GB" sz="4000" dirty="0" smtClean="0">
                <a:solidFill>
                  <a:srgbClr val="A34773"/>
                </a:solidFill>
              </a:rPr>
              <a:t>factsheet</a:t>
            </a:r>
            <a:endParaRPr sz="4000" spc="125" dirty="0">
              <a:solidFill>
                <a:srgbClr val="A34773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1" y="1219212"/>
            <a:ext cx="6553200" cy="4863368"/>
          </a:xfrm>
          <a:prstGeom prst="rect">
            <a:avLst/>
          </a:prstGeom>
          <a:solidFill>
            <a:srgbClr val="E7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ts val="1000"/>
              </a:spcAft>
              <a:buFont typeface="Arial" pitchFamily="34" charset="0"/>
              <a:defRPr b="1" kern="1200">
                <a:solidFill>
                  <a:srgbClr val="0098D4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1500"/>
              </a:spcAft>
              <a:buFont typeface="Arial" pitchFamily="34" charset="0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500"/>
              </a:spcAft>
              <a:buFont typeface="Arial" pitchFamily="34" charset="0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400"/>
              </a:spcAft>
              <a:buClr>
                <a:srgbClr val="0098D4"/>
              </a:buClr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0098D4"/>
              </a:buClr>
              <a:buFont typeface="ITCOfficinaSans LT Book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spc="-1" dirty="0" smtClean="0">
                <a:solidFill>
                  <a:prstClr val="black"/>
                </a:solidFill>
                <a:latin typeface="Arial"/>
              </a:rPr>
              <a:t>Call:</a:t>
            </a:r>
            <a:r>
              <a:rPr lang="en-US" sz="1600" spc="-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Horizon 2020 InfraEOSC-04 </a:t>
            </a:r>
          </a:p>
          <a:p>
            <a:pPr>
              <a:spcAft>
                <a:spcPts val="600"/>
              </a:spcAft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Partners: </a:t>
            </a:r>
            <a:r>
              <a:rPr lang="en-GB" sz="1600" dirty="0" smtClean="0">
                <a:solidFill>
                  <a:srgbClr val="0070C0"/>
                </a:solidFill>
                <a:latin typeface="Arial"/>
              </a:rPr>
              <a:t>ESRF, ILL, XFEL.EU, ESS, CERIC-ERIC, ELI-DC, EGI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/>
              </a:rPr>
              <a:t>Description:</a:t>
            </a:r>
            <a:r>
              <a:rPr lang="en-GB" sz="1600" b="0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latin typeface="Arial"/>
              </a:rPr>
              <a:t>cluster of ESFRI Photon and Neutron sources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/>
              </a:rPr>
              <a:t>Observers/non-funded: </a:t>
            </a:r>
            <a:r>
              <a:rPr lang="en-GB" sz="1600" dirty="0" smtClean="0">
                <a:solidFill>
                  <a:srgbClr val="0070C0"/>
                </a:solidFill>
                <a:latin typeface="Arial"/>
              </a:rPr>
              <a:t> GÉANT, EUDAT, national </a:t>
            </a:r>
            <a:r>
              <a:rPr lang="en-GB" sz="1600" dirty="0" err="1" smtClean="0">
                <a:solidFill>
                  <a:srgbClr val="0070C0"/>
                </a:solidFill>
                <a:latin typeface="Arial"/>
              </a:rPr>
              <a:t>Ris</a:t>
            </a:r>
            <a:endParaRPr lang="en-GB" sz="1600" dirty="0">
              <a:solidFill>
                <a:srgbClr val="0070C0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tx1"/>
                </a:solidFill>
                <a:latin typeface="Arial"/>
              </a:rPr>
              <a:t>Co-funded project</a:t>
            </a:r>
            <a:r>
              <a:rPr lang="en-GB" sz="1600" dirty="0" smtClean="0">
                <a:solidFill>
                  <a:srgbClr val="0070C0"/>
                </a:solidFill>
                <a:latin typeface="Arial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Arial"/>
              </a:rPr>
              <a:t>ExPaNDS</a:t>
            </a:r>
            <a:endParaRPr lang="en-GB" sz="1600" dirty="0" smtClean="0">
              <a:solidFill>
                <a:srgbClr val="0070C0"/>
              </a:solidFill>
              <a:latin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600" dirty="0" smtClean="0">
                <a:solidFill>
                  <a:prstClr val="black"/>
                </a:solidFill>
                <a:latin typeface="Arial"/>
              </a:rPr>
              <a:t>Linked 3</a:t>
            </a:r>
            <a:r>
              <a:rPr lang="en-GB" sz="1600" baseline="30000" dirty="0" smtClean="0">
                <a:solidFill>
                  <a:prstClr val="black"/>
                </a:solidFill>
                <a:latin typeface="Arial"/>
              </a:rPr>
              <a:t>rd</a:t>
            </a:r>
            <a:r>
              <a:rPr lang="en-GB" sz="1600" dirty="0" smtClean="0">
                <a:solidFill>
                  <a:prstClr val="black"/>
                </a:solidFill>
                <a:latin typeface="Arial"/>
              </a:rPr>
              <a:t> parties via EGI:  </a:t>
            </a:r>
            <a:r>
              <a:rPr lang="en-GB" sz="1600" dirty="0" smtClean="0">
                <a:solidFill>
                  <a:srgbClr val="0070C0"/>
                </a:solidFill>
                <a:latin typeface="Arial"/>
              </a:rPr>
              <a:t>DESY, STFC, CESNET</a:t>
            </a:r>
            <a:endParaRPr lang="en-GB" sz="1600" dirty="0">
              <a:solidFill>
                <a:srgbClr val="0070C0"/>
              </a:solidFill>
              <a:latin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Status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Started 1/12/2018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err="1">
                <a:solidFill>
                  <a:prstClr val="black"/>
                </a:solidFill>
                <a:latin typeface="Arial"/>
              </a:rPr>
              <a:t>Github</a:t>
            </a:r>
            <a:r>
              <a:rPr lang="en-US" sz="1600" spc="-1" dirty="0">
                <a:solidFill>
                  <a:srgbClr val="0070C0"/>
                </a:solidFill>
                <a:latin typeface="Arial"/>
              </a:rPr>
              <a:t>: https://github.com/panosc-eu </a:t>
            </a:r>
            <a:endParaRPr lang="en-US" sz="1600" b="0" spc="-1" dirty="0" smtClean="0">
              <a:solidFill>
                <a:srgbClr val="0070C0"/>
              </a:solidFill>
              <a:latin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prstClr val="black"/>
                </a:solidFill>
                <a:latin typeface="Arial"/>
              </a:rPr>
              <a:t>Home page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: https://panosc.eu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prstClr val="black"/>
                </a:solidFill>
                <a:latin typeface="Arial"/>
              </a:rPr>
              <a:t>Twitter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: @</a:t>
            </a:r>
            <a:r>
              <a:rPr lang="en-US" sz="1600" spc="-1" dirty="0" err="1" smtClean="0">
                <a:solidFill>
                  <a:srgbClr val="0070C0"/>
                </a:solidFill>
                <a:latin typeface="Arial"/>
              </a:rPr>
              <a:t>PaNOSC_eu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 #PaNOSC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Budget: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12 M€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prstClr val="black"/>
                </a:solidFill>
                <a:latin typeface="Arial"/>
              </a:rPr>
              <a:t>Coordinator:</a:t>
            </a:r>
            <a:r>
              <a:rPr lang="en-US" sz="1600" b="0" spc="-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ESRF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Started: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1/12/2018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Ends: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     1/12/2022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1600" spc="-1" dirty="0" smtClean="0">
                <a:solidFill>
                  <a:srgbClr val="000000"/>
                </a:solidFill>
                <a:latin typeface="Arial"/>
              </a:rPr>
              <a:t>Duration: </a:t>
            </a:r>
            <a:r>
              <a:rPr lang="en-US" sz="1600" spc="-1" dirty="0" smtClean="0">
                <a:solidFill>
                  <a:srgbClr val="0070C0"/>
                </a:solidFill>
                <a:latin typeface="Arial"/>
              </a:rPr>
              <a:t>4 years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81163" y="6228257"/>
            <a:ext cx="7462837" cy="345440"/>
            <a:chOff x="1681163" y="6228257"/>
            <a:chExt cx="7462837" cy="345440"/>
          </a:xfrm>
        </p:grpSpPr>
        <p:sp>
          <p:nvSpPr>
            <p:cNvPr id="19" name="object 17"/>
            <p:cNvSpPr txBox="1"/>
            <p:nvPr/>
          </p:nvSpPr>
          <p:spPr>
            <a:xfrm>
              <a:off x="2332113" y="6340712"/>
              <a:ext cx="68118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20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21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76" y="5290227"/>
            <a:ext cx="1794624" cy="1555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1" y="228600"/>
            <a:ext cx="2590800" cy="1231106"/>
          </a:xfrm>
        </p:spPr>
        <p:txBody>
          <a:bodyPr/>
          <a:lstStyle/>
          <a:p>
            <a:pPr algn="l"/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/>
            </a:r>
            <a:br>
              <a:rPr lang="en-US" sz="4000" dirty="0" smtClean="0">
                <a:solidFill>
                  <a:srgbClr val="A34773"/>
                </a:solidFill>
              </a:rPr>
            </a:br>
            <a:r>
              <a:rPr lang="en-US" sz="4000" dirty="0" smtClean="0">
                <a:solidFill>
                  <a:srgbClr val="A34773"/>
                </a:solidFill>
              </a:rPr>
              <a:t>goals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4000" y="304800"/>
            <a:ext cx="281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Muli Regular"/>
                <a:cs typeface="Muli Regular"/>
              </a:rPr>
              <a:t>PaNOSC</a:t>
            </a:r>
            <a:r>
              <a:rPr lang="en-US" sz="1600" dirty="0" smtClean="0">
                <a:latin typeface="Muli Regular"/>
                <a:cs typeface="Muli Regular"/>
              </a:rPr>
              <a:t> works closely with the </a:t>
            </a:r>
            <a:r>
              <a:rPr lang="en-US" sz="1600" dirty="0" err="1" smtClean="0">
                <a:latin typeface="Muli Regular"/>
                <a:cs typeface="Muli Regular"/>
              </a:rPr>
              <a:t>PaN</a:t>
            </a:r>
            <a:r>
              <a:rPr lang="en-US" sz="1600" dirty="0" smtClean="0">
                <a:latin typeface="Muli Regular"/>
                <a:cs typeface="Muli Regular"/>
              </a:rPr>
              <a:t> sources in Europe to develop common policies, strategies and solutions in the area of FAIR data policy, data management and data services, integrating them into the EOSC. </a:t>
            </a:r>
            <a:endParaRPr lang="en-US" sz="1600" dirty="0">
              <a:latin typeface="Muli Regular"/>
              <a:cs typeface="Muli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6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7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9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14" name="Picture 13" descr="Schermata 2019-09-06 alle 16.54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0"/>
            <a:ext cx="5869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509" y="152400"/>
            <a:ext cx="11679432" cy="1231106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A34773"/>
                </a:solidFill>
              </a:rPr>
              <a:t>PaNOSC</a:t>
            </a:r>
            <a:r>
              <a:rPr lang="en-US" sz="4000" dirty="0" smtClean="0">
                <a:solidFill>
                  <a:srgbClr val="A34773"/>
                </a:solidFill>
              </a:rPr>
              <a:t> = data policy + management + analysis</a:t>
            </a:r>
            <a:br>
              <a:rPr lang="en-US" sz="4000" dirty="0" smtClean="0">
                <a:solidFill>
                  <a:srgbClr val="A34773"/>
                </a:solidFill>
              </a:rPr>
            </a:br>
            <a:r>
              <a:rPr lang="en-US" sz="4000" dirty="0" smtClean="0">
                <a:solidFill>
                  <a:srgbClr val="A34773"/>
                </a:solidFill>
              </a:rPr>
              <a:t>                   + simulation + training</a:t>
            </a:r>
            <a:endParaRPr lang="en-US" sz="4000" dirty="0">
              <a:solidFill>
                <a:srgbClr val="A34773"/>
              </a:solidFill>
            </a:endParaRPr>
          </a:p>
        </p:txBody>
      </p:sp>
      <p:sp>
        <p:nvSpPr>
          <p:cNvPr id="3" name="Flowchart: Data 2"/>
          <p:cNvSpPr/>
          <p:nvPr/>
        </p:nvSpPr>
        <p:spPr>
          <a:xfrm>
            <a:off x="357845" y="2183043"/>
            <a:ext cx="1981200" cy="31242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FAIR</a:t>
            </a:r>
            <a:br>
              <a:rPr lang="en-US" sz="2000" b="1" dirty="0" smtClean="0"/>
            </a:br>
            <a:endParaRPr lang="en-US" sz="2000" b="1" dirty="0" smtClean="0"/>
          </a:p>
          <a:p>
            <a:pPr algn="ctr"/>
            <a:r>
              <a:rPr lang="en-US" sz="2000" b="1" dirty="0" smtClean="0"/>
              <a:t>Data Policy</a:t>
            </a:r>
            <a:br>
              <a:rPr lang="en-US" sz="2000" b="1" dirty="0" smtClean="0"/>
            </a:br>
            <a:endParaRPr lang="en-US" sz="2000" b="1" dirty="0" smtClean="0"/>
          </a:p>
          <a:p>
            <a:pPr algn="ctr"/>
            <a:r>
              <a:rPr lang="en-US" sz="2000" b="1" dirty="0" smtClean="0"/>
              <a:t>DMP</a:t>
            </a:r>
            <a:br>
              <a:rPr lang="en-US" sz="2000" b="1" dirty="0" smtClean="0"/>
            </a:br>
            <a:endParaRPr lang="en-US" sz="2000" b="1" dirty="0" smtClean="0"/>
          </a:p>
          <a:p>
            <a:pPr algn="ctr"/>
            <a:r>
              <a:rPr lang="en-US" sz="2000" b="1" dirty="0" smtClean="0"/>
              <a:t>Certify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Storage</a:t>
            </a:r>
            <a:endParaRPr lang="en-US" sz="2000" b="1" dirty="0"/>
          </a:p>
        </p:txBody>
      </p:sp>
      <p:sp>
        <p:nvSpPr>
          <p:cNvPr id="15" name="Flowchart: Data 14"/>
          <p:cNvSpPr/>
          <p:nvPr/>
        </p:nvSpPr>
        <p:spPr>
          <a:xfrm>
            <a:off x="2788475" y="2183043"/>
            <a:ext cx="2037357" cy="31242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FAIR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Metadata </a:t>
            </a:r>
            <a:r>
              <a:rPr lang="en-US" sz="2000" b="1" dirty="0" err="1" smtClean="0"/>
              <a:t>elogbook</a:t>
            </a:r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Data Format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Data</a:t>
            </a:r>
          </a:p>
          <a:p>
            <a:pPr algn="ctr"/>
            <a:r>
              <a:rPr lang="en-US" sz="2000" b="1" dirty="0" smtClean="0"/>
              <a:t>Portal</a:t>
            </a:r>
          </a:p>
        </p:txBody>
      </p:sp>
      <p:sp>
        <p:nvSpPr>
          <p:cNvPr id="17" name="Flowchart: Data 16"/>
          <p:cNvSpPr/>
          <p:nvPr/>
        </p:nvSpPr>
        <p:spPr>
          <a:xfrm>
            <a:off x="5174298" y="2199455"/>
            <a:ext cx="2091469" cy="31242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Analysis Portal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 smtClean="0"/>
              <a:t>Jupyter</a:t>
            </a:r>
            <a:r>
              <a:rPr lang="en-US" b="1" dirty="0" smtClean="0"/>
              <a:t> notebooks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Compute resources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Algorithms</a:t>
            </a:r>
            <a:endParaRPr lang="en-US" b="1" dirty="0"/>
          </a:p>
        </p:txBody>
      </p:sp>
      <p:sp>
        <p:nvSpPr>
          <p:cNvPr id="18" name="Flowchart: Data 17"/>
          <p:cNvSpPr/>
          <p:nvPr/>
        </p:nvSpPr>
        <p:spPr>
          <a:xfrm>
            <a:off x="7539020" y="2221729"/>
            <a:ext cx="2112638" cy="31242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Algorithms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err="1" smtClean="0"/>
              <a:t>Jupyter</a:t>
            </a:r>
            <a:endParaRPr lang="en-US" b="1" dirty="0" smtClean="0"/>
          </a:p>
          <a:p>
            <a:pPr algn="ctr"/>
            <a:r>
              <a:rPr lang="en-US" b="1" dirty="0" smtClean="0"/>
              <a:t>Notebooks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Compute </a:t>
            </a:r>
            <a:r>
              <a:rPr lang="en-US" b="1" dirty="0" smtClean="0"/>
              <a:t>resources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127272" y="5277932"/>
            <a:ext cx="2074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Data Policy</a:t>
            </a:r>
            <a:endParaRPr lang="en-US" sz="3200" b="1" dirty="0"/>
          </a:p>
        </p:txBody>
      </p:sp>
      <p:sp>
        <p:nvSpPr>
          <p:cNvPr id="20" name="Rectangle 19"/>
          <p:cNvSpPr/>
          <p:nvPr/>
        </p:nvSpPr>
        <p:spPr>
          <a:xfrm>
            <a:off x="2643086" y="5277933"/>
            <a:ext cx="184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Metadata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39245" y="5277934"/>
            <a:ext cx="1575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Analysis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00889" y="5282625"/>
            <a:ext cx="2016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Simulation</a:t>
            </a:r>
          </a:p>
        </p:txBody>
      </p:sp>
      <p:sp>
        <p:nvSpPr>
          <p:cNvPr id="23" name="Flowchart: Data 22"/>
          <p:cNvSpPr/>
          <p:nvPr/>
        </p:nvSpPr>
        <p:spPr>
          <a:xfrm>
            <a:off x="9903741" y="2190077"/>
            <a:ext cx="1981200" cy="31242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</a:t>
            </a:r>
            <a:r>
              <a:rPr lang="en-US" b="1" dirty="0" smtClean="0"/>
              <a:t>-training platform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Training material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Workshop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Code camps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9868686" y="5241803"/>
            <a:ext cx="1541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A34773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8496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Up Arrow 32"/>
          <p:cNvSpPr/>
          <p:nvPr/>
        </p:nvSpPr>
        <p:spPr>
          <a:xfrm>
            <a:off x="4495596" y="2160607"/>
            <a:ext cx="1980792" cy="3465365"/>
          </a:xfrm>
          <a:prstGeom prst="upArrow">
            <a:avLst/>
          </a:prstGeom>
          <a:gradFill>
            <a:gsLst>
              <a:gs pos="0">
                <a:srgbClr val="A3477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53" y="188688"/>
            <a:ext cx="7310043" cy="590931"/>
          </a:xfrm>
        </p:spPr>
        <p:txBody>
          <a:bodyPr/>
          <a:lstStyle/>
          <a:p>
            <a:pPr lvl="1"/>
            <a:r>
              <a:rPr lang="en-GB" sz="3840" b="1" dirty="0" smtClean="0">
                <a:solidFill>
                  <a:schemeClr val="accent2"/>
                </a:solidFill>
              </a:rPr>
              <a:t>Data management enables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61495" y="5137868"/>
            <a:ext cx="12816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Raw Data</a:t>
            </a:r>
            <a:endParaRPr lang="en-US" sz="2160" dirty="0"/>
          </a:p>
        </p:txBody>
      </p:sp>
      <p:sp>
        <p:nvSpPr>
          <p:cNvPr id="9" name="Rectangle 8"/>
          <p:cNvSpPr/>
          <p:nvPr/>
        </p:nvSpPr>
        <p:spPr>
          <a:xfrm>
            <a:off x="7061495" y="3977644"/>
            <a:ext cx="179677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Reduced Data</a:t>
            </a:r>
            <a:br>
              <a:rPr lang="en-GB" sz="2160" b="1" dirty="0">
                <a:solidFill>
                  <a:schemeClr val="accent2"/>
                </a:solidFill>
                <a:cs typeface="HelveticaNeueLT Com 65 Md"/>
              </a:rPr>
            </a:br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Archived Data</a:t>
            </a:r>
            <a:endParaRPr lang="en-US" sz="2160" dirty="0"/>
          </a:p>
        </p:txBody>
      </p:sp>
      <p:sp>
        <p:nvSpPr>
          <p:cNvPr id="10" name="Rectangle 9"/>
          <p:cNvSpPr/>
          <p:nvPr/>
        </p:nvSpPr>
        <p:spPr>
          <a:xfrm>
            <a:off x="7061495" y="2615857"/>
            <a:ext cx="1853905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Open Data</a:t>
            </a:r>
            <a:br>
              <a:rPr lang="en-GB" sz="2160" b="1" dirty="0">
                <a:solidFill>
                  <a:schemeClr val="accent2"/>
                </a:solidFill>
                <a:cs typeface="HelveticaNeueLT Com 65 Md"/>
              </a:rPr>
            </a:br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Analysed Data</a:t>
            </a:r>
            <a:br>
              <a:rPr lang="en-GB" sz="2160" b="1" dirty="0">
                <a:solidFill>
                  <a:schemeClr val="accent2"/>
                </a:solidFill>
                <a:cs typeface="HelveticaNeueLT Com 65 Md"/>
              </a:rPr>
            </a:br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>Digital Objects</a:t>
            </a:r>
            <a:endParaRPr lang="en-US" sz="216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118126" y="3339672"/>
            <a:ext cx="2735732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57316" y="4293180"/>
            <a:ext cx="2735732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57316" y="5330095"/>
            <a:ext cx="2735732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7434" y="4057101"/>
            <a:ext cx="27584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60" b="1" dirty="0"/>
              <a:t>On-site </a:t>
            </a:r>
            <a:r>
              <a:rPr lang="en-GB" sz="2160" b="1" dirty="0" smtClean="0"/>
              <a:t>data </a:t>
            </a:r>
            <a:r>
              <a:rPr lang="en-GB" sz="2160" b="1" dirty="0"/>
              <a:t>reduction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5099266"/>
            <a:ext cx="33905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60" b="1" dirty="0" smtClean="0"/>
              <a:t>Data + metadata</a:t>
            </a:r>
            <a:endParaRPr lang="en-GB" sz="216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6287" y="3023253"/>
            <a:ext cx="263935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60" b="1" dirty="0" smtClean="0"/>
              <a:t>Federated catalogues</a:t>
            </a:r>
            <a:endParaRPr lang="en-GB" sz="216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079307"/>
            <a:ext cx="10704969" cy="1077218"/>
            <a:chOff x="656073" y="4546402"/>
            <a:chExt cx="7452123" cy="1177261"/>
          </a:xfrm>
        </p:grpSpPr>
        <p:sp>
          <p:nvSpPr>
            <p:cNvPr id="15" name="TextBox 14"/>
            <p:cNvSpPr txBox="1"/>
            <p:nvPr/>
          </p:nvSpPr>
          <p:spPr>
            <a:xfrm>
              <a:off x="3173566" y="4735446"/>
              <a:ext cx="1683550" cy="63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A34773"/>
                  </a:solidFill>
                </a:rPr>
                <a:t>Data </a:t>
              </a:r>
              <a:r>
                <a:rPr lang="en-GB" sz="3200" b="1" dirty="0">
                  <a:solidFill>
                    <a:srgbClr val="A34773"/>
                  </a:solidFill>
                </a:rPr>
                <a:t>analysis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6073" y="4779922"/>
              <a:ext cx="2259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A34773"/>
                  </a:solidFill>
                </a:rPr>
                <a:t>Publications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10690" y="4546402"/>
              <a:ext cx="1497506" cy="1177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A34773"/>
                  </a:solidFill>
                </a:rPr>
                <a:t>Artificial </a:t>
              </a:r>
            </a:p>
            <a:p>
              <a:pPr algn="ctr"/>
              <a:r>
                <a:rPr lang="en-GB" sz="3200" b="1" dirty="0" smtClean="0">
                  <a:solidFill>
                    <a:srgbClr val="A34773"/>
                  </a:solidFill>
                </a:rPr>
                <a:t>Intelligence</a:t>
              </a:r>
              <a:endParaRPr lang="en-GB" sz="3200" b="1" dirty="0">
                <a:solidFill>
                  <a:srgbClr val="A34773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97255" y="4689154"/>
              <a:ext cx="128597" cy="63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GB" sz="3200" b="1" dirty="0">
                <a:solidFill>
                  <a:srgbClr val="A34773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22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23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24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9677400" y="2584729"/>
            <a:ext cx="2233304" cy="1421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60" b="1" dirty="0" smtClean="0">
                <a:solidFill>
                  <a:schemeClr val="accent2"/>
                </a:solidFill>
                <a:cs typeface="HelveticaNeueLT Com 65 Md"/>
              </a:rPr>
              <a:t>Machine Learning</a:t>
            </a:r>
          </a:p>
          <a:p>
            <a:r>
              <a:rPr lang="en-GB" sz="2160" b="1" dirty="0" smtClean="0">
                <a:solidFill>
                  <a:schemeClr val="accent2"/>
                </a:solidFill>
                <a:cs typeface="HelveticaNeueLT Com 65 Md"/>
              </a:rPr>
              <a:t>Algorithms</a:t>
            </a:r>
          </a:p>
          <a:p>
            <a:r>
              <a:rPr lang="en-GB" sz="2160" b="1" dirty="0" smtClean="0">
                <a:solidFill>
                  <a:schemeClr val="accent2"/>
                </a:solidFill>
                <a:cs typeface="HelveticaNeueLT Com 65 Md"/>
              </a:rPr>
              <a:t>Data Mining</a:t>
            </a:r>
            <a:r>
              <a:rPr lang="en-GB" sz="2160" b="1" dirty="0">
                <a:solidFill>
                  <a:schemeClr val="accent2"/>
                </a:solidFill>
                <a:cs typeface="HelveticaNeueLT Com 65 Md"/>
              </a:rPr>
              <a:t/>
            </a:r>
            <a:br>
              <a:rPr lang="en-GB" sz="2160" b="1" dirty="0">
                <a:solidFill>
                  <a:schemeClr val="accent2"/>
                </a:solidFill>
                <a:cs typeface="HelveticaNeueLT Com 65 Md"/>
              </a:rPr>
            </a:br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40894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C03B-A66B-F847-8C48-3EE5FDFF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76" y="243812"/>
            <a:ext cx="7310043" cy="615553"/>
          </a:xfrm>
        </p:spPr>
        <p:txBody>
          <a:bodyPr/>
          <a:lstStyle/>
          <a:p>
            <a:r>
              <a:rPr lang="en-GB" sz="4000" dirty="0" smtClean="0">
                <a:solidFill>
                  <a:srgbClr val="A34773"/>
                </a:solidFill>
              </a:rPr>
              <a:t>Data policy WP2</a:t>
            </a:r>
            <a:endParaRPr lang="en-GB" sz="4000" dirty="0">
              <a:solidFill>
                <a:srgbClr val="A3477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62442-C0C4-774B-A125-C274B07D5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692" y="1268373"/>
            <a:ext cx="6739108" cy="4370427"/>
          </a:xfrm>
        </p:spPr>
        <p:txBody>
          <a:bodyPr/>
          <a:lstStyle/>
          <a:p>
            <a:r>
              <a:rPr lang="en-GB" dirty="0" smtClean="0"/>
              <a:t>Update the </a:t>
            </a:r>
            <a:r>
              <a:rPr lang="en-GB" dirty="0" err="1" smtClean="0"/>
              <a:t>PaNdata</a:t>
            </a:r>
            <a:r>
              <a:rPr lang="en-GB" dirty="0" smtClean="0"/>
              <a:t> data policy</a:t>
            </a:r>
          </a:p>
          <a:p>
            <a:endParaRPr lang="en-GB" sz="2000" b="0" dirty="0"/>
          </a:p>
          <a:p>
            <a:r>
              <a:rPr lang="en-GB" dirty="0" smtClean="0"/>
              <a:t>Include the FAIR concepts and make it FAIR compliant (52 criteria)</a:t>
            </a:r>
            <a:endParaRPr lang="en-GB" b="0" dirty="0" smtClean="0"/>
          </a:p>
          <a:p>
            <a:endParaRPr lang="en-GB" dirty="0"/>
          </a:p>
          <a:p>
            <a:r>
              <a:rPr lang="en-GB" dirty="0" smtClean="0"/>
              <a:t>Update existing Data Policies to be compatible with the Data Policy 2.0 framework</a:t>
            </a:r>
          </a:p>
          <a:p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Develop a tool for Data Management Plans together with </a:t>
            </a:r>
            <a:r>
              <a:rPr lang="en-GB" dirty="0" err="1" smtClean="0">
                <a:solidFill>
                  <a:srgbClr val="FF0000"/>
                </a:solidFill>
              </a:rPr>
              <a:t>ExPaNDS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 smtClean="0"/>
              <a:t>Share outcomes with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81163" y="6228257"/>
            <a:ext cx="7691437" cy="345440"/>
            <a:chOff x="1681163" y="6228257"/>
            <a:chExt cx="7691437" cy="345440"/>
          </a:xfrm>
        </p:grpSpPr>
        <p:sp>
          <p:nvSpPr>
            <p:cNvPr id="10" name="object 17"/>
            <p:cNvSpPr txBox="1"/>
            <p:nvPr/>
          </p:nvSpPr>
          <p:spPr>
            <a:xfrm>
              <a:off x="2332113" y="6344614"/>
              <a:ext cx="7040487" cy="128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50" spc="5" dirty="0">
                  <a:latin typeface="Muli" pitchFamily="2" charset="77"/>
                  <a:cs typeface="Arial"/>
                </a:rPr>
                <a:t>This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project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has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received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funding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from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the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European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Union’s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Horizon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2020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5" dirty="0">
                  <a:latin typeface="Muli" pitchFamily="2" charset="77"/>
                  <a:cs typeface="Arial"/>
                </a:rPr>
                <a:t>research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5" dirty="0">
                  <a:latin typeface="Muli" pitchFamily="2" charset="77"/>
                  <a:cs typeface="Arial"/>
                </a:rPr>
                <a:t>and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innovation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20" dirty="0">
                  <a:latin typeface="Muli" pitchFamily="2" charset="77"/>
                  <a:cs typeface="Arial"/>
                </a:rPr>
                <a:t>programme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under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30" dirty="0">
                  <a:latin typeface="Muli" pitchFamily="2" charset="77"/>
                  <a:cs typeface="Arial"/>
                </a:rPr>
                <a:t>grant</a:t>
              </a:r>
              <a:r>
                <a:rPr sz="750" spc="-10" dirty="0">
                  <a:latin typeface="Muli" pitchFamily="2" charset="77"/>
                  <a:cs typeface="Arial"/>
                </a:rPr>
                <a:t> </a:t>
              </a:r>
              <a:r>
                <a:rPr sz="750" spc="15" dirty="0">
                  <a:latin typeface="Muli" pitchFamily="2" charset="77"/>
                  <a:cs typeface="Arial"/>
                </a:rPr>
                <a:t>agreement</a:t>
              </a:r>
              <a:r>
                <a:rPr sz="750" spc="-10" dirty="0">
                  <a:latin typeface="Muli" pitchFamily="2" charset="77"/>
                  <a:cs typeface="Arial"/>
                </a:rPr>
                <a:t> No. </a:t>
              </a:r>
              <a:r>
                <a:rPr sz="750" spc="30" dirty="0">
                  <a:latin typeface="Muli" pitchFamily="2" charset="77"/>
                  <a:cs typeface="Arial"/>
                </a:rPr>
                <a:t>823852</a:t>
              </a:r>
              <a:endParaRPr sz="750" dirty="0">
                <a:latin typeface="Muli" pitchFamily="2" charset="77"/>
                <a:cs typeface="Arial"/>
              </a:endParaRPr>
            </a:p>
          </p:txBody>
        </p:sp>
        <p:grpSp>
          <p:nvGrpSpPr>
            <p:cNvPr id="11" name="Gruppo 49">
              <a:extLst>
                <a:ext uri="{FF2B5EF4-FFF2-40B4-BE49-F238E27FC236}">
                  <a16:creationId xmlns:a16="http://schemas.microsoft.com/office/drawing/2014/main" id="{7D04B1C9-7F08-9D47-BE96-BA7CF7910F57}"/>
                </a:ext>
              </a:extLst>
            </p:cNvPr>
            <p:cNvGrpSpPr/>
            <p:nvPr/>
          </p:nvGrpSpPr>
          <p:grpSpPr>
            <a:xfrm>
              <a:off x="1681163" y="6228257"/>
              <a:ext cx="486409" cy="345440"/>
              <a:chOff x="995362" y="6228257"/>
              <a:chExt cx="486409" cy="345440"/>
            </a:xfrm>
          </p:grpSpPr>
          <p:sp>
            <p:nvSpPr>
              <p:cNvPr id="12" name="object 18"/>
              <p:cNvSpPr/>
              <p:nvPr/>
            </p:nvSpPr>
            <p:spPr>
              <a:xfrm>
                <a:off x="995362" y="6228257"/>
                <a:ext cx="486409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486409" h="345440">
                    <a:moveTo>
                      <a:pt x="0" y="345097"/>
                    </a:moveTo>
                    <a:lnTo>
                      <a:pt x="486282" y="345097"/>
                    </a:lnTo>
                    <a:lnTo>
                      <a:pt x="486282" y="0"/>
                    </a:lnTo>
                    <a:lnTo>
                      <a:pt x="0" y="0"/>
                    </a:lnTo>
                    <a:lnTo>
                      <a:pt x="0" y="345097"/>
                    </a:lnTo>
                    <a:close/>
                  </a:path>
                </a:pathLst>
              </a:custGeom>
              <a:solidFill>
                <a:srgbClr val="094E9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9"/>
              <p:cNvSpPr/>
              <p:nvPr/>
            </p:nvSpPr>
            <p:spPr>
              <a:xfrm>
                <a:off x="1097493" y="6259376"/>
                <a:ext cx="86594" cy="8523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0"/>
              <p:cNvSpPr/>
              <p:nvPr/>
            </p:nvSpPr>
            <p:spPr>
              <a:xfrm>
                <a:off x="1219894" y="6240415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23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6" y="25438"/>
                    </a:lnTo>
                    <a:lnTo>
                      <a:pt x="24117" y="20523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6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6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1"/>
              <p:cNvSpPr/>
              <p:nvPr/>
            </p:nvSpPr>
            <p:spPr>
              <a:xfrm>
                <a:off x="1290485" y="6259376"/>
                <a:ext cx="86715" cy="8523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2"/>
              <p:cNvSpPr/>
              <p:nvPr/>
            </p:nvSpPr>
            <p:spPr>
              <a:xfrm>
                <a:off x="1361198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839"/>
                    </a:moveTo>
                    <a:lnTo>
                      <a:pt x="0" y="12839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552"/>
                    </a:lnTo>
                    <a:lnTo>
                      <a:pt x="25704" y="25552"/>
                    </a:lnTo>
                    <a:lnTo>
                      <a:pt x="24117" y="20650"/>
                    </a:lnTo>
                    <a:lnTo>
                      <a:pt x="34899" y="12839"/>
                    </a:lnTo>
                    <a:close/>
                  </a:path>
                  <a:path w="34925" h="33654">
                    <a:moveTo>
                      <a:pt x="25704" y="25552"/>
                    </a:moveTo>
                    <a:lnTo>
                      <a:pt x="17449" y="25552"/>
                    </a:lnTo>
                    <a:lnTo>
                      <a:pt x="28232" y="33362"/>
                    </a:lnTo>
                    <a:lnTo>
                      <a:pt x="25704" y="25552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839"/>
                    </a:lnTo>
                    <a:lnTo>
                      <a:pt x="21564" y="12839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3"/>
              <p:cNvSpPr/>
              <p:nvPr/>
            </p:nvSpPr>
            <p:spPr>
              <a:xfrm>
                <a:off x="1290485" y="6453160"/>
                <a:ext cx="86601" cy="8523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4"/>
              <p:cNvSpPr/>
              <p:nvPr/>
            </p:nvSpPr>
            <p:spPr>
              <a:xfrm>
                <a:off x="1219782" y="6524114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535"/>
                    </a:lnTo>
                    <a:lnTo>
                      <a:pt x="6667" y="33248"/>
                    </a:lnTo>
                    <a:lnTo>
                      <a:pt x="17449" y="25438"/>
                    </a:lnTo>
                    <a:lnTo>
                      <a:pt x="25704" y="25438"/>
                    </a:lnTo>
                    <a:lnTo>
                      <a:pt x="24117" y="20535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704" y="25438"/>
                    </a:moveTo>
                    <a:lnTo>
                      <a:pt x="17449" y="25438"/>
                    </a:lnTo>
                    <a:lnTo>
                      <a:pt x="28232" y="33248"/>
                    </a:lnTo>
                    <a:lnTo>
                      <a:pt x="25704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5"/>
              <p:cNvSpPr/>
              <p:nvPr/>
            </p:nvSpPr>
            <p:spPr>
              <a:xfrm>
                <a:off x="1097382" y="6453161"/>
                <a:ext cx="86705" cy="8523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6"/>
              <p:cNvSpPr/>
              <p:nvPr/>
            </p:nvSpPr>
            <p:spPr>
              <a:xfrm>
                <a:off x="1078483" y="6382207"/>
                <a:ext cx="3492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33654">
                    <a:moveTo>
                      <a:pt x="34899" y="12725"/>
                    </a:moveTo>
                    <a:lnTo>
                      <a:pt x="0" y="12725"/>
                    </a:lnTo>
                    <a:lnTo>
                      <a:pt x="10782" y="20650"/>
                    </a:lnTo>
                    <a:lnTo>
                      <a:pt x="6667" y="33362"/>
                    </a:lnTo>
                    <a:lnTo>
                      <a:pt x="17449" y="25438"/>
                    </a:lnTo>
                    <a:lnTo>
                      <a:pt x="25667" y="25438"/>
                    </a:lnTo>
                    <a:lnTo>
                      <a:pt x="24117" y="20650"/>
                    </a:lnTo>
                    <a:lnTo>
                      <a:pt x="34899" y="12725"/>
                    </a:lnTo>
                    <a:close/>
                  </a:path>
                  <a:path w="34925" h="33654">
                    <a:moveTo>
                      <a:pt x="25667" y="25438"/>
                    </a:moveTo>
                    <a:lnTo>
                      <a:pt x="17449" y="25438"/>
                    </a:lnTo>
                    <a:lnTo>
                      <a:pt x="28232" y="33362"/>
                    </a:lnTo>
                    <a:lnTo>
                      <a:pt x="25667" y="25438"/>
                    </a:lnTo>
                    <a:close/>
                  </a:path>
                  <a:path w="34925" h="33654">
                    <a:moveTo>
                      <a:pt x="17449" y="0"/>
                    </a:moveTo>
                    <a:lnTo>
                      <a:pt x="13334" y="12725"/>
                    </a:lnTo>
                    <a:lnTo>
                      <a:pt x="21564" y="12725"/>
                    </a:lnTo>
                    <a:lnTo>
                      <a:pt x="17449" y="0"/>
                    </a:lnTo>
                    <a:close/>
                  </a:path>
                </a:pathLst>
              </a:custGeom>
              <a:solidFill>
                <a:srgbClr val="F9ED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19" y="859365"/>
            <a:ext cx="4163576" cy="2340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342" t="37210" r="20351" b="5131"/>
          <a:stretch/>
        </p:blipFill>
        <p:spPr>
          <a:xfrm>
            <a:off x="7001545" y="3645675"/>
            <a:ext cx="4934850" cy="20693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74011"/>
            <a:ext cx="1794624" cy="155579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3054962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31" y="1898846"/>
            <a:ext cx="558178" cy="55817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4126468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1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zati 5">
      <a:dk1>
        <a:srgbClr val="404140"/>
      </a:dk1>
      <a:lt1>
        <a:srgbClr val="FFFFFF"/>
      </a:lt1>
      <a:dk2>
        <a:srgbClr val="1F497D"/>
      </a:dk2>
      <a:lt2>
        <a:srgbClr val="D6D7D6"/>
      </a:lt2>
      <a:accent1>
        <a:srgbClr val="666EAE"/>
      </a:accent1>
      <a:accent2>
        <a:srgbClr val="A34773"/>
      </a:accent2>
      <a:accent3>
        <a:srgbClr val="9BBB59"/>
      </a:accent3>
      <a:accent4>
        <a:srgbClr val="8064A2"/>
      </a:accent4>
      <a:accent5>
        <a:srgbClr val="95B8E3"/>
      </a:accent5>
      <a:accent6>
        <a:srgbClr val="F79646"/>
      </a:accent6>
      <a:hlink>
        <a:srgbClr val="0000FF"/>
      </a:hlink>
      <a:folHlink>
        <a:srgbClr val="A3477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2568</Words>
  <Application>Microsoft Office PowerPoint</Application>
  <PresentationFormat>Widescreen</PresentationFormat>
  <Paragraphs>349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Arial (Headings)</vt:lpstr>
      <vt:lpstr>Calibri</vt:lpstr>
      <vt:lpstr>Courier New</vt:lpstr>
      <vt:lpstr>DejaVu Sans</vt:lpstr>
      <vt:lpstr>HelveticaNeueLT Com 65 Md</vt:lpstr>
      <vt:lpstr>JasmineUPC</vt:lpstr>
      <vt:lpstr>Muli</vt:lpstr>
      <vt:lpstr>Muli Regular</vt:lpstr>
      <vt:lpstr>Verdana</vt:lpstr>
      <vt:lpstr>Wingdings</vt:lpstr>
      <vt:lpstr>Office Theme</vt:lpstr>
      <vt:lpstr>PaNOSC + EOSC + CNRS </vt:lpstr>
      <vt:lpstr>Questions de Laurent Lellouch</vt:lpstr>
      <vt:lpstr>PaNOSC in the EOSC context</vt:lpstr>
      <vt:lpstr>PaNOSC in the EOSC context</vt:lpstr>
      <vt:lpstr>PaNOSC factsheet</vt:lpstr>
      <vt:lpstr>PaNOSC goals</vt:lpstr>
      <vt:lpstr>PaNOSC = data policy + management + analysis                    + simulation + training</vt:lpstr>
      <vt:lpstr>Data management enables</vt:lpstr>
      <vt:lpstr>Data policy WP2</vt:lpstr>
      <vt:lpstr>Data catalogue WP3</vt:lpstr>
      <vt:lpstr>PaNOSC has 6 data catalogues with different APIs + UIs</vt:lpstr>
      <vt:lpstr>PaNOSC common API across all sites</vt:lpstr>
      <vt:lpstr>E-logbook makes experiments FAIRer</vt:lpstr>
      <vt:lpstr>PowerPoint Presentation</vt:lpstr>
      <vt:lpstr>PowerPoint Presentation</vt:lpstr>
      <vt:lpstr>Simulation services WP5</vt:lpstr>
      <vt:lpstr>EOSC Integration WP6</vt:lpstr>
      <vt:lpstr>EOSC Integration – Data transfer</vt:lpstr>
      <vt:lpstr>Sustainability WP7</vt:lpstr>
      <vt:lpstr>Training + e-learning WP8</vt:lpstr>
      <vt:lpstr>PowerPoint Presentation</vt:lpstr>
      <vt:lpstr>PowerPoint Presentation</vt:lpstr>
      <vt:lpstr>PaNOSC Vision – a PaN scientific commons</vt:lpstr>
      <vt:lpstr>Minimal Viable EOSC - PaNOSC Position Paper (22/11/2019) </vt:lpstr>
      <vt:lpstr>PaNOSC + ExPaNDS contribution to EOSC</vt:lpstr>
      <vt:lpstr>Why we make data open ?  on http://paleo.esrf.fr</vt:lpstr>
      <vt:lpstr>Questions de Laurent Lellouch</vt:lpstr>
      <vt:lpstr>Conclusion</vt:lpstr>
      <vt:lpstr>Vision</vt:lpstr>
      <vt:lpstr>PaNOSC Resources</vt:lpstr>
      <vt:lpstr>BACKUP SLIDES</vt:lpstr>
      <vt:lpstr>Reproducibility crisis in science</vt:lpstr>
      <vt:lpstr>State of Open Data 2019</vt:lpstr>
      <vt:lpstr>What is the European Open Science Cloud ?</vt:lpstr>
      <vt:lpstr>EOSC</vt:lpstr>
      <vt:lpstr>Feedback to the Executive Board (PanOSC Position Paper)</vt:lpstr>
      <vt:lpstr>PUMA publication metrics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 on one or more lines</dc:title>
  <dc:creator>GOETZ Andrew</dc:creator>
  <cp:lastModifiedBy>GOETZ Andrew</cp:lastModifiedBy>
  <cp:revision>283</cp:revision>
  <dcterms:created xsi:type="dcterms:W3CDTF">2019-04-23T08:59:57Z</dcterms:created>
  <dcterms:modified xsi:type="dcterms:W3CDTF">2020-01-22T05:34:30Z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2019-04-19T00:00:00Z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2019-04-23T00:00:00Z</vt:filetime>
  </property>
</Properties>
</file>