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61" r:id="rId4"/>
  </p:sldMasterIdLst>
  <p:notesMasterIdLst>
    <p:notesMasterId r:id="rId20"/>
  </p:notesMasterIdLst>
  <p:handoutMasterIdLst>
    <p:handoutMasterId r:id="rId21"/>
  </p:handoutMasterIdLst>
  <p:sldIdLst>
    <p:sldId id="256" r:id="rId5"/>
    <p:sldId id="285" r:id="rId6"/>
    <p:sldId id="299" r:id="rId7"/>
    <p:sldId id="300" r:id="rId8"/>
    <p:sldId id="301" r:id="rId9"/>
    <p:sldId id="302" r:id="rId10"/>
    <p:sldId id="303" r:id="rId11"/>
    <p:sldId id="304" r:id="rId12"/>
    <p:sldId id="305" r:id="rId13"/>
    <p:sldId id="298" r:id="rId14"/>
    <p:sldId id="267" r:id="rId15"/>
    <p:sldId id="307" r:id="rId16"/>
    <p:sldId id="308" r:id="rId17"/>
    <p:sldId id="306" r:id="rId18"/>
    <p:sldId id="287" r:id="rId19"/>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0C9E334-7D27-9041-857C-FB8BD29D1880}">
          <p14:sldIdLst>
            <p14:sldId id="256"/>
            <p14:sldId id="285"/>
            <p14:sldId id="299"/>
            <p14:sldId id="300"/>
            <p14:sldId id="301"/>
            <p14:sldId id="302"/>
            <p14:sldId id="303"/>
            <p14:sldId id="304"/>
            <p14:sldId id="305"/>
            <p14:sldId id="298"/>
            <p14:sldId id="267"/>
            <p14:sldId id="307"/>
            <p14:sldId id="308"/>
            <p14:sldId id="306"/>
            <p14:sldId id="287"/>
          </p14:sldIdLst>
        </p14:section>
      </p14:sectionLst>
    </p:ext>
    <p:ext uri="{EFAFB233-063F-42B5-8137-9DF3F51BA10A}">
      <p15:sldGuideLst xmlns:p15="http://schemas.microsoft.com/office/powerpoint/2012/main" xmlns="">
        <p15:guide id="8" pos="952">
          <p15:clr>
            <a:srgbClr val="A4A3A4"/>
          </p15:clr>
        </p15:guide>
        <p15:guide id="12" pos="839" userDrawn="1">
          <p15:clr>
            <a:srgbClr val="A4A3A4"/>
          </p15:clr>
        </p15:guide>
        <p15:guide id="13" orient="horz" pos="16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EDC"/>
    <a:srgbClr val="3978BC"/>
    <a:srgbClr val="11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3296810-A885-4BE3-A3E7-6D5BEEA58F3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32"/>
  </p:normalViewPr>
  <p:slideViewPr>
    <p:cSldViewPr snapToGrid="0" showGuides="1">
      <p:cViewPr varScale="1">
        <p:scale>
          <a:sx n="87" d="100"/>
          <a:sy n="87" d="100"/>
        </p:scale>
        <p:origin x="-112" y="-1096"/>
      </p:cViewPr>
      <p:guideLst>
        <p:guide orient="horz" pos="1620"/>
        <p:guide pos="952"/>
        <p:guide pos="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E4BCD9A-1A31-044B-9E27-D4DFCA989BF4}"/>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latin typeface="Arial" panose="020B0604020202020204" pitchFamily="34" charset="0"/>
            </a:endParaRPr>
          </a:p>
        </p:txBody>
      </p:sp>
      <p:sp>
        <p:nvSpPr>
          <p:cNvPr id="3" name="Date Placeholder 2">
            <a:extLst>
              <a:ext uri="{FF2B5EF4-FFF2-40B4-BE49-F238E27FC236}">
                <a16:creationId xmlns:a16="http://schemas.microsoft.com/office/drawing/2014/main" xmlns="" id="{881EF8BA-3E55-964D-AF2E-6BE2611F39A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2128F68-5046-0D41-83F5-4CA688B16E33}" type="datetimeFigureOut">
              <a:rPr lang="fr-FR" smtClean="0">
                <a:latin typeface="Arial" panose="020B0604020202020204" pitchFamily="34" charset="0"/>
              </a:rPr>
              <a:t>21/01/20</a:t>
            </a:fld>
            <a:endParaRPr lang="fr-FR">
              <a:latin typeface="Arial" panose="020B0604020202020204" pitchFamily="34" charset="0"/>
            </a:endParaRPr>
          </a:p>
        </p:txBody>
      </p:sp>
      <p:sp>
        <p:nvSpPr>
          <p:cNvPr id="4" name="Footer Placeholder 3">
            <a:extLst>
              <a:ext uri="{FF2B5EF4-FFF2-40B4-BE49-F238E27FC236}">
                <a16:creationId xmlns:a16="http://schemas.microsoft.com/office/drawing/2014/main" xmlns="" id="{FE900636-CE00-1145-9D7E-88A4647BB57B}"/>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latin typeface="Arial" panose="020B0604020202020204" pitchFamily="34" charset="0"/>
            </a:endParaRPr>
          </a:p>
        </p:txBody>
      </p:sp>
      <p:sp>
        <p:nvSpPr>
          <p:cNvPr id="5" name="Slide Number Placeholder 4">
            <a:extLst>
              <a:ext uri="{FF2B5EF4-FFF2-40B4-BE49-F238E27FC236}">
                <a16:creationId xmlns:a16="http://schemas.microsoft.com/office/drawing/2014/main" xmlns="" id="{6508E405-8B52-E44C-B681-A749AEAF6287}"/>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9964E7B-BB4B-6D49-AFE8-27802D54D589}" type="slidenum">
              <a:rPr lang="fr-FR" smtClean="0">
                <a:latin typeface="Arial" panose="020B0604020202020204" pitchFamily="34" charset="0"/>
              </a:rPr>
              <a:t>‹#›</a:t>
            </a:fld>
            <a:endParaRPr lang="fr-FR">
              <a:latin typeface="Arial" panose="020B0604020202020204" pitchFamily="34" charset="0"/>
            </a:endParaRPr>
          </a:p>
        </p:txBody>
      </p:sp>
    </p:spTree>
    <p:extLst>
      <p:ext uri="{BB962C8B-B14F-4D97-AF65-F5344CB8AC3E}">
        <p14:creationId xmlns:p14="http://schemas.microsoft.com/office/powerpoint/2010/main" val="1054518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21/01/20</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présentation">
    <p:spTree>
      <p:nvGrpSpPr>
        <p:cNvPr id="1" name=""/>
        <p:cNvGrpSpPr/>
        <p:nvPr/>
      </p:nvGrpSpPr>
      <p:grpSpPr>
        <a:xfrm>
          <a:off x="0" y="0"/>
          <a:ext cx="0" cy="0"/>
          <a:chOff x="0" y="0"/>
          <a:chExt cx="0" cy="0"/>
        </a:xfrm>
      </p:grpSpPr>
      <p:pic>
        <p:nvPicPr>
          <p:cNvPr id="6" name="Espace réservé pour une image  9">
            <a:extLst>
              <a:ext uri="{FF2B5EF4-FFF2-40B4-BE49-F238E27FC236}">
                <a16:creationId xmlns:a16="http://schemas.microsoft.com/office/drawing/2014/main" xmlns="" id="{D29807B5-6018-8D4D-A944-EDC2C213553F}"/>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4" y="1750741"/>
            <a:ext cx="9144000" cy="3392286"/>
          </a:xfrm>
          <a:prstGeom prst="rect">
            <a:avLst/>
          </a:prstGeom>
        </p:spPr>
      </p:pic>
      <p:pic>
        <p:nvPicPr>
          <p:cNvPr id="9" name="Image 8">
            <a:extLst>
              <a:ext uri="{FF2B5EF4-FFF2-40B4-BE49-F238E27FC236}">
                <a16:creationId xmlns:a16="http://schemas.microsoft.com/office/drawing/2014/main" xmlns="" id="{CF0F8713-BB46-BB4A-99BF-AC36498D12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xmlns="" id="{BC7CF547-C14D-F944-B67B-441514AF1E1B}"/>
              </a:ext>
              <a:ext uri="{C183D7F6-B498-43B3-948B-1728B52AA6E4}">
                <adec:decorative xmlns=""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smtClean="0"/>
              <a:t>PRESENTATION AU CONCOURS EXTERNE CNRS n°147</a:t>
            </a:r>
            <a:endParaRPr lang="fr-FR" dirty="0"/>
          </a:p>
        </p:txBody>
      </p:sp>
      <p:sp>
        <p:nvSpPr>
          <p:cNvPr id="7" name="Sous-titre 4">
            <a:extLst>
              <a:ext uri="{FF2B5EF4-FFF2-40B4-BE49-F238E27FC236}">
                <a16:creationId xmlns:a16="http://schemas.microsoft.com/office/drawing/2014/main" xmlns=""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xmlns=""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xmlns=""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Tree>
    <p:extLst>
      <p:ext uri="{BB962C8B-B14F-4D97-AF65-F5344CB8AC3E}">
        <p14:creationId xmlns:p14="http://schemas.microsoft.com/office/powerpoint/2010/main" val="252702150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0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message cour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AB2B1204-2AEA-E444-9A99-D02961C2572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xmlns=""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1906034483"/>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message court somb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03250E2-2D95-D54E-AE77-1807F71153C2}"/>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itre 1">
            <a:extLst>
              <a:ext uri="{FF2B5EF4-FFF2-40B4-BE49-F238E27FC236}">
                <a16:creationId xmlns:a16="http://schemas.microsoft.com/office/drawing/2014/main" xmlns="" id="{4D016D95-D673-D643-AFC4-7AAD3525D3B6}"/>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6" name="Rectangle 15">
            <a:extLst>
              <a:ext uri="{FF2B5EF4-FFF2-40B4-BE49-F238E27FC236}">
                <a16:creationId xmlns:a16="http://schemas.microsoft.com/office/drawing/2014/main" xmlns="" id="{F3F9C640-9EE7-3545-8650-BEDF6B12C732}"/>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AB2B1204-2AEA-E444-9A99-D02961C2572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xmlns=""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bg1"/>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3594419568"/>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sur 2 col">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F9FD301D-BA0C-2C40-967E-F0EF1AB3C51D}"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xmlns="" id="{B866EDA9-925E-7048-A118-E6789B2AF41D}"/>
              </a:ext>
            </a:extLst>
          </p:cNvPr>
          <p:cNvSpPr>
            <a:spLocks noGrp="1"/>
          </p:cNvSpPr>
          <p:nvPr>
            <p:ph type="body" sz="quarter" idx="15" hasCustomPrompt="1"/>
          </p:nvPr>
        </p:nvSpPr>
        <p:spPr>
          <a:xfrm>
            <a:off x="608013" y="1079998"/>
            <a:ext cx="7770812" cy="342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spTree>
    <p:extLst>
      <p:ext uri="{BB962C8B-B14F-4D97-AF65-F5344CB8AC3E}">
        <p14:creationId xmlns:p14="http://schemas.microsoft.com/office/powerpoint/2010/main" val="571603573"/>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2 col distinct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859C433-F57F-0044-A643-207EF70802C4}"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xmlns="" id="{4E76D514-8826-594C-8203-878B45423F6B}"/>
              </a:ext>
            </a:extLst>
          </p:cNvPr>
          <p:cNvSpPr>
            <a:spLocks noGrp="1"/>
          </p:cNvSpPr>
          <p:nvPr>
            <p:ph type="body" sz="quarter" idx="15" hasCustomPrompt="1"/>
          </p:nvPr>
        </p:nvSpPr>
        <p:spPr>
          <a:xfrm>
            <a:off x="608013" y="1079998"/>
            <a:ext cx="3801827" cy="342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xmlns="" id="{C4A18BAB-9CC3-3145-BE55-BCF00B5AE2EB}"/>
              </a:ext>
            </a:extLst>
          </p:cNvPr>
          <p:cNvSpPr>
            <a:spLocks noGrp="1"/>
          </p:cNvSpPr>
          <p:nvPr>
            <p:ph type="body" sz="quarter" idx="16" hasCustomPrompt="1"/>
          </p:nvPr>
        </p:nvSpPr>
        <p:spPr>
          <a:xfrm>
            <a:off x="4572000" y="1079998"/>
            <a:ext cx="3806246" cy="342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Tree>
    <p:extLst>
      <p:ext uri="{BB962C8B-B14F-4D97-AF65-F5344CB8AC3E}">
        <p14:creationId xmlns:p14="http://schemas.microsoft.com/office/powerpoint/2010/main" val="774632048"/>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1 col + 1 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xmlns="" id="{B866EDA9-925E-7048-A118-E6789B2AF41D}"/>
              </a:ext>
            </a:extLst>
          </p:cNvPr>
          <p:cNvSpPr>
            <a:spLocks noGrp="1"/>
          </p:cNvSpPr>
          <p:nvPr>
            <p:ph type="body" sz="quarter" idx="15" hasCustomPrompt="1"/>
          </p:nvPr>
        </p:nvSpPr>
        <p:spPr>
          <a:xfrm>
            <a:off x="608015" y="1080000"/>
            <a:ext cx="2970528"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2" name="Espace réservé pour une image  5">
            <a:extLst>
              <a:ext uri="{FF2B5EF4-FFF2-40B4-BE49-F238E27FC236}">
                <a16:creationId xmlns:a16="http://schemas.microsoft.com/office/drawing/2014/main" xmlns="" id="{94D938FD-F0B7-C149-B94A-D3CB83713459}"/>
              </a:ext>
            </a:extLst>
          </p:cNvPr>
          <p:cNvSpPr>
            <a:spLocks noGrp="1"/>
          </p:cNvSpPr>
          <p:nvPr>
            <p:ph type="pic" sz="quarter" idx="17" hasCustomPrompt="1"/>
          </p:nvPr>
        </p:nvSpPr>
        <p:spPr>
          <a:xfrm>
            <a:off x="4076078" y="1079999"/>
            <a:ext cx="4302085" cy="2959355"/>
          </a:xfrm>
          <a:prstGeom prst="rect">
            <a:avLst/>
          </a:prstGeom>
          <a:solidFill>
            <a:schemeClr val="bg1">
              <a:lumMod val="95000"/>
            </a:schemeClr>
          </a:solidFill>
        </p:spPr>
        <p:txBody>
          <a:bodyPr lIns="864000" tIns="827999" rIns="8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5" name="Espace réservé du texte 22">
            <a:extLst>
              <a:ext uri="{FF2B5EF4-FFF2-40B4-BE49-F238E27FC236}">
                <a16:creationId xmlns:a16="http://schemas.microsoft.com/office/drawing/2014/main" xmlns="" id="{F9A4E0F3-8646-8A49-ACF7-2706D40D8D01}"/>
              </a:ext>
            </a:extLst>
          </p:cNvPr>
          <p:cNvSpPr>
            <a:spLocks noGrp="1"/>
          </p:cNvSpPr>
          <p:nvPr>
            <p:ph type="body" sz="quarter" idx="18" hasCustomPrompt="1"/>
          </p:nvPr>
        </p:nvSpPr>
        <p:spPr>
          <a:xfrm>
            <a:off x="4076079" y="4195663"/>
            <a:ext cx="4302746" cy="30648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Tree>
    <p:extLst>
      <p:ext uri="{BB962C8B-B14F-4D97-AF65-F5344CB8AC3E}">
        <p14:creationId xmlns:p14="http://schemas.microsoft.com/office/powerpoint/2010/main" val="2466666032"/>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xmlns="" id="{B866EDA9-925E-7048-A118-E6789B2AF41D}"/>
              </a:ext>
            </a:extLst>
          </p:cNvPr>
          <p:cNvSpPr>
            <a:spLocks noGrp="1"/>
          </p:cNvSpPr>
          <p:nvPr>
            <p:ph type="body" sz="quarter" idx="15" hasCustomPrompt="1"/>
          </p:nvPr>
        </p:nvSpPr>
        <p:spPr>
          <a:xfrm>
            <a:off x="60801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xmlns="" id="{C68F10DB-567D-F441-8010-17A57B8D0E68}"/>
              </a:ext>
            </a:extLst>
          </p:cNvPr>
          <p:cNvSpPr>
            <a:spLocks noGrp="1"/>
          </p:cNvSpPr>
          <p:nvPr>
            <p:ph sz="quarter" idx="19" hasCustomPrompt="1"/>
          </p:nvPr>
        </p:nvSpPr>
        <p:spPr>
          <a:xfrm>
            <a:off x="362262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xmlns="" id="{85040773-E6DF-8F4D-9DEB-ACDDE01835D4}"/>
              </a:ext>
            </a:extLst>
          </p:cNvPr>
          <p:cNvSpPr>
            <a:spLocks noGrp="1"/>
          </p:cNvSpPr>
          <p:nvPr>
            <p:ph type="body" sz="quarter" idx="20" hasCustomPrompt="1"/>
          </p:nvPr>
        </p:nvSpPr>
        <p:spPr>
          <a:xfrm>
            <a:off x="60801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2957673831"/>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cument + text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xmlns="" id="{B866EDA9-925E-7048-A118-E6789B2AF41D}"/>
              </a:ext>
            </a:extLst>
          </p:cNvPr>
          <p:cNvSpPr>
            <a:spLocks noGrp="1"/>
          </p:cNvSpPr>
          <p:nvPr>
            <p:ph type="body" sz="quarter" idx="15" hasCustomPrompt="1"/>
          </p:nvPr>
        </p:nvSpPr>
        <p:spPr>
          <a:xfrm>
            <a:off x="577452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xmlns="" id="{C68F10DB-567D-F441-8010-17A57B8D0E68}"/>
              </a:ext>
            </a:extLst>
          </p:cNvPr>
          <p:cNvSpPr>
            <a:spLocks noGrp="1"/>
          </p:cNvSpPr>
          <p:nvPr>
            <p:ph sz="quarter" idx="19" hasCustomPrompt="1"/>
          </p:nvPr>
        </p:nvSpPr>
        <p:spPr>
          <a:xfrm>
            <a:off x="60801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xmlns="" id="{85040773-E6DF-8F4D-9DEB-ACDDE01835D4}"/>
              </a:ext>
            </a:extLst>
          </p:cNvPr>
          <p:cNvSpPr>
            <a:spLocks noGrp="1"/>
          </p:cNvSpPr>
          <p:nvPr>
            <p:ph type="body" sz="quarter" idx="20" hasCustomPrompt="1"/>
          </p:nvPr>
        </p:nvSpPr>
        <p:spPr>
          <a:xfrm>
            <a:off x="577452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1996081505"/>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contenu 4">
            <a:extLst>
              <a:ext uri="{FF2B5EF4-FFF2-40B4-BE49-F238E27FC236}">
                <a16:creationId xmlns:a16="http://schemas.microsoft.com/office/drawing/2014/main" xmlns="" id="{C68F10DB-567D-F441-8010-17A57B8D0E68}"/>
              </a:ext>
            </a:extLst>
          </p:cNvPr>
          <p:cNvSpPr>
            <a:spLocks noGrp="1"/>
          </p:cNvSpPr>
          <p:nvPr>
            <p:ph sz="quarter" idx="19" hasCustomPrompt="1"/>
          </p:nvPr>
        </p:nvSpPr>
        <p:spPr>
          <a:xfrm>
            <a:off x="608013" y="1074737"/>
            <a:ext cx="7770812" cy="3419999"/>
          </a:xfrm>
          <a:prstGeom prst="rect">
            <a:avLst/>
          </a:prstGeom>
          <a:solidFill>
            <a:schemeClr val="bg1">
              <a:lumMod val="95000"/>
            </a:schemeClr>
          </a:solidFill>
        </p:spPr>
        <p:txBody>
          <a:bodyPr lIns="1475999" tIns="396000" rIns="144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a:t>
            </a:r>
            <a:br>
              <a:rPr lang="fr-FR" dirty="0"/>
            </a:br>
            <a:r>
              <a:rPr lang="fr-FR" dirty="0"/>
              <a:t>pour insérer un graphique, un tableau, une image, une vidéo (merci de respecter cet encombrement maximum)</a:t>
            </a:r>
          </a:p>
        </p:txBody>
      </p:sp>
    </p:spTree>
    <p:extLst>
      <p:ext uri="{BB962C8B-B14F-4D97-AF65-F5344CB8AC3E}">
        <p14:creationId xmlns:p14="http://schemas.microsoft.com/office/powerpoint/2010/main" val="4157386784"/>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ableau 6">
            <a:extLst>
              <a:ext uri="{FF2B5EF4-FFF2-40B4-BE49-F238E27FC236}">
                <a16:creationId xmlns:a16="http://schemas.microsoft.com/office/drawing/2014/main" xmlns="" id="{6ACE7F36-B91A-954E-AF9F-3A7C1FCFB179}"/>
              </a:ext>
            </a:extLst>
          </p:cNvPr>
          <p:cNvSpPr>
            <a:spLocks noGrp="1"/>
          </p:cNvSpPr>
          <p:nvPr>
            <p:ph type="tbl" sz="quarter" idx="13" hasCustomPrompt="1"/>
          </p:nvPr>
        </p:nvSpPr>
        <p:spPr>
          <a:xfrm>
            <a:off x="608013" y="1074738"/>
            <a:ext cx="7770812" cy="3427412"/>
          </a:xfrm>
          <a:prstGeom prst="rect">
            <a:avLst/>
          </a:prstGeom>
          <a:solidFill>
            <a:schemeClr val="bg1">
              <a:lumMod val="95000"/>
            </a:schemeClr>
          </a:solidFill>
        </p:spPr>
        <p:txBody>
          <a:bodyPr lIns="1764000" tIns="503998" rIns="17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créer un tableau, puis définissez le nombre de colonnes et de lignes (merci de respecter cet encombrement maximum)</a:t>
            </a:r>
          </a:p>
        </p:txBody>
      </p:sp>
    </p:spTree>
    <p:extLst>
      <p:ext uri="{BB962C8B-B14F-4D97-AF65-F5344CB8AC3E}">
        <p14:creationId xmlns:p14="http://schemas.microsoft.com/office/powerpoint/2010/main" val="258868929"/>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cument + 3 chiffres">
    <p:spTree>
      <p:nvGrpSpPr>
        <p:cNvPr id="1" name=""/>
        <p:cNvGrpSpPr/>
        <p:nvPr/>
      </p:nvGrpSpPr>
      <p:grpSpPr>
        <a:xfrm>
          <a:off x="0" y="0"/>
          <a:ext cx="0" cy="0"/>
          <a:chOff x="0" y="0"/>
          <a:chExt cx="0" cy="0"/>
        </a:xfrm>
      </p:grpSpPr>
      <p:sp>
        <p:nvSpPr>
          <p:cNvPr id="27" name="Espace réservé du contenu 4">
            <a:extLst>
              <a:ext uri="{FF2B5EF4-FFF2-40B4-BE49-F238E27FC236}">
                <a16:creationId xmlns:a16="http://schemas.microsoft.com/office/drawing/2014/main" xmlns="" id="{A77F763E-E782-8E48-917E-4F09C4EC1A4A}"/>
              </a:ext>
            </a:extLst>
          </p:cNvPr>
          <p:cNvSpPr>
            <a:spLocks noGrp="1"/>
          </p:cNvSpPr>
          <p:nvPr>
            <p:ph sz="quarter" idx="22" hasCustomPrompt="1"/>
          </p:nvPr>
        </p:nvSpPr>
        <p:spPr>
          <a:xfrm>
            <a:off x="608012" y="1074737"/>
            <a:ext cx="5056354" cy="3419999"/>
          </a:xfrm>
          <a:prstGeom prst="rect">
            <a:avLst/>
          </a:prstGeom>
          <a:solidFill>
            <a:schemeClr val="bg1">
              <a:lumMod val="95000"/>
            </a:schemeClr>
          </a:solidFill>
        </p:spPr>
        <p:txBody>
          <a:bodyPr lIns="936000" tIns="540000" rIns="90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xmlns="" id="{BF1C7D8A-7AE2-1842-9CC9-9DFD57093BFD}"/>
              </a:ext>
            </a:extLst>
          </p:cNvPr>
          <p:cNvSpPr>
            <a:spLocks noGrp="1"/>
          </p:cNvSpPr>
          <p:nvPr>
            <p:ph type="body" sz="quarter" idx="14" hasCustomPrompt="1"/>
          </p:nvPr>
        </p:nvSpPr>
        <p:spPr>
          <a:xfrm>
            <a:off x="6074676" y="162181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xmlns="" id="{91AFB497-7AB0-BA48-AB70-C93C52065528}"/>
              </a:ext>
            </a:extLst>
          </p:cNvPr>
          <p:cNvSpPr>
            <a:spLocks noGrp="1"/>
          </p:cNvSpPr>
          <p:nvPr>
            <p:ph type="body" sz="quarter" idx="16" hasCustomPrompt="1"/>
          </p:nvPr>
        </p:nvSpPr>
        <p:spPr>
          <a:xfrm>
            <a:off x="6074676" y="205582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xmlns="" id="{6CC7F1EC-A483-8749-BACF-765DFFF0B9D7}"/>
              </a:ext>
            </a:extLst>
          </p:cNvPr>
          <p:cNvSpPr>
            <a:spLocks noGrp="1"/>
          </p:cNvSpPr>
          <p:nvPr>
            <p:ph type="body" sz="quarter" idx="17" hasCustomPrompt="1"/>
          </p:nvPr>
        </p:nvSpPr>
        <p:spPr>
          <a:xfrm>
            <a:off x="6074676" y="263146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xmlns="" id="{8C060709-9EE4-BD45-B72D-0C853E95E822}"/>
              </a:ext>
            </a:extLst>
          </p:cNvPr>
          <p:cNvSpPr>
            <a:spLocks noGrp="1"/>
          </p:cNvSpPr>
          <p:nvPr>
            <p:ph type="body" sz="quarter" idx="18" hasCustomPrompt="1"/>
          </p:nvPr>
        </p:nvSpPr>
        <p:spPr>
          <a:xfrm>
            <a:off x="6074676" y="306547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xmlns="" id="{96B928A6-D05B-0A45-80D9-FFEEA99C1515}"/>
              </a:ext>
            </a:extLst>
          </p:cNvPr>
          <p:cNvSpPr>
            <a:spLocks noGrp="1"/>
          </p:cNvSpPr>
          <p:nvPr>
            <p:ph type="body" sz="quarter" idx="19" hasCustomPrompt="1"/>
          </p:nvPr>
        </p:nvSpPr>
        <p:spPr>
          <a:xfrm>
            <a:off x="6074676" y="363491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xmlns="" id="{6936406D-E41D-E44E-9576-D955ECFE0242}"/>
              </a:ext>
            </a:extLst>
          </p:cNvPr>
          <p:cNvSpPr>
            <a:spLocks noGrp="1"/>
          </p:cNvSpPr>
          <p:nvPr>
            <p:ph type="body" sz="quarter" idx="20" hasCustomPrompt="1"/>
          </p:nvPr>
        </p:nvSpPr>
        <p:spPr>
          <a:xfrm>
            <a:off x="6074676" y="406892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2" name="Espace réservé du texte 22">
            <a:extLst>
              <a:ext uri="{FF2B5EF4-FFF2-40B4-BE49-F238E27FC236}">
                <a16:creationId xmlns:a16="http://schemas.microsoft.com/office/drawing/2014/main" xmlns="" id="{42E2B026-F49E-E64D-B6EB-48F31F6334A1}"/>
              </a:ext>
            </a:extLst>
          </p:cNvPr>
          <p:cNvSpPr>
            <a:spLocks noGrp="1"/>
          </p:cNvSpPr>
          <p:nvPr>
            <p:ph type="body" sz="quarter" idx="15" hasCustomPrompt="1"/>
          </p:nvPr>
        </p:nvSpPr>
        <p:spPr>
          <a:xfrm>
            <a:off x="6074676" y="1079998"/>
            <a:ext cx="2304149" cy="431075"/>
          </a:xfrm>
          <a:prstGeom prst="rect">
            <a:avLst/>
          </a:prstGeom>
        </p:spPr>
        <p:txBody>
          <a:bodyPr lIns="0" tIns="0" rIns="0" bIns="0"/>
          <a:lstStyle>
            <a:lvl1pPr marL="0" indent="0">
              <a:spcBef>
                <a:spcPts val="0"/>
              </a:spcBef>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Chiffres clés</a:t>
            </a:r>
          </a:p>
        </p:txBody>
      </p:sp>
    </p:spTree>
    <p:extLst>
      <p:ext uri="{BB962C8B-B14F-4D97-AF65-F5344CB8AC3E}">
        <p14:creationId xmlns:p14="http://schemas.microsoft.com/office/powerpoint/2010/main" val="3682472544"/>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présentation vier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CF0F8713-BB46-BB4A-99BF-AC36498D12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xmlns="" id="{BC7CF547-C14D-F944-B67B-441514AF1E1B}"/>
              </a:ext>
              <a:ext uri="{C183D7F6-B498-43B3-948B-1728B52AA6E4}">
                <adec:decorative xmlns=""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xmlns=""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xmlns=""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xmlns=""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
        <p:nvSpPr>
          <p:cNvPr id="8" name="Espace réservé pour une image  5">
            <a:extLst>
              <a:ext uri="{FF2B5EF4-FFF2-40B4-BE49-F238E27FC236}">
                <a16:creationId xmlns:a16="http://schemas.microsoft.com/office/drawing/2014/main" xmlns=""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spTree>
    <p:extLst>
      <p:ext uri="{BB962C8B-B14F-4D97-AF65-F5344CB8AC3E}">
        <p14:creationId xmlns:p14="http://schemas.microsoft.com/office/powerpoint/2010/main" val="2638396830"/>
      </p:ext>
    </p:extLst>
  </p:cSld>
  <p:clrMapOvr>
    <a:masterClrMapping/>
  </p:clrMapOvr>
  <p:timing>
    <p:tnLst>
      <p:par>
        <p:cTn xmlns:p14="http://schemas.microsoft.com/office/powerpoint/2010/main" id="1" dur="indefinite" restart="never" nodeType="tmRoot"/>
      </p:par>
    </p:tnLst>
  </p:timing>
  <p:extLst>
    <p:ext uri="{DCECCB84-F9BA-43D5-87BE-67443E8EF086}">
      <p15:sldGuideLst xmlns:p15="http://schemas.microsoft.com/office/powerpoint/2012/main" xmlns="">
        <p15:guide id="1" pos="10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3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xmlns="" id="{BF1C7D8A-7AE2-1842-9CC9-9DFD57093BFD}"/>
              </a:ext>
            </a:extLst>
          </p:cNvPr>
          <p:cNvSpPr>
            <a:spLocks noGrp="1"/>
          </p:cNvSpPr>
          <p:nvPr>
            <p:ph type="body" sz="quarter" idx="14" hasCustomPrompt="1"/>
          </p:nvPr>
        </p:nvSpPr>
        <p:spPr>
          <a:xfrm>
            <a:off x="5491137" y="1383032"/>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xmlns="" id="{91AFB497-7AB0-BA48-AB70-C93C52065528}"/>
              </a:ext>
            </a:extLst>
          </p:cNvPr>
          <p:cNvSpPr>
            <a:spLocks noGrp="1"/>
          </p:cNvSpPr>
          <p:nvPr>
            <p:ph type="body" sz="quarter" idx="16" hasCustomPrompt="1"/>
          </p:nvPr>
        </p:nvSpPr>
        <p:spPr>
          <a:xfrm>
            <a:off x="5491137" y="1817039"/>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xmlns="" id="{6CC7F1EC-A483-8749-BACF-765DFFF0B9D7}"/>
              </a:ext>
            </a:extLst>
          </p:cNvPr>
          <p:cNvSpPr>
            <a:spLocks noGrp="1"/>
          </p:cNvSpPr>
          <p:nvPr>
            <p:ph type="body" sz="quarter" idx="17" hasCustomPrompt="1"/>
          </p:nvPr>
        </p:nvSpPr>
        <p:spPr>
          <a:xfrm>
            <a:off x="5491137" y="250897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xmlns="" id="{8C060709-9EE4-BD45-B72D-0C853E95E822}"/>
              </a:ext>
            </a:extLst>
          </p:cNvPr>
          <p:cNvSpPr>
            <a:spLocks noGrp="1"/>
          </p:cNvSpPr>
          <p:nvPr>
            <p:ph type="body" sz="quarter" idx="18" hasCustomPrompt="1"/>
          </p:nvPr>
        </p:nvSpPr>
        <p:spPr>
          <a:xfrm>
            <a:off x="5491137" y="294298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xmlns="" id="{96B928A6-D05B-0A45-80D9-FFEEA99C1515}"/>
              </a:ext>
            </a:extLst>
          </p:cNvPr>
          <p:cNvSpPr>
            <a:spLocks noGrp="1"/>
          </p:cNvSpPr>
          <p:nvPr>
            <p:ph type="body" sz="quarter" idx="19" hasCustomPrompt="1"/>
          </p:nvPr>
        </p:nvSpPr>
        <p:spPr>
          <a:xfrm>
            <a:off x="5491137" y="3634918"/>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xmlns="" id="{6936406D-E41D-E44E-9576-D955ECFE0242}"/>
              </a:ext>
            </a:extLst>
          </p:cNvPr>
          <p:cNvSpPr>
            <a:spLocks noGrp="1"/>
          </p:cNvSpPr>
          <p:nvPr>
            <p:ph type="body" sz="quarter" idx="20" hasCustomPrompt="1"/>
          </p:nvPr>
        </p:nvSpPr>
        <p:spPr>
          <a:xfrm>
            <a:off x="5491137" y="4068925"/>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1" name="Espace réservé du texte 22">
            <a:extLst>
              <a:ext uri="{FF2B5EF4-FFF2-40B4-BE49-F238E27FC236}">
                <a16:creationId xmlns:a16="http://schemas.microsoft.com/office/drawing/2014/main" xmlns="" id="{A63475F9-7841-AF47-A9FC-B4582ACCE0D9}"/>
              </a:ext>
            </a:extLst>
          </p:cNvPr>
          <p:cNvSpPr>
            <a:spLocks noGrp="1"/>
          </p:cNvSpPr>
          <p:nvPr>
            <p:ph type="body" sz="quarter" idx="15" hasCustomPrompt="1"/>
          </p:nvPr>
        </p:nvSpPr>
        <p:spPr>
          <a:xfrm>
            <a:off x="608013" y="1080000"/>
            <a:ext cx="4472814"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Tree>
    <p:extLst>
      <p:ext uri="{BB962C8B-B14F-4D97-AF65-F5344CB8AC3E}">
        <p14:creationId xmlns:p14="http://schemas.microsoft.com/office/powerpoint/2010/main" val="4269596767"/>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5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26287AE3-0B5F-B949-B061-B9FC3F25EB0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xmlns="" id="{B866EDA9-925E-7048-A118-E6789B2AF41D}"/>
              </a:ext>
            </a:extLst>
          </p:cNvPr>
          <p:cNvSpPr>
            <a:spLocks noGrp="1"/>
          </p:cNvSpPr>
          <p:nvPr>
            <p:ph type="body" sz="quarter" idx="15" hasCustomPrompt="1"/>
          </p:nvPr>
        </p:nvSpPr>
        <p:spPr>
          <a:xfrm>
            <a:off x="608014" y="1080000"/>
            <a:ext cx="3013551"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1" name="Espace réservé du texte 20">
            <a:extLst>
              <a:ext uri="{FF2B5EF4-FFF2-40B4-BE49-F238E27FC236}">
                <a16:creationId xmlns:a16="http://schemas.microsoft.com/office/drawing/2014/main" xmlns="" id="{A43996AC-91D5-4645-8253-29FEA7768B8F}"/>
              </a:ext>
            </a:extLst>
          </p:cNvPr>
          <p:cNvSpPr>
            <a:spLocks noGrp="1"/>
          </p:cNvSpPr>
          <p:nvPr>
            <p:ph type="body" sz="quarter" idx="17" hasCustomPrompt="1"/>
          </p:nvPr>
        </p:nvSpPr>
        <p:spPr>
          <a:xfrm>
            <a:off x="6770557" y="1466236"/>
            <a:ext cx="1613941" cy="75230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400" b="1" spc="-150">
                <a:solidFill>
                  <a:schemeClr val="tx2"/>
                </a:solidFill>
              </a:defRPr>
            </a:lvl1pPr>
          </a:lstStyle>
          <a:p>
            <a:pPr lvl="0"/>
            <a:r>
              <a:rPr lang="fr-FR" dirty="0"/>
              <a:t>0 000</a:t>
            </a:r>
          </a:p>
        </p:txBody>
      </p:sp>
      <p:sp>
        <p:nvSpPr>
          <p:cNvPr id="22" name="Espace réservé du texte 20">
            <a:extLst>
              <a:ext uri="{FF2B5EF4-FFF2-40B4-BE49-F238E27FC236}">
                <a16:creationId xmlns:a16="http://schemas.microsoft.com/office/drawing/2014/main" xmlns="" id="{3DCE8D01-1D51-BC4F-B119-A4D7D76E0BE7}"/>
              </a:ext>
            </a:extLst>
          </p:cNvPr>
          <p:cNvSpPr>
            <a:spLocks noGrp="1"/>
          </p:cNvSpPr>
          <p:nvPr>
            <p:ph type="body" sz="quarter" idx="18" hasCustomPrompt="1"/>
          </p:nvPr>
        </p:nvSpPr>
        <p:spPr>
          <a:xfrm>
            <a:off x="6770558" y="2218544"/>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4" name="Espace réservé du texte 20">
            <a:extLst>
              <a:ext uri="{FF2B5EF4-FFF2-40B4-BE49-F238E27FC236}">
                <a16:creationId xmlns:a16="http://schemas.microsoft.com/office/drawing/2014/main" xmlns="" id="{7D011DDD-F674-E04D-B4B9-F71E5E20A969}"/>
              </a:ext>
            </a:extLst>
          </p:cNvPr>
          <p:cNvSpPr>
            <a:spLocks noGrp="1"/>
          </p:cNvSpPr>
          <p:nvPr>
            <p:ph type="body" sz="quarter" idx="19" hasCustomPrompt="1"/>
          </p:nvPr>
        </p:nvSpPr>
        <p:spPr>
          <a:xfrm>
            <a:off x="4572000" y="1020593"/>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accent4"/>
                </a:solidFill>
              </a:defRPr>
            </a:lvl1pPr>
          </a:lstStyle>
          <a:p>
            <a:pPr lvl="0"/>
            <a:r>
              <a:rPr lang="fr-FR" dirty="0"/>
              <a:t>0 000</a:t>
            </a:r>
          </a:p>
        </p:txBody>
      </p:sp>
      <p:sp>
        <p:nvSpPr>
          <p:cNvPr id="25" name="Espace réservé du texte 20">
            <a:extLst>
              <a:ext uri="{FF2B5EF4-FFF2-40B4-BE49-F238E27FC236}">
                <a16:creationId xmlns:a16="http://schemas.microsoft.com/office/drawing/2014/main" xmlns="" id="{1C6ADE64-C22C-BD4D-A36E-265EDEB3133F}"/>
              </a:ext>
            </a:extLst>
          </p:cNvPr>
          <p:cNvSpPr>
            <a:spLocks noGrp="1"/>
          </p:cNvSpPr>
          <p:nvPr>
            <p:ph type="body" sz="quarter" idx="20" hasCustomPrompt="1"/>
          </p:nvPr>
        </p:nvSpPr>
        <p:spPr>
          <a:xfrm>
            <a:off x="4572001" y="153899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6" name="Espace réservé du texte 20">
            <a:extLst>
              <a:ext uri="{FF2B5EF4-FFF2-40B4-BE49-F238E27FC236}">
                <a16:creationId xmlns:a16="http://schemas.microsoft.com/office/drawing/2014/main" xmlns="" id="{F4E1B1C6-FE35-3F4D-8863-464C71ACE2D1}"/>
              </a:ext>
            </a:extLst>
          </p:cNvPr>
          <p:cNvSpPr>
            <a:spLocks noGrp="1"/>
          </p:cNvSpPr>
          <p:nvPr>
            <p:ph type="body" sz="quarter" idx="21" hasCustomPrompt="1"/>
          </p:nvPr>
        </p:nvSpPr>
        <p:spPr>
          <a:xfrm>
            <a:off x="5021704" y="2323309"/>
            <a:ext cx="1613941" cy="40144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000" b="1" spc="0">
                <a:solidFill>
                  <a:schemeClr val="accent6"/>
                </a:solidFill>
              </a:defRPr>
            </a:lvl1pPr>
          </a:lstStyle>
          <a:p>
            <a:pPr lvl="0"/>
            <a:r>
              <a:rPr lang="fr-FR" dirty="0"/>
              <a:t>0 000</a:t>
            </a:r>
          </a:p>
        </p:txBody>
      </p:sp>
      <p:sp>
        <p:nvSpPr>
          <p:cNvPr id="27" name="Espace réservé du texte 20">
            <a:extLst>
              <a:ext uri="{FF2B5EF4-FFF2-40B4-BE49-F238E27FC236}">
                <a16:creationId xmlns:a16="http://schemas.microsoft.com/office/drawing/2014/main" xmlns="" id="{7ABCB8F0-653E-D141-A479-190D260E210B}"/>
              </a:ext>
            </a:extLst>
          </p:cNvPr>
          <p:cNvSpPr>
            <a:spLocks noGrp="1"/>
          </p:cNvSpPr>
          <p:nvPr>
            <p:ph type="body" sz="quarter" idx="22" hasCustomPrompt="1"/>
          </p:nvPr>
        </p:nvSpPr>
        <p:spPr>
          <a:xfrm>
            <a:off x="5021705" y="272475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8" name="Espace réservé du texte 20">
            <a:extLst>
              <a:ext uri="{FF2B5EF4-FFF2-40B4-BE49-F238E27FC236}">
                <a16:creationId xmlns:a16="http://schemas.microsoft.com/office/drawing/2014/main" xmlns="" id="{F66633FC-7757-8649-B030-05D9272448D3}"/>
              </a:ext>
            </a:extLst>
          </p:cNvPr>
          <p:cNvSpPr>
            <a:spLocks noGrp="1"/>
          </p:cNvSpPr>
          <p:nvPr>
            <p:ph type="body" sz="quarter" idx="23" hasCustomPrompt="1"/>
          </p:nvPr>
        </p:nvSpPr>
        <p:spPr>
          <a:xfrm>
            <a:off x="6455764" y="3239552"/>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bg2"/>
                </a:solidFill>
              </a:defRPr>
            </a:lvl1pPr>
          </a:lstStyle>
          <a:p>
            <a:pPr lvl="0"/>
            <a:r>
              <a:rPr lang="fr-FR" dirty="0"/>
              <a:t>0 000</a:t>
            </a:r>
          </a:p>
        </p:txBody>
      </p:sp>
      <p:sp>
        <p:nvSpPr>
          <p:cNvPr id="29" name="Espace réservé du texte 20">
            <a:extLst>
              <a:ext uri="{FF2B5EF4-FFF2-40B4-BE49-F238E27FC236}">
                <a16:creationId xmlns:a16="http://schemas.microsoft.com/office/drawing/2014/main" xmlns="" id="{4719A5DA-CBF9-0242-9CDA-BF64E70479C3}"/>
              </a:ext>
            </a:extLst>
          </p:cNvPr>
          <p:cNvSpPr>
            <a:spLocks noGrp="1"/>
          </p:cNvSpPr>
          <p:nvPr>
            <p:ph type="body" sz="quarter" idx="24" hasCustomPrompt="1"/>
          </p:nvPr>
        </p:nvSpPr>
        <p:spPr>
          <a:xfrm>
            <a:off x="6455765" y="3757950"/>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30" name="Espace réservé du texte 20">
            <a:extLst>
              <a:ext uri="{FF2B5EF4-FFF2-40B4-BE49-F238E27FC236}">
                <a16:creationId xmlns:a16="http://schemas.microsoft.com/office/drawing/2014/main" xmlns="" id="{C0FC2DF1-14A5-944F-9BCA-1565C5C0AA74}"/>
              </a:ext>
            </a:extLst>
          </p:cNvPr>
          <p:cNvSpPr>
            <a:spLocks noGrp="1"/>
          </p:cNvSpPr>
          <p:nvPr>
            <p:ph type="body" sz="quarter" idx="25" hasCustomPrompt="1"/>
          </p:nvPr>
        </p:nvSpPr>
        <p:spPr>
          <a:xfrm>
            <a:off x="4117298" y="3471952"/>
            <a:ext cx="1613941" cy="635353"/>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600" b="1" spc="-150">
                <a:solidFill>
                  <a:schemeClr val="accent4">
                    <a:lumMod val="60000"/>
                    <a:lumOff val="40000"/>
                  </a:schemeClr>
                </a:solidFill>
              </a:defRPr>
            </a:lvl1pPr>
          </a:lstStyle>
          <a:p>
            <a:pPr lvl="0"/>
            <a:r>
              <a:rPr lang="fr-FR" dirty="0"/>
              <a:t>0 000</a:t>
            </a:r>
          </a:p>
        </p:txBody>
      </p:sp>
      <p:sp>
        <p:nvSpPr>
          <p:cNvPr id="31" name="Espace réservé du texte 20">
            <a:extLst>
              <a:ext uri="{FF2B5EF4-FFF2-40B4-BE49-F238E27FC236}">
                <a16:creationId xmlns:a16="http://schemas.microsoft.com/office/drawing/2014/main" xmlns="" id="{6B5B4FBA-FA9A-7643-9DC5-B356C6A91F83}"/>
              </a:ext>
            </a:extLst>
          </p:cNvPr>
          <p:cNvSpPr>
            <a:spLocks noGrp="1"/>
          </p:cNvSpPr>
          <p:nvPr>
            <p:ph type="body" sz="quarter" idx="26" hasCustomPrompt="1"/>
          </p:nvPr>
        </p:nvSpPr>
        <p:spPr>
          <a:xfrm>
            <a:off x="4117298" y="4107305"/>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Tree>
    <p:extLst>
      <p:ext uri="{BB962C8B-B14F-4D97-AF65-F5344CB8AC3E}">
        <p14:creationId xmlns:p14="http://schemas.microsoft.com/office/powerpoint/2010/main" val="1049929628"/>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s V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AC1BECFE-0483-BE4B-A4DE-D46D28BD729B}"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xmlns="" id="{4E76D514-8826-594C-8203-878B45423F6B}"/>
              </a:ext>
            </a:extLst>
          </p:cNvPr>
          <p:cNvSpPr>
            <a:spLocks noGrp="1"/>
          </p:cNvSpPr>
          <p:nvPr>
            <p:ph type="body" sz="quarter" idx="15" hasCustomPrompt="1"/>
          </p:nvPr>
        </p:nvSpPr>
        <p:spPr>
          <a:xfrm>
            <a:off x="140843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6" name="Espace réservé pour une image  5">
            <a:extLst>
              <a:ext uri="{FF2B5EF4-FFF2-40B4-BE49-F238E27FC236}">
                <a16:creationId xmlns:a16="http://schemas.microsoft.com/office/drawing/2014/main" xmlns="" id="{503CCB31-A1A6-4044-81B7-1A5E0FEC7540}"/>
              </a:ext>
            </a:extLst>
          </p:cNvPr>
          <p:cNvSpPr>
            <a:spLocks noGrp="1"/>
          </p:cNvSpPr>
          <p:nvPr>
            <p:ph type="pic" sz="quarter" idx="17" hasCustomPrompt="1"/>
          </p:nvPr>
        </p:nvSpPr>
        <p:spPr>
          <a:xfrm>
            <a:off x="140843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xmlns=""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1" name="Espace réservé pour une image  5">
            <a:extLst>
              <a:ext uri="{FF2B5EF4-FFF2-40B4-BE49-F238E27FC236}">
                <a16:creationId xmlns:a16="http://schemas.microsoft.com/office/drawing/2014/main" xmlns=""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xmlns="" id="{A25A47A4-135A-154B-B441-C68AF69F3AA9}"/>
              </a:ext>
            </a:extLst>
          </p:cNvPr>
          <p:cNvSpPr>
            <a:spLocks noGrp="1"/>
          </p:cNvSpPr>
          <p:nvPr>
            <p:ph type="body" sz="quarter" idx="20" hasCustomPrompt="1"/>
          </p:nvPr>
        </p:nvSpPr>
        <p:spPr>
          <a:xfrm>
            <a:off x="589556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3" name="Espace réservé pour une image  5">
            <a:extLst>
              <a:ext uri="{FF2B5EF4-FFF2-40B4-BE49-F238E27FC236}">
                <a16:creationId xmlns:a16="http://schemas.microsoft.com/office/drawing/2014/main" xmlns="" id="{C353F987-D521-1240-9FB0-8E49BF75E1DC}"/>
              </a:ext>
            </a:extLst>
          </p:cNvPr>
          <p:cNvSpPr>
            <a:spLocks noGrp="1"/>
          </p:cNvSpPr>
          <p:nvPr>
            <p:ph type="pic" sz="quarter" idx="21" hasCustomPrompt="1"/>
          </p:nvPr>
        </p:nvSpPr>
        <p:spPr>
          <a:xfrm>
            <a:off x="589556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422517727"/>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hotos V + lég. somb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1CC05291-6969-B54A-AA3B-FC9E8BC24460}"/>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AACB05AE-1600-2F41-AF99-9538B9BB5FC9}"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xmlns="" id="{4E76D514-8826-594C-8203-878B45423F6B}"/>
              </a:ext>
            </a:extLst>
          </p:cNvPr>
          <p:cNvSpPr>
            <a:spLocks noGrp="1"/>
          </p:cNvSpPr>
          <p:nvPr>
            <p:ph type="body" sz="quarter" idx="15" hasCustomPrompt="1"/>
          </p:nvPr>
        </p:nvSpPr>
        <p:spPr>
          <a:xfrm>
            <a:off x="1407600"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6" name="Espace réservé pour une image  5">
            <a:extLst>
              <a:ext uri="{FF2B5EF4-FFF2-40B4-BE49-F238E27FC236}">
                <a16:creationId xmlns:a16="http://schemas.microsoft.com/office/drawing/2014/main" xmlns="" id="{503CCB31-A1A6-4044-81B7-1A5E0FEC7540}"/>
              </a:ext>
            </a:extLst>
          </p:cNvPr>
          <p:cNvSpPr>
            <a:spLocks noGrp="1"/>
          </p:cNvSpPr>
          <p:nvPr>
            <p:ph type="pic" sz="quarter" idx="17" hasCustomPrompt="1"/>
          </p:nvPr>
        </p:nvSpPr>
        <p:spPr>
          <a:xfrm>
            <a:off x="14076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xmlns=""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1" name="Espace réservé pour une image  5">
            <a:extLst>
              <a:ext uri="{FF2B5EF4-FFF2-40B4-BE49-F238E27FC236}">
                <a16:creationId xmlns:a16="http://schemas.microsoft.com/office/drawing/2014/main" xmlns=""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xmlns="" id="{A25A47A4-135A-154B-B441-C68AF69F3AA9}"/>
              </a:ext>
            </a:extLst>
          </p:cNvPr>
          <p:cNvSpPr>
            <a:spLocks noGrp="1"/>
          </p:cNvSpPr>
          <p:nvPr>
            <p:ph type="body" sz="quarter" idx="20" hasCustomPrompt="1"/>
          </p:nvPr>
        </p:nvSpPr>
        <p:spPr>
          <a:xfrm>
            <a:off x="5896800" y="3976070"/>
            <a:ext cx="1826507" cy="523927"/>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3" name="Espace réservé pour une image  5">
            <a:extLst>
              <a:ext uri="{FF2B5EF4-FFF2-40B4-BE49-F238E27FC236}">
                <a16:creationId xmlns:a16="http://schemas.microsoft.com/office/drawing/2014/main" xmlns="" id="{C353F987-D521-1240-9FB0-8E49BF75E1DC}"/>
              </a:ext>
            </a:extLst>
          </p:cNvPr>
          <p:cNvSpPr>
            <a:spLocks noGrp="1"/>
          </p:cNvSpPr>
          <p:nvPr>
            <p:ph type="pic" sz="quarter" idx="21" hasCustomPrompt="1"/>
          </p:nvPr>
        </p:nvSpPr>
        <p:spPr>
          <a:xfrm>
            <a:off x="58968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302328215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hotos H + 3 point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DCFDBFEE-AE2E-1842-AAA1-D3D4F4AA1A4A}"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pour une image  5">
            <a:extLst>
              <a:ext uri="{FF2B5EF4-FFF2-40B4-BE49-F238E27FC236}">
                <a16:creationId xmlns:a16="http://schemas.microsoft.com/office/drawing/2014/main" xmlns="" id="{BB57DFD9-683F-AF43-90E8-60EDB6B7294F}"/>
              </a:ext>
            </a:extLst>
          </p:cNvPr>
          <p:cNvSpPr>
            <a:spLocks noGrp="1"/>
          </p:cNvSpPr>
          <p:nvPr>
            <p:ph type="pic" sz="quarter" idx="22" hasCustomPrompt="1"/>
          </p:nvPr>
        </p:nvSpPr>
        <p:spPr>
          <a:xfrm>
            <a:off x="612000"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xmlns="" id="{1796744E-1464-BD4A-AFAB-E2A3429EE6A9}"/>
              </a:ext>
            </a:extLst>
          </p:cNvPr>
          <p:cNvSpPr>
            <a:spLocks noGrp="1"/>
          </p:cNvSpPr>
          <p:nvPr>
            <p:ph type="pic" sz="quarter" idx="27" hasCustomPrompt="1"/>
          </p:nvPr>
        </p:nvSpPr>
        <p:spPr>
          <a:xfrm>
            <a:off x="3287182"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xmlns="" id="{4EF5FEEC-A81F-434E-ABF5-18938384A188}"/>
              </a:ext>
            </a:extLst>
          </p:cNvPr>
          <p:cNvSpPr>
            <a:spLocks noGrp="1"/>
          </p:cNvSpPr>
          <p:nvPr>
            <p:ph type="pic" sz="quarter" idx="28" hasCustomPrompt="1"/>
          </p:nvPr>
        </p:nvSpPr>
        <p:spPr>
          <a:xfrm>
            <a:off x="5962163"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du texte 14">
            <a:extLst>
              <a:ext uri="{FF2B5EF4-FFF2-40B4-BE49-F238E27FC236}">
                <a16:creationId xmlns:a16="http://schemas.microsoft.com/office/drawing/2014/main" xmlns="" id="{C05A0749-F139-034E-93F4-B5F210CC17D5}"/>
              </a:ext>
            </a:extLst>
          </p:cNvPr>
          <p:cNvSpPr>
            <a:spLocks noGrp="1"/>
          </p:cNvSpPr>
          <p:nvPr>
            <p:ph type="body" sz="quarter" idx="30" hasCustomPrompt="1"/>
          </p:nvPr>
        </p:nvSpPr>
        <p:spPr>
          <a:xfrm>
            <a:off x="608014"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N°1 sur une ligne</a:t>
            </a:r>
          </a:p>
        </p:txBody>
      </p:sp>
      <p:sp>
        <p:nvSpPr>
          <p:cNvPr id="35" name="Espace réservé du texte 34">
            <a:extLst>
              <a:ext uri="{FF2B5EF4-FFF2-40B4-BE49-F238E27FC236}">
                <a16:creationId xmlns:a16="http://schemas.microsoft.com/office/drawing/2014/main" xmlns="" id="{15AE467E-A339-C849-BB7F-6E26A79641AE}"/>
              </a:ext>
            </a:extLst>
          </p:cNvPr>
          <p:cNvSpPr>
            <a:spLocks noGrp="1"/>
          </p:cNvSpPr>
          <p:nvPr>
            <p:ph type="body" sz="quarter" idx="31" hasCustomPrompt="1"/>
          </p:nvPr>
        </p:nvSpPr>
        <p:spPr>
          <a:xfrm>
            <a:off x="60801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6" name="Espace réservé du texte 14">
            <a:extLst>
              <a:ext uri="{FF2B5EF4-FFF2-40B4-BE49-F238E27FC236}">
                <a16:creationId xmlns:a16="http://schemas.microsoft.com/office/drawing/2014/main" xmlns="" id="{87F66423-B4ED-9445-90F2-50773D5B6DFF}"/>
              </a:ext>
            </a:extLst>
          </p:cNvPr>
          <p:cNvSpPr>
            <a:spLocks noGrp="1"/>
          </p:cNvSpPr>
          <p:nvPr>
            <p:ph type="body" sz="quarter" idx="32" hasCustomPrompt="1"/>
          </p:nvPr>
        </p:nvSpPr>
        <p:spPr>
          <a:xfrm>
            <a:off x="3287182"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N°2 sur une ligne</a:t>
            </a:r>
          </a:p>
        </p:txBody>
      </p:sp>
      <p:sp>
        <p:nvSpPr>
          <p:cNvPr id="37" name="Espace réservé du texte 34">
            <a:extLst>
              <a:ext uri="{FF2B5EF4-FFF2-40B4-BE49-F238E27FC236}">
                <a16:creationId xmlns:a16="http://schemas.microsoft.com/office/drawing/2014/main" xmlns="" id="{58DAF75E-30C0-A444-9C49-634905407121}"/>
              </a:ext>
            </a:extLst>
          </p:cNvPr>
          <p:cNvSpPr>
            <a:spLocks noGrp="1"/>
          </p:cNvSpPr>
          <p:nvPr>
            <p:ph type="body" sz="quarter" idx="33" hasCustomPrompt="1"/>
          </p:nvPr>
        </p:nvSpPr>
        <p:spPr>
          <a:xfrm>
            <a:off x="3287182"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8" name="Espace réservé du texte 14">
            <a:extLst>
              <a:ext uri="{FF2B5EF4-FFF2-40B4-BE49-F238E27FC236}">
                <a16:creationId xmlns:a16="http://schemas.microsoft.com/office/drawing/2014/main" xmlns="" id="{E57EA442-BBA4-5D41-9762-CCACB4500BE9}"/>
              </a:ext>
            </a:extLst>
          </p:cNvPr>
          <p:cNvSpPr>
            <a:spLocks noGrp="1"/>
          </p:cNvSpPr>
          <p:nvPr>
            <p:ph type="body" sz="quarter" idx="34" hasCustomPrompt="1"/>
          </p:nvPr>
        </p:nvSpPr>
        <p:spPr>
          <a:xfrm>
            <a:off x="5962163"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N°3 sur une ligne</a:t>
            </a:r>
          </a:p>
        </p:txBody>
      </p:sp>
      <p:sp>
        <p:nvSpPr>
          <p:cNvPr id="39" name="Espace réservé du texte 34">
            <a:extLst>
              <a:ext uri="{FF2B5EF4-FFF2-40B4-BE49-F238E27FC236}">
                <a16:creationId xmlns:a16="http://schemas.microsoft.com/office/drawing/2014/main" xmlns="" id="{6ECD34DE-7A29-8945-9EE6-DCEBB7BBB717}"/>
              </a:ext>
            </a:extLst>
          </p:cNvPr>
          <p:cNvSpPr>
            <a:spLocks noGrp="1"/>
          </p:cNvSpPr>
          <p:nvPr>
            <p:ph type="body" sz="quarter" idx="35" hasCustomPrompt="1"/>
          </p:nvPr>
        </p:nvSpPr>
        <p:spPr>
          <a:xfrm>
            <a:off x="596216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Tree>
    <p:extLst>
      <p:ext uri="{BB962C8B-B14F-4D97-AF65-F5344CB8AC3E}">
        <p14:creationId xmlns:p14="http://schemas.microsoft.com/office/powerpoint/2010/main" val="530832951"/>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hotos H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DCFDBFEE-AE2E-1842-AAA1-D3D4F4AA1A4A}"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xmlns="" id="{4E76D514-8826-594C-8203-878B45423F6B}"/>
              </a:ext>
            </a:extLst>
          </p:cNvPr>
          <p:cNvSpPr>
            <a:spLocks noGrp="1"/>
          </p:cNvSpPr>
          <p:nvPr>
            <p:ph type="body" sz="quarter" idx="15" hasCustomPrompt="1"/>
          </p:nvPr>
        </p:nvSpPr>
        <p:spPr>
          <a:xfrm>
            <a:off x="612000" y="4063875"/>
            <a:ext cx="4249244" cy="438275"/>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pour les 3 photos</a:t>
            </a:r>
          </a:p>
        </p:txBody>
      </p:sp>
      <p:sp>
        <p:nvSpPr>
          <p:cNvPr id="17" name="Espace réservé pour une image  5">
            <a:extLst>
              <a:ext uri="{FF2B5EF4-FFF2-40B4-BE49-F238E27FC236}">
                <a16:creationId xmlns:a16="http://schemas.microsoft.com/office/drawing/2014/main" xmlns="" id="{BB57DFD9-683F-AF43-90E8-60EDB6B7294F}"/>
              </a:ext>
            </a:extLst>
          </p:cNvPr>
          <p:cNvSpPr>
            <a:spLocks noGrp="1"/>
          </p:cNvSpPr>
          <p:nvPr>
            <p:ph type="pic" sz="quarter" idx="22" hasCustomPrompt="1"/>
          </p:nvPr>
        </p:nvSpPr>
        <p:spPr>
          <a:xfrm>
            <a:off x="612000" y="1074737"/>
            <a:ext cx="4249244" cy="2832829"/>
          </a:xfrm>
          <a:prstGeom prst="rect">
            <a:avLst/>
          </a:prstGeom>
          <a:solidFill>
            <a:schemeClr val="bg1">
              <a:lumMod val="95000"/>
            </a:schemeClr>
          </a:solidFill>
        </p:spPr>
        <p:txBody>
          <a:bodyPr lIns="936000" tIns="684000" rIns="9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xmlns="" id="{1796744E-1464-BD4A-AFAB-E2A3429EE6A9}"/>
              </a:ext>
            </a:extLst>
          </p:cNvPr>
          <p:cNvSpPr>
            <a:spLocks noGrp="1"/>
          </p:cNvSpPr>
          <p:nvPr>
            <p:ph type="pic" sz="quarter" idx="27" hasCustomPrompt="1"/>
          </p:nvPr>
        </p:nvSpPr>
        <p:spPr>
          <a:xfrm>
            <a:off x="5271554" y="334381"/>
            <a:ext cx="3107270" cy="2071513"/>
          </a:xfrm>
          <a:prstGeom prst="rect">
            <a:avLst/>
          </a:prstGeom>
          <a:solidFill>
            <a:schemeClr val="bg1">
              <a:lumMod val="95000"/>
            </a:schemeClr>
          </a:solidFill>
        </p:spPr>
        <p:txBody>
          <a:bodyPr lIns="396000" tIns="360000" rIns="39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pour une image  5">
            <a:extLst>
              <a:ext uri="{FF2B5EF4-FFF2-40B4-BE49-F238E27FC236}">
                <a16:creationId xmlns:a16="http://schemas.microsoft.com/office/drawing/2014/main" xmlns="" id="{FFB24C2D-6551-2749-9149-1A8FE5183989}"/>
              </a:ext>
            </a:extLst>
          </p:cNvPr>
          <p:cNvSpPr>
            <a:spLocks noGrp="1"/>
          </p:cNvSpPr>
          <p:nvPr>
            <p:ph type="pic" sz="quarter" idx="28" hasCustomPrompt="1"/>
          </p:nvPr>
        </p:nvSpPr>
        <p:spPr>
          <a:xfrm>
            <a:off x="5271554" y="2837462"/>
            <a:ext cx="2523072" cy="168204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3867915535"/>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s H + lég. sombr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D6844C28-6FAC-F449-BA42-77054092BDF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DCFDBFEE-AE2E-1842-AAA1-D3D4F4AA1A4A}"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xmlns="" id="{4E76D514-8826-594C-8203-878B45423F6B}"/>
              </a:ext>
            </a:extLst>
          </p:cNvPr>
          <p:cNvSpPr>
            <a:spLocks noGrp="1"/>
          </p:cNvSpPr>
          <p:nvPr>
            <p:ph type="body" sz="quarter" idx="15" hasCustomPrompt="1"/>
          </p:nvPr>
        </p:nvSpPr>
        <p:spPr>
          <a:xfrm>
            <a:off x="612000"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17" name="Espace réservé pour une image  5">
            <a:extLst>
              <a:ext uri="{FF2B5EF4-FFF2-40B4-BE49-F238E27FC236}">
                <a16:creationId xmlns:a16="http://schemas.microsoft.com/office/drawing/2014/main" xmlns="" id="{BB57DFD9-683F-AF43-90E8-60EDB6B7294F}"/>
              </a:ext>
            </a:extLst>
          </p:cNvPr>
          <p:cNvSpPr>
            <a:spLocks noGrp="1"/>
          </p:cNvSpPr>
          <p:nvPr>
            <p:ph type="pic" sz="quarter" idx="22" hasCustomPrompt="1"/>
          </p:nvPr>
        </p:nvSpPr>
        <p:spPr>
          <a:xfrm>
            <a:off x="612000"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8" name="Espace réservé du texte 22">
            <a:extLst>
              <a:ext uri="{FF2B5EF4-FFF2-40B4-BE49-F238E27FC236}">
                <a16:creationId xmlns:a16="http://schemas.microsoft.com/office/drawing/2014/main" xmlns="" id="{BBF48E3A-6B80-D84E-8868-13407E2FD65B}"/>
              </a:ext>
            </a:extLst>
          </p:cNvPr>
          <p:cNvSpPr>
            <a:spLocks noGrp="1"/>
          </p:cNvSpPr>
          <p:nvPr>
            <p:ph type="body" sz="quarter" idx="23" hasCustomPrompt="1"/>
          </p:nvPr>
        </p:nvSpPr>
        <p:spPr>
          <a:xfrm>
            <a:off x="3287183" y="3396412"/>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4" name="Espace réservé du texte 22">
            <a:extLst>
              <a:ext uri="{FF2B5EF4-FFF2-40B4-BE49-F238E27FC236}">
                <a16:creationId xmlns:a16="http://schemas.microsoft.com/office/drawing/2014/main" xmlns="" id="{88D803FD-31E6-9C46-AE31-DFACBCF20BDB}"/>
              </a:ext>
            </a:extLst>
          </p:cNvPr>
          <p:cNvSpPr>
            <a:spLocks noGrp="1"/>
          </p:cNvSpPr>
          <p:nvPr>
            <p:ph type="body" sz="quarter" idx="25" hasCustomPrompt="1"/>
          </p:nvPr>
        </p:nvSpPr>
        <p:spPr>
          <a:xfrm>
            <a:off x="5962164"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6" name="Espace réservé pour une image  5">
            <a:extLst>
              <a:ext uri="{FF2B5EF4-FFF2-40B4-BE49-F238E27FC236}">
                <a16:creationId xmlns:a16="http://schemas.microsoft.com/office/drawing/2014/main" xmlns="" id="{1796744E-1464-BD4A-AFAB-E2A3429EE6A9}"/>
              </a:ext>
            </a:extLst>
          </p:cNvPr>
          <p:cNvSpPr>
            <a:spLocks noGrp="1"/>
          </p:cNvSpPr>
          <p:nvPr>
            <p:ph type="pic" sz="quarter" idx="27" hasCustomPrompt="1"/>
          </p:nvPr>
        </p:nvSpPr>
        <p:spPr>
          <a:xfrm>
            <a:off x="3287182"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xmlns="" id="{4EF5FEEC-A81F-434E-ABF5-18938384A188}"/>
              </a:ext>
            </a:extLst>
          </p:cNvPr>
          <p:cNvSpPr>
            <a:spLocks noGrp="1"/>
          </p:cNvSpPr>
          <p:nvPr>
            <p:ph type="pic" sz="quarter" idx="28" hasCustomPrompt="1"/>
          </p:nvPr>
        </p:nvSpPr>
        <p:spPr>
          <a:xfrm>
            <a:off x="5962163"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Titre 1">
            <a:extLst>
              <a:ext uri="{FF2B5EF4-FFF2-40B4-BE49-F238E27FC236}">
                <a16:creationId xmlns:a16="http://schemas.microsoft.com/office/drawing/2014/main" xmlns="" id="{EDE56632-A62B-2D49-8CC3-BE9D1F68826F}"/>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21" name="Rectangle 20">
            <a:extLst>
              <a:ext uri="{FF2B5EF4-FFF2-40B4-BE49-F238E27FC236}">
                <a16:creationId xmlns:a16="http://schemas.microsoft.com/office/drawing/2014/main" xmlns="" id="{0937B0E8-D46E-424F-8DD3-B0E2057AE0B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3863674127"/>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DCFDBFEE-AE2E-1842-AAA1-D3D4F4AA1A4A}"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5997655" y="1673265"/>
            <a:ext cx="1796970" cy="1796970"/>
          </a:xfrm>
          <a:prstGeom prst="rect">
            <a:avLst/>
          </a:prstGeom>
          <a:ln>
            <a:noFill/>
          </a:ln>
        </p:spPr>
      </p:pic>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2">
            <a:extLst>
              <a:ext uri="{FF2B5EF4-FFF2-40B4-BE49-F238E27FC236}">
                <a16:creationId xmlns:a16="http://schemas.microsoft.com/office/drawing/2014/main" xmlns="" id="{EFB72E4E-65C7-404A-B5FF-9F37C6C1AC20}"/>
              </a:ext>
            </a:extLst>
          </p:cNvPr>
          <p:cNvSpPr>
            <a:spLocks noGrp="1"/>
          </p:cNvSpPr>
          <p:nvPr>
            <p:ph type="body" sz="quarter" idx="15" hasCustomPrompt="1"/>
          </p:nvPr>
        </p:nvSpPr>
        <p:spPr>
          <a:xfrm>
            <a:off x="608013" y="1079998"/>
            <a:ext cx="3801827" cy="1796970"/>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400" baseline="0">
                <a:solidFill>
                  <a:schemeClr val="bg2"/>
                </a:solidFill>
                <a:latin typeface="+mn-lt"/>
              </a:defRPr>
            </a:lvl2pPr>
            <a:lvl3pPr marL="1257300" indent="-342900">
              <a:buFont typeface="Arial" panose="020B0604020202020204" pitchFamily="34" charset="0"/>
              <a:buChar char="•"/>
              <a:defRPr sz="1400">
                <a:solidFill>
                  <a:schemeClr val="bg2"/>
                </a:solidFill>
                <a:latin typeface="+mn-lt"/>
              </a:defRPr>
            </a:lvl3pPr>
            <a:lvl4pPr marL="1657350" indent="-285750">
              <a:buClr>
                <a:schemeClr val="tx2"/>
              </a:buClr>
              <a:buFont typeface="Wingdings" pitchFamily="2" charset="2"/>
              <a:buChar char="ü"/>
              <a:defRPr sz="1400">
                <a:solidFill>
                  <a:schemeClr val="bg2"/>
                </a:solidFill>
                <a:latin typeface="+mn-lt"/>
              </a:defRPr>
            </a:lvl4pPr>
            <a:lvl5pPr marL="1828800" indent="0">
              <a:buClr>
                <a:schemeClr val="tx2"/>
              </a:buClr>
              <a:buFontTx/>
              <a:buNone/>
              <a:defRPr lang="fr-FR" sz="140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Remerciements, crédits photos, contacts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texte 22">
            <a:extLst>
              <a:ext uri="{FF2B5EF4-FFF2-40B4-BE49-F238E27FC236}">
                <a16:creationId xmlns:a16="http://schemas.microsoft.com/office/drawing/2014/main" xmlns="" id="{FDCEF96A-236F-0449-B7D1-6463D458E5F9}"/>
              </a:ext>
            </a:extLst>
          </p:cNvPr>
          <p:cNvSpPr>
            <a:spLocks noGrp="1"/>
          </p:cNvSpPr>
          <p:nvPr>
            <p:ph type="body" sz="quarter" idx="16" hasCustomPrompt="1"/>
          </p:nvPr>
        </p:nvSpPr>
        <p:spPr>
          <a:xfrm>
            <a:off x="608013" y="3410967"/>
            <a:ext cx="3801827" cy="226646"/>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0" i="0" kern="1200" baseline="0" dirty="0" smtClean="0">
                <a:solidFill>
                  <a:schemeClr val="bg2"/>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err="1"/>
              <a:t>www.lienweb.fr</a:t>
            </a:r>
            <a:endParaRPr lang="fr-FR" dirty="0"/>
          </a:p>
        </p:txBody>
      </p:sp>
      <p:sp>
        <p:nvSpPr>
          <p:cNvPr id="3" name="ZoneTexte 2">
            <a:extLst>
              <a:ext uri="{FF2B5EF4-FFF2-40B4-BE49-F238E27FC236}">
                <a16:creationId xmlns:a16="http://schemas.microsoft.com/office/drawing/2014/main" xmlns="" id="{5BF4E342-38BE-4143-9228-A4DD42A3122E}"/>
              </a:ext>
            </a:extLst>
          </p:cNvPr>
          <p:cNvSpPr txBox="1"/>
          <p:nvPr userDrawn="1"/>
        </p:nvSpPr>
        <p:spPr>
          <a:xfrm>
            <a:off x="608013" y="4327161"/>
            <a:ext cx="3854059" cy="215444"/>
          </a:xfrm>
          <a:prstGeom prst="rect">
            <a:avLst/>
          </a:prstGeom>
          <a:noFill/>
        </p:spPr>
        <p:txBody>
          <a:bodyPr wrap="square" lIns="0" tIns="0" rIns="0" bIns="0" rtlCol="0">
            <a:spAutoFit/>
          </a:bodyPr>
          <a:lstStyle/>
          <a:p>
            <a:r>
              <a:rPr lang="fr-FR" sz="1350" b="1" spc="0" baseline="0" noProof="0" dirty="0" err="1">
                <a:solidFill>
                  <a:schemeClr val="accent6"/>
                </a:solidFill>
              </a:rPr>
              <a:t>www.cnrs.fr</a:t>
            </a:r>
            <a:endParaRPr lang="fr-FR" sz="1350" b="1" spc="0" baseline="0" noProof="0" dirty="0">
              <a:solidFill>
                <a:schemeClr val="accent6"/>
              </a:solidFill>
            </a:endParaRPr>
          </a:p>
        </p:txBody>
      </p:sp>
    </p:spTree>
    <p:extLst>
      <p:ext uri="{BB962C8B-B14F-4D97-AF65-F5344CB8AC3E}">
        <p14:creationId xmlns:p14="http://schemas.microsoft.com/office/powerpoint/2010/main" val="3404301607"/>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ications techniqu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DCFDBFEE-AE2E-1842-AAA1-D3D4F4AA1A4A}" type="datetime3">
              <a:rPr lang="fr-FR" smtClean="0"/>
              <a:t>21 janvier 2020</a:t>
            </a:fld>
            <a:endParaRPr lang="fr-FR"/>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a:t>P </a:t>
            </a:r>
            <a:fld id="{733122C9-A0B9-462F-8757-0847AD287B63}" type="slidenum">
              <a:rPr lang="fr-FR" smtClean="0"/>
              <a:pPr/>
              <a:t>‹#›</a:t>
            </a:fld>
            <a:endParaRPr lang="fr-F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92585263-4DCD-B141-9187-11265449EF56}"/>
              </a:ext>
            </a:extLst>
          </p:cNvPr>
          <p:cNvSpPr txBox="1"/>
          <p:nvPr userDrawn="1"/>
        </p:nvSpPr>
        <p:spPr>
          <a:xfrm>
            <a:off x="608013" y="649288"/>
            <a:ext cx="7770812" cy="3852862"/>
          </a:xfrm>
          <a:prstGeom prst="rect">
            <a:avLst/>
          </a:prstGeom>
          <a:noFill/>
        </p:spPr>
        <p:txBody>
          <a:bodyPr wrap="square" rtlCol="0" anchor="t" anchorCtr="0">
            <a:noAutofit/>
          </a:bodyPr>
          <a:lstStyle/>
          <a:p>
            <a:pPr algn="ctr"/>
            <a:r>
              <a:rPr lang="fr-FR" sz="1400" dirty="0"/>
              <a:t>Pour commencer à créer votre présentation, </a:t>
            </a:r>
          </a:p>
          <a:p>
            <a:pPr algn="ctr"/>
            <a:r>
              <a:rPr lang="fr-FR" sz="1400" dirty="0"/>
              <a:t>rendez vous dans le menu </a:t>
            </a:r>
          </a:p>
          <a:p>
            <a:pPr algn="ctr"/>
            <a:r>
              <a:rPr lang="fr-FR" sz="1400" dirty="0"/>
              <a:t>Affichage &gt; Masque &gt; Masque des diapositives</a:t>
            </a:r>
          </a:p>
          <a:p>
            <a:pPr algn="ctr"/>
            <a:endParaRPr lang="fr-FR" sz="1400" dirty="0"/>
          </a:p>
          <a:p>
            <a:pPr algn="ctr"/>
            <a:r>
              <a:rPr lang="fr-FR" sz="1400" dirty="0"/>
              <a:t>Allez sur le premier masque blanc, renseignez le </a:t>
            </a:r>
          </a:p>
          <a:p>
            <a:pPr algn="ctr"/>
            <a:r>
              <a:rPr lang="fr-FR" sz="1400" dirty="0"/>
              <a:t>TITRE DE VOTRE PRÉSENTATION </a:t>
            </a:r>
          </a:p>
          <a:p>
            <a:pPr algn="ctr"/>
            <a:r>
              <a:rPr lang="fr-FR" sz="1400" dirty="0"/>
              <a:t>en bas de page, puis fermez le mode masque.</a:t>
            </a:r>
          </a:p>
          <a:p>
            <a:pPr algn="ctr"/>
            <a:r>
              <a:rPr lang="fr-FR" sz="1400" dirty="0"/>
              <a:t>____</a:t>
            </a:r>
          </a:p>
          <a:p>
            <a:pPr algn="ctr"/>
            <a:endParaRPr lang="fr-FR" sz="1400" dirty="0"/>
          </a:p>
          <a:p>
            <a:pPr algn="ctr"/>
            <a:r>
              <a:rPr lang="fr-FR" sz="1400" dirty="0"/>
              <a:t>Si vous souhaitez ne rien inscrire dans une zone de texte réservé, </a:t>
            </a:r>
          </a:p>
          <a:p>
            <a:pPr algn="ctr"/>
            <a:r>
              <a:rPr lang="fr-FR" sz="1400" dirty="0"/>
              <a:t>tapez un espace pour faire disparaître le texte du masque.</a:t>
            </a:r>
          </a:p>
          <a:p>
            <a:pPr algn="ctr"/>
            <a:r>
              <a:rPr lang="fr-FR" sz="1400" dirty="0"/>
              <a:t>____</a:t>
            </a:r>
          </a:p>
          <a:p>
            <a:pPr algn="ctr"/>
            <a:endParaRPr lang="fr-FR" sz="1400" dirty="0"/>
          </a:p>
          <a:p>
            <a:pPr algn="ctr"/>
            <a:r>
              <a:rPr lang="fr-FR" sz="1400" dirty="0"/>
              <a:t>Les photos des diapositives « Titre de présentation photo » et « Intercalaire photo » </a:t>
            </a:r>
          </a:p>
          <a:p>
            <a:pPr algn="ctr"/>
            <a:r>
              <a:rPr lang="fr-FR" sz="1400" dirty="0"/>
              <a:t>peuvent être remplacées par les vôtres. </a:t>
            </a:r>
          </a:p>
          <a:p>
            <a:pPr algn="ctr"/>
            <a:r>
              <a:rPr lang="fr-FR" sz="1400" dirty="0"/>
              <a:t>Pour cela, utilisez le masque « Titre de présentation vierge » et « Intercalaire photo vierge », </a:t>
            </a:r>
          </a:p>
          <a:p>
            <a:pPr algn="ctr"/>
            <a:r>
              <a:rPr lang="fr-FR" sz="1400" dirty="0"/>
              <a:t>et insérez votre image dans l’emplacement gris en cliquant sur l’icône centrale.</a:t>
            </a:r>
          </a:p>
          <a:p>
            <a:pPr algn="ctr"/>
            <a:endParaRPr lang="fr-FR" dirty="0"/>
          </a:p>
        </p:txBody>
      </p:sp>
    </p:spTree>
    <p:extLst>
      <p:ext uri="{BB962C8B-B14F-4D97-AF65-F5344CB8AC3E}">
        <p14:creationId xmlns:p14="http://schemas.microsoft.com/office/powerpoint/2010/main" val="361383187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pic>
        <p:nvPicPr>
          <p:cNvPr id="13" name="Espace réservé pour une image  10">
            <a:extLst>
              <a:ext uri="{FF2B5EF4-FFF2-40B4-BE49-F238E27FC236}">
                <a16:creationId xmlns:a16="http://schemas.microsoft.com/office/drawing/2014/main" xmlns="" id="{1685E184-38B9-6C46-983C-91F4B6A88FA4}"/>
              </a:ext>
            </a:extLst>
          </p:cNvPr>
          <p:cNvPicPr>
            <a:picLocks/>
          </p:cNvPicPr>
          <p:nvPr userDrawn="1"/>
        </p:nvPicPr>
        <p:blipFill>
          <a:blip r:embed="rId3">
            <a:extLst>
              <a:ext uri="{28A0092B-C50C-407E-A947-70E740481C1C}">
                <a14:useLocalDpi xmlns:a14="http://schemas.microsoft.com/office/drawing/2010/main"/>
              </a:ext>
            </a:extLst>
          </a:blip>
          <a:srcRect/>
          <a:stretch>
            <a:fillRect/>
          </a:stretch>
        </p:blipFill>
        <p:spPr bwMode="gray">
          <a:xfrm>
            <a:off x="0" y="0"/>
            <a:ext cx="9144000" cy="4536000"/>
          </a:xfrm>
          <a:prstGeom prst="rect">
            <a:avLst/>
          </a:prstGeom>
        </p:spPr>
      </p:pic>
      <p:sp>
        <p:nvSpPr>
          <p:cNvPr id="15" name="Sous-titre 2">
            <a:extLst>
              <a:ext uri="{FF2B5EF4-FFF2-40B4-BE49-F238E27FC236}">
                <a16:creationId xmlns:a16="http://schemas.microsoft.com/office/drawing/2014/main" xmlns=""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xmlns="" id="{A1C8544C-C108-8149-BD1E-84793D33175A}"/>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xmlns="" id="{DAF17FA9-6C32-3B46-AC3B-C884F19A4E15}"/>
              </a:ext>
            </a:extLst>
          </p:cNvPr>
          <p:cNvSpPr>
            <a:spLocks noGrp="1"/>
          </p:cNvSpPr>
          <p:nvPr>
            <p:ph type="dt" sz="half" idx="14"/>
          </p:nvPr>
        </p:nvSpPr>
        <p:spPr>
          <a:xfrm>
            <a:off x="7866466" y="4759325"/>
            <a:ext cx="511698" cy="152300"/>
          </a:xfrm>
          <a:prstGeom prst="rect">
            <a:avLst/>
          </a:prstGeom>
        </p:spPr>
        <p:txBody>
          <a:bodyPr/>
          <a:lstStyle/>
          <a:p>
            <a:fld id="{EDFB2E4D-4180-2742-811E-53D85AF875CD}"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C7D00E8C-0FDC-ED49-A9CE-9A0E318D7C6A}"/>
              </a:ext>
            </a:extLst>
          </p:cNvPr>
          <p:cNvSpPr>
            <a:spLocks noGrp="1"/>
          </p:cNvSpPr>
          <p:nvPr>
            <p:ph type="sldNum" sz="quarter" idx="16"/>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spTree>
    <p:extLst>
      <p:ext uri="{BB962C8B-B14F-4D97-AF65-F5344CB8AC3E}">
        <p14:creationId xmlns:p14="http://schemas.microsoft.com/office/powerpoint/2010/main" val="158608130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075" userDrawn="1">
          <p15:clr>
            <a:srgbClr val="FBAE40"/>
          </p15:clr>
        </p15:guide>
        <p15:guide id="2" orient="horz" pos="409" userDrawn="1">
          <p15:clr>
            <a:srgbClr val="FBAE40"/>
          </p15:clr>
        </p15:guide>
        <p15:guide id="3" pos="5604" userDrawn="1">
          <p15:clr>
            <a:srgbClr val="FBAE40"/>
          </p15:clr>
        </p15:guide>
        <p15:guide id="4" pos="5278" userDrawn="1">
          <p15:clr>
            <a:srgbClr val="FBAE40"/>
          </p15:clr>
        </p15:guide>
        <p15:guide id="5" pos="4910" userDrawn="1">
          <p15:clr>
            <a:srgbClr val="FBAE40"/>
          </p15:clr>
        </p15:guide>
        <p15:guide id="6" orient="horz" pos="3080" userDrawn="1">
          <p15:clr>
            <a:srgbClr val="FBAE40"/>
          </p15:clr>
        </p15:guide>
        <p15:guide id="7" orient="horz" pos="21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pic>
        <p:nvPicPr>
          <p:cNvPr id="8" name="Espace réservé pour une image  8">
            <a:extLst>
              <a:ext uri="{FF2B5EF4-FFF2-40B4-BE49-F238E27FC236}">
                <a16:creationId xmlns:a16="http://schemas.microsoft.com/office/drawing/2014/main" xmlns="" id="{FBDAEB37-DAE2-D94D-8566-DFB87F3F7335}"/>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xmlns=""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xmlns="" id="{077D0E58-B044-C54B-9331-7936DF6BE71F}"/>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xmlns="" id="{1CD04C43-2EBB-9349-AB08-A96394F16DD2}"/>
              </a:ext>
            </a:extLst>
          </p:cNvPr>
          <p:cNvSpPr>
            <a:spLocks noGrp="1"/>
          </p:cNvSpPr>
          <p:nvPr>
            <p:ph type="dt" sz="half" idx="14"/>
          </p:nvPr>
        </p:nvSpPr>
        <p:spPr>
          <a:xfrm>
            <a:off x="7866466" y="4759325"/>
            <a:ext cx="511698" cy="152300"/>
          </a:xfrm>
          <a:prstGeom prst="rect">
            <a:avLst/>
          </a:prstGeom>
        </p:spPr>
        <p:txBody>
          <a:bodyPr/>
          <a:lstStyle/>
          <a:p>
            <a:fld id="{339029CF-9AC0-BA45-8C6E-1A9A923E4E2F}" type="datetime3">
              <a:rPr lang="fr-FR" smtClean="0"/>
              <a:t>21 janvier 2020</a:t>
            </a:fld>
            <a:endParaRPr lang="fr-FR" dirty="0"/>
          </a:p>
        </p:txBody>
      </p:sp>
      <p:sp>
        <p:nvSpPr>
          <p:cNvPr id="7" name="Espace réservé du numéro de diapositive 6">
            <a:extLst>
              <a:ext uri="{FF2B5EF4-FFF2-40B4-BE49-F238E27FC236}">
                <a16:creationId xmlns:a16="http://schemas.microsoft.com/office/drawing/2014/main" xmlns="" id="{65925316-0A93-CB4D-8EA8-0BB80E3466CB}"/>
              </a:ext>
            </a:extLst>
          </p:cNvPr>
          <p:cNvSpPr>
            <a:spLocks noGrp="1"/>
          </p:cNvSpPr>
          <p:nvPr>
            <p:ph type="sldNum" sz="quarter" idx="16"/>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spTree>
    <p:extLst>
      <p:ext uri="{BB962C8B-B14F-4D97-AF65-F5344CB8AC3E}">
        <p14:creationId xmlns:p14="http://schemas.microsoft.com/office/powerpoint/2010/main" val="237191475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xmlns="" id="{6927CA69-EF9E-3F4B-8774-677CC8908D50}"/>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8FEC859E-96FF-1D48-93F4-993BE9FE3962}"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xmlns=""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xmlns=""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174164803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photo vierge">
    <p:spTree>
      <p:nvGrpSpPr>
        <p:cNvPr id="1" name=""/>
        <p:cNvGrpSpPr/>
        <p:nvPr/>
      </p:nvGrpSpPr>
      <p:grpSpPr>
        <a:xfrm>
          <a:off x="0" y="0"/>
          <a:ext cx="0" cy="0"/>
          <a:chOff x="0" y="0"/>
          <a:chExt cx="0" cy="0"/>
        </a:xfrm>
      </p:grpSpPr>
      <p:sp>
        <p:nvSpPr>
          <p:cNvPr id="11" name="Espace réservé pour une image  5">
            <a:extLst>
              <a:ext uri="{FF2B5EF4-FFF2-40B4-BE49-F238E27FC236}">
                <a16:creationId xmlns:a16="http://schemas.microsoft.com/office/drawing/2014/main" xmlns="" id="{61557D14-AEB6-AB44-9445-F8650BDFFFD2}"/>
              </a:ext>
            </a:extLst>
          </p:cNvPr>
          <p:cNvSpPr>
            <a:spLocks noGrp="1"/>
          </p:cNvSpPr>
          <p:nvPr>
            <p:ph type="pic" sz="quarter" idx="17" hasCustomPrompt="1"/>
          </p:nvPr>
        </p:nvSpPr>
        <p:spPr>
          <a:xfrm>
            <a:off x="0" y="0"/>
            <a:ext cx="9144000" cy="4536000"/>
          </a:xfrm>
          <a:prstGeom prst="rect">
            <a:avLst/>
          </a:prstGeom>
          <a:solidFill>
            <a:schemeClr val="bg1">
              <a:lumMod val="95000"/>
            </a:schemeClr>
          </a:solidFill>
          <a:ln>
            <a:noFill/>
          </a:ln>
        </p:spPr>
        <p:txBody>
          <a:bodyPr lIns="5400000" tIns="2052000" rIns="1584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centrale pour insérer une image</a:t>
            </a:r>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8FEC859E-96FF-1D48-93F4-993BE9FE3962}"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xmlns=""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xmlns=""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25698954"/>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6423F5-5E11-944A-A040-8AD20735FCEC}"/>
              </a:ext>
            </a:extLst>
          </p:cNvPr>
          <p:cNvSpPr/>
          <p:nvPr userDrawn="1"/>
        </p:nvSpPr>
        <p:spPr>
          <a:xfrm>
            <a:off x="0" y="-1"/>
            <a:ext cx="9144000" cy="4536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829258C5-8137-1448-8FDF-E4D074CB3949}"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xmlns=""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xmlns=""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2433966"/>
      </p:ext>
    </p:extLst>
  </p:cSld>
  <p:clrMapOvr>
    <a:masterClrMapping/>
  </p:clrMapOvr>
  <p:extLst mod="1">
    <p:ext uri="{DCECCB84-F9BA-43D5-87BE-67443E8EF086}">
      <p15:sldGuideLst xmlns:p15="http://schemas.microsoft.com/office/powerpoint/2012/main" xmlns="">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couleu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D6423F5-5E11-944A-A040-8AD20735FCE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7B860CBC-68F5-7142-B411-53CA7BAC5065}"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xmlns=""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xmlns=""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827271412"/>
      </p:ext>
    </p:extLst>
  </p:cSld>
  <p:clrMapOvr>
    <a:masterClrMapping/>
  </p:clrMapOvr>
  <p:extLst mod="1">
    <p:ext uri="{DCECCB84-F9BA-43D5-87BE-67443E8EF086}">
      <p15:sldGuideLst xmlns:p15="http://schemas.microsoft.com/office/powerpoint/2012/main" xmlns="">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1 chiff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ED15C4-D29C-BB4B-8D7B-EF6C8C8A8276}"/>
              </a:ext>
            </a:extLst>
          </p:cNvPr>
          <p:cNvSpPr>
            <a:spLocks noGrp="1"/>
          </p:cNvSpPr>
          <p:nvPr>
            <p:ph type="dt" sz="half" idx="10"/>
          </p:nvPr>
        </p:nvSpPr>
        <p:spPr>
          <a:xfrm>
            <a:off x="7866466" y="4759325"/>
            <a:ext cx="511698" cy="152300"/>
          </a:xfrm>
          <a:prstGeom prst="rect">
            <a:avLst/>
          </a:prstGeom>
        </p:spPr>
        <p:txBody>
          <a:bodyPr/>
          <a:lstStyle/>
          <a:p>
            <a:fld id="{AB2B1204-2AEA-E444-9A99-D02961C25721}" type="datetime3">
              <a:rPr lang="fr-FR" smtClean="0"/>
              <a:t>21 janvier 2020</a:t>
            </a:fld>
            <a:endParaRPr lang="fr-FR" dirty="0"/>
          </a:p>
        </p:txBody>
      </p:sp>
      <p:sp>
        <p:nvSpPr>
          <p:cNvPr id="4" name="Espace réservé du numéro de diapositive 3">
            <a:extLst>
              <a:ext uri="{FF2B5EF4-FFF2-40B4-BE49-F238E27FC236}">
                <a16:creationId xmlns:a16="http://schemas.microsoft.com/office/drawing/2014/main" xmlns="" id="{E2661E6F-6415-0848-9C89-8F92F03A924D}"/>
              </a:ext>
            </a:extLst>
          </p:cNvPr>
          <p:cNvSpPr>
            <a:spLocks noGrp="1"/>
          </p:cNvSpPr>
          <p:nvPr>
            <p:ph type="sldNum" sz="quarter" idx="12"/>
          </p:nvPr>
        </p:nvSpPr>
        <p:spPr>
          <a:xfrm>
            <a:off x="8451849" y="4759325"/>
            <a:ext cx="449263" cy="152300"/>
          </a:xfrm>
          <a:prstGeom prst="rect">
            <a:avLst/>
          </a:prstGeom>
        </p:spPr>
        <p:txBody>
          <a:bodyPr/>
          <a:lstStyle/>
          <a:p>
            <a:r>
              <a:rPr lang="fr-FR" dirty="0"/>
              <a:t>P </a:t>
            </a:r>
            <a:fld id="{733122C9-A0B9-462F-8757-0847AD287B63}" type="slidenum">
              <a:rPr lang="fr-FR" smtClean="0"/>
              <a:pPr/>
              <a:t>‹#›</a:t>
            </a:fld>
            <a:endParaRPr lang="fr-FR" dirty="0"/>
          </a:p>
        </p:txBody>
      </p:sp>
      <p:pic>
        <p:nvPicPr>
          <p:cNvPr id="12" name="Image 6">
            <a:extLst>
              <a:ext uri="{FF2B5EF4-FFF2-40B4-BE49-F238E27FC236}">
                <a16:creationId xmlns:a16="http://schemas.microsoft.com/office/drawing/2014/main" xmlns=""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xmlns=""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xmlns=""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xmlns=""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xmlns="" id="{28242481-6315-B04C-9470-F8767E583872}"/>
              </a:ext>
            </a:extLst>
          </p:cNvPr>
          <p:cNvSpPr>
            <a:spLocks noGrp="1"/>
          </p:cNvSpPr>
          <p:nvPr>
            <p:ph type="body" sz="quarter" idx="13" hasCustomPrompt="1"/>
          </p:nvPr>
        </p:nvSpPr>
        <p:spPr>
          <a:xfrm>
            <a:off x="6840512" y="1401989"/>
            <a:ext cx="1958975" cy="558800"/>
          </a:xfrm>
          <a:prstGeom prst="rect">
            <a:avLst/>
          </a:prstGeom>
        </p:spPr>
        <p:txBody>
          <a:bodyPr lIns="72000" tIns="0" rIns="0" bIns="0" anchor="b" anchorCtr="0"/>
          <a:lstStyle>
            <a:lvl1pPr marL="3175" indent="0" algn="l" defTabSz="914400"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xmlns="" id="{039648D8-0ADA-034B-89D9-C0A0E8210F69}"/>
              </a:ext>
            </a:extLst>
          </p:cNvPr>
          <p:cNvSpPr>
            <a:spLocks noGrp="1"/>
          </p:cNvSpPr>
          <p:nvPr>
            <p:ph type="body" sz="quarter" idx="14" hasCustomPrompt="1"/>
          </p:nvPr>
        </p:nvSpPr>
        <p:spPr>
          <a:xfrm>
            <a:off x="6840512" y="1960789"/>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xmlns="" id="{B866EDA9-925E-7048-A118-E6789B2AF41D}"/>
              </a:ext>
            </a:extLst>
          </p:cNvPr>
          <p:cNvSpPr>
            <a:spLocks noGrp="1"/>
          </p:cNvSpPr>
          <p:nvPr>
            <p:ph type="body" sz="quarter" idx="15" hasCustomPrompt="1"/>
          </p:nvPr>
        </p:nvSpPr>
        <p:spPr>
          <a:xfrm>
            <a:off x="608014" y="1080000"/>
            <a:ext cx="5513512" cy="3420000"/>
          </a:xfrm>
          <a:prstGeom prst="rect">
            <a:avLst/>
          </a:prstGeom>
        </p:spPr>
        <p:txBody>
          <a:bodyPr lIns="0" tIns="0" rIns="0" bIns="0"/>
          <a:lstStyle>
            <a:lvl1pPr marL="0" indent="0">
              <a:buFontTx/>
              <a:buNone/>
              <a:defRPr sz="1600" b="1" i="0" baseline="0">
                <a:solidFill>
                  <a:schemeClr val="accent4"/>
                </a:solidFill>
                <a:latin typeface="+mn-l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92039957"/>
      </p:ext>
    </p:extLst>
  </p:cSld>
  <p:clrMapOvr>
    <a:masterClrMapping/>
  </p:clrMapOvr>
  <p:extLst mod="1">
    <p:ext uri="{DCECCB84-F9BA-43D5-87BE-67443E8EF086}">
      <p15:sldGuideLst xmlns:p15="http://schemas.microsoft.com/office/powerpoint/2012/main" xmlns="">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808102"/>
      </p:ext>
    </p:extLst>
  </p:cSld>
  <p:clrMap bg1="lt1" tx1="dk1" bg2="lt2" tx2="dk2" accent1="accent1" accent2="accent2" accent3="accent3" accent4="accent4" accent5="accent5" accent6="accent6" hlink="hlink" folHlink="folHlink"/>
  <p:sldLayoutIdLst>
    <p:sldLayoutId id="2147483906" r:id="rId1"/>
    <p:sldLayoutId id="2147483949" r:id="rId2"/>
    <p:sldLayoutId id="2147483908" r:id="rId3"/>
    <p:sldLayoutId id="2147483926" r:id="rId4"/>
    <p:sldLayoutId id="2147483927" r:id="rId5"/>
    <p:sldLayoutId id="2147483941" r:id="rId6"/>
    <p:sldLayoutId id="2147483931" r:id="rId7"/>
    <p:sldLayoutId id="2147483938" r:id="rId8"/>
    <p:sldLayoutId id="2147483928" r:id="rId9"/>
    <p:sldLayoutId id="2147483951" r:id="rId10"/>
    <p:sldLayoutId id="2147483952" r:id="rId11"/>
    <p:sldLayoutId id="2147483933" r:id="rId12"/>
    <p:sldLayoutId id="2147483934" r:id="rId13"/>
    <p:sldLayoutId id="2147483935" r:id="rId14"/>
    <p:sldLayoutId id="2147483946" r:id="rId15"/>
    <p:sldLayoutId id="2147483948" r:id="rId16"/>
    <p:sldLayoutId id="2147483947" r:id="rId17"/>
    <p:sldLayoutId id="2147483954" r:id="rId18"/>
    <p:sldLayoutId id="2147483944" r:id="rId19"/>
    <p:sldLayoutId id="2147483943" r:id="rId20"/>
    <p:sldLayoutId id="2147483942" r:id="rId21"/>
    <p:sldLayoutId id="2147483936" r:id="rId22"/>
    <p:sldLayoutId id="2147483939" r:id="rId23"/>
    <p:sldLayoutId id="2147483937" r:id="rId24"/>
    <p:sldLayoutId id="2147483945" r:id="rId25"/>
    <p:sldLayoutId id="2147483940" r:id="rId26"/>
    <p:sldLayoutId id="2147483950" r:id="rId27"/>
    <p:sldLayoutId id="2147483953" r:id="rId28"/>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pos="5624" userDrawn="1">
          <p15:clr>
            <a:srgbClr val="F26B43"/>
          </p15:clr>
        </p15:guide>
        <p15:guide id="3" orient="horz" pos="3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orizon2020.gouv.fr/cid148149/appels-infraeosc-2020.html"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C33F66B1-5DDB-2F4B-8932-BE095A06FAA9}"/>
              </a:ext>
            </a:extLst>
          </p:cNvPr>
          <p:cNvSpPr>
            <a:spLocks noGrp="1"/>
          </p:cNvSpPr>
          <p:nvPr>
            <p:ph type="subTitle" idx="1"/>
          </p:nvPr>
        </p:nvSpPr>
        <p:spPr>
          <a:xfrm>
            <a:off x="1710000" y="1177214"/>
            <a:ext cx="4674175" cy="3899830"/>
          </a:xfrm>
        </p:spPr>
        <p:txBody>
          <a:bodyPr/>
          <a:lstStyle/>
          <a:p>
            <a:r>
              <a:rPr lang="fr-FR" sz="2400" b="1" dirty="0" smtClean="0">
                <a:effectLst>
                  <a:outerShdw blurRad="38100" dist="38100" dir="2700000" algn="tl">
                    <a:srgbClr val="000000">
                      <a:alpha val="43137"/>
                    </a:srgbClr>
                  </a:outerShdw>
                </a:effectLst>
              </a:rPr>
              <a:t>Journée EOSC au CNRS</a:t>
            </a:r>
          </a:p>
          <a:p>
            <a:r>
              <a:rPr lang="fr-FR" dirty="0" smtClean="0"/>
              <a:t>Auditorium Marie Curie - 22 Janvier 2020</a:t>
            </a:r>
            <a:endParaRPr lang="fr-FR" dirty="0"/>
          </a:p>
        </p:txBody>
      </p:sp>
      <p:sp>
        <p:nvSpPr>
          <p:cNvPr id="6" name="ZoneTexte 5"/>
          <p:cNvSpPr txBox="1"/>
          <p:nvPr/>
        </p:nvSpPr>
        <p:spPr>
          <a:xfrm>
            <a:off x="1710000" y="356371"/>
            <a:ext cx="7220869" cy="400110"/>
          </a:xfrm>
          <a:prstGeom prst="rect">
            <a:avLst/>
          </a:prstGeom>
          <a:noFill/>
        </p:spPr>
        <p:txBody>
          <a:bodyPr wrap="square" rtlCol="0">
            <a:spAutoFit/>
          </a:bodyPr>
          <a:lstStyle/>
          <a:p>
            <a:r>
              <a:rPr lang="fr-FR" sz="2000" dirty="0" smtClean="0">
                <a:solidFill>
                  <a:schemeClr val="bg2"/>
                </a:solidFill>
                <a:latin typeface="+mj-lt"/>
                <a:ea typeface="+mj-ea"/>
                <a:cs typeface="+mj-cs"/>
              </a:rPr>
              <a:t>CNRS et EOSC – </a:t>
            </a:r>
            <a:r>
              <a:rPr lang="fr-FR" sz="2000" dirty="0" err="1" smtClean="0">
                <a:solidFill>
                  <a:schemeClr val="bg2"/>
                </a:solidFill>
                <a:latin typeface="+mj-lt"/>
                <a:ea typeface="+mj-ea"/>
                <a:cs typeface="+mj-cs"/>
              </a:rPr>
              <a:t>opportunitéS</a:t>
            </a:r>
            <a:r>
              <a:rPr lang="fr-FR" sz="2000" dirty="0" smtClean="0">
                <a:solidFill>
                  <a:schemeClr val="bg2"/>
                </a:solidFill>
                <a:latin typeface="+mj-lt"/>
                <a:ea typeface="+mj-ea"/>
                <a:cs typeface="+mj-cs"/>
              </a:rPr>
              <a:t> ?</a:t>
            </a:r>
            <a:endParaRPr lang="fr-FR" sz="2000" dirty="0">
              <a:solidFill>
                <a:schemeClr val="bg2"/>
              </a:solidFill>
              <a:latin typeface="+mj-lt"/>
              <a:ea typeface="+mj-ea"/>
              <a:cs typeface="+mj-cs"/>
            </a:endParaRPr>
          </a:p>
        </p:txBody>
      </p:sp>
      <p:sp>
        <p:nvSpPr>
          <p:cNvPr id="7" name="Espace réservé du texte 6"/>
          <p:cNvSpPr>
            <a:spLocks noGrp="1"/>
          </p:cNvSpPr>
          <p:nvPr>
            <p:ph type="body" sz="quarter" idx="15"/>
          </p:nvPr>
        </p:nvSpPr>
        <p:spPr/>
        <p:txBody>
          <a:bodyPr/>
          <a:lstStyle/>
          <a:p>
            <a:r>
              <a:rPr lang="fr-FR" dirty="0" smtClean="0"/>
              <a:t>ALAIN SCHUHL - DGDS</a:t>
            </a:r>
            <a:endParaRPr lang="fr-FR" dirty="0"/>
          </a:p>
        </p:txBody>
      </p:sp>
    </p:spTree>
    <p:extLst>
      <p:ext uri="{BB962C8B-B14F-4D97-AF65-F5344CB8AC3E}">
        <p14:creationId xmlns:p14="http://schemas.microsoft.com/office/powerpoint/2010/main" val="187467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smtClean="0"/>
              <a:t>EOSC – La genèse de cette journée</a:t>
            </a:r>
            <a:endParaRPr lang="fr-FR" sz="1800" dirty="0"/>
          </a:p>
        </p:txBody>
      </p:sp>
      <p:sp>
        <p:nvSpPr>
          <p:cNvPr id="6" name="ZoneTexte 5"/>
          <p:cNvSpPr txBox="1"/>
          <p:nvPr/>
        </p:nvSpPr>
        <p:spPr>
          <a:xfrm>
            <a:off x="986789" y="709247"/>
            <a:ext cx="6497060" cy="1569660"/>
          </a:xfrm>
          <a:prstGeom prst="rect">
            <a:avLst/>
          </a:prstGeom>
          <a:noFill/>
        </p:spPr>
        <p:txBody>
          <a:bodyPr wrap="square" rtlCol="0">
            <a:spAutoFit/>
          </a:bodyPr>
          <a:lstStyle/>
          <a:p>
            <a:r>
              <a:rPr lang="fr-FR" sz="1600" b="1" dirty="0" smtClean="0">
                <a:solidFill>
                  <a:schemeClr val="accent4"/>
                </a:solidFill>
              </a:rPr>
              <a:t>Signature EOSC ?</a:t>
            </a:r>
          </a:p>
          <a:p>
            <a:pPr marL="171450" indent="-171450">
              <a:buFont typeface="Wingdings" panose="05000000000000000000" pitchFamily="2" charset="2"/>
              <a:buChar char="Ø"/>
            </a:pPr>
            <a:r>
              <a:rPr lang="fr-FR" sz="1600" dirty="0">
                <a:solidFill>
                  <a:srgbClr val="000000"/>
                </a:solidFill>
                <a:latin typeface="Times New Roman" panose="02020603050405020304" pitchFamily="18" charset="0"/>
              </a:rPr>
              <a:t>Opportunité </a:t>
            </a:r>
          </a:p>
          <a:p>
            <a:pPr marL="171450" indent="-171450">
              <a:buFont typeface="Wingdings" panose="05000000000000000000" pitchFamily="2" charset="2"/>
              <a:buChar char="Ø"/>
            </a:pPr>
            <a:r>
              <a:rPr lang="fr-FR" sz="1600" dirty="0">
                <a:solidFill>
                  <a:srgbClr val="000000"/>
                </a:solidFill>
                <a:latin typeface="Times New Roman" panose="02020603050405020304" pitchFamily="18" charset="0"/>
              </a:rPr>
              <a:t>Risque </a:t>
            </a:r>
          </a:p>
          <a:p>
            <a:pPr marL="171450" indent="-171450">
              <a:buFont typeface="Wingdings" panose="05000000000000000000" pitchFamily="2" charset="2"/>
              <a:buChar char="Ø"/>
            </a:pPr>
            <a:r>
              <a:rPr lang="fr-FR" sz="1600" dirty="0">
                <a:solidFill>
                  <a:srgbClr val="000000"/>
                </a:solidFill>
                <a:latin typeface="Times New Roman" panose="02020603050405020304" pitchFamily="18" charset="0"/>
              </a:rPr>
              <a:t>Faiblesse </a:t>
            </a:r>
          </a:p>
          <a:p>
            <a:pPr marL="171450" indent="-171450">
              <a:buFont typeface="Wingdings" panose="05000000000000000000" pitchFamily="2" charset="2"/>
              <a:buChar char="Ø"/>
            </a:pPr>
            <a:endParaRPr lang="fr-FR" sz="1600" dirty="0">
              <a:solidFill>
                <a:srgbClr val="000000"/>
              </a:solidFill>
              <a:latin typeface="Times New Roman" panose="02020603050405020304" pitchFamily="18" charset="0"/>
            </a:endParaRPr>
          </a:p>
          <a:p>
            <a:pPr marL="628650" lvl="1" indent="-171450">
              <a:buFont typeface="Wingdings" panose="05000000000000000000" pitchFamily="2" charset="2"/>
              <a:buChar char="Ø"/>
            </a:pPr>
            <a:r>
              <a:rPr lang="fr-FR" sz="1600" dirty="0">
                <a:solidFill>
                  <a:srgbClr val="000000"/>
                </a:solidFill>
                <a:latin typeface="Times New Roman" panose="02020603050405020304" pitchFamily="18" charset="0"/>
              </a:rPr>
              <a:t>Lettre de mission Volker </a:t>
            </a:r>
            <a:r>
              <a:rPr lang="fr-FR" sz="1600" dirty="0" smtClean="0">
                <a:solidFill>
                  <a:srgbClr val="000000"/>
                </a:solidFill>
                <a:latin typeface="Times New Roman" panose="02020603050405020304" pitchFamily="18" charset="0"/>
              </a:rPr>
              <a:t>Beckmann  </a:t>
            </a:r>
            <a:endParaRPr lang="fr-FR" sz="1600" dirty="0">
              <a:solidFill>
                <a:srgbClr val="000000"/>
              </a:solidFill>
              <a:latin typeface="Times New Roman" panose="02020603050405020304" pitchFamily="18" charset="0"/>
            </a:endParaRPr>
          </a:p>
        </p:txBody>
      </p:sp>
      <p:sp>
        <p:nvSpPr>
          <p:cNvPr id="12" name="ZoneTexte 11"/>
          <p:cNvSpPr txBox="1"/>
          <p:nvPr/>
        </p:nvSpPr>
        <p:spPr>
          <a:xfrm>
            <a:off x="986789" y="2538469"/>
            <a:ext cx="8360229" cy="2954655"/>
          </a:xfrm>
          <a:prstGeom prst="rect">
            <a:avLst/>
          </a:prstGeom>
          <a:noFill/>
        </p:spPr>
        <p:txBody>
          <a:bodyPr wrap="square" rtlCol="0">
            <a:spAutoFit/>
          </a:bodyPr>
          <a:lstStyle/>
          <a:p>
            <a:r>
              <a:rPr lang="fr-FR" sz="1600" b="1" dirty="0" smtClean="0">
                <a:solidFill>
                  <a:schemeClr val="accent4"/>
                </a:solidFill>
              </a:rPr>
              <a:t>Attendus :</a:t>
            </a:r>
          </a:p>
          <a:p>
            <a:endParaRPr lang="fr-FR" sz="1600" b="1" dirty="0" smtClean="0">
              <a:solidFill>
                <a:schemeClr val="accent4"/>
              </a:solidFill>
            </a:endParaRP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Recueil avis tous les acteurs du siège</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Recenser l’engagement actuel du CNRS dans l’EOSC</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Déterminer les besoins de services pouvant relever de l’EOSC</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Quelles communautés pourraient être concernées (en dehors de celles qui le sont déjà) ?</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Comment assurer une collaboration avec l’existant : RDA France – Comité pour la science ouverte, Go FAIR et les autres parties prenantes de l’EOSC en France ?</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Quels modèles économiques et de gouvernance possibles ?</a:t>
            </a:r>
            <a:endParaRPr lang="fr-FR" sz="1600" dirty="0">
              <a:solidFill>
                <a:srgbClr val="000000"/>
              </a:solidFill>
              <a:latin typeface="Times New Roman" panose="02020603050405020304" pitchFamily="18" charset="0"/>
            </a:endParaRPr>
          </a:p>
          <a:p>
            <a:endParaRPr lang="fr-FR" sz="1600" b="1" dirty="0" smtClean="0">
              <a:solidFill>
                <a:schemeClr val="accent4"/>
              </a:solidFill>
            </a:endParaRPr>
          </a:p>
          <a:p>
            <a:r>
              <a:rPr lang="fr-FR" sz="1600" b="1" dirty="0">
                <a:solidFill>
                  <a:schemeClr val="accent4"/>
                </a:solidFill>
              </a:rPr>
              <a:t>	</a:t>
            </a:r>
            <a:endParaRPr lang="fr-FR" sz="1600" b="1" dirty="0" smtClean="0">
              <a:solidFill>
                <a:schemeClr val="accent4"/>
              </a:solidFill>
            </a:endParaRPr>
          </a:p>
          <a:p>
            <a:endParaRPr lang="fr-FR" sz="1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287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081622" y="82947"/>
            <a:ext cx="6392198" cy="351052"/>
          </a:xfrm>
        </p:spPr>
        <p:txBody>
          <a:bodyPr/>
          <a:lstStyle/>
          <a:p>
            <a:r>
              <a:rPr lang="fr-FR" sz="1800" dirty="0" smtClean="0"/>
              <a:t>Construction de l’EOSC : qu’est-ce que c’est?</a:t>
            </a:r>
            <a:endParaRPr lang="fr-FR" sz="1800" dirty="0"/>
          </a:p>
        </p:txBody>
      </p:sp>
      <p:sp>
        <p:nvSpPr>
          <p:cNvPr id="6" name="ZoneTexte 5"/>
          <p:cNvSpPr txBox="1"/>
          <p:nvPr/>
        </p:nvSpPr>
        <p:spPr>
          <a:xfrm>
            <a:off x="595116" y="620753"/>
            <a:ext cx="4152446" cy="1077218"/>
          </a:xfrm>
          <a:prstGeom prst="rect">
            <a:avLst/>
          </a:prstGeom>
          <a:noFill/>
        </p:spPr>
        <p:txBody>
          <a:bodyPr wrap="square" rtlCol="0">
            <a:spAutoFit/>
          </a:bodyPr>
          <a:lstStyle/>
          <a:p>
            <a:r>
              <a:rPr lang="fr-FR" sz="1600" b="1" dirty="0" smtClean="0">
                <a:solidFill>
                  <a:schemeClr val="accent4"/>
                </a:solidFill>
              </a:rPr>
              <a:t>Une gouvernance en construction :</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Comité de pilotage (</a:t>
            </a:r>
            <a:r>
              <a:rPr lang="fr-FR" sz="1600" dirty="0">
                <a:solidFill>
                  <a:srgbClr val="C00000"/>
                </a:solidFill>
                <a:latin typeface="Times New Roman" panose="02020603050405020304" pitchFamily="18" charset="0"/>
              </a:rPr>
              <a:t>Laurent </a:t>
            </a:r>
            <a:r>
              <a:rPr lang="fr-FR" sz="1600" dirty="0" err="1" smtClean="0">
                <a:solidFill>
                  <a:srgbClr val="C00000"/>
                </a:solidFill>
                <a:latin typeface="Times New Roman" panose="02020603050405020304" pitchFamily="18" charset="0"/>
              </a:rPr>
              <a:t>Crouzet</a:t>
            </a:r>
            <a:r>
              <a:rPr lang="fr-FR" sz="1600" dirty="0" smtClean="0">
                <a:solidFill>
                  <a:srgbClr val="C00000"/>
                </a:solidFill>
                <a:latin typeface="Times New Roman" panose="02020603050405020304" pitchFamily="18" charset="0"/>
              </a:rPr>
              <a:t>, MESRI</a:t>
            </a:r>
            <a:r>
              <a:rPr lang="fr-FR" sz="1600" dirty="0" smtClean="0">
                <a:solidFill>
                  <a:srgbClr val="000000"/>
                </a:solidFill>
                <a:latin typeface="Times New Roman" panose="02020603050405020304" pitchFamily="18" charset="0"/>
              </a:rPr>
              <a:t>)</a:t>
            </a:r>
            <a:endParaRPr lang="fr-FR" sz="1600" dirty="0">
              <a:solidFill>
                <a:srgbClr val="000000"/>
              </a:solidFill>
              <a:latin typeface="Times New Roman" panose="02020603050405020304" pitchFamily="18" charset="0"/>
            </a:endParaRP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Comité exécutif (</a:t>
            </a:r>
            <a:r>
              <a:rPr lang="fr-FR" sz="1600" dirty="0">
                <a:solidFill>
                  <a:srgbClr val="C00000"/>
                </a:solidFill>
                <a:latin typeface="Times New Roman" panose="02020603050405020304" pitchFamily="18" charset="0"/>
              </a:rPr>
              <a:t>JF </a:t>
            </a:r>
            <a:r>
              <a:rPr lang="fr-FR" sz="1600" dirty="0" smtClean="0">
                <a:solidFill>
                  <a:srgbClr val="C00000"/>
                </a:solidFill>
                <a:latin typeface="Times New Roman" panose="02020603050405020304" pitchFamily="18" charset="0"/>
              </a:rPr>
              <a:t>Abramatic</a:t>
            </a:r>
            <a:r>
              <a:rPr lang="fr-FR" sz="1600" dirty="0" smtClean="0">
                <a:solidFill>
                  <a:srgbClr val="000000"/>
                </a:solidFill>
                <a:latin typeface="Times New Roman" panose="02020603050405020304" pitchFamily="18" charset="0"/>
              </a:rPr>
              <a:t>)</a:t>
            </a:r>
            <a:endParaRPr lang="fr-FR" sz="1600" dirty="0">
              <a:solidFill>
                <a:srgbClr val="000000"/>
              </a:solidFill>
              <a:latin typeface="Times New Roman" panose="02020603050405020304" pitchFamily="18" charset="0"/>
            </a:endParaRP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 5 groupes de travail  </a:t>
            </a:r>
            <a:r>
              <a:rPr lang="fr-FR" sz="1600" dirty="0" smtClean="0">
                <a:solidFill>
                  <a:srgbClr val="000000"/>
                </a:solidFill>
                <a:latin typeface="Times New Roman" panose="02020603050405020304" pitchFamily="18" charset="0"/>
                <a:sym typeface="Wingdings" panose="05000000000000000000" pitchFamily="2" charset="2"/>
              </a:rPr>
              <a:t> </a:t>
            </a:r>
            <a:r>
              <a:rPr lang="fr-FR" sz="1600" dirty="0" smtClean="0">
                <a:solidFill>
                  <a:srgbClr val="C00000"/>
                </a:solidFill>
                <a:latin typeface="Times New Roman" panose="02020603050405020304" pitchFamily="18" charset="0"/>
                <a:sym typeface="Wingdings" panose="05000000000000000000" pitchFamily="2" charset="2"/>
              </a:rPr>
              <a:t>participants français</a:t>
            </a:r>
            <a:endParaRPr lang="fr-FR" sz="1600" dirty="0">
              <a:solidFill>
                <a:srgbClr val="C00000"/>
              </a:solidFill>
              <a:latin typeface="Times New Roman" panose="02020603050405020304" pitchFamily="18" charset="0"/>
            </a:endParaRPr>
          </a:p>
        </p:txBody>
      </p:sp>
      <p:sp>
        <p:nvSpPr>
          <p:cNvPr id="12" name="ZoneTexte 11"/>
          <p:cNvSpPr txBox="1"/>
          <p:nvPr/>
        </p:nvSpPr>
        <p:spPr>
          <a:xfrm>
            <a:off x="595116" y="2119968"/>
            <a:ext cx="8096716" cy="338554"/>
          </a:xfrm>
          <a:prstGeom prst="rect">
            <a:avLst/>
          </a:prstGeom>
          <a:noFill/>
        </p:spPr>
        <p:txBody>
          <a:bodyPr wrap="square" rtlCol="0">
            <a:spAutoFit/>
          </a:bodyPr>
          <a:lstStyle/>
          <a:p>
            <a:r>
              <a:rPr lang="fr-FR" sz="1600" b="1" dirty="0" smtClean="0">
                <a:solidFill>
                  <a:schemeClr val="accent4"/>
                </a:solidFill>
              </a:rPr>
              <a:t>Un portail à alimenter (EOSC portal)</a:t>
            </a:r>
          </a:p>
        </p:txBody>
      </p:sp>
      <p:sp>
        <p:nvSpPr>
          <p:cNvPr id="24" name="ZoneTexte 23"/>
          <p:cNvSpPr txBox="1"/>
          <p:nvPr/>
        </p:nvSpPr>
        <p:spPr>
          <a:xfrm>
            <a:off x="4667043" y="782122"/>
            <a:ext cx="4476957" cy="1569660"/>
          </a:xfrm>
          <a:prstGeom prst="rect">
            <a:avLst/>
          </a:prstGeom>
          <a:noFill/>
        </p:spPr>
        <p:txBody>
          <a:bodyPr wrap="square" rtlCol="0">
            <a:spAutoFit/>
          </a:bodyPr>
          <a:lstStyle/>
          <a:p>
            <a:pPr marL="171450" indent="-171450">
              <a:buFont typeface="Wingdings" panose="05000000000000000000" pitchFamily="2" charset="2"/>
              <a:buChar char="Ø"/>
            </a:pPr>
            <a:r>
              <a:rPr lang="fr-FR" sz="1600" dirty="0" err="1" smtClean="0">
                <a:solidFill>
                  <a:srgbClr val="000000"/>
                </a:solidFill>
                <a:latin typeface="Times New Roman" panose="02020603050405020304" pitchFamily="18" charset="0"/>
              </a:rPr>
              <a:t>Rules</a:t>
            </a:r>
            <a:r>
              <a:rPr lang="fr-FR" sz="1600" dirty="0" smtClean="0">
                <a:solidFill>
                  <a:srgbClr val="000000"/>
                </a:solidFill>
                <a:latin typeface="Times New Roman" panose="02020603050405020304" pitchFamily="18" charset="0"/>
              </a:rPr>
              <a:t> of Participation (</a:t>
            </a:r>
            <a:r>
              <a:rPr lang="fr-FR" sz="1600" dirty="0" smtClean="0">
                <a:solidFill>
                  <a:srgbClr val="C00000"/>
                </a:solidFill>
                <a:latin typeface="Times New Roman" panose="02020603050405020304" pitchFamily="18" charset="0"/>
              </a:rPr>
              <a:t>O. </a:t>
            </a:r>
            <a:r>
              <a:rPr lang="fr-FR" sz="1600" dirty="0" err="1" smtClean="0">
                <a:solidFill>
                  <a:srgbClr val="C00000"/>
                </a:solidFill>
                <a:latin typeface="Times New Roman" panose="02020603050405020304" pitchFamily="18" charset="0"/>
              </a:rPr>
              <a:t>Hologne</a:t>
            </a:r>
            <a:r>
              <a:rPr lang="fr-FR" sz="1600" dirty="0" smtClean="0">
                <a:solidFill>
                  <a:srgbClr val="C00000"/>
                </a:solidFill>
                <a:latin typeface="Times New Roman" panose="02020603050405020304" pitchFamily="18" charset="0"/>
              </a:rPr>
              <a:t>, </a:t>
            </a:r>
            <a:r>
              <a:rPr lang="fr-FR" sz="1600" dirty="0" smtClean="0">
                <a:solidFill>
                  <a:srgbClr val="000000"/>
                </a:solidFill>
                <a:latin typeface="Times New Roman" panose="02020603050405020304" pitchFamily="18" charset="0"/>
              </a:rPr>
              <a:t>INRAE)</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FAIR </a:t>
            </a:r>
            <a:r>
              <a:rPr lang="fr-FR" sz="1600" dirty="0">
                <a:solidFill>
                  <a:srgbClr val="000000"/>
                </a:solidFill>
                <a:latin typeface="Times New Roman" panose="02020603050405020304" pitchFamily="18" charset="0"/>
              </a:rPr>
              <a:t>(</a:t>
            </a:r>
            <a:r>
              <a:rPr lang="fr-FR" sz="1600" dirty="0" smtClean="0">
                <a:solidFill>
                  <a:srgbClr val="C00000"/>
                </a:solidFill>
                <a:latin typeface="Times New Roman" panose="02020603050405020304" pitchFamily="18" charset="0"/>
              </a:rPr>
              <a:t>F. </a:t>
            </a:r>
            <a:r>
              <a:rPr lang="fr-FR" sz="1600" dirty="0" smtClean="0">
                <a:solidFill>
                  <a:srgbClr val="C00000"/>
                </a:solidFill>
                <a:latin typeface="Times New Roman" panose="02020603050405020304" pitchFamily="18" charset="0"/>
              </a:rPr>
              <a:t>Genova</a:t>
            </a:r>
            <a:r>
              <a:rPr lang="fr-FR" sz="1600" dirty="0" smtClean="0">
                <a:solidFill>
                  <a:srgbClr val="000000"/>
                </a:solidFill>
                <a:latin typeface="Times New Roman" panose="02020603050405020304" pitchFamily="18" charset="0"/>
              </a:rPr>
              <a:t>, CNRS DIST INSU/RDA)</a:t>
            </a:r>
            <a:endParaRPr lang="fr-FR" sz="1600" dirty="0">
              <a:solidFill>
                <a:srgbClr val="000000"/>
              </a:solidFill>
              <a:latin typeface="Times New Roman" panose="02020603050405020304" pitchFamily="18" charset="0"/>
            </a:endParaRPr>
          </a:p>
          <a:p>
            <a:pPr marL="171450" indent="-171450">
              <a:buFont typeface="Wingdings" panose="05000000000000000000" pitchFamily="2" charset="2"/>
              <a:buChar char="Ø"/>
            </a:pPr>
            <a:r>
              <a:rPr lang="fr-FR" sz="1600" dirty="0">
                <a:solidFill>
                  <a:srgbClr val="000000"/>
                </a:solidFill>
                <a:latin typeface="Times New Roman" panose="02020603050405020304" pitchFamily="18" charset="0"/>
              </a:rPr>
              <a:t>A</a:t>
            </a:r>
            <a:r>
              <a:rPr lang="fr-FR" sz="1600" dirty="0" smtClean="0">
                <a:solidFill>
                  <a:srgbClr val="000000"/>
                </a:solidFill>
                <a:latin typeface="Times New Roman" panose="02020603050405020304" pitchFamily="18" charset="0"/>
              </a:rPr>
              <a:t>rchitecture (</a:t>
            </a:r>
            <a:r>
              <a:rPr lang="fr-FR" sz="1600" dirty="0" smtClean="0">
                <a:solidFill>
                  <a:srgbClr val="C00000"/>
                </a:solidFill>
                <a:latin typeface="Times New Roman" panose="02020603050405020304" pitchFamily="18" charset="0"/>
              </a:rPr>
              <a:t>J.F. Abramatic </a:t>
            </a:r>
            <a:r>
              <a:rPr lang="fr-FR" sz="1600" dirty="0" smtClean="0">
                <a:solidFill>
                  <a:srgbClr val="000000"/>
                </a:solidFill>
                <a:latin typeface="Times New Roman" panose="02020603050405020304" pitchFamily="18" charset="0"/>
              </a:rPr>
              <a:t>INRIA, </a:t>
            </a:r>
            <a:r>
              <a:rPr lang="fr-FR" sz="1600" dirty="0" smtClean="0">
                <a:solidFill>
                  <a:srgbClr val="C00000"/>
                </a:solidFill>
                <a:latin typeface="Times New Roman" panose="02020603050405020304" pitchFamily="18" charset="0"/>
              </a:rPr>
              <a:t>J. </a:t>
            </a:r>
            <a:r>
              <a:rPr lang="fr-FR" sz="1600" dirty="0" err="1" smtClean="0">
                <a:solidFill>
                  <a:srgbClr val="C00000"/>
                </a:solidFill>
                <a:latin typeface="Times New Roman" panose="02020603050405020304" pitchFamily="18" charset="0"/>
              </a:rPr>
              <a:t>Pansanel</a:t>
            </a:r>
            <a:r>
              <a:rPr lang="fr-FR" sz="1600" dirty="0" smtClean="0">
                <a:solidFill>
                  <a:srgbClr val="C00000"/>
                </a:solidFill>
                <a:latin typeface="Times New Roman" panose="02020603050405020304" pitchFamily="18" charset="0"/>
              </a:rPr>
              <a:t>, </a:t>
            </a:r>
            <a:r>
              <a:rPr lang="fr-FR" sz="1600" dirty="0" smtClean="0">
                <a:latin typeface="Times New Roman" panose="02020603050405020304" pitchFamily="18" charset="0"/>
              </a:rPr>
              <a:t>CNRS </a:t>
            </a:r>
            <a:r>
              <a:rPr lang="fr-FR" sz="1600" dirty="0" smtClean="0">
                <a:latin typeface="Times New Roman" panose="02020603050405020304" pitchFamily="18" charset="0"/>
              </a:rPr>
              <a:t>IN2P3</a:t>
            </a:r>
            <a:r>
              <a:rPr lang="fr-FR" sz="1600" dirty="0" smtClean="0">
                <a:solidFill>
                  <a:srgbClr val="000000"/>
                </a:solidFill>
                <a:latin typeface="Times New Roman" panose="02020603050405020304" pitchFamily="18" charset="0"/>
              </a:rPr>
              <a:t>) </a:t>
            </a:r>
            <a:endParaRPr lang="fr-FR" sz="1600" dirty="0" smtClean="0">
              <a:solidFill>
                <a:srgbClr val="000000"/>
              </a:solidFill>
              <a:latin typeface="Times New Roman" panose="02020603050405020304" pitchFamily="18" charset="0"/>
            </a:endParaRPr>
          </a:p>
          <a:p>
            <a:pPr marL="171450" indent="-171450">
              <a:buFont typeface="Wingdings" panose="05000000000000000000" pitchFamily="2" charset="2"/>
              <a:buChar char="Ø"/>
            </a:pPr>
            <a:r>
              <a:rPr lang="fr-FR" sz="1600" dirty="0" err="1" smtClean="0">
                <a:solidFill>
                  <a:srgbClr val="000000"/>
                </a:solidFill>
                <a:latin typeface="Times New Roman" panose="02020603050405020304" pitchFamily="18" charset="0"/>
              </a:rPr>
              <a:t>Landscape</a:t>
            </a:r>
            <a:r>
              <a:rPr lang="fr-FR" sz="1600" dirty="0" smtClean="0">
                <a:solidFill>
                  <a:srgbClr val="000000"/>
                </a:solidFill>
                <a:latin typeface="Times New Roman" panose="02020603050405020304" pitchFamily="18" charset="0"/>
              </a:rPr>
              <a:t>/Paysage </a:t>
            </a:r>
            <a:r>
              <a:rPr lang="fr-FR" sz="1600" dirty="0">
                <a:solidFill>
                  <a:srgbClr val="000000"/>
                </a:solidFill>
                <a:latin typeface="Times New Roman" panose="02020603050405020304" pitchFamily="18" charset="0"/>
              </a:rPr>
              <a:t>(</a:t>
            </a:r>
            <a:r>
              <a:rPr lang="fr-FR" sz="1600" dirty="0" smtClean="0">
                <a:solidFill>
                  <a:srgbClr val="C00000"/>
                </a:solidFill>
                <a:latin typeface="Times New Roman" panose="02020603050405020304" pitchFamily="18" charset="0"/>
              </a:rPr>
              <a:t>V. Beckmann </a:t>
            </a:r>
            <a:r>
              <a:rPr lang="fr-FR" sz="1600" dirty="0" smtClean="0">
                <a:solidFill>
                  <a:srgbClr val="000000"/>
                </a:solidFill>
                <a:latin typeface="Times New Roman" panose="02020603050405020304" pitchFamily="18" charset="0"/>
              </a:rPr>
              <a:t>CNRS IN2P3)</a:t>
            </a:r>
          </a:p>
          <a:p>
            <a:pPr marL="171450" indent="-171450">
              <a:buFont typeface="Wingdings" panose="05000000000000000000" pitchFamily="2" charset="2"/>
              <a:buChar char="Ø"/>
            </a:pPr>
            <a:r>
              <a:rPr lang="fr-FR" sz="1600" dirty="0" err="1" smtClean="0">
                <a:solidFill>
                  <a:srgbClr val="000000"/>
                </a:solidFill>
                <a:latin typeface="Times New Roman" panose="02020603050405020304" pitchFamily="18" charset="0"/>
              </a:rPr>
              <a:t>Sustainability</a:t>
            </a:r>
            <a:r>
              <a:rPr lang="fr-FR" sz="1600" dirty="0" smtClean="0">
                <a:solidFill>
                  <a:srgbClr val="000000"/>
                </a:solidFill>
                <a:latin typeface="Times New Roman" panose="02020603050405020304" pitchFamily="18" charset="0"/>
              </a:rPr>
              <a:t>/viabilité (</a:t>
            </a:r>
            <a:r>
              <a:rPr lang="fr-FR" sz="1600" dirty="0" smtClean="0">
                <a:solidFill>
                  <a:srgbClr val="C00000"/>
                </a:solidFill>
                <a:latin typeface="Times New Roman" panose="02020603050405020304" pitchFamily="18" charset="0"/>
              </a:rPr>
              <a:t>JY Berthou</a:t>
            </a:r>
            <a:r>
              <a:rPr lang="fr-FR" sz="1600" dirty="0" smtClean="0">
                <a:solidFill>
                  <a:srgbClr val="000000"/>
                </a:solidFill>
                <a:latin typeface="Times New Roman" panose="02020603050405020304" pitchFamily="18" charset="0"/>
              </a:rPr>
              <a:t>, INRIA)</a:t>
            </a:r>
          </a:p>
        </p:txBody>
      </p:sp>
      <p:grpSp>
        <p:nvGrpSpPr>
          <p:cNvPr id="10" name="Groupe 9"/>
          <p:cNvGrpSpPr/>
          <p:nvPr/>
        </p:nvGrpSpPr>
        <p:grpSpPr>
          <a:xfrm>
            <a:off x="595116" y="2460886"/>
            <a:ext cx="6683199" cy="2699072"/>
            <a:chOff x="595116" y="2460886"/>
            <a:chExt cx="6683199" cy="2699072"/>
          </a:xfrm>
        </p:grpSpPr>
        <p:pic>
          <p:nvPicPr>
            <p:cNvPr id="5" name="Image 4"/>
            <p:cNvPicPr>
              <a:picLocks noChangeAspect="1"/>
            </p:cNvPicPr>
            <p:nvPr/>
          </p:nvPicPr>
          <p:blipFill>
            <a:blip r:embed="rId2"/>
            <a:stretch>
              <a:fillRect/>
            </a:stretch>
          </p:blipFill>
          <p:spPr>
            <a:xfrm>
              <a:off x="712721" y="2460886"/>
              <a:ext cx="6284290" cy="961696"/>
            </a:xfrm>
            <a:prstGeom prst="rect">
              <a:avLst/>
            </a:prstGeom>
          </p:spPr>
        </p:pic>
        <p:pic>
          <p:nvPicPr>
            <p:cNvPr id="9" name="Image 8"/>
            <p:cNvPicPr>
              <a:picLocks noChangeAspect="1"/>
            </p:cNvPicPr>
            <p:nvPr/>
          </p:nvPicPr>
          <p:blipFill>
            <a:blip r:embed="rId3"/>
            <a:stretch>
              <a:fillRect/>
            </a:stretch>
          </p:blipFill>
          <p:spPr>
            <a:xfrm>
              <a:off x="631314" y="3717209"/>
              <a:ext cx="6365697" cy="923087"/>
            </a:xfrm>
            <a:prstGeom prst="rect">
              <a:avLst/>
            </a:prstGeom>
          </p:spPr>
        </p:pic>
        <p:sp>
          <p:nvSpPr>
            <p:cNvPr id="17" name="ZoneTexte 16"/>
            <p:cNvSpPr txBox="1"/>
            <p:nvPr/>
          </p:nvSpPr>
          <p:spPr>
            <a:xfrm>
              <a:off x="712721" y="3373927"/>
              <a:ext cx="973010" cy="338554"/>
            </a:xfrm>
            <a:prstGeom prst="rect">
              <a:avLst/>
            </a:prstGeom>
            <a:noFill/>
          </p:spPr>
          <p:txBody>
            <a:bodyPr wrap="square" rtlCol="0">
              <a:spAutoFit/>
            </a:bodyPr>
            <a:lstStyle/>
            <a:p>
              <a:r>
                <a:rPr lang="fr-FR" sz="1600" b="1" dirty="0" smtClean="0">
                  <a:solidFill>
                    <a:schemeClr val="accent4"/>
                  </a:solidFill>
                </a:rPr>
                <a:t>réseaux</a:t>
              </a:r>
            </a:p>
          </p:txBody>
        </p:sp>
        <p:sp>
          <p:nvSpPr>
            <p:cNvPr id="20" name="ZoneTexte 19"/>
            <p:cNvSpPr txBox="1"/>
            <p:nvPr/>
          </p:nvSpPr>
          <p:spPr>
            <a:xfrm>
              <a:off x="2479318" y="3385202"/>
              <a:ext cx="898364" cy="338554"/>
            </a:xfrm>
            <a:prstGeom prst="rect">
              <a:avLst/>
            </a:prstGeom>
            <a:noFill/>
          </p:spPr>
          <p:txBody>
            <a:bodyPr wrap="square" rtlCol="0">
              <a:spAutoFit/>
            </a:bodyPr>
            <a:lstStyle/>
            <a:p>
              <a:r>
                <a:rPr lang="fr-FR" sz="1600" b="1" dirty="0" smtClean="0">
                  <a:solidFill>
                    <a:schemeClr val="accent4"/>
                  </a:solidFill>
                </a:rPr>
                <a:t>calcul</a:t>
              </a:r>
            </a:p>
          </p:txBody>
        </p:sp>
        <p:sp>
          <p:nvSpPr>
            <p:cNvPr id="21" name="ZoneTexte 20"/>
            <p:cNvSpPr txBox="1"/>
            <p:nvPr/>
          </p:nvSpPr>
          <p:spPr>
            <a:xfrm>
              <a:off x="4171268" y="3407808"/>
              <a:ext cx="1249817" cy="338554"/>
            </a:xfrm>
            <a:prstGeom prst="rect">
              <a:avLst/>
            </a:prstGeom>
            <a:noFill/>
          </p:spPr>
          <p:txBody>
            <a:bodyPr wrap="square" rtlCol="0">
              <a:spAutoFit/>
            </a:bodyPr>
            <a:lstStyle/>
            <a:p>
              <a:r>
                <a:rPr lang="fr-FR" sz="1600" b="1" dirty="0" smtClean="0">
                  <a:solidFill>
                    <a:schemeClr val="accent4"/>
                  </a:solidFill>
                </a:rPr>
                <a:t>stockage</a:t>
              </a:r>
            </a:p>
          </p:txBody>
        </p:sp>
        <p:sp>
          <p:nvSpPr>
            <p:cNvPr id="22" name="ZoneTexte 21"/>
            <p:cNvSpPr txBox="1"/>
            <p:nvPr/>
          </p:nvSpPr>
          <p:spPr>
            <a:xfrm>
              <a:off x="6028498" y="3340174"/>
              <a:ext cx="1249817" cy="338554"/>
            </a:xfrm>
            <a:prstGeom prst="rect">
              <a:avLst/>
            </a:prstGeom>
            <a:noFill/>
          </p:spPr>
          <p:txBody>
            <a:bodyPr wrap="square" rtlCol="0">
              <a:spAutoFit/>
            </a:bodyPr>
            <a:lstStyle/>
            <a:p>
              <a:r>
                <a:rPr lang="fr-FR" sz="1600" b="1" dirty="0" smtClean="0">
                  <a:solidFill>
                    <a:schemeClr val="accent4"/>
                  </a:solidFill>
                </a:rPr>
                <a:t>partage</a:t>
              </a:r>
            </a:p>
          </p:txBody>
        </p:sp>
        <p:sp>
          <p:nvSpPr>
            <p:cNvPr id="23" name="ZoneTexte 22"/>
            <p:cNvSpPr txBox="1"/>
            <p:nvPr/>
          </p:nvSpPr>
          <p:spPr>
            <a:xfrm>
              <a:off x="595116" y="4575183"/>
              <a:ext cx="1476279" cy="584775"/>
            </a:xfrm>
            <a:prstGeom prst="rect">
              <a:avLst/>
            </a:prstGeom>
            <a:noFill/>
          </p:spPr>
          <p:txBody>
            <a:bodyPr wrap="square" rtlCol="0">
              <a:spAutoFit/>
            </a:bodyPr>
            <a:lstStyle/>
            <a:p>
              <a:r>
                <a:rPr lang="fr-FR" sz="1600" b="1" dirty="0" smtClean="0">
                  <a:solidFill>
                    <a:schemeClr val="accent4"/>
                  </a:solidFill>
                </a:rPr>
                <a:t>Gestion des données</a:t>
              </a:r>
            </a:p>
          </p:txBody>
        </p:sp>
        <p:sp>
          <p:nvSpPr>
            <p:cNvPr id="25" name="ZoneTexte 24"/>
            <p:cNvSpPr txBox="1"/>
            <p:nvPr/>
          </p:nvSpPr>
          <p:spPr>
            <a:xfrm>
              <a:off x="6028497" y="4661939"/>
              <a:ext cx="1249817" cy="338554"/>
            </a:xfrm>
            <a:prstGeom prst="rect">
              <a:avLst/>
            </a:prstGeom>
            <a:noFill/>
          </p:spPr>
          <p:txBody>
            <a:bodyPr wrap="square" rtlCol="0">
              <a:spAutoFit/>
            </a:bodyPr>
            <a:lstStyle/>
            <a:p>
              <a:r>
                <a:rPr lang="fr-FR" sz="1600" b="1" dirty="0" smtClean="0">
                  <a:solidFill>
                    <a:schemeClr val="accent4"/>
                  </a:solidFill>
                </a:rPr>
                <a:t>formation</a:t>
              </a:r>
            </a:p>
          </p:txBody>
        </p:sp>
        <p:sp>
          <p:nvSpPr>
            <p:cNvPr id="26" name="ZoneTexte 25"/>
            <p:cNvSpPr txBox="1"/>
            <p:nvPr/>
          </p:nvSpPr>
          <p:spPr>
            <a:xfrm>
              <a:off x="4268122" y="4633298"/>
              <a:ext cx="1249817" cy="338554"/>
            </a:xfrm>
            <a:prstGeom prst="rect">
              <a:avLst/>
            </a:prstGeom>
            <a:noFill/>
          </p:spPr>
          <p:txBody>
            <a:bodyPr wrap="square" rtlCol="0">
              <a:spAutoFit/>
            </a:bodyPr>
            <a:lstStyle/>
            <a:p>
              <a:r>
                <a:rPr lang="fr-FR" sz="1600" b="1" dirty="0" smtClean="0">
                  <a:solidFill>
                    <a:schemeClr val="accent4"/>
                  </a:solidFill>
                </a:rPr>
                <a:t>Sécurité</a:t>
              </a:r>
            </a:p>
          </p:txBody>
        </p:sp>
        <p:sp>
          <p:nvSpPr>
            <p:cNvPr id="27" name="ZoneTexte 26"/>
            <p:cNvSpPr txBox="1"/>
            <p:nvPr/>
          </p:nvSpPr>
          <p:spPr>
            <a:xfrm>
              <a:off x="2375298" y="4575183"/>
              <a:ext cx="1249817" cy="584775"/>
            </a:xfrm>
            <a:prstGeom prst="rect">
              <a:avLst/>
            </a:prstGeom>
            <a:noFill/>
          </p:spPr>
          <p:txBody>
            <a:bodyPr wrap="square" rtlCol="0">
              <a:spAutoFit/>
            </a:bodyPr>
            <a:lstStyle/>
            <a:p>
              <a:r>
                <a:rPr lang="fr-FR" sz="1600" b="1" dirty="0" smtClean="0">
                  <a:solidFill>
                    <a:schemeClr val="accent4"/>
                  </a:solidFill>
                </a:rPr>
                <a:t>Traitement et analyse</a:t>
              </a:r>
            </a:p>
          </p:txBody>
        </p:sp>
      </p:grpSp>
    </p:spTree>
    <p:extLst>
      <p:ext uri="{BB962C8B-B14F-4D97-AF65-F5344CB8AC3E}">
        <p14:creationId xmlns:p14="http://schemas.microsoft.com/office/powerpoint/2010/main" val="40725689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116140"/>
            <a:ext cx="7013306" cy="359859"/>
          </a:xfrm>
        </p:spPr>
        <p:txBody>
          <a:bodyPr/>
          <a:lstStyle/>
          <a:p>
            <a:r>
              <a:rPr lang="fr-FR" sz="1800" dirty="0" smtClean="0"/>
              <a:t>EOSC – Projets CNRS – état des lieux des Instituts</a:t>
            </a:r>
            <a:endParaRPr lang="fr-FR" sz="1800" dirty="0"/>
          </a:p>
        </p:txBody>
      </p:sp>
      <p:sp>
        <p:nvSpPr>
          <p:cNvPr id="6" name="ZoneTexte 5"/>
          <p:cNvSpPr txBox="1"/>
          <p:nvPr/>
        </p:nvSpPr>
        <p:spPr>
          <a:xfrm>
            <a:off x="1109613" y="761384"/>
            <a:ext cx="6861049" cy="3573826"/>
          </a:xfrm>
          <a:prstGeom prst="rect">
            <a:avLst/>
          </a:prstGeom>
          <a:noFill/>
        </p:spPr>
        <p:txBody>
          <a:bodyPr wrap="square" rtlCol="0">
            <a:spAutoFit/>
          </a:bodyPr>
          <a:lstStyle/>
          <a:p>
            <a:r>
              <a:rPr lang="fr-FR" sz="1600" b="1" dirty="0" smtClean="0">
                <a:solidFill>
                  <a:schemeClr val="accent4"/>
                </a:solidFill>
              </a:rPr>
              <a:t>Participation du CNRS à l’EOSC ?</a:t>
            </a:r>
          </a:p>
          <a:p>
            <a:endParaRPr lang="fr-FR" sz="1600" b="1" dirty="0" smtClean="0">
              <a:solidFill>
                <a:schemeClr val="accent4"/>
              </a:solidFill>
            </a:endParaRPr>
          </a:p>
          <a:p>
            <a:pPr marL="285750" indent="-285750">
              <a:buFont typeface="Arial" panose="020B0604020202020204" pitchFamily="34" charset="0"/>
              <a:buChar char="•"/>
            </a:pPr>
            <a:r>
              <a:rPr lang="en-US" sz="1600" b="1" dirty="0" err="1" smtClean="0">
                <a:solidFill>
                  <a:srgbClr val="000000"/>
                </a:solidFill>
                <a:latin typeface="Times New Roman" panose="02020603050405020304" pitchFamily="18" charset="0"/>
              </a:rPr>
              <a:t>Projets</a:t>
            </a:r>
            <a:r>
              <a:rPr lang="en-US" sz="1600" b="1" dirty="0" smtClean="0">
                <a:solidFill>
                  <a:srgbClr val="000000"/>
                </a:solidFill>
                <a:latin typeface="Times New Roman" panose="02020603050405020304" pitchFamily="18" charset="0"/>
              </a:rPr>
              <a:t> </a:t>
            </a:r>
            <a:r>
              <a:rPr lang="en-US" sz="1600" b="1" dirty="0" err="1" smtClean="0">
                <a:solidFill>
                  <a:srgbClr val="000000"/>
                </a:solidFill>
                <a:latin typeface="Times New Roman" panose="02020603050405020304" pitchFamily="18" charset="0"/>
              </a:rPr>
              <a:t>où</a:t>
            </a:r>
            <a:r>
              <a:rPr lang="en-US" sz="1600" b="1" dirty="0" smtClean="0">
                <a:solidFill>
                  <a:srgbClr val="000000"/>
                </a:solidFill>
                <a:latin typeface="Times New Roman" panose="02020603050405020304" pitchFamily="18" charset="0"/>
              </a:rPr>
              <a:t> le CNRS </a:t>
            </a:r>
            <a:r>
              <a:rPr lang="en-US" sz="1600" b="1" dirty="0" err="1" smtClean="0">
                <a:solidFill>
                  <a:srgbClr val="000000"/>
                </a:solidFill>
                <a:latin typeface="Times New Roman" panose="02020603050405020304" pitchFamily="18" charset="0"/>
              </a:rPr>
              <a:t>est</a:t>
            </a:r>
            <a:r>
              <a:rPr lang="en-US" sz="1600" b="1" dirty="0" smtClean="0">
                <a:solidFill>
                  <a:srgbClr val="000000"/>
                </a:solidFill>
                <a:latin typeface="Times New Roman" panose="02020603050405020304" pitchFamily="18" charset="0"/>
              </a:rPr>
              <a:t> </a:t>
            </a:r>
            <a:r>
              <a:rPr lang="en-US" sz="1600" b="1" dirty="0" err="1" smtClean="0">
                <a:solidFill>
                  <a:srgbClr val="000000"/>
                </a:solidFill>
                <a:latin typeface="Times New Roman" panose="02020603050405020304" pitchFamily="18" charset="0"/>
              </a:rPr>
              <a:t>partie</a:t>
            </a:r>
            <a:r>
              <a:rPr lang="en-US" sz="1600" b="1" dirty="0" smtClean="0">
                <a:solidFill>
                  <a:srgbClr val="000000"/>
                </a:solidFill>
                <a:latin typeface="Times New Roman" panose="02020603050405020304" pitchFamily="18" charset="0"/>
              </a:rPr>
              <a:t> </a:t>
            </a:r>
            <a:r>
              <a:rPr lang="en-US" sz="1600" b="1" dirty="0" err="1" smtClean="0">
                <a:solidFill>
                  <a:srgbClr val="000000"/>
                </a:solidFill>
                <a:latin typeface="Times New Roman" panose="02020603050405020304" pitchFamily="18" charset="0"/>
              </a:rPr>
              <a:t>prenante</a:t>
            </a:r>
            <a:r>
              <a:rPr lang="en-US" sz="1600" dirty="0" smtClean="0">
                <a:solidFill>
                  <a:srgbClr val="000000"/>
                </a:solidFill>
                <a:latin typeface="Times New Roman" panose="02020603050405020304" pitchFamily="18" charset="0"/>
              </a:rPr>
              <a:t> : </a:t>
            </a:r>
            <a:r>
              <a:rPr lang="en-US" sz="1600" dirty="0" smtClean="0">
                <a:solidFill>
                  <a:srgbClr val="C00000"/>
                </a:solidFill>
                <a:latin typeface="Times New Roman" panose="02020603050405020304" pitchFamily="18" charset="0"/>
              </a:rPr>
              <a:t>EOSC-pilot</a:t>
            </a:r>
            <a:r>
              <a:rPr lang="en-US" sz="1600" dirty="0" smtClean="0">
                <a:solidFill>
                  <a:srgbClr val="000000"/>
                </a:solidFill>
                <a:latin typeface="Times New Roman" panose="02020603050405020304" pitchFamily="18" charset="0"/>
              </a:rPr>
              <a:t> (INSU</a:t>
            </a:r>
            <a:r>
              <a:rPr lang="en-US" sz="1600" dirty="0" smtClean="0">
                <a:solidFill>
                  <a:srgbClr val="000000"/>
                </a:solidFill>
                <a:latin typeface="Times New Roman" panose="02020603050405020304" pitchFamily="18" charset="0"/>
              </a:rPr>
              <a:t>, IN2P3</a:t>
            </a:r>
            <a:r>
              <a:rPr lang="en-US" sz="1600" dirty="0" smtClean="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InS2I</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EOSC-hub </a:t>
            </a:r>
            <a:r>
              <a:rPr lang="en-US" sz="1600" dirty="0" smtClean="0">
                <a:latin typeface="Times New Roman" panose="02020603050405020304" pitchFamily="18" charset="0"/>
              </a:rPr>
              <a:t>(IN2P3), </a:t>
            </a:r>
            <a:r>
              <a:rPr lang="en-US" sz="1600" dirty="0" smtClean="0">
                <a:solidFill>
                  <a:srgbClr val="C00000"/>
                </a:solidFill>
                <a:latin typeface="Times New Roman" panose="02020603050405020304" pitchFamily="18" charset="0"/>
              </a:rPr>
              <a:t>EOSC-Pillar </a:t>
            </a:r>
            <a:r>
              <a:rPr lang="en-US" sz="1600" dirty="0" smtClean="0">
                <a:solidFill>
                  <a:srgbClr val="000000"/>
                </a:solidFill>
                <a:latin typeface="Times New Roman" panose="02020603050405020304" pitchFamily="18" charset="0"/>
              </a:rPr>
              <a:t>(INSU, IN2P3, </a:t>
            </a:r>
            <a:r>
              <a:rPr lang="en-US" sz="1600" dirty="0" err="1" smtClean="0">
                <a:solidFill>
                  <a:srgbClr val="000000"/>
                </a:solidFill>
                <a:latin typeface="Times New Roman" panose="02020603050405020304" pitchFamily="18" charset="0"/>
              </a:rPr>
              <a:t>InEE</a:t>
            </a:r>
            <a:r>
              <a:rPr lang="en-US" sz="1600" dirty="0" smtClean="0">
                <a:solidFill>
                  <a:srgbClr val="000000"/>
                </a:solidFill>
                <a:latin typeface="Times New Roman" panose="02020603050405020304" pitchFamily="18" charset="0"/>
              </a:rPr>
              <a:t>, InS2I, </a:t>
            </a:r>
            <a:r>
              <a:rPr lang="en-US" sz="1600" dirty="0" err="1" smtClean="0">
                <a:solidFill>
                  <a:srgbClr val="000000"/>
                </a:solidFill>
                <a:latin typeface="Times New Roman" panose="02020603050405020304" pitchFamily="18" charset="0"/>
              </a:rPr>
              <a:t>InSHS</a:t>
            </a:r>
            <a:r>
              <a:rPr lang="en-US" sz="1600" dirty="0" smtClean="0">
                <a:solidFill>
                  <a:srgbClr val="000000"/>
                </a:solidFill>
                <a:latin typeface="Times New Roman" panose="02020603050405020304" pitchFamily="18" charset="0"/>
              </a:rPr>
              <a:t>, </a:t>
            </a:r>
            <a:r>
              <a:rPr lang="en-US" sz="1600" dirty="0" err="1" smtClean="0">
                <a:solidFill>
                  <a:srgbClr val="000000"/>
                </a:solidFill>
                <a:latin typeface="Times New Roman" panose="02020603050405020304" pitchFamily="18" charset="0"/>
              </a:rPr>
              <a:t>InSB</a:t>
            </a:r>
            <a:r>
              <a:rPr lang="en-US" sz="1600" dirty="0" smtClean="0">
                <a:solidFill>
                  <a:srgbClr val="000000"/>
                </a:solidFill>
                <a:latin typeface="Times New Roman" panose="02020603050405020304" pitchFamily="18" charset="0"/>
              </a:rPr>
              <a:t>, </a:t>
            </a:r>
            <a:r>
              <a:rPr lang="en-US" sz="1600" dirty="0" err="1" smtClean="0">
                <a:solidFill>
                  <a:srgbClr val="000000"/>
                </a:solidFill>
                <a:latin typeface="Times New Roman" panose="02020603050405020304" pitchFamily="18" charset="0"/>
              </a:rPr>
              <a:t>InSMI</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XDC </a:t>
            </a:r>
            <a:r>
              <a:rPr lang="en-US" sz="1600" dirty="0" smtClean="0">
                <a:latin typeface="Times New Roman" panose="02020603050405020304" pitchFamily="18" charset="0"/>
              </a:rPr>
              <a:t>(IN2P3), </a:t>
            </a:r>
            <a:r>
              <a:rPr lang="en-US" sz="1600" dirty="0" smtClean="0">
                <a:solidFill>
                  <a:srgbClr val="C00000"/>
                </a:solidFill>
                <a:latin typeface="Times New Roman" panose="02020603050405020304" pitchFamily="18" charset="0"/>
              </a:rPr>
              <a:t>TRIPLE</a:t>
            </a:r>
            <a:r>
              <a:rPr lang="en-US" sz="1600" dirty="0" smtClean="0">
                <a:solidFill>
                  <a:srgbClr val="000000"/>
                </a:solidFill>
                <a:latin typeface="Times New Roman" panose="02020603050405020304" pitchFamily="18" charset="0"/>
              </a:rPr>
              <a:t> (</a:t>
            </a:r>
            <a:r>
              <a:rPr lang="en-US" sz="1600" dirty="0" err="1" smtClean="0">
                <a:solidFill>
                  <a:srgbClr val="000000"/>
                </a:solidFill>
                <a:latin typeface="Times New Roman" panose="02020603050405020304" pitchFamily="18" charset="0"/>
              </a:rPr>
              <a:t>InSHS</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ESCAPE </a:t>
            </a:r>
            <a:r>
              <a:rPr lang="en-US" sz="1600" dirty="0" smtClean="0">
                <a:latin typeface="Times New Roman" panose="02020603050405020304" pitchFamily="18" charset="0"/>
              </a:rPr>
              <a:t>(INSU, IN2P3)</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ENVRI-FAIR </a:t>
            </a:r>
            <a:r>
              <a:rPr lang="en-US" sz="1600" dirty="0">
                <a:latin typeface="Times New Roman" panose="02020603050405020304" pitchFamily="18" charset="0"/>
              </a:rPr>
              <a:t>(INSU</a:t>
            </a:r>
            <a:r>
              <a:rPr lang="en-US" sz="1600" dirty="0" smtClean="0">
                <a:latin typeface="Times New Roman" panose="02020603050405020304" pitchFamily="18" charset="0"/>
              </a:rPr>
              <a:t>)</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SSHOC</a:t>
            </a:r>
            <a:r>
              <a:rPr lang="en-US" sz="1600" dirty="0" smtClean="0">
                <a:solidFill>
                  <a:srgbClr val="000000"/>
                </a:solidFill>
                <a:latin typeface="Times New Roman" panose="02020603050405020304" pitchFamily="18" charset="0"/>
              </a:rPr>
              <a:t> (</a:t>
            </a:r>
            <a:r>
              <a:rPr lang="en-US" sz="1600" dirty="0" err="1" smtClean="0">
                <a:solidFill>
                  <a:srgbClr val="000000"/>
                </a:solidFill>
                <a:latin typeface="Times New Roman" panose="02020603050405020304" pitchFamily="18" charset="0"/>
              </a:rPr>
              <a:t>InSHS</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AENEAS </a:t>
            </a:r>
            <a:r>
              <a:rPr lang="en-US" sz="1600" dirty="0">
                <a:latin typeface="Times New Roman" panose="02020603050405020304" pitchFamily="18" charset="0"/>
              </a:rPr>
              <a:t>(</a:t>
            </a:r>
            <a:r>
              <a:rPr lang="en-US" sz="1600" dirty="0" smtClean="0">
                <a:latin typeface="Times New Roman" panose="02020603050405020304" pitchFamily="18" charset="0"/>
              </a:rPr>
              <a:t>INSU)</a:t>
            </a:r>
            <a:endParaRPr lang="en-US" sz="1600" dirty="0" smtClean="0">
              <a:solidFill>
                <a:srgbClr val="C00000"/>
              </a:solidFill>
              <a:latin typeface="Times New Roman" panose="02020603050405020304" pitchFamily="18" charset="0"/>
            </a:endParaRPr>
          </a:p>
          <a:p>
            <a:endParaRPr lang="fr-FR" sz="16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fr-FR" sz="1600" b="1" dirty="0" smtClean="0">
                <a:solidFill>
                  <a:srgbClr val="000000"/>
                </a:solidFill>
                <a:latin typeface="Times New Roman" panose="02020603050405020304" pitchFamily="18" charset="0"/>
              </a:rPr>
              <a:t>Projets </a:t>
            </a:r>
            <a:r>
              <a:rPr lang="fr-FR" sz="1600" b="1" dirty="0">
                <a:solidFill>
                  <a:srgbClr val="000000"/>
                </a:solidFill>
                <a:latin typeface="Times New Roman" panose="02020603050405020304" pitchFamily="18" charset="0"/>
              </a:rPr>
              <a:t>où le CNRS participe </a:t>
            </a:r>
            <a:r>
              <a:rPr lang="fr-FR" sz="1600" dirty="0">
                <a:solidFill>
                  <a:srgbClr val="C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ELIXIR </a:t>
            </a:r>
            <a:r>
              <a:rPr lang="en-US" sz="1600" dirty="0" smtClean="0">
                <a:solidFill>
                  <a:srgbClr val="000000"/>
                </a:solidFill>
                <a:latin typeface="Times New Roman" panose="02020603050405020304" pitchFamily="18" charset="0"/>
              </a:rPr>
              <a:t>(</a:t>
            </a:r>
            <a:r>
              <a:rPr lang="en-US" sz="1600" dirty="0" err="1" smtClean="0">
                <a:solidFill>
                  <a:srgbClr val="000000"/>
                </a:solidFill>
                <a:latin typeface="Times New Roman" panose="02020603050405020304" pitchFamily="18" charset="0"/>
              </a:rPr>
              <a:t>InSB</a:t>
            </a:r>
            <a:r>
              <a:rPr lang="en-US" sz="1600" dirty="0" smtClean="0">
                <a:solidFill>
                  <a:srgbClr val="000000"/>
                </a:solidFill>
                <a:latin typeface="Times New Roman" panose="02020603050405020304" pitchFamily="18" charset="0"/>
              </a:rPr>
              <a:t> </a:t>
            </a:r>
            <a:r>
              <a:rPr lang="en-US" sz="1600" dirty="0" err="1" smtClean="0">
                <a:solidFill>
                  <a:srgbClr val="000000"/>
                </a:solidFill>
                <a:latin typeface="Times New Roman" panose="02020603050405020304" pitchFamily="18" charset="0"/>
              </a:rPr>
              <a:t>dans</a:t>
            </a:r>
            <a:r>
              <a:rPr lang="en-US" sz="1600" dirty="0" smtClean="0">
                <a:solidFill>
                  <a:srgbClr val="000000"/>
                </a:solidFill>
                <a:latin typeface="Times New Roman" panose="02020603050405020304" pitchFamily="18" charset="0"/>
              </a:rPr>
              <a:t> le </a:t>
            </a:r>
            <a:r>
              <a:rPr lang="en-US" sz="1600" dirty="0" err="1" smtClean="0">
                <a:solidFill>
                  <a:srgbClr val="000000"/>
                </a:solidFill>
                <a:latin typeface="Times New Roman" panose="02020603050405020304" pitchFamily="18" charset="0"/>
              </a:rPr>
              <a:t>futur</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PHIDIAS </a:t>
            </a:r>
            <a:r>
              <a:rPr lang="en-US" sz="1600" dirty="0">
                <a:latin typeface="Times New Roman" panose="02020603050405020304" pitchFamily="18" charset="0"/>
              </a:rPr>
              <a:t>(INSU</a:t>
            </a:r>
            <a:r>
              <a:rPr lang="en-US" sz="1600" dirty="0" smtClean="0">
                <a:latin typeface="Times New Roman" panose="02020603050405020304" pitchFamily="18" charset="0"/>
              </a:rPr>
              <a:t>)</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GO-FAIR </a:t>
            </a:r>
            <a:r>
              <a:rPr lang="en-US" sz="1600" dirty="0" smtClean="0">
                <a:latin typeface="Times New Roman" panose="02020603050405020304" pitchFamily="18" charset="0"/>
              </a:rPr>
              <a:t>(</a:t>
            </a:r>
            <a:r>
              <a:rPr lang="en-US" sz="1600" dirty="0" err="1" smtClean="0">
                <a:latin typeface="Times New Roman" panose="02020603050405020304" pitchFamily="18" charset="0"/>
              </a:rPr>
              <a:t>InSHS</a:t>
            </a:r>
            <a:r>
              <a:rPr lang="en-US" sz="1600" dirty="0" smtClean="0">
                <a:latin typeface="Times New Roman" panose="02020603050405020304" pitchFamily="18" charset="0"/>
              </a:rPr>
              <a:t>), </a:t>
            </a:r>
            <a:r>
              <a:rPr lang="en-US" sz="1600" dirty="0" err="1" smtClean="0">
                <a:solidFill>
                  <a:srgbClr val="C00000"/>
                </a:solidFill>
                <a:latin typeface="Times New Roman" panose="02020603050405020304" pitchFamily="18" charset="0"/>
              </a:rPr>
              <a:t>OpenAIRE</a:t>
            </a:r>
            <a:r>
              <a:rPr lang="en-US" sz="1600" dirty="0" smtClean="0">
                <a:solidFill>
                  <a:srgbClr val="C00000"/>
                </a:solidFill>
                <a:latin typeface="Times New Roman" panose="02020603050405020304" pitchFamily="18" charset="0"/>
              </a:rPr>
              <a:t> </a:t>
            </a:r>
            <a:r>
              <a:rPr lang="en-US" sz="1600" dirty="0" smtClean="0">
                <a:latin typeface="Times New Roman" panose="02020603050405020304" pitchFamily="18" charset="0"/>
              </a:rPr>
              <a:t>(</a:t>
            </a:r>
            <a:r>
              <a:rPr lang="en-US" sz="1600" dirty="0" err="1" smtClean="0">
                <a:latin typeface="Times New Roman" panose="02020603050405020304" pitchFamily="18" charset="0"/>
              </a:rPr>
              <a:t>InSHS</a:t>
            </a:r>
            <a:r>
              <a:rPr lang="en-US" sz="1600" dirty="0" smtClean="0">
                <a:latin typeface="Times New Roman" panose="02020603050405020304" pitchFamily="18" charset="0"/>
              </a:rPr>
              <a:t>, DIST),</a:t>
            </a:r>
            <a:r>
              <a:rPr lang="en-US" sz="1600" dirty="0" smtClean="0">
                <a:solidFill>
                  <a:srgbClr val="000000"/>
                </a:solidFill>
                <a:latin typeface="Times New Roman" panose="02020603050405020304" pitchFamily="18" charset="0"/>
              </a:rPr>
              <a:t> </a:t>
            </a:r>
            <a:r>
              <a:rPr lang="en-US" sz="1600" dirty="0" smtClean="0">
                <a:solidFill>
                  <a:srgbClr val="C00000"/>
                </a:solidFill>
                <a:latin typeface="Times New Roman" panose="02020603050405020304" pitchFamily="18" charset="0"/>
              </a:rPr>
              <a:t>EGI</a:t>
            </a:r>
            <a:r>
              <a:rPr lang="en-US" sz="1600" dirty="0" smtClean="0">
                <a:solidFill>
                  <a:srgbClr val="000000"/>
                </a:solidFill>
                <a:latin typeface="Times New Roman" panose="02020603050405020304" pitchFamily="18" charset="0"/>
              </a:rPr>
              <a:t> (IN2P3), </a:t>
            </a:r>
            <a:r>
              <a:rPr lang="en-US" sz="1600" dirty="0" err="1" smtClean="0">
                <a:solidFill>
                  <a:srgbClr val="C00000"/>
                </a:solidFill>
                <a:latin typeface="Times New Roman" panose="02020603050405020304" pitchFamily="18" charset="0"/>
              </a:rPr>
              <a:t>PaNOSC</a:t>
            </a:r>
            <a:r>
              <a:rPr lang="en-US" sz="1600" dirty="0" smtClean="0">
                <a:solidFill>
                  <a:srgbClr val="C00000"/>
                </a:solidFill>
                <a:latin typeface="Times New Roman" panose="02020603050405020304" pitchFamily="18" charset="0"/>
              </a:rPr>
              <a:t> </a:t>
            </a:r>
            <a:r>
              <a:rPr lang="en-US" sz="1600" dirty="0" smtClean="0">
                <a:latin typeface="Times New Roman" panose="02020603050405020304" pitchFamily="18" charset="0"/>
              </a:rPr>
              <a:t>(</a:t>
            </a:r>
            <a:r>
              <a:rPr lang="en-US" sz="1600" dirty="0" err="1" smtClean="0">
                <a:latin typeface="Times New Roman" panose="02020603050405020304" pitchFamily="18" charset="0"/>
              </a:rPr>
              <a:t>InP</a:t>
            </a:r>
            <a:r>
              <a:rPr lang="en-US" sz="1600" dirty="0" smtClean="0">
                <a:latin typeface="Times New Roman" panose="02020603050405020304" pitchFamily="18" charset="0"/>
              </a:rPr>
              <a:t>), </a:t>
            </a:r>
            <a:r>
              <a:rPr lang="en-US" sz="1600" dirty="0" err="1" smtClean="0">
                <a:solidFill>
                  <a:srgbClr val="C00000"/>
                </a:solidFill>
                <a:latin typeface="Times New Roman" panose="02020603050405020304" pitchFamily="18" charset="0"/>
              </a:rPr>
              <a:t>ExPaNDS</a:t>
            </a:r>
            <a:r>
              <a:rPr lang="en-US" sz="1600" dirty="0" smtClean="0">
                <a:solidFill>
                  <a:srgbClr val="C00000"/>
                </a:solidFill>
                <a:latin typeface="Times New Roman" panose="02020603050405020304" pitchFamily="18" charset="0"/>
              </a:rPr>
              <a:t> </a:t>
            </a:r>
            <a:r>
              <a:rPr lang="en-US" sz="1600" dirty="0" smtClean="0">
                <a:latin typeface="Times New Roman" panose="02020603050405020304" pitchFamily="18" charset="0"/>
              </a:rPr>
              <a:t>(</a:t>
            </a:r>
            <a:r>
              <a:rPr lang="en-US" sz="1600" dirty="0" err="1" smtClean="0">
                <a:latin typeface="Times New Roman" panose="02020603050405020304" pitchFamily="18" charset="0"/>
              </a:rPr>
              <a:t>InP</a:t>
            </a:r>
            <a:r>
              <a:rPr lang="en-US" sz="1600" dirty="0">
                <a:latin typeface="Times New Roman" panose="02020603050405020304" pitchFamily="18" charset="0"/>
              </a:rPr>
              <a:t>)</a:t>
            </a:r>
            <a:endParaRPr lang="fr-FR" sz="1600" dirty="0">
              <a:latin typeface="Times New Roman" panose="02020603050405020304" pitchFamily="18" charset="0"/>
            </a:endParaRPr>
          </a:p>
          <a:p>
            <a:endParaRPr lang="fr-FR" sz="160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fr-FR" sz="1600" b="1" dirty="0">
                <a:solidFill>
                  <a:srgbClr val="000000"/>
                </a:solidFill>
                <a:latin typeface="Times New Roman" panose="02020603050405020304" pitchFamily="18" charset="0"/>
              </a:rPr>
              <a:t>Objets d’intérêt pour l’EOSC </a:t>
            </a:r>
            <a:r>
              <a:rPr lang="fr-FR" sz="1600" b="1" dirty="0" smtClean="0">
                <a:solidFill>
                  <a:srgbClr val="000000"/>
                </a:solidFill>
                <a:latin typeface="Times New Roman" panose="02020603050405020304" pitchFamily="18" charset="0"/>
              </a:rPr>
              <a:t>dans les Instituts : TGIR </a:t>
            </a:r>
            <a:r>
              <a:rPr lang="en-US" sz="1600" dirty="0">
                <a:solidFill>
                  <a:srgbClr val="000000"/>
                </a:solidFill>
                <a:latin typeface="Times New Roman" panose="02020603050405020304" pitchFamily="18" charset="0"/>
              </a:rPr>
              <a:t>ESRF, </a:t>
            </a:r>
            <a:r>
              <a:rPr lang="en-US" sz="1600" dirty="0" smtClean="0">
                <a:solidFill>
                  <a:srgbClr val="000000"/>
                </a:solidFill>
                <a:latin typeface="Times New Roman" panose="02020603050405020304" pitchFamily="18" charset="0"/>
              </a:rPr>
              <a:t>Soleil, ILL, IFB</a:t>
            </a:r>
          </a:p>
          <a:p>
            <a:pPr marL="1200150" lvl="2" indent="-285750">
              <a:buFont typeface="Arial" panose="020B0604020202020204" pitchFamily="34" charset="0"/>
              <a:buChar char="•"/>
            </a:pPr>
            <a:r>
              <a:rPr lang="en-US" sz="1600" dirty="0" err="1" smtClean="0">
                <a:solidFill>
                  <a:srgbClr val="000000"/>
                </a:solidFill>
                <a:latin typeface="Times New Roman" panose="02020603050405020304" pitchFamily="18" charset="0"/>
              </a:rPr>
              <a:t>Prace</a:t>
            </a:r>
            <a:r>
              <a:rPr lang="en-US" sz="1600" dirty="0" smtClean="0">
                <a:solidFill>
                  <a:srgbClr val="000000"/>
                </a:solidFill>
                <a:latin typeface="Times New Roman" panose="02020603050405020304" pitchFamily="18" charset="0"/>
              </a:rPr>
              <a:t> </a:t>
            </a:r>
            <a:endParaRPr lang="fr-FR"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78046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7013306" cy="359859"/>
          </a:xfrm>
        </p:spPr>
        <p:txBody>
          <a:bodyPr/>
          <a:lstStyle/>
          <a:p>
            <a:r>
              <a:rPr lang="fr-FR" sz="1800" dirty="0" smtClean="0"/>
              <a:t>EOSC – Projets CNRS – état des lieux des Instituts</a:t>
            </a:r>
            <a:endParaRPr lang="fr-FR" sz="1800" dirty="0"/>
          </a:p>
        </p:txBody>
      </p:sp>
      <p:sp>
        <p:nvSpPr>
          <p:cNvPr id="6" name="ZoneTexte 5"/>
          <p:cNvSpPr txBox="1"/>
          <p:nvPr/>
        </p:nvSpPr>
        <p:spPr>
          <a:xfrm>
            <a:off x="1437274" y="449685"/>
            <a:ext cx="6497060" cy="338554"/>
          </a:xfrm>
          <a:prstGeom prst="rect">
            <a:avLst/>
          </a:prstGeom>
          <a:noFill/>
        </p:spPr>
        <p:txBody>
          <a:bodyPr wrap="square" rtlCol="0">
            <a:spAutoFit/>
          </a:bodyPr>
          <a:lstStyle/>
          <a:p>
            <a:r>
              <a:rPr lang="fr-FR" sz="1600" b="1" dirty="0" smtClean="0">
                <a:solidFill>
                  <a:schemeClr val="accent4"/>
                </a:solidFill>
              </a:rPr>
              <a:t>Participation du CNRS à l’EOSC ?</a:t>
            </a:r>
          </a:p>
        </p:txBody>
      </p:sp>
      <p:graphicFrame>
        <p:nvGraphicFramePr>
          <p:cNvPr id="2" name="Tableau 1"/>
          <p:cNvGraphicFramePr>
            <a:graphicFrameLocks noGrp="1"/>
          </p:cNvGraphicFramePr>
          <p:nvPr>
            <p:extLst>
              <p:ext uri="{D42A27DB-BD31-4B8C-83A1-F6EECF244321}">
                <p14:modId xmlns:p14="http://schemas.microsoft.com/office/powerpoint/2010/main" val="1555011801"/>
              </p:ext>
            </p:extLst>
          </p:nvPr>
        </p:nvGraphicFramePr>
        <p:xfrm>
          <a:off x="198122" y="982980"/>
          <a:ext cx="8496300" cy="3435932"/>
        </p:xfrm>
        <a:graphic>
          <a:graphicData uri="http://schemas.openxmlformats.org/drawingml/2006/table">
            <a:tbl>
              <a:tblPr firstRow="1" firstCol="1" bandRow="1">
                <a:tableStyleId>{93296810-A885-4BE3-A3E7-6D5BEEA58F35}</a:tableStyleId>
              </a:tblPr>
              <a:tblGrid>
                <a:gridCol w="707041">
                  <a:extLst>
                    <a:ext uri="{9D8B030D-6E8A-4147-A177-3AD203B41FA5}">
                      <a16:colId xmlns:a16="http://schemas.microsoft.com/office/drawing/2014/main" xmlns="" val="939232899"/>
                    </a:ext>
                  </a:extLst>
                </a:gridCol>
                <a:gridCol w="670736">
                  <a:extLst>
                    <a:ext uri="{9D8B030D-6E8A-4147-A177-3AD203B41FA5}">
                      <a16:colId xmlns:a16="http://schemas.microsoft.com/office/drawing/2014/main" xmlns="" val="1998742228"/>
                    </a:ext>
                  </a:extLst>
                </a:gridCol>
                <a:gridCol w="527221">
                  <a:extLst>
                    <a:ext uri="{9D8B030D-6E8A-4147-A177-3AD203B41FA5}">
                      <a16:colId xmlns:a16="http://schemas.microsoft.com/office/drawing/2014/main" xmlns="" val="3571447571"/>
                    </a:ext>
                  </a:extLst>
                </a:gridCol>
                <a:gridCol w="464820">
                  <a:extLst>
                    <a:ext uri="{9D8B030D-6E8A-4147-A177-3AD203B41FA5}">
                      <a16:colId xmlns:a16="http://schemas.microsoft.com/office/drawing/2014/main" xmlns="" val="1513220742"/>
                    </a:ext>
                  </a:extLst>
                </a:gridCol>
                <a:gridCol w="510540">
                  <a:extLst>
                    <a:ext uri="{9D8B030D-6E8A-4147-A177-3AD203B41FA5}">
                      <a16:colId xmlns:a16="http://schemas.microsoft.com/office/drawing/2014/main" xmlns="" val="3877101713"/>
                    </a:ext>
                  </a:extLst>
                </a:gridCol>
                <a:gridCol w="373380">
                  <a:extLst>
                    <a:ext uri="{9D8B030D-6E8A-4147-A177-3AD203B41FA5}">
                      <a16:colId xmlns:a16="http://schemas.microsoft.com/office/drawing/2014/main" xmlns="" val="3207889172"/>
                    </a:ext>
                  </a:extLst>
                </a:gridCol>
                <a:gridCol w="596038">
                  <a:extLst>
                    <a:ext uri="{9D8B030D-6E8A-4147-A177-3AD203B41FA5}">
                      <a16:colId xmlns:a16="http://schemas.microsoft.com/office/drawing/2014/main" xmlns="" val="2120660007"/>
                    </a:ext>
                  </a:extLst>
                </a:gridCol>
                <a:gridCol w="527035">
                  <a:extLst>
                    <a:ext uri="{9D8B030D-6E8A-4147-A177-3AD203B41FA5}">
                      <a16:colId xmlns:a16="http://schemas.microsoft.com/office/drawing/2014/main" xmlns="" val="881708773"/>
                    </a:ext>
                  </a:extLst>
                </a:gridCol>
                <a:gridCol w="496346">
                  <a:extLst>
                    <a:ext uri="{9D8B030D-6E8A-4147-A177-3AD203B41FA5}">
                      <a16:colId xmlns:a16="http://schemas.microsoft.com/office/drawing/2014/main" xmlns="" val="2762432945"/>
                    </a:ext>
                  </a:extLst>
                </a:gridCol>
                <a:gridCol w="467426">
                  <a:extLst>
                    <a:ext uri="{9D8B030D-6E8A-4147-A177-3AD203B41FA5}">
                      <a16:colId xmlns:a16="http://schemas.microsoft.com/office/drawing/2014/main" xmlns="" val="2223615088"/>
                    </a:ext>
                  </a:extLst>
                </a:gridCol>
                <a:gridCol w="547101">
                  <a:extLst>
                    <a:ext uri="{9D8B030D-6E8A-4147-A177-3AD203B41FA5}">
                      <a16:colId xmlns:a16="http://schemas.microsoft.com/office/drawing/2014/main" xmlns="" val="2248088207"/>
                    </a:ext>
                  </a:extLst>
                </a:gridCol>
                <a:gridCol w="474509">
                  <a:extLst>
                    <a:ext uri="{9D8B030D-6E8A-4147-A177-3AD203B41FA5}">
                      <a16:colId xmlns:a16="http://schemas.microsoft.com/office/drawing/2014/main" xmlns="" val="3385303155"/>
                    </a:ext>
                  </a:extLst>
                </a:gridCol>
                <a:gridCol w="502247">
                  <a:extLst>
                    <a:ext uri="{9D8B030D-6E8A-4147-A177-3AD203B41FA5}">
                      <a16:colId xmlns:a16="http://schemas.microsoft.com/office/drawing/2014/main" xmlns="" val="3337516012"/>
                    </a:ext>
                  </a:extLst>
                </a:gridCol>
                <a:gridCol w="374767">
                  <a:extLst>
                    <a:ext uri="{9D8B030D-6E8A-4147-A177-3AD203B41FA5}">
                      <a16:colId xmlns:a16="http://schemas.microsoft.com/office/drawing/2014/main" xmlns="" val="2564976438"/>
                    </a:ext>
                  </a:extLst>
                </a:gridCol>
                <a:gridCol w="513714">
                  <a:extLst>
                    <a:ext uri="{9D8B030D-6E8A-4147-A177-3AD203B41FA5}">
                      <a16:colId xmlns:a16="http://schemas.microsoft.com/office/drawing/2014/main" xmlns="" val="3924258541"/>
                    </a:ext>
                  </a:extLst>
                </a:gridCol>
                <a:gridCol w="435893">
                  <a:extLst>
                    <a:ext uri="{9D8B030D-6E8A-4147-A177-3AD203B41FA5}">
                      <a16:colId xmlns:a16="http://schemas.microsoft.com/office/drawing/2014/main" xmlns="" val="2565808079"/>
                    </a:ext>
                  </a:extLst>
                </a:gridCol>
                <a:gridCol w="307486">
                  <a:extLst>
                    <a:ext uri="{9D8B030D-6E8A-4147-A177-3AD203B41FA5}">
                      <a16:colId xmlns:a16="http://schemas.microsoft.com/office/drawing/2014/main" xmlns="" val="102443086"/>
                    </a:ext>
                  </a:extLst>
                </a:gridCol>
              </a:tblGrid>
              <a:tr h="190847">
                <a:tc>
                  <a:txBody>
                    <a:bodyPr/>
                    <a:lstStyle/>
                    <a:p>
                      <a:pP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gridSpan="9">
                  <a:txBody>
                    <a:bodyPr/>
                    <a:lstStyle/>
                    <a:p>
                      <a:pPr algn="ctr">
                        <a:spcAft>
                          <a:spcPts val="0"/>
                        </a:spcAft>
                      </a:pPr>
                      <a:r>
                        <a:rPr lang="en-US" sz="1000" dirty="0" err="1" smtClean="0">
                          <a:effectLst/>
                          <a:latin typeface="Arial Narrow" panose="020B0606020202030204" pitchFamily="34" charset="0"/>
                        </a:rPr>
                        <a:t>Projets</a:t>
                      </a:r>
                      <a:r>
                        <a:rPr lang="en-US" sz="1000" dirty="0" smtClean="0">
                          <a:effectLst/>
                          <a:latin typeface="Arial Narrow" panose="020B0606020202030204" pitchFamily="34" charset="0"/>
                        </a:rPr>
                        <a:t> EOSC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a:spcAft>
                          <a:spcPts val="0"/>
                        </a:spcAft>
                      </a:pPr>
                      <a:r>
                        <a:rPr lang="en-US" sz="1000" dirty="0">
                          <a:effectLst/>
                          <a:latin typeface="Arial Narrow" panose="020B0606020202030204" pitchFamily="34" charset="0"/>
                        </a:rPr>
                        <a:t>Related to EOSC</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132189277"/>
                  </a:ext>
                </a:extLst>
              </a:tr>
              <a:tr h="497721">
                <a:tc>
                  <a:txBody>
                    <a:bodyPr/>
                    <a:lstStyle/>
                    <a:p>
                      <a:pP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EOSC-pilot</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dirty="0">
                          <a:effectLst/>
                          <a:latin typeface="Arial Narrow" panose="020B0606020202030204" pitchFamily="34" charset="0"/>
                        </a:rPr>
                        <a:t>EOSC-hub</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EOSC-Pillar</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dirty="0">
                          <a:effectLst/>
                          <a:latin typeface="Arial Narrow" panose="020B0606020202030204" pitchFamily="34" charset="0"/>
                        </a:rPr>
                        <a:t>XDC</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dirty="0" smtClean="0">
                          <a:effectLst/>
                          <a:latin typeface="Arial Narrow" panose="020B0606020202030204" pitchFamily="34" charset="0"/>
                        </a:rPr>
                        <a:t>TRIPLE</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ESCAPE</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ENVRI-FAIR</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SSHOC</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AENEAS</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spcAft>
                          <a:spcPts val="0"/>
                        </a:spcAft>
                      </a:pPr>
                      <a:r>
                        <a:rPr lang="en-US" sz="900" dirty="0">
                          <a:effectLst/>
                          <a:latin typeface="Arial Narrow" panose="020B0606020202030204" pitchFamily="34" charset="0"/>
                        </a:rPr>
                        <a:t>ELIXIR</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spcAft>
                          <a:spcPts val="0"/>
                        </a:spcAft>
                      </a:pPr>
                      <a:r>
                        <a:rPr lang="en-US" sz="900">
                          <a:effectLst/>
                          <a:latin typeface="Arial Narrow" panose="020B0606020202030204" pitchFamily="34" charset="0"/>
                        </a:rPr>
                        <a:t>PHIDIA</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dirty="0">
                          <a:effectLst/>
                          <a:latin typeface="Arial Narrow" panose="020B0606020202030204" pitchFamily="34" charset="0"/>
                        </a:rPr>
                        <a:t>GO-FAIR</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OpenAIRE</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EGI</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spcAft>
                          <a:spcPts val="0"/>
                        </a:spcAft>
                      </a:pPr>
                      <a:r>
                        <a:rPr lang="en-US" sz="900">
                          <a:effectLst/>
                          <a:latin typeface="Arial Narrow" panose="020B0606020202030204" pitchFamily="34" charset="0"/>
                        </a:rPr>
                        <a:t>WG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2757083317"/>
                  </a:ext>
                </a:extLst>
              </a:tr>
              <a:tr h="381693">
                <a:tc>
                  <a:txBody>
                    <a:bodyPr/>
                    <a:lstStyle/>
                    <a:p>
                      <a:pP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err="1" smtClean="0">
                          <a:effectLst/>
                          <a:latin typeface="Arial Narrow" panose="020B0606020202030204" pitchFamily="34" charset="0"/>
                        </a:rPr>
                        <a:t>Nb</a:t>
                      </a:r>
                      <a:r>
                        <a:rPr lang="en-US" sz="1000" dirty="0" smtClean="0">
                          <a:effectLst/>
                          <a:latin typeface="Arial Narrow" panose="020B0606020202030204" pitchFamily="34" charset="0"/>
                        </a:rPr>
                        <a:t> </a:t>
                      </a:r>
                      <a:r>
                        <a:rPr lang="en-US" sz="1000" dirty="0" err="1" smtClean="0">
                          <a:effectLst/>
                          <a:latin typeface="Arial Narrow" panose="020B0606020202030204" pitchFamily="34" charset="0"/>
                        </a:rPr>
                        <a:t>partenaires</a:t>
                      </a:r>
                      <a:endParaRPr lang="en-US" sz="1000" dirty="0" smtClean="0">
                        <a:effectLst/>
                        <a:latin typeface="Arial Narrow" panose="020B0606020202030204" pitchFamily="34" charset="0"/>
                      </a:endParaRPr>
                    </a:p>
                    <a:p>
                      <a:pPr algn="ctr">
                        <a:spcAft>
                          <a:spcPts val="0"/>
                        </a:spcAft>
                      </a:pPr>
                      <a:r>
                        <a:rPr lang="en-US" sz="1000" dirty="0" err="1" smtClean="0">
                          <a:effectLst/>
                          <a:latin typeface="Arial Narrow" panose="020B0606020202030204" pitchFamily="34" charset="0"/>
                          <a:ea typeface="MS Mincho"/>
                          <a:cs typeface="Times New Roman" panose="02020603050405020304" pitchFamily="18" charset="0"/>
                        </a:rPr>
                        <a:t>français</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4</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4</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6</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5</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4</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3</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4</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3</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522320445"/>
                  </a:ext>
                </a:extLst>
              </a:tr>
              <a:tr h="190847">
                <a:tc>
                  <a:txBody>
                    <a:bodyPr/>
                    <a:lstStyle/>
                    <a:p>
                      <a:pPr>
                        <a:spcAft>
                          <a:spcPts val="0"/>
                        </a:spcAft>
                      </a:pPr>
                      <a:r>
                        <a:rPr lang="en-US" sz="1000" dirty="0">
                          <a:effectLst/>
                          <a:latin typeface="Arial Narrow" panose="020B0606020202030204" pitchFamily="34" charset="0"/>
                        </a:rPr>
                        <a:t>IN2P3</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6</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2</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3475262576"/>
                  </a:ext>
                </a:extLst>
              </a:tr>
              <a:tr h="190847">
                <a:tc>
                  <a:txBody>
                    <a:bodyPr/>
                    <a:lstStyle/>
                    <a:p>
                      <a:pPr>
                        <a:spcAft>
                          <a:spcPts val="0"/>
                        </a:spcAft>
                      </a:pPr>
                      <a:r>
                        <a:rPr lang="en-US" sz="1000">
                          <a:effectLst/>
                          <a:latin typeface="Arial Narrow" panose="020B0606020202030204" pitchFamily="34" charset="0"/>
                        </a:rPr>
                        <a:t>INC</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0</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596826366"/>
                  </a:ext>
                </a:extLst>
              </a:tr>
              <a:tr h="190847">
                <a:tc>
                  <a:txBody>
                    <a:bodyPr/>
                    <a:lstStyle/>
                    <a:p>
                      <a:pPr>
                        <a:spcAft>
                          <a:spcPts val="0"/>
                        </a:spcAft>
                      </a:pPr>
                      <a:r>
                        <a:rPr lang="en-US" sz="1000">
                          <a:effectLst/>
                          <a:latin typeface="Arial Narrow" panose="020B0606020202030204" pitchFamily="34" charset="0"/>
                        </a:rPr>
                        <a:t>INEE</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2</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3355748268"/>
                  </a:ext>
                </a:extLst>
              </a:tr>
              <a:tr h="190847">
                <a:tc>
                  <a:txBody>
                    <a:bodyPr/>
                    <a:lstStyle/>
                    <a:p>
                      <a:pPr>
                        <a:spcAft>
                          <a:spcPts val="0"/>
                        </a:spcAft>
                      </a:pPr>
                      <a:r>
                        <a:rPr lang="en-US" sz="1000">
                          <a:effectLst/>
                          <a:latin typeface="Arial Narrow" panose="020B0606020202030204" pitchFamily="34" charset="0"/>
                        </a:rPr>
                        <a:t>INP</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0</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877229650"/>
                  </a:ext>
                </a:extLst>
              </a:tr>
              <a:tr h="190847">
                <a:tc>
                  <a:txBody>
                    <a:bodyPr/>
                    <a:lstStyle/>
                    <a:p>
                      <a:pPr>
                        <a:spcAft>
                          <a:spcPts val="0"/>
                        </a:spcAft>
                      </a:pPr>
                      <a:r>
                        <a:rPr lang="en-US" sz="1000">
                          <a:effectLst/>
                          <a:latin typeface="Arial Narrow" panose="020B0606020202030204" pitchFamily="34" charset="0"/>
                        </a:rPr>
                        <a:t>INS2I</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2</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727811499"/>
                  </a:ext>
                </a:extLst>
              </a:tr>
              <a:tr h="190847">
                <a:tc>
                  <a:txBody>
                    <a:bodyPr/>
                    <a:lstStyle/>
                    <a:p>
                      <a:pPr>
                        <a:spcAft>
                          <a:spcPts val="0"/>
                        </a:spcAft>
                      </a:pPr>
                      <a:r>
                        <a:rPr lang="en-US" sz="1000">
                          <a:effectLst/>
                          <a:latin typeface="Arial Narrow" panose="020B0606020202030204" pitchFamily="34" charset="0"/>
                        </a:rPr>
                        <a:t>INSB</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2</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180425957"/>
                  </a:ext>
                </a:extLst>
              </a:tr>
              <a:tr h="190847">
                <a:tc>
                  <a:txBody>
                    <a:bodyPr/>
                    <a:lstStyle/>
                    <a:p>
                      <a:pPr>
                        <a:spcAft>
                          <a:spcPts val="0"/>
                        </a:spcAft>
                      </a:pPr>
                      <a:r>
                        <a:rPr lang="en-US" sz="1000">
                          <a:effectLst/>
                          <a:latin typeface="Arial Narrow" panose="020B0606020202030204" pitchFamily="34" charset="0"/>
                        </a:rPr>
                        <a:t>INSHS</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5</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1564590615"/>
                  </a:ext>
                </a:extLst>
              </a:tr>
              <a:tr h="190847">
                <a:tc>
                  <a:txBody>
                    <a:bodyPr/>
                    <a:lstStyle/>
                    <a:p>
                      <a:pPr>
                        <a:spcAft>
                          <a:spcPts val="0"/>
                        </a:spcAft>
                      </a:pPr>
                      <a:r>
                        <a:rPr lang="en-US" sz="1000">
                          <a:effectLst/>
                          <a:latin typeface="Arial Narrow" panose="020B0606020202030204" pitchFamily="34" charset="0"/>
                        </a:rPr>
                        <a:t>INSIS</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0</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1778752836"/>
                  </a:ext>
                </a:extLst>
              </a:tr>
              <a:tr h="190847">
                <a:tc>
                  <a:txBody>
                    <a:bodyPr/>
                    <a:lstStyle/>
                    <a:p>
                      <a:pPr>
                        <a:spcAft>
                          <a:spcPts val="0"/>
                        </a:spcAft>
                      </a:pPr>
                      <a:r>
                        <a:rPr lang="en-US" sz="1000">
                          <a:effectLst/>
                          <a:latin typeface="Arial Narrow" panose="020B0606020202030204" pitchFamily="34" charset="0"/>
                        </a:rPr>
                        <a:t>INSMI</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2714821368"/>
                  </a:ext>
                </a:extLst>
              </a:tr>
              <a:tr h="190847">
                <a:tc>
                  <a:txBody>
                    <a:bodyPr/>
                    <a:lstStyle/>
                    <a:p>
                      <a:pPr>
                        <a:spcAft>
                          <a:spcPts val="0"/>
                        </a:spcAft>
                      </a:pPr>
                      <a:r>
                        <a:rPr lang="en-US" sz="1000">
                          <a:effectLst/>
                          <a:latin typeface="Arial Narrow" panose="020B0606020202030204" pitchFamily="34" charset="0"/>
                        </a:rPr>
                        <a:t>INSU</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7</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3640272744"/>
                  </a:ext>
                </a:extLst>
              </a:tr>
              <a:tr h="190847">
                <a:tc>
                  <a:txBody>
                    <a:bodyPr/>
                    <a:lstStyle/>
                    <a:p>
                      <a:pPr>
                        <a:spcAft>
                          <a:spcPts val="0"/>
                        </a:spcAft>
                      </a:pPr>
                      <a:r>
                        <a:rPr lang="en-US" sz="1000">
                          <a:effectLst/>
                          <a:latin typeface="Arial Narrow" panose="020B0606020202030204" pitchFamily="34" charset="0"/>
                        </a:rPr>
                        <a:t>DIST</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 </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 </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1</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1674672821"/>
                  </a:ext>
                </a:extLst>
              </a:tr>
              <a:tr h="190847">
                <a:tc>
                  <a:txBody>
                    <a:bodyPr/>
                    <a:lstStyle/>
                    <a:p>
                      <a:pPr>
                        <a:spcAft>
                          <a:spcPts val="0"/>
                        </a:spcAft>
                      </a:pPr>
                      <a:r>
                        <a:rPr lang="en-US" sz="1000">
                          <a:effectLst/>
                          <a:latin typeface="Arial Narrow" panose="020B0606020202030204" pitchFamily="34" charset="0"/>
                        </a:rPr>
                        <a:t>CNRS</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15</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a:effectLst/>
                          <a:latin typeface="Arial Narrow" panose="020B0606020202030204" pitchFamily="34" charset="0"/>
                        </a:rPr>
                        <a:t>X</a:t>
                      </a:r>
                      <a:endParaRPr lang="fr-FR" sz="100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X</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tc>
                  <a:txBody>
                    <a:bodyPr/>
                    <a:lstStyle/>
                    <a:p>
                      <a:pPr algn="ctr">
                        <a:spcAft>
                          <a:spcPts val="0"/>
                        </a:spcAft>
                      </a:pPr>
                      <a:r>
                        <a:rPr lang="en-US" sz="1000" dirty="0">
                          <a:effectLst/>
                          <a:latin typeface="Arial Narrow" panose="020B0606020202030204" pitchFamily="34" charset="0"/>
                        </a:rPr>
                        <a:t>6</a:t>
                      </a:r>
                      <a:endParaRPr lang="fr-FR" sz="1000" dirty="0">
                        <a:effectLst/>
                        <a:latin typeface="Arial Narrow" panose="020B0606020202030204" pitchFamily="34" charset="0"/>
                        <a:ea typeface="MS Mincho"/>
                        <a:cs typeface="Times New Roman" panose="02020603050405020304" pitchFamily="18" charset="0"/>
                      </a:endParaRPr>
                    </a:p>
                  </a:txBody>
                  <a:tcPr marL="59167" marR="59167" marT="0" marB="0"/>
                </a:tc>
                <a:extLst>
                  <a:ext uri="{0D108BD9-81ED-4DB2-BD59-A6C34878D82A}">
                    <a16:rowId xmlns:a16="http://schemas.microsoft.com/office/drawing/2014/main" xmlns="" val="490933078"/>
                  </a:ext>
                </a:extLst>
              </a:tr>
            </a:tbl>
          </a:graphicData>
        </a:graphic>
      </p:graphicFrame>
    </p:spTree>
    <p:extLst>
      <p:ext uri="{BB962C8B-B14F-4D97-AF65-F5344CB8AC3E}">
        <p14:creationId xmlns:p14="http://schemas.microsoft.com/office/powerpoint/2010/main" val="25344245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7013306" cy="359859"/>
          </a:xfrm>
        </p:spPr>
        <p:txBody>
          <a:bodyPr/>
          <a:lstStyle/>
          <a:p>
            <a:r>
              <a:rPr lang="fr-FR" sz="1800" dirty="0" smtClean="0"/>
              <a:t>EOSC – Domaines d’intérêt – état des lieux des Instituts</a:t>
            </a:r>
            <a:endParaRPr lang="fr-FR" sz="1800" dirty="0"/>
          </a:p>
        </p:txBody>
      </p:sp>
      <p:graphicFrame>
        <p:nvGraphicFramePr>
          <p:cNvPr id="8" name="Tableau 7"/>
          <p:cNvGraphicFramePr>
            <a:graphicFrameLocks noGrp="1"/>
          </p:cNvGraphicFramePr>
          <p:nvPr>
            <p:extLst>
              <p:ext uri="{D42A27DB-BD31-4B8C-83A1-F6EECF244321}">
                <p14:modId xmlns:p14="http://schemas.microsoft.com/office/powerpoint/2010/main" val="3483169483"/>
              </p:ext>
            </p:extLst>
          </p:nvPr>
        </p:nvGraphicFramePr>
        <p:xfrm>
          <a:off x="310966" y="1287779"/>
          <a:ext cx="8610601" cy="3017520"/>
        </p:xfrm>
        <a:graphic>
          <a:graphicData uri="http://schemas.openxmlformats.org/drawingml/2006/table">
            <a:tbl>
              <a:tblPr firstRow="1" firstCol="1" bandRow="1">
                <a:tableStyleId>{93296810-A885-4BE3-A3E7-6D5BEEA58F35}</a:tableStyleId>
              </a:tblPr>
              <a:tblGrid>
                <a:gridCol w="716281">
                  <a:extLst>
                    <a:ext uri="{9D8B030D-6E8A-4147-A177-3AD203B41FA5}">
                      <a16:colId xmlns:a16="http://schemas.microsoft.com/office/drawing/2014/main" xmlns="" val="3404554785"/>
                    </a:ext>
                  </a:extLst>
                </a:gridCol>
                <a:gridCol w="1021080">
                  <a:extLst>
                    <a:ext uri="{9D8B030D-6E8A-4147-A177-3AD203B41FA5}">
                      <a16:colId xmlns:a16="http://schemas.microsoft.com/office/drawing/2014/main" xmlns="" val="3746601813"/>
                    </a:ext>
                  </a:extLst>
                </a:gridCol>
                <a:gridCol w="1162246">
                  <a:extLst>
                    <a:ext uri="{9D8B030D-6E8A-4147-A177-3AD203B41FA5}">
                      <a16:colId xmlns:a16="http://schemas.microsoft.com/office/drawing/2014/main" xmlns="" val="3114026300"/>
                    </a:ext>
                  </a:extLst>
                </a:gridCol>
                <a:gridCol w="1315707">
                  <a:extLst>
                    <a:ext uri="{9D8B030D-6E8A-4147-A177-3AD203B41FA5}">
                      <a16:colId xmlns:a16="http://schemas.microsoft.com/office/drawing/2014/main" xmlns="" val="2452306317"/>
                    </a:ext>
                  </a:extLst>
                </a:gridCol>
                <a:gridCol w="1546860">
                  <a:extLst>
                    <a:ext uri="{9D8B030D-6E8A-4147-A177-3AD203B41FA5}">
                      <a16:colId xmlns:a16="http://schemas.microsoft.com/office/drawing/2014/main" xmlns="" val="657459334"/>
                    </a:ext>
                  </a:extLst>
                </a:gridCol>
                <a:gridCol w="990600">
                  <a:extLst>
                    <a:ext uri="{9D8B030D-6E8A-4147-A177-3AD203B41FA5}">
                      <a16:colId xmlns:a16="http://schemas.microsoft.com/office/drawing/2014/main" xmlns="" val="1626168334"/>
                    </a:ext>
                  </a:extLst>
                </a:gridCol>
                <a:gridCol w="1135380">
                  <a:extLst>
                    <a:ext uri="{9D8B030D-6E8A-4147-A177-3AD203B41FA5}">
                      <a16:colId xmlns:a16="http://schemas.microsoft.com/office/drawing/2014/main" xmlns="" val="601343048"/>
                    </a:ext>
                  </a:extLst>
                </a:gridCol>
                <a:gridCol w="722447">
                  <a:extLst>
                    <a:ext uri="{9D8B030D-6E8A-4147-A177-3AD203B41FA5}">
                      <a16:colId xmlns:a16="http://schemas.microsoft.com/office/drawing/2014/main" xmlns="" val="900436381"/>
                    </a:ext>
                  </a:extLst>
                </a:gridCol>
              </a:tblGrid>
              <a:tr h="804672">
                <a:tc>
                  <a:txBody>
                    <a:bodyPr/>
                    <a:lstStyle/>
                    <a:p>
                      <a:pPr algn="ctr">
                        <a:spcAft>
                          <a:spcPts val="0"/>
                        </a:spcAft>
                      </a:pPr>
                      <a:r>
                        <a:rPr lang="en-US" sz="1200">
                          <a:effectLst/>
                        </a:rPr>
                        <a:t>I</a:t>
                      </a:r>
                      <a:r>
                        <a:rPr lang="en-US" sz="1100">
                          <a:effectLst/>
                        </a:rPr>
                        <a:t>nstitut</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a:effectLst/>
                        </a:rPr>
                        <a:t>Trusted repositories</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FAIRisation of data, DMPs</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Service uptake/consolidation</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fr-FR" sz="1200">
                          <a:effectLst/>
                        </a:rPr>
                        <a:t>(heterogeneous) e-infrastructures, HTC/HPC</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a:effectLst/>
                        </a:rPr>
                        <a:t>Grid/cloud computing</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Software repositories</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training</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2966119833"/>
                  </a:ext>
                </a:extLst>
              </a:tr>
              <a:tr h="201168">
                <a:tc>
                  <a:txBody>
                    <a:bodyPr/>
                    <a:lstStyle/>
                    <a:p>
                      <a:pPr>
                        <a:spcAft>
                          <a:spcPts val="0"/>
                        </a:spcAft>
                      </a:pPr>
                      <a:r>
                        <a:rPr lang="en-US" sz="1200">
                          <a:effectLst/>
                        </a:rPr>
                        <a:t>IN2P3</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1371491038"/>
                  </a:ext>
                </a:extLst>
              </a:tr>
              <a:tr h="201168">
                <a:tc>
                  <a:txBody>
                    <a:bodyPr/>
                    <a:lstStyle/>
                    <a:p>
                      <a:pPr>
                        <a:spcAft>
                          <a:spcPts val="0"/>
                        </a:spcAft>
                      </a:pPr>
                      <a:r>
                        <a:rPr lang="en-US" sz="1200">
                          <a:effectLst/>
                        </a:rPr>
                        <a:t>INC</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1294057214"/>
                  </a:ext>
                </a:extLst>
              </a:tr>
              <a:tr h="201168">
                <a:tc>
                  <a:txBody>
                    <a:bodyPr/>
                    <a:lstStyle/>
                    <a:p>
                      <a:pPr>
                        <a:spcAft>
                          <a:spcPts val="0"/>
                        </a:spcAft>
                      </a:pPr>
                      <a:r>
                        <a:rPr lang="en-US" sz="1200">
                          <a:effectLst/>
                        </a:rPr>
                        <a:t>INEE</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3595690641"/>
                  </a:ext>
                </a:extLst>
              </a:tr>
              <a:tr h="201168">
                <a:tc>
                  <a:txBody>
                    <a:bodyPr/>
                    <a:lstStyle/>
                    <a:p>
                      <a:pPr>
                        <a:spcAft>
                          <a:spcPts val="0"/>
                        </a:spcAft>
                      </a:pPr>
                      <a:r>
                        <a:rPr lang="en-US" sz="1200">
                          <a:effectLst/>
                        </a:rPr>
                        <a:t>INP</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3295256235"/>
                  </a:ext>
                </a:extLst>
              </a:tr>
              <a:tr h="201168">
                <a:tc>
                  <a:txBody>
                    <a:bodyPr/>
                    <a:lstStyle/>
                    <a:p>
                      <a:pPr>
                        <a:spcAft>
                          <a:spcPts val="0"/>
                        </a:spcAft>
                      </a:pPr>
                      <a:r>
                        <a:rPr lang="en-US" sz="1200">
                          <a:effectLst/>
                        </a:rPr>
                        <a:t>INS2I</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1153120939"/>
                  </a:ext>
                </a:extLst>
              </a:tr>
              <a:tr h="201168">
                <a:tc>
                  <a:txBody>
                    <a:bodyPr/>
                    <a:lstStyle/>
                    <a:p>
                      <a:pPr>
                        <a:spcAft>
                          <a:spcPts val="0"/>
                        </a:spcAft>
                      </a:pPr>
                      <a:r>
                        <a:rPr lang="en-US" sz="1200">
                          <a:effectLst/>
                        </a:rPr>
                        <a:t>INSB</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23786193"/>
                  </a:ext>
                </a:extLst>
              </a:tr>
              <a:tr h="201168">
                <a:tc>
                  <a:txBody>
                    <a:bodyPr/>
                    <a:lstStyle/>
                    <a:p>
                      <a:pPr>
                        <a:spcAft>
                          <a:spcPts val="0"/>
                        </a:spcAft>
                      </a:pPr>
                      <a:r>
                        <a:rPr lang="en-US" sz="1200">
                          <a:effectLst/>
                        </a:rPr>
                        <a:t>INSHS</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1505150649"/>
                  </a:ext>
                </a:extLst>
              </a:tr>
              <a:tr h="201168">
                <a:tc>
                  <a:txBody>
                    <a:bodyPr/>
                    <a:lstStyle/>
                    <a:p>
                      <a:pPr>
                        <a:spcAft>
                          <a:spcPts val="0"/>
                        </a:spcAft>
                      </a:pPr>
                      <a:r>
                        <a:rPr lang="en-US" sz="1200">
                          <a:effectLst/>
                        </a:rPr>
                        <a:t>INSIS</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4081756471"/>
                  </a:ext>
                </a:extLst>
              </a:tr>
              <a:tr h="201168">
                <a:tc>
                  <a:txBody>
                    <a:bodyPr/>
                    <a:lstStyle/>
                    <a:p>
                      <a:pPr>
                        <a:spcAft>
                          <a:spcPts val="0"/>
                        </a:spcAft>
                      </a:pPr>
                      <a:r>
                        <a:rPr lang="en-US" sz="1200">
                          <a:effectLst/>
                        </a:rPr>
                        <a:t>INSMI</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2521971216"/>
                  </a:ext>
                </a:extLst>
              </a:tr>
              <a:tr h="201168">
                <a:tc>
                  <a:txBody>
                    <a:bodyPr/>
                    <a:lstStyle/>
                    <a:p>
                      <a:pPr>
                        <a:spcAft>
                          <a:spcPts val="0"/>
                        </a:spcAft>
                      </a:pPr>
                      <a:r>
                        <a:rPr lang="en-US" sz="1200">
                          <a:effectLst/>
                        </a:rPr>
                        <a:t>INSU</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X</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1976481352"/>
                  </a:ext>
                </a:extLst>
              </a:tr>
              <a:tr h="201168">
                <a:tc>
                  <a:txBody>
                    <a:bodyPr/>
                    <a:lstStyle/>
                    <a:p>
                      <a:pPr>
                        <a:spcAft>
                          <a:spcPts val="0"/>
                        </a:spcAft>
                      </a:pPr>
                      <a:r>
                        <a:rPr lang="en-US" sz="1200">
                          <a:effectLst/>
                        </a:rPr>
                        <a:t>DIST</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smtClean="0">
                          <a:effectLst/>
                        </a:rPr>
                        <a:t>X</a:t>
                      </a:r>
                      <a:r>
                        <a:rPr lang="en-US" sz="1200" dirty="0">
                          <a:effectLst/>
                        </a:rPr>
                        <a:t> </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a:effectLst/>
                        </a:rPr>
                        <a:t> </a:t>
                      </a:r>
                      <a:r>
                        <a:rPr lang="en-US" sz="1200" dirty="0" smtClean="0">
                          <a:effectLst/>
                        </a:rPr>
                        <a:t>X</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smtClean="0">
                          <a:effectLst/>
                        </a:rPr>
                        <a:t>X</a:t>
                      </a:r>
                      <a:r>
                        <a:rPr lang="en-US" sz="1200" dirty="0">
                          <a:effectLst/>
                        </a:rPr>
                        <a:t> </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a:effectLst/>
                        </a:rPr>
                        <a:t> </a:t>
                      </a:r>
                      <a:endParaRPr lang="fr-FR" sz="120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a:effectLst/>
                        </a:rPr>
                        <a:t> </a:t>
                      </a:r>
                      <a:r>
                        <a:rPr lang="en-US" sz="1200" dirty="0" smtClean="0">
                          <a:effectLst/>
                        </a:rPr>
                        <a:t>X</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tc>
                  <a:txBody>
                    <a:bodyPr/>
                    <a:lstStyle/>
                    <a:p>
                      <a:pPr algn="ctr">
                        <a:spcAft>
                          <a:spcPts val="0"/>
                        </a:spcAft>
                      </a:pPr>
                      <a:r>
                        <a:rPr lang="en-US" sz="1200" dirty="0" smtClean="0">
                          <a:effectLst/>
                        </a:rPr>
                        <a:t>X</a:t>
                      </a:r>
                      <a:r>
                        <a:rPr lang="en-US" sz="1200" dirty="0">
                          <a:effectLst/>
                        </a:rPr>
                        <a:t> </a:t>
                      </a:r>
                      <a:endParaRPr lang="fr-FR" sz="1200" dirty="0">
                        <a:effectLst/>
                        <a:latin typeface="Cambria" panose="02040503050406030204" pitchFamily="18" charset="0"/>
                        <a:ea typeface="MS Mincho"/>
                        <a:cs typeface="Times New Roman" panose="02020603050405020304" pitchFamily="18" charset="0"/>
                      </a:endParaRPr>
                    </a:p>
                  </a:txBody>
                  <a:tcPr marL="67649" marR="67649" marT="0" marB="0"/>
                </a:tc>
                <a:extLst>
                  <a:ext uri="{0D108BD9-81ED-4DB2-BD59-A6C34878D82A}">
                    <a16:rowId xmlns:a16="http://schemas.microsoft.com/office/drawing/2014/main" xmlns="" val="869571891"/>
                  </a:ext>
                </a:extLst>
              </a:tr>
            </a:tbl>
          </a:graphicData>
        </a:graphic>
      </p:graphicFrame>
    </p:spTree>
    <p:extLst>
      <p:ext uri="{BB962C8B-B14F-4D97-AF65-F5344CB8AC3E}">
        <p14:creationId xmlns:p14="http://schemas.microsoft.com/office/powerpoint/2010/main" val="40708606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081622" y="83976"/>
            <a:ext cx="5328509" cy="365709"/>
          </a:xfrm>
        </p:spPr>
        <p:txBody>
          <a:bodyPr/>
          <a:lstStyle/>
          <a:p>
            <a:r>
              <a:rPr lang="fr-FR" sz="1800" dirty="0" smtClean="0"/>
              <a:t>Appels INFRAEOSC 2020 – Horizon 2020 </a:t>
            </a:r>
            <a:endParaRPr lang="fr-FR" sz="1800" dirty="0"/>
          </a:p>
        </p:txBody>
      </p:sp>
      <p:sp>
        <p:nvSpPr>
          <p:cNvPr id="6" name="ZoneTexte 5"/>
          <p:cNvSpPr txBox="1"/>
          <p:nvPr/>
        </p:nvSpPr>
        <p:spPr>
          <a:xfrm>
            <a:off x="476986" y="846694"/>
            <a:ext cx="6089722" cy="2369880"/>
          </a:xfrm>
          <a:prstGeom prst="rect">
            <a:avLst/>
          </a:prstGeom>
          <a:noFill/>
        </p:spPr>
        <p:txBody>
          <a:bodyPr wrap="square" rtlCol="0">
            <a:spAutoFit/>
          </a:bodyPr>
          <a:lstStyle/>
          <a:p>
            <a:r>
              <a:rPr lang="fr-FR" sz="1600" b="1" dirty="0" smtClean="0">
                <a:solidFill>
                  <a:schemeClr val="accent4"/>
                </a:solidFill>
              </a:rPr>
              <a:t>Appel INFRAEOSC03 : « </a:t>
            </a:r>
            <a:r>
              <a:rPr lang="en-US" sz="1200" b="1" dirty="0" smtClean="0">
                <a:solidFill>
                  <a:schemeClr val="accent4"/>
                </a:solidFill>
              </a:rPr>
              <a:t>Integration </a:t>
            </a:r>
            <a:r>
              <a:rPr lang="en-US" sz="1200" b="1" dirty="0">
                <a:solidFill>
                  <a:schemeClr val="accent4"/>
                </a:solidFill>
              </a:rPr>
              <a:t>and consolidation of the existing pan-European access mechanism to public research infrastructures and commercial services through the EOSC </a:t>
            </a:r>
            <a:r>
              <a:rPr lang="en-US" sz="1200" b="1" dirty="0" smtClean="0">
                <a:solidFill>
                  <a:schemeClr val="accent4"/>
                </a:solidFill>
              </a:rPr>
              <a:t>Portal”</a:t>
            </a:r>
            <a:endParaRPr lang="fr-FR" sz="1200" b="1" dirty="0" smtClean="0">
              <a:solidFill>
                <a:schemeClr val="accent4"/>
              </a:solidFill>
            </a:endParaRPr>
          </a:p>
          <a:p>
            <a:r>
              <a:rPr lang="fr-FR" sz="1200" dirty="0" smtClean="0"/>
              <a:t>a</a:t>
            </a:r>
            <a:r>
              <a:rPr lang="fr-FR" sz="1200" dirty="0"/>
              <a:t>. Exploitation, maintenance et amélioration du portail EOSC </a:t>
            </a:r>
            <a:r>
              <a:rPr lang="fr-FR" sz="1200" dirty="0" smtClean="0"/>
              <a:t/>
            </a:r>
            <a:br>
              <a:rPr lang="fr-FR" sz="1200" dirty="0" smtClean="0"/>
            </a:br>
            <a:r>
              <a:rPr lang="fr-FR" sz="1200" dirty="0" smtClean="0"/>
              <a:t>	(site </a:t>
            </a:r>
            <a:r>
              <a:rPr lang="fr-FR" sz="1200" dirty="0"/>
              <a:t>Web, </a:t>
            </a:r>
            <a:r>
              <a:rPr lang="fr-FR" sz="1200" dirty="0" smtClean="0"/>
              <a:t>catalogue </a:t>
            </a:r>
            <a:r>
              <a:rPr lang="fr-FR" sz="1200" dirty="0"/>
              <a:t>des services et </a:t>
            </a:r>
            <a:r>
              <a:rPr lang="fr-FR" sz="1200" dirty="0" smtClean="0"/>
              <a:t>marché</a:t>
            </a:r>
            <a:r>
              <a:rPr lang="fr-FR" sz="1200" dirty="0"/>
              <a:t>)</a:t>
            </a:r>
          </a:p>
          <a:p>
            <a:r>
              <a:rPr lang="fr-FR" sz="1200" dirty="0"/>
              <a:t>b. Favoriser et permettre la </a:t>
            </a:r>
            <a:r>
              <a:rPr lang="fr-FR" sz="1200" dirty="0" err="1"/>
              <a:t>composabilité</a:t>
            </a:r>
            <a:r>
              <a:rPr lang="fr-FR" sz="1200" dirty="0"/>
              <a:t> de services sécurisés</a:t>
            </a:r>
          </a:p>
          <a:p>
            <a:r>
              <a:rPr lang="fr-FR" sz="1200" dirty="0"/>
              <a:t>c. Expérience améliorée de l'utilisateur grâce aux techniques d'intelligence </a:t>
            </a:r>
            <a:r>
              <a:rPr lang="fr-FR" sz="1200" dirty="0" smtClean="0"/>
              <a:t>artificielle</a:t>
            </a:r>
            <a:endParaRPr lang="fr-FR" sz="1200" dirty="0"/>
          </a:p>
          <a:p>
            <a:r>
              <a:rPr lang="fr-FR" sz="1200" dirty="0"/>
              <a:t>d. Élargir la base d'utilisateurs de l'EOSC</a:t>
            </a:r>
          </a:p>
          <a:p>
            <a:r>
              <a:rPr lang="fr-FR" sz="1200" dirty="0"/>
              <a:t>e. Élargir l'offre de services avec des services commerciaux</a:t>
            </a:r>
          </a:p>
          <a:p>
            <a:r>
              <a:rPr lang="fr-FR" sz="1200" dirty="0"/>
              <a:t>f. Activités de soutien</a:t>
            </a:r>
          </a:p>
          <a:p>
            <a:r>
              <a:rPr lang="fr-FR" sz="1200" dirty="0"/>
              <a:t>i. Sensibilisation et compétences</a:t>
            </a:r>
          </a:p>
          <a:p>
            <a:r>
              <a:rPr lang="fr-FR" sz="1200" dirty="0"/>
              <a:t>ii. Soutien à la contribution de la </a:t>
            </a:r>
            <a:r>
              <a:rPr lang="fr-FR" sz="1200" dirty="0" err="1"/>
              <a:t>Research</a:t>
            </a:r>
            <a:r>
              <a:rPr lang="fr-FR" sz="1200" dirty="0"/>
              <a:t> Data </a:t>
            </a:r>
            <a:r>
              <a:rPr lang="fr-FR" sz="1200" dirty="0" smtClean="0"/>
              <a:t>Alliance (RDA) </a:t>
            </a:r>
            <a:r>
              <a:rPr lang="fr-FR" sz="1200" dirty="0"/>
              <a:t>à l'EOSC</a:t>
            </a:r>
            <a:endParaRPr lang="fr-FR" sz="1100" dirty="0">
              <a:solidFill>
                <a:srgbClr val="000000"/>
              </a:solidFill>
              <a:latin typeface="Times New Roman" panose="02020603050405020304" pitchFamily="18" charset="0"/>
            </a:endParaRPr>
          </a:p>
        </p:txBody>
      </p:sp>
      <p:sp>
        <p:nvSpPr>
          <p:cNvPr id="12" name="ZoneTexte 11"/>
          <p:cNvSpPr txBox="1"/>
          <p:nvPr/>
        </p:nvSpPr>
        <p:spPr>
          <a:xfrm>
            <a:off x="476986" y="3333750"/>
            <a:ext cx="8035912" cy="1446550"/>
          </a:xfrm>
          <a:prstGeom prst="rect">
            <a:avLst/>
          </a:prstGeom>
          <a:noFill/>
        </p:spPr>
        <p:txBody>
          <a:bodyPr wrap="square" rtlCol="0">
            <a:spAutoFit/>
          </a:bodyPr>
          <a:lstStyle/>
          <a:p>
            <a:r>
              <a:rPr lang="fr-FR" sz="1600" b="1" dirty="0" smtClean="0">
                <a:solidFill>
                  <a:schemeClr val="accent4"/>
                </a:solidFill>
              </a:rPr>
              <a:t>Appel INFRAEOSC07</a:t>
            </a:r>
            <a:r>
              <a:rPr lang="fr-FR" sz="1600" b="1" dirty="0">
                <a:solidFill>
                  <a:schemeClr val="accent4"/>
                </a:solidFill>
              </a:rPr>
              <a:t> </a:t>
            </a:r>
            <a:r>
              <a:rPr lang="fr-FR" sz="1600" b="1" dirty="0" smtClean="0">
                <a:solidFill>
                  <a:schemeClr val="accent4"/>
                </a:solidFill>
              </a:rPr>
              <a:t>: </a:t>
            </a:r>
            <a:r>
              <a:rPr lang="en-US" sz="1400" dirty="0" smtClean="0"/>
              <a:t> </a:t>
            </a:r>
            <a:r>
              <a:rPr lang="en-US" sz="1200" b="1" dirty="0">
                <a:solidFill>
                  <a:schemeClr val="accent4"/>
                </a:solidFill>
              </a:rPr>
              <a:t>“Increasing the service offer of the EOSC portal”</a:t>
            </a:r>
          </a:p>
          <a:p>
            <a:r>
              <a:rPr lang="fr-FR" sz="1200" dirty="0" smtClean="0"/>
              <a:t>a1. Ressources distribuées et cloud </a:t>
            </a:r>
            <a:r>
              <a:rPr lang="fr-FR" sz="1200" dirty="0" err="1" smtClean="0"/>
              <a:t>computing</a:t>
            </a:r>
            <a:r>
              <a:rPr lang="fr-FR" sz="1200" dirty="0" smtClean="0"/>
              <a:t> </a:t>
            </a:r>
            <a:r>
              <a:rPr lang="fr-FR" sz="1200" dirty="0" smtClean="0">
                <a:solidFill>
                  <a:srgbClr val="C00000"/>
                </a:solidFill>
              </a:rPr>
              <a:t>(lien avec EGI </a:t>
            </a:r>
            <a:r>
              <a:rPr lang="fr-FR" sz="1200" dirty="0" err="1" smtClean="0">
                <a:solidFill>
                  <a:srgbClr val="C00000"/>
                </a:solidFill>
              </a:rPr>
              <a:t>IaaS</a:t>
            </a:r>
            <a:r>
              <a:rPr lang="fr-FR" sz="1200" dirty="0" smtClean="0">
                <a:solidFill>
                  <a:srgbClr val="C00000"/>
                </a:solidFill>
              </a:rPr>
              <a:t>, </a:t>
            </a:r>
            <a:r>
              <a:rPr lang="fr-FR" sz="1200" dirty="0" err="1" smtClean="0">
                <a:solidFill>
                  <a:srgbClr val="C00000"/>
                </a:solidFill>
              </a:rPr>
              <a:t>PaaS</a:t>
            </a:r>
            <a:r>
              <a:rPr lang="fr-FR" sz="1200" dirty="0">
                <a:solidFill>
                  <a:srgbClr val="C00000"/>
                </a:solidFill>
              </a:rPr>
              <a:t> </a:t>
            </a:r>
            <a:r>
              <a:rPr lang="fr-FR" sz="1200" dirty="0" smtClean="0">
                <a:solidFill>
                  <a:srgbClr val="C00000"/>
                </a:solidFill>
              </a:rPr>
              <a:t>et services </a:t>
            </a:r>
            <a:r>
              <a:rPr lang="fr-FR" sz="1200" dirty="0" err="1" smtClean="0">
                <a:solidFill>
                  <a:srgbClr val="C00000"/>
                </a:solidFill>
              </a:rPr>
              <a:t>Saa</a:t>
            </a:r>
            <a:r>
              <a:rPr lang="fr-FR" sz="1200" dirty="0">
                <a:solidFill>
                  <a:srgbClr val="C00000"/>
                </a:solidFill>
              </a:rPr>
              <a:t>)</a:t>
            </a:r>
            <a:endParaRPr lang="fr-FR" sz="1200" dirty="0" smtClean="0">
              <a:solidFill>
                <a:srgbClr val="C00000"/>
              </a:solidFill>
            </a:endParaRPr>
          </a:p>
          <a:p>
            <a:r>
              <a:rPr lang="fr-FR" sz="1200" dirty="0" smtClean="0"/>
              <a:t>a2. Services pour les données de recherche</a:t>
            </a:r>
          </a:p>
          <a:p>
            <a:r>
              <a:rPr lang="fr-FR" sz="1200" dirty="0" smtClean="0"/>
              <a:t>a3. Services pour l’accès ouvert et l’accès à la production scientifique </a:t>
            </a:r>
            <a:r>
              <a:rPr lang="fr-FR" sz="1200" dirty="0" smtClean="0">
                <a:solidFill>
                  <a:srgbClr val="C00000"/>
                </a:solidFill>
              </a:rPr>
              <a:t>(lien avec </a:t>
            </a:r>
            <a:r>
              <a:rPr lang="fr-FR" sz="1200" dirty="0" err="1" smtClean="0">
                <a:solidFill>
                  <a:srgbClr val="C00000"/>
                </a:solidFill>
              </a:rPr>
              <a:t>Openaire</a:t>
            </a:r>
            <a:r>
              <a:rPr lang="fr-FR" sz="1200" dirty="0" smtClean="0">
                <a:solidFill>
                  <a:srgbClr val="C00000"/>
                </a:solidFill>
              </a:rPr>
              <a:t>)</a:t>
            </a:r>
          </a:p>
          <a:p>
            <a:r>
              <a:rPr lang="fr-FR" sz="1200" dirty="0"/>
              <a:t>a</a:t>
            </a:r>
            <a:r>
              <a:rPr lang="fr-FR" sz="1200" dirty="0" smtClean="0"/>
              <a:t>4. Services au-delà d’internet</a:t>
            </a:r>
          </a:p>
          <a:p>
            <a:r>
              <a:rPr lang="fr-FR" sz="1200" dirty="0"/>
              <a:t>a</a:t>
            </a:r>
            <a:r>
              <a:rPr lang="fr-FR" sz="1200" dirty="0" smtClean="0"/>
              <a:t>5. Services et ressources de fournisseurs de données du secteur privé</a:t>
            </a:r>
          </a:p>
          <a:p>
            <a:r>
              <a:rPr lang="fr-FR" sz="1200" dirty="0"/>
              <a:t>a</a:t>
            </a:r>
            <a:r>
              <a:rPr lang="fr-FR" sz="1200" dirty="0" smtClean="0"/>
              <a:t>6. Autres sujets de recherche fournissant des services</a:t>
            </a:r>
            <a:endParaRPr lang="fr-FR" sz="1200" dirty="0"/>
          </a:p>
        </p:txBody>
      </p:sp>
      <p:sp>
        <p:nvSpPr>
          <p:cNvPr id="2" name="Rectangle 1"/>
          <p:cNvSpPr/>
          <p:nvPr/>
        </p:nvSpPr>
        <p:spPr>
          <a:xfrm>
            <a:off x="6341182" y="1838273"/>
            <a:ext cx="2697829" cy="738664"/>
          </a:xfrm>
          <a:prstGeom prst="rect">
            <a:avLst/>
          </a:prstGeom>
          <a:ln>
            <a:solidFill>
              <a:srgbClr val="C00000"/>
            </a:solidFill>
          </a:ln>
        </p:spPr>
        <p:txBody>
          <a:bodyPr wrap="square">
            <a:spAutoFit/>
          </a:bodyPr>
          <a:lstStyle/>
          <a:p>
            <a:r>
              <a:rPr lang="fr-FR" sz="1400" dirty="0">
                <a:solidFill>
                  <a:srgbClr val="C00000"/>
                </a:solidFill>
              </a:rPr>
              <a:t>Ouverture : 19.11.2019</a:t>
            </a:r>
          </a:p>
          <a:p>
            <a:r>
              <a:rPr lang="fr-FR" sz="1400" dirty="0">
                <a:solidFill>
                  <a:srgbClr val="C00000"/>
                </a:solidFill>
              </a:rPr>
              <a:t>Clôture : étape 1 le 22.04.2020</a:t>
            </a:r>
          </a:p>
          <a:p>
            <a:r>
              <a:rPr lang="fr-FR" sz="1400" dirty="0">
                <a:solidFill>
                  <a:srgbClr val="C00000"/>
                </a:solidFill>
              </a:rPr>
              <a:t>Budget : 64,9 </a:t>
            </a:r>
            <a:r>
              <a:rPr lang="fr-FR" sz="1400" dirty="0" smtClean="0">
                <a:solidFill>
                  <a:srgbClr val="C00000"/>
                </a:solidFill>
              </a:rPr>
              <a:t>millions € </a:t>
            </a:r>
            <a:endParaRPr lang="fr-FR" sz="1400" dirty="0">
              <a:solidFill>
                <a:srgbClr val="C0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536" y="83762"/>
            <a:ext cx="2377122" cy="1665134"/>
          </a:xfrm>
          <a:prstGeom prst="rect">
            <a:avLst/>
          </a:prstGeom>
        </p:spPr>
      </p:pic>
      <p:sp>
        <p:nvSpPr>
          <p:cNvPr id="5" name="Rectangle 4"/>
          <p:cNvSpPr/>
          <p:nvPr/>
        </p:nvSpPr>
        <p:spPr>
          <a:xfrm>
            <a:off x="1081622" y="527974"/>
            <a:ext cx="5039972" cy="276999"/>
          </a:xfrm>
          <a:prstGeom prst="rect">
            <a:avLst/>
          </a:prstGeom>
        </p:spPr>
        <p:txBody>
          <a:bodyPr wrap="square">
            <a:spAutoFit/>
          </a:bodyPr>
          <a:lstStyle/>
          <a:p>
            <a:r>
              <a:rPr lang="fr-FR" sz="1200" dirty="0">
                <a:hlinkClick r:id="rId3"/>
              </a:rPr>
              <a:t>https://</a:t>
            </a:r>
            <a:r>
              <a:rPr lang="fr-FR" sz="1200" dirty="0" smtClean="0">
                <a:hlinkClick r:id="rId3"/>
              </a:rPr>
              <a:t>www.horizon2020.gouv.fr/cid148149/appels-infraeosc-2020.html</a:t>
            </a:r>
            <a:r>
              <a:rPr lang="fr-FR" sz="1200" dirty="0" smtClean="0"/>
              <a:t> </a:t>
            </a:r>
            <a:endParaRPr lang="fr-FR" sz="1200" dirty="0"/>
          </a:p>
        </p:txBody>
      </p:sp>
      <p:pic>
        <p:nvPicPr>
          <p:cNvPr id="7" name="Image 6"/>
          <p:cNvPicPr>
            <a:picLocks noChangeAspect="1"/>
          </p:cNvPicPr>
          <p:nvPr/>
        </p:nvPicPr>
        <p:blipFill>
          <a:blip r:embed="rId4"/>
          <a:stretch>
            <a:fillRect/>
          </a:stretch>
        </p:blipFill>
        <p:spPr>
          <a:xfrm>
            <a:off x="5116143" y="2207605"/>
            <a:ext cx="761047" cy="453326"/>
          </a:xfrm>
          <a:prstGeom prst="rect">
            <a:avLst/>
          </a:prstGeom>
        </p:spPr>
      </p:pic>
      <p:pic>
        <p:nvPicPr>
          <p:cNvPr id="8" name="Image 7"/>
          <p:cNvPicPr>
            <a:picLocks noChangeAspect="1"/>
          </p:cNvPicPr>
          <p:nvPr/>
        </p:nvPicPr>
        <p:blipFill>
          <a:blip r:embed="rId5"/>
          <a:stretch>
            <a:fillRect/>
          </a:stretch>
        </p:blipFill>
        <p:spPr>
          <a:xfrm>
            <a:off x="6731794" y="3469582"/>
            <a:ext cx="541972" cy="440180"/>
          </a:xfrm>
          <a:prstGeom prst="rect">
            <a:avLst/>
          </a:prstGeom>
        </p:spPr>
      </p:pic>
      <p:pic>
        <p:nvPicPr>
          <p:cNvPr id="9" name="Image 8"/>
          <p:cNvPicPr>
            <a:picLocks noChangeAspect="1"/>
          </p:cNvPicPr>
          <p:nvPr/>
        </p:nvPicPr>
        <p:blipFill>
          <a:blip r:embed="rId6"/>
          <a:stretch>
            <a:fillRect/>
          </a:stretch>
        </p:blipFill>
        <p:spPr>
          <a:xfrm>
            <a:off x="6731794" y="4045594"/>
            <a:ext cx="897255" cy="319024"/>
          </a:xfrm>
          <a:prstGeom prst="rect">
            <a:avLst/>
          </a:prstGeom>
        </p:spPr>
      </p:pic>
      <p:pic>
        <p:nvPicPr>
          <p:cNvPr id="10" name="Image 9"/>
          <p:cNvPicPr>
            <a:picLocks noChangeAspect="1"/>
          </p:cNvPicPr>
          <p:nvPr/>
        </p:nvPicPr>
        <p:blipFill>
          <a:blip r:embed="rId7"/>
          <a:stretch>
            <a:fillRect/>
          </a:stretch>
        </p:blipFill>
        <p:spPr>
          <a:xfrm>
            <a:off x="5627701" y="2758690"/>
            <a:ext cx="882797" cy="518468"/>
          </a:xfrm>
          <a:prstGeom prst="rect">
            <a:avLst/>
          </a:prstGeom>
        </p:spPr>
      </p:pic>
    </p:spTree>
    <p:extLst>
      <p:ext uri="{BB962C8B-B14F-4D97-AF65-F5344CB8AC3E}">
        <p14:creationId xmlns:p14="http://schemas.microsoft.com/office/powerpoint/2010/main" val="2112178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smtClean="0"/>
              <a:t>EOSC – </a:t>
            </a:r>
            <a:r>
              <a:rPr lang="fr-FR" sz="1800" dirty="0" err="1" smtClean="0"/>
              <a:t>European</a:t>
            </a:r>
            <a:r>
              <a:rPr lang="fr-FR" sz="1800" dirty="0" smtClean="0"/>
              <a:t> Open Science Cloud</a:t>
            </a:r>
            <a:endParaRPr lang="fr-FR" sz="1800" dirty="0"/>
          </a:p>
        </p:txBody>
      </p:sp>
      <p:sp>
        <p:nvSpPr>
          <p:cNvPr id="6" name="ZoneTexte 5"/>
          <p:cNvSpPr txBox="1"/>
          <p:nvPr/>
        </p:nvSpPr>
        <p:spPr>
          <a:xfrm>
            <a:off x="921005" y="1051325"/>
            <a:ext cx="6497060" cy="1323439"/>
          </a:xfrm>
          <a:prstGeom prst="rect">
            <a:avLst/>
          </a:prstGeom>
          <a:noFill/>
        </p:spPr>
        <p:txBody>
          <a:bodyPr wrap="square" rtlCol="0">
            <a:spAutoFit/>
          </a:bodyPr>
          <a:lstStyle/>
          <a:p>
            <a:r>
              <a:rPr lang="fr-FR" sz="1600" b="1" dirty="0" smtClean="0">
                <a:solidFill>
                  <a:schemeClr val="accent4"/>
                </a:solidFill>
              </a:rPr>
              <a:t>Accompagner au niveau européen la montée en puissance sur les données de la recherche</a:t>
            </a:r>
          </a:p>
          <a:p>
            <a:r>
              <a:rPr lang="fr-FR" sz="1600" dirty="0" smtClean="0">
                <a:solidFill>
                  <a:srgbClr val="000000"/>
                </a:solidFill>
                <a:latin typeface="Times New Roman" panose="02020603050405020304" pitchFamily="18" charset="0"/>
              </a:rPr>
              <a:t> </a:t>
            </a:r>
            <a:endParaRPr lang="fr-FR" sz="1600" dirty="0">
              <a:solidFill>
                <a:srgbClr val="000000"/>
              </a:solidFill>
              <a:latin typeface="Times New Roman" panose="02020603050405020304" pitchFamily="18" charset="0"/>
            </a:endParaRPr>
          </a:p>
          <a:p>
            <a:pPr marL="628650" lvl="1" indent="-171450">
              <a:buFont typeface="Wingdings" panose="05000000000000000000" pitchFamily="2" charset="2"/>
              <a:buChar char="Ø"/>
            </a:pPr>
            <a:r>
              <a:rPr lang="fr-FR" sz="1600" dirty="0" smtClean="0">
                <a:solidFill>
                  <a:srgbClr val="000000"/>
                </a:solidFill>
                <a:latin typeface="Times New Roman" panose="02020603050405020304" pitchFamily="18" charset="0"/>
              </a:rPr>
              <a:t>Cela concerne les services mais aussi tous les contenus scientifiques (publications, données, logiciels, méthodes)</a:t>
            </a:r>
            <a:endParaRPr lang="fr-FR" sz="1600" dirty="0">
              <a:solidFill>
                <a:srgbClr val="000000"/>
              </a:solidFill>
              <a:latin typeface="Times New Roman" panose="02020603050405020304" pitchFamily="18" charset="0"/>
            </a:endParaRPr>
          </a:p>
        </p:txBody>
      </p:sp>
      <p:sp>
        <p:nvSpPr>
          <p:cNvPr id="12" name="ZoneTexte 11"/>
          <p:cNvSpPr txBox="1"/>
          <p:nvPr/>
        </p:nvSpPr>
        <p:spPr>
          <a:xfrm>
            <a:off x="1006525" y="2834497"/>
            <a:ext cx="8360229" cy="1569660"/>
          </a:xfrm>
          <a:prstGeom prst="rect">
            <a:avLst/>
          </a:prstGeom>
          <a:noFill/>
        </p:spPr>
        <p:txBody>
          <a:bodyPr wrap="square" rtlCol="0">
            <a:spAutoFit/>
          </a:bodyPr>
          <a:lstStyle/>
          <a:p>
            <a:r>
              <a:rPr lang="fr-FR" sz="1600" b="1" dirty="0" smtClean="0">
                <a:solidFill>
                  <a:schemeClr val="accent4"/>
                </a:solidFill>
              </a:rPr>
              <a:t>Communauté des infrastructures de calculs, mais aussi intégrer </a:t>
            </a:r>
          </a:p>
          <a:p>
            <a:r>
              <a:rPr lang="fr-FR" sz="1600" b="1" dirty="0" smtClean="0">
                <a:solidFill>
                  <a:schemeClr val="accent4"/>
                </a:solidFill>
              </a:rPr>
              <a:t>la dimension Open Science :</a:t>
            </a:r>
          </a:p>
          <a:p>
            <a:endParaRPr lang="fr-FR" sz="1600" b="1" dirty="0" smtClean="0">
              <a:solidFill>
                <a:schemeClr val="accent4"/>
              </a:solidFill>
            </a:endParaRPr>
          </a:p>
          <a:p>
            <a:r>
              <a:rPr lang="fr-FR" sz="1600" dirty="0" smtClean="0">
                <a:solidFill>
                  <a:srgbClr val="000000"/>
                </a:solidFill>
                <a:latin typeface="Times New Roman" panose="02020603050405020304" pitchFamily="18" charset="0"/>
              </a:rPr>
              <a:t>Composer avec d’autres structures </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au niveau international pour les données: RDA avec sa déclinaison RDA France</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 au niveau européen pour la science ouverte : </a:t>
            </a:r>
            <a:r>
              <a:rPr lang="fr-FR" sz="1600" dirty="0" err="1" smtClean="0">
                <a:solidFill>
                  <a:srgbClr val="000000"/>
                </a:solidFill>
                <a:latin typeface="Times New Roman" panose="02020603050405020304" pitchFamily="18" charset="0"/>
              </a:rPr>
              <a:t>OpenAIRE</a:t>
            </a:r>
            <a:endParaRPr lang="fr-FR" sz="1600" b="1" dirty="0" smtClean="0">
              <a:solidFill>
                <a:schemeClr val="accent4"/>
              </a:solidFill>
            </a:endParaRPr>
          </a:p>
        </p:txBody>
      </p:sp>
    </p:spTree>
    <p:extLst>
      <p:ext uri="{BB962C8B-B14F-4D97-AF65-F5344CB8AC3E}">
        <p14:creationId xmlns:p14="http://schemas.microsoft.com/office/powerpoint/2010/main" val="3562822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smtClean="0"/>
              <a:t>CNRS – Construction d’un plan données (2020)</a:t>
            </a:r>
            <a:endParaRPr lang="fr-FR" sz="1800" dirty="0"/>
          </a:p>
        </p:txBody>
      </p:sp>
      <p:sp>
        <p:nvSpPr>
          <p:cNvPr id="5" name="ZoneTexte 4"/>
          <p:cNvSpPr txBox="1"/>
          <p:nvPr/>
        </p:nvSpPr>
        <p:spPr>
          <a:xfrm>
            <a:off x="980211" y="1179529"/>
            <a:ext cx="6497060" cy="1569660"/>
          </a:xfrm>
          <a:prstGeom prst="rect">
            <a:avLst/>
          </a:prstGeom>
          <a:noFill/>
        </p:spPr>
        <p:txBody>
          <a:bodyPr wrap="square" rtlCol="0">
            <a:spAutoFit/>
          </a:bodyPr>
          <a:lstStyle/>
          <a:p>
            <a:r>
              <a:rPr lang="fr-FR" sz="1600" b="1" dirty="0" smtClean="0">
                <a:solidFill>
                  <a:schemeClr val="accent4"/>
                </a:solidFill>
              </a:rPr>
              <a:t>Acteurs réunis autour du DGDS </a:t>
            </a:r>
          </a:p>
          <a:p>
            <a:pPr marL="171450" indent="-171450">
              <a:buFont typeface="Wingdings" panose="05000000000000000000" pitchFamily="2" charset="2"/>
              <a:buChar char="Ø"/>
            </a:pPr>
            <a:r>
              <a:rPr lang="fr-FR" sz="1600" dirty="0" err="1" smtClean="0">
                <a:solidFill>
                  <a:srgbClr val="000000"/>
                </a:solidFill>
                <a:latin typeface="Times New Roman" panose="02020603050405020304" pitchFamily="18" charset="0"/>
              </a:rPr>
              <a:t>MiCaDo</a:t>
            </a:r>
            <a:r>
              <a:rPr lang="fr-FR" sz="1600" dirty="0" smtClean="0">
                <a:solidFill>
                  <a:srgbClr val="000000"/>
                </a:solidFill>
                <a:latin typeface="Times New Roman" panose="02020603050405020304" pitchFamily="18" charset="0"/>
              </a:rPr>
              <a:t> mission calcul données au CNRS (inter-instituts)</a:t>
            </a:r>
            <a:endParaRPr lang="fr-FR" sz="1600" dirty="0">
              <a:solidFill>
                <a:srgbClr val="000000"/>
              </a:solidFill>
              <a:latin typeface="Times New Roman" panose="02020603050405020304" pitchFamily="18" charset="0"/>
            </a:endParaRP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DIST </a:t>
            </a:r>
            <a:r>
              <a:rPr lang="fr-FR" sz="1600" dirty="0" smtClean="0">
                <a:solidFill>
                  <a:srgbClr val="000000"/>
                </a:solidFill>
                <a:latin typeface="Times New Roman" panose="02020603050405020304" pitchFamily="18" charset="0"/>
                <a:sym typeface="Wingdings" panose="05000000000000000000" pitchFamily="2" charset="2"/>
              </a:rPr>
              <a:t> mise en œuvre de la </a:t>
            </a:r>
            <a:r>
              <a:rPr lang="fr-FR" sz="1600" dirty="0">
                <a:solidFill>
                  <a:srgbClr val="000000"/>
                </a:solidFill>
                <a:latin typeface="Times New Roman" panose="02020603050405020304" pitchFamily="18" charset="0"/>
                <a:sym typeface="Wingdings" panose="05000000000000000000" pitchFamily="2" charset="2"/>
              </a:rPr>
              <a:t>f</a:t>
            </a:r>
            <a:r>
              <a:rPr lang="fr-FR" sz="1600" dirty="0" smtClean="0">
                <a:solidFill>
                  <a:srgbClr val="000000"/>
                </a:solidFill>
                <a:latin typeface="Times New Roman" panose="02020603050405020304" pitchFamily="18" charset="0"/>
                <a:sym typeface="Wingdings" panose="05000000000000000000" pitchFamily="2" charset="2"/>
              </a:rPr>
              <a:t>euille de route science ouverte du CNRS</a:t>
            </a:r>
            <a:endParaRPr lang="fr-FR" sz="1600" dirty="0">
              <a:solidFill>
                <a:srgbClr val="000000"/>
              </a:solidFill>
              <a:latin typeface="Times New Roman" panose="02020603050405020304" pitchFamily="18" charset="0"/>
            </a:endParaRP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Infrastructures de recherche productrices de données (TGIR et IR)</a:t>
            </a:r>
          </a:p>
          <a:p>
            <a:pPr marL="171450" indent="-171450">
              <a:buFont typeface="Wingdings" panose="05000000000000000000" pitchFamily="2" charset="2"/>
              <a:buChar char="Ø"/>
            </a:pPr>
            <a:r>
              <a:rPr lang="fr-FR" sz="1600" dirty="0" smtClean="0">
                <a:solidFill>
                  <a:srgbClr val="000000"/>
                </a:solidFill>
                <a:latin typeface="Times New Roman" panose="02020603050405020304" pitchFamily="18" charset="0"/>
              </a:rPr>
              <a:t>Particularité des infrastructures SHS </a:t>
            </a:r>
            <a:endParaRPr lang="fr-FR" sz="1600" dirty="0">
              <a:solidFill>
                <a:srgbClr val="000000"/>
              </a:solidFill>
              <a:latin typeface="Times New Roman" panose="02020603050405020304" pitchFamily="18" charset="0"/>
            </a:endParaRPr>
          </a:p>
          <a:p>
            <a:pPr marL="171450" indent="-171450">
              <a:buFont typeface="Wingdings" panose="05000000000000000000" pitchFamily="2" charset="2"/>
              <a:buChar char="Ø"/>
            </a:pPr>
            <a:endParaRPr lang="fr-FR" sz="1600" dirty="0">
              <a:solidFill>
                <a:srgbClr val="000000"/>
              </a:solidFill>
              <a:latin typeface="Times New Roman" panose="02020603050405020304" pitchFamily="18" charset="0"/>
            </a:endParaRPr>
          </a:p>
        </p:txBody>
      </p:sp>
      <p:sp>
        <p:nvSpPr>
          <p:cNvPr id="7" name="ZoneTexte 6"/>
          <p:cNvSpPr txBox="1"/>
          <p:nvPr/>
        </p:nvSpPr>
        <p:spPr>
          <a:xfrm>
            <a:off x="980212" y="2952909"/>
            <a:ext cx="7843104" cy="1231106"/>
          </a:xfrm>
          <a:prstGeom prst="rect">
            <a:avLst/>
          </a:prstGeom>
          <a:noFill/>
        </p:spPr>
        <p:txBody>
          <a:bodyPr wrap="square" rtlCol="0">
            <a:spAutoFit/>
          </a:bodyPr>
          <a:lstStyle/>
          <a:p>
            <a:r>
              <a:rPr lang="fr-FR" sz="1600" b="1" dirty="0" smtClean="0">
                <a:solidFill>
                  <a:schemeClr val="accent4"/>
                </a:solidFill>
              </a:rPr>
              <a:t>Dans la continuité de la Feuille de route Science Ouverte du CNRS (Axe 2 données de recherche) annoncée par Antoine Petit (JNSO 2019) et Alain Schuhl (Montréal) le 18 novembre 2019</a:t>
            </a:r>
          </a:p>
          <a:p>
            <a:endParaRPr lang="fr-FR" sz="1600" b="1" dirty="0" smtClean="0">
              <a:solidFill>
                <a:schemeClr val="accent4"/>
              </a:solidFill>
            </a:endParaRPr>
          </a:p>
          <a:p>
            <a:endParaRPr lang="fr-FR" sz="1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640237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a:t>Feuille de route du CNRS pour la Science Ouverte</a:t>
            </a:r>
          </a:p>
        </p:txBody>
      </p:sp>
      <p:sp>
        <p:nvSpPr>
          <p:cNvPr id="6" name="Espace réservé du texte 4"/>
          <p:cNvSpPr>
            <a:spLocks noGrp="1"/>
          </p:cNvSpPr>
          <p:nvPr>
            <p:ph type="body" sz="quarter" idx="4294967295"/>
          </p:nvPr>
        </p:nvSpPr>
        <p:spPr>
          <a:xfrm>
            <a:off x="986763" y="1463502"/>
            <a:ext cx="7108318" cy="2174363"/>
          </a:xfrm>
          <a:prstGeom prst="rect">
            <a:avLst/>
          </a:prstGeom>
        </p:spPr>
        <p:txBody>
          <a:bodyPr>
            <a:noAutofit/>
          </a:bodyPr>
          <a:lstStyle/>
          <a:p>
            <a:pPr fontAlgn="base">
              <a:spcBef>
                <a:spcPct val="0"/>
              </a:spcBef>
              <a:spcAft>
                <a:spcPct val="0"/>
              </a:spcAft>
              <a:buFont typeface="+mj-lt"/>
              <a:buAutoNum type="arabicPeriod"/>
            </a:pPr>
            <a:r>
              <a:rPr lang="fr-FR" sz="1600" b="1" dirty="0">
                <a:solidFill>
                  <a:schemeClr val="tx2">
                    <a:lumMod val="75000"/>
                  </a:schemeClr>
                </a:solidFill>
                <a:cs typeface="Arial" charset="0"/>
              </a:rPr>
              <a:t>100% de publications en accès ouvert et </a:t>
            </a:r>
            <a:r>
              <a:rPr lang="fr-FR" sz="1600" b="1" dirty="0" err="1">
                <a:solidFill>
                  <a:schemeClr val="tx2">
                    <a:lumMod val="75000"/>
                  </a:schemeClr>
                </a:solidFill>
                <a:cs typeface="Arial" charset="0"/>
              </a:rPr>
              <a:t>ré-utilisables</a:t>
            </a:r>
            <a:endParaRPr lang="fr-FR" sz="1600" dirty="0">
              <a:solidFill>
                <a:srgbClr val="002060"/>
              </a:solidFill>
              <a:cs typeface="Arial" charset="0"/>
            </a:endParaRPr>
          </a:p>
          <a:p>
            <a:pPr fontAlgn="base">
              <a:spcBef>
                <a:spcPct val="0"/>
              </a:spcBef>
              <a:spcAft>
                <a:spcPct val="0"/>
              </a:spcAft>
              <a:buFont typeface="+mj-lt"/>
              <a:buAutoNum type="arabicPeriod"/>
            </a:pPr>
            <a:endParaRPr lang="fr-FR" sz="1600" dirty="0">
              <a:solidFill>
                <a:srgbClr val="002060"/>
              </a:solidFill>
              <a:cs typeface="Arial" charset="0"/>
            </a:endParaRPr>
          </a:p>
          <a:p>
            <a:pPr fontAlgn="base">
              <a:spcBef>
                <a:spcPct val="0"/>
              </a:spcBef>
              <a:spcAft>
                <a:spcPct val="0"/>
              </a:spcAft>
              <a:buFont typeface="+mj-lt"/>
              <a:buAutoNum type="arabicPeriod"/>
            </a:pPr>
            <a:r>
              <a:rPr lang="fr-FR" sz="1600" b="1" dirty="0">
                <a:solidFill>
                  <a:schemeClr val="tx2">
                    <a:lumMod val="75000"/>
                  </a:schemeClr>
                </a:solidFill>
                <a:cs typeface="Arial" charset="0"/>
              </a:rPr>
              <a:t>Des données de la recherche FAIR-</a:t>
            </a:r>
            <a:r>
              <a:rPr lang="fr-FR" sz="1600" b="1" dirty="0" err="1">
                <a:solidFill>
                  <a:schemeClr val="tx2">
                    <a:lumMod val="75000"/>
                  </a:schemeClr>
                </a:solidFill>
                <a:cs typeface="Arial" charset="0"/>
              </a:rPr>
              <a:t>isées</a:t>
            </a:r>
            <a:endParaRPr lang="fr-FR" sz="1600" dirty="0">
              <a:solidFill>
                <a:srgbClr val="002060"/>
              </a:solidFill>
              <a:cs typeface="Arial" charset="0"/>
            </a:endParaRPr>
          </a:p>
          <a:p>
            <a:pPr fontAlgn="base">
              <a:spcBef>
                <a:spcPct val="0"/>
              </a:spcBef>
              <a:spcAft>
                <a:spcPct val="0"/>
              </a:spcAft>
              <a:buFont typeface="+mj-lt"/>
              <a:buAutoNum type="arabicPeriod"/>
            </a:pPr>
            <a:endParaRPr lang="fr-FR" sz="1600" dirty="0">
              <a:solidFill>
                <a:srgbClr val="002060"/>
              </a:solidFill>
              <a:cs typeface="Arial" charset="0"/>
            </a:endParaRPr>
          </a:p>
          <a:p>
            <a:pPr fontAlgn="base">
              <a:spcBef>
                <a:spcPct val="0"/>
              </a:spcBef>
              <a:spcAft>
                <a:spcPct val="0"/>
              </a:spcAft>
              <a:buFont typeface="+mj-lt"/>
              <a:buAutoNum type="arabicPeriod"/>
            </a:pPr>
            <a:r>
              <a:rPr lang="fr-FR" sz="1600" b="1" dirty="0">
                <a:solidFill>
                  <a:schemeClr val="tx2">
                    <a:lumMod val="75000"/>
                  </a:schemeClr>
                </a:solidFill>
                <a:cs typeface="Arial" charset="0"/>
              </a:rPr>
              <a:t>Promouvoir l’utilisation d’outils pour l’analyse et la fouille des textes et de données</a:t>
            </a:r>
          </a:p>
          <a:p>
            <a:pPr fontAlgn="base">
              <a:spcBef>
                <a:spcPct val="0"/>
              </a:spcBef>
              <a:spcAft>
                <a:spcPct val="0"/>
              </a:spcAft>
              <a:buFont typeface="+mj-lt"/>
              <a:buAutoNum type="arabicPeriod"/>
            </a:pPr>
            <a:endParaRPr lang="fr-FR" sz="1600" b="1" dirty="0">
              <a:solidFill>
                <a:schemeClr val="tx2">
                  <a:lumMod val="75000"/>
                </a:schemeClr>
              </a:solidFill>
              <a:cs typeface="Arial" charset="0"/>
            </a:endParaRPr>
          </a:p>
          <a:p>
            <a:pPr fontAlgn="base">
              <a:spcBef>
                <a:spcPct val="0"/>
              </a:spcBef>
              <a:spcAft>
                <a:spcPct val="0"/>
              </a:spcAft>
              <a:buFont typeface="+mj-lt"/>
              <a:buAutoNum type="arabicPeriod"/>
            </a:pPr>
            <a:r>
              <a:rPr lang="fr-FR" sz="1600" b="1" dirty="0">
                <a:solidFill>
                  <a:schemeClr val="tx2">
                    <a:lumMod val="75000"/>
                  </a:schemeClr>
                </a:solidFill>
                <a:cs typeface="Arial" charset="0"/>
              </a:rPr>
              <a:t>L’évaluation individuelle des chercheurs </a:t>
            </a:r>
          </a:p>
        </p:txBody>
      </p:sp>
    </p:spTree>
    <p:extLst>
      <p:ext uri="{BB962C8B-B14F-4D97-AF65-F5344CB8AC3E}">
        <p14:creationId xmlns:p14="http://schemas.microsoft.com/office/powerpoint/2010/main" val="4256514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a:t>Publications : 100% accessibles et </a:t>
            </a:r>
            <a:r>
              <a:rPr lang="fr-FR" sz="1800" dirty="0" err="1"/>
              <a:t>ré-utilisables</a:t>
            </a:r>
            <a:endParaRPr lang="fr-FR" sz="1800" dirty="0"/>
          </a:p>
        </p:txBody>
      </p:sp>
      <p:sp>
        <p:nvSpPr>
          <p:cNvPr id="5" name="Rectangle 4"/>
          <p:cNvSpPr/>
          <p:nvPr/>
        </p:nvSpPr>
        <p:spPr>
          <a:xfrm>
            <a:off x="775429" y="799312"/>
            <a:ext cx="8018578" cy="4154984"/>
          </a:xfrm>
          <a:prstGeom prst="rect">
            <a:avLst/>
          </a:prstGeom>
        </p:spPr>
        <p:txBody>
          <a:bodyPr wrap="square">
            <a:spAutoFit/>
          </a:bodyPr>
          <a:lstStyle/>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Soutien à l’archive ouverte nationale HAL et incitation à y déposer les publications scientifiques :</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Soutien à HAL, moyens exceptionnels du CNRS en 2019 et modèle économique validé ensuite</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Obligation du dépôt dans HAL : CRAC 2019 alimenté par HAL (</a:t>
            </a:r>
            <a:r>
              <a:rPr kumimoji="0" lang="fr-FR" sz="1200" b="0" i="0" u="none" strike="noStrike" kern="1200" cap="none" spc="0" normalizeH="0" baseline="0" noProof="0" dirty="0" err="1">
                <a:ln>
                  <a:noFill/>
                </a:ln>
                <a:solidFill>
                  <a:srgbClr val="1F497D">
                    <a:lumMod val="75000"/>
                  </a:srgbClr>
                </a:solidFill>
                <a:effectLst/>
                <a:uLnTx/>
                <a:uFillTx/>
                <a:latin typeface="Calibri"/>
                <a:ea typeface="+mn-ea"/>
                <a:cs typeface="Arial" charset="0"/>
              </a:rPr>
              <a:t>Ribac</a:t>
            </a: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 2020)</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Simplification, moissonnage, interopérable autres archives ouvertes</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Fonctionnement avec nos partenaires universitaires, écoles et organismes</a:t>
            </a: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4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Dépôt dans les serveurs de </a:t>
            </a:r>
            <a:r>
              <a:rPr kumimoji="0" lang="fr-FR" sz="1400" b="1" i="0" u="none" strike="noStrike" kern="1200" cap="none" spc="0" normalizeH="0" baseline="0" noProof="0" dirty="0" err="1">
                <a:ln>
                  <a:noFill/>
                </a:ln>
                <a:solidFill>
                  <a:srgbClr val="1F497D">
                    <a:lumMod val="75000"/>
                  </a:srgbClr>
                </a:solidFill>
                <a:effectLst/>
                <a:uLnTx/>
                <a:uFillTx/>
                <a:latin typeface="Calibri"/>
                <a:ea typeface="+mn-ea"/>
                <a:cs typeface="Arial" charset="0"/>
              </a:rPr>
              <a:t>preprint</a:t>
            </a:r>
            <a:endParaRPr kumimoji="0" lang="fr-FR" sz="14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Serveurs de </a:t>
            </a:r>
            <a:r>
              <a:rPr kumimoji="0" lang="fr-FR" sz="1200" b="0" i="0" u="none" strike="noStrike" kern="1200" cap="none" spc="0" normalizeH="0" baseline="0" noProof="0" dirty="0" err="1" smtClean="0">
                <a:ln>
                  <a:noFill/>
                </a:ln>
                <a:solidFill>
                  <a:srgbClr val="1F497D">
                    <a:lumMod val="75000"/>
                  </a:srgbClr>
                </a:solidFill>
                <a:effectLst/>
                <a:uLnTx/>
                <a:uFillTx/>
                <a:latin typeface="Calibri"/>
                <a:ea typeface="+mn-ea"/>
                <a:cs typeface="Arial" charset="0"/>
              </a:rPr>
              <a:t>preprint</a:t>
            </a:r>
            <a:r>
              <a:rPr kumimoji="0" lang="fr-FR"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 </a:t>
            </a: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hébergeant des manuscrits soumis à des revues</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Diffusion rapide en accès ouvert via des plateformes à but non lucratif</a:t>
            </a: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Négociations avec les éditeurs conventionnels</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Modèle de transition avec une diminution du coût des abonnements</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Conserver les droits de </a:t>
            </a:r>
            <a:r>
              <a:rPr kumimoji="0" lang="fr-FR" sz="1200" b="0" i="0" u="none" strike="noStrike" kern="1200" cap="none" spc="0" normalizeH="0" baseline="0" noProof="0" dirty="0" err="1">
                <a:ln>
                  <a:noFill/>
                </a:ln>
                <a:solidFill>
                  <a:srgbClr val="1F497D">
                    <a:lumMod val="75000"/>
                  </a:srgbClr>
                </a:solidFill>
                <a:effectLst/>
                <a:uLnTx/>
                <a:uFillTx/>
                <a:latin typeface="Calibri"/>
                <a:ea typeface="+mn-ea"/>
                <a:cs typeface="Arial" charset="0"/>
              </a:rPr>
              <a:t>ré-utilisation</a:t>
            </a: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 et de fouille sur les textes</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Obtenir l’archivage des textes version éditeur dans les archives ouvertes</a:t>
            </a:r>
          </a:p>
          <a:p>
            <a:pPr marL="671513" marR="0" lvl="1"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srgbClr val="1F497D">
                    <a:lumMod val="75000"/>
                  </a:srgbClr>
                </a:solidFill>
                <a:effectLst/>
                <a:uLnTx/>
                <a:uFillTx/>
                <a:latin typeface="Calibri"/>
                <a:ea typeface="+mn-ea"/>
                <a:cs typeface="Arial" charset="0"/>
              </a:rPr>
              <a:t>Les plateformes d’édition électroniques « vertueuses »</a:t>
            </a:r>
          </a:p>
          <a:p>
            <a:pPr marL="671513" marR="0" lvl="1" indent="-214313" algn="l"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Plateformes de publications à but non lucratif dans la plupart des cas</a:t>
            </a:r>
          </a:p>
          <a:p>
            <a:pPr marL="671513" marR="0" lvl="1" indent="-214313" algn="l"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rPr>
              <a:t>Plateformes de publications en accès ouvert proposant différents types </a:t>
            </a:r>
            <a:r>
              <a:rPr kumimoji="0" lang="fr-FR" sz="1200" b="0" i="0" u="none" strike="noStrike" kern="1200" cap="none" spc="0" normalizeH="0" baseline="0" noProof="0" dirty="0" smtClean="0">
                <a:ln>
                  <a:noFill/>
                </a:ln>
                <a:solidFill>
                  <a:srgbClr val="1F497D">
                    <a:lumMod val="75000"/>
                  </a:srgbClr>
                </a:solidFill>
                <a:effectLst/>
                <a:uLnTx/>
                <a:uFillTx/>
                <a:latin typeface="Calibri"/>
                <a:ea typeface="+mn-ea"/>
                <a:cs typeface="Arial" charset="0"/>
              </a:rPr>
              <a:t>d’objets</a:t>
            </a:r>
            <a:endPar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671513" marR="0" lvl="1" indent="-214313" algn="l"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a:p>
            <a:pPr marL="171450" marR="0" lvl="0" indent="-171450" algn="l"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rPr>
              <a:t>Création de nouvelles revues avec d’autres organismes </a:t>
            </a:r>
            <a:r>
              <a:rPr kumimoji="0" lang="fr-FR" sz="1400" b="1" i="0" u="none" strike="noStrike" kern="1200" cap="none" spc="0" normalizeH="0" baseline="0" noProof="0" dirty="0" smtClean="0">
                <a:ln>
                  <a:noFill/>
                </a:ln>
                <a:solidFill>
                  <a:srgbClr val="1F497D">
                    <a:lumMod val="75000"/>
                  </a:srgbClr>
                </a:solidFill>
                <a:effectLst/>
                <a:uLnTx/>
                <a:uFillTx/>
                <a:latin typeface="Calibri"/>
                <a:ea typeface="+mn-ea"/>
                <a:cs typeface="Arial" panose="020B0604020202020204" pitchFamily="34" charset="0"/>
              </a:rPr>
              <a:t>étrangers </a:t>
            </a:r>
            <a:r>
              <a:rPr kumimoji="0" lang="fr-FR" sz="1400" b="1" i="0" u="none" strike="noStrike" kern="1200" cap="none" spc="0" normalizeH="0" baseline="0" noProof="0" dirty="0">
                <a:ln>
                  <a:noFill/>
                </a:ln>
                <a:solidFill>
                  <a:srgbClr val="1F497D">
                    <a:lumMod val="75000"/>
                  </a:srgbClr>
                </a:solidFill>
                <a:effectLst/>
                <a:uLnTx/>
                <a:uFillTx/>
                <a:latin typeface="Calibri"/>
                <a:ea typeface="+mn-ea"/>
                <a:cs typeface="Arial" panose="020B0604020202020204" pitchFamily="34" charset="0"/>
              </a:rPr>
              <a:t>(G6) </a:t>
            </a:r>
          </a:p>
          <a:p>
            <a:pPr marL="457200" marR="0" lvl="1" indent="0" algn="l" defTabSz="6858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1F497D">
                  <a:lumMod val="75000"/>
                </a:srgbClr>
              </a:solidFill>
              <a:effectLst/>
              <a:uLnTx/>
              <a:uFillTx/>
              <a:latin typeface="Calibri"/>
              <a:ea typeface="+mn-ea"/>
              <a:cs typeface="Arial" charset="0"/>
            </a:endParaRPr>
          </a:p>
        </p:txBody>
      </p:sp>
    </p:spTree>
    <p:extLst>
      <p:ext uri="{BB962C8B-B14F-4D97-AF65-F5344CB8AC3E}">
        <p14:creationId xmlns:p14="http://schemas.microsoft.com/office/powerpoint/2010/main" val="531325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138147"/>
            <a:ext cx="6374235" cy="516440"/>
          </a:xfrm>
        </p:spPr>
        <p:txBody>
          <a:bodyPr/>
          <a:lstStyle/>
          <a:p>
            <a:r>
              <a:rPr lang="fr-FR" sz="1800" dirty="0"/>
              <a:t>FAIR-</a:t>
            </a:r>
            <a:r>
              <a:rPr lang="fr-FR" sz="1800" dirty="0" err="1"/>
              <a:t>isation</a:t>
            </a:r>
            <a:r>
              <a:rPr lang="fr-FR" sz="1800" dirty="0"/>
              <a:t> des données de la recherche</a:t>
            </a:r>
            <a:br>
              <a:rPr lang="fr-FR" sz="1800" dirty="0"/>
            </a:br>
            <a:r>
              <a:rPr lang="fr-FR" sz="1400" dirty="0"/>
              <a:t>Faciles à trouver, Accessibles, Interopérables, Réutilisables</a:t>
            </a:r>
          </a:p>
        </p:txBody>
      </p:sp>
      <p:sp>
        <p:nvSpPr>
          <p:cNvPr id="6" name="Rectangle 5"/>
          <p:cNvSpPr/>
          <p:nvPr/>
        </p:nvSpPr>
        <p:spPr>
          <a:xfrm>
            <a:off x="771082" y="1002150"/>
            <a:ext cx="7167620" cy="3046988"/>
          </a:xfrm>
          <a:prstGeom prst="rect">
            <a:avLst/>
          </a:prstGeom>
        </p:spPr>
        <p:txBody>
          <a:bodyPr wrap="square">
            <a:spAutoFit/>
          </a:bodyPr>
          <a:lstStyle/>
          <a:p>
            <a:pPr marL="257175" marR="0" lvl="0" indent="-257175"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rPr>
              <a:t>Développer une culture FAIR </a:t>
            </a:r>
            <a:r>
              <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rPr>
              <a:t>de la gestion et du partage des données chez tous les acteurs du cycle de vie de la donnée.</a:t>
            </a:r>
          </a:p>
          <a:p>
            <a:pPr marL="257175" marR="0" lvl="0" indent="-257175"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a:p>
            <a:pPr marL="257175" marR="0" lvl="0" indent="-257175"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rPr>
              <a:t>Placer les instituts au centre de la stratégie</a:t>
            </a:r>
            <a:r>
              <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rPr>
              <a:t>, car les pratiques des communautés scientifiques sont différentes d’une discipline à l’autre. </a:t>
            </a:r>
          </a:p>
          <a:p>
            <a:pPr marL="257175" marR="0" lvl="0" indent="-257175"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rPr>
              <a:t>Aider les infrastructures de recherche </a:t>
            </a:r>
            <a:r>
              <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rPr>
              <a:t>à mettre en place une politique des données</a:t>
            </a: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rPr>
              <a:t>Soutenir et accompagner les entrepôts de données </a:t>
            </a:r>
            <a:r>
              <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rPr>
              <a:t>y compris pour les « petites data » (aussi appelée longue traîne des données)</a:t>
            </a:r>
            <a:endPar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a:p>
            <a:pPr marL="214313" marR="0" lvl="0" indent="-214313"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rPr>
              <a:t>Accompagner les chercheurs </a:t>
            </a:r>
            <a:r>
              <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rPr>
              <a:t>dans les outils de gestion des données et le dépôt conjoint publication/données, notamment grâce à l’outil DMP OPIDOR pour remplir les plans de gestion des données, et l’attribution des DOI via </a:t>
            </a:r>
            <a:r>
              <a:rPr kumimoji="0" lang="fr-FR" sz="1200" b="0" i="0" u="none" strike="noStrike" kern="1200" cap="none" spc="0" normalizeH="0" baseline="0" noProof="0" dirty="0" err="1">
                <a:ln>
                  <a:noFill/>
                </a:ln>
                <a:solidFill>
                  <a:srgbClr val="1F497D">
                    <a:lumMod val="75000"/>
                  </a:srgbClr>
                </a:solidFill>
                <a:effectLst/>
                <a:uLnTx/>
                <a:uFillTx/>
                <a:latin typeface="Arial" charset="0"/>
                <a:ea typeface="+mn-ea"/>
                <a:cs typeface="Arial" charset="0"/>
              </a:rPr>
              <a:t>Datacite</a:t>
            </a:r>
            <a:r>
              <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rPr>
              <a:t> (INIST)</a:t>
            </a: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1F497D">
                  <a:lumMod val="75000"/>
                </a:srgbClr>
              </a:solidFill>
              <a:effectLst/>
              <a:uLnTx/>
              <a:uFillTx/>
              <a:latin typeface="Arial" charset="0"/>
              <a:ea typeface="+mn-ea"/>
              <a:cs typeface="Arial"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329" y="3953143"/>
            <a:ext cx="1112020" cy="44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2599" y="3959618"/>
            <a:ext cx="751388"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11224" y="3789377"/>
            <a:ext cx="720080" cy="73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2578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a:t>Fouille et analyse des textes et données</a:t>
            </a:r>
          </a:p>
        </p:txBody>
      </p:sp>
      <p:sp>
        <p:nvSpPr>
          <p:cNvPr id="6" name="Rectangle 5"/>
          <p:cNvSpPr/>
          <p:nvPr/>
        </p:nvSpPr>
        <p:spPr>
          <a:xfrm>
            <a:off x="771082" y="1002150"/>
            <a:ext cx="7167620" cy="3108544"/>
          </a:xfrm>
          <a:prstGeom prst="rect">
            <a:avLst/>
          </a:prstGeom>
        </p:spPr>
        <p:txBody>
          <a:bodyPr wrap="square">
            <a:spAutoFit/>
          </a:bodyPr>
          <a:lstStyle/>
          <a:p>
            <a:pPr marL="257175" marR="0" lvl="0" indent="-257175"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400" b="1" i="0" u="none" strike="noStrike" kern="1200" cap="none" spc="0" normalizeH="0" baseline="0" noProof="0" dirty="0" smtClean="0">
                <a:ln>
                  <a:noFill/>
                </a:ln>
                <a:solidFill>
                  <a:srgbClr val="1F497D">
                    <a:lumMod val="75000"/>
                  </a:srgbClr>
                </a:solidFill>
                <a:effectLst/>
                <a:uLnTx/>
                <a:uFillTx/>
                <a:latin typeface="Arial" charset="0"/>
                <a:cs typeface="Arial" charset="0"/>
              </a:rPr>
              <a:t>Faciliter la fouille</a:t>
            </a:r>
            <a:r>
              <a:rPr kumimoji="0" lang="fr-FR" sz="1400" b="1" i="0" u="none" strike="noStrike" kern="1200" cap="none" spc="0" normalizeH="0" noProof="0" dirty="0" smtClean="0">
                <a:ln>
                  <a:noFill/>
                </a:ln>
                <a:solidFill>
                  <a:srgbClr val="1F497D">
                    <a:lumMod val="75000"/>
                  </a:srgbClr>
                </a:solidFill>
                <a:effectLst/>
                <a:uLnTx/>
                <a:uFillTx/>
                <a:latin typeface="Arial" charset="0"/>
                <a:cs typeface="Arial" charset="0"/>
              </a:rPr>
              <a:t> et l’analyse des résultats de la science </a:t>
            </a:r>
            <a:r>
              <a:rPr kumimoji="0" lang="fr-FR" sz="1400" i="0" u="none" strike="noStrike" kern="1200" cap="none" spc="0" normalizeH="0" noProof="0" dirty="0" smtClean="0">
                <a:ln>
                  <a:noFill/>
                </a:ln>
                <a:solidFill>
                  <a:srgbClr val="1F497D">
                    <a:lumMod val="75000"/>
                  </a:srgbClr>
                </a:solidFill>
                <a:effectLst/>
                <a:uLnTx/>
                <a:uFillTx/>
                <a:latin typeface="Arial" charset="0"/>
                <a:cs typeface="Arial" charset="0"/>
              </a:rPr>
              <a:t>avec le développement des infrastructures, des outils et des compétences permettant l’analyse de contenus scientifiques en toute indépendance</a:t>
            </a:r>
            <a:endParaRPr kumimoji="0" lang="fr-FR" sz="1400" i="0" u="none" strike="noStrike" kern="1200" cap="none" spc="0" normalizeH="0" baseline="0" noProof="0" dirty="0">
              <a:ln>
                <a:noFill/>
              </a:ln>
              <a:solidFill>
                <a:srgbClr val="1F497D">
                  <a:lumMod val="75000"/>
                </a:srgbClr>
              </a:solidFill>
              <a:effectLst/>
              <a:uLnTx/>
              <a:uFillTx/>
              <a:latin typeface="Arial" charset="0"/>
              <a:cs typeface="Arial" charset="0"/>
            </a:endParaRPr>
          </a:p>
          <a:p>
            <a:pPr marL="257175" marR="0" lvl="0" indent="-257175" algn="just" defTabSz="6858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fr-FR" sz="1400" b="0" i="0" u="none" strike="noStrike" kern="1200" cap="none" spc="0" normalizeH="0" baseline="0" noProof="0" dirty="0">
              <a:ln>
                <a:noFill/>
              </a:ln>
              <a:solidFill>
                <a:srgbClr val="1F497D">
                  <a:lumMod val="75000"/>
                </a:srgbClr>
              </a:solidFill>
              <a:effectLst/>
              <a:uLnTx/>
              <a:uFillTx/>
              <a:latin typeface="Arial" charset="0"/>
              <a:cs typeface="Arial" charset="0"/>
            </a:endParaRPr>
          </a:p>
          <a:p>
            <a:pPr marL="257175" lvl="0" indent="-257175" algn="just" defTabSz="685800" fontAlgn="base">
              <a:spcBef>
                <a:spcPct val="0"/>
              </a:spcBef>
              <a:spcAft>
                <a:spcPct val="0"/>
              </a:spcAft>
              <a:buFont typeface="Wingdings" panose="05000000000000000000" pitchFamily="2" charset="2"/>
              <a:buChar char="§"/>
              <a:defRPr/>
            </a:pPr>
            <a:r>
              <a:rPr lang="fr-FR" sz="1400" b="1" dirty="0">
                <a:solidFill>
                  <a:srgbClr val="1F497D">
                    <a:lumMod val="75000"/>
                  </a:srgbClr>
                </a:solidFill>
                <a:latin typeface="Arial" charset="0"/>
                <a:cs typeface="Arial" charset="0"/>
              </a:rPr>
              <a:t>Soutenir les infrastructures </a:t>
            </a:r>
            <a:r>
              <a:rPr lang="fr-FR" sz="1400" dirty="0">
                <a:solidFill>
                  <a:srgbClr val="1F497D">
                    <a:lumMod val="75000"/>
                  </a:srgbClr>
                </a:solidFill>
                <a:latin typeface="Arial" charset="0"/>
                <a:cs typeface="Arial" charset="0"/>
              </a:rPr>
              <a:t>permettant l’analyse des contenus : ISTEX, </a:t>
            </a:r>
            <a:r>
              <a:rPr lang="fr-FR" sz="1400" dirty="0" err="1">
                <a:solidFill>
                  <a:srgbClr val="1F497D">
                    <a:lumMod val="75000"/>
                  </a:srgbClr>
                </a:solidFill>
                <a:latin typeface="Arial" charset="0"/>
                <a:cs typeface="Arial" charset="0"/>
              </a:rPr>
              <a:t>VisaTM</a:t>
            </a:r>
            <a:r>
              <a:rPr lang="fr-FR" sz="1400" dirty="0">
                <a:solidFill>
                  <a:srgbClr val="1F497D">
                    <a:lumMod val="75000"/>
                  </a:srgbClr>
                </a:solidFill>
                <a:latin typeface="Arial" charset="0"/>
                <a:cs typeface="Arial" charset="0"/>
              </a:rPr>
              <a:t> etc..</a:t>
            </a:r>
          </a:p>
          <a:p>
            <a:pPr lvl="0" algn="just" defTabSz="685800" fontAlgn="base">
              <a:spcBef>
                <a:spcPct val="0"/>
              </a:spcBef>
              <a:spcAft>
                <a:spcPct val="0"/>
              </a:spcAft>
              <a:defRPr/>
            </a:pPr>
            <a:endParaRPr lang="fr-FR" sz="1400" dirty="0">
              <a:solidFill>
                <a:srgbClr val="1F497D">
                  <a:lumMod val="75000"/>
                </a:srgbClr>
              </a:solidFill>
              <a:latin typeface="Arial" charset="0"/>
              <a:cs typeface="Arial" charset="0"/>
            </a:endParaRPr>
          </a:p>
          <a:p>
            <a:pPr marL="214313" lvl="0" indent="-214313" algn="just" defTabSz="685800" fontAlgn="base">
              <a:spcBef>
                <a:spcPct val="0"/>
              </a:spcBef>
              <a:spcAft>
                <a:spcPct val="0"/>
              </a:spcAft>
              <a:buFont typeface="Wingdings" panose="05000000000000000000" pitchFamily="2" charset="2"/>
              <a:buChar char="§"/>
              <a:defRPr/>
            </a:pPr>
            <a:r>
              <a:rPr lang="fr-FR" sz="1400" b="1" dirty="0">
                <a:solidFill>
                  <a:srgbClr val="1F497D">
                    <a:lumMod val="75000"/>
                  </a:srgbClr>
                </a:solidFill>
                <a:latin typeface="Arial" charset="0"/>
                <a:cs typeface="Arial" charset="0"/>
              </a:rPr>
              <a:t>Développer l’usage d’outils et de techniques de traitement :</a:t>
            </a:r>
            <a:r>
              <a:rPr lang="fr-FR" sz="1400" dirty="0">
                <a:solidFill>
                  <a:srgbClr val="1F497D">
                    <a:lumMod val="75000"/>
                  </a:srgbClr>
                </a:solidFill>
                <a:latin typeface="Arial" charset="0"/>
                <a:cs typeface="Arial" charset="0"/>
              </a:rPr>
              <a:t> établissement d’une trousse à outils TDM à l’usage des chercheurs de toutes disciplines</a:t>
            </a:r>
          </a:p>
          <a:p>
            <a:pPr marL="214313" lvl="0" indent="-214313" algn="just" defTabSz="685800" fontAlgn="base">
              <a:spcBef>
                <a:spcPct val="0"/>
              </a:spcBef>
              <a:spcAft>
                <a:spcPct val="0"/>
              </a:spcAft>
              <a:buFont typeface="Wingdings" panose="05000000000000000000" pitchFamily="2" charset="2"/>
              <a:buChar char="§"/>
              <a:defRPr/>
            </a:pPr>
            <a:endParaRPr lang="fr-FR" sz="1400" dirty="0">
              <a:solidFill>
                <a:srgbClr val="1F497D">
                  <a:lumMod val="75000"/>
                </a:srgbClr>
              </a:solidFill>
              <a:latin typeface="Arial" charset="0"/>
              <a:cs typeface="Arial" charset="0"/>
            </a:endParaRPr>
          </a:p>
          <a:p>
            <a:pPr marL="214313" lvl="0" indent="-214313" algn="just" defTabSz="685800" fontAlgn="base">
              <a:spcBef>
                <a:spcPct val="0"/>
              </a:spcBef>
              <a:spcAft>
                <a:spcPct val="0"/>
              </a:spcAft>
              <a:buFont typeface="Wingdings" panose="05000000000000000000" pitchFamily="2" charset="2"/>
              <a:buChar char="§"/>
              <a:defRPr/>
            </a:pPr>
            <a:r>
              <a:rPr lang="fr-FR" sz="1400" b="1" dirty="0">
                <a:solidFill>
                  <a:srgbClr val="1F497D">
                    <a:lumMod val="75000"/>
                  </a:srgbClr>
                </a:solidFill>
                <a:latin typeface="Arial" charset="0"/>
                <a:cs typeface="Arial" charset="0"/>
              </a:rPr>
              <a:t>Veiller au cadre législatif qui doit autoriser la fouille des textes et données</a:t>
            </a:r>
            <a:r>
              <a:rPr lang="fr-FR" sz="1400" dirty="0">
                <a:solidFill>
                  <a:srgbClr val="1F497D">
                    <a:lumMod val="75000"/>
                  </a:srgbClr>
                </a:solidFill>
                <a:latin typeface="Arial" charset="0"/>
                <a:cs typeface="Arial" charset="0"/>
              </a:rPr>
              <a:t>, en relation avec la loi numérique (2016) et la directive européenne (mars 2019) : accompagner, traduire, informer</a:t>
            </a:r>
          </a:p>
          <a:p>
            <a:pPr marL="0" marR="0" lvl="0" indent="0" algn="just" defTabSz="6858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1F497D">
                  <a:lumMod val="75000"/>
                </a:srgbClr>
              </a:solidFill>
              <a:effectLst/>
              <a:uLnTx/>
              <a:uFillTx/>
              <a:latin typeface="Arial" charset="0"/>
              <a:cs typeface="Arial" charset="0"/>
            </a:endParaRPr>
          </a:p>
        </p:txBody>
      </p:sp>
    </p:spTree>
    <p:extLst>
      <p:ext uri="{BB962C8B-B14F-4D97-AF65-F5344CB8AC3E}">
        <p14:creationId xmlns:p14="http://schemas.microsoft.com/office/powerpoint/2010/main" val="15406404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09614" y="89826"/>
            <a:ext cx="6374235" cy="359859"/>
          </a:xfrm>
        </p:spPr>
        <p:txBody>
          <a:bodyPr/>
          <a:lstStyle/>
          <a:p>
            <a:r>
              <a:rPr lang="fr-FR" sz="1800" dirty="0"/>
              <a:t>Evaluation et Science Ouverte</a:t>
            </a:r>
          </a:p>
        </p:txBody>
      </p:sp>
      <p:sp>
        <p:nvSpPr>
          <p:cNvPr id="5" name="Espace réservé du texte 3"/>
          <p:cNvSpPr>
            <a:spLocks noGrp="1"/>
          </p:cNvSpPr>
          <p:nvPr>
            <p:ph type="body" sz="quarter" idx="4294967295"/>
          </p:nvPr>
        </p:nvSpPr>
        <p:spPr bwMode="gray">
          <a:xfrm>
            <a:off x="763474" y="741065"/>
            <a:ext cx="7200000" cy="3165455"/>
          </a:xfrm>
          <a:prstGeom prst="rect">
            <a:avLst/>
          </a:prstGeom>
        </p:spPr>
        <p:txBody>
          <a:bodyPr>
            <a:normAutofit/>
          </a:bodyPr>
          <a:lstStyle/>
          <a:p>
            <a:pPr marL="0" indent="0">
              <a:buNone/>
            </a:pPr>
            <a:r>
              <a:rPr lang="fr-FR" sz="1600" dirty="0">
                <a:solidFill>
                  <a:srgbClr val="002060"/>
                </a:solidFill>
              </a:rPr>
              <a:t>Généralisation de 4 principes communs pour les évaluations </a:t>
            </a:r>
            <a:r>
              <a:rPr lang="fr-FR" sz="1600" dirty="0" smtClean="0">
                <a:solidFill>
                  <a:srgbClr val="002060"/>
                </a:solidFill>
              </a:rPr>
              <a:t>individuelles</a:t>
            </a:r>
            <a:endParaRPr lang="fr-FR" sz="1600" dirty="0">
              <a:solidFill>
                <a:srgbClr val="002060"/>
              </a:solidFill>
            </a:endParaRPr>
          </a:p>
          <a:p>
            <a:pPr marL="539750" indent="-180975">
              <a:spcBef>
                <a:spcPts val="600"/>
              </a:spcBef>
              <a:buClr>
                <a:schemeClr val="tx2"/>
              </a:buClr>
              <a:buFont typeface="+mj-lt"/>
              <a:buAutoNum type="arabicPeriod"/>
            </a:pPr>
            <a:r>
              <a:rPr lang="fr-FR" sz="1600" b="1" dirty="0">
                <a:solidFill>
                  <a:srgbClr val="002060"/>
                </a:solidFill>
              </a:rPr>
              <a:t>Ce sont les résultats eux-mêmes qui doivent être évalué</a:t>
            </a:r>
            <a:r>
              <a:rPr lang="fr-FR" sz="1600" dirty="0">
                <a:solidFill>
                  <a:srgbClr val="002060"/>
                </a:solidFill>
              </a:rPr>
              <a:t>s, et non pas le fait qu’ils aient pu être publiés dans une revue prestigieuse ou autre media réputé </a:t>
            </a:r>
            <a:endParaRPr lang="en-GB" sz="1600" dirty="0">
              <a:solidFill>
                <a:srgbClr val="002060"/>
              </a:solidFill>
              <a:cs typeface="Arial" panose="020B0604020202020204" pitchFamily="34" charset="0"/>
            </a:endParaRPr>
          </a:p>
          <a:p>
            <a:pPr marL="539750" indent="-180975">
              <a:spcBef>
                <a:spcPts val="600"/>
              </a:spcBef>
              <a:buClr>
                <a:schemeClr val="tx2"/>
              </a:buClr>
              <a:buFont typeface="+mj-lt"/>
              <a:buAutoNum type="arabicPeriod"/>
            </a:pPr>
            <a:r>
              <a:rPr lang="fr-FR" sz="1600" b="1" dirty="0">
                <a:solidFill>
                  <a:srgbClr val="002060"/>
                </a:solidFill>
              </a:rPr>
              <a:t>Pour chacune des productions citées dans les dossiers d’</a:t>
            </a:r>
            <a:r>
              <a:rPr lang="fr-FR" sz="1600" b="1" dirty="0" err="1">
                <a:solidFill>
                  <a:srgbClr val="002060"/>
                </a:solidFill>
              </a:rPr>
              <a:t>évaluation,es</a:t>
            </a:r>
            <a:r>
              <a:rPr lang="fr-FR" sz="1600" b="1" dirty="0">
                <a:solidFill>
                  <a:srgbClr val="002060"/>
                </a:solidFill>
              </a:rPr>
              <a:t> chercheurs doivent en expliquer la portée, l’impact, et la contribution personnelle qu’ils y ont apportée</a:t>
            </a:r>
            <a:endParaRPr lang="en-GB" sz="1600" dirty="0">
              <a:solidFill>
                <a:srgbClr val="002060"/>
              </a:solidFill>
              <a:cs typeface="Arial" panose="020B0604020202020204" pitchFamily="34" charset="0"/>
            </a:endParaRPr>
          </a:p>
          <a:p>
            <a:pPr marL="539750" indent="-180975">
              <a:spcBef>
                <a:spcPts val="600"/>
              </a:spcBef>
              <a:buClr>
                <a:schemeClr val="tx2"/>
              </a:buClr>
              <a:buFont typeface="+mj-lt"/>
              <a:buAutoNum type="arabicPeriod"/>
            </a:pPr>
            <a:r>
              <a:rPr lang="fr-FR" sz="1600" b="1" dirty="0">
                <a:solidFill>
                  <a:srgbClr val="002060"/>
                </a:solidFill>
                <a:cs typeface="Arial" panose="020B0604020202020204" pitchFamily="34" charset="0"/>
              </a:rPr>
              <a:t>Tous </a:t>
            </a:r>
            <a:r>
              <a:rPr lang="fr-FR" sz="1600" b="1" dirty="0">
                <a:solidFill>
                  <a:srgbClr val="002060"/>
                </a:solidFill>
              </a:rPr>
              <a:t>les types de production doivent pouvoir être des éléments de l’évaluation</a:t>
            </a:r>
          </a:p>
          <a:p>
            <a:pPr marL="539750" indent="-180975">
              <a:spcBef>
                <a:spcPts val="600"/>
              </a:spcBef>
              <a:buClr>
                <a:schemeClr val="tx2"/>
              </a:buClr>
              <a:buFont typeface="+mj-lt"/>
              <a:buAutoNum type="arabicPeriod"/>
            </a:pPr>
            <a:r>
              <a:rPr lang="fr-FR" sz="1600" b="1" dirty="0">
                <a:solidFill>
                  <a:srgbClr val="002060"/>
                </a:solidFill>
                <a:cs typeface="Arial" panose="020B0604020202020204" pitchFamily="34" charset="0"/>
              </a:rPr>
              <a:t>Toutes les productions citées dans les dossiers d’évaluation doivent être accessibles </a:t>
            </a:r>
            <a:r>
              <a:rPr lang="fr-FR" sz="1600" dirty="0">
                <a:solidFill>
                  <a:srgbClr val="002060"/>
                </a:solidFill>
                <a:cs typeface="Arial" panose="020B0604020202020204" pitchFamily="34" charset="0"/>
              </a:rPr>
              <a:t>dans HAL ou éventuellement dans une autre archive ouverte* </a:t>
            </a:r>
            <a:endParaRPr lang="en-US" sz="1600" b="1" u="sng" dirty="0">
              <a:solidFill>
                <a:srgbClr val="002060"/>
              </a:solidFill>
            </a:endParaRPr>
          </a:p>
        </p:txBody>
      </p:sp>
      <p:sp>
        <p:nvSpPr>
          <p:cNvPr id="7" name="ZoneTexte 6">
            <a:extLst>
              <a:ext uri="{FF2B5EF4-FFF2-40B4-BE49-F238E27FC236}">
                <a16:creationId xmlns:a16="http://schemas.microsoft.com/office/drawing/2014/main" xmlns="" id="{8DEFE81E-79E7-CC49-BEC8-7656E724AB5E}"/>
              </a:ext>
            </a:extLst>
          </p:cNvPr>
          <p:cNvSpPr txBox="1"/>
          <p:nvPr/>
        </p:nvSpPr>
        <p:spPr>
          <a:xfrm>
            <a:off x="585480" y="3794688"/>
            <a:ext cx="672626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alibri"/>
                <a:ea typeface="+mn-ea"/>
                <a:cs typeface="+mn-cs"/>
              </a:rPr>
              <a:t>*Trois exceptions à cette règle sont recevables :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800" b="0" i="0" u="none" strike="noStrike" kern="1200" cap="none" spc="0" normalizeH="0" baseline="0" noProof="0" dirty="0">
                <a:ln>
                  <a:noFill/>
                </a:ln>
                <a:solidFill>
                  <a:prstClr val="black"/>
                </a:solidFill>
                <a:effectLst/>
                <a:uLnTx/>
                <a:uFillTx/>
                <a:latin typeface="Calibri"/>
                <a:ea typeface="+mn-ea"/>
                <a:cs typeface="+mn-cs"/>
              </a:rPr>
              <a:t>Les résultats trop récents peuvent être sous embargo. Auquel cas ils doivent quand même avoir été déposés dans HAL, avec une durée d’embargo ne dépassant pas ceux prévus par la loi (6 mois en STM, et 12 mois pour les SHS). Ils sont alors fournis par un lien privé dans HAL (ou alors dans le dossier).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800" b="0" i="0" u="none" strike="noStrike" kern="1200" cap="none" spc="0" normalizeH="0" baseline="0" noProof="0" dirty="0">
                <a:ln>
                  <a:noFill/>
                </a:ln>
                <a:solidFill>
                  <a:prstClr val="black"/>
                </a:solidFill>
                <a:effectLst/>
                <a:uLnTx/>
                <a:uFillTx/>
                <a:latin typeface="Calibri"/>
                <a:ea typeface="+mn-ea"/>
                <a:cs typeface="+mn-cs"/>
              </a:rPr>
              <a:t>Pour les recrutements, cette règle ne peut pas être absolue pour les candidats exerçant à l’étranger dans des institutions étrangères ou internationales, ou des institutions privées.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fr-FR" sz="800" b="0" i="0" u="none" strike="noStrike" kern="1200" cap="none" spc="0" normalizeH="0" baseline="0" noProof="0" dirty="0">
                <a:ln>
                  <a:noFill/>
                </a:ln>
                <a:solidFill>
                  <a:prstClr val="black"/>
                </a:solidFill>
                <a:effectLst/>
                <a:uLnTx/>
                <a:uFillTx/>
                <a:latin typeface="Calibri"/>
                <a:ea typeface="+mn-ea"/>
                <a:cs typeface="+mn-cs"/>
              </a:rPr>
              <a:t>Le type de production peut ne pas être accepté dans HAL. </a:t>
            </a:r>
          </a:p>
        </p:txBody>
      </p:sp>
    </p:spTree>
    <p:extLst>
      <p:ext uri="{BB962C8B-B14F-4D97-AF65-F5344CB8AC3E}">
        <p14:creationId xmlns:p14="http://schemas.microsoft.com/office/powerpoint/2010/main" val="1450743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86E020FE-E008-8B41-866F-FCAD9B17C805}"/>
              </a:ext>
            </a:extLst>
          </p:cNvPr>
          <p:cNvSpPr>
            <a:spLocks noGrp="1"/>
          </p:cNvSpPr>
          <p:nvPr>
            <p:ph type="title"/>
          </p:nvPr>
        </p:nvSpPr>
        <p:spPr>
          <a:xfrm>
            <a:off x="1115396" y="0"/>
            <a:ext cx="7015144" cy="581271"/>
          </a:xfrm>
        </p:spPr>
        <p:txBody>
          <a:bodyPr/>
          <a:lstStyle/>
          <a:p>
            <a:r>
              <a:rPr lang="fr-FR" sz="1800" dirty="0"/>
              <a:t>Feuille de route du CNRS pour la Science </a:t>
            </a:r>
            <a:r>
              <a:rPr lang="fr-FR" sz="1800" dirty="0" smtClean="0"/>
              <a:t>Ouverte : c’est aussi</a:t>
            </a:r>
            <a:endParaRPr lang="fr-FR" sz="1800" dirty="0"/>
          </a:p>
        </p:txBody>
      </p:sp>
      <p:sp>
        <p:nvSpPr>
          <p:cNvPr id="6" name="Espace réservé du texte 4"/>
          <p:cNvSpPr>
            <a:spLocks noGrp="1"/>
          </p:cNvSpPr>
          <p:nvPr>
            <p:ph type="body" sz="quarter" idx="4294967295"/>
          </p:nvPr>
        </p:nvSpPr>
        <p:spPr>
          <a:xfrm>
            <a:off x="897609" y="950277"/>
            <a:ext cx="7232931" cy="3773459"/>
          </a:xfrm>
          <a:prstGeom prst="rect">
            <a:avLst/>
          </a:prstGeom>
        </p:spPr>
        <p:txBody>
          <a:bodyPr>
            <a:noAutofit/>
          </a:bodyPr>
          <a:lstStyle/>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chemeClr val="accent5">
                    <a:lumMod val="75000"/>
                  </a:schemeClr>
                </a:solidFill>
                <a:cs typeface="Arial" charset="0"/>
              </a:rPr>
              <a:t>100% de publications en accès ouvert et </a:t>
            </a:r>
            <a:r>
              <a:rPr lang="fr-FR" sz="1600" b="1" dirty="0" err="1">
                <a:solidFill>
                  <a:schemeClr val="accent5">
                    <a:lumMod val="75000"/>
                  </a:schemeClr>
                </a:solidFill>
                <a:cs typeface="Arial" charset="0"/>
              </a:rPr>
              <a:t>ré-utilisables</a:t>
            </a:r>
            <a:endParaRPr lang="fr-FR" sz="1600" dirty="0">
              <a:solidFill>
                <a:schemeClr val="accent5">
                  <a:lumMod val="75000"/>
                </a:schemeClr>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endParaRPr lang="fr-FR" sz="1600" dirty="0">
              <a:solidFill>
                <a:schemeClr val="accent5">
                  <a:lumMod val="75000"/>
                </a:schemeClr>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chemeClr val="accent5">
                    <a:lumMod val="75000"/>
                  </a:schemeClr>
                </a:solidFill>
                <a:cs typeface="Arial" charset="0"/>
              </a:rPr>
              <a:t>Des données de la recherche FAIR-</a:t>
            </a:r>
            <a:r>
              <a:rPr lang="fr-FR" sz="1600" b="1" dirty="0" err="1">
                <a:solidFill>
                  <a:schemeClr val="accent5">
                    <a:lumMod val="75000"/>
                  </a:schemeClr>
                </a:solidFill>
                <a:cs typeface="Arial" charset="0"/>
              </a:rPr>
              <a:t>isées</a:t>
            </a:r>
            <a:endParaRPr lang="fr-FR" sz="1600" dirty="0">
              <a:solidFill>
                <a:schemeClr val="accent5">
                  <a:lumMod val="75000"/>
                </a:schemeClr>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endParaRPr lang="fr-FR" sz="1600" dirty="0">
              <a:solidFill>
                <a:schemeClr val="accent5">
                  <a:lumMod val="75000"/>
                </a:schemeClr>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chemeClr val="accent5">
                    <a:lumMod val="75000"/>
                  </a:schemeClr>
                </a:solidFill>
                <a:cs typeface="Arial" charset="0"/>
              </a:rPr>
              <a:t>Promouvoir l’utilisation d’outils pour l’analyse et la fouille des textes et de données</a:t>
            </a:r>
          </a:p>
          <a:p>
            <a:pPr fontAlgn="base">
              <a:spcBef>
                <a:spcPct val="0"/>
              </a:spcBef>
              <a:spcAft>
                <a:spcPct val="0"/>
              </a:spcAft>
              <a:buClr>
                <a:schemeClr val="accent5">
                  <a:lumMod val="75000"/>
                </a:schemeClr>
              </a:buClr>
              <a:buFont typeface="Wingdings" panose="05000000000000000000" pitchFamily="2" charset="2"/>
              <a:buChar char="§"/>
            </a:pPr>
            <a:endParaRPr lang="fr-FR" sz="1600" b="1" dirty="0">
              <a:solidFill>
                <a:schemeClr val="accent5">
                  <a:lumMod val="75000"/>
                </a:schemeClr>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chemeClr val="accent5">
                    <a:lumMod val="75000"/>
                  </a:schemeClr>
                </a:solidFill>
                <a:cs typeface="Arial" charset="0"/>
              </a:rPr>
              <a:t>L’évaluation individuelle des chercheurs </a:t>
            </a:r>
          </a:p>
          <a:p>
            <a:pPr fontAlgn="base">
              <a:spcBef>
                <a:spcPct val="0"/>
              </a:spcBef>
              <a:spcAft>
                <a:spcPct val="0"/>
              </a:spcAft>
              <a:buClr>
                <a:schemeClr val="accent5">
                  <a:lumMod val="75000"/>
                </a:schemeClr>
              </a:buClr>
              <a:buFont typeface="Wingdings" panose="05000000000000000000" pitchFamily="2" charset="2"/>
              <a:buChar char="§"/>
            </a:pPr>
            <a:endParaRPr lang="fr-FR" sz="1600" b="1" dirty="0">
              <a:solidFill>
                <a:schemeClr val="accent5">
                  <a:lumMod val="75000"/>
                </a:schemeClr>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rgbClr val="C00000"/>
                </a:solidFill>
                <a:cs typeface="Arial" charset="0"/>
              </a:rPr>
              <a:t>Un plan de formation et compétences </a:t>
            </a:r>
          </a:p>
          <a:p>
            <a:pPr fontAlgn="base">
              <a:spcBef>
                <a:spcPct val="0"/>
              </a:spcBef>
              <a:spcAft>
                <a:spcPct val="0"/>
              </a:spcAft>
              <a:buClr>
                <a:schemeClr val="accent5">
                  <a:lumMod val="75000"/>
                </a:schemeClr>
              </a:buClr>
              <a:buFont typeface="Wingdings" panose="05000000000000000000" pitchFamily="2" charset="2"/>
              <a:buChar char="§"/>
            </a:pPr>
            <a:endParaRPr lang="fr-FR" sz="1600" b="1" dirty="0">
              <a:solidFill>
                <a:srgbClr val="C00000"/>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rgbClr val="C00000"/>
                </a:solidFill>
                <a:cs typeface="Arial" charset="0"/>
              </a:rPr>
              <a:t>Une stratégie internationale</a:t>
            </a:r>
          </a:p>
          <a:p>
            <a:pPr fontAlgn="base">
              <a:spcBef>
                <a:spcPct val="0"/>
              </a:spcBef>
              <a:spcAft>
                <a:spcPct val="0"/>
              </a:spcAft>
              <a:buClr>
                <a:schemeClr val="accent5">
                  <a:lumMod val="75000"/>
                </a:schemeClr>
              </a:buClr>
              <a:buFont typeface="Wingdings" panose="05000000000000000000" pitchFamily="2" charset="2"/>
              <a:buChar char="§"/>
            </a:pPr>
            <a:endParaRPr lang="fr-FR" sz="1600" b="1" dirty="0">
              <a:solidFill>
                <a:srgbClr val="C00000"/>
              </a:solidFill>
              <a:cs typeface="Arial" charset="0"/>
            </a:endParaRPr>
          </a:p>
          <a:p>
            <a:pPr fontAlgn="base">
              <a:spcBef>
                <a:spcPct val="0"/>
              </a:spcBef>
              <a:spcAft>
                <a:spcPct val="0"/>
              </a:spcAft>
              <a:buClr>
                <a:schemeClr val="accent5">
                  <a:lumMod val="75000"/>
                </a:schemeClr>
              </a:buClr>
              <a:buFont typeface="Wingdings" panose="05000000000000000000" pitchFamily="2" charset="2"/>
              <a:buChar char="§"/>
            </a:pPr>
            <a:r>
              <a:rPr lang="fr-FR" sz="1600" b="1" dirty="0">
                <a:solidFill>
                  <a:srgbClr val="C00000"/>
                </a:solidFill>
                <a:cs typeface="Arial" charset="0"/>
              </a:rPr>
              <a:t>Un plan d’implication des chercheurs et des chercheuses</a:t>
            </a:r>
            <a:endParaRPr lang="fr-FR" sz="1600" dirty="0">
              <a:solidFill>
                <a:srgbClr val="C00000"/>
              </a:solidFill>
              <a:cs typeface="Arial" charset="0"/>
            </a:endParaRPr>
          </a:p>
        </p:txBody>
      </p:sp>
    </p:spTree>
    <p:extLst>
      <p:ext uri="{BB962C8B-B14F-4D97-AF65-F5344CB8AC3E}">
        <p14:creationId xmlns:p14="http://schemas.microsoft.com/office/powerpoint/2010/main" val="24827581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_CNRS_2019_def" id="{A22126CF-E991-6146-B806-4906C35B0DDD}" vid="{31BF5886-8832-9B49-AE2B-913C05BFB1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79221DD5918749B8708828EF9C710B" ma:contentTypeVersion="1" ma:contentTypeDescription="Crée un document." ma:contentTypeScope="" ma:versionID="9f8bc4ae65db5b3847c6efdf31ebe6b3">
  <xsd:schema xmlns:xsd="http://www.w3.org/2001/XMLSchema" xmlns:xs="http://www.w3.org/2001/XMLSchema" xmlns:p="http://schemas.microsoft.com/office/2006/metadata/properties" xmlns:ns1="http://schemas.microsoft.com/sharepoint/v3" targetNamespace="http://schemas.microsoft.com/office/2006/metadata/properties" ma:root="true" ma:fieldsID="62e97f2b4d9f3aeac32dd39fbd04568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209BC-259C-4250-9DB8-95B1C1F5ABB5}">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CBFB7F4-8909-4EF1-ADC0-7366337A3E59}">
  <ds:schemaRefs>
    <ds:schemaRef ds:uri="http://schemas.microsoft.com/sharepoint/v3/contenttype/forms"/>
  </ds:schemaRefs>
</ds:datastoreItem>
</file>

<file path=customXml/itemProps3.xml><?xml version="1.0" encoding="utf-8"?>
<ds:datastoreItem xmlns:ds="http://schemas.openxmlformats.org/officeDocument/2006/customXml" ds:itemID="{715C7941-B8BB-4790-A5A4-D696FB6BD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PPT_CNRS_2019_def</Template>
  <TotalTime>2034</TotalTime>
  <Words>1564</Words>
  <Application>Microsoft Macintosh PowerPoint</Application>
  <PresentationFormat>Présentation à l'écran (16:9)</PresentationFormat>
  <Paragraphs>500</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Calibri</vt:lpstr>
      <vt:lpstr>Arial Narrow</vt:lpstr>
      <vt:lpstr>Arial Black</vt:lpstr>
      <vt:lpstr>Cambria</vt:lpstr>
      <vt:lpstr>Masque titre du document</vt:lpstr>
      <vt:lpstr>Présentation PowerPoint</vt:lpstr>
      <vt:lpstr>EOSC – European Open Science Cloud</vt:lpstr>
      <vt:lpstr>CNRS – Construction d’un plan données (2020)</vt:lpstr>
      <vt:lpstr>Feuille de route du CNRS pour la Science Ouverte</vt:lpstr>
      <vt:lpstr>Publications : 100% accessibles et ré-utilisables</vt:lpstr>
      <vt:lpstr>FAIR-isation des données de la recherche Faciles à trouver, Accessibles, Interopérables, Réutilisables</vt:lpstr>
      <vt:lpstr>Fouille et analyse des textes et données</vt:lpstr>
      <vt:lpstr>Evaluation et Science Ouverte</vt:lpstr>
      <vt:lpstr>Feuille de route du CNRS pour la Science Ouverte : c’est aussi</vt:lpstr>
      <vt:lpstr>EOSC – La genèse de cette journée</vt:lpstr>
      <vt:lpstr>Construction de l’EOSC : qu’est-ce que c’est?</vt:lpstr>
      <vt:lpstr>EOSC – Projets CNRS – état des lieux des Instituts</vt:lpstr>
      <vt:lpstr>EOSC – Projets CNRS – état des lieux des Instituts</vt:lpstr>
      <vt:lpstr>EOSC – Domaines d’intérêt – état des lieux des Instituts</vt:lpstr>
      <vt:lpstr>Appels INFRAEOSC 2020 – Horizon 2020 </vt:lpstr>
    </vt:vector>
  </TitlesOfParts>
  <Manager/>
  <Company>CNRS-DR16</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CNRS</dc:subject>
  <dc:creator>ROUSSET Sylvie</dc:creator>
  <cp:keywords/>
  <dc:description/>
  <cp:lastModifiedBy>BECKMANN Volker</cp:lastModifiedBy>
  <cp:revision>121</cp:revision>
  <cp:lastPrinted>2019-09-30T11:21:50Z</cp:lastPrinted>
  <dcterms:created xsi:type="dcterms:W3CDTF">2019-08-02T15:38:25Z</dcterms:created>
  <dcterms:modified xsi:type="dcterms:W3CDTF">2020-01-21T20:10:14Z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0x010100A979221DD5918749B8708828EF9C710B</vt:lpwstr>
  </property>
</Properties>
</file>