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8" r:id="rId3"/>
    <p:sldId id="259" r:id="rId4"/>
    <p:sldId id="260" r:id="rId5"/>
    <p:sldId id="261" r:id="rId6"/>
    <p:sldId id="262" r:id="rId7"/>
    <p:sldId id="295" r:id="rId8"/>
    <p:sldId id="263" r:id="rId9"/>
    <p:sldId id="265" r:id="rId10"/>
    <p:sldId id="266" r:id="rId11"/>
    <p:sldId id="267" r:id="rId12"/>
    <p:sldId id="264" r:id="rId13"/>
    <p:sldId id="270" r:id="rId14"/>
    <p:sldId id="271" r:id="rId15"/>
    <p:sldId id="268" r:id="rId16"/>
    <p:sldId id="269" r:id="rId17"/>
    <p:sldId id="294" r:id="rId18"/>
    <p:sldId id="272" r:id="rId19"/>
    <p:sldId id="273" r:id="rId20"/>
    <p:sldId id="278" r:id="rId21"/>
    <p:sldId id="274" r:id="rId22"/>
    <p:sldId id="280" r:id="rId23"/>
    <p:sldId id="299" r:id="rId24"/>
    <p:sldId id="300" r:id="rId25"/>
    <p:sldId id="289" r:id="rId26"/>
    <p:sldId id="290" r:id="rId27"/>
    <p:sldId id="291" r:id="rId28"/>
    <p:sldId id="301" r:id="rId29"/>
    <p:sldId id="302" r:id="rId30"/>
    <p:sldId id="282" r:id="rId31"/>
    <p:sldId id="284" r:id="rId32"/>
    <p:sldId id="285" r:id="rId33"/>
    <p:sldId id="286" r:id="rId34"/>
    <p:sldId id="287" r:id="rId35"/>
    <p:sldId id="283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3" r:id="rId44"/>
    <p:sldId id="314" r:id="rId45"/>
    <p:sldId id="315" r:id="rId46"/>
    <p:sldId id="317" r:id="rId47"/>
    <p:sldId id="311" r:id="rId48"/>
    <p:sldId id="327" r:id="rId49"/>
    <p:sldId id="318" r:id="rId50"/>
    <p:sldId id="320" r:id="rId51"/>
    <p:sldId id="321" r:id="rId52"/>
    <p:sldId id="322" r:id="rId53"/>
    <p:sldId id="323" r:id="rId54"/>
    <p:sldId id="324" r:id="rId55"/>
    <p:sldId id="325" r:id="rId56"/>
    <p:sldId id="298" r:id="rId57"/>
    <p:sldId id="297" r:id="rId58"/>
    <p:sldId id="296" r:id="rId59"/>
    <p:sldId id="276" r:id="rId60"/>
    <p:sldId id="316" r:id="rId61"/>
    <p:sldId id="319" r:id="rId62"/>
    <p:sldId id="326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00"/>
    <a:srgbClr val="D60093"/>
    <a:srgbClr val="0000FF"/>
    <a:srgbClr val="0033CC"/>
    <a:srgbClr val="009688"/>
    <a:srgbClr val="99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0" autoAdjust="0"/>
    <p:restoredTop sz="94556" autoAdjust="0"/>
  </p:normalViewPr>
  <p:slideViewPr>
    <p:cSldViewPr snapToGrid="0" showGuides="1">
      <p:cViewPr varScale="1">
        <p:scale>
          <a:sx n="66" d="100"/>
          <a:sy n="66" d="100"/>
        </p:scale>
        <p:origin x="-8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E90F-384C-492A-81A9-60D81480CF17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D7EB-B26B-4BAE-B197-5AAC3107C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7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68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41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8"/>
          <a:stretch/>
        </p:blipFill>
        <p:spPr>
          <a:xfrm>
            <a:off x="5750456" y="0"/>
            <a:ext cx="3402446" cy="11041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/>
          <a:stretch/>
        </p:blipFill>
        <p:spPr>
          <a:xfrm>
            <a:off x="0" y="5833872"/>
            <a:ext cx="2035886" cy="10241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1" y="6238025"/>
            <a:ext cx="495300" cy="4953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0" y="6174377"/>
            <a:ext cx="2770876" cy="674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13" y="1"/>
            <a:ext cx="9132887" cy="87989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8229600" cy="4987476"/>
          </a:xfrm>
        </p:spPr>
        <p:txBody>
          <a:bodyPr/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76970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42" y="6366597"/>
            <a:ext cx="885103" cy="415233"/>
          </a:xfrm>
          <a:prstGeom prst="rect">
            <a:avLst/>
          </a:prstGeom>
        </p:spPr>
      </p:pic>
      <p:cxnSp>
        <p:nvCxnSpPr>
          <p:cNvPr id="5" name="Connecteur droit 4"/>
          <p:cNvCxnSpPr/>
          <p:nvPr userDrawn="1"/>
        </p:nvCxnSpPr>
        <p:spPr>
          <a:xfrm>
            <a:off x="242047" y="887506"/>
            <a:ext cx="8663204" cy="0"/>
          </a:xfrm>
          <a:prstGeom prst="line">
            <a:avLst/>
          </a:prstGeom>
          <a:ln w="57150">
            <a:solidFill>
              <a:srgbClr val="CC00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6366596"/>
            <a:ext cx="1333799" cy="414213"/>
          </a:xfrm>
          <a:prstGeom prst="rect">
            <a:avLst/>
          </a:prstGeom>
        </p:spPr>
      </p:pic>
      <p:sp>
        <p:nvSpPr>
          <p:cNvPr id="2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GW - ET Project</a:t>
            </a:r>
            <a:br>
              <a:rPr lang="fr-FR" dirty="0" smtClean="0"/>
            </a:br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21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144897" y="6524088"/>
            <a:ext cx="873046" cy="217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3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8"/>
          <a:stretch/>
        </p:blipFill>
        <p:spPr>
          <a:xfrm>
            <a:off x="5750456" y="0"/>
            <a:ext cx="3402446" cy="110418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/>
          <a:stretch/>
        </p:blipFill>
        <p:spPr>
          <a:xfrm>
            <a:off x="0" y="5833872"/>
            <a:ext cx="2035886" cy="102412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07" y="6238025"/>
            <a:ext cx="495300" cy="4953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0" y="6174377"/>
            <a:ext cx="2770876" cy="674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3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242047" y="887506"/>
            <a:ext cx="8663204" cy="0"/>
          </a:xfrm>
          <a:prstGeom prst="line">
            <a:avLst/>
          </a:prstGeom>
          <a:ln w="57150">
            <a:solidFill>
              <a:srgbClr val="CC00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42" y="6366597"/>
            <a:ext cx="885103" cy="41523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6366596"/>
            <a:ext cx="1333799" cy="414213"/>
          </a:xfrm>
          <a:prstGeom prst="rect">
            <a:avLst/>
          </a:prstGeom>
        </p:spPr>
      </p:pic>
      <p:sp>
        <p:nvSpPr>
          <p:cNvPr id="1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GW - ET Project</a:t>
            </a:r>
            <a:br>
              <a:rPr lang="fr-FR" dirty="0" smtClean="0"/>
            </a:br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21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144897" y="6524088"/>
            <a:ext cx="873046" cy="217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9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8"/>
          <a:stretch/>
        </p:blipFill>
        <p:spPr>
          <a:xfrm>
            <a:off x="5750456" y="0"/>
            <a:ext cx="3402446" cy="110418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/>
          <a:stretch/>
        </p:blipFill>
        <p:spPr>
          <a:xfrm>
            <a:off x="0" y="5833872"/>
            <a:ext cx="2035886" cy="10241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07" y="6238025"/>
            <a:ext cx="495300" cy="495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0" y="6174377"/>
            <a:ext cx="2770876" cy="674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13" y="1"/>
            <a:ext cx="9132887" cy="887506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242047" y="887506"/>
            <a:ext cx="8663204" cy="0"/>
          </a:xfrm>
          <a:prstGeom prst="line">
            <a:avLst/>
          </a:prstGeom>
          <a:ln w="57150">
            <a:solidFill>
              <a:srgbClr val="CC00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42" y="6366597"/>
            <a:ext cx="885103" cy="41523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6366596"/>
            <a:ext cx="1333799" cy="414213"/>
          </a:xfrm>
          <a:prstGeom prst="rect">
            <a:avLst/>
          </a:prstGeom>
        </p:spPr>
      </p:pic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GW - ET Project</a:t>
            </a:r>
            <a:br>
              <a:rPr lang="fr-FR" dirty="0" smtClean="0"/>
            </a:br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19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144897" y="6524088"/>
            <a:ext cx="873046" cy="217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83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0" y="6174377"/>
            <a:ext cx="2770876" cy="674847"/>
          </a:xfrm>
          <a:prstGeom prst="rect">
            <a:avLst/>
          </a:prstGeom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07" y="6238025"/>
            <a:ext cx="495300" cy="495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42" y="6366597"/>
            <a:ext cx="885103" cy="4152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6366596"/>
            <a:ext cx="1333799" cy="414213"/>
          </a:xfrm>
          <a:prstGeom prst="rect">
            <a:avLst/>
          </a:prstGeom>
        </p:spPr>
      </p:pic>
      <p:sp>
        <p:nvSpPr>
          <p:cNvPr id="1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GW - ET Project</a:t>
            </a:r>
            <a:br>
              <a:rPr lang="fr-FR" dirty="0" smtClean="0"/>
            </a:br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16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144897" y="6524088"/>
            <a:ext cx="873046" cy="217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39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7552" y="6356350"/>
            <a:ext cx="699247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GW - ET Project</a:t>
            </a:r>
            <a:br>
              <a:rPr lang="fr-FR" dirty="0" smtClean="0"/>
            </a:br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144897" y="6524088"/>
            <a:ext cx="873046" cy="217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16.02.2019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4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Helvetica" pitchFamily="34" charset="0"/>
        <a:buChar char="●"/>
        <a:defRPr sz="2800" kern="1200">
          <a:solidFill>
            <a:srgbClr val="009688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♦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Helvetica" pitchFamily="34" charset="0"/>
        <a:buChar char="−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Helvetica" pitchFamily="34" charset="0"/>
        <a:buChar char="×"/>
        <a:defRPr sz="1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racedb.ligo.org/superevents/public/O3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2.jpeg"/><Relationship Id="rId4" Type="http://schemas.openxmlformats.org/officeDocument/2006/relationships/image" Target="../media/image40.pn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09.png"/><Relationship Id="rId5" Type="http://schemas.openxmlformats.org/officeDocument/2006/relationships/image" Target="../media/image8.pn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o.org/about.php" TargetMode="External"/><Relationship Id="rId2" Type="http://schemas.openxmlformats.org/officeDocument/2006/relationships/hyperlink" Target="http://public.virgo-gw.eu/the-virgo-collaboration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instein-online.info/spotlights/gw_waves.html" TargetMode="External"/><Relationship Id="rId4" Type="http://schemas.openxmlformats.org/officeDocument/2006/relationships/hyperlink" Target="https://gwic.ligo.org/3Gsubcomm/documents/science-case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06" y="0"/>
            <a:ext cx="9176406" cy="51441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29007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Ondes Gravitationnelles: </a:t>
            </a:r>
            <a:r>
              <a:rPr lang="fr-FR" dirty="0" smtClean="0">
                <a:solidFill>
                  <a:schemeClr val="bg1"/>
                </a:solidFill>
              </a:rPr>
              <a:t/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Einstein </a:t>
            </a:r>
            <a:r>
              <a:rPr lang="fr-FR" dirty="0" err="1">
                <a:solidFill>
                  <a:schemeClr val="bg1"/>
                </a:solidFill>
              </a:rPr>
              <a:t>Telescope</a:t>
            </a:r>
            <a:r>
              <a:rPr lang="fr-FR" dirty="0">
                <a:solidFill>
                  <a:schemeClr val="bg1"/>
                </a:solidFill>
              </a:rPr>
              <a:t> et la nouvelle génération </a:t>
            </a:r>
            <a:r>
              <a:rPr lang="fr-FR" dirty="0" smtClean="0">
                <a:solidFill>
                  <a:schemeClr val="bg1"/>
                </a:solidFill>
              </a:rPr>
              <a:t>des </a:t>
            </a:r>
            <a:r>
              <a:rPr lang="fr-FR" dirty="0">
                <a:solidFill>
                  <a:schemeClr val="bg1"/>
                </a:solidFill>
              </a:rPr>
              <a:t>détecteurs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0497" y="5381142"/>
            <a:ext cx="4245438" cy="918053"/>
          </a:xfrm>
        </p:spPr>
        <p:txBody>
          <a:bodyPr/>
          <a:lstStyle/>
          <a:p>
            <a:r>
              <a:rPr lang="fr-FR" dirty="0" err="1" smtClean="0"/>
              <a:t>Gianpietro</a:t>
            </a:r>
            <a:r>
              <a:rPr lang="fr-FR" dirty="0" smtClean="0"/>
              <a:t> </a:t>
            </a:r>
            <a:r>
              <a:rPr lang="fr-FR" dirty="0" err="1" smtClean="0"/>
              <a:t>Cagnoli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 smtClean="0"/>
              <a:t>gianpietro.cagnoli@univ-lyon1.fr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24" y="5465443"/>
            <a:ext cx="2770876" cy="6748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6" y="5466712"/>
            <a:ext cx="1289660" cy="6050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01" y="6245305"/>
            <a:ext cx="1333799" cy="414213"/>
          </a:xfrm>
          <a:prstGeom prst="rect">
            <a:avLst/>
          </a:prstGeom>
        </p:spPr>
      </p:pic>
      <p:pic>
        <p:nvPicPr>
          <p:cNvPr id="8" name="Immagine 6" descr="ET-new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540" y="185738"/>
            <a:ext cx="2340043" cy="7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/>
              <a:t>Un joli dessin animé!</a:t>
            </a:r>
          </a:p>
        </p:txBody>
      </p:sp>
      <p:pic>
        <p:nvPicPr>
          <p:cNvPr id="7" name="All spiral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96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0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3" y="1025236"/>
            <a:ext cx="8957071" cy="485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" y="46521"/>
            <a:ext cx="8943504" cy="5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422935" y="570310"/>
            <a:ext cx="206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Phys. </a:t>
            </a:r>
            <a:r>
              <a:rPr lang="fr-FR" sz="1600" b="1" dirty="0" err="1"/>
              <a:t>Rev</a:t>
            </a:r>
            <a:r>
              <a:rPr lang="fr-FR" sz="1600" b="1" dirty="0"/>
              <a:t>. X 9, </a:t>
            </a:r>
            <a:r>
              <a:rPr lang="fr-FR" sz="1600" b="1" dirty="0" smtClean="0"/>
              <a:t>031040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1006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La performance des 3 détecteurs en O2</a:t>
            </a:r>
            <a:endParaRPr lang="fr-FR" dirty="0"/>
          </a:p>
        </p:txBody>
      </p:sp>
      <p:pic>
        <p:nvPicPr>
          <p:cNvPr id="7" name="Picture 2" descr="https://www.ligo.org/science/Publication-O2Catalog/images/fig1a_o2-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1058383"/>
            <a:ext cx="8277225" cy="51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1469231" y="3533231"/>
            <a:ext cx="2376676" cy="2053178"/>
            <a:chOff x="1469231" y="3533231"/>
            <a:chExt cx="2376676" cy="2053178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1469231" y="5586409"/>
              <a:ext cx="9882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469231" y="5000086"/>
              <a:ext cx="9882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469231" y="3729127"/>
              <a:ext cx="9882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457450" y="5364893"/>
              <a:ext cx="138845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Andromeda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Galaxy</a:t>
              </a:r>
              <a:endParaRPr lang="fr-FR" sz="14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457450" y="4784642"/>
              <a:ext cx="935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Virgo</a:t>
              </a:r>
              <a:r>
                <a:rPr lang="fr-FR" sz="1400" dirty="0" smtClean="0"/>
                <a:t> Cluster</a:t>
              </a:r>
              <a:endParaRPr lang="fr-FR" sz="14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491954" y="3533231"/>
              <a:ext cx="129868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Centaurus</a:t>
              </a:r>
              <a:r>
                <a:rPr lang="fr-FR" sz="1400" dirty="0" smtClean="0"/>
                <a:t> Cluster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8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Un réseau de détecteurs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024713"/>
            <a:ext cx="9151896" cy="510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1" y="0"/>
            <a:ext cx="8772417" cy="620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0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>
            <a:normAutofit/>
          </a:bodyPr>
          <a:lstStyle/>
          <a:p>
            <a:r>
              <a:rPr lang="fr-FR" dirty="0" smtClean="0"/>
              <a:t>Campagne </a:t>
            </a:r>
            <a:r>
              <a:rPr lang="fr-FR" dirty="0"/>
              <a:t>de prise de données </a:t>
            </a:r>
            <a:r>
              <a:rPr lang="fr-FR" dirty="0" smtClean="0"/>
              <a:t>O3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21920" y="1138688"/>
            <a:ext cx="4410364" cy="49874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En cours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Un site web utile!</a:t>
            </a:r>
          </a:p>
          <a:p>
            <a:pPr marL="622300" lvl="1"/>
            <a:r>
              <a:rPr lang="fr-FR" dirty="0" smtClean="0">
                <a:hlinkClick r:id="rId2"/>
              </a:rPr>
              <a:t>https://</a:t>
            </a:r>
            <a:r>
              <a:rPr lang="fr-FR" b="1" dirty="0" smtClean="0">
                <a:solidFill>
                  <a:srgbClr val="FF0000"/>
                </a:solidFill>
                <a:hlinkClick r:id="rId2"/>
              </a:rPr>
              <a:t>gracedb</a:t>
            </a:r>
            <a:r>
              <a:rPr lang="fr-FR" dirty="0" smtClean="0">
                <a:hlinkClick r:id="rId2"/>
              </a:rPr>
              <a:t>.ligo.org/superevents/public/O3/</a:t>
            </a:r>
            <a:endParaRPr lang="fr-FR" dirty="0" smtClean="0"/>
          </a:p>
          <a:p>
            <a:pPr marL="622300" lvl="1">
              <a:tabLst>
                <a:tab pos="625475" algn="l"/>
              </a:tabLst>
            </a:pPr>
            <a:r>
              <a:rPr lang="fr-FR" dirty="0" smtClean="0"/>
              <a:t>32 BBH</a:t>
            </a:r>
          </a:p>
          <a:p>
            <a:pPr marL="622300" lvl="1">
              <a:tabLst>
                <a:tab pos="625475" algn="l"/>
              </a:tabLst>
            </a:pPr>
            <a:r>
              <a:rPr lang="fr-FR" dirty="0" smtClean="0"/>
              <a:t>7 BNS</a:t>
            </a:r>
          </a:p>
          <a:p>
            <a:pPr marL="622300" lvl="1">
              <a:tabLst>
                <a:tab pos="625475" algn="l"/>
              </a:tabLst>
            </a:pPr>
            <a:r>
              <a:rPr lang="fr-FR" dirty="0" smtClean="0"/>
              <a:t>5 NSBH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52510" y="1922721"/>
            <a:ext cx="4695270" cy="423845"/>
            <a:chOff x="59472" y="5478721"/>
            <a:chExt cx="4695270" cy="423845"/>
          </a:xfrm>
        </p:grpSpPr>
        <p:grpSp>
          <p:nvGrpSpPr>
            <p:cNvPr id="9" name="Groupe 8"/>
            <p:cNvGrpSpPr/>
            <p:nvPr/>
          </p:nvGrpSpPr>
          <p:grpSpPr>
            <a:xfrm>
              <a:off x="240145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23" name="Connecteur droit 22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Connecteur droit 9"/>
            <p:cNvCxnSpPr/>
            <p:nvPr/>
          </p:nvCxnSpPr>
          <p:spPr>
            <a:xfrm>
              <a:off x="240145" y="5515517"/>
              <a:ext cx="0" cy="14496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/>
            <p:cNvGrpSpPr/>
            <p:nvPr/>
          </p:nvGrpSpPr>
          <p:grpSpPr>
            <a:xfrm>
              <a:off x="1680145" y="5515517"/>
              <a:ext cx="1440000" cy="144965"/>
              <a:chOff x="240145" y="5512420"/>
              <a:chExt cx="1440000" cy="144965"/>
            </a:xfrm>
          </p:grpSpPr>
          <p:cxnSp>
            <p:nvCxnSpPr>
              <p:cNvPr id="21" name="Connecteur droit 20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 11"/>
            <p:cNvGrpSpPr/>
            <p:nvPr/>
          </p:nvGrpSpPr>
          <p:grpSpPr>
            <a:xfrm>
              <a:off x="3132000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19" name="Connecteur droit 18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5947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2018</a:t>
              </a:r>
              <a:endParaRPr lang="fr-FR" sz="14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49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2019</a:t>
              </a:r>
              <a:endParaRPr lang="fr-FR" sz="14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93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2020</a:t>
              </a:r>
              <a:endParaRPr lang="fr-FR" sz="14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389257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2021</a:t>
              </a:r>
              <a:endParaRPr lang="fr-FR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41301" y="5479999"/>
              <a:ext cx="72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78944" y="5478721"/>
              <a:ext cx="72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150451" y="1604699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O3a        O3b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95" y="1127759"/>
            <a:ext cx="4787218" cy="506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5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La performance des 3 détecteurs en O3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364"/>
            <a:ext cx="9144000" cy="47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4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performance de </a:t>
            </a:r>
            <a:r>
              <a:rPr lang="fr-FR" dirty="0" err="1" smtClean="0"/>
              <a:t>Virgo</a:t>
            </a:r>
            <a:r>
              <a:rPr lang="fr-FR" dirty="0" smtClean="0"/>
              <a:t> au 07.02.2020</a:t>
            </a:r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xfrm>
            <a:off x="1058949" y="4894075"/>
            <a:ext cx="7231611" cy="1201925"/>
          </a:xfrm>
        </p:spPr>
        <p:txBody>
          <a:bodyPr/>
          <a:lstStyle/>
          <a:p>
            <a:r>
              <a:rPr lang="fr-FR" dirty="0" smtClean="0"/>
              <a:t>Trous noirs peuvent être détecté à une distance entre 10 et 20 fois plus grande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5" y="1147388"/>
            <a:ext cx="8230749" cy="36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1280546" y="1836652"/>
            <a:ext cx="2513980" cy="2262214"/>
            <a:chOff x="1280546" y="2602423"/>
            <a:chExt cx="2513980" cy="2262214"/>
          </a:xfrm>
        </p:grpSpPr>
        <p:grpSp>
          <p:nvGrpSpPr>
            <p:cNvPr id="14" name="Groupe 13"/>
            <p:cNvGrpSpPr/>
            <p:nvPr/>
          </p:nvGrpSpPr>
          <p:grpSpPr>
            <a:xfrm>
              <a:off x="1280546" y="2951959"/>
              <a:ext cx="988219" cy="1907071"/>
              <a:chOff x="1469231" y="3729127"/>
              <a:chExt cx="988219" cy="1857282"/>
            </a:xfrm>
          </p:grpSpPr>
          <p:cxnSp>
            <p:nvCxnSpPr>
              <p:cNvPr id="8" name="Connecteur droit 7"/>
              <p:cNvCxnSpPr/>
              <p:nvPr/>
            </p:nvCxnSpPr>
            <p:spPr>
              <a:xfrm>
                <a:off x="1469231" y="5586409"/>
                <a:ext cx="98821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>
                <a:off x="1469231" y="5000086"/>
                <a:ext cx="98821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1469231" y="3729127"/>
                <a:ext cx="98821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/>
            <p:cNvSpPr txBox="1"/>
            <p:nvPr/>
          </p:nvSpPr>
          <p:spPr>
            <a:xfrm>
              <a:off x="2406069" y="4649193"/>
              <a:ext cx="138845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Andromeda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Galaxy</a:t>
              </a:r>
              <a:endParaRPr lang="fr-FR" sz="14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04143" y="4057364"/>
              <a:ext cx="935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Virgo</a:t>
              </a:r>
              <a:r>
                <a:rPr lang="fr-FR" sz="1400" dirty="0" smtClean="0"/>
                <a:t> Cluster</a:t>
              </a:r>
              <a:endParaRPr lang="fr-FR" sz="14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389441" y="2602423"/>
              <a:ext cx="129868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err="1" smtClean="0"/>
                <a:t>Centaurus</a:t>
              </a:r>
              <a:r>
                <a:rPr lang="fr-FR" sz="1400" dirty="0" smtClean="0"/>
                <a:t> Cluster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83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collaboration </a:t>
            </a:r>
            <a:r>
              <a:rPr lang="fr-FR" dirty="0" err="1" smtClean="0"/>
              <a:t>Virgo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" y="944880"/>
            <a:ext cx="73167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2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collaborations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Espace réservé du contenu 6"/>
          <p:cNvSpPr txBox="1">
            <a:spLocks/>
          </p:cNvSpPr>
          <p:nvPr/>
        </p:nvSpPr>
        <p:spPr>
          <a:xfrm>
            <a:off x="457200" y="1138688"/>
            <a:ext cx="8229600" cy="49874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Virgo</a:t>
            </a:r>
            <a:r>
              <a:rPr lang="fr-FR" dirty="0" smtClean="0"/>
              <a:t>: les groupes membres</a:t>
            </a:r>
          </a:p>
          <a:p>
            <a:pPr lvl="1"/>
            <a:r>
              <a:rPr lang="fr-FR" dirty="0" smtClean="0"/>
              <a:t>Italie (10), France (8), Espagne (3), Belgique (1), Pays-Bas (3), Hongrie (1), Pologne (1), </a:t>
            </a:r>
          </a:p>
          <a:p>
            <a:pPr lvl="1"/>
            <a:r>
              <a:rPr lang="fr-FR" dirty="0" smtClean="0"/>
              <a:t>500+ membres</a:t>
            </a:r>
          </a:p>
          <a:p>
            <a:pPr lvl="2"/>
            <a:r>
              <a:rPr lang="fr-FR" dirty="0" smtClean="0"/>
              <a:t>Développeurs des détecteurs</a:t>
            </a:r>
          </a:p>
          <a:p>
            <a:pPr lvl="3"/>
            <a:r>
              <a:rPr lang="fr-FR" dirty="0" smtClean="0"/>
              <a:t>Optique linéaire et non, Laser, Mécanique, Matériaux, Matière Condensée, Électronique, Optique Quantique</a:t>
            </a:r>
          </a:p>
          <a:p>
            <a:pPr lvl="2"/>
            <a:r>
              <a:rPr lang="fr-FR" dirty="0" smtClean="0"/>
              <a:t>Operateurs des détecteurs</a:t>
            </a:r>
          </a:p>
          <a:p>
            <a:pPr lvl="3"/>
            <a:r>
              <a:rPr lang="fr-FR" dirty="0" smtClean="0"/>
              <a:t>Systèmes de contrôle</a:t>
            </a:r>
          </a:p>
          <a:p>
            <a:pPr lvl="2"/>
            <a:r>
              <a:rPr lang="fr-FR" dirty="0" smtClean="0"/>
              <a:t>Analystes des données</a:t>
            </a:r>
          </a:p>
          <a:p>
            <a:pPr lvl="3"/>
            <a:r>
              <a:rPr lang="fr-FR" dirty="0" smtClean="0"/>
              <a:t>Développeurs des codes, Astrophysiciens</a:t>
            </a:r>
          </a:p>
          <a:p>
            <a:pPr lvl="1"/>
            <a:r>
              <a:rPr lang="fr-FR" dirty="0" smtClean="0"/>
              <a:t>373 membres signent les articles de détection</a:t>
            </a:r>
          </a:p>
          <a:p>
            <a:pPr lvl="2"/>
            <a:r>
              <a:rPr lang="fr-FR" dirty="0" smtClean="0"/>
              <a:t>Les étudiants sont membres de que ils commencent la thèse </a:t>
            </a: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987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6" y="40272"/>
            <a:ext cx="87741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amma-bur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4" y="1874982"/>
            <a:ext cx="7668235" cy="43133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6"/>
            <a:ext cx="9144000" cy="646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73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Les collaborations</a:t>
            </a:r>
            <a:endParaRPr lang="fr-FR" dirty="0"/>
          </a:p>
        </p:txBody>
      </p:sp>
      <p:sp>
        <p:nvSpPr>
          <p:cNvPr id="7" name="Espace réservé du contenu 6"/>
          <p:cNvSpPr txBox="1">
            <a:spLocks/>
          </p:cNvSpPr>
          <p:nvPr/>
        </p:nvSpPr>
        <p:spPr>
          <a:xfrm>
            <a:off x="457200" y="1138688"/>
            <a:ext cx="8229600" cy="49874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LIGO (LIGO Scientific </a:t>
            </a:r>
            <a:r>
              <a:rPr lang="fr-FR" dirty="0" err="1" smtClean="0"/>
              <a:t>Community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18 pays, 108 institutions, ~ 1200+ chercheurs (~700 signataires des articles)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2 réunions par an entre LIGO et </a:t>
            </a:r>
            <a:r>
              <a:rPr lang="fr-FR" dirty="0" err="1" smtClean="0"/>
              <a:t>Virgo</a:t>
            </a:r>
            <a:r>
              <a:rPr lang="fr-FR" dirty="0" smtClean="0"/>
              <a:t> </a:t>
            </a:r>
          </a:p>
          <a:p>
            <a:pPr lvl="1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0" y="2667000"/>
            <a:ext cx="7551759" cy="26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4" y="0"/>
            <a:ext cx="8582271" cy="62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upgrades en </a:t>
            </a:r>
            <a:r>
              <a:rPr lang="fr-FR" dirty="0" smtClean="0">
                <a:solidFill>
                  <a:srgbClr val="FF0000"/>
                </a:solidFill>
              </a:rPr>
              <a:t>cours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950006"/>
            <a:ext cx="8556171" cy="2156051"/>
          </a:xfrm>
        </p:spPr>
        <p:txBody>
          <a:bodyPr>
            <a:normAutofit lnSpcReduction="10000"/>
          </a:bodyPr>
          <a:lstStyle/>
          <a:p>
            <a:r>
              <a:rPr lang="fr-FR" dirty="0" err="1" smtClean="0"/>
              <a:t>Virgo</a:t>
            </a:r>
            <a:r>
              <a:rPr lang="fr-FR" dirty="0" smtClean="0"/>
              <a:t>    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      Advanced </a:t>
            </a:r>
            <a:r>
              <a:rPr lang="fr-FR" dirty="0" err="1" smtClean="0"/>
              <a:t>Virgo</a:t>
            </a:r>
            <a:r>
              <a:rPr lang="fr-FR" dirty="0" smtClean="0"/>
              <a:t>     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       </a:t>
            </a:r>
            <a:r>
              <a:rPr lang="fr-FR" b="1" dirty="0" err="1" smtClean="0">
                <a:solidFill>
                  <a:srgbClr val="FF0000"/>
                </a:solidFill>
              </a:rPr>
              <a:t>AdV</a:t>
            </a:r>
            <a:r>
              <a:rPr lang="fr-FR" b="1" dirty="0" smtClean="0">
                <a:solidFill>
                  <a:srgbClr val="FF0000"/>
                </a:solidFill>
              </a:rPr>
              <a:t>+</a:t>
            </a:r>
          </a:p>
          <a:p>
            <a:pPr marL="93663" lvl="1" indent="0">
              <a:buNone/>
            </a:pPr>
            <a:r>
              <a:rPr lang="fr-FR" dirty="0" smtClean="0"/>
              <a:t>1990-2017                    2012-2023                       2019-2028</a:t>
            </a:r>
            <a:endParaRPr lang="fr-FR" dirty="0"/>
          </a:p>
          <a:p>
            <a:r>
              <a:rPr lang="fr-FR" dirty="0" smtClean="0"/>
              <a:t>LIGO </a:t>
            </a:r>
          </a:p>
          <a:p>
            <a:pPr lvl="1"/>
            <a:r>
              <a:rPr lang="fr-FR" dirty="0" err="1" smtClean="0"/>
              <a:t>aLIGO</a:t>
            </a:r>
            <a:r>
              <a:rPr lang="fr-FR" dirty="0" smtClean="0"/>
              <a:t>+ sera mise en service au même temps que </a:t>
            </a:r>
            <a:r>
              <a:rPr lang="fr-FR" dirty="0" err="1" smtClean="0"/>
              <a:t>AdV</a:t>
            </a:r>
            <a:r>
              <a:rPr lang="fr-FR" dirty="0" smtClean="0"/>
              <a:t>+: 2024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600030" y="3153234"/>
            <a:ext cx="8230749" cy="3206562"/>
            <a:chOff x="600030" y="3254832"/>
            <a:chExt cx="8230749" cy="3206562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30" y="3254832"/>
              <a:ext cx="8230749" cy="320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684818" y="3327260"/>
              <a:ext cx="10259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Advanced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432384" y="4132789"/>
            <a:ext cx="7068652" cy="2282696"/>
            <a:chOff x="1432384" y="4132789"/>
            <a:chExt cx="7068652" cy="228269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r="8078" b="15605"/>
            <a:stretch/>
          </p:blipFill>
          <p:spPr bwMode="auto">
            <a:xfrm>
              <a:off x="1432384" y="4132789"/>
              <a:ext cx="7068652" cy="228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 rot="20830943">
              <a:off x="6654844" y="5671302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Phase I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 rot="2783483">
              <a:off x="1423568" y="5095069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Phase II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1" y="1443482"/>
            <a:ext cx="8882743" cy="3999369"/>
          </a:xfrm>
        </p:spPr>
        <p:txBody>
          <a:bodyPr/>
          <a:lstStyle/>
          <a:p>
            <a:r>
              <a:rPr lang="fr-FR" dirty="0" smtClean="0"/>
              <a:t>Où on est avec </a:t>
            </a:r>
            <a:r>
              <a:rPr lang="fr-FR" dirty="0" err="1" smtClean="0"/>
              <a:t>Virgo</a:t>
            </a:r>
            <a:r>
              <a:rPr lang="fr-FR" dirty="0" smtClean="0"/>
              <a:t> et LIGO</a:t>
            </a:r>
          </a:p>
          <a:p>
            <a:endParaRPr lang="fr-FR" dirty="0" smtClean="0"/>
          </a:p>
          <a:p>
            <a:r>
              <a:rPr lang="fr-FR" dirty="0" smtClean="0"/>
              <a:t>Pour quoi on a besoin d’un autre détecteur des OG?</a:t>
            </a:r>
          </a:p>
          <a:p>
            <a:endParaRPr lang="fr-FR" dirty="0"/>
          </a:p>
          <a:p>
            <a:r>
              <a:rPr lang="fr-FR" dirty="0" smtClean="0"/>
              <a:t>Quels sont les défis?</a:t>
            </a:r>
          </a:p>
          <a:p>
            <a:endParaRPr lang="fr-FR" dirty="0"/>
          </a:p>
          <a:p>
            <a:r>
              <a:rPr lang="fr-FR" dirty="0" smtClean="0"/>
              <a:t>Un regard sur le future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6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ou 3 trucs sur les OG: Polarisation linéaire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GW_linearly_polariz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4" t="1809" r="1382" b="2009"/>
          <a:stretch/>
        </p:blipFill>
        <p:spPr>
          <a:xfrm>
            <a:off x="609599" y="1764145"/>
            <a:ext cx="6954983" cy="3870037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4978399" y="624113"/>
            <a:ext cx="1364343" cy="1364343"/>
            <a:chOff x="4978399" y="624113"/>
            <a:chExt cx="1364343" cy="1364343"/>
          </a:xfrm>
        </p:grpSpPr>
        <p:grpSp>
          <p:nvGrpSpPr>
            <p:cNvPr id="10" name="Groupe 9"/>
            <p:cNvGrpSpPr/>
            <p:nvPr/>
          </p:nvGrpSpPr>
          <p:grpSpPr>
            <a:xfrm>
              <a:off x="4978399" y="624113"/>
              <a:ext cx="1364343" cy="1364343"/>
              <a:chOff x="4978399" y="624113"/>
              <a:chExt cx="1364343" cy="1364343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4978399" y="624113"/>
                <a:ext cx="1364343" cy="1364343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4978399" y="1287234"/>
                <a:ext cx="243840" cy="2438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6050641" y="1064076"/>
                <a:ext cx="243840" cy="2438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Arc 10"/>
            <p:cNvSpPr/>
            <p:nvPr/>
          </p:nvSpPr>
          <p:spPr>
            <a:xfrm>
              <a:off x="5324879" y="955451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5715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3401369" y="1056401"/>
                <a:ext cx="1365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69" y="1056401"/>
                <a:ext cx="1365630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25000" r="-48661" b="-190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0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9" dur="16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 ou 3 trucs sur les OG: </a:t>
            </a:r>
            <a:r>
              <a:rPr lang="fr-FR" dirty="0" smtClean="0"/>
              <a:t>Polarisation circulaire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GW_circularly_polariz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4" t="1816" r="1254" b="1779"/>
          <a:stretch/>
        </p:blipFill>
        <p:spPr>
          <a:xfrm>
            <a:off x="581891" y="1764145"/>
            <a:ext cx="6991927" cy="3879273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4949371" y="624113"/>
            <a:ext cx="1393371" cy="1364343"/>
            <a:chOff x="4949371" y="624113"/>
            <a:chExt cx="1393371" cy="1364343"/>
          </a:xfrm>
        </p:grpSpPr>
        <p:sp>
          <p:nvSpPr>
            <p:cNvPr id="15" name="Ellipse 14"/>
            <p:cNvSpPr/>
            <p:nvPr/>
          </p:nvSpPr>
          <p:spPr>
            <a:xfrm>
              <a:off x="4978399" y="624113"/>
              <a:ext cx="1364343" cy="1364343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949371" y="1316262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6079669" y="1020534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Arc 13"/>
            <p:cNvSpPr/>
            <p:nvPr/>
          </p:nvSpPr>
          <p:spPr>
            <a:xfrm>
              <a:off x="5324879" y="955451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401369" y="1056401"/>
                <a:ext cx="1005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69" y="1056401"/>
                <a:ext cx="1005853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53" y="3879271"/>
            <a:ext cx="2833373" cy="2480252"/>
          </a:xfrm>
          <a:prstGeom prst="rect">
            <a:avLst/>
          </a:prstGeom>
          <a:noFill/>
          <a:ln>
            <a:noFill/>
          </a:ln>
          <a:effectLst/>
          <a:scene3d>
            <a:camera prst="isometricLeftDown">
              <a:rot lat="60000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4814398" y="5043238"/>
                <a:ext cx="4080220" cy="923330"/>
              </a:xfrm>
              <a:prstGeom prst="rect">
                <a:avLst/>
              </a:prstGeom>
              <a:noFill/>
              <a:scene3d>
                <a:camera prst="orthographicFront">
                  <a:rot lat="1200000" lon="60000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Comme il est positionné dans cette figure</a:t>
                </a:r>
                <a:br>
                  <a:rPr lang="fr-FR" dirty="0" smtClean="0"/>
                </a:br>
                <a:r>
                  <a:rPr lang="fr-FR" dirty="0" smtClean="0"/>
                  <a:t>l’interféromètre de Michelson</a:t>
                </a:r>
                <a:br>
                  <a:rPr lang="fr-FR" dirty="0" smtClean="0"/>
                </a:br>
                <a:r>
                  <a:rPr lang="fr-FR" dirty="0" smtClean="0"/>
                  <a:t>est sensible que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398" y="5043238"/>
                <a:ext cx="4080220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44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2"/>
              <p:cNvSpPr txBox="1">
                <a:spLocks/>
              </p:cNvSpPr>
              <p:nvPr/>
            </p:nvSpPr>
            <p:spPr>
              <a:xfrm>
                <a:off x="340051" y="2488456"/>
                <a:ext cx="6684863" cy="4004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lang="fr-FR" sz="2800" kern="1200" dirty="0" smtClean="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lang="fr-FR" sz="24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lang="fr-FR" sz="20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lang="fr-FR" sz="18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lang="fr-FR" sz="1600" kern="1200" dirty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/>
                <a:r>
                  <a:rPr lang="fr-FR" dirty="0" smtClean="0"/>
                  <a:t>Fréquence orbitale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/>
                          </a:rPr>
                          <m:t>orb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fr-FR" dirty="0" smtClean="0"/>
              </a:p>
              <a:p>
                <a:pPr marL="285750" lvl="1"/>
                <a:r>
                  <a:rPr lang="fr-FR" dirty="0" smtClean="0"/>
                  <a:t>Inclination orbitale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fr-FR" dirty="0" smtClean="0"/>
                  <a:t>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fr-FR" sz="2800" i="1" smtClean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</m:sub>
                        </m:sSub>
                      </m:den>
                    </m:f>
                    <m:r>
                      <a:rPr lang="fr-FR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fr-FR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800" b="0" i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2800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num>
                      <m:den>
                        <m:r>
                          <a:rPr lang="fr-FR" sz="2800" b="0" i="1" smtClean="0">
                            <a:latin typeface="Cambria Math"/>
                          </a:rPr>
                          <m:t>2 </m:t>
                        </m:r>
                        <m:func>
                          <m:funcPr>
                            <m:ctrlPr>
                              <a:rPr lang="fr-FR" sz="28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28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endParaRPr lang="fr-FR" sz="2800" dirty="0" smtClean="0"/>
              </a:p>
              <a:p>
                <a:pPr marL="285750" lvl="1"/>
                <a:r>
                  <a:rPr lang="fr-FR" dirty="0"/>
                  <a:t>La distance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𝑑</m:t>
                    </m:r>
                  </m:oMath>
                </a14:m>
                <a:r>
                  <a:rPr lang="fr-FR" dirty="0" smtClean="0"/>
                  <a:t>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/>
                      </a:rPr>
                      <m:t>A</m:t>
                    </m:r>
                    <m:r>
                      <a:rPr lang="fr-FR" b="0" i="0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/>
                            <a:ea typeface="Cambria Math"/>
                          </a:rPr>
                          <m:t>masses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ar-AE" dirty="0"/>
              </a:p>
              <a:p>
                <a:pPr marL="285750" lvl="1"/>
                <a:r>
                  <a:rPr lang="fr-FR" dirty="0" smtClean="0"/>
                  <a:t>Les masses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285750" lvl="2" indent="-285750"/>
                <a:r>
                  <a:rPr lang="fr-FR" dirty="0" err="1" smtClean="0"/>
                  <a:t>Chirp</a:t>
                </a:r>
                <a:r>
                  <a:rPr lang="fr-FR" dirty="0" smtClean="0"/>
                  <a:t>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dirty="0" smtClean="0"/>
                  <a:t>:</a:t>
                </a:r>
              </a:p>
              <a:p>
                <a:pPr marL="285750" lvl="2" indent="-285750"/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fr-FR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fr-F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f>
                              <m:fPr>
                                <m:ctrlPr>
                                  <a:rPr lang="fr-FR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latin typeface="Cambria Math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a:rPr lang="fr-FR" sz="24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fr-F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12</m:t>
                        </m:r>
                        <m:rad>
                          <m:radPr>
                            <m:ctrlPr>
                              <a:rPr lang="fr-FR" sz="2400" i="1"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fr-FR" sz="24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fr-FR" sz="24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5</m:t>
                        </m:r>
                        <m:sSup>
                          <m:sSupPr>
                            <m:ctrlPr>
                              <a:rPr lang="fr-F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sz="2400" i="1"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fr-FR" sz="24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𝐺</m:t>
                            </m:r>
                            <m:r>
                              <a:rPr lang="fr-FR" sz="24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  <a:ea typeface="Cambria Math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f>
                          <m:fPr>
                            <m:ctrlPr>
                              <a:rPr lang="fr-FR" sz="24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9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51" y="2488456"/>
                <a:ext cx="6684863" cy="4004707"/>
              </a:xfrm>
              <a:prstGeom prst="rect">
                <a:avLst/>
              </a:prstGeom>
              <a:blipFill rotWithShape="1">
                <a:blip r:embed="rId2"/>
                <a:stretch>
                  <a:fillRect l="-1277" t="-3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L’information de la binaire contenu dans l’OG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5858785" y="3797362"/>
            <a:ext cx="3264227" cy="740395"/>
            <a:chOff x="5858785" y="3797362"/>
            <a:chExt cx="3264227" cy="740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5858785" y="3797362"/>
                  <a:ext cx="3264227" cy="740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/>
                          </a:rPr>
                          <m:t>𝐴</m:t>
                        </m:r>
                        <m:r>
                          <a:rPr lang="fr-FR" sz="16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6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f>
                              <m:fPr>
                                <m:ctrlPr>
                                  <a:rPr lang="fr-FR" sz="16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𝐺</m:t>
                                </m:r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ℳ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sz="16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1600" b="0" i="1" smtClean="0">
                                <a:latin typeface="Cambria Math"/>
                              </a:rPr>
                              <m:t>𝑑</m:t>
                            </m:r>
                          </m:den>
                        </m:f>
                        <m:r>
                          <a:rPr lang="fr-FR" sz="1600" b="0" i="1" smtClean="0">
                            <a:latin typeface="Cambria Math"/>
                          </a:rPr>
                          <m:t>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fr-FR" sz="1600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>
                                          <a:latin typeface="Cambria Math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e/>
                              </m:eqArr>
                            </m:e>
                          </m:mr>
                          <m:m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2 </m:t>
                              </m:r>
                              <m:func>
                                <m:funcPr>
                                  <m:ctrlPr>
                                    <a:rPr lang="fr-FR" sz="16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785" y="3797362"/>
                  <a:ext cx="3264227" cy="74039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ccolade ouvrante 9"/>
            <p:cNvSpPr/>
            <p:nvPr/>
          </p:nvSpPr>
          <p:spPr>
            <a:xfrm>
              <a:off x="8048625" y="3797362"/>
              <a:ext cx="104775" cy="740395"/>
            </a:xfrm>
            <a:prstGeom prst="leftBrace">
              <a:avLst>
                <a:gd name="adj1" fmla="val 52662"/>
                <a:gd name="adj2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96157" y="992235"/>
            <a:ext cx="8951686" cy="1639905"/>
            <a:chOff x="266745" y="1240292"/>
            <a:chExt cx="8447314" cy="2520496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266745" y="2560184"/>
              <a:ext cx="8447314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405" y="1240292"/>
              <a:ext cx="7071995" cy="252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5694430" y="983858"/>
            <a:ext cx="580607" cy="867388"/>
            <a:chOff x="5694430" y="983858"/>
            <a:chExt cx="580607" cy="867388"/>
          </a:xfrm>
        </p:grpSpPr>
        <p:cxnSp>
          <p:nvCxnSpPr>
            <p:cNvPr id="11" name="Connecteur droit avec flèche 10"/>
            <p:cNvCxnSpPr/>
            <p:nvPr/>
          </p:nvCxnSpPr>
          <p:spPr>
            <a:xfrm flipV="1">
              <a:off x="6275037" y="1239398"/>
              <a:ext cx="0" cy="6118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>
                  <a:off x="5694430" y="983858"/>
                  <a:ext cx="49757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430" y="983858"/>
                  <a:ext cx="497572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923640" y="1327774"/>
                <a:ext cx="5355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40" y="1327774"/>
                <a:ext cx="535596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5275090" y="1890812"/>
                <a:ext cx="6094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sz="28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2800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fr-FR" sz="2800" dirty="0"/>
                            <m:t> </m:t>
                          </m:r>
                        </m:e>
                      </m:acc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090" y="1890812"/>
                <a:ext cx="60946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/>
          <p:cNvGrpSpPr/>
          <p:nvPr/>
        </p:nvGrpSpPr>
        <p:grpSpPr>
          <a:xfrm>
            <a:off x="142704" y="1130015"/>
            <a:ext cx="1364343" cy="1364343"/>
            <a:chOff x="7271657" y="1331535"/>
            <a:chExt cx="1364343" cy="1364343"/>
          </a:xfrm>
        </p:grpSpPr>
        <p:sp>
          <p:nvSpPr>
            <p:cNvPr id="24" name="Ellipse 23"/>
            <p:cNvSpPr/>
            <p:nvPr/>
          </p:nvSpPr>
          <p:spPr>
            <a:xfrm>
              <a:off x="7271657" y="1331535"/>
              <a:ext cx="1364343" cy="1364343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scene3d>
              <a:camera prst="orthographicFront">
                <a:rot lat="2400000" lon="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347086" y="2332213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8348618" y="1433547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Arc 26"/>
            <p:cNvSpPr/>
            <p:nvPr/>
          </p:nvSpPr>
          <p:spPr>
            <a:xfrm>
              <a:off x="7618137" y="1662873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  <a:scene3d>
              <a:camera prst="orthographicFront">
                <a:rot lat="240000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-9003" y="778290"/>
            <a:ext cx="1690023" cy="1853232"/>
            <a:chOff x="-9003" y="778290"/>
            <a:chExt cx="1690023" cy="1853232"/>
          </a:xfrm>
        </p:grpSpPr>
        <p:cxnSp>
          <p:nvCxnSpPr>
            <p:cNvPr id="28" name="Connecteur droit 27"/>
            <p:cNvCxnSpPr/>
            <p:nvPr/>
          </p:nvCxnSpPr>
          <p:spPr>
            <a:xfrm rot="5400000">
              <a:off x="57845" y="1545321"/>
              <a:ext cx="1534061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824876" y="1019943"/>
              <a:ext cx="763779" cy="819953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 30"/>
            <p:cNvSpPr/>
            <p:nvPr/>
          </p:nvSpPr>
          <p:spPr>
            <a:xfrm>
              <a:off x="-9003" y="941499"/>
              <a:ext cx="1690023" cy="1690023"/>
            </a:xfrm>
            <a:prstGeom prst="arc">
              <a:avLst>
                <a:gd name="adj1" fmla="val 16200000"/>
                <a:gd name="adj2" fmla="val 18724747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820967" y="925397"/>
                  <a:ext cx="3741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67" y="925397"/>
                  <a:ext cx="37414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ZoneTexte 33"/>
          <p:cNvSpPr txBox="1"/>
          <p:nvPr/>
        </p:nvSpPr>
        <p:spPr>
          <a:xfrm>
            <a:off x="5943215" y="2874925"/>
            <a:ext cx="300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Malheureusement nous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n’avons pas les 2 polarisations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708509" y="5597236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10)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6804630" y="4765183"/>
            <a:ext cx="2301409" cy="2090171"/>
            <a:chOff x="6804630" y="4765183"/>
            <a:chExt cx="2301409" cy="2090171"/>
          </a:xfrm>
        </p:grpSpPr>
        <p:pic>
          <p:nvPicPr>
            <p:cNvPr id="16386" name="Picture 2" descr="Résultat de recherche d'images pour &quot;luc blanchet&quot;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630" y="5411514"/>
              <a:ext cx="1154708" cy="144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Résultat de recherche d'images pour &quot;tibaud damour&quot;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254" y="5411244"/>
              <a:ext cx="1083083" cy="144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/>
            <p:cNvSpPr txBox="1"/>
            <p:nvPr/>
          </p:nvSpPr>
          <p:spPr>
            <a:xfrm>
              <a:off x="6819900" y="4765183"/>
              <a:ext cx="22861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L. Blanchet, T. </a:t>
              </a:r>
              <a:r>
                <a:rPr lang="fr-FR" dirty="0" err="1" smtClean="0"/>
                <a:t>Damour</a:t>
              </a:r>
              <a:endParaRPr lang="fr-FR" dirty="0" smtClean="0"/>
            </a:p>
            <a:p>
              <a:pPr algn="ctr"/>
              <a:r>
                <a:rPr lang="fr-FR" dirty="0" smtClean="0"/>
                <a:t>pardonnez-moi  !!!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493822" y="4640303"/>
                <a:ext cx="4339458" cy="5451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2000" i="1">
                          <a:latin typeface="Cambria Math"/>
                        </a:rPr>
                        <m:t>=</m:t>
                      </m:r>
                      <m:r>
                        <a:rPr lang="fr-FR" sz="2000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fr-FR" sz="20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fr-FR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20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fr-FR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FR" sz="2000" b="0" i="1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fr-FR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20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22" y="4640303"/>
                <a:ext cx="4339458" cy="54514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4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Pourquoi une nouvelle génération de détecteurs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45080"/>
                <a:ext cx="8229600" cy="4754117"/>
              </a:xfrm>
            </p:spPr>
            <p:txBody>
              <a:bodyPr/>
              <a:lstStyle/>
              <a:p>
                <a:r>
                  <a:rPr lang="fr-FR" dirty="0" smtClean="0"/>
                  <a:t>Rapport signal sur bruit plus élevé</a:t>
                </a:r>
              </a:p>
              <a:p>
                <a:pPr lvl="1"/>
                <a:r>
                  <a:rPr lang="fr-FR" dirty="0" smtClean="0"/>
                  <a:t>Longueur des bras est de10km (</a:t>
                </a:r>
                <a:r>
                  <a:rPr lang="fr-FR" dirty="0" err="1" smtClean="0"/>
                  <a:t>Virgo</a:t>
                </a:r>
                <a:r>
                  <a:rPr lang="fr-FR" dirty="0" smtClean="0"/>
                  <a:t> 3 km)</a:t>
                </a:r>
              </a:p>
              <a:p>
                <a:pPr lvl="1"/>
                <a:r>
                  <a:rPr lang="fr-FR" dirty="0" smtClean="0"/>
                  <a:t>Réductions de tous le bruit internes, dont:</a:t>
                </a:r>
              </a:p>
              <a:p>
                <a:pPr lvl="2"/>
                <a:r>
                  <a:rPr lang="fr-FR" dirty="0" smtClean="0"/>
                  <a:t>Fonctionnement à températures cryogéniques</a:t>
                </a:r>
              </a:p>
              <a:p>
                <a:pPr lvl="2"/>
                <a:r>
                  <a:rPr lang="fr-FR" dirty="0" smtClean="0"/>
                  <a:t>Installation souterrain (200m)</a:t>
                </a:r>
              </a:p>
              <a:p>
                <a:r>
                  <a:rPr lang="fr-FR" dirty="0" smtClean="0"/>
                  <a:t>Détection des 2 polarisations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×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3 interféromètres en configuration triangulaire</a:t>
                </a:r>
              </a:p>
              <a:p>
                <a:r>
                  <a:rPr lang="fr-FR" dirty="0" smtClean="0"/>
                  <a:t>Élargissement de la bande de détection</a:t>
                </a:r>
              </a:p>
              <a:p>
                <a:pPr lvl="1"/>
                <a:r>
                  <a:rPr lang="fr-FR" dirty="0" smtClean="0"/>
                  <a:t>Configuration xylophone: ET-HF et ET-LF</a:t>
                </a:r>
              </a:p>
              <a:p>
                <a:r>
                  <a:rPr lang="fr-FR" dirty="0" smtClean="0"/>
                  <a:t>Obsolescence de l’infrastructure </a:t>
                </a:r>
                <a:r>
                  <a:rPr lang="fr-FR" dirty="0" err="1" smtClean="0"/>
                  <a:t>Virgo</a:t>
                </a:r>
                <a:r>
                  <a:rPr lang="fr-FR" dirty="0" smtClean="0"/>
                  <a:t> et LIGO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45080"/>
                <a:ext cx="8229600" cy="4754117"/>
              </a:xfrm>
              <a:blipFill rotWithShape="1">
                <a:blip r:embed="rId2"/>
                <a:stretch>
                  <a:fillRect l="-1259" t="-12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1978" y="722766"/>
            <a:ext cx="2340043" cy="7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-31632" y="1414500"/>
            <a:ext cx="9428549" cy="3856364"/>
            <a:chOff x="-31632" y="1414500"/>
            <a:chExt cx="9428549" cy="3856364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632" y="1414500"/>
              <a:ext cx="9428549" cy="3856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147060" y="1628378"/>
              <a:ext cx="5599003" cy="10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855340" y="1486975"/>
            <a:ext cx="5950523" cy="2777278"/>
            <a:chOff x="1339960" y="3152609"/>
            <a:chExt cx="7212012" cy="3262876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960" y="3152609"/>
              <a:ext cx="7212012" cy="293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" name="Groupe 20"/>
            <p:cNvGrpSpPr/>
            <p:nvPr/>
          </p:nvGrpSpPr>
          <p:grpSpPr>
            <a:xfrm>
              <a:off x="1432384" y="4132789"/>
              <a:ext cx="7068652" cy="2282696"/>
              <a:chOff x="1432384" y="4132789"/>
              <a:chExt cx="7068652" cy="2282696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4" r="8078" b="15605"/>
              <a:stretch/>
            </p:blipFill>
            <p:spPr bwMode="auto">
              <a:xfrm>
                <a:off x="1432384" y="4132789"/>
                <a:ext cx="7068652" cy="22826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 rot="20830943">
                <a:off x="6654844" y="5671302"/>
                <a:ext cx="7906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Phase I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 rot="2783483">
                <a:off x="1423568" y="5095069"/>
                <a:ext cx="8451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Phase II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D60093"/>
                </a:solidFill>
              </a:rPr>
              <a:t>ET</a:t>
            </a:r>
            <a:r>
              <a:rPr lang="fr-FR" dirty="0" smtClean="0"/>
              <a:t> en comparaison de </a:t>
            </a:r>
            <a:r>
              <a:rPr lang="fr-FR" dirty="0" err="1" smtClean="0"/>
              <a:t>AdV</a:t>
            </a:r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61" y="1491738"/>
            <a:ext cx="6771171" cy="272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186917" y="1566427"/>
            <a:ext cx="79669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930912" y="2324360"/>
            <a:ext cx="5815151" cy="1940292"/>
            <a:chOff x="1432384" y="4132789"/>
            <a:chExt cx="7068652" cy="228269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r="8078" b="15605"/>
            <a:stretch/>
          </p:blipFill>
          <p:spPr bwMode="auto">
            <a:xfrm>
              <a:off x="1432384" y="4132789"/>
              <a:ext cx="7068652" cy="228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 rot="20830943">
              <a:off x="6654844" y="5671302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Phase I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 rot="2783483">
              <a:off x="1423568" y="5095069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Phase II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Forme libre 13"/>
          <p:cNvSpPr/>
          <p:nvPr/>
        </p:nvSpPr>
        <p:spPr>
          <a:xfrm>
            <a:off x="1278390" y="2761416"/>
            <a:ext cx="7778084" cy="1900868"/>
          </a:xfrm>
          <a:custGeom>
            <a:avLst/>
            <a:gdLst>
              <a:gd name="connsiteX0" fmla="*/ 0 w 7538484"/>
              <a:gd name="connsiteY0" fmla="*/ 0 h 4573698"/>
              <a:gd name="connsiteX1" fmla="*/ 53163 w 7538484"/>
              <a:gd name="connsiteY1" fmla="*/ 701749 h 4573698"/>
              <a:gd name="connsiteX2" fmla="*/ 85061 w 7538484"/>
              <a:gd name="connsiteY2" fmla="*/ 935666 h 4573698"/>
              <a:gd name="connsiteX3" fmla="*/ 499730 w 7538484"/>
              <a:gd name="connsiteY3" fmla="*/ 2062717 h 4573698"/>
              <a:gd name="connsiteX4" fmla="*/ 1116419 w 7538484"/>
              <a:gd name="connsiteY4" fmla="*/ 3466214 h 4573698"/>
              <a:gd name="connsiteX5" fmla="*/ 1254642 w 7538484"/>
              <a:gd name="connsiteY5" fmla="*/ 3721396 h 4573698"/>
              <a:gd name="connsiteX6" fmla="*/ 1392865 w 7538484"/>
              <a:gd name="connsiteY6" fmla="*/ 3838354 h 4573698"/>
              <a:gd name="connsiteX7" fmla="*/ 1541721 w 7538484"/>
              <a:gd name="connsiteY7" fmla="*/ 3838354 h 4573698"/>
              <a:gd name="connsiteX8" fmla="*/ 1701209 w 7538484"/>
              <a:gd name="connsiteY8" fmla="*/ 3827721 h 4573698"/>
              <a:gd name="connsiteX9" fmla="*/ 1828800 w 7538484"/>
              <a:gd name="connsiteY9" fmla="*/ 3827721 h 4573698"/>
              <a:gd name="connsiteX10" fmla="*/ 1924493 w 7538484"/>
              <a:gd name="connsiteY10" fmla="*/ 3838354 h 4573698"/>
              <a:gd name="connsiteX11" fmla="*/ 2083982 w 7538484"/>
              <a:gd name="connsiteY11" fmla="*/ 3902149 h 4573698"/>
              <a:gd name="connsiteX12" fmla="*/ 2243470 w 7538484"/>
              <a:gd name="connsiteY12" fmla="*/ 3997842 h 4573698"/>
              <a:gd name="connsiteX13" fmla="*/ 2339163 w 7538484"/>
              <a:gd name="connsiteY13" fmla="*/ 4040373 h 4573698"/>
              <a:gd name="connsiteX14" fmla="*/ 2424223 w 7538484"/>
              <a:gd name="connsiteY14" fmla="*/ 4029740 h 4573698"/>
              <a:gd name="connsiteX15" fmla="*/ 2498651 w 7538484"/>
              <a:gd name="connsiteY15" fmla="*/ 3987210 h 4573698"/>
              <a:gd name="connsiteX16" fmla="*/ 2604977 w 7538484"/>
              <a:gd name="connsiteY16" fmla="*/ 3965945 h 4573698"/>
              <a:gd name="connsiteX17" fmla="*/ 2732568 w 7538484"/>
              <a:gd name="connsiteY17" fmla="*/ 4019107 h 4573698"/>
              <a:gd name="connsiteX18" fmla="*/ 2892056 w 7538484"/>
              <a:gd name="connsiteY18" fmla="*/ 4136066 h 4573698"/>
              <a:gd name="connsiteX19" fmla="*/ 3115340 w 7538484"/>
              <a:gd name="connsiteY19" fmla="*/ 4274289 h 4573698"/>
              <a:gd name="connsiteX20" fmla="*/ 3444949 w 7538484"/>
              <a:gd name="connsiteY20" fmla="*/ 4412512 h 4573698"/>
              <a:gd name="connsiteX21" fmla="*/ 3848986 w 7538484"/>
              <a:gd name="connsiteY21" fmla="*/ 4497573 h 4573698"/>
              <a:gd name="connsiteX22" fmla="*/ 4338084 w 7538484"/>
              <a:gd name="connsiteY22" fmla="*/ 4572000 h 4573698"/>
              <a:gd name="connsiteX23" fmla="*/ 4752754 w 7538484"/>
              <a:gd name="connsiteY23" fmla="*/ 4540103 h 4573698"/>
              <a:gd name="connsiteX24" fmla="*/ 5124893 w 7538484"/>
              <a:gd name="connsiteY24" fmla="*/ 4433777 h 4573698"/>
              <a:gd name="connsiteX25" fmla="*/ 5762847 w 7538484"/>
              <a:gd name="connsiteY25" fmla="*/ 4136066 h 4573698"/>
              <a:gd name="connsiteX26" fmla="*/ 6581554 w 7538484"/>
              <a:gd name="connsiteY26" fmla="*/ 3604438 h 4573698"/>
              <a:gd name="connsiteX27" fmla="*/ 7538484 w 7538484"/>
              <a:gd name="connsiteY27" fmla="*/ 2955852 h 4573698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48986 w 7538484"/>
              <a:gd name="connsiteY21" fmla="*/ 4497573 h 4572820"/>
              <a:gd name="connsiteX22" fmla="*/ 3868118 w 7538484"/>
              <a:gd name="connsiteY22" fmla="*/ 4514055 h 4572820"/>
              <a:gd name="connsiteX23" fmla="*/ 4338084 w 7538484"/>
              <a:gd name="connsiteY23" fmla="*/ 4572000 h 4572820"/>
              <a:gd name="connsiteX24" fmla="*/ 4752754 w 7538484"/>
              <a:gd name="connsiteY24" fmla="*/ 4540103 h 4572820"/>
              <a:gd name="connsiteX25" fmla="*/ 5124893 w 7538484"/>
              <a:gd name="connsiteY25" fmla="*/ 4433777 h 4572820"/>
              <a:gd name="connsiteX26" fmla="*/ 5762847 w 7538484"/>
              <a:gd name="connsiteY26" fmla="*/ 4136066 h 4572820"/>
              <a:gd name="connsiteX27" fmla="*/ 6581554 w 7538484"/>
              <a:gd name="connsiteY27" fmla="*/ 3604438 h 4572820"/>
              <a:gd name="connsiteX28" fmla="*/ 7538484 w 7538484"/>
              <a:gd name="connsiteY28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62847 w 7538484"/>
              <a:gd name="connsiteY25" fmla="*/ 413606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86521 w 7538484"/>
              <a:gd name="connsiteY25" fmla="*/ 410055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86521 w 7538484"/>
              <a:gd name="connsiteY25" fmla="*/ 410055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538484" h="4572820">
                <a:moveTo>
                  <a:pt x="0" y="0"/>
                </a:moveTo>
                <a:cubicBezTo>
                  <a:pt x="19493" y="272902"/>
                  <a:pt x="38986" y="545805"/>
                  <a:pt x="53163" y="701749"/>
                </a:cubicBezTo>
                <a:cubicBezTo>
                  <a:pt x="67340" y="857693"/>
                  <a:pt x="63304" y="858136"/>
                  <a:pt x="85061" y="935666"/>
                </a:cubicBezTo>
                <a:cubicBezTo>
                  <a:pt x="106818" y="1013196"/>
                  <a:pt x="327837" y="1640959"/>
                  <a:pt x="499730" y="2062717"/>
                </a:cubicBezTo>
                <a:cubicBezTo>
                  <a:pt x="671623" y="2484475"/>
                  <a:pt x="990600" y="3189768"/>
                  <a:pt x="1116419" y="3466214"/>
                </a:cubicBezTo>
                <a:cubicBezTo>
                  <a:pt x="1242238" y="3742661"/>
                  <a:pt x="1208568" y="3659373"/>
                  <a:pt x="1254642" y="3721396"/>
                </a:cubicBezTo>
                <a:cubicBezTo>
                  <a:pt x="1300716" y="3783419"/>
                  <a:pt x="1345019" y="3818861"/>
                  <a:pt x="1392865" y="3838354"/>
                </a:cubicBezTo>
                <a:cubicBezTo>
                  <a:pt x="1440711" y="3857847"/>
                  <a:pt x="1490330" y="3840126"/>
                  <a:pt x="1541721" y="3838354"/>
                </a:cubicBezTo>
                <a:cubicBezTo>
                  <a:pt x="1593112" y="3836582"/>
                  <a:pt x="1653363" y="3829493"/>
                  <a:pt x="1701209" y="3827721"/>
                </a:cubicBezTo>
                <a:cubicBezTo>
                  <a:pt x="1749055" y="3825949"/>
                  <a:pt x="1791586" y="3825949"/>
                  <a:pt x="1828800" y="3827721"/>
                </a:cubicBezTo>
                <a:cubicBezTo>
                  <a:pt x="1866014" y="3829493"/>
                  <a:pt x="1881963" y="3825949"/>
                  <a:pt x="1924493" y="3838354"/>
                </a:cubicBezTo>
                <a:cubicBezTo>
                  <a:pt x="1967023" y="3850759"/>
                  <a:pt x="2030819" y="3875568"/>
                  <a:pt x="2083982" y="3902149"/>
                </a:cubicBezTo>
                <a:cubicBezTo>
                  <a:pt x="2137145" y="3928730"/>
                  <a:pt x="2200940" y="3974805"/>
                  <a:pt x="2243470" y="3997842"/>
                </a:cubicBezTo>
                <a:cubicBezTo>
                  <a:pt x="2286000" y="4020879"/>
                  <a:pt x="2309038" y="4035057"/>
                  <a:pt x="2339163" y="4040373"/>
                </a:cubicBezTo>
                <a:cubicBezTo>
                  <a:pt x="2369288" y="4045689"/>
                  <a:pt x="2397642" y="4038601"/>
                  <a:pt x="2424223" y="4029740"/>
                </a:cubicBezTo>
                <a:cubicBezTo>
                  <a:pt x="2450804" y="4020880"/>
                  <a:pt x="2468525" y="3997843"/>
                  <a:pt x="2498651" y="3987210"/>
                </a:cubicBezTo>
                <a:cubicBezTo>
                  <a:pt x="2528777" y="3976577"/>
                  <a:pt x="2565991" y="3960629"/>
                  <a:pt x="2604977" y="3965945"/>
                </a:cubicBezTo>
                <a:cubicBezTo>
                  <a:pt x="2643963" y="3971261"/>
                  <a:pt x="2684721" y="3990753"/>
                  <a:pt x="2732568" y="4019107"/>
                </a:cubicBezTo>
                <a:cubicBezTo>
                  <a:pt x="2780415" y="4047461"/>
                  <a:pt x="2828261" y="4093536"/>
                  <a:pt x="2892056" y="4136066"/>
                </a:cubicBezTo>
                <a:cubicBezTo>
                  <a:pt x="2955851" y="4178596"/>
                  <a:pt x="3023191" y="4228215"/>
                  <a:pt x="3115340" y="4274289"/>
                </a:cubicBezTo>
                <a:cubicBezTo>
                  <a:pt x="3207489" y="4320363"/>
                  <a:pt x="3319486" y="4372551"/>
                  <a:pt x="3444949" y="4412512"/>
                </a:cubicBezTo>
                <a:cubicBezTo>
                  <a:pt x="3570412" y="4452473"/>
                  <a:pt x="3719262" y="4487474"/>
                  <a:pt x="3868118" y="4514055"/>
                </a:cubicBezTo>
                <a:cubicBezTo>
                  <a:pt x="4016974" y="4540636"/>
                  <a:pt x="4190645" y="4567659"/>
                  <a:pt x="4338084" y="4572000"/>
                </a:cubicBezTo>
                <a:cubicBezTo>
                  <a:pt x="4485523" y="4576341"/>
                  <a:pt x="4621619" y="4563140"/>
                  <a:pt x="4752754" y="4540103"/>
                </a:cubicBezTo>
                <a:cubicBezTo>
                  <a:pt x="4883889" y="4517066"/>
                  <a:pt x="4952599" y="4507035"/>
                  <a:pt x="5124893" y="4433777"/>
                </a:cubicBezTo>
                <a:cubicBezTo>
                  <a:pt x="5297187" y="4360519"/>
                  <a:pt x="5543744" y="4238779"/>
                  <a:pt x="5786521" y="4100556"/>
                </a:cubicBezTo>
                <a:cubicBezTo>
                  <a:pt x="6029298" y="3962333"/>
                  <a:pt x="6289560" y="3795222"/>
                  <a:pt x="6581554" y="3604438"/>
                </a:cubicBezTo>
                <a:cubicBezTo>
                  <a:pt x="6873548" y="3413654"/>
                  <a:pt x="7207988" y="3181794"/>
                  <a:pt x="7538484" y="2955852"/>
                </a:cubicBezTo>
              </a:path>
            </a:pathLst>
          </a:cu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7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23414"/>
            <a:ext cx="7840663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Thématiques scientifiques propre aux OG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7446" y="1055713"/>
            <a:ext cx="8986554" cy="547986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Fundamental questions in Gravity:</a:t>
            </a:r>
          </a:p>
          <a:p>
            <a:pPr lvl="1"/>
            <a:r>
              <a:rPr lang="en-GB" dirty="0" smtClean="0"/>
              <a:t>New/further tests of GR</a:t>
            </a:r>
          </a:p>
          <a:p>
            <a:pPr lvl="1"/>
            <a:r>
              <a:rPr lang="en-GB" dirty="0" smtClean="0"/>
              <a:t>Exploration of possible alternative theories of Gravity</a:t>
            </a:r>
          </a:p>
          <a:p>
            <a:pPr lvl="1"/>
            <a:r>
              <a:rPr lang="en-GB" dirty="0" smtClean="0"/>
              <a:t>How to disprove that Nature black holes are black holes in GR (e.g. non </a:t>
            </a:r>
            <a:r>
              <a:rPr lang="en-GB" dirty="0" err="1" smtClean="0"/>
              <a:t>tensorial</a:t>
            </a:r>
            <a:r>
              <a:rPr lang="en-GB" dirty="0" smtClean="0"/>
              <a:t> radiation, quasi normal modes inconsistency, absence of horizon, echoes, tidal deformability, spin-induced multipoles)</a:t>
            </a:r>
          </a:p>
          <a:p>
            <a:r>
              <a:rPr lang="en-GB" dirty="0" smtClean="0"/>
              <a:t>Fundamental questions in particle physics</a:t>
            </a:r>
          </a:p>
          <a:p>
            <a:pPr lvl="1"/>
            <a:r>
              <a:rPr lang="en-GB" dirty="0" err="1" smtClean="0"/>
              <a:t>Axions</a:t>
            </a:r>
            <a:r>
              <a:rPr lang="en-GB" dirty="0" smtClean="0"/>
              <a:t> and ultralight particle through the evaluation of the consequences of new interactions, their impact on two bodies mechanics, in population and characteristics of BHs, NSs</a:t>
            </a:r>
          </a:p>
          <a:p>
            <a:r>
              <a:rPr lang="en-GB" dirty="0" smtClean="0"/>
              <a:t>Probing the EOS of neutron stars</a:t>
            </a:r>
          </a:p>
          <a:p>
            <a:r>
              <a:rPr lang="en-GB" dirty="0" smtClean="0"/>
              <a:t>Exotic objects and phenomena (cosmic strings, </a:t>
            </a:r>
            <a:br>
              <a:rPr lang="en-GB" dirty="0" smtClean="0"/>
            </a:br>
            <a:r>
              <a:rPr lang="en-GB" dirty="0" smtClean="0"/>
              <a:t>exotic compact objects: boson stars, strange stars/</a:t>
            </a:r>
            <a:r>
              <a:rPr lang="en-GB" dirty="0" err="1" smtClean="0"/>
              <a:t>gravastars</a:t>
            </a:r>
            <a:r>
              <a:rPr lang="en-GB" dirty="0" smtClean="0"/>
              <a:t>, …)</a:t>
            </a:r>
          </a:p>
          <a:p>
            <a:r>
              <a:rPr lang="en-GB" dirty="0" smtClean="0"/>
              <a:t>Cosmology and Cosmography with GWs</a:t>
            </a:r>
          </a:p>
          <a:p>
            <a:r>
              <a:rPr lang="en-GB" dirty="0" smtClean="0"/>
              <a:t>Accurate Modelling of GW waveforms</a:t>
            </a:r>
          </a:p>
          <a:p>
            <a:r>
              <a:rPr lang="en-GB" dirty="0" smtClean="0"/>
              <a:t>GW models in alternative theory of gravitation</a:t>
            </a:r>
          </a:p>
          <a:p>
            <a:r>
              <a:rPr lang="en-GB" dirty="0" smtClean="0"/>
              <a:t>The population of compact objects discovered by GWs is the same measured by EM? Selection effects on BHs and NSs?</a:t>
            </a:r>
          </a:p>
          <a:p>
            <a:r>
              <a:rPr lang="en-GB" dirty="0" smtClean="0"/>
              <a:t>What is the explosion mechanism in Supernovae?</a:t>
            </a:r>
          </a:p>
          <a:p>
            <a:r>
              <a:rPr lang="en-GB" dirty="0" smtClean="0"/>
              <a:t>What is the history of Super Massive black holes?</a:t>
            </a:r>
          </a:p>
          <a:p>
            <a:r>
              <a:rPr lang="en-GB" dirty="0" smtClean="0"/>
              <a:t>GW Stochastic Background? Probing the big bang?</a:t>
            </a:r>
          </a:p>
          <a:p>
            <a:r>
              <a:rPr lang="en-GB" dirty="0" err="1" smtClean="0"/>
              <a:t>Multimessenger</a:t>
            </a:r>
            <a:r>
              <a:rPr lang="en-GB" dirty="0" smtClean="0"/>
              <a:t> Astronomy in 3G?</a:t>
            </a:r>
            <a:endParaRPr lang="en-GB" dirty="0"/>
          </a:p>
        </p:txBody>
      </p:sp>
      <p:grpSp>
        <p:nvGrpSpPr>
          <p:cNvPr id="38" name="Groupe 37"/>
          <p:cNvGrpSpPr/>
          <p:nvPr/>
        </p:nvGrpSpPr>
        <p:grpSpPr>
          <a:xfrm>
            <a:off x="4205080" y="1008086"/>
            <a:ext cx="4907681" cy="5306942"/>
            <a:chOff x="4205080" y="1008086"/>
            <a:chExt cx="4907681" cy="5306942"/>
          </a:xfrm>
        </p:grpSpPr>
        <p:grpSp>
          <p:nvGrpSpPr>
            <p:cNvPr id="28" name="Groupe 27"/>
            <p:cNvGrpSpPr/>
            <p:nvPr/>
          </p:nvGrpSpPr>
          <p:grpSpPr>
            <a:xfrm>
              <a:off x="4425179" y="1008086"/>
              <a:ext cx="4654316" cy="369332"/>
              <a:chOff x="4425179" y="1008086"/>
              <a:chExt cx="4654316" cy="369332"/>
            </a:xfrm>
          </p:grpSpPr>
          <p:sp>
            <p:nvSpPr>
              <p:cNvPr id="7" name="CasellaDiTesto 7"/>
              <p:cNvSpPr txBox="1"/>
              <p:nvPr/>
            </p:nvSpPr>
            <p:spPr>
              <a:xfrm>
                <a:off x="5124438" y="1031170"/>
                <a:ext cx="395505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Fundamental interactions, Dark matter, dark energy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Rettangolo 25"/>
              <p:cNvSpPr/>
              <p:nvPr/>
            </p:nvSpPr>
            <p:spPr>
              <a:xfrm>
                <a:off x="4425179" y="1008086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5013470" y="2361477"/>
              <a:ext cx="4094178" cy="323165"/>
              <a:chOff x="5013470" y="2190027"/>
              <a:chExt cx="4094178" cy="323165"/>
            </a:xfrm>
          </p:grpSpPr>
          <p:sp>
            <p:nvSpPr>
              <p:cNvPr id="8" name="CasellaDiTesto 9"/>
              <p:cNvSpPr txBox="1"/>
              <p:nvPr/>
            </p:nvSpPr>
            <p:spPr>
              <a:xfrm>
                <a:off x="5635287" y="2190027"/>
                <a:ext cx="347236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Inflation, additional interactions, dark matter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Rettangolo 29"/>
              <p:cNvSpPr/>
              <p:nvPr/>
            </p:nvSpPr>
            <p:spPr>
              <a:xfrm>
                <a:off x="5013470" y="2264768"/>
                <a:ext cx="671659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4205080" y="3077518"/>
              <a:ext cx="4823168" cy="369332"/>
              <a:chOff x="4205080" y="3077518"/>
              <a:chExt cx="4823168" cy="369332"/>
            </a:xfrm>
          </p:grpSpPr>
          <p:sp>
            <p:nvSpPr>
              <p:cNvPr id="9" name="CasellaDiTesto 11"/>
              <p:cNvSpPr txBox="1"/>
              <p:nvPr/>
            </p:nvSpPr>
            <p:spPr>
              <a:xfrm>
                <a:off x="4919816" y="3103950"/>
                <a:ext cx="410843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Nuclear physics, quark-gluon plasma, </a:t>
                </a:r>
                <a:r>
                  <a:rPr lang="en-GB" sz="1400" u="sng" dirty="0" smtClean="0">
                    <a:solidFill>
                      <a:srgbClr val="FF0000"/>
                    </a:solidFill>
                  </a:rPr>
                  <a:t>Neutrino Physics</a:t>
                </a:r>
                <a:endParaRPr lang="en-GB" sz="1400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ttangolo 30"/>
              <p:cNvSpPr/>
              <p:nvPr/>
            </p:nvSpPr>
            <p:spPr>
              <a:xfrm>
                <a:off x="4205080" y="3077518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5086338" y="3797398"/>
              <a:ext cx="1672278" cy="369332"/>
              <a:chOff x="5086338" y="3797398"/>
              <a:chExt cx="1672278" cy="369332"/>
            </a:xfrm>
          </p:grpSpPr>
          <p:sp>
            <p:nvSpPr>
              <p:cNvPr id="10" name="CasellaDiTesto 13"/>
              <p:cNvSpPr txBox="1"/>
              <p:nvPr/>
            </p:nvSpPr>
            <p:spPr>
              <a:xfrm>
                <a:off x="5772449" y="3830007"/>
                <a:ext cx="98616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Cosmology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Rettangolo 31"/>
              <p:cNvSpPr/>
              <p:nvPr/>
            </p:nvSpPr>
            <p:spPr>
              <a:xfrm>
                <a:off x="5086338" y="3797398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5657757" y="5110491"/>
              <a:ext cx="3455004" cy="369332"/>
              <a:chOff x="5402896" y="4748066"/>
              <a:chExt cx="3455004" cy="369332"/>
            </a:xfrm>
          </p:grpSpPr>
          <p:sp>
            <p:nvSpPr>
              <p:cNvPr id="13" name="CasellaDiTesto 19"/>
              <p:cNvSpPr txBox="1"/>
              <p:nvPr/>
            </p:nvSpPr>
            <p:spPr>
              <a:xfrm>
                <a:off x="6241863" y="4794233"/>
                <a:ext cx="261603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Nuclear physics, </a:t>
                </a:r>
                <a:r>
                  <a:rPr lang="en-GB" sz="1400" u="sng" dirty="0" smtClean="0">
                    <a:solidFill>
                      <a:srgbClr val="FF0000"/>
                    </a:solidFill>
                  </a:rPr>
                  <a:t>Neutrino Physics</a:t>
                </a:r>
                <a:endParaRPr lang="en-GB" sz="1400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Rettangolo 32"/>
              <p:cNvSpPr/>
              <p:nvPr/>
            </p:nvSpPr>
            <p:spPr>
              <a:xfrm>
                <a:off x="5402896" y="4748066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6" name="Groupe 35"/>
            <p:cNvGrpSpPr/>
            <p:nvPr/>
          </p:nvGrpSpPr>
          <p:grpSpPr>
            <a:xfrm>
              <a:off x="6017097" y="5649130"/>
              <a:ext cx="2417387" cy="369332"/>
              <a:chOff x="5654458" y="5298848"/>
              <a:chExt cx="2417387" cy="369332"/>
            </a:xfrm>
          </p:grpSpPr>
          <p:sp>
            <p:nvSpPr>
              <p:cNvPr id="11" name="CasellaDiTesto 15"/>
              <p:cNvSpPr txBox="1"/>
              <p:nvPr/>
            </p:nvSpPr>
            <p:spPr>
              <a:xfrm>
                <a:off x="6405491" y="5335490"/>
                <a:ext cx="166635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Cosmology, inflation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ttangolo 33"/>
              <p:cNvSpPr/>
              <p:nvPr/>
            </p:nvSpPr>
            <p:spPr>
              <a:xfrm>
                <a:off x="5654458" y="5298848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4326492" y="5945696"/>
              <a:ext cx="3522441" cy="369332"/>
              <a:chOff x="4171781" y="5827705"/>
              <a:chExt cx="3522441" cy="369332"/>
            </a:xfrm>
          </p:grpSpPr>
          <p:sp>
            <p:nvSpPr>
              <p:cNvPr id="12" name="CasellaDiTesto 17"/>
              <p:cNvSpPr txBox="1"/>
              <p:nvPr/>
            </p:nvSpPr>
            <p:spPr>
              <a:xfrm>
                <a:off x="4875309" y="5864347"/>
                <a:ext cx="281891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1400" dirty="0" err="1" smtClean="0">
                    <a:solidFill>
                      <a:srgbClr val="FF0000"/>
                    </a:solidFill>
                  </a:rPr>
                  <a:t>Astroparticle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, GRB, </a:t>
                </a:r>
                <a:r>
                  <a:rPr lang="en-GB" sz="1400" u="sng" dirty="0" smtClean="0">
                    <a:solidFill>
                      <a:srgbClr val="FF0000"/>
                    </a:solidFill>
                  </a:rPr>
                  <a:t>Neutrino Physics</a:t>
                </a:r>
                <a:endParaRPr lang="en-GB" sz="1400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Rettangolo 34"/>
              <p:cNvSpPr/>
              <p:nvPr/>
            </p:nvSpPr>
            <p:spPr>
              <a:xfrm>
                <a:off x="4171781" y="5827705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5416054" y="4305572"/>
              <a:ext cx="1672278" cy="369332"/>
              <a:chOff x="5086338" y="3797398"/>
              <a:chExt cx="1672278" cy="369332"/>
            </a:xfrm>
          </p:grpSpPr>
          <p:sp>
            <p:nvSpPr>
              <p:cNvPr id="33" name="CasellaDiTesto 13"/>
              <p:cNvSpPr txBox="1"/>
              <p:nvPr/>
            </p:nvSpPr>
            <p:spPr>
              <a:xfrm>
                <a:off x="5772449" y="3830007"/>
                <a:ext cx="98616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1400" dirty="0" smtClean="0">
                    <a:solidFill>
                      <a:srgbClr val="FF0000"/>
                    </a:solidFill>
                  </a:rPr>
                  <a:t>Cosmology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Rettangolo 31"/>
              <p:cNvSpPr/>
              <p:nvPr/>
            </p:nvSpPr>
            <p:spPr>
              <a:xfrm>
                <a:off x="5086338" y="3797398"/>
                <a:ext cx="67165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t-IT" sz="2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HEPP</a:t>
                </a:r>
                <a:endParaRPr lang="it-IT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</p:grpSp>
      <p:sp>
        <p:nvSpPr>
          <p:cNvPr id="39" name="ZoneTexte 38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60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3G Science Book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4" y="1014688"/>
            <a:ext cx="3997757" cy="517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4681156" y="1014688"/>
            <a:ext cx="4026848" cy="5093122"/>
            <a:chOff x="1441161" y="-161780"/>
            <a:chExt cx="6075363" cy="768406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161" y="-161780"/>
              <a:ext cx="6075363" cy="483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924" y="4877511"/>
              <a:ext cx="6070600" cy="264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41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Équation d’état d’une étoile à neutrons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4468" t="2251" r="3427" b="2150"/>
          <a:stretch/>
        </p:blipFill>
        <p:spPr>
          <a:xfrm>
            <a:off x="0" y="952501"/>
            <a:ext cx="4730341" cy="39243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70225"/>
            <a:ext cx="5105400" cy="32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621361" y="432674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7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4800" y="1"/>
            <a:ext cx="4507345" cy="887506"/>
          </a:xfrm>
        </p:spPr>
        <p:txBody>
          <a:bodyPr/>
          <a:lstStyle/>
          <a:p>
            <a:r>
              <a:rPr lang="fr-FR" dirty="0" err="1" smtClean="0"/>
              <a:t>EoS</a:t>
            </a:r>
            <a:r>
              <a:rPr lang="fr-FR" dirty="0" smtClean="0"/>
              <a:t> NS et OG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914650" cy="262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12"/>
          <p:cNvSpPr txBox="1"/>
          <p:nvPr/>
        </p:nvSpPr>
        <p:spPr>
          <a:xfrm>
            <a:off x="3015152" y="948557"/>
            <a:ext cx="5074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Measuring the tidal deformation through the dephasing in the GW signal is possible to constrain the EOS of the </a:t>
            </a:r>
            <a:r>
              <a:rPr lang="en-GB" dirty="0" smtClean="0"/>
              <a:t>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Advanced+ detector could arrive to an accuracy less than 1km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To go below 100m we need 3G detectors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45" y="2714625"/>
            <a:ext cx="6564312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8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 will detect BH well beyond the SFR peak 𝑧~</a:t>
            </a:r>
            <a:r>
              <a:rPr lang="en-US" dirty="0" smtClean="0"/>
              <a:t>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0" y="991041"/>
            <a:ext cx="9144000" cy="442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lang="fr-FR" sz="2800" kern="1200" dirty="0" smtClean="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lang="fr-FR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lang="fr-FR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lang="fr-FR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FR" sz="1600" kern="1200" dirty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Disentangle the stellar to primordial origin of BH through correlation with:</a:t>
            </a:r>
          </a:p>
          <a:p>
            <a:pPr lvl="1"/>
            <a:r>
              <a:rPr lang="en-GB" sz="2000" dirty="0" smtClean="0"/>
              <a:t>Redshift</a:t>
            </a:r>
          </a:p>
          <a:p>
            <a:pPr lvl="1"/>
            <a:r>
              <a:rPr lang="en-GB" sz="2000" dirty="0" smtClean="0"/>
              <a:t>Large scale structures</a:t>
            </a:r>
          </a:p>
          <a:p>
            <a:r>
              <a:rPr lang="en-GB" dirty="0" smtClean="0"/>
              <a:t>Primordial BHs</a:t>
            </a:r>
          </a:p>
          <a:p>
            <a:pPr lvl="1"/>
            <a:r>
              <a:rPr lang="en-US" sz="2000" dirty="0" smtClean="0"/>
              <a:t>Could </a:t>
            </a:r>
            <a:r>
              <a:rPr lang="en-US" sz="2000" dirty="0"/>
              <a:t>have formed at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QCD quark-hadron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transition through large </a:t>
            </a:r>
            <a:br>
              <a:rPr lang="en-US" sz="2000" dirty="0" smtClean="0"/>
            </a:br>
            <a:r>
              <a:rPr lang="en-US" sz="2000" dirty="0" smtClean="0"/>
              <a:t>curvature fluctuations</a:t>
            </a:r>
          </a:p>
          <a:p>
            <a:pPr lvl="1"/>
            <a:r>
              <a:rPr lang="en-US" sz="2000" dirty="0" smtClean="0"/>
              <a:t>They could explain </a:t>
            </a:r>
            <a:br>
              <a:rPr lang="en-US" sz="2000" dirty="0" smtClean="0"/>
            </a:br>
            <a:r>
              <a:rPr lang="en-US" sz="2000" dirty="0" smtClean="0"/>
              <a:t>the Dark Mater</a:t>
            </a:r>
            <a:endParaRPr lang="en-GB" sz="2000" dirty="0"/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552450" y="4158116"/>
            <a:ext cx="5723186" cy="397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sz="1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64" y="1876505"/>
            <a:ext cx="5597236" cy="436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8824621" y="520535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8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3" y="1696957"/>
            <a:ext cx="6179127" cy="43482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Testing</a:t>
            </a:r>
            <a:r>
              <a:rPr lang="fr-FR" dirty="0" smtClean="0"/>
              <a:t> GR at the </a:t>
            </a:r>
            <a:r>
              <a:rPr lang="fr-FR" dirty="0" err="1" smtClean="0"/>
              <a:t>highest</a:t>
            </a:r>
            <a:r>
              <a:rPr lang="fr-FR" dirty="0" smtClean="0"/>
              <a:t> </a:t>
            </a:r>
            <a:r>
              <a:rPr lang="fr-FR" dirty="0" err="1" smtClean="0"/>
              <a:t>curvatures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2776" y="1054100"/>
            <a:ext cx="8775700" cy="27974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Is Einstein’s General Relativity THE theory of gravitation?</a:t>
            </a:r>
          </a:p>
          <a:p>
            <a:pPr lvl="1"/>
            <a:r>
              <a:rPr lang="en-GB" dirty="0" smtClean="0"/>
              <a:t>Test of GR</a:t>
            </a:r>
          </a:p>
          <a:p>
            <a:pPr lvl="1"/>
            <a:r>
              <a:rPr lang="en-GB" dirty="0" smtClean="0"/>
              <a:t>Polarisations of GWs</a:t>
            </a:r>
          </a:p>
          <a:p>
            <a:pPr lvl="1"/>
            <a:r>
              <a:rPr lang="en-GB" dirty="0" smtClean="0"/>
              <a:t>Black Hole </a:t>
            </a:r>
            <a:br>
              <a:rPr lang="en-GB" dirty="0" smtClean="0"/>
            </a:br>
            <a:r>
              <a:rPr lang="en-GB" dirty="0" smtClean="0"/>
              <a:t>Quasi-Normal modes</a:t>
            </a:r>
          </a:p>
          <a:p>
            <a:pPr lvl="1"/>
            <a:r>
              <a:rPr lang="en-GB" dirty="0" smtClean="0"/>
              <a:t>Test of wave </a:t>
            </a:r>
            <a:br>
              <a:rPr lang="en-GB" dirty="0" smtClean="0"/>
            </a:br>
            <a:r>
              <a:rPr lang="en-GB" dirty="0" smtClean="0"/>
              <a:t>propagation</a:t>
            </a:r>
          </a:p>
          <a:p>
            <a:pPr lvl="2"/>
            <a:r>
              <a:rPr lang="en-GB" dirty="0" smtClean="0"/>
              <a:t>Massive Gravity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08509" y="578591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Théories alternatives de la gravité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210433" y="924448"/>
            <a:ext cx="8933567" cy="5673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lang="fr-FR" sz="2800" kern="1200" dirty="0" smtClean="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lang="fr-FR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lang="fr-FR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lang="fr-FR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FR" sz="1600" kern="1200" dirty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GR predicts a </a:t>
            </a:r>
            <a:r>
              <a:rPr lang="en-GB" dirty="0" err="1" smtClean="0"/>
              <a:t>tensorial</a:t>
            </a:r>
            <a:r>
              <a:rPr lang="en-GB" dirty="0" smtClean="0"/>
              <a:t> nature of GW with two polarisations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Alternative theories of gravity could predict extra polarisations of GW (up to 6)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/>
              <a:t>2G detectors are attempting to verify the GW </a:t>
            </a:r>
            <a:r>
              <a:rPr lang="en-GB" dirty="0" err="1"/>
              <a:t>tensorial</a:t>
            </a:r>
            <a:r>
              <a:rPr lang="en-GB" dirty="0"/>
              <a:t> nature:</a:t>
            </a:r>
          </a:p>
          <a:p>
            <a:pPr lvl="2"/>
            <a:r>
              <a:rPr lang="en-GB" dirty="0"/>
              <a:t>+ and x polarisations can be resolved by 2 interferometers at 45</a:t>
            </a:r>
            <a:r>
              <a:rPr lang="en-GB" dirty="0" smtClean="0"/>
              <a:t>°</a:t>
            </a:r>
            <a:endParaRPr lang="en-GB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82377" y="3332610"/>
            <a:ext cx="9080846" cy="1760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</p:txBody>
      </p:sp>
      <p:pic>
        <p:nvPicPr>
          <p:cNvPr id="10" name="Immagine 14" descr="GravitationalWave_CrossPolarization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729" y="1230590"/>
            <a:ext cx="1264866" cy="1264866"/>
          </a:xfrm>
          <a:prstGeom prst="rect">
            <a:avLst/>
          </a:prstGeom>
        </p:spPr>
      </p:pic>
      <p:pic>
        <p:nvPicPr>
          <p:cNvPr id="11" name="Immagine 16" descr="GravitationalWave_PlusPolarization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5941" y="1195697"/>
            <a:ext cx="1272645" cy="127264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3302570"/>
            <a:ext cx="9163223" cy="1421415"/>
            <a:chOff x="0" y="3180094"/>
            <a:chExt cx="9952771" cy="1543891"/>
          </a:xfrm>
        </p:grpSpPr>
        <p:pic>
          <p:nvPicPr>
            <p:cNvPr id="13" name="Picture 9">
              <a:extLst>
                <a:ext uri="{FF2B5EF4-FFF2-40B4-BE49-F238E27FC236}">
                  <a16:creationId xmlns="" xmlns:a16="http://schemas.microsoft.com/office/drawing/2014/main" id="{9BEA26E7-0368-4857-A3BF-ACE447EC1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2" b="63178"/>
            <a:stretch/>
          </p:blipFill>
          <p:spPr>
            <a:xfrm>
              <a:off x="0" y="3180094"/>
              <a:ext cx="3282150" cy="1538227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="" xmlns:a16="http://schemas.microsoft.com/office/drawing/2014/main" id="{9BEA26E7-0368-4857-A3BF-ACE447EC1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7" b="31616"/>
            <a:stretch/>
          </p:blipFill>
          <p:spPr>
            <a:xfrm>
              <a:off x="3327511" y="3208945"/>
              <a:ext cx="3282150" cy="1515040"/>
            </a:xfrm>
            <a:prstGeom prst="rect">
              <a:avLst/>
            </a:prstGeom>
          </p:spPr>
        </p:pic>
        <p:pic>
          <p:nvPicPr>
            <p:cNvPr id="15" name="Picture 9">
              <a:extLst>
                <a:ext uri="{FF2B5EF4-FFF2-40B4-BE49-F238E27FC236}">
                  <a16:creationId xmlns="" xmlns:a16="http://schemas.microsoft.com/office/drawing/2014/main" id="{9BEA26E7-0368-4857-A3BF-ACE447EC1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58"/>
            <a:stretch/>
          </p:blipFill>
          <p:spPr>
            <a:xfrm>
              <a:off x="6670621" y="3191048"/>
              <a:ext cx="3282150" cy="15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5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Effondrement de noyau supernova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8" y="1178451"/>
            <a:ext cx="5008110" cy="496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5524955" y="4793541"/>
            <a:ext cx="3619045" cy="1077941"/>
            <a:chOff x="3081338" y="1178451"/>
            <a:chExt cx="6010275" cy="1790174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1178451"/>
              <a:ext cx="5824537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1857602"/>
              <a:ext cx="56022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2466975"/>
              <a:ext cx="6010275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5674079" y="1828800"/>
            <a:ext cx="3208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galaxie d’</a:t>
            </a:r>
            <a:r>
              <a:rPr lang="fr-FR" dirty="0" err="1" smtClean="0"/>
              <a:t>Andromeda</a:t>
            </a:r>
            <a:r>
              <a:rPr lang="fr-FR" dirty="0" smtClean="0"/>
              <a:t> est</a:t>
            </a:r>
            <a:br>
              <a:rPr lang="fr-FR" dirty="0" smtClean="0"/>
            </a:br>
            <a:r>
              <a:rPr lang="fr-FR" dirty="0" smtClean="0"/>
              <a:t>à 700kpc. Les signaux sont 7 fois</a:t>
            </a:r>
            <a:br>
              <a:rPr lang="fr-FR" dirty="0" smtClean="0"/>
            </a:br>
            <a:r>
              <a:rPr lang="fr-FR" dirty="0" smtClean="0"/>
              <a:t>plus faibles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573931" y="410226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63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1" y="1443482"/>
            <a:ext cx="8882743" cy="3999369"/>
          </a:xfrm>
        </p:spPr>
        <p:txBody>
          <a:bodyPr/>
          <a:lstStyle/>
          <a:p>
            <a:r>
              <a:rPr lang="fr-FR" dirty="0" smtClean="0"/>
              <a:t>Où on est avec </a:t>
            </a:r>
            <a:r>
              <a:rPr lang="fr-FR" dirty="0" err="1" smtClean="0"/>
              <a:t>Virgo</a:t>
            </a:r>
            <a:r>
              <a:rPr lang="fr-FR" dirty="0" smtClean="0"/>
              <a:t> et LIGO</a:t>
            </a:r>
          </a:p>
          <a:p>
            <a:endParaRPr lang="fr-FR" dirty="0" smtClean="0"/>
          </a:p>
          <a:p>
            <a:r>
              <a:rPr lang="fr-FR" dirty="0" smtClean="0"/>
              <a:t>Pour quoi on a besoin d’un autre détecteur des OG?</a:t>
            </a:r>
          </a:p>
          <a:p>
            <a:endParaRPr lang="fr-FR" dirty="0"/>
          </a:p>
          <a:p>
            <a:r>
              <a:rPr lang="fr-FR" dirty="0" smtClean="0"/>
              <a:t>Quels sont les défis?</a:t>
            </a:r>
          </a:p>
          <a:p>
            <a:endParaRPr lang="fr-FR" dirty="0"/>
          </a:p>
          <a:p>
            <a:r>
              <a:rPr lang="fr-FR" dirty="0"/>
              <a:t>Un regard</a:t>
            </a:r>
            <a:r>
              <a:rPr lang="fr-FR" dirty="0" smtClean="0"/>
              <a:t> sur le future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4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05" y="3429000"/>
            <a:ext cx="4575290" cy="3428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L’infrastructure géante souterrain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39" y="966699"/>
            <a:ext cx="3586997" cy="268831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2258" y="1153064"/>
            <a:ext cx="6504060" cy="50038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7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60175"/>
            <a:ext cx="8031163" cy="611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25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Plusieurs tuyaux dans les tunnels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07950" y="1494971"/>
            <a:ext cx="446405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excavation is the largest fraction of the cost of the observatory</a:t>
            </a:r>
          </a:p>
          <a:p>
            <a:r>
              <a:rPr lang="en-GB" dirty="0" smtClean="0"/>
              <a:t>We are working to minimise the costs without compromising the performances and the future evolutions</a:t>
            </a:r>
            <a:endParaRPr lang="en-GB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846" y="1479939"/>
            <a:ext cx="5322707" cy="3898122"/>
          </a:xfrm>
          <a:prstGeom prst="rect">
            <a:avLst/>
          </a:prstGeom>
        </p:spPr>
      </p:pic>
      <p:sp>
        <p:nvSpPr>
          <p:cNvPr id="9" name="CasellaDiTesto 10"/>
          <p:cNvSpPr txBox="1"/>
          <p:nvPr/>
        </p:nvSpPr>
        <p:spPr>
          <a:xfrm>
            <a:off x="6016171" y="5378061"/>
            <a:ext cx="20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Credit: A:Paoli, EGO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0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différents interféromètres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5952" y="1219200"/>
            <a:ext cx="33528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Start with a single (xylophone) detector</a:t>
            </a:r>
          </a:p>
          <a:p>
            <a:r>
              <a:rPr lang="en-US" smtClean="0"/>
              <a:t>Add a 2</a:t>
            </a:r>
            <a:r>
              <a:rPr lang="en-US" baseline="30000" smtClean="0"/>
              <a:t>nd</a:t>
            </a:r>
            <a:r>
              <a:rPr lang="en-US" smtClean="0"/>
              <a:t> one to fully resolve polarization</a:t>
            </a:r>
          </a:p>
          <a:p>
            <a:r>
              <a:rPr lang="en-US" smtClean="0"/>
              <a:t>Add a 3</a:t>
            </a:r>
            <a:r>
              <a:rPr lang="en-US" baseline="30000" smtClean="0"/>
              <a:t>rd</a:t>
            </a:r>
            <a:r>
              <a:rPr lang="en-US" smtClean="0"/>
              <a:t> one for null stream and redundancy   </a:t>
            </a:r>
          </a:p>
          <a:p>
            <a:endParaRPr lang="en-US" dirty="0"/>
          </a:p>
        </p:txBody>
      </p:sp>
      <p:pic>
        <p:nvPicPr>
          <p:cNvPr id="7" name="Picture 9" descr="ET_full_rb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4" y="1219199"/>
            <a:ext cx="5219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24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défies technologiques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2194552" y="922941"/>
            <a:ext cx="6772896" cy="9852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Xylophone approach needs two parallel technology developments: </a:t>
            </a:r>
            <a:endParaRPr lang="en-GB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405808" y="2805713"/>
            <a:ext cx="4602917" cy="280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ET-HF:</a:t>
            </a:r>
          </a:p>
          <a:p>
            <a:pPr lvl="2"/>
            <a:r>
              <a:rPr lang="en-US" dirty="0"/>
              <a:t>High power laser</a:t>
            </a:r>
          </a:p>
          <a:p>
            <a:pPr lvl="2"/>
            <a:r>
              <a:rPr lang="en-US" dirty="0"/>
              <a:t>Large test masses</a:t>
            </a:r>
          </a:p>
          <a:p>
            <a:pPr lvl="2"/>
            <a:r>
              <a:rPr lang="en-US" dirty="0"/>
              <a:t>New coatings</a:t>
            </a:r>
          </a:p>
          <a:p>
            <a:pPr lvl="2"/>
            <a:r>
              <a:rPr lang="en-US" dirty="0"/>
              <a:t>Thermal compensation</a:t>
            </a:r>
          </a:p>
          <a:p>
            <a:pPr lvl="2"/>
            <a:r>
              <a:rPr lang="en-US" dirty="0"/>
              <a:t>Frequency dependent squeezing</a:t>
            </a:r>
          </a:p>
          <a:p>
            <a:pPr lvl="1"/>
            <a:endParaRPr lang="en-US" dirty="0"/>
          </a:p>
        </p:txBody>
      </p:sp>
      <p:sp>
        <p:nvSpPr>
          <p:cNvPr id="11" name="Fumetto 1 8"/>
          <p:cNvSpPr/>
          <p:nvPr/>
        </p:nvSpPr>
        <p:spPr>
          <a:xfrm>
            <a:off x="102723" y="358777"/>
            <a:ext cx="1631866" cy="748778"/>
          </a:xfrm>
          <a:prstGeom prst="wedgeRectCallout">
            <a:avLst>
              <a:gd name="adj1" fmla="val 128275"/>
              <a:gd name="adj2" fmla="val 33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Challenging engineering</a:t>
            </a:r>
            <a:endParaRPr lang="en-GB" dirty="0"/>
          </a:p>
        </p:txBody>
      </p:sp>
      <p:sp>
        <p:nvSpPr>
          <p:cNvPr id="12" name="Fumetto 1 9"/>
          <p:cNvSpPr/>
          <p:nvPr/>
        </p:nvSpPr>
        <p:spPr>
          <a:xfrm>
            <a:off x="102723" y="1169520"/>
            <a:ext cx="1631866" cy="896770"/>
          </a:xfrm>
          <a:prstGeom prst="wedgeRectCallout">
            <a:avLst>
              <a:gd name="adj1" fmla="val 122745"/>
              <a:gd name="adj2" fmla="val 22174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technology in </a:t>
            </a:r>
            <a:r>
              <a:rPr lang="en-GB" dirty="0" err="1" smtClean="0"/>
              <a:t>cryo</a:t>
            </a:r>
            <a:r>
              <a:rPr lang="en-GB" dirty="0" smtClean="0"/>
              <a:t>-cooling</a:t>
            </a:r>
            <a:endParaRPr lang="en-GB" dirty="0"/>
          </a:p>
        </p:txBody>
      </p:sp>
      <p:sp>
        <p:nvSpPr>
          <p:cNvPr id="13" name="Fumetto 1 10"/>
          <p:cNvSpPr/>
          <p:nvPr/>
        </p:nvSpPr>
        <p:spPr>
          <a:xfrm>
            <a:off x="102723" y="2134605"/>
            <a:ext cx="1631866" cy="896142"/>
          </a:xfrm>
          <a:prstGeom prst="wedgeRectCallout">
            <a:avLst>
              <a:gd name="adj1" fmla="val 105620"/>
              <a:gd name="adj2" fmla="val 206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technology in optics</a:t>
            </a:r>
            <a:endParaRPr lang="en-GB" dirty="0"/>
          </a:p>
        </p:txBody>
      </p:sp>
      <p:sp>
        <p:nvSpPr>
          <p:cNvPr id="14" name="Parentesi graffa aperta 11"/>
          <p:cNvSpPr/>
          <p:nvPr/>
        </p:nvSpPr>
        <p:spPr>
          <a:xfrm>
            <a:off x="2737449" y="4025754"/>
            <a:ext cx="154988" cy="8740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umetto 1 12"/>
          <p:cNvSpPr/>
          <p:nvPr/>
        </p:nvSpPr>
        <p:spPr>
          <a:xfrm>
            <a:off x="102723" y="3128984"/>
            <a:ext cx="1631866" cy="896770"/>
          </a:xfrm>
          <a:prstGeom prst="wedgeRectCallout">
            <a:avLst>
              <a:gd name="adj1" fmla="val 122711"/>
              <a:gd name="adj2" fmla="val 18745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laser technology</a:t>
            </a:r>
            <a:endParaRPr lang="en-GB" dirty="0"/>
          </a:p>
        </p:txBody>
      </p:sp>
      <p:sp>
        <p:nvSpPr>
          <p:cNvPr id="16" name="Fumetto 1 13"/>
          <p:cNvSpPr/>
          <p:nvPr/>
        </p:nvSpPr>
        <p:spPr>
          <a:xfrm>
            <a:off x="102723" y="4107209"/>
            <a:ext cx="1631866" cy="896142"/>
          </a:xfrm>
          <a:prstGeom prst="wedgeRectCallout">
            <a:avLst>
              <a:gd name="adj1" fmla="val 121579"/>
              <a:gd name="adj2" fmla="val 109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 precision mechanics</a:t>
            </a:r>
            <a:endParaRPr lang="en-GB" dirty="0"/>
          </a:p>
        </p:txBody>
      </p:sp>
      <p:sp>
        <p:nvSpPr>
          <p:cNvPr id="17" name="Fumetto 1 14"/>
          <p:cNvSpPr/>
          <p:nvPr/>
        </p:nvSpPr>
        <p:spPr>
          <a:xfrm>
            <a:off x="102723" y="5084805"/>
            <a:ext cx="1631866" cy="1149217"/>
          </a:xfrm>
          <a:prstGeom prst="wedgeRectCallout">
            <a:avLst>
              <a:gd name="adj1" fmla="val 122341"/>
              <a:gd name="adj2" fmla="val 2189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 quality </a:t>
            </a:r>
            <a:r>
              <a:rPr lang="en-GB" dirty="0" err="1" smtClean="0"/>
              <a:t>opto</a:t>
            </a:r>
            <a:r>
              <a:rPr lang="en-GB" dirty="0" smtClean="0"/>
              <a:t>-electronics and new controls</a:t>
            </a:r>
            <a:endParaRPr lang="en-GB" dirty="0"/>
          </a:p>
        </p:txBody>
      </p:sp>
      <p:sp>
        <p:nvSpPr>
          <p:cNvPr id="18" name="Fumetto 1 15"/>
          <p:cNvSpPr/>
          <p:nvPr/>
        </p:nvSpPr>
        <p:spPr>
          <a:xfrm>
            <a:off x="6126893" y="1837478"/>
            <a:ext cx="1631866" cy="896770"/>
          </a:xfrm>
          <a:prstGeom prst="wedgeRectCallout">
            <a:avLst>
              <a:gd name="adj1" fmla="val -2649"/>
              <a:gd name="adj2" fmla="val 10097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laser technology</a:t>
            </a:r>
            <a:endParaRPr lang="en-GB" dirty="0"/>
          </a:p>
        </p:txBody>
      </p:sp>
      <p:sp>
        <p:nvSpPr>
          <p:cNvPr id="19" name="Fumetto 1 16"/>
          <p:cNvSpPr/>
          <p:nvPr/>
        </p:nvSpPr>
        <p:spPr>
          <a:xfrm>
            <a:off x="7512134" y="2726714"/>
            <a:ext cx="1631866" cy="896142"/>
          </a:xfrm>
          <a:prstGeom prst="wedgeRectCallout">
            <a:avLst>
              <a:gd name="adj1" fmla="val -33047"/>
              <a:gd name="adj2" fmla="val 76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New technology in optics</a:t>
            </a:r>
            <a:endParaRPr lang="en-GB" dirty="0"/>
          </a:p>
        </p:txBody>
      </p:sp>
      <p:sp>
        <p:nvSpPr>
          <p:cNvPr id="20" name="Parentesi graffa aperta 17"/>
          <p:cNvSpPr/>
          <p:nvPr/>
        </p:nvSpPr>
        <p:spPr>
          <a:xfrm flipH="1">
            <a:off x="7531693" y="3671242"/>
            <a:ext cx="225147" cy="47572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umetto 1 18"/>
          <p:cNvSpPr/>
          <p:nvPr/>
        </p:nvSpPr>
        <p:spPr>
          <a:xfrm>
            <a:off x="7335582" y="5016707"/>
            <a:ext cx="1631866" cy="1149217"/>
          </a:xfrm>
          <a:prstGeom prst="wedgeRectCallout">
            <a:avLst>
              <a:gd name="adj1" fmla="val -82027"/>
              <a:gd name="adj2" fmla="val -5016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 quality </a:t>
            </a:r>
            <a:r>
              <a:rPr lang="en-GB" dirty="0" err="1" smtClean="0"/>
              <a:t>opto</a:t>
            </a:r>
            <a:r>
              <a:rPr lang="en-GB" dirty="0" smtClean="0"/>
              <a:t>-electronics and new controls</a:t>
            </a:r>
            <a:endParaRPr lang="en-GB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2003567" y="2744753"/>
            <a:ext cx="3802873" cy="3899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ET-LF:</a:t>
            </a:r>
          </a:p>
          <a:p>
            <a:pPr lvl="2"/>
            <a:r>
              <a:rPr lang="en-US" dirty="0"/>
              <a:t>Underground</a:t>
            </a:r>
          </a:p>
          <a:p>
            <a:pPr lvl="2"/>
            <a:r>
              <a:rPr lang="en-US" dirty="0"/>
              <a:t>Cryogenics</a:t>
            </a:r>
          </a:p>
          <a:p>
            <a:pPr lvl="2"/>
            <a:r>
              <a:rPr lang="en-US" dirty="0"/>
              <a:t>Silicon </a:t>
            </a:r>
            <a:r>
              <a:rPr lang="en-US" dirty="0" smtClean="0"/>
              <a:t>or Sapphire </a:t>
            </a:r>
            <a:br>
              <a:rPr lang="en-US" dirty="0" smtClean="0"/>
            </a:br>
            <a:r>
              <a:rPr lang="en-US" dirty="0" smtClean="0"/>
              <a:t>test </a:t>
            </a:r>
            <a:r>
              <a:rPr lang="en-US" dirty="0"/>
              <a:t>masses</a:t>
            </a:r>
          </a:p>
          <a:p>
            <a:pPr lvl="2"/>
            <a:r>
              <a:rPr lang="en-US" dirty="0"/>
              <a:t>Large test masses</a:t>
            </a:r>
          </a:p>
          <a:p>
            <a:pPr lvl="2"/>
            <a:r>
              <a:rPr lang="en-US" dirty="0"/>
              <a:t>New coatings</a:t>
            </a:r>
          </a:p>
          <a:p>
            <a:pPr lvl="2"/>
            <a:r>
              <a:rPr lang="en-US" dirty="0"/>
              <a:t>New laser wavelength </a:t>
            </a:r>
          </a:p>
          <a:p>
            <a:pPr lvl="2"/>
            <a:r>
              <a:rPr lang="en-US" dirty="0"/>
              <a:t>Seismic suspensions</a:t>
            </a:r>
          </a:p>
          <a:p>
            <a:pPr lvl="2"/>
            <a:r>
              <a:rPr lang="en-US" dirty="0"/>
              <a:t>Frequency dependent squeezing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679677" y="451003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0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bruits thermiques dans les masses de test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61" name="Groupe 60"/>
          <p:cNvGrpSpPr>
            <a:grpSpLocks noChangeAspect="1"/>
          </p:cNvGrpSpPr>
          <p:nvPr/>
        </p:nvGrpSpPr>
        <p:grpSpPr>
          <a:xfrm>
            <a:off x="62302" y="1048764"/>
            <a:ext cx="4393394" cy="4760472"/>
            <a:chOff x="330835" y="3636543"/>
            <a:chExt cx="8786788" cy="9520944"/>
          </a:xfrm>
        </p:grpSpPr>
        <p:pic>
          <p:nvPicPr>
            <p:cNvPr id="62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35" y="5135022"/>
              <a:ext cx="8786788" cy="802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3" name="Groupe 62"/>
            <p:cNvGrpSpPr/>
            <p:nvPr/>
          </p:nvGrpSpPr>
          <p:grpSpPr>
            <a:xfrm>
              <a:off x="6005561" y="3636543"/>
              <a:ext cx="2721762" cy="6064909"/>
              <a:chOff x="33141187" y="9878105"/>
              <a:chExt cx="4609684" cy="10271769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1187" y="9878105"/>
                <a:ext cx="4609684" cy="7679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31612" y="17548756"/>
                <a:ext cx="4519259" cy="2601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506" y="9317927"/>
              <a:ext cx="1145527" cy="547118"/>
            </a:xfrm>
            <a:prstGeom prst="rect">
              <a:avLst/>
            </a:prstGeom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902" y="5505421"/>
              <a:ext cx="1775309" cy="69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9" y="968270"/>
            <a:ext cx="3030341" cy="277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9" y="3889456"/>
            <a:ext cx="3079052" cy="27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44" y="3583967"/>
            <a:ext cx="862119" cy="266746"/>
          </a:xfrm>
          <a:prstGeom prst="rect">
            <a:avLst/>
          </a:prstGeom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18" y="5549115"/>
            <a:ext cx="3238921" cy="83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8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L’origine du bruit thermique dans les couches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132622"/>
            <a:ext cx="8229600" cy="1596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The reflectivity R is obtained with</a:t>
            </a:r>
            <a:br>
              <a:rPr lang="en-US" smtClean="0"/>
            </a:br>
            <a:r>
              <a:rPr lang="en-US" smtClean="0"/>
              <a:t>Bragg mirrors made of alternated</a:t>
            </a:r>
            <a:br>
              <a:rPr lang="en-US" smtClean="0"/>
            </a:br>
            <a:r>
              <a:rPr lang="en-US" smtClean="0"/>
              <a:t>layers of high and low index glasses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6471468" y="1223215"/>
            <a:ext cx="2204599" cy="1769332"/>
            <a:chOff x="-1064670" y="5897976"/>
            <a:chExt cx="2204599" cy="1769332"/>
          </a:xfrm>
        </p:grpSpPr>
        <p:grpSp>
          <p:nvGrpSpPr>
            <p:cNvPr id="10" name="Groupe 9"/>
            <p:cNvGrpSpPr/>
            <p:nvPr/>
          </p:nvGrpSpPr>
          <p:grpSpPr>
            <a:xfrm>
              <a:off x="-696654" y="6362133"/>
              <a:ext cx="454515" cy="370503"/>
              <a:chOff x="-696654" y="6362133"/>
              <a:chExt cx="454515" cy="370503"/>
            </a:xfrm>
          </p:grpSpPr>
          <p:pic>
            <p:nvPicPr>
              <p:cNvPr id="35" name="Picture 4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96654" y="6362133"/>
                <a:ext cx="454515" cy="370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ZoneTexte 35"/>
              <p:cNvSpPr txBox="1"/>
              <p:nvPr/>
            </p:nvSpPr>
            <p:spPr>
              <a:xfrm>
                <a:off x="-688517" y="6436439"/>
                <a:ext cx="288862" cy="276999"/>
              </a:xfrm>
              <a:prstGeom prst="rect">
                <a:avLst/>
              </a:prstGeom>
              <a:noFill/>
              <a:scene3d>
                <a:camera prst="isometricLeftDown"/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pperplate Gothic Bold" panose="020E0705020206020404" pitchFamily="34" charset="0"/>
                  </a:rPr>
                  <a:t>T</a:t>
                </a:r>
                <a:endParaRPr lang="en-US" sz="1200" dirty="0">
                  <a:latin typeface="Copperplate Gothic Bold" panose="020E0705020206020404" pitchFamily="34" charset="0"/>
                </a:endParaRPr>
              </a:p>
            </p:txBody>
          </p:sp>
        </p:grpSp>
        <p:sp>
          <p:nvSpPr>
            <p:cNvPr id="11" name="Cube 10"/>
            <p:cNvSpPr>
              <a:spLocks noChangeAspect="1"/>
            </p:cNvSpPr>
            <p:nvPr/>
          </p:nvSpPr>
          <p:spPr>
            <a:xfrm flipH="1">
              <a:off x="-1064670" y="5897976"/>
              <a:ext cx="1419228" cy="1384756"/>
            </a:xfrm>
            <a:prstGeom prst="cube">
              <a:avLst>
                <a:gd name="adj" fmla="val 52759"/>
              </a:avLst>
            </a:prstGeom>
            <a:solidFill>
              <a:srgbClr val="00B0F0">
                <a:alpha val="30196"/>
              </a:srgbClr>
            </a:solidFill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-438483" y="6400353"/>
              <a:ext cx="1488581" cy="1166347"/>
              <a:chOff x="6032594" y="21919309"/>
              <a:chExt cx="5789730" cy="4536423"/>
            </a:xfrm>
          </p:grpSpPr>
          <p:sp>
            <p:nvSpPr>
              <p:cNvPr id="19" name="Cube 18"/>
              <p:cNvSpPr/>
              <p:nvPr/>
            </p:nvSpPr>
            <p:spPr>
              <a:xfrm flipH="1">
                <a:off x="6032594" y="21919309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0" name="Cube 19"/>
              <p:cNvSpPr/>
              <p:nvPr/>
            </p:nvSpPr>
            <p:spPr>
              <a:xfrm flipH="1">
                <a:off x="6230150" y="22037842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1" name="Cube 20"/>
              <p:cNvSpPr/>
              <p:nvPr/>
            </p:nvSpPr>
            <p:spPr>
              <a:xfrm flipH="1">
                <a:off x="6415414" y="22146870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Cube 21"/>
              <p:cNvSpPr/>
              <p:nvPr/>
            </p:nvSpPr>
            <p:spPr>
              <a:xfrm flipH="1">
                <a:off x="6612970" y="22265403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3" name="Cube 22"/>
              <p:cNvSpPr/>
              <p:nvPr/>
            </p:nvSpPr>
            <p:spPr>
              <a:xfrm flipH="1">
                <a:off x="6804099" y="22372647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Cube 23"/>
              <p:cNvSpPr/>
              <p:nvPr/>
            </p:nvSpPr>
            <p:spPr>
              <a:xfrm flipH="1">
                <a:off x="7001655" y="22491180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5" name="Cube 24"/>
              <p:cNvSpPr/>
              <p:nvPr/>
            </p:nvSpPr>
            <p:spPr>
              <a:xfrm flipH="1">
                <a:off x="7186919" y="22600208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Cube 25"/>
              <p:cNvSpPr/>
              <p:nvPr/>
            </p:nvSpPr>
            <p:spPr>
              <a:xfrm flipH="1">
                <a:off x="7384475" y="22718741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7" name="Cube 26"/>
              <p:cNvSpPr/>
              <p:nvPr/>
            </p:nvSpPr>
            <p:spPr>
              <a:xfrm flipH="1">
                <a:off x="7572635" y="22828879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8" name="Cube 27"/>
              <p:cNvSpPr/>
              <p:nvPr/>
            </p:nvSpPr>
            <p:spPr>
              <a:xfrm flipH="1">
                <a:off x="7770191" y="22947412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9" name="Cube 28"/>
              <p:cNvSpPr/>
              <p:nvPr/>
            </p:nvSpPr>
            <p:spPr>
              <a:xfrm flipH="1">
                <a:off x="7955455" y="23056440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0" name="Cube 29"/>
              <p:cNvSpPr/>
              <p:nvPr/>
            </p:nvSpPr>
            <p:spPr>
              <a:xfrm flipH="1">
                <a:off x="8153011" y="23174973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1" name="Cube 30"/>
              <p:cNvSpPr/>
              <p:nvPr/>
            </p:nvSpPr>
            <p:spPr>
              <a:xfrm flipH="1">
                <a:off x="8344140" y="23282217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Cube 31"/>
              <p:cNvSpPr/>
              <p:nvPr/>
            </p:nvSpPr>
            <p:spPr>
              <a:xfrm flipH="1">
                <a:off x="8541696" y="23400750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3" name="Cube 32"/>
              <p:cNvSpPr/>
              <p:nvPr/>
            </p:nvSpPr>
            <p:spPr>
              <a:xfrm flipH="1">
                <a:off x="8726960" y="23509778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chemeClr val="bg1">
                  <a:lumMod val="65000"/>
                </a:schemeClr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Cube 33"/>
              <p:cNvSpPr/>
              <p:nvPr/>
            </p:nvSpPr>
            <p:spPr>
              <a:xfrm flipH="1">
                <a:off x="8924516" y="23628311"/>
                <a:ext cx="2897808" cy="2827421"/>
              </a:xfrm>
              <a:prstGeom prst="cube">
                <a:avLst>
                  <a:gd name="adj" fmla="val 7979"/>
                </a:avLst>
              </a:prstGeom>
              <a:solidFill>
                <a:srgbClr val="FFC000"/>
              </a:solidFill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653457" y="7006685"/>
              <a:ext cx="454515" cy="370650"/>
              <a:chOff x="10279617" y="24277596"/>
              <a:chExt cx="1767803" cy="1441617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9617" y="24278168"/>
                <a:ext cx="1767803" cy="1441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10318115" y="24277596"/>
                <a:ext cx="911526" cy="1077368"/>
              </a:xfrm>
              <a:prstGeom prst="rect">
                <a:avLst/>
              </a:prstGeom>
              <a:noFill/>
              <a:scene3d>
                <a:camera prst="isometricLeftDown"/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pperplate Gothic Bold" panose="020E0705020206020404" pitchFamily="34" charset="0"/>
                  </a:rPr>
                  <a:t>I</a:t>
                </a:r>
                <a:endParaRPr lang="en-US" sz="1200" dirty="0">
                  <a:latin typeface="Copperplate Gothic Bold" panose="020E0705020206020404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642015" y="7271165"/>
              <a:ext cx="497914" cy="396143"/>
              <a:chOff x="10235115" y="25306270"/>
              <a:chExt cx="1936601" cy="1540771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5115" y="25306270"/>
                <a:ext cx="1753214" cy="14610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10967160" y="25769672"/>
                <a:ext cx="1204556" cy="1077369"/>
              </a:xfrm>
              <a:prstGeom prst="rect">
                <a:avLst/>
              </a:prstGeom>
              <a:noFill/>
              <a:scene3d>
                <a:camera prst="isometricLeftDown"/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pperplate Gothic Bold" panose="020E0705020206020404" pitchFamily="34" charset="0"/>
                  </a:rPr>
                  <a:t>R</a:t>
                </a:r>
                <a:endParaRPr lang="en-US" sz="1200" dirty="0">
                  <a:latin typeface="Copperplate Gothic Bold" panose="020E0705020206020404" pitchFamily="34" charset="0"/>
                </a:endParaRPr>
              </a:p>
            </p:txBody>
          </p:sp>
        </p:grpSp>
      </p:grpSp>
      <p:grpSp>
        <p:nvGrpSpPr>
          <p:cNvPr id="37" name="Groupe 36"/>
          <p:cNvGrpSpPr>
            <a:grpSpLocks noChangeAspect="1"/>
          </p:cNvGrpSpPr>
          <p:nvPr/>
        </p:nvGrpSpPr>
        <p:grpSpPr>
          <a:xfrm>
            <a:off x="7786687" y="872687"/>
            <a:ext cx="770017" cy="736304"/>
            <a:chOff x="-3566619" y="7896363"/>
            <a:chExt cx="2200049" cy="2103725"/>
          </a:xfrm>
        </p:grpSpPr>
        <p:sp>
          <p:nvSpPr>
            <p:cNvPr id="38" name="Cube 37"/>
            <p:cNvSpPr/>
            <p:nvPr/>
          </p:nvSpPr>
          <p:spPr>
            <a:xfrm flipH="1">
              <a:off x="-3566619" y="7896363"/>
              <a:ext cx="2128706" cy="2077000"/>
            </a:xfrm>
            <a:prstGeom prst="cube">
              <a:avLst>
                <a:gd name="adj" fmla="val 7979"/>
              </a:avLst>
            </a:prstGeom>
            <a:solidFill>
              <a:schemeClr val="bg1">
                <a:lumMod val="65000"/>
              </a:schemeClr>
            </a:solidFill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-3504336" y="7977557"/>
              <a:ext cx="2137766" cy="2022531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High</a:t>
              </a:r>
            </a:p>
            <a:p>
              <a:r>
                <a:rPr lang="en-US" sz="2000" dirty="0" smtClean="0"/>
                <a:t>index</a:t>
              </a:r>
              <a:endParaRPr lang="en-US" sz="2000" baseline="-25000" dirty="0"/>
            </a:p>
          </p:txBody>
        </p:sp>
      </p:grpSp>
      <p:grpSp>
        <p:nvGrpSpPr>
          <p:cNvPr id="40" name="Groupe 39"/>
          <p:cNvGrpSpPr>
            <a:grpSpLocks noChangeAspect="1"/>
          </p:cNvGrpSpPr>
          <p:nvPr/>
        </p:nvGrpSpPr>
        <p:grpSpPr>
          <a:xfrm>
            <a:off x="8328054" y="1227453"/>
            <a:ext cx="783115" cy="726950"/>
            <a:chOff x="62973" y="10813564"/>
            <a:chExt cx="2237472" cy="2077000"/>
          </a:xfrm>
        </p:grpSpPr>
        <p:sp>
          <p:nvSpPr>
            <p:cNvPr id="41" name="Cube 40"/>
            <p:cNvSpPr/>
            <p:nvPr/>
          </p:nvSpPr>
          <p:spPr>
            <a:xfrm flipH="1">
              <a:off x="62973" y="10813564"/>
              <a:ext cx="2128706" cy="2077000"/>
            </a:xfrm>
            <a:prstGeom prst="cube">
              <a:avLst>
                <a:gd name="adj" fmla="val 7979"/>
              </a:avLst>
            </a:prstGeom>
            <a:solidFill>
              <a:srgbClr val="FFC000"/>
            </a:solidFill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62679" y="10854124"/>
              <a:ext cx="2137766" cy="2022531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Low</a:t>
              </a:r>
            </a:p>
            <a:p>
              <a:r>
                <a:rPr lang="en-US" sz="2000" dirty="0" smtClean="0"/>
                <a:t>index</a:t>
              </a:r>
              <a:endParaRPr lang="en-US" sz="2000" baseline="-25000" dirty="0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42529" y="2635431"/>
            <a:ext cx="4133610" cy="558972"/>
            <a:chOff x="86347" y="1096168"/>
            <a:chExt cx="4133610" cy="558972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78" y="1096168"/>
              <a:ext cx="2773363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7" y="1241837"/>
              <a:ext cx="4133610" cy="413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oupe 45"/>
          <p:cNvGrpSpPr/>
          <p:nvPr/>
        </p:nvGrpSpPr>
        <p:grpSpPr>
          <a:xfrm>
            <a:off x="42529" y="5543520"/>
            <a:ext cx="3154387" cy="695822"/>
            <a:chOff x="552450" y="4790578"/>
            <a:chExt cx="2555875" cy="563797"/>
          </a:xfrm>
        </p:grpSpPr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4790578"/>
              <a:ext cx="2551113" cy="14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4931865"/>
              <a:ext cx="2555875" cy="14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5076563"/>
              <a:ext cx="2555875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5213088"/>
              <a:ext cx="879475" cy="14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" y="3175436"/>
            <a:ext cx="2980433" cy="225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e 51"/>
          <p:cNvGrpSpPr/>
          <p:nvPr/>
        </p:nvGrpSpPr>
        <p:grpSpPr>
          <a:xfrm>
            <a:off x="3658759" y="3397703"/>
            <a:ext cx="5078301" cy="2498771"/>
            <a:chOff x="4219957" y="1955905"/>
            <a:chExt cx="4860757" cy="2393844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957" y="2701925"/>
              <a:ext cx="166687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644" y="1955905"/>
              <a:ext cx="4683125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901" y="3615124"/>
              <a:ext cx="4468813" cy="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644" y="3990460"/>
              <a:ext cx="4683125" cy="359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7" name="Groupe 56"/>
          <p:cNvGrpSpPr/>
          <p:nvPr/>
        </p:nvGrpSpPr>
        <p:grpSpPr>
          <a:xfrm>
            <a:off x="4633271" y="3147616"/>
            <a:ext cx="3995646" cy="668886"/>
            <a:chOff x="4976925" y="2128905"/>
            <a:chExt cx="3995646" cy="668886"/>
          </a:xfrm>
        </p:grpSpPr>
        <p:sp>
          <p:nvSpPr>
            <p:cNvPr id="58" name="ZoneTexte 57"/>
            <p:cNvSpPr txBox="1"/>
            <p:nvPr/>
          </p:nvSpPr>
          <p:spPr>
            <a:xfrm>
              <a:off x="4976925" y="2128905"/>
              <a:ext cx="3995646" cy="32316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 marL="95250" indent="-952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2060"/>
                  </a:solidFill>
                </a:rPr>
                <a:t>Vibrations around equilibrium positions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59" name="Connecteur droit avec flèche 58"/>
            <p:cNvCxnSpPr/>
            <p:nvPr/>
          </p:nvCxnSpPr>
          <p:spPr>
            <a:xfrm flipH="1">
              <a:off x="5006786" y="2505347"/>
              <a:ext cx="335588" cy="29244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/>
          <p:cNvGrpSpPr/>
          <p:nvPr/>
        </p:nvGrpSpPr>
        <p:grpSpPr>
          <a:xfrm>
            <a:off x="3945621" y="4447711"/>
            <a:ext cx="4021037" cy="1813677"/>
            <a:chOff x="4289275" y="3429000"/>
            <a:chExt cx="4021037" cy="1813677"/>
          </a:xfrm>
        </p:grpSpPr>
        <p:sp>
          <p:nvSpPr>
            <p:cNvPr id="61" name="ZoneTexte 60"/>
            <p:cNvSpPr txBox="1"/>
            <p:nvPr/>
          </p:nvSpPr>
          <p:spPr>
            <a:xfrm>
              <a:off x="4289275" y="4919512"/>
              <a:ext cx="4021037" cy="32316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 marL="95250" indent="-952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2060"/>
                  </a:solidFill>
                </a:rPr>
                <a:t>Transitions responsible of thermal noise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V="1">
              <a:off x="5551380" y="3429000"/>
              <a:ext cx="1054136" cy="145567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Connecteur droit avec flèche 62"/>
          <p:cNvCxnSpPr/>
          <p:nvPr/>
        </p:nvCxnSpPr>
        <p:spPr>
          <a:xfrm>
            <a:off x="6261862" y="4028370"/>
            <a:ext cx="3692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/>
              <p:cNvSpPr txBox="1"/>
              <p:nvPr/>
            </p:nvSpPr>
            <p:spPr>
              <a:xfrm>
                <a:off x="6783494" y="3509905"/>
                <a:ext cx="1694182" cy="325667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95250" indent="-95250">
                  <a:lnSpc>
                    <a:spcPts val="1800"/>
                  </a:lnSpc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2060"/>
                    </a:solidFill>
                  </a:rPr>
                  <a:t>Relaxing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4" name="ZoneTexte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494" y="3509905"/>
                <a:ext cx="1694182" cy="325667"/>
              </a:xfrm>
              <a:prstGeom prst="rect">
                <a:avLst/>
              </a:prstGeom>
              <a:blipFill rotWithShape="1">
                <a:blip r:embed="rId15"/>
                <a:stretch>
                  <a:fillRect l="-1767" t="-17241" b="-22414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Connecteur droit avec flèche 64"/>
          <p:cNvCxnSpPr/>
          <p:nvPr/>
        </p:nvCxnSpPr>
        <p:spPr>
          <a:xfrm flipH="1">
            <a:off x="6402652" y="3690054"/>
            <a:ext cx="335588" cy="292444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Stratégies pour la réduction du bruit des couches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118997" y="2151172"/>
            <a:ext cx="2906006" cy="2910504"/>
            <a:chOff x="3732072" y="2588632"/>
            <a:chExt cx="2906006" cy="291050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072" y="2588632"/>
              <a:ext cx="2906006" cy="291050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4445930" y="3693422"/>
              <a:ext cx="14782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CC0099"/>
                  </a:solidFill>
                  <a:latin typeface="Copperplate Gothic Light" panose="020E0507020206020404" pitchFamily="34" charset="0"/>
                </a:rPr>
                <a:t>New</a:t>
              </a:r>
            </a:p>
            <a:p>
              <a:pPr algn="ctr"/>
              <a:r>
                <a:rPr lang="en-US" sz="2000" b="1" smtClean="0">
                  <a:solidFill>
                    <a:srgbClr val="CC0099"/>
                  </a:solidFill>
                  <a:latin typeface="Copperplate Gothic Light" panose="020E0507020206020404" pitchFamily="34" charset="0"/>
                </a:rPr>
                <a:t>Coatings</a:t>
              </a:r>
              <a:endParaRPr lang="en-US" sz="2000" b="1">
                <a:solidFill>
                  <a:srgbClr val="CC0099"/>
                </a:solidFill>
                <a:latin typeface="Copperplate Gothic Light" panose="020E0507020206020404" pitchFamily="34" charset="0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292829" y="2123876"/>
            <a:ext cx="127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MATERIALS</a:t>
            </a:r>
            <a:endParaRPr lang="en-US" b="1"/>
          </a:p>
        </p:txBody>
      </p:sp>
      <p:sp>
        <p:nvSpPr>
          <p:cNvPr id="10" name="ZoneTexte 9"/>
          <p:cNvSpPr txBox="1"/>
          <p:nvPr/>
        </p:nvSpPr>
        <p:spPr>
          <a:xfrm>
            <a:off x="191889" y="1554412"/>
            <a:ext cx="2080570" cy="234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Oxides </a:t>
            </a:r>
            <a:r>
              <a:rPr lang="en-US" dirty="0" smtClean="0">
                <a:latin typeface="Calibri"/>
              </a:rPr>
              <a:t>●</a:t>
            </a:r>
            <a:endParaRPr lang="en-US" dirty="0" smtClean="0"/>
          </a:p>
          <a:p>
            <a:pPr algn="r"/>
            <a:r>
              <a:rPr lang="en-US" dirty="0" smtClean="0"/>
              <a:t>Mixing</a:t>
            </a:r>
            <a:r>
              <a:rPr lang="en-US" dirty="0"/>
              <a:t> ●</a:t>
            </a:r>
            <a:endParaRPr lang="en-US" dirty="0" smtClean="0"/>
          </a:p>
          <a:p>
            <a:pPr algn="r">
              <a:lnSpc>
                <a:spcPts val="1600"/>
              </a:lnSpc>
            </a:pPr>
            <a:r>
              <a:rPr lang="en-US" dirty="0"/>
              <a:t>High Index ●</a:t>
            </a:r>
            <a:br>
              <a:rPr lang="en-US" dirty="0"/>
            </a:br>
            <a:r>
              <a:rPr lang="en-US" dirty="0"/>
              <a:t>Silica </a:t>
            </a:r>
            <a:r>
              <a:rPr lang="en-US" dirty="0" smtClean="0"/>
              <a:t>Glasses  </a:t>
            </a:r>
          </a:p>
          <a:p>
            <a:pPr algn="r">
              <a:lnSpc>
                <a:spcPts val="1600"/>
              </a:lnSpc>
              <a:spcAft>
                <a:spcPts val="900"/>
              </a:spcAft>
            </a:pPr>
            <a:r>
              <a:rPr lang="en-US" dirty="0" smtClean="0"/>
              <a:t>   </a:t>
            </a:r>
            <a:endParaRPr lang="en-US" dirty="0"/>
          </a:p>
          <a:p>
            <a:pPr algn="r"/>
            <a:r>
              <a:rPr lang="en-US" dirty="0" smtClean="0"/>
              <a:t>Nitrides </a:t>
            </a:r>
            <a:r>
              <a:rPr lang="en-US" dirty="0"/>
              <a:t>●</a:t>
            </a:r>
            <a:endParaRPr lang="en-US" dirty="0" smtClean="0"/>
          </a:p>
          <a:p>
            <a:pPr algn="r"/>
            <a:r>
              <a:rPr lang="en-US" dirty="0" smtClean="0"/>
              <a:t>Fluorides</a:t>
            </a:r>
            <a:r>
              <a:rPr lang="en-US" dirty="0"/>
              <a:t> ●</a:t>
            </a:r>
            <a:endParaRPr lang="en-US" dirty="0" smtClean="0"/>
          </a:p>
          <a:p>
            <a:pPr algn="r">
              <a:lnSpc>
                <a:spcPts val="1600"/>
              </a:lnSpc>
            </a:pPr>
            <a:r>
              <a:rPr lang="en-US" dirty="0" smtClean="0"/>
              <a:t>High Coordination</a:t>
            </a:r>
            <a:r>
              <a:rPr lang="en-US" dirty="0"/>
              <a:t> 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Number Glasses  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5547327" y="1880618"/>
            <a:ext cx="3460193" cy="1477328"/>
            <a:chOff x="5547327" y="1880618"/>
            <a:chExt cx="3460193" cy="1477328"/>
          </a:xfrm>
        </p:grpSpPr>
        <p:sp>
          <p:nvSpPr>
            <p:cNvPr id="12" name="ZoneTexte 11"/>
            <p:cNvSpPr txBox="1"/>
            <p:nvPr/>
          </p:nvSpPr>
          <p:spPr>
            <a:xfrm>
              <a:off x="5547327" y="2151172"/>
              <a:ext cx="1374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DEPOSITION</a:t>
              </a:r>
              <a:endParaRPr lang="en-US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945674" y="1880618"/>
              <a:ext cx="206184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● High Temperature</a:t>
              </a:r>
            </a:p>
            <a:p>
              <a:r>
                <a:rPr lang="en-US" dirty="0"/>
                <a:t>● </a:t>
              </a:r>
              <a:r>
                <a:rPr lang="en-US" dirty="0" smtClean="0"/>
                <a:t>Nano-layering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‒ High index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‒ Low index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‒ HR stack</a:t>
              </a:r>
              <a:endParaRPr lang="en-US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502859" y="4547745"/>
            <a:ext cx="3257720" cy="1343958"/>
            <a:chOff x="5502859" y="4547745"/>
            <a:chExt cx="3257720" cy="1343958"/>
          </a:xfrm>
        </p:grpSpPr>
        <p:sp>
          <p:nvSpPr>
            <p:cNvPr id="15" name="ZoneTexte 14"/>
            <p:cNvSpPr txBox="1"/>
            <p:nvPr/>
          </p:nvSpPr>
          <p:spPr>
            <a:xfrm>
              <a:off x="5502859" y="4820359"/>
              <a:ext cx="1461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TREATMENTS</a:t>
              </a:r>
              <a:endParaRPr lang="en-US" b="1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921421" y="4547745"/>
              <a:ext cx="1839158" cy="1343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/>
                <a:t>● Annealing</a:t>
              </a:r>
            </a:p>
            <a:p>
              <a:pPr>
                <a:lnSpc>
                  <a:spcPts val="1600"/>
                </a:lnSpc>
                <a:spcAft>
                  <a:spcPts val="600"/>
                </a:spcAft>
              </a:pPr>
              <a:r>
                <a:rPr lang="en-US" dirty="0"/>
                <a:t>● </a:t>
              </a:r>
              <a:r>
                <a:rPr lang="en-US" dirty="0" smtClean="0"/>
                <a:t>Outgassing and</a:t>
              </a:r>
              <a:br>
                <a:rPr lang="en-US" dirty="0" smtClean="0"/>
              </a:br>
              <a:r>
                <a:rPr lang="en-US" dirty="0" smtClean="0"/>
                <a:t>    chemical status</a:t>
              </a:r>
            </a:p>
            <a:p>
              <a:pPr>
                <a:lnSpc>
                  <a:spcPts val="1600"/>
                </a:lnSpc>
              </a:pPr>
              <a:r>
                <a:rPr lang="en-US" dirty="0" smtClean="0"/>
                <a:t>● Controlled</a:t>
              </a:r>
            </a:p>
            <a:p>
              <a:pPr>
                <a:lnSpc>
                  <a:spcPts val="1600"/>
                </a:lnSpc>
              </a:pPr>
              <a:r>
                <a:rPr lang="en-US" dirty="0"/>
                <a:t> </a:t>
              </a:r>
              <a:r>
                <a:rPr lang="en-US" dirty="0" smtClean="0"/>
                <a:t>   crystallization</a:t>
              </a:r>
              <a:endParaRPr lang="en-US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0879" y="4480600"/>
            <a:ext cx="3665308" cy="1343958"/>
            <a:chOff x="10879" y="4480600"/>
            <a:chExt cx="3665308" cy="1343958"/>
          </a:xfrm>
        </p:grpSpPr>
        <p:sp>
          <p:nvSpPr>
            <p:cNvPr id="18" name="ZoneTexte 17"/>
            <p:cNvSpPr txBox="1"/>
            <p:nvPr/>
          </p:nvSpPr>
          <p:spPr>
            <a:xfrm>
              <a:off x="2222649" y="4724823"/>
              <a:ext cx="1453538" cy="682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b="1" smtClean="0"/>
                <a:t>ABSORPTION</a:t>
              </a:r>
            </a:p>
            <a:p>
              <a:pPr algn="ctr">
                <a:lnSpc>
                  <a:spcPts val="1500"/>
                </a:lnSpc>
              </a:pPr>
              <a:r>
                <a:rPr lang="en-US" b="1" smtClean="0"/>
                <a:t>&amp;</a:t>
              </a:r>
            </a:p>
            <a:p>
              <a:pPr algn="ctr">
                <a:lnSpc>
                  <a:spcPts val="1500"/>
                </a:lnSpc>
              </a:pPr>
              <a:r>
                <a:rPr lang="en-US" b="1" smtClean="0"/>
                <a:t>METROLOGY</a:t>
              </a:r>
              <a:endParaRPr lang="en-US" b="1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879" y="4480600"/>
              <a:ext cx="2261580" cy="1343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dirty="0" smtClean="0"/>
                <a:t>Origin of absorption</a:t>
              </a:r>
              <a:r>
                <a:rPr lang="en-US" dirty="0"/>
                <a:t> ●</a:t>
              </a:r>
              <a:endParaRPr lang="en-US" dirty="0" smtClean="0"/>
            </a:p>
            <a:p>
              <a:pPr algn="r">
                <a:lnSpc>
                  <a:spcPts val="1600"/>
                </a:lnSpc>
              </a:pPr>
              <a:r>
                <a:rPr lang="en-US" dirty="0" smtClean="0"/>
                <a:t>Loss measurement</a:t>
              </a:r>
              <a:r>
                <a:rPr lang="en-US" dirty="0"/>
                <a:t> ●</a:t>
              </a:r>
              <a:endParaRPr lang="en-US" dirty="0" smtClean="0"/>
            </a:p>
            <a:p>
              <a:pPr algn="r">
                <a:lnSpc>
                  <a:spcPts val="1600"/>
                </a:lnSpc>
                <a:spcAft>
                  <a:spcPts val="600"/>
                </a:spcAft>
              </a:pPr>
              <a:r>
                <a:rPr lang="en-US" dirty="0" smtClean="0"/>
                <a:t>protocol   </a:t>
              </a:r>
            </a:p>
            <a:p>
              <a:pPr algn="r">
                <a:lnSpc>
                  <a:spcPts val="1600"/>
                </a:lnSpc>
              </a:pPr>
              <a:r>
                <a:rPr lang="en-US" dirty="0" err="1" smtClean="0"/>
                <a:t>Thermoelastic</a:t>
              </a:r>
              <a:r>
                <a:rPr lang="en-US" dirty="0"/>
                <a:t> ●</a:t>
              </a:r>
              <a:endParaRPr lang="en-US" dirty="0" smtClean="0"/>
            </a:p>
            <a:p>
              <a:pPr algn="r">
                <a:lnSpc>
                  <a:spcPts val="1600"/>
                </a:lnSpc>
              </a:pPr>
              <a:r>
                <a:rPr lang="en-US" dirty="0" smtClean="0"/>
                <a:t>effect   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91889" y="2778247"/>
            <a:ext cx="2080570" cy="1310373"/>
            <a:chOff x="191889" y="2778247"/>
            <a:chExt cx="2080570" cy="1310373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191889" y="2778247"/>
              <a:ext cx="2080570" cy="1189988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81" y="3863726"/>
              <a:ext cx="1193185" cy="22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e 22"/>
          <p:cNvGrpSpPr/>
          <p:nvPr/>
        </p:nvGrpSpPr>
        <p:grpSpPr>
          <a:xfrm>
            <a:off x="194473" y="1323645"/>
            <a:ext cx="2080570" cy="1418006"/>
            <a:chOff x="194473" y="1323645"/>
            <a:chExt cx="2080570" cy="1418006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194473" y="1439216"/>
              <a:ext cx="2080570" cy="1302435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392" y="1323645"/>
              <a:ext cx="793374" cy="23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4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défis des substrats des miroirs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61" name="Groupe 60"/>
          <p:cNvGrpSpPr>
            <a:grpSpLocks noChangeAspect="1"/>
          </p:cNvGrpSpPr>
          <p:nvPr/>
        </p:nvGrpSpPr>
        <p:grpSpPr>
          <a:xfrm>
            <a:off x="62302" y="1440642"/>
            <a:ext cx="4778804" cy="4760472"/>
            <a:chOff x="330835" y="3636543"/>
            <a:chExt cx="9557608" cy="9520944"/>
          </a:xfrm>
        </p:grpSpPr>
        <p:pic>
          <p:nvPicPr>
            <p:cNvPr id="62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35" y="5135022"/>
              <a:ext cx="8786788" cy="802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3" name="Groupe 62"/>
            <p:cNvGrpSpPr/>
            <p:nvPr/>
          </p:nvGrpSpPr>
          <p:grpSpPr>
            <a:xfrm>
              <a:off x="7166681" y="3636543"/>
              <a:ext cx="2721762" cy="6064909"/>
              <a:chOff x="35107707" y="9878105"/>
              <a:chExt cx="4609684" cy="10271769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07707" y="9878105"/>
                <a:ext cx="4609684" cy="7679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8130" y="17548756"/>
                <a:ext cx="4519261" cy="2601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506" y="9317927"/>
              <a:ext cx="1145527" cy="547118"/>
            </a:xfrm>
            <a:prstGeom prst="rect">
              <a:avLst/>
            </a:prstGeom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902" y="5505421"/>
              <a:ext cx="1775309" cy="69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9" y="968270"/>
            <a:ext cx="3030341" cy="277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9" y="3889456"/>
            <a:ext cx="3079052" cy="27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44" y="3583967"/>
            <a:ext cx="862119" cy="266746"/>
          </a:xfrm>
          <a:prstGeom prst="rect">
            <a:avLst/>
          </a:prstGeom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0" y="1124418"/>
            <a:ext cx="3238921" cy="83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58999" y="5570525"/>
            <a:ext cx="299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the absorption of </a:t>
            </a:r>
            <a:r>
              <a:rPr lang="fr-FR" dirty="0" err="1" smtClean="0"/>
              <a:t>substrates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has to </a:t>
            </a:r>
            <a:r>
              <a:rPr lang="fr-FR" dirty="0" err="1" smtClean="0"/>
              <a:t>be</a:t>
            </a:r>
            <a:r>
              <a:rPr lang="fr-FR" dirty="0" smtClean="0"/>
              <a:t> few ppm/cm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2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matériau du miroir n’a pas été encore trouvé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8" name="Segnaposto contenuto 5"/>
          <p:cNvSpPr txBox="1">
            <a:spLocks/>
          </p:cNvSpPr>
          <p:nvPr/>
        </p:nvSpPr>
        <p:spPr>
          <a:xfrm>
            <a:off x="108269" y="2778776"/>
            <a:ext cx="4463732" cy="3423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Used in KAGRA</a:t>
            </a:r>
          </a:p>
          <a:p>
            <a:r>
              <a:rPr lang="en-GB" dirty="0" smtClean="0"/>
              <a:t>Pro: </a:t>
            </a:r>
          </a:p>
          <a:p>
            <a:pPr lvl="1"/>
            <a:r>
              <a:rPr lang="en-GB" dirty="0" smtClean="0"/>
              <a:t>No need to change laser wavelength</a:t>
            </a:r>
          </a:p>
          <a:p>
            <a:pPr lvl="1"/>
            <a:r>
              <a:rPr lang="en-GB" dirty="0" smtClean="0"/>
              <a:t>Capability to realise a cryogenic monolithic payload demonstrated in KAGRA (Sapphire suspension fibres, silicate bonding)</a:t>
            </a:r>
          </a:p>
          <a:p>
            <a:r>
              <a:rPr lang="en-GB" dirty="0" smtClean="0"/>
              <a:t>Cons:</a:t>
            </a:r>
          </a:p>
          <a:p>
            <a:pPr lvl="1"/>
            <a:r>
              <a:rPr lang="en-GB" dirty="0" smtClean="0"/>
              <a:t>Largest diameter with decent quality attained so far is 13”</a:t>
            </a:r>
          </a:p>
          <a:p>
            <a:pPr lvl="1"/>
            <a:r>
              <a:rPr lang="en-GB" dirty="0" smtClean="0"/>
              <a:t>High optical absorption value and spread</a:t>
            </a:r>
          </a:p>
          <a:p>
            <a:pPr lvl="1"/>
            <a:r>
              <a:rPr lang="en-GB" dirty="0" smtClean="0"/>
              <a:t>Birefringence </a:t>
            </a:r>
          </a:p>
        </p:txBody>
      </p:sp>
      <p:sp>
        <p:nvSpPr>
          <p:cNvPr id="9" name="Segnaposto contenuto 7"/>
          <p:cNvSpPr txBox="1">
            <a:spLocks/>
          </p:cNvSpPr>
          <p:nvPr/>
        </p:nvSpPr>
        <p:spPr>
          <a:xfrm>
            <a:off x="4572001" y="1955816"/>
            <a:ext cx="4571999" cy="471930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Target material for </a:t>
            </a:r>
            <a:br>
              <a:rPr lang="en-GB" dirty="0" smtClean="0"/>
            </a:br>
            <a:r>
              <a:rPr lang="en-GB" dirty="0" smtClean="0"/>
              <a:t>ET, CE2 and Voyager</a:t>
            </a:r>
          </a:p>
          <a:p>
            <a:r>
              <a:rPr lang="en-GB" dirty="0" smtClean="0"/>
              <a:t>Pro:</a:t>
            </a:r>
          </a:p>
          <a:p>
            <a:pPr lvl="1"/>
            <a:r>
              <a:rPr lang="en-GB" dirty="0" smtClean="0"/>
              <a:t>Current size is 12”” diameter;</a:t>
            </a:r>
            <a:br>
              <a:rPr lang="en-GB" dirty="0" smtClean="0"/>
            </a:br>
            <a:r>
              <a:rPr lang="en-GB" dirty="0" smtClean="0"/>
              <a:t>18” is under development</a:t>
            </a:r>
          </a:p>
          <a:p>
            <a:pPr lvl="1"/>
            <a:r>
              <a:rPr lang="en-GB" dirty="0" smtClean="0"/>
              <a:t>Low optical absorption (few ppm) only for FZ or Magnetic </a:t>
            </a:r>
            <a:r>
              <a:rPr lang="en-GB" dirty="0" err="1" smtClean="0"/>
              <a:t>Czochralski</a:t>
            </a:r>
            <a:r>
              <a:rPr lang="en-GB" dirty="0" smtClean="0"/>
              <a:t> but limited to 10”</a:t>
            </a:r>
          </a:p>
          <a:p>
            <a:pPr lvl="1"/>
            <a:r>
              <a:rPr lang="en-GB" dirty="0" smtClean="0"/>
              <a:t>Thermal expansion coefficient almost null around 120K and at 10K</a:t>
            </a:r>
          </a:p>
          <a:p>
            <a:r>
              <a:rPr lang="en-GB" dirty="0" smtClean="0"/>
              <a:t>Cons:</a:t>
            </a:r>
          </a:p>
          <a:p>
            <a:pPr lvl="1"/>
            <a:r>
              <a:rPr lang="en-GB" dirty="0" smtClean="0"/>
              <a:t>Technology still immature</a:t>
            </a:r>
          </a:p>
          <a:p>
            <a:pPr lvl="2"/>
            <a:r>
              <a:rPr lang="en-GB" dirty="0" smtClean="0"/>
              <a:t>No large test mass produced</a:t>
            </a:r>
          </a:p>
          <a:p>
            <a:pPr lvl="2"/>
            <a:r>
              <a:rPr lang="en-GB" dirty="0" smtClean="0"/>
              <a:t>Monolithic fibres production technology still unavailable </a:t>
            </a:r>
          </a:p>
          <a:p>
            <a:pPr lvl="1"/>
            <a:r>
              <a:rPr lang="en-GB" dirty="0" smtClean="0"/>
              <a:t>Opaque at 1064 nm, to be used at 1550 or 2000nm </a:t>
            </a:r>
            <a:endParaRPr lang="en-GB" dirty="0"/>
          </a:p>
        </p:txBody>
      </p:sp>
      <p:pic>
        <p:nvPicPr>
          <p:cNvPr id="29698" name="Picture 2" descr="Image result for sapphire ingo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/>
        </p:blipFill>
        <p:spPr bwMode="auto">
          <a:xfrm>
            <a:off x="1603375" y="1040218"/>
            <a:ext cx="2543175" cy="161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93" y="658200"/>
            <a:ext cx="1736407" cy="19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08269" y="1432596"/>
            <a:ext cx="1503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Sapphire</a:t>
            </a:r>
            <a:endParaRPr lang="fr-FR" sz="2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62309" y="1170986"/>
            <a:ext cx="1152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Silicon</a:t>
            </a:r>
            <a:endParaRPr lang="fr-FR" sz="2800" b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2340135" y="5576676"/>
            <a:ext cx="2783138" cy="931341"/>
            <a:chOff x="2340135" y="5576676"/>
            <a:chExt cx="2783138" cy="9313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277" y="5577538"/>
              <a:ext cx="1510119" cy="391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135" y="5897343"/>
              <a:ext cx="2198233" cy="610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4020727" y="5576676"/>
              <a:ext cx="1102546" cy="557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dirty="0" smtClean="0">
                  <a:solidFill>
                    <a:srgbClr val="FF0000"/>
                  </a:solidFill>
                </a:rPr>
                <a:t>PROJET</a:t>
              </a:r>
            </a:p>
            <a:p>
              <a:pPr>
                <a:lnSpc>
                  <a:spcPts val="1800"/>
                </a:lnSpc>
              </a:pPr>
              <a:r>
                <a:rPr lang="fr-FR" dirty="0" smtClean="0">
                  <a:solidFill>
                    <a:srgbClr val="FF0000"/>
                  </a:solidFill>
                </a:rPr>
                <a:t>IDEXLYON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3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four de OSAG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04" y="1688783"/>
            <a:ext cx="8479653" cy="642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Méthode de croissance</a:t>
            </a:r>
          </a:p>
          <a:p>
            <a:pPr lvl="1"/>
            <a:r>
              <a:rPr lang="fr-FR" dirty="0" err="1" smtClean="0"/>
              <a:t>Kyropoulos</a:t>
            </a:r>
            <a:endParaRPr lang="fr-FR" dirty="0" smtClean="0"/>
          </a:p>
          <a:p>
            <a:r>
              <a:rPr lang="fr-FR" dirty="0" smtClean="0"/>
              <a:t>Le lingot</a:t>
            </a:r>
          </a:p>
          <a:p>
            <a:pPr lvl="1"/>
            <a:r>
              <a:rPr lang="fr-FR" dirty="0" smtClean="0"/>
              <a:t>500 kg</a:t>
            </a:r>
          </a:p>
          <a:p>
            <a:pPr lvl="1"/>
            <a:r>
              <a:rPr lang="fr-FR" dirty="0" smtClean="0">
                <a:latin typeface="Times New Roman"/>
                <a:cs typeface="Times New Roman"/>
              </a:rPr>
              <a:t>Ø</a:t>
            </a:r>
            <a:r>
              <a:rPr lang="fr-FR" dirty="0" smtClean="0"/>
              <a:t>50 cm</a:t>
            </a:r>
          </a:p>
          <a:p>
            <a:r>
              <a:rPr lang="fr-FR" dirty="0" smtClean="0"/>
              <a:t>Le tirage</a:t>
            </a:r>
          </a:p>
          <a:p>
            <a:pPr lvl="1"/>
            <a:r>
              <a:rPr lang="fr-FR" dirty="0" smtClean="0"/>
              <a:t>2050°C</a:t>
            </a:r>
          </a:p>
          <a:p>
            <a:pPr lvl="1"/>
            <a:r>
              <a:rPr lang="fr-FR" dirty="0" smtClean="0"/>
              <a:t>40 jours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0" y="964974"/>
            <a:ext cx="21526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1" y="1443482"/>
            <a:ext cx="8882743" cy="3999369"/>
          </a:xfrm>
        </p:spPr>
        <p:txBody>
          <a:bodyPr/>
          <a:lstStyle/>
          <a:p>
            <a:r>
              <a:rPr lang="fr-FR" dirty="0" smtClean="0"/>
              <a:t>Où on est avec </a:t>
            </a:r>
            <a:r>
              <a:rPr lang="fr-FR" dirty="0" err="1" smtClean="0"/>
              <a:t>Virgo</a:t>
            </a:r>
            <a:r>
              <a:rPr lang="fr-FR" dirty="0" smtClean="0"/>
              <a:t> et LIGO</a:t>
            </a:r>
          </a:p>
          <a:p>
            <a:endParaRPr lang="fr-FR" dirty="0" smtClean="0"/>
          </a:p>
          <a:p>
            <a:r>
              <a:rPr lang="fr-FR" dirty="0" smtClean="0"/>
              <a:t>Pour quoi on a besoin d’un autre détecteur des OG?</a:t>
            </a:r>
          </a:p>
          <a:p>
            <a:endParaRPr lang="fr-FR" dirty="0"/>
          </a:p>
          <a:p>
            <a:r>
              <a:rPr lang="fr-FR" dirty="0" smtClean="0"/>
              <a:t>Quels sont les défis?</a:t>
            </a:r>
          </a:p>
          <a:p>
            <a:endParaRPr lang="fr-FR" dirty="0"/>
          </a:p>
          <a:p>
            <a:r>
              <a:rPr lang="fr-FR" dirty="0"/>
              <a:t>Un regard</a:t>
            </a:r>
            <a:r>
              <a:rPr lang="fr-FR" dirty="0" smtClean="0"/>
              <a:t> sur le future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88176"/>
            <a:ext cx="3950466" cy="9267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fr-FR" altLang="fr-FR" sz="4000" dirty="0" smtClean="0">
                <a:solidFill>
                  <a:srgbClr val="0000CC"/>
                </a:solidFill>
              </a:rPr>
              <a:t>Astronomie multi-messagers</a:t>
            </a:r>
            <a:endParaRPr lang="fr-FR" altLang="fr-FR" sz="2800" i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28507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6213" indent="-176213" eaLnBrk="1" hangingPunct="1">
              <a:spcBef>
                <a:spcPct val="0"/>
              </a:spcBef>
              <a:buFont typeface="Calibri" panose="020F0502020204030204" pitchFamily="34" charset="0"/>
              <a:buChar char="●"/>
            </a:pPr>
            <a:r>
              <a:rPr lang="fr-FR" altLang="fr-FR" sz="2000" dirty="0" smtClean="0">
                <a:solidFill>
                  <a:srgbClr val="FF0000"/>
                </a:solidFill>
                <a:cs typeface="Courier New" pitchFamily="49" charset="0"/>
              </a:rPr>
              <a:t>Ondes gravitationnelles</a:t>
            </a:r>
            <a:r>
              <a:rPr lang="fr-FR" altLang="fr-FR" sz="2000" dirty="0" smtClean="0">
                <a:cs typeface="Courier New" pitchFamily="49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cs typeface="Courier New" pitchFamily="49" charset="0"/>
              </a:rPr>
              <a:t> </a:t>
            </a:r>
            <a:r>
              <a:rPr lang="fr-FR" altLang="fr-FR" sz="2000" dirty="0" smtClean="0">
                <a:cs typeface="Courier New" pitchFamily="49" charset="0"/>
              </a:rPr>
              <a:t> 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sursauts gamma</a:t>
            </a:r>
            <a:r>
              <a:rPr lang="fr-FR" altLang="fr-FR" sz="2000" dirty="0" smtClean="0">
                <a:cs typeface="Courier New" pitchFamily="49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cs typeface="Courier New" pitchFamily="49" charset="0"/>
              </a:rPr>
              <a:t> </a:t>
            </a:r>
            <a:r>
              <a:rPr lang="fr-FR" altLang="fr-FR" sz="2000" dirty="0" smtClean="0">
                <a:cs typeface="Courier New" pitchFamily="49" charset="0"/>
              </a:rPr>
              <a:t> 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l’ensemble du spectre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0000CC"/>
                </a:solidFill>
                <a:cs typeface="Courier New" pitchFamily="49" charset="0"/>
              </a:rPr>
              <a:t>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  électromagnétique</a:t>
            </a:r>
            <a:endParaRPr lang="fr-FR" altLang="fr-FR" sz="2000" dirty="0">
              <a:solidFill>
                <a:srgbClr val="0000CC"/>
              </a:solidFill>
              <a:cs typeface="Courier New" pitchFamily="49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66" y="121116"/>
            <a:ext cx="4793668" cy="66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ight_spectr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566" r="21818"/>
          <a:stretch/>
        </p:blipFill>
        <p:spPr>
          <a:xfrm>
            <a:off x="0" y="2552882"/>
            <a:ext cx="3950465" cy="43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167640" y="0"/>
            <a:ext cx="950033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62" y="-68263"/>
            <a:ext cx="97536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3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 La collaboration ET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35451" b="22527"/>
          <a:stretch/>
        </p:blipFill>
        <p:spPr>
          <a:xfrm>
            <a:off x="4360586" y="21632"/>
            <a:ext cx="4846004" cy="1357225"/>
          </a:xfrm>
          <a:prstGeom prst="rect">
            <a:avLst/>
          </a:prstGeom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10" y="1402894"/>
            <a:ext cx="9124790" cy="5455106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45719" y="1008610"/>
            <a:ext cx="4314867" cy="56207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Launched the ET letter of intent @ the 9</a:t>
            </a:r>
            <a:r>
              <a:rPr lang="en-GB" baseline="30000" dirty="0" smtClean="0"/>
              <a:t>th</a:t>
            </a:r>
            <a:r>
              <a:rPr lang="en-GB" dirty="0" smtClean="0"/>
              <a:t> ET symposium (April 2018)</a:t>
            </a:r>
          </a:p>
          <a:p>
            <a:r>
              <a:rPr lang="en-GB" dirty="0" smtClean="0"/>
              <a:t>At the 10</a:t>
            </a:r>
            <a:r>
              <a:rPr lang="en-GB" baseline="30000" dirty="0" smtClean="0"/>
              <a:t>th</a:t>
            </a:r>
            <a:r>
              <a:rPr lang="en-GB" dirty="0" smtClean="0"/>
              <a:t> ET symposium, April 2019, we collected more than 730 signatories</a:t>
            </a:r>
          </a:p>
          <a:p>
            <a:r>
              <a:rPr lang="en-GB" dirty="0" smtClean="0"/>
              <a:t>200 from Italy</a:t>
            </a:r>
          </a:p>
          <a:p>
            <a:pPr lvl="1"/>
            <a:r>
              <a:rPr lang="en-GB" dirty="0" smtClean="0"/>
              <a:t>Currently under INFN “hat” (</a:t>
            </a:r>
            <a:r>
              <a:rPr lang="en-GB" dirty="0" err="1" smtClean="0"/>
              <a:t>ET_Italia</a:t>
            </a:r>
            <a:r>
              <a:rPr lang="en-GB" dirty="0" smtClean="0"/>
              <a:t> </a:t>
            </a:r>
            <a:r>
              <a:rPr lang="en-GB" dirty="0" err="1" smtClean="0"/>
              <a:t>sigla</a:t>
            </a:r>
            <a:r>
              <a:rPr lang="en-GB" dirty="0" smtClean="0"/>
              <a:t>) we have 105 researchers and 6 </a:t>
            </a:r>
            <a:r>
              <a:rPr lang="en-GB" dirty="0" smtClean="0"/>
              <a:t>technologists</a:t>
            </a:r>
          </a:p>
          <a:p>
            <a:r>
              <a:rPr lang="en-GB" dirty="0" smtClean="0"/>
              <a:t>70 from France</a:t>
            </a:r>
            <a:endParaRPr lang="en-GB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15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ESFRI roadmap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68726" y="994229"/>
            <a:ext cx="8801100" cy="538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This is the main EU roadmap for Research Infrastructures (RI)</a:t>
            </a:r>
          </a:p>
          <a:p>
            <a:pPr lvl="1"/>
            <a:r>
              <a:rPr lang="en-GB" smtClean="0"/>
              <a:t>It allows access to (small) EU funds and facilitate the access to national funds</a:t>
            </a:r>
          </a:p>
          <a:p>
            <a:r>
              <a:rPr lang="en-GB" smtClean="0"/>
              <a:t>ET will be submitted to the 2021 update of the ESFRI Roadmap</a:t>
            </a:r>
          </a:p>
          <a:p>
            <a:pPr lvl="1"/>
            <a:r>
              <a:rPr lang="en-GB" smtClean="0"/>
              <a:t>It is the natural framework where to propose ET</a:t>
            </a:r>
          </a:p>
          <a:p>
            <a:pPr lvl="1"/>
            <a:r>
              <a:rPr lang="en-GB" smtClean="0"/>
              <a:t>Kick-off of the update procedure: 25</a:t>
            </a:r>
            <a:r>
              <a:rPr lang="en-GB" baseline="30000" smtClean="0"/>
              <a:t>th</a:t>
            </a:r>
            <a:r>
              <a:rPr lang="en-GB" smtClean="0"/>
              <a:t> of September 2019</a:t>
            </a:r>
          </a:p>
          <a:p>
            <a:pPr lvl="1"/>
            <a:r>
              <a:rPr lang="en-GB" smtClean="0"/>
              <a:t>National deadline for the submission of the proposals: ~Feb.2020</a:t>
            </a:r>
          </a:p>
          <a:p>
            <a:pPr lvl="1"/>
            <a:r>
              <a:rPr lang="en-GB" smtClean="0"/>
              <a:t>Final Deadline 5</a:t>
            </a:r>
            <a:r>
              <a:rPr lang="en-GB" baseline="30000" smtClean="0"/>
              <a:t>th</a:t>
            </a:r>
            <a:r>
              <a:rPr lang="en-GB" smtClean="0"/>
              <a:t> of May 2020</a:t>
            </a:r>
          </a:p>
          <a:p>
            <a:pPr lvl="1"/>
            <a:r>
              <a:rPr lang="en-GB" smtClean="0"/>
              <a:t>Decisions ~ Sept. 2021</a:t>
            </a:r>
          </a:p>
          <a:p>
            <a:r>
              <a:rPr lang="en-GB" smtClean="0"/>
              <a:t>Writing team and tools just defined</a:t>
            </a:r>
            <a:endParaRPr lang="en-GB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8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ESFRI roadmap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06680" y="948690"/>
            <a:ext cx="9037320" cy="55181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To submit a proposal into the ESFRI roadmap is needed the explicit, formal and substantial support of at least three national governments in Europe:</a:t>
            </a:r>
          </a:p>
          <a:p>
            <a:pPr lvl="1"/>
            <a:r>
              <a:rPr lang="en-GB" dirty="0" smtClean="0"/>
              <a:t>At least one country should act as Lead Country signing an “</a:t>
            </a:r>
            <a:r>
              <a:rPr lang="en-GB" i="1" dirty="0" smtClean="0"/>
              <a:t>Expression of Commitment</a:t>
            </a:r>
            <a:r>
              <a:rPr lang="en-GB" dirty="0" smtClean="0"/>
              <a:t>” letter</a:t>
            </a:r>
          </a:p>
          <a:p>
            <a:pPr lvl="1"/>
            <a:r>
              <a:rPr lang="en-GB" dirty="0" smtClean="0"/>
              <a:t>At least 3 countries must act as “Perspective member country”, signing an “</a:t>
            </a:r>
            <a:r>
              <a:rPr lang="en-GB" i="1" dirty="0" smtClean="0"/>
              <a:t>Expression of (political) support</a:t>
            </a:r>
            <a:r>
              <a:rPr lang="en-GB" dirty="0" smtClean="0"/>
              <a:t>” (including the leading one)</a:t>
            </a:r>
          </a:p>
          <a:p>
            <a:pPr lvl="1"/>
            <a:r>
              <a:rPr lang="en-GB" dirty="0" smtClean="0"/>
              <a:t>Several research institutions must sign an MOU</a:t>
            </a:r>
          </a:p>
          <a:p>
            <a:pPr lvl="1"/>
            <a:r>
              <a:rPr lang="en-GB" dirty="0" smtClean="0"/>
              <a:t>Informal support expressed by Italy, The Netherlands, </a:t>
            </a:r>
            <a:r>
              <a:rPr lang="en-GB" b="1" dirty="0" smtClean="0">
                <a:solidFill>
                  <a:srgbClr val="FF0000"/>
                </a:solidFill>
              </a:rPr>
              <a:t>France</a:t>
            </a:r>
            <a:r>
              <a:rPr lang="en-GB" dirty="0" smtClean="0"/>
              <a:t>, Belgium and (~) Hungary</a:t>
            </a:r>
          </a:p>
          <a:p>
            <a:pPr lvl="2"/>
            <a:r>
              <a:rPr lang="en-GB" dirty="0" smtClean="0"/>
              <a:t>Germany is discussing at national level and strongly willing to support at regional level</a:t>
            </a:r>
          </a:p>
          <a:p>
            <a:pPr lvl="2"/>
            <a:r>
              <a:rPr lang="en-GB" dirty="0" smtClean="0"/>
              <a:t>Potential (but unexpressed) interest of Spain and Poland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8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Contacts </a:t>
            </a:r>
            <a:r>
              <a:rPr lang="fr-FR" dirty="0" err="1" smtClean="0"/>
              <a:t>between</a:t>
            </a:r>
            <a:r>
              <a:rPr lang="fr-FR" dirty="0" smtClean="0"/>
              <a:t> ET and CERN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4450" y="1573213"/>
            <a:ext cx="9055100" cy="371157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ET will be a large RI, located in a tunnel long ~30km, underground, cryogenic</a:t>
            </a:r>
          </a:p>
          <a:p>
            <a:pPr lvl="1"/>
            <a:r>
              <a:rPr lang="en-GB" dirty="0" smtClean="0"/>
              <a:t>Striking similarities with CERN</a:t>
            </a:r>
          </a:p>
          <a:p>
            <a:r>
              <a:rPr lang="en-GB" dirty="0" smtClean="0"/>
              <a:t>ET management + GWIC intensively looked for a constructive interaction with CERN</a:t>
            </a:r>
          </a:p>
          <a:p>
            <a:r>
              <a:rPr lang="en-GB" dirty="0" smtClean="0"/>
              <a:t>We submitted the GW contribution for the European Strategy for Particle </a:t>
            </a:r>
          </a:p>
          <a:p>
            <a:pPr lvl="2"/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3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Contacts </a:t>
            </a:r>
            <a:r>
              <a:rPr lang="fr-FR" dirty="0" err="1"/>
              <a:t>between</a:t>
            </a:r>
            <a:r>
              <a:rPr lang="fr-FR" dirty="0"/>
              <a:t> ET and CERN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77800" y="973367"/>
            <a:ext cx="8966200" cy="56161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ET science reflects CERN’s own pursuit of fundamental physics. The core areas where CERN expertise could benefit ET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FF0000"/>
                </a:solidFill>
              </a:rPr>
              <a:t>vacuum and cryogenics</a:t>
            </a:r>
            <a:r>
              <a:rPr lang="en-GB" dirty="0" smtClean="0"/>
              <a:t>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Extreme photonics </a:t>
            </a:r>
            <a:r>
              <a:rPr lang="en-GB" dirty="0" smtClean="0"/>
              <a:t>solutions are necessary both in particle physics and GW interferometers for stray light control and mitigation;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FF0000"/>
                </a:solidFill>
              </a:rPr>
              <a:t>civil infrastructure</a:t>
            </a:r>
            <a:r>
              <a:rPr lang="en-GB" dirty="0" smtClean="0"/>
              <a:t>, smart and resilient solutions have to be found for their realisations;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Innovative solutions will have to be found for the </a:t>
            </a:r>
            <a:r>
              <a:rPr lang="en-GB" dirty="0" smtClean="0">
                <a:solidFill>
                  <a:srgbClr val="FF0000"/>
                </a:solidFill>
              </a:rPr>
              <a:t>computing</a:t>
            </a:r>
            <a:r>
              <a:rPr lang="en-GB" dirty="0" smtClean="0"/>
              <a:t> and data-analysis infrastructure;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Last but not least, the </a:t>
            </a:r>
            <a:r>
              <a:rPr lang="en-GB" dirty="0" smtClean="0">
                <a:solidFill>
                  <a:srgbClr val="FF0000"/>
                </a:solidFill>
              </a:rPr>
              <a:t>consortia</a:t>
            </a:r>
            <a:r>
              <a:rPr lang="en-GB" dirty="0" smtClean="0"/>
              <a:t> building GW large infrastructures would profit enormously from the previous experience of the particle physics community of building and sustaining large communities and infrastructures.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30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5357299" cy="84050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future de l’Astronomie Gravitationnelle</a:t>
            </a:r>
            <a:endParaRPr lang="fr-FR" dirty="0"/>
          </a:p>
        </p:txBody>
      </p:sp>
      <p:sp>
        <p:nvSpPr>
          <p:cNvPr id="18" name="Espace réservé du contenu 14"/>
          <p:cNvSpPr txBox="1">
            <a:spLocks/>
          </p:cNvSpPr>
          <p:nvPr/>
        </p:nvSpPr>
        <p:spPr>
          <a:xfrm>
            <a:off x="457200" y="1138688"/>
            <a:ext cx="5029200" cy="12165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À l’écoute de tout l’Univers</a:t>
            </a:r>
            <a:br>
              <a:rPr lang="fr-FR" dirty="0" smtClean="0"/>
            </a:br>
            <a:r>
              <a:rPr lang="fr-FR" dirty="0" smtClean="0"/>
              <a:t>visible</a:t>
            </a:r>
            <a:endParaRPr lang="fr-FR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3" y="2172769"/>
            <a:ext cx="9229776" cy="41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3937819" y="4663001"/>
            <a:ext cx="4754154" cy="2194999"/>
            <a:chOff x="3937819" y="4663001"/>
            <a:chExt cx="4754154" cy="219499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819" y="4663001"/>
              <a:ext cx="4754154" cy="219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6557543" y="6488668"/>
              <a:ext cx="213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FF00"/>
                  </a:solidFill>
                </a:rPr>
                <a:t>EINSTEIN TELESCOPE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sp>
        <p:nvSpPr>
          <p:cNvPr id="23" name="Arc 22"/>
          <p:cNvSpPr/>
          <p:nvPr/>
        </p:nvSpPr>
        <p:spPr>
          <a:xfrm flipH="1">
            <a:off x="3849328" y="3043869"/>
            <a:ext cx="1519084" cy="2162312"/>
          </a:xfrm>
          <a:prstGeom prst="arc">
            <a:avLst>
              <a:gd name="adj1" fmla="val 17192303"/>
              <a:gd name="adj2" fmla="val 3434641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5368412" y="0"/>
            <a:ext cx="3775588" cy="2469235"/>
            <a:chOff x="5368412" y="0"/>
            <a:chExt cx="3775588" cy="2469235"/>
          </a:xfrm>
        </p:grpSpPr>
        <p:pic>
          <p:nvPicPr>
            <p:cNvPr id="25" name="Picture 5" descr="http://lisa.nasa.gov/images/LISA_Constellation2_500p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412" y="0"/>
              <a:ext cx="3775588" cy="24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8148683" y="1234617"/>
              <a:ext cx="9298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smtClean="0">
                  <a:solidFill>
                    <a:srgbClr val="FFFF00"/>
                  </a:solidFill>
                </a:rPr>
                <a:t>Dans</a:t>
              </a:r>
              <a:br>
                <a:rPr lang="fr-FR" dirty="0" smtClean="0">
                  <a:solidFill>
                    <a:srgbClr val="FFFF00"/>
                  </a:solidFill>
                </a:rPr>
              </a:br>
              <a:r>
                <a:rPr lang="fr-FR" dirty="0" smtClean="0">
                  <a:solidFill>
                    <a:srgbClr val="FFFF00"/>
                  </a:solidFill>
                </a:rPr>
                <a:t>l’espace</a:t>
              </a:r>
            </a:p>
            <a:p>
              <a:pPr algn="r"/>
              <a:endParaRPr lang="fr-FR" dirty="0" smtClean="0">
                <a:solidFill>
                  <a:srgbClr val="FFFF00"/>
                </a:solidFill>
              </a:endParaRPr>
            </a:p>
            <a:p>
              <a:pPr algn="r"/>
              <a:r>
                <a:rPr lang="fr-FR" dirty="0" smtClean="0">
                  <a:solidFill>
                    <a:srgbClr val="FFFF00"/>
                  </a:solidFill>
                </a:rPr>
                <a:t>LISA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2" y="4663001"/>
            <a:ext cx="2061817" cy="6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À l’écoute de tout </a:t>
            </a:r>
            <a:r>
              <a:rPr lang="fr-FR" dirty="0" smtClean="0"/>
              <a:t>l’Univers visible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144897" y="6539328"/>
            <a:ext cx="873046" cy="217863"/>
          </a:xfrm>
        </p:spPr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935182"/>
            <a:ext cx="9144000" cy="5084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3046"/>
            <a:ext cx="9144000" cy="293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1" y="1872190"/>
            <a:ext cx="1025244" cy="33116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1" y="1169553"/>
            <a:ext cx="2412127" cy="165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37230" y="1186793"/>
            <a:ext cx="2306769" cy="16498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Fast_mergin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455" r="18489"/>
          <a:stretch/>
        </p:blipFill>
        <p:spPr>
          <a:xfrm>
            <a:off x="6837230" y="1241840"/>
            <a:ext cx="1768416" cy="15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01 L -0.69687 -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87 -0.0044 L -1.44948 -0.0030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complémentarité des détecteurs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" y="921184"/>
            <a:ext cx="85725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5991971" y="4568190"/>
            <a:ext cx="1747772" cy="814943"/>
          </a:xfrm>
          <a:custGeom>
            <a:avLst/>
            <a:gdLst>
              <a:gd name="connsiteX0" fmla="*/ 0 w 7538484"/>
              <a:gd name="connsiteY0" fmla="*/ 0 h 4573698"/>
              <a:gd name="connsiteX1" fmla="*/ 53163 w 7538484"/>
              <a:gd name="connsiteY1" fmla="*/ 701749 h 4573698"/>
              <a:gd name="connsiteX2" fmla="*/ 85061 w 7538484"/>
              <a:gd name="connsiteY2" fmla="*/ 935666 h 4573698"/>
              <a:gd name="connsiteX3" fmla="*/ 499730 w 7538484"/>
              <a:gd name="connsiteY3" fmla="*/ 2062717 h 4573698"/>
              <a:gd name="connsiteX4" fmla="*/ 1116419 w 7538484"/>
              <a:gd name="connsiteY4" fmla="*/ 3466214 h 4573698"/>
              <a:gd name="connsiteX5" fmla="*/ 1254642 w 7538484"/>
              <a:gd name="connsiteY5" fmla="*/ 3721396 h 4573698"/>
              <a:gd name="connsiteX6" fmla="*/ 1392865 w 7538484"/>
              <a:gd name="connsiteY6" fmla="*/ 3838354 h 4573698"/>
              <a:gd name="connsiteX7" fmla="*/ 1541721 w 7538484"/>
              <a:gd name="connsiteY7" fmla="*/ 3838354 h 4573698"/>
              <a:gd name="connsiteX8" fmla="*/ 1701209 w 7538484"/>
              <a:gd name="connsiteY8" fmla="*/ 3827721 h 4573698"/>
              <a:gd name="connsiteX9" fmla="*/ 1828800 w 7538484"/>
              <a:gd name="connsiteY9" fmla="*/ 3827721 h 4573698"/>
              <a:gd name="connsiteX10" fmla="*/ 1924493 w 7538484"/>
              <a:gd name="connsiteY10" fmla="*/ 3838354 h 4573698"/>
              <a:gd name="connsiteX11" fmla="*/ 2083982 w 7538484"/>
              <a:gd name="connsiteY11" fmla="*/ 3902149 h 4573698"/>
              <a:gd name="connsiteX12" fmla="*/ 2243470 w 7538484"/>
              <a:gd name="connsiteY12" fmla="*/ 3997842 h 4573698"/>
              <a:gd name="connsiteX13" fmla="*/ 2339163 w 7538484"/>
              <a:gd name="connsiteY13" fmla="*/ 4040373 h 4573698"/>
              <a:gd name="connsiteX14" fmla="*/ 2424223 w 7538484"/>
              <a:gd name="connsiteY14" fmla="*/ 4029740 h 4573698"/>
              <a:gd name="connsiteX15" fmla="*/ 2498651 w 7538484"/>
              <a:gd name="connsiteY15" fmla="*/ 3987210 h 4573698"/>
              <a:gd name="connsiteX16" fmla="*/ 2604977 w 7538484"/>
              <a:gd name="connsiteY16" fmla="*/ 3965945 h 4573698"/>
              <a:gd name="connsiteX17" fmla="*/ 2732568 w 7538484"/>
              <a:gd name="connsiteY17" fmla="*/ 4019107 h 4573698"/>
              <a:gd name="connsiteX18" fmla="*/ 2892056 w 7538484"/>
              <a:gd name="connsiteY18" fmla="*/ 4136066 h 4573698"/>
              <a:gd name="connsiteX19" fmla="*/ 3115340 w 7538484"/>
              <a:gd name="connsiteY19" fmla="*/ 4274289 h 4573698"/>
              <a:gd name="connsiteX20" fmla="*/ 3444949 w 7538484"/>
              <a:gd name="connsiteY20" fmla="*/ 4412512 h 4573698"/>
              <a:gd name="connsiteX21" fmla="*/ 3848986 w 7538484"/>
              <a:gd name="connsiteY21" fmla="*/ 4497573 h 4573698"/>
              <a:gd name="connsiteX22" fmla="*/ 4338084 w 7538484"/>
              <a:gd name="connsiteY22" fmla="*/ 4572000 h 4573698"/>
              <a:gd name="connsiteX23" fmla="*/ 4752754 w 7538484"/>
              <a:gd name="connsiteY23" fmla="*/ 4540103 h 4573698"/>
              <a:gd name="connsiteX24" fmla="*/ 5124893 w 7538484"/>
              <a:gd name="connsiteY24" fmla="*/ 4433777 h 4573698"/>
              <a:gd name="connsiteX25" fmla="*/ 5762847 w 7538484"/>
              <a:gd name="connsiteY25" fmla="*/ 4136066 h 4573698"/>
              <a:gd name="connsiteX26" fmla="*/ 6581554 w 7538484"/>
              <a:gd name="connsiteY26" fmla="*/ 3604438 h 4573698"/>
              <a:gd name="connsiteX27" fmla="*/ 7538484 w 7538484"/>
              <a:gd name="connsiteY27" fmla="*/ 2955852 h 4573698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48986 w 7538484"/>
              <a:gd name="connsiteY21" fmla="*/ 4497573 h 4572820"/>
              <a:gd name="connsiteX22" fmla="*/ 3868118 w 7538484"/>
              <a:gd name="connsiteY22" fmla="*/ 4514055 h 4572820"/>
              <a:gd name="connsiteX23" fmla="*/ 4338084 w 7538484"/>
              <a:gd name="connsiteY23" fmla="*/ 4572000 h 4572820"/>
              <a:gd name="connsiteX24" fmla="*/ 4752754 w 7538484"/>
              <a:gd name="connsiteY24" fmla="*/ 4540103 h 4572820"/>
              <a:gd name="connsiteX25" fmla="*/ 5124893 w 7538484"/>
              <a:gd name="connsiteY25" fmla="*/ 4433777 h 4572820"/>
              <a:gd name="connsiteX26" fmla="*/ 5762847 w 7538484"/>
              <a:gd name="connsiteY26" fmla="*/ 4136066 h 4572820"/>
              <a:gd name="connsiteX27" fmla="*/ 6581554 w 7538484"/>
              <a:gd name="connsiteY27" fmla="*/ 3604438 h 4572820"/>
              <a:gd name="connsiteX28" fmla="*/ 7538484 w 7538484"/>
              <a:gd name="connsiteY28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62847 w 7538484"/>
              <a:gd name="connsiteY25" fmla="*/ 413606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86521 w 7538484"/>
              <a:gd name="connsiteY25" fmla="*/ 410055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  <a:gd name="connsiteX0" fmla="*/ 0 w 7538484"/>
              <a:gd name="connsiteY0" fmla="*/ 0 h 4572820"/>
              <a:gd name="connsiteX1" fmla="*/ 53163 w 7538484"/>
              <a:gd name="connsiteY1" fmla="*/ 701749 h 4572820"/>
              <a:gd name="connsiteX2" fmla="*/ 85061 w 7538484"/>
              <a:gd name="connsiteY2" fmla="*/ 935666 h 4572820"/>
              <a:gd name="connsiteX3" fmla="*/ 499730 w 7538484"/>
              <a:gd name="connsiteY3" fmla="*/ 2062717 h 4572820"/>
              <a:gd name="connsiteX4" fmla="*/ 1116419 w 7538484"/>
              <a:gd name="connsiteY4" fmla="*/ 3466214 h 4572820"/>
              <a:gd name="connsiteX5" fmla="*/ 1254642 w 7538484"/>
              <a:gd name="connsiteY5" fmla="*/ 3721396 h 4572820"/>
              <a:gd name="connsiteX6" fmla="*/ 1392865 w 7538484"/>
              <a:gd name="connsiteY6" fmla="*/ 3838354 h 4572820"/>
              <a:gd name="connsiteX7" fmla="*/ 1541721 w 7538484"/>
              <a:gd name="connsiteY7" fmla="*/ 3838354 h 4572820"/>
              <a:gd name="connsiteX8" fmla="*/ 1701209 w 7538484"/>
              <a:gd name="connsiteY8" fmla="*/ 3827721 h 4572820"/>
              <a:gd name="connsiteX9" fmla="*/ 1828800 w 7538484"/>
              <a:gd name="connsiteY9" fmla="*/ 3827721 h 4572820"/>
              <a:gd name="connsiteX10" fmla="*/ 1924493 w 7538484"/>
              <a:gd name="connsiteY10" fmla="*/ 3838354 h 4572820"/>
              <a:gd name="connsiteX11" fmla="*/ 2083982 w 7538484"/>
              <a:gd name="connsiteY11" fmla="*/ 3902149 h 4572820"/>
              <a:gd name="connsiteX12" fmla="*/ 2243470 w 7538484"/>
              <a:gd name="connsiteY12" fmla="*/ 3997842 h 4572820"/>
              <a:gd name="connsiteX13" fmla="*/ 2339163 w 7538484"/>
              <a:gd name="connsiteY13" fmla="*/ 4040373 h 4572820"/>
              <a:gd name="connsiteX14" fmla="*/ 2424223 w 7538484"/>
              <a:gd name="connsiteY14" fmla="*/ 4029740 h 4572820"/>
              <a:gd name="connsiteX15" fmla="*/ 2498651 w 7538484"/>
              <a:gd name="connsiteY15" fmla="*/ 3987210 h 4572820"/>
              <a:gd name="connsiteX16" fmla="*/ 2604977 w 7538484"/>
              <a:gd name="connsiteY16" fmla="*/ 3965945 h 4572820"/>
              <a:gd name="connsiteX17" fmla="*/ 2732568 w 7538484"/>
              <a:gd name="connsiteY17" fmla="*/ 4019107 h 4572820"/>
              <a:gd name="connsiteX18" fmla="*/ 2892056 w 7538484"/>
              <a:gd name="connsiteY18" fmla="*/ 4136066 h 4572820"/>
              <a:gd name="connsiteX19" fmla="*/ 3115340 w 7538484"/>
              <a:gd name="connsiteY19" fmla="*/ 4274289 h 4572820"/>
              <a:gd name="connsiteX20" fmla="*/ 3444949 w 7538484"/>
              <a:gd name="connsiteY20" fmla="*/ 4412512 h 4572820"/>
              <a:gd name="connsiteX21" fmla="*/ 3868118 w 7538484"/>
              <a:gd name="connsiteY21" fmla="*/ 4514055 h 4572820"/>
              <a:gd name="connsiteX22" fmla="*/ 4338084 w 7538484"/>
              <a:gd name="connsiteY22" fmla="*/ 4572000 h 4572820"/>
              <a:gd name="connsiteX23" fmla="*/ 4752754 w 7538484"/>
              <a:gd name="connsiteY23" fmla="*/ 4540103 h 4572820"/>
              <a:gd name="connsiteX24" fmla="*/ 5124893 w 7538484"/>
              <a:gd name="connsiteY24" fmla="*/ 4433777 h 4572820"/>
              <a:gd name="connsiteX25" fmla="*/ 5786521 w 7538484"/>
              <a:gd name="connsiteY25" fmla="*/ 4100556 h 4572820"/>
              <a:gd name="connsiteX26" fmla="*/ 6581554 w 7538484"/>
              <a:gd name="connsiteY26" fmla="*/ 3604438 h 4572820"/>
              <a:gd name="connsiteX27" fmla="*/ 7538484 w 7538484"/>
              <a:gd name="connsiteY27" fmla="*/ 2955852 h 457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538484" h="4572820">
                <a:moveTo>
                  <a:pt x="0" y="0"/>
                </a:moveTo>
                <a:cubicBezTo>
                  <a:pt x="19493" y="272902"/>
                  <a:pt x="38986" y="545805"/>
                  <a:pt x="53163" y="701749"/>
                </a:cubicBezTo>
                <a:cubicBezTo>
                  <a:pt x="67340" y="857693"/>
                  <a:pt x="63304" y="858136"/>
                  <a:pt x="85061" y="935666"/>
                </a:cubicBezTo>
                <a:cubicBezTo>
                  <a:pt x="106818" y="1013196"/>
                  <a:pt x="327837" y="1640959"/>
                  <a:pt x="499730" y="2062717"/>
                </a:cubicBezTo>
                <a:cubicBezTo>
                  <a:pt x="671623" y="2484475"/>
                  <a:pt x="990600" y="3189768"/>
                  <a:pt x="1116419" y="3466214"/>
                </a:cubicBezTo>
                <a:cubicBezTo>
                  <a:pt x="1242238" y="3742661"/>
                  <a:pt x="1208568" y="3659373"/>
                  <a:pt x="1254642" y="3721396"/>
                </a:cubicBezTo>
                <a:cubicBezTo>
                  <a:pt x="1300716" y="3783419"/>
                  <a:pt x="1345019" y="3818861"/>
                  <a:pt x="1392865" y="3838354"/>
                </a:cubicBezTo>
                <a:cubicBezTo>
                  <a:pt x="1440711" y="3857847"/>
                  <a:pt x="1490330" y="3840126"/>
                  <a:pt x="1541721" y="3838354"/>
                </a:cubicBezTo>
                <a:cubicBezTo>
                  <a:pt x="1593112" y="3836582"/>
                  <a:pt x="1653363" y="3829493"/>
                  <a:pt x="1701209" y="3827721"/>
                </a:cubicBezTo>
                <a:cubicBezTo>
                  <a:pt x="1749055" y="3825949"/>
                  <a:pt x="1791586" y="3825949"/>
                  <a:pt x="1828800" y="3827721"/>
                </a:cubicBezTo>
                <a:cubicBezTo>
                  <a:pt x="1866014" y="3829493"/>
                  <a:pt x="1881963" y="3825949"/>
                  <a:pt x="1924493" y="3838354"/>
                </a:cubicBezTo>
                <a:cubicBezTo>
                  <a:pt x="1967023" y="3850759"/>
                  <a:pt x="2030819" y="3875568"/>
                  <a:pt x="2083982" y="3902149"/>
                </a:cubicBezTo>
                <a:cubicBezTo>
                  <a:pt x="2137145" y="3928730"/>
                  <a:pt x="2200940" y="3974805"/>
                  <a:pt x="2243470" y="3997842"/>
                </a:cubicBezTo>
                <a:cubicBezTo>
                  <a:pt x="2286000" y="4020879"/>
                  <a:pt x="2309038" y="4035057"/>
                  <a:pt x="2339163" y="4040373"/>
                </a:cubicBezTo>
                <a:cubicBezTo>
                  <a:pt x="2369288" y="4045689"/>
                  <a:pt x="2397642" y="4038601"/>
                  <a:pt x="2424223" y="4029740"/>
                </a:cubicBezTo>
                <a:cubicBezTo>
                  <a:pt x="2450804" y="4020880"/>
                  <a:pt x="2468525" y="3997843"/>
                  <a:pt x="2498651" y="3987210"/>
                </a:cubicBezTo>
                <a:cubicBezTo>
                  <a:pt x="2528777" y="3976577"/>
                  <a:pt x="2565991" y="3960629"/>
                  <a:pt x="2604977" y="3965945"/>
                </a:cubicBezTo>
                <a:cubicBezTo>
                  <a:pt x="2643963" y="3971261"/>
                  <a:pt x="2684721" y="3990753"/>
                  <a:pt x="2732568" y="4019107"/>
                </a:cubicBezTo>
                <a:cubicBezTo>
                  <a:pt x="2780415" y="4047461"/>
                  <a:pt x="2828261" y="4093536"/>
                  <a:pt x="2892056" y="4136066"/>
                </a:cubicBezTo>
                <a:cubicBezTo>
                  <a:pt x="2955851" y="4178596"/>
                  <a:pt x="3023191" y="4228215"/>
                  <a:pt x="3115340" y="4274289"/>
                </a:cubicBezTo>
                <a:cubicBezTo>
                  <a:pt x="3207489" y="4320363"/>
                  <a:pt x="3319486" y="4372551"/>
                  <a:pt x="3444949" y="4412512"/>
                </a:cubicBezTo>
                <a:cubicBezTo>
                  <a:pt x="3570412" y="4452473"/>
                  <a:pt x="3719262" y="4487474"/>
                  <a:pt x="3868118" y="4514055"/>
                </a:cubicBezTo>
                <a:cubicBezTo>
                  <a:pt x="4016974" y="4540636"/>
                  <a:pt x="4190645" y="4567659"/>
                  <a:pt x="4338084" y="4572000"/>
                </a:cubicBezTo>
                <a:cubicBezTo>
                  <a:pt x="4485523" y="4576341"/>
                  <a:pt x="4621619" y="4563140"/>
                  <a:pt x="4752754" y="4540103"/>
                </a:cubicBezTo>
                <a:cubicBezTo>
                  <a:pt x="4883889" y="4517066"/>
                  <a:pt x="4952599" y="4507035"/>
                  <a:pt x="5124893" y="4433777"/>
                </a:cubicBezTo>
                <a:cubicBezTo>
                  <a:pt x="5297187" y="4360519"/>
                  <a:pt x="5543744" y="4238779"/>
                  <a:pt x="5786521" y="4100556"/>
                </a:cubicBezTo>
                <a:cubicBezTo>
                  <a:pt x="6029298" y="3962333"/>
                  <a:pt x="6289560" y="3795222"/>
                  <a:pt x="6581554" y="3604438"/>
                </a:cubicBezTo>
                <a:cubicBezTo>
                  <a:pt x="6873548" y="3413654"/>
                  <a:pt x="7207988" y="3181794"/>
                  <a:pt x="7538484" y="295585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49" y="5241730"/>
            <a:ext cx="875536" cy="282806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6270172" y="769258"/>
            <a:ext cx="2386820" cy="3089191"/>
            <a:chOff x="591004" y="1242332"/>
            <a:chExt cx="3657600" cy="4733925"/>
          </a:xfrm>
        </p:grpSpPr>
        <p:pic>
          <p:nvPicPr>
            <p:cNvPr id="18" name="Picture 2" descr="Résultat de recherche d'images pour &quot;einstein wants you&quot;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04" y="1242332"/>
              <a:ext cx="3657600" cy="473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69257" y="5283201"/>
              <a:ext cx="3207657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035" y="5159829"/>
              <a:ext cx="2381538" cy="769258"/>
            </a:xfrm>
            <a:prstGeom prst="rect">
              <a:avLst/>
            </a:prstGeom>
          </p:spPr>
        </p:pic>
      </p:grpSp>
      <p:sp>
        <p:nvSpPr>
          <p:cNvPr id="21" name="ZoneTexte 20"/>
          <p:cNvSpPr txBox="1"/>
          <p:nvPr/>
        </p:nvSpPr>
        <p:spPr>
          <a:xfrm>
            <a:off x="3567589" y="1668355"/>
            <a:ext cx="24243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fr-FR" sz="2800" i="1" dirty="0" smtClean="0">
                <a:solidFill>
                  <a:srgbClr val="CC0099"/>
                </a:solidFill>
                <a:latin typeface="Cambria" panose="02040503050406030204" pitchFamily="18" charset="0"/>
              </a:rPr>
              <a:t>Merci pour </a:t>
            </a:r>
            <a:br>
              <a:rPr lang="fr-FR" sz="2800" i="1" dirty="0" smtClean="0">
                <a:solidFill>
                  <a:srgbClr val="CC0099"/>
                </a:solidFill>
                <a:latin typeface="Cambria" panose="02040503050406030204" pitchFamily="18" charset="0"/>
              </a:rPr>
            </a:br>
            <a:r>
              <a:rPr lang="fr-FR" sz="2800" i="1" dirty="0" smtClean="0">
                <a:solidFill>
                  <a:srgbClr val="CC0099"/>
                </a:solidFill>
                <a:latin typeface="Cambria" panose="02040503050406030204" pitchFamily="18" charset="0"/>
              </a:rPr>
              <a:t>votre attention</a:t>
            </a:r>
            <a:endParaRPr lang="fr-FR" sz="2800" i="1" dirty="0">
              <a:solidFill>
                <a:srgbClr val="CC009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Crédits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8551" y="1126836"/>
            <a:ext cx="90686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 smtClean="0"/>
              <a:t>Nicolas Arnaud, LAL, présentation aux étudiants M1 de Lyon à EGO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arXiv:1811.12940v2  [astro-ph.HE]  18 Dec </a:t>
            </a:r>
            <a:r>
              <a:rPr lang="it-IT" dirty="0" smtClean="0"/>
              <a:t>2018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arXiv:1811.12907v2  [astro-ph.HE]  16 Dec </a:t>
            </a:r>
            <a:r>
              <a:rPr lang="it-IT" dirty="0" smtClean="0"/>
              <a:t>2018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VIR-1117A-19, Nicolas Arnaud</a:t>
            </a:r>
            <a:endParaRPr lang="it-IT" dirty="0" smtClean="0"/>
          </a:p>
          <a:p>
            <a:pPr marL="342900" indent="-342900">
              <a:buFont typeface="+mj-lt"/>
              <a:buAutoNum type="arabicParenR"/>
            </a:pPr>
            <a:r>
              <a:rPr lang="it-IT" dirty="0">
                <a:hlinkClick r:id="rId2"/>
              </a:rPr>
              <a:t>http://public.virgo-gw.eu/the-virgo-collaboration</a:t>
            </a:r>
            <a:r>
              <a:rPr lang="it-IT" dirty="0" smtClean="0">
                <a:hlinkClick r:id="rId2"/>
              </a:rPr>
              <a:t>/</a:t>
            </a:r>
            <a:endParaRPr lang="it-IT" dirty="0" smtClean="0"/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www.ligo.org/about.php</a:t>
            </a:r>
            <a:endParaRPr lang="fr-FR" dirty="0" smtClean="0"/>
          </a:p>
          <a:p>
            <a:pPr marL="342900" indent="-342900">
              <a:buFont typeface="+mj-lt"/>
              <a:buAutoNum type="arabicParenR"/>
            </a:pPr>
            <a:r>
              <a:rPr lang="fr-FR" dirty="0" err="1" smtClean="0"/>
              <a:t>Michele</a:t>
            </a:r>
            <a:r>
              <a:rPr lang="fr-FR" dirty="0" smtClean="0"/>
              <a:t> </a:t>
            </a:r>
            <a:r>
              <a:rPr lang="fr-FR" dirty="0" err="1" smtClean="0"/>
              <a:t>Punturo</a:t>
            </a:r>
            <a:r>
              <a:rPr lang="fr-FR" dirty="0" smtClean="0"/>
              <a:t>, présentation au comité scientifique du INFN</a:t>
            </a:r>
          </a:p>
          <a:p>
            <a:pPr marL="342900" indent="-342900">
              <a:buFont typeface="+mj-lt"/>
              <a:buAutoNum type="arabicParenR"/>
            </a:pPr>
            <a:r>
              <a:rPr lang="en-GB" dirty="0" smtClean="0"/>
              <a:t>3G </a:t>
            </a:r>
            <a:r>
              <a:rPr lang="en-GB" dirty="0"/>
              <a:t>science case document 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gwic.ligo.org/3Gsubcomm/documents/science-case.pdf</a:t>
            </a:r>
            <a:endParaRPr lang="en-GB" dirty="0" smtClean="0"/>
          </a:p>
          <a:p>
            <a:pPr marL="342900" indent="-342900">
              <a:buFont typeface="+mj-lt"/>
              <a:buAutoNum type="arabicParenR"/>
            </a:pPr>
            <a:r>
              <a:rPr lang="en-GB" dirty="0" smtClean="0"/>
              <a:t>Markus </a:t>
            </a:r>
            <a:r>
              <a:rPr lang="en-GB" dirty="0" err="1" smtClean="0"/>
              <a:t>Possel</a:t>
            </a:r>
            <a:r>
              <a:rPr lang="en-GB" dirty="0" smtClean="0"/>
              <a:t>, </a:t>
            </a:r>
            <a:r>
              <a:rPr lang="en-GB" dirty="0" err="1" smtClean="0"/>
              <a:t>Haus</a:t>
            </a:r>
            <a:r>
              <a:rPr lang="en-GB" dirty="0" smtClean="0"/>
              <a:t> des </a:t>
            </a:r>
            <a:r>
              <a:rPr lang="en-GB" dirty="0" err="1" smtClean="0"/>
              <a:t>Astronomie</a:t>
            </a:r>
            <a:r>
              <a:rPr lang="en-GB" dirty="0" smtClean="0"/>
              <a:t>, </a:t>
            </a:r>
            <a:r>
              <a:rPr lang="en-GB" dirty="0" smtClean="0">
                <a:hlinkClick r:id="rId5"/>
              </a:rPr>
              <a:t>http://einstein-online.info/spotlights/gw_waves.html</a:t>
            </a:r>
            <a:endParaRPr lang="en-GB" dirty="0" smtClean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 </a:t>
            </a:r>
            <a:r>
              <a:rPr lang="en-GB" dirty="0" smtClean="0"/>
              <a:t>Michele Maggiore, Gravitational Waves, Volume 1: Theory and Experiments</a:t>
            </a:r>
          </a:p>
          <a:p>
            <a:pPr marL="342900" indent="-342900">
              <a:buFont typeface="+mj-lt"/>
              <a:buAutoNum type="arabicParenR"/>
            </a:pPr>
            <a:endParaRPr lang="en-GB" dirty="0" smtClean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7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8139" y="1895696"/>
            <a:ext cx="880773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Une nouvelle science est née:</a:t>
            </a:r>
          </a:p>
          <a:p>
            <a:pPr algn="ctr"/>
            <a:r>
              <a:rPr lang="it-IT" sz="3200" b="1" dirty="0" smtClean="0"/>
              <a:t>L’Astronomie Multi-Messager</a:t>
            </a:r>
          </a:p>
          <a:p>
            <a:pPr algn="ctr"/>
            <a:endParaRPr lang="it-IT" sz="3200" b="1" dirty="0"/>
          </a:p>
          <a:p>
            <a:pPr algn="ctr"/>
            <a:endParaRPr lang="it-IT" sz="3200" b="1" dirty="0" smtClean="0"/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Astronomie Electromagnétique + Astronomie Gravitationnelle</a:t>
            </a:r>
            <a:endParaRPr lang="fr-FR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139" y="783771"/>
            <a:ext cx="8807732" cy="261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9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r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 bruit fondamentale</a:t>
            </a:r>
            <a:endParaRPr lang="fr-FR" dirty="0"/>
          </a:p>
        </p:txBody>
      </p:sp>
      <p:sp>
        <p:nvSpPr>
          <p:cNvPr id="45" name="Espace réservé du contenu 44"/>
          <p:cNvSpPr>
            <a:spLocks noGrp="1"/>
          </p:cNvSpPr>
          <p:nvPr>
            <p:ph idx="1"/>
          </p:nvPr>
        </p:nvSpPr>
        <p:spPr>
          <a:xfrm>
            <a:off x="457200" y="1008062"/>
            <a:ext cx="8229600" cy="1447663"/>
          </a:xfrm>
        </p:spPr>
        <p:txBody>
          <a:bodyPr/>
          <a:lstStyle/>
          <a:p>
            <a:r>
              <a:rPr lang="fr-FR" dirty="0" smtClean="0"/>
              <a:t>Les bruits les plus limitants aux basses et moyennes fréquences  sont le bruit thermiques des miroirs et des suspentes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335937" y="2503372"/>
            <a:ext cx="4367780" cy="3788998"/>
            <a:chOff x="-208219" y="1885392"/>
            <a:chExt cx="4367780" cy="3788998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19" y="1885392"/>
              <a:ext cx="4142487" cy="378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orme libre 7"/>
            <p:cNvSpPr/>
            <p:nvPr/>
          </p:nvSpPr>
          <p:spPr>
            <a:xfrm>
              <a:off x="681695" y="1915253"/>
              <a:ext cx="3136156" cy="2507840"/>
            </a:xfrm>
            <a:custGeom>
              <a:avLst/>
              <a:gdLst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81684 w 8366078"/>
                <a:gd name="connsiteY22" fmla="*/ 6632812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81684 w 8366078"/>
                <a:gd name="connsiteY22" fmla="*/ 6632812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81684 w 8366078"/>
                <a:gd name="connsiteY22" fmla="*/ 6632812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81684 w 8366078"/>
                <a:gd name="connsiteY22" fmla="*/ 6632812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36805 w 8366078"/>
                <a:gd name="connsiteY22" fmla="*/ 6627203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36805 w 8366078"/>
                <a:gd name="connsiteY22" fmla="*/ 6627203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36805 w 8366078"/>
                <a:gd name="connsiteY22" fmla="*/ 6627203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734860"/>
                <a:gd name="connsiteX1" fmla="*/ 177421 w 8366078"/>
                <a:gd name="connsiteY1" fmla="*/ 1815153 h 6734860"/>
                <a:gd name="connsiteX2" fmla="*/ 272955 w 8366078"/>
                <a:gd name="connsiteY2" fmla="*/ 2402006 h 6734860"/>
                <a:gd name="connsiteX3" fmla="*/ 368490 w 8366078"/>
                <a:gd name="connsiteY3" fmla="*/ 2674962 h 6734860"/>
                <a:gd name="connsiteX4" fmla="*/ 573206 w 8366078"/>
                <a:gd name="connsiteY4" fmla="*/ 3016156 h 6734860"/>
                <a:gd name="connsiteX5" fmla="*/ 1296538 w 8366078"/>
                <a:gd name="connsiteY5" fmla="*/ 4121624 h 6734860"/>
                <a:gd name="connsiteX6" fmla="*/ 2060812 w 8366078"/>
                <a:gd name="connsiteY6" fmla="*/ 5172502 h 6734860"/>
                <a:gd name="connsiteX7" fmla="*/ 2729552 w 8366078"/>
                <a:gd name="connsiteY7" fmla="*/ 6045959 h 6734860"/>
                <a:gd name="connsiteX8" fmla="*/ 2988860 w 8366078"/>
                <a:gd name="connsiteY8" fmla="*/ 6332562 h 6734860"/>
                <a:gd name="connsiteX9" fmla="*/ 3220872 w 8366078"/>
                <a:gd name="connsiteY9" fmla="*/ 6455391 h 6734860"/>
                <a:gd name="connsiteX10" fmla="*/ 3480179 w 8366078"/>
                <a:gd name="connsiteY10" fmla="*/ 6509982 h 6734860"/>
                <a:gd name="connsiteX11" fmla="*/ 3671248 w 8366078"/>
                <a:gd name="connsiteY11" fmla="*/ 6496335 h 6734860"/>
                <a:gd name="connsiteX12" fmla="*/ 3903260 w 8366078"/>
                <a:gd name="connsiteY12" fmla="*/ 6482687 h 6734860"/>
                <a:gd name="connsiteX13" fmla="*/ 4244454 w 8366078"/>
                <a:gd name="connsiteY13" fmla="*/ 6482687 h 6734860"/>
                <a:gd name="connsiteX14" fmla="*/ 4490114 w 8366078"/>
                <a:gd name="connsiteY14" fmla="*/ 6496335 h 6734860"/>
                <a:gd name="connsiteX15" fmla="*/ 4544705 w 8366078"/>
                <a:gd name="connsiteY15" fmla="*/ 6496335 h 6734860"/>
                <a:gd name="connsiteX16" fmla="*/ 4558352 w 8366078"/>
                <a:gd name="connsiteY16" fmla="*/ 6496335 h 6734860"/>
                <a:gd name="connsiteX17" fmla="*/ 4558352 w 8366078"/>
                <a:gd name="connsiteY17" fmla="*/ 5936776 h 6734860"/>
                <a:gd name="connsiteX18" fmla="*/ 4585648 w 8366078"/>
                <a:gd name="connsiteY18" fmla="*/ 6496335 h 6734860"/>
                <a:gd name="connsiteX19" fmla="*/ 4681182 w 8366078"/>
                <a:gd name="connsiteY19" fmla="*/ 6523630 h 6734860"/>
                <a:gd name="connsiteX20" fmla="*/ 4913194 w 8366078"/>
                <a:gd name="connsiteY20" fmla="*/ 6564573 h 6734860"/>
                <a:gd name="connsiteX21" fmla="*/ 5145206 w 8366078"/>
                <a:gd name="connsiteY21" fmla="*/ 6632812 h 6734860"/>
                <a:gd name="connsiteX22" fmla="*/ 5236805 w 8366078"/>
                <a:gd name="connsiteY22" fmla="*/ 6627203 h 6734860"/>
                <a:gd name="connsiteX23" fmla="*/ 5268036 w 8366078"/>
                <a:gd name="connsiteY23" fmla="*/ 5936776 h 6734860"/>
                <a:gd name="connsiteX24" fmla="*/ 5295332 w 8366078"/>
                <a:gd name="connsiteY24" fmla="*/ 6673756 h 6734860"/>
                <a:gd name="connsiteX25" fmla="*/ 5540991 w 8366078"/>
                <a:gd name="connsiteY25" fmla="*/ 6687403 h 6734860"/>
                <a:gd name="connsiteX26" fmla="*/ 5786651 w 8366078"/>
                <a:gd name="connsiteY26" fmla="*/ 6632812 h 6734860"/>
                <a:gd name="connsiteX27" fmla="*/ 6141493 w 8366078"/>
                <a:gd name="connsiteY27" fmla="*/ 6318914 h 6734860"/>
                <a:gd name="connsiteX28" fmla="*/ 6632812 w 8366078"/>
                <a:gd name="connsiteY28" fmla="*/ 5786651 h 6734860"/>
                <a:gd name="connsiteX29" fmla="*/ 7301552 w 8366078"/>
                <a:gd name="connsiteY29" fmla="*/ 5172502 h 6734860"/>
                <a:gd name="connsiteX30" fmla="*/ 7847463 w 8366078"/>
                <a:gd name="connsiteY30" fmla="*/ 4694830 h 6734860"/>
                <a:gd name="connsiteX31" fmla="*/ 8366078 w 8366078"/>
                <a:gd name="connsiteY31" fmla="*/ 4312693 h 6734860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6496335 h 6689967"/>
                <a:gd name="connsiteX17" fmla="*/ 4558352 w 8366078"/>
                <a:gd name="connsiteY17" fmla="*/ 5936776 h 6689967"/>
                <a:gd name="connsiteX18" fmla="*/ 4585648 w 8366078"/>
                <a:gd name="connsiteY18" fmla="*/ 6496335 h 6689967"/>
                <a:gd name="connsiteX19" fmla="*/ 4681182 w 8366078"/>
                <a:gd name="connsiteY19" fmla="*/ 6523630 h 6689967"/>
                <a:gd name="connsiteX20" fmla="*/ 4913194 w 8366078"/>
                <a:gd name="connsiteY20" fmla="*/ 6564573 h 6689967"/>
                <a:gd name="connsiteX21" fmla="*/ 5145206 w 8366078"/>
                <a:gd name="connsiteY21" fmla="*/ 6632812 h 6689967"/>
                <a:gd name="connsiteX22" fmla="*/ 5236805 w 8366078"/>
                <a:gd name="connsiteY22" fmla="*/ 6627203 h 6689967"/>
                <a:gd name="connsiteX23" fmla="*/ 5268036 w 8366078"/>
                <a:gd name="connsiteY23" fmla="*/ 5936776 h 6689967"/>
                <a:gd name="connsiteX24" fmla="*/ 5295332 w 8366078"/>
                <a:gd name="connsiteY24" fmla="*/ 6673756 h 6689967"/>
                <a:gd name="connsiteX25" fmla="*/ 5540991 w 8366078"/>
                <a:gd name="connsiteY25" fmla="*/ 6687403 h 6689967"/>
                <a:gd name="connsiteX26" fmla="*/ 5786651 w 8366078"/>
                <a:gd name="connsiteY26" fmla="*/ 6632812 h 6689967"/>
                <a:gd name="connsiteX27" fmla="*/ 6141493 w 8366078"/>
                <a:gd name="connsiteY27" fmla="*/ 6318914 h 6689967"/>
                <a:gd name="connsiteX28" fmla="*/ 6632812 w 8366078"/>
                <a:gd name="connsiteY28" fmla="*/ 5786651 h 6689967"/>
                <a:gd name="connsiteX29" fmla="*/ 7301552 w 8366078"/>
                <a:gd name="connsiteY29" fmla="*/ 5172502 h 6689967"/>
                <a:gd name="connsiteX30" fmla="*/ 7847463 w 8366078"/>
                <a:gd name="connsiteY30" fmla="*/ 4694830 h 6689967"/>
                <a:gd name="connsiteX31" fmla="*/ 8366078 w 8366078"/>
                <a:gd name="connsiteY31" fmla="*/ 4312693 h 6689967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6496335 h 6689967"/>
                <a:gd name="connsiteX17" fmla="*/ 4558352 w 8366078"/>
                <a:gd name="connsiteY17" fmla="*/ 5936776 h 6689967"/>
                <a:gd name="connsiteX18" fmla="*/ 4585648 w 8366078"/>
                <a:gd name="connsiteY18" fmla="*/ 6496335 h 6689967"/>
                <a:gd name="connsiteX19" fmla="*/ 4681182 w 8366078"/>
                <a:gd name="connsiteY19" fmla="*/ 6523630 h 6689967"/>
                <a:gd name="connsiteX20" fmla="*/ 4913194 w 8366078"/>
                <a:gd name="connsiteY20" fmla="*/ 6564573 h 6689967"/>
                <a:gd name="connsiteX21" fmla="*/ 5145206 w 8366078"/>
                <a:gd name="connsiteY21" fmla="*/ 6632812 h 6689967"/>
                <a:gd name="connsiteX22" fmla="*/ 5236805 w 8366078"/>
                <a:gd name="connsiteY22" fmla="*/ 6627203 h 6689967"/>
                <a:gd name="connsiteX23" fmla="*/ 5268036 w 8366078"/>
                <a:gd name="connsiteY23" fmla="*/ 5936776 h 6689967"/>
                <a:gd name="connsiteX24" fmla="*/ 5295332 w 8366078"/>
                <a:gd name="connsiteY24" fmla="*/ 6673756 h 6689967"/>
                <a:gd name="connsiteX25" fmla="*/ 5540991 w 8366078"/>
                <a:gd name="connsiteY25" fmla="*/ 6687403 h 6689967"/>
                <a:gd name="connsiteX26" fmla="*/ 5786651 w 8366078"/>
                <a:gd name="connsiteY26" fmla="*/ 6632812 h 6689967"/>
                <a:gd name="connsiteX27" fmla="*/ 6141493 w 8366078"/>
                <a:gd name="connsiteY27" fmla="*/ 6318914 h 6689967"/>
                <a:gd name="connsiteX28" fmla="*/ 6632812 w 8366078"/>
                <a:gd name="connsiteY28" fmla="*/ 5786651 h 6689967"/>
                <a:gd name="connsiteX29" fmla="*/ 7290332 w 8366078"/>
                <a:gd name="connsiteY29" fmla="*/ 5155672 h 6689967"/>
                <a:gd name="connsiteX30" fmla="*/ 7847463 w 8366078"/>
                <a:gd name="connsiteY30" fmla="*/ 4694830 h 6689967"/>
                <a:gd name="connsiteX31" fmla="*/ 8366078 w 8366078"/>
                <a:gd name="connsiteY31" fmla="*/ 4312693 h 6689967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5936776 h 6689967"/>
                <a:gd name="connsiteX17" fmla="*/ 4585648 w 8366078"/>
                <a:gd name="connsiteY17" fmla="*/ 6496335 h 6689967"/>
                <a:gd name="connsiteX18" fmla="*/ 4681182 w 8366078"/>
                <a:gd name="connsiteY18" fmla="*/ 6523630 h 6689967"/>
                <a:gd name="connsiteX19" fmla="*/ 4913194 w 8366078"/>
                <a:gd name="connsiteY19" fmla="*/ 6564573 h 6689967"/>
                <a:gd name="connsiteX20" fmla="*/ 5145206 w 8366078"/>
                <a:gd name="connsiteY20" fmla="*/ 6632812 h 6689967"/>
                <a:gd name="connsiteX21" fmla="*/ 5236805 w 8366078"/>
                <a:gd name="connsiteY21" fmla="*/ 6627203 h 6689967"/>
                <a:gd name="connsiteX22" fmla="*/ 5268036 w 8366078"/>
                <a:gd name="connsiteY22" fmla="*/ 5936776 h 6689967"/>
                <a:gd name="connsiteX23" fmla="*/ 5295332 w 8366078"/>
                <a:gd name="connsiteY23" fmla="*/ 6673756 h 6689967"/>
                <a:gd name="connsiteX24" fmla="*/ 5540991 w 8366078"/>
                <a:gd name="connsiteY24" fmla="*/ 6687403 h 6689967"/>
                <a:gd name="connsiteX25" fmla="*/ 5786651 w 8366078"/>
                <a:gd name="connsiteY25" fmla="*/ 6632812 h 6689967"/>
                <a:gd name="connsiteX26" fmla="*/ 6141493 w 8366078"/>
                <a:gd name="connsiteY26" fmla="*/ 6318914 h 6689967"/>
                <a:gd name="connsiteX27" fmla="*/ 6632812 w 8366078"/>
                <a:gd name="connsiteY27" fmla="*/ 5786651 h 6689967"/>
                <a:gd name="connsiteX28" fmla="*/ 7290332 w 8366078"/>
                <a:gd name="connsiteY28" fmla="*/ 5155672 h 6689967"/>
                <a:gd name="connsiteX29" fmla="*/ 7847463 w 8366078"/>
                <a:gd name="connsiteY29" fmla="*/ 4694830 h 6689967"/>
                <a:gd name="connsiteX30" fmla="*/ 8366078 w 8366078"/>
                <a:gd name="connsiteY30" fmla="*/ 4312693 h 6689967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5936776 h 6689967"/>
                <a:gd name="connsiteX17" fmla="*/ 4585648 w 8366078"/>
                <a:gd name="connsiteY17" fmla="*/ 6496335 h 6689967"/>
                <a:gd name="connsiteX18" fmla="*/ 4681182 w 8366078"/>
                <a:gd name="connsiteY18" fmla="*/ 6523630 h 6689967"/>
                <a:gd name="connsiteX19" fmla="*/ 4913194 w 8366078"/>
                <a:gd name="connsiteY19" fmla="*/ 6564573 h 6689967"/>
                <a:gd name="connsiteX20" fmla="*/ 5145206 w 8366078"/>
                <a:gd name="connsiteY20" fmla="*/ 6632812 h 6689967"/>
                <a:gd name="connsiteX21" fmla="*/ 5236805 w 8366078"/>
                <a:gd name="connsiteY21" fmla="*/ 6627203 h 6689967"/>
                <a:gd name="connsiteX22" fmla="*/ 5268036 w 8366078"/>
                <a:gd name="connsiteY22" fmla="*/ 5936776 h 6689967"/>
                <a:gd name="connsiteX23" fmla="*/ 5295332 w 8366078"/>
                <a:gd name="connsiteY23" fmla="*/ 6673756 h 6689967"/>
                <a:gd name="connsiteX24" fmla="*/ 5540991 w 8366078"/>
                <a:gd name="connsiteY24" fmla="*/ 6687403 h 6689967"/>
                <a:gd name="connsiteX25" fmla="*/ 5786651 w 8366078"/>
                <a:gd name="connsiteY25" fmla="*/ 6632812 h 6689967"/>
                <a:gd name="connsiteX26" fmla="*/ 6141493 w 8366078"/>
                <a:gd name="connsiteY26" fmla="*/ 6318914 h 6689967"/>
                <a:gd name="connsiteX27" fmla="*/ 6632812 w 8366078"/>
                <a:gd name="connsiteY27" fmla="*/ 5786651 h 6689967"/>
                <a:gd name="connsiteX28" fmla="*/ 7290332 w 8366078"/>
                <a:gd name="connsiteY28" fmla="*/ 5155672 h 6689967"/>
                <a:gd name="connsiteX29" fmla="*/ 7847463 w 8366078"/>
                <a:gd name="connsiteY29" fmla="*/ 4694830 h 6689967"/>
                <a:gd name="connsiteX30" fmla="*/ 8366078 w 8366078"/>
                <a:gd name="connsiteY30" fmla="*/ 4312693 h 6689967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5936776 h 6689967"/>
                <a:gd name="connsiteX17" fmla="*/ 4585648 w 8366078"/>
                <a:gd name="connsiteY17" fmla="*/ 6496335 h 6689967"/>
                <a:gd name="connsiteX18" fmla="*/ 4681182 w 8366078"/>
                <a:gd name="connsiteY18" fmla="*/ 6523630 h 6689967"/>
                <a:gd name="connsiteX19" fmla="*/ 4913194 w 8366078"/>
                <a:gd name="connsiteY19" fmla="*/ 6564573 h 6689967"/>
                <a:gd name="connsiteX20" fmla="*/ 5145206 w 8366078"/>
                <a:gd name="connsiteY20" fmla="*/ 6632812 h 6689967"/>
                <a:gd name="connsiteX21" fmla="*/ 5236805 w 8366078"/>
                <a:gd name="connsiteY21" fmla="*/ 6627203 h 6689967"/>
                <a:gd name="connsiteX22" fmla="*/ 5268036 w 8366078"/>
                <a:gd name="connsiteY22" fmla="*/ 5936776 h 6689967"/>
                <a:gd name="connsiteX23" fmla="*/ 5295332 w 8366078"/>
                <a:gd name="connsiteY23" fmla="*/ 6673756 h 6689967"/>
                <a:gd name="connsiteX24" fmla="*/ 5540991 w 8366078"/>
                <a:gd name="connsiteY24" fmla="*/ 6687403 h 6689967"/>
                <a:gd name="connsiteX25" fmla="*/ 5786651 w 8366078"/>
                <a:gd name="connsiteY25" fmla="*/ 6632812 h 6689967"/>
                <a:gd name="connsiteX26" fmla="*/ 6141493 w 8366078"/>
                <a:gd name="connsiteY26" fmla="*/ 6318914 h 6689967"/>
                <a:gd name="connsiteX27" fmla="*/ 6632812 w 8366078"/>
                <a:gd name="connsiteY27" fmla="*/ 5786651 h 6689967"/>
                <a:gd name="connsiteX28" fmla="*/ 7290332 w 8366078"/>
                <a:gd name="connsiteY28" fmla="*/ 5155672 h 6689967"/>
                <a:gd name="connsiteX29" fmla="*/ 7847463 w 8366078"/>
                <a:gd name="connsiteY29" fmla="*/ 4694830 h 6689967"/>
                <a:gd name="connsiteX30" fmla="*/ 8366078 w 8366078"/>
                <a:gd name="connsiteY30" fmla="*/ 4312693 h 6689967"/>
                <a:gd name="connsiteX0" fmla="*/ 0 w 8366078"/>
                <a:gd name="connsiteY0" fmla="*/ 0 h 6689967"/>
                <a:gd name="connsiteX1" fmla="*/ 177421 w 8366078"/>
                <a:gd name="connsiteY1" fmla="*/ 1815153 h 6689967"/>
                <a:gd name="connsiteX2" fmla="*/ 272955 w 8366078"/>
                <a:gd name="connsiteY2" fmla="*/ 2402006 h 6689967"/>
                <a:gd name="connsiteX3" fmla="*/ 368490 w 8366078"/>
                <a:gd name="connsiteY3" fmla="*/ 2674962 h 6689967"/>
                <a:gd name="connsiteX4" fmla="*/ 573206 w 8366078"/>
                <a:gd name="connsiteY4" fmla="*/ 3016156 h 6689967"/>
                <a:gd name="connsiteX5" fmla="*/ 1296538 w 8366078"/>
                <a:gd name="connsiteY5" fmla="*/ 4121624 h 6689967"/>
                <a:gd name="connsiteX6" fmla="*/ 2060812 w 8366078"/>
                <a:gd name="connsiteY6" fmla="*/ 5172502 h 6689967"/>
                <a:gd name="connsiteX7" fmla="*/ 2729552 w 8366078"/>
                <a:gd name="connsiteY7" fmla="*/ 6045959 h 6689967"/>
                <a:gd name="connsiteX8" fmla="*/ 2988860 w 8366078"/>
                <a:gd name="connsiteY8" fmla="*/ 6332562 h 6689967"/>
                <a:gd name="connsiteX9" fmla="*/ 3220872 w 8366078"/>
                <a:gd name="connsiteY9" fmla="*/ 6455391 h 6689967"/>
                <a:gd name="connsiteX10" fmla="*/ 3480179 w 8366078"/>
                <a:gd name="connsiteY10" fmla="*/ 6509982 h 6689967"/>
                <a:gd name="connsiteX11" fmla="*/ 3671248 w 8366078"/>
                <a:gd name="connsiteY11" fmla="*/ 6496335 h 6689967"/>
                <a:gd name="connsiteX12" fmla="*/ 3903260 w 8366078"/>
                <a:gd name="connsiteY12" fmla="*/ 6482687 h 6689967"/>
                <a:gd name="connsiteX13" fmla="*/ 4244454 w 8366078"/>
                <a:gd name="connsiteY13" fmla="*/ 6482687 h 6689967"/>
                <a:gd name="connsiteX14" fmla="*/ 4490114 w 8366078"/>
                <a:gd name="connsiteY14" fmla="*/ 6496335 h 6689967"/>
                <a:gd name="connsiteX15" fmla="*/ 4544705 w 8366078"/>
                <a:gd name="connsiteY15" fmla="*/ 6496335 h 6689967"/>
                <a:gd name="connsiteX16" fmla="*/ 4558352 w 8366078"/>
                <a:gd name="connsiteY16" fmla="*/ 5936776 h 6689967"/>
                <a:gd name="connsiteX17" fmla="*/ 4585648 w 8366078"/>
                <a:gd name="connsiteY17" fmla="*/ 6496335 h 6689967"/>
                <a:gd name="connsiteX18" fmla="*/ 4681182 w 8366078"/>
                <a:gd name="connsiteY18" fmla="*/ 6523630 h 6689967"/>
                <a:gd name="connsiteX19" fmla="*/ 4913194 w 8366078"/>
                <a:gd name="connsiteY19" fmla="*/ 6564573 h 6689967"/>
                <a:gd name="connsiteX20" fmla="*/ 5148275 w 8366078"/>
                <a:gd name="connsiteY20" fmla="*/ 6623607 h 6689967"/>
                <a:gd name="connsiteX21" fmla="*/ 5236805 w 8366078"/>
                <a:gd name="connsiteY21" fmla="*/ 6627203 h 6689967"/>
                <a:gd name="connsiteX22" fmla="*/ 5268036 w 8366078"/>
                <a:gd name="connsiteY22" fmla="*/ 5936776 h 6689967"/>
                <a:gd name="connsiteX23" fmla="*/ 5295332 w 8366078"/>
                <a:gd name="connsiteY23" fmla="*/ 6673756 h 6689967"/>
                <a:gd name="connsiteX24" fmla="*/ 5540991 w 8366078"/>
                <a:gd name="connsiteY24" fmla="*/ 6687403 h 6689967"/>
                <a:gd name="connsiteX25" fmla="*/ 5786651 w 8366078"/>
                <a:gd name="connsiteY25" fmla="*/ 6632812 h 6689967"/>
                <a:gd name="connsiteX26" fmla="*/ 6141493 w 8366078"/>
                <a:gd name="connsiteY26" fmla="*/ 6318914 h 6689967"/>
                <a:gd name="connsiteX27" fmla="*/ 6632812 w 8366078"/>
                <a:gd name="connsiteY27" fmla="*/ 5786651 h 6689967"/>
                <a:gd name="connsiteX28" fmla="*/ 7290332 w 8366078"/>
                <a:gd name="connsiteY28" fmla="*/ 5155672 h 6689967"/>
                <a:gd name="connsiteX29" fmla="*/ 7847463 w 8366078"/>
                <a:gd name="connsiteY29" fmla="*/ 4694830 h 6689967"/>
                <a:gd name="connsiteX30" fmla="*/ 8366078 w 8366078"/>
                <a:gd name="connsiteY30" fmla="*/ 4312693 h 668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66078" h="6689967">
                  <a:moveTo>
                    <a:pt x="0" y="0"/>
                  </a:moveTo>
                  <a:cubicBezTo>
                    <a:pt x="65964" y="707409"/>
                    <a:pt x="131929" y="1414819"/>
                    <a:pt x="177421" y="1815153"/>
                  </a:cubicBezTo>
                  <a:cubicBezTo>
                    <a:pt x="222913" y="2215487"/>
                    <a:pt x="241110" y="2258704"/>
                    <a:pt x="272955" y="2402006"/>
                  </a:cubicBezTo>
                  <a:cubicBezTo>
                    <a:pt x="304800" y="2545308"/>
                    <a:pt x="318448" y="2572604"/>
                    <a:pt x="368490" y="2674962"/>
                  </a:cubicBezTo>
                  <a:cubicBezTo>
                    <a:pt x="418532" y="2777320"/>
                    <a:pt x="418531" y="2775046"/>
                    <a:pt x="573206" y="3016156"/>
                  </a:cubicBezTo>
                  <a:cubicBezTo>
                    <a:pt x="727881" y="3257266"/>
                    <a:pt x="1048604" y="3762233"/>
                    <a:pt x="1296538" y="4121624"/>
                  </a:cubicBezTo>
                  <a:cubicBezTo>
                    <a:pt x="1544472" y="4481015"/>
                    <a:pt x="1821976" y="4851780"/>
                    <a:pt x="2060812" y="5172502"/>
                  </a:cubicBezTo>
                  <a:cubicBezTo>
                    <a:pt x="2299648" y="5493225"/>
                    <a:pt x="2574877" y="5852616"/>
                    <a:pt x="2729552" y="6045959"/>
                  </a:cubicBezTo>
                  <a:cubicBezTo>
                    <a:pt x="2884227" y="6239302"/>
                    <a:pt x="2906973" y="6264323"/>
                    <a:pt x="2988860" y="6332562"/>
                  </a:cubicBezTo>
                  <a:cubicBezTo>
                    <a:pt x="3070747" y="6400801"/>
                    <a:pt x="3138986" y="6425821"/>
                    <a:pt x="3220872" y="6455391"/>
                  </a:cubicBezTo>
                  <a:cubicBezTo>
                    <a:pt x="3302758" y="6484961"/>
                    <a:pt x="3405116" y="6503158"/>
                    <a:pt x="3480179" y="6509982"/>
                  </a:cubicBezTo>
                  <a:cubicBezTo>
                    <a:pt x="3555242" y="6516806"/>
                    <a:pt x="3671248" y="6496335"/>
                    <a:pt x="3671248" y="6496335"/>
                  </a:cubicBezTo>
                  <a:cubicBezTo>
                    <a:pt x="3741762" y="6491786"/>
                    <a:pt x="3807726" y="6484962"/>
                    <a:pt x="3903260" y="6482687"/>
                  </a:cubicBezTo>
                  <a:cubicBezTo>
                    <a:pt x="3998794" y="6480412"/>
                    <a:pt x="4146645" y="6480412"/>
                    <a:pt x="4244454" y="6482687"/>
                  </a:cubicBezTo>
                  <a:cubicBezTo>
                    <a:pt x="4342263" y="6484962"/>
                    <a:pt x="4440072" y="6494060"/>
                    <a:pt x="4490114" y="6496335"/>
                  </a:cubicBezTo>
                  <a:cubicBezTo>
                    <a:pt x="4540156" y="6498610"/>
                    <a:pt x="4524127" y="6494473"/>
                    <a:pt x="4544705" y="6496335"/>
                  </a:cubicBezTo>
                  <a:cubicBezTo>
                    <a:pt x="4556078" y="6403075"/>
                    <a:pt x="4551528" y="5936776"/>
                    <a:pt x="4558352" y="5936776"/>
                  </a:cubicBezTo>
                  <a:cubicBezTo>
                    <a:pt x="4562901" y="5936776"/>
                    <a:pt x="4565176" y="6398526"/>
                    <a:pt x="4585648" y="6496335"/>
                  </a:cubicBezTo>
                  <a:cubicBezTo>
                    <a:pt x="4628559" y="6504387"/>
                    <a:pt x="4626591" y="6512257"/>
                    <a:pt x="4681182" y="6523630"/>
                  </a:cubicBezTo>
                  <a:cubicBezTo>
                    <a:pt x="4735773" y="6535003"/>
                    <a:pt x="4835345" y="6547910"/>
                    <a:pt x="4913194" y="6564573"/>
                  </a:cubicBezTo>
                  <a:cubicBezTo>
                    <a:pt x="4991043" y="6581236"/>
                    <a:pt x="5094340" y="6613169"/>
                    <a:pt x="5148275" y="6623607"/>
                  </a:cubicBezTo>
                  <a:cubicBezTo>
                    <a:pt x="5202210" y="6634045"/>
                    <a:pt x="5193894" y="6614184"/>
                    <a:pt x="5236805" y="6627203"/>
                  </a:cubicBezTo>
                  <a:cubicBezTo>
                    <a:pt x="5257277" y="6511197"/>
                    <a:pt x="5258282" y="5929017"/>
                    <a:pt x="5268036" y="5936776"/>
                  </a:cubicBezTo>
                  <a:cubicBezTo>
                    <a:pt x="5277790" y="5944535"/>
                    <a:pt x="5249840" y="6548652"/>
                    <a:pt x="5295332" y="6673756"/>
                  </a:cubicBezTo>
                  <a:cubicBezTo>
                    <a:pt x="5363264" y="6686664"/>
                    <a:pt x="5459105" y="6694227"/>
                    <a:pt x="5540991" y="6687403"/>
                  </a:cubicBezTo>
                  <a:cubicBezTo>
                    <a:pt x="5622878" y="6680579"/>
                    <a:pt x="5686567" y="6694227"/>
                    <a:pt x="5786651" y="6632812"/>
                  </a:cubicBezTo>
                  <a:cubicBezTo>
                    <a:pt x="5886735" y="6571397"/>
                    <a:pt x="6000466" y="6459941"/>
                    <a:pt x="6141493" y="6318914"/>
                  </a:cubicBezTo>
                  <a:cubicBezTo>
                    <a:pt x="6282520" y="6177887"/>
                    <a:pt x="6441339" y="5980525"/>
                    <a:pt x="6632812" y="5786651"/>
                  </a:cubicBezTo>
                  <a:cubicBezTo>
                    <a:pt x="6824285" y="5592777"/>
                    <a:pt x="7087890" y="5337642"/>
                    <a:pt x="7290332" y="5155672"/>
                  </a:cubicBezTo>
                  <a:cubicBezTo>
                    <a:pt x="7492774" y="4973702"/>
                    <a:pt x="7668172" y="4835326"/>
                    <a:pt x="7847463" y="4694830"/>
                  </a:cubicBezTo>
                  <a:cubicBezTo>
                    <a:pt x="8026754" y="4554334"/>
                    <a:pt x="8195481" y="4432111"/>
                    <a:pt x="8366078" y="4312693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367948" y="2282005"/>
              <a:ext cx="2889692" cy="2981365"/>
              <a:chOff x="17437395" y="11132288"/>
              <a:chExt cx="7708605" cy="7953154"/>
            </a:xfrm>
          </p:grpSpPr>
          <p:sp>
            <p:nvSpPr>
              <p:cNvPr id="20" name="Forme libre 19"/>
              <p:cNvSpPr/>
              <p:nvPr/>
            </p:nvSpPr>
            <p:spPr>
              <a:xfrm>
                <a:off x="17437395" y="11132288"/>
                <a:ext cx="6251945" cy="7953154"/>
              </a:xfrm>
              <a:custGeom>
                <a:avLst/>
                <a:gdLst>
                  <a:gd name="connsiteX0" fmla="*/ 0 w 6251945"/>
                  <a:gd name="connsiteY0" fmla="*/ 0 h 7953154"/>
                  <a:gd name="connsiteX1" fmla="*/ 457200 w 6251945"/>
                  <a:gd name="connsiteY1" fmla="*/ 914400 h 7953154"/>
                  <a:gd name="connsiteX2" fmla="*/ 1084521 w 6251945"/>
                  <a:gd name="connsiteY2" fmla="*/ 2041452 h 7953154"/>
                  <a:gd name="connsiteX3" fmla="*/ 1828800 w 6251945"/>
                  <a:gd name="connsiteY3" fmla="*/ 3253563 h 7953154"/>
                  <a:gd name="connsiteX4" fmla="*/ 2679405 w 6251945"/>
                  <a:gd name="connsiteY4" fmla="*/ 4614531 h 7953154"/>
                  <a:gd name="connsiteX5" fmla="*/ 3413052 w 6251945"/>
                  <a:gd name="connsiteY5" fmla="*/ 5699052 h 7953154"/>
                  <a:gd name="connsiteX6" fmla="*/ 4210493 w 6251945"/>
                  <a:gd name="connsiteY6" fmla="*/ 6741042 h 7953154"/>
                  <a:gd name="connsiteX7" fmla="*/ 4805917 w 6251945"/>
                  <a:gd name="connsiteY7" fmla="*/ 7389628 h 7953154"/>
                  <a:gd name="connsiteX8" fmla="*/ 4976038 w 6251945"/>
                  <a:gd name="connsiteY8" fmla="*/ 7549117 h 7953154"/>
                  <a:gd name="connsiteX9" fmla="*/ 5135526 w 6251945"/>
                  <a:gd name="connsiteY9" fmla="*/ 7644810 h 7953154"/>
                  <a:gd name="connsiteX10" fmla="*/ 5231219 w 6251945"/>
                  <a:gd name="connsiteY10" fmla="*/ 7655442 h 7953154"/>
                  <a:gd name="connsiteX11" fmla="*/ 5305647 w 6251945"/>
                  <a:gd name="connsiteY11" fmla="*/ 7538484 h 7953154"/>
                  <a:gd name="connsiteX12" fmla="*/ 5380075 w 6251945"/>
                  <a:gd name="connsiteY12" fmla="*/ 7049386 h 7953154"/>
                  <a:gd name="connsiteX13" fmla="*/ 5390707 w 6251945"/>
                  <a:gd name="connsiteY13" fmla="*/ 6113721 h 7953154"/>
                  <a:gd name="connsiteX14" fmla="*/ 5401340 w 6251945"/>
                  <a:gd name="connsiteY14" fmla="*/ 5518298 h 7953154"/>
                  <a:gd name="connsiteX15" fmla="*/ 5433238 w 6251945"/>
                  <a:gd name="connsiteY15" fmla="*/ 6390168 h 7953154"/>
                  <a:gd name="connsiteX16" fmla="*/ 5443870 w 6251945"/>
                  <a:gd name="connsiteY16" fmla="*/ 7017489 h 7953154"/>
                  <a:gd name="connsiteX17" fmla="*/ 5497033 w 6251945"/>
                  <a:gd name="connsiteY17" fmla="*/ 7527852 h 7953154"/>
                  <a:gd name="connsiteX18" fmla="*/ 5550196 w 6251945"/>
                  <a:gd name="connsiteY18" fmla="*/ 7793665 h 7953154"/>
                  <a:gd name="connsiteX19" fmla="*/ 5645889 w 6251945"/>
                  <a:gd name="connsiteY19" fmla="*/ 7931889 h 7953154"/>
                  <a:gd name="connsiteX20" fmla="*/ 5741582 w 6251945"/>
                  <a:gd name="connsiteY20" fmla="*/ 7931889 h 7953154"/>
                  <a:gd name="connsiteX21" fmla="*/ 5879805 w 6251945"/>
                  <a:gd name="connsiteY21" fmla="*/ 7814931 h 7953154"/>
                  <a:gd name="connsiteX22" fmla="*/ 5975498 w 6251945"/>
                  <a:gd name="connsiteY22" fmla="*/ 7570382 h 7953154"/>
                  <a:gd name="connsiteX23" fmla="*/ 6039293 w 6251945"/>
                  <a:gd name="connsiteY23" fmla="*/ 7113182 h 7953154"/>
                  <a:gd name="connsiteX24" fmla="*/ 6060558 w 6251945"/>
                  <a:gd name="connsiteY24" fmla="*/ 6539024 h 7953154"/>
                  <a:gd name="connsiteX25" fmla="*/ 6081824 w 6251945"/>
                  <a:gd name="connsiteY25" fmla="*/ 6113721 h 7953154"/>
                  <a:gd name="connsiteX26" fmla="*/ 6092456 w 6251945"/>
                  <a:gd name="connsiteY26" fmla="*/ 5571461 h 7953154"/>
                  <a:gd name="connsiteX27" fmla="*/ 6113721 w 6251945"/>
                  <a:gd name="connsiteY27" fmla="*/ 6188149 h 7953154"/>
                  <a:gd name="connsiteX28" fmla="*/ 6145619 w 6251945"/>
                  <a:gd name="connsiteY28" fmla="*/ 6943061 h 7953154"/>
                  <a:gd name="connsiteX29" fmla="*/ 6166884 w 6251945"/>
                  <a:gd name="connsiteY29" fmla="*/ 7315200 h 7953154"/>
                  <a:gd name="connsiteX30" fmla="*/ 6188149 w 6251945"/>
                  <a:gd name="connsiteY30" fmla="*/ 7570382 h 7953154"/>
                  <a:gd name="connsiteX31" fmla="*/ 6230679 w 6251945"/>
                  <a:gd name="connsiteY31" fmla="*/ 7804298 h 7953154"/>
                  <a:gd name="connsiteX32" fmla="*/ 6251945 w 6251945"/>
                  <a:gd name="connsiteY32" fmla="*/ 7953154 h 795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51945" h="7953154">
                    <a:moveTo>
                      <a:pt x="0" y="0"/>
                    </a:moveTo>
                    <a:cubicBezTo>
                      <a:pt x="138223" y="287079"/>
                      <a:pt x="276447" y="574158"/>
                      <a:pt x="457200" y="914400"/>
                    </a:cubicBezTo>
                    <a:cubicBezTo>
                      <a:pt x="637954" y="1254642"/>
                      <a:pt x="855921" y="1651592"/>
                      <a:pt x="1084521" y="2041452"/>
                    </a:cubicBezTo>
                    <a:cubicBezTo>
                      <a:pt x="1313121" y="2431313"/>
                      <a:pt x="1562986" y="2824717"/>
                      <a:pt x="1828800" y="3253563"/>
                    </a:cubicBezTo>
                    <a:cubicBezTo>
                      <a:pt x="2094614" y="3682409"/>
                      <a:pt x="2415363" y="4206950"/>
                      <a:pt x="2679405" y="4614531"/>
                    </a:cubicBezTo>
                    <a:cubicBezTo>
                      <a:pt x="2943447" y="5022112"/>
                      <a:pt x="3157871" y="5344634"/>
                      <a:pt x="3413052" y="5699052"/>
                    </a:cubicBezTo>
                    <a:cubicBezTo>
                      <a:pt x="3668233" y="6053471"/>
                      <a:pt x="3978349" y="6459279"/>
                      <a:pt x="4210493" y="6741042"/>
                    </a:cubicBezTo>
                    <a:cubicBezTo>
                      <a:pt x="4442637" y="7022805"/>
                      <a:pt x="4678326" y="7254949"/>
                      <a:pt x="4805917" y="7389628"/>
                    </a:cubicBezTo>
                    <a:cubicBezTo>
                      <a:pt x="4933508" y="7524307"/>
                      <a:pt x="4921103" y="7506587"/>
                      <a:pt x="4976038" y="7549117"/>
                    </a:cubicBezTo>
                    <a:cubicBezTo>
                      <a:pt x="5030973" y="7591647"/>
                      <a:pt x="5092996" y="7627089"/>
                      <a:pt x="5135526" y="7644810"/>
                    </a:cubicBezTo>
                    <a:cubicBezTo>
                      <a:pt x="5178056" y="7662531"/>
                      <a:pt x="5202866" y="7673163"/>
                      <a:pt x="5231219" y="7655442"/>
                    </a:cubicBezTo>
                    <a:cubicBezTo>
                      <a:pt x="5259573" y="7637721"/>
                      <a:pt x="5280838" y="7639493"/>
                      <a:pt x="5305647" y="7538484"/>
                    </a:cubicBezTo>
                    <a:cubicBezTo>
                      <a:pt x="5330456" y="7437475"/>
                      <a:pt x="5365898" y="7286846"/>
                      <a:pt x="5380075" y="7049386"/>
                    </a:cubicBezTo>
                    <a:cubicBezTo>
                      <a:pt x="5394252" y="6811926"/>
                      <a:pt x="5387163" y="6368902"/>
                      <a:pt x="5390707" y="6113721"/>
                    </a:cubicBezTo>
                    <a:cubicBezTo>
                      <a:pt x="5394251" y="5858540"/>
                      <a:pt x="5394252" y="5472224"/>
                      <a:pt x="5401340" y="5518298"/>
                    </a:cubicBezTo>
                    <a:cubicBezTo>
                      <a:pt x="5408428" y="5564372"/>
                      <a:pt x="5426150" y="6140303"/>
                      <a:pt x="5433238" y="6390168"/>
                    </a:cubicBezTo>
                    <a:cubicBezTo>
                      <a:pt x="5440326" y="6640033"/>
                      <a:pt x="5433237" y="6827875"/>
                      <a:pt x="5443870" y="7017489"/>
                    </a:cubicBezTo>
                    <a:cubicBezTo>
                      <a:pt x="5454503" y="7207103"/>
                      <a:pt x="5479312" y="7398489"/>
                      <a:pt x="5497033" y="7527852"/>
                    </a:cubicBezTo>
                    <a:cubicBezTo>
                      <a:pt x="5514754" y="7657215"/>
                      <a:pt x="5525387" y="7726326"/>
                      <a:pt x="5550196" y="7793665"/>
                    </a:cubicBezTo>
                    <a:cubicBezTo>
                      <a:pt x="5575005" y="7861005"/>
                      <a:pt x="5613991" y="7908852"/>
                      <a:pt x="5645889" y="7931889"/>
                    </a:cubicBezTo>
                    <a:cubicBezTo>
                      <a:pt x="5677787" y="7954926"/>
                      <a:pt x="5702596" y="7951382"/>
                      <a:pt x="5741582" y="7931889"/>
                    </a:cubicBezTo>
                    <a:cubicBezTo>
                      <a:pt x="5780568" y="7912396"/>
                      <a:pt x="5840819" y="7875182"/>
                      <a:pt x="5879805" y="7814931"/>
                    </a:cubicBezTo>
                    <a:cubicBezTo>
                      <a:pt x="5918791" y="7754680"/>
                      <a:pt x="5948917" y="7687340"/>
                      <a:pt x="5975498" y="7570382"/>
                    </a:cubicBezTo>
                    <a:cubicBezTo>
                      <a:pt x="6002079" y="7453424"/>
                      <a:pt x="6025116" y="7285075"/>
                      <a:pt x="6039293" y="7113182"/>
                    </a:cubicBezTo>
                    <a:cubicBezTo>
                      <a:pt x="6053470" y="6941289"/>
                      <a:pt x="6053470" y="6705601"/>
                      <a:pt x="6060558" y="6539024"/>
                    </a:cubicBezTo>
                    <a:cubicBezTo>
                      <a:pt x="6067646" y="6372447"/>
                      <a:pt x="6076508" y="6274981"/>
                      <a:pt x="6081824" y="6113721"/>
                    </a:cubicBezTo>
                    <a:cubicBezTo>
                      <a:pt x="6087140" y="5952461"/>
                      <a:pt x="6087140" y="5559056"/>
                      <a:pt x="6092456" y="5571461"/>
                    </a:cubicBezTo>
                    <a:cubicBezTo>
                      <a:pt x="6097772" y="5583866"/>
                      <a:pt x="6104861" y="5959549"/>
                      <a:pt x="6113721" y="6188149"/>
                    </a:cubicBezTo>
                    <a:cubicBezTo>
                      <a:pt x="6122581" y="6416749"/>
                      <a:pt x="6136759" y="6755219"/>
                      <a:pt x="6145619" y="6943061"/>
                    </a:cubicBezTo>
                    <a:cubicBezTo>
                      <a:pt x="6154479" y="7130903"/>
                      <a:pt x="6159796" y="7210647"/>
                      <a:pt x="6166884" y="7315200"/>
                    </a:cubicBezTo>
                    <a:cubicBezTo>
                      <a:pt x="6173972" y="7419753"/>
                      <a:pt x="6177517" y="7488866"/>
                      <a:pt x="6188149" y="7570382"/>
                    </a:cubicBezTo>
                    <a:cubicBezTo>
                      <a:pt x="6198781" y="7651898"/>
                      <a:pt x="6220046" y="7740503"/>
                      <a:pt x="6230679" y="7804298"/>
                    </a:cubicBezTo>
                    <a:cubicBezTo>
                      <a:pt x="6241312" y="7868093"/>
                      <a:pt x="6246628" y="7910623"/>
                      <a:pt x="6251945" y="7953154"/>
                    </a:cubicBezTo>
                  </a:path>
                </a:pathLst>
              </a:custGeom>
              <a:noFill/>
              <a:ln w="31750">
                <a:solidFill>
                  <a:srgbClr val="0070C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24986512" y="17139504"/>
                <a:ext cx="159488" cy="1945938"/>
              </a:xfrm>
              <a:custGeom>
                <a:avLst/>
                <a:gdLst>
                  <a:gd name="connsiteX0" fmla="*/ 0 w 159488"/>
                  <a:gd name="connsiteY0" fmla="*/ 1924673 h 1945938"/>
                  <a:gd name="connsiteX1" fmla="*/ 42530 w 159488"/>
                  <a:gd name="connsiteY1" fmla="*/ 1329249 h 1945938"/>
                  <a:gd name="connsiteX2" fmla="*/ 74428 w 159488"/>
                  <a:gd name="connsiteY2" fmla="*/ 723194 h 1945938"/>
                  <a:gd name="connsiteX3" fmla="*/ 74428 w 159488"/>
                  <a:gd name="connsiteY3" fmla="*/ 180 h 1945938"/>
                  <a:gd name="connsiteX4" fmla="*/ 95693 w 159488"/>
                  <a:gd name="connsiteY4" fmla="*/ 659398 h 1945938"/>
                  <a:gd name="connsiteX5" fmla="*/ 116958 w 159488"/>
                  <a:gd name="connsiteY5" fmla="*/ 1254822 h 1945938"/>
                  <a:gd name="connsiteX6" fmla="*/ 138223 w 159488"/>
                  <a:gd name="connsiteY6" fmla="*/ 1584431 h 1945938"/>
                  <a:gd name="connsiteX7" fmla="*/ 159488 w 159488"/>
                  <a:gd name="connsiteY7" fmla="*/ 1945938 h 19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88" h="1945938">
                    <a:moveTo>
                      <a:pt x="0" y="1924673"/>
                    </a:moveTo>
                    <a:cubicBezTo>
                      <a:pt x="15062" y="1727084"/>
                      <a:pt x="30125" y="1529495"/>
                      <a:pt x="42530" y="1329249"/>
                    </a:cubicBezTo>
                    <a:cubicBezTo>
                      <a:pt x="54935" y="1129003"/>
                      <a:pt x="69112" y="944705"/>
                      <a:pt x="74428" y="723194"/>
                    </a:cubicBezTo>
                    <a:cubicBezTo>
                      <a:pt x="79744" y="501683"/>
                      <a:pt x="70884" y="10813"/>
                      <a:pt x="74428" y="180"/>
                    </a:cubicBezTo>
                    <a:cubicBezTo>
                      <a:pt x="77972" y="-10453"/>
                      <a:pt x="88605" y="450291"/>
                      <a:pt x="95693" y="659398"/>
                    </a:cubicBezTo>
                    <a:cubicBezTo>
                      <a:pt x="102781" y="868505"/>
                      <a:pt x="109870" y="1100650"/>
                      <a:pt x="116958" y="1254822"/>
                    </a:cubicBezTo>
                    <a:cubicBezTo>
                      <a:pt x="124046" y="1408994"/>
                      <a:pt x="131135" y="1469245"/>
                      <a:pt x="138223" y="1584431"/>
                    </a:cubicBezTo>
                    <a:cubicBezTo>
                      <a:pt x="145311" y="1699617"/>
                      <a:pt x="152399" y="1822777"/>
                      <a:pt x="159488" y="1945938"/>
                    </a:cubicBezTo>
                  </a:path>
                </a:pathLst>
              </a:custGeom>
              <a:noFill/>
              <a:ln w="31750">
                <a:solidFill>
                  <a:srgbClr val="0070C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Forme libre 9"/>
            <p:cNvSpPr/>
            <p:nvPr/>
          </p:nvSpPr>
          <p:spPr>
            <a:xfrm>
              <a:off x="362177" y="4180704"/>
              <a:ext cx="3455673" cy="669612"/>
            </a:xfrm>
            <a:custGeom>
              <a:avLst/>
              <a:gdLst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80614 w 9218428"/>
                <a:gd name="connsiteY4" fmla="*/ 850605 h 1786270"/>
                <a:gd name="connsiteX5" fmla="*/ 6018028 w 9218428"/>
                <a:gd name="connsiteY5" fmla="*/ 1169582 h 1786270"/>
                <a:gd name="connsiteX6" fmla="*/ 7293935 w 9218428"/>
                <a:gd name="connsiteY6" fmla="*/ 1403498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18428" h="1786270">
                  <a:moveTo>
                    <a:pt x="0" y="0"/>
                  </a:moveTo>
                  <a:lnTo>
                    <a:pt x="1137684" y="223284"/>
                  </a:lnTo>
                  <a:lnTo>
                    <a:pt x="2243470" y="457200"/>
                  </a:lnTo>
                  <a:cubicBezTo>
                    <a:pt x="2587256" y="524540"/>
                    <a:pt x="3200400" y="627321"/>
                    <a:pt x="3200400" y="627321"/>
                  </a:cubicBezTo>
                  <a:lnTo>
                    <a:pt x="4380614" y="850605"/>
                  </a:lnTo>
                  <a:lnTo>
                    <a:pt x="6018028" y="1169582"/>
                  </a:lnTo>
                  <a:lnTo>
                    <a:pt x="7293935" y="1403498"/>
                  </a:lnTo>
                  <a:cubicBezTo>
                    <a:pt x="7722781" y="1486786"/>
                    <a:pt x="8270358" y="1605517"/>
                    <a:pt x="8591107" y="1669312"/>
                  </a:cubicBezTo>
                  <a:cubicBezTo>
                    <a:pt x="8911856" y="1733107"/>
                    <a:pt x="9065142" y="1759688"/>
                    <a:pt x="9218428" y="178627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1835434" y="3010648"/>
              <a:ext cx="2724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835434" y="2697100"/>
              <a:ext cx="2724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1835434" y="2531026"/>
              <a:ext cx="27241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 13"/>
            <p:cNvSpPr/>
            <p:nvPr/>
          </p:nvSpPr>
          <p:spPr>
            <a:xfrm>
              <a:off x="362177" y="4645898"/>
              <a:ext cx="3162967" cy="607115"/>
            </a:xfrm>
            <a:custGeom>
              <a:avLst/>
              <a:gdLst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80614 w 9218428"/>
                <a:gd name="connsiteY4" fmla="*/ 850605 h 1786270"/>
                <a:gd name="connsiteX5" fmla="*/ 6018028 w 9218428"/>
                <a:gd name="connsiteY5" fmla="*/ 1169582 h 1786270"/>
                <a:gd name="connsiteX6" fmla="*/ 7293935 w 9218428"/>
                <a:gd name="connsiteY6" fmla="*/ 1403498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18428" h="1786270">
                  <a:moveTo>
                    <a:pt x="0" y="0"/>
                  </a:moveTo>
                  <a:lnTo>
                    <a:pt x="1137684" y="223284"/>
                  </a:lnTo>
                  <a:lnTo>
                    <a:pt x="2243470" y="457200"/>
                  </a:lnTo>
                  <a:cubicBezTo>
                    <a:pt x="2587256" y="524540"/>
                    <a:pt x="3200400" y="627321"/>
                    <a:pt x="3200400" y="627321"/>
                  </a:cubicBezTo>
                  <a:lnTo>
                    <a:pt x="4380614" y="850605"/>
                  </a:lnTo>
                  <a:lnTo>
                    <a:pt x="6018028" y="1169582"/>
                  </a:lnTo>
                  <a:lnTo>
                    <a:pt x="7293935" y="1403498"/>
                  </a:lnTo>
                  <a:cubicBezTo>
                    <a:pt x="7722781" y="1486786"/>
                    <a:pt x="8270358" y="1605517"/>
                    <a:pt x="8591107" y="1669312"/>
                  </a:cubicBezTo>
                  <a:cubicBezTo>
                    <a:pt x="8911856" y="1733107"/>
                    <a:pt x="9065142" y="1759688"/>
                    <a:pt x="9218428" y="178627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1835434" y="2847300"/>
              <a:ext cx="27241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2177" y="1915253"/>
              <a:ext cx="3455673" cy="33481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33896" y="2642110"/>
              <a:ext cx="1620180" cy="28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139834" y="2743771"/>
              <a:ext cx="1693271" cy="184666"/>
            </a:xfrm>
            <a:prstGeom prst="rect">
              <a:avLst/>
            </a:prstGeom>
            <a:noFill/>
          </p:spPr>
          <p:txBody>
            <a:bodyPr wrap="none" lIns="0" tIns="0" rIns="108000" bIns="0" rtlCol="0">
              <a:spAutoFit/>
            </a:bodyPr>
            <a:lstStyle/>
            <a:p>
              <a:r>
                <a:rPr lang="fr-FR" sz="1200" b="1" dirty="0" err="1" smtClean="0"/>
                <a:t>Substrates</a:t>
              </a:r>
              <a:r>
                <a:rPr lang="fr-FR" sz="1200" b="1" dirty="0" smtClean="0"/>
                <a:t> thermal noise</a:t>
              </a:r>
              <a:endParaRPr lang="fr-FR" sz="12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137663" y="2589304"/>
              <a:ext cx="2021898" cy="184666"/>
            </a:xfrm>
            <a:prstGeom prst="rect">
              <a:avLst/>
            </a:prstGeom>
            <a:noFill/>
          </p:spPr>
          <p:txBody>
            <a:bodyPr wrap="square" lIns="0" tIns="0" rIns="396000" bIns="0" rtlCol="0">
              <a:spAutoFit/>
            </a:bodyPr>
            <a:lstStyle/>
            <a:p>
              <a:r>
                <a:rPr lang="fr-FR" sz="1200" b="1" dirty="0" err="1" smtClean="0"/>
                <a:t>Coatings</a:t>
              </a:r>
              <a:r>
                <a:rPr lang="fr-FR" sz="1200" b="1" dirty="0" smtClean="0"/>
                <a:t> thermal noise</a:t>
              </a:r>
              <a:endParaRPr lang="fr-FR" sz="1200" b="1" dirty="0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539989" y="2499267"/>
            <a:ext cx="4224467" cy="3774716"/>
            <a:chOff x="4572000" y="1899674"/>
            <a:chExt cx="4224467" cy="3774716"/>
          </a:xfrm>
        </p:grpSpPr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99674"/>
              <a:ext cx="4160340" cy="3774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Forme libre 23"/>
            <p:cNvSpPr/>
            <p:nvPr/>
          </p:nvSpPr>
          <p:spPr>
            <a:xfrm>
              <a:off x="5151315" y="2684083"/>
              <a:ext cx="1323280" cy="2583275"/>
            </a:xfrm>
            <a:custGeom>
              <a:avLst/>
              <a:gdLst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42261 w 3530010"/>
                <a:gd name="connsiteY4" fmla="*/ 1564287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18707 w 3530010"/>
                <a:gd name="connsiteY12" fmla="*/ 2212873 h 6891199"/>
                <a:gd name="connsiteX13" fmla="*/ 1137684 w 3530010"/>
                <a:gd name="connsiteY13" fmla="*/ 2712604 h 6891199"/>
                <a:gd name="connsiteX14" fmla="*/ 1414131 w 3530010"/>
                <a:gd name="connsiteY14" fmla="*/ 3116641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66754 w 3530010"/>
                <a:gd name="connsiteY17" fmla="*/ 4945441 h 6891199"/>
                <a:gd name="connsiteX18" fmla="*/ 2860158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31110 w 3530010"/>
                <a:gd name="connsiteY4" fmla="*/ 1549419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18707 w 3530010"/>
                <a:gd name="connsiteY12" fmla="*/ 2212873 h 6891199"/>
                <a:gd name="connsiteX13" fmla="*/ 1137684 w 3530010"/>
                <a:gd name="connsiteY13" fmla="*/ 2712604 h 6891199"/>
                <a:gd name="connsiteX14" fmla="*/ 1414131 w 3530010"/>
                <a:gd name="connsiteY14" fmla="*/ 3116641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66754 w 3530010"/>
                <a:gd name="connsiteY17" fmla="*/ 4945441 h 6891199"/>
                <a:gd name="connsiteX18" fmla="*/ 2860158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31110 w 3530010"/>
                <a:gd name="connsiteY4" fmla="*/ 1549419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37292 w 3530010"/>
                <a:gd name="connsiteY12" fmla="*/ 2257478 h 6891199"/>
                <a:gd name="connsiteX13" fmla="*/ 1137684 w 3530010"/>
                <a:gd name="connsiteY13" fmla="*/ 2712604 h 6891199"/>
                <a:gd name="connsiteX14" fmla="*/ 1414131 w 3530010"/>
                <a:gd name="connsiteY14" fmla="*/ 3116641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66754 w 3530010"/>
                <a:gd name="connsiteY17" fmla="*/ 4945441 h 6891199"/>
                <a:gd name="connsiteX18" fmla="*/ 2860158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31110 w 3530010"/>
                <a:gd name="connsiteY4" fmla="*/ 1549419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37292 w 3530010"/>
                <a:gd name="connsiteY12" fmla="*/ 2257478 h 6891199"/>
                <a:gd name="connsiteX13" fmla="*/ 1137684 w 3530010"/>
                <a:gd name="connsiteY13" fmla="*/ 2712604 h 6891199"/>
                <a:gd name="connsiteX14" fmla="*/ 1399263 w 3530010"/>
                <a:gd name="connsiteY14" fmla="*/ 3120358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66754 w 3530010"/>
                <a:gd name="connsiteY17" fmla="*/ 4945441 h 6891199"/>
                <a:gd name="connsiteX18" fmla="*/ 2860158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31110 w 3530010"/>
                <a:gd name="connsiteY4" fmla="*/ 1549419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37292 w 3530010"/>
                <a:gd name="connsiteY12" fmla="*/ 2257478 h 6891199"/>
                <a:gd name="connsiteX13" fmla="*/ 1137684 w 3530010"/>
                <a:gd name="connsiteY13" fmla="*/ 2712604 h 6891199"/>
                <a:gd name="connsiteX14" fmla="*/ 1399263 w 3530010"/>
                <a:gd name="connsiteY14" fmla="*/ 3120358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70471 w 3530010"/>
                <a:gd name="connsiteY17" fmla="*/ 4919422 h 6891199"/>
                <a:gd name="connsiteX18" fmla="*/ 2860158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  <a:gd name="connsiteX0" fmla="*/ 0 w 3530010"/>
                <a:gd name="connsiteY0" fmla="*/ 1032659 h 6891199"/>
                <a:gd name="connsiteX1" fmla="*/ 148856 w 3530010"/>
                <a:gd name="connsiteY1" fmla="*/ 1287841 h 6891199"/>
                <a:gd name="connsiteX2" fmla="*/ 350875 w 3530010"/>
                <a:gd name="connsiteY2" fmla="*/ 1521757 h 6891199"/>
                <a:gd name="connsiteX3" fmla="*/ 478465 w 3530010"/>
                <a:gd name="connsiteY3" fmla="*/ 1617450 h 6891199"/>
                <a:gd name="connsiteX4" fmla="*/ 531110 w 3530010"/>
                <a:gd name="connsiteY4" fmla="*/ 1549419 h 6891199"/>
                <a:gd name="connsiteX5" fmla="*/ 552893 w 3530010"/>
                <a:gd name="connsiteY5" fmla="*/ 1351636 h 6891199"/>
                <a:gd name="connsiteX6" fmla="*/ 584791 w 3530010"/>
                <a:gd name="connsiteY6" fmla="*/ 958231 h 6891199"/>
                <a:gd name="connsiteX7" fmla="*/ 595424 w 3530010"/>
                <a:gd name="connsiteY7" fmla="*/ 11934 h 6891199"/>
                <a:gd name="connsiteX8" fmla="*/ 595424 w 3530010"/>
                <a:gd name="connsiteY8" fmla="*/ 469134 h 6891199"/>
                <a:gd name="connsiteX9" fmla="*/ 616689 w 3530010"/>
                <a:gd name="connsiteY9" fmla="*/ 1107087 h 6891199"/>
                <a:gd name="connsiteX10" fmla="*/ 659219 w 3530010"/>
                <a:gd name="connsiteY10" fmla="*/ 1659980 h 6891199"/>
                <a:gd name="connsiteX11" fmla="*/ 723014 w 3530010"/>
                <a:gd name="connsiteY11" fmla="*/ 2042752 h 6891199"/>
                <a:gd name="connsiteX12" fmla="*/ 837292 w 3530010"/>
                <a:gd name="connsiteY12" fmla="*/ 2257478 h 6891199"/>
                <a:gd name="connsiteX13" fmla="*/ 1137684 w 3530010"/>
                <a:gd name="connsiteY13" fmla="*/ 2712604 h 6891199"/>
                <a:gd name="connsiteX14" fmla="*/ 1399263 w 3530010"/>
                <a:gd name="connsiteY14" fmla="*/ 3120358 h 6891199"/>
                <a:gd name="connsiteX15" fmla="*/ 1679944 w 3530010"/>
                <a:gd name="connsiteY15" fmla="*/ 3563208 h 6891199"/>
                <a:gd name="connsiteX16" fmla="*/ 2094614 w 3530010"/>
                <a:gd name="connsiteY16" fmla="*/ 4254324 h 6891199"/>
                <a:gd name="connsiteX17" fmla="*/ 2470471 w 3530010"/>
                <a:gd name="connsiteY17" fmla="*/ 4919422 h 6891199"/>
                <a:gd name="connsiteX18" fmla="*/ 2849007 w 3530010"/>
                <a:gd name="connsiteY18" fmla="*/ 5604659 h 6891199"/>
                <a:gd name="connsiteX19" fmla="*/ 3147237 w 3530010"/>
                <a:gd name="connsiteY19" fmla="*/ 6178818 h 6891199"/>
                <a:gd name="connsiteX20" fmla="*/ 3530010 w 3530010"/>
                <a:gd name="connsiteY20" fmla="*/ 6891199 h 689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30010" h="6891199">
                  <a:moveTo>
                    <a:pt x="0" y="1032659"/>
                  </a:moveTo>
                  <a:cubicBezTo>
                    <a:pt x="45188" y="1119492"/>
                    <a:pt x="90377" y="1206325"/>
                    <a:pt x="148856" y="1287841"/>
                  </a:cubicBezTo>
                  <a:cubicBezTo>
                    <a:pt x="207335" y="1369357"/>
                    <a:pt x="295940" y="1466822"/>
                    <a:pt x="350875" y="1521757"/>
                  </a:cubicBezTo>
                  <a:cubicBezTo>
                    <a:pt x="405810" y="1576692"/>
                    <a:pt x="448426" y="1612840"/>
                    <a:pt x="478465" y="1617450"/>
                  </a:cubicBezTo>
                  <a:cubicBezTo>
                    <a:pt x="508504" y="1622060"/>
                    <a:pt x="518705" y="1593721"/>
                    <a:pt x="531110" y="1549419"/>
                  </a:cubicBezTo>
                  <a:cubicBezTo>
                    <a:pt x="543515" y="1505117"/>
                    <a:pt x="543946" y="1450167"/>
                    <a:pt x="552893" y="1351636"/>
                  </a:cubicBezTo>
                  <a:cubicBezTo>
                    <a:pt x="561840" y="1253105"/>
                    <a:pt x="577703" y="1181515"/>
                    <a:pt x="584791" y="958231"/>
                  </a:cubicBezTo>
                  <a:cubicBezTo>
                    <a:pt x="591879" y="734947"/>
                    <a:pt x="593652" y="93450"/>
                    <a:pt x="595424" y="11934"/>
                  </a:cubicBezTo>
                  <a:cubicBezTo>
                    <a:pt x="597196" y="-69582"/>
                    <a:pt x="591880" y="286609"/>
                    <a:pt x="595424" y="469134"/>
                  </a:cubicBezTo>
                  <a:cubicBezTo>
                    <a:pt x="598968" y="651659"/>
                    <a:pt x="606057" y="908613"/>
                    <a:pt x="616689" y="1107087"/>
                  </a:cubicBezTo>
                  <a:cubicBezTo>
                    <a:pt x="627321" y="1305561"/>
                    <a:pt x="641498" y="1504036"/>
                    <a:pt x="659219" y="1659980"/>
                  </a:cubicBezTo>
                  <a:cubicBezTo>
                    <a:pt x="676940" y="1815924"/>
                    <a:pt x="693335" y="1943169"/>
                    <a:pt x="723014" y="2042752"/>
                  </a:cubicBezTo>
                  <a:cubicBezTo>
                    <a:pt x="752693" y="2142335"/>
                    <a:pt x="768180" y="2145836"/>
                    <a:pt x="837292" y="2257478"/>
                  </a:cubicBezTo>
                  <a:cubicBezTo>
                    <a:pt x="906404" y="2369120"/>
                    <a:pt x="1044022" y="2568791"/>
                    <a:pt x="1137684" y="2712604"/>
                  </a:cubicBezTo>
                  <a:cubicBezTo>
                    <a:pt x="1231346" y="2856417"/>
                    <a:pt x="1308886" y="2978591"/>
                    <a:pt x="1399263" y="3120358"/>
                  </a:cubicBezTo>
                  <a:cubicBezTo>
                    <a:pt x="1489640" y="3262125"/>
                    <a:pt x="1564052" y="3374214"/>
                    <a:pt x="1679944" y="3563208"/>
                  </a:cubicBezTo>
                  <a:cubicBezTo>
                    <a:pt x="1795836" y="3752202"/>
                    <a:pt x="1962860" y="4028288"/>
                    <a:pt x="2094614" y="4254324"/>
                  </a:cubicBezTo>
                  <a:cubicBezTo>
                    <a:pt x="2226368" y="4480360"/>
                    <a:pt x="2344739" y="4694366"/>
                    <a:pt x="2470471" y="4919422"/>
                  </a:cubicBezTo>
                  <a:cubicBezTo>
                    <a:pt x="2596203" y="5144478"/>
                    <a:pt x="2736213" y="5394760"/>
                    <a:pt x="2849007" y="5604659"/>
                  </a:cubicBezTo>
                  <a:cubicBezTo>
                    <a:pt x="2961801" y="5814558"/>
                    <a:pt x="3033737" y="5964395"/>
                    <a:pt x="3147237" y="6178818"/>
                  </a:cubicBezTo>
                  <a:cubicBezTo>
                    <a:pt x="3260738" y="6393241"/>
                    <a:pt x="3394444" y="6642220"/>
                    <a:pt x="3530010" y="6891199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5151315" y="2296350"/>
              <a:ext cx="3451688" cy="2434530"/>
            </a:xfrm>
            <a:custGeom>
              <a:avLst/>
              <a:gdLst>
                <a:gd name="connsiteX0" fmla="*/ 0 w 9207796"/>
                <a:gd name="connsiteY0" fmla="*/ 1596993 h 6509314"/>
                <a:gd name="connsiteX1" fmla="*/ 63796 w 9207796"/>
                <a:gd name="connsiteY1" fmla="*/ 1937235 h 6509314"/>
                <a:gd name="connsiteX2" fmla="*/ 138224 w 9207796"/>
                <a:gd name="connsiteY2" fmla="*/ 2245579 h 6509314"/>
                <a:gd name="connsiteX3" fmla="*/ 244549 w 9207796"/>
                <a:gd name="connsiteY3" fmla="*/ 2426332 h 6509314"/>
                <a:gd name="connsiteX4" fmla="*/ 350875 w 9207796"/>
                <a:gd name="connsiteY4" fmla="*/ 2564556 h 6509314"/>
                <a:gd name="connsiteX5" fmla="*/ 467833 w 9207796"/>
                <a:gd name="connsiteY5" fmla="*/ 2638984 h 6509314"/>
                <a:gd name="connsiteX6" fmla="*/ 531628 w 9207796"/>
                <a:gd name="connsiteY6" fmla="*/ 2638984 h 6509314"/>
                <a:gd name="connsiteX7" fmla="*/ 584791 w 9207796"/>
                <a:gd name="connsiteY7" fmla="*/ 2245579 h 6509314"/>
                <a:gd name="connsiteX8" fmla="*/ 627321 w 9207796"/>
                <a:gd name="connsiteY8" fmla="*/ 2109 h 6509314"/>
                <a:gd name="connsiteX9" fmla="*/ 627321 w 9207796"/>
                <a:gd name="connsiteY9" fmla="*/ 1852174 h 6509314"/>
                <a:gd name="connsiteX10" fmla="*/ 659219 w 9207796"/>
                <a:gd name="connsiteY10" fmla="*/ 2607086 h 6509314"/>
                <a:gd name="connsiteX11" fmla="*/ 723014 w 9207796"/>
                <a:gd name="connsiteY11" fmla="*/ 3064286 h 6509314"/>
                <a:gd name="connsiteX12" fmla="*/ 818707 w 9207796"/>
                <a:gd name="connsiteY12" fmla="*/ 3255672 h 6509314"/>
                <a:gd name="connsiteX13" fmla="*/ 1222744 w 9207796"/>
                <a:gd name="connsiteY13" fmla="*/ 3872360 h 6509314"/>
                <a:gd name="connsiteX14" fmla="*/ 1520456 w 9207796"/>
                <a:gd name="connsiteY14" fmla="*/ 4340193 h 6509314"/>
                <a:gd name="connsiteX15" fmla="*/ 1924493 w 9207796"/>
                <a:gd name="connsiteY15" fmla="*/ 4956881 h 6509314"/>
                <a:gd name="connsiteX16" fmla="*/ 2211572 w 9207796"/>
                <a:gd name="connsiteY16" fmla="*/ 5414081 h 6509314"/>
                <a:gd name="connsiteX17" fmla="*/ 2551814 w 9207796"/>
                <a:gd name="connsiteY17" fmla="*/ 5775588 h 6509314"/>
                <a:gd name="connsiteX18" fmla="*/ 2806996 w 9207796"/>
                <a:gd name="connsiteY18" fmla="*/ 6020137 h 6509314"/>
                <a:gd name="connsiteX19" fmla="*/ 3147237 w 9207796"/>
                <a:gd name="connsiteY19" fmla="*/ 6200890 h 6509314"/>
                <a:gd name="connsiteX20" fmla="*/ 3785191 w 9207796"/>
                <a:gd name="connsiteY20" fmla="*/ 6349746 h 6509314"/>
                <a:gd name="connsiteX21" fmla="*/ 4338084 w 9207796"/>
                <a:gd name="connsiteY21" fmla="*/ 6456072 h 6509314"/>
                <a:gd name="connsiteX22" fmla="*/ 4944140 w 9207796"/>
                <a:gd name="connsiteY22" fmla="*/ 6509235 h 6509314"/>
                <a:gd name="connsiteX23" fmla="*/ 5316279 w 9207796"/>
                <a:gd name="connsiteY23" fmla="*/ 6445439 h 6509314"/>
                <a:gd name="connsiteX24" fmla="*/ 5518298 w 9207796"/>
                <a:gd name="connsiteY24" fmla="*/ 6413542 h 6509314"/>
                <a:gd name="connsiteX25" fmla="*/ 6220047 w 9207796"/>
                <a:gd name="connsiteY25" fmla="*/ 6147728 h 6509314"/>
                <a:gd name="connsiteX26" fmla="*/ 6655982 w 9207796"/>
                <a:gd name="connsiteY26" fmla="*/ 5913811 h 6509314"/>
                <a:gd name="connsiteX27" fmla="*/ 7485321 w 9207796"/>
                <a:gd name="connsiteY27" fmla="*/ 5392816 h 6509314"/>
                <a:gd name="connsiteX28" fmla="*/ 8261498 w 9207796"/>
                <a:gd name="connsiteY28" fmla="*/ 4924984 h 6509314"/>
                <a:gd name="connsiteX29" fmla="*/ 9207796 w 9207796"/>
                <a:gd name="connsiteY29" fmla="*/ 4287030 h 6509314"/>
                <a:gd name="connsiteX0" fmla="*/ 0 w 9207796"/>
                <a:gd name="connsiteY0" fmla="*/ 1596993 h 6509314"/>
                <a:gd name="connsiteX1" fmla="*/ 63796 w 9207796"/>
                <a:gd name="connsiteY1" fmla="*/ 1937235 h 6509314"/>
                <a:gd name="connsiteX2" fmla="*/ 138224 w 9207796"/>
                <a:gd name="connsiteY2" fmla="*/ 2245579 h 6509314"/>
                <a:gd name="connsiteX3" fmla="*/ 244549 w 9207796"/>
                <a:gd name="connsiteY3" fmla="*/ 2426332 h 6509314"/>
                <a:gd name="connsiteX4" fmla="*/ 350875 w 9207796"/>
                <a:gd name="connsiteY4" fmla="*/ 2564556 h 6509314"/>
                <a:gd name="connsiteX5" fmla="*/ 467833 w 9207796"/>
                <a:gd name="connsiteY5" fmla="*/ 2638984 h 6509314"/>
                <a:gd name="connsiteX6" fmla="*/ 531628 w 9207796"/>
                <a:gd name="connsiteY6" fmla="*/ 2638984 h 6509314"/>
                <a:gd name="connsiteX7" fmla="*/ 584791 w 9207796"/>
                <a:gd name="connsiteY7" fmla="*/ 2245579 h 6509314"/>
                <a:gd name="connsiteX8" fmla="*/ 627321 w 9207796"/>
                <a:gd name="connsiteY8" fmla="*/ 2109 h 6509314"/>
                <a:gd name="connsiteX9" fmla="*/ 627321 w 9207796"/>
                <a:gd name="connsiteY9" fmla="*/ 1852174 h 6509314"/>
                <a:gd name="connsiteX10" fmla="*/ 659219 w 9207796"/>
                <a:gd name="connsiteY10" fmla="*/ 2607086 h 6509314"/>
                <a:gd name="connsiteX11" fmla="*/ 723014 w 9207796"/>
                <a:gd name="connsiteY11" fmla="*/ 3064286 h 6509314"/>
                <a:gd name="connsiteX12" fmla="*/ 818707 w 9207796"/>
                <a:gd name="connsiteY12" fmla="*/ 3255672 h 6509314"/>
                <a:gd name="connsiteX13" fmla="*/ 1222744 w 9207796"/>
                <a:gd name="connsiteY13" fmla="*/ 3872360 h 6509314"/>
                <a:gd name="connsiteX14" fmla="*/ 1520456 w 9207796"/>
                <a:gd name="connsiteY14" fmla="*/ 4340193 h 6509314"/>
                <a:gd name="connsiteX15" fmla="*/ 1924493 w 9207796"/>
                <a:gd name="connsiteY15" fmla="*/ 4956881 h 6509314"/>
                <a:gd name="connsiteX16" fmla="*/ 2211572 w 9207796"/>
                <a:gd name="connsiteY16" fmla="*/ 5414081 h 6509314"/>
                <a:gd name="connsiteX17" fmla="*/ 2551814 w 9207796"/>
                <a:gd name="connsiteY17" fmla="*/ 5775588 h 6509314"/>
                <a:gd name="connsiteX18" fmla="*/ 2806996 w 9207796"/>
                <a:gd name="connsiteY18" fmla="*/ 6020137 h 6509314"/>
                <a:gd name="connsiteX19" fmla="*/ 3147237 w 9207796"/>
                <a:gd name="connsiteY19" fmla="*/ 6200890 h 6509314"/>
                <a:gd name="connsiteX20" fmla="*/ 3785191 w 9207796"/>
                <a:gd name="connsiteY20" fmla="*/ 6349746 h 6509314"/>
                <a:gd name="connsiteX21" fmla="*/ 4338084 w 9207796"/>
                <a:gd name="connsiteY21" fmla="*/ 6456072 h 6509314"/>
                <a:gd name="connsiteX22" fmla="*/ 4944140 w 9207796"/>
                <a:gd name="connsiteY22" fmla="*/ 6509235 h 6509314"/>
                <a:gd name="connsiteX23" fmla="*/ 5316279 w 9207796"/>
                <a:gd name="connsiteY23" fmla="*/ 6445439 h 6509314"/>
                <a:gd name="connsiteX24" fmla="*/ 5518298 w 9207796"/>
                <a:gd name="connsiteY24" fmla="*/ 6413542 h 6509314"/>
                <a:gd name="connsiteX25" fmla="*/ 6220047 w 9207796"/>
                <a:gd name="connsiteY25" fmla="*/ 6147728 h 6509314"/>
                <a:gd name="connsiteX26" fmla="*/ 6655982 w 9207796"/>
                <a:gd name="connsiteY26" fmla="*/ 5913811 h 6509314"/>
                <a:gd name="connsiteX27" fmla="*/ 7485321 w 9207796"/>
                <a:gd name="connsiteY27" fmla="*/ 5392816 h 6509314"/>
                <a:gd name="connsiteX28" fmla="*/ 8261498 w 9207796"/>
                <a:gd name="connsiteY28" fmla="*/ 4924984 h 6509314"/>
                <a:gd name="connsiteX29" fmla="*/ 9207796 w 9207796"/>
                <a:gd name="connsiteY29" fmla="*/ 4287030 h 6509314"/>
                <a:gd name="connsiteX0" fmla="*/ 0 w 9207796"/>
                <a:gd name="connsiteY0" fmla="*/ 1596993 h 6509314"/>
                <a:gd name="connsiteX1" fmla="*/ 63796 w 9207796"/>
                <a:gd name="connsiteY1" fmla="*/ 1937235 h 6509314"/>
                <a:gd name="connsiteX2" fmla="*/ 138224 w 9207796"/>
                <a:gd name="connsiteY2" fmla="*/ 2245579 h 6509314"/>
                <a:gd name="connsiteX3" fmla="*/ 244549 w 9207796"/>
                <a:gd name="connsiteY3" fmla="*/ 2426332 h 6509314"/>
                <a:gd name="connsiteX4" fmla="*/ 350875 w 9207796"/>
                <a:gd name="connsiteY4" fmla="*/ 2564556 h 6509314"/>
                <a:gd name="connsiteX5" fmla="*/ 467833 w 9207796"/>
                <a:gd name="connsiteY5" fmla="*/ 2638984 h 6509314"/>
                <a:gd name="connsiteX6" fmla="*/ 531628 w 9207796"/>
                <a:gd name="connsiteY6" fmla="*/ 2638984 h 6509314"/>
                <a:gd name="connsiteX7" fmla="*/ 584791 w 9207796"/>
                <a:gd name="connsiteY7" fmla="*/ 2245579 h 6509314"/>
                <a:gd name="connsiteX8" fmla="*/ 627321 w 9207796"/>
                <a:gd name="connsiteY8" fmla="*/ 2109 h 6509314"/>
                <a:gd name="connsiteX9" fmla="*/ 627321 w 9207796"/>
                <a:gd name="connsiteY9" fmla="*/ 1852174 h 6509314"/>
                <a:gd name="connsiteX10" fmla="*/ 659219 w 9207796"/>
                <a:gd name="connsiteY10" fmla="*/ 2607086 h 6509314"/>
                <a:gd name="connsiteX11" fmla="*/ 723014 w 9207796"/>
                <a:gd name="connsiteY11" fmla="*/ 3064286 h 6509314"/>
                <a:gd name="connsiteX12" fmla="*/ 818707 w 9207796"/>
                <a:gd name="connsiteY12" fmla="*/ 3255672 h 6509314"/>
                <a:gd name="connsiteX13" fmla="*/ 1222744 w 9207796"/>
                <a:gd name="connsiteY13" fmla="*/ 3872360 h 6509314"/>
                <a:gd name="connsiteX14" fmla="*/ 1520456 w 9207796"/>
                <a:gd name="connsiteY14" fmla="*/ 4340193 h 6509314"/>
                <a:gd name="connsiteX15" fmla="*/ 1924493 w 9207796"/>
                <a:gd name="connsiteY15" fmla="*/ 4956881 h 6509314"/>
                <a:gd name="connsiteX16" fmla="*/ 2211572 w 9207796"/>
                <a:gd name="connsiteY16" fmla="*/ 5414081 h 6509314"/>
                <a:gd name="connsiteX17" fmla="*/ 2551814 w 9207796"/>
                <a:gd name="connsiteY17" fmla="*/ 5775588 h 6509314"/>
                <a:gd name="connsiteX18" fmla="*/ 2806996 w 9207796"/>
                <a:gd name="connsiteY18" fmla="*/ 6020137 h 6509314"/>
                <a:gd name="connsiteX19" fmla="*/ 3147237 w 9207796"/>
                <a:gd name="connsiteY19" fmla="*/ 6200890 h 6509314"/>
                <a:gd name="connsiteX20" fmla="*/ 3785191 w 9207796"/>
                <a:gd name="connsiteY20" fmla="*/ 6349746 h 6509314"/>
                <a:gd name="connsiteX21" fmla="*/ 4338084 w 9207796"/>
                <a:gd name="connsiteY21" fmla="*/ 6456072 h 6509314"/>
                <a:gd name="connsiteX22" fmla="*/ 4944140 w 9207796"/>
                <a:gd name="connsiteY22" fmla="*/ 6509235 h 6509314"/>
                <a:gd name="connsiteX23" fmla="*/ 5316279 w 9207796"/>
                <a:gd name="connsiteY23" fmla="*/ 6445439 h 6509314"/>
                <a:gd name="connsiteX24" fmla="*/ 5518298 w 9207796"/>
                <a:gd name="connsiteY24" fmla="*/ 6413542 h 6509314"/>
                <a:gd name="connsiteX25" fmla="*/ 6220047 w 9207796"/>
                <a:gd name="connsiteY25" fmla="*/ 6147728 h 6509314"/>
                <a:gd name="connsiteX26" fmla="*/ 6655982 w 9207796"/>
                <a:gd name="connsiteY26" fmla="*/ 5913811 h 6509314"/>
                <a:gd name="connsiteX27" fmla="*/ 7485321 w 9207796"/>
                <a:gd name="connsiteY27" fmla="*/ 5392816 h 6509314"/>
                <a:gd name="connsiteX28" fmla="*/ 8261498 w 9207796"/>
                <a:gd name="connsiteY28" fmla="*/ 4924984 h 6509314"/>
                <a:gd name="connsiteX29" fmla="*/ 9207796 w 9207796"/>
                <a:gd name="connsiteY29" fmla="*/ 4287030 h 6509314"/>
                <a:gd name="connsiteX0" fmla="*/ 0 w 9207796"/>
                <a:gd name="connsiteY0" fmla="*/ 1596993 h 6509314"/>
                <a:gd name="connsiteX1" fmla="*/ 63796 w 9207796"/>
                <a:gd name="connsiteY1" fmla="*/ 1937235 h 6509314"/>
                <a:gd name="connsiteX2" fmla="*/ 138224 w 9207796"/>
                <a:gd name="connsiteY2" fmla="*/ 2245579 h 6509314"/>
                <a:gd name="connsiteX3" fmla="*/ 244549 w 9207796"/>
                <a:gd name="connsiteY3" fmla="*/ 2426332 h 6509314"/>
                <a:gd name="connsiteX4" fmla="*/ 350875 w 9207796"/>
                <a:gd name="connsiteY4" fmla="*/ 2564556 h 6509314"/>
                <a:gd name="connsiteX5" fmla="*/ 467833 w 9207796"/>
                <a:gd name="connsiteY5" fmla="*/ 2638984 h 6509314"/>
                <a:gd name="connsiteX6" fmla="*/ 535345 w 9207796"/>
                <a:gd name="connsiteY6" fmla="*/ 2568360 h 6509314"/>
                <a:gd name="connsiteX7" fmla="*/ 584791 w 9207796"/>
                <a:gd name="connsiteY7" fmla="*/ 2245579 h 6509314"/>
                <a:gd name="connsiteX8" fmla="*/ 627321 w 9207796"/>
                <a:gd name="connsiteY8" fmla="*/ 2109 h 6509314"/>
                <a:gd name="connsiteX9" fmla="*/ 627321 w 9207796"/>
                <a:gd name="connsiteY9" fmla="*/ 1852174 h 6509314"/>
                <a:gd name="connsiteX10" fmla="*/ 659219 w 9207796"/>
                <a:gd name="connsiteY10" fmla="*/ 2607086 h 6509314"/>
                <a:gd name="connsiteX11" fmla="*/ 723014 w 9207796"/>
                <a:gd name="connsiteY11" fmla="*/ 3064286 h 6509314"/>
                <a:gd name="connsiteX12" fmla="*/ 818707 w 9207796"/>
                <a:gd name="connsiteY12" fmla="*/ 3255672 h 6509314"/>
                <a:gd name="connsiteX13" fmla="*/ 1222744 w 9207796"/>
                <a:gd name="connsiteY13" fmla="*/ 3872360 h 6509314"/>
                <a:gd name="connsiteX14" fmla="*/ 1520456 w 9207796"/>
                <a:gd name="connsiteY14" fmla="*/ 4340193 h 6509314"/>
                <a:gd name="connsiteX15" fmla="*/ 1924493 w 9207796"/>
                <a:gd name="connsiteY15" fmla="*/ 4956881 h 6509314"/>
                <a:gd name="connsiteX16" fmla="*/ 2211572 w 9207796"/>
                <a:gd name="connsiteY16" fmla="*/ 5414081 h 6509314"/>
                <a:gd name="connsiteX17" fmla="*/ 2551814 w 9207796"/>
                <a:gd name="connsiteY17" fmla="*/ 5775588 h 6509314"/>
                <a:gd name="connsiteX18" fmla="*/ 2806996 w 9207796"/>
                <a:gd name="connsiteY18" fmla="*/ 6020137 h 6509314"/>
                <a:gd name="connsiteX19" fmla="*/ 3147237 w 9207796"/>
                <a:gd name="connsiteY19" fmla="*/ 6200890 h 6509314"/>
                <a:gd name="connsiteX20" fmla="*/ 3785191 w 9207796"/>
                <a:gd name="connsiteY20" fmla="*/ 6349746 h 6509314"/>
                <a:gd name="connsiteX21" fmla="*/ 4338084 w 9207796"/>
                <a:gd name="connsiteY21" fmla="*/ 6456072 h 6509314"/>
                <a:gd name="connsiteX22" fmla="*/ 4944140 w 9207796"/>
                <a:gd name="connsiteY22" fmla="*/ 6509235 h 6509314"/>
                <a:gd name="connsiteX23" fmla="*/ 5316279 w 9207796"/>
                <a:gd name="connsiteY23" fmla="*/ 6445439 h 6509314"/>
                <a:gd name="connsiteX24" fmla="*/ 5518298 w 9207796"/>
                <a:gd name="connsiteY24" fmla="*/ 6413542 h 6509314"/>
                <a:gd name="connsiteX25" fmla="*/ 6220047 w 9207796"/>
                <a:gd name="connsiteY25" fmla="*/ 6147728 h 6509314"/>
                <a:gd name="connsiteX26" fmla="*/ 6655982 w 9207796"/>
                <a:gd name="connsiteY26" fmla="*/ 5913811 h 6509314"/>
                <a:gd name="connsiteX27" fmla="*/ 7485321 w 9207796"/>
                <a:gd name="connsiteY27" fmla="*/ 5392816 h 6509314"/>
                <a:gd name="connsiteX28" fmla="*/ 8261498 w 9207796"/>
                <a:gd name="connsiteY28" fmla="*/ 4924984 h 6509314"/>
                <a:gd name="connsiteX29" fmla="*/ 9207796 w 9207796"/>
                <a:gd name="connsiteY29" fmla="*/ 4287030 h 6509314"/>
                <a:gd name="connsiteX0" fmla="*/ 0 w 9207796"/>
                <a:gd name="connsiteY0" fmla="*/ 1596993 h 6509314"/>
                <a:gd name="connsiteX1" fmla="*/ 63796 w 9207796"/>
                <a:gd name="connsiteY1" fmla="*/ 1937235 h 6509314"/>
                <a:gd name="connsiteX2" fmla="*/ 138224 w 9207796"/>
                <a:gd name="connsiteY2" fmla="*/ 2245579 h 6509314"/>
                <a:gd name="connsiteX3" fmla="*/ 244549 w 9207796"/>
                <a:gd name="connsiteY3" fmla="*/ 2426332 h 6509314"/>
                <a:gd name="connsiteX4" fmla="*/ 350875 w 9207796"/>
                <a:gd name="connsiteY4" fmla="*/ 2564556 h 6509314"/>
                <a:gd name="connsiteX5" fmla="*/ 467833 w 9207796"/>
                <a:gd name="connsiteY5" fmla="*/ 2638984 h 6509314"/>
                <a:gd name="connsiteX6" fmla="*/ 535345 w 9207796"/>
                <a:gd name="connsiteY6" fmla="*/ 2568360 h 6509314"/>
                <a:gd name="connsiteX7" fmla="*/ 584791 w 9207796"/>
                <a:gd name="connsiteY7" fmla="*/ 2245579 h 6509314"/>
                <a:gd name="connsiteX8" fmla="*/ 627321 w 9207796"/>
                <a:gd name="connsiteY8" fmla="*/ 2109 h 6509314"/>
                <a:gd name="connsiteX9" fmla="*/ 627321 w 9207796"/>
                <a:gd name="connsiteY9" fmla="*/ 1852174 h 6509314"/>
                <a:gd name="connsiteX10" fmla="*/ 659219 w 9207796"/>
                <a:gd name="connsiteY10" fmla="*/ 2607086 h 6509314"/>
                <a:gd name="connsiteX11" fmla="*/ 723014 w 9207796"/>
                <a:gd name="connsiteY11" fmla="*/ 3064286 h 6509314"/>
                <a:gd name="connsiteX12" fmla="*/ 818707 w 9207796"/>
                <a:gd name="connsiteY12" fmla="*/ 3255672 h 6509314"/>
                <a:gd name="connsiteX13" fmla="*/ 1222744 w 9207796"/>
                <a:gd name="connsiteY13" fmla="*/ 3872360 h 6509314"/>
                <a:gd name="connsiteX14" fmla="*/ 1520456 w 9207796"/>
                <a:gd name="connsiteY14" fmla="*/ 4340193 h 6509314"/>
                <a:gd name="connsiteX15" fmla="*/ 1924493 w 9207796"/>
                <a:gd name="connsiteY15" fmla="*/ 4956881 h 6509314"/>
                <a:gd name="connsiteX16" fmla="*/ 2211572 w 9207796"/>
                <a:gd name="connsiteY16" fmla="*/ 5414081 h 6509314"/>
                <a:gd name="connsiteX17" fmla="*/ 2551814 w 9207796"/>
                <a:gd name="connsiteY17" fmla="*/ 5775588 h 6509314"/>
                <a:gd name="connsiteX18" fmla="*/ 2806996 w 9207796"/>
                <a:gd name="connsiteY18" fmla="*/ 6020137 h 6509314"/>
                <a:gd name="connsiteX19" fmla="*/ 3147237 w 9207796"/>
                <a:gd name="connsiteY19" fmla="*/ 6200890 h 6509314"/>
                <a:gd name="connsiteX20" fmla="*/ 3785191 w 9207796"/>
                <a:gd name="connsiteY20" fmla="*/ 6349746 h 6509314"/>
                <a:gd name="connsiteX21" fmla="*/ 4338084 w 9207796"/>
                <a:gd name="connsiteY21" fmla="*/ 6456072 h 6509314"/>
                <a:gd name="connsiteX22" fmla="*/ 4944140 w 9207796"/>
                <a:gd name="connsiteY22" fmla="*/ 6509235 h 6509314"/>
                <a:gd name="connsiteX23" fmla="*/ 5316279 w 9207796"/>
                <a:gd name="connsiteY23" fmla="*/ 6445439 h 6509314"/>
                <a:gd name="connsiteX24" fmla="*/ 5518298 w 9207796"/>
                <a:gd name="connsiteY24" fmla="*/ 6413542 h 6509314"/>
                <a:gd name="connsiteX25" fmla="*/ 6220047 w 9207796"/>
                <a:gd name="connsiteY25" fmla="*/ 6147728 h 6509314"/>
                <a:gd name="connsiteX26" fmla="*/ 6655982 w 9207796"/>
                <a:gd name="connsiteY26" fmla="*/ 5913811 h 6509314"/>
                <a:gd name="connsiteX27" fmla="*/ 7485321 w 9207796"/>
                <a:gd name="connsiteY27" fmla="*/ 5392816 h 6509314"/>
                <a:gd name="connsiteX28" fmla="*/ 8261498 w 9207796"/>
                <a:gd name="connsiteY28" fmla="*/ 4924984 h 6509314"/>
                <a:gd name="connsiteX29" fmla="*/ 9207796 w 9207796"/>
                <a:gd name="connsiteY29" fmla="*/ 4287030 h 6509314"/>
                <a:gd name="connsiteX0" fmla="*/ 0 w 9207796"/>
                <a:gd name="connsiteY0" fmla="*/ 1597032 h 6509353"/>
                <a:gd name="connsiteX1" fmla="*/ 63796 w 9207796"/>
                <a:gd name="connsiteY1" fmla="*/ 1937274 h 6509353"/>
                <a:gd name="connsiteX2" fmla="*/ 138224 w 9207796"/>
                <a:gd name="connsiteY2" fmla="*/ 2245618 h 6509353"/>
                <a:gd name="connsiteX3" fmla="*/ 244549 w 9207796"/>
                <a:gd name="connsiteY3" fmla="*/ 2426371 h 6509353"/>
                <a:gd name="connsiteX4" fmla="*/ 350875 w 9207796"/>
                <a:gd name="connsiteY4" fmla="*/ 2564595 h 6509353"/>
                <a:gd name="connsiteX5" fmla="*/ 467833 w 9207796"/>
                <a:gd name="connsiteY5" fmla="*/ 2639023 h 6509353"/>
                <a:gd name="connsiteX6" fmla="*/ 535345 w 9207796"/>
                <a:gd name="connsiteY6" fmla="*/ 2568399 h 6509353"/>
                <a:gd name="connsiteX7" fmla="*/ 562489 w 9207796"/>
                <a:gd name="connsiteY7" fmla="*/ 2249335 h 6509353"/>
                <a:gd name="connsiteX8" fmla="*/ 627321 w 9207796"/>
                <a:gd name="connsiteY8" fmla="*/ 2148 h 6509353"/>
                <a:gd name="connsiteX9" fmla="*/ 627321 w 9207796"/>
                <a:gd name="connsiteY9" fmla="*/ 1852213 h 6509353"/>
                <a:gd name="connsiteX10" fmla="*/ 659219 w 9207796"/>
                <a:gd name="connsiteY10" fmla="*/ 2607125 h 6509353"/>
                <a:gd name="connsiteX11" fmla="*/ 723014 w 9207796"/>
                <a:gd name="connsiteY11" fmla="*/ 3064325 h 6509353"/>
                <a:gd name="connsiteX12" fmla="*/ 818707 w 9207796"/>
                <a:gd name="connsiteY12" fmla="*/ 3255711 h 6509353"/>
                <a:gd name="connsiteX13" fmla="*/ 1222744 w 9207796"/>
                <a:gd name="connsiteY13" fmla="*/ 3872399 h 6509353"/>
                <a:gd name="connsiteX14" fmla="*/ 1520456 w 9207796"/>
                <a:gd name="connsiteY14" fmla="*/ 4340232 h 6509353"/>
                <a:gd name="connsiteX15" fmla="*/ 1924493 w 9207796"/>
                <a:gd name="connsiteY15" fmla="*/ 4956920 h 6509353"/>
                <a:gd name="connsiteX16" fmla="*/ 2211572 w 9207796"/>
                <a:gd name="connsiteY16" fmla="*/ 5414120 h 6509353"/>
                <a:gd name="connsiteX17" fmla="*/ 2551814 w 9207796"/>
                <a:gd name="connsiteY17" fmla="*/ 5775627 h 6509353"/>
                <a:gd name="connsiteX18" fmla="*/ 2806996 w 9207796"/>
                <a:gd name="connsiteY18" fmla="*/ 6020176 h 6509353"/>
                <a:gd name="connsiteX19" fmla="*/ 3147237 w 9207796"/>
                <a:gd name="connsiteY19" fmla="*/ 6200929 h 6509353"/>
                <a:gd name="connsiteX20" fmla="*/ 3785191 w 9207796"/>
                <a:gd name="connsiteY20" fmla="*/ 6349785 h 6509353"/>
                <a:gd name="connsiteX21" fmla="*/ 4338084 w 9207796"/>
                <a:gd name="connsiteY21" fmla="*/ 6456111 h 6509353"/>
                <a:gd name="connsiteX22" fmla="*/ 4944140 w 9207796"/>
                <a:gd name="connsiteY22" fmla="*/ 6509274 h 6509353"/>
                <a:gd name="connsiteX23" fmla="*/ 5316279 w 9207796"/>
                <a:gd name="connsiteY23" fmla="*/ 6445478 h 6509353"/>
                <a:gd name="connsiteX24" fmla="*/ 5518298 w 9207796"/>
                <a:gd name="connsiteY24" fmla="*/ 6413581 h 6509353"/>
                <a:gd name="connsiteX25" fmla="*/ 6220047 w 9207796"/>
                <a:gd name="connsiteY25" fmla="*/ 6147767 h 6509353"/>
                <a:gd name="connsiteX26" fmla="*/ 6655982 w 9207796"/>
                <a:gd name="connsiteY26" fmla="*/ 5913850 h 6509353"/>
                <a:gd name="connsiteX27" fmla="*/ 7485321 w 9207796"/>
                <a:gd name="connsiteY27" fmla="*/ 5392855 h 6509353"/>
                <a:gd name="connsiteX28" fmla="*/ 8261498 w 9207796"/>
                <a:gd name="connsiteY28" fmla="*/ 4925023 h 6509353"/>
                <a:gd name="connsiteX29" fmla="*/ 9207796 w 9207796"/>
                <a:gd name="connsiteY29" fmla="*/ 4287069 h 6509353"/>
                <a:gd name="connsiteX0" fmla="*/ 0 w 9207796"/>
                <a:gd name="connsiteY0" fmla="*/ 1597032 h 6509353"/>
                <a:gd name="connsiteX1" fmla="*/ 63796 w 9207796"/>
                <a:gd name="connsiteY1" fmla="*/ 1937274 h 6509353"/>
                <a:gd name="connsiteX2" fmla="*/ 138224 w 9207796"/>
                <a:gd name="connsiteY2" fmla="*/ 2245618 h 6509353"/>
                <a:gd name="connsiteX3" fmla="*/ 244549 w 9207796"/>
                <a:gd name="connsiteY3" fmla="*/ 2426371 h 6509353"/>
                <a:gd name="connsiteX4" fmla="*/ 350875 w 9207796"/>
                <a:gd name="connsiteY4" fmla="*/ 2564595 h 6509353"/>
                <a:gd name="connsiteX5" fmla="*/ 467833 w 9207796"/>
                <a:gd name="connsiteY5" fmla="*/ 2639023 h 6509353"/>
                <a:gd name="connsiteX6" fmla="*/ 535345 w 9207796"/>
                <a:gd name="connsiteY6" fmla="*/ 2568399 h 6509353"/>
                <a:gd name="connsiteX7" fmla="*/ 562489 w 9207796"/>
                <a:gd name="connsiteY7" fmla="*/ 2249335 h 6509353"/>
                <a:gd name="connsiteX8" fmla="*/ 627321 w 9207796"/>
                <a:gd name="connsiteY8" fmla="*/ 2148 h 6509353"/>
                <a:gd name="connsiteX9" fmla="*/ 627321 w 9207796"/>
                <a:gd name="connsiteY9" fmla="*/ 1852213 h 6509353"/>
                <a:gd name="connsiteX10" fmla="*/ 659219 w 9207796"/>
                <a:gd name="connsiteY10" fmla="*/ 2607125 h 6509353"/>
                <a:gd name="connsiteX11" fmla="*/ 723014 w 9207796"/>
                <a:gd name="connsiteY11" fmla="*/ 3064325 h 6509353"/>
                <a:gd name="connsiteX12" fmla="*/ 818707 w 9207796"/>
                <a:gd name="connsiteY12" fmla="*/ 3255711 h 6509353"/>
                <a:gd name="connsiteX13" fmla="*/ 1222744 w 9207796"/>
                <a:gd name="connsiteY13" fmla="*/ 3872399 h 6509353"/>
                <a:gd name="connsiteX14" fmla="*/ 1520456 w 9207796"/>
                <a:gd name="connsiteY14" fmla="*/ 4340232 h 6509353"/>
                <a:gd name="connsiteX15" fmla="*/ 1924493 w 9207796"/>
                <a:gd name="connsiteY15" fmla="*/ 4956920 h 6509353"/>
                <a:gd name="connsiteX16" fmla="*/ 2211572 w 9207796"/>
                <a:gd name="connsiteY16" fmla="*/ 5414120 h 6509353"/>
                <a:gd name="connsiteX17" fmla="*/ 2551814 w 9207796"/>
                <a:gd name="connsiteY17" fmla="*/ 5775627 h 6509353"/>
                <a:gd name="connsiteX18" fmla="*/ 2806996 w 9207796"/>
                <a:gd name="connsiteY18" fmla="*/ 6020176 h 6509353"/>
                <a:gd name="connsiteX19" fmla="*/ 3147237 w 9207796"/>
                <a:gd name="connsiteY19" fmla="*/ 6200929 h 6509353"/>
                <a:gd name="connsiteX20" fmla="*/ 3785191 w 9207796"/>
                <a:gd name="connsiteY20" fmla="*/ 6349785 h 6509353"/>
                <a:gd name="connsiteX21" fmla="*/ 4338084 w 9207796"/>
                <a:gd name="connsiteY21" fmla="*/ 6456111 h 6509353"/>
                <a:gd name="connsiteX22" fmla="*/ 4944140 w 9207796"/>
                <a:gd name="connsiteY22" fmla="*/ 6509274 h 6509353"/>
                <a:gd name="connsiteX23" fmla="*/ 5316279 w 9207796"/>
                <a:gd name="connsiteY23" fmla="*/ 6445478 h 6509353"/>
                <a:gd name="connsiteX24" fmla="*/ 5518298 w 9207796"/>
                <a:gd name="connsiteY24" fmla="*/ 6413581 h 6509353"/>
                <a:gd name="connsiteX25" fmla="*/ 6220047 w 9207796"/>
                <a:gd name="connsiteY25" fmla="*/ 6147767 h 6509353"/>
                <a:gd name="connsiteX26" fmla="*/ 6655982 w 9207796"/>
                <a:gd name="connsiteY26" fmla="*/ 5913850 h 6509353"/>
                <a:gd name="connsiteX27" fmla="*/ 7485321 w 9207796"/>
                <a:gd name="connsiteY27" fmla="*/ 5392855 h 6509353"/>
                <a:gd name="connsiteX28" fmla="*/ 8261498 w 9207796"/>
                <a:gd name="connsiteY28" fmla="*/ 4925023 h 6509353"/>
                <a:gd name="connsiteX29" fmla="*/ 9207796 w 9207796"/>
                <a:gd name="connsiteY29" fmla="*/ 4287069 h 6509353"/>
                <a:gd name="connsiteX0" fmla="*/ 0 w 9207796"/>
                <a:gd name="connsiteY0" fmla="*/ 1597032 h 6509353"/>
                <a:gd name="connsiteX1" fmla="*/ 63796 w 9207796"/>
                <a:gd name="connsiteY1" fmla="*/ 1937274 h 6509353"/>
                <a:gd name="connsiteX2" fmla="*/ 156810 w 9207796"/>
                <a:gd name="connsiteY2" fmla="*/ 2245618 h 6509353"/>
                <a:gd name="connsiteX3" fmla="*/ 244549 w 9207796"/>
                <a:gd name="connsiteY3" fmla="*/ 2426371 h 6509353"/>
                <a:gd name="connsiteX4" fmla="*/ 350875 w 9207796"/>
                <a:gd name="connsiteY4" fmla="*/ 2564595 h 6509353"/>
                <a:gd name="connsiteX5" fmla="*/ 467833 w 9207796"/>
                <a:gd name="connsiteY5" fmla="*/ 2639023 h 6509353"/>
                <a:gd name="connsiteX6" fmla="*/ 535345 w 9207796"/>
                <a:gd name="connsiteY6" fmla="*/ 2568399 h 6509353"/>
                <a:gd name="connsiteX7" fmla="*/ 562489 w 9207796"/>
                <a:gd name="connsiteY7" fmla="*/ 2249335 h 6509353"/>
                <a:gd name="connsiteX8" fmla="*/ 627321 w 9207796"/>
                <a:gd name="connsiteY8" fmla="*/ 2148 h 6509353"/>
                <a:gd name="connsiteX9" fmla="*/ 627321 w 9207796"/>
                <a:gd name="connsiteY9" fmla="*/ 1852213 h 6509353"/>
                <a:gd name="connsiteX10" fmla="*/ 659219 w 9207796"/>
                <a:gd name="connsiteY10" fmla="*/ 2607125 h 6509353"/>
                <a:gd name="connsiteX11" fmla="*/ 723014 w 9207796"/>
                <a:gd name="connsiteY11" fmla="*/ 3064325 h 6509353"/>
                <a:gd name="connsiteX12" fmla="*/ 818707 w 9207796"/>
                <a:gd name="connsiteY12" fmla="*/ 3255711 h 6509353"/>
                <a:gd name="connsiteX13" fmla="*/ 1222744 w 9207796"/>
                <a:gd name="connsiteY13" fmla="*/ 3872399 h 6509353"/>
                <a:gd name="connsiteX14" fmla="*/ 1520456 w 9207796"/>
                <a:gd name="connsiteY14" fmla="*/ 4340232 h 6509353"/>
                <a:gd name="connsiteX15" fmla="*/ 1924493 w 9207796"/>
                <a:gd name="connsiteY15" fmla="*/ 4956920 h 6509353"/>
                <a:gd name="connsiteX16" fmla="*/ 2211572 w 9207796"/>
                <a:gd name="connsiteY16" fmla="*/ 5414120 h 6509353"/>
                <a:gd name="connsiteX17" fmla="*/ 2551814 w 9207796"/>
                <a:gd name="connsiteY17" fmla="*/ 5775627 h 6509353"/>
                <a:gd name="connsiteX18" fmla="*/ 2806996 w 9207796"/>
                <a:gd name="connsiteY18" fmla="*/ 6020176 h 6509353"/>
                <a:gd name="connsiteX19" fmla="*/ 3147237 w 9207796"/>
                <a:gd name="connsiteY19" fmla="*/ 6200929 h 6509353"/>
                <a:gd name="connsiteX20" fmla="*/ 3785191 w 9207796"/>
                <a:gd name="connsiteY20" fmla="*/ 6349785 h 6509353"/>
                <a:gd name="connsiteX21" fmla="*/ 4338084 w 9207796"/>
                <a:gd name="connsiteY21" fmla="*/ 6456111 h 6509353"/>
                <a:gd name="connsiteX22" fmla="*/ 4944140 w 9207796"/>
                <a:gd name="connsiteY22" fmla="*/ 6509274 h 6509353"/>
                <a:gd name="connsiteX23" fmla="*/ 5316279 w 9207796"/>
                <a:gd name="connsiteY23" fmla="*/ 6445478 h 6509353"/>
                <a:gd name="connsiteX24" fmla="*/ 5518298 w 9207796"/>
                <a:gd name="connsiteY24" fmla="*/ 6413581 h 6509353"/>
                <a:gd name="connsiteX25" fmla="*/ 6220047 w 9207796"/>
                <a:gd name="connsiteY25" fmla="*/ 6147767 h 6509353"/>
                <a:gd name="connsiteX26" fmla="*/ 6655982 w 9207796"/>
                <a:gd name="connsiteY26" fmla="*/ 5913850 h 6509353"/>
                <a:gd name="connsiteX27" fmla="*/ 7485321 w 9207796"/>
                <a:gd name="connsiteY27" fmla="*/ 5392855 h 6509353"/>
                <a:gd name="connsiteX28" fmla="*/ 8261498 w 9207796"/>
                <a:gd name="connsiteY28" fmla="*/ 4925023 h 6509353"/>
                <a:gd name="connsiteX29" fmla="*/ 9207796 w 9207796"/>
                <a:gd name="connsiteY29" fmla="*/ 4287069 h 6509353"/>
                <a:gd name="connsiteX0" fmla="*/ 0 w 9207796"/>
                <a:gd name="connsiteY0" fmla="*/ 1597032 h 6509353"/>
                <a:gd name="connsiteX1" fmla="*/ 63796 w 9207796"/>
                <a:gd name="connsiteY1" fmla="*/ 1937274 h 6509353"/>
                <a:gd name="connsiteX2" fmla="*/ 156810 w 9207796"/>
                <a:gd name="connsiteY2" fmla="*/ 2245618 h 6509353"/>
                <a:gd name="connsiteX3" fmla="*/ 244549 w 9207796"/>
                <a:gd name="connsiteY3" fmla="*/ 2426371 h 6509353"/>
                <a:gd name="connsiteX4" fmla="*/ 350875 w 9207796"/>
                <a:gd name="connsiteY4" fmla="*/ 2564595 h 6509353"/>
                <a:gd name="connsiteX5" fmla="*/ 467833 w 9207796"/>
                <a:gd name="connsiteY5" fmla="*/ 2639023 h 6509353"/>
                <a:gd name="connsiteX6" fmla="*/ 535345 w 9207796"/>
                <a:gd name="connsiteY6" fmla="*/ 2568399 h 6509353"/>
                <a:gd name="connsiteX7" fmla="*/ 562489 w 9207796"/>
                <a:gd name="connsiteY7" fmla="*/ 2249335 h 6509353"/>
                <a:gd name="connsiteX8" fmla="*/ 627321 w 9207796"/>
                <a:gd name="connsiteY8" fmla="*/ 2148 h 6509353"/>
                <a:gd name="connsiteX9" fmla="*/ 627321 w 9207796"/>
                <a:gd name="connsiteY9" fmla="*/ 1852213 h 6509353"/>
                <a:gd name="connsiteX10" fmla="*/ 659219 w 9207796"/>
                <a:gd name="connsiteY10" fmla="*/ 2607125 h 6509353"/>
                <a:gd name="connsiteX11" fmla="*/ 723014 w 9207796"/>
                <a:gd name="connsiteY11" fmla="*/ 3064325 h 6509353"/>
                <a:gd name="connsiteX12" fmla="*/ 818707 w 9207796"/>
                <a:gd name="connsiteY12" fmla="*/ 3255711 h 6509353"/>
                <a:gd name="connsiteX13" fmla="*/ 1222744 w 9207796"/>
                <a:gd name="connsiteY13" fmla="*/ 3872399 h 6509353"/>
                <a:gd name="connsiteX14" fmla="*/ 1520456 w 9207796"/>
                <a:gd name="connsiteY14" fmla="*/ 4340232 h 6509353"/>
                <a:gd name="connsiteX15" fmla="*/ 1924493 w 9207796"/>
                <a:gd name="connsiteY15" fmla="*/ 4956920 h 6509353"/>
                <a:gd name="connsiteX16" fmla="*/ 2215289 w 9207796"/>
                <a:gd name="connsiteY16" fmla="*/ 5384383 h 6509353"/>
                <a:gd name="connsiteX17" fmla="*/ 2551814 w 9207796"/>
                <a:gd name="connsiteY17" fmla="*/ 5775627 h 6509353"/>
                <a:gd name="connsiteX18" fmla="*/ 2806996 w 9207796"/>
                <a:gd name="connsiteY18" fmla="*/ 6020176 h 6509353"/>
                <a:gd name="connsiteX19" fmla="*/ 3147237 w 9207796"/>
                <a:gd name="connsiteY19" fmla="*/ 6200929 h 6509353"/>
                <a:gd name="connsiteX20" fmla="*/ 3785191 w 9207796"/>
                <a:gd name="connsiteY20" fmla="*/ 6349785 h 6509353"/>
                <a:gd name="connsiteX21" fmla="*/ 4338084 w 9207796"/>
                <a:gd name="connsiteY21" fmla="*/ 6456111 h 6509353"/>
                <a:gd name="connsiteX22" fmla="*/ 4944140 w 9207796"/>
                <a:gd name="connsiteY22" fmla="*/ 6509274 h 6509353"/>
                <a:gd name="connsiteX23" fmla="*/ 5316279 w 9207796"/>
                <a:gd name="connsiteY23" fmla="*/ 6445478 h 6509353"/>
                <a:gd name="connsiteX24" fmla="*/ 5518298 w 9207796"/>
                <a:gd name="connsiteY24" fmla="*/ 6413581 h 6509353"/>
                <a:gd name="connsiteX25" fmla="*/ 6220047 w 9207796"/>
                <a:gd name="connsiteY25" fmla="*/ 6147767 h 6509353"/>
                <a:gd name="connsiteX26" fmla="*/ 6655982 w 9207796"/>
                <a:gd name="connsiteY26" fmla="*/ 5913850 h 6509353"/>
                <a:gd name="connsiteX27" fmla="*/ 7485321 w 9207796"/>
                <a:gd name="connsiteY27" fmla="*/ 5392855 h 6509353"/>
                <a:gd name="connsiteX28" fmla="*/ 8261498 w 9207796"/>
                <a:gd name="connsiteY28" fmla="*/ 4925023 h 6509353"/>
                <a:gd name="connsiteX29" fmla="*/ 9207796 w 9207796"/>
                <a:gd name="connsiteY29" fmla="*/ 4287069 h 6509353"/>
                <a:gd name="connsiteX0" fmla="*/ 0 w 9207796"/>
                <a:gd name="connsiteY0" fmla="*/ 1597032 h 6494539"/>
                <a:gd name="connsiteX1" fmla="*/ 63796 w 9207796"/>
                <a:gd name="connsiteY1" fmla="*/ 1937274 h 6494539"/>
                <a:gd name="connsiteX2" fmla="*/ 156810 w 9207796"/>
                <a:gd name="connsiteY2" fmla="*/ 2245618 h 6494539"/>
                <a:gd name="connsiteX3" fmla="*/ 244549 w 9207796"/>
                <a:gd name="connsiteY3" fmla="*/ 2426371 h 6494539"/>
                <a:gd name="connsiteX4" fmla="*/ 350875 w 9207796"/>
                <a:gd name="connsiteY4" fmla="*/ 2564595 h 6494539"/>
                <a:gd name="connsiteX5" fmla="*/ 467833 w 9207796"/>
                <a:gd name="connsiteY5" fmla="*/ 2639023 h 6494539"/>
                <a:gd name="connsiteX6" fmla="*/ 535345 w 9207796"/>
                <a:gd name="connsiteY6" fmla="*/ 2568399 h 6494539"/>
                <a:gd name="connsiteX7" fmla="*/ 562489 w 9207796"/>
                <a:gd name="connsiteY7" fmla="*/ 2249335 h 6494539"/>
                <a:gd name="connsiteX8" fmla="*/ 627321 w 9207796"/>
                <a:gd name="connsiteY8" fmla="*/ 2148 h 6494539"/>
                <a:gd name="connsiteX9" fmla="*/ 627321 w 9207796"/>
                <a:gd name="connsiteY9" fmla="*/ 1852213 h 6494539"/>
                <a:gd name="connsiteX10" fmla="*/ 659219 w 9207796"/>
                <a:gd name="connsiteY10" fmla="*/ 2607125 h 6494539"/>
                <a:gd name="connsiteX11" fmla="*/ 723014 w 9207796"/>
                <a:gd name="connsiteY11" fmla="*/ 3064325 h 6494539"/>
                <a:gd name="connsiteX12" fmla="*/ 818707 w 9207796"/>
                <a:gd name="connsiteY12" fmla="*/ 3255711 h 6494539"/>
                <a:gd name="connsiteX13" fmla="*/ 1222744 w 9207796"/>
                <a:gd name="connsiteY13" fmla="*/ 3872399 h 6494539"/>
                <a:gd name="connsiteX14" fmla="*/ 1520456 w 9207796"/>
                <a:gd name="connsiteY14" fmla="*/ 4340232 h 6494539"/>
                <a:gd name="connsiteX15" fmla="*/ 1924493 w 9207796"/>
                <a:gd name="connsiteY15" fmla="*/ 4956920 h 6494539"/>
                <a:gd name="connsiteX16" fmla="*/ 2215289 w 9207796"/>
                <a:gd name="connsiteY16" fmla="*/ 5384383 h 6494539"/>
                <a:gd name="connsiteX17" fmla="*/ 2551814 w 9207796"/>
                <a:gd name="connsiteY17" fmla="*/ 5775627 h 6494539"/>
                <a:gd name="connsiteX18" fmla="*/ 2806996 w 9207796"/>
                <a:gd name="connsiteY18" fmla="*/ 6020176 h 6494539"/>
                <a:gd name="connsiteX19" fmla="*/ 3147237 w 9207796"/>
                <a:gd name="connsiteY19" fmla="*/ 6200929 h 6494539"/>
                <a:gd name="connsiteX20" fmla="*/ 3785191 w 9207796"/>
                <a:gd name="connsiteY20" fmla="*/ 6349785 h 6494539"/>
                <a:gd name="connsiteX21" fmla="*/ 4338084 w 9207796"/>
                <a:gd name="connsiteY21" fmla="*/ 6456111 h 6494539"/>
                <a:gd name="connsiteX22" fmla="*/ 4947857 w 9207796"/>
                <a:gd name="connsiteY22" fmla="*/ 6494405 h 6494539"/>
                <a:gd name="connsiteX23" fmla="*/ 5316279 w 9207796"/>
                <a:gd name="connsiteY23" fmla="*/ 6445478 h 6494539"/>
                <a:gd name="connsiteX24" fmla="*/ 5518298 w 9207796"/>
                <a:gd name="connsiteY24" fmla="*/ 6413581 h 6494539"/>
                <a:gd name="connsiteX25" fmla="*/ 6220047 w 9207796"/>
                <a:gd name="connsiteY25" fmla="*/ 6147767 h 6494539"/>
                <a:gd name="connsiteX26" fmla="*/ 6655982 w 9207796"/>
                <a:gd name="connsiteY26" fmla="*/ 5913850 h 6494539"/>
                <a:gd name="connsiteX27" fmla="*/ 7485321 w 9207796"/>
                <a:gd name="connsiteY27" fmla="*/ 5392855 h 6494539"/>
                <a:gd name="connsiteX28" fmla="*/ 8261498 w 9207796"/>
                <a:gd name="connsiteY28" fmla="*/ 4925023 h 6494539"/>
                <a:gd name="connsiteX29" fmla="*/ 9207796 w 9207796"/>
                <a:gd name="connsiteY29" fmla="*/ 4287069 h 6494539"/>
                <a:gd name="connsiteX0" fmla="*/ 0 w 9207796"/>
                <a:gd name="connsiteY0" fmla="*/ 1597032 h 6494539"/>
                <a:gd name="connsiteX1" fmla="*/ 63796 w 9207796"/>
                <a:gd name="connsiteY1" fmla="*/ 1937274 h 6494539"/>
                <a:gd name="connsiteX2" fmla="*/ 156810 w 9207796"/>
                <a:gd name="connsiteY2" fmla="*/ 2245618 h 6494539"/>
                <a:gd name="connsiteX3" fmla="*/ 244549 w 9207796"/>
                <a:gd name="connsiteY3" fmla="*/ 2426371 h 6494539"/>
                <a:gd name="connsiteX4" fmla="*/ 350875 w 9207796"/>
                <a:gd name="connsiteY4" fmla="*/ 2564595 h 6494539"/>
                <a:gd name="connsiteX5" fmla="*/ 467833 w 9207796"/>
                <a:gd name="connsiteY5" fmla="*/ 2639023 h 6494539"/>
                <a:gd name="connsiteX6" fmla="*/ 535345 w 9207796"/>
                <a:gd name="connsiteY6" fmla="*/ 2568399 h 6494539"/>
                <a:gd name="connsiteX7" fmla="*/ 562489 w 9207796"/>
                <a:gd name="connsiteY7" fmla="*/ 2249335 h 6494539"/>
                <a:gd name="connsiteX8" fmla="*/ 627321 w 9207796"/>
                <a:gd name="connsiteY8" fmla="*/ 2148 h 6494539"/>
                <a:gd name="connsiteX9" fmla="*/ 627321 w 9207796"/>
                <a:gd name="connsiteY9" fmla="*/ 1852213 h 6494539"/>
                <a:gd name="connsiteX10" fmla="*/ 659219 w 9207796"/>
                <a:gd name="connsiteY10" fmla="*/ 2607125 h 6494539"/>
                <a:gd name="connsiteX11" fmla="*/ 723014 w 9207796"/>
                <a:gd name="connsiteY11" fmla="*/ 3064325 h 6494539"/>
                <a:gd name="connsiteX12" fmla="*/ 818707 w 9207796"/>
                <a:gd name="connsiteY12" fmla="*/ 3255711 h 6494539"/>
                <a:gd name="connsiteX13" fmla="*/ 1222744 w 9207796"/>
                <a:gd name="connsiteY13" fmla="*/ 3872399 h 6494539"/>
                <a:gd name="connsiteX14" fmla="*/ 1520456 w 9207796"/>
                <a:gd name="connsiteY14" fmla="*/ 4340232 h 6494539"/>
                <a:gd name="connsiteX15" fmla="*/ 1924493 w 9207796"/>
                <a:gd name="connsiteY15" fmla="*/ 4956920 h 6494539"/>
                <a:gd name="connsiteX16" fmla="*/ 2215289 w 9207796"/>
                <a:gd name="connsiteY16" fmla="*/ 5384383 h 6494539"/>
                <a:gd name="connsiteX17" fmla="*/ 2551814 w 9207796"/>
                <a:gd name="connsiteY17" fmla="*/ 5775627 h 6494539"/>
                <a:gd name="connsiteX18" fmla="*/ 2806996 w 9207796"/>
                <a:gd name="connsiteY18" fmla="*/ 6020176 h 6494539"/>
                <a:gd name="connsiteX19" fmla="*/ 3147237 w 9207796"/>
                <a:gd name="connsiteY19" fmla="*/ 6200929 h 6494539"/>
                <a:gd name="connsiteX20" fmla="*/ 3785191 w 9207796"/>
                <a:gd name="connsiteY20" fmla="*/ 6349785 h 6494539"/>
                <a:gd name="connsiteX21" fmla="*/ 4338084 w 9207796"/>
                <a:gd name="connsiteY21" fmla="*/ 6456111 h 6494539"/>
                <a:gd name="connsiteX22" fmla="*/ 4947857 w 9207796"/>
                <a:gd name="connsiteY22" fmla="*/ 6494405 h 6494539"/>
                <a:gd name="connsiteX23" fmla="*/ 5316279 w 9207796"/>
                <a:gd name="connsiteY23" fmla="*/ 6445478 h 6494539"/>
                <a:gd name="connsiteX24" fmla="*/ 5518298 w 9207796"/>
                <a:gd name="connsiteY24" fmla="*/ 6413581 h 6494539"/>
                <a:gd name="connsiteX25" fmla="*/ 6220047 w 9207796"/>
                <a:gd name="connsiteY25" fmla="*/ 6147767 h 6494539"/>
                <a:gd name="connsiteX26" fmla="*/ 6655982 w 9207796"/>
                <a:gd name="connsiteY26" fmla="*/ 5913850 h 6494539"/>
                <a:gd name="connsiteX27" fmla="*/ 7485321 w 9207796"/>
                <a:gd name="connsiteY27" fmla="*/ 5392855 h 6494539"/>
                <a:gd name="connsiteX28" fmla="*/ 8261498 w 9207796"/>
                <a:gd name="connsiteY28" fmla="*/ 4925023 h 6494539"/>
                <a:gd name="connsiteX29" fmla="*/ 9207796 w 9207796"/>
                <a:gd name="connsiteY29" fmla="*/ 4287069 h 6494539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5518298 w 9207796"/>
                <a:gd name="connsiteY24" fmla="*/ 6413581 h 6494405"/>
                <a:gd name="connsiteX25" fmla="*/ 6220047 w 9207796"/>
                <a:gd name="connsiteY25" fmla="*/ 6147767 h 6494405"/>
                <a:gd name="connsiteX26" fmla="*/ 6655982 w 9207796"/>
                <a:gd name="connsiteY26" fmla="*/ 5913850 h 6494405"/>
                <a:gd name="connsiteX27" fmla="*/ 7485321 w 9207796"/>
                <a:gd name="connsiteY27" fmla="*/ 5392855 h 6494405"/>
                <a:gd name="connsiteX28" fmla="*/ 8261498 w 9207796"/>
                <a:gd name="connsiteY28" fmla="*/ 4925023 h 6494405"/>
                <a:gd name="connsiteX29" fmla="*/ 9207796 w 9207796"/>
                <a:gd name="connsiteY29" fmla="*/ 4287069 h 6494405"/>
                <a:gd name="connsiteX0" fmla="*/ 0 w 9207796"/>
                <a:gd name="connsiteY0" fmla="*/ 1597032 h 6497788"/>
                <a:gd name="connsiteX1" fmla="*/ 63796 w 9207796"/>
                <a:gd name="connsiteY1" fmla="*/ 1937274 h 6497788"/>
                <a:gd name="connsiteX2" fmla="*/ 156810 w 9207796"/>
                <a:gd name="connsiteY2" fmla="*/ 2245618 h 6497788"/>
                <a:gd name="connsiteX3" fmla="*/ 244549 w 9207796"/>
                <a:gd name="connsiteY3" fmla="*/ 2426371 h 6497788"/>
                <a:gd name="connsiteX4" fmla="*/ 350875 w 9207796"/>
                <a:gd name="connsiteY4" fmla="*/ 2564595 h 6497788"/>
                <a:gd name="connsiteX5" fmla="*/ 467833 w 9207796"/>
                <a:gd name="connsiteY5" fmla="*/ 2639023 h 6497788"/>
                <a:gd name="connsiteX6" fmla="*/ 535345 w 9207796"/>
                <a:gd name="connsiteY6" fmla="*/ 2568399 h 6497788"/>
                <a:gd name="connsiteX7" fmla="*/ 562489 w 9207796"/>
                <a:gd name="connsiteY7" fmla="*/ 2249335 h 6497788"/>
                <a:gd name="connsiteX8" fmla="*/ 627321 w 9207796"/>
                <a:gd name="connsiteY8" fmla="*/ 2148 h 6497788"/>
                <a:gd name="connsiteX9" fmla="*/ 627321 w 9207796"/>
                <a:gd name="connsiteY9" fmla="*/ 1852213 h 6497788"/>
                <a:gd name="connsiteX10" fmla="*/ 659219 w 9207796"/>
                <a:gd name="connsiteY10" fmla="*/ 2607125 h 6497788"/>
                <a:gd name="connsiteX11" fmla="*/ 723014 w 9207796"/>
                <a:gd name="connsiteY11" fmla="*/ 3064325 h 6497788"/>
                <a:gd name="connsiteX12" fmla="*/ 818707 w 9207796"/>
                <a:gd name="connsiteY12" fmla="*/ 3255711 h 6497788"/>
                <a:gd name="connsiteX13" fmla="*/ 1222744 w 9207796"/>
                <a:gd name="connsiteY13" fmla="*/ 3872399 h 6497788"/>
                <a:gd name="connsiteX14" fmla="*/ 1520456 w 9207796"/>
                <a:gd name="connsiteY14" fmla="*/ 4340232 h 6497788"/>
                <a:gd name="connsiteX15" fmla="*/ 1924493 w 9207796"/>
                <a:gd name="connsiteY15" fmla="*/ 4956920 h 6497788"/>
                <a:gd name="connsiteX16" fmla="*/ 2215289 w 9207796"/>
                <a:gd name="connsiteY16" fmla="*/ 5384383 h 6497788"/>
                <a:gd name="connsiteX17" fmla="*/ 2551814 w 9207796"/>
                <a:gd name="connsiteY17" fmla="*/ 5775627 h 6497788"/>
                <a:gd name="connsiteX18" fmla="*/ 2806996 w 9207796"/>
                <a:gd name="connsiteY18" fmla="*/ 6020176 h 6497788"/>
                <a:gd name="connsiteX19" fmla="*/ 3147237 w 9207796"/>
                <a:gd name="connsiteY19" fmla="*/ 6200929 h 6497788"/>
                <a:gd name="connsiteX20" fmla="*/ 3785191 w 9207796"/>
                <a:gd name="connsiteY20" fmla="*/ 6349785 h 6497788"/>
                <a:gd name="connsiteX21" fmla="*/ 4338084 w 9207796"/>
                <a:gd name="connsiteY21" fmla="*/ 6456111 h 6497788"/>
                <a:gd name="connsiteX22" fmla="*/ 4947857 w 9207796"/>
                <a:gd name="connsiteY22" fmla="*/ 6494405 h 6497788"/>
                <a:gd name="connsiteX23" fmla="*/ 5319996 w 9207796"/>
                <a:gd name="connsiteY23" fmla="*/ 6456630 h 6497788"/>
                <a:gd name="connsiteX24" fmla="*/ 6220047 w 9207796"/>
                <a:gd name="connsiteY24" fmla="*/ 6147767 h 6497788"/>
                <a:gd name="connsiteX25" fmla="*/ 6655982 w 9207796"/>
                <a:gd name="connsiteY25" fmla="*/ 5913850 h 6497788"/>
                <a:gd name="connsiteX26" fmla="*/ 7485321 w 9207796"/>
                <a:gd name="connsiteY26" fmla="*/ 5392855 h 6497788"/>
                <a:gd name="connsiteX27" fmla="*/ 8261498 w 9207796"/>
                <a:gd name="connsiteY27" fmla="*/ 4925023 h 6497788"/>
                <a:gd name="connsiteX28" fmla="*/ 9207796 w 9207796"/>
                <a:gd name="connsiteY28" fmla="*/ 4287069 h 6497788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6220047 w 9207796"/>
                <a:gd name="connsiteY24" fmla="*/ 6147767 h 6494405"/>
                <a:gd name="connsiteX25" fmla="*/ 6655982 w 9207796"/>
                <a:gd name="connsiteY25" fmla="*/ 5913850 h 6494405"/>
                <a:gd name="connsiteX26" fmla="*/ 7485321 w 9207796"/>
                <a:gd name="connsiteY26" fmla="*/ 5392855 h 6494405"/>
                <a:gd name="connsiteX27" fmla="*/ 8261498 w 9207796"/>
                <a:gd name="connsiteY27" fmla="*/ 4925023 h 6494405"/>
                <a:gd name="connsiteX28" fmla="*/ 9207796 w 9207796"/>
                <a:gd name="connsiteY28" fmla="*/ 4287069 h 6494405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6220047 w 9207796"/>
                <a:gd name="connsiteY24" fmla="*/ 6147767 h 6494405"/>
                <a:gd name="connsiteX25" fmla="*/ 6655982 w 9207796"/>
                <a:gd name="connsiteY25" fmla="*/ 5913850 h 6494405"/>
                <a:gd name="connsiteX26" fmla="*/ 7485321 w 9207796"/>
                <a:gd name="connsiteY26" fmla="*/ 5392855 h 6494405"/>
                <a:gd name="connsiteX27" fmla="*/ 8261498 w 9207796"/>
                <a:gd name="connsiteY27" fmla="*/ 4925023 h 6494405"/>
                <a:gd name="connsiteX28" fmla="*/ 9207796 w 9207796"/>
                <a:gd name="connsiteY28" fmla="*/ 4287069 h 6494405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6220047 w 9207796"/>
                <a:gd name="connsiteY24" fmla="*/ 6147767 h 6494405"/>
                <a:gd name="connsiteX25" fmla="*/ 6655982 w 9207796"/>
                <a:gd name="connsiteY25" fmla="*/ 5913850 h 6494405"/>
                <a:gd name="connsiteX26" fmla="*/ 7485321 w 9207796"/>
                <a:gd name="connsiteY26" fmla="*/ 5392855 h 6494405"/>
                <a:gd name="connsiteX27" fmla="*/ 8261498 w 9207796"/>
                <a:gd name="connsiteY27" fmla="*/ 4925023 h 6494405"/>
                <a:gd name="connsiteX28" fmla="*/ 9207796 w 9207796"/>
                <a:gd name="connsiteY28" fmla="*/ 4287069 h 6494405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6220047 w 9207796"/>
                <a:gd name="connsiteY24" fmla="*/ 6147767 h 6494405"/>
                <a:gd name="connsiteX25" fmla="*/ 6655982 w 9207796"/>
                <a:gd name="connsiteY25" fmla="*/ 5913850 h 6494405"/>
                <a:gd name="connsiteX26" fmla="*/ 7485321 w 9207796"/>
                <a:gd name="connsiteY26" fmla="*/ 5392855 h 6494405"/>
                <a:gd name="connsiteX27" fmla="*/ 8261498 w 9207796"/>
                <a:gd name="connsiteY27" fmla="*/ 4906437 h 6494405"/>
                <a:gd name="connsiteX28" fmla="*/ 9207796 w 9207796"/>
                <a:gd name="connsiteY28" fmla="*/ 4287069 h 6494405"/>
                <a:gd name="connsiteX0" fmla="*/ 0 w 9207796"/>
                <a:gd name="connsiteY0" fmla="*/ 1597032 h 6494405"/>
                <a:gd name="connsiteX1" fmla="*/ 63796 w 9207796"/>
                <a:gd name="connsiteY1" fmla="*/ 1937274 h 6494405"/>
                <a:gd name="connsiteX2" fmla="*/ 156810 w 9207796"/>
                <a:gd name="connsiteY2" fmla="*/ 2245618 h 6494405"/>
                <a:gd name="connsiteX3" fmla="*/ 244549 w 9207796"/>
                <a:gd name="connsiteY3" fmla="*/ 2426371 h 6494405"/>
                <a:gd name="connsiteX4" fmla="*/ 350875 w 9207796"/>
                <a:gd name="connsiteY4" fmla="*/ 2564595 h 6494405"/>
                <a:gd name="connsiteX5" fmla="*/ 467833 w 9207796"/>
                <a:gd name="connsiteY5" fmla="*/ 2639023 h 6494405"/>
                <a:gd name="connsiteX6" fmla="*/ 535345 w 9207796"/>
                <a:gd name="connsiteY6" fmla="*/ 2568399 h 6494405"/>
                <a:gd name="connsiteX7" fmla="*/ 562489 w 9207796"/>
                <a:gd name="connsiteY7" fmla="*/ 2249335 h 6494405"/>
                <a:gd name="connsiteX8" fmla="*/ 627321 w 9207796"/>
                <a:gd name="connsiteY8" fmla="*/ 2148 h 6494405"/>
                <a:gd name="connsiteX9" fmla="*/ 627321 w 9207796"/>
                <a:gd name="connsiteY9" fmla="*/ 1852213 h 6494405"/>
                <a:gd name="connsiteX10" fmla="*/ 659219 w 9207796"/>
                <a:gd name="connsiteY10" fmla="*/ 2607125 h 6494405"/>
                <a:gd name="connsiteX11" fmla="*/ 723014 w 9207796"/>
                <a:gd name="connsiteY11" fmla="*/ 3064325 h 6494405"/>
                <a:gd name="connsiteX12" fmla="*/ 818707 w 9207796"/>
                <a:gd name="connsiteY12" fmla="*/ 3255711 h 6494405"/>
                <a:gd name="connsiteX13" fmla="*/ 1222744 w 9207796"/>
                <a:gd name="connsiteY13" fmla="*/ 3872399 h 6494405"/>
                <a:gd name="connsiteX14" fmla="*/ 1520456 w 9207796"/>
                <a:gd name="connsiteY14" fmla="*/ 4340232 h 6494405"/>
                <a:gd name="connsiteX15" fmla="*/ 1924493 w 9207796"/>
                <a:gd name="connsiteY15" fmla="*/ 4956920 h 6494405"/>
                <a:gd name="connsiteX16" fmla="*/ 2215289 w 9207796"/>
                <a:gd name="connsiteY16" fmla="*/ 5384383 h 6494405"/>
                <a:gd name="connsiteX17" fmla="*/ 2551814 w 9207796"/>
                <a:gd name="connsiteY17" fmla="*/ 5775627 h 6494405"/>
                <a:gd name="connsiteX18" fmla="*/ 2806996 w 9207796"/>
                <a:gd name="connsiteY18" fmla="*/ 6020176 h 6494405"/>
                <a:gd name="connsiteX19" fmla="*/ 3147237 w 9207796"/>
                <a:gd name="connsiteY19" fmla="*/ 6200929 h 6494405"/>
                <a:gd name="connsiteX20" fmla="*/ 3785191 w 9207796"/>
                <a:gd name="connsiteY20" fmla="*/ 6349785 h 6494405"/>
                <a:gd name="connsiteX21" fmla="*/ 4338084 w 9207796"/>
                <a:gd name="connsiteY21" fmla="*/ 6456111 h 6494405"/>
                <a:gd name="connsiteX22" fmla="*/ 4947857 w 9207796"/>
                <a:gd name="connsiteY22" fmla="*/ 6494405 h 6494405"/>
                <a:gd name="connsiteX23" fmla="*/ 5319996 w 9207796"/>
                <a:gd name="connsiteY23" fmla="*/ 6456630 h 6494405"/>
                <a:gd name="connsiteX24" fmla="*/ 6220047 w 9207796"/>
                <a:gd name="connsiteY24" fmla="*/ 6147767 h 6494405"/>
                <a:gd name="connsiteX25" fmla="*/ 6655982 w 9207796"/>
                <a:gd name="connsiteY25" fmla="*/ 5913850 h 6494405"/>
                <a:gd name="connsiteX26" fmla="*/ 7485321 w 9207796"/>
                <a:gd name="connsiteY26" fmla="*/ 5404006 h 6494405"/>
                <a:gd name="connsiteX27" fmla="*/ 8261498 w 9207796"/>
                <a:gd name="connsiteY27" fmla="*/ 4906437 h 6494405"/>
                <a:gd name="connsiteX28" fmla="*/ 9207796 w 9207796"/>
                <a:gd name="connsiteY28" fmla="*/ 4287069 h 649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07796" h="6494405">
                  <a:moveTo>
                    <a:pt x="0" y="1597032"/>
                  </a:moveTo>
                  <a:cubicBezTo>
                    <a:pt x="20379" y="1713104"/>
                    <a:pt x="37661" y="1829176"/>
                    <a:pt x="63796" y="1937274"/>
                  </a:cubicBezTo>
                  <a:cubicBezTo>
                    <a:pt x="89931" y="2045372"/>
                    <a:pt x="126685" y="2164102"/>
                    <a:pt x="156810" y="2245618"/>
                  </a:cubicBezTo>
                  <a:cubicBezTo>
                    <a:pt x="186935" y="2327134"/>
                    <a:pt x="212205" y="2373208"/>
                    <a:pt x="244549" y="2426371"/>
                  </a:cubicBezTo>
                  <a:cubicBezTo>
                    <a:pt x="276893" y="2479534"/>
                    <a:pt x="313661" y="2529153"/>
                    <a:pt x="350875" y="2564595"/>
                  </a:cubicBezTo>
                  <a:cubicBezTo>
                    <a:pt x="388089" y="2600037"/>
                    <a:pt x="437088" y="2638389"/>
                    <a:pt x="467833" y="2639023"/>
                  </a:cubicBezTo>
                  <a:cubicBezTo>
                    <a:pt x="498578" y="2639657"/>
                    <a:pt x="519569" y="2633347"/>
                    <a:pt x="535345" y="2568399"/>
                  </a:cubicBezTo>
                  <a:cubicBezTo>
                    <a:pt x="551121" y="2503451"/>
                    <a:pt x="558312" y="2413131"/>
                    <a:pt x="562489" y="2249335"/>
                  </a:cubicBezTo>
                  <a:cubicBezTo>
                    <a:pt x="566666" y="2085539"/>
                    <a:pt x="616516" y="68335"/>
                    <a:pt x="627321" y="2148"/>
                  </a:cubicBezTo>
                  <a:cubicBezTo>
                    <a:pt x="638126" y="-64039"/>
                    <a:pt x="622005" y="1418050"/>
                    <a:pt x="627321" y="1852213"/>
                  </a:cubicBezTo>
                  <a:cubicBezTo>
                    <a:pt x="632637" y="2286376"/>
                    <a:pt x="643270" y="2405106"/>
                    <a:pt x="659219" y="2607125"/>
                  </a:cubicBezTo>
                  <a:cubicBezTo>
                    <a:pt x="675168" y="2809144"/>
                    <a:pt x="711302" y="3004549"/>
                    <a:pt x="723014" y="3064325"/>
                  </a:cubicBezTo>
                  <a:cubicBezTo>
                    <a:pt x="734726" y="3124101"/>
                    <a:pt x="735419" y="3121032"/>
                    <a:pt x="818707" y="3255711"/>
                  </a:cubicBezTo>
                  <a:cubicBezTo>
                    <a:pt x="901995" y="3390390"/>
                    <a:pt x="1105786" y="3691646"/>
                    <a:pt x="1222744" y="3872399"/>
                  </a:cubicBezTo>
                  <a:cubicBezTo>
                    <a:pt x="1339702" y="4053152"/>
                    <a:pt x="1403498" y="4159479"/>
                    <a:pt x="1520456" y="4340232"/>
                  </a:cubicBezTo>
                  <a:cubicBezTo>
                    <a:pt x="1637414" y="4520985"/>
                    <a:pt x="1808688" y="4782895"/>
                    <a:pt x="1924493" y="4956920"/>
                  </a:cubicBezTo>
                  <a:cubicBezTo>
                    <a:pt x="2040298" y="5130945"/>
                    <a:pt x="2110736" y="5247932"/>
                    <a:pt x="2215289" y="5384383"/>
                  </a:cubicBezTo>
                  <a:cubicBezTo>
                    <a:pt x="2319843" y="5520834"/>
                    <a:pt x="2453196" y="5669662"/>
                    <a:pt x="2551814" y="5775627"/>
                  </a:cubicBezTo>
                  <a:cubicBezTo>
                    <a:pt x="2650432" y="5881592"/>
                    <a:pt x="2707759" y="5949292"/>
                    <a:pt x="2806996" y="6020176"/>
                  </a:cubicBezTo>
                  <a:cubicBezTo>
                    <a:pt x="2906233" y="6091060"/>
                    <a:pt x="2984205" y="6145994"/>
                    <a:pt x="3147237" y="6200929"/>
                  </a:cubicBezTo>
                  <a:cubicBezTo>
                    <a:pt x="3310270" y="6255864"/>
                    <a:pt x="3586717" y="6307255"/>
                    <a:pt x="3785191" y="6349785"/>
                  </a:cubicBezTo>
                  <a:cubicBezTo>
                    <a:pt x="3983665" y="6392315"/>
                    <a:pt x="4144306" y="6432008"/>
                    <a:pt x="4338084" y="6456111"/>
                  </a:cubicBezTo>
                  <a:cubicBezTo>
                    <a:pt x="4531862" y="6480214"/>
                    <a:pt x="4784205" y="6494319"/>
                    <a:pt x="4947857" y="6494405"/>
                  </a:cubicBezTo>
                  <a:cubicBezTo>
                    <a:pt x="5111509" y="6494492"/>
                    <a:pt x="5201273" y="6479323"/>
                    <a:pt x="5319996" y="6456630"/>
                  </a:cubicBezTo>
                  <a:cubicBezTo>
                    <a:pt x="5477067" y="6426607"/>
                    <a:pt x="6090309" y="6204776"/>
                    <a:pt x="6220047" y="6147767"/>
                  </a:cubicBezTo>
                  <a:cubicBezTo>
                    <a:pt x="6349785" y="6090758"/>
                    <a:pt x="6445103" y="6037810"/>
                    <a:pt x="6655982" y="5913850"/>
                  </a:cubicBezTo>
                  <a:cubicBezTo>
                    <a:pt x="6866861" y="5789890"/>
                    <a:pt x="7217735" y="5571908"/>
                    <a:pt x="7485321" y="5404006"/>
                  </a:cubicBezTo>
                  <a:lnTo>
                    <a:pt x="8261498" y="4906437"/>
                  </a:lnTo>
                  <a:cubicBezTo>
                    <a:pt x="8548577" y="4720281"/>
                    <a:pt x="8878186" y="4513897"/>
                    <a:pt x="9207796" y="428706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7155927" y="4660243"/>
              <a:ext cx="17026" cy="606365"/>
            </a:xfrm>
            <a:custGeom>
              <a:avLst/>
              <a:gdLst>
                <a:gd name="connsiteX0" fmla="*/ 0 w 214265"/>
                <a:gd name="connsiteY0" fmla="*/ 1614535 h 1617553"/>
                <a:gd name="connsiteX1" fmla="*/ 114677 w 214265"/>
                <a:gd name="connsiteY1" fmla="*/ 0 h 1617553"/>
                <a:gd name="connsiteX2" fmla="*/ 214265 w 214265"/>
                <a:gd name="connsiteY2" fmla="*/ 1617553 h 161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265" h="1617553">
                  <a:moveTo>
                    <a:pt x="0" y="1614535"/>
                  </a:moveTo>
                  <a:lnTo>
                    <a:pt x="114677" y="0"/>
                  </a:lnTo>
                  <a:lnTo>
                    <a:pt x="214265" y="1617553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7164439" y="3878530"/>
              <a:ext cx="0" cy="8405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7479472" y="5141036"/>
              <a:ext cx="0" cy="12557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7897479" y="5107098"/>
              <a:ext cx="0" cy="16026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e libre 29"/>
            <p:cNvSpPr/>
            <p:nvPr/>
          </p:nvSpPr>
          <p:spPr>
            <a:xfrm>
              <a:off x="5152095" y="4300146"/>
              <a:ext cx="3249530" cy="961571"/>
            </a:xfrm>
            <a:custGeom>
              <a:avLst/>
              <a:gdLst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80614 w 9218428"/>
                <a:gd name="connsiteY4" fmla="*/ 850605 h 1786270"/>
                <a:gd name="connsiteX5" fmla="*/ 6018028 w 9218428"/>
                <a:gd name="connsiteY5" fmla="*/ 1169582 h 1786270"/>
                <a:gd name="connsiteX6" fmla="*/ 7293935 w 9218428"/>
                <a:gd name="connsiteY6" fmla="*/ 1403498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93191 w 9218428"/>
                <a:gd name="connsiteY4" fmla="*/ 887647 h 1786270"/>
                <a:gd name="connsiteX5" fmla="*/ 6018028 w 9218428"/>
                <a:gd name="connsiteY5" fmla="*/ 1169582 h 1786270"/>
                <a:gd name="connsiteX6" fmla="*/ 7293935 w 9218428"/>
                <a:gd name="connsiteY6" fmla="*/ 1403498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93191 w 9218428"/>
                <a:gd name="connsiteY4" fmla="*/ 887647 h 1786270"/>
                <a:gd name="connsiteX5" fmla="*/ 6080914 w 9218428"/>
                <a:gd name="connsiteY5" fmla="*/ 1227203 h 1786270"/>
                <a:gd name="connsiteX6" fmla="*/ 7293935 w 9218428"/>
                <a:gd name="connsiteY6" fmla="*/ 1403498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93191 w 9218428"/>
                <a:gd name="connsiteY4" fmla="*/ 887647 h 1786270"/>
                <a:gd name="connsiteX5" fmla="*/ 6080914 w 9218428"/>
                <a:gd name="connsiteY5" fmla="*/ 1227203 h 1786270"/>
                <a:gd name="connsiteX6" fmla="*/ 7262493 w 9218428"/>
                <a:gd name="connsiteY6" fmla="*/ 1448771 h 1786270"/>
                <a:gd name="connsiteX7" fmla="*/ 8591107 w 9218428"/>
                <a:gd name="connsiteY7" fmla="*/ 1669312 h 1786270"/>
                <a:gd name="connsiteX8" fmla="*/ 9218428 w 9218428"/>
                <a:gd name="connsiteY8" fmla="*/ 1786270 h 1786270"/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0400 w 9218428"/>
                <a:gd name="connsiteY3" fmla="*/ 627321 h 1786270"/>
                <a:gd name="connsiteX4" fmla="*/ 4393191 w 9218428"/>
                <a:gd name="connsiteY4" fmla="*/ 887647 h 1786270"/>
                <a:gd name="connsiteX5" fmla="*/ 6080914 w 9218428"/>
                <a:gd name="connsiteY5" fmla="*/ 1227203 h 1786270"/>
                <a:gd name="connsiteX6" fmla="*/ 7262493 w 9218428"/>
                <a:gd name="connsiteY6" fmla="*/ 1448771 h 1786270"/>
                <a:gd name="connsiteX7" fmla="*/ 8584819 w 9218428"/>
                <a:gd name="connsiteY7" fmla="*/ 1681660 h 1786270"/>
                <a:gd name="connsiteX8" fmla="*/ 9218428 w 9218428"/>
                <a:gd name="connsiteY8" fmla="*/ 1786270 h 1786270"/>
                <a:gd name="connsiteX0" fmla="*/ 0 w 9218428"/>
                <a:gd name="connsiteY0" fmla="*/ 0 h 1786270"/>
                <a:gd name="connsiteX1" fmla="*/ 1137684 w 9218428"/>
                <a:gd name="connsiteY1" fmla="*/ 223284 h 1786270"/>
                <a:gd name="connsiteX2" fmla="*/ 2243470 w 9218428"/>
                <a:gd name="connsiteY2" fmla="*/ 457200 h 1786270"/>
                <a:gd name="connsiteX3" fmla="*/ 3206688 w 9218428"/>
                <a:gd name="connsiteY3" fmla="*/ 647900 h 1786270"/>
                <a:gd name="connsiteX4" fmla="*/ 4393191 w 9218428"/>
                <a:gd name="connsiteY4" fmla="*/ 887647 h 1786270"/>
                <a:gd name="connsiteX5" fmla="*/ 6080914 w 9218428"/>
                <a:gd name="connsiteY5" fmla="*/ 1227203 h 1786270"/>
                <a:gd name="connsiteX6" fmla="*/ 7262493 w 9218428"/>
                <a:gd name="connsiteY6" fmla="*/ 1448771 h 1786270"/>
                <a:gd name="connsiteX7" fmla="*/ 8584819 w 9218428"/>
                <a:gd name="connsiteY7" fmla="*/ 1681660 h 1786270"/>
                <a:gd name="connsiteX8" fmla="*/ 9218428 w 9218428"/>
                <a:gd name="connsiteY8" fmla="*/ 1786270 h 1786270"/>
                <a:gd name="connsiteX0" fmla="*/ 0 w 9180697"/>
                <a:gd name="connsiteY0" fmla="*/ 0 h 1778039"/>
                <a:gd name="connsiteX1" fmla="*/ 1099953 w 9180697"/>
                <a:gd name="connsiteY1" fmla="*/ 215053 h 1778039"/>
                <a:gd name="connsiteX2" fmla="*/ 2205739 w 9180697"/>
                <a:gd name="connsiteY2" fmla="*/ 448969 h 1778039"/>
                <a:gd name="connsiteX3" fmla="*/ 3168957 w 9180697"/>
                <a:gd name="connsiteY3" fmla="*/ 639669 h 1778039"/>
                <a:gd name="connsiteX4" fmla="*/ 4355460 w 9180697"/>
                <a:gd name="connsiteY4" fmla="*/ 879416 h 1778039"/>
                <a:gd name="connsiteX5" fmla="*/ 6043183 w 9180697"/>
                <a:gd name="connsiteY5" fmla="*/ 1218972 h 1778039"/>
                <a:gd name="connsiteX6" fmla="*/ 7224762 w 9180697"/>
                <a:gd name="connsiteY6" fmla="*/ 1440540 h 1778039"/>
                <a:gd name="connsiteX7" fmla="*/ 8547088 w 9180697"/>
                <a:gd name="connsiteY7" fmla="*/ 1673429 h 1778039"/>
                <a:gd name="connsiteX8" fmla="*/ 9180697 w 9180697"/>
                <a:gd name="connsiteY8" fmla="*/ 1778039 h 177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0697" h="1778039">
                  <a:moveTo>
                    <a:pt x="0" y="0"/>
                  </a:moveTo>
                  <a:lnTo>
                    <a:pt x="1099953" y="215053"/>
                  </a:lnTo>
                  <a:lnTo>
                    <a:pt x="2205739" y="448969"/>
                  </a:lnTo>
                  <a:lnTo>
                    <a:pt x="3168957" y="639669"/>
                  </a:lnTo>
                  <a:lnTo>
                    <a:pt x="4355460" y="879416"/>
                  </a:lnTo>
                  <a:lnTo>
                    <a:pt x="6043183" y="1218972"/>
                  </a:lnTo>
                  <a:lnTo>
                    <a:pt x="7224762" y="1440540"/>
                  </a:lnTo>
                  <a:lnTo>
                    <a:pt x="8547088" y="1673429"/>
                  </a:lnTo>
                  <a:lnTo>
                    <a:pt x="9180697" y="1778039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6611882" y="3020726"/>
              <a:ext cx="2724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6611882" y="2541104"/>
              <a:ext cx="27241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6618270" y="2700144"/>
              <a:ext cx="2724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6618270" y="2850345"/>
              <a:ext cx="27241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5150824" y="1923584"/>
              <a:ext cx="3455673" cy="33481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14954" y="2656455"/>
              <a:ext cx="1632011" cy="28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930227" y="2761085"/>
              <a:ext cx="1693271" cy="184666"/>
            </a:xfrm>
            <a:prstGeom prst="rect">
              <a:avLst/>
            </a:prstGeom>
            <a:noFill/>
          </p:spPr>
          <p:txBody>
            <a:bodyPr wrap="none" lIns="0" tIns="0" rIns="108000" bIns="0" rtlCol="0">
              <a:spAutoFit/>
            </a:bodyPr>
            <a:lstStyle/>
            <a:p>
              <a:r>
                <a:rPr lang="fr-FR" sz="1200" b="1" dirty="0" err="1" smtClean="0"/>
                <a:t>Substrates</a:t>
              </a:r>
              <a:r>
                <a:rPr lang="fr-FR" sz="1200" b="1" dirty="0" smtClean="0"/>
                <a:t> thermal noise</a:t>
              </a:r>
              <a:endParaRPr lang="fr-FR" sz="12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928056" y="2606618"/>
              <a:ext cx="1868411" cy="184666"/>
            </a:xfrm>
            <a:prstGeom prst="rect">
              <a:avLst/>
            </a:prstGeom>
            <a:noFill/>
          </p:spPr>
          <p:txBody>
            <a:bodyPr wrap="none" lIns="0" tIns="0" rIns="396000" bIns="0" rtlCol="0">
              <a:spAutoFit/>
            </a:bodyPr>
            <a:lstStyle/>
            <a:p>
              <a:r>
                <a:rPr lang="fr-FR" sz="1200" b="1" dirty="0" err="1" smtClean="0"/>
                <a:t>Coatings</a:t>
              </a:r>
              <a:r>
                <a:rPr lang="fr-FR" sz="1200" b="1" dirty="0" smtClean="0"/>
                <a:t> thermal noise</a:t>
              </a:r>
              <a:endParaRPr lang="fr-FR" sz="1200" b="1" dirty="0"/>
            </a:p>
          </p:txBody>
        </p:sp>
      </p:grpSp>
      <p:pic>
        <p:nvPicPr>
          <p:cNvPr id="43" name="Immagine 6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6699" y="2348974"/>
            <a:ext cx="853800" cy="2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3" y="30480"/>
            <a:ext cx="8230749" cy="32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1080" y="6065520"/>
            <a:ext cx="740664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5" y="3248473"/>
            <a:ext cx="8230749" cy="36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2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591004" y="1242332"/>
            <a:ext cx="3657600" cy="4733925"/>
            <a:chOff x="591004" y="1242332"/>
            <a:chExt cx="3657600" cy="4733925"/>
          </a:xfrm>
        </p:grpSpPr>
        <p:pic>
          <p:nvPicPr>
            <p:cNvPr id="25602" name="Picture 2" descr="Résultat de recherche d'images pour &quot;einstein wants you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04" y="1242332"/>
              <a:ext cx="3657600" cy="473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69257" y="5283201"/>
              <a:ext cx="3207657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035" y="5159829"/>
              <a:ext cx="2381538" cy="76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7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1" y="1443482"/>
            <a:ext cx="8882743" cy="3999369"/>
          </a:xfrm>
        </p:spPr>
        <p:txBody>
          <a:bodyPr/>
          <a:lstStyle/>
          <a:p>
            <a:r>
              <a:rPr lang="fr-FR" dirty="0" smtClean="0"/>
              <a:t>Où on est avec </a:t>
            </a:r>
            <a:r>
              <a:rPr lang="fr-FR" dirty="0" err="1" smtClean="0"/>
              <a:t>Virgo</a:t>
            </a:r>
            <a:r>
              <a:rPr lang="fr-FR" dirty="0" smtClean="0"/>
              <a:t> et LIGO</a:t>
            </a:r>
          </a:p>
          <a:p>
            <a:endParaRPr lang="fr-FR" dirty="0" smtClean="0"/>
          </a:p>
          <a:p>
            <a:r>
              <a:rPr lang="fr-FR" dirty="0" smtClean="0"/>
              <a:t>Pour quoi on a besoin d’un autre détecteur des OG?</a:t>
            </a:r>
          </a:p>
          <a:p>
            <a:endParaRPr lang="fr-FR" dirty="0"/>
          </a:p>
          <a:p>
            <a:r>
              <a:rPr lang="fr-FR" dirty="0" smtClean="0"/>
              <a:t>Quels sont les défis?</a:t>
            </a:r>
          </a:p>
          <a:p>
            <a:endParaRPr lang="fr-FR" dirty="0"/>
          </a:p>
          <a:p>
            <a:r>
              <a:rPr lang="fr-FR" dirty="0"/>
              <a:t>Un regard</a:t>
            </a:r>
            <a:r>
              <a:rPr lang="fr-FR" dirty="0" smtClean="0"/>
              <a:t> sur le future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1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>
            <a:normAutofit/>
          </a:bodyPr>
          <a:lstStyle/>
          <a:p>
            <a:r>
              <a:rPr lang="fr-FR" dirty="0" smtClean="0"/>
              <a:t>Campagnes </a:t>
            </a:r>
            <a:r>
              <a:rPr lang="fr-FR" dirty="0"/>
              <a:t>de prise de données </a:t>
            </a:r>
            <a:r>
              <a:rPr lang="fr-FR" dirty="0" smtClean="0"/>
              <a:t>O1 </a:t>
            </a:r>
            <a:r>
              <a:rPr lang="fr-FR" dirty="0"/>
              <a:t>et </a:t>
            </a:r>
            <a:r>
              <a:rPr lang="fr-FR" dirty="0" smtClean="0"/>
              <a:t>O2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0" y="1138688"/>
            <a:ext cx="4410364" cy="49874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4 + 9 mois </a:t>
            </a:r>
          </a:p>
          <a:p>
            <a:endParaRPr lang="fr-FR" smtClean="0"/>
          </a:p>
          <a:p>
            <a:endParaRPr lang="fr-FR" smtClean="0"/>
          </a:p>
          <a:p>
            <a:r>
              <a:rPr lang="fr-FR" smtClean="0"/>
              <a:t>Ils sont produits par fusion de corps massifs</a:t>
            </a:r>
          </a:p>
          <a:p>
            <a:pPr lvl="1"/>
            <a:r>
              <a:rPr lang="fr-FR" smtClean="0"/>
              <a:t>10 binaires de trous noires</a:t>
            </a:r>
          </a:p>
          <a:p>
            <a:pPr lvl="1"/>
            <a:r>
              <a:rPr lang="fr-FR" smtClean="0"/>
              <a:t>1 binaire d’étoiles de neutrons</a:t>
            </a:r>
          </a:p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4" b="28950"/>
          <a:stretch/>
        </p:blipFill>
        <p:spPr bwMode="auto">
          <a:xfrm>
            <a:off x="4773325" y="1088830"/>
            <a:ext cx="3677947" cy="51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2510" y="1915122"/>
            <a:ext cx="4695270" cy="431444"/>
            <a:chOff x="59472" y="5471122"/>
            <a:chExt cx="4695270" cy="431444"/>
          </a:xfrm>
        </p:grpSpPr>
        <p:grpSp>
          <p:nvGrpSpPr>
            <p:cNvPr id="10" name="Groupe 9"/>
            <p:cNvGrpSpPr/>
            <p:nvPr/>
          </p:nvGrpSpPr>
          <p:grpSpPr>
            <a:xfrm>
              <a:off x="240145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24" name="Connecteur droit 23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Connecteur droit 10"/>
            <p:cNvCxnSpPr/>
            <p:nvPr/>
          </p:nvCxnSpPr>
          <p:spPr>
            <a:xfrm>
              <a:off x="240145" y="5515517"/>
              <a:ext cx="0" cy="14496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e 11"/>
            <p:cNvGrpSpPr/>
            <p:nvPr/>
          </p:nvGrpSpPr>
          <p:grpSpPr>
            <a:xfrm>
              <a:off x="1680145" y="5515517"/>
              <a:ext cx="1440000" cy="144965"/>
              <a:chOff x="240145" y="5512420"/>
              <a:chExt cx="1440000" cy="144965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/>
            <p:cNvGrpSpPr/>
            <p:nvPr/>
          </p:nvGrpSpPr>
          <p:grpSpPr>
            <a:xfrm>
              <a:off x="3132000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20" name="Connecteur droit 19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ZoneTexte 13"/>
            <p:cNvSpPr txBox="1"/>
            <p:nvPr/>
          </p:nvSpPr>
          <p:spPr>
            <a:xfrm>
              <a:off x="5947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2015</a:t>
              </a:r>
              <a:endParaRPr lang="fr-FR" sz="14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49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2016</a:t>
              </a:r>
              <a:endParaRPr lang="fr-FR" sz="14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93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2017</a:t>
              </a:r>
              <a:endParaRPr lang="fr-FR" sz="14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389257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2018</a:t>
              </a:r>
              <a:endParaRPr lang="fr-FR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26995" y="5479999"/>
              <a:ext cx="4788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78944" y="5471122"/>
              <a:ext cx="108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27" name="Groupe 26"/>
          <p:cNvGrpSpPr/>
          <p:nvPr/>
        </p:nvGrpSpPr>
        <p:grpSpPr>
          <a:xfrm>
            <a:off x="917105" y="1921522"/>
            <a:ext cx="2207933" cy="730196"/>
            <a:chOff x="917105" y="1921522"/>
            <a:chExt cx="2207933" cy="730196"/>
          </a:xfrm>
        </p:grpSpPr>
        <p:sp>
          <p:nvSpPr>
            <p:cNvPr id="28" name="Étoile à 5 branches 27"/>
            <p:cNvSpPr/>
            <p:nvPr/>
          </p:nvSpPr>
          <p:spPr>
            <a:xfrm>
              <a:off x="1218433" y="1921522"/>
              <a:ext cx="203200" cy="203200"/>
            </a:xfrm>
            <a:prstGeom prst="star5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058575" y="2282386"/>
              <a:ext cx="2066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Première détection!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917105" y="2169671"/>
              <a:ext cx="2074985" cy="416620"/>
            </a:xfrm>
            <a:custGeom>
              <a:avLst/>
              <a:gdLst>
                <a:gd name="connsiteX0" fmla="*/ 2074985 w 2074985"/>
                <a:gd name="connsiteY0" fmla="*/ 416620 h 416620"/>
                <a:gd name="connsiteX1" fmla="*/ 0 w 2074985"/>
                <a:gd name="connsiteY1" fmla="*/ 416620 h 416620"/>
                <a:gd name="connsiteX2" fmla="*/ 308407 w 2074985"/>
                <a:gd name="connsiteY2" fmla="*/ 0 h 41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4985" h="416620">
                  <a:moveTo>
                    <a:pt x="2074985" y="416620"/>
                  </a:moveTo>
                  <a:lnTo>
                    <a:pt x="0" y="416620"/>
                  </a:lnTo>
                  <a:lnTo>
                    <a:pt x="308407" y="0"/>
                  </a:lnTo>
                </a:path>
              </a:pathLst>
            </a:cu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08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10.02.2020</a:t>
            </a:r>
            <a:endParaRPr lang="fr-FR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</p:spPr>
        <p:txBody>
          <a:bodyPr/>
          <a:lstStyle/>
          <a:p>
            <a:r>
              <a:rPr lang="fr-FR" dirty="0" smtClean="0"/>
              <a:t>Le signaux</a:t>
            </a:r>
            <a:endParaRPr lang="fr-FR" dirty="0"/>
          </a:p>
        </p:txBody>
      </p:sp>
      <p:pic>
        <p:nvPicPr>
          <p:cNvPr id="7" name="Picture 2" descr="https://dcc.ligo.org/GWTC-1-chir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018308"/>
            <a:ext cx="9139137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bg2">
              <a:lumMod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35975</TotalTime>
  <Words>2430</Words>
  <Application>Microsoft Office PowerPoint</Application>
  <PresentationFormat>Affichage à l'écran (4:3)</PresentationFormat>
  <Paragraphs>604</Paragraphs>
  <Slides>62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Ondes Gravitationnelles:  Einstein Telescope et la nouvelle génération des détecteurs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la présentation</vt:lpstr>
      <vt:lpstr>Campagnes de prise de données O1 et O2</vt:lpstr>
      <vt:lpstr>Le signaux</vt:lpstr>
      <vt:lpstr>Un joli dessin animé!</vt:lpstr>
      <vt:lpstr>Présentation PowerPoint</vt:lpstr>
      <vt:lpstr>La performance des 3 détecteurs en O2</vt:lpstr>
      <vt:lpstr>Un réseau de détecteurs</vt:lpstr>
      <vt:lpstr>Présentation PowerPoint</vt:lpstr>
      <vt:lpstr>Campagne de prise de données O3</vt:lpstr>
      <vt:lpstr>La performance des 3 détecteurs en O3</vt:lpstr>
      <vt:lpstr>La performance de Virgo au 07.02.2020</vt:lpstr>
      <vt:lpstr>La collaboration Virgo</vt:lpstr>
      <vt:lpstr>Les collaborations</vt:lpstr>
      <vt:lpstr>Présentation PowerPoint</vt:lpstr>
      <vt:lpstr>Les collaborations</vt:lpstr>
      <vt:lpstr>Présentation PowerPoint</vt:lpstr>
      <vt:lpstr>Les upgrades en cours</vt:lpstr>
      <vt:lpstr>Plan de la présentation</vt:lpstr>
      <vt:lpstr>2 ou 3 trucs sur les OG: Polarisation linéaire</vt:lpstr>
      <vt:lpstr>2 ou 3 trucs sur les OG: Polarisation circulaire</vt:lpstr>
      <vt:lpstr>L’information de la binaire contenu dans l’OG</vt:lpstr>
      <vt:lpstr>Pourquoi une nouvelle génération de détecteurs</vt:lpstr>
      <vt:lpstr>ET en comparaison de AdV+</vt:lpstr>
      <vt:lpstr>Thématiques scientifiques propre aux OG</vt:lpstr>
      <vt:lpstr>3G Science Book</vt:lpstr>
      <vt:lpstr>Équation d’état d’une étoile à neutrons</vt:lpstr>
      <vt:lpstr>EoS NS et OG</vt:lpstr>
      <vt:lpstr>ET will detect BH well beyond the SFR peak 𝑧~2</vt:lpstr>
      <vt:lpstr>Testing GR at the highest curvatures</vt:lpstr>
      <vt:lpstr>Théories alternatives de la gravité</vt:lpstr>
      <vt:lpstr>Effondrement de noyau supernova</vt:lpstr>
      <vt:lpstr>Plan de la présentation</vt:lpstr>
      <vt:lpstr>L’infrastructure géante souterrain</vt:lpstr>
      <vt:lpstr>Plusieurs tuyaux dans les tunnels </vt:lpstr>
      <vt:lpstr>Les différents interféromètres</vt:lpstr>
      <vt:lpstr>Les défies technologiques</vt:lpstr>
      <vt:lpstr>Les bruits thermiques dans les masses de test</vt:lpstr>
      <vt:lpstr>L’origine du bruit thermique dans les couches</vt:lpstr>
      <vt:lpstr>Stratégies pour la réduction du bruit des couches</vt:lpstr>
      <vt:lpstr>Les défis des substrats des miroirs</vt:lpstr>
      <vt:lpstr>Le matériau du miroir n’a pas été encore trouvé </vt:lpstr>
      <vt:lpstr>Le four de OSAG</vt:lpstr>
      <vt:lpstr>Plan de la présentation</vt:lpstr>
      <vt:lpstr>Présentation PowerPoint</vt:lpstr>
      <vt:lpstr> La collaboration ET</vt:lpstr>
      <vt:lpstr>The ESFRI roadmap</vt:lpstr>
      <vt:lpstr>The ESFRI roadmap</vt:lpstr>
      <vt:lpstr>Contacts between ET and CERN</vt:lpstr>
      <vt:lpstr>Contacts between ET and CERN</vt:lpstr>
      <vt:lpstr>Le future de l’Astronomie Gravitationnelle</vt:lpstr>
      <vt:lpstr>À l’écoute de tout l’Univers visible</vt:lpstr>
      <vt:lpstr>La complémentarité des détecteurs</vt:lpstr>
      <vt:lpstr>Crédits</vt:lpstr>
      <vt:lpstr>Quelque bruit fondamentale</vt:lpstr>
      <vt:lpstr>Présentation PowerPoint</vt:lpstr>
      <vt:lpstr>Présentation PowerPoint</vt:lpstr>
    </vt:vector>
  </TitlesOfParts>
  <Company>CNRS - LMA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geppo</dc:creator>
  <cp:lastModifiedBy>geppo</cp:lastModifiedBy>
  <cp:revision>477</cp:revision>
  <dcterms:created xsi:type="dcterms:W3CDTF">2015-11-30T03:03:09Z</dcterms:created>
  <dcterms:modified xsi:type="dcterms:W3CDTF">2020-02-10T07:26:43Z</dcterms:modified>
</cp:coreProperties>
</file>