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45"/>
  </p:notesMasterIdLst>
  <p:handoutMasterIdLst>
    <p:handoutMasterId r:id="rId46"/>
  </p:handoutMasterIdLst>
  <p:sldIdLst>
    <p:sldId id="256" r:id="rId2"/>
    <p:sldId id="276" r:id="rId3"/>
    <p:sldId id="258" r:id="rId4"/>
    <p:sldId id="277" r:id="rId5"/>
    <p:sldId id="278" r:id="rId6"/>
    <p:sldId id="279" r:id="rId7"/>
    <p:sldId id="299" r:id="rId8"/>
    <p:sldId id="280" r:id="rId9"/>
    <p:sldId id="298" r:id="rId10"/>
    <p:sldId id="297" r:id="rId11"/>
    <p:sldId id="260" r:id="rId12"/>
    <p:sldId id="300" r:id="rId13"/>
    <p:sldId id="261" r:id="rId14"/>
    <p:sldId id="262" r:id="rId15"/>
    <p:sldId id="263" r:id="rId16"/>
    <p:sldId id="281" r:id="rId17"/>
    <p:sldId id="282" r:id="rId18"/>
    <p:sldId id="283" r:id="rId19"/>
    <p:sldId id="284" r:id="rId20"/>
    <p:sldId id="285" r:id="rId21"/>
    <p:sldId id="286" r:id="rId22"/>
    <p:sldId id="287" r:id="rId23"/>
    <p:sldId id="288" r:id="rId24"/>
    <p:sldId id="289" r:id="rId25"/>
    <p:sldId id="290" r:id="rId26"/>
    <p:sldId id="264" r:id="rId27"/>
    <p:sldId id="265" r:id="rId28"/>
    <p:sldId id="266" r:id="rId29"/>
    <p:sldId id="267" r:id="rId30"/>
    <p:sldId id="268" r:id="rId31"/>
    <p:sldId id="269" r:id="rId32"/>
    <p:sldId id="301" r:id="rId33"/>
    <p:sldId id="272" r:id="rId34"/>
    <p:sldId id="270" r:id="rId35"/>
    <p:sldId id="271" r:id="rId36"/>
    <p:sldId id="274" r:id="rId37"/>
    <p:sldId id="273" r:id="rId38"/>
    <p:sldId id="292" r:id="rId39"/>
    <p:sldId id="293" r:id="rId40"/>
    <p:sldId id="294" r:id="rId41"/>
    <p:sldId id="295" r:id="rId42"/>
    <p:sldId id="296" r:id="rId43"/>
    <p:sldId id="291" r:id="rId4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CC"/>
    <a:srgbClr val="00B4CD"/>
    <a:srgbClr val="1735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4" autoAdjust="0"/>
    <p:restoredTop sz="94611" autoAdjust="0"/>
  </p:normalViewPr>
  <p:slideViewPr>
    <p:cSldViewPr>
      <p:cViewPr varScale="1">
        <p:scale>
          <a:sx n="98" d="100"/>
          <a:sy n="98" d="100"/>
        </p:scale>
        <p:origin x="726"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396"/>
    </p:cViewPr>
  </p:sorterViewPr>
  <p:notesViewPr>
    <p:cSldViewPr>
      <p:cViewPr varScale="1">
        <p:scale>
          <a:sx n="88" d="100"/>
          <a:sy n="88" d="100"/>
        </p:scale>
        <p:origin x="382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gif"/><Relationship Id="rId1" Type="http://schemas.openxmlformats.org/officeDocument/2006/relationships/image" Target="../media/image75.jpeg"/></Relationships>
</file>

<file path=ppt/diagrams/_rels/data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 Id="rId4" Type="http://schemas.openxmlformats.org/officeDocument/2006/relationships/image" Target="../media/image8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gif"/><Relationship Id="rId1" Type="http://schemas.openxmlformats.org/officeDocument/2006/relationships/image" Target="../media/image7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 Id="rId4" Type="http://schemas.openxmlformats.org/officeDocument/2006/relationships/image" Target="../media/image8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56CDB7-9A9C-4239-BDB5-FBCBA2682C9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fr-FR"/>
        </a:p>
      </dgm:t>
    </dgm:pt>
    <dgm:pt modelId="{00FEED19-F7EB-46EF-9884-8ACBDC01F032}">
      <dgm:prSet phldrT="[Texte]"/>
      <dgm:spPr>
        <a:noFill/>
        <a:ln>
          <a:solidFill>
            <a:srgbClr val="00B4CD"/>
          </a:solidFill>
        </a:ln>
      </dgm:spPr>
      <dgm:t>
        <a:bodyPr/>
        <a:lstStyle/>
        <a:p>
          <a:r>
            <a:rPr lang="fr-FR" dirty="0" smtClean="0">
              <a:solidFill>
                <a:schemeClr val="tx1"/>
              </a:solidFill>
            </a:rPr>
            <a:t>Support administratif</a:t>
          </a:r>
          <a:endParaRPr lang="fr-FR" dirty="0">
            <a:solidFill>
              <a:schemeClr val="tx1"/>
            </a:solidFill>
          </a:endParaRPr>
        </a:p>
      </dgm:t>
    </dgm:pt>
    <dgm:pt modelId="{9BDEB8A9-108D-4004-BC6C-F499FA56B40C}" type="parTrans" cxnId="{6812C494-0DBA-42DB-BF9A-68BFD878E9DE}">
      <dgm:prSet/>
      <dgm:spPr/>
      <dgm:t>
        <a:bodyPr/>
        <a:lstStyle/>
        <a:p>
          <a:endParaRPr lang="fr-FR"/>
        </a:p>
      </dgm:t>
    </dgm:pt>
    <dgm:pt modelId="{908E6E75-F571-4F59-AB16-06CF3667CFF3}" type="sibTrans" cxnId="{6812C494-0DBA-42DB-BF9A-68BFD878E9DE}">
      <dgm:prSet/>
      <dgm:spPr/>
      <dgm:t>
        <a:bodyPr/>
        <a:lstStyle/>
        <a:p>
          <a:endParaRPr lang="fr-FR"/>
        </a:p>
      </dgm:t>
    </dgm:pt>
    <dgm:pt modelId="{0D5B2D0C-C8D2-4A12-AB14-EAB5BBFABAE8}">
      <dgm:prSet phldrT="[Texte]"/>
      <dgm:spPr>
        <a:noFill/>
        <a:ln>
          <a:solidFill>
            <a:srgbClr val="00B4CD"/>
          </a:solidFill>
        </a:ln>
      </dgm:spPr>
      <dgm:t>
        <a:bodyPr/>
        <a:lstStyle/>
        <a:p>
          <a:r>
            <a:rPr lang="fr-FR" dirty="0" smtClean="0">
              <a:solidFill>
                <a:schemeClr val="tx1"/>
              </a:solidFill>
            </a:rPr>
            <a:t>Ressources humaines</a:t>
          </a:r>
          <a:endParaRPr lang="fr-FR" dirty="0">
            <a:solidFill>
              <a:schemeClr val="tx1"/>
            </a:solidFill>
          </a:endParaRPr>
        </a:p>
      </dgm:t>
    </dgm:pt>
    <dgm:pt modelId="{2B1F56CE-8881-495E-AFD3-9C36C47D2C2F}" type="parTrans" cxnId="{DD6ED30E-BB58-4F85-9DB9-DA3A20FA5843}">
      <dgm:prSet/>
      <dgm:spPr/>
      <dgm:t>
        <a:bodyPr/>
        <a:lstStyle/>
        <a:p>
          <a:endParaRPr lang="fr-FR"/>
        </a:p>
      </dgm:t>
    </dgm:pt>
    <dgm:pt modelId="{BCCF238A-0B14-4EFF-ABE7-D5B8B1BD0DF9}" type="sibTrans" cxnId="{DD6ED30E-BB58-4F85-9DB9-DA3A20FA5843}">
      <dgm:prSet/>
      <dgm:spPr/>
      <dgm:t>
        <a:bodyPr/>
        <a:lstStyle/>
        <a:p>
          <a:endParaRPr lang="fr-FR"/>
        </a:p>
      </dgm:t>
    </dgm:pt>
    <dgm:pt modelId="{D1F48836-7B43-4094-B7D0-DF12F1323B08}">
      <dgm:prSet phldrT="[Texte]"/>
      <dgm:spPr>
        <a:noFill/>
        <a:ln>
          <a:solidFill>
            <a:srgbClr val="00B4CD"/>
          </a:solidFill>
        </a:ln>
      </dgm:spPr>
      <dgm:t>
        <a:bodyPr/>
        <a:lstStyle/>
        <a:p>
          <a:r>
            <a:rPr lang="fr-FR" dirty="0" smtClean="0">
              <a:solidFill>
                <a:schemeClr val="tx1"/>
              </a:solidFill>
            </a:rPr>
            <a:t>Assistance de direction, communication…</a:t>
          </a:r>
          <a:endParaRPr lang="fr-FR" dirty="0">
            <a:solidFill>
              <a:schemeClr val="tx1"/>
            </a:solidFill>
          </a:endParaRPr>
        </a:p>
      </dgm:t>
    </dgm:pt>
    <dgm:pt modelId="{860E3F42-3C83-471C-BD93-789D8EDEEC20}" type="parTrans" cxnId="{A410B5C3-B5C8-48D0-A78D-5C4936487E91}">
      <dgm:prSet/>
      <dgm:spPr/>
      <dgm:t>
        <a:bodyPr/>
        <a:lstStyle/>
        <a:p>
          <a:endParaRPr lang="fr-FR"/>
        </a:p>
      </dgm:t>
    </dgm:pt>
    <dgm:pt modelId="{31D19AC6-D410-4C92-B36A-AFF0C24B9422}" type="sibTrans" cxnId="{A410B5C3-B5C8-48D0-A78D-5C4936487E91}">
      <dgm:prSet/>
      <dgm:spPr/>
      <dgm:t>
        <a:bodyPr/>
        <a:lstStyle/>
        <a:p>
          <a:endParaRPr lang="fr-FR"/>
        </a:p>
      </dgm:t>
    </dgm:pt>
    <dgm:pt modelId="{052DB002-793B-4A87-80A0-3ABDA265DB47}">
      <dgm:prSet phldrT="[Texte]"/>
      <dgm:spPr>
        <a:noFill/>
        <a:ln>
          <a:solidFill>
            <a:srgbClr val="00B4CD"/>
          </a:solidFill>
        </a:ln>
      </dgm:spPr>
      <dgm:t>
        <a:bodyPr/>
        <a:lstStyle/>
        <a:p>
          <a:r>
            <a:rPr lang="fr-FR" dirty="0" smtClean="0">
              <a:solidFill>
                <a:schemeClr val="tx1"/>
              </a:solidFill>
            </a:rPr>
            <a:t>Ingénierie</a:t>
          </a:r>
          <a:endParaRPr lang="fr-FR" dirty="0">
            <a:solidFill>
              <a:schemeClr val="tx1"/>
            </a:solidFill>
          </a:endParaRPr>
        </a:p>
      </dgm:t>
    </dgm:pt>
    <dgm:pt modelId="{0DF460BA-0D5E-4A38-9126-261DD16D5068}" type="parTrans" cxnId="{27CA16F1-20D1-4A32-9399-C2B31F5172ED}">
      <dgm:prSet/>
      <dgm:spPr/>
      <dgm:t>
        <a:bodyPr/>
        <a:lstStyle/>
        <a:p>
          <a:endParaRPr lang="fr-FR"/>
        </a:p>
      </dgm:t>
    </dgm:pt>
    <dgm:pt modelId="{9C6BAAE6-A0C9-4809-8286-DF092754ABF3}" type="sibTrans" cxnId="{27CA16F1-20D1-4A32-9399-C2B31F5172ED}">
      <dgm:prSet/>
      <dgm:spPr/>
      <dgm:t>
        <a:bodyPr/>
        <a:lstStyle/>
        <a:p>
          <a:endParaRPr lang="fr-FR"/>
        </a:p>
      </dgm:t>
    </dgm:pt>
    <dgm:pt modelId="{AEFF1164-8B1D-4A4B-A539-3ABC87E86834}">
      <dgm:prSet phldrT="[Texte]"/>
      <dgm:spPr>
        <a:noFill/>
        <a:ln>
          <a:solidFill>
            <a:srgbClr val="00B4CD"/>
          </a:solidFill>
        </a:ln>
      </dgm:spPr>
      <dgm:t>
        <a:bodyPr/>
        <a:lstStyle/>
        <a:p>
          <a:r>
            <a:rPr lang="fr-FR" dirty="0" smtClean="0">
              <a:solidFill>
                <a:schemeClr val="tx1"/>
              </a:solidFill>
            </a:rPr>
            <a:t>Conception assistée par ordinateur</a:t>
          </a:r>
          <a:endParaRPr lang="fr-FR" dirty="0">
            <a:solidFill>
              <a:schemeClr val="tx1"/>
            </a:solidFill>
          </a:endParaRPr>
        </a:p>
      </dgm:t>
    </dgm:pt>
    <dgm:pt modelId="{A3516866-D821-4E69-A352-8D7B7D2C82FE}" type="parTrans" cxnId="{154903F0-D114-4D23-8C6B-3BC22FC49231}">
      <dgm:prSet/>
      <dgm:spPr/>
      <dgm:t>
        <a:bodyPr/>
        <a:lstStyle/>
        <a:p>
          <a:endParaRPr lang="fr-FR"/>
        </a:p>
      </dgm:t>
    </dgm:pt>
    <dgm:pt modelId="{D95F0917-878E-4FA9-8567-17AE0A2ACD50}" type="sibTrans" cxnId="{154903F0-D114-4D23-8C6B-3BC22FC49231}">
      <dgm:prSet/>
      <dgm:spPr/>
      <dgm:t>
        <a:bodyPr/>
        <a:lstStyle/>
        <a:p>
          <a:endParaRPr lang="fr-FR"/>
        </a:p>
      </dgm:t>
    </dgm:pt>
    <dgm:pt modelId="{D9F1204A-1689-49B8-ADF3-0115BA82C0DB}">
      <dgm:prSet phldrT="[Texte]"/>
      <dgm:spPr>
        <a:noFill/>
        <a:ln>
          <a:solidFill>
            <a:srgbClr val="00B4CD"/>
          </a:solidFill>
        </a:ln>
      </dgm:spPr>
      <dgm:t>
        <a:bodyPr/>
        <a:lstStyle/>
        <a:p>
          <a:r>
            <a:rPr lang="fr-FR" dirty="0" smtClean="0">
              <a:solidFill>
                <a:schemeClr val="tx1"/>
              </a:solidFill>
            </a:rPr>
            <a:t>Technique</a:t>
          </a:r>
          <a:endParaRPr lang="fr-FR" dirty="0">
            <a:solidFill>
              <a:schemeClr val="tx1"/>
            </a:solidFill>
          </a:endParaRPr>
        </a:p>
      </dgm:t>
    </dgm:pt>
    <dgm:pt modelId="{540D6E5C-F642-4A4E-9C7B-AB40A1079301}" type="parTrans" cxnId="{1374D092-6F40-4E22-949B-4911CCB8A55A}">
      <dgm:prSet/>
      <dgm:spPr/>
      <dgm:t>
        <a:bodyPr/>
        <a:lstStyle/>
        <a:p>
          <a:endParaRPr lang="fr-FR"/>
        </a:p>
      </dgm:t>
    </dgm:pt>
    <dgm:pt modelId="{C6A0D9C0-2C8F-4E77-A090-F494B299577C}" type="sibTrans" cxnId="{1374D092-6F40-4E22-949B-4911CCB8A55A}">
      <dgm:prSet/>
      <dgm:spPr/>
      <dgm:t>
        <a:bodyPr/>
        <a:lstStyle/>
        <a:p>
          <a:endParaRPr lang="fr-FR"/>
        </a:p>
      </dgm:t>
    </dgm:pt>
    <dgm:pt modelId="{FB4B487B-82D3-487B-8F26-7C3A702AF129}">
      <dgm:prSet phldrT="[Texte]"/>
      <dgm:spPr>
        <a:noFill/>
        <a:ln>
          <a:solidFill>
            <a:srgbClr val="00B4CD"/>
          </a:solidFill>
        </a:ln>
      </dgm:spPr>
      <dgm:t>
        <a:bodyPr/>
        <a:lstStyle/>
        <a:p>
          <a:r>
            <a:rPr lang="fr-FR" dirty="0" smtClean="0">
              <a:solidFill>
                <a:schemeClr val="tx1"/>
              </a:solidFill>
            </a:rPr>
            <a:t>Fabrication de pièces</a:t>
          </a:r>
          <a:endParaRPr lang="fr-FR" dirty="0">
            <a:solidFill>
              <a:schemeClr val="tx1"/>
            </a:solidFill>
          </a:endParaRPr>
        </a:p>
      </dgm:t>
    </dgm:pt>
    <dgm:pt modelId="{8EFDCDD6-8BAF-43D0-A010-6EA5A165FB4C}" type="parTrans" cxnId="{1E6C328A-02DE-4154-9D32-512578F92686}">
      <dgm:prSet/>
      <dgm:spPr/>
      <dgm:t>
        <a:bodyPr/>
        <a:lstStyle/>
        <a:p>
          <a:endParaRPr lang="fr-FR"/>
        </a:p>
      </dgm:t>
    </dgm:pt>
    <dgm:pt modelId="{6307866B-7198-43E3-8B78-16D199B5668C}" type="sibTrans" cxnId="{1E6C328A-02DE-4154-9D32-512578F92686}">
      <dgm:prSet/>
      <dgm:spPr/>
      <dgm:t>
        <a:bodyPr/>
        <a:lstStyle/>
        <a:p>
          <a:endParaRPr lang="fr-FR"/>
        </a:p>
      </dgm:t>
    </dgm:pt>
    <dgm:pt modelId="{C19B3EBA-BD3C-4874-B7C1-D83079B4CBC5}">
      <dgm:prSet phldrT="[Texte]"/>
      <dgm:spPr>
        <a:noFill/>
        <a:ln>
          <a:solidFill>
            <a:srgbClr val="00B4CD"/>
          </a:solidFill>
        </a:ln>
      </dgm:spPr>
      <dgm:t>
        <a:bodyPr/>
        <a:lstStyle/>
        <a:p>
          <a:r>
            <a:rPr lang="fr-FR" dirty="0" smtClean="0">
              <a:solidFill>
                <a:schemeClr val="tx1"/>
              </a:solidFill>
            </a:rPr>
            <a:t>Gestion des commandes et missions</a:t>
          </a:r>
          <a:endParaRPr lang="fr-FR" dirty="0">
            <a:solidFill>
              <a:schemeClr val="tx1"/>
            </a:solidFill>
          </a:endParaRPr>
        </a:p>
      </dgm:t>
    </dgm:pt>
    <dgm:pt modelId="{059567A1-63DC-4351-99A3-FAAC768ACD67}" type="parTrans" cxnId="{0E46C859-4032-41C7-958B-E2A6578E1F2B}">
      <dgm:prSet/>
      <dgm:spPr/>
      <dgm:t>
        <a:bodyPr/>
        <a:lstStyle/>
        <a:p>
          <a:endParaRPr lang="fr-FR"/>
        </a:p>
      </dgm:t>
    </dgm:pt>
    <dgm:pt modelId="{ABB948C6-B8EC-4AF7-AC52-6A01CAAEA211}" type="sibTrans" cxnId="{0E46C859-4032-41C7-958B-E2A6578E1F2B}">
      <dgm:prSet/>
      <dgm:spPr/>
      <dgm:t>
        <a:bodyPr/>
        <a:lstStyle/>
        <a:p>
          <a:endParaRPr lang="fr-FR"/>
        </a:p>
      </dgm:t>
    </dgm:pt>
    <dgm:pt modelId="{3513690E-4EE0-4B70-A32D-F07EC996982A}">
      <dgm:prSet phldrT="[Texte]"/>
      <dgm:spPr>
        <a:noFill/>
        <a:ln>
          <a:solidFill>
            <a:srgbClr val="00B4CD"/>
          </a:solidFill>
        </a:ln>
      </dgm:spPr>
      <dgm:t>
        <a:bodyPr/>
        <a:lstStyle/>
        <a:p>
          <a:r>
            <a:rPr lang="fr-FR" dirty="0" smtClean="0">
              <a:solidFill>
                <a:schemeClr val="tx1"/>
              </a:solidFill>
            </a:rPr>
            <a:t>Programmation</a:t>
          </a:r>
          <a:endParaRPr lang="fr-FR" dirty="0">
            <a:solidFill>
              <a:schemeClr val="tx1"/>
            </a:solidFill>
          </a:endParaRPr>
        </a:p>
      </dgm:t>
    </dgm:pt>
    <dgm:pt modelId="{84EC6991-03B0-4712-B2D8-90E881AC370E}" type="parTrans" cxnId="{B728EC3C-A33E-46B5-93E5-B4E254EA1E09}">
      <dgm:prSet/>
      <dgm:spPr/>
      <dgm:t>
        <a:bodyPr/>
        <a:lstStyle/>
        <a:p>
          <a:endParaRPr lang="fr-FR"/>
        </a:p>
      </dgm:t>
    </dgm:pt>
    <dgm:pt modelId="{83F96062-36FE-4D2A-AE66-3BC351B02DFD}" type="sibTrans" cxnId="{B728EC3C-A33E-46B5-93E5-B4E254EA1E09}">
      <dgm:prSet/>
      <dgm:spPr/>
      <dgm:t>
        <a:bodyPr/>
        <a:lstStyle/>
        <a:p>
          <a:endParaRPr lang="fr-FR"/>
        </a:p>
      </dgm:t>
    </dgm:pt>
    <dgm:pt modelId="{CCA8C565-2C19-461B-8BB1-F67135FFEAB3}">
      <dgm:prSet phldrT="[Texte]"/>
      <dgm:spPr>
        <a:noFill/>
        <a:ln>
          <a:solidFill>
            <a:srgbClr val="00B4CD"/>
          </a:solidFill>
        </a:ln>
      </dgm:spPr>
      <dgm:t>
        <a:bodyPr/>
        <a:lstStyle/>
        <a:p>
          <a:r>
            <a:rPr lang="fr-FR" dirty="0" smtClean="0">
              <a:solidFill>
                <a:schemeClr val="tx1"/>
              </a:solidFill>
            </a:rPr>
            <a:t>Conception de circuits électroniques…</a:t>
          </a:r>
          <a:endParaRPr lang="fr-FR" dirty="0">
            <a:solidFill>
              <a:schemeClr val="tx1"/>
            </a:solidFill>
          </a:endParaRPr>
        </a:p>
      </dgm:t>
    </dgm:pt>
    <dgm:pt modelId="{6822BCDB-E87B-489A-968F-3A49073ECBD2}" type="parTrans" cxnId="{1C33BDA0-FE47-4566-A13B-49D596325C6D}">
      <dgm:prSet/>
      <dgm:spPr/>
      <dgm:t>
        <a:bodyPr/>
        <a:lstStyle/>
        <a:p>
          <a:endParaRPr lang="fr-FR"/>
        </a:p>
      </dgm:t>
    </dgm:pt>
    <dgm:pt modelId="{1CF4E23C-5FD2-48F4-B134-24C174AFF0CF}" type="sibTrans" cxnId="{1C33BDA0-FE47-4566-A13B-49D596325C6D}">
      <dgm:prSet/>
      <dgm:spPr/>
      <dgm:t>
        <a:bodyPr/>
        <a:lstStyle/>
        <a:p>
          <a:endParaRPr lang="fr-FR"/>
        </a:p>
      </dgm:t>
    </dgm:pt>
    <dgm:pt modelId="{6C677EF7-75EA-4FBB-80FD-CF7D5E0A3A48}">
      <dgm:prSet phldrT="[Texte]"/>
      <dgm:spPr>
        <a:noFill/>
        <a:ln>
          <a:solidFill>
            <a:srgbClr val="00B4CD"/>
          </a:solidFill>
        </a:ln>
      </dgm:spPr>
      <dgm:t>
        <a:bodyPr/>
        <a:lstStyle/>
        <a:p>
          <a:r>
            <a:rPr lang="fr-FR" dirty="0" smtClean="0">
              <a:solidFill>
                <a:schemeClr val="tx1"/>
              </a:solidFill>
            </a:rPr>
            <a:t>Montage d’instruments scientifiques</a:t>
          </a:r>
          <a:endParaRPr lang="fr-FR" dirty="0">
            <a:solidFill>
              <a:schemeClr val="tx1"/>
            </a:solidFill>
          </a:endParaRPr>
        </a:p>
      </dgm:t>
    </dgm:pt>
    <dgm:pt modelId="{CEC598EF-EF21-43B3-ACF8-25A12E786651}" type="parTrans" cxnId="{E0CD1D14-B6E1-4D05-81C0-1C17CECBA01A}">
      <dgm:prSet/>
      <dgm:spPr/>
      <dgm:t>
        <a:bodyPr/>
        <a:lstStyle/>
        <a:p>
          <a:endParaRPr lang="fr-FR"/>
        </a:p>
      </dgm:t>
    </dgm:pt>
    <dgm:pt modelId="{D84214DE-51DB-4E1A-978D-1D73009A811A}" type="sibTrans" cxnId="{E0CD1D14-B6E1-4D05-81C0-1C17CECBA01A}">
      <dgm:prSet/>
      <dgm:spPr/>
      <dgm:t>
        <a:bodyPr/>
        <a:lstStyle/>
        <a:p>
          <a:endParaRPr lang="fr-FR"/>
        </a:p>
      </dgm:t>
    </dgm:pt>
    <dgm:pt modelId="{2D73989B-6843-48F0-B1C0-A9A21E1A9121}">
      <dgm:prSet phldrT="[Texte]"/>
      <dgm:spPr>
        <a:noFill/>
        <a:ln>
          <a:solidFill>
            <a:srgbClr val="00B4CD"/>
          </a:solidFill>
        </a:ln>
      </dgm:spPr>
      <dgm:t>
        <a:bodyPr/>
        <a:lstStyle/>
        <a:p>
          <a:r>
            <a:rPr lang="fr-FR" dirty="0" smtClean="0">
              <a:solidFill>
                <a:schemeClr val="tx1"/>
              </a:solidFill>
            </a:rPr>
            <a:t>Maintenance des équipements…</a:t>
          </a:r>
          <a:endParaRPr lang="fr-FR" dirty="0">
            <a:solidFill>
              <a:schemeClr val="tx1"/>
            </a:solidFill>
          </a:endParaRPr>
        </a:p>
      </dgm:t>
    </dgm:pt>
    <dgm:pt modelId="{7EB037F3-3875-4CA7-A084-1C4E9DEAB1F6}" type="parTrans" cxnId="{6C85A03F-FA41-4EC9-AAC8-2D94ABBC6787}">
      <dgm:prSet/>
      <dgm:spPr/>
      <dgm:t>
        <a:bodyPr/>
        <a:lstStyle/>
        <a:p>
          <a:endParaRPr lang="fr-FR"/>
        </a:p>
      </dgm:t>
    </dgm:pt>
    <dgm:pt modelId="{C2D16AA1-5E66-48DE-8182-7917A39F86A4}" type="sibTrans" cxnId="{6C85A03F-FA41-4EC9-AAC8-2D94ABBC6787}">
      <dgm:prSet/>
      <dgm:spPr/>
      <dgm:t>
        <a:bodyPr/>
        <a:lstStyle/>
        <a:p>
          <a:endParaRPr lang="fr-FR"/>
        </a:p>
      </dgm:t>
    </dgm:pt>
    <dgm:pt modelId="{3A5FE2B9-0E78-4F73-A50E-A4646718F1F4}" type="pres">
      <dgm:prSet presAssocID="{AE56CDB7-9A9C-4239-BDB5-FBCBA2682C97}" presName="linear" presStyleCnt="0">
        <dgm:presLayoutVars>
          <dgm:dir/>
          <dgm:resizeHandles val="exact"/>
        </dgm:presLayoutVars>
      </dgm:prSet>
      <dgm:spPr/>
      <dgm:t>
        <a:bodyPr/>
        <a:lstStyle/>
        <a:p>
          <a:endParaRPr lang="fr-FR"/>
        </a:p>
      </dgm:t>
    </dgm:pt>
    <dgm:pt modelId="{B8B468D4-0AE4-42ED-BDD1-40C5FF346CFD}" type="pres">
      <dgm:prSet presAssocID="{00FEED19-F7EB-46EF-9884-8ACBDC01F032}" presName="comp" presStyleCnt="0"/>
      <dgm:spPr/>
    </dgm:pt>
    <dgm:pt modelId="{92D83E69-F6CF-4A8F-998B-FFDF5539456A}" type="pres">
      <dgm:prSet presAssocID="{00FEED19-F7EB-46EF-9884-8ACBDC01F032}" presName="box" presStyleLbl="node1" presStyleIdx="0" presStyleCnt="3"/>
      <dgm:spPr/>
      <dgm:t>
        <a:bodyPr/>
        <a:lstStyle/>
        <a:p>
          <a:endParaRPr lang="fr-FR"/>
        </a:p>
      </dgm:t>
    </dgm:pt>
    <dgm:pt modelId="{735980BE-2264-4677-9B4E-F7D38BBF0589}" type="pres">
      <dgm:prSet presAssocID="{00FEED19-F7EB-46EF-9884-8ACBDC01F032}"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t>
        <a:bodyPr/>
        <a:lstStyle/>
        <a:p>
          <a:endParaRPr lang="fr-FR"/>
        </a:p>
      </dgm:t>
    </dgm:pt>
    <dgm:pt modelId="{4011EBFE-284E-4F4E-92BB-D0860BDC4B43}" type="pres">
      <dgm:prSet presAssocID="{00FEED19-F7EB-46EF-9884-8ACBDC01F032}" presName="text" presStyleLbl="node1" presStyleIdx="0" presStyleCnt="3">
        <dgm:presLayoutVars>
          <dgm:bulletEnabled val="1"/>
        </dgm:presLayoutVars>
      </dgm:prSet>
      <dgm:spPr/>
      <dgm:t>
        <a:bodyPr/>
        <a:lstStyle/>
        <a:p>
          <a:endParaRPr lang="fr-FR"/>
        </a:p>
      </dgm:t>
    </dgm:pt>
    <dgm:pt modelId="{A69B5BF1-0BC6-4A89-A067-66E781CE5927}" type="pres">
      <dgm:prSet presAssocID="{908E6E75-F571-4F59-AB16-06CF3667CFF3}" presName="spacer" presStyleCnt="0"/>
      <dgm:spPr/>
    </dgm:pt>
    <dgm:pt modelId="{D6935843-8737-4D23-904F-7893B3D71300}" type="pres">
      <dgm:prSet presAssocID="{052DB002-793B-4A87-80A0-3ABDA265DB47}" presName="comp" presStyleCnt="0"/>
      <dgm:spPr/>
    </dgm:pt>
    <dgm:pt modelId="{F6723B00-DC66-41FD-8D02-0E7152B86B6C}" type="pres">
      <dgm:prSet presAssocID="{052DB002-793B-4A87-80A0-3ABDA265DB47}" presName="box" presStyleLbl="node1" presStyleIdx="1" presStyleCnt="3"/>
      <dgm:spPr/>
      <dgm:t>
        <a:bodyPr/>
        <a:lstStyle/>
        <a:p>
          <a:endParaRPr lang="fr-FR"/>
        </a:p>
      </dgm:t>
    </dgm:pt>
    <dgm:pt modelId="{44023E05-0A19-4C46-B93B-AB09BA994AF5}" type="pres">
      <dgm:prSet presAssocID="{052DB002-793B-4A87-80A0-3ABDA265DB47}"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219FAE84-38AC-45DA-9466-53DB0F8BCA2D}" type="pres">
      <dgm:prSet presAssocID="{052DB002-793B-4A87-80A0-3ABDA265DB47}" presName="text" presStyleLbl="node1" presStyleIdx="1" presStyleCnt="3">
        <dgm:presLayoutVars>
          <dgm:bulletEnabled val="1"/>
        </dgm:presLayoutVars>
      </dgm:prSet>
      <dgm:spPr/>
      <dgm:t>
        <a:bodyPr/>
        <a:lstStyle/>
        <a:p>
          <a:endParaRPr lang="fr-FR"/>
        </a:p>
      </dgm:t>
    </dgm:pt>
    <dgm:pt modelId="{30F0C034-BE2C-47EC-9DC8-863EFBC34513}" type="pres">
      <dgm:prSet presAssocID="{9C6BAAE6-A0C9-4809-8286-DF092754ABF3}" presName="spacer" presStyleCnt="0"/>
      <dgm:spPr/>
    </dgm:pt>
    <dgm:pt modelId="{C3EA0E64-039A-4374-A16F-B21C3D8D20E3}" type="pres">
      <dgm:prSet presAssocID="{D9F1204A-1689-49B8-ADF3-0115BA82C0DB}" presName="comp" presStyleCnt="0"/>
      <dgm:spPr/>
    </dgm:pt>
    <dgm:pt modelId="{A381F330-8DEF-42F2-A017-34293F31922D}" type="pres">
      <dgm:prSet presAssocID="{D9F1204A-1689-49B8-ADF3-0115BA82C0DB}" presName="box" presStyleLbl="node1" presStyleIdx="2" presStyleCnt="3"/>
      <dgm:spPr/>
      <dgm:t>
        <a:bodyPr/>
        <a:lstStyle/>
        <a:p>
          <a:endParaRPr lang="fr-FR"/>
        </a:p>
      </dgm:t>
    </dgm:pt>
    <dgm:pt modelId="{86D186C3-2C2B-4054-86CE-95ABFD609B5A}" type="pres">
      <dgm:prSet presAssocID="{D9F1204A-1689-49B8-ADF3-0115BA82C0DB}" presName="img" presStyleLbl="fgImgPlace1" presStyleIdx="2" presStyleCnt="3"/>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957" t="-177" r="957" b="-6867"/>
          </a:stretch>
        </a:blipFill>
      </dgm:spPr>
    </dgm:pt>
    <dgm:pt modelId="{8C07BA6C-290A-4DE5-89D5-353BCD5C2F4F}" type="pres">
      <dgm:prSet presAssocID="{D9F1204A-1689-49B8-ADF3-0115BA82C0DB}" presName="text" presStyleLbl="node1" presStyleIdx="2" presStyleCnt="3">
        <dgm:presLayoutVars>
          <dgm:bulletEnabled val="1"/>
        </dgm:presLayoutVars>
      </dgm:prSet>
      <dgm:spPr/>
      <dgm:t>
        <a:bodyPr/>
        <a:lstStyle/>
        <a:p>
          <a:endParaRPr lang="fr-FR"/>
        </a:p>
      </dgm:t>
    </dgm:pt>
  </dgm:ptLst>
  <dgm:cxnLst>
    <dgm:cxn modelId="{A410B5C3-B5C8-48D0-A78D-5C4936487E91}" srcId="{00FEED19-F7EB-46EF-9884-8ACBDC01F032}" destId="{D1F48836-7B43-4094-B7D0-DF12F1323B08}" srcOrd="2" destOrd="0" parTransId="{860E3F42-3C83-471C-BD93-789D8EDEEC20}" sibTransId="{31D19AC6-D410-4C92-B36A-AFF0C24B9422}"/>
    <dgm:cxn modelId="{9E10826F-8D9A-494F-9688-4AFC11B8D740}" type="presOf" srcId="{D9F1204A-1689-49B8-ADF3-0115BA82C0DB}" destId="{A381F330-8DEF-42F2-A017-34293F31922D}" srcOrd="0" destOrd="0" presId="urn:microsoft.com/office/officeart/2005/8/layout/vList4"/>
    <dgm:cxn modelId="{02CAEDED-1FA2-4E6B-BA90-64AADC025BCB}" type="presOf" srcId="{052DB002-793B-4A87-80A0-3ABDA265DB47}" destId="{F6723B00-DC66-41FD-8D02-0E7152B86B6C}" srcOrd="0" destOrd="0" presId="urn:microsoft.com/office/officeart/2005/8/layout/vList4"/>
    <dgm:cxn modelId="{FD8C2D0F-2C9F-435B-B0B6-33AF0446A4C8}" type="presOf" srcId="{FB4B487B-82D3-487B-8F26-7C3A702AF129}" destId="{8C07BA6C-290A-4DE5-89D5-353BCD5C2F4F}" srcOrd="1" destOrd="1" presId="urn:microsoft.com/office/officeart/2005/8/layout/vList4"/>
    <dgm:cxn modelId="{E7C033F0-0E8C-4449-89A1-1953FBB2E5B3}" type="presOf" srcId="{AEFF1164-8B1D-4A4B-A539-3ABC87E86834}" destId="{219FAE84-38AC-45DA-9466-53DB0F8BCA2D}" srcOrd="1" destOrd="1" presId="urn:microsoft.com/office/officeart/2005/8/layout/vList4"/>
    <dgm:cxn modelId="{27CA16F1-20D1-4A32-9399-C2B31F5172ED}" srcId="{AE56CDB7-9A9C-4239-BDB5-FBCBA2682C97}" destId="{052DB002-793B-4A87-80A0-3ABDA265DB47}" srcOrd="1" destOrd="0" parTransId="{0DF460BA-0D5E-4A38-9126-261DD16D5068}" sibTransId="{9C6BAAE6-A0C9-4809-8286-DF092754ABF3}"/>
    <dgm:cxn modelId="{1E6FAEFB-1B56-4CA3-BDBE-0F77114B4D30}" type="presOf" srcId="{D1F48836-7B43-4094-B7D0-DF12F1323B08}" destId="{92D83E69-F6CF-4A8F-998B-FFDF5539456A}" srcOrd="0" destOrd="3" presId="urn:microsoft.com/office/officeart/2005/8/layout/vList4"/>
    <dgm:cxn modelId="{B34041C9-82E1-4A62-BA6A-16D8A2676279}" type="presOf" srcId="{CCA8C565-2C19-461B-8BB1-F67135FFEAB3}" destId="{219FAE84-38AC-45DA-9466-53DB0F8BCA2D}" srcOrd="1" destOrd="3" presId="urn:microsoft.com/office/officeart/2005/8/layout/vList4"/>
    <dgm:cxn modelId="{99428AC5-F985-4B40-A1F0-AF79AB0D843D}" type="presOf" srcId="{0D5B2D0C-C8D2-4A12-AB14-EAB5BBFABAE8}" destId="{92D83E69-F6CF-4A8F-998B-FFDF5539456A}" srcOrd="0" destOrd="1" presId="urn:microsoft.com/office/officeart/2005/8/layout/vList4"/>
    <dgm:cxn modelId="{7E341207-3F21-4F45-9F48-10338EA0F6C4}" type="presOf" srcId="{2D73989B-6843-48F0-B1C0-A9A21E1A9121}" destId="{8C07BA6C-290A-4DE5-89D5-353BCD5C2F4F}" srcOrd="1" destOrd="3" presId="urn:microsoft.com/office/officeart/2005/8/layout/vList4"/>
    <dgm:cxn modelId="{7A496CD6-F479-4223-A1FF-052D8ED219D0}" type="presOf" srcId="{00FEED19-F7EB-46EF-9884-8ACBDC01F032}" destId="{92D83E69-F6CF-4A8F-998B-FFDF5539456A}" srcOrd="0" destOrd="0" presId="urn:microsoft.com/office/officeart/2005/8/layout/vList4"/>
    <dgm:cxn modelId="{DD6ED30E-BB58-4F85-9DB9-DA3A20FA5843}" srcId="{00FEED19-F7EB-46EF-9884-8ACBDC01F032}" destId="{0D5B2D0C-C8D2-4A12-AB14-EAB5BBFABAE8}" srcOrd="0" destOrd="0" parTransId="{2B1F56CE-8881-495E-AFD3-9C36C47D2C2F}" sibTransId="{BCCF238A-0B14-4EFF-ABE7-D5B8B1BD0DF9}"/>
    <dgm:cxn modelId="{8E008C1F-A74B-4599-ADA2-31E66013C9CF}" type="presOf" srcId="{FB4B487B-82D3-487B-8F26-7C3A702AF129}" destId="{A381F330-8DEF-42F2-A017-34293F31922D}" srcOrd="0" destOrd="1" presId="urn:microsoft.com/office/officeart/2005/8/layout/vList4"/>
    <dgm:cxn modelId="{B747ACB7-0A8C-4492-8A5C-E77D41115F9F}" type="presOf" srcId="{D1F48836-7B43-4094-B7D0-DF12F1323B08}" destId="{4011EBFE-284E-4F4E-92BB-D0860BDC4B43}" srcOrd="1" destOrd="3" presId="urn:microsoft.com/office/officeart/2005/8/layout/vList4"/>
    <dgm:cxn modelId="{1E6C328A-02DE-4154-9D32-512578F92686}" srcId="{D9F1204A-1689-49B8-ADF3-0115BA82C0DB}" destId="{FB4B487B-82D3-487B-8F26-7C3A702AF129}" srcOrd="0" destOrd="0" parTransId="{8EFDCDD6-8BAF-43D0-A010-6EA5A165FB4C}" sibTransId="{6307866B-7198-43E3-8B78-16D199B5668C}"/>
    <dgm:cxn modelId="{8D27D832-AEA9-49DC-A20B-E3A7F82AD7A9}" type="presOf" srcId="{3513690E-4EE0-4B70-A32D-F07EC996982A}" destId="{F6723B00-DC66-41FD-8D02-0E7152B86B6C}" srcOrd="0" destOrd="2" presId="urn:microsoft.com/office/officeart/2005/8/layout/vList4"/>
    <dgm:cxn modelId="{CC681C60-E3C8-4FC8-8F1D-3D6BBA75CAFD}" type="presOf" srcId="{6C677EF7-75EA-4FBB-80FD-CF7D5E0A3A48}" destId="{A381F330-8DEF-42F2-A017-34293F31922D}" srcOrd="0" destOrd="2" presId="urn:microsoft.com/office/officeart/2005/8/layout/vList4"/>
    <dgm:cxn modelId="{3A3BF47B-AA6B-4F92-A918-C8319BC524E9}" type="presOf" srcId="{6C677EF7-75EA-4FBB-80FD-CF7D5E0A3A48}" destId="{8C07BA6C-290A-4DE5-89D5-353BCD5C2F4F}" srcOrd="1" destOrd="2" presId="urn:microsoft.com/office/officeart/2005/8/layout/vList4"/>
    <dgm:cxn modelId="{58402A1D-1E81-48AF-86AE-9A5402BEC213}" type="presOf" srcId="{0D5B2D0C-C8D2-4A12-AB14-EAB5BBFABAE8}" destId="{4011EBFE-284E-4F4E-92BB-D0860BDC4B43}" srcOrd="1" destOrd="1" presId="urn:microsoft.com/office/officeart/2005/8/layout/vList4"/>
    <dgm:cxn modelId="{154903F0-D114-4D23-8C6B-3BC22FC49231}" srcId="{052DB002-793B-4A87-80A0-3ABDA265DB47}" destId="{AEFF1164-8B1D-4A4B-A539-3ABC87E86834}" srcOrd="0" destOrd="0" parTransId="{A3516866-D821-4E69-A352-8D7B7D2C82FE}" sibTransId="{D95F0917-878E-4FA9-8567-17AE0A2ACD50}"/>
    <dgm:cxn modelId="{1374D092-6F40-4E22-949B-4911CCB8A55A}" srcId="{AE56CDB7-9A9C-4239-BDB5-FBCBA2682C97}" destId="{D9F1204A-1689-49B8-ADF3-0115BA82C0DB}" srcOrd="2" destOrd="0" parTransId="{540D6E5C-F642-4A4E-9C7B-AB40A1079301}" sibTransId="{C6A0D9C0-2C8F-4E77-A090-F494B299577C}"/>
    <dgm:cxn modelId="{E0CD1D14-B6E1-4D05-81C0-1C17CECBA01A}" srcId="{D9F1204A-1689-49B8-ADF3-0115BA82C0DB}" destId="{6C677EF7-75EA-4FBB-80FD-CF7D5E0A3A48}" srcOrd="1" destOrd="0" parTransId="{CEC598EF-EF21-43B3-ACF8-25A12E786651}" sibTransId="{D84214DE-51DB-4E1A-978D-1D73009A811A}"/>
    <dgm:cxn modelId="{6812C494-0DBA-42DB-BF9A-68BFD878E9DE}" srcId="{AE56CDB7-9A9C-4239-BDB5-FBCBA2682C97}" destId="{00FEED19-F7EB-46EF-9884-8ACBDC01F032}" srcOrd="0" destOrd="0" parTransId="{9BDEB8A9-108D-4004-BC6C-F499FA56B40C}" sibTransId="{908E6E75-F571-4F59-AB16-06CF3667CFF3}"/>
    <dgm:cxn modelId="{A2B4C5A7-9FEF-4861-A02F-A0EEBF9BAB57}" type="presOf" srcId="{AEFF1164-8B1D-4A4B-A539-3ABC87E86834}" destId="{F6723B00-DC66-41FD-8D02-0E7152B86B6C}" srcOrd="0" destOrd="1" presId="urn:microsoft.com/office/officeart/2005/8/layout/vList4"/>
    <dgm:cxn modelId="{6C85A03F-FA41-4EC9-AAC8-2D94ABBC6787}" srcId="{D9F1204A-1689-49B8-ADF3-0115BA82C0DB}" destId="{2D73989B-6843-48F0-B1C0-A9A21E1A9121}" srcOrd="2" destOrd="0" parTransId="{7EB037F3-3875-4CA7-A084-1C4E9DEAB1F6}" sibTransId="{C2D16AA1-5E66-48DE-8182-7917A39F86A4}"/>
    <dgm:cxn modelId="{E99B06DE-91DE-437A-89B0-22C5C08A1754}" type="presOf" srcId="{052DB002-793B-4A87-80A0-3ABDA265DB47}" destId="{219FAE84-38AC-45DA-9466-53DB0F8BCA2D}" srcOrd="1" destOrd="0" presId="urn:microsoft.com/office/officeart/2005/8/layout/vList4"/>
    <dgm:cxn modelId="{A4BEC0F0-D93C-4139-8DD7-CDEF808885F3}" type="presOf" srcId="{CCA8C565-2C19-461B-8BB1-F67135FFEAB3}" destId="{F6723B00-DC66-41FD-8D02-0E7152B86B6C}" srcOrd="0" destOrd="3" presId="urn:microsoft.com/office/officeart/2005/8/layout/vList4"/>
    <dgm:cxn modelId="{8C94ABFA-5029-4EC9-B0DE-60812B5CCAE6}" type="presOf" srcId="{C19B3EBA-BD3C-4874-B7C1-D83079B4CBC5}" destId="{92D83E69-F6CF-4A8F-998B-FFDF5539456A}" srcOrd="0" destOrd="2" presId="urn:microsoft.com/office/officeart/2005/8/layout/vList4"/>
    <dgm:cxn modelId="{8B6DB898-7AB4-4B41-99E6-B243950A31F5}" type="presOf" srcId="{C19B3EBA-BD3C-4874-B7C1-D83079B4CBC5}" destId="{4011EBFE-284E-4F4E-92BB-D0860BDC4B43}" srcOrd="1" destOrd="2" presId="urn:microsoft.com/office/officeart/2005/8/layout/vList4"/>
    <dgm:cxn modelId="{1C33BDA0-FE47-4566-A13B-49D596325C6D}" srcId="{052DB002-793B-4A87-80A0-3ABDA265DB47}" destId="{CCA8C565-2C19-461B-8BB1-F67135FFEAB3}" srcOrd="2" destOrd="0" parTransId="{6822BCDB-E87B-489A-968F-3A49073ECBD2}" sibTransId="{1CF4E23C-5FD2-48F4-B134-24C174AFF0CF}"/>
    <dgm:cxn modelId="{0E46C859-4032-41C7-958B-E2A6578E1F2B}" srcId="{00FEED19-F7EB-46EF-9884-8ACBDC01F032}" destId="{C19B3EBA-BD3C-4874-B7C1-D83079B4CBC5}" srcOrd="1" destOrd="0" parTransId="{059567A1-63DC-4351-99A3-FAAC768ACD67}" sibTransId="{ABB948C6-B8EC-4AF7-AC52-6A01CAAEA211}"/>
    <dgm:cxn modelId="{A1ADD5D5-8A7B-4600-ADAB-AB419780DA96}" type="presOf" srcId="{2D73989B-6843-48F0-B1C0-A9A21E1A9121}" destId="{A381F330-8DEF-42F2-A017-34293F31922D}" srcOrd="0" destOrd="3" presId="urn:microsoft.com/office/officeart/2005/8/layout/vList4"/>
    <dgm:cxn modelId="{1E1F12DF-2FDA-4EA9-8279-D9ECE06992E0}" type="presOf" srcId="{00FEED19-F7EB-46EF-9884-8ACBDC01F032}" destId="{4011EBFE-284E-4F4E-92BB-D0860BDC4B43}" srcOrd="1" destOrd="0" presId="urn:microsoft.com/office/officeart/2005/8/layout/vList4"/>
    <dgm:cxn modelId="{58E90D13-4B83-40DC-8925-A474DEBE5DD9}" type="presOf" srcId="{3513690E-4EE0-4B70-A32D-F07EC996982A}" destId="{219FAE84-38AC-45DA-9466-53DB0F8BCA2D}" srcOrd="1" destOrd="2" presId="urn:microsoft.com/office/officeart/2005/8/layout/vList4"/>
    <dgm:cxn modelId="{122E031F-9A17-4612-B964-E898F088A9A5}" type="presOf" srcId="{D9F1204A-1689-49B8-ADF3-0115BA82C0DB}" destId="{8C07BA6C-290A-4DE5-89D5-353BCD5C2F4F}" srcOrd="1" destOrd="0" presId="urn:microsoft.com/office/officeart/2005/8/layout/vList4"/>
    <dgm:cxn modelId="{B728EC3C-A33E-46B5-93E5-B4E254EA1E09}" srcId="{052DB002-793B-4A87-80A0-3ABDA265DB47}" destId="{3513690E-4EE0-4B70-A32D-F07EC996982A}" srcOrd="1" destOrd="0" parTransId="{84EC6991-03B0-4712-B2D8-90E881AC370E}" sibTransId="{83F96062-36FE-4D2A-AE66-3BC351B02DFD}"/>
    <dgm:cxn modelId="{7A26CF5E-00DE-4AD5-8DE0-F6A2BD76A3A2}" type="presOf" srcId="{AE56CDB7-9A9C-4239-BDB5-FBCBA2682C97}" destId="{3A5FE2B9-0E78-4F73-A50E-A4646718F1F4}" srcOrd="0" destOrd="0" presId="urn:microsoft.com/office/officeart/2005/8/layout/vList4"/>
    <dgm:cxn modelId="{2C2CF042-5098-4585-A9F6-621FFAFBCCD8}" type="presParOf" srcId="{3A5FE2B9-0E78-4F73-A50E-A4646718F1F4}" destId="{B8B468D4-0AE4-42ED-BDD1-40C5FF346CFD}" srcOrd="0" destOrd="0" presId="urn:microsoft.com/office/officeart/2005/8/layout/vList4"/>
    <dgm:cxn modelId="{49A8ED9A-8C81-40AF-81C7-AB730EEE11A8}" type="presParOf" srcId="{B8B468D4-0AE4-42ED-BDD1-40C5FF346CFD}" destId="{92D83E69-F6CF-4A8F-998B-FFDF5539456A}" srcOrd="0" destOrd="0" presId="urn:microsoft.com/office/officeart/2005/8/layout/vList4"/>
    <dgm:cxn modelId="{1A8FB30A-F2B0-44B3-8EED-6C40E28B57EF}" type="presParOf" srcId="{B8B468D4-0AE4-42ED-BDD1-40C5FF346CFD}" destId="{735980BE-2264-4677-9B4E-F7D38BBF0589}" srcOrd="1" destOrd="0" presId="urn:microsoft.com/office/officeart/2005/8/layout/vList4"/>
    <dgm:cxn modelId="{0047F903-CE9F-42D2-B748-29DA7C58C29D}" type="presParOf" srcId="{B8B468D4-0AE4-42ED-BDD1-40C5FF346CFD}" destId="{4011EBFE-284E-4F4E-92BB-D0860BDC4B43}" srcOrd="2" destOrd="0" presId="urn:microsoft.com/office/officeart/2005/8/layout/vList4"/>
    <dgm:cxn modelId="{76BDEC03-9C1C-4184-9DBF-3B0B853C6DD1}" type="presParOf" srcId="{3A5FE2B9-0E78-4F73-A50E-A4646718F1F4}" destId="{A69B5BF1-0BC6-4A89-A067-66E781CE5927}" srcOrd="1" destOrd="0" presId="urn:microsoft.com/office/officeart/2005/8/layout/vList4"/>
    <dgm:cxn modelId="{49D9D4F7-8E59-4E9A-B8CA-CFB5632A860E}" type="presParOf" srcId="{3A5FE2B9-0E78-4F73-A50E-A4646718F1F4}" destId="{D6935843-8737-4D23-904F-7893B3D71300}" srcOrd="2" destOrd="0" presId="urn:microsoft.com/office/officeart/2005/8/layout/vList4"/>
    <dgm:cxn modelId="{54156E99-C3E8-47FC-A14C-7887D3FCB6E9}" type="presParOf" srcId="{D6935843-8737-4D23-904F-7893B3D71300}" destId="{F6723B00-DC66-41FD-8D02-0E7152B86B6C}" srcOrd="0" destOrd="0" presId="urn:microsoft.com/office/officeart/2005/8/layout/vList4"/>
    <dgm:cxn modelId="{8C313532-D993-484D-9D35-BD8D2FB16B4D}" type="presParOf" srcId="{D6935843-8737-4D23-904F-7893B3D71300}" destId="{44023E05-0A19-4C46-B93B-AB09BA994AF5}" srcOrd="1" destOrd="0" presId="urn:microsoft.com/office/officeart/2005/8/layout/vList4"/>
    <dgm:cxn modelId="{44C8E6E5-C9D4-4F0F-B4F9-6455CBB6CCBB}" type="presParOf" srcId="{D6935843-8737-4D23-904F-7893B3D71300}" destId="{219FAE84-38AC-45DA-9466-53DB0F8BCA2D}" srcOrd="2" destOrd="0" presId="urn:microsoft.com/office/officeart/2005/8/layout/vList4"/>
    <dgm:cxn modelId="{162182AE-3D6A-4090-898F-A1309A8844BF}" type="presParOf" srcId="{3A5FE2B9-0E78-4F73-A50E-A4646718F1F4}" destId="{30F0C034-BE2C-47EC-9DC8-863EFBC34513}" srcOrd="3" destOrd="0" presId="urn:microsoft.com/office/officeart/2005/8/layout/vList4"/>
    <dgm:cxn modelId="{8BCED089-4B3B-4E91-BC80-B791B1ADB4DB}" type="presParOf" srcId="{3A5FE2B9-0E78-4F73-A50E-A4646718F1F4}" destId="{C3EA0E64-039A-4374-A16F-B21C3D8D20E3}" srcOrd="4" destOrd="0" presId="urn:microsoft.com/office/officeart/2005/8/layout/vList4"/>
    <dgm:cxn modelId="{F320FDC1-41E4-44C0-A6FA-0D369C070F92}" type="presParOf" srcId="{C3EA0E64-039A-4374-A16F-B21C3D8D20E3}" destId="{A381F330-8DEF-42F2-A017-34293F31922D}" srcOrd="0" destOrd="0" presId="urn:microsoft.com/office/officeart/2005/8/layout/vList4"/>
    <dgm:cxn modelId="{A0DB40AC-11AF-4503-929D-4DFCE25C41AC}" type="presParOf" srcId="{C3EA0E64-039A-4374-A16F-B21C3D8D20E3}" destId="{86D186C3-2C2B-4054-86CE-95ABFD609B5A}" srcOrd="1" destOrd="0" presId="urn:microsoft.com/office/officeart/2005/8/layout/vList4"/>
    <dgm:cxn modelId="{FC8C230E-EEBF-45F1-8B73-6055081C1963}" type="presParOf" srcId="{C3EA0E64-039A-4374-A16F-B21C3D8D20E3}" destId="{8C07BA6C-290A-4DE5-89D5-353BCD5C2F4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A5C077-5B3A-4356-91BE-3F0A80C9B62F}" type="doc">
      <dgm:prSet loTypeId="urn:microsoft.com/office/officeart/2005/8/layout/bList2" loCatId="list" qsTypeId="urn:microsoft.com/office/officeart/2005/8/quickstyle/simple1" qsCatId="simple" csTypeId="urn:microsoft.com/office/officeart/2005/8/colors/accent0_3" csCatId="mainScheme" phldr="1"/>
      <dgm:spPr/>
      <dgm:t>
        <a:bodyPr/>
        <a:lstStyle/>
        <a:p>
          <a:endParaRPr lang="fr-FR"/>
        </a:p>
      </dgm:t>
    </dgm:pt>
    <dgm:pt modelId="{5AB5104F-8B5E-4194-B7A5-E8605AD8D682}">
      <dgm:prSet phldrT="[Texte]"/>
      <dgm:spPr>
        <a:solidFill>
          <a:srgbClr val="00B3CC"/>
        </a:solidFill>
        <a:ln>
          <a:solidFill>
            <a:srgbClr val="00B4CD"/>
          </a:solidFill>
        </a:ln>
      </dgm:spPr>
      <dgm:t>
        <a:bodyPr/>
        <a:lstStyle/>
        <a:p>
          <a:r>
            <a:rPr lang="fr-FR" dirty="0" smtClean="0"/>
            <a:t>Chercher</a:t>
          </a:r>
          <a:endParaRPr lang="fr-FR" dirty="0"/>
        </a:p>
      </dgm:t>
    </dgm:pt>
    <dgm:pt modelId="{CFB7AB40-0D1A-470F-A85E-51A0CD682121}" type="parTrans" cxnId="{FA2BC3A0-4EA0-4642-8E65-0C368DA3456C}">
      <dgm:prSet/>
      <dgm:spPr/>
      <dgm:t>
        <a:bodyPr/>
        <a:lstStyle/>
        <a:p>
          <a:endParaRPr lang="fr-FR"/>
        </a:p>
      </dgm:t>
    </dgm:pt>
    <dgm:pt modelId="{7D8A5F9B-4A1B-4316-9A4F-299F61F4D71D}" type="sibTrans" cxnId="{FA2BC3A0-4EA0-4642-8E65-0C368DA3456C}">
      <dgm:prSet/>
      <dgm:spPr/>
      <dgm:t>
        <a:bodyPr/>
        <a:lstStyle/>
        <a:p>
          <a:endParaRPr lang="fr-FR"/>
        </a:p>
      </dgm:t>
    </dgm:pt>
    <dgm:pt modelId="{CBA56B19-2467-48DD-ABB3-889E18AA0C0B}">
      <dgm:prSet phldrT="[Texte]" custT="1"/>
      <dgm:spPr>
        <a:noFill/>
        <a:ln>
          <a:solidFill>
            <a:srgbClr val="00B4CD"/>
          </a:solidFill>
        </a:ln>
      </dgm:spPr>
      <dgm:t>
        <a:bodyPr/>
        <a:lstStyle/>
        <a:p>
          <a:r>
            <a:rPr lang="fr-FR" sz="2200" dirty="0" smtClean="0"/>
            <a:t>Observation</a:t>
          </a:r>
          <a:endParaRPr lang="fr-FR" sz="2200" dirty="0"/>
        </a:p>
      </dgm:t>
    </dgm:pt>
    <dgm:pt modelId="{82FF6798-7FE1-486A-88A6-3FA3BE2C0B69}" type="parTrans" cxnId="{6FB3EAA5-490A-4E95-9075-FBDA561A2498}">
      <dgm:prSet/>
      <dgm:spPr/>
      <dgm:t>
        <a:bodyPr/>
        <a:lstStyle/>
        <a:p>
          <a:endParaRPr lang="fr-FR"/>
        </a:p>
      </dgm:t>
    </dgm:pt>
    <dgm:pt modelId="{76112E95-8BA6-4FC3-B372-021895973CCD}" type="sibTrans" cxnId="{6FB3EAA5-490A-4E95-9075-FBDA561A2498}">
      <dgm:prSet/>
      <dgm:spPr/>
      <dgm:t>
        <a:bodyPr/>
        <a:lstStyle/>
        <a:p>
          <a:endParaRPr lang="fr-FR"/>
        </a:p>
      </dgm:t>
    </dgm:pt>
    <dgm:pt modelId="{F63AF22B-C153-4E1B-9282-2BFFDBD4E1AA}">
      <dgm:prSet phldrT="[Texte]"/>
      <dgm:spPr>
        <a:solidFill>
          <a:srgbClr val="00B3CC"/>
        </a:solidFill>
        <a:ln>
          <a:solidFill>
            <a:srgbClr val="00B4CD"/>
          </a:solidFill>
        </a:ln>
      </dgm:spPr>
      <dgm:t>
        <a:bodyPr/>
        <a:lstStyle/>
        <a:p>
          <a:r>
            <a:rPr lang="fr-FR" dirty="0" smtClean="0"/>
            <a:t>Découvrir</a:t>
          </a:r>
          <a:endParaRPr lang="fr-FR" dirty="0"/>
        </a:p>
      </dgm:t>
    </dgm:pt>
    <dgm:pt modelId="{DD0026A4-5CD7-4E9C-805E-E76AB581A1C5}" type="parTrans" cxnId="{73A9B621-E733-4133-A6A4-6CFE1ED81EC2}">
      <dgm:prSet/>
      <dgm:spPr/>
      <dgm:t>
        <a:bodyPr/>
        <a:lstStyle/>
        <a:p>
          <a:endParaRPr lang="fr-FR"/>
        </a:p>
      </dgm:t>
    </dgm:pt>
    <dgm:pt modelId="{1A903113-B51C-4000-9A8E-89D045F0B48E}" type="sibTrans" cxnId="{73A9B621-E733-4133-A6A4-6CFE1ED81EC2}">
      <dgm:prSet/>
      <dgm:spPr/>
      <dgm:t>
        <a:bodyPr/>
        <a:lstStyle/>
        <a:p>
          <a:endParaRPr lang="fr-FR"/>
        </a:p>
      </dgm:t>
    </dgm:pt>
    <dgm:pt modelId="{E4532A87-B482-4B9B-89AB-671117F6EF96}">
      <dgm:prSet phldrT="[Texte]" custT="1"/>
      <dgm:spPr>
        <a:noFill/>
        <a:ln>
          <a:solidFill>
            <a:srgbClr val="00B4CD"/>
          </a:solidFill>
        </a:ln>
      </dgm:spPr>
      <dgm:t>
        <a:bodyPr/>
        <a:lstStyle/>
        <a:p>
          <a:r>
            <a:rPr lang="fr-FR" sz="2200" dirty="0" smtClean="0"/>
            <a:t>Publications</a:t>
          </a:r>
          <a:endParaRPr lang="fr-FR" sz="2200" dirty="0"/>
        </a:p>
      </dgm:t>
    </dgm:pt>
    <dgm:pt modelId="{5F4EE022-4CBD-45BC-AE82-1AA0269D4BCB}" type="parTrans" cxnId="{3A79FAC5-4DE9-470E-B861-B3739768DCBA}">
      <dgm:prSet/>
      <dgm:spPr/>
      <dgm:t>
        <a:bodyPr/>
        <a:lstStyle/>
        <a:p>
          <a:endParaRPr lang="fr-FR"/>
        </a:p>
      </dgm:t>
    </dgm:pt>
    <dgm:pt modelId="{526EECA6-4062-4327-A65C-186DB04F208A}" type="sibTrans" cxnId="{3A79FAC5-4DE9-470E-B861-B3739768DCBA}">
      <dgm:prSet/>
      <dgm:spPr/>
      <dgm:t>
        <a:bodyPr/>
        <a:lstStyle/>
        <a:p>
          <a:endParaRPr lang="fr-FR"/>
        </a:p>
      </dgm:t>
    </dgm:pt>
    <dgm:pt modelId="{073F4633-22D0-4986-9DD7-1A2C77830665}">
      <dgm:prSet phldrT="[Texte]"/>
      <dgm:spPr>
        <a:solidFill>
          <a:srgbClr val="00B3CC"/>
        </a:solidFill>
        <a:ln>
          <a:solidFill>
            <a:srgbClr val="00B4CD"/>
          </a:solidFill>
        </a:ln>
      </dgm:spPr>
      <dgm:t>
        <a:bodyPr/>
        <a:lstStyle/>
        <a:p>
          <a:r>
            <a:rPr lang="fr-FR" dirty="0" smtClean="0"/>
            <a:t>Diffuser</a:t>
          </a:r>
        </a:p>
      </dgm:t>
    </dgm:pt>
    <dgm:pt modelId="{E076238D-4D12-4B3B-A8E8-27B8EC70463D}" type="parTrans" cxnId="{37945A16-77FD-4CEC-957A-D9F9EF4927F7}">
      <dgm:prSet/>
      <dgm:spPr/>
      <dgm:t>
        <a:bodyPr/>
        <a:lstStyle/>
        <a:p>
          <a:endParaRPr lang="fr-FR"/>
        </a:p>
      </dgm:t>
    </dgm:pt>
    <dgm:pt modelId="{AB15D41D-5EB6-49DD-ACBD-996005422FBB}" type="sibTrans" cxnId="{37945A16-77FD-4CEC-957A-D9F9EF4927F7}">
      <dgm:prSet/>
      <dgm:spPr/>
      <dgm:t>
        <a:bodyPr/>
        <a:lstStyle/>
        <a:p>
          <a:endParaRPr lang="fr-FR"/>
        </a:p>
      </dgm:t>
    </dgm:pt>
    <dgm:pt modelId="{8D8857D4-4777-43CC-85AB-1A092C9BFA12}">
      <dgm:prSet phldrT="[Texte]" custT="1"/>
      <dgm:spPr>
        <a:noFill/>
        <a:ln>
          <a:solidFill>
            <a:srgbClr val="00B4CD"/>
          </a:solidFill>
        </a:ln>
      </dgm:spPr>
      <dgm:t>
        <a:bodyPr/>
        <a:lstStyle/>
        <a:p>
          <a:r>
            <a:rPr lang="fr-FR" sz="2200" dirty="0" smtClean="0"/>
            <a:t>Vulgarisation scientifique</a:t>
          </a:r>
          <a:endParaRPr lang="fr-FR" sz="2200" dirty="0"/>
        </a:p>
      </dgm:t>
    </dgm:pt>
    <dgm:pt modelId="{59160775-7245-4992-9214-CB2816F1908A}" type="parTrans" cxnId="{A243A5FF-7EC9-435B-B230-9F75ACAB92B9}">
      <dgm:prSet/>
      <dgm:spPr/>
      <dgm:t>
        <a:bodyPr/>
        <a:lstStyle/>
        <a:p>
          <a:endParaRPr lang="fr-FR"/>
        </a:p>
      </dgm:t>
    </dgm:pt>
    <dgm:pt modelId="{ADEE26BC-B605-4FED-A64D-7C9B38911937}" type="sibTrans" cxnId="{A243A5FF-7EC9-435B-B230-9F75ACAB92B9}">
      <dgm:prSet/>
      <dgm:spPr/>
      <dgm:t>
        <a:bodyPr/>
        <a:lstStyle/>
        <a:p>
          <a:endParaRPr lang="fr-FR"/>
        </a:p>
      </dgm:t>
    </dgm:pt>
    <dgm:pt modelId="{8D8B8664-956D-421F-A7F8-A120FDA1A7EE}">
      <dgm:prSet phldrT="[Texte]"/>
      <dgm:spPr>
        <a:solidFill>
          <a:srgbClr val="00B3CC"/>
        </a:solidFill>
        <a:ln>
          <a:solidFill>
            <a:srgbClr val="00B4CD"/>
          </a:solidFill>
        </a:ln>
      </dgm:spPr>
      <dgm:t>
        <a:bodyPr/>
        <a:lstStyle/>
        <a:p>
          <a:r>
            <a:rPr lang="fr-FR" dirty="0" smtClean="0"/>
            <a:t>Former</a:t>
          </a:r>
          <a:endParaRPr lang="fr-FR" dirty="0"/>
        </a:p>
      </dgm:t>
    </dgm:pt>
    <dgm:pt modelId="{8DB87B36-BB30-447A-BF72-6A65DF4EDAAC}" type="parTrans" cxnId="{2C8B7665-D984-4B4C-BDB0-4DC29DCBB06D}">
      <dgm:prSet/>
      <dgm:spPr/>
      <dgm:t>
        <a:bodyPr/>
        <a:lstStyle/>
        <a:p>
          <a:endParaRPr lang="fr-FR"/>
        </a:p>
      </dgm:t>
    </dgm:pt>
    <dgm:pt modelId="{376B41C1-EBB3-43C3-AA3B-77ECC53849D4}" type="sibTrans" cxnId="{2C8B7665-D984-4B4C-BDB0-4DC29DCBB06D}">
      <dgm:prSet/>
      <dgm:spPr/>
      <dgm:t>
        <a:bodyPr/>
        <a:lstStyle/>
        <a:p>
          <a:endParaRPr lang="fr-FR"/>
        </a:p>
      </dgm:t>
    </dgm:pt>
    <dgm:pt modelId="{AC27C97E-D56C-47D7-9A85-B255CDBECF0D}">
      <dgm:prSet phldrT="[Texte]" custT="1"/>
      <dgm:spPr>
        <a:noFill/>
        <a:ln>
          <a:solidFill>
            <a:srgbClr val="00B4CD"/>
          </a:solidFill>
        </a:ln>
      </dgm:spPr>
      <dgm:t>
        <a:bodyPr/>
        <a:lstStyle/>
        <a:p>
          <a:r>
            <a:rPr lang="fr-FR" sz="2200" dirty="0" smtClean="0"/>
            <a:t>Encadrement des étudiants</a:t>
          </a:r>
          <a:endParaRPr lang="fr-FR" sz="2200" dirty="0"/>
        </a:p>
      </dgm:t>
    </dgm:pt>
    <dgm:pt modelId="{C0305183-CC7B-4D77-9BF3-38667929EBCC}" type="parTrans" cxnId="{F59B0043-BF27-4C84-945C-ADA9F16F45D8}">
      <dgm:prSet/>
      <dgm:spPr/>
      <dgm:t>
        <a:bodyPr/>
        <a:lstStyle/>
        <a:p>
          <a:endParaRPr lang="fr-FR"/>
        </a:p>
      </dgm:t>
    </dgm:pt>
    <dgm:pt modelId="{31A7E17D-355F-4CDA-BF4B-BC75B335DBCF}" type="sibTrans" cxnId="{F59B0043-BF27-4C84-945C-ADA9F16F45D8}">
      <dgm:prSet/>
      <dgm:spPr/>
      <dgm:t>
        <a:bodyPr/>
        <a:lstStyle/>
        <a:p>
          <a:endParaRPr lang="fr-FR"/>
        </a:p>
      </dgm:t>
    </dgm:pt>
    <dgm:pt modelId="{BCE3CD7B-4A28-4041-942E-96579C0EA08A}">
      <dgm:prSet phldrT="[Texte]" custT="1"/>
      <dgm:spPr>
        <a:noFill/>
        <a:ln>
          <a:solidFill>
            <a:srgbClr val="00B4CD"/>
          </a:solidFill>
        </a:ln>
      </dgm:spPr>
      <dgm:t>
        <a:bodyPr/>
        <a:lstStyle/>
        <a:p>
          <a:r>
            <a:rPr lang="fr-FR" sz="2200" dirty="0" smtClean="0"/>
            <a:t>Question</a:t>
          </a:r>
          <a:endParaRPr lang="fr-FR" sz="2200" dirty="0"/>
        </a:p>
      </dgm:t>
    </dgm:pt>
    <dgm:pt modelId="{D6AD02BA-95DF-4FFC-9D41-98FA21741883}" type="parTrans" cxnId="{A4384762-2CBF-4116-8CEA-B153123DFC72}">
      <dgm:prSet/>
      <dgm:spPr/>
      <dgm:t>
        <a:bodyPr/>
        <a:lstStyle/>
        <a:p>
          <a:endParaRPr lang="fr-FR"/>
        </a:p>
      </dgm:t>
    </dgm:pt>
    <dgm:pt modelId="{89E7A2C1-3719-4100-9DB9-6F8A67320D0B}" type="sibTrans" cxnId="{A4384762-2CBF-4116-8CEA-B153123DFC72}">
      <dgm:prSet/>
      <dgm:spPr/>
      <dgm:t>
        <a:bodyPr/>
        <a:lstStyle/>
        <a:p>
          <a:endParaRPr lang="fr-FR"/>
        </a:p>
      </dgm:t>
    </dgm:pt>
    <dgm:pt modelId="{B512B258-A034-4532-B848-C46FC816FFD4}">
      <dgm:prSet phldrT="[Texte]" custT="1"/>
      <dgm:spPr>
        <a:noFill/>
        <a:ln>
          <a:solidFill>
            <a:srgbClr val="00B4CD"/>
          </a:solidFill>
        </a:ln>
      </dgm:spPr>
      <dgm:t>
        <a:bodyPr/>
        <a:lstStyle/>
        <a:p>
          <a:r>
            <a:rPr lang="fr-FR" sz="2200" dirty="0" smtClean="0"/>
            <a:t>Hypothèses</a:t>
          </a:r>
          <a:endParaRPr lang="fr-FR" sz="2200" dirty="0"/>
        </a:p>
      </dgm:t>
    </dgm:pt>
    <dgm:pt modelId="{C92DC0F3-125F-4DE5-A432-0495277D7D8F}" type="parTrans" cxnId="{21F810C3-67D2-43C3-A7A0-40E2E0727E73}">
      <dgm:prSet/>
      <dgm:spPr/>
      <dgm:t>
        <a:bodyPr/>
        <a:lstStyle/>
        <a:p>
          <a:endParaRPr lang="fr-FR"/>
        </a:p>
      </dgm:t>
    </dgm:pt>
    <dgm:pt modelId="{29EA3D02-4D5C-4329-83A7-2F182AD71E47}" type="sibTrans" cxnId="{21F810C3-67D2-43C3-A7A0-40E2E0727E73}">
      <dgm:prSet/>
      <dgm:spPr/>
      <dgm:t>
        <a:bodyPr/>
        <a:lstStyle/>
        <a:p>
          <a:endParaRPr lang="fr-FR"/>
        </a:p>
      </dgm:t>
    </dgm:pt>
    <dgm:pt modelId="{E40EAFA5-BAF2-4869-A856-5AE84D266CB0}">
      <dgm:prSet phldrT="[Texte]" custT="1"/>
      <dgm:spPr>
        <a:noFill/>
        <a:ln>
          <a:solidFill>
            <a:srgbClr val="00B4CD"/>
          </a:solidFill>
        </a:ln>
      </dgm:spPr>
      <dgm:t>
        <a:bodyPr/>
        <a:lstStyle/>
        <a:p>
          <a:r>
            <a:rPr lang="fr-FR" sz="2200" dirty="0" smtClean="0"/>
            <a:t>Expériences</a:t>
          </a:r>
          <a:endParaRPr lang="fr-FR" sz="2200" dirty="0"/>
        </a:p>
      </dgm:t>
    </dgm:pt>
    <dgm:pt modelId="{AD10153C-E987-49B5-9636-AEC5C07371A1}" type="parTrans" cxnId="{DC01ED4B-067C-48DC-B44A-C3B85A8D07D2}">
      <dgm:prSet/>
      <dgm:spPr/>
      <dgm:t>
        <a:bodyPr/>
        <a:lstStyle/>
        <a:p>
          <a:endParaRPr lang="fr-FR"/>
        </a:p>
      </dgm:t>
    </dgm:pt>
    <dgm:pt modelId="{D8E74B91-C778-4BE0-99C8-5195C6D19A42}" type="sibTrans" cxnId="{DC01ED4B-067C-48DC-B44A-C3B85A8D07D2}">
      <dgm:prSet/>
      <dgm:spPr/>
      <dgm:t>
        <a:bodyPr/>
        <a:lstStyle/>
        <a:p>
          <a:endParaRPr lang="fr-FR"/>
        </a:p>
      </dgm:t>
    </dgm:pt>
    <dgm:pt modelId="{63CF4C28-DA4A-4B50-AB34-91053CAEDD35}">
      <dgm:prSet phldrT="[Texte]" custT="1"/>
      <dgm:spPr>
        <a:noFill/>
        <a:ln>
          <a:solidFill>
            <a:srgbClr val="00B4CD"/>
          </a:solidFill>
        </a:ln>
      </dgm:spPr>
      <dgm:t>
        <a:bodyPr/>
        <a:lstStyle/>
        <a:p>
          <a:r>
            <a:rPr lang="fr-FR" sz="2200" dirty="0" smtClean="0"/>
            <a:t>Conférences</a:t>
          </a:r>
          <a:endParaRPr lang="fr-FR" sz="2200" dirty="0"/>
        </a:p>
      </dgm:t>
    </dgm:pt>
    <dgm:pt modelId="{500309A2-C18B-4AE5-A886-39EBC1FE8DDC}" type="parTrans" cxnId="{80E66C6E-DECA-442A-8BC4-A79E5A878E9A}">
      <dgm:prSet/>
      <dgm:spPr/>
      <dgm:t>
        <a:bodyPr/>
        <a:lstStyle/>
        <a:p>
          <a:endParaRPr lang="fr-FR"/>
        </a:p>
      </dgm:t>
    </dgm:pt>
    <dgm:pt modelId="{59952AE3-B695-4B58-97DD-70EC02E1E255}" type="sibTrans" cxnId="{80E66C6E-DECA-442A-8BC4-A79E5A878E9A}">
      <dgm:prSet/>
      <dgm:spPr/>
      <dgm:t>
        <a:bodyPr/>
        <a:lstStyle/>
        <a:p>
          <a:endParaRPr lang="fr-FR"/>
        </a:p>
      </dgm:t>
    </dgm:pt>
    <dgm:pt modelId="{F7CCD5A3-22A6-494A-AF6A-AC4BB33D7C56}">
      <dgm:prSet phldrT="[Texte]" custT="1"/>
      <dgm:spPr>
        <a:noFill/>
        <a:ln>
          <a:solidFill>
            <a:srgbClr val="00B4CD"/>
          </a:solidFill>
        </a:ln>
      </dgm:spPr>
      <dgm:t>
        <a:bodyPr/>
        <a:lstStyle/>
        <a:p>
          <a:r>
            <a:rPr lang="fr-FR" sz="2200" dirty="0" smtClean="0"/>
            <a:t>Brevets</a:t>
          </a:r>
          <a:endParaRPr lang="fr-FR" sz="2200" dirty="0"/>
        </a:p>
      </dgm:t>
    </dgm:pt>
    <dgm:pt modelId="{2EA17C61-5503-45C0-9914-B27D9D1474F2}" type="parTrans" cxnId="{1C6F1984-9265-4031-8E6E-D98B444F7AEE}">
      <dgm:prSet/>
      <dgm:spPr/>
      <dgm:t>
        <a:bodyPr/>
        <a:lstStyle/>
        <a:p>
          <a:endParaRPr lang="fr-FR"/>
        </a:p>
      </dgm:t>
    </dgm:pt>
    <dgm:pt modelId="{B51D91E3-75CB-42E0-958F-37A72224EFC7}" type="sibTrans" cxnId="{1C6F1984-9265-4031-8E6E-D98B444F7AEE}">
      <dgm:prSet/>
      <dgm:spPr/>
      <dgm:t>
        <a:bodyPr/>
        <a:lstStyle/>
        <a:p>
          <a:endParaRPr lang="fr-FR"/>
        </a:p>
      </dgm:t>
    </dgm:pt>
    <dgm:pt modelId="{F4671A37-3239-4057-80FF-5883A7930304}">
      <dgm:prSet phldrT="[Texte]" custT="1"/>
      <dgm:spPr>
        <a:noFill/>
        <a:ln>
          <a:solidFill>
            <a:srgbClr val="00B4CD"/>
          </a:solidFill>
        </a:ln>
      </dgm:spPr>
      <dgm:t>
        <a:bodyPr/>
        <a:lstStyle/>
        <a:p>
          <a:r>
            <a:rPr lang="fr-FR" sz="2200" dirty="0" smtClean="0"/>
            <a:t>Enseignement</a:t>
          </a:r>
          <a:endParaRPr lang="fr-FR" sz="2200" dirty="0"/>
        </a:p>
      </dgm:t>
    </dgm:pt>
    <dgm:pt modelId="{C8AB70A4-0F31-448F-8BBD-C12AD3CBC819}" type="parTrans" cxnId="{84F08BE7-81FA-48E8-B463-8041BEE5D18C}">
      <dgm:prSet/>
      <dgm:spPr/>
      <dgm:t>
        <a:bodyPr/>
        <a:lstStyle/>
        <a:p>
          <a:endParaRPr lang="fr-FR"/>
        </a:p>
      </dgm:t>
    </dgm:pt>
    <dgm:pt modelId="{6736A51C-ED8C-421F-BBEB-48A2CD30F7F9}" type="sibTrans" cxnId="{84F08BE7-81FA-48E8-B463-8041BEE5D18C}">
      <dgm:prSet/>
      <dgm:spPr/>
      <dgm:t>
        <a:bodyPr/>
        <a:lstStyle/>
        <a:p>
          <a:endParaRPr lang="fr-FR"/>
        </a:p>
      </dgm:t>
    </dgm:pt>
    <dgm:pt modelId="{3A73C407-2358-4DCD-9DDB-F98E10E5E6C7}" type="pres">
      <dgm:prSet presAssocID="{66A5C077-5B3A-4356-91BE-3F0A80C9B62F}" presName="diagram" presStyleCnt="0">
        <dgm:presLayoutVars>
          <dgm:dir/>
          <dgm:animLvl val="lvl"/>
          <dgm:resizeHandles val="exact"/>
        </dgm:presLayoutVars>
      </dgm:prSet>
      <dgm:spPr/>
      <dgm:t>
        <a:bodyPr/>
        <a:lstStyle/>
        <a:p>
          <a:endParaRPr lang="fr-FR"/>
        </a:p>
      </dgm:t>
    </dgm:pt>
    <dgm:pt modelId="{0DC2076C-D7CD-4A47-8FD0-15F9267D3A83}" type="pres">
      <dgm:prSet presAssocID="{5AB5104F-8B5E-4194-B7A5-E8605AD8D682}" presName="compNode" presStyleCnt="0"/>
      <dgm:spPr/>
    </dgm:pt>
    <dgm:pt modelId="{8F9FB1C7-5CD8-4BE8-BD41-B64507FB3823}" type="pres">
      <dgm:prSet presAssocID="{5AB5104F-8B5E-4194-B7A5-E8605AD8D682}" presName="childRect" presStyleLbl="bgAcc1" presStyleIdx="0" presStyleCnt="4">
        <dgm:presLayoutVars>
          <dgm:bulletEnabled val="1"/>
        </dgm:presLayoutVars>
      </dgm:prSet>
      <dgm:spPr/>
      <dgm:t>
        <a:bodyPr/>
        <a:lstStyle/>
        <a:p>
          <a:endParaRPr lang="fr-FR"/>
        </a:p>
      </dgm:t>
    </dgm:pt>
    <dgm:pt modelId="{D745487E-42CA-46FD-8DFE-8ED099DC7958}" type="pres">
      <dgm:prSet presAssocID="{5AB5104F-8B5E-4194-B7A5-E8605AD8D682}" presName="parentText" presStyleLbl="node1" presStyleIdx="0" presStyleCnt="0">
        <dgm:presLayoutVars>
          <dgm:chMax val="0"/>
          <dgm:bulletEnabled val="1"/>
        </dgm:presLayoutVars>
      </dgm:prSet>
      <dgm:spPr/>
      <dgm:t>
        <a:bodyPr/>
        <a:lstStyle/>
        <a:p>
          <a:endParaRPr lang="fr-FR"/>
        </a:p>
      </dgm:t>
    </dgm:pt>
    <dgm:pt modelId="{7530C774-FA34-4271-B95F-CF8732081292}" type="pres">
      <dgm:prSet presAssocID="{5AB5104F-8B5E-4194-B7A5-E8605AD8D682}" presName="parentRect" presStyleLbl="alignNode1" presStyleIdx="0" presStyleCnt="4"/>
      <dgm:spPr/>
      <dgm:t>
        <a:bodyPr/>
        <a:lstStyle/>
        <a:p>
          <a:endParaRPr lang="fr-FR"/>
        </a:p>
      </dgm:t>
    </dgm:pt>
    <dgm:pt modelId="{B39A46D0-2A50-45D2-86F2-538F72BE6C00}" type="pres">
      <dgm:prSet presAssocID="{5AB5104F-8B5E-4194-B7A5-E8605AD8D682}" presName="adorn" presStyleLbl="fgAccFollowNode1" presStyleIdx="0" presStyleCnt="4" custScaleX="116272" custScaleY="11627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a:ln>
          <a:solidFill>
            <a:schemeClr val="bg1">
              <a:alpha val="90000"/>
            </a:schemeClr>
          </a:solidFill>
        </a:ln>
      </dgm:spPr>
      <dgm:t>
        <a:bodyPr/>
        <a:lstStyle/>
        <a:p>
          <a:endParaRPr lang="fr-FR"/>
        </a:p>
      </dgm:t>
    </dgm:pt>
    <dgm:pt modelId="{4C9D96A7-3E8A-4CB0-A09B-B23A4F0636AB}" type="pres">
      <dgm:prSet presAssocID="{7D8A5F9B-4A1B-4316-9A4F-299F61F4D71D}" presName="sibTrans" presStyleLbl="sibTrans2D1" presStyleIdx="0" presStyleCnt="0"/>
      <dgm:spPr/>
      <dgm:t>
        <a:bodyPr/>
        <a:lstStyle/>
        <a:p>
          <a:endParaRPr lang="fr-FR"/>
        </a:p>
      </dgm:t>
    </dgm:pt>
    <dgm:pt modelId="{6AF656A3-5F1D-49C3-A066-0F220B0C2376}" type="pres">
      <dgm:prSet presAssocID="{F63AF22B-C153-4E1B-9282-2BFFDBD4E1AA}" presName="compNode" presStyleCnt="0"/>
      <dgm:spPr/>
    </dgm:pt>
    <dgm:pt modelId="{87419523-83DA-461F-AA3C-F7FF2211271E}" type="pres">
      <dgm:prSet presAssocID="{F63AF22B-C153-4E1B-9282-2BFFDBD4E1AA}" presName="childRect" presStyleLbl="bgAcc1" presStyleIdx="1" presStyleCnt="4">
        <dgm:presLayoutVars>
          <dgm:bulletEnabled val="1"/>
        </dgm:presLayoutVars>
      </dgm:prSet>
      <dgm:spPr/>
      <dgm:t>
        <a:bodyPr/>
        <a:lstStyle/>
        <a:p>
          <a:endParaRPr lang="fr-FR"/>
        </a:p>
      </dgm:t>
    </dgm:pt>
    <dgm:pt modelId="{F8452A81-D1E7-44C6-BE44-DFBE08B662E2}" type="pres">
      <dgm:prSet presAssocID="{F63AF22B-C153-4E1B-9282-2BFFDBD4E1AA}" presName="parentText" presStyleLbl="node1" presStyleIdx="0" presStyleCnt="0">
        <dgm:presLayoutVars>
          <dgm:chMax val="0"/>
          <dgm:bulletEnabled val="1"/>
        </dgm:presLayoutVars>
      </dgm:prSet>
      <dgm:spPr/>
      <dgm:t>
        <a:bodyPr/>
        <a:lstStyle/>
        <a:p>
          <a:endParaRPr lang="fr-FR"/>
        </a:p>
      </dgm:t>
    </dgm:pt>
    <dgm:pt modelId="{3001E737-3501-4928-8E52-BD26494F022A}" type="pres">
      <dgm:prSet presAssocID="{F63AF22B-C153-4E1B-9282-2BFFDBD4E1AA}" presName="parentRect" presStyleLbl="alignNode1" presStyleIdx="1" presStyleCnt="4"/>
      <dgm:spPr/>
      <dgm:t>
        <a:bodyPr/>
        <a:lstStyle/>
        <a:p>
          <a:endParaRPr lang="fr-FR"/>
        </a:p>
      </dgm:t>
    </dgm:pt>
    <dgm:pt modelId="{D2149924-98DB-4E0B-8688-D21E74E9C16E}" type="pres">
      <dgm:prSet presAssocID="{F63AF22B-C153-4E1B-9282-2BFFDBD4E1AA}" presName="adorn" presStyleLbl="fgAccFollowNode1" presStyleIdx="1" presStyleCnt="4" custScaleX="116272" custScaleY="116272"/>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7722" t="-22005" r="-49560" b="-7995"/>
          </a:stretch>
        </a:blipFill>
        <a:ln>
          <a:solidFill>
            <a:schemeClr val="bg1">
              <a:alpha val="90000"/>
            </a:schemeClr>
          </a:solidFill>
        </a:ln>
      </dgm:spPr>
      <dgm:t>
        <a:bodyPr/>
        <a:lstStyle/>
        <a:p>
          <a:endParaRPr lang="fr-FR"/>
        </a:p>
      </dgm:t>
    </dgm:pt>
    <dgm:pt modelId="{9310BC97-D34B-4B9B-87A4-D5A40F474EF2}" type="pres">
      <dgm:prSet presAssocID="{1A903113-B51C-4000-9A8E-89D045F0B48E}" presName="sibTrans" presStyleLbl="sibTrans2D1" presStyleIdx="0" presStyleCnt="0"/>
      <dgm:spPr/>
      <dgm:t>
        <a:bodyPr/>
        <a:lstStyle/>
        <a:p>
          <a:endParaRPr lang="fr-FR"/>
        </a:p>
      </dgm:t>
    </dgm:pt>
    <dgm:pt modelId="{BBBBB8EF-E74C-425A-95D1-8757E1525CA8}" type="pres">
      <dgm:prSet presAssocID="{073F4633-22D0-4986-9DD7-1A2C77830665}" presName="compNode" presStyleCnt="0"/>
      <dgm:spPr/>
    </dgm:pt>
    <dgm:pt modelId="{31BDFFA8-C091-459F-97DC-43495FA309A3}" type="pres">
      <dgm:prSet presAssocID="{073F4633-22D0-4986-9DD7-1A2C77830665}" presName="childRect" presStyleLbl="bgAcc1" presStyleIdx="2" presStyleCnt="4">
        <dgm:presLayoutVars>
          <dgm:bulletEnabled val="1"/>
        </dgm:presLayoutVars>
      </dgm:prSet>
      <dgm:spPr/>
      <dgm:t>
        <a:bodyPr/>
        <a:lstStyle/>
        <a:p>
          <a:endParaRPr lang="fr-FR"/>
        </a:p>
      </dgm:t>
    </dgm:pt>
    <dgm:pt modelId="{73A40714-95C2-4D95-8D23-0D7FC425A79B}" type="pres">
      <dgm:prSet presAssocID="{073F4633-22D0-4986-9DD7-1A2C77830665}" presName="parentText" presStyleLbl="node1" presStyleIdx="0" presStyleCnt="0">
        <dgm:presLayoutVars>
          <dgm:chMax val="0"/>
          <dgm:bulletEnabled val="1"/>
        </dgm:presLayoutVars>
      </dgm:prSet>
      <dgm:spPr/>
      <dgm:t>
        <a:bodyPr/>
        <a:lstStyle/>
        <a:p>
          <a:endParaRPr lang="fr-FR"/>
        </a:p>
      </dgm:t>
    </dgm:pt>
    <dgm:pt modelId="{A1DBE8EA-33BB-42C6-A56B-09F0DC6398BC}" type="pres">
      <dgm:prSet presAssocID="{073F4633-22D0-4986-9DD7-1A2C77830665}" presName="parentRect" presStyleLbl="alignNode1" presStyleIdx="2" presStyleCnt="4"/>
      <dgm:spPr/>
      <dgm:t>
        <a:bodyPr/>
        <a:lstStyle/>
        <a:p>
          <a:endParaRPr lang="fr-FR"/>
        </a:p>
      </dgm:t>
    </dgm:pt>
    <dgm:pt modelId="{4730DA11-209B-4ADE-9C0E-571A90115755}" type="pres">
      <dgm:prSet presAssocID="{073F4633-22D0-4986-9DD7-1A2C77830665}" presName="adorn" presStyleLbl="fgAccFollowNode1" presStyleIdx="2" presStyleCnt="4" custScaleX="116272" custScaleY="11627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a:ln>
          <a:solidFill>
            <a:schemeClr val="bg1">
              <a:alpha val="90000"/>
            </a:schemeClr>
          </a:solidFill>
        </a:ln>
      </dgm:spPr>
    </dgm:pt>
    <dgm:pt modelId="{52E94AC4-3FF6-48F6-A007-F19C174F7C2C}" type="pres">
      <dgm:prSet presAssocID="{AB15D41D-5EB6-49DD-ACBD-996005422FBB}" presName="sibTrans" presStyleLbl="sibTrans2D1" presStyleIdx="0" presStyleCnt="0"/>
      <dgm:spPr/>
      <dgm:t>
        <a:bodyPr/>
        <a:lstStyle/>
        <a:p>
          <a:endParaRPr lang="fr-FR"/>
        </a:p>
      </dgm:t>
    </dgm:pt>
    <dgm:pt modelId="{7918C259-2E12-415B-8EE9-4EDF053ECFB6}" type="pres">
      <dgm:prSet presAssocID="{8D8B8664-956D-421F-A7F8-A120FDA1A7EE}" presName="compNode" presStyleCnt="0"/>
      <dgm:spPr/>
    </dgm:pt>
    <dgm:pt modelId="{187AF1AD-F3D2-4A49-8EF4-02AE90FC1D77}" type="pres">
      <dgm:prSet presAssocID="{8D8B8664-956D-421F-A7F8-A120FDA1A7EE}" presName="childRect" presStyleLbl="bgAcc1" presStyleIdx="3" presStyleCnt="4">
        <dgm:presLayoutVars>
          <dgm:bulletEnabled val="1"/>
        </dgm:presLayoutVars>
      </dgm:prSet>
      <dgm:spPr/>
      <dgm:t>
        <a:bodyPr/>
        <a:lstStyle/>
        <a:p>
          <a:endParaRPr lang="fr-FR"/>
        </a:p>
      </dgm:t>
    </dgm:pt>
    <dgm:pt modelId="{F17C508D-8E9D-489E-AE4E-4B42B25A8F7A}" type="pres">
      <dgm:prSet presAssocID="{8D8B8664-956D-421F-A7F8-A120FDA1A7EE}" presName="parentText" presStyleLbl="node1" presStyleIdx="0" presStyleCnt="0">
        <dgm:presLayoutVars>
          <dgm:chMax val="0"/>
          <dgm:bulletEnabled val="1"/>
        </dgm:presLayoutVars>
      </dgm:prSet>
      <dgm:spPr/>
      <dgm:t>
        <a:bodyPr/>
        <a:lstStyle/>
        <a:p>
          <a:endParaRPr lang="fr-FR"/>
        </a:p>
      </dgm:t>
    </dgm:pt>
    <dgm:pt modelId="{DBF54A39-CEE1-447E-828E-5F9F9DD7BD56}" type="pres">
      <dgm:prSet presAssocID="{8D8B8664-956D-421F-A7F8-A120FDA1A7EE}" presName="parentRect" presStyleLbl="alignNode1" presStyleIdx="3" presStyleCnt="4"/>
      <dgm:spPr/>
      <dgm:t>
        <a:bodyPr/>
        <a:lstStyle/>
        <a:p>
          <a:endParaRPr lang="fr-FR"/>
        </a:p>
      </dgm:t>
    </dgm:pt>
    <dgm:pt modelId="{715E4114-D7CE-4287-B0C5-5FE8FC2B9D1C}" type="pres">
      <dgm:prSet presAssocID="{8D8B8664-956D-421F-A7F8-A120FDA1A7EE}" presName="adorn" presStyleLbl="fgAccFollowNode1" presStyleIdx="3" presStyleCnt="4" custScaleX="116272" custScaleY="116272"/>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15000" r="-65492" b="-15000"/>
          </a:stretch>
        </a:blipFill>
        <a:ln>
          <a:solidFill>
            <a:schemeClr val="bg1">
              <a:alpha val="90000"/>
            </a:schemeClr>
          </a:solidFill>
        </a:ln>
      </dgm:spPr>
    </dgm:pt>
  </dgm:ptLst>
  <dgm:cxnLst>
    <dgm:cxn modelId="{37945A16-77FD-4CEC-957A-D9F9EF4927F7}" srcId="{66A5C077-5B3A-4356-91BE-3F0A80C9B62F}" destId="{073F4633-22D0-4986-9DD7-1A2C77830665}" srcOrd="2" destOrd="0" parTransId="{E076238D-4D12-4B3B-A8E8-27B8EC70463D}" sibTransId="{AB15D41D-5EB6-49DD-ACBD-996005422FBB}"/>
    <dgm:cxn modelId="{971B5B20-5F88-4F0A-8CC0-67C7DA03F04E}" type="presOf" srcId="{CBA56B19-2467-48DD-ABB3-889E18AA0C0B}" destId="{8F9FB1C7-5CD8-4BE8-BD41-B64507FB3823}" srcOrd="0" destOrd="0" presId="urn:microsoft.com/office/officeart/2005/8/layout/bList2"/>
    <dgm:cxn modelId="{F025D9D9-67DC-4BDF-8C7E-8D837251FF68}" type="presOf" srcId="{073F4633-22D0-4986-9DD7-1A2C77830665}" destId="{73A40714-95C2-4D95-8D23-0D7FC425A79B}" srcOrd="0" destOrd="0" presId="urn:microsoft.com/office/officeart/2005/8/layout/bList2"/>
    <dgm:cxn modelId="{2BC3DD86-676B-4810-B640-2F12D78FBF72}" type="presOf" srcId="{F63AF22B-C153-4E1B-9282-2BFFDBD4E1AA}" destId="{F8452A81-D1E7-44C6-BE44-DFBE08B662E2}" srcOrd="0" destOrd="0" presId="urn:microsoft.com/office/officeart/2005/8/layout/bList2"/>
    <dgm:cxn modelId="{0DB29039-2EED-400D-B60E-83DFB884D3DC}" type="presOf" srcId="{8D8857D4-4777-43CC-85AB-1A092C9BFA12}" destId="{31BDFFA8-C091-459F-97DC-43495FA309A3}" srcOrd="0" destOrd="0" presId="urn:microsoft.com/office/officeart/2005/8/layout/bList2"/>
    <dgm:cxn modelId="{69BFD560-BD15-4E05-9F6F-52E124632106}" type="presOf" srcId="{7D8A5F9B-4A1B-4316-9A4F-299F61F4D71D}" destId="{4C9D96A7-3E8A-4CB0-A09B-B23A4F0636AB}" srcOrd="0" destOrd="0" presId="urn:microsoft.com/office/officeart/2005/8/layout/bList2"/>
    <dgm:cxn modelId="{684D8FAB-542C-4949-8B39-79FCDC8DA7B8}" type="presOf" srcId="{8D8B8664-956D-421F-A7F8-A120FDA1A7EE}" destId="{F17C508D-8E9D-489E-AE4E-4B42B25A8F7A}" srcOrd="0" destOrd="0" presId="urn:microsoft.com/office/officeart/2005/8/layout/bList2"/>
    <dgm:cxn modelId="{80E66C6E-DECA-442A-8BC4-A79E5A878E9A}" srcId="{F63AF22B-C153-4E1B-9282-2BFFDBD4E1AA}" destId="{63CF4C28-DA4A-4B50-AB34-91053CAEDD35}" srcOrd="1" destOrd="0" parTransId="{500309A2-C18B-4AE5-A886-39EBC1FE8DDC}" sibTransId="{59952AE3-B695-4B58-97DD-70EC02E1E255}"/>
    <dgm:cxn modelId="{6FB3EAA5-490A-4E95-9075-FBDA561A2498}" srcId="{5AB5104F-8B5E-4194-B7A5-E8605AD8D682}" destId="{CBA56B19-2467-48DD-ABB3-889E18AA0C0B}" srcOrd="0" destOrd="0" parTransId="{82FF6798-7FE1-486A-88A6-3FA3BE2C0B69}" sibTransId="{76112E95-8BA6-4FC3-B372-021895973CCD}"/>
    <dgm:cxn modelId="{E8B379D1-7209-4C60-A1F7-1DA2F0ADA300}" type="presOf" srcId="{F4671A37-3239-4057-80FF-5883A7930304}" destId="{187AF1AD-F3D2-4A49-8EF4-02AE90FC1D77}" srcOrd="0" destOrd="0" presId="urn:microsoft.com/office/officeart/2005/8/layout/bList2"/>
    <dgm:cxn modelId="{19EE13A6-1B2A-4DA1-9842-E3526CB6EED4}" type="presOf" srcId="{1A903113-B51C-4000-9A8E-89D045F0B48E}" destId="{9310BC97-D34B-4B9B-87A4-D5A40F474EF2}" srcOrd="0" destOrd="0" presId="urn:microsoft.com/office/officeart/2005/8/layout/bList2"/>
    <dgm:cxn modelId="{1DDF7826-B511-4693-BEAD-086709290FD8}" type="presOf" srcId="{63CF4C28-DA4A-4B50-AB34-91053CAEDD35}" destId="{87419523-83DA-461F-AA3C-F7FF2211271E}" srcOrd="0" destOrd="1" presId="urn:microsoft.com/office/officeart/2005/8/layout/bList2"/>
    <dgm:cxn modelId="{06976C74-BD7E-4705-BC76-1A7FEA021D4E}" type="presOf" srcId="{F63AF22B-C153-4E1B-9282-2BFFDBD4E1AA}" destId="{3001E737-3501-4928-8E52-BD26494F022A}" srcOrd="1" destOrd="0" presId="urn:microsoft.com/office/officeart/2005/8/layout/bList2"/>
    <dgm:cxn modelId="{DC01ED4B-067C-48DC-B44A-C3B85A8D07D2}" srcId="{5AB5104F-8B5E-4194-B7A5-E8605AD8D682}" destId="{E40EAFA5-BAF2-4869-A856-5AE84D266CB0}" srcOrd="3" destOrd="0" parTransId="{AD10153C-E987-49B5-9636-AEC5C07371A1}" sibTransId="{D8E74B91-C778-4BE0-99C8-5195C6D19A42}"/>
    <dgm:cxn modelId="{FA2BC3A0-4EA0-4642-8E65-0C368DA3456C}" srcId="{66A5C077-5B3A-4356-91BE-3F0A80C9B62F}" destId="{5AB5104F-8B5E-4194-B7A5-E8605AD8D682}" srcOrd="0" destOrd="0" parTransId="{CFB7AB40-0D1A-470F-A85E-51A0CD682121}" sibTransId="{7D8A5F9B-4A1B-4316-9A4F-299F61F4D71D}"/>
    <dgm:cxn modelId="{8A88EBB9-B144-4BB5-9CED-096493DAD050}" type="presOf" srcId="{5AB5104F-8B5E-4194-B7A5-E8605AD8D682}" destId="{7530C774-FA34-4271-B95F-CF8732081292}" srcOrd="1" destOrd="0" presId="urn:microsoft.com/office/officeart/2005/8/layout/bList2"/>
    <dgm:cxn modelId="{84F08BE7-81FA-48E8-B463-8041BEE5D18C}" srcId="{8D8B8664-956D-421F-A7F8-A120FDA1A7EE}" destId="{F4671A37-3239-4057-80FF-5883A7930304}" srcOrd="0" destOrd="0" parTransId="{C8AB70A4-0F31-448F-8BBD-C12AD3CBC819}" sibTransId="{6736A51C-ED8C-421F-BBEB-48A2CD30F7F9}"/>
    <dgm:cxn modelId="{E6A75971-AFA3-408C-9AD3-6B86D2D9A1B4}" type="presOf" srcId="{E4532A87-B482-4B9B-89AB-671117F6EF96}" destId="{87419523-83DA-461F-AA3C-F7FF2211271E}" srcOrd="0" destOrd="0" presId="urn:microsoft.com/office/officeart/2005/8/layout/bList2"/>
    <dgm:cxn modelId="{A90AEB77-4E27-42B1-9FC5-E157C50D035D}" type="presOf" srcId="{AB15D41D-5EB6-49DD-ACBD-996005422FBB}" destId="{52E94AC4-3FF6-48F6-A007-F19C174F7C2C}" srcOrd="0" destOrd="0" presId="urn:microsoft.com/office/officeart/2005/8/layout/bList2"/>
    <dgm:cxn modelId="{A85372C1-5967-4ECD-BD37-C03726A12163}" type="presOf" srcId="{B512B258-A034-4532-B848-C46FC816FFD4}" destId="{8F9FB1C7-5CD8-4BE8-BD41-B64507FB3823}" srcOrd="0" destOrd="2" presId="urn:microsoft.com/office/officeart/2005/8/layout/bList2"/>
    <dgm:cxn modelId="{1C6F1984-9265-4031-8E6E-D98B444F7AEE}" srcId="{F63AF22B-C153-4E1B-9282-2BFFDBD4E1AA}" destId="{F7CCD5A3-22A6-494A-AF6A-AC4BB33D7C56}" srcOrd="2" destOrd="0" parTransId="{2EA17C61-5503-45C0-9914-B27D9D1474F2}" sibTransId="{B51D91E3-75CB-42E0-958F-37A72224EFC7}"/>
    <dgm:cxn modelId="{F59B0043-BF27-4C84-945C-ADA9F16F45D8}" srcId="{8D8B8664-956D-421F-A7F8-A120FDA1A7EE}" destId="{AC27C97E-D56C-47D7-9A85-B255CDBECF0D}" srcOrd="1" destOrd="0" parTransId="{C0305183-CC7B-4D77-9BF3-38667929EBCC}" sibTransId="{31A7E17D-355F-4CDA-BF4B-BC75B335DBCF}"/>
    <dgm:cxn modelId="{4E5489F2-EA9A-4F0C-B24F-3DEE1182AD4F}" type="presOf" srcId="{073F4633-22D0-4986-9DD7-1A2C77830665}" destId="{A1DBE8EA-33BB-42C6-A56B-09F0DC6398BC}" srcOrd="1" destOrd="0" presId="urn:microsoft.com/office/officeart/2005/8/layout/bList2"/>
    <dgm:cxn modelId="{3A79FAC5-4DE9-470E-B861-B3739768DCBA}" srcId="{F63AF22B-C153-4E1B-9282-2BFFDBD4E1AA}" destId="{E4532A87-B482-4B9B-89AB-671117F6EF96}" srcOrd="0" destOrd="0" parTransId="{5F4EE022-4CBD-45BC-AE82-1AA0269D4BCB}" sibTransId="{526EECA6-4062-4327-A65C-186DB04F208A}"/>
    <dgm:cxn modelId="{38005214-46E6-4F30-830F-59934CE8ACDC}" type="presOf" srcId="{5AB5104F-8B5E-4194-B7A5-E8605AD8D682}" destId="{D745487E-42CA-46FD-8DFE-8ED099DC7958}" srcOrd="0" destOrd="0" presId="urn:microsoft.com/office/officeart/2005/8/layout/bList2"/>
    <dgm:cxn modelId="{A243A5FF-7EC9-435B-B230-9F75ACAB92B9}" srcId="{073F4633-22D0-4986-9DD7-1A2C77830665}" destId="{8D8857D4-4777-43CC-85AB-1A092C9BFA12}" srcOrd="0" destOrd="0" parTransId="{59160775-7245-4992-9214-CB2816F1908A}" sibTransId="{ADEE26BC-B605-4FED-A64D-7C9B38911937}"/>
    <dgm:cxn modelId="{2C8B7665-D984-4B4C-BDB0-4DC29DCBB06D}" srcId="{66A5C077-5B3A-4356-91BE-3F0A80C9B62F}" destId="{8D8B8664-956D-421F-A7F8-A120FDA1A7EE}" srcOrd="3" destOrd="0" parTransId="{8DB87B36-BB30-447A-BF72-6A65DF4EDAAC}" sibTransId="{376B41C1-EBB3-43C3-AA3B-77ECC53849D4}"/>
    <dgm:cxn modelId="{55BF507D-EBC7-40F9-822D-70389D260B7C}" type="presOf" srcId="{E40EAFA5-BAF2-4869-A856-5AE84D266CB0}" destId="{8F9FB1C7-5CD8-4BE8-BD41-B64507FB3823}" srcOrd="0" destOrd="3" presId="urn:microsoft.com/office/officeart/2005/8/layout/bList2"/>
    <dgm:cxn modelId="{A4384762-2CBF-4116-8CEA-B153123DFC72}" srcId="{5AB5104F-8B5E-4194-B7A5-E8605AD8D682}" destId="{BCE3CD7B-4A28-4041-942E-96579C0EA08A}" srcOrd="1" destOrd="0" parTransId="{D6AD02BA-95DF-4FFC-9D41-98FA21741883}" sibTransId="{89E7A2C1-3719-4100-9DB9-6F8A67320D0B}"/>
    <dgm:cxn modelId="{73A9B621-E733-4133-A6A4-6CFE1ED81EC2}" srcId="{66A5C077-5B3A-4356-91BE-3F0A80C9B62F}" destId="{F63AF22B-C153-4E1B-9282-2BFFDBD4E1AA}" srcOrd="1" destOrd="0" parTransId="{DD0026A4-5CD7-4E9C-805E-E76AB581A1C5}" sibTransId="{1A903113-B51C-4000-9A8E-89D045F0B48E}"/>
    <dgm:cxn modelId="{A947BDEC-8C53-451E-9CC6-CB99B4928C7F}" type="presOf" srcId="{AC27C97E-D56C-47D7-9A85-B255CDBECF0D}" destId="{187AF1AD-F3D2-4A49-8EF4-02AE90FC1D77}" srcOrd="0" destOrd="1" presId="urn:microsoft.com/office/officeart/2005/8/layout/bList2"/>
    <dgm:cxn modelId="{8330B4C8-EF0D-49FC-83F7-47CA7CB23EA0}" type="presOf" srcId="{F7CCD5A3-22A6-494A-AF6A-AC4BB33D7C56}" destId="{87419523-83DA-461F-AA3C-F7FF2211271E}" srcOrd="0" destOrd="2" presId="urn:microsoft.com/office/officeart/2005/8/layout/bList2"/>
    <dgm:cxn modelId="{21F810C3-67D2-43C3-A7A0-40E2E0727E73}" srcId="{5AB5104F-8B5E-4194-B7A5-E8605AD8D682}" destId="{B512B258-A034-4532-B848-C46FC816FFD4}" srcOrd="2" destOrd="0" parTransId="{C92DC0F3-125F-4DE5-A432-0495277D7D8F}" sibTransId="{29EA3D02-4D5C-4329-83A7-2F182AD71E47}"/>
    <dgm:cxn modelId="{4053A818-4FF4-428D-8C6C-258725A37076}" type="presOf" srcId="{8D8B8664-956D-421F-A7F8-A120FDA1A7EE}" destId="{DBF54A39-CEE1-447E-828E-5F9F9DD7BD56}" srcOrd="1" destOrd="0" presId="urn:microsoft.com/office/officeart/2005/8/layout/bList2"/>
    <dgm:cxn modelId="{A7F97623-B353-4DFE-8DA3-340865718D86}" type="presOf" srcId="{66A5C077-5B3A-4356-91BE-3F0A80C9B62F}" destId="{3A73C407-2358-4DCD-9DDB-F98E10E5E6C7}" srcOrd="0" destOrd="0" presId="urn:microsoft.com/office/officeart/2005/8/layout/bList2"/>
    <dgm:cxn modelId="{E5123005-7E12-482C-8097-FD733805F918}" type="presOf" srcId="{BCE3CD7B-4A28-4041-942E-96579C0EA08A}" destId="{8F9FB1C7-5CD8-4BE8-BD41-B64507FB3823}" srcOrd="0" destOrd="1" presId="urn:microsoft.com/office/officeart/2005/8/layout/bList2"/>
    <dgm:cxn modelId="{AC4BC2B1-EF9C-43E7-A382-32B4AA126E8D}" type="presParOf" srcId="{3A73C407-2358-4DCD-9DDB-F98E10E5E6C7}" destId="{0DC2076C-D7CD-4A47-8FD0-15F9267D3A83}" srcOrd="0" destOrd="0" presId="urn:microsoft.com/office/officeart/2005/8/layout/bList2"/>
    <dgm:cxn modelId="{C2C0A7F6-AFDA-4EAE-888F-77DE3F4E7687}" type="presParOf" srcId="{0DC2076C-D7CD-4A47-8FD0-15F9267D3A83}" destId="{8F9FB1C7-5CD8-4BE8-BD41-B64507FB3823}" srcOrd="0" destOrd="0" presId="urn:microsoft.com/office/officeart/2005/8/layout/bList2"/>
    <dgm:cxn modelId="{B6A4E826-7E85-4E40-A933-1320D855F06C}" type="presParOf" srcId="{0DC2076C-D7CD-4A47-8FD0-15F9267D3A83}" destId="{D745487E-42CA-46FD-8DFE-8ED099DC7958}" srcOrd="1" destOrd="0" presId="urn:microsoft.com/office/officeart/2005/8/layout/bList2"/>
    <dgm:cxn modelId="{C1E5F2DD-4B8A-47CC-8F0E-5B72BC63A7DE}" type="presParOf" srcId="{0DC2076C-D7CD-4A47-8FD0-15F9267D3A83}" destId="{7530C774-FA34-4271-B95F-CF8732081292}" srcOrd="2" destOrd="0" presId="urn:microsoft.com/office/officeart/2005/8/layout/bList2"/>
    <dgm:cxn modelId="{E2A7E021-B9F2-494D-8466-6941D852587D}" type="presParOf" srcId="{0DC2076C-D7CD-4A47-8FD0-15F9267D3A83}" destId="{B39A46D0-2A50-45D2-86F2-538F72BE6C00}" srcOrd="3" destOrd="0" presId="urn:microsoft.com/office/officeart/2005/8/layout/bList2"/>
    <dgm:cxn modelId="{CBCD3E94-2009-47C3-9595-E97CE5262AF6}" type="presParOf" srcId="{3A73C407-2358-4DCD-9DDB-F98E10E5E6C7}" destId="{4C9D96A7-3E8A-4CB0-A09B-B23A4F0636AB}" srcOrd="1" destOrd="0" presId="urn:microsoft.com/office/officeart/2005/8/layout/bList2"/>
    <dgm:cxn modelId="{263E8949-9860-45D2-88E1-8014CAFD6F1A}" type="presParOf" srcId="{3A73C407-2358-4DCD-9DDB-F98E10E5E6C7}" destId="{6AF656A3-5F1D-49C3-A066-0F220B0C2376}" srcOrd="2" destOrd="0" presId="urn:microsoft.com/office/officeart/2005/8/layout/bList2"/>
    <dgm:cxn modelId="{9CE5D0CD-3010-49A8-A064-C151C3A13AAD}" type="presParOf" srcId="{6AF656A3-5F1D-49C3-A066-0F220B0C2376}" destId="{87419523-83DA-461F-AA3C-F7FF2211271E}" srcOrd="0" destOrd="0" presId="urn:microsoft.com/office/officeart/2005/8/layout/bList2"/>
    <dgm:cxn modelId="{C9666CAD-9D06-4804-96E8-DBA670FBFF79}" type="presParOf" srcId="{6AF656A3-5F1D-49C3-A066-0F220B0C2376}" destId="{F8452A81-D1E7-44C6-BE44-DFBE08B662E2}" srcOrd="1" destOrd="0" presId="urn:microsoft.com/office/officeart/2005/8/layout/bList2"/>
    <dgm:cxn modelId="{0C94E428-95EB-4E70-AC3F-11B9F3D72D3B}" type="presParOf" srcId="{6AF656A3-5F1D-49C3-A066-0F220B0C2376}" destId="{3001E737-3501-4928-8E52-BD26494F022A}" srcOrd="2" destOrd="0" presId="urn:microsoft.com/office/officeart/2005/8/layout/bList2"/>
    <dgm:cxn modelId="{2884E72E-C21B-4B04-9D4E-38D8486C18EB}" type="presParOf" srcId="{6AF656A3-5F1D-49C3-A066-0F220B0C2376}" destId="{D2149924-98DB-4E0B-8688-D21E74E9C16E}" srcOrd="3" destOrd="0" presId="urn:microsoft.com/office/officeart/2005/8/layout/bList2"/>
    <dgm:cxn modelId="{E3DA05B2-3ADB-4BBB-AF14-E02DA50138E9}" type="presParOf" srcId="{3A73C407-2358-4DCD-9DDB-F98E10E5E6C7}" destId="{9310BC97-D34B-4B9B-87A4-D5A40F474EF2}" srcOrd="3" destOrd="0" presId="urn:microsoft.com/office/officeart/2005/8/layout/bList2"/>
    <dgm:cxn modelId="{CDAFCC3F-5AD4-4FE6-90E2-B18E66EA37B0}" type="presParOf" srcId="{3A73C407-2358-4DCD-9DDB-F98E10E5E6C7}" destId="{BBBBB8EF-E74C-425A-95D1-8757E1525CA8}" srcOrd="4" destOrd="0" presId="urn:microsoft.com/office/officeart/2005/8/layout/bList2"/>
    <dgm:cxn modelId="{1C12C577-C9C0-4110-B754-3FDE5C4B50CA}" type="presParOf" srcId="{BBBBB8EF-E74C-425A-95D1-8757E1525CA8}" destId="{31BDFFA8-C091-459F-97DC-43495FA309A3}" srcOrd="0" destOrd="0" presId="urn:microsoft.com/office/officeart/2005/8/layout/bList2"/>
    <dgm:cxn modelId="{72F708CD-9DE4-4D33-859D-387FBC4E03AD}" type="presParOf" srcId="{BBBBB8EF-E74C-425A-95D1-8757E1525CA8}" destId="{73A40714-95C2-4D95-8D23-0D7FC425A79B}" srcOrd="1" destOrd="0" presId="urn:microsoft.com/office/officeart/2005/8/layout/bList2"/>
    <dgm:cxn modelId="{27A542E1-2292-4B7C-B772-F1F4377BB733}" type="presParOf" srcId="{BBBBB8EF-E74C-425A-95D1-8757E1525CA8}" destId="{A1DBE8EA-33BB-42C6-A56B-09F0DC6398BC}" srcOrd="2" destOrd="0" presId="urn:microsoft.com/office/officeart/2005/8/layout/bList2"/>
    <dgm:cxn modelId="{9B9C6399-5DDD-4F3C-B31B-CAA998F6F7A5}" type="presParOf" srcId="{BBBBB8EF-E74C-425A-95D1-8757E1525CA8}" destId="{4730DA11-209B-4ADE-9C0E-571A90115755}" srcOrd="3" destOrd="0" presId="urn:microsoft.com/office/officeart/2005/8/layout/bList2"/>
    <dgm:cxn modelId="{351702A3-73D7-4FB1-925F-B64DCA3D4A0D}" type="presParOf" srcId="{3A73C407-2358-4DCD-9DDB-F98E10E5E6C7}" destId="{52E94AC4-3FF6-48F6-A007-F19C174F7C2C}" srcOrd="5" destOrd="0" presId="urn:microsoft.com/office/officeart/2005/8/layout/bList2"/>
    <dgm:cxn modelId="{A4E652E7-37CA-4FA2-97ED-3672D11A6C87}" type="presParOf" srcId="{3A73C407-2358-4DCD-9DDB-F98E10E5E6C7}" destId="{7918C259-2E12-415B-8EE9-4EDF053ECFB6}" srcOrd="6" destOrd="0" presId="urn:microsoft.com/office/officeart/2005/8/layout/bList2"/>
    <dgm:cxn modelId="{B0D2D7E1-D62D-46B5-B741-EA72725B1983}" type="presParOf" srcId="{7918C259-2E12-415B-8EE9-4EDF053ECFB6}" destId="{187AF1AD-F3D2-4A49-8EF4-02AE90FC1D77}" srcOrd="0" destOrd="0" presId="urn:microsoft.com/office/officeart/2005/8/layout/bList2"/>
    <dgm:cxn modelId="{A3E6A6EB-CE1C-47C2-84E6-5C0C41A615D7}" type="presParOf" srcId="{7918C259-2E12-415B-8EE9-4EDF053ECFB6}" destId="{F17C508D-8E9D-489E-AE4E-4B42B25A8F7A}" srcOrd="1" destOrd="0" presId="urn:microsoft.com/office/officeart/2005/8/layout/bList2"/>
    <dgm:cxn modelId="{F7EF5879-83B7-4C5E-9964-18B384207C4B}" type="presParOf" srcId="{7918C259-2E12-415B-8EE9-4EDF053ECFB6}" destId="{DBF54A39-CEE1-447E-828E-5F9F9DD7BD56}" srcOrd="2" destOrd="0" presId="urn:microsoft.com/office/officeart/2005/8/layout/bList2"/>
    <dgm:cxn modelId="{B7839B58-1CA4-4CB8-933C-E4ECE99DAB7B}" type="presParOf" srcId="{7918C259-2E12-415B-8EE9-4EDF053ECFB6}" destId="{715E4114-D7CE-4287-B0C5-5FE8FC2B9D1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83E69-F6CF-4A8F-998B-FFDF5539456A}">
      <dsp:nvSpPr>
        <dsp:cNvPr id="0" name=""/>
        <dsp:cNvSpPr/>
      </dsp:nvSpPr>
      <dsp:spPr>
        <a:xfrm>
          <a:off x="0" y="0"/>
          <a:ext cx="8233632" cy="1597677"/>
        </a:xfrm>
        <a:prstGeom prst="roundRect">
          <a:avLst>
            <a:gd name="adj" fmla="val 10000"/>
          </a:avLst>
        </a:prstGeom>
        <a:noFill/>
        <a:ln w="25400" cap="flat" cmpd="sng" algn="ctr">
          <a:solidFill>
            <a:srgbClr val="00B4C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fr-FR" sz="2400" kern="1200" dirty="0" smtClean="0">
              <a:solidFill>
                <a:schemeClr val="tx1"/>
              </a:solidFill>
            </a:rPr>
            <a:t>Support administratif</a:t>
          </a:r>
          <a:endParaRPr lang="fr-FR" sz="24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smtClean="0">
              <a:solidFill>
                <a:schemeClr val="tx1"/>
              </a:solidFill>
            </a:rPr>
            <a:t>Ressources humaines</a:t>
          </a:r>
          <a:endParaRPr lang="fr-FR" sz="19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smtClean="0">
              <a:solidFill>
                <a:schemeClr val="tx1"/>
              </a:solidFill>
            </a:rPr>
            <a:t>Gestion des commandes et missions</a:t>
          </a:r>
          <a:endParaRPr lang="fr-FR" sz="19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smtClean="0">
              <a:solidFill>
                <a:schemeClr val="tx1"/>
              </a:solidFill>
            </a:rPr>
            <a:t>Assistance de direction, communication…</a:t>
          </a:r>
          <a:endParaRPr lang="fr-FR" sz="1900" kern="1200" dirty="0">
            <a:solidFill>
              <a:schemeClr val="tx1"/>
            </a:solidFill>
          </a:endParaRPr>
        </a:p>
      </dsp:txBody>
      <dsp:txXfrm>
        <a:off x="1806494" y="0"/>
        <a:ext cx="6427137" cy="1597677"/>
      </dsp:txXfrm>
    </dsp:sp>
    <dsp:sp modelId="{735980BE-2264-4677-9B4E-F7D38BBF0589}">
      <dsp:nvSpPr>
        <dsp:cNvPr id="0" name=""/>
        <dsp:cNvSpPr/>
      </dsp:nvSpPr>
      <dsp:spPr>
        <a:xfrm>
          <a:off x="159767" y="159767"/>
          <a:ext cx="1646726" cy="127814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723B00-DC66-41FD-8D02-0E7152B86B6C}">
      <dsp:nvSpPr>
        <dsp:cNvPr id="0" name=""/>
        <dsp:cNvSpPr/>
      </dsp:nvSpPr>
      <dsp:spPr>
        <a:xfrm>
          <a:off x="0" y="1757445"/>
          <a:ext cx="8233632" cy="1597677"/>
        </a:xfrm>
        <a:prstGeom prst="roundRect">
          <a:avLst>
            <a:gd name="adj" fmla="val 10000"/>
          </a:avLst>
        </a:prstGeom>
        <a:noFill/>
        <a:ln w="25400" cap="flat" cmpd="sng" algn="ctr">
          <a:solidFill>
            <a:srgbClr val="00B4C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fr-FR" sz="2400" kern="1200" dirty="0" smtClean="0">
              <a:solidFill>
                <a:schemeClr val="tx1"/>
              </a:solidFill>
            </a:rPr>
            <a:t>Ingénierie</a:t>
          </a:r>
          <a:endParaRPr lang="fr-FR" sz="24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smtClean="0">
              <a:solidFill>
                <a:schemeClr val="tx1"/>
              </a:solidFill>
            </a:rPr>
            <a:t>Conception assistée par ordinateur</a:t>
          </a:r>
          <a:endParaRPr lang="fr-FR" sz="19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smtClean="0">
              <a:solidFill>
                <a:schemeClr val="tx1"/>
              </a:solidFill>
            </a:rPr>
            <a:t>Programmation</a:t>
          </a:r>
          <a:endParaRPr lang="fr-FR" sz="19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smtClean="0">
              <a:solidFill>
                <a:schemeClr val="tx1"/>
              </a:solidFill>
            </a:rPr>
            <a:t>Conception de circuits électroniques…</a:t>
          </a:r>
          <a:endParaRPr lang="fr-FR" sz="1900" kern="1200" dirty="0">
            <a:solidFill>
              <a:schemeClr val="tx1"/>
            </a:solidFill>
          </a:endParaRPr>
        </a:p>
      </dsp:txBody>
      <dsp:txXfrm>
        <a:off x="1806494" y="1757445"/>
        <a:ext cx="6427137" cy="1597677"/>
      </dsp:txXfrm>
    </dsp:sp>
    <dsp:sp modelId="{44023E05-0A19-4C46-B93B-AB09BA994AF5}">
      <dsp:nvSpPr>
        <dsp:cNvPr id="0" name=""/>
        <dsp:cNvSpPr/>
      </dsp:nvSpPr>
      <dsp:spPr>
        <a:xfrm>
          <a:off x="159767" y="1917213"/>
          <a:ext cx="1646726" cy="127814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81F330-8DEF-42F2-A017-34293F31922D}">
      <dsp:nvSpPr>
        <dsp:cNvPr id="0" name=""/>
        <dsp:cNvSpPr/>
      </dsp:nvSpPr>
      <dsp:spPr>
        <a:xfrm>
          <a:off x="0" y="3514890"/>
          <a:ext cx="8233632" cy="1597677"/>
        </a:xfrm>
        <a:prstGeom prst="roundRect">
          <a:avLst>
            <a:gd name="adj" fmla="val 10000"/>
          </a:avLst>
        </a:prstGeom>
        <a:noFill/>
        <a:ln w="25400" cap="flat" cmpd="sng" algn="ctr">
          <a:solidFill>
            <a:srgbClr val="00B4C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fr-FR" sz="2400" kern="1200" dirty="0" smtClean="0">
              <a:solidFill>
                <a:schemeClr val="tx1"/>
              </a:solidFill>
            </a:rPr>
            <a:t>Technique</a:t>
          </a:r>
          <a:endParaRPr lang="fr-FR" sz="24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smtClean="0">
              <a:solidFill>
                <a:schemeClr val="tx1"/>
              </a:solidFill>
            </a:rPr>
            <a:t>Fabrication de pièces</a:t>
          </a:r>
          <a:endParaRPr lang="fr-FR" sz="19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smtClean="0">
              <a:solidFill>
                <a:schemeClr val="tx1"/>
              </a:solidFill>
            </a:rPr>
            <a:t>Montage d’instruments scientifiques</a:t>
          </a:r>
          <a:endParaRPr lang="fr-FR" sz="19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smtClean="0">
              <a:solidFill>
                <a:schemeClr val="tx1"/>
              </a:solidFill>
            </a:rPr>
            <a:t>Maintenance des équipements…</a:t>
          </a:r>
          <a:endParaRPr lang="fr-FR" sz="1900" kern="1200" dirty="0">
            <a:solidFill>
              <a:schemeClr val="tx1"/>
            </a:solidFill>
          </a:endParaRPr>
        </a:p>
      </dsp:txBody>
      <dsp:txXfrm>
        <a:off x="1806494" y="3514890"/>
        <a:ext cx="6427137" cy="1597677"/>
      </dsp:txXfrm>
    </dsp:sp>
    <dsp:sp modelId="{86D186C3-2C2B-4054-86CE-95ABFD609B5A}">
      <dsp:nvSpPr>
        <dsp:cNvPr id="0" name=""/>
        <dsp:cNvSpPr/>
      </dsp:nvSpPr>
      <dsp:spPr>
        <a:xfrm>
          <a:off x="159767" y="3674658"/>
          <a:ext cx="1646726" cy="1278142"/>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957" t="-177" r="957" b="-686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FB1C7-5CD8-4BE8-BD41-B64507FB3823}">
      <dsp:nvSpPr>
        <dsp:cNvPr id="0" name=""/>
        <dsp:cNvSpPr/>
      </dsp:nvSpPr>
      <dsp:spPr>
        <a:xfrm>
          <a:off x="1252270" y="4390"/>
          <a:ext cx="2221306" cy="1658158"/>
        </a:xfrm>
        <a:prstGeom prst="round2SameRect">
          <a:avLst>
            <a:gd name="adj1" fmla="val 8000"/>
            <a:gd name="adj2" fmla="val 0"/>
          </a:avLst>
        </a:prstGeom>
        <a:noFill/>
        <a:ln w="25400" cap="flat" cmpd="sng" algn="ctr">
          <a:solidFill>
            <a:srgbClr val="00B4CD"/>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fr-FR" sz="2200" kern="1200" dirty="0" smtClean="0"/>
            <a:t>Observation</a:t>
          </a:r>
          <a:endParaRPr lang="fr-FR" sz="2200" kern="1200" dirty="0"/>
        </a:p>
        <a:p>
          <a:pPr marL="228600" lvl="1" indent="-228600" algn="l" defTabSz="977900">
            <a:lnSpc>
              <a:spcPct val="90000"/>
            </a:lnSpc>
            <a:spcBef>
              <a:spcPct val="0"/>
            </a:spcBef>
            <a:spcAft>
              <a:spcPct val="15000"/>
            </a:spcAft>
            <a:buChar char="••"/>
          </a:pPr>
          <a:r>
            <a:rPr lang="fr-FR" sz="2200" kern="1200" dirty="0" smtClean="0"/>
            <a:t>Question</a:t>
          </a:r>
          <a:endParaRPr lang="fr-FR" sz="2200" kern="1200" dirty="0"/>
        </a:p>
        <a:p>
          <a:pPr marL="228600" lvl="1" indent="-228600" algn="l" defTabSz="977900">
            <a:lnSpc>
              <a:spcPct val="90000"/>
            </a:lnSpc>
            <a:spcBef>
              <a:spcPct val="0"/>
            </a:spcBef>
            <a:spcAft>
              <a:spcPct val="15000"/>
            </a:spcAft>
            <a:buChar char="••"/>
          </a:pPr>
          <a:r>
            <a:rPr lang="fr-FR" sz="2200" kern="1200" dirty="0" smtClean="0"/>
            <a:t>Hypothèses</a:t>
          </a:r>
          <a:endParaRPr lang="fr-FR" sz="2200" kern="1200" dirty="0"/>
        </a:p>
        <a:p>
          <a:pPr marL="228600" lvl="1" indent="-228600" algn="l" defTabSz="977900">
            <a:lnSpc>
              <a:spcPct val="90000"/>
            </a:lnSpc>
            <a:spcBef>
              <a:spcPct val="0"/>
            </a:spcBef>
            <a:spcAft>
              <a:spcPct val="15000"/>
            </a:spcAft>
            <a:buChar char="••"/>
          </a:pPr>
          <a:r>
            <a:rPr lang="fr-FR" sz="2200" kern="1200" dirty="0" smtClean="0"/>
            <a:t>Expériences</a:t>
          </a:r>
          <a:endParaRPr lang="fr-FR" sz="2200" kern="1200" dirty="0"/>
        </a:p>
      </dsp:txBody>
      <dsp:txXfrm>
        <a:off x="1291123" y="43243"/>
        <a:ext cx="2143600" cy="1619305"/>
      </dsp:txXfrm>
    </dsp:sp>
    <dsp:sp modelId="{7530C774-FA34-4271-B95F-CF8732081292}">
      <dsp:nvSpPr>
        <dsp:cNvPr id="0" name=""/>
        <dsp:cNvSpPr/>
      </dsp:nvSpPr>
      <dsp:spPr>
        <a:xfrm>
          <a:off x="1252270" y="1662548"/>
          <a:ext cx="2221306" cy="713008"/>
        </a:xfrm>
        <a:prstGeom prst="rect">
          <a:avLst/>
        </a:prstGeom>
        <a:solidFill>
          <a:srgbClr val="00B3CC"/>
        </a:solidFill>
        <a:ln w="25400" cap="flat" cmpd="sng" algn="ctr">
          <a:solidFill>
            <a:srgbClr val="00B4C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lvl="0" algn="l" defTabSz="1244600">
            <a:lnSpc>
              <a:spcPct val="90000"/>
            </a:lnSpc>
            <a:spcBef>
              <a:spcPct val="0"/>
            </a:spcBef>
            <a:spcAft>
              <a:spcPct val="35000"/>
            </a:spcAft>
          </a:pPr>
          <a:r>
            <a:rPr lang="fr-FR" sz="2800" kern="1200" dirty="0" smtClean="0"/>
            <a:t>Chercher</a:t>
          </a:r>
          <a:endParaRPr lang="fr-FR" sz="2800" kern="1200" dirty="0"/>
        </a:p>
      </dsp:txBody>
      <dsp:txXfrm>
        <a:off x="1252270" y="1662548"/>
        <a:ext cx="1564300" cy="713008"/>
      </dsp:txXfrm>
    </dsp:sp>
    <dsp:sp modelId="{B39A46D0-2A50-45D2-86F2-538F72BE6C00}">
      <dsp:nvSpPr>
        <dsp:cNvPr id="0" name=""/>
        <dsp:cNvSpPr/>
      </dsp:nvSpPr>
      <dsp:spPr>
        <a:xfrm>
          <a:off x="2816153" y="1712549"/>
          <a:ext cx="903965" cy="90396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 modelId="{87419523-83DA-461F-AA3C-F7FF2211271E}">
      <dsp:nvSpPr>
        <dsp:cNvPr id="0" name=""/>
        <dsp:cNvSpPr/>
      </dsp:nvSpPr>
      <dsp:spPr>
        <a:xfrm>
          <a:off x="3912729" y="4390"/>
          <a:ext cx="2221306" cy="1658158"/>
        </a:xfrm>
        <a:prstGeom prst="round2SameRect">
          <a:avLst>
            <a:gd name="adj1" fmla="val 8000"/>
            <a:gd name="adj2" fmla="val 0"/>
          </a:avLst>
        </a:prstGeom>
        <a:noFill/>
        <a:ln w="25400" cap="flat" cmpd="sng" algn="ctr">
          <a:solidFill>
            <a:srgbClr val="00B4CD"/>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fr-FR" sz="2200" kern="1200" dirty="0" smtClean="0"/>
            <a:t>Publications</a:t>
          </a:r>
          <a:endParaRPr lang="fr-FR" sz="2200" kern="1200" dirty="0"/>
        </a:p>
        <a:p>
          <a:pPr marL="228600" lvl="1" indent="-228600" algn="l" defTabSz="977900">
            <a:lnSpc>
              <a:spcPct val="90000"/>
            </a:lnSpc>
            <a:spcBef>
              <a:spcPct val="0"/>
            </a:spcBef>
            <a:spcAft>
              <a:spcPct val="15000"/>
            </a:spcAft>
            <a:buChar char="••"/>
          </a:pPr>
          <a:r>
            <a:rPr lang="fr-FR" sz="2200" kern="1200" dirty="0" smtClean="0"/>
            <a:t>Conférences</a:t>
          </a:r>
          <a:endParaRPr lang="fr-FR" sz="2200" kern="1200" dirty="0"/>
        </a:p>
        <a:p>
          <a:pPr marL="228600" lvl="1" indent="-228600" algn="l" defTabSz="977900">
            <a:lnSpc>
              <a:spcPct val="90000"/>
            </a:lnSpc>
            <a:spcBef>
              <a:spcPct val="0"/>
            </a:spcBef>
            <a:spcAft>
              <a:spcPct val="15000"/>
            </a:spcAft>
            <a:buChar char="••"/>
          </a:pPr>
          <a:r>
            <a:rPr lang="fr-FR" sz="2200" kern="1200" dirty="0" smtClean="0"/>
            <a:t>Brevets</a:t>
          </a:r>
          <a:endParaRPr lang="fr-FR" sz="2200" kern="1200" dirty="0"/>
        </a:p>
      </dsp:txBody>
      <dsp:txXfrm>
        <a:off x="3951582" y="43243"/>
        <a:ext cx="2143600" cy="1619305"/>
      </dsp:txXfrm>
    </dsp:sp>
    <dsp:sp modelId="{3001E737-3501-4928-8E52-BD26494F022A}">
      <dsp:nvSpPr>
        <dsp:cNvPr id="0" name=""/>
        <dsp:cNvSpPr/>
      </dsp:nvSpPr>
      <dsp:spPr>
        <a:xfrm>
          <a:off x="3912729" y="1662548"/>
          <a:ext cx="2221306" cy="713008"/>
        </a:xfrm>
        <a:prstGeom prst="rect">
          <a:avLst/>
        </a:prstGeom>
        <a:solidFill>
          <a:srgbClr val="00B3CC"/>
        </a:solidFill>
        <a:ln w="25400" cap="flat" cmpd="sng" algn="ctr">
          <a:solidFill>
            <a:srgbClr val="00B4C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lvl="0" algn="l" defTabSz="1244600">
            <a:lnSpc>
              <a:spcPct val="90000"/>
            </a:lnSpc>
            <a:spcBef>
              <a:spcPct val="0"/>
            </a:spcBef>
            <a:spcAft>
              <a:spcPct val="35000"/>
            </a:spcAft>
          </a:pPr>
          <a:r>
            <a:rPr lang="fr-FR" sz="2800" kern="1200" dirty="0" smtClean="0"/>
            <a:t>Découvrir</a:t>
          </a:r>
          <a:endParaRPr lang="fr-FR" sz="2800" kern="1200" dirty="0"/>
        </a:p>
      </dsp:txBody>
      <dsp:txXfrm>
        <a:off x="3912729" y="1662548"/>
        <a:ext cx="1564300" cy="713008"/>
      </dsp:txXfrm>
    </dsp:sp>
    <dsp:sp modelId="{D2149924-98DB-4E0B-8688-D21E74E9C16E}">
      <dsp:nvSpPr>
        <dsp:cNvPr id="0" name=""/>
        <dsp:cNvSpPr/>
      </dsp:nvSpPr>
      <dsp:spPr>
        <a:xfrm>
          <a:off x="5476612" y="1712549"/>
          <a:ext cx="903965" cy="903965"/>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7722" t="-22005" r="-49560" b="-7995"/>
          </a:stretch>
        </a:blip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 modelId="{31BDFFA8-C091-459F-97DC-43495FA309A3}">
      <dsp:nvSpPr>
        <dsp:cNvPr id="0" name=""/>
        <dsp:cNvSpPr/>
      </dsp:nvSpPr>
      <dsp:spPr>
        <a:xfrm>
          <a:off x="1252270" y="3001573"/>
          <a:ext cx="2221306" cy="1658158"/>
        </a:xfrm>
        <a:prstGeom prst="round2SameRect">
          <a:avLst>
            <a:gd name="adj1" fmla="val 8000"/>
            <a:gd name="adj2" fmla="val 0"/>
          </a:avLst>
        </a:prstGeom>
        <a:noFill/>
        <a:ln w="25400" cap="flat" cmpd="sng" algn="ctr">
          <a:solidFill>
            <a:srgbClr val="00B4CD"/>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fr-FR" sz="2200" kern="1200" dirty="0" smtClean="0"/>
            <a:t>Vulgarisation scientifique</a:t>
          </a:r>
          <a:endParaRPr lang="fr-FR" sz="2200" kern="1200" dirty="0"/>
        </a:p>
      </dsp:txBody>
      <dsp:txXfrm>
        <a:off x="1291123" y="3040426"/>
        <a:ext cx="2143600" cy="1619305"/>
      </dsp:txXfrm>
    </dsp:sp>
    <dsp:sp modelId="{A1DBE8EA-33BB-42C6-A56B-09F0DC6398BC}">
      <dsp:nvSpPr>
        <dsp:cNvPr id="0" name=""/>
        <dsp:cNvSpPr/>
      </dsp:nvSpPr>
      <dsp:spPr>
        <a:xfrm>
          <a:off x="1252270" y="4659731"/>
          <a:ext cx="2221306" cy="713008"/>
        </a:xfrm>
        <a:prstGeom prst="rect">
          <a:avLst/>
        </a:prstGeom>
        <a:solidFill>
          <a:srgbClr val="00B3CC"/>
        </a:solidFill>
        <a:ln w="25400" cap="flat" cmpd="sng" algn="ctr">
          <a:solidFill>
            <a:srgbClr val="00B4C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lvl="0" algn="l" defTabSz="1244600">
            <a:lnSpc>
              <a:spcPct val="90000"/>
            </a:lnSpc>
            <a:spcBef>
              <a:spcPct val="0"/>
            </a:spcBef>
            <a:spcAft>
              <a:spcPct val="35000"/>
            </a:spcAft>
          </a:pPr>
          <a:r>
            <a:rPr lang="fr-FR" sz="2800" kern="1200" dirty="0" smtClean="0"/>
            <a:t>Diffuser</a:t>
          </a:r>
        </a:p>
      </dsp:txBody>
      <dsp:txXfrm>
        <a:off x="1252270" y="4659731"/>
        <a:ext cx="1564300" cy="713008"/>
      </dsp:txXfrm>
    </dsp:sp>
    <dsp:sp modelId="{4730DA11-209B-4ADE-9C0E-571A90115755}">
      <dsp:nvSpPr>
        <dsp:cNvPr id="0" name=""/>
        <dsp:cNvSpPr/>
      </dsp:nvSpPr>
      <dsp:spPr>
        <a:xfrm>
          <a:off x="2816153" y="4709732"/>
          <a:ext cx="903965" cy="90396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 modelId="{187AF1AD-F3D2-4A49-8EF4-02AE90FC1D77}">
      <dsp:nvSpPr>
        <dsp:cNvPr id="0" name=""/>
        <dsp:cNvSpPr/>
      </dsp:nvSpPr>
      <dsp:spPr>
        <a:xfrm>
          <a:off x="3912729" y="3001573"/>
          <a:ext cx="2221306" cy="1658158"/>
        </a:xfrm>
        <a:prstGeom prst="round2SameRect">
          <a:avLst>
            <a:gd name="adj1" fmla="val 8000"/>
            <a:gd name="adj2" fmla="val 0"/>
          </a:avLst>
        </a:prstGeom>
        <a:noFill/>
        <a:ln w="25400" cap="flat" cmpd="sng" algn="ctr">
          <a:solidFill>
            <a:srgbClr val="00B4CD"/>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fr-FR" sz="2200" kern="1200" dirty="0" smtClean="0"/>
            <a:t>Enseignement</a:t>
          </a:r>
          <a:endParaRPr lang="fr-FR" sz="2200" kern="1200" dirty="0"/>
        </a:p>
        <a:p>
          <a:pPr marL="228600" lvl="1" indent="-228600" algn="l" defTabSz="977900">
            <a:lnSpc>
              <a:spcPct val="90000"/>
            </a:lnSpc>
            <a:spcBef>
              <a:spcPct val="0"/>
            </a:spcBef>
            <a:spcAft>
              <a:spcPct val="15000"/>
            </a:spcAft>
            <a:buChar char="••"/>
          </a:pPr>
          <a:r>
            <a:rPr lang="fr-FR" sz="2200" kern="1200" dirty="0" smtClean="0"/>
            <a:t>Encadrement des étudiants</a:t>
          </a:r>
          <a:endParaRPr lang="fr-FR" sz="2200" kern="1200" dirty="0"/>
        </a:p>
      </dsp:txBody>
      <dsp:txXfrm>
        <a:off x="3951582" y="3040426"/>
        <a:ext cx="2143600" cy="1619305"/>
      </dsp:txXfrm>
    </dsp:sp>
    <dsp:sp modelId="{DBF54A39-CEE1-447E-828E-5F9F9DD7BD56}">
      <dsp:nvSpPr>
        <dsp:cNvPr id="0" name=""/>
        <dsp:cNvSpPr/>
      </dsp:nvSpPr>
      <dsp:spPr>
        <a:xfrm>
          <a:off x="3912729" y="4659731"/>
          <a:ext cx="2221306" cy="713008"/>
        </a:xfrm>
        <a:prstGeom prst="rect">
          <a:avLst/>
        </a:prstGeom>
        <a:solidFill>
          <a:srgbClr val="00B3CC"/>
        </a:solidFill>
        <a:ln w="25400" cap="flat" cmpd="sng" algn="ctr">
          <a:solidFill>
            <a:srgbClr val="00B4C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lvl="0" algn="l" defTabSz="1244600">
            <a:lnSpc>
              <a:spcPct val="90000"/>
            </a:lnSpc>
            <a:spcBef>
              <a:spcPct val="0"/>
            </a:spcBef>
            <a:spcAft>
              <a:spcPct val="35000"/>
            </a:spcAft>
          </a:pPr>
          <a:r>
            <a:rPr lang="fr-FR" sz="2800" kern="1200" dirty="0" smtClean="0"/>
            <a:t>Former</a:t>
          </a:r>
          <a:endParaRPr lang="fr-FR" sz="2800" kern="1200" dirty="0"/>
        </a:p>
      </dsp:txBody>
      <dsp:txXfrm>
        <a:off x="3912729" y="4659731"/>
        <a:ext cx="1564300" cy="713008"/>
      </dsp:txXfrm>
    </dsp:sp>
    <dsp:sp modelId="{715E4114-D7CE-4287-B0C5-5FE8FC2B9D1C}">
      <dsp:nvSpPr>
        <dsp:cNvPr id="0" name=""/>
        <dsp:cNvSpPr/>
      </dsp:nvSpPr>
      <dsp:spPr>
        <a:xfrm>
          <a:off x="5476612" y="4709732"/>
          <a:ext cx="903965" cy="903965"/>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15000" r="-65492" b="-15000"/>
          </a:stretch>
        </a:blip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89BF179-BD5F-4684-A963-98736414965F}" type="datetime1">
              <a:rPr lang="fr-FR" smtClean="0"/>
              <a:t>28/10/2019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fr-FR"/>
              <a:t>Entrez votre nom</a:t>
            </a: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B7564C5-49F1-424B-8328-678E2107A455}" type="slidenum">
              <a:rPr lang="fr-FR"/>
              <a:pPr>
                <a:defRPr/>
              </a:pPr>
              <a:t>‹N°›</a:t>
            </a:fld>
            <a:endParaRPr lang="fr-FR"/>
          </a:p>
        </p:txBody>
      </p:sp>
    </p:spTree>
    <p:extLst>
      <p:ext uri="{BB962C8B-B14F-4D97-AF65-F5344CB8AC3E}">
        <p14:creationId xmlns:p14="http://schemas.microsoft.com/office/powerpoint/2010/main" val="390334030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4FA943A-C920-490E-8799-35DFE0CCE652}" type="datetime1">
              <a:rPr lang="fr-FR" smtClean="0"/>
              <a:t>28/10/2019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fr-FR"/>
              <a:t>Entrez votre nom</a:t>
            </a: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343239E-5CFC-4EA3-9F9C-DF60679EE927}" type="slidenum">
              <a:rPr lang="fr-FR"/>
              <a:pPr>
                <a:defRPr/>
              </a:pPr>
              <a:t>‹N°›</a:t>
            </a:fld>
            <a:endParaRPr lang="fr-FR"/>
          </a:p>
        </p:txBody>
      </p:sp>
    </p:spTree>
    <p:extLst>
      <p:ext uri="{BB962C8B-B14F-4D97-AF65-F5344CB8AC3E}">
        <p14:creationId xmlns:p14="http://schemas.microsoft.com/office/powerpoint/2010/main" val="1103131734"/>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a date 3"/>
          <p:cNvSpPr>
            <a:spLocks noGrp="1"/>
          </p:cNvSpPr>
          <p:nvPr>
            <p:ph type="dt" idx="10"/>
          </p:nvPr>
        </p:nvSpPr>
        <p:spPr/>
        <p:txBody>
          <a:bodyPr/>
          <a:lstStyle/>
          <a:p>
            <a:pPr>
              <a:defRPr/>
            </a:pPr>
            <a:fld id="{F3EDC11D-ED77-4FB3-AC6C-B33B6B1CD182}" type="datetime1">
              <a:rPr lang="fr-FR" smtClean="0"/>
              <a:t>28/10/2019</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a:t>
            </a:fld>
            <a:endParaRPr lang="fr-FR"/>
          </a:p>
        </p:txBody>
      </p:sp>
    </p:spTree>
    <p:extLst>
      <p:ext uri="{BB962C8B-B14F-4D97-AF65-F5344CB8AC3E}">
        <p14:creationId xmlns:p14="http://schemas.microsoft.com/office/powerpoint/2010/main" val="1576706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Demander aux élèves « Qu’est-ce que le travail de chercheur ? Que font</a:t>
            </a:r>
            <a:r>
              <a:rPr lang="fr-FR" baseline="0" dirty="0" smtClean="0"/>
              <a:t> les </a:t>
            </a:r>
            <a:r>
              <a:rPr lang="fr-FR" baseline="0" dirty="0" err="1" smtClean="0"/>
              <a:t>chercheur.e.s</a:t>
            </a:r>
            <a:r>
              <a:rPr lang="fr-FR" baseline="0" dirty="0" smtClean="0"/>
              <a:t> ? » et leur faire trouver des mots clés parmi : ils cherchent, ils font des expériences, émettent des théories et les vérifient ou pas, ils recherchent des financements…</a:t>
            </a:r>
          </a:p>
          <a:p>
            <a:endParaRPr lang="fr-FR" baseline="0" dirty="0" smtClean="0"/>
          </a:p>
          <a:p>
            <a:r>
              <a:rPr lang="fr-FR" baseline="0" dirty="0" smtClean="0"/>
              <a:t>D’après le CNRS, les grandes missions du chercheur</a:t>
            </a:r>
          </a:p>
          <a:p>
            <a:endParaRPr lang="fr-FR" dirty="0" smtClean="0"/>
          </a:p>
          <a:p>
            <a:endParaRPr lang="fr-FR" dirty="0"/>
          </a:p>
        </p:txBody>
      </p:sp>
      <p:sp>
        <p:nvSpPr>
          <p:cNvPr id="4" name="Espace réservé de la date 3"/>
          <p:cNvSpPr>
            <a:spLocks noGrp="1"/>
          </p:cNvSpPr>
          <p:nvPr>
            <p:ph type="dt" idx="10"/>
          </p:nvPr>
        </p:nvSpPr>
        <p:spPr/>
        <p:txBody>
          <a:bodyPr/>
          <a:lstStyle/>
          <a:p>
            <a:pPr>
              <a:defRPr/>
            </a:pPr>
            <a:fld id="{3933C311-86BB-443B-A071-2E0921FB39C9}" type="datetime1">
              <a:rPr lang="fr-FR" smtClean="0"/>
              <a:t>28/10/2019</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37</a:t>
            </a:fld>
            <a:endParaRPr lang="fr-FR"/>
          </a:p>
        </p:txBody>
      </p:sp>
    </p:spTree>
    <p:extLst>
      <p:ext uri="{BB962C8B-B14F-4D97-AF65-F5344CB8AC3E}">
        <p14:creationId xmlns:p14="http://schemas.microsoft.com/office/powerpoint/2010/main" val="3067312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3</a:t>
            </a:fld>
            <a:endParaRPr lang="fr-FR"/>
          </a:p>
        </p:txBody>
      </p:sp>
    </p:spTree>
    <p:extLst>
      <p:ext uri="{BB962C8B-B14F-4D97-AF65-F5344CB8AC3E}">
        <p14:creationId xmlns:p14="http://schemas.microsoft.com/office/powerpoint/2010/main" val="420061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6A3A676-BCB8-47FC-8298-DE698C43249E}" type="slidenum">
              <a:rPr lang="en-GB"/>
              <a:pPr/>
              <a:t>6</a:t>
            </a:fld>
            <a:endParaRPr lang="en-GB"/>
          </a:p>
        </p:txBody>
      </p:sp>
      <p:sp>
        <p:nvSpPr>
          <p:cNvPr id="71683" name="Rectangle 2"/>
          <p:cNvSpPr>
            <a:spLocks noGrp="1" noRot="1" noChangeAspect="1" noChangeArrowheads="1" noTextEdit="1"/>
          </p:cNvSpPr>
          <p:nvPr>
            <p:ph type="sldImg"/>
          </p:nvPr>
        </p:nvSpPr>
        <p:spPr>
          <a:xfrm>
            <a:off x="969963" y="739775"/>
            <a:ext cx="4932362" cy="3700463"/>
          </a:xfrm>
          <a:solidFill>
            <a:srgbClr val="FFFFFF"/>
          </a:solidFill>
          <a:ln/>
        </p:spPr>
      </p:sp>
      <p:sp>
        <p:nvSpPr>
          <p:cNvPr id="71684" name="Rectangle 3"/>
          <p:cNvSpPr>
            <a:spLocks noGrp="1" noChangeArrowheads="1"/>
          </p:cNvSpPr>
          <p:nvPr>
            <p:ph type="body" idx="1"/>
          </p:nvPr>
        </p:nvSpPr>
        <p:spPr>
          <a:xfrm>
            <a:off x="876666" y="4737348"/>
            <a:ext cx="5045935" cy="4440833"/>
          </a:xfrm>
          <a:solidFill>
            <a:srgbClr val="FFFFFF"/>
          </a:solidFill>
          <a:ln>
            <a:solidFill>
              <a:srgbClr val="000000"/>
            </a:solidFill>
          </a:ln>
        </p:spPr>
        <p:txBody>
          <a:bodyPr lIns="88373" tIns="44187" rIns="88373" bIns="44187">
            <a:normAutofit fontScale="92500"/>
          </a:bodyPr>
          <a:lstStyle/>
          <a:p>
            <a:pPr eaLnBrk="1" hangingPunct="1"/>
            <a:r>
              <a:rPr lang="en-GB" dirty="0" smtClean="0"/>
              <a:t>La physique des </a:t>
            </a:r>
            <a:r>
              <a:rPr lang="en-GB" dirty="0" err="1" smtClean="0"/>
              <a:t>particules</a:t>
            </a:r>
            <a:r>
              <a:rPr lang="en-GB" dirty="0" smtClean="0"/>
              <a:t> ne se </a:t>
            </a:r>
            <a:r>
              <a:rPr lang="en-GB" dirty="0" err="1" smtClean="0"/>
              <a:t>contente</a:t>
            </a:r>
            <a:r>
              <a:rPr lang="en-GB" dirty="0" smtClean="0"/>
              <a:t> pas de </a:t>
            </a:r>
            <a:r>
              <a:rPr lang="en-GB" dirty="0" err="1" smtClean="0"/>
              <a:t>repertorier</a:t>
            </a:r>
            <a:r>
              <a:rPr lang="en-GB" dirty="0" smtClean="0"/>
              <a:t> les </a:t>
            </a:r>
            <a:r>
              <a:rPr lang="en-GB" dirty="0" err="1" smtClean="0"/>
              <a:t>particules</a:t>
            </a:r>
            <a:r>
              <a:rPr lang="en-GB" dirty="0" smtClean="0"/>
              <a:t> </a:t>
            </a:r>
            <a:r>
              <a:rPr lang="en-GB" dirty="0" err="1" smtClean="0"/>
              <a:t>elementaires</a:t>
            </a:r>
            <a:r>
              <a:rPr lang="en-GB" dirty="0" smtClean="0"/>
              <a:t>, </a:t>
            </a:r>
            <a:r>
              <a:rPr lang="en-GB" dirty="0" err="1" smtClean="0"/>
              <a:t>mais</a:t>
            </a:r>
            <a:r>
              <a:rPr lang="en-GB" dirty="0" smtClean="0"/>
              <a:t> </a:t>
            </a:r>
            <a:r>
              <a:rPr lang="en-GB" dirty="0" err="1" smtClean="0"/>
              <a:t>cherche</a:t>
            </a:r>
            <a:r>
              <a:rPr lang="en-GB" dirty="0" smtClean="0"/>
              <a:t> </a:t>
            </a:r>
            <a:r>
              <a:rPr lang="en-GB" dirty="0" err="1" smtClean="0"/>
              <a:t>aussi</a:t>
            </a:r>
            <a:r>
              <a:rPr lang="en-GB" dirty="0" smtClean="0"/>
              <a:t> a </a:t>
            </a:r>
            <a:r>
              <a:rPr lang="en-GB" dirty="0" err="1" smtClean="0"/>
              <a:t>expliquer</a:t>
            </a:r>
            <a:r>
              <a:rPr lang="en-GB" dirty="0" smtClean="0"/>
              <a:t>  </a:t>
            </a:r>
            <a:r>
              <a:rPr lang="en-GB" dirty="0" err="1" smtClean="0"/>
              <a:t>quelles</a:t>
            </a:r>
            <a:r>
              <a:rPr lang="en-GB" dirty="0" smtClean="0"/>
              <a:t> forces </a:t>
            </a:r>
            <a:r>
              <a:rPr lang="en-GB" dirty="0" err="1" smtClean="0"/>
              <a:t>subissent</a:t>
            </a:r>
            <a:r>
              <a:rPr lang="en-GB" dirty="0" smtClean="0"/>
              <a:t> les </a:t>
            </a:r>
            <a:r>
              <a:rPr lang="en-GB" dirty="0" err="1" smtClean="0"/>
              <a:t>particules</a:t>
            </a:r>
            <a:r>
              <a:rPr lang="en-GB" dirty="0" smtClean="0"/>
              <a:t> </a:t>
            </a:r>
            <a:r>
              <a:rPr lang="en-GB" dirty="0" err="1" smtClean="0"/>
              <a:t>lorsqu'elles</a:t>
            </a:r>
            <a:r>
              <a:rPr lang="en-GB" dirty="0" smtClean="0"/>
              <a:t> se </a:t>
            </a:r>
            <a:r>
              <a:rPr lang="en-GB" dirty="0" err="1" smtClean="0"/>
              <a:t>rencontrent</a:t>
            </a:r>
            <a:r>
              <a:rPr lang="en-GB" dirty="0" smtClean="0"/>
              <a:t>. </a:t>
            </a:r>
            <a:r>
              <a:rPr lang="en-GB" dirty="0" err="1" smtClean="0"/>
              <a:t>Ce</a:t>
            </a:r>
            <a:r>
              <a:rPr lang="en-GB" dirty="0" smtClean="0"/>
              <a:t> </a:t>
            </a:r>
            <a:r>
              <a:rPr lang="en-GB" dirty="0" err="1" smtClean="0"/>
              <a:t>sont</a:t>
            </a:r>
            <a:r>
              <a:rPr lang="en-GB" dirty="0" smtClean="0"/>
              <a:t> </a:t>
            </a:r>
            <a:r>
              <a:rPr lang="en-GB" dirty="0" err="1" smtClean="0"/>
              <a:t>ces</a:t>
            </a:r>
            <a:r>
              <a:rPr lang="en-GB" dirty="0" smtClean="0"/>
              <a:t> forces (</a:t>
            </a:r>
            <a:r>
              <a:rPr lang="en-GB" dirty="0" err="1" smtClean="0"/>
              <a:t>que</a:t>
            </a:r>
            <a:r>
              <a:rPr lang="en-GB" dirty="0" smtClean="0"/>
              <a:t> </a:t>
            </a:r>
            <a:r>
              <a:rPr lang="en-GB" dirty="0" err="1" smtClean="0"/>
              <a:t>l'on</a:t>
            </a:r>
            <a:r>
              <a:rPr lang="en-GB" dirty="0" smtClean="0"/>
              <a:t> </a:t>
            </a:r>
            <a:r>
              <a:rPr lang="en-GB" dirty="0" err="1" smtClean="0"/>
              <a:t>appelle</a:t>
            </a:r>
            <a:r>
              <a:rPr lang="en-GB" dirty="0" smtClean="0"/>
              <a:t> </a:t>
            </a:r>
            <a:r>
              <a:rPr lang="en-GB" dirty="0" err="1" smtClean="0"/>
              <a:t>aussi</a:t>
            </a:r>
            <a:r>
              <a:rPr lang="en-GB" dirty="0" smtClean="0"/>
              <a:t> interaction)  qui </a:t>
            </a:r>
            <a:r>
              <a:rPr lang="en-GB" dirty="0" err="1" smtClean="0"/>
              <a:t>vont</a:t>
            </a:r>
            <a:r>
              <a:rPr lang="en-GB" dirty="0" smtClean="0"/>
              <a:t> </a:t>
            </a:r>
            <a:r>
              <a:rPr lang="en-GB" dirty="0" err="1" smtClean="0"/>
              <a:t>servir</a:t>
            </a:r>
            <a:r>
              <a:rPr lang="en-GB" dirty="0" smtClean="0"/>
              <a:t> de </a:t>
            </a:r>
            <a:r>
              <a:rPr lang="en-GB" dirty="0" err="1" smtClean="0"/>
              <a:t>ciment</a:t>
            </a:r>
            <a:r>
              <a:rPr lang="en-GB" dirty="0" smtClean="0"/>
              <a:t> pour </a:t>
            </a:r>
            <a:r>
              <a:rPr lang="en-GB" dirty="0" err="1" smtClean="0"/>
              <a:t>fabriquer</a:t>
            </a:r>
            <a:r>
              <a:rPr lang="en-GB" dirty="0" smtClean="0"/>
              <a:t> les nucleons, les </a:t>
            </a:r>
            <a:r>
              <a:rPr lang="en-GB" dirty="0" err="1" smtClean="0"/>
              <a:t>noyaux</a:t>
            </a:r>
            <a:r>
              <a:rPr lang="en-GB" dirty="0" smtClean="0"/>
              <a:t>, les </a:t>
            </a:r>
            <a:r>
              <a:rPr lang="en-GB" dirty="0" err="1" smtClean="0"/>
              <a:t>atomes</a:t>
            </a:r>
            <a:r>
              <a:rPr lang="en-GB" dirty="0" smtClean="0"/>
              <a:t>, et </a:t>
            </a:r>
            <a:r>
              <a:rPr lang="en-GB" dirty="0" err="1" smtClean="0"/>
              <a:t>toute</a:t>
            </a:r>
            <a:r>
              <a:rPr lang="en-GB" dirty="0" smtClean="0"/>
              <a:t> la </a:t>
            </a:r>
            <a:r>
              <a:rPr lang="en-GB" dirty="0" err="1" smtClean="0"/>
              <a:t>matiere</a:t>
            </a:r>
            <a:r>
              <a:rPr lang="en-GB" dirty="0" smtClean="0"/>
              <a:t> </a:t>
            </a:r>
            <a:r>
              <a:rPr lang="en-GB" dirty="0" err="1" smtClean="0"/>
              <a:t>que</a:t>
            </a:r>
            <a:r>
              <a:rPr lang="en-GB" dirty="0" smtClean="0"/>
              <a:t> nous </a:t>
            </a:r>
            <a:r>
              <a:rPr lang="en-GB" dirty="0" err="1" smtClean="0"/>
              <a:t>connaissons</a:t>
            </a:r>
            <a:r>
              <a:rPr lang="en-GB" dirty="0" smtClean="0"/>
              <a:t>.</a:t>
            </a:r>
          </a:p>
          <a:p>
            <a:pPr eaLnBrk="1" hangingPunct="1"/>
            <a:endParaRPr lang="en-GB" dirty="0" smtClean="0"/>
          </a:p>
          <a:p>
            <a:pPr eaLnBrk="1" hangingPunct="1"/>
            <a:r>
              <a:rPr lang="en-GB" dirty="0" smtClean="0"/>
              <a:t>En phys des part la force (= </a:t>
            </a:r>
            <a:r>
              <a:rPr lang="en-GB" dirty="0" err="1" smtClean="0"/>
              <a:t>l'interaction</a:t>
            </a:r>
            <a:r>
              <a:rPr lang="en-GB" dirty="0" smtClean="0"/>
              <a:t>) qui </a:t>
            </a:r>
            <a:r>
              <a:rPr lang="en-GB" dirty="0" err="1" smtClean="0"/>
              <a:t>s'exerce</a:t>
            </a:r>
            <a:r>
              <a:rPr lang="en-GB" dirty="0" smtClean="0"/>
              <a:t> entre 2 </a:t>
            </a:r>
            <a:r>
              <a:rPr lang="en-GB" dirty="0" err="1" smtClean="0"/>
              <a:t>particules</a:t>
            </a:r>
            <a:r>
              <a:rPr lang="en-GB" dirty="0" smtClean="0"/>
              <a:t> </a:t>
            </a:r>
            <a:r>
              <a:rPr lang="en-GB" dirty="0" err="1" smtClean="0"/>
              <a:t>est</a:t>
            </a:r>
            <a:r>
              <a:rPr lang="en-GB" dirty="0" smtClean="0"/>
              <a:t> </a:t>
            </a:r>
            <a:r>
              <a:rPr lang="en-GB" dirty="0" err="1" smtClean="0"/>
              <a:t>decrite</a:t>
            </a:r>
            <a:r>
              <a:rPr lang="en-GB" dirty="0" smtClean="0"/>
              <a:t> </a:t>
            </a:r>
            <a:r>
              <a:rPr lang="en-GB" dirty="0" err="1" smtClean="0"/>
              <a:t>comme</a:t>
            </a:r>
            <a:r>
              <a:rPr lang="en-GB" dirty="0" smtClean="0"/>
              <a:t> </a:t>
            </a:r>
            <a:r>
              <a:rPr lang="en-GB" dirty="0" err="1" smtClean="0"/>
              <a:t>l'echange</a:t>
            </a:r>
            <a:r>
              <a:rPr lang="en-GB" dirty="0" smtClean="0"/>
              <a:t> </a:t>
            </a:r>
            <a:r>
              <a:rPr lang="en-GB" dirty="0" err="1" smtClean="0"/>
              <a:t>d'une</a:t>
            </a:r>
            <a:r>
              <a:rPr lang="en-GB" dirty="0" smtClean="0"/>
              <a:t> </a:t>
            </a:r>
            <a:r>
              <a:rPr lang="en-GB" dirty="0" err="1" smtClean="0"/>
              <a:t>particule</a:t>
            </a:r>
            <a:r>
              <a:rPr lang="en-GB" dirty="0" smtClean="0"/>
              <a:t> </a:t>
            </a:r>
            <a:r>
              <a:rPr lang="en-GB" dirty="0" err="1" smtClean="0"/>
              <a:t>messagere</a:t>
            </a:r>
            <a:r>
              <a:rPr lang="en-GB" dirty="0" smtClean="0"/>
              <a:t>. </a:t>
            </a:r>
            <a:r>
              <a:rPr lang="en-GB" dirty="0" err="1" smtClean="0"/>
              <a:t>Expliquer</a:t>
            </a:r>
            <a:r>
              <a:rPr lang="en-GB" dirty="0" smtClean="0"/>
              <a:t> l' </a:t>
            </a:r>
            <a:r>
              <a:rPr lang="en-GB" dirty="0" err="1" smtClean="0"/>
              <a:t>analogie</a:t>
            </a:r>
            <a:r>
              <a:rPr lang="en-GB" dirty="0" smtClean="0"/>
              <a:t> avec le </a:t>
            </a:r>
            <a:r>
              <a:rPr lang="en-GB" dirty="0" err="1" smtClean="0"/>
              <a:t>ballon</a:t>
            </a:r>
            <a:r>
              <a:rPr lang="en-GB" dirty="0" smtClean="0"/>
              <a:t> et les barques.  </a:t>
            </a:r>
          </a:p>
          <a:p>
            <a:pPr eaLnBrk="1" hangingPunct="1"/>
            <a:r>
              <a:rPr lang="en-GB" dirty="0" err="1" smtClean="0"/>
              <a:t>Avez-vous</a:t>
            </a:r>
            <a:r>
              <a:rPr lang="en-GB" dirty="0" smtClean="0"/>
              <a:t> un skate-board ?</a:t>
            </a:r>
          </a:p>
          <a:p>
            <a:pPr eaLnBrk="1" hangingPunct="1"/>
            <a:r>
              <a:rPr lang="en-GB" dirty="0" err="1" smtClean="0"/>
              <a:t>Quand</a:t>
            </a:r>
            <a:r>
              <a:rPr lang="en-GB" dirty="0" smtClean="0"/>
              <a:t> je lance le </a:t>
            </a:r>
            <a:r>
              <a:rPr lang="en-GB" dirty="0" err="1" smtClean="0"/>
              <a:t>ballon</a:t>
            </a:r>
            <a:r>
              <a:rPr lang="en-GB" dirty="0" smtClean="0"/>
              <a:t> ma barque </a:t>
            </a:r>
            <a:r>
              <a:rPr lang="en-GB" dirty="0" err="1" smtClean="0"/>
              <a:t>recule</a:t>
            </a:r>
            <a:r>
              <a:rPr lang="en-GB" dirty="0" smtClean="0"/>
              <a:t>, </a:t>
            </a:r>
            <a:r>
              <a:rPr lang="en-GB" dirty="0" err="1" smtClean="0"/>
              <a:t>elle</a:t>
            </a:r>
            <a:r>
              <a:rPr lang="en-GB" dirty="0" smtClean="0"/>
              <a:t> </a:t>
            </a:r>
            <a:r>
              <a:rPr lang="en-GB" dirty="0" err="1" smtClean="0"/>
              <a:t>subit</a:t>
            </a:r>
            <a:r>
              <a:rPr lang="en-GB" dirty="0" smtClean="0"/>
              <a:t> </a:t>
            </a:r>
            <a:r>
              <a:rPr lang="en-GB" dirty="0" err="1" smtClean="0"/>
              <a:t>donc</a:t>
            </a:r>
            <a:r>
              <a:rPr lang="en-GB" dirty="0" smtClean="0"/>
              <a:t> </a:t>
            </a:r>
            <a:r>
              <a:rPr lang="en-GB" dirty="0" err="1" smtClean="0"/>
              <a:t>une</a:t>
            </a:r>
            <a:r>
              <a:rPr lang="en-GB" dirty="0" smtClean="0"/>
              <a:t> interaction.... (</a:t>
            </a:r>
            <a:r>
              <a:rPr lang="en-GB" dirty="0" err="1" smtClean="0"/>
              <a:t>preciser</a:t>
            </a:r>
            <a:r>
              <a:rPr lang="en-GB" dirty="0" smtClean="0"/>
              <a:t> </a:t>
            </a:r>
            <a:r>
              <a:rPr lang="en-GB" dirty="0" err="1" smtClean="0"/>
              <a:t>qu'il</a:t>
            </a:r>
            <a:r>
              <a:rPr lang="en-GB" dirty="0" smtClean="0"/>
              <a:t> ne </a:t>
            </a:r>
            <a:r>
              <a:rPr lang="en-GB" dirty="0" err="1" smtClean="0"/>
              <a:t>s'agit</a:t>
            </a:r>
            <a:r>
              <a:rPr lang="en-GB" dirty="0" smtClean="0"/>
              <a:t> </a:t>
            </a:r>
            <a:r>
              <a:rPr lang="en-GB" dirty="0" err="1" smtClean="0"/>
              <a:t>que</a:t>
            </a:r>
            <a:r>
              <a:rPr lang="en-GB" dirty="0" smtClean="0"/>
              <a:t> </a:t>
            </a:r>
            <a:r>
              <a:rPr lang="en-GB" dirty="0" err="1" smtClean="0"/>
              <a:t>d'une</a:t>
            </a:r>
            <a:r>
              <a:rPr lang="en-GB" dirty="0" smtClean="0"/>
              <a:t> </a:t>
            </a:r>
            <a:r>
              <a:rPr lang="en-GB" dirty="0" err="1" smtClean="0"/>
              <a:t>analogie</a:t>
            </a:r>
            <a:r>
              <a:rPr lang="en-GB" dirty="0" smtClean="0"/>
              <a:t> qui a </a:t>
            </a:r>
            <a:r>
              <a:rPr lang="en-GB" dirty="0" err="1" smtClean="0"/>
              <a:t>ses</a:t>
            </a:r>
            <a:r>
              <a:rPr lang="en-GB" dirty="0" smtClean="0"/>
              <a:t> </a:t>
            </a:r>
            <a:r>
              <a:rPr lang="en-GB" dirty="0" err="1" smtClean="0"/>
              <a:t>limites</a:t>
            </a:r>
            <a:r>
              <a:rPr lang="en-GB" dirty="0" smtClean="0"/>
              <a:t>).</a:t>
            </a:r>
          </a:p>
          <a:p>
            <a:pPr eaLnBrk="1" hangingPunct="1"/>
            <a:endParaRPr lang="en-GB" dirty="0" smtClean="0"/>
          </a:p>
          <a:p>
            <a:pPr eaLnBrk="1" hangingPunct="1"/>
            <a:r>
              <a:rPr lang="en-GB" dirty="0" smtClean="0"/>
              <a:t>Si le </a:t>
            </a:r>
            <a:r>
              <a:rPr lang="en-GB" dirty="0" err="1" smtClean="0"/>
              <a:t>ballon</a:t>
            </a:r>
            <a:r>
              <a:rPr lang="en-GB" dirty="0" smtClean="0"/>
              <a:t> </a:t>
            </a:r>
            <a:r>
              <a:rPr lang="en-GB" dirty="0" err="1" smtClean="0"/>
              <a:t>est</a:t>
            </a:r>
            <a:r>
              <a:rPr lang="en-GB" dirty="0" smtClean="0"/>
              <a:t> </a:t>
            </a:r>
            <a:r>
              <a:rPr lang="en-GB" dirty="0" err="1" smtClean="0"/>
              <a:t>tres</a:t>
            </a:r>
            <a:r>
              <a:rPr lang="en-GB" dirty="0" smtClean="0"/>
              <a:t> </a:t>
            </a:r>
            <a:r>
              <a:rPr lang="en-GB" dirty="0" err="1" smtClean="0"/>
              <a:t>lourd</a:t>
            </a:r>
            <a:r>
              <a:rPr lang="en-GB" dirty="0" smtClean="0"/>
              <a:t>, on ne </a:t>
            </a:r>
            <a:r>
              <a:rPr lang="en-GB" dirty="0" err="1" smtClean="0"/>
              <a:t>peut</a:t>
            </a:r>
            <a:r>
              <a:rPr lang="en-GB" dirty="0" smtClean="0"/>
              <a:t> pas le lancer </a:t>
            </a:r>
            <a:r>
              <a:rPr lang="en-GB" dirty="0" err="1" smtClean="0"/>
              <a:t>tres</a:t>
            </a:r>
            <a:r>
              <a:rPr lang="en-GB" dirty="0" smtClean="0"/>
              <a:t> loin. De la meme </a:t>
            </a:r>
            <a:r>
              <a:rPr lang="en-GB" dirty="0" err="1" smtClean="0"/>
              <a:t>facon</a:t>
            </a:r>
            <a:r>
              <a:rPr lang="en-GB" dirty="0" smtClean="0"/>
              <a:t> la </a:t>
            </a:r>
            <a:r>
              <a:rPr lang="en-GB" dirty="0" err="1" smtClean="0"/>
              <a:t>portee</a:t>
            </a:r>
            <a:r>
              <a:rPr lang="en-GB" dirty="0" smtClean="0"/>
              <a:t> </a:t>
            </a:r>
            <a:r>
              <a:rPr lang="en-GB" dirty="0" err="1" smtClean="0"/>
              <a:t>d'une</a:t>
            </a:r>
            <a:r>
              <a:rPr lang="en-GB" dirty="0" smtClean="0"/>
              <a:t> interaction depend de la masse de la </a:t>
            </a:r>
            <a:r>
              <a:rPr lang="en-GB" dirty="0" err="1" smtClean="0"/>
              <a:t>particule</a:t>
            </a:r>
            <a:r>
              <a:rPr lang="en-GB" dirty="0" smtClean="0"/>
              <a:t> </a:t>
            </a:r>
            <a:r>
              <a:rPr lang="en-GB" dirty="0" err="1" smtClean="0"/>
              <a:t>messagere</a:t>
            </a:r>
            <a:r>
              <a:rPr lang="en-GB" dirty="0" smtClean="0"/>
              <a:t>. Plus </a:t>
            </a:r>
            <a:r>
              <a:rPr lang="en-GB" dirty="0" err="1" smtClean="0"/>
              <a:t>elle</a:t>
            </a:r>
            <a:r>
              <a:rPr lang="en-GB" dirty="0" smtClean="0"/>
              <a:t> </a:t>
            </a:r>
            <a:r>
              <a:rPr lang="en-GB" dirty="0" err="1" smtClean="0"/>
              <a:t>est</a:t>
            </a:r>
            <a:r>
              <a:rPr lang="en-GB" dirty="0" smtClean="0"/>
              <a:t> massive plus la </a:t>
            </a:r>
            <a:r>
              <a:rPr lang="en-GB" dirty="0" err="1" smtClean="0"/>
              <a:t>portee</a:t>
            </a:r>
            <a:r>
              <a:rPr lang="en-GB" dirty="0" smtClean="0"/>
              <a:t> </a:t>
            </a:r>
            <a:r>
              <a:rPr lang="en-GB" dirty="0" err="1" smtClean="0"/>
              <a:t>est</a:t>
            </a:r>
            <a:r>
              <a:rPr lang="en-GB" dirty="0" smtClean="0"/>
              <a:t> </a:t>
            </a:r>
            <a:r>
              <a:rPr lang="en-GB" dirty="0" err="1" smtClean="0"/>
              <a:t>courte</a:t>
            </a:r>
            <a:r>
              <a:rPr lang="en-GB" dirty="0" smtClean="0"/>
              <a:t>.</a:t>
            </a:r>
          </a:p>
          <a:p>
            <a:pPr eaLnBrk="1" hangingPunct="1"/>
            <a:r>
              <a:rPr lang="en-GB" dirty="0" err="1" smtClean="0"/>
              <a:t>Dans</a:t>
            </a:r>
            <a:r>
              <a:rPr lang="en-GB" dirty="0" smtClean="0"/>
              <a:t> </a:t>
            </a:r>
            <a:r>
              <a:rPr lang="en-GB" dirty="0" err="1" smtClean="0"/>
              <a:t>certains</a:t>
            </a:r>
            <a:r>
              <a:rPr lang="en-GB" dirty="0" smtClean="0"/>
              <a:t> </a:t>
            </a:r>
            <a:r>
              <a:rPr lang="en-GB" dirty="0" err="1" smtClean="0"/>
              <a:t>cas</a:t>
            </a:r>
            <a:r>
              <a:rPr lang="en-GB" dirty="0" smtClean="0"/>
              <a:t> </a:t>
            </a:r>
            <a:r>
              <a:rPr lang="en-GB" dirty="0" err="1" smtClean="0"/>
              <a:t>d'interaction</a:t>
            </a:r>
            <a:r>
              <a:rPr lang="en-GB" dirty="0" smtClean="0"/>
              <a:t> un </a:t>
            </a:r>
            <a:r>
              <a:rPr lang="en-GB" dirty="0" err="1" smtClean="0"/>
              <a:t>peu</a:t>
            </a:r>
            <a:r>
              <a:rPr lang="en-GB" dirty="0" smtClean="0"/>
              <a:t> </a:t>
            </a:r>
            <a:r>
              <a:rPr lang="en-GB" dirty="0" err="1" smtClean="0"/>
              <a:t>complexe</a:t>
            </a:r>
            <a:r>
              <a:rPr lang="en-GB" dirty="0" smtClean="0"/>
              <a:t> </a:t>
            </a:r>
            <a:r>
              <a:rPr lang="en-GB" dirty="0" err="1" smtClean="0"/>
              <a:t>il</a:t>
            </a:r>
            <a:r>
              <a:rPr lang="en-GB" dirty="0" smtClean="0"/>
              <a:t> y a </a:t>
            </a:r>
            <a:r>
              <a:rPr lang="en-GB" dirty="0" err="1" smtClean="0"/>
              <a:t>aussi</a:t>
            </a:r>
            <a:r>
              <a:rPr lang="en-GB" dirty="0" smtClean="0"/>
              <a:t> un </a:t>
            </a:r>
            <a:r>
              <a:rPr lang="en-GB" dirty="0" err="1" smtClean="0"/>
              <a:t>effet</a:t>
            </a:r>
            <a:r>
              <a:rPr lang="en-GB" dirty="0" smtClean="0"/>
              <a:t> de collage... la </a:t>
            </a:r>
            <a:r>
              <a:rPr lang="en-GB" dirty="0" err="1" smtClean="0"/>
              <a:t>particule</a:t>
            </a:r>
            <a:r>
              <a:rPr lang="en-GB" dirty="0" smtClean="0"/>
              <a:t> </a:t>
            </a:r>
            <a:r>
              <a:rPr lang="en-GB" dirty="0" err="1" smtClean="0"/>
              <a:t>messagere</a:t>
            </a:r>
            <a:r>
              <a:rPr lang="en-GB" dirty="0" smtClean="0"/>
              <a:t> </a:t>
            </a:r>
            <a:r>
              <a:rPr lang="en-GB" dirty="0" err="1" smtClean="0"/>
              <a:t>reste</a:t>
            </a:r>
            <a:r>
              <a:rPr lang="en-GB" dirty="0" smtClean="0"/>
              <a:t> "</a:t>
            </a:r>
            <a:r>
              <a:rPr lang="en-GB" dirty="0" err="1" smtClean="0"/>
              <a:t>collee</a:t>
            </a:r>
            <a:r>
              <a:rPr lang="en-GB" dirty="0" smtClean="0"/>
              <a:t>" a </a:t>
            </a:r>
            <a:r>
              <a:rPr lang="en-GB" dirty="0" err="1" smtClean="0"/>
              <a:t>ses</a:t>
            </a:r>
            <a:r>
              <a:rPr lang="en-GB" dirty="0" smtClean="0"/>
              <a:t> </a:t>
            </a:r>
            <a:r>
              <a:rPr lang="en-GB" dirty="0" err="1" smtClean="0"/>
              <a:t>particules</a:t>
            </a:r>
            <a:r>
              <a:rPr lang="en-GB" dirty="0" smtClean="0"/>
              <a:t> de </a:t>
            </a:r>
            <a:r>
              <a:rPr lang="en-GB" dirty="0" err="1" smtClean="0"/>
              <a:t>matiere</a:t>
            </a:r>
            <a:r>
              <a:rPr lang="en-GB" dirty="0" smtClean="0"/>
              <a:t>. Un  </a:t>
            </a:r>
            <a:r>
              <a:rPr lang="en-GB" dirty="0" err="1" smtClean="0"/>
              <a:t>peu</a:t>
            </a:r>
            <a:r>
              <a:rPr lang="en-GB" dirty="0" smtClean="0"/>
              <a:t> </a:t>
            </a:r>
            <a:r>
              <a:rPr lang="en-GB" dirty="0" err="1" smtClean="0"/>
              <a:t>comme</a:t>
            </a:r>
            <a:r>
              <a:rPr lang="en-GB" dirty="0" smtClean="0"/>
              <a:t> </a:t>
            </a:r>
            <a:r>
              <a:rPr lang="en-GB" dirty="0" err="1" smtClean="0"/>
              <a:t>si</a:t>
            </a:r>
            <a:r>
              <a:rPr lang="en-GB" dirty="0" smtClean="0"/>
              <a:t> le </a:t>
            </a:r>
            <a:r>
              <a:rPr lang="en-GB" dirty="0" err="1" smtClean="0"/>
              <a:t>ballon</a:t>
            </a:r>
            <a:r>
              <a:rPr lang="en-GB" dirty="0" smtClean="0"/>
              <a:t> </a:t>
            </a:r>
            <a:r>
              <a:rPr lang="en-GB" dirty="0" err="1" smtClean="0"/>
              <a:t>etait</a:t>
            </a:r>
            <a:r>
              <a:rPr lang="en-GB" dirty="0" smtClean="0"/>
              <a:t> </a:t>
            </a:r>
            <a:r>
              <a:rPr lang="en-GB" dirty="0" err="1" smtClean="0"/>
              <a:t>enduit</a:t>
            </a:r>
            <a:r>
              <a:rPr lang="en-GB" dirty="0" smtClean="0"/>
              <a:t> de super-glue... On </a:t>
            </a:r>
            <a:r>
              <a:rPr lang="en-GB" dirty="0" err="1" smtClean="0"/>
              <a:t>n'arriverait</a:t>
            </a:r>
            <a:r>
              <a:rPr lang="en-GB" dirty="0" smtClean="0"/>
              <a:t> plus </a:t>
            </a:r>
            <a:r>
              <a:rPr lang="en-GB" dirty="0" err="1" smtClean="0"/>
              <a:t>alors</a:t>
            </a:r>
            <a:r>
              <a:rPr lang="en-GB" dirty="0" smtClean="0"/>
              <a:t> a </a:t>
            </a:r>
            <a:r>
              <a:rPr lang="en-GB" dirty="0" err="1" smtClean="0"/>
              <a:t>decoller</a:t>
            </a:r>
            <a:r>
              <a:rPr lang="en-GB" dirty="0" smtClean="0"/>
              <a:t> </a:t>
            </a:r>
            <a:r>
              <a:rPr lang="en-GB" dirty="0" err="1" smtClean="0"/>
              <a:t>sa</a:t>
            </a:r>
            <a:r>
              <a:rPr lang="en-GB" dirty="0" smtClean="0"/>
              <a:t> main du </a:t>
            </a:r>
            <a:r>
              <a:rPr lang="en-GB" dirty="0" err="1" smtClean="0"/>
              <a:t>ballon</a:t>
            </a:r>
            <a:r>
              <a:rPr lang="en-GB" dirty="0" smtClean="0"/>
              <a:t>. </a:t>
            </a:r>
            <a:r>
              <a:rPr lang="en-GB" dirty="0" err="1" smtClean="0"/>
              <a:t>Dans</a:t>
            </a:r>
            <a:r>
              <a:rPr lang="en-GB" dirty="0" smtClean="0"/>
              <a:t> </a:t>
            </a:r>
            <a:r>
              <a:rPr lang="en-GB" dirty="0" err="1" smtClean="0"/>
              <a:t>ce</a:t>
            </a:r>
            <a:r>
              <a:rPr lang="en-GB" dirty="0" smtClean="0"/>
              <a:t> </a:t>
            </a:r>
            <a:r>
              <a:rPr lang="en-GB" dirty="0" err="1" smtClean="0"/>
              <a:t>cas</a:t>
            </a:r>
            <a:r>
              <a:rPr lang="en-GB" dirty="0" smtClean="0"/>
              <a:t> la </a:t>
            </a:r>
            <a:r>
              <a:rPr lang="en-GB" dirty="0" err="1" smtClean="0"/>
              <a:t>portee</a:t>
            </a:r>
            <a:r>
              <a:rPr lang="en-GB" dirty="0" smtClean="0"/>
              <a:t> de </a:t>
            </a:r>
            <a:r>
              <a:rPr lang="en-GB" dirty="0" err="1" smtClean="0"/>
              <a:t>l'interaction</a:t>
            </a:r>
            <a:r>
              <a:rPr lang="en-GB" dirty="0" smtClean="0"/>
              <a:t> </a:t>
            </a:r>
            <a:r>
              <a:rPr lang="en-GB" dirty="0" err="1" smtClean="0"/>
              <a:t>est</a:t>
            </a:r>
            <a:r>
              <a:rPr lang="en-GB" dirty="0" smtClean="0"/>
              <a:t> </a:t>
            </a:r>
            <a:r>
              <a:rPr lang="en-GB" dirty="0" err="1" smtClean="0"/>
              <a:t>faible</a:t>
            </a:r>
            <a:r>
              <a:rPr lang="en-GB" dirty="0" smtClean="0"/>
              <a:t>. </a:t>
            </a:r>
            <a:r>
              <a:rPr lang="en-GB" dirty="0" err="1" smtClean="0"/>
              <a:t>Cela</a:t>
            </a:r>
            <a:r>
              <a:rPr lang="en-GB" dirty="0" smtClean="0"/>
              <a:t> arrive pour </a:t>
            </a:r>
            <a:r>
              <a:rPr lang="en-GB" dirty="0" err="1" smtClean="0"/>
              <a:t>une</a:t>
            </a:r>
            <a:r>
              <a:rPr lang="en-GB" dirty="0" smtClean="0"/>
              <a:t> </a:t>
            </a:r>
            <a:r>
              <a:rPr lang="en-GB" dirty="0" err="1" smtClean="0"/>
              <a:t>seule</a:t>
            </a:r>
            <a:r>
              <a:rPr lang="en-GB" dirty="0" smtClean="0"/>
              <a:t> des interaction </a:t>
            </a:r>
            <a:r>
              <a:rPr lang="en-GB" dirty="0" err="1" smtClean="0"/>
              <a:t>dont</a:t>
            </a:r>
            <a:r>
              <a:rPr lang="en-GB" dirty="0" smtClean="0"/>
              <a:t> nous </a:t>
            </a:r>
            <a:r>
              <a:rPr lang="en-GB" dirty="0" err="1" smtClean="0"/>
              <a:t>allons</a:t>
            </a:r>
            <a:r>
              <a:rPr lang="en-GB" dirty="0" smtClean="0"/>
              <a:t> </a:t>
            </a:r>
            <a:r>
              <a:rPr lang="en-GB" dirty="0" err="1" smtClean="0"/>
              <a:t>parler</a:t>
            </a:r>
            <a:r>
              <a:rPr lang="en-GB" dirty="0" smtClean="0"/>
              <a:t>.</a:t>
            </a:r>
          </a:p>
          <a:p>
            <a:pPr eaLnBrk="1" hangingPunct="1"/>
            <a:endParaRPr lang="en-GB" dirty="0" smtClean="0"/>
          </a:p>
          <a:p>
            <a:pPr eaLnBrk="1" hangingPunct="1"/>
            <a:r>
              <a:rPr lang="en-GB" dirty="0" smtClean="0"/>
              <a:t>Notre </a:t>
            </a:r>
            <a:r>
              <a:rPr lang="en-GB" dirty="0" err="1" smtClean="0"/>
              <a:t>monde</a:t>
            </a:r>
            <a:r>
              <a:rPr lang="en-GB" dirty="0" smtClean="0"/>
              <a:t> </a:t>
            </a:r>
            <a:r>
              <a:rPr lang="en-GB" dirty="0" err="1" smtClean="0"/>
              <a:t>est</a:t>
            </a:r>
            <a:r>
              <a:rPr lang="en-GB" dirty="0" smtClean="0"/>
              <a:t> </a:t>
            </a:r>
            <a:r>
              <a:rPr lang="en-GB" dirty="0" err="1" smtClean="0"/>
              <a:t>regi</a:t>
            </a:r>
            <a:r>
              <a:rPr lang="en-GB" dirty="0" smtClean="0"/>
              <a:t> par </a:t>
            </a:r>
            <a:r>
              <a:rPr lang="en-GB" dirty="0" err="1" smtClean="0"/>
              <a:t>quatre</a:t>
            </a:r>
            <a:r>
              <a:rPr lang="en-GB" dirty="0" smtClean="0"/>
              <a:t> forces (=interactions) </a:t>
            </a:r>
            <a:r>
              <a:rPr lang="en-GB" dirty="0" err="1" smtClean="0"/>
              <a:t>fondamentales</a:t>
            </a:r>
            <a:r>
              <a:rPr lang="en-GB" dirty="0" smtClean="0"/>
              <a:t>. </a:t>
            </a:r>
            <a:r>
              <a:rPr lang="en-GB" dirty="0" err="1" smtClean="0"/>
              <a:t>Lesquelles</a:t>
            </a:r>
            <a:r>
              <a:rPr lang="en-GB" dirty="0" smtClean="0"/>
              <a:t> ???</a:t>
            </a:r>
          </a:p>
          <a:p>
            <a:pPr eaLnBrk="1" hangingPunct="1"/>
            <a:endParaRPr lang="en-GB" dirty="0" smtClean="0"/>
          </a:p>
          <a:p>
            <a:pPr eaLnBrk="1" hangingPunct="1"/>
            <a:endParaRPr lang="en-GB" dirty="0" smtClean="0"/>
          </a:p>
        </p:txBody>
      </p:sp>
      <p:sp>
        <p:nvSpPr>
          <p:cNvPr id="2" name="Espace réservé de la date 1"/>
          <p:cNvSpPr>
            <a:spLocks noGrp="1"/>
          </p:cNvSpPr>
          <p:nvPr>
            <p:ph type="dt" idx="10"/>
          </p:nvPr>
        </p:nvSpPr>
        <p:spPr/>
        <p:txBody>
          <a:bodyPr/>
          <a:lstStyle/>
          <a:p>
            <a:fld id="{054FEAEF-B1F1-45B4-8AFF-56E03C71A4ED}" type="datetime1">
              <a:rPr lang="fr-FR" smtClean="0"/>
              <a:t>28/10/2019</a:t>
            </a:fld>
            <a:endParaRPr lang="fr-FR"/>
          </a:p>
        </p:txBody>
      </p:sp>
    </p:spTree>
    <p:extLst>
      <p:ext uri="{BB962C8B-B14F-4D97-AF65-F5344CB8AC3E}">
        <p14:creationId xmlns:p14="http://schemas.microsoft.com/office/powerpoint/2010/main" val="180264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13</a:t>
            </a:fld>
            <a:endParaRPr lang="fr-FR"/>
          </a:p>
        </p:txBody>
      </p:sp>
    </p:spTree>
    <p:extLst>
      <p:ext uri="{BB962C8B-B14F-4D97-AF65-F5344CB8AC3E}">
        <p14:creationId xmlns:p14="http://schemas.microsoft.com/office/powerpoint/2010/main" val="76080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e la date 3"/>
          <p:cNvSpPr>
            <a:spLocks noGrp="1"/>
          </p:cNvSpPr>
          <p:nvPr>
            <p:ph type="dt" idx="10"/>
          </p:nvPr>
        </p:nvSpPr>
        <p:spPr/>
        <p:txBody>
          <a:bodyPr/>
          <a:lstStyle/>
          <a:p>
            <a:pPr>
              <a:defRPr/>
            </a:pPr>
            <a:fld id="{E4F1332F-3A4A-42B5-9027-3F4F119BD611}" type="datetime1">
              <a:rPr lang="fr-FR" smtClean="0"/>
              <a:t>28/10/2019</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15</a:t>
            </a:fld>
            <a:endParaRPr lang="fr-FR"/>
          </a:p>
        </p:txBody>
      </p:sp>
    </p:spTree>
    <p:extLst>
      <p:ext uri="{BB962C8B-B14F-4D97-AF65-F5344CB8AC3E}">
        <p14:creationId xmlns:p14="http://schemas.microsoft.com/office/powerpoint/2010/main" val="3506497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1B05CC9-7FBC-4963-B5C2-7627BCC70882}" type="slidenum">
              <a:rPr lang="en-GB"/>
              <a:pPr/>
              <a:t>17</a:t>
            </a:fld>
            <a:endParaRPr lang="en-GB"/>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fr-FR" sz="1300" dirty="0"/>
              <a:t>Le LHC est situé dans un anneau de 27 kilomètres et enterré à 100 m sous terre à la frontière franco-suisse, près de Genève. Lorsque tous les tests et réglages auront été effectués et qu’il fonctionnera à sa puissance nominale, il sera le plus puissant des accélérateurs de particules au monde. 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sz="1300" dirty="0"/>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dirty="0" smtClean="0"/>
          </a:p>
        </p:txBody>
      </p:sp>
      <p:sp>
        <p:nvSpPr>
          <p:cNvPr id="2" name="Espace réservé de la date 1"/>
          <p:cNvSpPr>
            <a:spLocks noGrp="1"/>
          </p:cNvSpPr>
          <p:nvPr>
            <p:ph type="dt" idx="10"/>
          </p:nvPr>
        </p:nvSpPr>
        <p:spPr/>
        <p:txBody>
          <a:bodyPr/>
          <a:lstStyle/>
          <a:p>
            <a:fld id="{E42A3531-D258-4D22-8319-97F5D604B8E0}" type="datetime1">
              <a:rPr lang="fr-FR" smtClean="0"/>
              <a:t>28/10/2019</a:t>
            </a:fld>
            <a:endParaRPr lang="fr-FR"/>
          </a:p>
        </p:txBody>
      </p:sp>
    </p:spTree>
    <p:extLst>
      <p:ext uri="{BB962C8B-B14F-4D97-AF65-F5344CB8AC3E}">
        <p14:creationId xmlns:p14="http://schemas.microsoft.com/office/powerpoint/2010/main" val="297433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55910">
              <a:defRPr/>
            </a:pPr>
            <a:r>
              <a:rPr lang="fr-FR" sz="1300" dirty="0"/>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a:t>
            </a:r>
            <a:r>
              <a:rPr lang="fr-FR" sz="1300" dirty="0" err="1"/>
              <a:t>Higgs</a:t>
            </a:r>
            <a:r>
              <a:rPr lang="fr-FR" sz="1300" dirty="0"/>
              <a:t>.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18</a:t>
            </a:fld>
            <a:endParaRPr lang="fr-FR"/>
          </a:p>
        </p:txBody>
      </p:sp>
      <p:sp>
        <p:nvSpPr>
          <p:cNvPr id="5" name="Espace réservé de la date 4"/>
          <p:cNvSpPr>
            <a:spLocks noGrp="1"/>
          </p:cNvSpPr>
          <p:nvPr>
            <p:ph type="dt" idx="11"/>
          </p:nvPr>
        </p:nvSpPr>
        <p:spPr/>
        <p:txBody>
          <a:bodyPr/>
          <a:lstStyle/>
          <a:p>
            <a:fld id="{06AA1AD1-2B54-4A3D-84C0-B8101B4DA3FD}" type="datetime1">
              <a:rPr lang="fr-FR" smtClean="0"/>
              <a:t>28/10/2019</a:t>
            </a:fld>
            <a:endParaRPr lang="fr-FR"/>
          </a:p>
        </p:txBody>
      </p:sp>
    </p:spTree>
    <p:extLst>
      <p:ext uri="{BB962C8B-B14F-4D97-AF65-F5344CB8AC3E}">
        <p14:creationId xmlns:p14="http://schemas.microsoft.com/office/powerpoint/2010/main" val="87465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Support administratif (à citer en plus) :</a:t>
            </a:r>
          </a:p>
          <a:p>
            <a:r>
              <a:rPr lang="fr-FR" dirty="0" smtClean="0"/>
              <a:t>Gestion financière, commandes de matériel, gestion administrative, </a:t>
            </a:r>
            <a:r>
              <a:rPr lang="fr-FR" dirty="0" err="1" smtClean="0"/>
              <a:t>plannification</a:t>
            </a:r>
            <a:r>
              <a:rPr lang="fr-FR" dirty="0" smtClean="0"/>
              <a:t>…</a:t>
            </a:r>
          </a:p>
          <a:p>
            <a:endParaRPr lang="fr-FR" dirty="0" smtClean="0"/>
          </a:p>
          <a:p>
            <a:r>
              <a:rPr lang="fr-FR" dirty="0" smtClean="0"/>
              <a:t>Ingénierie :</a:t>
            </a:r>
          </a:p>
          <a:p>
            <a:r>
              <a:rPr lang="fr-FR" dirty="0" smtClean="0"/>
              <a:t>Développement (par exemple web)</a:t>
            </a:r>
            <a:endParaRPr lang="fr-FR" dirty="0"/>
          </a:p>
        </p:txBody>
      </p:sp>
      <p:sp>
        <p:nvSpPr>
          <p:cNvPr id="4" name="Espace réservé de la date 3"/>
          <p:cNvSpPr>
            <a:spLocks noGrp="1"/>
          </p:cNvSpPr>
          <p:nvPr>
            <p:ph type="dt" idx="10"/>
          </p:nvPr>
        </p:nvSpPr>
        <p:spPr/>
        <p:txBody>
          <a:bodyPr/>
          <a:lstStyle/>
          <a:p>
            <a:pPr>
              <a:defRPr/>
            </a:pPr>
            <a:fld id="{FE8A3F17-2B91-4F99-A32F-17FDD4986ACA}" type="datetime1">
              <a:rPr lang="fr-FR" smtClean="0"/>
              <a:t>28/10/2019</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33</a:t>
            </a:fld>
            <a:endParaRPr lang="fr-FR"/>
          </a:p>
        </p:txBody>
      </p:sp>
    </p:spTree>
    <p:extLst>
      <p:ext uri="{BB962C8B-B14F-4D97-AF65-F5344CB8AC3E}">
        <p14:creationId xmlns:p14="http://schemas.microsoft.com/office/powerpoint/2010/main" val="3138675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a:t>Environ 70 chercheurs, expérimentateurs du LAPP ou théoriciens du LAPTH, ainsi qu’une vingtaine de jeunes préparant leur thèse, travaillent ici. Pour concevoir et construire les appareillages indispensables à la conduite de ces recherches, ces chercheurs bénéficient de l'expertise et de la compétence de 80 Ingénieurs, techniciens et personnels administratifs. A noter enfin que notre laboratoire accueille également  de nombreux jeunes stagiaires souhaitant découvrir la recherche.</a:t>
            </a:r>
          </a:p>
          <a:p>
            <a:r>
              <a:rPr lang="fr-FR" sz="1300" dirty="0"/>
              <a:t> </a:t>
            </a:r>
          </a:p>
          <a:p>
            <a:r>
              <a:rPr lang="fr-FR" sz="1300" dirty="0"/>
              <a:t>Tout ceci permet aux chercheurs du LAPP de jouer un rôle actif au sein des grandes collaborations internationales qui se rassemblent pour concevoir, construire et exploiter les grands instruments installés auprès des accélérateurs de particules les plus récents, puisque l’exploration de l’infiniment petit requiert paradoxalement des instruments de plus en plus grands et de plus en plus chers.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34</a:t>
            </a:fld>
            <a:endParaRPr lang="fr-FR"/>
          </a:p>
        </p:txBody>
      </p:sp>
    </p:spTree>
    <p:extLst>
      <p:ext uri="{BB962C8B-B14F-4D97-AF65-F5344CB8AC3E}">
        <p14:creationId xmlns:p14="http://schemas.microsoft.com/office/powerpoint/2010/main" val="1155383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603" name="Espace réservé du titre 1"/>
          <p:cNvSpPr>
            <a:spLocks noGrp="1"/>
          </p:cNvSpPr>
          <p:nvPr>
            <p:ph type="ctrTitle" hasCustomPrompt="1"/>
          </p:nvPr>
        </p:nvSpPr>
        <p:spPr>
          <a:xfrm>
            <a:off x="2987824" y="3140968"/>
            <a:ext cx="6620272" cy="1470025"/>
          </a:xfrm>
        </p:spPr>
        <p:txBody>
          <a:bodyPr/>
          <a:lstStyle>
            <a:lvl1pPr algn="l">
              <a:defRPr sz="3600" smtClean="0">
                <a:latin typeface="Calibri" charset="0"/>
                <a:ea typeface="Calibri" charset="0"/>
                <a:cs typeface="Calibri" charset="0"/>
              </a:defRPr>
            </a:lvl1pPr>
          </a:lstStyle>
          <a:p>
            <a:r>
              <a:rPr lang="fr-FR" sz="3600" b="1" dirty="0" smtClean="0">
                <a:solidFill>
                  <a:srgbClr val="153449"/>
                </a:solidFill>
              </a:rPr>
              <a:t>Titre de la présentation</a:t>
            </a:r>
            <a:br>
              <a:rPr lang="fr-FR" sz="3600" b="1" dirty="0" smtClean="0">
                <a:solidFill>
                  <a:srgbClr val="153449"/>
                </a:solidFill>
              </a:rPr>
            </a:br>
            <a:r>
              <a:rPr lang="fr-FR" sz="2300" dirty="0" smtClean="0">
                <a:solidFill>
                  <a:srgbClr val="01B2CD"/>
                </a:solidFill>
              </a:rPr>
              <a:t>Sous-titre de la présentation</a:t>
            </a:r>
            <a:br>
              <a:rPr lang="fr-FR" sz="2300" dirty="0" smtClean="0">
                <a:solidFill>
                  <a:srgbClr val="01B2CD"/>
                </a:solidFill>
              </a:rPr>
            </a:br>
            <a:r>
              <a:rPr lang="fr-FR" sz="1800" dirty="0" smtClean="0">
                <a:solidFill>
                  <a:srgbClr val="153449"/>
                </a:solidFill>
              </a:rPr>
              <a:t>7 MARS </a:t>
            </a:r>
            <a:r>
              <a:rPr lang="fr-FR" sz="1800" baseline="0" dirty="0" smtClean="0">
                <a:solidFill>
                  <a:srgbClr val="153449"/>
                </a:solidFill>
              </a:rPr>
              <a:t>2016</a:t>
            </a:r>
            <a:endParaRPr lang="fr-FR" sz="1800" dirty="0">
              <a:solidFill>
                <a:srgbClr val="153449"/>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6"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en-US" smtClean="0">
                <a:solidFill>
                  <a:srgbClr val="00B3CC"/>
                </a:solidFill>
              </a:rPr>
              <a:t>28/10/2019</a:t>
            </a:r>
            <a:endParaRPr lang="fr-FR" dirty="0">
              <a:solidFill>
                <a:srgbClr val="00B3CC"/>
              </a:solidFill>
            </a:endParaRPr>
          </a:p>
        </p:txBody>
      </p:sp>
      <p:sp>
        <p:nvSpPr>
          <p:cNvPr id="7"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smtClean="0">
                <a:solidFill>
                  <a:srgbClr val="153449"/>
                </a:solidFill>
              </a:rPr>
              <a:t>Edwige Tournefier</a:t>
            </a:r>
            <a:endParaRPr lang="fr-FR" dirty="0">
              <a:solidFill>
                <a:srgbClr val="153449"/>
              </a:solidFill>
            </a:endParaRPr>
          </a:p>
        </p:txBody>
      </p:sp>
      <p:sp>
        <p:nvSpPr>
          <p:cNvPr id="8" name="Espace réservé du numéro de diapositive 6"/>
          <p:cNvSpPr>
            <a:spLocks noGrp="1"/>
          </p:cNvSpPr>
          <p:nvPr>
            <p:ph type="sldNum" sz="quarter" idx="12"/>
          </p:nvPr>
        </p:nvSpPr>
        <p:spPr>
          <a:xfrm>
            <a:off x="7884000"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
        <p:nvSpPr>
          <p:cNvPr id="9" name="Espace réservé pour une image  4"/>
          <p:cNvSpPr>
            <a:spLocks noGrp="1"/>
          </p:cNvSpPr>
          <p:nvPr>
            <p:ph type="pic" sz="quarter" idx="13" hasCustomPrompt="1"/>
          </p:nvPr>
        </p:nvSpPr>
        <p:spPr>
          <a:xfrm>
            <a:off x="112925" y="6105091"/>
            <a:ext cx="839275" cy="662909"/>
          </a:xfrm>
        </p:spPr>
        <p:txBody>
          <a:bodyPr/>
          <a:lstStyle>
            <a:lvl1pPr marL="0" indent="0">
              <a:buNone/>
              <a:defRPr sz="1200" baseline="30000"/>
            </a:lvl1pPr>
          </a:lstStyle>
          <a:p>
            <a:r>
              <a:rPr lang="fr-FR" dirty="0" smtClean="0"/>
              <a:t>Espace disponible pour un 2ème logo</a:t>
            </a:r>
            <a:endParaRPr lang="fr-FR" dirty="0"/>
          </a:p>
        </p:txBody>
      </p:sp>
    </p:spTree>
    <p:extLst>
      <p:ext uri="{BB962C8B-B14F-4D97-AF65-F5344CB8AC3E}">
        <p14:creationId xmlns:p14="http://schemas.microsoft.com/office/powerpoint/2010/main" val="30272527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6"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en-US" smtClean="0">
                <a:solidFill>
                  <a:srgbClr val="00B3CC"/>
                </a:solidFill>
              </a:rPr>
              <a:t>28/10/2019</a:t>
            </a:r>
            <a:endParaRPr lang="fr-FR" dirty="0">
              <a:solidFill>
                <a:srgbClr val="00B3CC"/>
              </a:solidFill>
            </a:endParaRPr>
          </a:p>
        </p:txBody>
      </p:sp>
      <p:sp>
        <p:nvSpPr>
          <p:cNvPr id="7"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smtClean="0">
                <a:solidFill>
                  <a:srgbClr val="153449"/>
                </a:solidFill>
              </a:rPr>
              <a:t>Edwige Tournefier</a:t>
            </a:r>
            <a:endParaRPr lang="fr-FR" dirty="0">
              <a:solidFill>
                <a:srgbClr val="153449"/>
              </a:solidFill>
            </a:endParaRPr>
          </a:p>
        </p:txBody>
      </p:sp>
      <p:sp>
        <p:nvSpPr>
          <p:cNvPr id="8" name="Espace réservé du numéro de diapositive 6"/>
          <p:cNvSpPr>
            <a:spLocks noGrp="1"/>
          </p:cNvSpPr>
          <p:nvPr>
            <p:ph type="sldNum" sz="quarter" idx="12"/>
          </p:nvPr>
        </p:nvSpPr>
        <p:spPr>
          <a:xfrm>
            <a:off x="7884000"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
        <p:nvSpPr>
          <p:cNvPr id="9" name="Espace réservé pour une image  4"/>
          <p:cNvSpPr>
            <a:spLocks noGrp="1"/>
          </p:cNvSpPr>
          <p:nvPr>
            <p:ph type="pic" sz="quarter" idx="13" hasCustomPrompt="1"/>
          </p:nvPr>
        </p:nvSpPr>
        <p:spPr>
          <a:xfrm>
            <a:off x="112925" y="6105091"/>
            <a:ext cx="839275" cy="662909"/>
          </a:xfrm>
        </p:spPr>
        <p:txBody>
          <a:bodyPr/>
          <a:lstStyle>
            <a:lvl1pPr marL="0" indent="0">
              <a:buNone/>
              <a:defRPr sz="1200" baseline="30000"/>
            </a:lvl1pPr>
          </a:lstStyle>
          <a:p>
            <a:r>
              <a:rPr lang="fr-FR" dirty="0" smtClean="0"/>
              <a:t>Espace disponible pour un 2ème logo</a:t>
            </a:r>
            <a:endParaRPr lang="fr-FR" dirty="0"/>
          </a:p>
        </p:txBody>
      </p:sp>
    </p:spTree>
    <p:extLst>
      <p:ext uri="{BB962C8B-B14F-4D97-AF65-F5344CB8AC3E}">
        <p14:creationId xmlns:p14="http://schemas.microsoft.com/office/powerpoint/2010/main" val="28832996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3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r>
              <a:rPr lang="en-US" smtClean="0"/>
              <a:t>28/10/2019</a:t>
            </a:r>
            <a:endParaRPr lang="fr-BE"/>
          </a:p>
        </p:txBody>
      </p:sp>
      <p:sp>
        <p:nvSpPr>
          <p:cNvPr id="4" name="Espace réservé du pied de page 3"/>
          <p:cNvSpPr>
            <a:spLocks noGrp="1"/>
          </p:cNvSpPr>
          <p:nvPr>
            <p:ph type="ftr" sz="quarter" idx="11"/>
          </p:nvPr>
        </p:nvSpPr>
        <p:spPr/>
        <p:txBody>
          <a:bodyPr/>
          <a:lstStyle/>
          <a:p>
            <a:r>
              <a:rPr lang="fr-BE" smtClean="0"/>
              <a:t>Edwige Tournefier</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2763104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US" smtClean="0"/>
              <a:t>28/10/2019</a:t>
            </a:r>
            <a:endParaRPr lang="fr-BE"/>
          </a:p>
        </p:txBody>
      </p:sp>
      <p:sp>
        <p:nvSpPr>
          <p:cNvPr id="3" name="Espace réservé du pied de page 2"/>
          <p:cNvSpPr>
            <a:spLocks noGrp="1"/>
          </p:cNvSpPr>
          <p:nvPr>
            <p:ph type="ftr" sz="quarter" idx="11"/>
          </p:nvPr>
        </p:nvSpPr>
        <p:spPr/>
        <p:txBody>
          <a:bodyPr/>
          <a:lstStyle/>
          <a:p>
            <a:r>
              <a:rPr lang="fr-BE" smtClean="0"/>
              <a:t>Edwige Tournefier</a:t>
            </a:r>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211939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7"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en-US" smtClean="0">
                <a:solidFill>
                  <a:srgbClr val="00B3CC"/>
                </a:solidFill>
              </a:rPr>
              <a:t>28/10/2019</a:t>
            </a:r>
            <a:endParaRPr lang="fr-FR" dirty="0">
              <a:solidFill>
                <a:srgbClr val="00B3CC"/>
              </a:solidFill>
            </a:endParaRPr>
          </a:p>
        </p:txBody>
      </p:sp>
      <p:sp>
        <p:nvSpPr>
          <p:cNvPr id="8"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smtClean="0">
                <a:solidFill>
                  <a:srgbClr val="153449"/>
                </a:solidFill>
              </a:rPr>
              <a:t>Edwige Tournefier</a:t>
            </a:r>
            <a:endParaRPr lang="fr-FR" dirty="0">
              <a:solidFill>
                <a:srgbClr val="153449"/>
              </a:solidFill>
            </a:endParaRPr>
          </a:p>
        </p:txBody>
      </p:sp>
      <p:sp>
        <p:nvSpPr>
          <p:cNvPr id="9" name="Espace réservé du numéro de diapositive 6"/>
          <p:cNvSpPr>
            <a:spLocks noGrp="1"/>
          </p:cNvSpPr>
          <p:nvPr>
            <p:ph type="sldNum" sz="quarter" idx="12"/>
          </p:nvPr>
        </p:nvSpPr>
        <p:spPr>
          <a:xfrm>
            <a:off x="7884368" y="6454800"/>
            <a:ext cx="1032428"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
        <p:nvSpPr>
          <p:cNvPr id="5" name="Espace réservé pour une image  4"/>
          <p:cNvSpPr>
            <a:spLocks noGrp="1"/>
          </p:cNvSpPr>
          <p:nvPr>
            <p:ph type="pic" sz="quarter" idx="13" hasCustomPrompt="1"/>
          </p:nvPr>
        </p:nvSpPr>
        <p:spPr>
          <a:xfrm>
            <a:off x="112925" y="6105091"/>
            <a:ext cx="839275" cy="662909"/>
          </a:xfrm>
        </p:spPr>
        <p:txBody>
          <a:bodyPr/>
          <a:lstStyle>
            <a:lvl1pPr marL="0" indent="0">
              <a:buNone/>
              <a:defRPr sz="1200" baseline="30000"/>
            </a:lvl1pPr>
          </a:lstStyle>
          <a:p>
            <a:r>
              <a:rPr lang="fr-FR" dirty="0" smtClean="0"/>
              <a:t>Espace disponible pour un 2ème logo</a:t>
            </a:r>
            <a:endParaRPr lang="fr-FR"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r">
              <a:defRPr/>
            </a:lvl1p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en-US" smtClean="0">
                <a:solidFill>
                  <a:srgbClr val="00B3CC"/>
                </a:solidFill>
              </a:rPr>
              <a:t>28/10/2019</a:t>
            </a:r>
            <a:endParaRPr lang="fr-FR" dirty="0">
              <a:solidFill>
                <a:srgbClr val="00B3CC"/>
              </a:solidFill>
            </a:endParaRPr>
          </a:p>
        </p:txBody>
      </p:sp>
      <p:sp>
        <p:nvSpPr>
          <p:cNvPr id="9"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smtClean="0">
                <a:solidFill>
                  <a:srgbClr val="153449"/>
                </a:solidFill>
              </a:rPr>
              <a:t>Edwige Tournefier</a:t>
            </a:r>
            <a:endParaRPr lang="fr-FR" dirty="0">
              <a:solidFill>
                <a:srgbClr val="153449"/>
              </a:solidFill>
            </a:endParaRPr>
          </a:p>
        </p:txBody>
      </p:sp>
      <p:sp>
        <p:nvSpPr>
          <p:cNvPr id="10" name="Espace réservé du numéro de diapositive 6"/>
          <p:cNvSpPr>
            <a:spLocks noGrp="1"/>
          </p:cNvSpPr>
          <p:nvPr>
            <p:ph type="sldNum" sz="quarter" idx="12"/>
          </p:nvPr>
        </p:nvSpPr>
        <p:spPr>
          <a:xfrm>
            <a:off x="7884000"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
        <p:nvSpPr>
          <p:cNvPr id="7" name="Espace réservé pour une image  4"/>
          <p:cNvSpPr>
            <a:spLocks noGrp="1"/>
          </p:cNvSpPr>
          <p:nvPr>
            <p:ph type="pic" sz="quarter" idx="13" hasCustomPrompt="1"/>
          </p:nvPr>
        </p:nvSpPr>
        <p:spPr>
          <a:xfrm>
            <a:off x="112925" y="6105091"/>
            <a:ext cx="839275" cy="662909"/>
          </a:xfrm>
        </p:spPr>
        <p:txBody>
          <a:bodyPr/>
          <a:lstStyle>
            <a:lvl1pPr marL="0" indent="0">
              <a:buNone/>
              <a:defRPr sz="1200" baseline="30000"/>
            </a:lvl1pPr>
          </a:lstStyle>
          <a:p>
            <a:r>
              <a:rPr lang="fr-FR" dirty="0" smtClean="0"/>
              <a:t>Espace disponible pour un 2ème logo</a:t>
            </a:r>
            <a:endParaRPr lang="fr-F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7"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en-US" smtClean="0">
                <a:solidFill>
                  <a:srgbClr val="00B3CC"/>
                </a:solidFill>
              </a:rPr>
              <a:t>28/10/2019</a:t>
            </a:r>
            <a:endParaRPr lang="fr-FR" dirty="0">
              <a:solidFill>
                <a:srgbClr val="00B3CC"/>
              </a:solidFill>
            </a:endParaRPr>
          </a:p>
        </p:txBody>
      </p:sp>
      <p:sp>
        <p:nvSpPr>
          <p:cNvPr id="8"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smtClean="0">
                <a:solidFill>
                  <a:srgbClr val="153449"/>
                </a:solidFill>
              </a:rPr>
              <a:t>Edwige Tournefier</a:t>
            </a:r>
            <a:endParaRPr lang="fr-FR" dirty="0">
              <a:solidFill>
                <a:srgbClr val="153449"/>
              </a:solidFill>
            </a:endParaRPr>
          </a:p>
        </p:txBody>
      </p:sp>
      <p:sp>
        <p:nvSpPr>
          <p:cNvPr id="9" name="Espace réservé du numéro de diapositive 6"/>
          <p:cNvSpPr>
            <a:spLocks noGrp="1"/>
          </p:cNvSpPr>
          <p:nvPr>
            <p:ph type="sldNum" sz="quarter" idx="12"/>
          </p:nvPr>
        </p:nvSpPr>
        <p:spPr>
          <a:xfrm>
            <a:off x="7883999"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
        <p:nvSpPr>
          <p:cNvPr id="10" name="Espace réservé pour une image  4"/>
          <p:cNvSpPr>
            <a:spLocks noGrp="1"/>
          </p:cNvSpPr>
          <p:nvPr>
            <p:ph type="pic" sz="quarter" idx="13" hasCustomPrompt="1"/>
          </p:nvPr>
        </p:nvSpPr>
        <p:spPr>
          <a:xfrm>
            <a:off x="112925" y="6105091"/>
            <a:ext cx="839275" cy="662909"/>
          </a:xfrm>
        </p:spPr>
        <p:txBody>
          <a:bodyPr/>
          <a:lstStyle>
            <a:lvl1pPr marL="0" indent="0">
              <a:buNone/>
              <a:defRPr sz="1200" baseline="30000"/>
            </a:lvl1pPr>
          </a:lstStyle>
          <a:p>
            <a:r>
              <a:rPr lang="fr-FR" dirty="0" smtClean="0"/>
              <a:t>Espace disponible pour un 2ème logo</a:t>
            </a:r>
            <a:endParaRPr lang="fr-FR"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en-US" smtClean="0">
                <a:solidFill>
                  <a:srgbClr val="00B3CC"/>
                </a:solidFill>
              </a:rPr>
              <a:t>28/10/2019</a:t>
            </a:r>
            <a:endParaRPr lang="fr-FR" dirty="0">
              <a:solidFill>
                <a:srgbClr val="00B3CC"/>
              </a:solidFill>
            </a:endParaRPr>
          </a:p>
        </p:txBody>
      </p:sp>
      <p:sp>
        <p:nvSpPr>
          <p:cNvPr id="9" name="Espace réservé du pied de page 5"/>
          <p:cNvSpPr>
            <a:spLocks noGrp="1"/>
          </p:cNvSpPr>
          <p:nvPr>
            <p:ph type="ftr" sz="quarter" idx="11"/>
          </p:nvPr>
        </p:nvSpPr>
        <p:spPr>
          <a:xfrm>
            <a:off x="4294800" y="6454800"/>
            <a:ext cx="3085200" cy="313200"/>
          </a:xfrm>
          <a:prstGeom prst="rect">
            <a:avLst/>
          </a:prstGeom>
        </p:spPr>
        <p:txBody>
          <a:bodyPr/>
          <a:lstStyle>
            <a:lvl1pPr algn="ctr">
              <a:defRPr sz="1200" baseline="0">
                <a:latin typeface="calibri" charset="0"/>
              </a:defRPr>
            </a:lvl1pPr>
          </a:lstStyle>
          <a:p>
            <a:r>
              <a:rPr lang="fr-FR" smtClean="0">
                <a:solidFill>
                  <a:srgbClr val="153449"/>
                </a:solidFill>
              </a:rPr>
              <a:t>Edwige Tournefier</a:t>
            </a:r>
            <a:endParaRPr lang="fr-FR" dirty="0">
              <a:solidFill>
                <a:srgbClr val="153449"/>
              </a:solidFill>
            </a:endParaRPr>
          </a:p>
        </p:txBody>
      </p:sp>
      <p:sp>
        <p:nvSpPr>
          <p:cNvPr id="10" name="Espace réservé du numéro de diapositive 6"/>
          <p:cNvSpPr>
            <a:spLocks noGrp="1"/>
          </p:cNvSpPr>
          <p:nvPr>
            <p:ph type="sldNum" sz="quarter" idx="12"/>
          </p:nvPr>
        </p:nvSpPr>
        <p:spPr>
          <a:xfrm>
            <a:off x="7883999"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
        <p:nvSpPr>
          <p:cNvPr id="11" name="Espace réservé pour une image  4"/>
          <p:cNvSpPr>
            <a:spLocks noGrp="1"/>
          </p:cNvSpPr>
          <p:nvPr>
            <p:ph type="pic" sz="quarter" idx="13" hasCustomPrompt="1"/>
          </p:nvPr>
        </p:nvSpPr>
        <p:spPr>
          <a:xfrm>
            <a:off x="112925" y="6105091"/>
            <a:ext cx="839275" cy="662909"/>
          </a:xfrm>
        </p:spPr>
        <p:txBody>
          <a:bodyPr/>
          <a:lstStyle>
            <a:lvl1pPr marL="0" indent="0">
              <a:buNone/>
              <a:defRPr sz="1200" baseline="30000"/>
            </a:lvl1pPr>
          </a:lstStyle>
          <a:p>
            <a:r>
              <a:rPr lang="fr-FR" dirty="0" smtClean="0"/>
              <a:t>Espace disponible pour un 2ème logo</a:t>
            </a:r>
            <a:endParaRPr lang="fr-FR"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0"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en-US" smtClean="0">
                <a:solidFill>
                  <a:srgbClr val="00B3CC"/>
                </a:solidFill>
              </a:rPr>
              <a:t>28/10/2019</a:t>
            </a:r>
            <a:endParaRPr lang="fr-FR" dirty="0">
              <a:solidFill>
                <a:srgbClr val="00B3CC"/>
              </a:solidFill>
            </a:endParaRPr>
          </a:p>
        </p:txBody>
      </p:sp>
      <p:sp>
        <p:nvSpPr>
          <p:cNvPr id="11"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smtClean="0">
                <a:solidFill>
                  <a:srgbClr val="153449"/>
                </a:solidFill>
              </a:rPr>
              <a:t>Edwige Tournefier</a:t>
            </a:r>
            <a:endParaRPr lang="fr-FR" dirty="0">
              <a:solidFill>
                <a:srgbClr val="153449"/>
              </a:solidFill>
            </a:endParaRPr>
          </a:p>
        </p:txBody>
      </p:sp>
      <p:sp>
        <p:nvSpPr>
          <p:cNvPr id="12" name="Espace réservé du numéro de diapositive 6"/>
          <p:cNvSpPr>
            <a:spLocks noGrp="1"/>
          </p:cNvSpPr>
          <p:nvPr>
            <p:ph type="sldNum" sz="quarter" idx="12"/>
          </p:nvPr>
        </p:nvSpPr>
        <p:spPr>
          <a:xfrm>
            <a:off x="7884000"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
        <p:nvSpPr>
          <p:cNvPr id="13" name="Espace réservé pour une image  4"/>
          <p:cNvSpPr>
            <a:spLocks noGrp="1"/>
          </p:cNvSpPr>
          <p:nvPr>
            <p:ph type="pic" sz="quarter" idx="13" hasCustomPrompt="1"/>
          </p:nvPr>
        </p:nvSpPr>
        <p:spPr>
          <a:xfrm>
            <a:off x="112925" y="6105091"/>
            <a:ext cx="839275" cy="662909"/>
          </a:xfrm>
        </p:spPr>
        <p:txBody>
          <a:bodyPr/>
          <a:lstStyle>
            <a:lvl1pPr marL="0" indent="0">
              <a:buNone/>
              <a:defRPr sz="1200" baseline="30000"/>
            </a:lvl1pPr>
          </a:lstStyle>
          <a:p>
            <a:r>
              <a:rPr lang="fr-FR" dirty="0" smtClean="0"/>
              <a:t>Espace disponible pour un 2ème logo</a:t>
            </a:r>
            <a:endParaRPr lang="fr-FR"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6"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en-US" smtClean="0">
                <a:solidFill>
                  <a:srgbClr val="00B3CC"/>
                </a:solidFill>
              </a:rPr>
              <a:t>28/10/2019</a:t>
            </a:r>
            <a:endParaRPr lang="fr-FR" dirty="0">
              <a:solidFill>
                <a:srgbClr val="00B3CC"/>
              </a:solidFill>
            </a:endParaRPr>
          </a:p>
        </p:txBody>
      </p:sp>
      <p:sp>
        <p:nvSpPr>
          <p:cNvPr id="7"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smtClean="0">
                <a:solidFill>
                  <a:srgbClr val="153449"/>
                </a:solidFill>
              </a:rPr>
              <a:t>Edwige Tournefier</a:t>
            </a:r>
            <a:endParaRPr lang="fr-FR" dirty="0">
              <a:solidFill>
                <a:srgbClr val="153449"/>
              </a:solidFill>
            </a:endParaRPr>
          </a:p>
        </p:txBody>
      </p:sp>
      <p:sp>
        <p:nvSpPr>
          <p:cNvPr id="8" name="Espace réservé du numéro de diapositive 6"/>
          <p:cNvSpPr>
            <a:spLocks noGrp="1"/>
          </p:cNvSpPr>
          <p:nvPr>
            <p:ph type="sldNum" sz="quarter" idx="12"/>
          </p:nvPr>
        </p:nvSpPr>
        <p:spPr>
          <a:xfrm>
            <a:off x="7884000"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
        <p:nvSpPr>
          <p:cNvPr id="9" name="Espace réservé pour une image  4"/>
          <p:cNvSpPr>
            <a:spLocks noGrp="1"/>
          </p:cNvSpPr>
          <p:nvPr>
            <p:ph type="pic" sz="quarter" idx="13" hasCustomPrompt="1"/>
          </p:nvPr>
        </p:nvSpPr>
        <p:spPr>
          <a:xfrm>
            <a:off x="112925" y="6105091"/>
            <a:ext cx="839275" cy="662909"/>
          </a:xfrm>
        </p:spPr>
        <p:txBody>
          <a:bodyPr/>
          <a:lstStyle>
            <a:lvl1pPr marL="0" indent="0">
              <a:buNone/>
              <a:defRPr sz="1200" baseline="30000"/>
            </a:lvl1pPr>
          </a:lstStyle>
          <a:p>
            <a:r>
              <a:rPr lang="fr-FR" dirty="0" smtClean="0"/>
              <a:t>Espace disponible pour un 2ème logo</a:t>
            </a:r>
            <a:endParaRPr lang="fr-FR"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r">
              <a:defRPr/>
            </a:lvl1pPr>
          </a:lstStyle>
          <a:p>
            <a:r>
              <a:rPr lang="fr-FR" smtClean="0"/>
              <a:t>Modifiez le style du titre</a:t>
            </a:r>
            <a:endParaRPr lang="fr-FR" dirty="0"/>
          </a:p>
        </p:txBody>
      </p:sp>
      <p:sp>
        <p:nvSpPr>
          <p:cNvPr id="3" name="Espace réservé du contenu 2"/>
          <p:cNvSpPr>
            <a:spLocks noGrp="1"/>
          </p:cNvSpPr>
          <p:nvPr>
            <p:ph idx="1"/>
          </p:nvPr>
        </p:nvSpPr>
        <p:spPr>
          <a:xfrm>
            <a:off x="827584" y="1052736"/>
            <a:ext cx="7400925" cy="4525963"/>
          </a:xfrm>
        </p:spPr>
        <p:txBody>
          <a:bodyPr/>
          <a:lstStyle>
            <a:lvl1pPr>
              <a:defRPr sz="2000"/>
            </a:lvl1pPr>
            <a:lvl2pPr>
              <a:defRPr sz="1800"/>
            </a:lvl2pPr>
            <a:lvl3pPr>
              <a:defRPr sz="1600"/>
            </a:lvl3pPr>
            <a:lvl4pPr>
              <a:defRPr sz="1400"/>
            </a:lvl4pPr>
            <a:lvl5pPr>
              <a:defRPr sz="14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en-US" smtClean="0">
                <a:solidFill>
                  <a:srgbClr val="00B3CC"/>
                </a:solidFill>
              </a:rPr>
              <a:t>28/10/2019</a:t>
            </a:r>
            <a:endParaRPr lang="fr-FR" dirty="0">
              <a:solidFill>
                <a:srgbClr val="00B3CC"/>
              </a:solidFill>
            </a:endParaRPr>
          </a:p>
        </p:txBody>
      </p:sp>
      <p:sp>
        <p:nvSpPr>
          <p:cNvPr id="9"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smtClean="0">
                <a:solidFill>
                  <a:srgbClr val="153449"/>
                </a:solidFill>
              </a:rPr>
              <a:t>Edwige Tournefier</a:t>
            </a:r>
            <a:endParaRPr lang="fr-FR" dirty="0">
              <a:solidFill>
                <a:srgbClr val="153449"/>
              </a:solidFill>
            </a:endParaRPr>
          </a:p>
        </p:txBody>
      </p:sp>
      <p:sp>
        <p:nvSpPr>
          <p:cNvPr id="10" name="Espace réservé du numéro de diapositive 6"/>
          <p:cNvSpPr>
            <a:spLocks noGrp="1"/>
          </p:cNvSpPr>
          <p:nvPr>
            <p:ph type="sldNum" sz="quarter" idx="12"/>
          </p:nvPr>
        </p:nvSpPr>
        <p:spPr>
          <a:xfrm>
            <a:off x="7884000"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Tree>
    <p:extLst>
      <p:ext uri="{BB962C8B-B14F-4D97-AF65-F5344CB8AC3E}">
        <p14:creationId xmlns:p14="http://schemas.microsoft.com/office/powerpoint/2010/main" val="29029008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864096"/>
          </a:xfrm>
        </p:spPr>
        <p:txBody>
          <a:bodyPr>
            <a:normAutofit/>
          </a:bodyPr>
          <a:lstStyle>
            <a:lvl1pPr>
              <a:defRPr sz="2900">
                <a:solidFill>
                  <a:srgbClr val="153449"/>
                </a:solidFill>
              </a:defRPr>
            </a:lvl1pPr>
          </a:lstStyle>
          <a:p>
            <a:r>
              <a:rPr lang="fr-FR" dirty="0" smtClean="0"/>
              <a:t>Cliquez pour modifier le style du titre</a:t>
            </a:r>
            <a:endParaRPr lang="fr-BE" dirty="0"/>
          </a:p>
        </p:txBody>
      </p:sp>
      <p:sp>
        <p:nvSpPr>
          <p:cNvPr id="3" name="Espace réservé du contenu 2"/>
          <p:cNvSpPr>
            <a:spLocks noGrp="1"/>
          </p:cNvSpPr>
          <p:nvPr>
            <p:ph idx="1"/>
          </p:nvPr>
        </p:nvSpPr>
        <p:spPr>
          <a:xfrm>
            <a:off x="457200" y="1268760"/>
            <a:ext cx="8229600" cy="4896544"/>
          </a:xfrm>
        </p:spPr>
        <p:txBody>
          <a:bodyPr/>
          <a:lstStyle>
            <a:lvl1pPr>
              <a:defRPr sz="2400"/>
            </a:lvl1pPr>
            <a:lvl2pPr>
              <a:defRPr sz="2200"/>
            </a:lvl2pPr>
            <a:lvl3pPr>
              <a:defRPr sz="2000"/>
            </a:lvl3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3"/>
          <p:cNvSpPr>
            <a:spLocks noGrp="1"/>
          </p:cNvSpPr>
          <p:nvPr>
            <p:ph type="dt" sz="half" idx="10"/>
          </p:nvPr>
        </p:nvSpPr>
        <p:spPr/>
        <p:txBody>
          <a:bodyPr/>
          <a:lstStyle/>
          <a:p>
            <a:r>
              <a:rPr lang="en-US" smtClean="0"/>
              <a:t>28/10/2019</a:t>
            </a:r>
            <a:endParaRPr lang="fr-BE"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BE" smtClean="0"/>
              <a:t>Edwige Tournefier</a:t>
            </a:r>
            <a:endParaRPr lang="fr-BE" dirty="0" smtClean="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extLst>
      <p:ext uri="{BB962C8B-B14F-4D97-AF65-F5344CB8AC3E}">
        <p14:creationId xmlns:p14="http://schemas.microsoft.com/office/powerpoint/2010/main" val="28197967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3805200" y="68400"/>
            <a:ext cx="5126400" cy="450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dirty="0" smtClean="0"/>
              <a:t>Cliquez pour modifier le style du titre</a:t>
            </a:r>
          </a:p>
        </p:txBody>
      </p:sp>
      <p:sp>
        <p:nvSpPr>
          <p:cNvPr id="1028" name="Espace réservé du texte 2"/>
          <p:cNvSpPr>
            <a:spLocks noGrp="1"/>
          </p:cNvSpPr>
          <p:nvPr>
            <p:ph type="body" idx="1"/>
          </p:nvPr>
        </p:nvSpPr>
        <p:spPr bwMode="auto">
          <a:xfrm>
            <a:off x="699966" y="980728"/>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pic>
        <p:nvPicPr>
          <p:cNvPr id="13" name="Espace réservé du contenu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8000" y="205200"/>
            <a:ext cx="1080000" cy="358729"/>
          </a:xfrm>
          <a:prstGeom prst="rect">
            <a:avLst/>
          </a:prstGeom>
        </p:spPr>
      </p:pic>
      <p:sp>
        <p:nvSpPr>
          <p:cNvPr id="14" name="Espace réservé de la date 4"/>
          <p:cNvSpPr>
            <a:spLocks noGrp="1"/>
          </p:cNvSpPr>
          <p:nvPr>
            <p:ph type="dt" sz="half" idx="2"/>
          </p:nvPr>
        </p:nvSpPr>
        <p:spPr>
          <a:xfrm>
            <a:off x="1187624" y="6454800"/>
            <a:ext cx="2633464" cy="313200"/>
          </a:xfrm>
          <a:prstGeom prst="rect">
            <a:avLst/>
          </a:prstGeom>
        </p:spPr>
        <p:txBody>
          <a:bodyPr/>
          <a:lstStyle>
            <a:lvl1pPr>
              <a:defRPr sz="1200" baseline="0">
                <a:latin typeface="calibri" charset="0"/>
              </a:defRPr>
            </a:lvl1pPr>
          </a:lstStyle>
          <a:p>
            <a:r>
              <a:rPr lang="en-US" smtClean="0">
                <a:solidFill>
                  <a:srgbClr val="00B3CC"/>
                </a:solidFill>
              </a:rPr>
              <a:t>28/10/2019</a:t>
            </a:r>
            <a:endParaRPr lang="fr-FR" dirty="0">
              <a:solidFill>
                <a:srgbClr val="00B3CC"/>
              </a:solidFill>
            </a:endParaRPr>
          </a:p>
        </p:txBody>
      </p:sp>
      <p:sp>
        <p:nvSpPr>
          <p:cNvPr id="15" name="Espace réservé du pied de page 5"/>
          <p:cNvSpPr>
            <a:spLocks noGrp="1"/>
          </p:cNvSpPr>
          <p:nvPr>
            <p:ph type="ftr" sz="quarter" idx="3"/>
          </p:nvPr>
        </p:nvSpPr>
        <p:spPr>
          <a:xfrm>
            <a:off x="4294212" y="6454800"/>
            <a:ext cx="3086100" cy="313200"/>
          </a:xfrm>
          <a:prstGeom prst="rect">
            <a:avLst/>
          </a:prstGeom>
        </p:spPr>
        <p:txBody>
          <a:bodyPr/>
          <a:lstStyle>
            <a:lvl1pPr algn="ctr">
              <a:defRPr sz="1200" baseline="0">
                <a:latin typeface="calibri" charset="0"/>
              </a:defRPr>
            </a:lvl1pPr>
          </a:lstStyle>
          <a:p>
            <a:r>
              <a:rPr lang="fr-FR" smtClean="0">
                <a:solidFill>
                  <a:srgbClr val="153449"/>
                </a:solidFill>
              </a:rPr>
              <a:t>Edwige Tournefier</a:t>
            </a:r>
            <a:endParaRPr lang="fr-FR" dirty="0">
              <a:solidFill>
                <a:srgbClr val="153449"/>
              </a:solidFill>
            </a:endParaRPr>
          </a:p>
        </p:txBody>
      </p:sp>
      <p:sp>
        <p:nvSpPr>
          <p:cNvPr id="16" name="Espace réservé du numéro de diapositive 6"/>
          <p:cNvSpPr>
            <a:spLocks noGrp="1"/>
          </p:cNvSpPr>
          <p:nvPr>
            <p:ph type="sldNum" sz="quarter" idx="4"/>
          </p:nvPr>
        </p:nvSpPr>
        <p:spPr>
          <a:xfrm>
            <a:off x="7884368" y="6453336"/>
            <a:ext cx="1032428"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cxnSp>
        <p:nvCxnSpPr>
          <p:cNvPr id="17" name="Connecteur droit 16"/>
          <p:cNvCxnSpPr/>
          <p:nvPr userDrawn="1"/>
        </p:nvCxnSpPr>
        <p:spPr>
          <a:xfrm>
            <a:off x="1112400" y="6472800"/>
            <a:ext cx="7732800" cy="0"/>
          </a:xfrm>
          <a:prstGeom prst="line">
            <a:avLst/>
          </a:prstGeom>
          <a:ln w="12700">
            <a:solidFill>
              <a:srgbClr val="00B3CC"/>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userDrawn="1"/>
        </p:nvCxnSpPr>
        <p:spPr>
          <a:xfrm>
            <a:off x="720000" y="640800"/>
            <a:ext cx="6505200" cy="0"/>
          </a:xfrm>
          <a:prstGeom prst="line">
            <a:avLst/>
          </a:prstGeom>
          <a:ln w="12700">
            <a:solidFill>
              <a:srgbClr val="00B4CD"/>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userDrawn="1"/>
        </p:nvCxnSpPr>
        <p:spPr>
          <a:xfrm>
            <a:off x="1814400" y="561600"/>
            <a:ext cx="6199200" cy="3600"/>
          </a:xfrm>
          <a:prstGeom prst="line">
            <a:avLst/>
          </a:prstGeom>
          <a:ln w="12700">
            <a:solidFill>
              <a:srgbClr val="17354A"/>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8" r:id="rId1"/>
    <p:sldLayoutId id="2147483677" r:id="rId2"/>
    <p:sldLayoutId id="2147483678" r:id="rId3"/>
    <p:sldLayoutId id="2147483679" r:id="rId4"/>
    <p:sldLayoutId id="2147483680" r:id="rId5"/>
    <p:sldLayoutId id="2147483681" r:id="rId6"/>
    <p:sldLayoutId id="2147483682" r:id="rId7"/>
    <p:sldLayoutId id="2147483689" r:id="rId8"/>
    <p:sldLayoutId id="2147483690" r:id="rId9"/>
    <p:sldLayoutId id="2147483691" r:id="rId10"/>
    <p:sldLayoutId id="2147483692" r:id="rId11"/>
    <p:sldLayoutId id="2147483693" r:id="rId12"/>
    <p:sldLayoutId id="2147483694" r:id="rId13"/>
  </p:sldLayoutIdLst>
  <p:timing>
    <p:tnLst>
      <p:par>
        <p:cTn id="1" dur="indefinite" restart="never" nodeType="tmRoot"/>
      </p:par>
    </p:tnLst>
  </p:timing>
  <p:hf hdr="0"/>
  <p:txStyles>
    <p:titleStyle>
      <a:lvl1pPr algn="r" rtl="0" eaLnBrk="1" fontAlgn="base" hangingPunct="1">
        <a:spcBef>
          <a:spcPct val="0"/>
        </a:spcBef>
        <a:spcAft>
          <a:spcPct val="0"/>
        </a:spcAft>
        <a:defRPr sz="2400" kern="1200">
          <a:solidFill>
            <a:srgbClr val="17354A"/>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3.emf"/><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image" Target="../media/image52.jpe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9.xml"/><Relationship Id="rId5" Type="http://schemas.openxmlformats.org/officeDocument/2006/relationships/image" Target="../media/image31.jpe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6.jpeg"/><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g"/><Relationship Id="rId2" Type="http://schemas.openxmlformats.org/officeDocument/2006/relationships/image" Target="../media/image59.jpeg"/><Relationship Id="rId1" Type="http://schemas.openxmlformats.org/officeDocument/2006/relationships/slideLayout" Target="../slideLayouts/slideLayout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3.xml"/><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image" Target="../media/image72.jp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9.xml"/><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87824" y="3068960"/>
            <a:ext cx="6620272" cy="1470025"/>
          </a:xfrm>
        </p:spPr>
        <p:txBody>
          <a:bodyPr/>
          <a:lstStyle/>
          <a:p>
            <a:r>
              <a:rPr lang="fr-FR" sz="3200" b="1" dirty="0">
                <a:solidFill>
                  <a:srgbClr val="153449"/>
                </a:solidFill>
              </a:rPr>
              <a:t>La physique des particules et des </a:t>
            </a:r>
            <a:r>
              <a:rPr lang="fr-FR" sz="3200" b="1" dirty="0" err="1">
                <a:solidFill>
                  <a:srgbClr val="153449"/>
                </a:solidFill>
              </a:rPr>
              <a:t>astroparticules</a:t>
            </a:r>
            <a:r>
              <a:rPr lang="fr-FR" sz="3200" b="1" dirty="0">
                <a:solidFill>
                  <a:srgbClr val="153449"/>
                </a:solidFill>
              </a:rPr>
              <a:t> au LAPP</a:t>
            </a:r>
            <a:r>
              <a:rPr lang="fr-FR" sz="4800" b="1" dirty="0">
                <a:solidFill>
                  <a:srgbClr val="153449"/>
                </a:solidFill>
              </a:rPr>
              <a:t/>
            </a:r>
            <a:br>
              <a:rPr lang="fr-FR" sz="4800" b="1" dirty="0">
                <a:solidFill>
                  <a:srgbClr val="153449"/>
                </a:solidFill>
              </a:rPr>
            </a:br>
            <a:r>
              <a:rPr lang="fr-FR" sz="2300" dirty="0" smtClean="0">
                <a:solidFill>
                  <a:srgbClr val="01B2CD"/>
                </a:solidFill>
              </a:rPr>
              <a:t>Congrès </a:t>
            </a:r>
            <a:r>
              <a:rPr lang="fr-FR" sz="2300" dirty="0" err="1" smtClean="0">
                <a:solidFill>
                  <a:srgbClr val="01B2CD"/>
                </a:solidFill>
              </a:rPr>
              <a:t>Udppc</a:t>
            </a:r>
            <a:r>
              <a:rPr lang="fr-FR" sz="2300" dirty="0">
                <a:solidFill>
                  <a:srgbClr val="01B2CD"/>
                </a:solidFill>
              </a:rPr>
              <a:t/>
            </a:r>
            <a:br>
              <a:rPr lang="fr-FR" sz="2300" dirty="0">
                <a:solidFill>
                  <a:srgbClr val="01B2CD"/>
                </a:solidFill>
              </a:rPr>
            </a:br>
            <a:r>
              <a:rPr lang="fr-FR" sz="2300" dirty="0">
                <a:solidFill>
                  <a:srgbClr val="01B2CD"/>
                </a:solidFill>
              </a:rPr>
              <a:t/>
            </a:r>
            <a:br>
              <a:rPr lang="fr-FR" sz="2300" dirty="0">
                <a:solidFill>
                  <a:srgbClr val="01B2CD"/>
                </a:solidFill>
              </a:rPr>
            </a:br>
            <a:r>
              <a:rPr lang="fr-FR" sz="2000" dirty="0">
                <a:solidFill>
                  <a:srgbClr val="01B2CD"/>
                </a:solidFill>
              </a:rPr>
              <a:t>Edwige Tournefier</a:t>
            </a:r>
            <a:r>
              <a:rPr lang="fr-FR" dirty="0">
                <a:solidFill>
                  <a:srgbClr val="01B2CD"/>
                </a:solidFill>
              </a:rPr>
              <a:t/>
            </a:r>
            <a:br>
              <a:rPr lang="fr-FR" dirty="0">
                <a:solidFill>
                  <a:srgbClr val="01B2CD"/>
                </a:solidFill>
              </a:rPr>
            </a:br>
            <a:r>
              <a:rPr lang="fr-FR" sz="1800" dirty="0">
                <a:solidFill>
                  <a:srgbClr val="153449"/>
                </a:solidFill>
              </a:rPr>
              <a:t>    </a:t>
            </a:r>
            <a:r>
              <a:rPr lang="fr-FR" sz="1800" dirty="0" smtClean="0">
                <a:solidFill>
                  <a:srgbClr val="153449"/>
                </a:solidFill>
              </a:rPr>
              <a:t>Lundi 28 novembre 2019</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9752" y="68400"/>
            <a:ext cx="6591848" cy="450000"/>
          </a:xfrm>
        </p:spPr>
        <p:txBody>
          <a:bodyPr/>
          <a:lstStyle/>
          <a:p>
            <a:r>
              <a:rPr lang="en-GB" dirty="0" smtClean="0"/>
              <a:t>Cadre </a:t>
            </a:r>
            <a:r>
              <a:rPr lang="en-GB" dirty="0" err="1" smtClean="0"/>
              <a:t>théorique</a:t>
            </a:r>
            <a:r>
              <a:rPr lang="en-GB" dirty="0" smtClean="0"/>
              <a:t>: </a:t>
            </a:r>
            <a:r>
              <a:rPr lang="en-GB" dirty="0" err="1" smtClean="0"/>
              <a:t>théorie</a:t>
            </a:r>
            <a:r>
              <a:rPr lang="en-GB" dirty="0" smtClean="0"/>
              <a:t> </a:t>
            </a:r>
            <a:r>
              <a:rPr lang="en-GB" dirty="0" err="1" smtClean="0"/>
              <a:t>quantique</a:t>
            </a:r>
            <a:r>
              <a:rPr lang="en-GB" dirty="0" smtClean="0"/>
              <a:t> des champs</a:t>
            </a:r>
            <a:endParaRPr lang="en-GB" dirty="0"/>
          </a:p>
        </p:txBody>
      </p:sp>
      <p:sp>
        <p:nvSpPr>
          <p:cNvPr id="3" name="Espace réservé du contenu 2"/>
          <p:cNvSpPr>
            <a:spLocks noGrp="1"/>
          </p:cNvSpPr>
          <p:nvPr>
            <p:ph idx="1"/>
          </p:nvPr>
        </p:nvSpPr>
        <p:spPr>
          <a:xfrm>
            <a:off x="683568" y="980728"/>
            <a:ext cx="8460432" cy="4525963"/>
          </a:xfrm>
        </p:spPr>
        <p:txBody>
          <a:bodyPr/>
          <a:lstStyle/>
          <a:p>
            <a:pPr marL="0" indent="0">
              <a:buNone/>
            </a:pPr>
            <a:r>
              <a:rPr lang="en-GB" sz="2400" dirty="0" smtClean="0">
                <a:solidFill>
                  <a:srgbClr val="00B3CC"/>
                </a:solidFill>
              </a:rPr>
              <a:t>Description </a:t>
            </a:r>
            <a:r>
              <a:rPr lang="en-GB" sz="2400" dirty="0" err="1" smtClean="0">
                <a:solidFill>
                  <a:srgbClr val="00B3CC"/>
                </a:solidFill>
              </a:rPr>
              <a:t>relativiste</a:t>
            </a:r>
            <a:r>
              <a:rPr lang="en-GB" sz="2400" dirty="0" smtClean="0">
                <a:solidFill>
                  <a:srgbClr val="00B3CC"/>
                </a:solidFill>
              </a:rPr>
              <a:t> </a:t>
            </a:r>
            <a:r>
              <a:rPr lang="en-GB" sz="2400" dirty="0" err="1" smtClean="0">
                <a:solidFill>
                  <a:srgbClr val="00B3CC"/>
                </a:solidFill>
              </a:rPr>
              <a:t>quantique</a:t>
            </a:r>
            <a:r>
              <a:rPr lang="en-GB" sz="2400" dirty="0" smtClean="0">
                <a:solidFill>
                  <a:srgbClr val="00B3CC"/>
                </a:solidFill>
              </a:rPr>
              <a:t> des </a:t>
            </a:r>
            <a:r>
              <a:rPr lang="en-GB" sz="2400" dirty="0" err="1" smtClean="0">
                <a:solidFill>
                  <a:srgbClr val="00B3CC"/>
                </a:solidFill>
              </a:rPr>
              <a:t>particules</a:t>
            </a:r>
            <a:r>
              <a:rPr lang="en-GB" sz="2400" dirty="0" smtClean="0">
                <a:solidFill>
                  <a:srgbClr val="00B3CC"/>
                </a:solidFill>
              </a:rPr>
              <a:t> </a:t>
            </a:r>
            <a:r>
              <a:rPr lang="en-GB" sz="2400" dirty="0" err="1" smtClean="0">
                <a:solidFill>
                  <a:srgbClr val="00B3CC"/>
                </a:solidFill>
              </a:rPr>
              <a:t>élémentaires</a:t>
            </a:r>
            <a:endParaRPr lang="en-GB" sz="2400" dirty="0" smtClean="0">
              <a:solidFill>
                <a:srgbClr val="00B3CC"/>
              </a:solidFill>
            </a:endParaRPr>
          </a:p>
          <a:p>
            <a:endParaRPr lang="en-GB" sz="2000" dirty="0" smtClean="0"/>
          </a:p>
          <a:p>
            <a:r>
              <a:rPr lang="en-GB" sz="2000" dirty="0" err="1" smtClean="0"/>
              <a:t>Relativiste</a:t>
            </a:r>
            <a:r>
              <a:rPr lang="en-GB" sz="2000" dirty="0" smtClean="0"/>
              <a:t>:</a:t>
            </a:r>
          </a:p>
          <a:p>
            <a:pPr lvl="1"/>
            <a:r>
              <a:rPr lang="en-GB" sz="1600" dirty="0" smtClean="0"/>
              <a:t>“E=mc</a:t>
            </a:r>
            <a:r>
              <a:rPr lang="en-GB" sz="1600" baseline="30000" dirty="0" smtClean="0"/>
              <a:t>2</a:t>
            </a:r>
            <a:r>
              <a:rPr lang="en-GB" sz="1600" dirty="0" smtClean="0"/>
              <a:t>” : </a:t>
            </a:r>
            <a:r>
              <a:rPr lang="en-GB" sz="1600" dirty="0" err="1" smtClean="0"/>
              <a:t>nombre</a:t>
            </a:r>
            <a:r>
              <a:rPr lang="en-GB" sz="1600" dirty="0" smtClean="0"/>
              <a:t> de </a:t>
            </a:r>
            <a:r>
              <a:rPr lang="en-GB" sz="1600" dirty="0" err="1" smtClean="0"/>
              <a:t>particules</a:t>
            </a:r>
            <a:r>
              <a:rPr lang="en-GB" sz="1600" dirty="0" smtClean="0"/>
              <a:t> non </a:t>
            </a:r>
            <a:r>
              <a:rPr lang="en-GB" sz="1600" dirty="0" err="1" smtClean="0"/>
              <a:t>conservé</a:t>
            </a:r>
            <a:endParaRPr lang="en-GB" sz="1600" dirty="0" smtClean="0"/>
          </a:p>
          <a:p>
            <a:pPr lvl="1"/>
            <a:r>
              <a:rPr lang="en-GB" sz="1600" dirty="0" smtClean="0"/>
              <a:t>Interaction non </a:t>
            </a:r>
            <a:r>
              <a:rPr lang="en-GB" sz="1600" dirty="0" err="1" smtClean="0"/>
              <a:t>instantanée</a:t>
            </a:r>
            <a:endParaRPr lang="en-GB" sz="1600" dirty="0" smtClean="0"/>
          </a:p>
          <a:p>
            <a:endParaRPr lang="en-GB" sz="2000" dirty="0"/>
          </a:p>
          <a:p>
            <a:r>
              <a:rPr lang="en-GB" sz="2000" dirty="0" err="1" smtClean="0"/>
              <a:t>Quantique</a:t>
            </a:r>
            <a:r>
              <a:rPr lang="en-GB" sz="2000" dirty="0" smtClean="0"/>
              <a:t>:</a:t>
            </a:r>
          </a:p>
          <a:p>
            <a:pPr lvl="1"/>
            <a:r>
              <a:rPr lang="en-GB" sz="1600" dirty="0" err="1" smtClean="0"/>
              <a:t>Énergie</a:t>
            </a:r>
            <a:r>
              <a:rPr lang="en-GB" sz="1600" dirty="0" smtClean="0"/>
              <a:t> </a:t>
            </a:r>
            <a:r>
              <a:rPr lang="en-GB" sz="1600" dirty="0" err="1" smtClean="0"/>
              <a:t>quantifiée</a:t>
            </a:r>
            <a:endParaRPr lang="en-GB" sz="1600" dirty="0" smtClean="0"/>
          </a:p>
          <a:p>
            <a:pPr lvl="1"/>
            <a:r>
              <a:rPr lang="en-GB" sz="1600" dirty="0" smtClean="0"/>
              <a:t>Amplitude de </a:t>
            </a:r>
            <a:r>
              <a:rPr lang="en-GB" sz="1600" dirty="0" err="1" smtClean="0"/>
              <a:t>probabilité</a:t>
            </a:r>
            <a:endParaRPr lang="en-GB" sz="1600" dirty="0" smtClean="0"/>
          </a:p>
          <a:p>
            <a:pPr lvl="1"/>
            <a:endParaRPr lang="en-GB" sz="1600" dirty="0"/>
          </a:p>
          <a:p>
            <a:r>
              <a:rPr lang="en-GB" sz="2000" dirty="0" smtClean="0"/>
              <a:t>Interaction:</a:t>
            </a:r>
          </a:p>
          <a:p>
            <a:pPr lvl="1"/>
            <a:r>
              <a:rPr lang="en-GB" sz="1600" dirty="0" smtClean="0"/>
              <a:t>Attraction, repulsion</a:t>
            </a:r>
          </a:p>
          <a:p>
            <a:pPr lvl="1"/>
            <a:r>
              <a:rPr lang="en-GB" sz="1600" dirty="0" err="1" smtClean="0"/>
              <a:t>Mais</a:t>
            </a:r>
            <a:r>
              <a:rPr lang="en-GB" sz="1600" dirty="0" smtClean="0"/>
              <a:t> </a:t>
            </a:r>
            <a:r>
              <a:rPr lang="en-GB" sz="1600" dirty="0" err="1" smtClean="0"/>
              <a:t>aussi</a:t>
            </a:r>
            <a:r>
              <a:rPr lang="en-GB" sz="1600" dirty="0" smtClean="0"/>
              <a:t> </a:t>
            </a:r>
            <a:r>
              <a:rPr lang="en-GB" sz="1600" dirty="0" err="1" smtClean="0"/>
              <a:t>désintégration</a:t>
            </a:r>
            <a:r>
              <a:rPr lang="en-GB" sz="1600" dirty="0" smtClean="0"/>
              <a:t> </a:t>
            </a:r>
            <a:r>
              <a:rPr lang="en-GB" sz="1600" dirty="0" err="1" smtClean="0"/>
              <a:t>d’une</a:t>
            </a:r>
            <a:r>
              <a:rPr lang="en-GB" sz="1600" dirty="0" smtClean="0"/>
              <a:t> </a:t>
            </a:r>
            <a:r>
              <a:rPr lang="en-GB" sz="1600" dirty="0" err="1" smtClean="0"/>
              <a:t>particule</a:t>
            </a:r>
            <a:r>
              <a:rPr lang="en-GB" sz="1600" dirty="0" smtClean="0"/>
              <a:t> </a:t>
            </a:r>
            <a:r>
              <a:rPr lang="en-GB" sz="1600" dirty="0" err="1" smtClean="0"/>
              <a:t>en</a:t>
            </a:r>
            <a:r>
              <a:rPr lang="en-GB" sz="1600" dirty="0" smtClean="0"/>
              <a:t> </a:t>
            </a:r>
            <a:r>
              <a:rPr lang="en-GB" sz="1600" dirty="0" err="1" smtClean="0"/>
              <a:t>particules</a:t>
            </a:r>
            <a:r>
              <a:rPr lang="en-GB" sz="1600" dirty="0" smtClean="0"/>
              <a:t> plus </a:t>
            </a:r>
            <a:r>
              <a:rPr lang="en-GB" sz="1600" dirty="0" err="1" smtClean="0"/>
              <a:t>légères</a:t>
            </a:r>
            <a:endParaRPr lang="en-GB" sz="1600" dirty="0"/>
          </a:p>
        </p:txBody>
      </p:sp>
      <p:sp>
        <p:nvSpPr>
          <p:cNvPr id="4" name="Espace réservé de la date 3"/>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10</a:t>
            </a:fld>
            <a:endParaRPr lang="fr-FR" dirty="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3140968"/>
            <a:ext cx="2095500" cy="1295400"/>
          </a:xfrm>
          <a:prstGeom prst="rect">
            <a:avLst/>
          </a:prstGeom>
        </p:spPr>
      </p:pic>
    </p:spTree>
    <p:extLst>
      <p:ext uri="{BB962C8B-B14F-4D97-AF65-F5344CB8AC3E}">
        <p14:creationId xmlns:p14="http://schemas.microsoft.com/office/powerpoint/2010/main" val="2325226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6" name="Espace réservé pour une image  5"/>
          <p:cNvSpPr>
            <a:spLocks noGrp="1"/>
          </p:cNvSpPr>
          <p:nvPr>
            <p:ph type="pic" sz="quarter" idx="13"/>
          </p:nvPr>
        </p:nvSpPr>
        <p:spPr/>
      </p:sp>
      <p:pic>
        <p:nvPicPr>
          <p:cNvPr id="9" name="Image 8"/>
          <p:cNvPicPr>
            <a:picLocks noChangeAspect="1"/>
          </p:cNvPicPr>
          <p:nvPr/>
        </p:nvPicPr>
        <p:blipFill>
          <a:blip r:embed="rId2"/>
          <a:stretch>
            <a:fillRect/>
          </a:stretch>
        </p:blipFill>
        <p:spPr>
          <a:xfrm>
            <a:off x="313044" y="836713"/>
            <a:ext cx="8435420" cy="5544616"/>
          </a:xfrm>
          <a:prstGeom prst="rect">
            <a:avLst/>
          </a:prstGeom>
        </p:spPr>
      </p:pic>
      <p:sp>
        <p:nvSpPr>
          <p:cNvPr id="2" name="Espace réservé du pied de page 1"/>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4" name="Espace réservé du numéro de diapositive 3"/>
          <p:cNvSpPr>
            <a:spLocks noGrp="1"/>
          </p:cNvSpPr>
          <p:nvPr>
            <p:ph type="sldNum" sz="quarter" idx="12"/>
          </p:nvPr>
        </p:nvSpPr>
        <p:spPr/>
        <p:txBody>
          <a:bodyPr/>
          <a:lstStyle/>
          <a:p>
            <a:fld id="{2A19AD89-17DE-4EAC-B060-CF86C17F7722}" type="slidenum">
              <a:rPr lang="fr-FR" smtClean="0"/>
              <a:pPr/>
              <a:t>11</a:t>
            </a:fld>
            <a:endParaRPr lang="fr-FR" dirty="0"/>
          </a:p>
        </p:txBody>
      </p:sp>
      <p:sp>
        <p:nvSpPr>
          <p:cNvPr id="5" name="Titre 4"/>
          <p:cNvSpPr>
            <a:spLocks noGrp="1"/>
          </p:cNvSpPr>
          <p:nvPr>
            <p:ph type="title"/>
          </p:nvPr>
        </p:nvSpPr>
        <p:spPr>
          <a:xfrm>
            <a:off x="1547664" y="68400"/>
            <a:ext cx="7383936" cy="450000"/>
          </a:xfrm>
        </p:spPr>
        <p:txBody>
          <a:bodyPr/>
          <a:lstStyle/>
          <a:p>
            <a:r>
              <a:rPr lang="fr-FR" dirty="0" smtClean="0"/>
              <a:t>De l’infiniment grand à l’infiniment petit : la matière noire</a:t>
            </a:r>
            <a:endParaRPr lang="fr-FR" dirty="0"/>
          </a:p>
        </p:txBody>
      </p:sp>
    </p:spTree>
    <p:extLst>
      <p:ext uri="{BB962C8B-B14F-4D97-AF65-F5344CB8AC3E}">
        <p14:creationId xmlns:p14="http://schemas.microsoft.com/office/powerpoint/2010/main" val="2703047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US" smtClean="0"/>
              <a:t>28/10/2019</a:t>
            </a:r>
            <a:endParaRPr lang="fr-BE"/>
          </a:p>
        </p:txBody>
      </p:sp>
      <p:sp>
        <p:nvSpPr>
          <p:cNvPr id="3" name="Espace réservé du pied de page 2"/>
          <p:cNvSpPr>
            <a:spLocks noGrp="1"/>
          </p:cNvSpPr>
          <p:nvPr>
            <p:ph type="ftr" sz="quarter" idx="11"/>
          </p:nvPr>
        </p:nvSpPr>
        <p:spPr/>
        <p:txBody>
          <a:bodyPr/>
          <a:lstStyle/>
          <a:p>
            <a:r>
              <a:rPr lang="fr-BE" smtClean="0"/>
              <a:t>Edwige Tournefier</a:t>
            </a:r>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12</a:t>
            </a:fld>
            <a:endParaRPr lang="fr-BE"/>
          </a:p>
        </p:txBody>
      </p:sp>
      <p:pic>
        <p:nvPicPr>
          <p:cNvPr id="5" name="Image 4"/>
          <p:cNvPicPr>
            <a:picLocks noChangeAspect="1"/>
          </p:cNvPicPr>
          <p:nvPr/>
        </p:nvPicPr>
        <p:blipFill>
          <a:blip r:embed="rId2"/>
          <a:stretch>
            <a:fillRect/>
          </a:stretch>
        </p:blipFill>
        <p:spPr>
          <a:xfrm>
            <a:off x="1331640" y="548680"/>
            <a:ext cx="7225632" cy="5410001"/>
          </a:xfrm>
          <a:prstGeom prst="rect">
            <a:avLst/>
          </a:prstGeom>
        </p:spPr>
      </p:pic>
    </p:spTree>
    <p:extLst>
      <p:ext uri="{BB962C8B-B14F-4D97-AF65-F5344CB8AC3E}">
        <p14:creationId xmlns:p14="http://schemas.microsoft.com/office/powerpoint/2010/main" val="3761622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dirty="0"/>
          </a:p>
        </p:txBody>
      </p:sp>
      <p:sp>
        <p:nvSpPr>
          <p:cNvPr id="3" name="Espace réservé de la date 2"/>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473" y="679807"/>
            <a:ext cx="6569157" cy="5774993"/>
          </a:xfrm>
          <a:prstGeom prst="rect">
            <a:avLst/>
          </a:prstGeom>
        </p:spPr>
      </p:pic>
      <p:sp>
        <p:nvSpPr>
          <p:cNvPr id="4" name="Espace réservé du pied de page 3"/>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13</a:t>
            </a:fld>
            <a:endParaRPr lang="fr-FR" dirty="0"/>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229" y="2978038"/>
            <a:ext cx="1183948" cy="1775922"/>
          </a:xfrm>
          <a:prstGeom prst="rect">
            <a:avLst/>
          </a:prstGeom>
        </p:spPr>
      </p:pic>
      <p:sp>
        <p:nvSpPr>
          <p:cNvPr id="9" name="ZoneTexte 8"/>
          <p:cNvSpPr txBox="1"/>
          <p:nvPr/>
        </p:nvSpPr>
        <p:spPr>
          <a:xfrm>
            <a:off x="0" y="4791067"/>
            <a:ext cx="1446422" cy="369332"/>
          </a:xfrm>
          <a:prstGeom prst="rect">
            <a:avLst/>
          </a:prstGeom>
          <a:noFill/>
        </p:spPr>
        <p:txBody>
          <a:bodyPr wrap="none" rtlCol="0">
            <a:spAutoFit/>
          </a:bodyPr>
          <a:lstStyle/>
          <a:p>
            <a:r>
              <a:rPr lang="en-GB" dirty="0" smtClean="0"/>
              <a:t>James </a:t>
            </a:r>
            <a:r>
              <a:rPr lang="en-GB" dirty="0" err="1" smtClean="0"/>
              <a:t>Peeble</a:t>
            </a:r>
            <a:endParaRPr lang="en-GB" dirty="0"/>
          </a:p>
        </p:txBody>
      </p:sp>
      <p:pic>
        <p:nvPicPr>
          <p:cNvPr id="10" name="Picture 2" descr="http://1.bp.blogspot.com/-kqDtz3hP_d0/ToiJU9YnLAI/AAAAAAAADzc/fKi_vclF808/s1600/nob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2284" y="3126720"/>
            <a:ext cx="784696" cy="73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02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5796136" y="970052"/>
            <a:ext cx="2952328" cy="1954892"/>
          </a:xfrm>
          <a:prstGeom prst="rect">
            <a:avLst/>
          </a:prstGeom>
        </p:spPr>
      </p:pic>
      <p:sp>
        <p:nvSpPr>
          <p:cNvPr id="3" name="Espace réservé du contenu 2"/>
          <p:cNvSpPr>
            <a:spLocks noGrp="1"/>
          </p:cNvSpPr>
          <p:nvPr>
            <p:ph idx="1"/>
          </p:nvPr>
        </p:nvSpPr>
        <p:spPr>
          <a:xfrm>
            <a:off x="184514" y="1385706"/>
            <a:ext cx="8482136" cy="1123583"/>
          </a:xfrm>
        </p:spPr>
        <p:txBody>
          <a:bodyPr>
            <a:normAutofit/>
          </a:bodyPr>
          <a:lstStyle/>
          <a:p>
            <a:pPr defTabSz="673100">
              <a:spcBef>
                <a:spcPct val="50000"/>
              </a:spcBef>
              <a:buFontTx/>
              <a:buChar char="•"/>
            </a:pPr>
            <a:r>
              <a:rPr lang="fr-FR" sz="2000" dirty="0" smtClean="0">
                <a:solidFill>
                  <a:srgbClr val="153449"/>
                </a:solidFill>
              </a:rPr>
              <a:t>De quoi est constituée la matière noire ?  </a:t>
            </a:r>
            <a:endParaRPr lang="fr-FR" sz="2000" dirty="0">
              <a:solidFill>
                <a:srgbClr val="153449"/>
              </a:solidFill>
            </a:endParaRPr>
          </a:p>
          <a:p>
            <a:pPr defTabSz="673100">
              <a:spcBef>
                <a:spcPct val="50000"/>
              </a:spcBef>
              <a:buFontTx/>
              <a:buChar char="•"/>
            </a:pPr>
            <a:r>
              <a:rPr lang="fr-FR" sz="2000" dirty="0">
                <a:solidFill>
                  <a:srgbClr val="153449"/>
                </a:solidFill>
              </a:rPr>
              <a:t>Y</a:t>
            </a:r>
            <a:r>
              <a:rPr lang="fr-FR" sz="2000" dirty="0" smtClean="0">
                <a:solidFill>
                  <a:srgbClr val="153449"/>
                </a:solidFill>
              </a:rPr>
              <a:t> </a:t>
            </a:r>
            <a:r>
              <a:rPr lang="fr-FR" sz="2000" dirty="0" err="1" smtClean="0">
                <a:solidFill>
                  <a:srgbClr val="153449"/>
                </a:solidFill>
              </a:rPr>
              <a:t>a-t’il</a:t>
            </a:r>
            <a:r>
              <a:rPr lang="fr-FR" sz="2000" dirty="0" smtClean="0">
                <a:solidFill>
                  <a:srgbClr val="153449"/>
                </a:solidFill>
              </a:rPr>
              <a:t> une « énergie noire » ?</a:t>
            </a:r>
          </a:p>
        </p:txBody>
      </p:sp>
      <p:sp>
        <p:nvSpPr>
          <p:cNvPr id="4" name="Espace réservé de la date 3"/>
          <p:cNvSpPr>
            <a:spLocks noGrp="1"/>
          </p:cNvSpPr>
          <p:nvPr>
            <p:ph type="dt" sz="half" idx="10"/>
          </p:nvPr>
        </p:nvSpPr>
        <p:spPr/>
        <p:txBody>
          <a:bodyPr/>
          <a:lstStyle/>
          <a:p>
            <a:r>
              <a:rPr lang="en-US" smtClean="0"/>
              <a:t>28/10/2019</a:t>
            </a:r>
            <a:endParaRPr lang="fr-BE" dirty="0"/>
          </a:p>
        </p:txBody>
      </p:sp>
      <p:pic>
        <p:nvPicPr>
          <p:cNvPr id="8" name="Picture 4" descr="constituants-phys-1000"/>
          <p:cNvPicPr>
            <a:picLocks noChangeAspect="1" noChangeArrowheads="1"/>
          </p:cNvPicPr>
          <p:nvPr/>
        </p:nvPicPr>
        <p:blipFill>
          <a:blip r:embed="rId3" cstate="print"/>
          <a:srcRect b="11060"/>
          <a:stretch>
            <a:fillRect/>
          </a:stretch>
        </p:blipFill>
        <p:spPr bwMode="auto">
          <a:xfrm>
            <a:off x="78178" y="3134867"/>
            <a:ext cx="4030942" cy="2886421"/>
          </a:xfrm>
          <a:prstGeom prst="rect">
            <a:avLst/>
          </a:prstGeom>
          <a:noFill/>
        </p:spPr>
      </p:pic>
      <p:sp>
        <p:nvSpPr>
          <p:cNvPr id="5" name="Espace réservé du pied de page 4"/>
          <p:cNvSpPr>
            <a:spLocks noGrp="1"/>
          </p:cNvSpPr>
          <p:nvPr>
            <p:ph type="ftr" sz="quarter" idx="11"/>
          </p:nvPr>
        </p:nvSpPr>
        <p:spPr/>
        <p:txBody>
          <a:bodyPr/>
          <a:lstStyle/>
          <a:p>
            <a:r>
              <a:rPr lang="fr-BE" smtClean="0"/>
              <a:t>Edwige Tournefier</a:t>
            </a:r>
            <a:endParaRPr lang="fr-BE" dirty="0" smtClean="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14</a:t>
            </a:fld>
            <a:endParaRPr lang="fr-BE" dirty="0"/>
          </a:p>
        </p:txBody>
      </p:sp>
      <p:sp>
        <p:nvSpPr>
          <p:cNvPr id="10" name="Titre 3"/>
          <p:cNvSpPr>
            <a:spLocks noGrp="1"/>
          </p:cNvSpPr>
          <p:nvPr>
            <p:ph type="title"/>
          </p:nvPr>
        </p:nvSpPr>
        <p:spPr>
          <a:xfrm>
            <a:off x="3347864" y="68400"/>
            <a:ext cx="5583736" cy="450000"/>
          </a:xfrm>
        </p:spPr>
        <p:txBody>
          <a:bodyPr>
            <a:noAutofit/>
          </a:bodyPr>
          <a:lstStyle/>
          <a:p>
            <a:r>
              <a:rPr lang="fr-FR" sz="2400" dirty="0" smtClean="0"/>
              <a:t>Quelques grandes questions actuelles</a:t>
            </a:r>
            <a:endParaRPr lang="fr-FR" sz="2400" dirty="0"/>
          </a:p>
        </p:txBody>
      </p:sp>
      <p:sp>
        <p:nvSpPr>
          <p:cNvPr id="11" name="Rectangle 10"/>
          <p:cNvSpPr/>
          <p:nvPr/>
        </p:nvSpPr>
        <p:spPr>
          <a:xfrm>
            <a:off x="4109120" y="3138141"/>
            <a:ext cx="4999384" cy="2400657"/>
          </a:xfrm>
          <a:prstGeom prst="rect">
            <a:avLst/>
          </a:prstGeom>
        </p:spPr>
        <p:txBody>
          <a:bodyPr wrap="square">
            <a:spAutoFit/>
          </a:bodyPr>
          <a:lstStyle/>
          <a:p>
            <a:pPr marL="285750" indent="-285750" defTabSz="673100">
              <a:spcBef>
                <a:spcPct val="50000"/>
              </a:spcBef>
              <a:buFont typeface="Arial" panose="020B0604020202020204" pitchFamily="34" charset="0"/>
              <a:buChar char="•"/>
            </a:pPr>
            <a:r>
              <a:rPr lang="fr-FR" sz="2000" dirty="0">
                <a:solidFill>
                  <a:srgbClr val="153449"/>
                </a:solidFill>
                <a:latin typeface="+mn-lt"/>
              </a:rPr>
              <a:t>Pourquoi n’observe-</a:t>
            </a:r>
            <a:r>
              <a:rPr lang="fr-FR" sz="2000" dirty="0" err="1">
                <a:solidFill>
                  <a:srgbClr val="153449"/>
                </a:solidFill>
                <a:latin typeface="+mn-lt"/>
              </a:rPr>
              <a:t>t’on</a:t>
            </a:r>
            <a:r>
              <a:rPr lang="fr-FR" sz="2000" dirty="0">
                <a:solidFill>
                  <a:srgbClr val="153449"/>
                </a:solidFill>
                <a:latin typeface="+mn-lt"/>
              </a:rPr>
              <a:t> pas </a:t>
            </a:r>
            <a:r>
              <a:rPr lang="fr-FR" sz="2000" dirty="0" smtClean="0">
                <a:solidFill>
                  <a:srgbClr val="153449"/>
                </a:solidFill>
                <a:latin typeface="+mn-lt"/>
              </a:rPr>
              <a:t>d'antimatière </a:t>
            </a:r>
            <a:r>
              <a:rPr lang="fr-FR" sz="2000" dirty="0">
                <a:solidFill>
                  <a:srgbClr val="153449"/>
                </a:solidFill>
                <a:latin typeface="+mn-lt"/>
              </a:rPr>
              <a:t>dans l’Univers ?</a:t>
            </a:r>
          </a:p>
          <a:p>
            <a:pPr marL="285750" indent="-285750" defTabSz="673100">
              <a:spcBef>
                <a:spcPct val="50000"/>
              </a:spcBef>
              <a:buFont typeface="Arial" panose="020B0604020202020204" pitchFamily="34" charset="0"/>
              <a:buChar char="•"/>
            </a:pPr>
            <a:r>
              <a:rPr lang="fr-FR" sz="2000" dirty="0">
                <a:solidFill>
                  <a:srgbClr val="153449"/>
                </a:solidFill>
                <a:latin typeface="+mn-lt"/>
              </a:rPr>
              <a:t>D’où vient la masse des particules </a:t>
            </a:r>
            <a:r>
              <a:rPr lang="fr-FR" sz="2000" dirty="0" smtClean="0">
                <a:solidFill>
                  <a:srgbClr val="153449"/>
                </a:solidFill>
                <a:latin typeface="+mn-lt"/>
              </a:rPr>
              <a:t>?</a:t>
            </a:r>
            <a:br>
              <a:rPr lang="fr-FR" sz="2000" dirty="0" smtClean="0">
                <a:solidFill>
                  <a:srgbClr val="153449"/>
                </a:solidFill>
                <a:latin typeface="+mn-lt"/>
              </a:rPr>
            </a:br>
            <a:r>
              <a:rPr lang="fr-FR" sz="2000" dirty="0" smtClean="0">
                <a:solidFill>
                  <a:srgbClr val="01B2CD"/>
                </a:solidFill>
                <a:latin typeface="+mn-lt"/>
              </a:rPr>
              <a:t>le </a:t>
            </a:r>
            <a:r>
              <a:rPr lang="fr-FR" sz="2000" dirty="0">
                <a:solidFill>
                  <a:srgbClr val="01B2CD"/>
                </a:solidFill>
                <a:latin typeface="+mn-lt"/>
              </a:rPr>
              <a:t>boson de </a:t>
            </a:r>
            <a:r>
              <a:rPr lang="fr-FR" sz="2000" dirty="0" err="1">
                <a:solidFill>
                  <a:srgbClr val="01B2CD"/>
                </a:solidFill>
                <a:latin typeface="+mn-lt"/>
              </a:rPr>
              <a:t>Higgs</a:t>
            </a:r>
            <a:r>
              <a:rPr lang="fr-FR" sz="2000" dirty="0">
                <a:solidFill>
                  <a:srgbClr val="01B2CD"/>
                </a:solidFill>
                <a:latin typeface="+mn-lt"/>
              </a:rPr>
              <a:t> ! (2012)</a:t>
            </a:r>
          </a:p>
          <a:p>
            <a:pPr marL="285750" indent="-285750" defTabSz="673100">
              <a:spcBef>
                <a:spcPct val="50000"/>
              </a:spcBef>
              <a:buFont typeface="Arial" panose="020B0604020202020204" pitchFamily="34" charset="0"/>
              <a:buChar char="•"/>
            </a:pPr>
            <a:r>
              <a:rPr lang="fr-FR" sz="2000" dirty="0">
                <a:solidFill>
                  <a:srgbClr val="153449"/>
                </a:solidFill>
                <a:latin typeface="+mn-lt"/>
              </a:rPr>
              <a:t>Existe-</a:t>
            </a:r>
            <a:r>
              <a:rPr lang="fr-FR" sz="2000" dirty="0" err="1">
                <a:solidFill>
                  <a:srgbClr val="153449"/>
                </a:solidFill>
                <a:latin typeface="+mn-lt"/>
              </a:rPr>
              <a:t>t’il</a:t>
            </a:r>
            <a:r>
              <a:rPr lang="fr-FR" sz="2000" dirty="0">
                <a:solidFill>
                  <a:srgbClr val="153449"/>
                </a:solidFill>
                <a:latin typeface="+mn-lt"/>
              </a:rPr>
              <a:t> d’autres particules très massives ?</a:t>
            </a:r>
          </a:p>
          <a:p>
            <a:pPr marL="285750" indent="-285750" defTabSz="673100">
              <a:spcBef>
                <a:spcPct val="50000"/>
              </a:spcBef>
              <a:buFont typeface="Arial" panose="020B0604020202020204" pitchFamily="34" charset="0"/>
              <a:buChar char="•"/>
            </a:pPr>
            <a:r>
              <a:rPr lang="fr-FR" sz="2000" dirty="0" smtClean="0">
                <a:solidFill>
                  <a:srgbClr val="153449"/>
                </a:solidFill>
                <a:latin typeface="+mn-lt"/>
              </a:rPr>
              <a:t>…</a:t>
            </a:r>
            <a:endParaRPr lang="fr-FR" sz="2000" dirty="0">
              <a:solidFill>
                <a:srgbClr val="153449"/>
              </a:solidFill>
              <a:latin typeface="+mn-lt"/>
            </a:endParaRPr>
          </a:p>
        </p:txBody>
      </p:sp>
    </p:spTree>
    <p:extLst>
      <p:ext uri="{BB962C8B-B14F-4D97-AF65-F5344CB8AC3E}">
        <p14:creationId xmlns:p14="http://schemas.microsoft.com/office/powerpoint/2010/main" val="14904932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Teste20"/>
          <p:cNvPicPr>
            <a:picLocks noChangeAspect="1" noChangeArrowheads="1"/>
          </p:cNvPicPr>
          <p:nvPr/>
        </p:nvPicPr>
        <p:blipFill>
          <a:blip r:embed="rId3" cstate="print"/>
          <a:srcRect/>
          <a:stretch>
            <a:fillRect/>
          </a:stretch>
        </p:blipFill>
        <p:spPr bwMode="auto">
          <a:xfrm>
            <a:off x="-79702" y="2470407"/>
            <a:ext cx="3609424" cy="2232000"/>
          </a:xfrm>
          <a:prstGeom prst="rect">
            <a:avLst/>
          </a:prstGeom>
          <a:noFill/>
          <a:ln w="9525">
            <a:noFill/>
            <a:miter lim="800000"/>
            <a:headEnd/>
            <a:tailEnd/>
          </a:ln>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5" y="1236256"/>
            <a:ext cx="3312368" cy="1778497"/>
          </a:xfrm>
          <a:prstGeom prst="rect">
            <a:avLst/>
          </a:prstGeom>
        </p:spPr>
      </p:pic>
      <p:pic>
        <p:nvPicPr>
          <p:cNvPr id="9" name="Espace réservé du contenu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670333" y="3107181"/>
            <a:ext cx="2734767" cy="1823178"/>
          </a:xfrm>
        </p:spPr>
      </p:pic>
      <p:sp>
        <p:nvSpPr>
          <p:cNvPr id="4" name="Espace réservé de la date 3"/>
          <p:cNvSpPr>
            <a:spLocks noGrp="1"/>
          </p:cNvSpPr>
          <p:nvPr>
            <p:ph type="dt" sz="half" idx="10"/>
          </p:nvPr>
        </p:nvSpPr>
        <p:spPr/>
        <p:txBody>
          <a:bodyPr/>
          <a:lstStyle/>
          <a:p>
            <a:r>
              <a:rPr lang="en-US" smtClean="0"/>
              <a:t>28/10/2019</a:t>
            </a:r>
            <a:endParaRPr lang="fr-BE" dirty="0"/>
          </a:p>
        </p:txBody>
      </p:sp>
      <p:pic>
        <p:nvPicPr>
          <p:cNvPr id="10" name="Picture 8" descr="s97_10537_small"/>
          <p:cNvPicPr>
            <a:picLocks noChangeAspect="1" noChangeArrowheads="1"/>
          </p:cNvPicPr>
          <p:nvPr/>
        </p:nvPicPr>
        <p:blipFill>
          <a:blip r:embed="rId6" cstate="print"/>
          <a:srcRect b="6038"/>
          <a:stretch>
            <a:fillRect/>
          </a:stretch>
        </p:blipFill>
        <p:spPr bwMode="auto">
          <a:xfrm>
            <a:off x="6545711" y="3191163"/>
            <a:ext cx="2538444" cy="1795661"/>
          </a:xfrm>
          <a:prstGeom prst="rect">
            <a:avLst/>
          </a:prstGeom>
          <a:noFill/>
          <a:ln w="9525">
            <a:noFill/>
            <a:miter lim="800000"/>
            <a:headEnd/>
            <a:tailEnd/>
          </a:ln>
        </p:spPr>
      </p:pic>
      <p:pic>
        <p:nvPicPr>
          <p:cNvPr id="11" name="Picture 2" descr="https://www.cta-observatory.org/wp-content/themes/ctao/assets/img/CTA001_startseite_paranal_montage_bode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1222478"/>
            <a:ext cx="4037402" cy="11632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www.lsst.org/sites/default/files/styles/galleryformatter_slide/public/photogallery/Facility_CU_Nite-full.jpg?itok=ow0mopbj"/>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005" y="4640725"/>
            <a:ext cx="2878007" cy="17958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aerial"/>
          <p:cNvPicPr>
            <a:picLocks noChangeAspect="1" noChangeArrowheads="1"/>
          </p:cNvPicPr>
          <p:nvPr/>
        </p:nvPicPr>
        <p:blipFill>
          <a:blip r:embed="rId9" cstate="print"/>
          <a:srcRect/>
          <a:stretch>
            <a:fillRect/>
          </a:stretch>
        </p:blipFill>
        <p:spPr bwMode="auto">
          <a:xfrm>
            <a:off x="4652801" y="5079251"/>
            <a:ext cx="4176464" cy="1357351"/>
          </a:xfrm>
          <a:prstGeom prst="rect">
            <a:avLst/>
          </a:prstGeom>
          <a:noFill/>
        </p:spPr>
      </p:pic>
      <p:sp>
        <p:nvSpPr>
          <p:cNvPr id="3" name="Espace réservé du pied de page 2"/>
          <p:cNvSpPr>
            <a:spLocks noGrp="1"/>
          </p:cNvSpPr>
          <p:nvPr>
            <p:ph type="ftr" sz="quarter" idx="11"/>
          </p:nvPr>
        </p:nvSpPr>
        <p:spPr/>
        <p:txBody>
          <a:bodyPr/>
          <a:lstStyle/>
          <a:p>
            <a:r>
              <a:rPr lang="fr-BE" smtClean="0"/>
              <a:t>Edwige Tournefier</a:t>
            </a:r>
            <a:endParaRPr lang="fr-BE" dirty="0" smtClean="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15</a:t>
            </a:fld>
            <a:endParaRPr lang="fr-BE" dirty="0"/>
          </a:p>
        </p:txBody>
      </p:sp>
      <p:sp>
        <p:nvSpPr>
          <p:cNvPr id="16" name="Titre 3"/>
          <p:cNvSpPr>
            <a:spLocks noGrp="1"/>
          </p:cNvSpPr>
          <p:nvPr>
            <p:ph type="title"/>
          </p:nvPr>
        </p:nvSpPr>
        <p:spPr>
          <a:xfrm>
            <a:off x="2555776" y="68400"/>
            <a:ext cx="6375824" cy="450000"/>
          </a:xfrm>
        </p:spPr>
        <p:txBody>
          <a:bodyPr>
            <a:noAutofit/>
          </a:bodyPr>
          <a:lstStyle/>
          <a:p>
            <a:r>
              <a:rPr lang="fr-FR" sz="2400" dirty="0" smtClean="0"/>
              <a:t>Des expériences variées pour y répondre</a:t>
            </a:r>
            <a:endParaRPr lang="fr-FR" sz="2400" dirty="0"/>
          </a:p>
        </p:txBody>
      </p:sp>
    </p:spTree>
    <p:extLst>
      <p:ext uri="{BB962C8B-B14F-4D97-AF65-F5344CB8AC3E}">
        <p14:creationId xmlns:p14="http://schemas.microsoft.com/office/powerpoint/2010/main" val="201134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611560" y="764704"/>
            <a:ext cx="7272440" cy="54006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smtClean="0">
                <a:ln>
                  <a:noFill/>
                </a:ln>
                <a:solidFill>
                  <a:srgbClr val="00B3CC"/>
                </a:solidFill>
                <a:effectLst/>
                <a:uLnTx/>
                <a:uFillTx/>
                <a:latin typeface="+mn-lt"/>
                <a:ea typeface="+mn-ea"/>
                <a:cs typeface="+mn-cs"/>
              </a:rPr>
              <a:t>En 1905, Einstein montre l'équivalence masse-énergie par sa célèbre équation  </a:t>
            </a:r>
            <a:r>
              <a:rPr kumimoji="0" lang="fr-FR" sz="2400" b="1" i="0" u="none" strike="noStrike" kern="1200" cap="none" spc="0" normalizeH="0" baseline="0" noProof="0" dirty="0" smtClean="0">
                <a:ln>
                  <a:noFill/>
                </a:ln>
                <a:solidFill>
                  <a:srgbClr val="00B3CC"/>
                </a:solidFill>
                <a:effectLst/>
                <a:uLnTx/>
                <a:uFillTx/>
                <a:latin typeface="+mn-lt"/>
                <a:ea typeface="+mn-ea"/>
                <a:cs typeface="+mn-cs"/>
              </a:rPr>
              <a:t>E = mc</a:t>
            </a:r>
            <a:r>
              <a:rPr kumimoji="0" lang="fr-FR" sz="2400" b="1" i="0" u="none" strike="noStrike" kern="1200" cap="none" spc="0" normalizeH="0" baseline="30000" noProof="0" dirty="0" smtClean="0">
                <a:ln>
                  <a:noFill/>
                </a:ln>
                <a:solidFill>
                  <a:srgbClr val="00B3CC"/>
                </a:solidFill>
                <a:effectLst/>
                <a:uLnTx/>
                <a:uFillTx/>
                <a:latin typeface="+mn-lt"/>
                <a:ea typeface="+mn-ea"/>
                <a:cs typeface="+mn-cs"/>
              </a:rPr>
              <a:t>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fr-FR" sz="2400" b="1" baseline="30000" dirty="0">
              <a:solidFill>
                <a:srgbClr val="00B3CC"/>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1000" b="1" i="0" u="none" strike="noStrike" kern="1200" cap="none" spc="0" normalizeH="0" baseline="30000" noProof="0" dirty="0" smtClean="0">
              <a:ln>
                <a:noFill/>
              </a:ln>
              <a:solidFill>
                <a:srgbClr val="00B3CC"/>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smtClean="0">
                <a:ln>
                  <a:noFill/>
                </a:ln>
                <a:solidFill>
                  <a:schemeClr val="dk1"/>
                </a:solidFill>
                <a:effectLst/>
                <a:uLnTx/>
                <a:uFillTx/>
                <a:latin typeface="+mn-lt"/>
                <a:ea typeface="+mn-ea"/>
                <a:cs typeface="+mn-cs"/>
                <a:sym typeface="Symbol" panose="05050102010706020507" pitchFamily="18" charset="2"/>
              </a:rPr>
              <a:t> </a:t>
            </a:r>
            <a:r>
              <a:rPr lang="fr-FR" sz="2400" dirty="0" smtClean="0">
                <a:sym typeface="Symbol" panose="05050102010706020507" pitchFamily="18" charset="2"/>
              </a:rPr>
              <a:t>o</a:t>
            </a:r>
            <a:r>
              <a:rPr kumimoji="0" lang="fr-FR" sz="2400" b="0" i="0" u="none" strike="noStrike" kern="1200" cap="none" spc="0" normalizeH="0" baseline="0" noProof="0" dirty="0" smtClean="0">
                <a:ln>
                  <a:noFill/>
                </a:ln>
                <a:solidFill>
                  <a:schemeClr val="dk1"/>
                </a:solidFill>
                <a:effectLst/>
                <a:uLnTx/>
                <a:uFillTx/>
                <a:latin typeface="+mn-lt"/>
                <a:ea typeface="+mn-ea"/>
                <a:cs typeface="+mn-cs"/>
              </a:rPr>
              <a:t>n peut donc créer de l'énergie à partir de la masse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fr-FR" sz="2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200" b="0" i="0" u="none" strike="noStrike" kern="1200" cap="none" spc="0" normalizeH="0" baseline="0" noProof="0" dirty="0" smtClean="0">
              <a:ln>
                <a:noFill/>
              </a:ln>
              <a:solidFill>
                <a:schemeClr val="dk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fr-FR" sz="2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fr-FR" sz="2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fr-FR" sz="2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fr-FR" sz="2200" dirty="0" smtClean="0"/>
          </a:p>
          <a:p>
            <a:pPr marL="342900" lvl="0" indent="-342900" fontAlgn="auto">
              <a:spcBef>
                <a:spcPct val="20000"/>
              </a:spcBef>
              <a:spcAft>
                <a:spcPts val="0"/>
              </a:spcAft>
              <a:defRPr/>
            </a:pPr>
            <a:r>
              <a:rPr lang="fr-FR" sz="2400" dirty="0">
                <a:solidFill>
                  <a:schemeClr val="tx1"/>
                </a:solidFill>
                <a:sym typeface="Symbol" panose="05050102010706020507" pitchFamily="18" charset="2"/>
              </a:rPr>
              <a:t> e</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t de la masse (particules lourdes) à partir d’énergie</a:t>
            </a: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2"/>
          <p:cNvPicPr>
            <a:picLocks noChangeAspect="1" noChangeArrowheads="1"/>
          </p:cNvPicPr>
          <p:nvPr/>
        </p:nvPicPr>
        <p:blipFill>
          <a:blip r:embed="rId2" cstate="print"/>
          <a:srcRect r="25175"/>
          <a:stretch>
            <a:fillRect/>
          </a:stretch>
        </p:blipFill>
        <p:spPr bwMode="auto">
          <a:xfrm>
            <a:off x="7506875" y="620688"/>
            <a:ext cx="1559008" cy="1559008"/>
          </a:xfrm>
          <a:prstGeom prst="rect">
            <a:avLst/>
          </a:prstGeom>
          <a:noFill/>
          <a:ln w="9525">
            <a:noFill/>
            <a:miter lim="800000"/>
            <a:headEnd/>
            <a:tailEnd/>
          </a:ln>
        </p:spPr>
      </p:pic>
      <p:sp>
        <p:nvSpPr>
          <p:cNvPr id="2" name="Titre 1"/>
          <p:cNvSpPr>
            <a:spLocks noGrp="1"/>
          </p:cNvSpPr>
          <p:nvPr>
            <p:ph type="title"/>
          </p:nvPr>
        </p:nvSpPr>
        <p:spPr>
          <a:xfrm>
            <a:off x="1187624" y="-27384"/>
            <a:ext cx="7499176" cy="648072"/>
          </a:xfrm>
        </p:spPr>
        <p:txBody>
          <a:bodyPr>
            <a:normAutofit/>
          </a:bodyPr>
          <a:lstStyle/>
          <a:p>
            <a:r>
              <a:rPr lang="fr-FR" dirty="0" smtClean="0"/>
              <a:t>Créer de nouvelles particules</a:t>
            </a:r>
            <a:endParaRPr lang="fr-FR" dirty="0"/>
          </a:p>
        </p:txBody>
      </p:sp>
      <p:sp>
        <p:nvSpPr>
          <p:cNvPr id="4" name="Espace réservé de la date 3"/>
          <p:cNvSpPr>
            <a:spLocks noGrp="1"/>
          </p:cNvSpPr>
          <p:nvPr>
            <p:ph type="dt" sz="half" idx="10"/>
          </p:nvPr>
        </p:nvSpPr>
        <p:spPr/>
        <p:txBody>
          <a:bodyPr/>
          <a:lstStyle/>
          <a:p>
            <a:r>
              <a:rPr lang="en-US" smtClean="0"/>
              <a:t>28/10/2019</a:t>
            </a:r>
            <a:endParaRPr lang="fr-BE" dirty="0"/>
          </a:p>
        </p:txBody>
      </p:sp>
      <p:pic>
        <p:nvPicPr>
          <p:cNvPr id="9" name="Picture 3"/>
          <p:cNvPicPr>
            <a:picLocks noChangeAspect="1" noChangeArrowheads="1"/>
          </p:cNvPicPr>
          <p:nvPr/>
        </p:nvPicPr>
        <p:blipFill>
          <a:blip r:embed="rId3" cstate="print"/>
          <a:srcRect/>
          <a:stretch>
            <a:fillRect/>
          </a:stretch>
        </p:blipFill>
        <p:spPr bwMode="auto">
          <a:xfrm>
            <a:off x="827584" y="2600908"/>
            <a:ext cx="1512168" cy="1440160"/>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3275502" y="2685513"/>
            <a:ext cx="1822131" cy="1200630"/>
          </a:xfrm>
          <a:prstGeom prst="rect">
            <a:avLst/>
          </a:prstGeom>
          <a:noFill/>
          <a:ln w="9525">
            <a:noFill/>
            <a:miter lim="800000"/>
            <a:headEnd/>
            <a:tailEnd/>
          </a:ln>
        </p:spPr>
      </p:pic>
      <p:sp>
        <p:nvSpPr>
          <p:cNvPr id="3" name="Espace réservé du pied de page 2"/>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16</a:t>
            </a:fld>
            <a:endParaRPr lang="fr-FR" dirty="0"/>
          </a:p>
        </p:txBody>
      </p:sp>
      <p:sp>
        <p:nvSpPr>
          <p:cNvPr id="13" name="ZoneTexte 12"/>
          <p:cNvSpPr txBox="1"/>
          <p:nvPr/>
        </p:nvSpPr>
        <p:spPr>
          <a:xfrm>
            <a:off x="2891241" y="5447296"/>
            <a:ext cx="1423788" cy="400110"/>
          </a:xfrm>
          <a:prstGeom prst="rect">
            <a:avLst/>
          </a:prstGeom>
          <a:noFill/>
          <a:ln>
            <a:solidFill>
              <a:srgbClr val="C00000"/>
            </a:solidFill>
          </a:ln>
        </p:spPr>
        <p:txBody>
          <a:bodyPr wrap="none" rtlCol="0">
            <a:spAutoFit/>
          </a:bodyPr>
          <a:lstStyle/>
          <a:p>
            <a:r>
              <a:rPr lang="fr-FR" sz="2000" dirty="0" smtClean="0">
                <a:sym typeface="Symbol"/>
              </a:rPr>
              <a:t>e</a:t>
            </a:r>
            <a:r>
              <a:rPr lang="fr-FR" sz="2000" baseline="30000" dirty="0" smtClean="0">
                <a:sym typeface="Symbol"/>
              </a:rPr>
              <a:t>+ </a:t>
            </a:r>
            <a:r>
              <a:rPr lang="fr-FR" sz="2000" dirty="0" smtClean="0">
                <a:sym typeface="Symbol"/>
              </a:rPr>
              <a:t>+ e</a:t>
            </a:r>
            <a:r>
              <a:rPr lang="fr-FR" sz="2000" baseline="30000" dirty="0" smtClean="0">
                <a:sym typeface="Symbol"/>
              </a:rPr>
              <a:t>- </a:t>
            </a:r>
            <a:r>
              <a:rPr lang="fr-FR" sz="2000" dirty="0" smtClean="0">
                <a:sym typeface="Symbol"/>
              </a:rPr>
              <a:t> Z</a:t>
            </a:r>
            <a:endParaRPr lang="fr-FR" sz="2000" baseline="-25000" dirty="0"/>
          </a:p>
        </p:txBody>
      </p:sp>
      <p:pic>
        <p:nvPicPr>
          <p:cNvPr id="14" name="Image 13" descr="betamoins.JPG"/>
          <p:cNvPicPr>
            <a:picLocks noChangeAspect="1"/>
          </p:cNvPicPr>
          <p:nvPr/>
        </p:nvPicPr>
        <p:blipFill>
          <a:blip r:embed="rId5" cstate="print"/>
          <a:stretch>
            <a:fillRect/>
          </a:stretch>
        </p:blipFill>
        <p:spPr>
          <a:xfrm>
            <a:off x="5368451" y="2685513"/>
            <a:ext cx="2381565" cy="1103527"/>
          </a:xfrm>
          <a:prstGeom prst="rect">
            <a:avLst/>
          </a:prstGeom>
        </p:spPr>
      </p:pic>
      <p:pic>
        <p:nvPicPr>
          <p:cNvPr id="15" name="Image 14" descr="faible.JPG"/>
          <p:cNvPicPr>
            <a:picLocks noChangeAspect="1"/>
          </p:cNvPicPr>
          <p:nvPr/>
        </p:nvPicPr>
        <p:blipFill>
          <a:blip r:embed="rId6" cstate="print"/>
          <a:stretch>
            <a:fillRect/>
          </a:stretch>
        </p:blipFill>
        <p:spPr>
          <a:xfrm>
            <a:off x="5508104" y="3789040"/>
            <a:ext cx="1447180" cy="952666"/>
          </a:xfrm>
          <a:prstGeom prst="rect">
            <a:avLst/>
          </a:prstGeom>
        </p:spPr>
      </p:pic>
      <p:sp>
        <p:nvSpPr>
          <p:cNvPr id="16" name="ZoneTexte 15"/>
          <p:cNvSpPr txBox="1"/>
          <p:nvPr/>
        </p:nvSpPr>
        <p:spPr>
          <a:xfrm>
            <a:off x="4966745" y="5447296"/>
            <a:ext cx="1410964" cy="400110"/>
          </a:xfrm>
          <a:prstGeom prst="rect">
            <a:avLst/>
          </a:prstGeom>
          <a:noFill/>
          <a:ln>
            <a:solidFill>
              <a:srgbClr val="C00000"/>
            </a:solidFill>
          </a:ln>
        </p:spPr>
        <p:txBody>
          <a:bodyPr wrap="none" rtlCol="0">
            <a:spAutoFit/>
          </a:bodyPr>
          <a:lstStyle/>
          <a:p>
            <a:r>
              <a:rPr lang="fr-FR" sz="2000" dirty="0" smtClean="0">
                <a:sym typeface="Symbol"/>
              </a:rPr>
              <a:t>q + q  H </a:t>
            </a:r>
            <a:endParaRPr lang="fr-FR" sz="2000" baseline="-25000" dirty="0"/>
          </a:p>
        </p:txBody>
      </p:sp>
    </p:spTree>
    <p:extLst>
      <p:ext uri="{BB962C8B-B14F-4D97-AF65-F5344CB8AC3E}">
        <p14:creationId xmlns:p14="http://schemas.microsoft.com/office/powerpoint/2010/main" val="3746181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958753" y="0"/>
            <a:ext cx="4106832" cy="700389"/>
          </a:xfrm>
        </p:spPr>
        <p:txBody>
          <a:bodyPr>
            <a:normAutofit/>
          </a:bodyPr>
          <a:lstStyle/>
          <a:p>
            <a:r>
              <a:rPr lang="en-US" dirty="0" smtClean="0">
                <a:solidFill>
                  <a:schemeClr val="tx1"/>
                </a:solidFill>
              </a:rPr>
              <a:t>Un </a:t>
            </a:r>
            <a:r>
              <a:rPr lang="en-US" dirty="0" err="1" smtClean="0">
                <a:solidFill>
                  <a:schemeClr val="tx1"/>
                </a:solidFill>
              </a:rPr>
              <a:t>Accélérateur</a:t>
            </a:r>
            <a:r>
              <a:rPr lang="en-US" dirty="0" smtClean="0">
                <a:solidFill>
                  <a:schemeClr val="tx1"/>
                </a:solidFill>
              </a:rPr>
              <a:t>: le LHC</a:t>
            </a:r>
            <a:endParaRPr lang="fr-FR" b="1" dirty="0" smtClean="0">
              <a:solidFill>
                <a:schemeClr val="tx1"/>
              </a:solidFill>
              <a:latin typeface="Lucida Handwriting" pitchFamily="66" charset="0"/>
            </a:endParaRPr>
          </a:p>
        </p:txBody>
      </p:sp>
      <p:sp>
        <p:nvSpPr>
          <p:cNvPr id="16" name="Espace réservé de la date 15"/>
          <p:cNvSpPr>
            <a:spLocks noGrp="1"/>
          </p:cNvSpPr>
          <p:nvPr>
            <p:ph type="dt" sz="half" idx="10"/>
          </p:nvPr>
        </p:nvSpPr>
        <p:spPr/>
        <p:txBody>
          <a:bodyPr/>
          <a:lstStyle/>
          <a:p>
            <a:r>
              <a:rPr lang="en-US" smtClean="0"/>
              <a:t>28/10/2019</a:t>
            </a:r>
            <a:endParaRPr lang="fr-BE" dirty="0"/>
          </a:p>
        </p:txBody>
      </p:sp>
      <p:sp>
        <p:nvSpPr>
          <p:cNvPr id="13317" name="Text Box 9"/>
          <p:cNvSpPr txBox="1">
            <a:spLocks noChangeArrowheads="1"/>
          </p:cNvSpPr>
          <p:nvPr/>
        </p:nvSpPr>
        <p:spPr bwMode="auto">
          <a:xfrm>
            <a:off x="323528" y="794704"/>
            <a:ext cx="8496944" cy="400110"/>
          </a:xfrm>
          <a:prstGeom prst="rect">
            <a:avLst/>
          </a:prstGeom>
          <a:noFill/>
          <a:ln w="9525">
            <a:noFill/>
            <a:miter lim="800000"/>
            <a:headEnd/>
            <a:tailEnd/>
          </a:ln>
        </p:spPr>
        <p:txBody>
          <a:bodyPr wrap="square">
            <a:spAutoFit/>
          </a:bodyPr>
          <a:lstStyle/>
          <a:p>
            <a:pPr>
              <a:spcBef>
                <a:spcPct val="0"/>
              </a:spcBef>
            </a:pPr>
            <a:r>
              <a:rPr lang="fr-FR" sz="2000" dirty="0">
                <a:solidFill>
                  <a:srgbClr val="C00000"/>
                </a:solidFill>
              </a:rPr>
              <a:t>LHC</a:t>
            </a:r>
            <a:r>
              <a:rPr lang="fr-FR" sz="2000" dirty="0">
                <a:solidFill>
                  <a:schemeClr val="accent1"/>
                </a:solidFill>
              </a:rPr>
              <a:t> </a:t>
            </a:r>
            <a:r>
              <a:rPr lang="fr-FR" sz="2000" dirty="0" smtClean="0">
                <a:solidFill>
                  <a:schemeClr val="accent1"/>
                </a:solidFill>
              </a:rPr>
              <a:t>= </a:t>
            </a:r>
            <a:r>
              <a:rPr lang="fr-FR" sz="2000" dirty="0">
                <a:solidFill>
                  <a:schemeClr val="accent1"/>
                </a:solidFill>
              </a:rPr>
              <a:t> </a:t>
            </a:r>
            <a:r>
              <a:rPr lang="fr-FR" sz="2000" dirty="0" smtClean="0">
                <a:solidFill>
                  <a:srgbClr val="C00000"/>
                </a:solidFill>
              </a:rPr>
              <a:t>L</a:t>
            </a:r>
            <a:r>
              <a:rPr lang="fr-FR" sz="2000" dirty="0" smtClean="0">
                <a:solidFill>
                  <a:schemeClr val="accent1"/>
                </a:solidFill>
              </a:rPr>
              <a:t>arge </a:t>
            </a:r>
            <a:r>
              <a:rPr lang="fr-FR" sz="2000" dirty="0" smtClean="0">
                <a:solidFill>
                  <a:srgbClr val="C00000"/>
                </a:solidFill>
              </a:rPr>
              <a:t>H</a:t>
            </a:r>
            <a:r>
              <a:rPr lang="fr-FR" sz="2000" dirty="0" smtClean="0">
                <a:solidFill>
                  <a:schemeClr val="accent1"/>
                </a:solidFill>
              </a:rPr>
              <a:t>adron </a:t>
            </a:r>
            <a:r>
              <a:rPr lang="fr-FR" sz="2000" dirty="0" err="1" smtClean="0">
                <a:solidFill>
                  <a:srgbClr val="C00000"/>
                </a:solidFill>
              </a:rPr>
              <a:t>C</a:t>
            </a:r>
            <a:r>
              <a:rPr lang="fr-FR" sz="2000" dirty="0" err="1" smtClean="0">
                <a:solidFill>
                  <a:schemeClr val="accent1"/>
                </a:solidFill>
              </a:rPr>
              <a:t>ollider</a:t>
            </a:r>
            <a:r>
              <a:rPr lang="fr-FR" sz="2000" dirty="0" smtClean="0">
                <a:solidFill>
                  <a:schemeClr val="accent1"/>
                </a:solidFill>
              </a:rPr>
              <a:t>  (hadrons: protons, noyaux de Plomb,…)</a:t>
            </a:r>
          </a:p>
        </p:txBody>
      </p:sp>
      <p:pic>
        <p:nvPicPr>
          <p:cNvPr id="13" name="Picture 2" descr="LHC-OverallView"/>
          <p:cNvPicPr>
            <a:picLocks noChangeAspect="1" noChangeArrowheads="1"/>
          </p:cNvPicPr>
          <p:nvPr/>
        </p:nvPicPr>
        <p:blipFill>
          <a:blip r:embed="rId3" cstate="print"/>
          <a:srcRect t="8065"/>
          <a:stretch>
            <a:fillRect/>
          </a:stretch>
        </p:blipFill>
        <p:spPr bwMode="auto">
          <a:xfrm>
            <a:off x="3672408" y="1280950"/>
            <a:ext cx="5220072" cy="3876242"/>
          </a:xfrm>
          <a:prstGeom prst="rect">
            <a:avLst/>
          </a:prstGeom>
          <a:noFill/>
        </p:spPr>
      </p:pic>
      <p:pic>
        <p:nvPicPr>
          <p:cNvPr id="14" name="Picture 10" descr="LHC-MagnetsWithMotorcycle"/>
          <p:cNvPicPr>
            <a:picLocks noChangeAspect="1" noChangeArrowheads="1"/>
          </p:cNvPicPr>
          <p:nvPr/>
        </p:nvPicPr>
        <p:blipFill>
          <a:blip r:embed="rId4" cstate="print"/>
          <a:srcRect l="25424"/>
          <a:stretch>
            <a:fillRect/>
          </a:stretch>
        </p:blipFill>
        <p:spPr bwMode="auto">
          <a:xfrm>
            <a:off x="526795" y="1402768"/>
            <a:ext cx="1978805" cy="1726882"/>
          </a:xfrm>
          <a:prstGeom prst="rect">
            <a:avLst/>
          </a:prstGeom>
          <a:noFill/>
          <a:ln w="9525">
            <a:noFill/>
            <a:miter lim="800000"/>
            <a:headEnd/>
            <a:tailEnd/>
          </a:ln>
        </p:spPr>
      </p:pic>
      <p:sp>
        <p:nvSpPr>
          <p:cNvPr id="2" name="ZoneTexte 1"/>
          <p:cNvSpPr txBox="1"/>
          <p:nvPr/>
        </p:nvSpPr>
        <p:spPr>
          <a:xfrm>
            <a:off x="323528" y="5323516"/>
            <a:ext cx="8141972" cy="923330"/>
          </a:xfrm>
          <a:prstGeom prst="rect">
            <a:avLst/>
          </a:prstGeom>
          <a:noFill/>
        </p:spPr>
        <p:txBody>
          <a:bodyPr wrap="none" rtlCol="0">
            <a:spAutoFit/>
          </a:bodyPr>
          <a:lstStyle/>
          <a:p>
            <a:pPr marL="285750" indent="-285750">
              <a:buFont typeface="Arial" panose="020B0604020202020204" pitchFamily="34" charset="0"/>
              <a:buChar char="•"/>
            </a:pPr>
            <a:r>
              <a:rPr lang="en-GB" dirty="0" err="1" smtClean="0"/>
              <a:t>Faisceaux</a:t>
            </a:r>
            <a:r>
              <a:rPr lang="en-GB" dirty="0" smtClean="0"/>
              <a:t> de protons </a:t>
            </a:r>
            <a:r>
              <a:rPr lang="en-GB" dirty="0" err="1" smtClean="0"/>
              <a:t>accélérés</a:t>
            </a:r>
            <a:r>
              <a:rPr lang="en-GB" dirty="0" smtClean="0"/>
              <a:t> à 99,999999% de la </a:t>
            </a:r>
            <a:r>
              <a:rPr lang="en-GB" dirty="0" err="1" smtClean="0"/>
              <a:t>vitesse</a:t>
            </a:r>
            <a:r>
              <a:rPr lang="en-GB" dirty="0" smtClean="0"/>
              <a:t> de la lumière</a:t>
            </a:r>
          </a:p>
          <a:p>
            <a:pPr marL="285750" indent="-285750">
              <a:buFont typeface="Arial" panose="020B0604020202020204" pitchFamily="34" charset="0"/>
              <a:buChar char="•"/>
            </a:pPr>
            <a:r>
              <a:rPr lang="en-GB" dirty="0" smtClean="0"/>
              <a:t>3x10</a:t>
            </a:r>
            <a:r>
              <a:rPr lang="en-GB" baseline="30000" dirty="0" smtClean="0"/>
              <a:t>14</a:t>
            </a:r>
            <a:r>
              <a:rPr lang="en-GB" dirty="0" smtClean="0"/>
              <a:t> protons par </a:t>
            </a:r>
            <a:r>
              <a:rPr lang="en-GB" dirty="0" err="1" smtClean="0"/>
              <a:t>faisceau</a:t>
            </a:r>
            <a:endParaRPr lang="en-GB" dirty="0" smtClean="0"/>
          </a:p>
          <a:p>
            <a:pPr marL="285750" indent="-285750">
              <a:buFont typeface="Arial" panose="020B0604020202020204" pitchFamily="34" charset="0"/>
              <a:buChar char="•"/>
            </a:pPr>
            <a:r>
              <a:rPr lang="en-GB" dirty="0" smtClean="0"/>
              <a:t>40x10</a:t>
            </a:r>
            <a:r>
              <a:rPr lang="en-GB" baseline="30000" dirty="0" smtClean="0"/>
              <a:t>6</a:t>
            </a:r>
            <a:r>
              <a:rPr lang="en-GB" dirty="0" smtClean="0"/>
              <a:t> </a:t>
            </a:r>
            <a:r>
              <a:rPr lang="en-GB" dirty="0" err="1" smtClean="0"/>
              <a:t>croisements</a:t>
            </a:r>
            <a:r>
              <a:rPr lang="en-GB" dirty="0" smtClean="0"/>
              <a:t> par </a:t>
            </a:r>
            <a:r>
              <a:rPr lang="en-GB" dirty="0" err="1" smtClean="0"/>
              <a:t>seconde</a:t>
            </a:r>
            <a:endParaRPr lang="en-GB" dirty="0"/>
          </a:p>
        </p:txBody>
      </p:sp>
      <p:pic>
        <p:nvPicPr>
          <p:cNvPr id="3" name="Image 2"/>
          <p:cNvPicPr>
            <a:picLocks noChangeAspect="1"/>
          </p:cNvPicPr>
          <p:nvPr/>
        </p:nvPicPr>
        <p:blipFill>
          <a:blip r:embed="rId5"/>
          <a:stretch>
            <a:fillRect/>
          </a:stretch>
        </p:blipFill>
        <p:spPr>
          <a:xfrm>
            <a:off x="35496" y="3337604"/>
            <a:ext cx="3295484" cy="1548600"/>
          </a:xfrm>
          <a:prstGeom prst="rect">
            <a:avLst/>
          </a:prstGeom>
        </p:spPr>
      </p:pic>
      <p:sp>
        <p:nvSpPr>
          <p:cNvPr id="4" name="Espace réservé du pied de page 3"/>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17</a:t>
            </a:fld>
            <a:endParaRPr lang="fr-FR" dirty="0"/>
          </a:p>
        </p:txBody>
      </p:sp>
    </p:spTree>
    <p:extLst>
      <p:ext uri="{BB962C8B-B14F-4D97-AF65-F5344CB8AC3E}">
        <p14:creationId xmlns:p14="http://schemas.microsoft.com/office/powerpoint/2010/main" val="432760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Espace réservé de la date 259"/>
          <p:cNvSpPr>
            <a:spLocks noGrp="1"/>
          </p:cNvSpPr>
          <p:nvPr>
            <p:ph type="dt" sz="half" idx="10"/>
          </p:nvPr>
        </p:nvSpPr>
        <p:spPr/>
        <p:txBody>
          <a:bodyPr/>
          <a:lstStyle/>
          <a:p>
            <a:r>
              <a:rPr lang="en-US" smtClean="0"/>
              <a:t>28/10/2019</a:t>
            </a:r>
            <a:endParaRPr lang="fr-BE"/>
          </a:p>
        </p:txBody>
      </p:sp>
      <p:sp>
        <p:nvSpPr>
          <p:cNvPr id="261" name="Titre 1"/>
          <p:cNvSpPr txBox="1">
            <a:spLocks/>
          </p:cNvSpPr>
          <p:nvPr/>
        </p:nvSpPr>
        <p:spPr>
          <a:xfrm>
            <a:off x="1187624" y="-27384"/>
            <a:ext cx="7499176" cy="648072"/>
          </a:xfrm>
          <a:prstGeom prst="rect">
            <a:avLst/>
          </a:prstGeom>
        </p:spPr>
        <p:txBody>
          <a:bodyPr>
            <a:normAutofit/>
          </a:bodyPr>
          <a:lstStyle>
            <a:lvl1pPr algn="r" rtl="0" eaLnBrk="1" fontAlgn="base" hangingPunct="1">
              <a:spcBef>
                <a:spcPct val="0"/>
              </a:spcBef>
              <a:spcAft>
                <a:spcPct val="0"/>
              </a:spcAft>
              <a:defRPr sz="2400" kern="1200">
                <a:solidFill>
                  <a:srgbClr val="17354A"/>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dirty="0" smtClean="0"/>
              <a:t>Des collisions et des détecteurs</a:t>
            </a:r>
            <a:endParaRPr lang="fr-FR" dirty="0"/>
          </a:p>
        </p:txBody>
      </p:sp>
      <p:pic>
        <p:nvPicPr>
          <p:cNvPr id="5" name="cern-video-2013_extrai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2" name="Espace réservé du pied de page 1"/>
          <p:cNvSpPr>
            <a:spLocks noGrp="1"/>
          </p:cNvSpPr>
          <p:nvPr>
            <p:ph type="ftr" sz="quarter" idx="11"/>
          </p:nvPr>
        </p:nvSpPr>
        <p:spPr/>
        <p:txBody>
          <a:bodyPr/>
          <a:lstStyle/>
          <a:p>
            <a:r>
              <a:rPr lang="fr-BE" smtClean="0"/>
              <a:t>Edwige Tournefier</a:t>
            </a:r>
            <a:endParaRPr lang="fr-BE" dirty="0"/>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18</a:t>
            </a:fld>
            <a:endParaRPr lang="fr-BE"/>
          </a:p>
        </p:txBody>
      </p:sp>
    </p:spTree>
    <p:extLst>
      <p:ext uri="{BB962C8B-B14F-4D97-AF65-F5344CB8AC3E}">
        <p14:creationId xmlns:p14="http://schemas.microsoft.com/office/powerpoint/2010/main" val="3723193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Détecter les particules créées</a:t>
            </a:r>
            <a:endParaRPr lang="fr-FR" dirty="0"/>
          </a:p>
        </p:txBody>
      </p:sp>
      <p:sp>
        <p:nvSpPr>
          <p:cNvPr id="3" name="Espace réservé du contenu 2"/>
          <p:cNvSpPr>
            <a:spLocks noGrp="1"/>
          </p:cNvSpPr>
          <p:nvPr>
            <p:ph idx="1"/>
          </p:nvPr>
        </p:nvSpPr>
        <p:spPr>
          <a:xfrm>
            <a:off x="179512" y="1196752"/>
            <a:ext cx="5256584" cy="5256584"/>
          </a:xfrm>
        </p:spPr>
        <p:txBody>
          <a:bodyPr>
            <a:normAutofit/>
          </a:bodyPr>
          <a:lstStyle/>
          <a:p>
            <a:r>
              <a:rPr lang="en-US" dirty="0" err="1" smtClean="0"/>
              <a:t>Détecteur</a:t>
            </a:r>
            <a:r>
              <a:rPr lang="en-US" dirty="0" smtClean="0"/>
              <a:t> </a:t>
            </a:r>
            <a:r>
              <a:rPr lang="en-US" dirty="0" err="1" smtClean="0"/>
              <a:t>dédiés</a:t>
            </a:r>
            <a:r>
              <a:rPr lang="en-US" dirty="0" smtClean="0"/>
              <a:t> pour la </a:t>
            </a:r>
            <a:r>
              <a:rPr lang="en-US" dirty="0" err="1" smtClean="0"/>
              <a:t>mesure</a:t>
            </a:r>
            <a:r>
              <a:rPr lang="en-US" dirty="0" smtClean="0"/>
              <a:t> de:</a:t>
            </a:r>
          </a:p>
          <a:p>
            <a:pPr lvl="1"/>
            <a:r>
              <a:rPr lang="fr-FR" dirty="0" smtClean="0">
                <a:solidFill>
                  <a:srgbClr val="0000FF"/>
                </a:solidFill>
              </a:rPr>
              <a:t>Trajectoire</a:t>
            </a:r>
            <a:r>
              <a:rPr lang="fr-FR" dirty="0" smtClean="0"/>
              <a:t> </a:t>
            </a:r>
          </a:p>
          <a:p>
            <a:pPr lvl="1"/>
            <a:r>
              <a:rPr lang="fr-FR" dirty="0" smtClean="0">
                <a:solidFill>
                  <a:srgbClr val="0000FF"/>
                </a:solidFill>
              </a:rPr>
              <a:t>Charge</a:t>
            </a:r>
          </a:p>
          <a:p>
            <a:pPr lvl="1"/>
            <a:r>
              <a:rPr lang="fr-FR" dirty="0" smtClean="0">
                <a:solidFill>
                  <a:srgbClr val="0000FF"/>
                </a:solidFill>
              </a:rPr>
              <a:t>Energie</a:t>
            </a:r>
          </a:p>
          <a:p>
            <a:pPr lvl="1"/>
            <a:r>
              <a:rPr lang="fr-FR" dirty="0" smtClean="0">
                <a:solidFill>
                  <a:srgbClr val="0000FF"/>
                </a:solidFill>
              </a:rPr>
              <a:t>La </a:t>
            </a:r>
            <a:r>
              <a:rPr lang="fr-FR" dirty="0" err="1" smtClean="0">
                <a:solidFill>
                  <a:srgbClr val="0000FF"/>
                </a:solidFill>
              </a:rPr>
              <a:t>facon</a:t>
            </a:r>
            <a:r>
              <a:rPr lang="fr-FR" dirty="0" smtClean="0">
                <a:solidFill>
                  <a:srgbClr val="0000FF"/>
                </a:solidFill>
              </a:rPr>
              <a:t> d’interagir avec la matière</a:t>
            </a:r>
          </a:p>
          <a:p>
            <a:pPr lvl="2"/>
            <a:r>
              <a:rPr lang="fr-FR" dirty="0" smtClean="0">
                <a:solidFill>
                  <a:srgbClr val="C00000"/>
                </a:solidFill>
              </a:rPr>
              <a:t>Certaines interagissent beaucoup avec la matière</a:t>
            </a:r>
          </a:p>
          <a:p>
            <a:pPr lvl="2"/>
            <a:r>
              <a:rPr lang="fr-FR" dirty="0" smtClean="0">
                <a:solidFill>
                  <a:srgbClr val="C00000"/>
                </a:solidFill>
              </a:rPr>
              <a:t>D’autres très peu</a:t>
            </a:r>
            <a:r>
              <a:rPr lang="en-US" dirty="0" smtClean="0">
                <a:solidFill>
                  <a:srgbClr val="C00000"/>
                </a:solidFill>
              </a:rPr>
              <a:t> </a:t>
            </a:r>
          </a:p>
          <a:p>
            <a:pPr lvl="1"/>
            <a:endParaRPr lang="en-US" dirty="0" smtClean="0">
              <a:solidFill>
                <a:srgbClr val="0000FF"/>
              </a:solidFill>
            </a:endParaRPr>
          </a:p>
          <a:p>
            <a:r>
              <a:rPr lang="en-US" dirty="0" smtClean="0"/>
              <a:t>Et </a:t>
            </a:r>
            <a:r>
              <a:rPr lang="en-US" dirty="0" err="1" smtClean="0"/>
              <a:t>ainsi</a:t>
            </a:r>
            <a:r>
              <a:rPr lang="en-US" dirty="0" smtClean="0"/>
              <a:t> </a:t>
            </a:r>
            <a:r>
              <a:rPr lang="en-US" dirty="0" err="1" smtClean="0"/>
              <a:t>reconnaître</a:t>
            </a:r>
            <a:r>
              <a:rPr lang="en-US" dirty="0" smtClean="0"/>
              <a:t> la </a:t>
            </a:r>
            <a:r>
              <a:rPr lang="en-US" dirty="0" err="1" smtClean="0"/>
              <a:t>particule</a:t>
            </a:r>
            <a:r>
              <a:rPr lang="en-US" dirty="0" smtClean="0"/>
              <a:t> </a:t>
            </a:r>
            <a:r>
              <a:rPr lang="en-US" dirty="0" smtClean="0">
                <a:solidFill>
                  <a:srgbClr val="C00000"/>
                </a:solidFill>
              </a:rPr>
              <a:t>(</a:t>
            </a:r>
            <a:r>
              <a:rPr lang="en-US" dirty="0" err="1" smtClean="0">
                <a:solidFill>
                  <a:srgbClr val="C00000"/>
                </a:solidFill>
              </a:rPr>
              <a:t>e,p</a:t>
            </a:r>
            <a:r>
              <a:rPr lang="en-US" dirty="0" smtClean="0">
                <a:solidFill>
                  <a:srgbClr val="C00000"/>
                </a:solidFill>
              </a:rPr>
              <a:t>,</a:t>
            </a:r>
            <a:r>
              <a:rPr lang="en-US" dirty="0" smtClean="0">
                <a:solidFill>
                  <a:srgbClr val="C00000"/>
                </a:solidFill>
                <a:sym typeface="Symbol"/>
              </a:rPr>
              <a:t>,,…</a:t>
            </a:r>
            <a:r>
              <a:rPr lang="en-US" dirty="0" smtClean="0">
                <a:solidFill>
                  <a:srgbClr val="C00000"/>
                </a:solidFill>
              </a:rPr>
              <a:t>) </a:t>
            </a:r>
            <a:r>
              <a:rPr lang="en-US" dirty="0" err="1" smtClean="0"/>
              <a:t>ayant</a:t>
            </a:r>
            <a:r>
              <a:rPr lang="en-US" dirty="0" smtClean="0"/>
              <a:t> </a:t>
            </a:r>
            <a:r>
              <a:rPr lang="en-US" dirty="0" err="1" smtClean="0"/>
              <a:t>laissé</a:t>
            </a:r>
            <a:r>
              <a:rPr lang="en-US" dirty="0" smtClean="0"/>
              <a:t> la trace et </a:t>
            </a:r>
            <a:r>
              <a:rPr lang="en-US" dirty="0" err="1" smtClean="0"/>
              <a:t>connaître</a:t>
            </a:r>
            <a:r>
              <a:rPr lang="en-US" dirty="0" smtClean="0"/>
              <a:t> </a:t>
            </a:r>
            <a:r>
              <a:rPr lang="en-US" dirty="0" err="1" smtClean="0"/>
              <a:t>ses</a:t>
            </a:r>
            <a:r>
              <a:rPr lang="en-US" dirty="0" smtClean="0"/>
              <a:t> </a:t>
            </a:r>
            <a:r>
              <a:rPr lang="en-US" dirty="0" err="1" smtClean="0"/>
              <a:t>caractéristiques</a:t>
            </a:r>
            <a:endParaRPr lang="en-US" dirty="0" smtClean="0"/>
          </a:p>
          <a:p>
            <a:pPr>
              <a:buNone/>
            </a:pPr>
            <a:r>
              <a:rPr lang="en-US" dirty="0" smtClean="0"/>
              <a:t>	</a:t>
            </a:r>
            <a:r>
              <a:rPr lang="en-US" dirty="0" smtClean="0">
                <a:solidFill>
                  <a:srgbClr val="0000FF"/>
                </a:solidFill>
              </a:rPr>
              <a:t>- masse</a:t>
            </a:r>
          </a:p>
          <a:p>
            <a:pPr>
              <a:buNone/>
            </a:pPr>
            <a:r>
              <a:rPr lang="en-US" dirty="0" smtClean="0">
                <a:solidFill>
                  <a:srgbClr val="0000FF"/>
                </a:solidFill>
              </a:rPr>
              <a:t>	- impulsion </a:t>
            </a:r>
          </a:p>
          <a:p>
            <a:pPr>
              <a:buNone/>
            </a:pPr>
            <a:r>
              <a:rPr lang="en-US" dirty="0" smtClean="0">
                <a:solidFill>
                  <a:srgbClr val="0000FF"/>
                </a:solidFill>
              </a:rPr>
              <a:t>	- </a:t>
            </a:r>
            <a:r>
              <a:rPr lang="en-US" dirty="0" err="1" smtClean="0">
                <a:solidFill>
                  <a:srgbClr val="0000FF"/>
                </a:solidFill>
              </a:rPr>
              <a:t>énergie</a:t>
            </a:r>
            <a:endParaRPr lang="en-US" dirty="0" smtClean="0">
              <a:solidFill>
                <a:srgbClr val="0000FF"/>
              </a:solidFill>
            </a:endParaRPr>
          </a:p>
          <a:p>
            <a:pPr>
              <a:buNone/>
            </a:pPr>
            <a:endParaRPr lang="en-US" dirty="0" smtClean="0">
              <a:solidFill>
                <a:srgbClr val="0000FF"/>
              </a:solidFill>
            </a:endParaRPr>
          </a:p>
          <a:p>
            <a:endParaRPr lang="fr-FR" dirty="0"/>
          </a:p>
        </p:txBody>
      </p:sp>
      <p:sp>
        <p:nvSpPr>
          <p:cNvPr id="4" name="Espace réservé de la date 3"/>
          <p:cNvSpPr>
            <a:spLocks noGrp="1"/>
          </p:cNvSpPr>
          <p:nvPr>
            <p:ph type="dt" sz="half" idx="10"/>
          </p:nvPr>
        </p:nvSpPr>
        <p:spPr/>
        <p:txBody>
          <a:bodyPr/>
          <a:lstStyle/>
          <a:p>
            <a:r>
              <a:rPr lang="en-US" smtClean="0"/>
              <a:t>28/10/2019</a:t>
            </a:r>
            <a:endParaRPr lang="fr-BE" dirty="0"/>
          </a:p>
        </p:txBody>
      </p:sp>
      <p:pic>
        <p:nvPicPr>
          <p:cNvPr id="7" name="Picture 3"/>
          <p:cNvPicPr>
            <a:picLocks noChangeAspect="1" noChangeArrowheads="1"/>
          </p:cNvPicPr>
          <p:nvPr/>
        </p:nvPicPr>
        <p:blipFill>
          <a:blip r:embed="rId2" cstate="print"/>
          <a:srcRect/>
          <a:stretch>
            <a:fillRect/>
          </a:stretch>
        </p:blipFill>
        <p:spPr bwMode="auto">
          <a:xfrm>
            <a:off x="5359579" y="1052736"/>
            <a:ext cx="3784421" cy="3096345"/>
          </a:xfrm>
          <a:prstGeom prst="rect">
            <a:avLst/>
          </a:prstGeom>
          <a:noFill/>
          <a:ln w="9525">
            <a:noFill/>
            <a:miter lim="800000"/>
            <a:headEnd/>
            <a:tailEnd/>
          </a:ln>
        </p:spPr>
      </p:pic>
      <p:pic>
        <p:nvPicPr>
          <p:cNvPr id="6146" name="Picture 2" descr="Afficher l'image d'origine"/>
          <p:cNvPicPr>
            <a:picLocks noChangeAspect="1" noChangeArrowheads="1"/>
          </p:cNvPicPr>
          <p:nvPr/>
        </p:nvPicPr>
        <p:blipFill>
          <a:blip r:embed="rId3" cstate="print"/>
          <a:srcRect t="12326"/>
          <a:stretch>
            <a:fillRect/>
          </a:stretch>
        </p:blipFill>
        <p:spPr bwMode="auto">
          <a:xfrm>
            <a:off x="5076056" y="4221088"/>
            <a:ext cx="3744416" cy="2219479"/>
          </a:xfrm>
          <a:prstGeom prst="rect">
            <a:avLst/>
          </a:prstGeom>
          <a:noFill/>
        </p:spPr>
      </p:pic>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19</a:t>
            </a:fld>
            <a:endParaRPr lang="fr-FR" dirty="0"/>
          </a:p>
        </p:txBody>
      </p:sp>
    </p:spTree>
    <p:extLst>
      <p:ext uri="{BB962C8B-B14F-4D97-AF65-F5344CB8AC3E}">
        <p14:creationId xmlns:p14="http://schemas.microsoft.com/office/powerpoint/2010/main" val="2187100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Au programme</a:t>
            </a:r>
            <a:endParaRPr lang="en-GB" dirty="0"/>
          </a:p>
        </p:txBody>
      </p:sp>
      <p:sp>
        <p:nvSpPr>
          <p:cNvPr id="3" name="Espace réservé du contenu 2"/>
          <p:cNvSpPr>
            <a:spLocks noGrp="1"/>
          </p:cNvSpPr>
          <p:nvPr>
            <p:ph idx="1"/>
          </p:nvPr>
        </p:nvSpPr>
        <p:spPr>
          <a:xfrm>
            <a:off x="755576" y="1340768"/>
            <a:ext cx="7992888" cy="4968552"/>
          </a:xfrm>
        </p:spPr>
        <p:txBody>
          <a:bodyPr/>
          <a:lstStyle/>
          <a:p>
            <a:r>
              <a:rPr lang="fr-FR" sz="2000" dirty="0" smtClean="0"/>
              <a:t>9h: accueil</a:t>
            </a:r>
          </a:p>
          <a:p>
            <a:endParaRPr lang="fr-FR" sz="2000" dirty="0"/>
          </a:p>
          <a:p>
            <a:r>
              <a:rPr lang="fr-FR" sz="2000" dirty="0" smtClean="0"/>
              <a:t>9h15-10h </a:t>
            </a:r>
            <a:r>
              <a:rPr lang="fr-FR" sz="2000" dirty="0" smtClean="0">
                <a:solidFill>
                  <a:srgbClr val="153449"/>
                </a:solidFill>
              </a:rPr>
              <a:t>Introduction </a:t>
            </a:r>
            <a:r>
              <a:rPr lang="fr-FR" sz="2000" dirty="0" smtClean="0"/>
              <a:t>(Edwige Tournefier) </a:t>
            </a:r>
          </a:p>
          <a:p>
            <a:pPr marL="0" indent="0">
              <a:buNone/>
            </a:pPr>
            <a:endParaRPr lang="fr-FR" sz="2000" dirty="0" smtClean="0"/>
          </a:p>
          <a:p>
            <a:r>
              <a:rPr lang="fr-FR" sz="2000" dirty="0" smtClean="0"/>
              <a:t>10h-11h30</a:t>
            </a:r>
            <a:r>
              <a:rPr lang="fr-FR" sz="2000" dirty="0"/>
              <a:t> : </a:t>
            </a:r>
            <a:r>
              <a:rPr lang="fr-FR" sz="2000" dirty="0" smtClean="0"/>
              <a:t>visite d’EUTOPIA et du centre de calcul</a:t>
            </a:r>
            <a:endParaRPr lang="en-GB" sz="2000" dirty="0"/>
          </a:p>
          <a:p>
            <a:pPr lvl="1"/>
            <a:r>
              <a:rPr lang="fr-FR" sz="2000" dirty="0" smtClean="0">
                <a:solidFill>
                  <a:srgbClr val="002060"/>
                </a:solidFill>
              </a:rPr>
              <a:t>Développements techniques pour ATLAS </a:t>
            </a:r>
            <a:r>
              <a:rPr lang="fr-FR" sz="2000" dirty="0" smtClean="0"/>
              <a:t>(Nicolas Geffroy)</a:t>
            </a:r>
          </a:p>
          <a:p>
            <a:pPr lvl="1"/>
            <a:r>
              <a:rPr lang="fr-FR" sz="2000" dirty="0" smtClean="0">
                <a:solidFill>
                  <a:srgbClr val="002060"/>
                </a:solidFill>
              </a:rPr>
              <a:t>Physique des rayons gammas et développements techniques pour CTA </a:t>
            </a:r>
            <a:r>
              <a:rPr lang="fr-FR" sz="2000" dirty="0" smtClean="0"/>
              <a:t>(Gilles </a:t>
            </a:r>
            <a:r>
              <a:rPr lang="fr-FR" sz="2000" dirty="0" err="1" smtClean="0"/>
              <a:t>Maurin</a:t>
            </a:r>
            <a:r>
              <a:rPr lang="fr-FR" sz="2000" dirty="0" smtClean="0"/>
              <a:t> et Nicolas Geffroy)</a:t>
            </a:r>
          </a:p>
          <a:p>
            <a:pPr lvl="1"/>
            <a:r>
              <a:rPr lang="fr-FR" sz="2000" dirty="0" smtClean="0">
                <a:solidFill>
                  <a:srgbClr val="002060"/>
                </a:solidFill>
              </a:rPr>
              <a:t>Le centre de calcul MUST</a:t>
            </a:r>
            <a:r>
              <a:rPr lang="fr-FR" sz="2000" dirty="0" smtClean="0"/>
              <a:t> </a:t>
            </a:r>
            <a:r>
              <a:rPr lang="fr-FR" sz="2000" dirty="0"/>
              <a:t>(</a:t>
            </a:r>
            <a:r>
              <a:rPr lang="fr-FR" sz="2000" dirty="0" smtClean="0"/>
              <a:t>Ludovic </a:t>
            </a:r>
            <a:r>
              <a:rPr lang="fr-FR" sz="2000" dirty="0" err="1" smtClean="0"/>
              <a:t>Duflot</a:t>
            </a:r>
            <a:r>
              <a:rPr lang="fr-FR" sz="2000" dirty="0" smtClean="0"/>
              <a:t>)</a:t>
            </a:r>
            <a:endParaRPr lang="en-GB" sz="2000" dirty="0"/>
          </a:p>
        </p:txBody>
      </p:sp>
      <p:sp>
        <p:nvSpPr>
          <p:cNvPr id="4" name="Espace réservé de la date 3"/>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2</a:t>
            </a:fld>
            <a:endParaRPr lang="fr-FR" dirty="0"/>
          </a:p>
        </p:txBody>
      </p:sp>
      <p:sp>
        <p:nvSpPr>
          <p:cNvPr id="7" name="Espace réservé pour une image  6"/>
          <p:cNvSpPr>
            <a:spLocks noGrp="1"/>
          </p:cNvSpPr>
          <p:nvPr>
            <p:ph type="pic" sz="quarter" idx="13"/>
          </p:nvPr>
        </p:nvSpPr>
        <p:spPr/>
      </p:sp>
    </p:spTree>
    <p:extLst>
      <p:ext uri="{BB962C8B-B14F-4D97-AF65-F5344CB8AC3E}">
        <p14:creationId xmlns:p14="http://schemas.microsoft.com/office/powerpoint/2010/main" val="2807686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fficher l'image d'origine"/>
          <p:cNvPicPr>
            <a:picLocks noChangeAspect="1" noChangeArrowheads="1"/>
          </p:cNvPicPr>
          <p:nvPr/>
        </p:nvPicPr>
        <p:blipFill>
          <a:blip r:embed="rId2" cstate="print"/>
          <a:srcRect/>
          <a:stretch>
            <a:fillRect/>
          </a:stretch>
        </p:blipFill>
        <p:spPr bwMode="auto">
          <a:xfrm>
            <a:off x="7452320" y="4941168"/>
            <a:ext cx="1539255" cy="1539255"/>
          </a:xfrm>
          <a:prstGeom prst="rect">
            <a:avLst/>
          </a:prstGeom>
          <a:noFill/>
        </p:spPr>
      </p:pic>
      <p:sp>
        <p:nvSpPr>
          <p:cNvPr id="2" name="Titre 1"/>
          <p:cNvSpPr>
            <a:spLocks noGrp="1"/>
          </p:cNvSpPr>
          <p:nvPr>
            <p:ph type="title"/>
          </p:nvPr>
        </p:nvSpPr>
        <p:spPr/>
        <p:txBody>
          <a:bodyPr>
            <a:normAutofit fontScale="90000"/>
          </a:bodyPr>
          <a:lstStyle/>
          <a:p>
            <a:r>
              <a:rPr lang="fr-FR" dirty="0" smtClean="0"/>
              <a:t>Exemple: ATLAS au LHC</a:t>
            </a:r>
            <a:endParaRPr lang="fr-FR" dirty="0"/>
          </a:p>
        </p:txBody>
      </p:sp>
      <p:sp>
        <p:nvSpPr>
          <p:cNvPr id="3" name="Espace réservé du contenu 2"/>
          <p:cNvSpPr>
            <a:spLocks noGrp="1"/>
          </p:cNvSpPr>
          <p:nvPr>
            <p:ph idx="1"/>
          </p:nvPr>
        </p:nvSpPr>
        <p:spPr/>
        <p:txBody>
          <a:bodyPr/>
          <a:lstStyle/>
          <a:p>
            <a:endParaRPr lang="fr-FR" dirty="0"/>
          </a:p>
        </p:txBody>
      </p:sp>
      <p:sp>
        <p:nvSpPr>
          <p:cNvPr id="4" name="Espace réservé de la date 3"/>
          <p:cNvSpPr>
            <a:spLocks noGrp="1"/>
          </p:cNvSpPr>
          <p:nvPr>
            <p:ph type="dt" sz="half" idx="10"/>
          </p:nvPr>
        </p:nvSpPr>
        <p:spPr/>
        <p:txBody>
          <a:bodyPr/>
          <a:lstStyle/>
          <a:p>
            <a:r>
              <a:rPr lang="en-US" smtClean="0"/>
              <a:t>28/10/2019</a:t>
            </a:r>
            <a:endParaRPr lang="fr-BE" dirty="0"/>
          </a:p>
        </p:txBody>
      </p:sp>
      <p:pic>
        <p:nvPicPr>
          <p:cNvPr id="7" name="Picture 2" descr="Teste20"/>
          <p:cNvPicPr>
            <a:picLocks noChangeArrowheads="1"/>
          </p:cNvPicPr>
          <p:nvPr/>
        </p:nvPicPr>
        <p:blipFill>
          <a:blip r:embed="rId3" cstate="print"/>
          <a:srcRect/>
          <a:stretch>
            <a:fillRect/>
          </a:stretch>
        </p:blipFill>
        <p:spPr bwMode="auto">
          <a:xfrm>
            <a:off x="357158" y="1500174"/>
            <a:ext cx="7311186" cy="4521114"/>
          </a:xfrm>
          <a:prstGeom prst="rect">
            <a:avLst/>
          </a:prstGeom>
          <a:noFill/>
          <a:ln w="9525">
            <a:noFill/>
            <a:miter lim="800000"/>
            <a:headEnd/>
            <a:tailEnd/>
          </a:ln>
        </p:spPr>
      </p:pic>
      <p:cxnSp>
        <p:nvCxnSpPr>
          <p:cNvPr id="9" name="Connecteur droit avec flèche 8"/>
          <p:cNvCxnSpPr/>
          <p:nvPr/>
        </p:nvCxnSpPr>
        <p:spPr>
          <a:xfrm>
            <a:off x="179512" y="1916832"/>
            <a:ext cx="0" cy="381642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971600" y="1700808"/>
            <a:ext cx="6120680" cy="7200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563888" y="1700808"/>
            <a:ext cx="655949" cy="369332"/>
          </a:xfrm>
          <a:prstGeom prst="rect">
            <a:avLst/>
          </a:prstGeom>
          <a:noFill/>
        </p:spPr>
        <p:txBody>
          <a:bodyPr wrap="none" rtlCol="0">
            <a:spAutoFit/>
          </a:bodyPr>
          <a:lstStyle/>
          <a:p>
            <a:r>
              <a:rPr lang="fr-FR" dirty="0" smtClean="0"/>
              <a:t>44m </a:t>
            </a:r>
            <a:endParaRPr lang="fr-FR" dirty="0"/>
          </a:p>
        </p:txBody>
      </p:sp>
      <p:sp>
        <p:nvSpPr>
          <p:cNvPr id="14" name="ZoneTexte 13"/>
          <p:cNvSpPr txBox="1"/>
          <p:nvPr/>
        </p:nvSpPr>
        <p:spPr>
          <a:xfrm>
            <a:off x="251520" y="2492896"/>
            <a:ext cx="655949" cy="369332"/>
          </a:xfrm>
          <a:prstGeom prst="rect">
            <a:avLst/>
          </a:prstGeom>
          <a:noFill/>
        </p:spPr>
        <p:txBody>
          <a:bodyPr wrap="none" rtlCol="0">
            <a:spAutoFit/>
          </a:bodyPr>
          <a:lstStyle/>
          <a:p>
            <a:r>
              <a:rPr lang="fr-FR" dirty="0" smtClean="0"/>
              <a:t>22m </a:t>
            </a:r>
            <a:endParaRPr lang="fr-FR" dirty="0"/>
          </a:p>
        </p:txBody>
      </p:sp>
      <p:sp>
        <p:nvSpPr>
          <p:cNvPr id="15" name="ZoneTexte 14"/>
          <p:cNvSpPr txBox="1"/>
          <p:nvPr/>
        </p:nvSpPr>
        <p:spPr>
          <a:xfrm>
            <a:off x="6660232" y="5013176"/>
            <a:ext cx="1351011" cy="369332"/>
          </a:xfrm>
          <a:prstGeom prst="rect">
            <a:avLst/>
          </a:prstGeom>
          <a:noFill/>
        </p:spPr>
        <p:txBody>
          <a:bodyPr wrap="none" rtlCol="0">
            <a:spAutoFit/>
          </a:bodyPr>
          <a:lstStyle/>
          <a:p>
            <a:r>
              <a:rPr lang="fr-FR" dirty="0" smtClean="0"/>
              <a:t>7000 tonnes</a:t>
            </a:r>
            <a:endParaRPr lang="fr-FR" dirty="0"/>
          </a:p>
        </p:txBody>
      </p:sp>
      <p:sp>
        <p:nvSpPr>
          <p:cNvPr id="5122" name="AutoShape 2" descr="Résultat de recherche d'images pour &quot;tour eiffel dess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20</a:t>
            </a:fld>
            <a:endParaRPr lang="fr-FR" dirty="0"/>
          </a:p>
        </p:txBody>
      </p:sp>
    </p:spTree>
    <p:extLst>
      <p:ext uri="{BB962C8B-B14F-4D97-AF65-F5344CB8AC3E}">
        <p14:creationId xmlns:p14="http://schemas.microsoft.com/office/powerpoint/2010/main" val="4064546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 quoi ca ressemble?</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r>
              <a:rPr lang="en-US" smtClean="0"/>
              <a:t>28/10/2019</a:t>
            </a:r>
            <a:endParaRPr lang="fr-BE" dirty="0"/>
          </a:p>
        </p:txBody>
      </p:sp>
      <p:pic>
        <p:nvPicPr>
          <p:cNvPr id="78852" name="Picture 4" descr="Afficher l'image d'origine"/>
          <p:cNvPicPr>
            <a:picLocks noChangeAspect="1" noChangeArrowheads="1"/>
          </p:cNvPicPr>
          <p:nvPr/>
        </p:nvPicPr>
        <p:blipFill>
          <a:blip r:embed="rId2" cstate="print"/>
          <a:srcRect/>
          <a:stretch>
            <a:fillRect/>
          </a:stretch>
        </p:blipFill>
        <p:spPr bwMode="auto">
          <a:xfrm>
            <a:off x="1043608" y="1268760"/>
            <a:ext cx="6792708" cy="4511799"/>
          </a:xfrm>
          <a:prstGeom prst="rect">
            <a:avLst/>
          </a:prstGeom>
          <a:noFill/>
        </p:spPr>
      </p:pic>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21</a:t>
            </a:fld>
            <a:endParaRPr lang="fr-FR" dirty="0"/>
          </a:p>
        </p:txBody>
      </p:sp>
    </p:spTree>
    <p:extLst>
      <p:ext uri="{BB962C8B-B14F-4D97-AF65-F5344CB8AC3E}">
        <p14:creationId xmlns:p14="http://schemas.microsoft.com/office/powerpoint/2010/main" val="2696190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Exemple: voir le boson de </a:t>
            </a:r>
            <a:r>
              <a:rPr lang="fr-FR" dirty="0" err="1" smtClean="0"/>
              <a:t>Higgs</a:t>
            </a:r>
            <a:endParaRPr lang="fr-FR" dirty="0"/>
          </a:p>
        </p:txBody>
      </p:sp>
      <p:sp>
        <p:nvSpPr>
          <p:cNvPr id="3" name="Espace réservé du contenu 2"/>
          <p:cNvSpPr>
            <a:spLocks noGrp="1"/>
          </p:cNvSpPr>
          <p:nvPr>
            <p:ph idx="1"/>
          </p:nvPr>
        </p:nvSpPr>
        <p:spPr>
          <a:xfrm>
            <a:off x="457200" y="1268760"/>
            <a:ext cx="8229600" cy="5040560"/>
          </a:xfrm>
        </p:spPr>
        <p:txBody>
          <a:bodyPr>
            <a:normAutofit/>
          </a:bodyPr>
          <a:lstStyle/>
          <a:p>
            <a:r>
              <a:rPr lang="fr-FR" dirty="0" smtClean="0"/>
              <a:t>Le boson de </a:t>
            </a:r>
            <a:r>
              <a:rPr lang="fr-FR" dirty="0" err="1" smtClean="0"/>
              <a:t>Higgs</a:t>
            </a:r>
            <a:r>
              <a:rPr lang="fr-FR" dirty="0" smtClean="0"/>
              <a:t> a une durée de vie très courte et se désintègre dès qu’il est produit en des particules qu’on connait bien</a:t>
            </a:r>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dirty="0" smtClean="0"/>
              <a:t>Il faut donc détecter ses produits de désintégration</a:t>
            </a:r>
            <a:endParaRPr lang="fr-FR" dirty="0"/>
          </a:p>
        </p:txBody>
      </p:sp>
      <p:sp>
        <p:nvSpPr>
          <p:cNvPr id="4" name="Espace réservé de la date 3"/>
          <p:cNvSpPr>
            <a:spLocks noGrp="1"/>
          </p:cNvSpPr>
          <p:nvPr>
            <p:ph type="dt" sz="half" idx="10"/>
          </p:nvPr>
        </p:nvSpPr>
        <p:spPr/>
        <p:txBody>
          <a:bodyPr/>
          <a:lstStyle/>
          <a:p>
            <a:r>
              <a:rPr lang="en-US" smtClean="0"/>
              <a:t>28/10/2019</a:t>
            </a:r>
            <a:endParaRPr lang="fr-BE" dirty="0"/>
          </a:p>
        </p:txBody>
      </p:sp>
      <p:pic>
        <p:nvPicPr>
          <p:cNvPr id="79874" name="Picture 2"/>
          <p:cNvPicPr>
            <a:picLocks noChangeAspect="1" noChangeArrowheads="1"/>
          </p:cNvPicPr>
          <p:nvPr/>
        </p:nvPicPr>
        <p:blipFill>
          <a:blip r:embed="rId2" cstate="print"/>
          <a:srcRect/>
          <a:stretch>
            <a:fillRect/>
          </a:stretch>
        </p:blipFill>
        <p:spPr bwMode="auto">
          <a:xfrm>
            <a:off x="2195736" y="2276872"/>
            <a:ext cx="4722395" cy="2309029"/>
          </a:xfrm>
          <a:prstGeom prst="rect">
            <a:avLst/>
          </a:prstGeom>
          <a:noFill/>
          <a:ln w="9525">
            <a:noFill/>
            <a:miter lim="800000"/>
            <a:headEnd/>
            <a:tailEnd/>
          </a:ln>
        </p:spPr>
      </p:pic>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22</a:t>
            </a:fld>
            <a:endParaRPr lang="fr-FR" dirty="0"/>
          </a:p>
        </p:txBody>
      </p:sp>
    </p:spTree>
    <p:extLst>
      <p:ext uri="{BB962C8B-B14F-4D97-AF65-F5344CB8AC3E}">
        <p14:creationId xmlns:p14="http://schemas.microsoft.com/office/powerpoint/2010/main" val="3211416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Voir le boson de </a:t>
            </a:r>
            <a:r>
              <a:rPr lang="fr-FR" dirty="0" err="1" smtClean="0"/>
              <a:t>Higgs</a:t>
            </a:r>
            <a:endParaRPr lang="fr-FR" dirty="0"/>
          </a:p>
        </p:txBody>
      </p:sp>
      <p:sp>
        <p:nvSpPr>
          <p:cNvPr id="3" name="Espace réservé du contenu 2"/>
          <p:cNvSpPr>
            <a:spLocks noGrp="1"/>
          </p:cNvSpPr>
          <p:nvPr>
            <p:ph idx="1"/>
          </p:nvPr>
        </p:nvSpPr>
        <p:spPr>
          <a:xfrm>
            <a:off x="4716016" y="1268760"/>
            <a:ext cx="3970784" cy="5184576"/>
          </a:xfrm>
        </p:spPr>
        <p:txBody>
          <a:bodyPr/>
          <a:lstStyle/>
          <a:p>
            <a:r>
              <a:rPr lang="fr-FR" dirty="0" smtClean="0"/>
              <a:t>Est-ce un boson de </a:t>
            </a:r>
            <a:r>
              <a:rPr lang="fr-FR" dirty="0" err="1" smtClean="0"/>
              <a:t>Higgs</a:t>
            </a:r>
            <a:r>
              <a:rPr lang="fr-FR" dirty="0" smtClean="0"/>
              <a:t>?</a:t>
            </a:r>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dirty="0" smtClean="0"/>
              <a:t>Ou deux Z?</a:t>
            </a:r>
            <a:endParaRPr lang="fr-FR" dirty="0"/>
          </a:p>
        </p:txBody>
      </p:sp>
      <p:sp>
        <p:nvSpPr>
          <p:cNvPr id="4" name="Espace réservé de la date 3"/>
          <p:cNvSpPr>
            <a:spLocks noGrp="1"/>
          </p:cNvSpPr>
          <p:nvPr>
            <p:ph type="dt" sz="half" idx="10"/>
          </p:nvPr>
        </p:nvSpPr>
        <p:spPr/>
        <p:txBody>
          <a:bodyPr/>
          <a:lstStyle/>
          <a:p>
            <a:r>
              <a:rPr lang="en-US" smtClean="0"/>
              <a:t>28/10/2019</a:t>
            </a:r>
            <a:endParaRPr lang="fr-BE" dirty="0"/>
          </a:p>
        </p:txBody>
      </p:sp>
      <p:pic>
        <p:nvPicPr>
          <p:cNvPr id="80898" name="Picture 2"/>
          <p:cNvPicPr>
            <a:picLocks noChangeAspect="1" noChangeArrowheads="1"/>
          </p:cNvPicPr>
          <p:nvPr/>
        </p:nvPicPr>
        <p:blipFill>
          <a:blip r:embed="rId2" cstate="print"/>
          <a:srcRect/>
          <a:stretch>
            <a:fillRect/>
          </a:stretch>
        </p:blipFill>
        <p:spPr bwMode="auto">
          <a:xfrm>
            <a:off x="107504" y="1196752"/>
            <a:ext cx="4283610" cy="4204891"/>
          </a:xfrm>
          <a:prstGeom prst="rect">
            <a:avLst/>
          </a:prstGeom>
          <a:noFill/>
          <a:ln w="9525">
            <a:noFill/>
            <a:miter lim="800000"/>
            <a:headEnd/>
            <a:tailEnd/>
          </a:ln>
        </p:spPr>
      </p:pic>
      <p:pic>
        <p:nvPicPr>
          <p:cNvPr id="80899" name="Picture 3"/>
          <p:cNvPicPr>
            <a:picLocks noChangeAspect="1" noChangeArrowheads="1"/>
          </p:cNvPicPr>
          <p:nvPr/>
        </p:nvPicPr>
        <p:blipFill>
          <a:blip r:embed="rId3" cstate="print"/>
          <a:srcRect/>
          <a:stretch>
            <a:fillRect/>
          </a:stretch>
        </p:blipFill>
        <p:spPr bwMode="auto">
          <a:xfrm>
            <a:off x="5364088" y="4365104"/>
            <a:ext cx="2627784" cy="2062080"/>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5220072" y="1772816"/>
            <a:ext cx="3540983" cy="1731374"/>
          </a:xfrm>
          <a:prstGeom prst="rect">
            <a:avLst/>
          </a:prstGeom>
          <a:noFill/>
          <a:ln w="9525">
            <a:noFill/>
            <a:miter lim="800000"/>
            <a:headEnd/>
            <a:tailEnd/>
          </a:ln>
        </p:spPr>
      </p:pic>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23</a:t>
            </a:fld>
            <a:endParaRPr lang="fr-FR" dirty="0"/>
          </a:p>
        </p:txBody>
      </p:sp>
    </p:spTree>
    <p:extLst>
      <p:ext uri="{BB962C8B-B14F-4D97-AF65-F5344CB8AC3E}">
        <p14:creationId xmlns:p14="http://schemas.microsoft.com/office/powerpoint/2010/main" val="226918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boson de </a:t>
            </a:r>
            <a:r>
              <a:rPr lang="fr-FR" dirty="0" err="1" smtClean="0"/>
              <a:t>Higgs</a:t>
            </a:r>
            <a:r>
              <a:rPr lang="fr-FR" dirty="0" smtClean="0"/>
              <a:t>: découverte</a:t>
            </a:r>
            <a:endParaRPr lang="fr-FR" dirty="0"/>
          </a:p>
        </p:txBody>
      </p:sp>
      <p:sp>
        <p:nvSpPr>
          <p:cNvPr id="3" name="Espace réservé du contenu 2"/>
          <p:cNvSpPr>
            <a:spLocks noGrp="1"/>
          </p:cNvSpPr>
          <p:nvPr>
            <p:ph idx="1"/>
          </p:nvPr>
        </p:nvSpPr>
        <p:spPr>
          <a:xfrm>
            <a:off x="827584" y="1052736"/>
            <a:ext cx="7400925" cy="5328592"/>
          </a:xfrm>
        </p:spPr>
        <p:txBody>
          <a:bodyPr/>
          <a:lstStyle/>
          <a:p>
            <a:r>
              <a:rPr lang="fr-FR" dirty="0" smtClean="0"/>
              <a:t>Energies + impulsions </a:t>
            </a:r>
            <a:r>
              <a:rPr lang="fr-FR" dirty="0" smtClean="0">
                <a:sym typeface="Symbol"/>
              </a:rPr>
              <a:t> </a:t>
            </a:r>
            <a:r>
              <a:rPr lang="fr-FR" dirty="0" smtClean="0">
                <a:solidFill>
                  <a:srgbClr val="C00000"/>
                </a:solidFill>
                <a:sym typeface="Symbol"/>
              </a:rPr>
              <a:t>masse invariante de la particule «mère»</a:t>
            </a:r>
          </a:p>
          <a:p>
            <a:endParaRPr lang="fr-FR" dirty="0" smtClean="0">
              <a:solidFill>
                <a:srgbClr val="C00000"/>
              </a:solidFill>
              <a:sym typeface="Symbol"/>
            </a:endParaRPr>
          </a:p>
          <a:p>
            <a:endParaRPr lang="fr-FR" dirty="0" smtClean="0">
              <a:sym typeface="Symbol"/>
            </a:endParaRPr>
          </a:p>
          <a:p>
            <a:endParaRPr lang="fr-FR" dirty="0" smtClean="0">
              <a:sym typeface="Symbol"/>
            </a:endParaRPr>
          </a:p>
          <a:p>
            <a:endParaRPr lang="fr-FR" dirty="0" smtClean="0">
              <a:sym typeface="Symbol"/>
            </a:endParaRPr>
          </a:p>
          <a:p>
            <a:endParaRPr lang="fr-FR" dirty="0">
              <a:sym typeface="Symbol"/>
            </a:endParaRPr>
          </a:p>
          <a:p>
            <a:endParaRPr lang="fr-FR" dirty="0" smtClean="0">
              <a:sym typeface="Symbol"/>
            </a:endParaRPr>
          </a:p>
          <a:p>
            <a:endParaRPr lang="fr-FR" dirty="0">
              <a:sym typeface="Symbol"/>
            </a:endParaRPr>
          </a:p>
          <a:p>
            <a:pPr marL="0" indent="0">
              <a:buNone/>
            </a:pPr>
            <a:endParaRPr lang="fr-FR" dirty="0" smtClean="0">
              <a:sym typeface="Symbol"/>
            </a:endParaRPr>
          </a:p>
          <a:p>
            <a:endParaRPr lang="fr-FR" dirty="0" smtClean="0">
              <a:sym typeface="Symbol"/>
            </a:endParaRPr>
          </a:p>
          <a:p>
            <a:pPr marL="0" indent="0">
              <a:buNone/>
            </a:pPr>
            <a:endParaRPr lang="fr-FR" dirty="0" smtClean="0">
              <a:sym typeface="Symbol"/>
            </a:endParaRPr>
          </a:p>
          <a:p>
            <a:pPr>
              <a:buNone/>
            </a:pPr>
            <a:endParaRPr lang="fr-FR" dirty="0" smtClean="0">
              <a:solidFill>
                <a:srgbClr val="C00000"/>
              </a:solidFill>
              <a:sym typeface="Symbol"/>
            </a:endParaRPr>
          </a:p>
          <a:p>
            <a:pPr>
              <a:buNone/>
            </a:pPr>
            <a:endParaRPr lang="fr-FR" dirty="0" smtClean="0">
              <a:solidFill>
                <a:srgbClr val="C00000"/>
              </a:solidFill>
              <a:sym typeface="Symbol"/>
            </a:endParaRPr>
          </a:p>
          <a:p>
            <a:pPr>
              <a:buNone/>
            </a:pPr>
            <a:r>
              <a:rPr lang="fr-FR" dirty="0" smtClean="0">
                <a:solidFill>
                  <a:srgbClr val="C00000"/>
                </a:solidFill>
                <a:sym typeface="Symbol"/>
              </a:rPr>
              <a:t> On a trouvé une nouvelle particule à une masse de 125 </a:t>
            </a:r>
            <a:r>
              <a:rPr lang="fr-FR" dirty="0" err="1" smtClean="0">
                <a:solidFill>
                  <a:srgbClr val="C00000"/>
                </a:solidFill>
                <a:sym typeface="Symbol"/>
              </a:rPr>
              <a:t>GeV</a:t>
            </a:r>
            <a:endParaRPr lang="fr-FR" dirty="0">
              <a:solidFill>
                <a:srgbClr val="C00000"/>
              </a:solidFill>
            </a:endParaRPr>
          </a:p>
        </p:txBody>
      </p:sp>
      <p:sp>
        <p:nvSpPr>
          <p:cNvPr id="4" name="Espace réservé de la date 3"/>
          <p:cNvSpPr>
            <a:spLocks noGrp="1"/>
          </p:cNvSpPr>
          <p:nvPr>
            <p:ph type="dt" sz="half" idx="10"/>
          </p:nvPr>
        </p:nvSpPr>
        <p:spPr/>
        <p:txBody>
          <a:bodyPr/>
          <a:lstStyle/>
          <a:p>
            <a:r>
              <a:rPr lang="en-US" smtClean="0"/>
              <a:t>28/10/2019</a:t>
            </a:r>
            <a:endParaRPr lang="fr-BE" dirty="0"/>
          </a:p>
        </p:txBody>
      </p:sp>
      <p:pic>
        <p:nvPicPr>
          <p:cNvPr id="81922" name="Picture 2"/>
          <p:cNvPicPr>
            <a:picLocks noChangeAspect="1" noChangeArrowheads="1"/>
          </p:cNvPicPr>
          <p:nvPr/>
        </p:nvPicPr>
        <p:blipFill>
          <a:blip r:embed="rId2" cstate="print"/>
          <a:srcRect/>
          <a:stretch>
            <a:fillRect/>
          </a:stretch>
        </p:blipFill>
        <p:spPr bwMode="auto">
          <a:xfrm>
            <a:off x="990677" y="2330129"/>
            <a:ext cx="2592288" cy="2659620"/>
          </a:xfrm>
          <a:prstGeom prst="rect">
            <a:avLst/>
          </a:prstGeom>
          <a:noFill/>
          <a:ln w="9525">
            <a:noFill/>
            <a:miter lim="800000"/>
            <a:headEnd/>
            <a:tailEnd/>
          </a:ln>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844824"/>
            <a:ext cx="3960440" cy="374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necteur droit avec flèche 9"/>
          <p:cNvCxnSpPr/>
          <p:nvPr/>
        </p:nvCxnSpPr>
        <p:spPr>
          <a:xfrm>
            <a:off x="3635896" y="3573016"/>
            <a:ext cx="64807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6300192" y="5229200"/>
            <a:ext cx="1981248" cy="369332"/>
          </a:xfrm>
          <a:prstGeom prst="rect">
            <a:avLst/>
          </a:prstGeom>
          <a:solidFill>
            <a:schemeClr val="bg1"/>
          </a:solidFill>
        </p:spPr>
        <p:txBody>
          <a:bodyPr wrap="none" rtlCol="0">
            <a:spAutoFit/>
          </a:bodyPr>
          <a:lstStyle/>
          <a:p>
            <a:r>
              <a:rPr lang="fr-FR" dirty="0" smtClean="0"/>
              <a:t>Masse reconstruite</a:t>
            </a:r>
            <a:endParaRPr lang="fr-FR" dirty="0"/>
          </a:p>
        </p:txBody>
      </p:sp>
      <p:sp>
        <p:nvSpPr>
          <p:cNvPr id="12" name="ZoneTexte 11"/>
          <p:cNvSpPr txBox="1"/>
          <p:nvPr/>
        </p:nvSpPr>
        <p:spPr>
          <a:xfrm rot="-5400000">
            <a:off x="3792692" y="3369772"/>
            <a:ext cx="2629444" cy="369332"/>
          </a:xfrm>
          <a:prstGeom prst="rect">
            <a:avLst/>
          </a:prstGeom>
          <a:solidFill>
            <a:schemeClr val="bg1"/>
          </a:solidFill>
        </p:spPr>
        <p:txBody>
          <a:bodyPr wrap="square" rtlCol="0">
            <a:spAutoFit/>
          </a:bodyPr>
          <a:lstStyle/>
          <a:p>
            <a:r>
              <a:rPr lang="fr-FR" dirty="0" smtClean="0"/>
              <a:t>Nombre de candidats</a:t>
            </a:r>
            <a:endParaRPr lang="fr-FR" dirty="0"/>
          </a:p>
        </p:txBody>
      </p:sp>
      <p:cxnSp>
        <p:nvCxnSpPr>
          <p:cNvPr id="17" name="Connecteur droit 16"/>
          <p:cNvCxnSpPr/>
          <p:nvPr/>
        </p:nvCxnSpPr>
        <p:spPr>
          <a:xfrm>
            <a:off x="6948264" y="2636912"/>
            <a:ext cx="0" cy="2304256"/>
          </a:xfrm>
          <a:prstGeom prst="line">
            <a:avLst/>
          </a:prstGeom>
          <a:ln w="2222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24</a:t>
            </a:fld>
            <a:endParaRPr lang="fr-FR" dirty="0"/>
          </a:p>
        </p:txBody>
      </p:sp>
    </p:spTree>
    <p:extLst>
      <p:ext uri="{BB962C8B-B14F-4D97-AF65-F5344CB8AC3E}">
        <p14:creationId xmlns:p14="http://schemas.microsoft.com/office/powerpoint/2010/main" val="6091302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319200"/>
            <a:ext cx="2903984" cy="1937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6080" y="2304458"/>
            <a:ext cx="2926080" cy="195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4677438"/>
            <a:ext cx="2641278" cy="1759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34" y="4685408"/>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07704" y="6078750"/>
            <a:ext cx="766172" cy="369332"/>
          </a:xfrm>
          <a:prstGeom prst="rect">
            <a:avLst/>
          </a:prstGeom>
        </p:spPr>
        <p:txBody>
          <a:bodyPr wrap="none">
            <a:spAutoFit/>
          </a:bodyPr>
          <a:lstStyle/>
          <a:p>
            <a:r>
              <a:rPr lang="en-US" b="1" dirty="0">
                <a:solidFill>
                  <a:schemeClr val="bg1"/>
                </a:solidFill>
              </a:rPr>
              <a:t>ATLAS</a:t>
            </a:r>
          </a:p>
        </p:txBody>
      </p:sp>
      <p:sp>
        <p:nvSpPr>
          <p:cNvPr id="18" name="Rectangle 17"/>
          <p:cNvSpPr/>
          <p:nvPr/>
        </p:nvSpPr>
        <p:spPr>
          <a:xfrm>
            <a:off x="8309580" y="6084004"/>
            <a:ext cx="617477" cy="369332"/>
          </a:xfrm>
          <a:prstGeom prst="rect">
            <a:avLst/>
          </a:prstGeom>
        </p:spPr>
        <p:txBody>
          <a:bodyPr wrap="none">
            <a:spAutoFit/>
          </a:bodyPr>
          <a:lstStyle/>
          <a:p>
            <a:r>
              <a:rPr lang="en-US" b="1" dirty="0" smtClean="0">
                <a:solidFill>
                  <a:schemeClr val="bg1"/>
                </a:solidFill>
              </a:rPr>
              <a:t>CMS</a:t>
            </a:r>
            <a:endParaRPr lang="en-US" b="1" dirty="0">
              <a:solidFill>
                <a:schemeClr val="bg1"/>
              </a:solidFill>
            </a:endParaRPr>
          </a:p>
        </p:txBody>
      </p:sp>
      <p:sp>
        <p:nvSpPr>
          <p:cNvPr id="13" name="Espace réservé de la date 12"/>
          <p:cNvSpPr>
            <a:spLocks noGrp="1"/>
          </p:cNvSpPr>
          <p:nvPr>
            <p:ph type="dt" sz="half" idx="10"/>
          </p:nvPr>
        </p:nvSpPr>
        <p:spPr/>
        <p:txBody>
          <a:bodyPr/>
          <a:lstStyle/>
          <a:p>
            <a:r>
              <a:rPr lang="en-US" smtClean="0"/>
              <a:t>28/10/2019</a:t>
            </a:r>
            <a:endParaRPr lang="fr-BE"/>
          </a:p>
        </p:txBody>
      </p:sp>
      <p:pic>
        <p:nvPicPr>
          <p:cNvPr id="1026" name="Picture 2"/>
          <p:cNvPicPr>
            <a:picLocks noChangeAspect="1" noChangeArrowheads="1"/>
          </p:cNvPicPr>
          <p:nvPr/>
        </p:nvPicPr>
        <p:blipFill>
          <a:blip r:embed="rId6" cstate="print"/>
          <a:srcRect/>
          <a:stretch>
            <a:fillRect/>
          </a:stretch>
        </p:blipFill>
        <p:spPr bwMode="auto">
          <a:xfrm>
            <a:off x="5776963" y="2132856"/>
            <a:ext cx="3367037" cy="2092449"/>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a:stretch>
            <a:fillRect/>
          </a:stretch>
        </p:blipFill>
        <p:spPr bwMode="auto">
          <a:xfrm>
            <a:off x="2699792" y="4293096"/>
            <a:ext cx="3850754" cy="2170768"/>
          </a:xfrm>
          <a:prstGeom prst="rect">
            <a:avLst/>
          </a:prstGeom>
          <a:noFill/>
          <a:ln w="9525">
            <a:noFill/>
            <a:miter lim="800000"/>
            <a:headEnd/>
            <a:tailEnd/>
          </a:ln>
        </p:spPr>
      </p:pic>
      <p:pic>
        <p:nvPicPr>
          <p:cNvPr id="15" name="Picture 2" descr="http://1.bp.blogspot.com/-kqDtz3hP_d0/ToiJU9YnLAI/AAAAAAAADzc/fKi_vclF808/s1600/nobe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3584" y="1004547"/>
            <a:ext cx="784696" cy="73927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84155" y="1346345"/>
            <a:ext cx="1723549" cy="646331"/>
          </a:xfrm>
          <a:prstGeom prst="rect">
            <a:avLst/>
          </a:prstGeom>
          <a:noFill/>
        </p:spPr>
        <p:txBody>
          <a:bodyPr wrap="none" rtlCol="0">
            <a:spAutoFit/>
          </a:bodyPr>
          <a:lstStyle/>
          <a:p>
            <a:r>
              <a:rPr lang="fr-FR" dirty="0">
                <a:solidFill>
                  <a:srgbClr val="0000FF"/>
                </a:solidFill>
              </a:rPr>
              <a:t>le 4 juillet 2012</a:t>
            </a:r>
            <a:endParaRPr lang="fr-FR" dirty="0"/>
          </a:p>
          <a:p>
            <a:endParaRPr lang="en-GB" dirty="0"/>
          </a:p>
        </p:txBody>
      </p:sp>
      <p:sp>
        <p:nvSpPr>
          <p:cNvPr id="4" name="Espace réservé du pied de page 3"/>
          <p:cNvSpPr>
            <a:spLocks noGrp="1"/>
          </p:cNvSpPr>
          <p:nvPr>
            <p:ph type="ftr" sz="quarter" idx="11"/>
          </p:nvPr>
        </p:nvSpPr>
        <p:spPr/>
        <p:txBody>
          <a:bodyPr/>
          <a:lstStyle/>
          <a:p>
            <a:r>
              <a:rPr lang="fr-BE" smtClean="0"/>
              <a:t>Edwige Tournefier</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25</a:t>
            </a:fld>
            <a:endParaRPr lang="fr-BE"/>
          </a:p>
        </p:txBody>
      </p:sp>
      <p:sp>
        <p:nvSpPr>
          <p:cNvPr id="7" name="Rectangle 6"/>
          <p:cNvSpPr/>
          <p:nvPr/>
        </p:nvSpPr>
        <p:spPr>
          <a:xfrm>
            <a:off x="4365854" y="3244334"/>
            <a:ext cx="412292" cy="369332"/>
          </a:xfrm>
          <a:prstGeom prst="rect">
            <a:avLst/>
          </a:prstGeom>
        </p:spPr>
        <p:txBody>
          <a:bodyPr wrap="none">
            <a:spAutoFit/>
          </a:bodyPr>
          <a:lstStyle/>
          <a:p>
            <a:r>
              <a:rPr lang="fr-FR" dirty="0">
                <a:solidFill>
                  <a:schemeClr val="dk1"/>
                </a:solidFill>
                <a:sym typeface="Symbol" panose="05050102010706020507" pitchFamily="18" charset="2"/>
              </a:rPr>
              <a:t></a:t>
            </a:r>
            <a:endParaRPr lang="en-GB" dirty="0"/>
          </a:p>
        </p:txBody>
      </p:sp>
      <p:sp>
        <p:nvSpPr>
          <p:cNvPr id="17" name="Titre 1"/>
          <p:cNvSpPr txBox="1">
            <a:spLocks/>
          </p:cNvSpPr>
          <p:nvPr/>
        </p:nvSpPr>
        <p:spPr>
          <a:xfrm>
            <a:off x="3086080" y="68400"/>
            <a:ext cx="5845520" cy="450000"/>
          </a:xfrm>
          <a:prstGeom prst="rect">
            <a:avLst/>
          </a:prstGeom>
        </p:spPr>
        <p:txBody>
          <a:bodyPr>
            <a:normAutofit fontScale="97500"/>
          </a:bodyPr>
          <a:lstStyle>
            <a:lvl1pPr algn="r" rtl="0" eaLnBrk="1" fontAlgn="base" hangingPunct="1">
              <a:spcBef>
                <a:spcPct val="0"/>
              </a:spcBef>
              <a:spcAft>
                <a:spcPct val="0"/>
              </a:spcAft>
              <a:defRPr sz="2400" kern="1200">
                <a:solidFill>
                  <a:srgbClr val="17354A"/>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dirty="0" smtClean="0"/>
              <a:t>Le boson de </a:t>
            </a:r>
            <a:r>
              <a:rPr lang="fr-FR" dirty="0" err="1" smtClean="0"/>
              <a:t>Higgs</a:t>
            </a:r>
            <a:r>
              <a:rPr lang="fr-FR" dirty="0" smtClean="0"/>
              <a:t>: annonce de la découverte</a:t>
            </a:r>
            <a:endParaRPr lang="fr-FR" dirty="0"/>
          </a:p>
        </p:txBody>
      </p:sp>
    </p:spTree>
    <p:extLst>
      <p:ext uri="{BB962C8B-B14F-4D97-AF65-F5344CB8AC3E}">
        <p14:creationId xmlns:p14="http://schemas.microsoft.com/office/powerpoint/2010/main" val="1189561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5261" y="1031707"/>
            <a:ext cx="8679338" cy="579056"/>
          </a:xfrm>
        </p:spPr>
        <p:txBody>
          <a:bodyPr>
            <a:normAutofit/>
          </a:bodyPr>
          <a:lstStyle/>
          <a:p>
            <a:pPr marL="0" indent="0">
              <a:buNone/>
            </a:pPr>
            <a:r>
              <a:rPr lang="fr-FR" sz="2000" dirty="0" smtClean="0">
                <a:solidFill>
                  <a:srgbClr val="153449"/>
                </a:solidFill>
                <a:sym typeface="Symbol" panose="05050102010706020507" pitchFamily="18" charset="2"/>
              </a:rPr>
              <a:t> </a:t>
            </a:r>
            <a:r>
              <a:rPr lang="fr-FR" sz="2000" dirty="0" smtClean="0">
                <a:solidFill>
                  <a:srgbClr val="153449"/>
                </a:solidFill>
              </a:rPr>
              <a:t>Expériences auprès d’accélérateurs (LHC du </a:t>
            </a:r>
            <a:r>
              <a:rPr lang="fr-FR" sz="2000" dirty="0" err="1" smtClean="0">
                <a:solidFill>
                  <a:srgbClr val="153449"/>
                </a:solidFill>
              </a:rPr>
              <a:t>Cern</a:t>
            </a:r>
            <a:r>
              <a:rPr lang="fr-FR" sz="2000" dirty="0" smtClean="0">
                <a:solidFill>
                  <a:srgbClr val="153449"/>
                </a:solidFill>
              </a:rPr>
              <a:t>)…</a:t>
            </a:r>
            <a:endParaRPr lang="fr-FR" sz="2000" dirty="0">
              <a:solidFill>
                <a:srgbClr val="153449"/>
              </a:solidFill>
            </a:endParaRPr>
          </a:p>
        </p:txBody>
      </p:sp>
      <p:sp>
        <p:nvSpPr>
          <p:cNvPr id="5122" name="AutoShape 2" descr="Résultat de recherche d'images pour &quot;tour eiffel dess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 name="Espace réservé de la date 9"/>
          <p:cNvSpPr>
            <a:spLocks noGrp="1"/>
          </p:cNvSpPr>
          <p:nvPr>
            <p:ph type="dt" sz="half" idx="10"/>
          </p:nvPr>
        </p:nvSpPr>
        <p:spPr/>
        <p:txBody>
          <a:bodyPr/>
          <a:lstStyle/>
          <a:p>
            <a:r>
              <a:rPr lang="en-US" smtClean="0"/>
              <a:t>28/10/2019</a:t>
            </a:r>
            <a:endParaRPr lang="fr-BE" dirty="0"/>
          </a:p>
        </p:txBody>
      </p:sp>
      <p:grpSp>
        <p:nvGrpSpPr>
          <p:cNvPr id="6" name="Groupe 5"/>
          <p:cNvGrpSpPr/>
          <p:nvPr/>
        </p:nvGrpSpPr>
        <p:grpSpPr>
          <a:xfrm>
            <a:off x="4794005" y="1700808"/>
            <a:ext cx="4100594" cy="2740145"/>
            <a:chOff x="257116" y="1591539"/>
            <a:chExt cx="4100594" cy="2740145"/>
          </a:xfrm>
        </p:grpSpPr>
        <p:pic>
          <p:nvPicPr>
            <p:cNvPr id="7" name="Picture 2" descr="Teste20"/>
            <p:cNvPicPr>
              <a:picLocks noChangeAspect="1" noChangeArrowheads="1"/>
            </p:cNvPicPr>
            <p:nvPr/>
          </p:nvPicPr>
          <p:blipFill>
            <a:blip r:embed="rId2" cstate="print"/>
            <a:srcRect/>
            <a:stretch>
              <a:fillRect/>
            </a:stretch>
          </p:blipFill>
          <p:spPr bwMode="auto">
            <a:xfrm>
              <a:off x="457204" y="1700808"/>
              <a:ext cx="3900506" cy="2412000"/>
            </a:xfrm>
            <a:prstGeom prst="rect">
              <a:avLst/>
            </a:prstGeom>
            <a:noFill/>
            <a:ln w="9525">
              <a:noFill/>
              <a:miter lim="800000"/>
              <a:headEnd/>
              <a:tailEnd/>
            </a:ln>
          </p:spPr>
        </p:pic>
        <p:cxnSp>
          <p:nvCxnSpPr>
            <p:cNvPr id="12" name="Connecteur droit avec flèche 11"/>
            <p:cNvCxnSpPr/>
            <p:nvPr/>
          </p:nvCxnSpPr>
          <p:spPr>
            <a:xfrm flipV="1">
              <a:off x="899207" y="3926348"/>
              <a:ext cx="3224646" cy="360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524000" y="3962352"/>
              <a:ext cx="655949" cy="369332"/>
            </a:xfrm>
            <a:prstGeom prst="rect">
              <a:avLst/>
            </a:prstGeom>
            <a:noFill/>
          </p:spPr>
          <p:txBody>
            <a:bodyPr wrap="none" rtlCol="0">
              <a:spAutoFit/>
            </a:bodyPr>
            <a:lstStyle/>
            <a:p>
              <a:r>
                <a:rPr lang="fr-FR" dirty="0" smtClean="0"/>
                <a:t>44m </a:t>
              </a:r>
              <a:endParaRPr lang="fr-FR" dirty="0"/>
            </a:p>
          </p:txBody>
        </p:sp>
        <p:sp>
          <p:nvSpPr>
            <p:cNvPr id="15" name="ZoneTexte 14"/>
            <p:cNvSpPr txBox="1"/>
            <p:nvPr/>
          </p:nvSpPr>
          <p:spPr>
            <a:xfrm>
              <a:off x="2772842" y="3557016"/>
              <a:ext cx="1093441" cy="307777"/>
            </a:xfrm>
            <a:prstGeom prst="rect">
              <a:avLst/>
            </a:prstGeom>
            <a:noFill/>
          </p:spPr>
          <p:txBody>
            <a:bodyPr wrap="none" rtlCol="0">
              <a:spAutoFit/>
            </a:bodyPr>
            <a:lstStyle/>
            <a:p>
              <a:r>
                <a:rPr lang="fr-FR" sz="1400" dirty="0" smtClean="0"/>
                <a:t>7000 tonnes</a:t>
              </a:r>
              <a:endParaRPr lang="fr-FR" sz="1400" dirty="0"/>
            </a:p>
          </p:txBody>
        </p:sp>
        <p:sp>
          <p:nvSpPr>
            <p:cNvPr id="5" name="ZoneTexte 4"/>
            <p:cNvSpPr txBox="1"/>
            <p:nvPr/>
          </p:nvSpPr>
          <p:spPr>
            <a:xfrm>
              <a:off x="257116" y="1591539"/>
              <a:ext cx="1596527" cy="369332"/>
            </a:xfrm>
            <a:prstGeom prst="rect">
              <a:avLst/>
            </a:prstGeom>
            <a:noFill/>
          </p:spPr>
          <p:txBody>
            <a:bodyPr wrap="none" rtlCol="0">
              <a:spAutoFit/>
            </a:bodyPr>
            <a:lstStyle/>
            <a:p>
              <a:r>
                <a:rPr lang="en-GB" dirty="0" smtClean="0"/>
                <a:t>ATLAS au CERN</a:t>
              </a:r>
              <a:endParaRPr lang="en-GB" dirty="0"/>
            </a:p>
          </p:txBody>
        </p:sp>
      </p:grpSp>
      <p:pic>
        <p:nvPicPr>
          <p:cNvPr id="17" name="Picture 2" descr="LHC-OverallView"/>
          <p:cNvPicPr>
            <a:picLocks noChangeAspect="1" noChangeArrowheads="1"/>
          </p:cNvPicPr>
          <p:nvPr/>
        </p:nvPicPr>
        <p:blipFill>
          <a:blip r:embed="rId3" cstate="print"/>
          <a:srcRect t="8065"/>
          <a:stretch>
            <a:fillRect/>
          </a:stretch>
        </p:blipFill>
        <p:spPr bwMode="auto">
          <a:xfrm>
            <a:off x="94487" y="1543315"/>
            <a:ext cx="4352634" cy="3232114"/>
          </a:xfrm>
          <a:prstGeom prst="rect">
            <a:avLst/>
          </a:prstGeom>
          <a:noFill/>
        </p:spPr>
      </p:pic>
      <p:sp>
        <p:nvSpPr>
          <p:cNvPr id="8" name="ZoneTexte 7"/>
          <p:cNvSpPr txBox="1"/>
          <p:nvPr/>
        </p:nvSpPr>
        <p:spPr>
          <a:xfrm>
            <a:off x="2883116" y="5482065"/>
            <a:ext cx="2598596" cy="369332"/>
          </a:xfrm>
          <a:prstGeom prst="rect">
            <a:avLst/>
          </a:prstGeom>
          <a:noFill/>
        </p:spPr>
        <p:txBody>
          <a:bodyPr wrap="none" rtlCol="0">
            <a:spAutoFit/>
          </a:bodyPr>
          <a:lstStyle/>
          <a:p>
            <a:r>
              <a:rPr lang="en-GB" dirty="0" smtClean="0"/>
              <a:t>STEREO à </a:t>
            </a:r>
            <a:r>
              <a:rPr lang="en-GB" dirty="0" err="1" smtClean="0"/>
              <a:t>l’ILL</a:t>
            </a:r>
            <a:r>
              <a:rPr lang="en-GB" dirty="0" smtClean="0"/>
              <a:t> (Grenoble) </a:t>
            </a:r>
            <a:endParaRPr lang="en-GB" dirty="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270" y="4747807"/>
            <a:ext cx="2316151" cy="1705529"/>
          </a:xfrm>
          <a:prstGeom prst="rect">
            <a:avLst/>
          </a:prstGeom>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75" y="4730775"/>
            <a:ext cx="2296748" cy="1722561"/>
          </a:xfrm>
          <a:prstGeom prst="rect">
            <a:avLst/>
          </a:prstGeom>
        </p:spPr>
      </p:pic>
      <p:sp>
        <p:nvSpPr>
          <p:cNvPr id="19" name="ZoneTexte 18"/>
          <p:cNvSpPr txBox="1"/>
          <p:nvPr/>
        </p:nvSpPr>
        <p:spPr>
          <a:xfrm>
            <a:off x="4603902" y="4407993"/>
            <a:ext cx="2782749" cy="400110"/>
          </a:xfrm>
          <a:prstGeom prst="rect">
            <a:avLst/>
          </a:prstGeom>
          <a:noFill/>
        </p:spPr>
        <p:txBody>
          <a:bodyPr wrap="none" rtlCol="0">
            <a:spAutoFit/>
          </a:bodyPr>
          <a:lstStyle/>
          <a:p>
            <a:r>
              <a:rPr lang="fr-FR" sz="2000" dirty="0" smtClean="0">
                <a:solidFill>
                  <a:srgbClr val="153449"/>
                </a:solidFill>
                <a:latin typeface="+mn-lt"/>
              </a:rPr>
              <a:t>… ou </a:t>
            </a:r>
            <a:r>
              <a:rPr lang="fr-FR" sz="2000" dirty="0">
                <a:solidFill>
                  <a:srgbClr val="153449"/>
                </a:solidFill>
                <a:latin typeface="+mn-lt"/>
              </a:rPr>
              <a:t>de réacteurs </a:t>
            </a:r>
            <a:r>
              <a:rPr lang="fr-FR" sz="2000" dirty="0" smtClean="0">
                <a:solidFill>
                  <a:srgbClr val="153449"/>
                </a:solidFill>
                <a:latin typeface="+mn-lt"/>
              </a:rPr>
              <a:t>(ILL,…)</a:t>
            </a:r>
            <a:endParaRPr lang="en-GB" sz="2000" dirty="0">
              <a:solidFill>
                <a:srgbClr val="153449"/>
              </a:solidFill>
              <a:latin typeface="+mn-lt"/>
            </a:endParaRPr>
          </a:p>
        </p:txBody>
      </p:sp>
      <p:sp>
        <p:nvSpPr>
          <p:cNvPr id="20" name="Espace réservé du pied de page 19"/>
          <p:cNvSpPr>
            <a:spLocks noGrp="1"/>
          </p:cNvSpPr>
          <p:nvPr>
            <p:ph type="ftr" sz="quarter" idx="11"/>
          </p:nvPr>
        </p:nvSpPr>
        <p:spPr/>
        <p:txBody>
          <a:bodyPr/>
          <a:lstStyle/>
          <a:p>
            <a:r>
              <a:rPr lang="fr-BE" smtClean="0"/>
              <a:t>Edwige Tournefier</a:t>
            </a:r>
            <a:endParaRPr lang="fr-BE" dirty="0" smtClean="0"/>
          </a:p>
        </p:txBody>
      </p:sp>
      <p:sp>
        <p:nvSpPr>
          <p:cNvPr id="21" name="Espace réservé du numéro de diapositive 20"/>
          <p:cNvSpPr>
            <a:spLocks noGrp="1"/>
          </p:cNvSpPr>
          <p:nvPr>
            <p:ph type="sldNum" sz="quarter" idx="12"/>
          </p:nvPr>
        </p:nvSpPr>
        <p:spPr/>
        <p:txBody>
          <a:bodyPr/>
          <a:lstStyle/>
          <a:p>
            <a:fld id="{CF4668DC-857F-487D-BFFA-8C0CA5037977}" type="slidenum">
              <a:rPr lang="fr-BE" smtClean="0"/>
              <a:pPr/>
              <a:t>26</a:t>
            </a:fld>
            <a:endParaRPr lang="fr-BE" dirty="0"/>
          </a:p>
        </p:txBody>
      </p:sp>
      <p:pic>
        <p:nvPicPr>
          <p:cNvPr id="26" name="Picture 10" descr="LHC-MagnetsWithMotorcycle"/>
          <p:cNvPicPr>
            <a:picLocks noChangeAspect="1" noChangeArrowheads="1"/>
          </p:cNvPicPr>
          <p:nvPr/>
        </p:nvPicPr>
        <p:blipFill rotWithShape="1">
          <a:blip r:embed="rId6" cstate="print"/>
          <a:srcRect l="51274" r="-1"/>
          <a:stretch/>
        </p:blipFill>
        <p:spPr bwMode="auto">
          <a:xfrm>
            <a:off x="3229819" y="3149854"/>
            <a:ext cx="1134399" cy="1515169"/>
          </a:xfrm>
          <a:prstGeom prst="rect">
            <a:avLst/>
          </a:prstGeom>
          <a:noFill/>
          <a:ln w="9525">
            <a:noFill/>
            <a:miter lim="800000"/>
            <a:headEnd/>
            <a:tailEnd/>
          </a:ln>
        </p:spPr>
      </p:pic>
      <p:sp>
        <p:nvSpPr>
          <p:cNvPr id="27" name="ZoneTexte 26"/>
          <p:cNvSpPr txBox="1"/>
          <p:nvPr/>
        </p:nvSpPr>
        <p:spPr>
          <a:xfrm>
            <a:off x="235809" y="4295691"/>
            <a:ext cx="816249" cy="369332"/>
          </a:xfrm>
          <a:prstGeom prst="rect">
            <a:avLst/>
          </a:prstGeom>
          <a:noFill/>
        </p:spPr>
        <p:txBody>
          <a:bodyPr wrap="none" rtlCol="0">
            <a:spAutoFit/>
          </a:bodyPr>
          <a:lstStyle/>
          <a:p>
            <a:r>
              <a:rPr lang="en-GB" dirty="0" smtClean="0"/>
              <a:t>Le LHC</a:t>
            </a:r>
            <a:endParaRPr lang="en-GB" dirty="0"/>
          </a:p>
        </p:txBody>
      </p:sp>
      <p:sp>
        <p:nvSpPr>
          <p:cNvPr id="22" name="Titre 3"/>
          <p:cNvSpPr>
            <a:spLocks noGrp="1"/>
          </p:cNvSpPr>
          <p:nvPr>
            <p:ph type="title"/>
          </p:nvPr>
        </p:nvSpPr>
        <p:spPr>
          <a:xfrm>
            <a:off x="3347864" y="68400"/>
            <a:ext cx="5583736" cy="450000"/>
          </a:xfrm>
        </p:spPr>
        <p:txBody>
          <a:bodyPr>
            <a:noAutofit/>
          </a:bodyPr>
          <a:lstStyle/>
          <a:p>
            <a:r>
              <a:rPr lang="fr-FR" sz="2400" dirty="0" smtClean="0"/>
              <a:t>Recherche de nouvelles particules</a:t>
            </a:r>
            <a:endParaRPr lang="fr-FR" sz="2400" dirty="0"/>
          </a:p>
        </p:txBody>
      </p:sp>
    </p:spTree>
    <p:extLst>
      <p:ext uri="{BB962C8B-B14F-4D97-AF65-F5344CB8AC3E}">
        <p14:creationId xmlns:p14="http://schemas.microsoft.com/office/powerpoint/2010/main" val="2375880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01120" y="1129704"/>
            <a:ext cx="8686800" cy="936432"/>
          </a:xfrm>
        </p:spPr>
        <p:txBody>
          <a:bodyPr/>
          <a:lstStyle/>
          <a:p>
            <a:pPr>
              <a:buFont typeface="Symbol" panose="05050102010706020507" pitchFamily="18" charset="2"/>
              <a:buChar char="Þ"/>
            </a:pPr>
            <a:r>
              <a:rPr lang="en-GB" sz="2000" dirty="0" err="1" smtClean="0">
                <a:solidFill>
                  <a:srgbClr val="153449"/>
                </a:solidFill>
              </a:rPr>
              <a:t>Expériences</a:t>
            </a:r>
            <a:r>
              <a:rPr lang="en-GB" sz="2000" dirty="0" smtClean="0">
                <a:solidFill>
                  <a:srgbClr val="153449"/>
                </a:solidFill>
              </a:rPr>
              <a:t> </a:t>
            </a:r>
            <a:r>
              <a:rPr lang="en-GB" sz="2000" dirty="0" err="1" smtClean="0">
                <a:solidFill>
                  <a:srgbClr val="153449"/>
                </a:solidFill>
              </a:rPr>
              <a:t>auprès</a:t>
            </a:r>
            <a:r>
              <a:rPr lang="en-GB" sz="2000" dirty="0" smtClean="0">
                <a:solidFill>
                  <a:srgbClr val="153449"/>
                </a:solidFill>
              </a:rPr>
              <a:t> </a:t>
            </a:r>
            <a:r>
              <a:rPr lang="en-GB" sz="2000" dirty="0" err="1" smtClean="0">
                <a:solidFill>
                  <a:srgbClr val="153449"/>
                </a:solidFill>
              </a:rPr>
              <a:t>d’accélérateurs</a:t>
            </a:r>
            <a:r>
              <a:rPr lang="en-GB" sz="2000" dirty="0" smtClean="0">
                <a:solidFill>
                  <a:srgbClr val="153449"/>
                </a:solidFill>
              </a:rPr>
              <a:t> de </a:t>
            </a:r>
            <a:r>
              <a:rPr lang="en-GB" sz="2000" dirty="0" err="1" smtClean="0">
                <a:solidFill>
                  <a:srgbClr val="153449"/>
                </a:solidFill>
              </a:rPr>
              <a:t>particules</a:t>
            </a:r>
            <a:r>
              <a:rPr lang="en-GB" sz="2000" dirty="0" smtClean="0">
                <a:solidFill>
                  <a:srgbClr val="153449"/>
                </a:solidFill>
              </a:rPr>
              <a:t> </a:t>
            </a:r>
          </a:p>
          <a:p>
            <a:pPr marL="0" indent="0">
              <a:buNone/>
            </a:pPr>
            <a:r>
              <a:rPr lang="en-GB" sz="2000" dirty="0" smtClean="0">
                <a:solidFill>
                  <a:srgbClr val="153449"/>
                </a:solidFill>
              </a:rPr>
              <a:t>                        </a:t>
            </a:r>
            <a:r>
              <a:rPr lang="en-GB" sz="2000" dirty="0" err="1" smtClean="0">
                <a:solidFill>
                  <a:srgbClr val="C00000"/>
                </a:solidFill>
              </a:rPr>
              <a:t>mesure</a:t>
            </a:r>
            <a:r>
              <a:rPr lang="en-GB" sz="2000" dirty="0" smtClean="0">
                <a:solidFill>
                  <a:srgbClr val="C00000"/>
                </a:solidFill>
              </a:rPr>
              <a:t> </a:t>
            </a:r>
            <a:r>
              <a:rPr lang="en-GB" sz="2000" dirty="0">
                <a:solidFill>
                  <a:srgbClr val="C00000"/>
                </a:solidFill>
              </a:rPr>
              <a:t>des </a:t>
            </a:r>
            <a:r>
              <a:rPr lang="en-GB" sz="2000" dirty="0" err="1">
                <a:solidFill>
                  <a:srgbClr val="C00000"/>
                </a:solidFill>
              </a:rPr>
              <a:t>propriétés</a:t>
            </a:r>
            <a:r>
              <a:rPr lang="en-GB" sz="2000" dirty="0">
                <a:solidFill>
                  <a:srgbClr val="C00000"/>
                </a:solidFill>
              </a:rPr>
              <a:t> des </a:t>
            </a:r>
            <a:r>
              <a:rPr lang="en-GB" sz="2000" dirty="0" err="1">
                <a:solidFill>
                  <a:srgbClr val="C00000"/>
                </a:solidFill>
              </a:rPr>
              <a:t>particules</a:t>
            </a:r>
            <a:r>
              <a:rPr lang="en-GB" sz="2000" dirty="0">
                <a:solidFill>
                  <a:srgbClr val="C00000"/>
                </a:solidFill>
              </a:rPr>
              <a:t> de </a:t>
            </a:r>
            <a:r>
              <a:rPr lang="en-GB" sz="2000" dirty="0" err="1">
                <a:solidFill>
                  <a:srgbClr val="C00000"/>
                </a:solidFill>
              </a:rPr>
              <a:t>matière</a:t>
            </a:r>
            <a:r>
              <a:rPr lang="en-GB" sz="2000" dirty="0">
                <a:solidFill>
                  <a:srgbClr val="C00000"/>
                </a:solidFill>
              </a:rPr>
              <a:t> et </a:t>
            </a:r>
            <a:r>
              <a:rPr lang="en-GB" sz="2000" dirty="0" err="1" smtClean="0">
                <a:solidFill>
                  <a:srgbClr val="C00000"/>
                </a:solidFill>
              </a:rPr>
              <a:t>d’antimatière</a:t>
            </a:r>
            <a:endParaRPr lang="en-GB" sz="2000" dirty="0">
              <a:solidFill>
                <a:srgbClr val="C00000"/>
              </a:solidFill>
            </a:endParaRPr>
          </a:p>
          <a:p>
            <a:pPr>
              <a:buFont typeface="Symbol" panose="05050102010706020507" pitchFamily="18" charset="2"/>
              <a:buChar char="Þ"/>
            </a:pPr>
            <a:endParaRPr lang="en-GB" dirty="0">
              <a:solidFill>
                <a:srgbClr val="C00000"/>
              </a:solidFill>
            </a:endParaRPr>
          </a:p>
        </p:txBody>
      </p:sp>
      <p:sp>
        <p:nvSpPr>
          <p:cNvPr id="4" name="Espace réservé de la date 3"/>
          <p:cNvSpPr>
            <a:spLocks noGrp="1"/>
          </p:cNvSpPr>
          <p:nvPr>
            <p:ph type="dt" sz="half" idx="10"/>
          </p:nvPr>
        </p:nvSpPr>
        <p:spPr/>
        <p:txBody>
          <a:bodyPr/>
          <a:lstStyle/>
          <a:p>
            <a:r>
              <a:rPr lang="en-US" smtClean="0"/>
              <a:t>28/10/2019</a:t>
            </a:r>
            <a:endParaRPr lang="fr-BE"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530273"/>
            <a:ext cx="3744416" cy="2010475"/>
          </a:xfrm>
          <a:prstGeom prst="rect">
            <a:avLst/>
          </a:prstGeom>
        </p:spPr>
      </p:pic>
      <p:sp>
        <p:nvSpPr>
          <p:cNvPr id="5" name="ZoneTexte 4"/>
          <p:cNvSpPr txBox="1"/>
          <p:nvPr/>
        </p:nvSpPr>
        <p:spPr>
          <a:xfrm>
            <a:off x="179512" y="2179810"/>
            <a:ext cx="1519968" cy="369332"/>
          </a:xfrm>
          <a:prstGeom prst="rect">
            <a:avLst/>
          </a:prstGeom>
          <a:noFill/>
        </p:spPr>
        <p:txBody>
          <a:bodyPr wrap="none" rtlCol="0">
            <a:spAutoFit/>
          </a:bodyPr>
          <a:lstStyle/>
          <a:p>
            <a:r>
              <a:rPr lang="en-GB" dirty="0" err="1" smtClean="0"/>
              <a:t>LHCb</a:t>
            </a:r>
            <a:r>
              <a:rPr lang="en-GB" dirty="0" smtClean="0"/>
              <a:t> au CERN</a:t>
            </a:r>
            <a:endParaRPr lang="en-GB" dirty="0"/>
          </a:p>
        </p:txBody>
      </p:sp>
      <p:sp>
        <p:nvSpPr>
          <p:cNvPr id="6" name="ZoneTexte 5"/>
          <p:cNvSpPr txBox="1"/>
          <p:nvPr/>
        </p:nvSpPr>
        <p:spPr>
          <a:xfrm>
            <a:off x="5028643" y="2172177"/>
            <a:ext cx="2351669" cy="369332"/>
          </a:xfrm>
          <a:prstGeom prst="rect">
            <a:avLst/>
          </a:prstGeom>
          <a:noFill/>
        </p:spPr>
        <p:txBody>
          <a:bodyPr wrap="none" rtlCol="0">
            <a:spAutoFit/>
          </a:bodyPr>
          <a:lstStyle/>
          <a:p>
            <a:r>
              <a:rPr lang="en-GB" dirty="0" smtClean="0"/>
              <a:t>DUNE à </a:t>
            </a:r>
            <a:r>
              <a:rPr lang="en-GB" dirty="0" err="1" smtClean="0"/>
              <a:t>Fermilab</a:t>
            </a:r>
            <a:r>
              <a:rPr lang="en-GB" dirty="0" smtClean="0"/>
              <a:t> (USA)</a:t>
            </a:r>
            <a:endParaRPr lang="en-GB"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2524524"/>
            <a:ext cx="3024336" cy="2016224"/>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646" y="4622653"/>
            <a:ext cx="4650096" cy="1534052"/>
          </a:xfrm>
          <a:prstGeom prst="rect">
            <a:avLst/>
          </a:prstGeom>
        </p:spPr>
      </p:pic>
      <p:pic>
        <p:nvPicPr>
          <p:cNvPr id="10" name="Picture 2" descr="LHC-OverallView"/>
          <p:cNvPicPr>
            <a:picLocks noChangeAspect="1" noChangeArrowheads="1"/>
          </p:cNvPicPr>
          <p:nvPr/>
        </p:nvPicPr>
        <p:blipFill>
          <a:blip r:embed="rId5" cstate="print"/>
          <a:srcRect t="8065"/>
          <a:stretch>
            <a:fillRect/>
          </a:stretch>
        </p:blipFill>
        <p:spPr bwMode="auto">
          <a:xfrm>
            <a:off x="1390119" y="4641851"/>
            <a:ext cx="2439497" cy="1811485"/>
          </a:xfrm>
          <a:prstGeom prst="rect">
            <a:avLst/>
          </a:prstGeom>
          <a:noFill/>
        </p:spPr>
      </p:pic>
      <p:sp>
        <p:nvSpPr>
          <p:cNvPr id="11" name="Espace réservé du pied de page 10"/>
          <p:cNvSpPr>
            <a:spLocks noGrp="1"/>
          </p:cNvSpPr>
          <p:nvPr>
            <p:ph type="ftr" sz="quarter" idx="11"/>
          </p:nvPr>
        </p:nvSpPr>
        <p:spPr/>
        <p:txBody>
          <a:bodyPr/>
          <a:lstStyle/>
          <a:p>
            <a:r>
              <a:rPr lang="fr-BE" smtClean="0"/>
              <a:t>Edwige Tournefier</a:t>
            </a:r>
            <a:endParaRPr lang="fr-BE" dirty="0" smtClean="0"/>
          </a:p>
        </p:txBody>
      </p:sp>
      <p:sp>
        <p:nvSpPr>
          <p:cNvPr id="12" name="Espace réservé du numéro de diapositive 11"/>
          <p:cNvSpPr>
            <a:spLocks noGrp="1"/>
          </p:cNvSpPr>
          <p:nvPr>
            <p:ph type="sldNum" sz="quarter" idx="12"/>
          </p:nvPr>
        </p:nvSpPr>
        <p:spPr/>
        <p:txBody>
          <a:bodyPr/>
          <a:lstStyle/>
          <a:p>
            <a:fld id="{CF4668DC-857F-487D-BFFA-8C0CA5037977}" type="slidenum">
              <a:rPr lang="fr-BE" smtClean="0"/>
              <a:pPr/>
              <a:t>27</a:t>
            </a:fld>
            <a:endParaRPr lang="fr-BE" dirty="0"/>
          </a:p>
        </p:txBody>
      </p:sp>
      <p:sp>
        <p:nvSpPr>
          <p:cNvPr id="14" name="Titre 3"/>
          <p:cNvSpPr>
            <a:spLocks noGrp="1"/>
          </p:cNvSpPr>
          <p:nvPr>
            <p:ph type="title"/>
          </p:nvPr>
        </p:nvSpPr>
        <p:spPr>
          <a:xfrm>
            <a:off x="3347864" y="68400"/>
            <a:ext cx="5583736" cy="450000"/>
          </a:xfrm>
        </p:spPr>
        <p:txBody>
          <a:bodyPr>
            <a:noAutofit/>
          </a:bodyPr>
          <a:lstStyle/>
          <a:p>
            <a:r>
              <a:rPr lang="fr-FR" sz="2400" dirty="0" smtClean="0"/>
              <a:t>Asymétrie matière / antimatière</a:t>
            </a:r>
            <a:endParaRPr lang="fr-FR" sz="2400" dirty="0"/>
          </a:p>
        </p:txBody>
      </p:sp>
    </p:spTree>
    <p:extLst>
      <p:ext uri="{BB962C8B-B14F-4D97-AF65-F5344CB8AC3E}">
        <p14:creationId xmlns:p14="http://schemas.microsoft.com/office/powerpoint/2010/main" val="30777168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srcRect t="13620" r="58427" b="5447"/>
          <a:stretch>
            <a:fillRect/>
          </a:stretch>
        </p:blipFill>
        <p:spPr bwMode="auto">
          <a:xfrm>
            <a:off x="4376517" y="1387275"/>
            <a:ext cx="1631072" cy="2285766"/>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en-US" smtClean="0"/>
              <a:t>28/10/2019</a:t>
            </a:r>
            <a:endParaRPr lang="fr-BE"/>
          </a:p>
        </p:txBody>
      </p:sp>
      <p:pic>
        <p:nvPicPr>
          <p:cNvPr id="4" name="Picture 8" descr="s97_10537_small"/>
          <p:cNvPicPr>
            <a:picLocks noChangeAspect="1" noChangeArrowheads="1"/>
          </p:cNvPicPr>
          <p:nvPr/>
        </p:nvPicPr>
        <p:blipFill>
          <a:blip r:embed="rId3" cstate="print"/>
          <a:srcRect b="6038"/>
          <a:stretch>
            <a:fillRect/>
          </a:stretch>
        </p:blipFill>
        <p:spPr bwMode="auto">
          <a:xfrm>
            <a:off x="6097686" y="1589040"/>
            <a:ext cx="3005263" cy="2125882"/>
          </a:xfrm>
          <a:prstGeom prst="rect">
            <a:avLst/>
          </a:prstGeom>
          <a:noFill/>
          <a:ln w="9525">
            <a:noFill/>
            <a:miter lim="800000"/>
            <a:headEnd/>
            <a:tailEnd/>
          </a:ln>
        </p:spPr>
      </p:pic>
      <p:sp>
        <p:nvSpPr>
          <p:cNvPr id="5" name="Oval 9"/>
          <p:cNvSpPr>
            <a:spLocks noChangeArrowheads="1"/>
          </p:cNvSpPr>
          <p:nvPr/>
        </p:nvSpPr>
        <p:spPr bwMode="auto">
          <a:xfrm>
            <a:off x="7154043" y="2306018"/>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pitchFamily="18" charset="0"/>
            </a:endParaRPr>
          </a:p>
        </p:txBody>
      </p:sp>
      <p:sp>
        <p:nvSpPr>
          <p:cNvPr id="10" name="Espace réservé du contenu 2"/>
          <p:cNvSpPr txBox="1">
            <a:spLocks/>
          </p:cNvSpPr>
          <p:nvPr/>
        </p:nvSpPr>
        <p:spPr>
          <a:xfrm>
            <a:off x="395535" y="914385"/>
            <a:ext cx="8383731" cy="4211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Symbol" panose="05050102010706020507" pitchFamily="18" charset="2"/>
              <a:buChar char="Þ"/>
            </a:pPr>
            <a:r>
              <a:rPr lang="en-GB" sz="2000" dirty="0" err="1" smtClean="0">
                <a:solidFill>
                  <a:srgbClr val="153449"/>
                </a:solidFill>
              </a:rPr>
              <a:t>Expériences</a:t>
            </a:r>
            <a:r>
              <a:rPr lang="en-GB" sz="2000" dirty="0" smtClean="0">
                <a:solidFill>
                  <a:srgbClr val="153449"/>
                </a:solidFill>
              </a:rPr>
              <a:t> </a:t>
            </a:r>
            <a:r>
              <a:rPr lang="en-GB" sz="2000" dirty="0" err="1" smtClean="0">
                <a:solidFill>
                  <a:srgbClr val="153449"/>
                </a:solidFill>
              </a:rPr>
              <a:t>dans</a:t>
            </a:r>
            <a:r>
              <a:rPr lang="en-GB" sz="2000" dirty="0" smtClean="0">
                <a:solidFill>
                  <a:srgbClr val="153449"/>
                </a:solidFill>
              </a:rPr>
              <a:t> </a:t>
            </a:r>
            <a:r>
              <a:rPr lang="en-GB" sz="2000" dirty="0" err="1" smtClean="0">
                <a:solidFill>
                  <a:srgbClr val="153449"/>
                </a:solidFill>
              </a:rPr>
              <a:t>l’espace</a:t>
            </a:r>
            <a:r>
              <a:rPr lang="en-GB" sz="2000" dirty="0">
                <a:solidFill>
                  <a:srgbClr val="153449"/>
                </a:solidFill>
              </a:rPr>
              <a:t> </a:t>
            </a:r>
            <a:r>
              <a:rPr lang="en-GB" sz="2000" dirty="0" smtClean="0">
                <a:solidFill>
                  <a:srgbClr val="153449"/>
                </a:solidFill>
              </a:rPr>
              <a:t>et </a:t>
            </a:r>
            <a:r>
              <a:rPr lang="en-GB" sz="2000" dirty="0" err="1" smtClean="0">
                <a:solidFill>
                  <a:srgbClr val="153449"/>
                </a:solidFill>
              </a:rPr>
              <a:t>télescopes</a:t>
            </a:r>
            <a:r>
              <a:rPr lang="en-GB" sz="2000" dirty="0" smtClean="0">
                <a:solidFill>
                  <a:srgbClr val="153449"/>
                </a:solidFill>
              </a:rPr>
              <a:t> sur </a:t>
            </a:r>
            <a:r>
              <a:rPr lang="en-GB" sz="2000" dirty="0" err="1" smtClean="0">
                <a:solidFill>
                  <a:srgbClr val="153449"/>
                </a:solidFill>
              </a:rPr>
              <a:t>terre</a:t>
            </a:r>
            <a:r>
              <a:rPr lang="en-GB" sz="2000" dirty="0" smtClean="0">
                <a:solidFill>
                  <a:srgbClr val="153449"/>
                </a:solidFill>
              </a:rPr>
              <a:t>… </a:t>
            </a:r>
            <a:r>
              <a:rPr lang="en-GB" sz="2000" dirty="0" err="1" smtClean="0">
                <a:solidFill>
                  <a:srgbClr val="153449"/>
                </a:solidFill>
              </a:rPr>
              <a:t>mais</a:t>
            </a:r>
            <a:r>
              <a:rPr lang="en-GB" sz="2000" dirty="0" smtClean="0">
                <a:solidFill>
                  <a:srgbClr val="153449"/>
                </a:solidFill>
              </a:rPr>
              <a:t> </a:t>
            </a:r>
            <a:r>
              <a:rPr lang="en-GB" sz="2000" dirty="0" err="1" smtClean="0">
                <a:solidFill>
                  <a:srgbClr val="153449"/>
                </a:solidFill>
              </a:rPr>
              <a:t>aussi</a:t>
            </a:r>
            <a:r>
              <a:rPr lang="en-GB" sz="2000" dirty="0" smtClean="0">
                <a:solidFill>
                  <a:srgbClr val="153449"/>
                </a:solidFill>
              </a:rPr>
              <a:t> </a:t>
            </a:r>
            <a:r>
              <a:rPr lang="en-GB" sz="2000" dirty="0" err="1" smtClean="0">
                <a:solidFill>
                  <a:srgbClr val="153449"/>
                </a:solidFill>
              </a:rPr>
              <a:t>accélérateurs</a:t>
            </a:r>
            <a:endParaRPr lang="en-GB" sz="2000" dirty="0" smtClean="0">
              <a:solidFill>
                <a:srgbClr val="153449"/>
              </a:solidFill>
            </a:endParaRPr>
          </a:p>
          <a:p>
            <a:pPr>
              <a:buFont typeface="Symbol" panose="05050102010706020507" pitchFamily="18" charset="2"/>
              <a:buChar char="Þ"/>
            </a:pPr>
            <a:endParaRPr lang="en-GB" dirty="0">
              <a:solidFill>
                <a:srgbClr val="C00000"/>
              </a:solidFill>
            </a:endParaRPr>
          </a:p>
        </p:txBody>
      </p:sp>
      <p:sp>
        <p:nvSpPr>
          <p:cNvPr id="11" name="ZoneTexte 10"/>
          <p:cNvSpPr txBox="1"/>
          <p:nvPr/>
        </p:nvSpPr>
        <p:spPr>
          <a:xfrm>
            <a:off x="6097686" y="1567845"/>
            <a:ext cx="3352800" cy="646331"/>
          </a:xfrm>
          <a:prstGeom prst="rect">
            <a:avLst/>
          </a:prstGeom>
          <a:noFill/>
        </p:spPr>
        <p:txBody>
          <a:bodyPr wrap="square" rtlCol="0">
            <a:spAutoFit/>
          </a:bodyPr>
          <a:lstStyle/>
          <a:p>
            <a:r>
              <a:rPr lang="en-GB" dirty="0" smtClean="0">
                <a:solidFill>
                  <a:schemeClr val="bg1"/>
                </a:solidFill>
              </a:rPr>
              <a:t>AMS sur la station </a:t>
            </a:r>
            <a:r>
              <a:rPr lang="en-GB" dirty="0" err="1" smtClean="0">
                <a:solidFill>
                  <a:schemeClr val="bg1"/>
                </a:solidFill>
              </a:rPr>
              <a:t>spatiale</a:t>
            </a:r>
            <a:r>
              <a:rPr lang="en-GB" dirty="0" smtClean="0">
                <a:solidFill>
                  <a:schemeClr val="bg1"/>
                </a:solidFill>
              </a:rPr>
              <a:t> </a:t>
            </a:r>
            <a:r>
              <a:rPr lang="en-GB" dirty="0" err="1" smtClean="0">
                <a:solidFill>
                  <a:schemeClr val="bg1"/>
                </a:solidFill>
              </a:rPr>
              <a:t>internationale</a:t>
            </a:r>
            <a:endParaRPr lang="en-GB" dirty="0">
              <a:solidFill>
                <a:schemeClr val="bg1"/>
              </a:solidFill>
            </a:endParaRPr>
          </a:p>
        </p:txBody>
      </p:sp>
      <p:cxnSp>
        <p:nvCxnSpPr>
          <p:cNvPr id="13" name="Connecteur droit avec flèche 12"/>
          <p:cNvCxnSpPr/>
          <p:nvPr/>
        </p:nvCxnSpPr>
        <p:spPr>
          <a:xfrm rot="10800000" flipH="1" flipV="1">
            <a:off x="5537448" y="2492896"/>
            <a:ext cx="1733932" cy="7200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e 16"/>
          <p:cNvGrpSpPr/>
          <p:nvPr/>
        </p:nvGrpSpPr>
        <p:grpSpPr>
          <a:xfrm>
            <a:off x="5292080" y="4030926"/>
            <a:ext cx="3174293" cy="2380720"/>
            <a:chOff x="755576" y="4149081"/>
            <a:chExt cx="3174293" cy="2380720"/>
          </a:xfrm>
        </p:grpSpPr>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149081"/>
              <a:ext cx="3174293" cy="2380720"/>
            </a:xfrm>
            <a:prstGeom prst="rect">
              <a:avLst/>
            </a:prstGeom>
          </p:spPr>
        </p:pic>
        <p:sp>
          <p:nvSpPr>
            <p:cNvPr id="14" name="ZoneTexte 13"/>
            <p:cNvSpPr txBox="1"/>
            <p:nvPr/>
          </p:nvSpPr>
          <p:spPr>
            <a:xfrm>
              <a:off x="755576" y="4221088"/>
              <a:ext cx="2894382" cy="369332"/>
            </a:xfrm>
            <a:prstGeom prst="rect">
              <a:avLst/>
            </a:prstGeom>
            <a:noFill/>
          </p:spPr>
          <p:txBody>
            <a:bodyPr wrap="none" rtlCol="0">
              <a:spAutoFit/>
            </a:bodyPr>
            <a:lstStyle/>
            <a:p>
              <a:r>
                <a:rPr lang="en-GB" dirty="0" smtClean="0"/>
                <a:t>Construction de LSST au Chili</a:t>
              </a:r>
              <a:endParaRPr lang="en-GB" dirty="0"/>
            </a:p>
          </p:txBody>
        </p:sp>
      </p:grpSp>
      <p:grpSp>
        <p:nvGrpSpPr>
          <p:cNvPr id="18" name="Groupe 17"/>
          <p:cNvGrpSpPr/>
          <p:nvPr/>
        </p:nvGrpSpPr>
        <p:grpSpPr>
          <a:xfrm>
            <a:off x="184940" y="3579847"/>
            <a:ext cx="4402460" cy="2747136"/>
            <a:chOff x="4499992" y="3759898"/>
            <a:chExt cx="4402460" cy="2747136"/>
          </a:xfrm>
        </p:grpSpPr>
        <p:pic>
          <p:nvPicPr>
            <p:cNvPr id="6" name="Picture 4" descr="https://www.lsst.org/sites/default/files/styles/galleryformatter_slide/public/photogallery/Facility_CU_Nite-full.jpg?itok=ow0mopb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759898"/>
              <a:ext cx="4402460" cy="2747136"/>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4587400" y="3841645"/>
              <a:ext cx="604653" cy="369332"/>
            </a:xfrm>
            <a:prstGeom prst="rect">
              <a:avLst/>
            </a:prstGeom>
            <a:noFill/>
          </p:spPr>
          <p:txBody>
            <a:bodyPr wrap="none" rtlCol="0">
              <a:spAutoFit/>
            </a:bodyPr>
            <a:lstStyle/>
            <a:p>
              <a:r>
                <a:rPr lang="en-GB" dirty="0" smtClean="0">
                  <a:solidFill>
                    <a:schemeClr val="bg1"/>
                  </a:solidFill>
                </a:rPr>
                <a:t>LSST</a:t>
              </a:r>
              <a:endParaRPr lang="en-GB" dirty="0">
                <a:solidFill>
                  <a:schemeClr val="bg1"/>
                </a:solidFill>
              </a:endParaRPr>
            </a:p>
          </p:txBody>
        </p:sp>
      </p:grpSp>
      <p:sp>
        <p:nvSpPr>
          <p:cNvPr id="16" name="ZoneTexte 15"/>
          <p:cNvSpPr txBox="1"/>
          <p:nvPr/>
        </p:nvSpPr>
        <p:spPr>
          <a:xfrm>
            <a:off x="107504" y="1784310"/>
            <a:ext cx="4281088" cy="646331"/>
          </a:xfrm>
          <a:prstGeom prst="rect">
            <a:avLst/>
          </a:prstGeom>
          <a:noFill/>
        </p:spPr>
        <p:txBody>
          <a:bodyPr wrap="square" rtlCol="0">
            <a:spAutoFit/>
          </a:bodyPr>
          <a:lstStyle/>
          <a:p>
            <a:r>
              <a:rPr lang="en-GB" dirty="0" err="1">
                <a:solidFill>
                  <a:srgbClr val="C00000"/>
                </a:solidFill>
              </a:rPr>
              <a:t>D</a:t>
            </a:r>
            <a:r>
              <a:rPr lang="en-GB" dirty="0" err="1" smtClean="0">
                <a:solidFill>
                  <a:srgbClr val="C00000"/>
                </a:solidFill>
              </a:rPr>
              <a:t>étecter</a:t>
            </a:r>
            <a:r>
              <a:rPr lang="en-GB" dirty="0" smtClean="0">
                <a:solidFill>
                  <a:srgbClr val="C00000"/>
                </a:solidFill>
              </a:rPr>
              <a:t> des </a:t>
            </a:r>
            <a:r>
              <a:rPr lang="en-GB" dirty="0" err="1" smtClean="0">
                <a:solidFill>
                  <a:srgbClr val="C00000"/>
                </a:solidFill>
              </a:rPr>
              <a:t>particules</a:t>
            </a:r>
            <a:r>
              <a:rPr lang="en-GB" dirty="0" smtClean="0">
                <a:solidFill>
                  <a:srgbClr val="C00000"/>
                </a:solidFill>
              </a:rPr>
              <a:t> de </a:t>
            </a:r>
            <a:r>
              <a:rPr lang="en-GB" dirty="0" err="1" smtClean="0">
                <a:solidFill>
                  <a:srgbClr val="C00000"/>
                </a:solidFill>
              </a:rPr>
              <a:t>matière</a:t>
            </a:r>
            <a:r>
              <a:rPr lang="en-GB" dirty="0" smtClean="0">
                <a:solidFill>
                  <a:srgbClr val="C00000"/>
                </a:solidFill>
              </a:rPr>
              <a:t> noire </a:t>
            </a:r>
          </a:p>
          <a:p>
            <a:r>
              <a:rPr lang="en-GB" dirty="0" smtClean="0">
                <a:solidFill>
                  <a:srgbClr val="C00000"/>
                </a:solidFill>
              </a:rPr>
              <a:t>et </a:t>
            </a:r>
            <a:r>
              <a:rPr lang="en-GB" dirty="0" err="1" smtClean="0">
                <a:solidFill>
                  <a:srgbClr val="C00000"/>
                </a:solidFill>
              </a:rPr>
              <a:t>caractériser</a:t>
            </a:r>
            <a:r>
              <a:rPr lang="en-GB" dirty="0" smtClean="0">
                <a:solidFill>
                  <a:srgbClr val="C00000"/>
                </a:solidFill>
              </a:rPr>
              <a:t> la </a:t>
            </a:r>
            <a:r>
              <a:rPr lang="en-GB" dirty="0" err="1" smtClean="0">
                <a:solidFill>
                  <a:srgbClr val="C00000"/>
                </a:solidFill>
              </a:rPr>
              <a:t>matière</a:t>
            </a:r>
            <a:r>
              <a:rPr lang="en-GB" dirty="0" smtClean="0">
                <a:solidFill>
                  <a:srgbClr val="C00000"/>
                </a:solidFill>
              </a:rPr>
              <a:t> noire</a:t>
            </a:r>
            <a:endParaRPr lang="en-GB" dirty="0">
              <a:solidFill>
                <a:srgbClr val="C00000"/>
              </a:solidFill>
            </a:endParaRPr>
          </a:p>
        </p:txBody>
      </p:sp>
      <p:sp>
        <p:nvSpPr>
          <p:cNvPr id="19" name="ZoneTexte 18"/>
          <p:cNvSpPr txBox="1"/>
          <p:nvPr/>
        </p:nvSpPr>
        <p:spPr>
          <a:xfrm>
            <a:off x="3767909" y="2635912"/>
            <a:ext cx="620683" cy="369332"/>
          </a:xfrm>
          <a:prstGeom prst="rect">
            <a:avLst/>
          </a:prstGeom>
          <a:noFill/>
        </p:spPr>
        <p:txBody>
          <a:bodyPr wrap="none" rtlCol="0">
            <a:spAutoFit/>
          </a:bodyPr>
          <a:lstStyle/>
          <a:p>
            <a:r>
              <a:rPr lang="en-GB" dirty="0" smtClean="0"/>
              <a:t>AMS</a:t>
            </a:r>
            <a:endParaRPr lang="en-GB" dirty="0"/>
          </a:p>
        </p:txBody>
      </p:sp>
      <p:sp>
        <p:nvSpPr>
          <p:cNvPr id="20" name="Espace réservé du pied de page 19"/>
          <p:cNvSpPr>
            <a:spLocks noGrp="1"/>
          </p:cNvSpPr>
          <p:nvPr>
            <p:ph type="ftr" sz="quarter" idx="11"/>
          </p:nvPr>
        </p:nvSpPr>
        <p:spPr/>
        <p:txBody>
          <a:bodyPr/>
          <a:lstStyle/>
          <a:p>
            <a:r>
              <a:rPr lang="fr-BE" smtClean="0"/>
              <a:t>Edwige Tournefier</a:t>
            </a:r>
            <a:endParaRPr lang="fr-BE" dirty="0"/>
          </a:p>
        </p:txBody>
      </p:sp>
      <p:sp>
        <p:nvSpPr>
          <p:cNvPr id="21" name="Espace réservé du numéro de diapositive 20"/>
          <p:cNvSpPr>
            <a:spLocks noGrp="1"/>
          </p:cNvSpPr>
          <p:nvPr>
            <p:ph type="sldNum" sz="quarter" idx="12"/>
          </p:nvPr>
        </p:nvSpPr>
        <p:spPr/>
        <p:txBody>
          <a:bodyPr/>
          <a:lstStyle/>
          <a:p>
            <a:fld id="{CF4668DC-857F-487D-BFFA-8C0CA5037977}" type="slidenum">
              <a:rPr lang="fr-BE" smtClean="0"/>
              <a:pPr/>
              <a:t>28</a:t>
            </a:fld>
            <a:endParaRPr lang="fr-BE"/>
          </a:p>
        </p:txBody>
      </p:sp>
      <p:sp>
        <p:nvSpPr>
          <p:cNvPr id="22" name="Titre 3"/>
          <p:cNvSpPr>
            <a:spLocks noGrp="1"/>
          </p:cNvSpPr>
          <p:nvPr>
            <p:ph type="title"/>
          </p:nvPr>
        </p:nvSpPr>
        <p:spPr>
          <a:xfrm>
            <a:off x="3347864" y="68400"/>
            <a:ext cx="5583736" cy="450000"/>
          </a:xfrm>
        </p:spPr>
        <p:txBody>
          <a:bodyPr>
            <a:noAutofit/>
          </a:bodyPr>
          <a:lstStyle/>
          <a:p>
            <a:r>
              <a:rPr lang="fr-FR" dirty="0" smtClean="0"/>
              <a:t>Matière noire et énergie noire</a:t>
            </a:r>
            <a:endParaRPr lang="fr-FR" dirty="0"/>
          </a:p>
        </p:txBody>
      </p:sp>
    </p:spTree>
    <p:extLst>
      <p:ext uri="{BB962C8B-B14F-4D97-AF65-F5344CB8AC3E}">
        <p14:creationId xmlns:p14="http://schemas.microsoft.com/office/powerpoint/2010/main" val="3027057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smtClean="0"/>
              <a:t>28/10/2019</a:t>
            </a:r>
            <a:endParaRPr lang="fr-BE" dirty="0"/>
          </a:p>
        </p:txBody>
      </p:sp>
      <p:pic>
        <p:nvPicPr>
          <p:cNvPr id="3074" name="Picture 2" descr="https://www.cta-observatory.org/wp-content/themes/ctao/assets/img/CTA001_startseite_paranal_montage_bod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887439"/>
            <a:ext cx="7349770" cy="211762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3533471" y="3673478"/>
            <a:ext cx="4092531" cy="369332"/>
          </a:xfrm>
          <a:prstGeom prst="rect">
            <a:avLst/>
          </a:prstGeom>
          <a:noFill/>
        </p:spPr>
        <p:txBody>
          <a:bodyPr wrap="none" rtlCol="0">
            <a:spAutoFit/>
          </a:bodyPr>
          <a:lstStyle/>
          <a:p>
            <a:r>
              <a:rPr lang="fr-FR" dirty="0"/>
              <a:t>CTA en construction au Chili et à La </a:t>
            </a:r>
            <a:r>
              <a:rPr lang="fr-FR" dirty="0" smtClean="0"/>
              <a:t>Palma</a:t>
            </a:r>
            <a:endParaRPr lang="fr-FR" dirty="0"/>
          </a:p>
        </p:txBody>
      </p:sp>
      <p:sp>
        <p:nvSpPr>
          <p:cNvPr id="11" name="Espace réservé du contenu 2"/>
          <p:cNvSpPr txBox="1">
            <a:spLocks/>
          </p:cNvSpPr>
          <p:nvPr/>
        </p:nvSpPr>
        <p:spPr>
          <a:xfrm>
            <a:off x="221499" y="819897"/>
            <a:ext cx="8773009" cy="8648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Symbol" panose="05050102010706020507" pitchFamily="18" charset="2"/>
              <a:buChar char="Þ"/>
            </a:pPr>
            <a:r>
              <a:rPr lang="fr-FR" sz="2400" dirty="0" smtClean="0">
                <a:solidFill>
                  <a:srgbClr val="153449"/>
                </a:solidFill>
                <a:sym typeface="Symbol" panose="05050102010706020507" pitchFamily="18" charset="2"/>
              </a:rPr>
              <a:t>Télescopes et interféromètre laser géant</a:t>
            </a:r>
          </a:p>
          <a:p>
            <a:pPr marL="0" indent="0">
              <a:buNone/>
            </a:pPr>
            <a:r>
              <a:rPr lang="fr-FR" sz="2400" dirty="0" smtClean="0">
                <a:solidFill>
                  <a:srgbClr val="C00000"/>
                </a:solidFill>
                <a:sym typeface="Symbol" panose="05050102010706020507" pitchFamily="18" charset="2"/>
              </a:rPr>
              <a:t> 	Détecter les </a:t>
            </a:r>
            <a:r>
              <a:rPr lang="fr-FR" sz="2400" dirty="0">
                <a:solidFill>
                  <a:srgbClr val="C00000"/>
                </a:solidFill>
                <a:sym typeface="Symbol" panose="05050102010706020507" pitchFamily="18" charset="2"/>
              </a:rPr>
              <a:t>rayons cosmiques et </a:t>
            </a:r>
            <a:r>
              <a:rPr lang="fr-FR" sz="2400" dirty="0" smtClean="0">
                <a:solidFill>
                  <a:srgbClr val="C00000"/>
                </a:solidFill>
                <a:sym typeface="Symbol" panose="05050102010706020507" pitchFamily="18" charset="2"/>
              </a:rPr>
              <a:t>les ondes gravitationnelles</a:t>
            </a:r>
            <a:endParaRPr lang="fr-FR" sz="2400" dirty="0">
              <a:solidFill>
                <a:srgbClr val="C00000"/>
              </a:solidFill>
              <a:sym typeface="Symbol" panose="05050102010706020507" pitchFamily="18" charset="2"/>
            </a:endParaRPr>
          </a:p>
        </p:txBody>
      </p:sp>
      <p:pic>
        <p:nvPicPr>
          <p:cNvPr id="12" name="Picture 17" descr="aerial"/>
          <p:cNvPicPr>
            <a:picLocks noChangeAspect="1" noChangeArrowheads="1"/>
          </p:cNvPicPr>
          <p:nvPr/>
        </p:nvPicPr>
        <p:blipFill>
          <a:blip r:embed="rId3" cstate="print"/>
          <a:srcRect/>
          <a:stretch>
            <a:fillRect/>
          </a:stretch>
        </p:blipFill>
        <p:spPr bwMode="auto">
          <a:xfrm>
            <a:off x="785242" y="4160941"/>
            <a:ext cx="6840760" cy="2223247"/>
          </a:xfrm>
          <a:prstGeom prst="rect">
            <a:avLst/>
          </a:prstGeom>
          <a:noFill/>
        </p:spPr>
      </p:pic>
      <p:sp>
        <p:nvSpPr>
          <p:cNvPr id="3" name="ZoneTexte 2"/>
          <p:cNvSpPr txBox="1"/>
          <p:nvPr/>
        </p:nvSpPr>
        <p:spPr>
          <a:xfrm>
            <a:off x="6106228" y="5987018"/>
            <a:ext cx="1424429" cy="369332"/>
          </a:xfrm>
          <a:prstGeom prst="rect">
            <a:avLst/>
          </a:prstGeom>
          <a:noFill/>
        </p:spPr>
        <p:txBody>
          <a:bodyPr wrap="none" rtlCol="0">
            <a:spAutoFit/>
          </a:bodyPr>
          <a:lstStyle/>
          <a:p>
            <a:r>
              <a:rPr lang="en-GB" dirty="0" smtClean="0"/>
              <a:t>Virgo à </a:t>
            </a:r>
            <a:r>
              <a:rPr lang="en-GB" dirty="0" err="1" smtClean="0"/>
              <a:t>Pise</a:t>
            </a:r>
            <a:endParaRPr lang="en-GB" dirty="0"/>
          </a:p>
        </p:txBody>
      </p:sp>
      <p:pic>
        <p:nvPicPr>
          <p:cNvPr id="13" name="Picture 3"/>
          <p:cNvPicPr>
            <a:picLocks noChangeAspect="1" noChangeArrowheads="1"/>
          </p:cNvPicPr>
          <p:nvPr/>
        </p:nvPicPr>
        <p:blipFill>
          <a:blip r:embed="rId4" cstate="print"/>
          <a:srcRect/>
          <a:stretch>
            <a:fillRect/>
          </a:stretch>
        </p:blipFill>
        <p:spPr bwMode="auto">
          <a:xfrm>
            <a:off x="746916" y="3523760"/>
            <a:ext cx="2014540" cy="1090646"/>
          </a:xfrm>
          <a:prstGeom prst="rect">
            <a:avLst/>
          </a:prstGeom>
          <a:noFill/>
          <a:ln w="9525">
            <a:noFill/>
            <a:miter lim="800000"/>
            <a:headEnd/>
            <a:tailEnd/>
          </a:ln>
        </p:spPr>
      </p:pic>
      <p:sp>
        <p:nvSpPr>
          <p:cNvPr id="6" name="Espace réservé du pied de page 5"/>
          <p:cNvSpPr>
            <a:spLocks noGrp="1"/>
          </p:cNvSpPr>
          <p:nvPr>
            <p:ph type="ftr" sz="quarter" idx="11"/>
          </p:nvPr>
        </p:nvSpPr>
        <p:spPr/>
        <p:txBody>
          <a:bodyPr/>
          <a:lstStyle/>
          <a:p>
            <a:r>
              <a:rPr lang="fr-BE" smtClean="0"/>
              <a:t>Edwige Tournefier</a:t>
            </a:r>
            <a:endParaRPr lang="fr-BE" dirty="0" smtClean="0"/>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29</a:t>
            </a:fld>
            <a:endParaRPr lang="fr-BE" dirty="0"/>
          </a:p>
        </p:txBody>
      </p:sp>
      <p:sp>
        <p:nvSpPr>
          <p:cNvPr id="14" name="Titre 3"/>
          <p:cNvSpPr>
            <a:spLocks noGrp="1"/>
          </p:cNvSpPr>
          <p:nvPr>
            <p:ph type="title"/>
          </p:nvPr>
        </p:nvSpPr>
        <p:spPr>
          <a:xfrm>
            <a:off x="3347864" y="68400"/>
            <a:ext cx="5583736" cy="450000"/>
          </a:xfrm>
        </p:spPr>
        <p:txBody>
          <a:bodyPr>
            <a:normAutofit fontScale="90000"/>
          </a:bodyPr>
          <a:lstStyle/>
          <a:p>
            <a:r>
              <a:rPr lang="fr-FR" dirty="0" smtClean="0"/>
              <a:t>Phénomènes violents de l’Univers</a:t>
            </a:r>
            <a:endParaRPr lang="fr-FR" dirty="0"/>
          </a:p>
        </p:txBody>
      </p:sp>
      <p:pic>
        <p:nvPicPr>
          <p:cNvPr id="15" name="Picture 2" descr="http://1.bp.blogspot.com/-kqDtz3hP_d0/ToiJU9YnLAI/AAAAAAAADzc/fKi_vclF808/s1600/nob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4087939"/>
            <a:ext cx="784696" cy="73927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746677" y="4207723"/>
            <a:ext cx="4993675" cy="369332"/>
          </a:xfrm>
          <a:prstGeom prst="rect">
            <a:avLst/>
          </a:prstGeom>
          <a:noFill/>
        </p:spPr>
        <p:txBody>
          <a:bodyPr wrap="none" rtlCol="0">
            <a:spAutoFit/>
          </a:bodyPr>
          <a:lstStyle/>
          <a:p>
            <a:r>
              <a:rPr lang="en-GB" dirty="0" err="1" smtClean="0"/>
              <a:t>Découverte</a:t>
            </a:r>
            <a:r>
              <a:rPr lang="en-GB" dirty="0" smtClean="0"/>
              <a:t> des </a:t>
            </a:r>
            <a:r>
              <a:rPr lang="en-GB" dirty="0" err="1" smtClean="0"/>
              <a:t>ondes</a:t>
            </a:r>
            <a:r>
              <a:rPr lang="en-GB" dirty="0" smtClean="0"/>
              <a:t> </a:t>
            </a:r>
            <a:r>
              <a:rPr lang="en-GB" dirty="0" err="1" smtClean="0"/>
              <a:t>gravitationelles</a:t>
            </a:r>
            <a:r>
              <a:rPr lang="en-GB" dirty="0" smtClean="0"/>
              <a:t> </a:t>
            </a:r>
            <a:r>
              <a:rPr lang="en-GB" dirty="0" err="1" smtClean="0"/>
              <a:t>en</a:t>
            </a:r>
            <a:r>
              <a:rPr lang="en-GB" dirty="0" smtClean="0"/>
              <a:t> 2016</a:t>
            </a:r>
            <a:endParaRPr lang="en-GB" dirty="0"/>
          </a:p>
        </p:txBody>
      </p:sp>
    </p:spTree>
    <p:extLst>
      <p:ext uri="{BB962C8B-B14F-4D97-AF65-F5344CB8AC3E}">
        <p14:creationId xmlns:p14="http://schemas.microsoft.com/office/powerpoint/2010/main" val="3204736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r>
              <a:rPr lang="fr-FR" dirty="0"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3</a:t>
            </a:fld>
            <a:endParaRPr lang="fr-FR" dirty="0"/>
          </a:p>
        </p:txBody>
      </p:sp>
      <p:pic>
        <p:nvPicPr>
          <p:cNvPr id="11" name="Espace réservé du contenu 4" descr="Lapp_0.jpg"/>
          <p:cNvPicPr>
            <a:picLocks noChangeAspect="1"/>
          </p:cNvPicPr>
          <p:nvPr/>
        </p:nvPicPr>
        <p:blipFill>
          <a:blip r:embed="rId3" cstate="print"/>
          <a:stretch>
            <a:fillRect/>
          </a:stretch>
        </p:blipFill>
        <p:spPr>
          <a:xfrm>
            <a:off x="6489015" y="1204688"/>
            <a:ext cx="2331457" cy="1548087"/>
          </a:xfrm>
          <a:prstGeom prst="rect">
            <a:avLst/>
          </a:prstGeom>
          <a:effectLst/>
        </p:spPr>
      </p:pic>
      <p:pic>
        <p:nvPicPr>
          <p:cNvPr id="12" name="Image 6" descr="Lapp_2.jpg"/>
          <p:cNvPicPr>
            <a:picLocks noChangeAspect="1"/>
          </p:cNvPicPr>
          <p:nvPr/>
        </p:nvPicPr>
        <p:blipFill>
          <a:blip r:embed="rId4" cstate="print"/>
          <a:srcRect/>
          <a:stretch>
            <a:fillRect/>
          </a:stretch>
        </p:blipFill>
        <p:spPr bwMode="auto">
          <a:xfrm>
            <a:off x="6347947" y="3236566"/>
            <a:ext cx="2472525" cy="1354944"/>
          </a:xfrm>
          <a:prstGeom prst="rect">
            <a:avLst/>
          </a:prstGeom>
          <a:ln>
            <a:noFill/>
          </a:ln>
          <a:effectLst/>
        </p:spPr>
      </p:pic>
      <p:sp>
        <p:nvSpPr>
          <p:cNvPr id="3" name="Flèche vers le bas 2"/>
          <p:cNvSpPr/>
          <p:nvPr/>
        </p:nvSpPr>
        <p:spPr>
          <a:xfrm>
            <a:off x="364593" y="969542"/>
            <a:ext cx="432048" cy="5306087"/>
          </a:xfrm>
          <a:prstGeom prst="downArrow">
            <a:avLst/>
          </a:prstGeom>
          <a:solidFill>
            <a:srgbClr val="173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8" name="Groupe 27"/>
          <p:cNvGrpSpPr/>
          <p:nvPr/>
        </p:nvGrpSpPr>
        <p:grpSpPr>
          <a:xfrm>
            <a:off x="404339" y="1172475"/>
            <a:ext cx="3051537" cy="438049"/>
            <a:chOff x="332331" y="1168911"/>
            <a:chExt cx="3051537" cy="438049"/>
          </a:xfrm>
        </p:grpSpPr>
        <p:sp>
          <p:nvSpPr>
            <p:cNvPr id="8" name="Espace réservé du contenu 57"/>
            <p:cNvSpPr txBox="1">
              <a:spLocks/>
            </p:cNvSpPr>
            <p:nvPr/>
          </p:nvSpPr>
          <p:spPr bwMode="auto">
            <a:xfrm>
              <a:off x="771159" y="1168911"/>
              <a:ext cx="2612709" cy="4380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800" b="1" dirty="0" smtClean="0"/>
                <a:t>1976</a:t>
              </a:r>
              <a:r>
                <a:rPr lang="fr-FR" sz="1800" dirty="0" smtClean="0"/>
                <a:t> </a:t>
              </a:r>
              <a:r>
                <a:rPr lang="fr-FR" sz="1800" dirty="0"/>
                <a:t>: création du </a:t>
              </a:r>
              <a:r>
                <a:rPr lang="fr-FR" sz="1800" dirty="0" smtClean="0"/>
                <a:t>LAPP</a:t>
              </a:r>
            </a:p>
          </p:txBody>
        </p:sp>
        <p:sp>
          <p:nvSpPr>
            <p:cNvPr id="7" name="Ellipse 6"/>
            <p:cNvSpPr/>
            <p:nvPr/>
          </p:nvSpPr>
          <p:spPr>
            <a:xfrm>
              <a:off x="332331" y="1176856"/>
              <a:ext cx="360040" cy="360040"/>
            </a:xfrm>
            <a:prstGeom prst="ellipse">
              <a:avLst/>
            </a:prstGeom>
            <a:solidFill>
              <a:srgbClr val="1735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 name="Groupe 26"/>
          <p:cNvGrpSpPr/>
          <p:nvPr/>
        </p:nvGrpSpPr>
        <p:grpSpPr>
          <a:xfrm>
            <a:off x="400909" y="2092183"/>
            <a:ext cx="5971291" cy="607159"/>
            <a:chOff x="328901" y="2088619"/>
            <a:chExt cx="5971291" cy="607159"/>
          </a:xfrm>
        </p:grpSpPr>
        <p:sp>
          <p:nvSpPr>
            <p:cNvPr id="18" name="Ellipse 17"/>
            <p:cNvSpPr/>
            <p:nvPr/>
          </p:nvSpPr>
          <p:spPr>
            <a:xfrm>
              <a:off x="328901" y="2253879"/>
              <a:ext cx="360040" cy="360040"/>
            </a:xfrm>
            <a:prstGeom prst="ellipse">
              <a:avLst/>
            </a:prstGeom>
            <a:solidFill>
              <a:srgbClr val="1735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contenu 57"/>
            <p:cNvSpPr txBox="1">
              <a:spLocks/>
            </p:cNvSpPr>
            <p:nvPr/>
          </p:nvSpPr>
          <p:spPr bwMode="auto">
            <a:xfrm>
              <a:off x="771159" y="2088619"/>
              <a:ext cx="5529033" cy="6071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800" b="1" dirty="0"/>
                <a:t>Années 80 </a:t>
              </a:r>
              <a:r>
                <a:rPr lang="fr-FR" sz="1800" dirty="0"/>
                <a:t>: participation </a:t>
              </a:r>
              <a:r>
                <a:rPr lang="fr-FR" sz="1800" dirty="0" smtClean="0"/>
                <a:t>du LAPP à </a:t>
              </a:r>
              <a:r>
                <a:rPr lang="fr-FR" sz="1800" dirty="0"/>
                <a:t>des expériences </a:t>
              </a:r>
              <a:r>
                <a:rPr lang="fr-FR" sz="1800" dirty="0" smtClean="0"/>
                <a:t>historiques de physique des particules (CERN)</a:t>
              </a:r>
              <a:endParaRPr lang="fr-FR" sz="1800" dirty="0"/>
            </a:p>
          </p:txBody>
        </p:sp>
      </p:grpSp>
      <p:grpSp>
        <p:nvGrpSpPr>
          <p:cNvPr id="26" name="Groupe 25"/>
          <p:cNvGrpSpPr/>
          <p:nvPr/>
        </p:nvGrpSpPr>
        <p:grpSpPr>
          <a:xfrm>
            <a:off x="400909" y="3315198"/>
            <a:ext cx="5971291" cy="379308"/>
            <a:chOff x="328901" y="3311634"/>
            <a:chExt cx="5971291" cy="379308"/>
          </a:xfrm>
        </p:grpSpPr>
        <p:sp>
          <p:nvSpPr>
            <p:cNvPr id="20" name="Espace réservé du contenu 57"/>
            <p:cNvSpPr txBox="1">
              <a:spLocks/>
            </p:cNvSpPr>
            <p:nvPr/>
          </p:nvSpPr>
          <p:spPr bwMode="auto">
            <a:xfrm>
              <a:off x="771159" y="3311634"/>
              <a:ext cx="5529033" cy="3793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800" b="1" dirty="0"/>
                <a:t>1991</a:t>
              </a:r>
              <a:r>
                <a:rPr lang="fr-FR" sz="1800" dirty="0"/>
                <a:t> : </a:t>
              </a:r>
              <a:r>
                <a:rPr lang="fr-FR" sz="1800" dirty="0" smtClean="0"/>
                <a:t>agrandissement du LAPP</a:t>
              </a:r>
              <a:endParaRPr lang="fr-FR" sz="1800" dirty="0"/>
            </a:p>
          </p:txBody>
        </p:sp>
        <p:sp>
          <p:nvSpPr>
            <p:cNvPr id="23" name="Ellipse 22"/>
            <p:cNvSpPr/>
            <p:nvPr/>
          </p:nvSpPr>
          <p:spPr>
            <a:xfrm>
              <a:off x="328901" y="3330902"/>
              <a:ext cx="360040" cy="360040"/>
            </a:xfrm>
            <a:prstGeom prst="ellipse">
              <a:avLst/>
            </a:prstGeom>
            <a:solidFill>
              <a:srgbClr val="1735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 name="Groupe 24"/>
          <p:cNvGrpSpPr/>
          <p:nvPr/>
        </p:nvGrpSpPr>
        <p:grpSpPr>
          <a:xfrm>
            <a:off x="400909" y="4269818"/>
            <a:ext cx="5971291" cy="607159"/>
            <a:chOff x="328901" y="4266254"/>
            <a:chExt cx="5971291" cy="607159"/>
          </a:xfrm>
        </p:grpSpPr>
        <p:sp>
          <p:nvSpPr>
            <p:cNvPr id="21" name="Espace réservé du contenu 57"/>
            <p:cNvSpPr txBox="1">
              <a:spLocks/>
            </p:cNvSpPr>
            <p:nvPr/>
          </p:nvSpPr>
          <p:spPr bwMode="auto">
            <a:xfrm>
              <a:off x="771159" y="4266254"/>
              <a:ext cx="5529033" cy="6071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800" b="1" dirty="0"/>
                <a:t>Années 90 </a:t>
              </a:r>
              <a:r>
                <a:rPr lang="fr-FR" sz="1800" dirty="0"/>
                <a:t>: </a:t>
              </a:r>
              <a:r>
                <a:rPr lang="fr-FR" sz="1800" dirty="0" smtClean="0"/>
                <a:t>nouveaux domaines de recherche et nouvelles expériences</a:t>
              </a:r>
              <a:endParaRPr lang="fr-FR" sz="1800" dirty="0"/>
            </a:p>
          </p:txBody>
        </p:sp>
        <p:sp>
          <p:nvSpPr>
            <p:cNvPr id="24" name="Ellipse 23"/>
            <p:cNvSpPr/>
            <p:nvPr/>
          </p:nvSpPr>
          <p:spPr>
            <a:xfrm>
              <a:off x="328901" y="4389813"/>
              <a:ext cx="360040" cy="360040"/>
            </a:xfrm>
            <a:prstGeom prst="ellipse">
              <a:avLst/>
            </a:prstGeom>
            <a:solidFill>
              <a:srgbClr val="1735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e 8"/>
          <p:cNvGrpSpPr/>
          <p:nvPr/>
        </p:nvGrpSpPr>
        <p:grpSpPr>
          <a:xfrm>
            <a:off x="4046899" y="5075300"/>
            <a:ext cx="4773573" cy="1200329"/>
            <a:chOff x="4046899" y="5075300"/>
            <a:chExt cx="4773573" cy="1200329"/>
          </a:xfrm>
        </p:grpSpPr>
        <p:grpSp>
          <p:nvGrpSpPr>
            <p:cNvPr id="33" name="Groupe 32"/>
            <p:cNvGrpSpPr/>
            <p:nvPr/>
          </p:nvGrpSpPr>
          <p:grpSpPr>
            <a:xfrm>
              <a:off x="4046899" y="5075300"/>
              <a:ext cx="4773573" cy="1200329"/>
              <a:chOff x="4046899" y="5075300"/>
              <a:chExt cx="4773573" cy="1200329"/>
            </a:xfrm>
          </p:grpSpPr>
          <p:sp>
            <p:nvSpPr>
              <p:cNvPr id="13" name="Rectangle 12"/>
              <p:cNvSpPr/>
              <p:nvPr/>
            </p:nvSpPr>
            <p:spPr>
              <a:xfrm>
                <a:off x="4046899" y="5075300"/>
                <a:ext cx="4773573" cy="1200329"/>
              </a:xfrm>
              <a:prstGeom prst="rect">
                <a:avLst/>
              </a:prstGeom>
              <a:solidFill>
                <a:srgbClr val="776761"/>
              </a:solidFill>
              <a:effectLst/>
            </p:spPr>
            <p:txBody>
              <a:bodyPr wrap="square">
                <a:spAutoFit/>
              </a:bodyPr>
              <a:lstStyle/>
              <a:p>
                <a:r>
                  <a:rPr lang="fr-FR" sz="1600" b="1" dirty="0" smtClean="0">
                    <a:solidFill>
                      <a:schemeClr val="bg1"/>
                    </a:solidFill>
                    <a:latin typeface="+mn-lt"/>
                  </a:rPr>
                  <a:t>Le LAPP associé à de grandes découvertes :</a:t>
                </a:r>
              </a:p>
              <a:p>
                <a:pPr marL="252000" lvl="1">
                  <a:tabLst>
                    <a:tab pos="536575" algn="l"/>
                  </a:tabLst>
                </a:pPr>
                <a:r>
                  <a:rPr lang="fr-FR" sz="1400" b="0" dirty="0" smtClean="0">
                    <a:solidFill>
                      <a:schemeClr val="bg1"/>
                    </a:solidFill>
                    <a:latin typeface="+mn-lt"/>
                  </a:rPr>
                  <a:t>Découverte des bosons Z et W (1983)</a:t>
                </a:r>
              </a:p>
              <a:p>
                <a:pPr marL="252000" lvl="1">
                  <a:tabLst>
                    <a:tab pos="536575" algn="l"/>
                  </a:tabLst>
                </a:pPr>
                <a:r>
                  <a:rPr lang="fr-FR" sz="1400" b="0" dirty="0" smtClean="0">
                    <a:solidFill>
                      <a:schemeClr val="bg1"/>
                    </a:solidFill>
                    <a:latin typeface="+mn-lt"/>
                  </a:rPr>
                  <a:t>Découverte du boson de </a:t>
                </a:r>
                <a:r>
                  <a:rPr lang="fr-FR" sz="1400" b="0" dirty="0" err="1" smtClean="0">
                    <a:solidFill>
                      <a:schemeClr val="bg1"/>
                    </a:solidFill>
                    <a:latin typeface="+mn-lt"/>
                  </a:rPr>
                  <a:t>Higgs</a:t>
                </a:r>
                <a:r>
                  <a:rPr lang="fr-FR" sz="1400" b="0" dirty="0" smtClean="0">
                    <a:solidFill>
                      <a:schemeClr val="bg1"/>
                    </a:solidFill>
                    <a:latin typeface="+mn-lt"/>
                  </a:rPr>
                  <a:t>  (2012)</a:t>
                </a:r>
              </a:p>
              <a:p>
                <a:pPr marL="252000" lvl="1">
                  <a:tabLst>
                    <a:tab pos="536575" algn="l"/>
                  </a:tabLst>
                </a:pPr>
                <a:r>
                  <a:rPr lang="fr-FR" sz="1400" b="0" dirty="0" smtClean="0">
                    <a:solidFill>
                      <a:schemeClr val="bg1"/>
                    </a:solidFill>
                    <a:latin typeface="+mn-lt"/>
                  </a:rPr>
                  <a:t>Les neutrinos oscillent et ont une masse (2015)</a:t>
                </a:r>
              </a:p>
              <a:p>
                <a:pPr marL="252000" lvl="1">
                  <a:tabLst>
                    <a:tab pos="536575" algn="l"/>
                  </a:tabLst>
                </a:pPr>
                <a:r>
                  <a:rPr lang="fr-FR" sz="1400" b="0" dirty="0" smtClean="0">
                    <a:solidFill>
                      <a:schemeClr val="bg1"/>
                    </a:solidFill>
                    <a:latin typeface="+mn-lt"/>
                  </a:rPr>
                  <a:t>Découverte des ondes gravitationnelles (2016)</a:t>
                </a:r>
              </a:p>
            </p:txBody>
          </p:sp>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952" y="5366583"/>
                <a:ext cx="199537" cy="199537"/>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951" y="5577285"/>
                <a:ext cx="199537" cy="199537"/>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950" y="6021288"/>
                <a:ext cx="199537" cy="199537"/>
              </a:xfrm>
              <a:prstGeom prst="rect">
                <a:avLst/>
              </a:prstGeom>
            </p:spPr>
          </p:pic>
        </p:grpSp>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5563" y="5799286"/>
              <a:ext cx="199537" cy="199537"/>
            </a:xfrm>
            <a:prstGeom prst="rect">
              <a:avLst/>
            </a:prstGeom>
          </p:spPr>
        </p:pic>
      </p:grpSp>
      <p:sp>
        <p:nvSpPr>
          <p:cNvPr id="14" name="Espace réservé de la date 13"/>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4" name="Titre 3"/>
          <p:cNvSpPr>
            <a:spLocks noGrp="1"/>
          </p:cNvSpPr>
          <p:nvPr>
            <p:ph type="title"/>
          </p:nvPr>
        </p:nvSpPr>
        <p:spPr/>
        <p:txBody>
          <a:bodyPr/>
          <a:lstStyle/>
          <a:p>
            <a:r>
              <a:rPr lang="fr-FR" dirty="0" smtClean="0"/>
              <a:t>Historique du LAPP</a:t>
            </a:r>
            <a:endParaRPr lang="fr-FR" dirty="0"/>
          </a:p>
        </p:txBody>
      </p:sp>
    </p:spTree>
    <p:extLst>
      <p:ext uri="{BB962C8B-B14F-4D97-AF65-F5344CB8AC3E}">
        <p14:creationId xmlns:p14="http://schemas.microsoft.com/office/powerpoint/2010/main" val="394845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fragnaud\Desktop\twepp\photos\ABBA_Car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43559" y="1034361"/>
            <a:ext cx="1853692" cy="1872208"/>
          </a:xfrm>
          <a:prstGeom prst="rect">
            <a:avLst/>
          </a:prstGeom>
          <a:noFill/>
          <a:extLst>
            <a:ext uri="{909E8E84-426E-40DD-AFC4-6F175D3DCCD1}">
              <a14:hiddenFill xmlns:a14="http://schemas.microsoft.com/office/drawing/2010/main">
                <a:solidFill>
                  <a:srgbClr val="FFFFFF"/>
                </a:solidFill>
              </a14:hiddenFill>
            </a:ext>
          </a:extLst>
        </p:spPr>
      </p:pic>
      <p:pic>
        <p:nvPicPr>
          <p:cNvPr id="82955" name="Picture 11"/>
          <p:cNvPicPr>
            <a:picLocks noChangeAspect="1" noChangeArrowheads="1"/>
          </p:cNvPicPr>
          <p:nvPr/>
        </p:nvPicPr>
        <p:blipFill>
          <a:blip r:embed="rId3" cstate="print"/>
          <a:srcRect/>
          <a:stretch>
            <a:fillRect/>
          </a:stretch>
        </p:blipFill>
        <p:spPr bwMode="auto">
          <a:xfrm>
            <a:off x="4997251" y="2403735"/>
            <a:ext cx="2640187" cy="1339862"/>
          </a:xfrm>
          <a:prstGeom prst="rect">
            <a:avLst/>
          </a:prstGeom>
          <a:noFill/>
          <a:ln w="9525">
            <a:noFill/>
            <a:miter lim="800000"/>
            <a:headEnd/>
            <a:tailEnd/>
          </a:ln>
        </p:spPr>
      </p:pic>
      <p:sp>
        <p:nvSpPr>
          <p:cNvPr id="7" name="Espace réservé de la date 6"/>
          <p:cNvSpPr>
            <a:spLocks noGrp="1"/>
          </p:cNvSpPr>
          <p:nvPr>
            <p:ph type="dt" sz="half" idx="10"/>
          </p:nvPr>
        </p:nvSpPr>
        <p:spPr/>
        <p:txBody>
          <a:bodyPr/>
          <a:lstStyle/>
          <a:p>
            <a:r>
              <a:rPr lang="en-US" smtClean="0"/>
              <a:t>28/10/2019</a:t>
            </a:r>
            <a:endParaRPr lang="fr-BE" dirty="0"/>
          </a:p>
        </p:txBody>
      </p:sp>
      <p:sp>
        <p:nvSpPr>
          <p:cNvPr id="4" name="Espace réservé du pied de page 3"/>
          <p:cNvSpPr>
            <a:spLocks noGrp="1"/>
          </p:cNvSpPr>
          <p:nvPr>
            <p:ph type="ftr" sz="quarter" idx="11"/>
          </p:nvPr>
        </p:nvSpPr>
        <p:spPr/>
        <p:txBody>
          <a:bodyPr/>
          <a:lstStyle/>
          <a:p>
            <a:r>
              <a:rPr lang="fr-BE" smtClean="0"/>
              <a:t>Edwige Tournefier</a:t>
            </a:r>
            <a:endParaRPr lang="fr-BE" dirty="0" smtClean="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30</a:t>
            </a:fld>
            <a:endParaRPr lang="fr-BE"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3418" y="3434767"/>
            <a:ext cx="2138920" cy="2852936"/>
          </a:xfrm>
          <a:prstGeom prst="rect">
            <a:avLst/>
          </a:prstGeom>
        </p:spPr>
      </p:pic>
      <p:pic>
        <p:nvPicPr>
          <p:cNvPr id="21" name="Picture 5" descr="Dscn1054"/>
          <p:cNvPicPr>
            <a:picLocks noChangeAspect="1" noChangeArrowheads="1"/>
          </p:cNvPicPr>
          <p:nvPr/>
        </p:nvPicPr>
        <p:blipFill>
          <a:blip r:embed="rId5" cstate="print"/>
          <a:srcRect/>
          <a:stretch>
            <a:fillRect/>
          </a:stretch>
        </p:blipFill>
        <p:spPr bwMode="auto">
          <a:xfrm>
            <a:off x="6228184" y="4432919"/>
            <a:ext cx="2279043" cy="1397121"/>
          </a:xfrm>
          <a:prstGeom prst="rect">
            <a:avLst/>
          </a:prstGeom>
          <a:noFill/>
          <a:ln w="28575">
            <a:noFill/>
            <a:miter lim="800000"/>
            <a:headEnd/>
            <a:tailEnd/>
          </a:ln>
        </p:spPr>
      </p:pic>
      <p:pic>
        <p:nvPicPr>
          <p:cNvPr id="24" name="Image 23"/>
          <p:cNvPicPr>
            <a:picLocks noChangeAspect="1"/>
          </p:cNvPicPr>
          <p:nvPr/>
        </p:nvPicPr>
        <p:blipFill rotWithShape="1">
          <a:blip r:embed="rId6" cstate="print">
            <a:extLst>
              <a:ext uri="{28A0092B-C50C-407E-A947-70E740481C1C}">
                <a14:useLocalDpi xmlns:a14="http://schemas.microsoft.com/office/drawing/2010/main" val="0"/>
              </a:ext>
            </a:extLst>
          </a:blip>
          <a:srcRect l="9090" b="19540"/>
          <a:stretch/>
        </p:blipFill>
        <p:spPr>
          <a:xfrm>
            <a:off x="7740352" y="1069995"/>
            <a:ext cx="2014135" cy="2377527"/>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415" y="908720"/>
            <a:ext cx="2288244" cy="3438096"/>
          </a:xfrm>
          <a:prstGeom prst="rect">
            <a:avLst/>
          </a:prstGeom>
        </p:spPr>
      </p:pic>
      <p:pic>
        <p:nvPicPr>
          <p:cNvPr id="23" name="Picture 8" descr="http://lappweb.in2p3.fr/archives/30ANS/Dossier_presse/ATLAS%201.jpg"/>
          <p:cNvPicPr>
            <a:picLocks noChangeAspect="1" noChangeArrowheads="1"/>
          </p:cNvPicPr>
          <p:nvPr/>
        </p:nvPicPr>
        <p:blipFill>
          <a:blip r:embed="rId8" cstate="print"/>
          <a:srcRect/>
          <a:stretch>
            <a:fillRect/>
          </a:stretch>
        </p:blipFill>
        <p:spPr bwMode="auto">
          <a:xfrm>
            <a:off x="652965" y="4004481"/>
            <a:ext cx="2593753" cy="2412862"/>
          </a:xfrm>
          <a:prstGeom prst="rect">
            <a:avLst/>
          </a:prstGeom>
          <a:noFill/>
        </p:spPr>
      </p:pic>
      <p:sp>
        <p:nvSpPr>
          <p:cNvPr id="14" name="Titre 3"/>
          <p:cNvSpPr>
            <a:spLocks noGrp="1"/>
          </p:cNvSpPr>
          <p:nvPr>
            <p:ph type="title"/>
          </p:nvPr>
        </p:nvSpPr>
        <p:spPr>
          <a:xfrm>
            <a:off x="3347864" y="68400"/>
            <a:ext cx="5583736" cy="450000"/>
          </a:xfrm>
        </p:spPr>
        <p:txBody>
          <a:bodyPr>
            <a:normAutofit fontScale="90000"/>
          </a:bodyPr>
          <a:lstStyle/>
          <a:p>
            <a:r>
              <a:rPr lang="fr-FR" dirty="0" smtClean="0"/>
              <a:t>Construction des détecteurs au LAPP</a:t>
            </a:r>
            <a:endParaRPr lang="fr-FR" dirty="0"/>
          </a:p>
        </p:txBody>
      </p:sp>
    </p:spTree>
    <p:extLst>
      <p:ext uri="{BB962C8B-B14F-4D97-AF65-F5344CB8AC3E}">
        <p14:creationId xmlns:p14="http://schemas.microsoft.com/office/powerpoint/2010/main" val="4008271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528" y="980728"/>
            <a:ext cx="4464496" cy="1877437"/>
          </a:xfrm>
          <a:prstGeom prst="rect">
            <a:avLst/>
          </a:prstGeom>
          <a:noFill/>
          <a:effectLst>
            <a:innerShdw blurRad="63500" dist="50800" dir="2700000">
              <a:prstClr val="black">
                <a:alpha val="50000"/>
              </a:prstClr>
            </a:innerShdw>
          </a:effectLst>
        </p:spPr>
        <p:txBody>
          <a:bodyPr wrap="square" rtlCol="0">
            <a:spAutoFit/>
          </a:bodyPr>
          <a:lstStyle/>
          <a:p>
            <a:r>
              <a:rPr lang="fr-FR" dirty="0" smtClean="0"/>
              <a:t> </a:t>
            </a:r>
            <a:r>
              <a:rPr lang="fr-FR" sz="2000" dirty="0" smtClean="0">
                <a:latin typeface="+mn-lt"/>
              </a:rPr>
              <a:t>Les services techniques: </a:t>
            </a:r>
          </a:p>
          <a:p>
            <a:pPr marL="342900" indent="-342900">
              <a:buFontTx/>
              <a:buChar char="-"/>
            </a:pPr>
            <a:r>
              <a:rPr lang="fr-FR" sz="2000" b="1" dirty="0">
                <a:latin typeface="+mn-lt"/>
              </a:rPr>
              <a:t>m</a:t>
            </a:r>
            <a:r>
              <a:rPr lang="fr-FR" sz="2000" b="1" dirty="0" smtClean="0">
                <a:latin typeface="+mn-lt"/>
              </a:rPr>
              <a:t>écanique</a:t>
            </a:r>
            <a:endParaRPr lang="fr-FR" sz="2000" dirty="0">
              <a:latin typeface="+mn-lt"/>
            </a:endParaRPr>
          </a:p>
          <a:p>
            <a:pPr marL="342900" indent="-342900">
              <a:buFontTx/>
              <a:buChar char="-"/>
            </a:pPr>
            <a:r>
              <a:rPr lang="fr-FR" sz="2000" b="1" dirty="0" smtClean="0">
                <a:latin typeface="+mn-lt"/>
              </a:rPr>
              <a:t>électronique</a:t>
            </a:r>
            <a:r>
              <a:rPr lang="fr-FR" sz="2000" dirty="0" smtClean="0">
                <a:latin typeface="+mn-lt"/>
              </a:rPr>
              <a:t> </a:t>
            </a:r>
            <a:endParaRPr lang="fr-FR" sz="2000" dirty="0">
              <a:latin typeface="+mn-lt"/>
            </a:endParaRPr>
          </a:p>
          <a:p>
            <a:pPr marL="342900" indent="-342900">
              <a:buFontTx/>
              <a:buChar char="-"/>
            </a:pPr>
            <a:r>
              <a:rPr lang="fr-FR" sz="2000" b="1" dirty="0" smtClean="0">
                <a:latin typeface="+mn-lt"/>
              </a:rPr>
              <a:t>informatique</a:t>
            </a:r>
            <a:r>
              <a:rPr lang="fr-FR" sz="2000" dirty="0" smtClean="0">
                <a:latin typeface="+mn-lt"/>
              </a:rPr>
              <a:t> </a:t>
            </a:r>
          </a:p>
          <a:p>
            <a:endParaRPr lang="fr-FR" sz="800" dirty="0" smtClean="0">
              <a:latin typeface="+mn-lt"/>
            </a:endParaRPr>
          </a:p>
          <a:p>
            <a:endParaRPr lang="fr-FR" sz="800" dirty="0" smtClean="0">
              <a:latin typeface="+mn-lt"/>
            </a:endParaRPr>
          </a:p>
          <a:p>
            <a:r>
              <a:rPr lang="fr-FR" sz="2000" dirty="0" smtClean="0">
                <a:solidFill>
                  <a:srgbClr val="01B2CD"/>
                </a:solidFill>
                <a:latin typeface="+mn-lt"/>
                <a:sym typeface="Symbol" panose="05050102010706020507" pitchFamily="18" charset="2"/>
              </a:rPr>
              <a:t></a:t>
            </a:r>
            <a:r>
              <a:rPr lang="fr-FR" sz="2000" dirty="0" smtClean="0">
                <a:solidFill>
                  <a:srgbClr val="01B2CD"/>
                </a:solidFill>
                <a:latin typeface="+mn-lt"/>
              </a:rPr>
              <a:t> 80 ingénieurs et techniciens</a:t>
            </a:r>
          </a:p>
        </p:txBody>
      </p:sp>
      <p:pic>
        <p:nvPicPr>
          <p:cNvPr id="8" name="Image 5" descr="brouillon9.jpg"/>
          <p:cNvPicPr>
            <a:picLocks noChangeAspect="1"/>
          </p:cNvPicPr>
          <p:nvPr/>
        </p:nvPicPr>
        <p:blipFill>
          <a:blip r:embed="rId2" cstate="print"/>
          <a:srcRect/>
          <a:stretch>
            <a:fillRect/>
          </a:stretch>
        </p:blipFill>
        <p:spPr bwMode="auto">
          <a:xfrm>
            <a:off x="5010925" y="1290147"/>
            <a:ext cx="3641696" cy="2424941"/>
          </a:xfrm>
          <a:prstGeom prst="rect">
            <a:avLst/>
          </a:prstGeom>
          <a:noFill/>
          <a:ln w="9525">
            <a:noFill/>
            <a:miter lim="800000"/>
            <a:headEnd/>
            <a:tailEnd/>
          </a:ln>
        </p:spPr>
      </p:pic>
      <p:pic>
        <p:nvPicPr>
          <p:cNvPr id="9" name="Image 2" descr="test1.jpg"/>
          <p:cNvPicPr>
            <a:picLocks noChangeAspect="1"/>
          </p:cNvPicPr>
          <p:nvPr/>
        </p:nvPicPr>
        <p:blipFill>
          <a:blip r:embed="rId3" cstate="print"/>
          <a:srcRect/>
          <a:stretch>
            <a:fillRect/>
          </a:stretch>
        </p:blipFill>
        <p:spPr bwMode="auto">
          <a:xfrm>
            <a:off x="443219" y="3573015"/>
            <a:ext cx="2023424" cy="2698263"/>
          </a:xfrm>
          <a:prstGeom prst="rect">
            <a:avLst/>
          </a:prstGeom>
          <a:noFill/>
          <a:ln w="9525">
            <a:noFill/>
            <a:miter lim="800000"/>
            <a:headEnd/>
            <a:tailEnd/>
          </a:ln>
        </p:spPr>
      </p:pic>
      <p:sp>
        <p:nvSpPr>
          <p:cNvPr id="11" name="Espace réservé de la date 10"/>
          <p:cNvSpPr>
            <a:spLocks noGrp="1"/>
          </p:cNvSpPr>
          <p:nvPr>
            <p:ph type="dt" sz="half" idx="10"/>
          </p:nvPr>
        </p:nvSpPr>
        <p:spPr/>
        <p:txBody>
          <a:bodyPr/>
          <a:lstStyle/>
          <a:p>
            <a:r>
              <a:rPr lang="en-US" smtClean="0"/>
              <a:t>28/10/2019</a:t>
            </a:r>
            <a:endParaRPr lang="fr-BE"/>
          </a:p>
        </p:txBody>
      </p:sp>
      <p:pic>
        <p:nvPicPr>
          <p:cNvPr id="2050" name="Picture 2" descr="http://lapp.in2p3.fr/IMG/jpg/Must_PhotoEnsem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875" y="3850742"/>
            <a:ext cx="1702237" cy="253415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6133253" y="6021288"/>
            <a:ext cx="2111155" cy="369332"/>
          </a:xfrm>
          <a:prstGeom prst="rect">
            <a:avLst/>
          </a:prstGeom>
          <a:noFill/>
        </p:spPr>
        <p:txBody>
          <a:bodyPr wrap="none" rtlCol="0">
            <a:spAutoFit/>
          </a:bodyPr>
          <a:lstStyle/>
          <a:p>
            <a:r>
              <a:rPr lang="en-GB" dirty="0" smtClean="0"/>
              <a:t>Salle de </a:t>
            </a:r>
            <a:r>
              <a:rPr lang="en-GB" dirty="0" err="1" smtClean="0"/>
              <a:t>calcul</a:t>
            </a:r>
            <a:r>
              <a:rPr lang="en-GB" dirty="0" smtClean="0"/>
              <a:t> MUST</a:t>
            </a:r>
            <a:endParaRPr lang="en-GB" dirty="0"/>
          </a:p>
        </p:txBody>
      </p:sp>
      <p:pic>
        <p:nvPicPr>
          <p:cNvPr id="2054" name="Picture 6" descr="Figure 1 : La salle de contrôle ATL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8511" y="4167268"/>
            <a:ext cx="3096495" cy="1901106"/>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1"/>
          </p:nvPr>
        </p:nvSpPr>
        <p:spPr/>
        <p:txBody>
          <a:bodyPr/>
          <a:lstStyle/>
          <a:p>
            <a:r>
              <a:rPr lang="fr-BE" smtClean="0"/>
              <a:t>Edwige Tournefier</a:t>
            </a:r>
            <a:endParaRPr lang="fr-BE" dirty="0"/>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31</a:t>
            </a:fld>
            <a:endParaRPr lang="fr-BE"/>
          </a:p>
        </p:txBody>
      </p:sp>
      <p:sp>
        <p:nvSpPr>
          <p:cNvPr id="13" name="Titre 3"/>
          <p:cNvSpPr txBox="1">
            <a:spLocks/>
          </p:cNvSpPr>
          <p:nvPr/>
        </p:nvSpPr>
        <p:spPr>
          <a:xfrm>
            <a:off x="3347864" y="68400"/>
            <a:ext cx="5583736" cy="450000"/>
          </a:xfrm>
          <a:prstGeom prst="rect">
            <a:avLst/>
          </a:prstGeom>
        </p:spPr>
        <p:txBody>
          <a:bodyPr>
            <a:noAutofit/>
          </a:bodyPr>
          <a:lstStyle>
            <a:lvl1pPr algn="r" rtl="0" eaLnBrk="1" fontAlgn="base" hangingPunct="1">
              <a:spcBef>
                <a:spcPct val="0"/>
              </a:spcBef>
              <a:spcAft>
                <a:spcPct val="0"/>
              </a:spcAft>
              <a:defRPr sz="2400" kern="1200">
                <a:solidFill>
                  <a:srgbClr val="17354A"/>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dirty="0" smtClean="0"/>
              <a:t>Construction des détecteurs au LAPP</a:t>
            </a:r>
            <a:endParaRPr lang="fr-FR" dirty="0"/>
          </a:p>
        </p:txBody>
      </p:sp>
    </p:spTree>
    <p:extLst>
      <p:ext uri="{BB962C8B-B14F-4D97-AF65-F5344CB8AC3E}">
        <p14:creationId xmlns:p14="http://schemas.microsoft.com/office/powerpoint/2010/main" val="8950914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Applications</a:t>
            </a:r>
            <a:endParaRPr lang="en-GB" dirty="0"/>
          </a:p>
        </p:txBody>
      </p:sp>
      <p:sp>
        <p:nvSpPr>
          <p:cNvPr id="4" name="Espace réservé de la date 3"/>
          <p:cNvSpPr>
            <a:spLocks noGrp="1"/>
          </p:cNvSpPr>
          <p:nvPr>
            <p:ph type="dt" sz="half" idx="10"/>
          </p:nvPr>
        </p:nvSpPr>
        <p:spPr/>
        <p:txBody>
          <a:bodyPr/>
          <a:lstStyle/>
          <a:p>
            <a:r>
              <a:rPr lang="en-US" dirty="0" smtClean="0">
                <a:solidFill>
                  <a:srgbClr val="00B3CC"/>
                </a:solidFill>
              </a:rPr>
              <a:t>28/10/2019</a:t>
            </a:r>
            <a:endParaRPr lang="fr-FR" dirty="0">
              <a:solidFill>
                <a:srgbClr val="00B3CC"/>
              </a:solidFill>
            </a:endParaRPr>
          </a:p>
        </p:txBody>
      </p:sp>
      <p:pic>
        <p:nvPicPr>
          <p:cNvPr id="12" name="Espace réservé pour une image  1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942" r="11942"/>
          <a:stretch>
            <a:fillRect/>
          </a:stretch>
        </p:blipFill>
        <p:spPr>
          <a:xfrm>
            <a:off x="6104520" y="1223244"/>
            <a:ext cx="2655842" cy="2097740"/>
          </a:xfrm>
        </p:spPr>
      </p:pic>
      <p:sp>
        <p:nvSpPr>
          <p:cNvPr id="8" name="ZoneTexte 7"/>
          <p:cNvSpPr txBox="1"/>
          <p:nvPr/>
        </p:nvSpPr>
        <p:spPr>
          <a:xfrm>
            <a:off x="6104520" y="1161830"/>
            <a:ext cx="1559722" cy="369332"/>
          </a:xfrm>
          <a:prstGeom prst="rect">
            <a:avLst/>
          </a:prstGeom>
          <a:noFill/>
        </p:spPr>
        <p:txBody>
          <a:bodyPr wrap="none" rtlCol="0">
            <a:spAutoFit/>
          </a:bodyPr>
          <a:lstStyle/>
          <a:p>
            <a:r>
              <a:rPr lang="en-GB" dirty="0" smtClean="0"/>
              <a:t>Grille de </a:t>
            </a:r>
            <a:r>
              <a:rPr lang="en-GB" dirty="0" err="1" smtClean="0"/>
              <a:t>calcul</a:t>
            </a:r>
            <a:endParaRPr lang="en-GB" dirty="0"/>
          </a:p>
        </p:txBody>
      </p:sp>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610313"/>
            <a:ext cx="1400402" cy="1029913"/>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58" y="1532054"/>
            <a:ext cx="2095500" cy="1905000"/>
          </a:xfrm>
          <a:prstGeom prst="rect">
            <a:avLst/>
          </a:prstGeom>
        </p:spPr>
      </p:pic>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108" y="1825172"/>
            <a:ext cx="1609763" cy="1422691"/>
          </a:xfrm>
          <a:prstGeom prst="rect">
            <a:avLst/>
          </a:prstGeom>
        </p:spPr>
      </p:pic>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328" y="4292035"/>
            <a:ext cx="3965560" cy="1900164"/>
          </a:xfrm>
          <a:prstGeom prst="rect">
            <a:avLst/>
          </a:prstGeom>
        </p:spPr>
      </p:pic>
      <p:sp>
        <p:nvSpPr>
          <p:cNvPr id="22" name="ZoneTexte 21"/>
          <p:cNvSpPr txBox="1"/>
          <p:nvPr/>
        </p:nvSpPr>
        <p:spPr>
          <a:xfrm>
            <a:off x="3131840" y="3968869"/>
            <a:ext cx="1669688" cy="646331"/>
          </a:xfrm>
          <a:prstGeom prst="rect">
            <a:avLst/>
          </a:prstGeom>
          <a:noFill/>
        </p:spPr>
        <p:txBody>
          <a:bodyPr wrap="none" rtlCol="0">
            <a:spAutoFit/>
          </a:bodyPr>
          <a:lstStyle/>
          <a:p>
            <a:r>
              <a:rPr lang="en-GB" dirty="0" err="1"/>
              <a:t>Hadronthérapie</a:t>
            </a:r>
            <a:endParaRPr lang="en-GB" dirty="0"/>
          </a:p>
          <a:p>
            <a:endParaRPr lang="en-GB" dirty="0"/>
          </a:p>
        </p:txBody>
      </p:sp>
      <p:sp>
        <p:nvSpPr>
          <p:cNvPr id="23" name="ZoneTexte 22"/>
          <p:cNvSpPr txBox="1"/>
          <p:nvPr/>
        </p:nvSpPr>
        <p:spPr>
          <a:xfrm>
            <a:off x="477958" y="1023330"/>
            <a:ext cx="1910459" cy="646331"/>
          </a:xfrm>
          <a:prstGeom prst="rect">
            <a:avLst/>
          </a:prstGeom>
          <a:noFill/>
        </p:spPr>
        <p:txBody>
          <a:bodyPr wrap="none" rtlCol="0">
            <a:spAutoFit/>
          </a:bodyPr>
          <a:lstStyle/>
          <a:p>
            <a:r>
              <a:rPr lang="en-GB" dirty="0" err="1"/>
              <a:t>Imagerie</a:t>
            </a:r>
            <a:r>
              <a:rPr lang="en-GB" dirty="0"/>
              <a:t> </a:t>
            </a:r>
            <a:r>
              <a:rPr lang="en-GB" dirty="0" err="1"/>
              <a:t>médicale</a:t>
            </a:r>
            <a:endParaRPr lang="en-GB" dirty="0"/>
          </a:p>
          <a:p>
            <a:endParaRPr lang="en-GB" dirty="0"/>
          </a:p>
        </p:txBody>
      </p:sp>
      <p:sp>
        <p:nvSpPr>
          <p:cNvPr id="24" name="ZoneTexte 23"/>
          <p:cNvSpPr txBox="1"/>
          <p:nvPr/>
        </p:nvSpPr>
        <p:spPr>
          <a:xfrm>
            <a:off x="6585076" y="4149080"/>
            <a:ext cx="1844864" cy="646331"/>
          </a:xfrm>
          <a:prstGeom prst="rect">
            <a:avLst/>
          </a:prstGeom>
          <a:noFill/>
        </p:spPr>
        <p:txBody>
          <a:bodyPr wrap="none" rtlCol="0">
            <a:spAutoFit/>
          </a:bodyPr>
          <a:lstStyle/>
          <a:p>
            <a:r>
              <a:rPr lang="en-GB" dirty="0"/>
              <a:t>World Wide </a:t>
            </a:r>
            <a:r>
              <a:rPr lang="en-GB" dirty="0" smtClean="0"/>
              <a:t>Web</a:t>
            </a:r>
            <a:endParaRPr lang="en-GB" dirty="0"/>
          </a:p>
          <a:p>
            <a:endParaRPr lang="en-GB" dirty="0"/>
          </a:p>
        </p:txBody>
      </p:sp>
      <p:sp>
        <p:nvSpPr>
          <p:cNvPr id="3" name="Espace réservé du pied de page 2"/>
          <p:cNvSpPr>
            <a:spLocks noGrp="1"/>
          </p:cNvSpPr>
          <p:nvPr>
            <p:ph type="ftr" sz="quarter" idx="11"/>
          </p:nvPr>
        </p:nvSpPr>
        <p:spPr/>
        <p:txBody>
          <a:bodyPr/>
          <a:lstStyle/>
          <a:p>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32</a:t>
            </a:fld>
            <a:endParaRPr lang="fr-FR" dirty="0"/>
          </a:p>
        </p:txBody>
      </p:sp>
    </p:spTree>
    <p:extLst>
      <p:ext uri="{BB962C8B-B14F-4D97-AF65-F5344CB8AC3E}">
        <p14:creationId xmlns:p14="http://schemas.microsoft.com/office/powerpoint/2010/main" val="41030188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31"/>
          <p:cNvSpPr>
            <a:spLocks noGrp="1"/>
          </p:cNvSpPr>
          <p:nvPr>
            <p:ph type="title"/>
          </p:nvPr>
        </p:nvSpPr>
        <p:spPr/>
        <p:txBody>
          <a:bodyPr/>
          <a:lstStyle/>
          <a:p>
            <a:r>
              <a:rPr lang="fr-FR" dirty="0" smtClean="0"/>
              <a:t>Les métiers de la recherche</a:t>
            </a:r>
            <a:endParaRPr lang="fr-FR" dirty="0"/>
          </a:p>
        </p:txBody>
      </p:sp>
      <p:sp>
        <p:nvSpPr>
          <p:cNvPr id="4" name="Espace réservé de la date 3"/>
          <p:cNvSpPr>
            <a:spLocks noGrp="1"/>
          </p:cNvSpPr>
          <p:nvPr>
            <p:ph type="dt" sz="half" idx="10"/>
          </p:nvPr>
        </p:nvSpPr>
        <p:spPr/>
        <p:txBody>
          <a:bodyPr/>
          <a:lstStyle/>
          <a:p>
            <a:r>
              <a:rPr lang="en-US" smtClean="0">
                <a:solidFill>
                  <a:srgbClr val="00B4CD"/>
                </a:solidFill>
              </a:rPr>
              <a:t>28/10/2019</a:t>
            </a:r>
            <a:endParaRPr lang="fr-FR" dirty="0">
              <a:solidFill>
                <a:srgbClr val="00B4CD"/>
              </a:solidFill>
            </a:endParaRPr>
          </a:p>
        </p:txBody>
      </p:sp>
      <p:sp>
        <p:nvSpPr>
          <p:cNvPr id="5" name="Espace réservé du pied de page 4"/>
          <p:cNvSpPr>
            <a:spLocks noGrp="1"/>
          </p:cNvSpPr>
          <p:nvPr>
            <p:ph type="ftr" sz="quarter" idx="11"/>
          </p:nvPr>
        </p:nvSpPr>
        <p:spPr/>
        <p:txBody>
          <a:bodyPr/>
          <a:lstStyle/>
          <a:p>
            <a:r>
              <a:rPr lang="fr-FR" smtClean="0"/>
              <a:t>Edwige Tournefier</a:t>
            </a:r>
            <a:endParaRPr lang="fr-FR" dirty="0"/>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33</a:t>
            </a:fld>
            <a:endParaRPr lang="fr-FR" dirty="0"/>
          </a:p>
        </p:txBody>
      </p:sp>
      <p:graphicFrame>
        <p:nvGraphicFramePr>
          <p:cNvPr id="2" name="Diagramme 1"/>
          <p:cNvGraphicFramePr/>
          <p:nvPr>
            <p:extLst>
              <p:ext uri="{D42A27DB-BD31-4B8C-83A1-F6EECF244321}">
                <p14:modId xmlns:p14="http://schemas.microsoft.com/office/powerpoint/2010/main" val="2777680514"/>
              </p:ext>
            </p:extLst>
          </p:nvPr>
        </p:nvGraphicFramePr>
        <p:xfrm>
          <a:off x="683568" y="1124744"/>
          <a:ext cx="8233632"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4787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346325" y="452413"/>
            <a:ext cx="184731" cy="369332"/>
          </a:xfrm>
          <a:prstGeom prst="rect">
            <a:avLst/>
          </a:prstGeom>
          <a:noFill/>
          <a:ln w="9525">
            <a:noFill/>
            <a:miter lim="800000"/>
            <a:headEnd/>
            <a:tailEnd/>
          </a:ln>
        </p:spPr>
        <p:txBody>
          <a:bodyPr wrap="none">
            <a:spAutoFit/>
          </a:bodyPr>
          <a:lstStyle/>
          <a:p>
            <a:endParaRPr lang="fr-FR">
              <a:latin typeface="Berlin Sans FB" pitchFamily="34" charset="0"/>
            </a:endParaRPr>
          </a:p>
        </p:txBody>
      </p:sp>
      <p:sp>
        <p:nvSpPr>
          <p:cNvPr id="55299" name="Rectangle 3"/>
          <p:cNvSpPr>
            <a:spLocks noChangeArrowheads="1"/>
          </p:cNvSpPr>
          <p:nvPr/>
        </p:nvSpPr>
        <p:spPr bwMode="auto">
          <a:xfrm>
            <a:off x="179512" y="908720"/>
            <a:ext cx="8507288" cy="4170372"/>
          </a:xfrm>
          <a:prstGeom prst="rect">
            <a:avLst/>
          </a:prstGeom>
          <a:noFill/>
          <a:ln w="9525">
            <a:noFill/>
            <a:miter lim="800000"/>
            <a:headEnd/>
            <a:tailEnd/>
          </a:ln>
        </p:spPr>
        <p:txBody>
          <a:bodyPr wrap="square">
            <a:spAutoFit/>
          </a:bodyPr>
          <a:lstStyle/>
          <a:p>
            <a:pPr marL="342900" indent="-342900">
              <a:spcBef>
                <a:spcPct val="50000"/>
              </a:spcBef>
              <a:buFont typeface="Arial" panose="020B0604020202020204" pitchFamily="34" charset="0"/>
              <a:buChar char="•"/>
            </a:pPr>
            <a:r>
              <a:rPr lang="fr-FR" sz="2000" dirty="0" smtClean="0"/>
              <a:t>Des expérimentateurs </a:t>
            </a:r>
            <a:r>
              <a:rPr lang="fr-FR" sz="2000" dirty="0" smtClean="0">
                <a:solidFill>
                  <a:srgbClr val="153449"/>
                </a:solidFill>
              </a:rPr>
              <a:t>(</a:t>
            </a:r>
            <a:r>
              <a:rPr lang="fr-FR" sz="2000" dirty="0" smtClean="0">
                <a:solidFill>
                  <a:srgbClr val="153449"/>
                </a:solidFill>
                <a:sym typeface="Symbol" panose="05050102010706020507" pitchFamily="18" charset="2"/>
              </a:rPr>
              <a:t></a:t>
            </a:r>
            <a:r>
              <a:rPr lang="fr-FR" sz="2000" dirty="0" smtClean="0">
                <a:solidFill>
                  <a:srgbClr val="153449"/>
                </a:solidFill>
              </a:rPr>
              <a:t>35) </a:t>
            </a:r>
            <a:r>
              <a:rPr lang="fr-FR" sz="2000" dirty="0" smtClean="0"/>
              <a:t>chercheurs et enseignant-chercheurs</a:t>
            </a:r>
            <a:endParaRPr lang="fr-FR" sz="2000" dirty="0"/>
          </a:p>
          <a:p>
            <a:pPr>
              <a:spcBef>
                <a:spcPct val="50000"/>
              </a:spcBef>
            </a:pPr>
            <a:r>
              <a:rPr lang="fr-FR" sz="2000" dirty="0" smtClean="0">
                <a:solidFill>
                  <a:srgbClr val="01B2CD"/>
                </a:solidFill>
              </a:rPr>
              <a:t>Au sein de grandes collaborations internationales, ils </a:t>
            </a:r>
            <a:r>
              <a:rPr lang="fr-FR" sz="2000" dirty="0">
                <a:solidFill>
                  <a:srgbClr val="01B2CD"/>
                </a:solidFill>
              </a:rPr>
              <a:t>conçoivent, construisent et interprètent les résultats des </a:t>
            </a:r>
            <a:r>
              <a:rPr lang="fr-FR" sz="2000" dirty="0" smtClean="0">
                <a:solidFill>
                  <a:srgbClr val="01B2CD"/>
                </a:solidFill>
              </a:rPr>
              <a:t>expériences.</a:t>
            </a:r>
          </a:p>
          <a:p>
            <a:pPr>
              <a:spcBef>
                <a:spcPct val="50000"/>
              </a:spcBef>
            </a:pPr>
            <a:endParaRPr lang="fr-FR" sz="1000" dirty="0">
              <a:solidFill>
                <a:srgbClr val="6699FF"/>
              </a:solidFill>
            </a:endParaRPr>
          </a:p>
          <a:p>
            <a:pPr marL="342900" indent="-342900">
              <a:spcBef>
                <a:spcPct val="50000"/>
              </a:spcBef>
              <a:buFont typeface="Arial" panose="020B0604020202020204" pitchFamily="34" charset="0"/>
              <a:buChar char="•"/>
            </a:pPr>
            <a:r>
              <a:rPr lang="fr-FR" sz="2000" dirty="0" smtClean="0"/>
              <a:t>Des étudiants (en thèse ou en stage) </a:t>
            </a:r>
            <a:r>
              <a:rPr lang="fr-FR" sz="2000" dirty="0" smtClean="0">
                <a:solidFill>
                  <a:srgbClr val="153449"/>
                </a:solidFill>
              </a:rPr>
              <a:t>(</a:t>
            </a:r>
            <a:r>
              <a:rPr lang="fr-FR" sz="2000" dirty="0">
                <a:solidFill>
                  <a:srgbClr val="153449"/>
                </a:solidFill>
                <a:sym typeface="Symbol" panose="05050102010706020507" pitchFamily="18" charset="2"/>
              </a:rPr>
              <a:t> </a:t>
            </a:r>
            <a:r>
              <a:rPr lang="fr-FR" sz="2000" dirty="0" smtClean="0">
                <a:solidFill>
                  <a:srgbClr val="153449"/>
                </a:solidFill>
              </a:rPr>
              <a:t>20)</a:t>
            </a:r>
          </a:p>
          <a:p>
            <a:pPr marL="342900" indent="-342900">
              <a:spcBef>
                <a:spcPct val="50000"/>
              </a:spcBef>
              <a:buFont typeface="Arial" panose="020B0604020202020204" pitchFamily="34" charset="0"/>
              <a:buChar char="•"/>
            </a:pPr>
            <a:endParaRPr lang="fr-FR" sz="1000" dirty="0" smtClean="0"/>
          </a:p>
          <a:p>
            <a:pPr marL="342900" indent="-342900">
              <a:spcBef>
                <a:spcPct val="50000"/>
              </a:spcBef>
              <a:buFont typeface="Arial" panose="020B0604020202020204" pitchFamily="34" charset="0"/>
              <a:buChar char="•"/>
            </a:pPr>
            <a:r>
              <a:rPr lang="fr-FR" sz="2000" dirty="0" smtClean="0"/>
              <a:t>Des </a:t>
            </a:r>
            <a:r>
              <a:rPr lang="fr-FR" sz="2000" dirty="0"/>
              <a:t>ingénieurs et techniciens </a:t>
            </a:r>
            <a:r>
              <a:rPr lang="fr-FR" sz="2000" dirty="0" smtClean="0">
                <a:solidFill>
                  <a:srgbClr val="153449"/>
                </a:solidFill>
              </a:rPr>
              <a:t>(</a:t>
            </a:r>
            <a:r>
              <a:rPr lang="fr-FR" sz="2000" dirty="0">
                <a:solidFill>
                  <a:srgbClr val="153449"/>
                </a:solidFill>
                <a:sym typeface="Symbol" panose="05050102010706020507" pitchFamily="18" charset="2"/>
              </a:rPr>
              <a:t> </a:t>
            </a:r>
            <a:r>
              <a:rPr lang="fr-FR" sz="2000" dirty="0" smtClean="0">
                <a:solidFill>
                  <a:srgbClr val="153449"/>
                </a:solidFill>
              </a:rPr>
              <a:t>70)</a:t>
            </a:r>
            <a:endParaRPr lang="fr-FR" sz="2000" dirty="0">
              <a:solidFill>
                <a:srgbClr val="153449"/>
              </a:solidFill>
            </a:endParaRPr>
          </a:p>
          <a:p>
            <a:pPr>
              <a:spcBef>
                <a:spcPct val="50000"/>
              </a:spcBef>
            </a:pPr>
            <a:r>
              <a:rPr lang="fr-FR" sz="2000" dirty="0">
                <a:solidFill>
                  <a:srgbClr val="01B2CD"/>
                </a:solidFill>
              </a:rPr>
              <a:t>En informatique, électronique </a:t>
            </a:r>
            <a:r>
              <a:rPr lang="fr-FR" sz="2000" dirty="0" smtClean="0">
                <a:solidFill>
                  <a:srgbClr val="01B2CD"/>
                </a:solidFill>
              </a:rPr>
              <a:t>et </a:t>
            </a:r>
            <a:r>
              <a:rPr lang="fr-FR" sz="2000" dirty="0">
                <a:solidFill>
                  <a:srgbClr val="01B2CD"/>
                </a:solidFill>
              </a:rPr>
              <a:t>mécanique : ils réalisent les détecteurs.</a:t>
            </a:r>
          </a:p>
          <a:p>
            <a:pPr marL="342900" indent="-342900">
              <a:spcBef>
                <a:spcPct val="50000"/>
              </a:spcBef>
              <a:buFont typeface="Arial" panose="020B0604020202020204" pitchFamily="34" charset="0"/>
              <a:buChar char="•"/>
            </a:pPr>
            <a:endParaRPr lang="fr-FR" sz="1000" dirty="0" smtClean="0"/>
          </a:p>
          <a:p>
            <a:pPr marL="342900" indent="-342900">
              <a:spcBef>
                <a:spcPct val="50000"/>
              </a:spcBef>
              <a:buFont typeface="Arial" panose="020B0604020202020204" pitchFamily="34" charset="0"/>
              <a:buChar char="•"/>
            </a:pPr>
            <a:r>
              <a:rPr lang="fr-FR" sz="2000" dirty="0" smtClean="0"/>
              <a:t>Des administratifs </a:t>
            </a:r>
            <a:r>
              <a:rPr lang="fr-FR" sz="2000" dirty="0" smtClean="0">
                <a:solidFill>
                  <a:srgbClr val="153449"/>
                </a:solidFill>
              </a:rPr>
              <a:t>(</a:t>
            </a:r>
            <a:r>
              <a:rPr lang="fr-FR" sz="2000" dirty="0">
                <a:solidFill>
                  <a:srgbClr val="153449"/>
                </a:solidFill>
                <a:sym typeface="Symbol" panose="05050102010706020507" pitchFamily="18" charset="2"/>
              </a:rPr>
              <a:t> </a:t>
            </a:r>
            <a:r>
              <a:rPr lang="fr-FR" sz="2000" dirty="0" smtClean="0">
                <a:solidFill>
                  <a:srgbClr val="153449"/>
                </a:solidFill>
              </a:rPr>
              <a:t>10)</a:t>
            </a:r>
            <a:endParaRPr lang="fr-FR" sz="2000" dirty="0">
              <a:solidFill>
                <a:srgbClr val="153449"/>
              </a:solidFill>
            </a:endParaRPr>
          </a:p>
          <a:p>
            <a:pPr>
              <a:spcBef>
                <a:spcPct val="50000"/>
              </a:spcBef>
            </a:pPr>
            <a:r>
              <a:rPr lang="fr-FR" sz="2000" dirty="0">
                <a:solidFill>
                  <a:srgbClr val="01B2CD"/>
                </a:solidFill>
              </a:rPr>
              <a:t>Pour effectuer les commandes, </a:t>
            </a:r>
            <a:r>
              <a:rPr lang="fr-FR" sz="2000" dirty="0" smtClean="0">
                <a:solidFill>
                  <a:srgbClr val="01B2CD"/>
                </a:solidFill>
              </a:rPr>
              <a:t>gérer, prévoir, communiquer…</a:t>
            </a:r>
          </a:p>
        </p:txBody>
      </p:sp>
      <p:sp>
        <p:nvSpPr>
          <p:cNvPr id="5" name="Espace réservé de la date 4"/>
          <p:cNvSpPr>
            <a:spLocks noGrp="1"/>
          </p:cNvSpPr>
          <p:nvPr>
            <p:ph type="dt" sz="half" idx="10"/>
          </p:nvPr>
        </p:nvSpPr>
        <p:spPr/>
        <p:txBody>
          <a:bodyPr/>
          <a:lstStyle/>
          <a:p>
            <a:r>
              <a:rPr lang="en-US" smtClean="0"/>
              <a:t>28/10/2019</a:t>
            </a:r>
            <a:endParaRPr lang="fr-BE" dirty="0"/>
          </a:p>
        </p:txBody>
      </p:sp>
      <p:sp>
        <p:nvSpPr>
          <p:cNvPr id="2" name="Espace réservé du pied de page 1"/>
          <p:cNvSpPr>
            <a:spLocks noGrp="1"/>
          </p:cNvSpPr>
          <p:nvPr>
            <p:ph type="ftr" sz="quarter" idx="11"/>
          </p:nvPr>
        </p:nvSpPr>
        <p:spPr/>
        <p:txBody>
          <a:bodyPr/>
          <a:lstStyle/>
          <a:p>
            <a:r>
              <a:rPr lang="fr-BE" smtClean="0"/>
              <a:t>Edwige Tournefier</a:t>
            </a:r>
            <a:endParaRPr lang="fr-BE" dirty="0"/>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34</a:t>
            </a:fld>
            <a:endParaRPr lang="fr-BE"/>
          </a:p>
        </p:txBody>
      </p:sp>
      <p:sp>
        <p:nvSpPr>
          <p:cNvPr id="8" name="Titre 3"/>
          <p:cNvSpPr txBox="1">
            <a:spLocks/>
          </p:cNvSpPr>
          <p:nvPr/>
        </p:nvSpPr>
        <p:spPr>
          <a:xfrm>
            <a:off x="3347864" y="68400"/>
            <a:ext cx="5583736" cy="450000"/>
          </a:xfrm>
          <a:prstGeom prst="rect">
            <a:avLst/>
          </a:prstGeom>
        </p:spPr>
        <p:txBody>
          <a:bodyPr>
            <a:noAutofit/>
          </a:bodyPr>
          <a:lstStyle>
            <a:lvl1pPr algn="r" rtl="0" eaLnBrk="1" fontAlgn="base" hangingPunct="1">
              <a:spcBef>
                <a:spcPct val="0"/>
              </a:spcBef>
              <a:spcAft>
                <a:spcPct val="0"/>
              </a:spcAft>
              <a:defRPr sz="2400" kern="1200">
                <a:solidFill>
                  <a:srgbClr val="17354A"/>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dirty="0" smtClean="0"/>
              <a:t>Qui travaille au laboratoire ?</a:t>
            </a:r>
            <a:endParaRPr lang="fr-FR" dirty="0"/>
          </a:p>
        </p:txBody>
      </p:sp>
    </p:spTree>
    <p:extLst>
      <p:ext uri="{BB962C8B-B14F-4D97-AF65-F5344CB8AC3E}">
        <p14:creationId xmlns:p14="http://schemas.microsoft.com/office/powerpoint/2010/main" val="3201404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02588"/>
            <a:ext cx="5868495" cy="1257535"/>
          </a:xfrm>
        </p:spPr>
      </p:pic>
      <p:pic>
        <p:nvPicPr>
          <p:cNvPr id="7" name="Image 6" descr="Equation_01.jpg"/>
          <p:cNvPicPr>
            <a:picLocks noChangeAspect="1"/>
          </p:cNvPicPr>
          <p:nvPr/>
        </p:nvPicPr>
        <p:blipFill>
          <a:blip r:embed="rId3" cstate="print"/>
          <a:stretch>
            <a:fillRect/>
          </a:stretch>
        </p:blipFill>
        <p:spPr>
          <a:xfrm>
            <a:off x="5510784" y="1285860"/>
            <a:ext cx="3219709" cy="4786346"/>
          </a:xfrm>
          <a:prstGeom prst="rect">
            <a:avLst/>
          </a:prstGeom>
        </p:spPr>
      </p:pic>
      <p:sp>
        <p:nvSpPr>
          <p:cNvPr id="10" name="Espace réservé de la date 9"/>
          <p:cNvSpPr>
            <a:spLocks noGrp="1"/>
          </p:cNvSpPr>
          <p:nvPr>
            <p:ph type="dt" sz="half" idx="10"/>
          </p:nvPr>
        </p:nvSpPr>
        <p:spPr/>
        <p:txBody>
          <a:bodyPr/>
          <a:lstStyle/>
          <a:p>
            <a:r>
              <a:rPr lang="en-US" smtClean="0"/>
              <a:t>28/10/2019</a:t>
            </a:r>
            <a:endParaRPr lang="fr-BE" dirty="0"/>
          </a:p>
        </p:txBody>
      </p:sp>
      <p:pic>
        <p:nvPicPr>
          <p:cNvPr id="4100" name="Picture 4" descr="Logo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663" y="3933056"/>
            <a:ext cx="1774417" cy="54597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avec flèche 7"/>
          <p:cNvCxnSpPr/>
          <p:nvPr/>
        </p:nvCxnSpPr>
        <p:spPr>
          <a:xfrm>
            <a:off x="2195736" y="4242048"/>
            <a:ext cx="1008112" cy="0"/>
          </a:xfrm>
          <a:prstGeom prst="straightConnector1">
            <a:avLst/>
          </a:prstGeom>
          <a:ln>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3836950"/>
            <a:ext cx="1599070" cy="810196"/>
          </a:xfrm>
          <a:prstGeom prst="rect">
            <a:avLst/>
          </a:prstGeom>
        </p:spPr>
      </p:pic>
      <p:sp>
        <p:nvSpPr>
          <p:cNvPr id="3" name="Espace réservé du pied de page 2"/>
          <p:cNvSpPr>
            <a:spLocks noGrp="1"/>
          </p:cNvSpPr>
          <p:nvPr>
            <p:ph type="ftr" sz="quarter" idx="11"/>
          </p:nvPr>
        </p:nvSpPr>
        <p:spPr/>
        <p:txBody>
          <a:bodyPr/>
          <a:lstStyle/>
          <a:p>
            <a:r>
              <a:rPr lang="fr-BE" smtClean="0"/>
              <a:t>Edwige Tournefier</a:t>
            </a:r>
            <a:endParaRPr lang="fr-BE" dirty="0" smtClean="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35</a:t>
            </a:fld>
            <a:endParaRPr lang="fr-BE" dirty="0"/>
          </a:p>
        </p:txBody>
      </p:sp>
      <p:sp>
        <p:nvSpPr>
          <p:cNvPr id="12" name="Titre 3"/>
          <p:cNvSpPr>
            <a:spLocks noGrp="1"/>
          </p:cNvSpPr>
          <p:nvPr>
            <p:ph type="title"/>
          </p:nvPr>
        </p:nvSpPr>
        <p:spPr>
          <a:xfrm>
            <a:off x="3347864" y="68400"/>
            <a:ext cx="5583736" cy="450000"/>
          </a:xfrm>
        </p:spPr>
        <p:txBody>
          <a:bodyPr>
            <a:normAutofit fontScale="90000"/>
          </a:bodyPr>
          <a:lstStyle/>
          <a:p>
            <a:r>
              <a:rPr lang="fr-FR" dirty="0" smtClean="0"/>
              <a:t>Et juste à côté du LAPP: des théoriciens</a:t>
            </a:r>
            <a:endParaRPr lang="fr-FR" dirty="0"/>
          </a:p>
        </p:txBody>
      </p:sp>
    </p:spTree>
    <p:extLst>
      <p:ext uri="{BB962C8B-B14F-4D97-AF65-F5344CB8AC3E}">
        <p14:creationId xmlns:p14="http://schemas.microsoft.com/office/powerpoint/2010/main" val="39806756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4" name="Espace réservé du pied de page 3"/>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36</a:t>
            </a:fld>
            <a:endParaRPr lang="fr-FR" dirty="0"/>
          </a:p>
        </p:txBody>
      </p:sp>
      <p:pic>
        <p:nvPicPr>
          <p:cNvPr id="12" name="Image 11"/>
          <p:cNvPicPr>
            <a:picLocks noChangeAspect="1"/>
          </p:cNvPicPr>
          <p:nvPr/>
        </p:nvPicPr>
        <p:blipFill>
          <a:blip r:embed="rId2"/>
          <a:stretch>
            <a:fillRect/>
          </a:stretch>
        </p:blipFill>
        <p:spPr>
          <a:xfrm>
            <a:off x="630187" y="620688"/>
            <a:ext cx="8261638" cy="5645901"/>
          </a:xfrm>
          <a:prstGeom prst="rect">
            <a:avLst/>
          </a:prstGeom>
        </p:spPr>
      </p:pic>
    </p:spTree>
    <p:extLst>
      <p:ext uri="{BB962C8B-B14F-4D97-AF65-F5344CB8AC3E}">
        <p14:creationId xmlns:p14="http://schemas.microsoft.com/office/powerpoint/2010/main" val="41742702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31"/>
          <p:cNvSpPr>
            <a:spLocks noGrp="1"/>
          </p:cNvSpPr>
          <p:nvPr>
            <p:ph type="title"/>
          </p:nvPr>
        </p:nvSpPr>
        <p:spPr/>
        <p:txBody>
          <a:bodyPr/>
          <a:lstStyle/>
          <a:p>
            <a:r>
              <a:rPr lang="fr-FR" dirty="0" smtClean="0"/>
              <a:t>Le métier de chercheur</a:t>
            </a:r>
            <a:endParaRPr lang="fr-FR" dirty="0"/>
          </a:p>
        </p:txBody>
      </p:sp>
      <p:sp>
        <p:nvSpPr>
          <p:cNvPr id="4" name="Espace réservé de la date 3"/>
          <p:cNvSpPr>
            <a:spLocks noGrp="1"/>
          </p:cNvSpPr>
          <p:nvPr>
            <p:ph type="dt" sz="half" idx="10"/>
          </p:nvPr>
        </p:nvSpPr>
        <p:spPr/>
        <p:txBody>
          <a:bodyPr/>
          <a:lstStyle/>
          <a:p>
            <a:r>
              <a:rPr lang="en-US" smtClean="0">
                <a:solidFill>
                  <a:srgbClr val="00B4CD"/>
                </a:solidFill>
              </a:rPr>
              <a:t>28/10/2019</a:t>
            </a:r>
            <a:endParaRPr lang="fr-FR" dirty="0">
              <a:solidFill>
                <a:srgbClr val="00B4CD"/>
              </a:solidFill>
            </a:endParaRPr>
          </a:p>
        </p:txBody>
      </p:sp>
      <p:sp>
        <p:nvSpPr>
          <p:cNvPr id="5" name="Espace réservé du pied de page 4"/>
          <p:cNvSpPr>
            <a:spLocks noGrp="1"/>
          </p:cNvSpPr>
          <p:nvPr>
            <p:ph type="ftr" sz="quarter" idx="11"/>
          </p:nvPr>
        </p:nvSpPr>
        <p:spPr/>
        <p:txBody>
          <a:bodyPr/>
          <a:lstStyle/>
          <a:p>
            <a:r>
              <a:rPr lang="fr-FR" smtClean="0"/>
              <a:t>Edwige Tournefier</a:t>
            </a:r>
            <a:endParaRPr lang="fr-FR" dirty="0"/>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37</a:t>
            </a:fld>
            <a:endParaRPr lang="fr-FR" dirty="0"/>
          </a:p>
        </p:txBody>
      </p:sp>
      <p:graphicFrame>
        <p:nvGraphicFramePr>
          <p:cNvPr id="3" name="Diagramme 2"/>
          <p:cNvGraphicFramePr/>
          <p:nvPr>
            <p:extLst/>
          </p:nvPr>
        </p:nvGraphicFramePr>
        <p:xfrm>
          <a:off x="767752" y="763240"/>
          <a:ext cx="7632848" cy="5618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30736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smtClean="0"/>
              <a:t>L’accueil</a:t>
            </a:r>
            <a:r>
              <a:rPr lang="en-GB" dirty="0" smtClean="0"/>
              <a:t> des </a:t>
            </a:r>
            <a:r>
              <a:rPr lang="en-GB" dirty="0" err="1" smtClean="0"/>
              <a:t>scolaires</a:t>
            </a:r>
            <a:r>
              <a:rPr lang="en-GB" dirty="0" smtClean="0"/>
              <a:t> au LAPP</a:t>
            </a:r>
            <a:endParaRPr lang="en-GB" dirty="0"/>
          </a:p>
        </p:txBody>
      </p:sp>
      <p:sp>
        <p:nvSpPr>
          <p:cNvPr id="3" name="Espace réservé du contenu 2"/>
          <p:cNvSpPr>
            <a:spLocks noGrp="1"/>
          </p:cNvSpPr>
          <p:nvPr>
            <p:ph idx="1"/>
          </p:nvPr>
        </p:nvSpPr>
        <p:spPr/>
        <p:txBody>
          <a:bodyPr/>
          <a:lstStyle/>
          <a:p>
            <a:r>
              <a:rPr lang="en-GB" sz="2400" dirty="0" smtClean="0"/>
              <a:t>Stages</a:t>
            </a:r>
          </a:p>
          <a:p>
            <a:pPr lvl="1"/>
            <a:r>
              <a:rPr lang="en-GB" sz="2000" dirty="0" smtClean="0"/>
              <a:t>Stages </a:t>
            </a:r>
            <a:r>
              <a:rPr lang="en-GB" sz="2000" dirty="0" err="1" smtClean="0"/>
              <a:t>d’observation</a:t>
            </a:r>
            <a:r>
              <a:rPr lang="en-GB" sz="2000" dirty="0" smtClean="0"/>
              <a:t> de 3ème et de </a:t>
            </a:r>
            <a:r>
              <a:rPr lang="en-GB" sz="2000" dirty="0" err="1" smtClean="0"/>
              <a:t>seconde</a:t>
            </a:r>
            <a:r>
              <a:rPr lang="en-GB" sz="2000" dirty="0" smtClean="0"/>
              <a:t> </a:t>
            </a:r>
          </a:p>
          <a:p>
            <a:pPr lvl="2"/>
            <a:r>
              <a:rPr lang="en-GB" sz="1600" dirty="0" smtClean="0"/>
              <a:t>Sur 3 à 4 </a:t>
            </a:r>
            <a:r>
              <a:rPr lang="en-GB" sz="1600" dirty="0" err="1" smtClean="0"/>
              <a:t>jours</a:t>
            </a:r>
            <a:r>
              <a:rPr lang="en-GB" sz="1600" dirty="0" smtClean="0"/>
              <a:t>: introduction aux </a:t>
            </a:r>
            <a:r>
              <a:rPr lang="en-GB" sz="1600" dirty="0" err="1" smtClean="0"/>
              <a:t>métiers</a:t>
            </a:r>
            <a:r>
              <a:rPr lang="en-GB" sz="1600" dirty="0" smtClean="0"/>
              <a:t> de la recherché et </a:t>
            </a:r>
            <a:r>
              <a:rPr lang="en-GB" sz="1600" dirty="0" err="1" smtClean="0"/>
              <a:t>visite</a:t>
            </a:r>
            <a:r>
              <a:rPr lang="en-GB" sz="1600" dirty="0" smtClean="0"/>
              <a:t> du </a:t>
            </a:r>
            <a:r>
              <a:rPr lang="en-GB" sz="1600" dirty="0" err="1" smtClean="0"/>
              <a:t>Cern</a:t>
            </a:r>
            <a:endParaRPr lang="en-GB" sz="1600" dirty="0" smtClean="0"/>
          </a:p>
          <a:p>
            <a:pPr marL="914400" lvl="2" indent="0">
              <a:buNone/>
            </a:pPr>
            <a:endParaRPr lang="en-GB" sz="1600" dirty="0" smtClean="0"/>
          </a:p>
          <a:p>
            <a:pPr lvl="1"/>
            <a:r>
              <a:rPr lang="en-GB" sz="2000" dirty="0" smtClean="0"/>
              <a:t>Stages </a:t>
            </a:r>
            <a:r>
              <a:rPr lang="en-GB" sz="2000" dirty="0" err="1" smtClean="0"/>
              <a:t>recherche</a:t>
            </a:r>
            <a:r>
              <a:rPr lang="en-GB" sz="2000" dirty="0" smtClean="0"/>
              <a:t>: L3, M1 et M2 (2 </a:t>
            </a:r>
            <a:r>
              <a:rPr lang="en-GB" sz="2000" dirty="0" err="1" smtClean="0"/>
              <a:t>mois</a:t>
            </a:r>
            <a:r>
              <a:rPr lang="en-GB" sz="2000" dirty="0" smtClean="0"/>
              <a:t> à 6 </a:t>
            </a:r>
            <a:r>
              <a:rPr lang="en-GB" sz="2000" dirty="0" err="1" smtClean="0"/>
              <a:t>mois</a:t>
            </a:r>
            <a:r>
              <a:rPr lang="en-GB" sz="2000" dirty="0" smtClean="0"/>
              <a:t>)</a:t>
            </a:r>
          </a:p>
          <a:p>
            <a:pPr lvl="1"/>
            <a:endParaRPr lang="en-GB" sz="2000" dirty="0" smtClean="0"/>
          </a:p>
          <a:p>
            <a:pPr lvl="1"/>
            <a:r>
              <a:rPr lang="en-GB" sz="2000" dirty="0" smtClean="0"/>
              <a:t>Stages techniques: IUT (2.5 </a:t>
            </a:r>
            <a:r>
              <a:rPr lang="en-GB" sz="2000" dirty="0" err="1" smtClean="0"/>
              <a:t>mois</a:t>
            </a:r>
            <a:r>
              <a:rPr lang="en-GB" sz="2000" dirty="0" smtClean="0"/>
              <a:t>), </a:t>
            </a:r>
            <a:r>
              <a:rPr lang="en-GB" sz="2000" dirty="0" err="1" smtClean="0"/>
              <a:t>ingénieur</a:t>
            </a:r>
            <a:r>
              <a:rPr lang="en-GB" sz="2000" dirty="0" smtClean="0"/>
              <a:t> (6 </a:t>
            </a:r>
            <a:r>
              <a:rPr lang="en-GB" sz="2000" dirty="0" err="1" smtClean="0"/>
              <a:t>mois</a:t>
            </a:r>
            <a:r>
              <a:rPr lang="en-GB" sz="2000" dirty="0" smtClean="0"/>
              <a:t>)</a:t>
            </a:r>
          </a:p>
          <a:p>
            <a:pPr lvl="1"/>
            <a:endParaRPr lang="en-GB" sz="2000" dirty="0" smtClean="0"/>
          </a:p>
          <a:p>
            <a:pPr marL="0" indent="0">
              <a:buNone/>
            </a:pPr>
            <a:endParaRPr lang="en-GB" sz="2400" dirty="0"/>
          </a:p>
        </p:txBody>
      </p:sp>
      <p:sp>
        <p:nvSpPr>
          <p:cNvPr id="4" name="Espace réservé de la date 3"/>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38</a:t>
            </a:fld>
            <a:endParaRPr lang="fr-FR" dirty="0"/>
          </a:p>
        </p:txBody>
      </p:sp>
      <p:sp>
        <p:nvSpPr>
          <p:cNvPr id="7" name="Espace réservé pour une image  6"/>
          <p:cNvSpPr>
            <a:spLocks noGrp="1"/>
          </p:cNvSpPr>
          <p:nvPr>
            <p:ph type="pic" sz="quarter" idx="13"/>
          </p:nvPr>
        </p:nvSpPr>
        <p:spPr/>
      </p:sp>
    </p:spTree>
    <p:extLst>
      <p:ext uri="{BB962C8B-B14F-4D97-AF65-F5344CB8AC3E}">
        <p14:creationId xmlns:p14="http://schemas.microsoft.com/office/powerpoint/2010/main" val="19914028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L’accueil</a:t>
            </a:r>
            <a:r>
              <a:rPr lang="en-GB" dirty="0"/>
              <a:t> des </a:t>
            </a:r>
            <a:r>
              <a:rPr lang="en-GB" dirty="0" err="1"/>
              <a:t>scolaires</a:t>
            </a:r>
            <a:r>
              <a:rPr lang="en-GB" dirty="0"/>
              <a:t> au LAPP</a:t>
            </a:r>
          </a:p>
        </p:txBody>
      </p:sp>
      <p:sp>
        <p:nvSpPr>
          <p:cNvPr id="3" name="Espace réservé du contenu 2"/>
          <p:cNvSpPr>
            <a:spLocks noGrp="1"/>
          </p:cNvSpPr>
          <p:nvPr>
            <p:ph idx="1"/>
          </p:nvPr>
        </p:nvSpPr>
        <p:spPr>
          <a:xfrm>
            <a:off x="202846" y="849774"/>
            <a:ext cx="7400925" cy="6251634"/>
          </a:xfrm>
        </p:spPr>
        <p:txBody>
          <a:bodyPr/>
          <a:lstStyle/>
          <a:p>
            <a:r>
              <a:rPr lang="en-GB" sz="2400" dirty="0" err="1" smtClean="0"/>
              <a:t>Visites</a:t>
            </a:r>
            <a:r>
              <a:rPr lang="en-GB" sz="2400" dirty="0" smtClean="0"/>
              <a:t>: de la 6ème à la L3</a:t>
            </a:r>
          </a:p>
          <a:p>
            <a:pPr lvl="1"/>
            <a:r>
              <a:rPr lang="en-GB" sz="2000" dirty="0" smtClean="0"/>
              <a:t>Format </a:t>
            </a:r>
            <a:r>
              <a:rPr lang="en-GB" sz="2000" dirty="0" err="1" smtClean="0"/>
              <a:t>classique</a:t>
            </a:r>
            <a:r>
              <a:rPr lang="en-GB" sz="2000" dirty="0" smtClean="0"/>
              <a:t> (1/2 </a:t>
            </a:r>
            <a:r>
              <a:rPr lang="en-GB" sz="2000" dirty="0" err="1" smtClean="0"/>
              <a:t>journée</a:t>
            </a:r>
            <a:r>
              <a:rPr lang="en-GB" sz="2000" dirty="0" smtClean="0"/>
              <a:t>):</a:t>
            </a:r>
          </a:p>
          <a:p>
            <a:pPr lvl="2"/>
            <a:r>
              <a:rPr lang="en-GB" sz="1600" dirty="0" smtClean="0"/>
              <a:t>Introduction à la </a:t>
            </a:r>
            <a:r>
              <a:rPr lang="en-GB" sz="1600" dirty="0" err="1" smtClean="0"/>
              <a:t>recherche</a:t>
            </a:r>
            <a:r>
              <a:rPr lang="en-GB" sz="1600" dirty="0" smtClean="0"/>
              <a:t> au LAPP</a:t>
            </a:r>
          </a:p>
          <a:p>
            <a:pPr lvl="2"/>
            <a:r>
              <a:rPr lang="en-GB" sz="1600" dirty="0" err="1" smtClean="0"/>
              <a:t>Visite</a:t>
            </a:r>
            <a:r>
              <a:rPr lang="en-GB" sz="1600" dirty="0" smtClean="0"/>
              <a:t> </a:t>
            </a:r>
            <a:r>
              <a:rPr lang="en-GB" sz="1600" dirty="0" err="1" smtClean="0"/>
              <a:t>d’EUTOPIA</a:t>
            </a:r>
            <a:endParaRPr lang="en-GB" sz="1600" dirty="0" smtClean="0"/>
          </a:p>
          <a:p>
            <a:pPr lvl="2"/>
            <a:r>
              <a:rPr lang="en-GB" sz="1600" dirty="0" err="1" smtClean="0"/>
              <a:t>Visite</a:t>
            </a:r>
            <a:r>
              <a:rPr lang="en-GB" sz="1600" dirty="0" smtClean="0"/>
              <a:t> du centre de </a:t>
            </a:r>
            <a:r>
              <a:rPr lang="en-GB" sz="1600" dirty="0" err="1" smtClean="0"/>
              <a:t>calcul</a:t>
            </a:r>
            <a:r>
              <a:rPr lang="en-GB" sz="1600" dirty="0" smtClean="0"/>
              <a:t> MUST</a:t>
            </a:r>
          </a:p>
          <a:p>
            <a:pPr lvl="2"/>
            <a:endParaRPr lang="en-GB" sz="1600" dirty="0"/>
          </a:p>
          <a:p>
            <a:pPr lvl="1"/>
            <a:r>
              <a:rPr lang="en-GB" sz="2000" dirty="0" smtClean="0"/>
              <a:t>Masterclass du </a:t>
            </a:r>
            <a:r>
              <a:rPr lang="en-GB" sz="2000" dirty="0" err="1" smtClean="0"/>
              <a:t>Cern</a:t>
            </a:r>
            <a:r>
              <a:rPr lang="en-GB" sz="2000" dirty="0" smtClean="0"/>
              <a:t> (1 </a:t>
            </a:r>
            <a:r>
              <a:rPr lang="en-GB" sz="2000" dirty="0" err="1" smtClean="0"/>
              <a:t>journée</a:t>
            </a:r>
            <a:r>
              <a:rPr lang="en-GB" sz="2000" dirty="0" smtClean="0"/>
              <a:t>):</a:t>
            </a:r>
          </a:p>
          <a:p>
            <a:pPr lvl="2"/>
            <a:r>
              <a:rPr lang="en-GB" sz="1600" dirty="0" err="1" smtClean="0"/>
              <a:t>Élèves</a:t>
            </a:r>
            <a:r>
              <a:rPr lang="en-GB" sz="1600" dirty="0" smtClean="0"/>
              <a:t> de </a:t>
            </a:r>
            <a:r>
              <a:rPr lang="en-GB" sz="1600" dirty="0" err="1" smtClean="0"/>
              <a:t>Terminale</a:t>
            </a:r>
            <a:endParaRPr lang="en-GB" sz="1600" dirty="0" smtClean="0"/>
          </a:p>
          <a:p>
            <a:pPr lvl="2"/>
            <a:r>
              <a:rPr lang="en-GB" sz="1600" dirty="0" smtClean="0"/>
              <a:t>But: se </a:t>
            </a:r>
            <a:r>
              <a:rPr lang="en-GB" sz="1600" dirty="0" err="1" smtClean="0"/>
              <a:t>mettre</a:t>
            </a:r>
            <a:r>
              <a:rPr lang="en-GB" sz="1600" dirty="0" smtClean="0"/>
              <a:t> </a:t>
            </a:r>
            <a:r>
              <a:rPr lang="en-GB" sz="1600" dirty="0" err="1" smtClean="0"/>
              <a:t>dans</a:t>
            </a:r>
            <a:r>
              <a:rPr lang="en-GB" sz="1600" dirty="0" smtClean="0"/>
              <a:t> la </a:t>
            </a:r>
            <a:r>
              <a:rPr lang="en-GB" sz="1600" dirty="0" err="1" smtClean="0"/>
              <a:t>peau</a:t>
            </a:r>
            <a:r>
              <a:rPr lang="en-GB" sz="1600" dirty="0" smtClean="0"/>
              <a:t> d’un </a:t>
            </a:r>
            <a:r>
              <a:rPr lang="en-GB" sz="1600" dirty="0" err="1" smtClean="0"/>
              <a:t>chercheur</a:t>
            </a:r>
            <a:r>
              <a:rPr lang="en-GB" sz="1600" dirty="0" smtClean="0"/>
              <a:t> (ex: </a:t>
            </a:r>
            <a:r>
              <a:rPr lang="en-GB" sz="1600" dirty="0" err="1" smtClean="0"/>
              <a:t>recherche</a:t>
            </a:r>
            <a:r>
              <a:rPr lang="en-GB" sz="1600" dirty="0" smtClean="0"/>
              <a:t> </a:t>
            </a:r>
            <a:r>
              <a:rPr lang="en-GB" sz="1600" dirty="0" err="1" smtClean="0"/>
              <a:t>d’une</a:t>
            </a:r>
            <a:r>
              <a:rPr lang="en-GB" sz="1600" dirty="0" smtClean="0"/>
              <a:t> nouvelle </a:t>
            </a:r>
            <a:r>
              <a:rPr lang="en-GB" sz="1600" dirty="0" err="1" smtClean="0"/>
              <a:t>particule</a:t>
            </a:r>
            <a:r>
              <a:rPr lang="en-GB" sz="1600" dirty="0" smtClean="0"/>
              <a:t> avec des </a:t>
            </a:r>
            <a:r>
              <a:rPr lang="en-GB" sz="1600" dirty="0" err="1" smtClean="0"/>
              <a:t>données</a:t>
            </a:r>
            <a:r>
              <a:rPr lang="en-GB" sz="1600" dirty="0" smtClean="0"/>
              <a:t> </a:t>
            </a:r>
            <a:r>
              <a:rPr lang="en-GB" sz="1600" dirty="0" err="1" smtClean="0"/>
              <a:t>d’ATLAS</a:t>
            </a:r>
            <a:r>
              <a:rPr lang="en-GB" sz="1600" dirty="0" smtClean="0"/>
              <a:t>)</a:t>
            </a:r>
          </a:p>
          <a:p>
            <a:pPr lvl="2"/>
            <a:r>
              <a:rPr lang="en-GB" sz="1600" dirty="0" err="1" smtClean="0"/>
              <a:t>Visite</a:t>
            </a:r>
            <a:r>
              <a:rPr lang="en-GB" sz="1600" dirty="0" smtClean="0"/>
              <a:t> du LAPP, </a:t>
            </a:r>
            <a:r>
              <a:rPr lang="en-GB" sz="1600" dirty="0" err="1" smtClean="0"/>
              <a:t>exercice</a:t>
            </a:r>
            <a:r>
              <a:rPr lang="en-GB" sz="1600" dirty="0" smtClean="0"/>
              <a:t> de la masterclass, </a:t>
            </a:r>
          </a:p>
          <a:p>
            <a:pPr marL="914400" lvl="2" indent="0">
              <a:buNone/>
            </a:pPr>
            <a:r>
              <a:rPr lang="en-GB" sz="1600" dirty="0" smtClean="0"/>
              <a:t>     </a:t>
            </a:r>
            <a:r>
              <a:rPr lang="en-GB" sz="1600" dirty="0" err="1" smtClean="0"/>
              <a:t>vidéoconférence</a:t>
            </a:r>
            <a:r>
              <a:rPr lang="en-GB" sz="1600" dirty="0" smtClean="0"/>
              <a:t> avec les </a:t>
            </a:r>
            <a:r>
              <a:rPr lang="en-GB" sz="1600" dirty="0" err="1" smtClean="0"/>
              <a:t>autres</a:t>
            </a:r>
            <a:r>
              <a:rPr lang="en-GB" sz="1600" dirty="0" smtClean="0"/>
              <a:t> classes </a:t>
            </a:r>
          </a:p>
          <a:p>
            <a:pPr marL="914400" lvl="2" indent="0">
              <a:buNone/>
            </a:pPr>
            <a:r>
              <a:rPr lang="en-GB" sz="1600" dirty="0"/>
              <a:t> </a:t>
            </a:r>
            <a:r>
              <a:rPr lang="en-GB" sz="1600" dirty="0" smtClean="0"/>
              <a:t>     </a:t>
            </a:r>
            <a:r>
              <a:rPr lang="en-GB" sz="1600" dirty="0" err="1" smtClean="0"/>
              <a:t>ayant</a:t>
            </a:r>
            <a:r>
              <a:rPr lang="en-GB" sz="1600" dirty="0" smtClean="0"/>
              <a:t> </a:t>
            </a:r>
            <a:r>
              <a:rPr lang="en-GB" sz="1600" dirty="0" err="1" smtClean="0"/>
              <a:t>participé</a:t>
            </a:r>
            <a:r>
              <a:rPr lang="en-GB" sz="1600" dirty="0" smtClean="0"/>
              <a:t> (</a:t>
            </a:r>
            <a:r>
              <a:rPr lang="en-GB" sz="1600" dirty="0" err="1" smtClean="0"/>
              <a:t>en</a:t>
            </a:r>
            <a:r>
              <a:rPr lang="en-GB" sz="1600" dirty="0" smtClean="0"/>
              <a:t> </a:t>
            </a:r>
            <a:r>
              <a:rPr lang="en-GB" sz="1600" dirty="0" err="1" smtClean="0"/>
              <a:t>anglais</a:t>
            </a:r>
            <a:r>
              <a:rPr lang="en-GB" sz="1600" dirty="0" smtClean="0"/>
              <a:t>)</a:t>
            </a:r>
          </a:p>
          <a:p>
            <a:pPr lvl="2"/>
            <a:endParaRPr lang="en-GB" sz="1600" dirty="0"/>
          </a:p>
          <a:p>
            <a:pPr lvl="1"/>
            <a:r>
              <a:rPr lang="en-GB" sz="2000" dirty="0" smtClean="0"/>
              <a:t>Fête de la science (1/2 </a:t>
            </a:r>
            <a:r>
              <a:rPr lang="en-GB" sz="2000" dirty="0" err="1" smtClean="0"/>
              <a:t>journée</a:t>
            </a:r>
            <a:r>
              <a:rPr lang="en-GB" sz="2000" dirty="0" smtClean="0"/>
              <a:t>):</a:t>
            </a:r>
          </a:p>
          <a:p>
            <a:pPr lvl="2"/>
            <a:r>
              <a:rPr lang="en-GB" sz="1600" dirty="0" err="1" smtClean="0"/>
              <a:t>Visite</a:t>
            </a:r>
            <a:r>
              <a:rPr lang="en-GB" sz="1600" dirty="0" smtClean="0"/>
              <a:t> </a:t>
            </a:r>
            <a:r>
              <a:rPr lang="en-GB" sz="1600" dirty="0" err="1" smtClean="0"/>
              <a:t>d’EUTOPIA</a:t>
            </a:r>
            <a:r>
              <a:rPr lang="en-GB" sz="1600" dirty="0" smtClean="0"/>
              <a:t> + </a:t>
            </a:r>
            <a:r>
              <a:rPr lang="en-GB" sz="1600" dirty="0" err="1" smtClean="0"/>
              <a:t>visite</a:t>
            </a:r>
            <a:r>
              <a:rPr lang="en-GB" sz="1600" dirty="0" smtClean="0"/>
              <a:t> </a:t>
            </a:r>
            <a:r>
              <a:rPr lang="en-GB" sz="1600" dirty="0"/>
              <a:t>de MUST (</a:t>
            </a:r>
            <a:r>
              <a:rPr lang="en-GB" sz="1600" dirty="0" err="1" smtClean="0"/>
              <a:t>lycééns</a:t>
            </a:r>
            <a:r>
              <a:rPr lang="en-GB" sz="1600" dirty="0" smtClean="0"/>
              <a:t>)</a:t>
            </a:r>
          </a:p>
          <a:p>
            <a:pPr lvl="2"/>
            <a:r>
              <a:rPr lang="en-GB" sz="1600" dirty="0"/>
              <a:t>A</a:t>
            </a:r>
            <a:r>
              <a:rPr lang="en-GB" sz="1600" dirty="0" smtClean="0"/>
              <a:t>teliers </a:t>
            </a:r>
            <a:r>
              <a:rPr lang="en-GB" sz="1600" dirty="0" err="1" smtClean="0"/>
              <a:t>spécifiques</a:t>
            </a:r>
            <a:r>
              <a:rPr lang="en-GB" sz="1600" dirty="0" smtClean="0"/>
              <a:t>: “</a:t>
            </a:r>
            <a:r>
              <a:rPr lang="en-GB" sz="1600" dirty="0" err="1" smtClean="0"/>
              <a:t>mesurer</a:t>
            </a:r>
            <a:r>
              <a:rPr lang="en-GB" sz="1600" dirty="0" smtClean="0"/>
              <a:t> les </a:t>
            </a:r>
            <a:r>
              <a:rPr lang="en-GB" sz="1600" dirty="0" err="1" smtClean="0"/>
              <a:t>longueurs</a:t>
            </a:r>
            <a:r>
              <a:rPr lang="en-GB" sz="1600" dirty="0" smtClean="0"/>
              <a:t>” , </a:t>
            </a:r>
          </a:p>
          <a:p>
            <a:pPr marL="914400" lvl="2" indent="0">
              <a:buNone/>
            </a:pPr>
            <a:r>
              <a:rPr lang="en-GB" sz="1600" dirty="0" smtClean="0"/>
              <a:t>    “</a:t>
            </a:r>
            <a:r>
              <a:rPr lang="en-GB" sz="1600" dirty="0" err="1" smtClean="0"/>
              <a:t>zététique</a:t>
            </a:r>
            <a:r>
              <a:rPr lang="en-GB" sz="1600" dirty="0" smtClean="0"/>
              <a:t>”, “</a:t>
            </a:r>
            <a:r>
              <a:rPr lang="en-GB" sz="1600" dirty="0" err="1" smtClean="0"/>
              <a:t>jeux</a:t>
            </a:r>
            <a:r>
              <a:rPr lang="en-GB" sz="1600" dirty="0" smtClean="0"/>
              <a:t> video”</a:t>
            </a:r>
          </a:p>
          <a:p>
            <a:pPr marL="914400" lvl="2" indent="0">
              <a:buNone/>
            </a:pPr>
            <a:endParaRPr lang="en-GB" sz="1600" dirty="0" smtClean="0"/>
          </a:p>
        </p:txBody>
      </p:sp>
      <p:sp>
        <p:nvSpPr>
          <p:cNvPr id="4" name="Espace réservé de la date 3"/>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39</a:t>
            </a:fld>
            <a:endParaRPr lang="fr-FR" dirty="0"/>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836712"/>
            <a:ext cx="3467877" cy="2600908"/>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4767" y="3872094"/>
            <a:ext cx="3222692" cy="2417019"/>
          </a:xfrm>
          <a:prstGeom prst="rect">
            <a:avLst/>
          </a:prstGeom>
        </p:spPr>
      </p:pic>
    </p:spTree>
    <p:extLst>
      <p:ext uri="{BB962C8B-B14F-4D97-AF65-F5344CB8AC3E}">
        <p14:creationId xmlns:p14="http://schemas.microsoft.com/office/powerpoint/2010/main" val="2863660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908720"/>
            <a:ext cx="5400600" cy="4896544"/>
          </a:xfrm>
        </p:spPr>
        <p:txBody>
          <a:bodyPr/>
          <a:lstStyle/>
          <a:p>
            <a:pPr marL="0" indent="0">
              <a:buNone/>
            </a:pPr>
            <a:r>
              <a:rPr lang="en-GB" dirty="0" err="1" smtClean="0"/>
              <a:t>Recherches</a:t>
            </a:r>
            <a:r>
              <a:rPr lang="en-GB" dirty="0" smtClean="0"/>
              <a:t> </a:t>
            </a:r>
            <a:r>
              <a:rPr lang="en-GB" dirty="0" err="1" smtClean="0"/>
              <a:t>menées</a:t>
            </a:r>
            <a:r>
              <a:rPr lang="en-GB" dirty="0" smtClean="0"/>
              <a:t> au LAPP:</a:t>
            </a:r>
          </a:p>
          <a:p>
            <a:pPr marL="0" indent="0">
              <a:buNone/>
            </a:pPr>
            <a:endParaRPr lang="en-GB" dirty="0" smtClean="0"/>
          </a:p>
          <a:p>
            <a:r>
              <a:rPr lang="en-GB" dirty="0" err="1" smtClean="0"/>
              <a:t>étude</a:t>
            </a:r>
            <a:r>
              <a:rPr lang="en-GB" dirty="0" smtClean="0"/>
              <a:t> des </a:t>
            </a:r>
            <a:r>
              <a:rPr lang="en-GB" dirty="0" err="1" smtClean="0"/>
              <a:t>constituants</a:t>
            </a:r>
            <a:r>
              <a:rPr lang="en-GB" dirty="0" smtClean="0"/>
              <a:t> </a:t>
            </a:r>
            <a:r>
              <a:rPr lang="en-GB" dirty="0" err="1" smtClean="0"/>
              <a:t>élémentaires</a:t>
            </a:r>
            <a:r>
              <a:rPr lang="en-GB" dirty="0"/>
              <a:t> </a:t>
            </a:r>
            <a:r>
              <a:rPr lang="en-GB" dirty="0" smtClean="0"/>
              <a:t>de la </a:t>
            </a:r>
            <a:r>
              <a:rPr lang="en-GB" dirty="0" err="1" smtClean="0"/>
              <a:t>matière</a:t>
            </a:r>
            <a:r>
              <a:rPr lang="en-GB" dirty="0" smtClean="0"/>
              <a:t> et </a:t>
            </a:r>
            <a:r>
              <a:rPr lang="en-GB" dirty="0" err="1" smtClean="0"/>
              <a:t>leurs</a:t>
            </a:r>
            <a:r>
              <a:rPr lang="en-GB" dirty="0" smtClean="0"/>
              <a:t> interactions</a:t>
            </a:r>
          </a:p>
          <a:p>
            <a:pPr marL="0" indent="0">
              <a:buNone/>
            </a:pPr>
            <a:r>
              <a:rPr lang="en-GB" dirty="0" smtClean="0">
                <a:sym typeface="Symbol" panose="05050102010706020507" pitchFamily="18" charset="2"/>
              </a:rPr>
              <a:t>	</a:t>
            </a:r>
            <a:r>
              <a:rPr lang="en-GB" dirty="0" smtClean="0">
                <a:solidFill>
                  <a:srgbClr val="01B2CD"/>
                </a:solidFill>
                <a:sym typeface="Symbol" panose="05050102010706020507" pitchFamily="18" charset="2"/>
              </a:rPr>
              <a:t> </a:t>
            </a:r>
            <a:r>
              <a:rPr lang="en-GB" dirty="0" smtClean="0">
                <a:solidFill>
                  <a:srgbClr val="01B2CD"/>
                </a:solidFill>
              </a:rPr>
              <a:t>la </a:t>
            </a:r>
            <a:r>
              <a:rPr lang="en-GB" dirty="0">
                <a:solidFill>
                  <a:srgbClr val="01B2CD"/>
                </a:solidFill>
              </a:rPr>
              <a:t>physique des </a:t>
            </a:r>
            <a:r>
              <a:rPr lang="en-GB" dirty="0" err="1">
                <a:solidFill>
                  <a:srgbClr val="01B2CD"/>
                </a:solidFill>
              </a:rPr>
              <a:t>particules</a:t>
            </a:r>
            <a:r>
              <a:rPr lang="en-GB" dirty="0">
                <a:solidFill>
                  <a:srgbClr val="01B2CD"/>
                </a:solidFill>
              </a:rPr>
              <a:t> </a:t>
            </a:r>
          </a:p>
          <a:p>
            <a:endParaRPr lang="en-GB" dirty="0" smtClean="0">
              <a:solidFill>
                <a:srgbClr val="C00000"/>
              </a:solidFill>
            </a:endParaRPr>
          </a:p>
          <a:p>
            <a:r>
              <a:rPr lang="en-GB" dirty="0" err="1"/>
              <a:t>compréhension</a:t>
            </a:r>
            <a:r>
              <a:rPr lang="en-GB" dirty="0"/>
              <a:t> de </a:t>
            </a:r>
            <a:r>
              <a:rPr lang="en-GB" dirty="0" err="1"/>
              <a:t>l’évolution</a:t>
            </a:r>
            <a:r>
              <a:rPr lang="en-GB" dirty="0"/>
              <a:t> de </a:t>
            </a:r>
            <a:r>
              <a:rPr lang="en-GB" dirty="0" err="1"/>
              <a:t>l’Univers</a:t>
            </a:r>
            <a:r>
              <a:rPr lang="en-GB" dirty="0"/>
              <a:t> et de </a:t>
            </a:r>
            <a:r>
              <a:rPr lang="en-GB" dirty="0" err="1"/>
              <a:t>sa</a:t>
            </a:r>
            <a:r>
              <a:rPr lang="en-GB" dirty="0"/>
              <a:t> composition</a:t>
            </a:r>
          </a:p>
          <a:p>
            <a:pPr marL="0" indent="0">
              <a:buNone/>
            </a:pPr>
            <a:r>
              <a:rPr lang="en-GB" dirty="0">
                <a:solidFill>
                  <a:srgbClr val="C00000"/>
                </a:solidFill>
              </a:rPr>
              <a:t>	</a:t>
            </a:r>
            <a:r>
              <a:rPr lang="en-GB" dirty="0" smtClean="0">
                <a:solidFill>
                  <a:srgbClr val="01B2CD"/>
                </a:solidFill>
                <a:sym typeface="Symbol" panose="05050102010706020507" pitchFamily="18" charset="2"/>
              </a:rPr>
              <a:t> </a:t>
            </a:r>
            <a:r>
              <a:rPr lang="en-GB" dirty="0" err="1" smtClean="0">
                <a:solidFill>
                  <a:srgbClr val="01B2CD"/>
                </a:solidFill>
              </a:rPr>
              <a:t>astro-particules</a:t>
            </a:r>
            <a:r>
              <a:rPr lang="en-GB" dirty="0" smtClean="0">
                <a:solidFill>
                  <a:srgbClr val="01B2CD"/>
                </a:solidFill>
              </a:rPr>
              <a:t>, </a:t>
            </a:r>
            <a:r>
              <a:rPr lang="en-GB" dirty="0" err="1" smtClean="0">
                <a:solidFill>
                  <a:srgbClr val="01B2CD"/>
                </a:solidFill>
              </a:rPr>
              <a:t>cosmologie</a:t>
            </a:r>
            <a:r>
              <a:rPr lang="en-GB" dirty="0" smtClean="0">
                <a:solidFill>
                  <a:srgbClr val="01B2CD"/>
                </a:solidFill>
              </a:rPr>
              <a:t> et </a:t>
            </a:r>
            <a:r>
              <a:rPr lang="en-GB" dirty="0" err="1" smtClean="0">
                <a:solidFill>
                  <a:srgbClr val="01B2CD"/>
                </a:solidFill>
              </a:rPr>
              <a:t>ondes</a:t>
            </a:r>
            <a:r>
              <a:rPr lang="en-GB" dirty="0" smtClean="0">
                <a:solidFill>
                  <a:srgbClr val="01B2CD"/>
                </a:solidFill>
              </a:rPr>
              <a:t> </a:t>
            </a:r>
            <a:r>
              <a:rPr lang="en-GB" dirty="0" err="1" smtClean="0">
                <a:solidFill>
                  <a:srgbClr val="01B2CD"/>
                </a:solidFill>
              </a:rPr>
              <a:t>gravitationnelles</a:t>
            </a:r>
            <a:endParaRPr lang="en-GB" dirty="0">
              <a:solidFill>
                <a:srgbClr val="01B2CD"/>
              </a:solidFill>
            </a:endParaRPr>
          </a:p>
        </p:txBody>
      </p:sp>
      <p:sp>
        <p:nvSpPr>
          <p:cNvPr id="4" name="Espace réservé de la date 3"/>
          <p:cNvSpPr>
            <a:spLocks noGrp="1"/>
          </p:cNvSpPr>
          <p:nvPr>
            <p:ph type="dt" sz="half" idx="10"/>
          </p:nvPr>
        </p:nvSpPr>
        <p:spPr/>
        <p:txBody>
          <a:bodyPr/>
          <a:lstStyle/>
          <a:p>
            <a:r>
              <a:rPr lang="en-US" smtClean="0"/>
              <a:t>28/10/2019</a:t>
            </a:r>
            <a:endParaRPr lang="fr-BE" dirty="0"/>
          </a:p>
        </p:txBody>
      </p:sp>
      <p:sp>
        <p:nvSpPr>
          <p:cNvPr id="15" name="Titre 1"/>
          <p:cNvSpPr>
            <a:spLocks noGrp="1"/>
          </p:cNvSpPr>
          <p:nvPr>
            <p:ph type="title"/>
          </p:nvPr>
        </p:nvSpPr>
        <p:spPr>
          <a:xfrm>
            <a:off x="1187624" y="44624"/>
            <a:ext cx="7499176" cy="576064"/>
          </a:xfrm>
        </p:spPr>
        <p:txBody>
          <a:bodyPr>
            <a:noAutofit/>
          </a:bodyPr>
          <a:lstStyle/>
          <a:p>
            <a:r>
              <a:rPr lang="en-GB" sz="2600" dirty="0">
                <a:solidFill>
                  <a:srgbClr val="153449"/>
                </a:solidFill>
              </a:rPr>
              <a:t>De </a:t>
            </a:r>
            <a:r>
              <a:rPr lang="en-GB" sz="2600" dirty="0" err="1">
                <a:solidFill>
                  <a:srgbClr val="153449"/>
                </a:solidFill>
              </a:rPr>
              <a:t>l’infiniment</a:t>
            </a:r>
            <a:r>
              <a:rPr lang="en-GB" sz="2600" dirty="0">
                <a:solidFill>
                  <a:srgbClr val="153449"/>
                </a:solidFill>
              </a:rPr>
              <a:t> petit à </a:t>
            </a:r>
            <a:r>
              <a:rPr lang="en-GB" sz="2600" dirty="0" err="1">
                <a:solidFill>
                  <a:srgbClr val="153449"/>
                </a:solidFill>
              </a:rPr>
              <a:t>l’infiniment</a:t>
            </a:r>
            <a:r>
              <a:rPr lang="en-GB" sz="2600" dirty="0">
                <a:solidFill>
                  <a:srgbClr val="153449"/>
                </a:solidFill>
              </a:rPr>
              <a:t> grand</a:t>
            </a:r>
            <a:endParaRPr lang="fr-FR" sz="2600" dirty="0">
              <a:solidFill>
                <a:srgbClr val="153449"/>
              </a:solidFill>
              <a:latin typeface="+mn-lt"/>
            </a:endParaRPr>
          </a:p>
        </p:txBody>
      </p:sp>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3442763"/>
            <a:ext cx="3600400" cy="2788334"/>
          </a:xfrm>
          <a:prstGeom prst="rect">
            <a:avLst/>
          </a:prstGeom>
        </p:spPr>
      </p:pic>
      <p:pic>
        <p:nvPicPr>
          <p:cNvPr id="13" name="Picture 4" descr="atom_zoom_b"/>
          <p:cNvPicPr>
            <a:picLocks noChangeAspect="1" noChangeArrowheads="1"/>
          </p:cNvPicPr>
          <p:nvPr/>
        </p:nvPicPr>
        <p:blipFill>
          <a:blip r:embed="rId3" cstate="print"/>
          <a:srcRect/>
          <a:stretch>
            <a:fillRect/>
          </a:stretch>
        </p:blipFill>
        <p:spPr bwMode="auto">
          <a:xfrm>
            <a:off x="5236855" y="1412776"/>
            <a:ext cx="3871649" cy="1702584"/>
          </a:xfrm>
          <a:prstGeom prst="rect">
            <a:avLst/>
          </a:prstGeom>
          <a:noFill/>
        </p:spPr>
      </p:pic>
      <p:sp>
        <p:nvSpPr>
          <p:cNvPr id="2" name="Espace réservé du pied de page 1"/>
          <p:cNvSpPr>
            <a:spLocks noGrp="1"/>
          </p:cNvSpPr>
          <p:nvPr>
            <p:ph type="ftr" sz="quarter" idx="11"/>
          </p:nvPr>
        </p:nvSpPr>
        <p:spPr/>
        <p:txBody>
          <a:bodyPr/>
          <a:lstStyle/>
          <a:p>
            <a:r>
              <a:rPr lang="fr-BE" smtClean="0"/>
              <a:t>Edwige Tournefier</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4</a:t>
            </a:fld>
            <a:endParaRPr lang="fr-BE" dirty="0"/>
          </a:p>
        </p:txBody>
      </p:sp>
    </p:spTree>
    <p:extLst>
      <p:ext uri="{BB962C8B-B14F-4D97-AF65-F5344CB8AC3E}">
        <p14:creationId xmlns:p14="http://schemas.microsoft.com/office/powerpoint/2010/main" val="30193372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504056"/>
          </a:xfrm>
        </p:spPr>
        <p:txBody>
          <a:bodyPr>
            <a:normAutofit fontScale="90000"/>
          </a:bodyPr>
          <a:lstStyle/>
          <a:p>
            <a:r>
              <a:rPr lang="en-GB" dirty="0" smtClean="0"/>
              <a:t>Ateliers </a:t>
            </a:r>
            <a:r>
              <a:rPr lang="en-GB" dirty="0" err="1" smtClean="0"/>
              <a:t>dédiés</a:t>
            </a:r>
            <a:r>
              <a:rPr lang="en-GB" dirty="0" smtClean="0"/>
              <a:t> aux </a:t>
            </a:r>
            <a:r>
              <a:rPr lang="en-GB" dirty="0" err="1" smtClean="0"/>
              <a:t>scolaires</a:t>
            </a:r>
            <a:endParaRPr lang="en-GB" dirty="0"/>
          </a:p>
        </p:txBody>
      </p:sp>
      <p:sp>
        <p:nvSpPr>
          <p:cNvPr id="3" name="Espace réservé du contenu 2"/>
          <p:cNvSpPr>
            <a:spLocks noGrp="1"/>
          </p:cNvSpPr>
          <p:nvPr>
            <p:ph idx="1"/>
          </p:nvPr>
        </p:nvSpPr>
        <p:spPr/>
        <p:txBody>
          <a:bodyPr/>
          <a:lstStyle/>
          <a:p>
            <a:r>
              <a:rPr lang="en-GB" dirty="0" err="1" smtClean="0">
                <a:solidFill>
                  <a:srgbClr val="00B3CC"/>
                </a:solidFill>
              </a:rPr>
              <a:t>Mesurer</a:t>
            </a:r>
            <a:r>
              <a:rPr lang="en-GB" dirty="0" smtClean="0">
                <a:solidFill>
                  <a:srgbClr val="00B3CC"/>
                </a:solidFill>
              </a:rPr>
              <a:t> les </a:t>
            </a:r>
            <a:r>
              <a:rPr lang="en-GB" dirty="0" err="1" smtClean="0">
                <a:solidFill>
                  <a:srgbClr val="00B3CC"/>
                </a:solidFill>
              </a:rPr>
              <a:t>longueurs</a:t>
            </a:r>
            <a:r>
              <a:rPr lang="en-GB" dirty="0" smtClean="0">
                <a:solidFill>
                  <a:srgbClr val="00B3CC"/>
                </a:solidFill>
              </a:rPr>
              <a:t>:</a:t>
            </a:r>
          </a:p>
          <a:p>
            <a:pPr lvl="1"/>
            <a:r>
              <a:rPr lang="en-GB" dirty="0" err="1" smtClean="0"/>
              <a:t>Appréhender</a:t>
            </a:r>
            <a:r>
              <a:rPr lang="en-GB" dirty="0" smtClean="0"/>
              <a:t> </a:t>
            </a:r>
            <a:r>
              <a:rPr lang="en-GB" dirty="0" err="1" smtClean="0"/>
              <a:t>l’infiniment</a:t>
            </a:r>
            <a:r>
              <a:rPr lang="en-GB" dirty="0" smtClean="0"/>
              <a:t> grand et </a:t>
            </a:r>
            <a:r>
              <a:rPr lang="en-GB" dirty="0" err="1" smtClean="0"/>
              <a:t>l’infiniment</a:t>
            </a:r>
            <a:r>
              <a:rPr lang="en-GB" dirty="0" smtClean="0"/>
              <a:t> petit</a:t>
            </a:r>
          </a:p>
          <a:p>
            <a:pPr lvl="1"/>
            <a:r>
              <a:rPr lang="en-GB" dirty="0" err="1" smtClean="0"/>
              <a:t>Sensibilisation</a:t>
            </a:r>
            <a:r>
              <a:rPr lang="en-GB" dirty="0" smtClean="0"/>
              <a:t> à </a:t>
            </a:r>
            <a:r>
              <a:rPr lang="en-GB" dirty="0" err="1" smtClean="0"/>
              <a:t>l’utilisation</a:t>
            </a:r>
            <a:r>
              <a:rPr lang="en-GB" dirty="0" smtClean="0"/>
              <a:t> </a:t>
            </a:r>
            <a:r>
              <a:rPr lang="en-GB" dirty="0" err="1" smtClean="0"/>
              <a:t>d’outils</a:t>
            </a:r>
            <a:r>
              <a:rPr lang="en-GB" dirty="0" smtClean="0"/>
              <a:t> </a:t>
            </a:r>
            <a:r>
              <a:rPr lang="en-GB" dirty="0" err="1" smtClean="0"/>
              <a:t>adaptés</a:t>
            </a:r>
            <a:r>
              <a:rPr lang="en-GB" dirty="0" smtClean="0"/>
              <a:t> à </a:t>
            </a:r>
            <a:r>
              <a:rPr lang="en-GB" dirty="0" err="1" smtClean="0"/>
              <a:t>l’objet</a:t>
            </a:r>
            <a:r>
              <a:rPr lang="en-GB" dirty="0" smtClean="0"/>
              <a:t> à </a:t>
            </a:r>
            <a:r>
              <a:rPr lang="en-GB" dirty="0" err="1" smtClean="0"/>
              <a:t>mesurer</a:t>
            </a:r>
            <a:endParaRPr lang="en-GB" dirty="0" smtClean="0"/>
          </a:p>
          <a:p>
            <a:pPr lvl="1"/>
            <a:endParaRPr lang="en-GB" dirty="0"/>
          </a:p>
          <a:p>
            <a:r>
              <a:rPr lang="en-GB" dirty="0" err="1" smtClean="0">
                <a:solidFill>
                  <a:srgbClr val="00B3CC"/>
                </a:solidFill>
              </a:rPr>
              <a:t>Zététique</a:t>
            </a:r>
            <a:r>
              <a:rPr lang="en-GB" dirty="0" smtClean="0">
                <a:solidFill>
                  <a:srgbClr val="00B3CC"/>
                </a:solidFill>
              </a:rPr>
              <a:t>:</a:t>
            </a:r>
          </a:p>
          <a:p>
            <a:pPr lvl="1"/>
            <a:r>
              <a:rPr lang="en-GB" dirty="0" err="1" smtClean="0"/>
              <a:t>Développer</a:t>
            </a:r>
            <a:r>
              <a:rPr lang="en-GB" dirty="0" smtClean="0"/>
              <a:t> </a:t>
            </a:r>
            <a:r>
              <a:rPr lang="en-GB" dirty="0" err="1" smtClean="0"/>
              <a:t>l’esprit</a:t>
            </a:r>
            <a:r>
              <a:rPr lang="en-GB" dirty="0" smtClean="0"/>
              <a:t> critique</a:t>
            </a:r>
          </a:p>
          <a:p>
            <a:pPr lvl="1"/>
            <a:r>
              <a:rPr lang="en-GB" dirty="0" smtClean="0"/>
              <a:t>Analyse </a:t>
            </a:r>
            <a:r>
              <a:rPr lang="en-GB" dirty="0" err="1" smtClean="0"/>
              <a:t>d’une</a:t>
            </a:r>
            <a:r>
              <a:rPr lang="en-GB" dirty="0" smtClean="0"/>
              <a:t> </a:t>
            </a:r>
            <a:r>
              <a:rPr lang="en-GB" dirty="0" err="1" smtClean="0"/>
              <a:t>vidéo</a:t>
            </a:r>
            <a:endParaRPr lang="en-GB" dirty="0" smtClean="0"/>
          </a:p>
          <a:p>
            <a:pPr lvl="1"/>
            <a:r>
              <a:rPr lang="en-GB" dirty="0" smtClean="0"/>
              <a:t>Identification des arguments </a:t>
            </a:r>
            <a:r>
              <a:rPr lang="en-GB" dirty="0" err="1" smtClean="0"/>
              <a:t>fallacieux</a:t>
            </a:r>
            <a:r>
              <a:rPr lang="en-GB" dirty="0" smtClean="0"/>
              <a:t> </a:t>
            </a:r>
            <a:r>
              <a:rPr lang="en-GB" sz="1800" dirty="0" smtClean="0"/>
              <a:t>(argument </a:t>
            </a:r>
            <a:r>
              <a:rPr lang="en-GB" sz="1800" dirty="0" err="1" smtClean="0"/>
              <a:t>d’autorité</a:t>
            </a:r>
            <a:r>
              <a:rPr lang="en-GB" sz="1800" dirty="0" smtClean="0"/>
              <a:t>, </a:t>
            </a:r>
            <a:r>
              <a:rPr lang="en-GB" sz="1800" dirty="0" err="1" smtClean="0"/>
              <a:t>sophisme</a:t>
            </a:r>
            <a:r>
              <a:rPr lang="en-GB" sz="1800" dirty="0" smtClean="0"/>
              <a:t>, </a:t>
            </a:r>
            <a:r>
              <a:rPr lang="en-GB" sz="1800" dirty="0" err="1" smtClean="0"/>
              <a:t>appel</a:t>
            </a:r>
            <a:r>
              <a:rPr lang="en-GB" sz="1800" dirty="0" smtClean="0"/>
              <a:t> au complot, </a:t>
            </a:r>
            <a:r>
              <a:rPr lang="en-GB" sz="1800" dirty="0" err="1" smtClean="0"/>
              <a:t>appel</a:t>
            </a:r>
            <a:r>
              <a:rPr lang="en-GB" sz="1800" dirty="0" smtClean="0"/>
              <a:t> à la </a:t>
            </a:r>
            <a:r>
              <a:rPr lang="en-GB" sz="1800" dirty="0" err="1" smtClean="0"/>
              <a:t>terreur</a:t>
            </a:r>
            <a:r>
              <a:rPr lang="en-GB" sz="1800" dirty="0" smtClean="0"/>
              <a:t>, </a:t>
            </a:r>
            <a:r>
              <a:rPr lang="en-GB" sz="1800" dirty="0" err="1" smtClean="0"/>
              <a:t>corrélations</a:t>
            </a:r>
            <a:r>
              <a:rPr lang="en-GB" sz="1800" dirty="0" smtClean="0"/>
              <a:t> </a:t>
            </a:r>
            <a:r>
              <a:rPr lang="en-GB" sz="1800" dirty="0" err="1" smtClean="0"/>
              <a:t>fallacieuse</a:t>
            </a:r>
            <a:r>
              <a:rPr lang="en-GB" sz="1800" dirty="0" smtClean="0"/>
              <a:t>, </a:t>
            </a:r>
            <a:r>
              <a:rPr lang="en-GB" sz="1800" dirty="0" err="1" smtClean="0"/>
              <a:t>appel</a:t>
            </a:r>
            <a:r>
              <a:rPr lang="en-GB" sz="1800" dirty="0" smtClean="0"/>
              <a:t> à la nature/à </a:t>
            </a:r>
            <a:r>
              <a:rPr lang="en-GB" sz="1800" dirty="0" err="1" smtClean="0"/>
              <a:t>l’ancienneté</a:t>
            </a:r>
            <a:r>
              <a:rPr lang="en-GB" sz="1800" dirty="0" smtClean="0"/>
              <a:t>)</a:t>
            </a:r>
          </a:p>
        </p:txBody>
      </p:sp>
      <p:sp>
        <p:nvSpPr>
          <p:cNvPr id="4" name="Espace réservé de la date 3"/>
          <p:cNvSpPr>
            <a:spLocks noGrp="1"/>
          </p:cNvSpPr>
          <p:nvPr>
            <p:ph type="dt" sz="half" idx="10"/>
          </p:nvPr>
        </p:nvSpPr>
        <p:spPr/>
        <p:txBody>
          <a:bodyPr/>
          <a:lstStyle/>
          <a:p>
            <a:r>
              <a:rPr lang="en-US" smtClean="0"/>
              <a:t>28/10/2019</a:t>
            </a:r>
            <a:endParaRPr lang="fr-BE" dirty="0"/>
          </a:p>
        </p:txBody>
      </p:sp>
      <p:sp>
        <p:nvSpPr>
          <p:cNvPr id="5" name="Espace réservé du pied de page 4"/>
          <p:cNvSpPr>
            <a:spLocks noGrp="1"/>
          </p:cNvSpPr>
          <p:nvPr>
            <p:ph type="ftr" sz="quarter" idx="11"/>
          </p:nvPr>
        </p:nvSpPr>
        <p:spPr/>
        <p:txBody>
          <a:bodyPr/>
          <a:lstStyle/>
          <a:p>
            <a:r>
              <a:rPr lang="fr-BE" smtClean="0"/>
              <a:t>Edwige Tournefier</a:t>
            </a:r>
            <a:endParaRPr lang="fr-BE" dirty="0" smtClean="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40</a:t>
            </a:fld>
            <a:endParaRPr lang="fr-BE" dirty="0"/>
          </a:p>
        </p:txBody>
      </p:sp>
    </p:spTree>
    <p:extLst>
      <p:ext uri="{BB962C8B-B14F-4D97-AF65-F5344CB8AC3E}">
        <p14:creationId xmlns:p14="http://schemas.microsoft.com/office/powerpoint/2010/main" val="1757413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sp>
        <p:nvSpPr>
          <p:cNvPr id="3" name="Espace réservé du contenu 2"/>
          <p:cNvSpPr>
            <a:spLocks noGrp="1"/>
          </p:cNvSpPr>
          <p:nvPr>
            <p:ph idx="1"/>
          </p:nvPr>
        </p:nvSpPr>
        <p:spPr>
          <a:xfrm>
            <a:off x="2410893" y="2492897"/>
            <a:ext cx="4970007" cy="1368152"/>
          </a:xfrm>
        </p:spPr>
        <p:txBody>
          <a:bodyPr/>
          <a:lstStyle/>
          <a:p>
            <a:pPr marL="0" indent="0">
              <a:buNone/>
            </a:pPr>
            <a:r>
              <a:rPr lang="en-GB" sz="6000" dirty="0" smtClean="0"/>
              <a:t>Bonne </a:t>
            </a:r>
            <a:r>
              <a:rPr lang="en-GB" sz="6000" dirty="0" err="1" smtClean="0"/>
              <a:t>Visite</a:t>
            </a:r>
            <a:r>
              <a:rPr lang="en-GB" sz="6000" dirty="0" smtClean="0"/>
              <a:t> !</a:t>
            </a:r>
            <a:endParaRPr lang="en-GB" dirty="0"/>
          </a:p>
        </p:txBody>
      </p:sp>
      <p:sp>
        <p:nvSpPr>
          <p:cNvPr id="4" name="Espace réservé de la date 3"/>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41</a:t>
            </a:fld>
            <a:endParaRPr lang="fr-FR" dirty="0"/>
          </a:p>
        </p:txBody>
      </p:sp>
      <p:sp>
        <p:nvSpPr>
          <p:cNvPr id="7" name="Espace réservé pour une image  6"/>
          <p:cNvSpPr>
            <a:spLocks noGrp="1"/>
          </p:cNvSpPr>
          <p:nvPr>
            <p:ph type="pic" sz="quarter" idx="13"/>
          </p:nvPr>
        </p:nvSpPr>
        <p:spPr/>
      </p:sp>
    </p:spTree>
    <p:extLst>
      <p:ext uri="{BB962C8B-B14F-4D97-AF65-F5344CB8AC3E}">
        <p14:creationId xmlns:p14="http://schemas.microsoft.com/office/powerpoint/2010/main" val="3672282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Au programme</a:t>
            </a:r>
            <a:endParaRPr lang="en-GB" dirty="0"/>
          </a:p>
        </p:txBody>
      </p:sp>
      <p:sp>
        <p:nvSpPr>
          <p:cNvPr id="3" name="Espace réservé du contenu 2"/>
          <p:cNvSpPr>
            <a:spLocks noGrp="1"/>
          </p:cNvSpPr>
          <p:nvPr>
            <p:ph idx="1"/>
          </p:nvPr>
        </p:nvSpPr>
        <p:spPr>
          <a:xfrm>
            <a:off x="755576" y="980728"/>
            <a:ext cx="7992888" cy="5328592"/>
          </a:xfrm>
        </p:spPr>
        <p:txBody>
          <a:bodyPr/>
          <a:lstStyle/>
          <a:p>
            <a:r>
              <a:rPr lang="fr-FR" sz="2000" dirty="0" smtClean="0"/>
              <a:t>9h: accueil</a:t>
            </a:r>
          </a:p>
          <a:p>
            <a:endParaRPr lang="fr-FR" sz="2000" dirty="0"/>
          </a:p>
          <a:p>
            <a:r>
              <a:rPr lang="fr-FR" sz="2000" dirty="0" smtClean="0"/>
              <a:t>9h15-10h </a:t>
            </a:r>
            <a:r>
              <a:rPr lang="fr-FR" sz="2000" dirty="0" smtClean="0">
                <a:solidFill>
                  <a:srgbClr val="153449"/>
                </a:solidFill>
              </a:rPr>
              <a:t>Introduction </a:t>
            </a:r>
            <a:r>
              <a:rPr lang="fr-FR" sz="2000" dirty="0" smtClean="0"/>
              <a:t>(Edwige Tournefier) </a:t>
            </a:r>
          </a:p>
          <a:p>
            <a:pPr marL="0" indent="0">
              <a:buNone/>
            </a:pPr>
            <a:endParaRPr lang="fr-FR" sz="2000" dirty="0" smtClean="0"/>
          </a:p>
          <a:p>
            <a:r>
              <a:rPr lang="fr-FR" sz="2000" dirty="0" smtClean="0"/>
              <a:t>10h-11h30</a:t>
            </a:r>
            <a:r>
              <a:rPr lang="fr-FR" sz="2000" dirty="0"/>
              <a:t> : </a:t>
            </a:r>
            <a:r>
              <a:rPr lang="fr-FR" sz="2000" dirty="0" smtClean="0"/>
              <a:t>visite de l’espace découvertes et du centre de calcul</a:t>
            </a:r>
            <a:endParaRPr lang="en-GB" sz="2000" dirty="0"/>
          </a:p>
          <a:p>
            <a:pPr lvl="1"/>
            <a:r>
              <a:rPr lang="fr-FR" sz="2000" dirty="0" smtClean="0">
                <a:solidFill>
                  <a:srgbClr val="002060"/>
                </a:solidFill>
              </a:rPr>
              <a:t>Développements techniques pour ATLAS </a:t>
            </a:r>
            <a:r>
              <a:rPr lang="fr-FR" sz="2000" dirty="0" smtClean="0"/>
              <a:t>(Nicolas Geffroy)</a:t>
            </a:r>
          </a:p>
          <a:p>
            <a:pPr lvl="1"/>
            <a:r>
              <a:rPr lang="fr-FR" sz="2000" dirty="0" smtClean="0">
                <a:solidFill>
                  <a:srgbClr val="002060"/>
                </a:solidFill>
              </a:rPr>
              <a:t>Physique des rayons gammas et développements techniques pour CTA </a:t>
            </a:r>
            <a:r>
              <a:rPr lang="fr-FR" sz="2000" dirty="0" smtClean="0"/>
              <a:t>(Gilles </a:t>
            </a:r>
            <a:r>
              <a:rPr lang="fr-FR" sz="2000" dirty="0" err="1" smtClean="0"/>
              <a:t>Maurin</a:t>
            </a:r>
            <a:r>
              <a:rPr lang="fr-FR" sz="2000" dirty="0" smtClean="0"/>
              <a:t> et Nicolas Geffroy)</a:t>
            </a:r>
          </a:p>
          <a:p>
            <a:pPr lvl="1"/>
            <a:r>
              <a:rPr lang="fr-FR" sz="2000" dirty="0" smtClean="0">
                <a:solidFill>
                  <a:srgbClr val="002060"/>
                </a:solidFill>
              </a:rPr>
              <a:t>Le centre de calcul MUST</a:t>
            </a:r>
            <a:r>
              <a:rPr lang="fr-FR" sz="2000" dirty="0" smtClean="0"/>
              <a:t> </a:t>
            </a:r>
            <a:r>
              <a:rPr lang="fr-FR" sz="2000" dirty="0"/>
              <a:t>(</a:t>
            </a:r>
            <a:r>
              <a:rPr lang="fr-FR" sz="2000" dirty="0" smtClean="0"/>
              <a:t>Ludovic </a:t>
            </a:r>
            <a:r>
              <a:rPr lang="fr-FR" sz="2000" dirty="0" err="1" smtClean="0"/>
              <a:t>Duflot</a:t>
            </a:r>
            <a:r>
              <a:rPr lang="fr-FR" sz="2000" dirty="0" smtClean="0"/>
              <a:t>)</a:t>
            </a:r>
            <a:endParaRPr lang="en-GB" sz="2000" dirty="0"/>
          </a:p>
        </p:txBody>
      </p:sp>
      <p:sp>
        <p:nvSpPr>
          <p:cNvPr id="4" name="Espace réservé de la date 3"/>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42</a:t>
            </a:fld>
            <a:endParaRPr lang="fr-FR" dirty="0"/>
          </a:p>
        </p:txBody>
      </p:sp>
      <p:sp>
        <p:nvSpPr>
          <p:cNvPr id="7" name="Espace réservé pour une image  6"/>
          <p:cNvSpPr>
            <a:spLocks noGrp="1"/>
          </p:cNvSpPr>
          <p:nvPr>
            <p:ph type="pic" sz="quarter" idx="13"/>
          </p:nvPr>
        </p:nvSpPr>
        <p:spPr/>
      </p:sp>
    </p:spTree>
    <p:extLst>
      <p:ext uri="{BB962C8B-B14F-4D97-AF65-F5344CB8AC3E}">
        <p14:creationId xmlns:p14="http://schemas.microsoft.com/office/powerpoint/2010/main" val="36537522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smtClean="0"/>
              <a:t>Matière</a:t>
            </a:r>
            <a:r>
              <a:rPr lang="en-GB" dirty="0" smtClean="0"/>
              <a:t> noire: </a:t>
            </a:r>
            <a:r>
              <a:rPr lang="en-GB" dirty="0" err="1" smtClean="0"/>
              <a:t>mesure</a:t>
            </a:r>
            <a:r>
              <a:rPr lang="en-GB" dirty="0" smtClean="0"/>
              <a:t> et </a:t>
            </a:r>
            <a:r>
              <a:rPr lang="en-GB" dirty="0" err="1" smtClean="0"/>
              <a:t>détection</a:t>
            </a:r>
            <a:endParaRPr lang="en-GB" dirty="0"/>
          </a:p>
        </p:txBody>
      </p:sp>
      <p:sp>
        <p:nvSpPr>
          <p:cNvPr id="3" name="Espace réservé de la date 2"/>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4" name="Espace réservé du pied de page 3"/>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43</a:t>
            </a:fld>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357" y="840318"/>
            <a:ext cx="7024446" cy="2646282"/>
          </a:xfrm>
          <a:prstGeom prst="rect">
            <a:avLst/>
          </a:prstGeom>
        </p:spPr>
      </p:pic>
      <p:pic>
        <p:nvPicPr>
          <p:cNvPr id="9" name="Image 8"/>
          <p:cNvPicPr>
            <a:picLocks noChangeAspect="1"/>
          </p:cNvPicPr>
          <p:nvPr/>
        </p:nvPicPr>
        <p:blipFill>
          <a:blip r:embed="rId3"/>
          <a:stretch>
            <a:fillRect/>
          </a:stretch>
        </p:blipFill>
        <p:spPr>
          <a:xfrm>
            <a:off x="2411760" y="3708498"/>
            <a:ext cx="3624877" cy="2567682"/>
          </a:xfrm>
          <a:prstGeom prst="rect">
            <a:avLst/>
          </a:prstGeom>
        </p:spPr>
      </p:pic>
    </p:spTree>
    <p:extLst>
      <p:ext uri="{BB962C8B-B14F-4D97-AF65-F5344CB8AC3E}">
        <p14:creationId xmlns:p14="http://schemas.microsoft.com/office/powerpoint/2010/main" val="2598380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30056" y="988657"/>
            <a:ext cx="8229600" cy="2448272"/>
          </a:xfrm>
        </p:spPr>
        <p:txBody>
          <a:bodyPr>
            <a:normAutofit/>
          </a:bodyPr>
          <a:lstStyle/>
          <a:p>
            <a:pPr>
              <a:buNone/>
            </a:pPr>
            <a:r>
              <a:rPr lang="fr-FR" dirty="0" smtClean="0"/>
              <a:t>La </a:t>
            </a:r>
            <a:r>
              <a:rPr lang="fr-FR" dirty="0" smtClean="0">
                <a:solidFill>
                  <a:srgbClr val="4B3AC6"/>
                </a:solidFill>
              </a:rPr>
              <a:t>physique des particules </a:t>
            </a:r>
            <a:r>
              <a:rPr lang="fr-FR" dirty="0" smtClean="0"/>
              <a:t>cherche à déterminer quels sont les </a:t>
            </a:r>
            <a:r>
              <a:rPr lang="fr-FR" dirty="0" smtClean="0">
                <a:solidFill>
                  <a:srgbClr val="C00000"/>
                </a:solidFill>
              </a:rPr>
              <a:t>constituants élémentaires </a:t>
            </a:r>
            <a:r>
              <a:rPr lang="fr-FR" dirty="0" smtClean="0"/>
              <a:t>de la </a:t>
            </a:r>
            <a:r>
              <a:rPr lang="fr-FR" dirty="0" smtClean="0">
                <a:solidFill>
                  <a:srgbClr val="C00000"/>
                </a:solidFill>
              </a:rPr>
              <a:t>matière</a:t>
            </a:r>
            <a:r>
              <a:rPr lang="fr-FR" dirty="0" smtClean="0"/>
              <a:t> ainsi que les </a:t>
            </a:r>
            <a:r>
              <a:rPr lang="fr-FR" dirty="0" smtClean="0">
                <a:solidFill>
                  <a:srgbClr val="C00000"/>
                </a:solidFill>
              </a:rPr>
              <a:t>forces</a:t>
            </a:r>
            <a:r>
              <a:rPr lang="fr-FR" dirty="0" smtClean="0"/>
              <a:t> qui s’exercent entre eux (interactions)</a:t>
            </a:r>
            <a:endParaRPr lang="fr-FR" dirty="0"/>
          </a:p>
        </p:txBody>
      </p:sp>
      <p:sp>
        <p:nvSpPr>
          <p:cNvPr id="4" name="Espace réservé de la date 3"/>
          <p:cNvSpPr>
            <a:spLocks noGrp="1"/>
          </p:cNvSpPr>
          <p:nvPr>
            <p:ph type="dt" sz="half" idx="10"/>
          </p:nvPr>
        </p:nvSpPr>
        <p:spPr/>
        <p:txBody>
          <a:bodyPr/>
          <a:lstStyle/>
          <a:p>
            <a:r>
              <a:rPr lang="en-US" smtClean="0"/>
              <a:t>28/10/2019</a:t>
            </a:r>
            <a:endParaRPr lang="fr-BE"/>
          </a:p>
        </p:txBody>
      </p:sp>
      <p:pic>
        <p:nvPicPr>
          <p:cNvPr id="5" name="Picture 4" descr="atom_zoom_b"/>
          <p:cNvPicPr>
            <a:picLocks noChangeAspect="1" noChangeArrowheads="1"/>
          </p:cNvPicPr>
          <p:nvPr/>
        </p:nvPicPr>
        <p:blipFill>
          <a:blip r:embed="rId2" cstate="print"/>
          <a:srcRect/>
          <a:stretch>
            <a:fillRect/>
          </a:stretch>
        </p:blipFill>
        <p:spPr bwMode="auto">
          <a:xfrm>
            <a:off x="300334" y="2674946"/>
            <a:ext cx="7126568" cy="3133957"/>
          </a:xfrm>
          <a:prstGeom prst="rect">
            <a:avLst/>
          </a:prstGeom>
          <a:noFill/>
        </p:spPr>
      </p:pic>
      <p:sp>
        <p:nvSpPr>
          <p:cNvPr id="6" name="ZoneTexte 5"/>
          <p:cNvSpPr txBox="1"/>
          <p:nvPr/>
        </p:nvSpPr>
        <p:spPr>
          <a:xfrm>
            <a:off x="6948264" y="2513382"/>
            <a:ext cx="2483768" cy="830997"/>
          </a:xfrm>
          <a:prstGeom prst="rect">
            <a:avLst/>
          </a:prstGeom>
          <a:noFill/>
        </p:spPr>
        <p:txBody>
          <a:bodyPr wrap="square" rtlCol="0">
            <a:spAutoFit/>
          </a:bodyPr>
          <a:lstStyle/>
          <a:p>
            <a:r>
              <a:rPr lang="fr-FR" sz="2400" dirty="0" smtClean="0">
                <a:solidFill>
                  <a:srgbClr val="C00000"/>
                </a:solidFill>
              </a:rPr>
              <a:t>= constituants </a:t>
            </a:r>
          </a:p>
          <a:p>
            <a:r>
              <a:rPr lang="fr-FR" sz="2400" dirty="0" smtClean="0">
                <a:solidFill>
                  <a:srgbClr val="C00000"/>
                </a:solidFill>
              </a:rPr>
              <a:t>élémentaires</a:t>
            </a:r>
            <a:endParaRPr lang="fr-FR" sz="2400" dirty="0">
              <a:solidFill>
                <a:srgbClr val="C00000"/>
              </a:solidFill>
            </a:endParaRPr>
          </a:p>
        </p:txBody>
      </p:sp>
      <p:sp>
        <p:nvSpPr>
          <p:cNvPr id="7" name="Ellipse 6"/>
          <p:cNvSpPr/>
          <p:nvPr/>
        </p:nvSpPr>
        <p:spPr>
          <a:xfrm rot="-2400000">
            <a:off x="5382198" y="1734799"/>
            <a:ext cx="2106270" cy="4814333"/>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re 1"/>
          <p:cNvSpPr txBox="1">
            <a:spLocks/>
          </p:cNvSpPr>
          <p:nvPr/>
        </p:nvSpPr>
        <p:spPr bwMode="auto">
          <a:xfrm>
            <a:off x="1038435" y="5324"/>
            <a:ext cx="7499176"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r" rtl="0" eaLnBrk="1" fontAlgn="base" hangingPunct="1">
              <a:spcBef>
                <a:spcPct val="0"/>
              </a:spcBef>
              <a:spcAft>
                <a:spcPct val="0"/>
              </a:spcAft>
              <a:defRPr sz="2900" kern="1200">
                <a:solidFill>
                  <a:srgbClr val="153449"/>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sz="2600" dirty="0" smtClean="0"/>
              <a:t>La physique des particules</a:t>
            </a:r>
            <a:endParaRPr lang="fr-FR" sz="2600" dirty="0">
              <a:latin typeface="+mn-lt"/>
            </a:endParaRPr>
          </a:p>
        </p:txBody>
      </p:sp>
      <p:sp>
        <p:nvSpPr>
          <p:cNvPr id="2" name="Espace réservé du pied de page 1"/>
          <p:cNvSpPr>
            <a:spLocks noGrp="1"/>
          </p:cNvSpPr>
          <p:nvPr>
            <p:ph type="ftr" sz="quarter" idx="11"/>
          </p:nvPr>
        </p:nvSpPr>
        <p:spPr/>
        <p:txBody>
          <a:bodyPr/>
          <a:lstStyle/>
          <a:p>
            <a:r>
              <a:rPr lang="fr-BE" smtClean="0"/>
              <a:t>Edwige Tournefier</a:t>
            </a:r>
            <a:endParaRPr lang="fr-BE" dirty="0" smtClean="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5</a:t>
            </a:fld>
            <a:endParaRPr lang="fr-BE" dirty="0"/>
          </a:p>
        </p:txBody>
      </p:sp>
    </p:spTree>
    <p:extLst>
      <p:ext uri="{BB962C8B-B14F-4D97-AF65-F5344CB8AC3E}">
        <p14:creationId xmlns:p14="http://schemas.microsoft.com/office/powerpoint/2010/main" val="1793061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642910" y="785794"/>
            <a:ext cx="7620000" cy="3354765"/>
          </a:xfrm>
          <a:prstGeom prst="rect">
            <a:avLst/>
          </a:prstGeom>
          <a:noFill/>
          <a:ln w="9525">
            <a:noFill/>
            <a:miter lim="800000"/>
            <a:headEnd/>
            <a:tailEnd/>
          </a:ln>
        </p:spPr>
        <p:txBody>
          <a:bodyPr>
            <a:spAutoFit/>
          </a:bodyPr>
          <a:lstStyle/>
          <a:p>
            <a:r>
              <a:rPr lang="fr-FR" sz="2000" dirty="0" smtClean="0"/>
              <a:t>En physique des particules, l’</a:t>
            </a:r>
            <a:r>
              <a:rPr lang="fr-FR" sz="2000" dirty="0" smtClean="0">
                <a:solidFill>
                  <a:srgbClr val="C00000"/>
                </a:solidFill>
              </a:rPr>
              <a:t>interaction</a:t>
            </a:r>
            <a:r>
              <a:rPr lang="fr-FR" sz="2000" dirty="0" smtClean="0"/>
              <a:t> qui s’exerce entre 2 particules élémentaires  de matière est décrite comme l’</a:t>
            </a:r>
            <a:r>
              <a:rPr lang="fr-FR" sz="2000" dirty="0" smtClean="0">
                <a:solidFill>
                  <a:srgbClr val="C00000"/>
                </a:solidFill>
              </a:rPr>
              <a:t>échange</a:t>
            </a:r>
            <a:r>
              <a:rPr lang="fr-FR" sz="2000" dirty="0" smtClean="0"/>
              <a:t> entre ces 2 particules d’une </a:t>
            </a:r>
            <a:r>
              <a:rPr lang="fr-FR" sz="2000" dirty="0" smtClean="0">
                <a:solidFill>
                  <a:srgbClr val="C00000"/>
                </a:solidFill>
              </a:rPr>
              <a:t>particule messagère</a:t>
            </a:r>
            <a:r>
              <a:rPr lang="fr-FR" sz="2000" dirty="0" smtClean="0"/>
              <a:t>.</a:t>
            </a:r>
          </a:p>
          <a:p>
            <a:endParaRPr lang="fr-FR" sz="2000" dirty="0" smtClean="0"/>
          </a:p>
          <a:p>
            <a:endParaRPr lang="fr-FR" sz="2000" dirty="0" smtClean="0"/>
          </a:p>
          <a:p>
            <a:endParaRPr lang="fr-FR" sz="2000" dirty="0" smtClean="0"/>
          </a:p>
          <a:p>
            <a:endParaRPr lang="fr-FR" sz="2000" dirty="0" smtClean="0"/>
          </a:p>
          <a:p>
            <a:endParaRPr lang="fr-FR" dirty="0" smtClean="0"/>
          </a:p>
          <a:p>
            <a:endParaRPr lang="fr-FR" dirty="0" smtClean="0"/>
          </a:p>
          <a:p>
            <a:endParaRPr lang="fr-FR" dirty="0" smtClean="0"/>
          </a:p>
          <a:p>
            <a:endParaRPr lang="fr-FR" b="1" dirty="0"/>
          </a:p>
        </p:txBody>
      </p:sp>
      <p:grpSp>
        <p:nvGrpSpPr>
          <p:cNvPr id="4" name="Group 28"/>
          <p:cNvGrpSpPr>
            <a:grpSpLocks/>
          </p:cNvGrpSpPr>
          <p:nvPr/>
        </p:nvGrpSpPr>
        <p:grpSpPr bwMode="auto">
          <a:xfrm>
            <a:off x="2692995" y="1985764"/>
            <a:ext cx="4759325" cy="1354138"/>
            <a:chOff x="411" y="1534"/>
            <a:chExt cx="2998" cy="853"/>
          </a:xfrm>
        </p:grpSpPr>
        <p:sp>
          <p:nvSpPr>
            <p:cNvPr id="17416" name="Text Box 13"/>
            <p:cNvSpPr txBox="1">
              <a:spLocks noChangeArrowheads="1"/>
            </p:cNvSpPr>
            <p:nvPr/>
          </p:nvSpPr>
          <p:spPr bwMode="auto">
            <a:xfrm>
              <a:off x="1584" y="1824"/>
              <a:ext cx="1825" cy="366"/>
            </a:xfrm>
            <a:prstGeom prst="rect">
              <a:avLst/>
            </a:prstGeom>
            <a:noFill/>
            <a:ln w="9525">
              <a:noFill/>
              <a:miter lim="800000"/>
              <a:headEnd/>
              <a:tailEnd/>
            </a:ln>
          </p:spPr>
          <p:txBody>
            <a:bodyPr>
              <a:spAutoFit/>
            </a:bodyPr>
            <a:lstStyle/>
            <a:p>
              <a:r>
                <a:rPr lang="fr-FR" sz="1600" dirty="0" smtClean="0">
                  <a:solidFill>
                    <a:srgbClr val="CC00CC"/>
                  </a:solidFill>
                  <a:latin typeface="Berlin Sans FB" pitchFamily="34" charset="0"/>
                </a:rPr>
                <a:t>Échange d’une particule messagère</a:t>
              </a:r>
              <a:endParaRPr lang="fr-FR" sz="2400" dirty="0">
                <a:solidFill>
                  <a:schemeClr val="tx1"/>
                </a:solidFill>
                <a:latin typeface="Berlin Sans FB" pitchFamily="34" charset="0"/>
              </a:endParaRPr>
            </a:p>
          </p:txBody>
        </p:sp>
        <p:grpSp>
          <p:nvGrpSpPr>
            <p:cNvPr id="5" name="Group 27"/>
            <p:cNvGrpSpPr>
              <a:grpSpLocks/>
            </p:cNvGrpSpPr>
            <p:nvPr/>
          </p:nvGrpSpPr>
          <p:grpSpPr bwMode="auto">
            <a:xfrm>
              <a:off x="411" y="1534"/>
              <a:ext cx="2237" cy="853"/>
              <a:chOff x="411" y="1534"/>
              <a:chExt cx="2237" cy="853"/>
            </a:xfrm>
          </p:grpSpPr>
          <p:sp>
            <p:nvSpPr>
              <p:cNvPr id="17418" name="Oval 4"/>
              <p:cNvSpPr>
                <a:spLocks noChangeArrowheads="1"/>
              </p:cNvSpPr>
              <p:nvPr/>
            </p:nvSpPr>
            <p:spPr bwMode="auto">
              <a:xfrm>
                <a:off x="411" y="1534"/>
                <a:ext cx="181" cy="181"/>
              </a:xfrm>
              <a:prstGeom prst="ellipse">
                <a:avLst/>
              </a:prstGeom>
              <a:solidFill>
                <a:srgbClr val="FF0000"/>
              </a:solidFill>
              <a:ln w="9525">
                <a:solidFill>
                  <a:schemeClr val="tx1"/>
                </a:solidFill>
                <a:round/>
                <a:headEnd/>
                <a:tailEnd/>
              </a:ln>
            </p:spPr>
            <p:txBody>
              <a:bodyPr wrap="none" anchor="ctr"/>
              <a:lstStyle/>
              <a:p>
                <a:endParaRPr lang="fr-FR">
                  <a:latin typeface="Berlin Sans FB" pitchFamily="34" charset="0"/>
                </a:endParaRPr>
              </a:p>
            </p:txBody>
          </p:sp>
          <p:sp>
            <p:nvSpPr>
              <p:cNvPr id="17419" name="Oval 5"/>
              <p:cNvSpPr>
                <a:spLocks noChangeArrowheads="1"/>
              </p:cNvSpPr>
              <p:nvPr/>
            </p:nvSpPr>
            <p:spPr bwMode="auto">
              <a:xfrm>
                <a:off x="411" y="2206"/>
                <a:ext cx="181" cy="181"/>
              </a:xfrm>
              <a:prstGeom prst="ellipse">
                <a:avLst/>
              </a:prstGeom>
              <a:solidFill>
                <a:schemeClr val="accent1"/>
              </a:solidFill>
              <a:ln w="9525">
                <a:solidFill>
                  <a:schemeClr val="tx1"/>
                </a:solidFill>
                <a:round/>
                <a:headEnd/>
                <a:tailEnd/>
              </a:ln>
            </p:spPr>
            <p:txBody>
              <a:bodyPr wrap="none" anchor="ctr"/>
              <a:lstStyle/>
              <a:p>
                <a:endParaRPr lang="fr-FR">
                  <a:latin typeface="Berlin Sans FB" pitchFamily="34" charset="0"/>
                </a:endParaRPr>
              </a:p>
            </p:txBody>
          </p:sp>
          <p:sp>
            <p:nvSpPr>
              <p:cNvPr id="17420" name="Line 6"/>
              <p:cNvSpPr>
                <a:spLocks noChangeShapeType="1"/>
              </p:cNvSpPr>
              <p:nvPr/>
            </p:nvSpPr>
            <p:spPr bwMode="auto">
              <a:xfrm>
                <a:off x="667" y="1665"/>
                <a:ext cx="544" cy="131"/>
              </a:xfrm>
              <a:prstGeom prst="line">
                <a:avLst/>
              </a:prstGeom>
              <a:noFill/>
              <a:ln w="28575">
                <a:solidFill>
                  <a:srgbClr val="FF0000"/>
                </a:solidFill>
                <a:round/>
                <a:headEnd/>
                <a:tailEnd type="triangle" w="med" len="med"/>
              </a:ln>
            </p:spPr>
            <p:txBody>
              <a:bodyPr wrap="none" anchor="ctr"/>
              <a:lstStyle/>
              <a:p>
                <a:endParaRPr lang="fr-FR">
                  <a:latin typeface="Berlin Sans FB" pitchFamily="34" charset="0"/>
                </a:endParaRPr>
              </a:p>
            </p:txBody>
          </p:sp>
          <p:sp>
            <p:nvSpPr>
              <p:cNvPr id="17421" name="Line 7"/>
              <p:cNvSpPr>
                <a:spLocks noChangeShapeType="1"/>
              </p:cNvSpPr>
              <p:nvPr/>
            </p:nvSpPr>
            <p:spPr bwMode="auto">
              <a:xfrm flipV="1">
                <a:off x="672" y="2208"/>
                <a:ext cx="532" cy="79"/>
              </a:xfrm>
              <a:prstGeom prst="line">
                <a:avLst/>
              </a:prstGeom>
              <a:noFill/>
              <a:ln w="28575">
                <a:solidFill>
                  <a:srgbClr val="FF0000"/>
                </a:solidFill>
                <a:round/>
                <a:headEnd/>
                <a:tailEnd type="triangle" w="med" len="med"/>
              </a:ln>
            </p:spPr>
            <p:txBody>
              <a:bodyPr wrap="none" anchor="ctr"/>
              <a:lstStyle/>
              <a:p>
                <a:endParaRPr lang="fr-FR">
                  <a:latin typeface="Berlin Sans FB" pitchFamily="34" charset="0"/>
                </a:endParaRPr>
              </a:p>
            </p:txBody>
          </p:sp>
          <p:sp>
            <p:nvSpPr>
              <p:cNvPr id="17422" name="Freeform 8"/>
              <p:cNvSpPr>
                <a:spLocks/>
              </p:cNvSpPr>
              <p:nvPr/>
            </p:nvSpPr>
            <p:spPr bwMode="auto">
              <a:xfrm>
                <a:off x="1198" y="1590"/>
                <a:ext cx="1450" cy="236"/>
              </a:xfrm>
              <a:custGeom>
                <a:avLst/>
                <a:gdLst>
                  <a:gd name="T0" fmla="*/ 0 w 1450"/>
                  <a:gd name="T1" fmla="*/ 200 h 236"/>
                  <a:gd name="T2" fmla="*/ 150 w 1450"/>
                  <a:gd name="T3" fmla="*/ 225 h 236"/>
                  <a:gd name="T4" fmla="*/ 357 w 1450"/>
                  <a:gd name="T5" fmla="*/ 231 h 236"/>
                  <a:gd name="T6" fmla="*/ 657 w 1450"/>
                  <a:gd name="T7" fmla="*/ 194 h 236"/>
                  <a:gd name="T8" fmla="*/ 1275 w 1450"/>
                  <a:gd name="T9" fmla="*/ 44 h 236"/>
                  <a:gd name="T10" fmla="*/ 1450 w 1450"/>
                  <a:gd name="T11" fmla="*/ 0 h 236"/>
                  <a:gd name="T12" fmla="*/ 0 60000 65536"/>
                  <a:gd name="T13" fmla="*/ 0 60000 65536"/>
                  <a:gd name="T14" fmla="*/ 0 60000 65536"/>
                  <a:gd name="T15" fmla="*/ 0 60000 65536"/>
                  <a:gd name="T16" fmla="*/ 0 60000 65536"/>
                  <a:gd name="T17" fmla="*/ 0 60000 65536"/>
                  <a:gd name="T18" fmla="*/ 0 w 1450"/>
                  <a:gd name="T19" fmla="*/ 0 h 236"/>
                  <a:gd name="T20" fmla="*/ 1450 w 1450"/>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50" h="236">
                    <a:moveTo>
                      <a:pt x="0" y="200"/>
                    </a:moveTo>
                    <a:cubicBezTo>
                      <a:pt x="45" y="210"/>
                      <a:pt x="91" y="220"/>
                      <a:pt x="150" y="225"/>
                    </a:cubicBezTo>
                    <a:cubicBezTo>
                      <a:pt x="209" y="230"/>
                      <a:pt x="273" y="236"/>
                      <a:pt x="357" y="231"/>
                    </a:cubicBezTo>
                    <a:cubicBezTo>
                      <a:pt x="441" y="226"/>
                      <a:pt x="504" y="225"/>
                      <a:pt x="657" y="194"/>
                    </a:cubicBezTo>
                    <a:cubicBezTo>
                      <a:pt x="810" y="163"/>
                      <a:pt x="1143" y="76"/>
                      <a:pt x="1275" y="44"/>
                    </a:cubicBezTo>
                    <a:cubicBezTo>
                      <a:pt x="1407" y="12"/>
                      <a:pt x="1428" y="6"/>
                      <a:pt x="1450" y="0"/>
                    </a:cubicBezTo>
                  </a:path>
                </a:pathLst>
              </a:custGeom>
              <a:noFill/>
              <a:ln w="28575">
                <a:solidFill>
                  <a:srgbClr val="FF0000"/>
                </a:solidFill>
                <a:round/>
                <a:headEnd/>
                <a:tailEnd/>
              </a:ln>
            </p:spPr>
            <p:txBody>
              <a:bodyPr wrap="none" anchor="ctr"/>
              <a:lstStyle/>
              <a:p>
                <a:endParaRPr lang="fr-FR">
                  <a:latin typeface="Berlin Sans FB" pitchFamily="34" charset="0"/>
                </a:endParaRPr>
              </a:p>
            </p:txBody>
          </p:sp>
          <p:sp>
            <p:nvSpPr>
              <p:cNvPr id="17423" name="Freeform 9"/>
              <p:cNvSpPr>
                <a:spLocks/>
              </p:cNvSpPr>
              <p:nvPr/>
            </p:nvSpPr>
            <p:spPr bwMode="auto">
              <a:xfrm>
                <a:off x="1173" y="2164"/>
                <a:ext cx="1338" cy="180"/>
              </a:xfrm>
              <a:custGeom>
                <a:avLst/>
                <a:gdLst>
                  <a:gd name="T0" fmla="*/ 0 w 1338"/>
                  <a:gd name="T1" fmla="*/ 61 h 180"/>
                  <a:gd name="T2" fmla="*/ 169 w 1338"/>
                  <a:gd name="T3" fmla="*/ 36 h 180"/>
                  <a:gd name="T4" fmla="*/ 469 w 1338"/>
                  <a:gd name="T5" fmla="*/ 24 h 180"/>
                  <a:gd name="T6" fmla="*/ 1338 w 1338"/>
                  <a:gd name="T7" fmla="*/ 180 h 180"/>
                  <a:gd name="T8" fmla="*/ 0 60000 65536"/>
                  <a:gd name="T9" fmla="*/ 0 60000 65536"/>
                  <a:gd name="T10" fmla="*/ 0 60000 65536"/>
                  <a:gd name="T11" fmla="*/ 0 60000 65536"/>
                  <a:gd name="T12" fmla="*/ 0 w 1338"/>
                  <a:gd name="T13" fmla="*/ 0 h 180"/>
                  <a:gd name="T14" fmla="*/ 1338 w 1338"/>
                  <a:gd name="T15" fmla="*/ 180 h 180"/>
                </a:gdLst>
                <a:ahLst/>
                <a:cxnLst>
                  <a:cxn ang="T8">
                    <a:pos x="T0" y="T1"/>
                  </a:cxn>
                  <a:cxn ang="T9">
                    <a:pos x="T2" y="T3"/>
                  </a:cxn>
                  <a:cxn ang="T10">
                    <a:pos x="T4" y="T5"/>
                  </a:cxn>
                  <a:cxn ang="T11">
                    <a:pos x="T6" y="T7"/>
                  </a:cxn>
                </a:cxnLst>
                <a:rect l="T12" t="T13" r="T14" b="T15"/>
                <a:pathLst>
                  <a:path w="1338" h="180">
                    <a:moveTo>
                      <a:pt x="0" y="61"/>
                    </a:moveTo>
                    <a:cubicBezTo>
                      <a:pt x="45" y="51"/>
                      <a:pt x="91" y="42"/>
                      <a:pt x="169" y="36"/>
                    </a:cubicBezTo>
                    <a:cubicBezTo>
                      <a:pt x="247" y="30"/>
                      <a:pt x="274" y="0"/>
                      <a:pt x="469" y="24"/>
                    </a:cubicBezTo>
                    <a:cubicBezTo>
                      <a:pt x="664" y="48"/>
                      <a:pt x="1193" y="155"/>
                      <a:pt x="1338" y="180"/>
                    </a:cubicBezTo>
                  </a:path>
                </a:pathLst>
              </a:custGeom>
              <a:noFill/>
              <a:ln w="28575">
                <a:solidFill>
                  <a:srgbClr val="FF0000"/>
                </a:solidFill>
                <a:round/>
                <a:headEnd/>
                <a:tailEnd/>
              </a:ln>
            </p:spPr>
            <p:txBody>
              <a:bodyPr wrap="none" anchor="ctr"/>
              <a:lstStyle/>
              <a:p>
                <a:endParaRPr lang="fr-FR">
                  <a:latin typeface="Berlin Sans FB" pitchFamily="34" charset="0"/>
                </a:endParaRPr>
              </a:p>
            </p:txBody>
          </p:sp>
          <p:grpSp>
            <p:nvGrpSpPr>
              <p:cNvPr id="6" name="Group 10"/>
              <p:cNvGrpSpPr>
                <a:grpSpLocks/>
              </p:cNvGrpSpPr>
              <p:nvPr/>
            </p:nvGrpSpPr>
            <p:grpSpPr bwMode="auto">
              <a:xfrm>
                <a:off x="1458" y="1834"/>
                <a:ext cx="79" cy="306"/>
                <a:chOff x="2472" y="2188"/>
                <a:chExt cx="79" cy="306"/>
              </a:xfrm>
            </p:grpSpPr>
            <p:sp>
              <p:nvSpPr>
                <p:cNvPr id="17426" name="Freeform 11"/>
                <p:cNvSpPr>
                  <a:spLocks/>
                </p:cNvSpPr>
                <p:nvPr/>
              </p:nvSpPr>
              <p:spPr bwMode="auto">
                <a:xfrm>
                  <a:off x="2472" y="2275"/>
                  <a:ext cx="79" cy="219"/>
                </a:xfrm>
                <a:custGeom>
                  <a:avLst/>
                  <a:gdLst>
                    <a:gd name="T0" fmla="*/ 53 w 79"/>
                    <a:gd name="T1" fmla="*/ 219 h 219"/>
                    <a:gd name="T2" fmla="*/ 3 w 79"/>
                    <a:gd name="T3" fmla="*/ 194 h 219"/>
                    <a:gd name="T4" fmla="*/ 72 w 79"/>
                    <a:gd name="T5" fmla="*/ 156 h 219"/>
                    <a:gd name="T6" fmla="*/ 9 w 79"/>
                    <a:gd name="T7" fmla="*/ 131 h 219"/>
                    <a:gd name="T8" fmla="*/ 78 w 79"/>
                    <a:gd name="T9" fmla="*/ 75 h 219"/>
                    <a:gd name="T10" fmla="*/ 15 w 79"/>
                    <a:gd name="T11" fmla="*/ 31 h 219"/>
                    <a:gd name="T12" fmla="*/ 53 w 79"/>
                    <a:gd name="T13" fmla="*/ 0 h 219"/>
                    <a:gd name="T14" fmla="*/ 0 60000 65536"/>
                    <a:gd name="T15" fmla="*/ 0 60000 65536"/>
                    <a:gd name="T16" fmla="*/ 0 60000 65536"/>
                    <a:gd name="T17" fmla="*/ 0 60000 65536"/>
                    <a:gd name="T18" fmla="*/ 0 60000 65536"/>
                    <a:gd name="T19" fmla="*/ 0 60000 65536"/>
                    <a:gd name="T20" fmla="*/ 0 60000 65536"/>
                    <a:gd name="T21" fmla="*/ 0 w 79"/>
                    <a:gd name="T22" fmla="*/ 0 h 219"/>
                    <a:gd name="T23" fmla="*/ 79 w 79"/>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19">
                      <a:moveTo>
                        <a:pt x="53" y="219"/>
                      </a:moveTo>
                      <a:cubicBezTo>
                        <a:pt x="26" y="212"/>
                        <a:pt x="0" y="205"/>
                        <a:pt x="3" y="194"/>
                      </a:cubicBezTo>
                      <a:cubicBezTo>
                        <a:pt x="6" y="183"/>
                        <a:pt x="71" y="166"/>
                        <a:pt x="72" y="156"/>
                      </a:cubicBezTo>
                      <a:cubicBezTo>
                        <a:pt x="73" y="146"/>
                        <a:pt x="8" y="144"/>
                        <a:pt x="9" y="131"/>
                      </a:cubicBezTo>
                      <a:cubicBezTo>
                        <a:pt x="10" y="118"/>
                        <a:pt x="77" y="92"/>
                        <a:pt x="78" y="75"/>
                      </a:cubicBezTo>
                      <a:cubicBezTo>
                        <a:pt x="79" y="58"/>
                        <a:pt x="19" y="43"/>
                        <a:pt x="15" y="31"/>
                      </a:cubicBezTo>
                      <a:cubicBezTo>
                        <a:pt x="11" y="19"/>
                        <a:pt x="47" y="5"/>
                        <a:pt x="53" y="0"/>
                      </a:cubicBezTo>
                    </a:path>
                  </a:pathLst>
                </a:custGeom>
                <a:noFill/>
                <a:ln w="28575">
                  <a:solidFill>
                    <a:srgbClr val="CC00CC"/>
                  </a:solidFill>
                  <a:round/>
                  <a:headEnd/>
                  <a:tailEnd/>
                </a:ln>
              </p:spPr>
              <p:txBody>
                <a:bodyPr wrap="none" anchor="ctr"/>
                <a:lstStyle/>
                <a:p>
                  <a:endParaRPr lang="fr-FR">
                    <a:latin typeface="Berlin Sans FB" pitchFamily="34" charset="0"/>
                  </a:endParaRPr>
                </a:p>
              </p:txBody>
            </p:sp>
            <p:sp>
              <p:nvSpPr>
                <p:cNvPr id="17427" name="Line 12"/>
                <p:cNvSpPr>
                  <a:spLocks noChangeShapeType="1"/>
                </p:cNvSpPr>
                <p:nvPr/>
              </p:nvSpPr>
              <p:spPr bwMode="auto">
                <a:xfrm flipV="1">
                  <a:off x="2512" y="2188"/>
                  <a:ext cx="0" cy="63"/>
                </a:xfrm>
                <a:prstGeom prst="line">
                  <a:avLst/>
                </a:prstGeom>
                <a:noFill/>
                <a:ln w="28575">
                  <a:solidFill>
                    <a:srgbClr val="CC00CC"/>
                  </a:solidFill>
                  <a:round/>
                  <a:headEnd/>
                  <a:tailEnd type="triangle" w="med" len="med"/>
                </a:ln>
              </p:spPr>
              <p:txBody>
                <a:bodyPr wrap="none" anchor="ctr"/>
                <a:lstStyle/>
                <a:p>
                  <a:endParaRPr lang="fr-FR">
                    <a:latin typeface="Berlin Sans FB" pitchFamily="34" charset="0"/>
                  </a:endParaRPr>
                </a:p>
              </p:txBody>
            </p:sp>
          </p:grpSp>
          <p:sp>
            <p:nvSpPr>
              <p:cNvPr id="17425" name="Rectangle 25"/>
              <p:cNvSpPr>
                <a:spLocks noChangeArrowheads="1"/>
              </p:cNvSpPr>
              <p:nvPr/>
            </p:nvSpPr>
            <p:spPr bwMode="auto">
              <a:xfrm>
                <a:off x="1018" y="1989"/>
                <a:ext cx="116" cy="288"/>
              </a:xfrm>
              <a:prstGeom prst="rect">
                <a:avLst/>
              </a:prstGeom>
              <a:noFill/>
              <a:ln w="9525">
                <a:noFill/>
                <a:miter lim="800000"/>
                <a:headEnd/>
                <a:tailEnd/>
              </a:ln>
            </p:spPr>
            <p:txBody>
              <a:bodyPr wrap="none">
                <a:spAutoFit/>
              </a:bodyPr>
              <a:lstStyle/>
              <a:p>
                <a:pPr>
                  <a:spcBef>
                    <a:spcPct val="0"/>
                  </a:spcBef>
                </a:pPr>
                <a:endParaRPr lang="en-US" sz="2400">
                  <a:solidFill>
                    <a:schemeClr val="tx1"/>
                  </a:solidFill>
                  <a:latin typeface="Berlin Sans FB" pitchFamily="34" charset="0"/>
                </a:endParaRPr>
              </a:p>
            </p:txBody>
          </p:sp>
        </p:grpSp>
      </p:grpSp>
      <p:sp>
        <p:nvSpPr>
          <p:cNvPr id="17415" name="Text Box 26"/>
          <p:cNvSpPr txBox="1">
            <a:spLocks noChangeArrowheads="1"/>
          </p:cNvSpPr>
          <p:nvPr/>
        </p:nvSpPr>
        <p:spPr bwMode="auto">
          <a:xfrm>
            <a:off x="304800" y="5867400"/>
            <a:ext cx="7967663" cy="1981200"/>
          </a:xfrm>
          <a:prstGeom prst="rect">
            <a:avLst/>
          </a:prstGeom>
          <a:noFill/>
          <a:ln w="9525">
            <a:noFill/>
            <a:miter lim="800000"/>
            <a:headEnd/>
            <a:tailEnd/>
          </a:ln>
        </p:spPr>
        <p:txBody>
          <a:bodyPr wrap="none">
            <a:spAutoFit/>
          </a:bodyPr>
          <a:lstStyle/>
          <a:p>
            <a:r>
              <a:rPr lang="en-GB" sz="2000" b="1" dirty="0">
                <a:solidFill>
                  <a:schemeClr val="bg1"/>
                </a:solidFill>
              </a:rPr>
              <a:t>Notre monde </a:t>
            </a:r>
            <a:r>
              <a:rPr lang="en-GB" sz="2000" b="1" dirty="0" err="1">
                <a:solidFill>
                  <a:schemeClr val="bg1"/>
                </a:solidFill>
              </a:rPr>
              <a:t>est</a:t>
            </a:r>
            <a:r>
              <a:rPr lang="en-GB" sz="2000" b="1" dirty="0">
                <a:solidFill>
                  <a:schemeClr val="bg1"/>
                </a:solidFill>
              </a:rPr>
              <a:t> </a:t>
            </a:r>
            <a:r>
              <a:rPr lang="en-GB" sz="2000" b="1" dirty="0" err="1">
                <a:solidFill>
                  <a:schemeClr val="bg1"/>
                </a:solidFill>
              </a:rPr>
              <a:t>régi</a:t>
            </a:r>
            <a:r>
              <a:rPr lang="en-GB" sz="2000" b="1" dirty="0">
                <a:solidFill>
                  <a:schemeClr val="bg1"/>
                </a:solidFill>
              </a:rPr>
              <a:t> par </a:t>
            </a:r>
            <a:r>
              <a:rPr lang="en-GB" sz="2000" b="1" dirty="0" err="1">
                <a:solidFill>
                  <a:schemeClr val="bg1"/>
                </a:solidFill>
              </a:rPr>
              <a:t>quatre</a:t>
            </a:r>
            <a:r>
              <a:rPr lang="en-GB" sz="2000" b="1" dirty="0">
                <a:solidFill>
                  <a:schemeClr val="bg1"/>
                </a:solidFill>
              </a:rPr>
              <a:t> interactions </a:t>
            </a:r>
            <a:r>
              <a:rPr lang="en-GB" sz="2000" b="1" dirty="0" err="1">
                <a:solidFill>
                  <a:schemeClr val="bg1"/>
                </a:solidFill>
              </a:rPr>
              <a:t>fondamentales</a:t>
            </a:r>
            <a:r>
              <a:rPr lang="en-GB" sz="2000" b="1" dirty="0">
                <a:solidFill>
                  <a:schemeClr val="bg1"/>
                </a:solidFill>
              </a:rPr>
              <a:t> :</a:t>
            </a:r>
            <a:r>
              <a:rPr lang="en-GB" sz="2000" dirty="0">
                <a:solidFill>
                  <a:schemeClr val="bg1"/>
                </a:solidFill>
              </a:rPr>
              <a:t> </a:t>
            </a:r>
          </a:p>
          <a:p>
            <a:r>
              <a:rPr lang="en-GB" sz="2000" dirty="0" err="1">
                <a:solidFill>
                  <a:schemeClr val="bg1"/>
                </a:solidFill>
              </a:rPr>
              <a:t>Lesquelles</a:t>
            </a:r>
            <a:r>
              <a:rPr lang="en-GB" sz="2000" dirty="0">
                <a:solidFill>
                  <a:schemeClr val="bg1"/>
                </a:solidFill>
              </a:rPr>
              <a:t> ?</a:t>
            </a:r>
            <a:endParaRPr lang="en-GB" sz="2400" dirty="0">
              <a:solidFill>
                <a:schemeClr val="tx1"/>
              </a:solidFill>
            </a:endParaRPr>
          </a:p>
          <a:p>
            <a:endParaRPr lang="en-GB" sz="2400" dirty="0">
              <a:solidFill>
                <a:schemeClr val="tx1"/>
              </a:solidFill>
            </a:endParaRPr>
          </a:p>
          <a:p>
            <a:pPr>
              <a:spcBef>
                <a:spcPct val="0"/>
              </a:spcBef>
            </a:pPr>
            <a:endParaRPr lang="fr-FR" sz="2400" dirty="0">
              <a:solidFill>
                <a:schemeClr val="tx1"/>
              </a:solidFill>
              <a:latin typeface="Arial" charset="0"/>
            </a:endParaRPr>
          </a:p>
        </p:txBody>
      </p:sp>
      <p:grpSp>
        <p:nvGrpSpPr>
          <p:cNvPr id="7" name="Groupe 6"/>
          <p:cNvGrpSpPr/>
          <p:nvPr/>
        </p:nvGrpSpPr>
        <p:grpSpPr>
          <a:xfrm>
            <a:off x="330592" y="3501008"/>
            <a:ext cx="8201848" cy="2899538"/>
            <a:chOff x="250825" y="3573016"/>
            <a:chExt cx="8201848" cy="2899538"/>
          </a:xfrm>
        </p:grpSpPr>
        <p:sp>
          <p:nvSpPr>
            <p:cNvPr id="17412" name="Text Box 15"/>
            <p:cNvSpPr txBox="1">
              <a:spLocks noChangeArrowheads="1"/>
            </p:cNvSpPr>
            <p:nvPr/>
          </p:nvSpPr>
          <p:spPr bwMode="auto">
            <a:xfrm>
              <a:off x="250825" y="4437063"/>
              <a:ext cx="4652963" cy="641350"/>
            </a:xfrm>
            <a:prstGeom prst="rect">
              <a:avLst/>
            </a:prstGeom>
            <a:noFill/>
            <a:ln w="9525">
              <a:noFill/>
              <a:miter lim="800000"/>
              <a:headEnd/>
              <a:tailEnd/>
            </a:ln>
          </p:spPr>
          <p:txBody>
            <a:bodyPr>
              <a:spAutoFit/>
            </a:bodyPr>
            <a:lstStyle/>
            <a:p>
              <a:r>
                <a:rPr lang="en-GB">
                  <a:solidFill>
                    <a:schemeClr val="bg1"/>
                  </a:solidFill>
                </a:rPr>
                <a:t>La portée de l’interaction d</a:t>
              </a:r>
              <a:r>
                <a:rPr lang="fr-FR">
                  <a:solidFill>
                    <a:schemeClr val="bg1"/>
                  </a:solidFill>
                </a:rPr>
                <a:t>épend de </a:t>
              </a:r>
              <a:r>
                <a:rPr lang="en-GB">
                  <a:solidFill>
                    <a:schemeClr val="bg1"/>
                  </a:solidFill>
                </a:rPr>
                <a:t>la masse de la particule messagère 	</a:t>
              </a:r>
            </a:p>
          </p:txBody>
        </p:sp>
        <p:pic>
          <p:nvPicPr>
            <p:cNvPr id="26" name="Picture 3"/>
            <p:cNvPicPr>
              <a:picLocks noChangeAspect="1" noChangeArrowheads="1"/>
            </p:cNvPicPr>
            <p:nvPr/>
          </p:nvPicPr>
          <p:blipFill>
            <a:blip r:embed="rId3" cstate="print"/>
            <a:srcRect l="7047" t="52083" r="3905" b="5208"/>
            <a:stretch>
              <a:fillRect/>
            </a:stretch>
          </p:blipFill>
          <p:spPr bwMode="auto">
            <a:xfrm>
              <a:off x="797616" y="3573016"/>
              <a:ext cx="7655057" cy="2887411"/>
            </a:xfrm>
            <a:prstGeom prst="rect">
              <a:avLst/>
            </a:prstGeom>
            <a:noFill/>
            <a:ln w="9525">
              <a:noFill/>
              <a:miter lim="800000"/>
              <a:headEnd/>
              <a:tailEnd/>
            </a:ln>
          </p:spPr>
        </p:pic>
        <p:sp>
          <p:nvSpPr>
            <p:cNvPr id="27" name="ZoneTexte 26"/>
            <p:cNvSpPr txBox="1"/>
            <p:nvPr/>
          </p:nvSpPr>
          <p:spPr>
            <a:xfrm>
              <a:off x="2964680" y="4222493"/>
              <a:ext cx="524503" cy="461665"/>
            </a:xfrm>
            <a:prstGeom prst="rect">
              <a:avLst/>
            </a:prstGeom>
            <a:solidFill>
              <a:srgbClr val="474CB9"/>
            </a:solidFill>
            <a:ln>
              <a:solidFill>
                <a:schemeClr val="tx1"/>
              </a:solidFill>
            </a:ln>
          </p:spPr>
          <p:txBody>
            <a:bodyPr wrap="none" rtlCol="0">
              <a:spAutoFit/>
            </a:bodyPr>
            <a:lstStyle/>
            <a:p>
              <a:r>
                <a:rPr lang="fr-FR" sz="2400" b="1" dirty="0" smtClean="0">
                  <a:solidFill>
                    <a:schemeClr val="bg1"/>
                  </a:solidFill>
                  <a:sym typeface="Symbol"/>
                </a:rPr>
                <a:t></a:t>
              </a:r>
              <a:r>
                <a:rPr lang="fr-FR" sz="2400" b="1" dirty="0" smtClean="0">
                  <a:solidFill>
                    <a:schemeClr val="bg1"/>
                  </a:solidFill>
                </a:rPr>
                <a:t>1</a:t>
              </a:r>
              <a:endParaRPr lang="fr-FR" sz="2400" b="1" dirty="0">
                <a:solidFill>
                  <a:schemeClr val="bg1"/>
                </a:solidFill>
              </a:endParaRPr>
            </a:p>
          </p:txBody>
        </p:sp>
        <p:sp>
          <p:nvSpPr>
            <p:cNvPr id="28" name="ZoneTexte 27"/>
            <p:cNvSpPr txBox="1"/>
            <p:nvPr/>
          </p:nvSpPr>
          <p:spPr>
            <a:xfrm>
              <a:off x="2775525" y="4796994"/>
              <a:ext cx="878767" cy="461665"/>
            </a:xfrm>
            <a:prstGeom prst="rect">
              <a:avLst/>
            </a:prstGeom>
            <a:solidFill>
              <a:srgbClr val="474CB9"/>
            </a:solidFill>
            <a:ln>
              <a:solidFill>
                <a:schemeClr val="tx1"/>
              </a:solidFill>
            </a:ln>
          </p:spPr>
          <p:txBody>
            <a:bodyPr wrap="none" rtlCol="0">
              <a:spAutoFit/>
            </a:bodyPr>
            <a:lstStyle/>
            <a:p>
              <a:r>
                <a:rPr lang="fr-FR" sz="2400" b="1" dirty="0" smtClean="0">
                  <a:solidFill>
                    <a:schemeClr val="bg1"/>
                  </a:solidFill>
                  <a:sym typeface="Symbol"/>
                </a:rPr>
                <a:t></a:t>
              </a:r>
              <a:r>
                <a:rPr lang="fr-FR" sz="2400" b="1" dirty="0" smtClean="0">
                  <a:solidFill>
                    <a:schemeClr val="bg1"/>
                  </a:solidFill>
                </a:rPr>
                <a:t>10</a:t>
              </a:r>
              <a:r>
                <a:rPr lang="fr-FR" sz="2400" b="1" baseline="30000" dirty="0" smtClean="0">
                  <a:solidFill>
                    <a:schemeClr val="bg1"/>
                  </a:solidFill>
                </a:rPr>
                <a:t>-2</a:t>
              </a:r>
              <a:endParaRPr lang="fr-FR" sz="2400" b="1" baseline="30000" dirty="0">
                <a:solidFill>
                  <a:schemeClr val="bg1"/>
                </a:solidFill>
              </a:endParaRPr>
            </a:p>
          </p:txBody>
        </p:sp>
        <p:sp>
          <p:nvSpPr>
            <p:cNvPr id="29" name="ZoneTexte 28"/>
            <p:cNvSpPr txBox="1"/>
            <p:nvPr/>
          </p:nvSpPr>
          <p:spPr>
            <a:xfrm>
              <a:off x="2775525" y="5391110"/>
              <a:ext cx="878767" cy="461665"/>
            </a:xfrm>
            <a:prstGeom prst="rect">
              <a:avLst/>
            </a:prstGeom>
            <a:solidFill>
              <a:srgbClr val="474CB9"/>
            </a:solidFill>
            <a:ln>
              <a:solidFill>
                <a:schemeClr val="tx1"/>
              </a:solidFill>
            </a:ln>
          </p:spPr>
          <p:txBody>
            <a:bodyPr wrap="none" rtlCol="0">
              <a:spAutoFit/>
            </a:bodyPr>
            <a:lstStyle/>
            <a:p>
              <a:r>
                <a:rPr lang="fr-FR" sz="2400" b="1" dirty="0" smtClean="0">
                  <a:solidFill>
                    <a:schemeClr val="bg1"/>
                  </a:solidFill>
                  <a:sym typeface="Symbol"/>
                </a:rPr>
                <a:t></a:t>
              </a:r>
              <a:r>
                <a:rPr lang="fr-FR" sz="2400" b="1" dirty="0" smtClean="0">
                  <a:solidFill>
                    <a:schemeClr val="bg1"/>
                  </a:solidFill>
                </a:rPr>
                <a:t>10</a:t>
              </a:r>
              <a:r>
                <a:rPr lang="fr-FR" sz="2400" b="1" baseline="30000" dirty="0" smtClean="0">
                  <a:solidFill>
                    <a:schemeClr val="bg1"/>
                  </a:solidFill>
                </a:rPr>
                <a:t>-6</a:t>
              </a:r>
              <a:endParaRPr lang="fr-FR" sz="2400" b="1" baseline="30000" dirty="0">
                <a:solidFill>
                  <a:schemeClr val="bg1"/>
                </a:solidFill>
              </a:endParaRPr>
            </a:p>
          </p:txBody>
        </p:sp>
        <p:sp>
          <p:nvSpPr>
            <p:cNvPr id="30" name="ZoneTexte 29"/>
            <p:cNvSpPr txBox="1"/>
            <p:nvPr/>
          </p:nvSpPr>
          <p:spPr>
            <a:xfrm>
              <a:off x="2714610" y="5949334"/>
              <a:ext cx="1064715" cy="523220"/>
            </a:xfrm>
            <a:prstGeom prst="rect">
              <a:avLst/>
            </a:prstGeom>
            <a:solidFill>
              <a:srgbClr val="474CB9"/>
            </a:solidFill>
            <a:ln>
              <a:solidFill>
                <a:schemeClr val="tx1"/>
              </a:solidFill>
            </a:ln>
          </p:spPr>
          <p:txBody>
            <a:bodyPr wrap="square" rtlCol="0">
              <a:spAutoFit/>
            </a:bodyPr>
            <a:lstStyle/>
            <a:p>
              <a:r>
                <a:rPr lang="fr-FR" sz="2800" b="1" dirty="0" smtClean="0">
                  <a:solidFill>
                    <a:schemeClr val="bg1"/>
                  </a:solidFill>
                  <a:sym typeface="Symbol"/>
                </a:rPr>
                <a:t></a:t>
              </a:r>
              <a:r>
                <a:rPr lang="fr-FR" sz="2400" b="1" dirty="0" smtClean="0">
                  <a:solidFill>
                    <a:schemeClr val="bg1"/>
                  </a:solidFill>
                </a:rPr>
                <a:t>10</a:t>
              </a:r>
              <a:r>
                <a:rPr lang="fr-FR" sz="2400" b="1" baseline="30000" dirty="0" smtClean="0">
                  <a:solidFill>
                    <a:schemeClr val="bg1"/>
                  </a:solidFill>
                </a:rPr>
                <a:t>-38</a:t>
              </a:r>
              <a:endParaRPr lang="fr-FR" sz="2400" b="1" baseline="30000" dirty="0">
                <a:solidFill>
                  <a:schemeClr val="bg1"/>
                </a:solidFill>
              </a:endParaRPr>
            </a:p>
          </p:txBody>
        </p:sp>
      </p:grpSp>
      <p:sp>
        <p:nvSpPr>
          <p:cNvPr id="31" name="Espace réservé de la date 30"/>
          <p:cNvSpPr>
            <a:spLocks noGrp="1"/>
          </p:cNvSpPr>
          <p:nvPr>
            <p:ph type="dt" sz="half" idx="10"/>
          </p:nvPr>
        </p:nvSpPr>
        <p:spPr/>
        <p:txBody>
          <a:bodyPr/>
          <a:lstStyle/>
          <a:p>
            <a:r>
              <a:rPr lang="en-US" smtClean="0"/>
              <a:t>28/10/2019</a:t>
            </a:r>
            <a:endParaRPr lang="fr-BE"/>
          </a:p>
        </p:txBody>
      </p:sp>
      <p:sp>
        <p:nvSpPr>
          <p:cNvPr id="32" name="Titre 1"/>
          <p:cNvSpPr txBox="1">
            <a:spLocks/>
          </p:cNvSpPr>
          <p:nvPr/>
        </p:nvSpPr>
        <p:spPr bwMode="auto">
          <a:xfrm>
            <a:off x="1038435" y="5324"/>
            <a:ext cx="7499176"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r" rtl="0" eaLnBrk="1" fontAlgn="base" hangingPunct="1">
              <a:spcBef>
                <a:spcPct val="0"/>
              </a:spcBef>
              <a:spcAft>
                <a:spcPct val="0"/>
              </a:spcAft>
              <a:defRPr sz="2900" kern="1200">
                <a:solidFill>
                  <a:srgbClr val="153449"/>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sz="2600" dirty="0" smtClean="0"/>
              <a:t>La physique des particules: interactions</a:t>
            </a:r>
            <a:endParaRPr lang="fr-FR" sz="2600" dirty="0">
              <a:latin typeface="+mn-lt"/>
            </a:endParaRPr>
          </a:p>
        </p:txBody>
      </p:sp>
      <p:sp>
        <p:nvSpPr>
          <p:cNvPr id="8" name="Espace réservé du pied de page 7"/>
          <p:cNvSpPr>
            <a:spLocks noGrp="1"/>
          </p:cNvSpPr>
          <p:nvPr>
            <p:ph type="ftr" sz="quarter" idx="11"/>
          </p:nvPr>
        </p:nvSpPr>
        <p:spPr/>
        <p:txBody>
          <a:bodyPr/>
          <a:lstStyle/>
          <a:p>
            <a:r>
              <a:rPr lang="fr-BE" smtClean="0"/>
              <a:t>Edwige Tournefier</a:t>
            </a:r>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6</a:t>
            </a:fld>
            <a:endParaRPr lang="fr-BE"/>
          </a:p>
        </p:txBody>
      </p:sp>
    </p:spTree>
    <p:extLst>
      <p:ext uri="{BB962C8B-B14F-4D97-AF65-F5344CB8AC3E}">
        <p14:creationId xmlns:p14="http://schemas.microsoft.com/office/powerpoint/2010/main" val="459659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z="2600" dirty="0" err="1" smtClean="0"/>
              <a:t>Particule</a:t>
            </a:r>
            <a:r>
              <a:rPr lang="en-GB" sz="2600" dirty="0" smtClean="0"/>
              <a:t>: carte </a:t>
            </a:r>
            <a:r>
              <a:rPr lang="en-GB" sz="2600" dirty="0" err="1" smtClean="0"/>
              <a:t>d’identité</a:t>
            </a:r>
            <a:endParaRPr lang="en-GB" sz="2600" dirty="0"/>
          </a:p>
        </p:txBody>
      </p:sp>
      <p:sp>
        <p:nvSpPr>
          <p:cNvPr id="3" name="Espace réservé du contenu 2"/>
          <p:cNvSpPr>
            <a:spLocks noGrp="1"/>
          </p:cNvSpPr>
          <p:nvPr>
            <p:ph idx="1"/>
          </p:nvPr>
        </p:nvSpPr>
        <p:spPr>
          <a:xfrm>
            <a:off x="699966" y="882810"/>
            <a:ext cx="7400925" cy="4525963"/>
          </a:xfrm>
        </p:spPr>
        <p:txBody>
          <a:bodyPr/>
          <a:lstStyle/>
          <a:p>
            <a:r>
              <a:rPr lang="en-GB" sz="2400" dirty="0" smtClean="0">
                <a:solidFill>
                  <a:srgbClr val="00B3CC"/>
                </a:solidFill>
              </a:rPr>
              <a:t>Masse</a:t>
            </a:r>
            <a:endParaRPr lang="en-GB" sz="2400" dirty="0">
              <a:solidFill>
                <a:srgbClr val="00B3CC"/>
              </a:solidFill>
            </a:endParaRPr>
          </a:p>
          <a:p>
            <a:r>
              <a:rPr lang="fr-FR" sz="2400" dirty="0" smtClean="0">
                <a:solidFill>
                  <a:srgbClr val="00B3CC"/>
                </a:solidFill>
              </a:rPr>
              <a:t>Spin</a:t>
            </a:r>
            <a:r>
              <a:rPr lang="fr-FR" sz="2400" dirty="0" smtClean="0"/>
              <a:t> </a:t>
            </a:r>
            <a:r>
              <a:rPr lang="fr-FR" sz="2400" dirty="0"/>
              <a:t>(moment angulaire </a:t>
            </a:r>
            <a:r>
              <a:rPr lang="fr-FR" sz="2400" dirty="0" smtClean="0"/>
              <a:t>intrinsèque) </a:t>
            </a:r>
          </a:p>
          <a:p>
            <a:pPr marL="457200" lvl="1" indent="0">
              <a:buNone/>
            </a:pPr>
            <a:r>
              <a:rPr lang="fr-FR" sz="2000" dirty="0" smtClean="0"/>
              <a:t>⇒ </a:t>
            </a:r>
            <a:r>
              <a:rPr lang="fr-FR" sz="2000" dirty="0"/>
              <a:t>fermion </a:t>
            </a:r>
            <a:r>
              <a:rPr lang="fr-FR" sz="2000" dirty="0" smtClean="0"/>
              <a:t>(spin demi-entier) ou</a:t>
            </a:r>
            <a:r>
              <a:rPr lang="en-GB" sz="2400" dirty="0" smtClean="0"/>
              <a:t> </a:t>
            </a:r>
            <a:r>
              <a:rPr lang="en-GB" sz="2000" dirty="0"/>
              <a:t>boson </a:t>
            </a:r>
            <a:r>
              <a:rPr lang="en-GB" sz="2000" dirty="0" smtClean="0"/>
              <a:t>(spin </a:t>
            </a:r>
            <a:r>
              <a:rPr lang="en-GB" sz="2000" dirty="0" err="1" smtClean="0"/>
              <a:t>entier</a:t>
            </a:r>
            <a:r>
              <a:rPr lang="en-GB" sz="2000" dirty="0"/>
              <a:t>)</a:t>
            </a:r>
          </a:p>
          <a:p>
            <a:r>
              <a:rPr lang="fr-FR" sz="2400" dirty="0" smtClean="0">
                <a:solidFill>
                  <a:srgbClr val="00B3CC"/>
                </a:solidFill>
              </a:rPr>
              <a:t>Charge(s</a:t>
            </a:r>
            <a:r>
              <a:rPr lang="fr-FR" sz="2400" dirty="0">
                <a:solidFill>
                  <a:srgbClr val="00B3CC"/>
                </a:solidFill>
              </a:rPr>
              <a:t>) </a:t>
            </a:r>
            <a:r>
              <a:rPr lang="fr-FR" sz="2400" dirty="0"/>
              <a:t>⇒ couplage aux champs d’interaction</a:t>
            </a:r>
          </a:p>
          <a:p>
            <a:r>
              <a:rPr lang="fr-FR" sz="2400" dirty="0" smtClean="0">
                <a:solidFill>
                  <a:srgbClr val="00B3CC"/>
                </a:solidFill>
              </a:rPr>
              <a:t>Temps </a:t>
            </a:r>
            <a:r>
              <a:rPr lang="fr-FR" sz="2400" dirty="0">
                <a:solidFill>
                  <a:srgbClr val="00B3CC"/>
                </a:solidFill>
              </a:rPr>
              <a:t>de vie </a:t>
            </a:r>
            <a:r>
              <a:rPr lang="fr-FR" sz="2400" dirty="0"/>
              <a:t>et </a:t>
            </a:r>
            <a:r>
              <a:rPr lang="fr-FR" sz="2400" dirty="0">
                <a:solidFill>
                  <a:srgbClr val="00B3CC"/>
                </a:solidFill>
              </a:rPr>
              <a:t>modes de </a:t>
            </a:r>
            <a:r>
              <a:rPr lang="fr-FR" sz="2400" dirty="0" err="1" smtClean="0">
                <a:solidFill>
                  <a:srgbClr val="00B3CC"/>
                </a:solidFill>
              </a:rPr>
              <a:t>desintégration</a:t>
            </a:r>
            <a:endParaRPr lang="en-GB" sz="2400" dirty="0">
              <a:solidFill>
                <a:srgbClr val="00B3CC"/>
              </a:solidFill>
            </a:endParaRPr>
          </a:p>
        </p:txBody>
      </p:sp>
      <p:sp>
        <p:nvSpPr>
          <p:cNvPr id="4" name="Espace réservé de la date 3"/>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7</a:t>
            </a:fld>
            <a:endParaRPr lang="fr-FR" dirty="0"/>
          </a:p>
        </p:txBody>
      </p:sp>
      <p:pic>
        <p:nvPicPr>
          <p:cNvPr id="7" name="Image 6"/>
          <p:cNvPicPr>
            <a:picLocks noChangeAspect="1"/>
          </p:cNvPicPr>
          <p:nvPr/>
        </p:nvPicPr>
        <p:blipFill>
          <a:blip r:embed="rId2"/>
          <a:stretch>
            <a:fillRect/>
          </a:stretch>
        </p:blipFill>
        <p:spPr>
          <a:xfrm>
            <a:off x="699966" y="3243709"/>
            <a:ext cx="7141210" cy="3105212"/>
          </a:xfrm>
          <a:prstGeom prst="rect">
            <a:avLst/>
          </a:prstGeom>
        </p:spPr>
      </p:pic>
    </p:spTree>
    <p:extLst>
      <p:ext uri="{BB962C8B-B14F-4D97-AF65-F5344CB8AC3E}">
        <p14:creationId xmlns:p14="http://schemas.microsoft.com/office/powerpoint/2010/main" val="3258590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5" name="Espace réservé du pied de page 4"/>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6" name="Espace réservé du numéro de diapositive 5"/>
          <p:cNvSpPr>
            <a:spLocks noGrp="1"/>
          </p:cNvSpPr>
          <p:nvPr>
            <p:ph type="sldNum" sz="quarter" idx="12"/>
          </p:nvPr>
        </p:nvSpPr>
        <p:spPr/>
        <p:txBody>
          <a:bodyPr/>
          <a:lstStyle/>
          <a:p>
            <a:fld id="{2A19AD89-17DE-4EAC-B060-CF86C17F7722}" type="slidenum">
              <a:rPr lang="fr-FR" smtClean="0"/>
              <a:pPr/>
              <a:t>8</a:t>
            </a:fld>
            <a:endParaRPr lang="fr-FR" dirty="0"/>
          </a:p>
        </p:txBody>
      </p:sp>
      <p:sp>
        <p:nvSpPr>
          <p:cNvPr id="7" name="Espace réservé pour une image  6"/>
          <p:cNvSpPr>
            <a:spLocks noGrp="1"/>
          </p:cNvSpPr>
          <p:nvPr>
            <p:ph type="pic" sz="quarter" idx="13"/>
          </p:nvPr>
        </p:nvSpPr>
        <p:spPr/>
      </p:sp>
      <p:sp>
        <p:nvSpPr>
          <p:cNvPr id="8" name="Titre 1"/>
          <p:cNvSpPr txBox="1">
            <a:spLocks noGrp="1"/>
          </p:cNvSpPr>
          <p:nvPr>
            <p:ph type="title"/>
          </p:nvPr>
        </p:nvSpPr>
        <p:spPr bwMode="auto">
          <a:xfrm>
            <a:off x="2339752" y="68400"/>
            <a:ext cx="6591848" cy="450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r" rtl="0" eaLnBrk="1" fontAlgn="base" hangingPunct="1">
              <a:spcBef>
                <a:spcPct val="0"/>
              </a:spcBef>
              <a:spcAft>
                <a:spcPct val="0"/>
              </a:spcAft>
              <a:defRPr sz="2900" kern="1200">
                <a:solidFill>
                  <a:srgbClr val="153449"/>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sz="2600" dirty="0" smtClean="0"/>
              <a:t>Le modèle standard de physique des particules</a:t>
            </a:r>
            <a:endParaRPr lang="fr-FR" sz="2600" dirty="0">
              <a:latin typeface="+mn-lt"/>
            </a:endParaRPr>
          </a:p>
        </p:txBody>
      </p:sp>
      <p:grpSp>
        <p:nvGrpSpPr>
          <p:cNvPr id="9" name="Groupe 8"/>
          <p:cNvGrpSpPr/>
          <p:nvPr/>
        </p:nvGrpSpPr>
        <p:grpSpPr>
          <a:xfrm>
            <a:off x="579733" y="1331640"/>
            <a:ext cx="8168731" cy="3960440"/>
            <a:chOff x="792088" y="1844824"/>
            <a:chExt cx="7582597" cy="3456384"/>
          </a:xfrm>
        </p:grpSpPr>
        <p:pic>
          <p:nvPicPr>
            <p:cNvPr id="10" name="Picture 4" descr="constituants-phys-1000"/>
            <p:cNvPicPr>
              <a:picLocks noChangeAspect="1" noChangeArrowheads="1"/>
            </p:cNvPicPr>
            <p:nvPr/>
          </p:nvPicPr>
          <p:blipFill>
            <a:blip r:embed="rId2" cstate="print"/>
            <a:srcRect b="11060"/>
            <a:stretch>
              <a:fillRect/>
            </a:stretch>
          </p:blipFill>
          <p:spPr bwMode="auto">
            <a:xfrm>
              <a:off x="863776" y="1844824"/>
              <a:ext cx="5133975" cy="3456384"/>
            </a:xfrm>
            <a:prstGeom prst="rect">
              <a:avLst/>
            </a:prstGeom>
            <a:noFill/>
          </p:spPr>
        </p:pic>
        <p:sp>
          <p:nvSpPr>
            <p:cNvPr id="11" name="Rectangle 10"/>
            <p:cNvSpPr/>
            <p:nvPr/>
          </p:nvSpPr>
          <p:spPr>
            <a:xfrm>
              <a:off x="792088" y="3042072"/>
              <a:ext cx="7452320" cy="576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6048352" y="3131676"/>
              <a:ext cx="1832489" cy="369332"/>
            </a:xfrm>
            <a:prstGeom prst="rect">
              <a:avLst/>
            </a:prstGeom>
            <a:noFill/>
          </p:spPr>
          <p:txBody>
            <a:bodyPr wrap="none" rtlCol="0">
              <a:spAutoFit/>
            </a:bodyPr>
            <a:lstStyle/>
            <a:p>
              <a:r>
                <a:rPr lang="fr-FR" dirty="0" smtClean="0"/>
                <a:t>Matière ordinaire</a:t>
              </a:r>
              <a:endParaRPr lang="fr-FR" dirty="0"/>
            </a:p>
          </p:txBody>
        </p:sp>
        <p:sp>
          <p:nvSpPr>
            <p:cNvPr id="13" name="Rectangle 12"/>
            <p:cNvSpPr/>
            <p:nvPr/>
          </p:nvSpPr>
          <p:spPr>
            <a:xfrm>
              <a:off x="792088" y="4653200"/>
              <a:ext cx="7452320" cy="576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6048672" y="4725144"/>
              <a:ext cx="2326013" cy="322326"/>
            </a:xfrm>
            <a:prstGeom prst="rect">
              <a:avLst/>
            </a:prstGeom>
            <a:noFill/>
          </p:spPr>
          <p:txBody>
            <a:bodyPr wrap="none" rtlCol="0">
              <a:spAutoFit/>
            </a:bodyPr>
            <a:lstStyle/>
            <a:p>
              <a:r>
                <a:rPr lang="fr-FR" dirty="0" smtClean="0"/>
                <a:t>Messagers des forces:</a:t>
              </a:r>
            </a:p>
          </p:txBody>
        </p:sp>
      </p:grpSp>
      <p:sp>
        <p:nvSpPr>
          <p:cNvPr id="15" name="ZoneTexte 14"/>
          <p:cNvSpPr txBox="1"/>
          <p:nvPr/>
        </p:nvSpPr>
        <p:spPr>
          <a:xfrm>
            <a:off x="656962" y="5292080"/>
            <a:ext cx="3126619" cy="369332"/>
          </a:xfrm>
          <a:prstGeom prst="rect">
            <a:avLst/>
          </a:prstGeom>
          <a:solidFill>
            <a:schemeClr val="accent3">
              <a:lumMod val="50000"/>
            </a:schemeClr>
          </a:solidFill>
        </p:spPr>
        <p:txBody>
          <a:bodyPr wrap="square" rtlCol="0">
            <a:spAutoFit/>
          </a:bodyPr>
          <a:lstStyle/>
          <a:p>
            <a:r>
              <a:rPr lang="en-GB" dirty="0" smtClean="0">
                <a:solidFill>
                  <a:schemeClr val="bg1"/>
                </a:solidFill>
              </a:rPr>
              <a:t>Boson de Higgs</a:t>
            </a:r>
            <a:endParaRPr lang="en-GB" sz="1600" dirty="0">
              <a:solidFill>
                <a:schemeClr val="bg1"/>
              </a:solidFill>
            </a:endParaRPr>
          </a:p>
        </p:txBody>
      </p:sp>
      <p:sp>
        <p:nvSpPr>
          <p:cNvPr id="16" name="Ellipse 15"/>
          <p:cNvSpPr/>
          <p:nvPr/>
        </p:nvSpPr>
        <p:spPr>
          <a:xfrm>
            <a:off x="3279525" y="5292080"/>
            <a:ext cx="432048"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a:t>
            </a:r>
            <a:endParaRPr lang="en-GB" dirty="0"/>
          </a:p>
        </p:txBody>
      </p:sp>
      <p:sp>
        <p:nvSpPr>
          <p:cNvPr id="17" name="Rectangle 16"/>
          <p:cNvSpPr/>
          <p:nvPr/>
        </p:nvSpPr>
        <p:spPr>
          <a:xfrm>
            <a:off x="543221" y="5280152"/>
            <a:ext cx="3384376" cy="453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4355976" y="5979393"/>
            <a:ext cx="2762295" cy="369332"/>
          </a:xfrm>
          <a:prstGeom prst="rect">
            <a:avLst/>
          </a:prstGeom>
          <a:noFill/>
        </p:spPr>
        <p:txBody>
          <a:bodyPr wrap="none" rtlCol="0">
            <a:spAutoFit/>
          </a:bodyPr>
          <a:lstStyle/>
          <a:p>
            <a:r>
              <a:rPr lang="en-GB" dirty="0" smtClean="0">
                <a:solidFill>
                  <a:srgbClr val="00B3CC"/>
                </a:solidFill>
              </a:rPr>
              <a:t>Et </a:t>
            </a:r>
            <a:r>
              <a:rPr lang="en-GB" dirty="0" err="1" smtClean="0">
                <a:solidFill>
                  <a:srgbClr val="00B3CC"/>
                </a:solidFill>
              </a:rPr>
              <a:t>leurs</a:t>
            </a:r>
            <a:r>
              <a:rPr lang="en-GB" dirty="0" smtClean="0">
                <a:solidFill>
                  <a:srgbClr val="00B3CC"/>
                </a:solidFill>
              </a:rPr>
              <a:t> anti-</a:t>
            </a:r>
            <a:r>
              <a:rPr lang="en-GB" dirty="0" err="1" smtClean="0">
                <a:solidFill>
                  <a:srgbClr val="00B3CC"/>
                </a:solidFill>
              </a:rPr>
              <a:t>particules</a:t>
            </a:r>
            <a:r>
              <a:rPr lang="en-GB" dirty="0" smtClean="0"/>
              <a:t>….</a:t>
            </a:r>
            <a:endParaRPr lang="en-GB" dirty="0"/>
          </a:p>
        </p:txBody>
      </p:sp>
    </p:spTree>
    <p:extLst>
      <p:ext uri="{BB962C8B-B14F-4D97-AF65-F5344CB8AC3E}">
        <p14:creationId xmlns:p14="http://schemas.microsoft.com/office/powerpoint/2010/main" val="1401619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smtClean="0"/>
              <a:t>Différences</a:t>
            </a:r>
            <a:r>
              <a:rPr lang="en-GB" dirty="0" smtClean="0"/>
              <a:t> de </a:t>
            </a:r>
            <a:r>
              <a:rPr lang="en-GB" dirty="0" err="1" smtClean="0"/>
              <a:t>sensibilité</a:t>
            </a:r>
            <a:endParaRPr lang="en-GB" dirty="0"/>
          </a:p>
        </p:txBody>
      </p:sp>
      <p:sp>
        <p:nvSpPr>
          <p:cNvPr id="3" name="Espace réservé de la date 2"/>
          <p:cNvSpPr>
            <a:spLocks noGrp="1"/>
          </p:cNvSpPr>
          <p:nvPr>
            <p:ph type="dt" sz="half" idx="10"/>
          </p:nvPr>
        </p:nvSpPr>
        <p:spPr/>
        <p:txBody>
          <a:bodyPr/>
          <a:lstStyle/>
          <a:p>
            <a:r>
              <a:rPr lang="en-US" smtClean="0">
                <a:solidFill>
                  <a:srgbClr val="00B3CC"/>
                </a:solidFill>
              </a:rPr>
              <a:t>28/10/2019</a:t>
            </a:r>
            <a:endParaRPr lang="fr-FR" dirty="0">
              <a:solidFill>
                <a:srgbClr val="00B3CC"/>
              </a:solidFill>
            </a:endParaRPr>
          </a:p>
        </p:txBody>
      </p:sp>
      <p:sp>
        <p:nvSpPr>
          <p:cNvPr id="4" name="Espace réservé du pied de page 3"/>
          <p:cNvSpPr>
            <a:spLocks noGrp="1"/>
          </p:cNvSpPr>
          <p:nvPr>
            <p:ph type="ftr" sz="quarter" idx="11"/>
          </p:nvPr>
        </p:nvSpPr>
        <p:spPr/>
        <p:txBody>
          <a:bodyPr/>
          <a:lstStyle/>
          <a:p>
            <a:r>
              <a:rPr lang="fr-FR" smtClean="0">
                <a:solidFill>
                  <a:srgbClr val="153449"/>
                </a:solidFill>
              </a:rPr>
              <a:t>Edwige Tournefier</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9</a:t>
            </a:fld>
            <a:endParaRPr lang="fr-FR" dirty="0"/>
          </a:p>
        </p:txBody>
      </p:sp>
      <p:sp>
        <p:nvSpPr>
          <p:cNvPr id="6" name="Espace réservé pour une image  5"/>
          <p:cNvSpPr>
            <a:spLocks noGrp="1"/>
          </p:cNvSpPr>
          <p:nvPr>
            <p:ph type="pic" sz="quarter" idx="13"/>
          </p:nvPr>
        </p:nvSpPr>
        <p:spPr/>
      </p:sp>
      <p:pic>
        <p:nvPicPr>
          <p:cNvPr id="7" name="Image 6"/>
          <p:cNvPicPr>
            <a:picLocks noChangeAspect="1"/>
          </p:cNvPicPr>
          <p:nvPr/>
        </p:nvPicPr>
        <p:blipFill>
          <a:blip r:embed="rId2"/>
          <a:stretch>
            <a:fillRect/>
          </a:stretch>
        </p:blipFill>
        <p:spPr>
          <a:xfrm>
            <a:off x="952200" y="1124744"/>
            <a:ext cx="7262182" cy="5114032"/>
          </a:xfrm>
          <a:prstGeom prst="rect">
            <a:avLst/>
          </a:prstGeom>
        </p:spPr>
      </p:pic>
    </p:spTree>
    <p:extLst>
      <p:ext uri="{BB962C8B-B14F-4D97-AF65-F5344CB8AC3E}">
        <p14:creationId xmlns:p14="http://schemas.microsoft.com/office/powerpoint/2010/main" val="1091718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AEB3279A-1753-4DD6-BA16-240EABD9D63C}" vid="{1F63C735-4AA9-4CDF-AA5F-B6A667799AB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présentation couv bleue QUAL-LAOB-FOR-029</Template>
  <TotalTime>1132</TotalTime>
  <Words>2071</Words>
  <Application>Microsoft Office PowerPoint</Application>
  <PresentationFormat>Affichage à l'écran (4:3)</PresentationFormat>
  <Paragraphs>463</Paragraphs>
  <Slides>43</Slides>
  <Notes>10</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43</vt:i4>
      </vt:variant>
    </vt:vector>
  </HeadingPairs>
  <TitlesOfParts>
    <vt:vector size="51" baseType="lpstr">
      <vt:lpstr>Arial</vt:lpstr>
      <vt:lpstr>Berlin Sans FB</vt:lpstr>
      <vt:lpstr>Calibri</vt:lpstr>
      <vt:lpstr>Calibri</vt:lpstr>
      <vt:lpstr>Lucida Handwriting</vt:lpstr>
      <vt:lpstr>Symbol</vt:lpstr>
      <vt:lpstr>Times New Roman</vt:lpstr>
      <vt:lpstr>Conception personnalisée</vt:lpstr>
      <vt:lpstr>La physique des particules et des astroparticules au LAPP Congrès Udppc  Edwige Tournefier     Lundi 28 novembre 2019</vt:lpstr>
      <vt:lpstr>Au programme</vt:lpstr>
      <vt:lpstr>Historique du LAPP</vt:lpstr>
      <vt:lpstr>De l’infiniment petit à l’infiniment grand</vt:lpstr>
      <vt:lpstr>Présentation PowerPoint</vt:lpstr>
      <vt:lpstr>Présentation PowerPoint</vt:lpstr>
      <vt:lpstr>Particule: carte d’identité</vt:lpstr>
      <vt:lpstr>Le modèle standard de physique des particules</vt:lpstr>
      <vt:lpstr>Différences de sensibilité</vt:lpstr>
      <vt:lpstr>Cadre théorique: théorie quantique des champs</vt:lpstr>
      <vt:lpstr>De l’infiniment grand à l’infiniment petit : la matière noire</vt:lpstr>
      <vt:lpstr>Présentation PowerPoint</vt:lpstr>
      <vt:lpstr>Présentation PowerPoint</vt:lpstr>
      <vt:lpstr>Quelques grandes questions actuelles</vt:lpstr>
      <vt:lpstr>Des expériences variées pour y répondre</vt:lpstr>
      <vt:lpstr>Créer de nouvelles particules</vt:lpstr>
      <vt:lpstr>Un Accélérateur: le LHC</vt:lpstr>
      <vt:lpstr>Présentation PowerPoint</vt:lpstr>
      <vt:lpstr>Détecter les particules créées</vt:lpstr>
      <vt:lpstr>Exemple: ATLAS au LHC</vt:lpstr>
      <vt:lpstr>A quoi ca ressemble?</vt:lpstr>
      <vt:lpstr>Exemple: voir le boson de Higgs</vt:lpstr>
      <vt:lpstr>Voir le boson de Higgs</vt:lpstr>
      <vt:lpstr>Le boson de Higgs: découverte</vt:lpstr>
      <vt:lpstr>Présentation PowerPoint</vt:lpstr>
      <vt:lpstr>Recherche de nouvelles particules</vt:lpstr>
      <vt:lpstr>Asymétrie matière / antimatière</vt:lpstr>
      <vt:lpstr>Matière noire et énergie noire</vt:lpstr>
      <vt:lpstr>Phénomènes violents de l’Univers</vt:lpstr>
      <vt:lpstr>Construction des détecteurs au LAPP</vt:lpstr>
      <vt:lpstr>Présentation PowerPoint</vt:lpstr>
      <vt:lpstr>Applications</vt:lpstr>
      <vt:lpstr>Les métiers de la recherche</vt:lpstr>
      <vt:lpstr>Présentation PowerPoint</vt:lpstr>
      <vt:lpstr>Et juste à côté du LAPP: des théoriciens</vt:lpstr>
      <vt:lpstr>Présentation PowerPoint</vt:lpstr>
      <vt:lpstr>Le métier de chercheur</vt:lpstr>
      <vt:lpstr>L’accueil des scolaires au LAPP</vt:lpstr>
      <vt:lpstr>L’accueil des scolaires au LAPP</vt:lpstr>
      <vt:lpstr>Ateliers dédiés aux scolaires</vt:lpstr>
      <vt:lpstr>Présentation PowerPoint</vt:lpstr>
      <vt:lpstr>Au programme</vt:lpstr>
      <vt:lpstr>Matière noire: mesure et détection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 Sous-titre de la présentation Jeudi 17 mars 2016</dc:title>
  <dc:creator>mievre</dc:creator>
  <cp:lastModifiedBy>Edwige Tournefier</cp:lastModifiedBy>
  <cp:revision>77</cp:revision>
  <dcterms:created xsi:type="dcterms:W3CDTF">2016-04-26T08:18:03Z</dcterms:created>
  <dcterms:modified xsi:type="dcterms:W3CDTF">2019-10-28T11:46:00Z</dcterms:modified>
</cp:coreProperties>
</file>