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6"/>
  </p:notesMasterIdLst>
  <p:handoutMasterIdLst>
    <p:handoutMasterId r:id="rId37"/>
  </p:handoutMasterIdLst>
  <p:sldIdLst>
    <p:sldId id="256" r:id="rId3"/>
    <p:sldId id="338" r:id="rId4"/>
    <p:sldId id="779" r:id="rId5"/>
    <p:sldId id="813" r:id="rId6"/>
    <p:sldId id="427" r:id="rId7"/>
    <p:sldId id="783" r:id="rId8"/>
    <p:sldId id="789" r:id="rId9"/>
    <p:sldId id="820" r:id="rId10"/>
    <p:sldId id="821" r:id="rId11"/>
    <p:sldId id="790" r:id="rId12"/>
    <p:sldId id="817" r:id="rId13"/>
    <p:sldId id="802" r:id="rId14"/>
    <p:sldId id="814" r:id="rId15"/>
    <p:sldId id="580" r:id="rId16"/>
    <p:sldId id="750" r:id="rId17"/>
    <p:sldId id="803" r:id="rId18"/>
    <p:sldId id="805" r:id="rId19"/>
    <p:sldId id="751" r:id="rId20"/>
    <p:sldId id="792" r:id="rId21"/>
    <p:sldId id="793" r:id="rId22"/>
    <p:sldId id="815" r:id="rId23"/>
    <p:sldId id="765" r:id="rId24"/>
    <p:sldId id="807" r:id="rId25"/>
    <p:sldId id="808" r:id="rId26"/>
    <p:sldId id="816" r:id="rId27"/>
    <p:sldId id="768" r:id="rId28"/>
    <p:sldId id="809" r:id="rId29"/>
    <p:sldId id="819" r:id="rId30"/>
    <p:sldId id="810" r:id="rId31"/>
    <p:sldId id="804" r:id="rId32"/>
    <p:sldId id="811" r:id="rId33"/>
    <p:sldId id="812" r:id="rId34"/>
    <p:sldId id="822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396A5"/>
    <a:srgbClr val="038997"/>
    <a:srgbClr val="009999"/>
    <a:srgbClr val="3366CC"/>
    <a:srgbClr val="0099CC"/>
    <a:srgbClr val="47CFFF"/>
    <a:srgbClr val="0094C8"/>
    <a:srgbClr val="009ED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6" autoAdjust="0"/>
    <p:restoredTop sz="99469" autoAdjust="0"/>
  </p:normalViewPr>
  <p:slideViewPr>
    <p:cSldViewPr>
      <p:cViewPr varScale="1">
        <p:scale>
          <a:sx n="105" d="100"/>
          <a:sy n="105" d="100"/>
        </p:scale>
        <p:origin x="-158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2" d="100"/>
          <a:sy n="42" d="100"/>
        </p:scale>
        <p:origin x="-2083" y="-9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A. Giuliani - 698. WE-Heraeus-Seminar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2ED19-55A7-4FCF-9126-D354AC24DB19}" type="datetimeFigureOut">
              <a:rPr lang="fr-FR" smtClean="0"/>
              <a:t>10/12/19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DFFC0-021F-43CE-BEEB-9631795C7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29249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A. Giuliani - 698. WE-Heraeus-Seminar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AEBFE-5F82-4713-A0A8-C912B4E3CCBE}" type="datetimeFigureOut">
              <a:rPr lang="fr-FR" smtClean="0"/>
              <a:t>10/12/19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7B0A9-19E6-4EEB-9FDE-527607EDBC3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638203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B0A9-19E6-4EEB-9FDE-527607EDBC37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A. Giuliani - 698. WE-Heraeus-Seminar</a:t>
            </a:r>
          </a:p>
        </p:txBody>
      </p:sp>
    </p:spTree>
    <p:extLst>
      <p:ext uri="{BB962C8B-B14F-4D97-AF65-F5344CB8AC3E}">
        <p14:creationId xmlns:p14="http://schemas.microsoft.com/office/powerpoint/2010/main" val="94429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baseline="0" dirty="0"/>
              <a:t>56% e’ </a:t>
            </a:r>
            <a:r>
              <a:rPr lang="fr-FR" i="1" baseline="0" dirty="0" err="1"/>
              <a:t>molibdeno</a:t>
            </a:r>
            <a:endParaRPr lang="fr-FR" i="1" baseline="0" dirty="0"/>
          </a:p>
          <a:p>
            <a:r>
              <a:rPr lang="fr-FR" i="1" baseline="0" dirty="0"/>
              <a:t>56% x 90% in 100Mo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B0A9-19E6-4EEB-9FDE-527607EDBC37}" type="slidenum">
              <a:rPr lang="fr-FR" smtClean="0"/>
              <a:t>7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A. Giuliani - 698. WE-Heraeus-Seminar</a:t>
            </a:r>
          </a:p>
        </p:txBody>
      </p:sp>
    </p:spTree>
    <p:extLst>
      <p:ext uri="{BB962C8B-B14F-4D97-AF65-F5344CB8AC3E}">
        <p14:creationId xmlns:p14="http://schemas.microsoft.com/office/powerpoint/2010/main" val="183618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	very good we are awesome</a:t>
            </a:r>
          </a:p>
          <a:p>
            <a:endParaRPr lang="en-US"/>
          </a:p>
          <a:p>
            <a:r>
              <a:rPr lang="en-US"/>
              <a:t>change the info on the total\analyzed exposure</a:t>
            </a:r>
          </a:p>
          <a:p>
            <a:endParaRPr lang="en-US"/>
          </a:p>
          <a:p>
            <a:r>
              <a:rPr lang="en-US"/>
              <a:t>Three things: energy res</a:t>
            </a:r>
          </a:p>
          <a:p>
            <a:r>
              <a:rPr lang="en-US"/>
              <a:t>discrimination</a:t>
            </a:r>
          </a:p>
          <a:p>
            <a:r>
              <a:rPr lang="en-US"/>
              <a:t>radiopurity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B0A9-19E6-4EEB-9FDE-527607EDBC37}" type="slidenum">
              <a:rPr lang="fr-FR" smtClean="0"/>
              <a:t>15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A. Giuliani - 698. WE-Heraeus-Seminar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	very good we are awesome</a:t>
            </a:r>
          </a:p>
          <a:p>
            <a:endParaRPr lang="en-US"/>
          </a:p>
          <a:p>
            <a:r>
              <a:rPr lang="en-US"/>
              <a:t>change the info on the total\analyzed exposure</a:t>
            </a:r>
          </a:p>
          <a:p>
            <a:endParaRPr lang="en-US"/>
          </a:p>
          <a:p>
            <a:r>
              <a:rPr lang="en-US"/>
              <a:t>Three things: energy res</a:t>
            </a:r>
          </a:p>
          <a:p>
            <a:r>
              <a:rPr lang="en-US"/>
              <a:t>discrimination</a:t>
            </a:r>
          </a:p>
          <a:p>
            <a:r>
              <a:rPr lang="en-US"/>
              <a:t>radiopurity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B0A9-19E6-4EEB-9FDE-527607EDBC37}" type="slidenum">
              <a:rPr lang="fr-FR" smtClean="0"/>
              <a:t>16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A. Giuliani - 698. WE-Heraeus-Seminar</a:t>
            </a:r>
          </a:p>
        </p:txBody>
      </p:sp>
    </p:spTree>
    <p:extLst>
      <p:ext uri="{BB962C8B-B14F-4D97-AF65-F5344CB8AC3E}">
        <p14:creationId xmlns:p14="http://schemas.microsoft.com/office/powerpoint/2010/main" val="380684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	very good we are awesome</a:t>
            </a:r>
          </a:p>
          <a:p>
            <a:endParaRPr lang="en-US"/>
          </a:p>
          <a:p>
            <a:r>
              <a:rPr lang="en-US"/>
              <a:t>change the info on the total\analyzed exposure</a:t>
            </a:r>
          </a:p>
          <a:p>
            <a:endParaRPr lang="en-US"/>
          </a:p>
          <a:p>
            <a:r>
              <a:rPr lang="en-US"/>
              <a:t>Three things: energy res</a:t>
            </a:r>
          </a:p>
          <a:p>
            <a:r>
              <a:rPr lang="en-US"/>
              <a:t>discrimination</a:t>
            </a:r>
          </a:p>
          <a:p>
            <a:r>
              <a:rPr lang="en-US"/>
              <a:t>radiopurity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B0A9-19E6-4EEB-9FDE-527607EDBC37}" type="slidenum">
              <a:rPr lang="fr-FR" smtClean="0"/>
              <a:t>17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A. Giuliani - 698. WE-Heraeus-Seminar</a:t>
            </a:r>
          </a:p>
        </p:txBody>
      </p:sp>
    </p:spTree>
    <p:extLst>
      <p:ext uri="{BB962C8B-B14F-4D97-AF65-F5344CB8AC3E}">
        <p14:creationId xmlns:p14="http://schemas.microsoft.com/office/powerpoint/2010/main" val="2139403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	very good we are awesome</a:t>
            </a:r>
          </a:p>
          <a:p>
            <a:endParaRPr lang="en-US"/>
          </a:p>
          <a:p>
            <a:r>
              <a:rPr lang="en-US"/>
              <a:t>change the info on the total\analyzed exposure</a:t>
            </a:r>
          </a:p>
          <a:p>
            <a:endParaRPr lang="en-US"/>
          </a:p>
          <a:p>
            <a:r>
              <a:rPr lang="en-US"/>
              <a:t>Three things: energy res</a:t>
            </a:r>
          </a:p>
          <a:p>
            <a:r>
              <a:rPr lang="en-US"/>
              <a:t>discrimination</a:t>
            </a:r>
          </a:p>
          <a:p>
            <a:r>
              <a:rPr lang="en-US"/>
              <a:t>radiopurity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B0A9-19E6-4EEB-9FDE-527607EDBC37}" type="slidenum">
              <a:rPr lang="fr-FR" smtClean="0"/>
              <a:t>30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A. Giuliani - 698. WE-Heraeus-Seminar</a:t>
            </a:r>
          </a:p>
        </p:txBody>
      </p:sp>
    </p:spTree>
    <p:extLst>
      <p:ext uri="{BB962C8B-B14F-4D97-AF65-F5344CB8AC3E}">
        <p14:creationId xmlns:p14="http://schemas.microsoft.com/office/powerpoint/2010/main" val="290334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0" y="6329"/>
            <a:ext cx="2133600" cy="365125"/>
          </a:xfrm>
        </p:spPr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7022611" y="0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58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Claudia Nones – CUPID-Mo inauguration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11/12/2019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023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034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156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12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140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85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46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385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282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042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787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84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-32819" y="0"/>
            <a:ext cx="2895600" cy="365125"/>
          </a:xfrm>
        </p:spPr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00" y="-19472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11/12/2019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Claudia Nones – CUPID-Mo inauguration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D5524-A0C3-4B92-A719-446D8BE75B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2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4" y="5987"/>
            <a:ext cx="91547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531312" y="6013157"/>
            <a:ext cx="23198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Claudia Nones</a:t>
            </a:r>
            <a:endParaRPr lang="fr-FR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 IRFU – Saclay </a:t>
            </a:r>
            <a:endParaRPr lang="fr-FR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95736" y="286513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CUPID-Mo</a:t>
            </a:r>
            <a:endParaRPr lang="en-US" sz="40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04248" y="4636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11</a:t>
            </a:r>
            <a:r>
              <a:rPr lang="fr-FR" b="1" baseline="300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fr-F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2019</a:t>
            </a:r>
          </a:p>
          <a:p>
            <a:r>
              <a:rPr lang="fr-F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Fourneaux, France</a:t>
            </a:r>
            <a:endParaRPr lang="fr-FR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496" y="4462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CUPID-Mo</a:t>
            </a:r>
          </a:p>
          <a:p>
            <a:r>
              <a:rPr lang="fr-F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inauguration</a:t>
            </a:r>
            <a:endParaRPr lang="fr-FR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D16872-EBFD-4E2D-BCFB-24DDCE705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4" y="620688"/>
            <a:ext cx="2490104" cy="125937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90EDCE-B4A1-4C41-8499-55DC3136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E0C084E-1558-4910-91F9-0B859272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</a:t>
            </a:fld>
            <a:endParaRPr lang="fr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50A89E-FBFD-4569-8B63-B7D4AE28D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5733256"/>
            <a:ext cx="1357898" cy="1046896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186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6" y="1531500"/>
            <a:ext cx="3513137" cy="21143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175" y="1531500"/>
            <a:ext cx="3331455" cy="213721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387" y="4336936"/>
            <a:ext cx="2937126" cy="20933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39517" y="4001652"/>
            <a:ext cx="1809480" cy="27888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37000" y="1028695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20 modules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66796" y="393305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side</a:t>
            </a:r>
            <a:r>
              <a:rPr lang="fr-FR" b="1" dirty="0"/>
              <a:t> </a:t>
            </a:r>
            <a:r>
              <a:rPr lang="fr-FR" b="1" dirty="0" err="1"/>
              <a:t>view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35652" y="112474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crystal-</a:t>
            </a:r>
            <a:r>
              <a:rPr lang="fr-FR" b="1" dirty="0" err="1"/>
              <a:t>side</a:t>
            </a:r>
            <a:r>
              <a:rPr lang="fr-FR" b="1" dirty="0"/>
              <a:t> </a:t>
            </a:r>
            <a:r>
              <a:rPr lang="fr-FR" b="1" dirty="0" err="1"/>
              <a:t>view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948493" y="1163867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light-detector-</a:t>
            </a:r>
            <a:r>
              <a:rPr lang="fr-FR" b="1" dirty="0" err="1"/>
              <a:t>side</a:t>
            </a:r>
            <a:r>
              <a:rPr lang="fr-FR" b="1" dirty="0"/>
              <a:t> </a:t>
            </a:r>
            <a:r>
              <a:rPr lang="fr-FR" b="1" dirty="0" err="1"/>
              <a:t>view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817816" y="3824375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5 </a:t>
            </a:r>
            <a:r>
              <a:rPr lang="fr-FR" sz="2400" b="1" dirty="0" err="1">
                <a:solidFill>
                  <a:schemeClr val="tx2"/>
                </a:solidFill>
              </a:rPr>
              <a:t>towers</a:t>
            </a:r>
            <a:r>
              <a:rPr lang="fr-FR" sz="2400" b="1" dirty="0">
                <a:solidFill>
                  <a:schemeClr val="tx2"/>
                </a:solidFill>
              </a:rPr>
              <a:t> in the cryostat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777228" y="400535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top </a:t>
            </a:r>
            <a:r>
              <a:rPr lang="fr-FR" b="1" dirty="0" err="1"/>
              <a:t>view</a:t>
            </a:r>
            <a:endParaRPr lang="fr-FR" b="1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8128" y="1019834"/>
            <a:ext cx="8824410" cy="271881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43360" y="3815514"/>
            <a:ext cx="8824410" cy="275673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64348" y="188640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Detector </a:t>
            </a:r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details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and installation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2312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Claudia Nones – CUPID-Mo inauguration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11</a:t>
            </a:fld>
            <a:endParaRPr lang="fr-BE"/>
          </a:p>
        </p:txBody>
      </p:sp>
      <p:pic>
        <p:nvPicPr>
          <p:cNvPr id="7" name="ass_f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2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07504" y="260648"/>
            <a:ext cx="897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Scheme of installation – channel status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12</a:t>
            </a:fld>
            <a:endParaRPr lang="fr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5EA24D-F434-4882-B4D7-F04DE916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75715"/>
            <a:ext cx="7416824" cy="5269307"/>
          </a:xfrm>
          <a:prstGeom prst="rect">
            <a:avLst/>
          </a:prstGeom>
        </p:spPr>
      </p:pic>
      <p:pic>
        <p:nvPicPr>
          <p:cNvPr id="26" name="Image 12">
            <a:extLst>
              <a:ext uri="{FF2B5EF4-FFF2-40B4-BE49-F238E27FC236}">
                <a16:creationId xmlns:a16="http://schemas.microsoft.com/office/drawing/2014/main" xmlns="" id="{97F6DDD1-072E-4570-9933-100A364957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8458" y="691344"/>
            <a:ext cx="698076" cy="107588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49F0AD1-09A0-4A30-A040-27B9B06C49D8}"/>
              </a:ext>
            </a:extLst>
          </p:cNvPr>
          <p:cNvSpPr/>
          <p:nvPr/>
        </p:nvSpPr>
        <p:spPr>
          <a:xfrm>
            <a:off x="1089328" y="2220104"/>
            <a:ext cx="1512168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84C0E42-EDA9-4F91-B709-5F2AFCED88F5}"/>
              </a:ext>
            </a:extLst>
          </p:cNvPr>
          <p:cNvSpPr txBox="1"/>
          <p:nvPr/>
        </p:nvSpPr>
        <p:spPr>
          <a:xfrm>
            <a:off x="1308245" y="3027772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CUPID-Mo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A34020-4BD9-467A-893B-F6FD7861ED6A}"/>
              </a:ext>
            </a:extLst>
          </p:cNvPr>
          <p:cNvSpPr txBox="1"/>
          <p:nvPr/>
        </p:nvSpPr>
        <p:spPr>
          <a:xfrm>
            <a:off x="2149130" y="6217567"/>
            <a:ext cx="487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>
                <a:solidFill>
                  <a:srgbClr val="FF0000"/>
                </a:solidFill>
              </a:rPr>
              <a:t>*</a:t>
            </a:r>
            <a:r>
              <a:rPr lang="en-US" sz="1400">
                <a:solidFill>
                  <a:srgbClr val="FF0000"/>
                </a:solidFill>
              </a:rPr>
              <a:t>Heavy noise related not to the detector but to the read-out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830343-1CED-4E5C-8FB1-7DCCA2DBE663}"/>
              </a:ext>
            </a:extLst>
          </p:cNvPr>
          <p:cNvSpPr txBox="1"/>
          <p:nvPr/>
        </p:nvSpPr>
        <p:spPr>
          <a:xfrm>
            <a:off x="790024" y="3267037"/>
            <a:ext cx="2105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High energy calibration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86335D0-08F4-48BE-851E-AA19743BD2CB}"/>
              </a:ext>
            </a:extLst>
          </p:cNvPr>
          <p:cNvSpPr txBox="1"/>
          <p:nvPr/>
        </p:nvSpPr>
        <p:spPr>
          <a:xfrm>
            <a:off x="1763688" y="1428327"/>
            <a:ext cx="145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Low energy calibration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02B94E7-747F-46E9-8AAE-87720BA12FD6}"/>
              </a:ext>
            </a:extLst>
          </p:cNvPr>
          <p:cNvSpPr txBox="1"/>
          <p:nvPr/>
        </p:nvSpPr>
        <p:spPr>
          <a:xfrm>
            <a:off x="1447800" y="807279"/>
            <a:ext cx="145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Light 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200974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4" y="5987"/>
            <a:ext cx="91547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096" y="623565"/>
            <a:ext cx="9145016" cy="645195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13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755576" y="1412776"/>
            <a:ext cx="604867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Structure and assembly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b="1" dirty="0"/>
              <a:t>Technical performance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Background discussion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Prospects</a:t>
            </a:r>
          </a:p>
        </p:txBody>
      </p:sp>
    </p:spTree>
    <p:extLst>
      <p:ext uri="{BB962C8B-B14F-4D97-AF65-F5344CB8AC3E}">
        <p14:creationId xmlns:p14="http://schemas.microsoft.com/office/powerpoint/2010/main" val="1620166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48464" y="6419114"/>
            <a:ext cx="21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69886" y="116632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EDELWEISS cryostat in Modane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23528" y="847647"/>
            <a:ext cx="8136904" cy="5756133"/>
            <a:chOff x="323528" y="908720"/>
            <a:chExt cx="8136904" cy="57561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9"/>
            <a:stretch/>
          </p:blipFill>
          <p:spPr bwMode="auto">
            <a:xfrm>
              <a:off x="323528" y="908720"/>
              <a:ext cx="8136904" cy="575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146642" y="6431993"/>
              <a:ext cx="288032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14</a:t>
            </a:fld>
            <a:endParaRPr lang="fr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BED4CA-9DA0-42DA-8070-501242C714CF}"/>
              </a:ext>
            </a:extLst>
          </p:cNvPr>
          <p:cNvSpPr txBox="1"/>
          <p:nvPr/>
        </p:nvSpPr>
        <p:spPr>
          <a:xfrm>
            <a:off x="4263556" y="6167045"/>
            <a:ext cx="448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CUPID-Mo took advantage of the cryogenics, electronics, DAQ developed for EDELWEISS</a:t>
            </a:r>
          </a:p>
        </p:txBody>
      </p:sp>
    </p:spTree>
    <p:extLst>
      <p:ext uri="{BB962C8B-B14F-4D97-AF65-F5344CB8AC3E}">
        <p14:creationId xmlns:p14="http://schemas.microsoft.com/office/powerpoint/2010/main" val="2287077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1520" y="845429"/>
            <a:ext cx="8700285" cy="2376264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000" b="1" dirty="0"/>
              <a:t>Pre-commissioning @ 20 &amp; 19.25 </a:t>
            </a:r>
            <a:r>
              <a:rPr lang="en-US" sz="2000" b="1" dirty="0" err="1"/>
              <a:t>mK</a:t>
            </a:r>
            <a:r>
              <a:rPr lang="en-US" sz="2000" b="1" dirty="0"/>
              <a:t>		</a:t>
            </a:r>
            <a:r>
              <a:rPr lang="en-US" sz="2000" dirty="0"/>
              <a:t>Jan 5</a:t>
            </a:r>
            <a:r>
              <a:rPr lang="en-US" sz="2000" baseline="30000" dirty="0"/>
              <a:t>th</a:t>
            </a:r>
            <a:r>
              <a:rPr lang="en-US" sz="2000" dirty="0"/>
              <a:t> – Feb 28</a:t>
            </a:r>
            <a:r>
              <a:rPr lang="en-US" sz="2000" baseline="30000" dirty="0"/>
              <a:t>th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000" b="1" dirty="0"/>
              <a:t>Commissioning @20.7 </a:t>
            </a:r>
            <a:r>
              <a:rPr lang="en-US" sz="2000" b="1" dirty="0" err="1"/>
              <a:t>mK</a:t>
            </a:r>
            <a:r>
              <a:rPr lang="en-US" sz="2000" dirty="0"/>
              <a:t> 			Mar 23</a:t>
            </a:r>
            <a:r>
              <a:rPr lang="en-US" sz="2000" baseline="30000" dirty="0"/>
              <a:t>rd</a:t>
            </a:r>
            <a:r>
              <a:rPr lang="en-US" sz="2000" dirty="0"/>
              <a:t> – Apr 8</a:t>
            </a:r>
            <a:r>
              <a:rPr lang="en-US" sz="2000" baseline="30000" dirty="0"/>
              <a:t>th</a:t>
            </a:r>
            <a:endParaRPr lang="en-US" sz="2000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000" b="1" dirty="0"/>
              <a:t>Neutron activation</a:t>
            </a:r>
            <a:r>
              <a:rPr lang="en-US" sz="2000" dirty="0"/>
              <a:t>				Apr 9</a:t>
            </a:r>
            <a:r>
              <a:rPr lang="en-US" sz="2000" baseline="30000" dirty="0"/>
              <a:t>th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000" b="1" dirty="0"/>
              <a:t>Physics data taking</a:t>
            </a:r>
            <a:r>
              <a:rPr lang="en-US" sz="2000" dirty="0"/>
              <a:t> @ 20.7 </a:t>
            </a:r>
            <a:r>
              <a:rPr lang="en-US" sz="2000" dirty="0" err="1"/>
              <a:t>mK</a:t>
            </a:r>
            <a:r>
              <a:rPr lang="en-US" sz="2000" dirty="0"/>
              <a:t>			Apr 15</a:t>
            </a:r>
            <a:r>
              <a:rPr lang="en-US" sz="2000" baseline="30000" dirty="0"/>
              <a:t>th</a:t>
            </a:r>
            <a:r>
              <a:rPr lang="en-US" sz="2000" dirty="0"/>
              <a:t> – Oct 9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2000" dirty="0"/>
              <a:t>                                          @ 21.0 </a:t>
            </a:r>
            <a:r>
              <a:rPr lang="en-US" sz="2000" dirty="0" err="1"/>
              <a:t>mK</a:t>
            </a:r>
            <a:r>
              <a:rPr lang="en-US" sz="2000" dirty="0"/>
              <a:t>			Oct 10</a:t>
            </a:r>
            <a:r>
              <a:rPr lang="en-US" sz="2000" baseline="30000" dirty="0"/>
              <a:t>th</a:t>
            </a:r>
            <a:r>
              <a:rPr lang="en-US" sz="2000" dirty="0"/>
              <a:t> – Nov 7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2000" dirty="0"/>
              <a:t>                                          @ 22.0 </a:t>
            </a:r>
            <a:r>
              <a:rPr lang="en-US" sz="2000" dirty="0" err="1"/>
              <a:t>mK</a:t>
            </a:r>
            <a:r>
              <a:rPr lang="en-US" sz="2000" dirty="0"/>
              <a:t>			Nov  8</a:t>
            </a:r>
            <a:r>
              <a:rPr lang="en-US" sz="2000" baseline="30000" dirty="0"/>
              <a:t>th</a:t>
            </a:r>
            <a:r>
              <a:rPr lang="en-US" sz="2000" dirty="0"/>
              <a:t> – now </a:t>
            </a:r>
          </a:p>
          <a:p>
            <a:pPr marL="0" indent="0">
              <a:buClr>
                <a:schemeClr val="tx2"/>
              </a:buClr>
              <a:buNone/>
            </a:pPr>
            <a:endParaRPr lang="en-US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CUPID-Mo data taking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107504" y="836712"/>
            <a:ext cx="8823612" cy="20969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15</a:t>
            </a:fld>
            <a:endParaRPr lang="fr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536BC0-AC23-4217-9E54-8E8E9F9AD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" y="2996952"/>
            <a:ext cx="9041982" cy="3461510"/>
          </a:xfrm>
          <a:prstGeom prst="rect">
            <a:avLst/>
          </a:prstGeom>
        </p:spPr>
      </p:pic>
      <p:sp>
        <p:nvSpPr>
          <p:cNvPr id="22" name="ZoneTexte 14">
            <a:extLst>
              <a:ext uri="{FF2B5EF4-FFF2-40B4-BE49-F238E27FC236}">
                <a16:creationId xmlns:a16="http://schemas.microsoft.com/office/drawing/2014/main" xmlns="" id="{219B2B6F-98A3-451D-80D0-CFC21FDE2D7F}"/>
              </a:ext>
            </a:extLst>
          </p:cNvPr>
          <p:cNvSpPr txBox="1"/>
          <p:nvPr/>
        </p:nvSpPr>
        <p:spPr>
          <a:xfrm>
            <a:off x="117160" y="2353700"/>
            <a:ext cx="2510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L. Marini, this inauguration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EE5F72-17CC-4216-9FE1-44C881076E1C}"/>
              </a:ext>
            </a:extLst>
          </p:cNvPr>
          <p:cNvSpPr txBox="1"/>
          <p:nvPr/>
        </p:nvSpPr>
        <p:spPr>
          <a:xfrm>
            <a:off x="3567060" y="6381328"/>
            <a:ext cx="220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analyzed up to now</a:t>
            </a:r>
          </a:p>
        </p:txBody>
      </p:sp>
    </p:spTree>
    <p:extLst>
      <p:ext uri="{BB962C8B-B14F-4D97-AF65-F5344CB8AC3E}">
        <p14:creationId xmlns:p14="http://schemas.microsoft.com/office/powerpoint/2010/main" val="9861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Pulses: basic </a:t>
            </a:r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features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16</a:t>
            </a:fld>
            <a:endParaRPr lang="fr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4EBCBD-F432-42D5-BEBC-4F55CB8B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651" y="836712"/>
            <a:ext cx="5792288" cy="2560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1261DB-6E9C-4A18-8335-FA229A9A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1" y="1578595"/>
            <a:ext cx="3240360" cy="1269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DF185E-6E5F-4314-A6FA-A2F100166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170" y="3687188"/>
            <a:ext cx="5792289" cy="2060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F8DDFF-B7AD-4379-A33A-9BA243E4A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1" y="4359314"/>
            <a:ext cx="3209879" cy="1251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63926F-8D3E-42E3-827B-BBFEE3FD49E4}"/>
              </a:ext>
            </a:extLst>
          </p:cNvPr>
          <p:cNvSpPr txBox="1"/>
          <p:nvPr/>
        </p:nvSpPr>
        <p:spPr>
          <a:xfrm>
            <a:off x="580991" y="1065247"/>
            <a:ext cx="233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Pulse time 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D5CD63-6222-4D9A-A6F0-1874DCFDEBE4}"/>
              </a:ext>
            </a:extLst>
          </p:cNvPr>
          <p:cNvSpPr txBox="1"/>
          <p:nvPr/>
        </p:nvSpPr>
        <p:spPr>
          <a:xfrm>
            <a:off x="539552" y="3594819"/>
            <a:ext cx="231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Sensitivity and </a:t>
            </a:r>
          </a:p>
          <a:p>
            <a:pPr algn="ctr"/>
            <a:r>
              <a:rPr lang="en-US" b="1"/>
              <a:t>signal-to-noise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8E611A-E85A-432B-9A7B-2D5A50E26A0E}"/>
              </a:ext>
            </a:extLst>
          </p:cNvPr>
          <p:cNvSpPr txBox="1"/>
          <p:nvPr/>
        </p:nvSpPr>
        <p:spPr>
          <a:xfrm>
            <a:off x="6755100" y="270786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Large dispersion: to be understood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77DC61-AA29-43BA-8621-EA1F5B23F0E6}"/>
              </a:ext>
            </a:extLst>
          </p:cNvPr>
          <p:cNvSpPr txBox="1"/>
          <p:nvPr/>
        </p:nvSpPr>
        <p:spPr>
          <a:xfrm>
            <a:off x="971600" y="5799161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Light detectors are calibrated using X-ray fluorescence induced by a high-activity </a:t>
            </a:r>
            <a:r>
              <a:rPr lang="en-US" baseline="30000"/>
              <a:t>60</a:t>
            </a:r>
            <a:r>
              <a:rPr lang="en-US"/>
              <a:t>Co source used by EDELWEISS for the regeneration of the ionization detectors.</a:t>
            </a:r>
          </a:p>
        </p:txBody>
      </p:sp>
    </p:spTree>
    <p:extLst>
      <p:ext uri="{BB962C8B-B14F-4D97-AF65-F5344CB8AC3E}">
        <p14:creationId xmlns:p14="http://schemas.microsoft.com/office/powerpoint/2010/main" val="23678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F7D346-B097-4A11-917E-76EE76CC8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079" y="3644217"/>
            <a:ext cx="4032449" cy="28591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Heat-channel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calibration </a:t>
            </a: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17</a:t>
            </a:fld>
            <a:endParaRPr lang="fr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DF380-9922-48B8-A475-7591B0C54F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647"/>
          <a:stretch/>
        </p:blipFill>
        <p:spPr>
          <a:xfrm>
            <a:off x="4734455" y="773539"/>
            <a:ext cx="4265088" cy="297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468A52-FDC7-4DD0-B7D3-F3B432D32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780928"/>
            <a:ext cx="4698959" cy="3240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21F3EE-157C-4C7A-AEE9-A3DB37F50DFD}"/>
              </a:ext>
            </a:extLst>
          </p:cNvPr>
          <p:cNvSpPr txBox="1"/>
          <p:nvPr/>
        </p:nvSpPr>
        <p:spPr>
          <a:xfrm>
            <a:off x="602343" y="2933865"/>
            <a:ext cx="187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Symbol" panose="05050102010706020507" pitchFamily="18" charset="2"/>
              </a:rPr>
              <a:t>D</a:t>
            </a:r>
            <a:r>
              <a:rPr lang="en-US" b="1"/>
              <a:t>E</a:t>
            </a:r>
            <a:r>
              <a:rPr lang="en-US" b="1" baseline="-25000"/>
              <a:t>FWHM</a:t>
            </a:r>
            <a:r>
              <a:rPr lang="en-US" b="1"/>
              <a:t> = 5.3 keV </a:t>
            </a:r>
            <a:r>
              <a:rPr lang="en-US"/>
              <a:t>@ 2615 keV</a:t>
            </a:r>
          </a:p>
          <a:p>
            <a:pPr algn="ctr"/>
            <a:r>
              <a:rPr lang="en-US"/>
              <a:t>(0.2 %)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B9981B-27C1-45CC-BB44-52F4DFE3F2BB}"/>
              </a:ext>
            </a:extLst>
          </p:cNvPr>
          <p:cNvSpPr txBox="1"/>
          <p:nvPr/>
        </p:nvSpPr>
        <p:spPr>
          <a:xfrm>
            <a:off x="324232" y="908720"/>
            <a:ext cx="4032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Summed calibration spectrum </a:t>
            </a:r>
          </a:p>
          <a:p>
            <a:pPr algn="ctr"/>
            <a:r>
              <a:rPr lang="en-US" dirty="0"/>
              <a:t>for 19/20 Li</a:t>
            </a:r>
            <a:r>
              <a:rPr lang="en-US" baseline="-25000" dirty="0"/>
              <a:t>2</a:t>
            </a:r>
            <a:r>
              <a:rPr lang="en-US" dirty="0"/>
              <a:t>MoO</a:t>
            </a:r>
            <a:r>
              <a:rPr lang="en-US" baseline="-25000" dirty="0"/>
              <a:t>4</a:t>
            </a:r>
            <a:r>
              <a:rPr lang="en-US" dirty="0"/>
              <a:t> bolometers </a:t>
            </a:r>
          </a:p>
          <a:p>
            <a:pPr algn="ctr"/>
            <a:r>
              <a:rPr lang="en-US" dirty="0">
                <a:sym typeface="Symbol" panose="05050102010706020507" pitchFamily="18" charset="2"/>
              </a:rPr>
              <a:t> a</a:t>
            </a:r>
            <a:r>
              <a:rPr lang="en-US" dirty="0"/>
              <a:t>ll the major peaks are labeled.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inset shows a fit of the </a:t>
            </a:r>
            <a:r>
              <a:rPr lang="en-US" baseline="30000" dirty="0"/>
              <a:t>208</a:t>
            </a:r>
            <a:r>
              <a:rPr lang="en-US" dirty="0"/>
              <a:t>Tl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peak at 2614.5 </a:t>
            </a:r>
            <a:r>
              <a:rPr lang="en-US" dirty="0" err="1"/>
              <a:t>keV</a:t>
            </a:r>
            <a:r>
              <a:rPr lang="en-US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4C6885-9AD7-4DA2-A587-6DDBF3E339DD}"/>
              </a:ext>
            </a:extLst>
          </p:cNvPr>
          <p:cNvSpPr txBox="1"/>
          <p:nvPr/>
        </p:nvSpPr>
        <p:spPr>
          <a:xfrm>
            <a:off x="4971502" y="876717"/>
            <a:ext cx="389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Symbol" panose="05050102010706020507" pitchFamily="18" charset="2"/>
              </a:rPr>
              <a:t>D</a:t>
            </a:r>
            <a:r>
              <a:rPr lang="en-US" b="1"/>
              <a:t>E</a:t>
            </a:r>
            <a:r>
              <a:rPr lang="en-US" b="1" baseline="-25000"/>
              <a:t>FWHM</a:t>
            </a:r>
            <a:r>
              <a:rPr lang="en-US" b="1"/>
              <a:t> = 7.7 </a:t>
            </a:r>
            <a:r>
              <a:rPr lang="en-US" b="1">
                <a:sym typeface="Symbol" panose="05050102010706020507" pitchFamily="18" charset="2"/>
              </a:rPr>
              <a:t>0.4 </a:t>
            </a:r>
            <a:r>
              <a:rPr lang="en-US" b="1"/>
              <a:t> keV </a:t>
            </a:r>
            <a:r>
              <a:rPr lang="en-US"/>
              <a:t>@ 3034 keV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A92C32-0A1E-4754-A041-49905F11074B}"/>
              </a:ext>
            </a:extLst>
          </p:cNvPr>
          <p:cNvSpPr txBox="1"/>
          <p:nvPr/>
        </p:nvSpPr>
        <p:spPr>
          <a:xfrm>
            <a:off x="584286" y="4981266"/>
            <a:ext cx="16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Thorite source:</a:t>
            </a:r>
          </a:p>
          <a:p>
            <a:pPr algn="ctr"/>
            <a:r>
              <a:rPr lang="en-US"/>
              <a:t>Th + U lines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5AEE21C-3D8A-45C1-92D7-34A980D323FA}"/>
              </a:ext>
            </a:extLst>
          </p:cNvPr>
          <p:cNvSpPr txBox="1"/>
          <p:nvPr/>
        </p:nvSpPr>
        <p:spPr>
          <a:xfrm>
            <a:off x="7030194" y="376486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Linearity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3AB491A-2EC5-4952-BAE0-85AB71653E58}"/>
              </a:ext>
            </a:extLst>
          </p:cNvPr>
          <p:cNvSpPr txBox="1"/>
          <p:nvPr/>
        </p:nvSpPr>
        <p:spPr>
          <a:xfrm>
            <a:off x="360483" y="6165304"/>
            <a:ext cx="569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Calibration above 2615 keV is necessary </a:t>
            </a:r>
            <a:r>
              <a:rPr lang="en-US" b="1">
                <a:sym typeface="Symbol" panose="05050102010706020507" pitchFamily="18" charset="2"/>
              </a:rPr>
              <a:t></a:t>
            </a:r>
            <a:r>
              <a:rPr lang="en-US" b="1"/>
              <a:t> </a:t>
            </a:r>
            <a:r>
              <a:rPr lang="en-US" b="1" baseline="30000">
                <a:solidFill>
                  <a:schemeClr val="tx2"/>
                </a:solidFill>
              </a:rPr>
              <a:t>56</a:t>
            </a:r>
            <a:r>
              <a:rPr lang="en-US" b="1">
                <a:solidFill>
                  <a:schemeClr val="tx2"/>
                </a:solidFill>
              </a:rPr>
              <a:t>Co campaign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5B83D37-953D-4881-8AED-ED92CB3C01D3}"/>
              </a:ext>
            </a:extLst>
          </p:cNvPr>
          <p:cNvSpPr txBox="1"/>
          <p:nvPr/>
        </p:nvSpPr>
        <p:spPr>
          <a:xfrm>
            <a:off x="5148064" y="1123370"/>
            <a:ext cx="1368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(extrapolated)</a:t>
            </a:r>
          </a:p>
        </p:txBody>
      </p:sp>
    </p:spTree>
    <p:extLst>
      <p:ext uri="{BB962C8B-B14F-4D97-AF65-F5344CB8AC3E}">
        <p14:creationId xmlns:p14="http://schemas.microsoft.com/office/powerpoint/2010/main" val="30432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6856" y="692696"/>
            <a:ext cx="8229600" cy="82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ym typeface="+mn-ea"/>
              </a:rPr>
              <a:t>Scatter plot zoology </a:t>
            </a:r>
          </a:p>
          <a:p>
            <a:pPr marL="0" indent="0" algn="ctr">
              <a:buNone/>
            </a:pPr>
            <a:r>
              <a:rPr lang="en-US" sz="2000" b="1" dirty="0">
                <a:sym typeface="+mn-ea"/>
              </a:rPr>
              <a:t>&gt; 99.9% </a:t>
            </a:r>
            <a:r>
              <a:rPr lang="en-US" sz="2000" b="1" dirty="0">
                <a:latin typeface="Symbol" panose="05050102010706020507" pitchFamily="18" charset="2"/>
                <a:sym typeface="+mn-ea"/>
              </a:rPr>
              <a:t>a </a:t>
            </a:r>
            <a:r>
              <a:rPr lang="en-US" sz="2000" b="1" dirty="0">
                <a:sym typeface="+mn-ea"/>
              </a:rPr>
              <a:t>rejection </a:t>
            </a:r>
            <a:r>
              <a:rPr lang="en-US" sz="2000" dirty="0">
                <a:sym typeface="+mn-ea"/>
              </a:rPr>
              <a:t>with </a:t>
            </a:r>
            <a:r>
              <a:rPr lang="en-US" sz="2000" b="1" dirty="0">
                <a:sym typeface="+mn-ea"/>
              </a:rPr>
              <a:t>&gt; 99.9%</a:t>
            </a:r>
            <a:r>
              <a:rPr lang="en-US" sz="2000" b="1" dirty="0">
                <a:latin typeface="Symbol" panose="05050102010706020507" pitchFamily="18" charset="2"/>
                <a:sym typeface="+mn-ea"/>
              </a:rPr>
              <a:t> b/g </a:t>
            </a:r>
            <a:r>
              <a:rPr lang="en-US" sz="2000" b="1" dirty="0">
                <a:sym typeface="+mn-ea"/>
              </a:rPr>
              <a:t>acceptance </a:t>
            </a:r>
            <a:r>
              <a:rPr lang="en-US" sz="2000" dirty="0">
                <a:sym typeface="+mn-ea"/>
              </a:rPr>
              <a:t>for all the 20 channels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64348" y="116632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Light vs. </a:t>
            </a:r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Heat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and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rejection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992888" cy="49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6195962" y="6093296"/>
            <a:ext cx="2048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HEAT </a:t>
            </a:r>
            <a:r>
              <a:rPr lang="fr-FR" sz="4400" dirty="0">
                <a:sym typeface="Symbol"/>
              </a:rPr>
              <a:t></a:t>
            </a:r>
            <a:endParaRPr lang="fr-FR" sz="4400" dirty="0"/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-623625" y="2359931"/>
            <a:ext cx="2231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LIGHT </a:t>
            </a:r>
            <a:r>
              <a:rPr lang="fr-FR" sz="4400" dirty="0">
                <a:sym typeface="Symbol"/>
              </a:rPr>
              <a:t></a:t>
            </a:r>
            <a:endParaRPr lang="fr-FR" sz="4400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34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Radiopurity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of Li</a:t>
            </a:r>
            <a:r>
              <a:rPr lang="fr-FR" sz="3600" b="1" baseline="-25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fr-FR" sz="3600" b="1" baseline="30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100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MoO</a:t>
            </a:r>
            <a:r>
              <a:rPr lang="fr-FR" sz="3600" b="1" baseline="-25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  <a:endParaRPr lang="fr-FR" sz="3600" b="1" baseline="-25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19</a:t>
            </a:fld>
            <a:endParaRPr lang="fr-B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BCC2EF-7731-4F35-9B13-001E0F99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017351"/>
            <a:ext cx="3346622" cy="2387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0AE044-3DEB-4288-AB29-6074CDAD2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4" y="795830"/>
            <a:ext cx="4730993" cy="3187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E6EE0A-AB0D-44F0-BA27-F7D4EBB7392D}"/>
              </a:ext>
            </a:extLst>
          </p:cNvPr>
          <p:cNvSpPr txBox="1"/>
          <p:nvPr/>
        </p:nvSpPr>
        <p:spPr>
          <a:xfrm>
            <a:off x="483093" y="788210"/>
            <a:ext cx="21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Exposure: </a:t>
            </a:r>
            <a:r>
              <a:rPr lang="en-US">
                <a:sym typeface="Symbol" panose="05050102010706020507" pitchFamily="18" charset="2"/>
              </a:rPr>
              <a:t></a:t>
            </a:r>
            <a:r>
              <a:rPr lang="en-US"/>
              <a:t>0.5 kg </a:t>
            </a:r>
            <a:r>
              <a:rPr lang="en-US">
                <a:sym typeface="Symbol" panose="05050102010706020507" pitchFamily="18" charset="2"/>
              </a:rPr>
              <a:t> </a:t>
            </a:r>
            <a:r>
              <a:rPr lang="en-US"/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CA8E67-46FD-45EF-9CF2-88B8DB2C9742}"/>
              </a:ext>
            </a:extLst>
          </p:cNvPr>
          <p:cNvSpPr txBox="1"/>
          <p:nvPr/>
        </p:nvSpPr>
        <p:spPr>
          <a:xfrm>
            <a:off x="5004048" y="692696"/>
            <a:ext cx="37364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the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region:</a:t>
            </a:r>
            <a:endParaRPr lang="en-US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Minimal cuts (pile-up cut)</a:t>
            </a:r>
          </a:p>
          <a:p>
            <a:pPr>
              <a:buClr>
                <a:schemeClr val="tx2"/>
              </a:buClr>
            </a:pPr>
            <a:r>
              <a:rPr lang="en-US" dirty="0"/>
              <a:t>      &gt; 97% signal acceptance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Estimate contamination in ± 15 </a:t>
            </a:r>
            <a:r>
              <a:rPr lang="en-US" dirty="0" err="1"/>
              <a:t>keV</a:t>
            </a:r>
            <a:r>
              <a:rPr lang="en-US" dirty="0"/>
              <a:t> window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baseline="30000" dirty="0"/>
              <a:t>210</a:t>
            </a:r>
            <a:r>
              <a:rPr lang="pl-PL" dirty="0"/>
              <a:t>Po (</a:t>
            </a:r>
            <a:r>
              <a:rPr lang="pl-PL" baseline="30000" dirty="0"/>
              <a:t>210</a:t>
            </a:r>
            <a:r>
              <a:rPr lang="pl-PL" dirty="0"/>
              <a:t>Pb) </a:t>
            </a:r>
            <a:r>
              <a:rPr lang="pl-PL" dirty="0">
                <a:sym typeface="Symbol" panose="05050102010706020507" pitchFamily="18" charset="2"/>
              </a:rPr>
              <a:t></a:t>
            </a:r>
            <a:r>
              <a:rPr lang="pl-PL" dirty="0"/>
              <a:t> 158(3) </a:t>
            </a:r>
            <a:r>
              <a:rPr lang="pl-PL" dirty="0" err="1"/>
              <a:t>mBq</a:t>
            </a:r>
            <a:r>
              <a:rPr lang="pl-PL" dirty="0"/>
              <a:t>/kg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baseline="30000" dirty="0"/>
              <a:t>190</a:t>
            </a:r>
            <a:r>
              <a:rPr lang="en-US" dirty="0"/>
              <a:t>Pt </a:t>
            </a:r>
            <a:r>
              <a:rPr lang="pl-PL" dirty="0">
                <a:sym typeface="Symbol" panose="05050102010706020507" pitchFamily="18" charset="2"/>
              </a:rPr>
              <a:t></a:t>
            </a:r>
            <a:r>
              <a:rPr lang="pl-PL" dirty="0"/>
              <a:t> </a:t>
            </a:r>
            <a:r>
              <a:rPr lang="en-US" dirty="0"/>
              <a:t>0.37(15) </a:t>
            </a:r>
            <a:r>
              <a:rPr lang="en-US" dirty="0" err="1"/>
              <a:t>mBq</a:t>
            </a:r>
            <a:r>
              <a:rPr lang="en-US" dirty="0"/>
              <a:t>/kg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Degraded alphas [3,4] MeV: </a:t>
            </a:r>
          </a:p>
          <a:p>
            <a:pPr>
              <a:buClr>
                <a:schemeClr val="tx2"/>
              </a:buClr>
            </a:pPr>
            <a:r>
              <a:rPr lang="en-US" dirty="0"/>
              <a:t>      0.16(2) counts/</a:t>
            </a:r>
            <a:r>
              <a:rPr lang="en-US" dirty="0" err="1"/>
              <a:t>kev</a:t>
            </a:r>
            <a:r>
              <a:rPr lang="en-US" dirty="0"/>
              <a:t>/kg/y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chemeClr val="tx2"/>
              </a:buClr>
            </a:pPr>
            <a:r>
              <a:rPr lang="en-US" b="1" dirty="0"/>
              <a:t>Contamination for both </a:t>
            </a:r>
            <a:r>
              <a:rPr lang="en-US" b="1" dirty="0" err="1"/>
              <a:t>Th</a:t>
            </a:r>
            <a:r>
              <a:rPr lang="en-US" b="1" dirty="0"/>
              <a:t>- and U-series are </a:t>
            </a:r>
            <a:r>
              <a:rPr lang="pl-PL" b="1" dirty="0">
                <a:sym typeface="Symbol" panose="05050102010706020507" pitchFamily="18" charset="2"/>
              </a:rPr>
              <a:t> </a:t>
            </a:r>
            <a:r>
              <a:rPr lang="en-US" b="1" dirty="0"/>
              <a:t>10 x better than assumed in CUPID </a:t>
            </a:r>
            <a:r>
              <a:rPr lang="en-US" b="1" dirty="0" err="1"/>
              <a:t>preCDR</a:t>
            </a:r>
            <a:r>
              <a:rPr lang="en-US" b="1" dirty="0"/>
              <a:t>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U: </a:t>
            </a:r>
            <a:r>
              <a:rPr lang="pl-PL" dirty="0">
                <a:sym typeface="Symbol" panose="05050102010706020507" pitchFamily="18" charset="2"/>
              </a:rPr>
              <a:t> </a:t>
            </a:r>
            <a:r>
              <a:rPr lang="en-US" dirty="0"/>
              <a:t>0.5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Bq</a:t>
            </a:r>
            <a:r>
              <a:rPr lang="en-US" dirty="0"/>
              <a:t>/kg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Th</a:t>
            </a:r>
            <a:r>
              <a:rPr lang="en-US" dirty="0"/>
              <a:t>: </a:t>
            </a:r>
            <a:r>
              <a:rPr lang="pl-PL" dirty="0">
                <a:sym typeface="Symbol" panose="05050102010706020507" pitchFamily="18" charset="2"/>
              </a:rPr>
              <a:t> </a:t>
            </a:r>
            <a:r>
              <a:rPr lang="en-US" dirty="0"/>
              <a:t>0.3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Bq</a:t>
            </a:r>
            <a:r>
              <a:rPr lang="en-US" dirty="0"/>
              <a:t>/kg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E9EE73-B5E1-4C72-9F1C-34495E19EC88}"/>
              </a:ext>
            </a:extLst>
          </p:cNvPr>
          <p:cNvSpPr/>
          <p:nvPr/>
        </p:nvSpPr>
        <p:spPr>
          <a:xfrm>
            <a:off x="4671411" y="5652304"/>
            <a:ext cx="40652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>
                <a:solidFill>
                  <a:schemeClr val="accent6">
                    <a:lumMod val="50000"/>
                  </a:schemeClr>
                </a:solidFill>
              </a:rPr>
              <a:t>arXiv:1911.10426v1 – TAUP 2019 proceedings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8579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4" y="5987"/>
            <a:ext cx="91547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096" y="623565"/>
            <a:ext cx="9145016" cy="645195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55576" y="1412776"/>
            <a:ext cx="604867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Structure and assembly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Technical performance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Background discussion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Prospects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260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04157"/>
            <a:ext cx="2965595" cy="18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99" y="1928504"/>
            <a:ext cx="2820568" cy="193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271" y="1948996"/>
            <a:ext cx="3143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64348" y="188640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 goals </a:t>
            </a:r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achieved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496" y="1124744"/>
            <a:ext cx="8968017" cy="6712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ym typeface="+mn-ea"/>
              </a:rPr>
              <a:t>With a view to CUPID, technical detector performance in terms of </a:t>
            </a:r>
            <a:r>
              <a:rPr lang="en-US" sz="2000" b="1" dirty="0">
                <a:sym typeface="+mn-ea"/>
              </a:rPr>
              <a:t>energy resolution</a:t>
            </a:r>
            <a:r>
              <a:rPr lang="en-US" sz="2000" dirty="0">
                <a:sym typeface="+mn-ea"/>
              </a:rPr>
              <a:t>, </a:t>
            </a:r>
            <a:r>
              <a:rPr lang="en-US" sz="2000" b="1" dirty="0">
                <a:latin typeface="Symbol" panose="05050102010706020507" pitchFamily="18" charset="2"/>
                <a:sym typeface="+mn-ea"/>
              </a:rPr>
              <a:t>a </a:t>
            </a:r>
            <a:r>
              <a:rPr lang="en-US" sz="2000" b="1" dirty="0">
                <a:sym typeface="+mn-ea"/>
              </a:rPr>
              <a:t>rejection power </a:t>
            </a:r>
            <a:r>
              <a:rPr lang="en-US" sz="2000" dirty="0">
                <a:sym typeface="+mn-ea"/>
              </a:rPr>
              <a:t>and </a:t>
            </a:r>
            <a:r>
              <a:rPr lang="en-US" sz="2000" b="1" dirty="0">
                <a:sym typeface="+mn-ea"/>
              </a:rPr>
              <a:t>internal radiopurity </a:t>
            </a:r>
            <a:r>
              <a:rPr lang="en-US" sz="2000" dirty="0">
                <a:sym typeface="+mn-ea"/>
              </a:rPr>
              <a:t>has been achieved by CUPID-Mo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61007" y="981197"/>
            <a:ext cx="9014514" cy="3057238"/>
          </a:xfrm>
          <a:prstGeom prst="roundRect">
            <a:avLst>
              <a:gd name="adj" fmla="val 12454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2904" y="5229200"/>
            <a:ext cx="2668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FWHM </a:t>
            </a:r>
            <a:r>
              <a:rPr lang="fr-FR" sz="3200" dirty="0">
                <a:sym typeface="Symbol"/>
              </a:rPr>
              <a:t> 5 keV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3533725" y="5013176"/>
            <a:ext cx="2334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&gt; 99.9% </a:t>
            </a:r>
            <a:r>
              <a:rPr lang="fr-FR" sz="3200" dirty="0">
                <a:latin typeface="Symbol" panose="05050102010706020507" pitchFamily="18" charset="2"/>
              </a:rPr>
              <a:t>a</a:t>
            </a:r>
            <a:r>
              <a:rPr lang="fr-FR" sz="3200" dirty="0"/>
              <a:t> rejection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342037" y="5016078"/>
            <a:ext cx="2334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ym typeface="Symbol"/>
              </a:rPr>
              <a:t>&lt; 1</a:t>
            </a:r>
            <a:r>
              <a:rPr lang="fr-FR" sz="3200" dirty="0" smtClean="0">
                <a:sym typeface="Symbol"/>
              </a:rPr>
              <a:t> </a:t>
            </a:r>
            <a:r>
              <a:rPr lang="fr-FR" sz="3200" dirty="0">
                <a:latin typeface="Symbol" panose="05050102010706020507" pitchFamily="18" charset="2"/>
                <a:sym typeface="Symbol"/>
              </a:rPr>
              <a:t>m</a:t>
            </a:r>
            <a:r>
              <a:rPr lang="fr-FR" sz="3200" dirty="0">
                <a:sym typeface="Symbol"/>
              </a:rPr>
              <a:t>Bq/kg</a:t>
            </a:r>
          </a:p>
          <a:p>
            <a:pPr algn="ctr"/>
            <a:r>
              <a:rPr lang="fr-FR" sz="3200" dirty="0">
                <a:sym typeface="Symbol"/>
              </a:rPr>
              <a:t>U, Th</a:t>
            </a:r>
            <a:endParaRPr lang="fr-FR" sz="3200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72791" y="5079863"/>
            <a:ext cx="2718566" cy="94384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3533725" y="5079863"/>
            <a:ext cx="2334419" cy="94384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6313071" y="5079863"/>
            <a:ext cx="2334419" cy="94384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1590300" y="4221088"/>
            <a:ext cx="533427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>
            <a:off x="4398613" y="4221088"/>
            <a:ext cx="533427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7236296" y="4221088"/>
            <a:ext cx="533427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20</a:t>
            </a:fld>
            <a:endParaRPr lang="fr-BE"/>
          </a:p>
        </p:txBody>
      </p:sp>
      <p:sp>
        <p:nvSpPr>
          <p:cNvPr id="20" name="ZoneTexte 14">
            <a:extLst>
              <a:ext uri="{FF2B5EF4-FFF2-40B4-BE49-F238E27FC236}">
                <a16:creationId xmlns:a16="http://schemas.microsoft.com/office/drawing/2014/main" xmlns="" id="{170E80F4-075D-4132-9AFF-0F35C4A2F721}"/>
              </a:ext>
            </a:extLst>
          </p:cNvPr>
          <p:cNvSpPr txBox="1"/>
          <p:nvPr/>
        </p:nvSpPr>
        <p:spPr>
          <a:xfrm>
            <a:off x="755576" y="932780"/>
            <a:ext cx="2609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M. </a:t>
            </a:r>
            <a:r>
              <a:rPr lang="en-US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Pavan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, this inauguration</a:t>
            </a:r>
          </a:p>
        </p:txBody>
      </p:sp>
    </p:spTree>
    <p:extLst>
      <p:ext uri="{BB962C8B-B14F-4D97-AF65-F5344CB8AC3E}">
        <p14:creationId xmlns:p14="http://schemas.microsoft.com/office/powerpoint/2010/main" val="302323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4" y="5987"/>
            <a:ext cx="91547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096" y="623565"/>
            <a:ext cx="9145016" cy="645195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21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755576" y="1412776"/>
            <a:ext cx="604867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Structure and assembly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Technical performance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b="1" dirty="0"/>
              <a:t>Background discussion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Prospects</a:t>
            </a:r>
          </a:p>
        </p:txBody>
      </p:sp>
    </p:spTree>
    <p:extLst>
      <p:ext uri="{BB962C8B-B14F-4D97-AF65-F5344CB8AC3E}">
        <p14:creationId xmlns:p14="http://schemas.microsoft.com/office/powerpoint/2010/main" val="1620166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1520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CUPID-Mo total background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22</a:t>
            </a:fld>
            <a:endParaRPr lang="fr-B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DDA3E4-2ED8-4C1A-A1FB-5C796B8B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7" y="1556792"/>
            <a:ext cx="9001001" cy="36004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04F2DDB-10CB-4662-9531-0ED1EB24FB14}"/>
              </a:ext>
            </a:extLst>
          </p:cNvPr>
          <p:cNvSpPr/>
          <p:nvPr/>
        </p:nvSpPr>
        <p:spPr>
          <a:xfrm>
            <a:off x="1979712" y="2132856"/>
            <a:ext cx="2520280" cy="14401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0BE1909-E824-4807-BB64-BD2354A74720}"/>
              </a:ext>
            </a:extLst>
          </p:cNvPr>
          <p:cNvSpPr txBox="1"/>
          <p:nvPr/>
        </p:nvSpPr>
        <p:spPr>
          <a:xfrm>
            <a:off x="4499992" y="836712"/>
            <a:ext cx="4286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TAUP data – 0.54 kg </a:t>
            </a:r>
            <a:r>
              <a:rPr lang="en-US" sz="2400" b="1">
                <a:sym typeface="Symbol" panose="05050102010706020507" pitchFamily="18" charset="2"/>
              </a:rPr>
              <a:t> </a:t>
            </a:r>
            <a:r>
              <a:rPr lang="en-US" sz="2400" b="1"/>
              <a:t>y</a:t>
            </a:r>
          </a:p>
          <a:p>
            <a:r>
              <a:rPr lang="en-US" sz="2400"/>
              <a:t>ROI accessible (zero background)</a:t>
            </a:r>
          </a:p>
          <a:p>
            <a:r>
              <a:rPr lang="en-US" sz="2400"/>
              <a:t>3034 keV </a:t>
            </a:r>
            <a:r>
              <a:rPr lang="en-US" sz="2400">
                <a:sym typeface="Symbol" panose="05050102010706020507" pitchFamily="18" charset="2"/>
              </a:rPr>
              <a:t> 50 keV</a:t>
            </a:r>
            <a:endParaRPr lang="en-US" sz="24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F8E1577E-71F9-4D0E-8991-D873558EBB6D}"/>
              </a:ext>
            </a:extLst>
          </p:cNvPr>
          <p:cNvCxnSpPr>
            <a:stCxn id="20" idx="0"/>
          </p:cNvCxnSpPr>
          <p:nvPr/>
        </p:nvCxnSpPr>
        <p:spPr>
          <a:xfrm flipH="1">
            <a:off x="3851920" y="1556792"/>
            <a:ext cx="680088" cy="648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797DF61-5F07-4D8E-A42F-644FEBA091EB}"/>
              </a:ext>
            </a:extLst>
          </p:cNvPr>
          <p:cNvSpPr/>
          <p:nvPr/>
        </p:nvSpPr>
        <p:spPr>
          <a:xfrm>
            <a:off x="1979712" y="3356992"/>
            <a:ext cx="2520280" cy="144016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F8EAA21-C5C5-482B-9CF2-1246C5C2F5D4}"/>
              </a:ext>
            </a:extLst>
          </p:cNvPr>
          <p:cNvSpPr txBox="1"/>
          <p:nvPr/>
        </p:nvSpPr>
        <p:spPr>
          <a:xfrm>
            <a:off x="4228552" y="5415607"/>
            <a:ext cx="3027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new data – 0.86 kg </a:t>
            </a:r>
            <a:r>
              <a:rPr lang="en-US" sz="2400" b="1">
                <a:sym typeface="Symbol" panose="05050102010706020507" pitchFamily="18" charset="2"/>
              </a:rPr>
              <a:t> </a:t>
            </a:r>
            <a:r>
              <a:rPr lang="en-US" sz="2400" b="1"/>
              <a:t>y</a:t>
            </a:r>
          </a:p>
          <a:p>
            <a:r>
              <a:rPr lang="en-US" sz="2400"/>
              <a:t>ROI blinded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55A909ED-4245-4AC5-BA01-3AFB6E420617}"/>
              </a:ext>
            </a:extLst>
          </p:cNvPr>
          <p:cNvCxnSpPr/>
          <p:nvPr/>
        </p:nvCxnSpPr>
        <p:spPr>
          <a:xfrm flipH="1" flipV="1">
            <a:off x="3635896" y="4797152"/>
            <a:ext cx="504056" cy="84928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4">
            <a:extLst>
              <a:ext uri="{FF2B5EF4-FFF2-40B4-BE49-F238E27FC236}">
                <a16:creationId xmlns:a16="http://schemas.microsoft.com/office/drawing/2014/main" xmlns="" id="{219B2B6F-98A3-451D-80D0-CFC21FDE2D7F}"/>
              </a:ext>
            </a:extLst>
          </p:cNvPr>
          <p:cNvSpPr txBox="1"/>
          <p:nvPr/>
        </p:nvSpPr>
        <p:spPr>
          <a:xfrm>
            <a:off x="251520" y="5373216"/>
            <a:ext cx="373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More details: L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. Marini, this inauguration</a:t>
            </a:r>
          </a:p>
        </p:txBody>
      </p:sp>
    </p:spTree>
    <p:extLst>
      <p:ext uri="{BB962C8B-B14F-4D97-AF65-F5344CB8AC3E}">
        <p14:creationId xmlns:p14="http://schemas.microsoft.com/office/powerpoint/2010/main" val="339747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1520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CUPID-Mo total background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23</a:t>
            </a:fld>
            <a:endParaRPr lang="fr-B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74742CD-1824-4728-9F5E-46F350E28248}"/>
              </a:ext>
            </a:extLst>
          </p:cNvPr>
          <p:cNvGrpSpPr/>
          <p:nvPr/>
        </p:nvGrpSpPr>
        <p:grpSpPr>
          <a:xfrm>
            <a:off x="19060" y="1017944"/>
            <a:ext cx="8951333" cy="2987120"/>
            <a:chOff x="19060" y="1157542"/>
            <a:chExt cx="8951333" cy="29871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614EB95-C05F-4C2F-A74C-8A80ABE76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60" y="1157542"/>
              <a:ext cx="8951333" cy="29871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3D6CF10-A9B7-4531-B463-292AE0B4A676}"/>
                </a:ext>
              </a:extLst>
            </p:cNvPr>
            <p:cNvSpPr txBox="1"/>
            <p:nvPr/>
          </p:nvSpPr>
          <p:spPr>
            <a:xfrm>
              <a:off x="7323544" y="298933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4FED59D-ECE3-4069-BAFC-A678CC426DF7}"/>
                </a:ext>
              </a:extLst>
            </p:cNvPr>
            <p:cNvSpPr/>
            <p:nvPr/>
          </p:nvSpPr>
          <p:spPr>
            <a:xfrm>
              <a:off x="4355976" y="3933056"/>
              <a:ext cx="288032" cy="211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1FEE88-3C7E-4DB8-BBDF-1D7B800B772B}"/>
              </a:ext>
            </a:extLst>
          </p:cNvPr>
          <p:cNvSpPr txBox="1"/>
          <p:nvPr/>
        </p:nvSpPr>
        <p:spPr>
          <a:xfrm>
            <a:off x="3486510" y="811591"/>
            <a:ext cx="220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Exposure: 0.54 kg </a:t>
            </a:r>
            <a:r>
              <a:rPr lang="en-US" b="1" dirty="0">
                <a:sym typeface="Symbol" panose="05050102010706020507" pitchFamily="18" charset="2"/>
              </a:rPr>
              <a:t> </a:t>
            </a:r>
            <a:r>
              <a:rPr lang="en-US" b="1" dirty="0"/>
              <a:t>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06651A-6A71-4349-85E0-17347827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149080"/>
            <a:ext cx="3977710" cy="2663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D2BB7A-13D2-4931-A130-8833A0ED2F8B}"/>
              </a:ext>
            </a:extLst>
          </p:cNvPr>
          <p:cNvSpPr txBox="1"/>
          <p:nvPr/>
        </p:nvSpPr>
        <p:spPr>
          <a:xfrm>
            <a:off x="3691473" y="3908524"/>
            <a:ext cx="180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Adding new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C97C1D-7B61-4A79-BE53-43ECFDAC8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084" y="4235315"/>
            <a:ext cx="3884759" cy="2464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7AF81E-779E-43B1-916F-D6093F80675C}"/>
              </a:ext>
            </a:extLst>
          </p:cNvPr>
          <p:cNvSpPr txBox="1"/>
          <p:nvPr/>
        </p:nvSpPr>
        <p:spPr>
          <a:xfrm>
            <a:off x="5220072" y="530120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 &lt; 1.4</a:t>
            </a:r>
            <a:r>
              <a:rPr lang="en-US" dirty="0">
                <a:sym typeface="Symbol" panose="05050102010706020507" pitchFamily="18" charset="2"/>
              </a:rPr>
              <a:t>10</a:t>
            </a:r>
            <a:r>
              <a:rPr lang="en-US" baseline="30000" dirty="0">
                <a:sym typeface="Symbol" panose="05050102010706020507" pitchFamily="18" charset="2"/>
              </a:rPr>
              <a:t>-2</a:t>
            </a:r>
            <a:r>
              <a:rPr lang="en-US" dirty="0">
                <a:sym typeface="Symbol" panose="05050102010706020507" pitchFamily="18" charset="2"/>
              </a:rPr>
              <a:t> </a:t>
            </a:r>
            <a:endParaRPr lang="en-US" dirty="0" smtClean="0">
              <a:sym typeface="Symbol" panose="05050102010706020507" pitchFamily="18" charset="2"/>
            </a:endParaRPr>
          </a:p>
          <a:p>
            <a:pPr algn="ctr"/>
            <a:r>
              <a:rPr lang="en-US" dirty="0" smtClean="0">
                <a:sym typeface="Symbol" panose="05050102010706020507" pitchFamily="18" charset="2"/>
              </a:rPr>
              <a:t>c</a:t>
            </a:r>
            <a:r>
              <a:rPr lang="en-US" dirty="0">
                <a:sym typeface="Symbol" panose="05050102010706020507" pitchFamily="18" charset="2"/>
              </a:rPr>
              <a:t>/</a:t>
            </a:r>
            <a:r>
              <a:rPr lang="en-US" dirty="0" err="1">
                <a:sym typeface="Symbol" panose="05050102010706020507" pitchFamily="18" charset="2"/>
              </a:rPr>
              <a:t>keV</a:t>
            </a:r>
            <a:r>
              <a:rPr lang="en-US" dirty="0">
                <a:sym typeface="Symbol" panose="05050102010706020507" pitchFamily="18" charset="2"/>
              </a:rPr>
              <a:t>/kg/y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4A9158-9A25-47C1-A2A3-F8115870AB2D}"/>
              </a:ext>
            </a:extLst>
          </p:cNvPr>
          <p:cNvSpPr txBox="1"/>
          <p:nvPr/>
        </p:nvSpPr>
        <p:spPr>
          <a:xfrm>
            <a:off x="5200620" y="5993124"/>
            <a:ext cx="18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 3084-3200 keV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D0C2204-E371-41BF-8478-0D41EEC44B97}"/>
              </a:ext>
            </a:extLst>
          </p:cNvPr>
          <p:cNvSpPr txBox="1"/>
          <p:nvPr/>
        </p:nvSpPr>
        <p:spPr>
          <a:xfrm>
            <a:off x="6984480" y="4742275"/>
            <a:ext cx="158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2984-3084 keV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891B7B6-01A6-4124-A444-DC335EF00F41}"/>
              </a:ext>
            </a:extLst>
          </p:cNvPr>
          <p:cNvCxnSpPr/>
          <p:nvPr/>
        </p:nvCxnSpPr>
        <p:spPr>
          <a:xfrm>
            <a:off x="7323544" y="5111607"/>
            <a:ext cx="344800" cy="26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4">
            <a:extLst>
              <a:ext uri="{FF2B5EF4-FFF2-40B4-BE49-F238E27FC236}">
                <a16:creationId xmlns:a16="http://schemas.microsoft.com/office/drawing/2014/main" xmlns="" id="{1E85485C-6668-4819-8FC0-77D1F36E4AF8}"/>
              </a:ext>
            </a:extLst>
          </p:cNvPr>
          <p:cNvSpPr txBox="1"/>
          <p:nvPr/>
        </p:nvSpPr>
        <p:spPr>
          <a:xfrm>
            <a:off x="599955" y="3934528"/>
            <a:ext cx="2510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>
                <a:solidFill>
                  <a:schemeClr val="accent6">
                    <a:lumMod val="50000"/>
                  </a:schemeClr>
                </a:solidFill>
              </a:rPr>
              <a:t>L. Marini, this inauguration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36096" y="4221088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1.4 </a:t>
            </a:r>
            <a:r>
              <a:rPr lang="en-US" b="1" dirty="0">
                <a:solidFill>
                  <a:srgbClr val="FF0000"/>
                </a:solidFill>
              </a:rPr>
              <a:t>kg </a:t>
            </a:r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 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8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1520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Background components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24</a:t>
            </a:fld>
            <a:endParaRPr lang="fr-B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F3474-2E94-40EA-BBFE-0F257101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09555"/>
            <a:ext cx="6824671" cy="49304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FAE0DF8-B6A2-4EB9-8087-48F302EDF5F6}"/>
              </a:ext>
            </a:extLst>
          </p:cNvPr>
          <p:cNvSpPr/>
          <p:nvPr/>
        </p:nvSpPr>
        <p:spPr>
          <a:xfrm>
            <a:off x="2585786" y="1476803"/>
            <a:ext cx="2880320" cy="25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0AEA0C-0D5E-4E67-8E55-2E077D043F69}"/>
              </a:ext>
            </a:extLst>
          </p:cNvPr>
          <p:cNvSpPr txBox="1"/>
          <p:nvPr/>
        </p:nvSpPr>
        <p:spPr>
          <a:xfrm>
            <a:off x="2442301" y="1311151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baseline="30000"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Co collimated external source</a:t>
            </a:r>
          </a:p>
          <a:p>
            <a:pPr algn="ctr"/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or localized internal source ?</a:t>
            </a:r>
          </a:p>
        </p:txBody>
      </p:sp>
      <p:sp>
        <p:nvSpPr>
          <p:cNvPr id="21" name="ZoneTexte 15">
            <a:extLst>
              <a:ext uri="{FF2B5EF4-FFF2-40B4-BE49-F238E27FC236}">
                <a16:creationId xmlns:a16="http://schemas.microsoft.com/office/drawing/2014/main" xmlns="" id="{201861C2-E7D5-4238-BB48-CD052AF048E8}"/>
              </a:ext>
            </a:extLst>
          </p:cNvPr>
          <p:cNvSpPr txBox="1"/>
          <p:nvPr/>
        </p:nvSpPr>
        <p:spPr>
          <a:xfrm>
            <a:off x="6692626" y="893038"/>
            <a:ext cx="230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Rate in the 2615 keV </a:t>
            </a:r>
            <a:r>
              <a:rPr lang="fr-FR" sz="1400" b="1" dirty="0" err="1"/>
              <a:t>peak</a:t>
            </a:r>
            <a:endParaRPr lang="fr-FR" sz="1400" b="1" dirty="0"/>
          </a:p>
          <a:p>
            <a:r>
              <a:rPr lang="fr-FR" sz="1400"/>
              <a:t>(CUPID-Mo / R</a:t>
            </a:r>
            <a:r>
              <a:rPr lang="fr-FR" sz="1400" dirty="0"/>
              <a:t>&amp;D </a:t>
            </a:r>
            <a:r>
              <a:rPr lang="fr-FR" sz="1400" dirty="0" err="1"/>
              <a:t>before</a:t>
            </a:r>
            <a:r>
              <a:rPr lang="fr-FR" sz="1400" dirty="0"/>
              <a:t> CUPID-Mo) </a:t>
            </a:r>
            <a:br>
              <a:rPr lang="fr-FR" sz="1400" dirty="0"/>
            </a:br>
            <a:r>
              <a:rPr lang="fr-FR" sz="1400" dirty="0"/>
              <a:t> </a:t>
            </a:r>
            <a:r>
              <a:rPr lang="fr-FR" sz="1400" dirty="0">
                <a:sym typeface="Symbol"/>
              </a:rPr>
              <a:t></a:t>
            </a:r>
            <a:r>
              <a:rPr lang="fr-FR" sz="1400" dirty="0"/>
              <a:t>0.66 / 1.1(2) </a:t>
            </a:r>
            <a:r>
              <a:rPr lang="fr-FR" sz="1400" dirty="0" err="1"/>
              <a:t>cnts</a:t>
            </a:r>
            <a:r>
              <a:rPr lang="fr-FR" sz="1400" dirty="0"/>
              <a:t>/</a:t>
            </a:r>
            <a:r>
              <a:rPr lang="fr-FR" sz="1400" dirty="0" err="1"/>
              <a:t>day</a:t>
            </a:r>
            <a:r>
              <a:rPr lang="fr-FR" sz="1400" dirty="0"/>
              <a:t>/kg </a:t>
            </a:r>
          </a:p>
          <a:p>
            <a:r>
              <a:rPr lang="fr-FR" sz="1400" b="1" dirty="0"/>
              <a:t>To </a:t>
            </a:r>
            <a:r>
              <a:rPr lang="fr-FR" sz="1400" b="1" dirty="0" err="1"/>
              <a:t>be</a:t>
            </a:r>
            <a:r>
              <a:rPr lang="fr-FR" sz="1400" b="1" dirty="0"/>
              <a:t> </a:t>
            </a:r>
            <a:r>
              <a:rPr lang="fr-FR" sz="1400" b="1" dirty="0" err="1"/>
              <a:t>compared</a:t>
            </a:r>
            <a:endParaRPr lang="fr-FR" sz="1400" b="1" dirty="0"/>
          </a:p>
          <a:p>
            <a:r>
              <a:rPr lang="fr-FR" sz="1400" dirty="0"/>
              <a:t>-CUORE-0 </a:t>
            </a:r>
            <a:r>
              <a:rPr lang="fr-FR" sz="1400" dirty="0">
                <a:sym typeface="Symbol"/>
              </a:rPr>
              <a:t> </a:t>
            </a:r>
            <a:r>
              <a:rPr lang="fr-FR" sz="1400" dirty="0"/>
              <a:t>0.08 </a:t>
            </a:r>
            <a:r>
              <a:rPr lang="fr-FR" sz="1400" dirty="0" err="1"/>
              <a:t>cnts</a:t>
            </a:r>
            <a:r>
              <a:rPr lang="fr-FR" sz="1400" dirty="0"/>
              <a:t>/</a:t>
            </a:r>
            <a:r>
              <a:rPr lang="fr-FR" sz="1400" dirty="0" err="1"/>
              <a:t>day</a:t>
            </a:r>
            <a:r>
              <a:rPr lang="fr-FR" sz="1400" dirty="0"/>
              <a:t>/kg </a:t>
            </a:r>
            <a:br>
              <a:rPr lang="fr-FR" sz="1400" dirty="0"/>
            </a:br>
            <a:r>
              <a:rPr lang="fr-FR" sz="1400" dirty="0"/>
              <a:t>-CUPID-0 </a:t>
            </a:r>
            <a:r>
              <a:rPr lang="fr-FR" sz="1400" dirty="0">
                <a:sym typeface="Symbol"/>
              </a:rPr>
              <a:t> </a:t>
            </a:r>
            <a:r>
              <a:rPr lang="fr-FR" sz="1400" dirty="0"/>
              <a:t>0.14 </a:t>
            </a:r>
            <a:r>
              <a:rPr lang="fr-FR" sz="1400" dirty="0" err="1"/>
              <a:t>cnts</a:t>
            </a:r>
            <a:r>
              <a:rPr lang="fr-FR" sz="1400" dirty="0"/>
              <a:t>/</a:t>
            </a:r>
            <a:r>
              <a:rPr lang="fr-FR" sz="1400" dirty="0" err="1"/>
              <a:t>day</a:t>
            </a:r>
            <a:r>
              <a:rPr lang="fr-FR" sz="1400" dirty="0"/>
              <a:t>/kg </a:t>
            </a:r>
          </a:p>
          <a:p>
            <a:r>
              <a:rPr lang="fr-FR" sz="1400" dirty="0"/>
              <a:t>-CUORE </a:t>
            </a:r>
            <a:r>
              <a:rPr lang="fr-FR" sz="1400" dirty="0">
                <a:sym typeface="Symbol"/>
              </a:rPr>
              <a:t> </a:t>
            </a:r>
            <a:r>
              <a:rPr lang="fr-FR" sz="1400" dirty="0"/>
              <a:t>0.013 </a:t>
            </a:r>
            <a:r>
              <a:rPr lang="fr-FR" sz="1400" dirty="0" err="1"/>
              <a:t>cnts</a:t>
            </a:r>
            <a:r>
              <a:rPr lang="fr-FR" sz="1400" dirty="0"/>
              <a:t>/</a:t>
            </a:r>
            <a:r>
              <a:rPr lang="fr-FR" sz="1400" dirty="0" err="1"/>
              <a:t>day</a:t>
            </a:r>
            <a:r>
              <a:rPr lang="fr-FR" sz="1400" dirty="0"/>
              <a:t>/kg 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5561B6B7-81CA-4FCB-ACF3-3CEC1EAB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94" y="4160500"/>
            <a:ext cx="789746" cy="6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6">
            <a:extLst>
              <a:ext uri="{FF2B5EF4-FFF2-40B4-BE49-F238E27FC236}">
                <a16:creationId xmlns:a16="http://schemas.microsoft.com/office/drawing/2014/main" xmlns="" id="{A4DC53F8-6F99-4B8A-94FA-FD91556F382C}"/>
              </a:ext>
            </a:extLst>
          </p:cNvPr>
          <p:cNvSpPr txBox="1"/>
          <p:nvPr/>
        </p:nvSpPr>
        <p:spPr>
          <a:xfrm>
            <a:off x="6652612" y="2821821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We</a:t>
            </a:r>
            <a:r>
              <a:rPr lang="fr-FR" sz="1600" dirty="0"/>
              <a:t> have </a:t>
            </a:r>
            <a:r>
              <a:rPr lang="fr-FR" sz="1600" baseline="30000" dirty="0"/>
              <a:t>232</a:t>
            </a:r>
            <a:r>
              <a:rPr lang="fr-FR" sz="1600" dirty="0"/>
              <a:t>Th </a:t>
            </a:r>
            <a:r>
              <a:rPr lang="fr-FR" sz="1600" dirty="0" err="1"/>
              <a:t>contaminated</a:t>
            </a:r>
            <a:r>
              <a:rPr lang="fr-FR" sz="1600" dirty="0"/>
              <a:t> </a:t>
            </a:r>
            <a:r>
              <a:rPr lang="fr-FR" sz="1600" dirty="0" err="1"/>
              <a:t>connectors</a:t>
            </a:r>
            <a:r>
              <a:rPr lang="fr-FR" sz="1600" dirty="0"/>
              <a:t> close to the detectors (from EDELWEISS </a:t>
            </a:r>
            <a:r>
              <a:rPr lang="fr-FR" sz="1600" dirty="0" err="1"/>
              <a:t>readout</a:t>
            </a:r>
            <a:r>
              <a:rPr lang="fr-FR" sz="1600" dirty="0"/>
              <a:t>)</a:t>
            </a:r>
          </a:p>
        </p:txBody>
      </p:sp>
      <p:sp>
        <p:nvSpPr>
          <p:cNvPr id="24" name="Flèche vers le bas 19">
            <a:extLst>
              <a:ext uri="{FF2B5EF4-FFF2-40B4-BE49-F238E27FC236}">
                <a16:creationId xmlns:a16="http://schemas.microsoft.com/office/drawing/2014/main" xmlns="" id="{9A7564BE-492D-42A9-A2AA-2F8455300320}"/>
              </a:ext>
            </a:extLst>
          </p:cNvPr>
          <p:cNvSpPr/>
          <p:nvPr/>
        </p:nvSpPr>
        <p:spPr>
          <a:xfrm>
            <a:off x="7589116" y="4221088"/>
            <a:ext cx="51127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1">
            <a:extLst>
              <a:ext uri="{FF2B5EF4-FFF2-40B4-BE49-F238E27FC236}">
                <a16:creationId xmlns:a16="http://schemas.microsoft.com/office/drawing/2014/main" xmlns="" id="{ADC6D57D-35C1-4087-A4F0-61774FF89B44}"/>
              </a:ext>
            </a:extLst>
          </p:cNvPr>
          <p:cNvSpPr txBox="1"/>
          <p:nvPr/>
        </p:nvSpPr>
        <p:spPr>
          <a:xfrm>
            <a:off x="6660232" y="5048016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Challenge</a:t>
            </a:r>
          </a:p>
          <a:p>
            <a:pPr algn="ctr"/>
            <a:r>
              <a:rPr lang="fr-FR" dirty="0" err="1"/>
              <a:t>Simultaneous</a:t>
            </a:r>
            <a:r>
              <a:rPr lang="fr-FR" dirty="0"/>
              <a:t> absorption of 2614 keV and 583 keV or 510 keV  from </a:t>
            </a:r>
            <a:r>
              <a:rPr lang="fr-FR" baseline="30000" dirty="0"/>
              <a:t>208</a:t>
            </a:r>
            <a:r>
              <a:rPr lang="fr-FR" dirty="0"/>
              <a:t>Tl</a:t>
            </a:r>
          </a:p>
        </p:txBody>
      </p:sp>
      <p:sp>
        <p:nvSpPr>
          <p:cNvPr id="26" name="Rectangle à coins arrondis 24">
            <a:extLst>
              <a:ext uri="{FF2B5EF4-FFF2-40B4-BE49-F238E27FC236}">
                <a16:creationId xmlns:a16="http://schemas.microsoft.com/office/drawing/2014/main" xmlns="" id="{717A48EE-6150-4705-A257-5FA5B6D4397E}"/>
              </a:ext>
            </a:extLst>
          </p:cNvPr>
          <p:cNvSpPr/>
          <p:nvPr/>
        </p:nvSpPr>
        <p:spPr>
          <a:xfrm>
            <a:off x="6660232" y="804491"/>
            <a:ext cx="2232248" cy="5792861"/>
          </a:xfrm>
          <a:prstGeom prst="roundRect">
            <a:avLst>
              <a:gd name="adj" fmla="val 12454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7A62F5DC-37D6-4889-9EF0-5DD0C979DE0D}"/>
              </a:ext>
            </a:extLst>
          </p:cNvPr>
          <p:cNvCxnSpPr>
            <a:cxnSpLocks/>
          </p:cNvCxnSpPr>
          <p:nvPr/>
        </p:nvCxnSpPr>
        <p:spPr>
          <a:xfrm flipH="1">
            <a:off x="5940152" y="1221008"/>
            <a:ext cx="720080" cy="23520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07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4" y="5987"/>
            <a:ext cx="91547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096" y="623565"/>
            <a:ext cx="9145016" cy="645195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25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755576" y="1412776"/>
            <a:ext cx="604867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Structure and assembly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Technical performance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Background discussion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b="1" dirty="0"/>
              <a:t>Prospects</a:t>
            </a:r>
          </a:p>
        </p:txBody>
      </p:sp>
    </p:spTree>
    <p:extLst>
      <p:ext uri="{BB962C8B-B14F-4D97-AF65-F5344CB8AC3E}">
        <p14:creationId xmlns:p14="http://schemas.microsoft.com/office/powerpoint/2010/main" val="162016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CUPID-Mo as a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0n2b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experiment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26</a:t>
            </a:fld>
            <a:endParaRPr lang="fr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BD88AC-05C8-4629-900B-4A1A55D79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" b="9344"/>
          <a:stretch/>
        </p:blipFill>
        <p:spPr>
          <a:xfrm>
            <a:off x="251520" y="801216"/>
            <a:ext cx="8324494" cy="4572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5157192"/>
            <a:ext cx="3610372" cy="13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" y="1574872"/>
            <a:ext cx="908370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13670" y="4216377"/>
            <a:ext cx="27382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aseline="30000" dirty="0"/>
              <a:t>100</a:t>
            </a:r>
            <a:r>
              <a:rPr lang="fr-FR" sz="2000" dirty="0"/>
              <a:t>Mo nuclei: 1.37 × 10</a:t>
            </a:r>
            <a:r>
              <a:rPr lang="fr-FR" sz="2000" baseline="30000" dirty="0"/>
              <a:t>25</a:t>
            </a:r>
            <a:endParaRPr lang="fr-FR" sz="2000" dirty="0"/>
          </a:p>
          <a:p>
            <a:r>
              <a:rPr lang="fr-FR" sz="2000" dirty="0"/>
              <a:t>ROI = 10 keV</a:t>
            </a:r>
          </a:p>
          <a:p>
            <a:r>
              <a:rPr lang="fr-FR" sz="2000" dirty="0"/>
              <a:t>Efficiency = 69%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CUPID-Mo as a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0n2b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experiment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025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C628-DD64-994C-AAE8-6D44C80B990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65100"/>
            <a:ext cx="9143999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2400" b="1" kern="0" dirty="0" smtClean="0">
                <a:solidFill>
                  <a:schemeClr val="bg1"/>
                </a:solidFill>
                <a:latin typeface="+mn-lt"/>
              </a:rPr>
              <a:t>Final considerations</a:t>
            </a:r>
            <a:endParaRPr lang="ru-RU" altLang="fr-FR" sz="2400" b="1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3088" y="1098023"/>
            <a:ext cx="8661400" cy="535531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CUPID-Mo in the </a:t>
            </a:r>
            <a:r>
              <a:rPr lang="fr-FR" dirty="0" err="1" smtClean="0"/>
              <a:t>most</a:t>
            </a:r>
            <a:r>
              <a:rPr lang="fr-FR" dirty="0" smtClean="0"/>
              <a:t> important </a:t>
            </a:r>
            <a:r>
              <a:rPr lang="fr-FR" dirty="0" err="1" smtClean="0"/>
              <a:t>demonstrator</a:t>
            </a:r>
            <a:r>
              <a:rPr lang="fr-FR" dirty="0" smtClean="0"/>
              <a:t> for CUPID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tests </a:t>
            </a:r>
            <a:r>
              <a:rPr lang="fr-FR" dirty="0" err="1" smtClean="0"/>
              <a:t>directly</a:t>
            </a:r>
            <a:r>
              <a:rPr lang="fr-FR" dirty="0" smtClean="0"/>
              <a:t> the </a:t>
            </a:r>
            <a:r>
              <a:rPr lang="fr-FR" dirty="0" err="1" smtClean="0"/>
              <a:t>selected</a:t>
            </a:r>
            <a:r>
              <a:rPr lang="fr-FR" dirty="0" smtClean="0"/>
              <a:t> </a:t>
            </a:r>
            <a:r>
              <a:rPr lang="fr-FR" dirty="0" err="1" smtClean="0"/>
              <a:t>technology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It has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demonstrated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LMO </a:t>
            </a:r>
            <a:r>
              <a:rPr lang="fr-FR" dirty="0" err="1" smtClean="0"/>
              <a:t>bolometric</a:t>
            </a:r>
            <a:r>
              <a:rPr lang="fr-FR" dirty="0" smtClean="0"/>
              <a:t> performance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adequate</a:t>
            </a:r>
            <a:r>
              <a:rPr lang="fr-FR" dirty="0" smtClean="0"/>
              <a:t> (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+ alpha rejection) 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i="1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It has </a:t>
            </a:r>
            <a:r>
              <a:rPr lang="fr-FR" dirty="0" err="1" smtClean="0"/>
              <a:t>shown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LMO </a:t>
            </a:r>
            <a:r>
              <a:rPr lang="fr-FR" dirty="0" err="1" smtClean="0"/>
              <a:t>crystals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ernriched</a:t>
            </a:r>
            <a:r>
              <a:rPr lang="fr-FR" dirty="0" smtClean="0"/>
              <a:t> </a:t>
            </a:r>
            <a:r>
              <a:rPr lang="fr-FR" dirty="0" err="1" smtClean="0"/>
              <a:t>molybdenum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grown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radiopurity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an </a:t>
            </a:r>
            <a:r>
              <a:rPr lang="fr-FR" dirty="0" err="1" smtClean="0"/>
              <a:t>order</a:t>
            </a:r>
            <a:r>
              <a:rPr lang="fr-FR" dirty="0" smtClean="0"/>
              <a:t> of magnitude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CUPID </a:t>
            </a:r>
            <a:r>
              <a:rPr lang="fr-FR" dirty="0" err="1" smtClean="0"/>
              <a:t>requirements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potentially</a:t>
            </a:r>
            <a:r>
              <a:rPr lang="fr-FR" dirty="0" smtClean="0"/>
              <a:t> the </a:t>
            </a:r>
            <a:r>
              <a:rPr lang="fr-FR" dirty="0" err="1" smtClean="0"/>
              <a:t>most</a:t>
            </a:r>
            <a:r>
              <a:rPr lang="fr-FR" dirty="0" smtClean="0"/>
              <a:t> sensitive </a:t>
            </a:r>
            <a:r>
              <a:rPr lang="fr-FR" dirty="0" err="1" smtClean="0"/>
              <a:t>ever</a:t>
            </a:r>
            <a:r>
              <a:rPr lang="fr-FR" dirty="0" smtClean="0"/>
              <a:t> </a:t>
            </a:r>
            <a:r>
              <a:rPr lang="fr-FR" dirty="0" err="1" smtClean="0"/>
              <a:t>neutrinoless</a:t>
            </a:r>
            <a:r>
              <a:rPr lang="fr-FR" dirty="0" smtClean="0"/>
              <a:t> double beta 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 on the </a:t>
            </a:r>
            <a:r>
              <a:rPr lang="fr-FR" dirty="0" err="1" smtClean="0"/>
              <a:t>promising</a:t>
            </a:r>
            <a:r>
              <a:rPr lang="fr-FR" dirty="0" smtClean="0"/>
              <a:t> isotope </a:t>
            </a:r>
            <a:r>
              <a:rPr lang="fr-FR" baseline="30000" dirty="0" smtClean="0"/>
              <a:t>100</a:t>
            </a:r>
            <a:r>
              <a:rPr lang="fr-FR" dirty="0" smtClean="0"/>
              <a:t>Mo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The program of CUPID-Mo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take</a:t>
            </a:r>
            <a:r>
              <a:rPr lang="fr-FR" dirty="0" smtClean="0"/>
              <a:t> data </a:t>
            </a:r>
            <a:r>
              <a:rPr lang="fr-FR" dirty="0" err="1" smtClean="0"/>
              <a:t>until</a:t>
            </a:r>
            <a:r>
              <a:rPr lang="fr-FR" dirty="0" smtClean="0"/>
              <a:t> the end of </a:t>
            </a:r>
            <a:r>
              <a:rPr lang="fr-FR" dirty="0" err="1" smtClean="0"/>
              <a:t>February</a:t>
            </a:r>
            <a:r>
              <a:rPr lang="fr-FR" dirty="0" smtClean="0"/>
              <a:t> 2020, in </a:t>
            </a:r>
            <a:r>
              <a:rPr lang="fr-FR" dirty="0" err="1" smtClean="0"/>
              <a:t>order</a:t>
            </a:r>
            <a:r>
              <a:rPr lang="fr-FR" dirty="0" smtClean="0"/>
              <a:t> to set the best </a:t>
            </a:r>
            <a:r>
              <a:rPr lang="fr-FR" dirty="0" err="1" smtClean="0"/>
              <a:t>limit</a:t>
            </a:r>
            <a:r>
              <a:rPr lang="fr-FR" dirty="0" smtClean="0"/>
              <a:t> on </a:t>
            </a:r>
            <a:r>
              <a:rPr lang="fr-FR" dirty="0" err="1" smtClean="0"/>
              <a:t>neutrinoless</a:t>
            </a:r>
            <a:r>
              <a:rPr lang="fr-FR" dirty="0" smtClean="0"/>
              <a:t> double beta 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half</a:t>
            </a:r>
            <a:r>
              <a:rPr lang="fr-FR" dirty="0" smtClean="0"/>
              <a:t> life of </a:t>
            </a:r>
            <a:r>
              <a:rPr lang="fr-FR" baseline="30000" dirty="0" smtClean="0"/>
              <a:t>100</a:t>
            </a:r>
            <a:r>
              <a:rPr lang="fr-FR" dirty="0" smtClean="0"/>
              <a:t>Mo and to </a:t>
            </a:r>
            <a:r>
              <a:rPr lang="fr-FR" dirty="0" err="1" smtClean="0"/>
              <a:t>develop</a:t>
            </a:r>
            <a:r>
              <a:rPr lang="fr-FR" dirty="0" smtClean="0"/>
              <a:t> an </a:t>
            </a:r>
            <a:r>
              <a:rPr lang="fr-FR" dirty="0" err="1" smtClean="0"/>
              <a:t>accurate</a:t>
            </a:r>
            <a:r>
              <a:rPr lang="fr-FR" dirty="0" smtClean="0"/>
              <a:t> background model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March 2020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dedicated</a:t>
            </a:r>
            <a:r>
              <a:rPr lang="fr-FR" dirty="0" smtClean="0"/>
              <a:t> to a </a:t>
            </a:r>
            <a:r>
              <a:rPr lang="fr-FR" baseline="30000" dirty="0" smtClean="0"/>
              <a:t>56</a:t>
            </a:r>
            <a:r>
              <a:rPr lang="fr-FR" dirty="0" smtClean="0"/>
              <a:t>Co gamma calibration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peaks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energies</a:t>
            </a:r>
            <a:r>
              <a:rPr lang="fr-FR" dirty="0" smtClean="0"/>
              <a:t>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Q-value of </a:t>
            </a:r>
            <a:r>
              <a:rPr lang="fr-FR" baseline="30000" dirty="0" smtClean="0"/>
              <a:t>100</a:t>
            </a:r>
            <a:r>
              <a:rPr lang="fr-FR" dirty="0" smtClean="0"/>
              <a:t>Mo</a:t>
            </a:r>
            <a:endParaRPr lang="fr-FR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95536" y="188640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Final </a:t>
            </a:r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considerations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Claudia Nones – CUPID-Mo inauguration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2337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xmlns="" id="{293335ED-3432-42F3-8FE6-B03660843DBD}"/>
              </a:ext>
            </a:extLst>
          </p:cNvPr>
          <p:cNvSpPr txBox="1"/>
          <p:nvPr/>
        </p:nvSpPr>
        <p:spPr>
          <a:xfrm>
            <a:off x="0" y="310583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tx2"/>
                </a:solidFill>
                <a:latin typeface="+mj-lt"/>
              </a:rPr>
              <a:t>BACK UP</a:t>
            </a:r>
            <a:endParaRPr lang="fr-FR" sz="36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77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42334" y="188640"/>
            <a:ext cx="5586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CUPID-Mo collaboration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3"/>
          <a:stretch/>
        </p:blipFill>
        <p:spPr bwMode="auto">
          <a:xfrm>
            <a:off x="1907544" y="727076"/>
            <a:ext cx="5328907" cy="111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0" y="2204864"/>
            <a:ext cx="764587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5D47F3-E7A8-4752-8AE7-119816783CC2}"/>
              </a:ext>
            </a:extLst>
          </p:cNvPr>
          <p:cNvSpPr txBox="1"/>
          <p:nvPr/>
        </p:nvSpPr>
        <p:spPr>
          <a:xfrm>
            <a:off x="2357672" y="1844824"/>
            <a:ext cx="442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 countries, 15 institutions, </a:t>
            </a:r>
            <a:r>
              <a:rPr lang="en-US">
                <a:sym typeface="Symbol" panose="05050102010706020507" pitchFamily="18" charset="2"/>
              </a:rPr>
              <a:t>90 collaborators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DE77BC5-8696-4322-AB28-4B7B406777D8}"/>
              </a:ext>
            </a:extLst>
          </p:cNvPr>
          <p:cNvSpPr txBox="1"/>
          <p:nvPr/>
        </p:nvSpPr>
        <p:spPr>
          <a:xfrm>
            <a:off x="611560" y="5580529"/>
            <a:ext cx="6965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>
                <a:solidFill>
                  <a:schemeClr val="accent6">
                    <a:lumMod val="50000"/>
                  </a:schemeClr>
                </a:solidFill>
              </a:rPr>
              <a:t> arXiv:1909.02994v1 – commissioning paper – accepted by EPJC</a:t>
            </a:r>
          </a:p>
          <a:p>
            <a:r>
              <a:rPr lang="en-US" sz="1600" b="1" i="1">
                <a:solidFill>
                  <a:schemeClr val="accent6">
                    <a:lumMod val="50000"/>
                  </a:schemeClr>
                </a:solidFill>
              </a:rPr>
              <a:t> arXiv:1911.10426v1 – first data including background – TAUP 2019 proceedings</a:t>
            </a:r>
          </a:p>
        </p:txBody>
      </p:sp>
    </p:spTree>
    <p:extLst>
      <p:ext uri="{BB962C8B-B14F-4D97-AF65-F5344CB8AC3E}">
        <p14:creationId xmlns:p14="http://schemas.microsoft.com/office/powerpoint/2010/main" val="151398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64348" y="188640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Light-detector calibration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30</a:t>
            </a:fld>
            <a:endParaRPr lang="fr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FBDEBC-2D9B-4F19-AEC7-0CF297C56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4704"/>
            <a:ext cx="8807903" cy="57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951916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The EDELWEISS cryostat </a:t>
            </a:r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conceived</a:t>
            </a:r>
            <a:r>
              <a:rPr lang="fr-FR" sz="2000" dirty="0"/>
              <a:t> to </a:t>
            </a:r>
            <a:r>
              <a:rPr lang="fr-FR" sz="2000" dirty="0" err="1"/>
              <a:t>detect</a:t>
            </a:r>
            <a:r>
              <a:rPr lang="fr-FR" sz="2000" dirty="0"/>
              <a:t> </a:t>
            </a:r>
            <a:r>
              <a:rPr lang="fr-FR" sz="2000" dirty="0" err="1"/>
              <a:t>WIMPs</a:t>
            </a:r>
            <a:r>
              <a:rPr lang="fr-FR" sz="2000" dirty="0"/>
              <a:t> </a:t>
            </a:r>
            <a:r>
              <a:rPr lang="fr-FR" sz="2000" dirty="0" err="1"/>
              <a:t>looking</a:t>
            </a:r>
            <a:r>
              <a:rPr lang="fr-FR" sz="2000" dirty="0"/>
              <a:t> at a signal in the keV </a:t>
            </a:r>
            <a:r>
              <a:rPr lang="fr-FR" sz="2000" dirty="0" err="1"/>
              <a:t>region</a:t>
            </a:r>
            <a:r>
              <a:rPr lang="fr-FR" sz="2000" dirty="0"/>
              <a:t> and </a:t>
            </a:r>
            <a:r>
              <a:rPr lang="fr-FR" sz="2000" dirty="0" err="1"/>
              <a:t>is</a:t>
            </a:r>
            <a:r>
              <a:rPr lang="fr-FR" sz="2000" dirty="0"/>
              <a:t> not </a:t>
            </a:r>
            <a:r>
              <a:rPr lang="fr-FR" sz="2000" dirty="0" err="1"/>
              <a:t>ideal</a:t>
            </a:r>
            <a:r>
              <a:rPr lang="fr-FR" sz="2000" dirty="0"/>
              <a:t> to </a:t>
            </a:r>
            <a:r>
              <a:rPr lang="fr-FR" sz="2000" dirty="0" err="1"/>
              <a:t>run</a:t>
            </a:r>
            <a:r>
              <a:rPr lang="fr-FR" sz="2000" dirty="0"/>
              <a:t> </a:t>
            </a:r>
            <a:r>
              <a:rPr lang="fr-FR" sz="2000" dirty="0" err="1"/>
              <a:t>low</a:t>
            </a:r>
            <a:r>
              <a:rPr lang="fr-FR" sz="2000" dirty="0"/>
              <a:t>-background </a:t>
            </a:r>
            <a:r>
              <a:rPr lang="fr-FR" sz="2000" dirty="0" err="1"/>
              <a:t>scintillating</a:t>
            </a:r>
            <a:r>
              <a:rPr lang="fr-FR" sz="2000" dirty="0"/>
              <a:t> </a:t>
            </a:r>
            <a:r>
              <a:rPr lang="fr-FR" sz="2000" dirty="0" err="1"/>
              <a:t>bolometers</a:t>
            </a:r>
            <a:r>
              <a:rPr lang="fr-FR" sz="2000" dirty="0"/>
              <a:t> for </a:t>
            </a:r>
            <a:r>
              <a:rPr lang="fr-FR" sz="2000" dirty="0">
                <a:latin typeface="Symbol" panose="05050102010706020507" pitchFamily="18" charset="2"/>
              </a:rPr>
              <a:t>0n2b</a:t>
            </a:r>
            <a:endParaRPr lang="fr-FR" sz="2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31148" y="1782380"/>
            <a:ext cx="7103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b="1" dirty="0"/>
              <a:t>Important microphonic noise </a:t>
            </a:r>
            <a:r>
              <a:rPr lang="fr-FR" sz="2000" dirty="0" err="1"/>
              <a:t>induced</a:t>
            </a:r>
            <a:r>
              <a:rPr lang="fr-FR" sz="2000" dirty="0"/>
              <a:t> by the thermal machines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31148" y="2603606"/>
            <a:ext cx="812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b="1" dirty="0" err="1"/>
              <a:t>Instabilities</a:t>
            </a:r>
            <a:r>
              <a:rPr lang="fr-FR" sz="2000" b="1" dirty="0"/>
              <a:t> of the noise conditions </a:t>
            </a:r>
            <a:r>
              <a:rPr lang="fr-FR" sz="2000" dirty="0"/>
              <a:t>(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depends</a:t>
            </a:r>
            <a:r>
              <a:rPr lang="fr-FR" sz="2000" dirty="0"/>
              <a:t> on </a:t>
            </a:r>
            <a:r>
              <a:rPr lang="fr-FR" sz="2000" dirty="0" err="1"/>
              <a:t>closing-opening</a:t>
            </a:r>
            <a:r>
              <a:rPr lang="fr-FR" sz="2000" dirty="0"/>
              <a:t> of the </a:t>
            </a:r>
            <a:r>
              <a:rPr lang="fr-FR" sz="2000" dirty="0" err="1"/>
              <a:t>shield</a:t>
            </a:r>
            <a:r>
              <a:rPr lang="fr-FR" sz="2000" dirty="0"/>
              <a:t>, </a:t>
            </a:r>
            <a:r>
              <a:rPr lang="fr-FR" sz="2000" dirty="0" err="1"/>
              <a:t>liquid</a:t>
            </a:r>
            <a:r>
              <a:rPr lang="fr-FR" sz="2000" dirty="0"/>
              <a:t> </a:t>
            </a:r>
            <a:r>
              <a:rPr lang="fr-FR" sz="2000" dirty="0" err="1"/>
              <a:t>helium</a:t>
            </a:r>
            <a:r>
              <a:rPr lang="fr-FR" sz="2000" dirty="0"/>
              <a:t> </a:t>
            </a:r>
            <a:r>
              <a:rPr lang="fr-FR" sz="2000" dirty="0" err="1"/>
              <a:t>refill</a:t>
            </a:r>
            <a:r>
              <a:rPr lang="fr-FR" sz="2000" dirty="0"/>
              <a:t>, cryostat suspension </a:t>
            </a:r>
            <a:r>
              <a:rPr lang="fr-FR" sz="2000" dirty="0" err="1"/>
              <a:t>status</a:t>
            </a:r>
            <a:r>
              <a:rPr lang="fr-FR" sz="2000" dirty="0"/>
              <a:t>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31148" y="4040384"/>
            <a:ext cx="812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dirty="0"/>
              <a:t>AC </a:t>
            </a:r>
            <a:r>
              <a:rPr lang="fr-FR" sz="2000" dirty="0" err="1"/>
              <a:t>bias</a:t>
            </a:r>
            <a:r>
              <a:rPr lang="fr-FR" sz="2000" dirty="0"/>
              <a:t> – </a:t>
            </a:r>
            <a:r>
              <a:rPr lang="fr-FR" sz="2000" dirty="0" err="1"/>
              <a:t>resistances</a:t>
            </a:r>
            <a:r>
              <a:rPr lang="fr-FR" sz="2000" dirty="0"/>
              <a:t> </a:t>
            </a:r>
            <a:r>
              <a:rPr lang="fr-FR" sz="2000" dirty="0" err="1"/>
              <a:t>higher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dirty="0">
                <a:sym typeface="Symbol"/>
              </a:rPr>
              <a:t>1 </a:t>
            </a:r>
            <a:r>
              <a:rPr lang="fr-FR" sz="2000" dirty="0" err="1">
                <a:sym typeface="Symbol"/>
              </a:rPr>
              <a:t>Mohm</a:t>
            </a:r>
            <a:r>
              <a:rPr lang="fr-FR" sz="2000" dirty="0">
                <a:sym typeface="Symbol"/>
              </a:rPr>
              <a:t> are not </a:t>
            </a:r>
            <a:r>
              <a:rPr lang="fr-FR" sz="2000" dirty="0" err="1">
                <a:sym typeface="Symbol"/>
              </a:rPr>
              <a:t>tolerated</a:t>
            </a:r>
            <a:r>
              <a:rPr lang="fr-FR" sz="2000" dirty="0">
                <a:sym typeface="Symbol"/>
              </a:rPr>
              <a:t> </a:t>
            </a:r>
          </a:p>
          <a:p>
            <a:pPr>
              <a:buClr>
                <a:schemeClr val="tx2"/>
              </a:buClr>
            </a:pPr>
            <a:r>
              <a:rPr lang="fr-FR" sz="2000" dirty="0">
                <a:sym typeface="Symbol"/>
              </a:rPr>
              <a:t>      </a:t>
            </a:r>
            <a:r>
              <a:rPr lang="fr-FR" sz="2000" b="1" dirty="0">
                <a:sym typeface="Symbol"/>
              </a:rPr>
              <a:t>Base </a:t>
            </a:r>
            <a:r>
              <a:rPr lang="fr-FR" sz="2000" b="1" dirty="0" err="1">
                <a:sym typeface="Symbol"/>
              </a:rPr>
              <a:t>temperature</a:t>
            </a:r>
            <a:r>
              <a:rPr lang="fr-FR" sz="2000" b="1" dirty="0">
                <a:sym typeface="Symbol"/>
              </a:rPr>
              <a:t> </a:t>
            </a:r>
            <a:r>
              <a:rPr lang="fr-FR" sz="2000" b="1" dirty="0" err="1">
                <a:sym typeface="Symbol"/>
              </a:rPr>
              <a:t>around</a:t>
            </a:r>
            <a:r>
              <a:rPr lang="fr-FR" sz="2000" b="1" dirty="0">
                <a:sym typeface="Symbol"/>
              </a:rPr>
              <a:t> 20 mK  </a:t>
            </a:r>
            <a:r>
              <a:rPr lang="fr-FR" sz="2000" b="1" dirty="0" err="1">
                <a:sym typeface="Symbol"/>
              </a:rPr>
              <a:t>low</a:t>
            </a:r>
            <a:r>
              <a:rPr lang="fr-FR" sz="2000" b="1" dirty="0">
                <a:sym typeface="Symbol"/>
              </a:rPr>
              <a:t> sensitivities</a:t>
            </a:r>
            <a:endParaRPr lang="fr-FR" sz="20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331148" y="4758773"/>
            <a:ext cx="861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b="1"/>
              <a:t>Difficult </a:t>
            </a:r>
            <a:r>
              <a:rPr lang="fr-FR" sz="2000" b="1" dirty="0" err="1"/>
              <a:t>stabilization</a:t>
            </a:r>
            <a:r>
              <a:rPr lang="fr-FR" sz="2000" b="1" dirty="0"/>
              <a:t> </a:t>
            </a:r>
            <a:r>
              <a:rPr lang="fr-FR" sz="2000" dirty="0"/>
              <a:t>(cross-</a:t>
            </a:r>
            <a:r>
              <a:rPr lang="fr-FR" sz="2000" dirty="0" err="1"/>
              <a:t>talks</a:t>
            </a:r>
            <a:r>
              <a:rPr lang="fr-FR" sz="2000" dirty="0"/>
              <a:t> </a:t>
            </a:r>
            <a:r>
              <a:rPr lang="fr-FR" sz="2000" dirty="0" err="1"/>
              <a:t>induced</a:t>
            </a:r>
            <a:r>
              <a:rPr lang="fr-FR" sz="2000" dirty="0"/>
              <a:t> by </a:t>
            </a:r>
            <a:r>
              <a:rPr lang="fr-FR" sz="2000" dirty="0" err="1"/>
              <a:t>heater</a:t>
            </a:r>
            <a:r>
              <a:rPr lang="fr-FR" sz="2000" dirty="0"/>
              <a:t> </a:t>
            </a:r>
            <a:r>
              <a:rPr lang="fr-FR" sz="2000" dirty="0" err="1"/>
              <a:t>signals</a:t>
            </a:r>
            <a:r>
              <a:rPr lang="fr-FR" sz="2000" dirty="0"/>
              <a:t> – double </a:t>
            </a:r>
            <a:r>
              <a:rPr lang="fr-FR" sz="2000" dirty="0" err="1"/>
              <a:t>response</a:t>
            </a:r>
            <a:r>
              <a:rPr lang="fr-FR" sz="2000" dirty="0"/>
              <a:t> to pulser </a:t>
            </a:r>
            <a:r>
              <a:rPr lang="fr-FR" sz="2000"/>
              <a:t>excitation) – not important for DM, critical for </a:t>
            </a:r>
            <a:r>
              <a:rPr lang="fr-FR" sz="2000">
                <a:latin typeface="Symbol" panose="05050102010706020507" pitchFamily="18" charset="2"/>
              </a:rPr>
              <a:t>0n2b</a:t>
            </a:r>
            <a:endParaRPr lang="fr-FR" sz="2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31148" y="3321995"/>
            <a:ext cx="812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b="1" dirty="0" err="1"/>
              <a:t>Instabilities</a:t>
            </a:r>
            <a:r>
              <a:rPr lang="fr-FR" sz="2000" b="1" dirty="0"/>
              <a:t> of the base </a:t>
            </a:r>
            <a:r>
              <a:rPr lang="fr-FR" sz="2000" b="1" dirty="0" err="1"/>
              <a:t>temperature</a:t>
            </a:r>
            <a:r>
              <a:rPr lang="fr-FR" sz="2000" b="1" dirty="0"/>
              <a:t> </a:t>
            </a:r>
            <a:r>
              <a:rPr lang="fr-FR" sz="2000" dirty="0"/>
              <a:t>– </a:t>
            </a:r>
            <a:r>
              <a:rPr lang="fr-FR" sz="2000" dirty="0" err="1"/>
              <a:t>critical</a:t>
            </a:r>
            <a:r>
              <a:rPr lang="fr-FR" sz="2000" dirty="0"/>
              <a:t> </a:t>
            </a:r>
            <a:r>
              <a:rPr lang="fr-FR" sz="2000" dirty="0" err="1"/>
              <a:t>role</a:t>
            </a:r>
            <a:r>
              <a:rPr lang="fr-FR" sz="2000" dirty="0"/>
              <a:t> of the </a:t>
            </a:r>
            <a:r>
              <a:rPr lang="fr-FR" sz="2000" dirty="0" err="1"/>
              <a:t>cooling</a:t>
            </a:r>
            <a:r>
              <a:rPr lang="fr-FR" sz="2000" dirty="0"/>
              <a:t> water </a:t>
            </a:r>
            <a:r>
              <a:rPr lang="fr-FR" sz="2000" dirty="0" err="1"/>
              <a:t>used</a:t>
            </a:r>
            <a:r>
              <a:rPr lang="fr-FR" sz="2000" dirty="0"/>
              <a:t> for thermal machine </a:t>
            </a:r>
            <a:r>
              <a:rPr lang="fr-FR" sz="2000" dirty="0" err="1"/>
              <a:t>compressors</a:t>
            </a:r>
            <a:r>
              <a:rPr lang="fr-FR" sz="2000" dirty="0"/>
              <a:t> and </a:t>
            </a:r>
            <a:r>
              <a:rPr lang="fr-FR" sz="2000" dirty="0" err="1"/>
              <a:t>electronics</a:t>
            </a:r>
            <a:endParaRPr lang="fr-FR" sz="2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31148" y="5477162"/>
            <a:ext cx="8123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b="1" baseline="30000" dirty="0"/>
              <a:t>232</a:t>
            </a:r>
            <a:r>
              <a:rPr lang="fr-FR" sz="2000" b="1" dirty="0"/>
              <a:t>Th </a:t>
            </a:r>
            <a:r>
              <a:rPr lang="fr-FR" sz="2000" b="1" dirty="0" err="1"/>
              <a:t>internal</a:t>
            </a:r>
            <a:r>
              <a:rPr lang="fr-FR" sz="2000" b="1" dirty="0"/>
              <a:t> contamination </a:t>
            </a:r>
            <a:r>
              <a:rPr lang="fr-FR" sz="2000" dirty="0"/>
              <a:t>(</a:t>
            </a:r>
            <a:r>
              <a:rPr lang="fr-FR" sz="2000" dirty="0" err="1"/>
              <a:t>connectors</a:t>
            </a:r>
            <a:r>
              <a:rPr lang="fr-FR" sz="2000" dirty="0"/>
              <a:t>, </a:t>
            </a:r>
            <a:r>
              <a:rPr lang="fr-FR" sz="2000" dirty="0" err="1"/>
              <a:t>kapton</a:t>
            </a:r>
            <a:r>
              <a:rPr lang="fr-FR" sz="2000" dirty="0"/>
              <a:t>, solder, ….)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85204" y="260648"/>
            <a:ext cx="5702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Set-up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issues in Modane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31148" y="2192993"/>
            <a:ext cx="6706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b="1" dirty="0"/>
              <a:t>Reverse </a:t>
            </a:r>
            <a:r>
              <a:rPr lang="fr-FR" sz="2000" b="1" dirty="0" err="1"/>
              <a:t>geometry</a:t>
            </a:r>
            <a:r>
              <a:rPr lang="fr-FR" sz="2000" b="1" dirty="0"/>
              <a:t> </a:t>
            </a:r>
            <a:r>
              <a:rPr lang="fr-FR" sz="2000" dirty="0" err="1"/>
              <a:t>makes</a:t>
            </a:r>
            <a:r>
              <a:rPr lang="fr-FR" sz="2000" dirty="0"/>
              <a:t> </a:t>
            </a:r>
            <a:r>
              <a:rPr lang="fr-FR" sz="2000" dirty="0" err="1"/>
              <a:t>difficult</a:t>
            </a:r>
            <a:r>
              <a:rPr lang="fr-FR" sz="2000" dirty="0"/>
              <a:t> the isolation of vibrations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138947" y="1731810"/>
            <a:ext cx="8811491" cy="4649518"/>
          </a:xfrm>
          <a:prstGeom prst="roundRect">
            <a:avLst>
              <a:gd name="adj" fmla="val 97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31</a:t>
            </a:fld>
            <a:endParaRPr lang="fr-BE"/>
          </a:p>
        </p:txBody>
      </p:sp>
      <p:sp>
        <p:nvSpPr>
          <p:cNvPr id="16" name="ZoneTexte 27">
            <a:extLst>
              <a:ext uri="{FF2B5EF4-FFF2-40B4-BE49-F238E27FC236}">
                <a16:creationId xmlns:a16="http://schemas.microsoft.com/office/drawing/2014/main" xmlns="" id="{FBF23802-14A2-44E9-ABF6-445C0855DCC5}"/>
              </a:ext>
            </a:extLst>
          </p:cNvPr>
          <p:cNvSpPr txBox="1"/>
          <p:nvPr/>
        </p:nvSpPr>
        <p:spPr>
          <a:xfrm>
            <a:off x="332243" y="5877272"/>
            <a:ext cx="854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/>
              <a:t>Finally, </a:t>
            </a:r>
            <a:r>
              <a:rPr lang="fr-FR" sz="2000" b="1"/>
              <a:t>the cryogenic infrastructure is old</a:t>
            </a:r>
            <a:r>
              <a:rPr lang="fr-FR" sz="2000"/>
              <a:t> and would need deep refurbishing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30886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164348" y="188640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Light yield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32</a:t>
            </a:fld>
            <a:endParaRPr lang="fr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51052A-44A7-4CCD-A09A-A8C8EC9E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63" y="836712"/>
            <a:ext cx="8223673" cy="5105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DFFE14-1C40-463B-A308-2657654826F1}"/>
              </a:ext>
            </a:extLst>
          </p:cNvPr>
          <p:cNvSpPr txBox="1"/>
          <p:nvPr/>
        </p:nvSpPr>
        <p:spPr>
          <a:xfrm>
            <a:off x="356293" y="764704"/>
            <a:ext cx="824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light yield (not corrected by light collection efficiency) reflects the tower structure</a:t>
            </a:r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xmlns="" id="{3BBFE1BC-73A3-4B73-BB5A-DCCE08B053F9}"/>
              </a:ext>
            </a:extLst>
          </p:cNvPr>
          <p:cNvSpPr txBox="1"/>
          <p:nvPr/>
        </p:nvSpPr>
        <p:spPr>
          <a:xfrm>
            <a:off x="6281320" y="6029802"/>
            <a:ext cx="282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ym typeface="Symbol" panose="05050102010706020507" pitchFamily="18" charset="2"/>
              </a:rPr>
              <a:t></a:t>
            </a:r>
            <a:r>
              <a:rPr lang="en-US" sz="1600" b="1" i="1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1600" b="1" i="1">
                <a:solidFill>
                  <a:schemeClr val="accent6">
                    <a:lumMod val="50000"/>
                  </a:schemeClr>
                </a:solidFill>
              </a:rPr>
              <a:t>H. Khalife, this inauguration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3363DF-C2C2-40B5-B999-9935D43A4F5E}"/>
              </a:ext>
            </a:extLst>
          </p:cNvPr>
          <p:cNvSpPr txBox="1"/>
          <p:nvPr/>
        </p:nvSpPr>
        <p:spPr>
          <a:xfrm>
            <a:off x="4139952" y="5661248"/>
            <a:ext cx="2312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Additional information provided by double light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8451FA-63DE-4194-ABFF-33D902BE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33" y="5462252"/>
            <a:ext cx="4069506" cy="11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/>
          <a:stretch/>
        </p:blipFill>
        <p:spPr bwMode="auto">
          <a:xfrm>
            <a:off x="418237" y="1500024"/>
            <a:ext cx="5054509" cy="471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813089" y="1568986"/>
            <a:ext cx="1927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Without</a:t>
            </a:r>
          </a:p>
          <a:p>
            <a:pPr algn="ctr"/>
            <a:r>
              <a:rPr lang="en-US" sz="2000" dirty="0"/>
              <a:t>reflecting foil</a:t>
            </a:r>
          </a:p>
        </p:txBody>
      </p:sp>
      <p:sp>
        <p:nvSpPr>
          <p:cNvPr id="4" name="Flèche vers le bas 3"/>
          <p:cNvSpPr/>
          <p:nvPr/>
        </p:nvSpPr>
        <p:spPr>
          <a:xfrm rot="5400000">
            <a:off x="5452065" y="1727262"/>
            <a:ext cx="360040" cy="3919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5921101" y="4653136"/>
            <a:ext cx="174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With</a:t>
            </a:r>
          </a:p>
          <a:p>
            <a:pPr algn="ctr"/>
            <a:r>
              <a:rPr lang="en-US" sz="2000" dirty="0"/>
              <a:t>reflecting foil</a:t>
            </a:r>
          </a:p>
        </p:txBody>
      </p:sp>
      <p:sp>
        <p:nvSpPr>
          <p:cNvPr id="6" name="Flèche vers le bas 5"/>
          <p:cNvSpPr/>
          <p:nvPr/>
        </p:nvSpPr>
        <p:spPr>
          <a:xfrm rot="5400000">
            <a:off x="5545738" y="4786207"/>
            <a:ext cx="360040" cy="3919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67637" y="26064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Light yield with/without reflectors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2903" y="1219612"/>
            <a:ext cx="559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Light-yield plots with </a:t>
            </a:r>
            <a:r>
              <a:rPr lang="en-US" baseline="30000" dirty="0"/>
              <a:t>232</a:t>
            </a:r>
            <a:r>
              <a:rPr lang="en-US" dirty="0"/>
              <a:t>Th calibration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80112" y="544522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Symbol" panose="05050102010706020507" pitchFamily="18" charset="2"/>
              </a:rPr>
              <a:t>a</a:t>
            </a:r>
            <a:r>
              <a:rPr lang="en-US" b="1" dirty="0">
                <a:latin typeface="Symbol" panose="05050102010706020507" pitchFamily="18" charset="2"/>
              </a:rPr>
              <a:t>/b </a:t>
            </a:r>
            <a:r>
              <a:rPr lang="en-US" b="1" dirty="0"/>
              <a:t>separation is sufficient even without reflecting foil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13121" y="2701265"/>
            <a:ext cx="1467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Significant LY reduction without reflecting foil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>
                <a:sym typeface="Symbol"/>
              </a:rPr>
              <a:t> 50%)</a:t>
            </a:r>
            <a:endParaRPr lang="en-US" sz="200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5654891" y="2734110"/>
            <a:ext cx="1680700" cy="1711310"/>
            <a:chOff x="4829586" y="2798573"/>
            <a:chExt cx="3146633" cy="3001274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586" y="2798573"/>
              <a:ext cx="1542614" cy="149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286" y="2812766"/>
              <a:ext cx="1464319" cy="146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145" y="4365104"/>
              <a:ext cx="1537355" cy="143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286" y="4365104"/>
              <a:ext cx="1465933" cy="143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33</a:t>
            </a:fld>
            <a:endParaRPr lang="fr-BE"/>
          </a:p>
        </p:txBody>
      </p:sp>
      <p:sp>
        <p:nvSpPr>
          <p:cNvPr id="24" name="ZoneTexte 7">
            <a:extLst>
              <a:ext uri="{FF2B5EF4-FFF2-40B4-BE49-F238E27FC236}">
                <a16:creationId xmlns:a16="http://schemas.microsoft.com/office/drawing/2014/main" xmlns="" id="{7E29B72A-AD7B-49CE-81F6-3D7DA7D01B16}"/>
              </a:ext>
            </a:extLst>
          </p:cNvPr>
          <p:cNvSpPr txBox="1"/>
          <p:nvPr/>
        </p:nvSpPr>
        <p:spPr>
          <a:xfrm>
            <a:off x="122744" y="861030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In first assembly, after results from CUPID-Mo precursors, reflectors were not used</a:t>
            </a:r>
            <a:endParaRPr lang="en-US" sz="2000" b="1" dirty="0"/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xmlns="" id="{B11A0A98-FEA6-4EB7-A1DF-D1F91DCE4E8C}"/>
              </a:ext>
            </a:extLst>
          </p:cNvPr>
          <p:cNvSpPr txBox="1"/>
          <p:nvPr/>
        </p:nvSpPr>
        <p:spPr>
          <a:xfrm>
            <a:off x="166129" y="6197242"/>
            <a:ext cx="680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In second assembly, reflectors were added for a safer rejection</a:t>
            </a:r>
            <a:endParaRPr lang="en-US" sz="20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6B6E066-A381-40B3-A44E-27921F326EFF}"/>
              </a:ext>
            </a:extLst>
          </p:cNvPr>
          <p:cNvCxnSpPr/>
          <p:nvPr/>
        </p:nvCxnSpPr>
        <p:spPr>
          <a:xfrm>
            <a:off x="361628" y="1319649"/>
            <a:ext cx="0" cy="48304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09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4" y="5987"/>
            <a:ext cx="91547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096" y="623565"/>
            <a:ext cx="9145016" cy="645195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755576" y="1412776"/>
            <a:ext cx="604867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b="1" dirty="0"/>
              <a:t>Structure and assembly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Technical performance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Background discussion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Prospects</a:t>
            </a:r>
          </a:p>
        </p:txBody>
      </p:sp>
    </p:spTree>
    <p:extLst>
      <p:ext uri="{BB962C8B-B14F-4D97-AF65-F5344CB8AC3E}">
        <p14:creationId xmlns:p14="http://schemas.microsoft.com/office/powerpoint/2010/main" val="162016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The CUPID-Mo demonstrator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r="37084"/>
          <a:stretch/>
        </p:blipFill>
        <p:spPr>
          <a:xfrm>
            <a:off x="4807956" y="3284984"/>
            <a:ext cx="1852276" cy="3332046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107504" y="2846934"/>
            <a:ext cx="5069102" cy="37444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86" y="3294011"/>
            <a:ext cx="2758818" cy="33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29359"/>
            <a:ext cx="3528392" cy="22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9511" y="725515"/>
            <a:ext cx="4978001" cy="646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CUPID-Mo </a:t>
            </a:r>
            <a:r>
              <a:rPr lang="en-US" sz="2400" b="1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 a nutshell</a:t>
            </a:r>
            <a:endParaRPr lang="en-US" sz="24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261938"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en-US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Mo-enriched (97%) Li</a:t>
            </a:r>
            <a:r>
              <a:rPr lang="en-US" b="1" baseline="-25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MoO</a:t>
            </a:r>
            <a:r>
              <a:rPr lang="en-US" b="1" baseline="-25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 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en-US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2.3 kg of </a:t>
            </a:r>
            <a:r>
              <a:rPr lang="en-US" sz="2000" b="1" baseline="30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100</a:t>
            </a:r>
            <a:r>
              <a:rPr lang="en-US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Mo </a:t>
            </a:r>
            <a:endParaRPr lang="en-US" sz="20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261938"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20 Ge light detectors </a:t>
            </a:r>
          </a:p>
          <a:p>
            <a:pPr marL="533400" indent="-261938"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5 towers with 4 detectors each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261938"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EDELWEISS set-up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@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LSM (France)</a:t>
            </a:r>
          </a:p>
          <a:p>
            <a:pPr marL="271462"/>
            <a:endParaRPr lang="en-US" sz="20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1462">
              <a:spcAft>
                <a:spcPts val="500"/>
              </a:spcAft>
            </a:pPr>
            <a:r>
              <a:rPr lang="en-US" sz="24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History of the installation</a:t>
            </a:r>
          </a:p>
          <a:p>
            <a:pPr marL="533400" indent="-261938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Installation in cryostat: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January 2018</a:t>
            </a:r>
          </a:p>
          <a:p>
            <a:pPr marL="533400" indent="-261938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First cryogenic problem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(1K pot valve)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delay</a:t>
            </a:r>
          </a:p>
          <a:p>
            <a:pPr marL="533400" indent="-261938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First commissioning: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Spring 2018</a:t>
            </a:r>
          </a:p>
          <a:p>
            <a:pPr marL="533400" indent="-261938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Second cryostat failure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Summer 2018</a:t>
            </a:r>
          </a:p>
          <a:p>
            <a:pPr marL="271462">
              <a:buClr>
                <a:schemeClr val="tx2"/>
              </a:buClr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      - long time to fix cryogenics</a:t>
            </a:r>
          </a:p>
          <a:p>
            <a:pPr marL="271462">
              <a:buClr>
                <a:schemeClr val="tx2"/>
              </a:buClr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      - take advantage to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improve light detector   </a:t>
            </a:r>
          </a:p>
          <a:p>
            <a:pPr marL="271462">
              <a:buClr>
                <a:schemeClr val="tx2"/>
              </a:buClr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         performance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(change NTD, add reflectors)</a:t>
            </a:r>
          </a:p>
          <a:p>
            <a:pPr marL="533400" indent="-261938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Second commissioning: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Winter 2019</a:t>
            </a:r>
          </a:p>
          <a:p>
            <a:pPr marL="533400" indent="-261938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Cooling water problem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up to 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March 2019</a:t>
            </a:r>
          </a:p>
          <a:p>
            <a:pPr marL="533400" indent="-261938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From April 2019 in steady data taking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with satisfactory performance</a:t>
            </a:r>
          </a:p>
          <a:p>
            <a:pPr marL="271462"/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1462"/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84626" y="5445224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CUPID-Mo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Phase I</a:t>
            </a:r>
          </a:p>
        </p:txBody>
      </p:sp>
      <p:sp>
        <p:nvSpPr>
          <p:cNvPr id="16" name="ZoneTexte 15"/>
          <p:cNvSpPr txBox="1"/>
          <p:nvPr/>
        </p:nvSpPr>
        <p:spPr>
          <a:xfrm rot="2992988">
            <a:off x="7524329" y="3647931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EDELWEISS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876256" y="3832597"/>
            <a:ext cx="396044" cy="161262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à coins arrondis 2"/>
          <p:cNvSpPr/>
          <p:nvPr/>
        </p:nvSpPr>
        <p:spPr>
          <a:xfrm>
            <a:off x="107504" y="755987"/>
            <a:ext cx="5069102" cy="18809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 dirty="0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647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888432" cy="499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12127" y="44624"/>
            <a:ext cx="7633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Low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thermal gradient </a:t>
            </a:r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Czochralski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91592" y="1916832"/>
            <a:ext cx="461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Crystals</a:t>
            </a:r>
            <a:r>
              <a:rPr lang="fr-FR" dirty="0"/>
              <a:t> are </a:t>
            </a:r>
            <a:r>
              <a:rPr lang="fr-FR" dirty="0" err="1"/>
              <a:t>grown</a:t>
            </a:r>
            <a:r>
              <a:rPr lang="fr-FR" dirty="0"/>
              <a:t> with a </a:t>
            </a:r>
            <a:r>
              <a:rPr lang="fr-FR" dirty="0" err="1"/>
              <a:t>special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with the </a:t>
            </a:r>
            <a:r>
              <a:rPr lang="fr-FR" dirty="0" err="1"/>
              <a:t>following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191592" y="2655175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Low</a:t>
            </a:r>
            <a:r>
              <a:rPr lang="fr-FR" dirty="0"/>
              <a:t> thermal gradient with respect to </a:t>
            </a:r>
            <a:r>
              <a:rPr lang="fr-FR" dirty="0" err="1"/>
              <a:t>traditional</a:t>
            </a:r>
            <a:r>
              <a:rPr lang="fr-FR" dirty="0"/>
              <a:t> Czochralski (</a:t>
            </a:r>
            <a:r>
              <a:rPr lang="fr-FR" b="1" dirty="0"/>
              <a:t>0.05 – 1 </a:t>
            </a:r>
            <a:r>
              <a:rPr lang="fr-FR" b="1" dirty="0">
                <a:sym typeface="Symbol"/>
              </a:rPr>
              <a:t>C/cm</a:t>
            </a:r>
            <a:r>
              <a:rPr lang="fr-FR" dirty="0">
                <a:sym typeface="Symbol"/>
              </a:rPr>
              <a:t>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191592" y="3393573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closed</a:t>
            </a:r>
            <a:r>
              <a:rPr lang="fr-FR" dirty="0"/>
              <a:t> </a:t>
            </a:r>
            <a:r>
              <a:rPr lang="fr-FR" dirty="0" err="1"/>
              <a:t>platinum</a:t>
            </a:r>
            <a:r>
              <a:rPr lang="fr-FR" dirty="0"/>
              <a:t> </a:t>
            </a:r>
            <a:r>
              <a:rPr lang="fr-FR" dirty="0" err="1"/>
              <a:t>crucible</a:t>
            </a:r>
            <a:r>
              <a:rPr lang="fr-FR" dirty="0"/>
              <a:t> (</a:t>
            </a:r>
            <a:r>
              <a:rPr lang="fr-FR" b="1" dirty="0">
                <a:sym typeface="Symbol"/>
              </a:rPr>
              <a:t>70×130 mm</a:t>
            </a:r>
            <a:r>
              <a:rPr lang="fr-FR" dirty="0">
                <a:sym typeface="Symbol"/>
              </a:rPr>
              <a:t>)  monitor </a:t>
            </a:r>
            <a:r>
              <a:rPr lang="fr-FR" dirty="0" err="1">
                <a:sym typeface="Symbol"/>
              </a:rPr>
              <a:t>growth</a:t>
            </a:r>
            <a:r>
              <a:rPr lang="fr-FR" dirty="0">
                <a:sym typeface="Symbol"/>
              </a:rPr>
              <a:t> by </a:t>
            </a:r>
            <a:r>
              <a:rPr lang="fr-FR" dirty="0" err="1">
                <a:sym typeface="Symbol"/>
              </a:rPr>
              <a:t>weight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191592" y="403061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Grow</a:t>
            </a:r>
            <a:r>
              <a:rPr lang="fr-FR" dirty="0"/>
              <a:t> rate: </a:t>
            </a:r>
            <a:r>
              <a:rPr lang="fr-FR" b="1" dirty="0"/>
              <a:t>0.5 – 0.75 mm/h </a:t>
            </a:r>
            <a:r>
              <a:rPr lang="fr-FR" dirty="0"/>
              <a:t>(a boule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grown</a:t>
            </a:r>
            <a:r>
              <a:rPr lang="fr-FR" dirty="0"/>
              <a:t> in about 10 – 12 </a:t>
            </a:r>
            <a:r>
              <a:rPr lang="fr-FR" dirty="0" err="1"/>
              <a:t>days</a:t>
            </a:r>
            <a:r>
              <a:rPr lang="fr-FR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191592" y="4759984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/>
              <a:t>Double </a:t>
            </a:r>
            <a:r>
              <a:rPr lang="fr-FR" b="1" dirty="0" err="1"/>
              <a:t>crystallization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applied</a:t>
            </a:r>
            <a:r>
              <a:rPr lang="fr-FR" b="1" dirty="0"/>
              <a:t> </a:t>
            </a:r>
            <a:r>
              <a:rPr lang="fr-FR" dirty="0">
                <a:sym typeface="Symbol"/>
              </a:rPr>
              <a:t> the second </a:t>
            </a:r>
            <a:r>
              <a:rPr lang="fr-FR" dirty="0" err="1">
                <a:sym typeface="Symbol"/>
              </a:rPr>
              <a:t>step</a:t>
            </a:r>
            <a:r>
              <a:rPr lang="fr-FR" dirty="0">
                <a:sym typeface="Symbol"/>
              </a:rPr>
              <a:t> </a:t>
            </a:r>
            <a:r>
              <a:rPr lang="fr-FR" dirty="0" err="1">
                <a:sym typeface="Symbol"/>
              </a:rPr>
              <a:t>crystallization</a:t>
            </a:r>
            <a:r>
              <a:rPr lang="fr-FR" dirty="0">
                <a:sym typeface="Symbol"/>
              </a:rPr>
              <a:t> </a:t>
            </a:r>
            <a:r>
              <a:rPr lang="fr-FR" dirty="0" err="1">
                <a:sym typeface="Symbol"/>
              </a:rPr>
              <a:t>is</a:t>
            </a:r>
            <a:r>
              <a:rPr lang="fr-FR" dirty="0">
                <a:sym typeface="Symbol"/>
              </a:rPr>
              <a:t> made from the </a:t>
            </a:r>
            <a:r>
              <a:rPr lang="fr-FR" dirty="0" err="1">
                <a:sym typeface="Symbol"/>
              </a:rPr>
              <a:t>outcome</a:t>
            </a:r>
            <a:r>
              <a:rPr lang="fr-FR" dirty="0">
                <a:sym typeface="Symbol"/>
              </a:rPr>
              <a:t> of the first </a:t>
            </a:r>
            <a:r>
              <a:rPr lang="fr-FR" dirty="0" err="1">
                <a:sym typeface="Symbol"/>
              </a:rPr>
              <a:t>step</a:t>
            </a:r>
            <a:r>
              <a:rPr lang="fr-FR" dirty="0">
                <a:sym typeface="Symbol"/>
              </a:rPr>
              <a:t> and </a:t>
            </a:r>
            <a:r>
              <a:rPr lang="fr-FR" dirty="0" err="1">
                <a:sym typeface="Symbol"/>
              </a:rPr>
              <a:t>form</a:t>
            </a:r>
            <a:r>
              <a:rPr lang="fr-FR" dirty="0">
                <a:sym typeface="Symbol"/>
              </a:rPr>
              <a:t> the </a:t>
            </a:r>
            <a:r>
              <a:rPr lang="fr-FR" dirty="0" err="1">
                <a:sym typeface="Symbol"/>
              </a:rPr>
              <a:t>scraps</a:t>
            </a:r>
            <a:r>
              <a:rPr lang="fr-FR" dirty="0">
                <a:sym typeface="Symbol"/>
              </a:rPr>
              <a:t> of the </a:t>
            </a:r>
            <a:r>
              <a:rPr lang="fr-FR" dirty="0" err="1">
                <a:sym typeface="Symbol"/>
              </a:rPr>
              <a:t>preceding</a:t>
            </a:r>
            <a:r>
              <a:rPr lang="fr-FR" dirty="0">
                <a:sym typeface="Symbol"/>
              </a:rPr>
              <a:t> final </a:t>
            </a:r>
            <a:r>
              <a:rPr lang="fr-FR" dirty="0" err="1">
                <a:sym typeface="Symbol"/>
              </a:rPr>
              <a:t>element</a:t>
            </a:r>
            <a:r>
              <a:rPr lang="fr-FR" dirty="0">
                <a:sym typeface="Symbol"/>
              </a:rPr>
              <a:t> </a:t>
            </a:r>
            <a:r>
              <a:rPr lang="fr-FR" dirty="0" err="1">
                <a:sym typeface="Symbol"/>
              </a:rPr>
              <a:t>preparation</a:t>
            </a:r>
            <a:r>
              <a:rPr lang="fr-FR" dirty="0">
                <a:sym typeface="Symbol"/>
              </a:rPr>
              <a:t>  crucial to </a:t>
            </a:r>
            <a:r>
              <a:rPr lang="fr-FR" dirty="0" err="1">
                <a:sym typeface="Symbol"/>
              </a:rPr>
              <a:t>reduce</a:t>
            </a:r>
            <a:r>
              <a:rPr lang="fr-FR" dirty="0">
                <a:sym typeface="Symbol"/>
              </a:rPr>
              <a:t> K content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07504" y="704890"/>
            <a:ext cx="9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/>
              <a:t>Li</a:t>
            </a:r>
            <a:r>
              <a:rPr lang="fr-FR" sz="2000" baseline="-25000"/>
              <a:t>2</a:t>
            </a:r>
            <a:r>
              <a:rPr lang="fr-FR" sz="2000"/>
              <a:t>MoO</a:t>
            </a:r>
            <a:r>
              <a:rPr lang="fr-FR" sz="2000" baseline="-25000"/>
              <a:t>4</a:t>
            </a:r>
            <a:r>
              <a:rPr lang="fr-FR" sz="2000"/>
              <a:t> crystals </a:t>
            </a:r>
            <a:r>
              <a:rPr lang="fr-FR" sz="2000" dirty="0"/>
              <a:t>are </a:t>
            </a:r>
            <a:r>
              <a:rPr lang="fr-FR" sz="2000" dirty="0" err="1"/>
              <a:t>produced</a:t>
            </a:r>
            <a:r>
              <a:rPr lang="fr-FR" sz="2000" dirty="0"/>
              <a:t> at the </a:t>
            </a:r>
            <a:r>
              <a:rPr lang="fr-FR" sz="2000" b="1" dirty="0"/>
              <a:t>Nikolaev Institute of </a:t>
            </a:r>
            <a:r>
              <a:rPr lang="fr-FR" sz="2000" b="1" dirty="0" err="1"/>
              <a:t>Inorganic</a:t>
            </a:r>
            <a:r>
              <a:rPr lang="fr-FR" sz="2000" b="1" dirty="0"/>
              <a:t> </a:t>
            </a:r>
            <a:r>
              <a:rPr lang="fr-FR" sz="2000" b="1" dirty="0" err="1"/>
              <a:t>Chemistry</a:t>
            </a:r>
            <a:r>
              <a:rPr lang="fr-FR" sz="2000"/>
              <a:t>, </a:t>
            </a:r>
            <a:r>
              <a:rPr lang="fr-FR" sz="2000" b="1"/>
              <a:t>Novosibirsk, Russia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b="1"/>
              <a:t>Enriched material from ITEP, Moscow, Russia </a:t>
            </a:r>
            <a:r>
              <a:rPr lang="fr-FR" sz="2000"/>
              <a:t>(previously used in </a:t>
            </a:r>
            <a:r>
              <a:rPr lang="fr-FR" sz="2000" b="1"/>
              <a:t>NEMO-3</a:t>
            </a:r>
            <a:r>
              <a:rPr lang="fr-FR" sz="2000"/>
              <a:t>)</a:t>
            </a:r>
            <a:endParaRPr lang="fr-FR" sz="200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4135218" y="1844824"/>
            <a:ext cx="4671338" cy="4809498"/>
          </a:xfrm>
          <a:prstGeom prst="roundRect">
            <a:avLst>
              <a:gd name="adj" fmla="val 97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Claudia Nones – CUPID-Mo inauguration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6</a:t>
            </a:fld>
            <a:endParaRPr lang="fr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9FCB05-CC03-4326-A97B-44D5412214EA}"/>
              </a:ext>
            </a:extLst>
          </p:cNvPr>
          <p:cNvSpPr txBox="1"/>
          <p:nvPr/>
        </p:nvSpPr>
        <p:spPr>
          <a:xfrm>
            <a:off x="4985380" y="6237312"/>
            <a:ext cx="3008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>
                <a:solidFill>
                  <a:schemeClr val="accent6">
                    <a:lumMod val="50000"/>
                  </a:schemeClr>
                </a:solidFill>
              </a:rPr>
              <a:t>J. Mat. Sci. Eng. B 7 (2017) 63-70</a:t>
            </a:r>
          </a:p>
        </p:txBody>
      </p:sp>
    </p:spTree>
    <p:extLst>
      <p:ext uri="{BB962C8B-B14F-4D97-AF65-F5344CB8AC3E}">
        <p14:creationId xmlns:p14="http://schemas.microsoft.com/office/powerpoint/2010/main" val="330101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6673" y="884541"/>
            <a:ext cx="440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2"/>
                </a:solidFill>
              </a:rPr>
              <a:t>Single-module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7192" y="3543086"/>
            <a:ext cx="2787707" cy="244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202" y="3619500"/>
            <a:ext cx="408874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42912" y="6108700"/>
            <a:ext cx="33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Four modules in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tower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499992" y="6111876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Five </a:t>
            </a:r>
            <a:r>
              <a:rPr lang="fr-FR" sz="2000" dirty="0" err="1"/>
              <a:t>towers</a:t>
            </a:r>
            <a:r>
              <a:rPr lang="fr-FR" sz="2000" dirty="0"/>
              <a:t>: 20 </a:t>
            </a:r>
            <a:r>
              <a:rPr lang="fr-FR" sz="2000" dirty="0" err="1"/>
              <a:t>heat</a:t>
            </a:r>
            <a:r>
              <a:rPr lang="fr-FR" sz="2000" dirty="0"/>
              <a:t> &amp; 20 light </a:t>
            </a:r>
            <a:r>
              <a:rPr lang="fr-FR" sz="2000" dirty="0" err="1"/>
              <a:t>channels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37271" y="1365736"/>
            <a:ext cx="5311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charset="2"/>
              <a:buChar char="Ø"/>
            </a:pPr>
            <a:r>
              <a:rPr lang="fr-FR" sz="2000" dirty="0"/>
              <a:t>Absorber: </a:t>
            </a:r>
            <a:r>
              <a:rPr lang="fr-FR" sz="2000" b="1" dirty="0"/>
              <a:t>Li</a:t>
            </a:r>
            <a:r>
              <a:rPr lang="fr-FR" sz="2000" b="1" baseline="-25000" dirty="0"/>
              <a:t>2</a:t>
            </a:r>
            <a:r>
              <a:rPr lang="fr-FR" sz="2000" b="1" baseline="30000" dirty="0"/>
              <a:t>100</a:t>
            </a:r>
            <a:r>
              <a:rPr lang="fr-FR" sz="2000" b="1" dirty="0"/>
              <a:t>MoO</a:t>
            </a:r>
            <a:r>
              <a:rPr lang="fr-FR" sz="2000" b="1" baseline="-25000" dirty="0"/>
              <a:t>4</a:t>
            </a:r>
            <a:r>
              <a:rPr lang="fr-FR" sz="2000" dirty="0"/>
              <a:t> - </a:t>
            </a:r>
            <a:r>
              <a:rPr lang="nb-NO" sz="2000" dirty="0"/>
              <a:t>Ø </a:t>
            </a:r>
            <a:r>
              <a:rPr lang="fr-FR" sz="2000" dirty="0"/>
              <a:t>44 x 45 mm, 210 g</a:t>
            </a:r>
          </a:p>
          <a:p>
            <a:pPr marL="285750" indent="-285750">
              <a:buClr>
                <a:schemeClr val="tx2"/>
              </a:buClr>
              <a:buFont typeface="Wingdings" charset="2"/>
              <a:buChar char="Ø"/>
            </a:pPr>
            <a:r>
              <a:rPr lang="fr-FR" sz="2000" dirty="0"/>
              <a:t>Light detector: </a:t>
            </a:r>
            <a:r>
              <a:rPr lang="fr-FR" sz="2000" b="1" dirty="0"/>
              <a:t>Ge wafer </a:t>
            </a:r>
            <a:r>
              <a:rPr lang="nb-NO" sz="2000" dirty="0"/>
              <a:t>Ø </a:t>
            </a:r>
            <a:r>
              <a:rPr lang="fr-FR" sz="2000" dirty="0"/>
              <a:t> 44 mm x 170 </a:t>
            </a:r>
            <a:r>
              <a:rPr lang="fr-FR" sz="2000" dirty="0">
                <a:latin typeface="Symbol" charset="2"/>
                <a:cs typeface="Symbol" charset="2"/>
              </a:rPr>
              <a:t>m</a:t>
            </a:r>
            <a:r>
              <a:rPr lang="fr-FR" sz="2000" dirty="0"/>
              <a:t>m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antireflective</a:t>
            </a:r>
            <a:r>
              <a:rPr lang="fr-FR" sz="2000" dirty="0"/>
              <a:t> </a:t>
            </a:r>
            <a:r>
              <a:rPr lang="fr-FR" sz="2000" b="1" dirty="0" err="1"/>
              <a:t>SiO</a:t>
            </a:r>
            <a:r>
              <a:rPr lang="fr-FR" sz="2000" b="1" dirty="0"/>
              <a:t> </a:t>
            </a:r>
            <a:r>
              <a:rPr lang="fr-FR" sz="2000" b="1" dirty="0" err="1"/>
              <a:t>coating</a:t>
            </a:r>
            <a:r>
              <a:rPr lang="fr-FR" sz="2000" dirty="0"/>
              <a:t> on </a:t>
            </a:r>
            <a:r>
              <a:rPr lang="fr-FR" sz="2000" dirty="0" err="1"/>
              <a:t>both</a:t>
            </a:r>
            <a:r>
              <a:rPr lang="fr-FR" sz="2000" dirty="0"/>
              <a:t> </a:t>
            </a:r>
            <a:r>
              <a:rPr lang="fr-FR" sz="2000" dirty="0" err="1"/>
              <a:t>sides</a:t>
            </a:r>
            <a:endParaRPr lang="fr-FR" sz="2000" dirty="0"/>
          </a:p>
          <a:p>
            <a:pPr marL="285750" indent="-285750">
              <a:buClr>
                <a:schemeClr val="tx2"/>
              </a:buClr>
              <a:buFont typeface="Wingdings" charset="2"/>
              <a:buChar char="Ø"/>
            </a:pPr>
            <a:r>
              <a:rPr lang="fr-FR" sz="2000" dirty="0"/>
              <a:t>NOSV </a:t>
            </a:r>
            <a:r>
              <a:rPr lang="fr-FR" sz="2000" dirty="0" err="1"/>
              <a:t>copper</a:t>
            </a:r>
            <a:r>
              <a:rPr lang="fr-FR" sz="2000" dirty="0"/>
              <a:t> </a:t>
            </a:r>
            <a:r>
              <a:rPr lang="fr-FR" sz="2000" dirty="0" err="1"/>
              <a:t>holders</a:t>
            </a:r>
            <a:endParaRPr lang="fr-FR" sz="2000" dirty="0"/>
          </a:p>
          <a:p>
            <a:pPr marL="285750" indent="-285750">
              <a:buClr>
                <a:schemeClr val="tx2"/>
              </a:buClr>
              <a:buFont typeface="Wingdings" charset="2"/>
              <a:buChar char="Ø"/>
            </a:pPr>
            <a:r>
              <a:rPr lang="fr-FR" sz="2000" dirty="0"/>
              <a:t>PTFE for thermal and </a:t>
            </a:r>
            <a:r>
              <a:rPr lang="fr-FR" sz="2000" dirty="0" err="1"/>
              <a:t>mechanical</a:t>
            </a:r>
            <a:r>
              <a:rPr lang="fr-FR" sz="2000" dirty="0"/>
              <a:t> </a:t>
            </a:r>
            <a:r>
              <a:rPr lang="fr-FR" sz="2000" dirty="0" err="1"/>
              <a:t>coupling</a:t>
            </a:r>
            <a:endParaRPr lang="fr-FR" sz="2000" dirty="0"/>
          </a:p>
        </p:txBody>
      </p:sp>
      <p:sp>
        <p:nvSpPr>
          <p:cNvPr id="16" name="Flèche droite rayée 15"/>
          <p:cNvSpPr/>
          <p:nvPr/>
        </p:nvSpPr>
        <p:spPr>
          <a:xfrm>
            <a:off x="150802" y="6088578"/>
            <a:ext cx="374650" cy="407432"/>
          </a:xfrm>
          <a:prstGeom prst="striped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rayée 17"/>
          <p:cNvSpPr/>
          <p:nvPr/>
        </p:nvSpPr>
        <p:spPr>
          <a:xfrm>
            <a:off x="4060946" y="6112386"/>
            <a:ext cx="374650" cy="407432"/>
          </a:xfrm>
          <a:prstGeom prst="striped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CUPID-Mo: detector </a:t>
            </a:r>
            <a:r>
              <a:rPr lang="fr-FR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details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107504" y="764705"/>
            <a:ext cx="5400600" cy="2376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Claudia Nones – CUPID-Mo inauguration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</a:t>
            </a:fld>
            <a:endParaRPr lang="fr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54A3D4-9AEB-470F-AF2C-F292C8DF7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152" y="913634"/>
            <a:ext cx="2508272" cy="253936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813403" y="3049796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X20</a:t>
            </a:r>
          </a:p>
        </p:txBody>
      </p:sp>
    </p:spTree>
    <p:extLst>
      <p:ext uri="{BB962C8B-B14F-4D97-AF65-F5344CB8AC3E}">
        <p14:creationId xmlns:p14="http://schemas.microsoft.com/office/powerpoint/2010/main" val="31500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938" y="1041400"/>
            <a:ext cx="2674444" cy="22444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485900"/>
            <a:ext cx="1422400" cy="4356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35" y="3136900"/>
            <a:ext cx="3317865" cy="33274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790700" y="1130300"/>
            <a:ext cx="4025900" cy="203132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DC052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Conception, </a:t>
            </a:r>
            <a:r>
              <a:rPr lang="fr-FR" dirty="0" err="1" smtClean="0"/>
              <a:t>realisation</a:t>
            </a:r>
            <a:r>
              <a:rPr lang="fr-FR" dirty="0" smtClean="0"/>
              <a:t> and tests of </a:t>
            </a:r>
            <a:r>
              <a:rPr lang="fr-FR" dirty="0" err="1" smtClean="0"/>
              <a:t>above-ground</a:t>
            </a:r>
            <a:r>
              <a:rPr lang="fr-FR" dirty="0" smtClean="0"/>
              <a:t> prototypes </a:t>
            </a:r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CSNSM and CEA/DPhP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Designed</a:t>
            </a:r>
            <a:r>
              <a:rPr lang="fr-FR" dirty="0" smtClean="0"/>
              <a:t> by CEA/SPEC, </a:t>
            </a:r>
            <a:r>
              <a:rPr lang="fr-FR" dirty="0" err="1" smtClean="0"/>
              <a:t>realisation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LAL </a:t>
            </a:r>
            <a:r>
              <a:rPr lang="fr-FR" dirty="0" err="1" smtClean="0"/>
              <a:t>mechanical</a:t>
            </a:r>
            <a:r>
              <a:rPr lang="fr-FR" dirty="0" smtClean="0"/>
              <a:t> workshop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100" y="3464746"/>
            <a:ext cx="3783983" cy="29360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Design and </a:t>
            </a:r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realisation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Claudia Nones – CUPID-Mo inauguration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1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1070864"/>
            <a:ext cx="3505200" cy="21182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3439700"/>
            <a:ext cx="2400300" cy="2948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699" y="1071502"/>
            <a:ext cx="3733705" cy="217969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108701" y="3810000"/>
            <a:ext cx="2870200" cy="2308324"/>
          </a:xfrm>
          <a:prstGeom prst="rect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err="1" smtClean="0"/>
              <a:t>Gluing</a:t>
            </a:r>
            <a:r>
              <a:rPr lang="fr-FR" dirty="0" smtClean="0"/>
              <a:t>: </a:t>
            </a:r>
            <a:r>
              <a:rPr lang="fr-FR" dirty="0" err="1" smtClean="0"/>
              <a:t>performed</a:t>
            </a:r>
            <a:r>
              <a:rPr lang="fr-FR" dirty="0" smtClean="0"/>
              <a:t> in a </a:t>
            </a:r>
            <a:r>
              <a:rPr lang="fr-FR" dirty="0" err="1" smtClean="0"/>
              <a:t>temporary</a:t>
            </a:r>
            <a:r>
              <a:rPr lang="fr-FR" dirty="0" smtClean="0"/>
              <a:t> clean room </a:t>
            </a:r>
            <a:r>
              <a:rPr lang="fr-FR" dirty="0" err="1" smtClean="0"/>
              <a:t>at</a:t>
            </a:r>
            <a:r>
              <a:rPr lang="fr-FR" dirty="0" smtClean="0"/>
              <a:t> CSNSM</a:t>
            </a:r>
          </a:p>
          <a:p>
            <a:pPr marL="285750" indent="-285750">
              <a:buFont typeface="Arial"/>
              <a:buChar char="•"/>
            </a:pPr>
            <a:r>
              <a:rPr lang="fr-FR" b="1" dirty="0" err="1"/>
              <a:t>C</a:t>
            </a:r>
            <a:r>
              <a:rPr lang="fr-FR" b="1" dirty="0" err="1" smtClean="0"/>
              <a:t>leaning</a:t>
            </a:r>
            <a:r>
              <a:rPr lang="fr-FR" b="1" dirty="0" smtClean="0"/>
              <a:t>, </a:t>
            </a:r>
            <a:r>
              <a:rPr lang="fr-FR" b="1" dirty="0" err="1" smtClean="0"/>
              <a:t>bonding</a:t>
            </a:r>
            <a:r>
              <a:rPr lang="fr-FR" b="1" dirty="0" smtClean="0"/>
              <a:t> and </a:t>
            </a:r>
            <a:r>
              <a:rPr lang="fr-FR" b="1" dirty="0" err="1" smtClean="0"/>
              <a:t>assembly</a:t>
            </a:r>
            <a:r>
              <a:rPr lang="fr-FR" dirty="0" smtClean="0"/>
              <a:t>: </a:t>
            </a:r>
            <a:r>
              <a:rPr lang="fr-FR" dirty="0" err="1"/>
              <a:t>performed</a:t>
            </a:r>
            <a:r>
              <a:rPr lang="fr-FR" dirty="0"/>
              <a:t> in a </a:t>
            </a:r>
            <a:r>
              <a:rPr lang="fr-FR" dirty="0" smtClean="0"/>
              <a:t>LAL  </a:t>
            </a:r>
            <a:r>
              <a:rPr lang="fr-FR" dirty="0"/>
              <a:t>clean room </a:t>
            </a:r>
            <a:r>
              <a:rPr lang="fr-FR" dirty="0" smtClean="0"/>
              <a:t>(class 1000 and 10)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46" y="3797300"/>
            <a:ext cx="3121670" cy="23749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64348" y="44624"/>
            <a:ext cx="88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Gluing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cleaning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bonding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assembly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11/12/2019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Claudia Nones – CUPID-Mo inauguration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723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37325</TotalTime>
  <Words>1924</Words>
  <Application>Microsoft Macintosh PowerPoint</Application>
  <PresentationFormat>Présentation à l'écran (4:3)</PresentationFormat>
  <Paragraphs>384</Paragraphs>
  <Slides>33</Slides>
  <Notes>6</Notes>
  <HiddenSlides>0</HiddenSlides>
  <MMClips>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Andrea</dc:creator>
  <cp:lastModifiedBy>cnones</cp:lastModifiedBy>
  <cp:revision>748</cp:revision>
  <dcterms:created xsi:type="dcterms:W3CDTF">2016-04-03T14:14:56Z</dcterms:created>
  <dcterms:modified xsi:type="dcterms:W3CDTF">2019-12-11T09:16:38Z</dcterms:modified>
</cp:coreProperties>
</file>