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302" r:id="rId3"/>
    <p:sldId id="382" r:id="rId4"/>
    <p:sldId id="385" r:id="rId5"/>
    <p:sldId id="383" r:id="rId6"/>
    <p:sldId id="386" r:id="rId7"/>
    <p:sldId id="384" r:id="rId8"/>
    <p:sldId id="387" r:id="rId9"/>
    <p:sldId id="388" r:id="rId10"/>
    <p:sldId id="391" r:id="rId11"/>
    <p:sldId id="390" r:id="rId12"/>
    <p:sldId id="389" r:id="rId13"/>
    <p:sldId id="395" r:id="rId14"/>
    <p:sldId id="392" r:id="rId15"/>
    <p:sldId id="394" r:id="rId16"/>
    <p:sldId id="396" r:id="rId17"/>
    <p:sldId id="393" r:id="rId18"/>
    <p:sldId id="397" r:id="rId19"/>
    <p:sldId id="399" r:id="rId20"/>
    <p:sldId id="400" r:id="rId21"/>
    <p:sldId id="398" r:id="rId22"/>
    <p:sldId id="403" r:id="rId23"/>
    <p:sldId id="402" r:id="rId24"/>
    <p:sldId id="401" r:id="rId25"/>
    <p:sldId id="405" r:id="rId26"/>
    <p:sldId id="406" r:id="rId27"/>
    <p:sldId id="407" r:id="rId28"/>
    <p:sldId id="408" r:id="rId29"/>
    <p:sldId id="409" r:id="rId30"/>
    <p:sldId id="410" r:id="rId31"/>
    <p:sldId id="411" r:id="rId32"/>
    <p:sldId id="328" r:id="rId33"/>
    <p:sldId id="356" r:id="rId34"/>
    <p:sldId id="413"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8" autoAdjust="0"/>
    <p:restoredTop sz="95597" autoAdjust="0"/>
  </p:normalViewPr>
  <p:slideViewPr>
    <p:cSldViewPr>
      <p:cViewPr varScale="1">
        <p:scale>
          <a:sx n="118" d="100"/>
          <a:sy n="118" d="100"/>
        </p:scale>
        <p:origin x="557" y="86"/>
      </p:cViewPr>
      <p:guideLst>
        <p:guide orient="horz" pos="1620"/>
        <p:guide pos="2880"/>
      </p:guideLst>
    </p:cSldViewPr>
  </p:slideViewPr>
  <p:outlineViewPr>
    <p:cViewPr>
      <p:scale>
        <a:sx n="33" d="100"/>
        <a:sy n="33" d="100"/>
      </p:scale>
      <p:origin x="0" y="-4507"/>
    </p:cViewPr>
  </p:outlineViewPr>
  <p:notesTextViewPr>
    <p:cViewPr>
      <p:scale>
        <a:sx n="100" d="100"/>
        <a:sy n="100" d="100"/>
      </p:scale>
      <p:origin x="0" y="0"/>
    </p:cViewPr>
  </p:notesTextViewPr>
  <p:sorterViewPr>
    <p:cViewPr>
      <p:scale>
        <a:sx n="100" d="100"/>
        <a:sy n="100" d="100"/>
      </p:scale>
      <p:origin x="0" y="-4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7FFB8F-AB1B-4F1C-A027-48FFA31DC78F}" type="datetimeFigureOut">
              <a:rPr lang="en-GB" smtClean="0"/>
              <a:t>11/12/2019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smtClean="0"/>
              <a:t>Stefano Pirro NDM2018 Daejeon</a:t>
            </a: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F80C0A-93A9-4040-A8F1-47C910354330}" type="slidenum">
              <a:rPr lang="en-GB" smtClean="0"/>
              <a:t>‹N›</a:t>
            </a:fld>
            <a:endParaRPr lang="en-GB"/>
          </a:p>
        </p:txBody>
      </p:sp>
    </p:spTree>
    <p:extLst>
      <p:ext uri="{BB962C8B-B14F-4D97-AF65-F5344CB8AC3E}">
        <p14:creationId xmlns:p14="http://schemas.microsoft.com/office/powerpoint/2010/main" val="34576070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F39F9-10BB-48B6-9B55-B3B4C5C5FCFD}" type="datetimeFigureOut">
              <a:rPr lang="it-IT" smtClean="0"/>
              <a:t>11/12/2019</a:t>
            </a:fld>
            <a:endParaRPr lang="it-I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it-IT" smtClean="0"/>
              <a:t>Stefano Pirro NDM2018 Daejeon</a:t>
            </a:r>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0FAAA-F75F-404E-8366-1B2D01289784}" type="slidenum">
              <a:rPr lang="it-IT" smtClean="0"/>
              <a:t>‹N›</a:t>
            </a:fld>
            <a:endParaRPr lang="it-IT"/>
          </a:p>
        </p:txBody>
      </p:sp>
    </p:spTree>
    <p:extLst>
      <p:ext uri="{BB962C8B-B14F-4D97-AF65-F5344CB8AC3E}">
        <p14:creationId xmlns:p14="http://schemas.microsoft.com/office/powerpoint/2010/main" val="312730844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10"/>
          </p:nvPr>
        </p:nvSpPr>
        <p:spPr/>
        <p:txBody>
          <a:bodyPr/>
          <a:lstStyle/>
          <a:p>
            <a:r>
              <a:rPr lang="it-IT" smtClean="0"/>
              <a:t>Stefano Pirro NDM2018 Daejeon</a:t>
            </a:r>
            <a:endParaRPr lang="it-IT"/>
          </a:p>
        </p:txBody>
      </p:sp>
      <p:sp>
        <p:nvSpPr>
          <p:cNvPr id="5" name="Segnaposto numero diapositiva 4"/>
          <p:cNvSpPr>
            <a:spLocks noGrp="1"/>
          </p:cNvSpPr>
          <p:nvPr>
            <p:ph type="sldNum" sz="quarter" idx="11"/>
          </p:nvPr>
        </p:nvSpPr>
        <p:spPr/>
        <p:txBody>
          <a:bodyPr/>
          <a:lstStyle/>
          <a:p>
            <a:fld id="{C1D0FAAA-F75F-404E-8366-1B2D01289784}" type="slidenum">
              <a:rPr lang="it-IT" smtClean="0"/>
              <a:t>1</a:t>
            </a:fld>
            <a:endParaRPr lang="it-IT"/>
          </a:p>
        </p:txBody>
      </p:sp>
    </p:spTree>
    <p:extLst>
      <p:ext uri="{BB962C8B-B14F-4D97-AF65-F5344CB8AC3E}">
        <p14:creationId xmlns:p14="http://schemas.microsoft.com/office/powerpoint/2010/main" val="258278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piè di pagina 3"/>
          <p:cNvSpPr>
            <a:spLocks noGrp="1"/>
          </p:cNvSpPr>
          <p:nvPr>
            <p:ph type="ftr" sz="quarter" idx="10"/>
          </p:nvPr>
        </p:nvSpPr>
        <p:spPr/>
        <p:txBody>
          <a:bodyPr/>
          <a:lstStyle/>
          <a:p>
            <a:r>
              <a:rPr lang="it-IT" smtClean="0"/>
              <a:t>Stefano Pirro NDM2018 Daejeon</a:t>
            </a:r>
            <a:endParaRPr lang="it-IT"/>
          </a:p>
        </p:txBody>
      </p:sp>
      <p:sp>
        <p:nvSpPr>
          <p:cNvPr id="5" name="Segnaposto numero diapositiva 4"/>
          <p:cNvSpPr>
            <a:spLocks noGrp="1"/>
          </p:cNvSpPr>
          <p:nvPr>
            <p:ph type="sldNum" sz="quarter" idx="11"/>
          </p:nvPr>
        </p:nvSpPr>
        <p:spPr/>
        <p:txBody>
          <a:bodyPr/>
          <a:lstStyle/>
          <a:p>
            <a:fld id="{C1D0FAAA-F75F-404E-8366-1B2D01289784}" type="slidenum">
              <a:rPr lang="it-IT" smtClean="0"/>
              <a:t>8</a:t>
            </a:fld>
            <a:endParaRPr lang="it-IT"/>
          </a:p>
        </p:txBody>
      </p:sp>
    </p:spTree>
    <p:extLst>
      <p:ext uri="{BB962C8B-B14F-4D97-AF65-F5344CB8AC3E}">
        <p14:creationId xmlns:p14="http://schemas.microsoft.com/office/powerpoint/2010/main" val="384927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DE101A-5CEE-4A31-B8FD-B2759C293A3A}" type="datetime1">
              <a:rPr lang="en-US" smtClean="0"/>
              <a:t>12/11/2019</a:t>
            </a:fld>
            <a:endParaRPr lang="en-US"/>
          </a:p>
        </p:txBody>
      </p:sp>
      <p:sp>
        <p:nvSpPr>
          <p:cNvPr id="5" name="Footer Placeholder 4"/>
          <p:cNvSpPr>
            <a:spLocks noGrp="1"/>
          </p:cNvSpPr>
          <p:nvPr>
            <p:ph type="ftr" sz="quarter" idx="11"/>
          </p:nvPr>
        </p:nvSpPr>
        <p:spPr/>
        <p:txBody>
          <a:bodyPr/>
          <a:lstStyle/>
          <a:p>
            <a:r>
              <a:rPr lang="en-US" dirty="0" smtClean="0"/>
              <a:t>Stefano Pirro LTD-18 Milano July 23 2019</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F57C5-9BA9-4FBD-A96A-0FD88018506D}" type="datetime1">
              <a:rPr lang="en-US" smtClean="0"/>
              <a:t>12/11/2019</a:t>
            </a:fld>
            <a:endParaRPr lang="en-US"/>
          </a:p>
        </p:txBody>
      </p:sp>
      <p:sp>
        <p:nvSpPr>
          <p:cNvPr id="5" name="Footer Placeholder 4"/>
          <p:cNvSpPr>
            <a:spLocks noGrp="1"/>
          </p:cNvSpPr>
          <p:nvPr>
            <p:ph type="ftr" sz="quarter" idx="11"/>
          </p:nvPr>
        </p:nvSpPr>
        <p:spPr/>
        <p:txBody>
          <a:bodyPr/>
          <a:lstStyle/>
          <a:p>
            <a:r>
              <a:rPr lang="en-US" smtClean="0"/>
              <a:t>Stefano Pirro NDM 2018 Daejeon July 3 2018</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2F2EC-2B01-4097-93B3-8984D5AE7297}" type="datetime1">
              <a:rPr lang="en-US" smtClean="0"/>
              <a:t>12/11/2019</a:t>
            </a:fld>
            <a:endParaRPr lang="en-US"/>
          </a:p>
        </p:txBody>
      </p:sp>
      <p:sp>
        <p:nvSpPr>
          <p:cNvPr id="5" name="Footer Placeholder 4"/>
          <p:cNvSpPr>
            <a:spLocks noGrp="1"/>
          </p:cNvSpPr>
          <p:nvPr>
            <p:ph type="ftr" sz="quarter" idx="11"/>
          </p:nvPr>
        </p:nvSpPr>
        <p:spPr/>
        <p:txBody>
          <a:bodyPr/>
          <a:lstStyle/>
          <a:p>
            <a:r>
              <a:rPr lang="en-US" smtClean="0"/>
              <a:t>Stefano Pirro NDM 2018 Daejeon July 3 2018</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75368" y="4896937"/>
            <a:ext cx="2819400" cy="259557"/>
          </a:xfrm>
        </p:spPr>
        <p:txBody>
          <a:bodyPr/>
          <a:lstStyle>
            <a:lvl1pPr>
              <a:defRPr sz="1000"/>
            </a:lvl1pPr>
          </a:lstStyle>
          <a:p>
            <a:r>
              <a:rPr lang="en-US" dirty="0" smtClean="0"/>
              <a:t>Stefano Pirro LTD-18 Milano July 23 2019</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36B66-4A58-477C-A49E-5720B79EFF99}" type="datetime1">
              <a:rPr lang="en-US" smtClean="0"/>
              <a:t>12/11/2019</a:t>
            </a:fld>
            <a:endParaRPr lang="en-US"/>
          </a:p>
        </p:txBody>
      </p:sp>
      <p:sp>
        <p:nvSpPr>
          <p:cNvPr id="5" name="Footer Placeholder 4"/>
          <p:cNvSpPr>
            <a:spLocks noGrp="1"/>
          </p:cNvSpPr>
          <p:nvPr>
            <p:ph type="ftr" sz="quarter" idx="11"/>
          </p:nvPr>
        </p:nvSpPr>
        <p:spPr/>
        <p:txBody>
          <a:bodyPr/>
          <a:lstStyle/>
          <a:p>
            <a:r>
              <a:rPr lang="en-US" smtClean="0"/>
              <a:t>Stefano Pirro NDM 2018 Daejeon July 3 2018</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BCD887-2311-4555-97D0-5769F6BBBA32}" type="datetime1">
              <a:rPr lang="en-US" smtClean="0"/>
              <a:t>12/11/2019</a:t>
            </a:fld>
            <a:endParaRPr lang="en-US"/>
          </a:p>
        </p:txBody>
      </p:sp>
      <p:sp>
        <p:nvSpPr>
          <p:cNvPr id="6" name="Footer Placeholder 5"/>
          <p:cNvSpPr>
            <a:spLocks noGrp="1"/>
          </p:cNvSpPr>
          <p:nvPr>
            <p:ph type="ftr" sz="quarter" idx="11"/>
          </p:nvPr>
        </p:nvSpPr>
        <p:spPr/>
        <p:txBody>
          <a:bodyPr/>
          <a:lstStyle/>
          <a:p>
            <a:r>
              <a:rPr lang="en-US" smtClean="0"/>
              <a:t>Stefano Pirro NDM 2018 Daejeon July 3 2018</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61B67-9865-4453-AC0B-EA730E6740A3}" type="datetime1">
              <a:rPr lang="en-US" smtClean="0"/>
              <a:t>12/11/2019</a:t>
            </a:fld>
            <a:endParaRPr lang="en-US"/>
          </a:p>
        </p:txBody>
      </p:sp>
      <p:sp>
        <p:nvSpPr>
          <p:cNvPr id="8" name="Footer Placeholder 7"/>
          <p:cNvSpPr>
            <a:spLocks noGrp="1"/>
          </p:cNvSpPr>
          <p:nvPr>
            <p:ph type="ftr" sz="quarter" idx="11"/>
          </p:nvPr>
        </p:nvSpPr>
        <p:spPr/>
        <p:txBody>
          <a:bodyPr/>
          <a:lstStyle/>
          <a:p>
            <a:r>
              <a:rPr lang="en-US" smtClean="0"/>
              <a:t>Stefano Pirro NDM 2018 Daejeon July 3 2018</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C7247-6D47-4276-8392-0B3F75B4165A}" type="datetime1">
              <a:rPr lang="en-US" smtClean="0"/>
              <a:t>12/11/2019</a:t>
            </a:fld>
            <a:endParaRPr lang="en-US"/>
          </a:p>
        </p:txBody>
      </p:sp>
      <p:sp>
        <p:nvSpPr>
          <p:cNvPr id="4" name="Footer Placeholder 3"/>
          <p:cNvSpPr>
            <a:spLocks noGrp="1"/>
          </p:cNvSpPr>
          <p:nvPr>
            <p:ph type="ftr" sz="quarter" idx="11"/>
          </p:nvPr>
        </p:nvSpPr>
        <p:spPr/>
        <p:txBody>
          <a:bodyPr/>
          <a:lstStyle/>
          <a:p>
            <a:r>
              <a:rPr lang="en-US" smtClean="0"/>
              <a:t>Stefano Pirro NDM 2018 Daejeon July 3 2018</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88EE6-196D-4174-8BE3-043D9896D3DB}" type="datetime1">
              <a:rPr lang="en-US" smtClean="0"/>
              <a:t>12/11/2019</a:t>
            </a:fld>
            <a:endParaRPr lang="en-US"/>
          </a:p>
        </p:txBody>
      </p:sp>
      <p:sp>
        <p:nvSpPr>
          <p:cNvPr id="3" name="Footer Placeholder 2"/>
          <p:cNvSpPr>
            <a:spLocks noGrp="1"/>
          </p:cNvSpPr>
          <p:nvPr>
            <p:ph type="ftr" sz="quarter" idx="11"/>
          </p:nvPr>
        </p:nvSpPr>
        <p:spPr/>
        <p:txBody>
          <a:bodyPr/>
          <a:lstStyle/>
          <a:p>
            <a:r>
              <a:rPr lang="en-US" smtClean="0"/>
              <a:t>Stefano Pirro NDM 2018 Daejeon July 3 2018</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52E40-3A82-42CA-8A58-8AE6025C55C3}" type="datetime1">
              <a:rPr lang="en-US" smtClean="0"/>
              <a:t>12/11/2019</a:t>
            </a:fld>
            <a:endParaRPr lang="en-US"/>
          </a:p>
        </p:txBody>
      </p:sp>
      <p:sp>
        <p:nvSpPr>
          <p:cNvPr id="6" name="Footer Placeholder 5"/>
          <p:cNvSpPr>
            <a:spLocks noGrp="1"/>
          </p:cNvSpPr>
          <p:nvPr>
            <p:ph type="ftr" sz="quarter" idx="11"/>
          </p:nvPr>
        </p:nvSpPr>
        <p:spPr/>
        <p:txBody>
          <a:bodyPr/>
          <a:lstStyle/>
          <a:p>
            <a:r>
              <a:rPr lang="en-US" smtClean="0"/>
              <a:t>Stefano Pirro NDM 2018 Daejeon July 3 2018</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ADC055-6DA8-423A-AF1D-8D7DFF8EA2EB}" type="datetime1">
              <a:rPr lang="en-US" smtClean="0"/>
              <a:t>12/11/2019</a:t>
            </a:fld>
            <a:endParaRPr lang="en-US"/>
          </a:p>
        </p:txBody>
      </p:sp>
      <p:sp>
        <p:nvSpPr>
          <p:cNvPr id="6" name="Footer Placeholder 5"/>
          <p:cNvSpPr>
            <a:spLocks noGrp="1"/>
          </p:cNvSpPr>
          <p:nvPr>
            <p:ph type="ftr" sz="quarter" idx="11"/>
          </p:nvPr>
        </p:nvSpPr>
        <p:spPr/>
        <p:txBody>
          <a:bodyPr/>
          <a:lstStyle/>
          <a:p>
            <a:r>
              <a:rPr lang="en-US" smtClean="0"/>
              <a:t>Stefano Pirro NDM 2018 Daejeon July 3 2018</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484B88-8ABD-4FA8-B559-3C2ADA777C5A}" type="datetime1">
              <a:rPr lang="en-US" smtClean="0"/>
              <a:t>12/11/2019</a:t>
            </a:fld>
            <a:endParaRPr lang="en-US"/>
          </a:p>
        </p:txBody>
      </p:sp>
      <p:sp>
        <p:nvSpPr>
          <p:cNvPr id="5" name="Footer Placeholder 4"/>
          <p:cNvSpPr>
            <a:spLocks noGrp="1"/>
          </p:cNvSpPr>
          <p:nvPr>
            <p:ph type="ftr" sz="quarter" idx="3"/>
          </p:nvPr>
        </p:nvSpPr>
        <p:spPr>
          <a:xfrm>
            <a:off x="3124200" y="4781550"/>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Stefano Pirro LTD-18 Milano July 23 2019</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88/1748-0221/7/01/P01020"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20https:/doi.org/10.1016/j.nima.2019.04.07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s://web.infn.it/lucifer/"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eb.infn.it/lucifer/" TargetMode="External"/><Relationship Id="rId3" Type="http://schemas.openxmlformats.org/officeDocument/2006/relationships/image" Target="../media/image70.jpeg"/><Relationship Id="rId7" Type="http://schemas.openxmlformats.org/officeDocument/2006/relationships/image" Target="../media/image67.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dx.doi.org/10.1155/2013/23797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arxiv.org/abs/1504.03599" TargetMode="External"/><Relationship Id="rId7" Type="http://schemas.openxmlformats.org/officeDocument/2006/relationships/image" Target="../media/image78.emf"/><Relationship Id="rId2" Type="http://schemas.openxmlformats.org/officeDocument/2006/relationships/hyperlink" Target="http://arxiv.org/abs/1504.03612"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doi.org/10.1140/epjc/s10052-018-5896-8" TargetMode="Externa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4000" b="-4000"/>
          </a:stretch>
        </a:blipFill>
        <a:effectLst/>
      </p:bgPr>
    </p:bg>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306" y="2445437"/>
            <a:ext cx="1723094" cy="104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Lst>
        </p:spPr>
      </p:pic>
      <p:sp>
        <p:nvSpPr>
          <p:cNvPr id="8" name="Text Box 2"/>
          <p:cNvSpPr txBox="1">
            <a:spLocks noChangeArrowheads="1"/>
          </p:cNvSpPr>
          <p:nvPr/>
        </p:nvSpPr>
        <p:spPr bwMode="auto">
          <a:xfrm>
            <a:off x="1524000" y="2019240"/>
            <a:ext cx="6119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2000" b="1" i="1" dirty="0">
                <a:latin typeface="Comic Sans MS" pitchFamily="66" charset="0"/>
              </a:rPr>
              <a:t>Stefano Pirro – </a:t>
            </a:r>
            <a:r>
              <a:rPr lang="en-GB" altLang="en-US" sz="2000" b="1" i="1" dirty="0" smtClean="0">
                <a:latin typeface="Comic Sans MS" pitchFamily="66" charset="0"/>
              </a:rPr>
              <a:t>INFN-LNGS</a:t>
            </a:r>
            <a:endParaRPr lang="en-GB" altLang="en-US" sz="2000" b="1" i="1" dirty="0">
              <a:latin typeface="Comic Sans MS" pitchFamily="66" charset="0"/>
            </a:endParaRPr>
          </a:p>
        </p:txBody>
      </p:sp>
      <p:sp>
        <p:nvSpPr>
          <p:cNvPr id="7" name="Text Box 2"/>
          <p:cNvSpPr txBox="1">
            <a:spLocks noChangeArrowheads="1"/>
          </p:cNvSpPr>
          <p:nvPr/>
        </p:nvSpPr>
        <p:spPr bwMode="auto">
          <a:xfrm>
            <a:off x="1600200" y="1119485"/>
            <a:ext cx="708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US" sz="2400" b="1" i="1" dirty="0" smtClean="0">
                <a:latin typeface="Comic Sans MS" pitchFamily="66" charset="0"/>
              </a:rPr>
              <a:t>Scintillating Bolometers, some history…..</a:t>
            </a:r>
            <a:r>
              <a:rPr lang="en-GB" altLang="en-US" sz="1400" b="1" i="1" dirty="0" smtClean="0">
                <a:latin typeface="Comic Sans MS" pitchFamily="66" charset="0"/>
              </a:rPr>
              <a:t> </a:t>
            </a:r>
            <a:endParaRPr lang="en-GB" altLang="en-US" sz="2400" b="1" i="1" dirty="0" smtClean="0">
              <a:latin typeface="Comic Sans MS" pitchFamily="66" charset="0"/>
            </a:endParaRPr>
          </a:p>
        </p:txBody>
      </p:sp>
      <p:pic>
        <p:nvPicPr>
          <p:cNvPr id="2" name="Immagine 1"/>
          <p:cNvPicPr>
            <a:picLocks noChangeAspect="1"/>
          </p:cNvPicPr>
          <p:nvPr/>
        </p:nvPicPr>
        <p:blipFill>
          <a:blip r:embed="rId5"/>
          <a:stretch>
            <a:fillRect/>
          </a:stretch>
        </p:blipFill>
        <p:spPr>
          <a:xfrm>
            <a:off x="-1525" y="4152638"/>
            <a:ext cx="1830325" cy="1009911"/>
          </a:xfrm>
          <a:prstGeom prst="rect">
            <a:avLst/>
          </a:prstGeom>
        </p:spPr>
      </p:pic>
      <p:sp>
        <p:nvSpPr>
          <p:cNvPr id="9" name="Text Box 2"/>
          <p:cNvSpPr txBox="1">
            <a:spLocks noChangeArrowheads="1"/>
          </p:cNvSpPr>
          <p:nvPr/>
        </p:nvSpPr>
        <p:spPr bwMode="auto">
          <a:xfrm>
            <a:off x="2076720" y="4804946"/>
            <a:ext cx="51622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1600" i="1" dirty="0" smtClean="0">
                <a:latin typeface="Comic Sans MS" pitchFamily="66" charset="0"/>
              </a:rPr>
              <a:t>CUPID-Mo Inauguration, </a:t>
            </a:r>
            <a:r>
              <a:rPr lang="en-GB" altLang="en-US" sz="1600" i="1" dirty="0" err="1" smtClean="0">
                <a:latin typeface="Comic Sans MS" pitchFamily="66" charset="0"/>
              </a:rPr>
              <a:t>Forneaux</a:t>
            </a:r>
            <a:r>
              <a:rPr lang="en-GB" altLang="en-US" sz="1600" i="1" dirty="0" smtClean="0">
                <a:latin typeface="Comic Sans MS" pitchFamily="66" charset="0"/>
              </a:rPr>
              <a:t> 11-12 Dec 2019</a:t>
            </a:r>
            <a:endParaRPr lang="en-GB" altLang="en-US" sz="1600" i="1" dirty="0">
              <a:latin typeface="Comic Sans MS" pitchFamily="66" charset="0"/>
            </a:endParaRPr>
          </a:p>
        </p:txBody>
      </p:sp>
      <p:pic>
        <p:nvPicPr>
          <p:cNvPr id="10" name="Immagine 9"/>
          <p:cNvPicPr>
            <a:picLocks noChangeAspect="1"/>
          </p:cNvPicPr>
          <p:nvPr/>
        </p:nvPicPr>
        <p:blipFill>
          <a:blip r:embed="rId5"/>
          <a:stretch>
            <a:fillRect/>
          </a:stretch>
        </p:blipFill>
        <p:spPr>
          <a:xfrm>
            <a:off x="7313675" y="4133589"/>
            <a:ext cx="1830325" cy="1009911"/>
          </a:xfrm>
          <a:prstGeom prst="rect">
            <a:avLst/>
          </a:prstGeom>
        </p:spPr>
      </p:pic>
    </p:spTree>
    <p:extLst>
      <p:ext uri="{BB962C8B-B14F-4D97-AF65-F5344CB8AC3E}">
        <p14:creationId xmlns:p14="http://schemas.microsoft.com/office/powerpoint/2010/main" val="3250504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0975" y="-19050"/>
            <a:ext cx="9136061"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Rosebud Experiment first underground measurement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3" name="Immagine 2"/>
          <p:cNvPicPr>
            <a:picLocks noChangeAspect="1"/>
          </p:cNvPicPr>
          <p:nvPr/>
        </p:nvPicPr>
        <p:blipFill>
          <a:blip r:embed="rId2"/>
          <a:stretch>
            <a:fillRect/>
          </a:stretch>
        </p:blipFill>
        <p:spPr>
          <a:xfrm rot="16200000">
            <a:off x="-203263" y="2317814"/>
            <a:ext cx="4276694" cy="1126966"/>
          </a:xfrm>
          <a:prstGeom prst="rect">
            <a:avLst/>
          </a:prstGeom>
          <a:ln w="38100">
            <a:solidFill>
              <a:srgbClr val="FF0000"/>
            </a:solidFill>
          </a:ln>
          <a:effectLst/>
        </p:spPr>
      </p:pic>
      <p:pic>
        <p:nvPicPr>
          <p:cNvPr id="4" name="Immagine 3"/>
          <p:cNvPicPr>
            <a:picLocks noChangeAspect="1"/>
          </p:cNvPicPr>
          <p:nvPr/>
        </p:nvPicPr>
        <p:blipFill>
          <a:blip r:embed="rId3"/>
          <a:stretch>
            <a:fillRect/>
          </a:stretch>
        </p:blipFill>
        <p:spPr>
          <a:xfrm>
            <a:off x="30975" y="438150"/>
            <a:ext cx="1188225" cy="4706588"/>
          </a:xfrm>
          <a:prstGeom prst="rect">
            <a:avLst/>
          </a:prstGeom>
        </p:spPr>
      </p:pic>
      <p:sp>
        <p:nvSpPr>
          <p:cNvPr id="5" name="CasellaDiTesto 4"/>
          <p:cNvSpPr txBox="1"/>
          <p:nvPr/>
        </p:nvSpPr>
        <p:spPr>
          <a:xfrm rot="16200000">
            <a:off x="1444369" y="1694478"/>
            <a:ext cx="2512226" cy="369332"/>
          </a:xfrm>
          <a:prstGeom prst="rect">
            <a:avLst/>
          </a:prstGeom>
          <a:noFill/>
        </p:spPr>
        <p:txBody>
          <a:bodyPr wrap="none" rtlCol="0">
            <a:spAutoFit/>
          </a:bodyPr>
          <a:lstStyle/>
          <a:p>
            <a:r>
              <a:rPr lang="it-IT" dirty="0" smtClean="0"/>
              <a:t>Al</a:t>
            </a:r>
            <a:r>
              <a:rPr lang="it-IT" baseline="-25000" dirty="0" smtClean="0"/>
              <a:t>2</a:t>
            </a:r>
            <a:r>
              <a:rPr lang="it-IT" dirty="0" smtClean="0"/>
              <a:t>O</a:t>
            </a:r>
            <a:r>
              <a:rPr lang="it-IT" baseline="-25000" dirty="0" smtClean="0"/>
              <a:t>3</a:t>
            </a:r>
            <a:r>
              <a:rPr lang="it-IT" dirty="0" smtClean="0"/>
              <a:t> + BGO </a:t>
            </a:r>
            <a:r>
              <a:rPr lang="it-IT" dirty="0" err="1" smtClean="0"/>
              <a:t>crystals</a:t>
            </a:r>
            <a:r>
              <a:rPr lang="it-IT" dirty="0" smtClean="0"/>
              <a:t> </a:t>
            </a:r>
            <a:endParaRPr lang="en-GB" dirty="0" smtClean="0"/>
          </a:p>
        </p:txBody>
      </p:sp>
      <p:cxnSp>
        <p:nvCxnSpPr>
          <p:cNvPr id="9" name="Connettore 2 8"/>
          <p:cNvCxnSpPr/>
          <p:nvPr/>
        </p:nvCxnSpPr>
        <p:spPr>
          <a:xfrm flipV="1">
            <a:off x="609600" y="2782066"/>
            <a:ext cx="762001" cy="897244"/>
          </a:xfrm>
          <a:prstGeom prst="straightConnector1">
            <a:avLst/>
          </a:prstGeom>
          <a:ln w="349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4"/>
          <a:stretch>
            <a:fillRect/>
          </a:stretch>
        </p:blipFill>
        <p:spPr>
          <a:xfrm>
            <a:off x="5713546" y="548905"/>
            <a:ext cx="3430453" cy="2327645"/>
          </a:xfrm>
          <a:prstGeom prst="rect">
            <a:avLst/>
          </a:prstGeom>
        </p:spPr>
      </p:pic>
      <p:pic>
        <p:nvPicPr>
          <p:cNvPr id="13" name="Immagine 12"/>
          <p:cNvPicPr>
            <a:picLocks noChangeAspect="1"/>
          </p:cNvPicPr>
          <p:nvPr/>
        </p:nvPicPr>
        <p:blipFill>
          <a:blip r:embed="rId5"/>
          <a:stretch>
            <a:fillRect/>
          </a:stretch>
        </p:blipFill>
        <p:spPr>
          <a:xfrm>
            <a:off x="3079244" y="521882"/>
            <a:ext cx="2786703" cy="2664102"/>
          </a:xfrm>
          <a:prstGeom prst="rect">
            <a:avLst/>
          </a:prstGeom>
        </p:spPr>
      </p:pic>
      <p:pic>
        <p:nvPicPr>
          <p:cNvPr id="15" name="Immagine 14"/>
          <p:cNvPicPr>
            <a:picLocks noChangeAspect="1"/>
          </p:cNvPicPr>
          <p:nvPr/>
        </p:nvPicPr>
        <p:blipFill>
          <a:blip r:embed="rId6"/>
          <a:stretch>
            <a:fillRect/>
          </a:stretch>
        </p:blipFill>
        <p:spPr>
          <a:xfrm>
            <a:off x="6230056" y="3201150"/>
            <a:ext cx="2913944" cy="1732800"/>
          </a:xfrm>
          <a:prstGeom prst="rect">
            <a:avLst/>
          </a:prstGeom>
        </p:spPr>
      </p:pic>
      <p:pic>
        <p:nvPicPr>
          <p:cNvPr id="16" name="Immagine 15"/>
          <p:cNvPicPr>
            <a:picLocks noChangeAspect="1"/>
          </p:cNvPicPr>
          <p:nvPr/>
        </p:nvPicPr>
        <p:blipFill>
          <a:blip r:embed="rId7"/>
          <a:stretch>
            <a:fillRect/>
          </a:stretch>
        </p:blipFill>
        <p:spPr>
          <a:xfrm>
            <a:off x="2917046" y="3220539"/>
            <a:ext cx="3140841" cy="1822742"/>
          </a:xfrm>
          <a:prstGeom prst="rect">
            <a:avLst/>
          </a:prstGeom>
        </p:spPr>
      </p:pic>
    </p:spTree>
    <p:extLst>
      <p:ext uri="{BB962C8B-B14F-4D97-AF65-F5344CB8AC3E}">
        <p14:creationId xmlns:p14="http://schemas.microsoft.com/office/powerpoint/2010/main" val="477669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CRESST: the “top” of the technique</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5" name="Immagine 4"/>
          <p:cNvPicPr>
            <a:picLocks noChangeAspect="1"/>
          </p:cNvPicPr>
          <p:nvPr/>
        </p:nvPicPr>
        <p:blipFill>
          <a:blip r:embed="rId2"/>
          <a:stretch>
            <a:fillRect/>
          </a:stretch>
        </p:blipFill>
        <p:spPr>
          <a:xfrm>
            <a:off x="5867400" y="590550"/>
            <a:ext cx="3207030" cy="2667000"/>
          </a:xfrm>
          <a:prstGeom prst="rect">
            <a:avLst/>
          </a:prstGeom>
        </p:spPr>
      </p:pic>
      <p:pic>
        <p:nvPicPr>
          <p:cNvPr id="8" name="Immagine 7"/>
          <p:cNvPicPr>
            <a:picLocks noChangeAspect="1"/>
          </p:cNvPicPr>
          <p:nvPr/>
        </p:nvPicPr>
        <p:blipFill>
          <a:blip r:embed="rId3"/>
          <a:stretch>
            <a:fillRect/>
          </a:stretch>
        </p:blipFill>
        <p:spPr>
          <a:xfrm>
            <a:off x="3124200" y="2962828"/>
            <a:ext cx="2690194" cy="2122638"/>
          </a:xfrm>
          <a:prstGeom prst="rect">
            <a:avLst/>
          </a:prstGeom>
        </p:spPr>
      </p:pic>
      <p:pic>
        <p:nvPicPr>
          <p:cNvPr id="9" name="Immagine 8"/>
          <p:cNvPicPr>
            <a:picLocks noChangeAspect="1"/>
          </p:cNvPicPr>
          <p:nvPr/>
        </p:nvPicPr>
        <p:blipFill>
          <a:blip r:embed="rId4"/>
          <a:stretch>
            <a:fillRect/>
          </a:stretch>
        </p:blipFill>
        <p:spPr>
          <a:xfrm>
            <a:off x="228600" y="608714"/>
            <a:ext cx="5944388" cy="2395400"/>
          </a:xfrm>
          <a:prstGeom prst="rect">
            <a:avLst/>
          </a:prstGeom>
        </p:spPr>
      </p:pic>
      <p:pic>
        <p:nvPicPr>
          <p:cNvPr id="7" name="Immagine 6"/>
          <p:cNvPicPr>
            <a:picLocks noChangeAspect="1"/>
          </p:cNvPicPr>
          <p:nvPr/>
        </p:nvPicPr>
        <p:blipFill>
          <a:blip r:embed="rId5"/>
          <a:stretch>
            <a:fillRect/>
          </a:stretch>
        </p:blipFill>
        <p:spPr>
          <a:xfrm>
            <a:off x="35440" y="2876550"/>
            <a:ext cx="2211844" cy="2266950"/>
          </a:xfrm>
          <a:prstGeom prst="rect">
            <a:avLst/>
          </a:prstGeom>
        </p:spPr>
      </p:pic>
      <p:sp>
        <p:nvSpPr>
          <p:cNvPr id="10" name="CasellaDiTesto 9"/>
          <p:cNvSpPr txBox="1"/>
          <p:nvPr/>
        </p:nvSpPr>
        <p:spPr>
          <a:xfrm>
            <a:off x="4038600" y="3257550"/>
            <a:ext cx="1564852" cy="369332"/>
          </a:xfrm>
          <a:prstGeom prst="rect">
            <a:avLst/>
          </a:prstGeom>
          <a:noFill/>
        </p:spPr>
        <p:txBody>
          <a:bodyPr wrap="none" rtlCol="0">
            <a:spAutoFit/>
          </a:bodyPr>
          <a:lstStyle/>
          <a:p>
            <a:r>
              <a:rPr lang="en-GB" dirty="0" smtClean="0">
                <a:sym typeface="Symbol" panose="05050102010706020507" pitchFamily="18" charset="2"/>
              </a:rPr>
              <a:t>(E) </a:t>
            </a:r>
            <a:r>
              <a:rPr lang="en-GB" dirty="0" smtClean="0">
                <a:latin typeface="Leelawadee" panose="020B0502040204020203" pitchFamily="34" charset="-34"/>
                <a:cs typeface="Leelawadee" panose="020B0502040204020203" pitchFamily="34" charset="-34"/>
                <a:sym typeface="Symbol" panose="05050102010706020507" pitchFamily="18" charset="2"/>
              </a:rPr>
              <a:t>~5 eV !!!</a:t>
            </a:r>
            <a:endParaRPr lang="en-GB" dirty="0" smtClean="0"/>
          </a:p>
        </p:txBody>
      </p:sp>
      <p:sp>
        <p:nvSpPr>
          <p:cNvPr id="12" name="Ovale 11"/>
          <p:cNvSpPr/>
          <p:nvPr/>
        </p:nvSpPr>
        <p:spPr bwMode="auto">
          <a:xfrm>
            <a:off x="3027750" y="1200150"/>
            <a:ext cx="553650"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pic>
        <p:nvPicPr>
          <p:cNvPr id="11" name="Immagine 10"/>
          <p:cNvPicPr>
            <a:picLocks noChangeAspect="1"/>
          </p:cNvPicPr>
          <p:nvPr/>
        </p:nvPicPr>
        <p:blipFill>
          <a:blip r:embed="rId6"/>
          <a:stretch>
            <a:fillRect/>
          </a:stretch>
        </p:blipFill>
        <p:spPr>
          <a:xfrm>
            <a:off x="6312793" y="3278542"/>
            <a:ext cx="2753238" cy="1850336"/>
          </a:xfrm>
          <a:prstGeom prst="rect">
            <a:avLst/>
          </a:prstGeom>
        </p:spPr>
      </p:pic>
    </p:spTree>
    <p:extLst>
      <p:ext uri="{BB962C8B-B14F-4D97-AF65-F5344CB8AC3E}">
        <p14:creationId xmlns:p14="http://schemas.microsoft.com/office/powerpoint/2010/main" val="1796857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From Dark Matter to Double Beta</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0" y="590550"/>
            <a:ext cx="8978740" cy="738664"/>
          </a:xfrm>
          <a:prstGeom prst="rect">
            <a:avLst/>
          </a:prstGeom>
          <a:noFill/>
        </p:spPr>
        <p:txBody>
          <a:bodyPr wrap="none" rtlCol="0">
            <a:spAutoFit/>
          </a:bodyPr>
          <a:lstStyle/>
          <a:p>
            <a:r>
              <a:rPr lang="en-US" sz="1400" dirty="0" smtClean="0"/>
              <a:t>The work started from the observation of the flat background above the 2615 </a:t>
            </a:r>
            <a:r>
              <a:rPr lang="en-US" sz="1400" dirty="0" err="1" smtClean="0"/>
              <a:t>keV</a:t>
            </a:r>
            <a:r>
              <a:rPr lang="en-US" sz="1400" dirty="0" smtClean="0"/>
              <a:t> </a:t>
            </a:r>
            <a:r>
              <a:rPr lang="en-US" sz="1400" baseline="30000" dirty="0" smtClean="0"/>
              <a:t>208</a:t>
            </a:r>
            <a:r>
              <a:rPr lang="en-US" sz="1400" dirty="0" smtClean="0"/>
              <a:t>Tl line that was clear in the</a:t>
            </a:r>
          </a:p>
          <a:p>
            <a:r>
              <a:rPr lang="en-US" sz="1400" dirty="0" err="1" smtClean="0"/>
              <a:t>MiBeta</a:t>
            </a:r>
            <a:r>
              <a:rPr lang="en-US" sz="1400" dirty="0" smtClean="0"/>
              <a:t> 20 detector (totaling 6.7 kg TeO</a:t>
            </a:r>
            <a:r>
              <a:rPr lang="en-US" sz="1400" baseline="-25000" dirty="0" smtClean="0"/>
              <a:t>2</a:t>
            </a:r>
            <a:r>
              <a:rPr lang="en-US" sz="1400" dirty="0" smtClean="0"/>
              <a:t>)  array (1997-2000). The “problem” became much more clear (and </a:t>
            </a:r>
          </a:p>
          <a:p>
            <a:r>
              <a:rPr lang="en-US" sz="1400" dirty="0"/>
              <a:t>t</a:t>
            </a:r>
            <a:r>
              <a:rPr lang="en-US" sz="1400" dirty="0" smtClean="0"/>
              <a:t>roublesome in CUORICINO)</a:t>
            </a:r>
          </a:p>
        </p:txBody>
      </p:sp>
      <p:sp>
        <p:nvSpPr>
          <p:cNvPr id="5" name="CasellaDiTesto 4"/>
          <p:cNvSpPr txBox="1"/>
          <p:nvPr/>
        </p:nvSpPr>
        <p:spPr>
          <a:xfrm>
            <a:off x="4473158" y="1428750"/>
            <a:ext cx="4442242" cy="307777"/>
          </a:xfrm>
          <a:prstGeom prst="rect">
            <a:avLst/>
          </a:prstGeom>
          <a:noFill/>
        </p:spPr>
        <p:txBody>
          <a:bodyPr wrap="none" rtlCol="0">
            <a:spAutoFit/>
          </a:bodyPr>
          <a:lstStyle/>
          <a:p>
            <a:r>
              <a:rPr lang="it-IT" sz="1400" dirty="0" smtClean="0"/>
              <a:t>The </a:t>
            </a:r>
            <a:r>
              <a:rPr lang="it-IT" sz="1400" dirty="0" err="1" smtClean="0"/>
              <a:t>amount</a:t>
            </a:r>
            <a:r>
              <a:rPr lang="it-IT" sz="1400" dirty="0" smtClean="0"/>
              <a:t> of </a:t>
            </a:r>
            <a:r>
              <a:rPr lang="it-IT" sz="1400" dirty="0" err="1" smtClean="0"/>
              <a:t>surface</a:t>
            </a:r>
            <a:r>
              <a:rPr lang="it-IT" sz="1400" dirty="0" smtClean="0"/>
              <a:t> </a:t>
            </a:r>
            <a:r>
              <a:rPr lang="it-IT" sz="1400" dirty="0" err="1" smtClean="0"/>
              <a:t>radioactivity</a:t>
            </a:r>
            <a:r>
              <a:rPr lang="it-IT" sz="1400" dirty="0" smtClean="0"/>
              <a:t> </a:t>
            </a:r>
            <a:r>
              <a:rPr lang="it-IT" sz="1400" dirty="0" err="1" smtClean="0"/>
              <a:t>is</a:t>
            </a:r>
            <a:r>
              <a:rPr lang="it-IT" sz="1400" dirty="0" smtClean="0"/>
              <a:t> </a:t>
            </a:r>
            <a:r>
              <a:rPr lang="it-IT" sz="1400" dirty="0" err="1" smtClean="0"/>
              <a:t>extremely</a:t>
            </a:r>
            <a:r>
              <a:rPr lang="it-IT" sz="1400" dirty="0" smtClean="0"/>
              <a:t> small</a:t>
            </a:r>
            <a:endParaRPr lang="en-GB" sz="1400" dirty="0" smtClean="0"/>
          </a:p>
        </p:txBody>
      </p:sp>
      <p:sp>
        <p:nvSpPr>
          <p:cNvPr id="6" name="Rettangolo 5"/>
          <p:cNvSpPr/>
          <p:nvPr/>
        </p:nvSpPr>
        <p:spPr>
          <a:xfrm>
            <a:off x="6005484" y="3449947"/>
            <a:ext cx="2167581" cy="369332"/>
          </a:xfrm>
          <a:prstGeom prst="rect">
            <a:avLst/>
          </a:prstGeom>
        </p:spPr>
        <p:txBody>
          <a:bodyPr wrap="none">
            <a:spAutoFit/>
          </a:bodyPr>
          <a:lstStyle/>
          <a:p>
            <a:r>
              <a:rPr lang="en-GB" dirty="0">
                <a:solidFill>
                  <a:srgbClr val="141414"/>
                </a:solidFill>
                <a:latin typeface="PT Sans"/>
              </a:rPr>
              <a:t>0.05 counts/hr/cm</a:t>
            </a:r>
            <a:r>
              <a:rPr lang="en-GB" baseline="30000" dirty="0">
                <a:solidFill>
                  <a:srgbClr val="141414"/>
                </a:solidFill>
                <a:latin typeface="PT Sans"/>
              </a:rPr>
              <a:t>2</a:t>
            </a:r>
            <a:r>
              <a:rPr lang="en-GB" dirty="0">
                <a:solidFill>
                  <a:srgbClr val="141414"/>
                </a:solidFill>
                <a:latin typeface="PT Sans"/>
              </a:rPr>
              <a:t> </a:t>
            </a:r>
            <a:endParaRPr lang="en-GB" dirty="0"/>
          </a:p>
        </p:txBody>
      </p:sp>
      <p:grpSp>
        <p:nvGrpSpPr>
          <p:cNvPr id="26" name="Gruppo 25"/>
          <p:cNvGrpSpPr/>
          <p:nvPr/>
        </p:nvGrpSpPr>
        <p:grpSpPr>
          <a:xfrm>
            <a:off x="0" y="1276350"/>
            <a:ext cx="8914115" cy="3276600"/>
            <a:chOff x="0" y="1352550"/>
            <a:chExt cx="8914115" cy="3276600"/>
          </a:xfrm>
        </p:grpSpPr>
        <p:pic>
          <p:nvPicPr>
            <p:cNvPr id="4" name="Immagine 3"/>
            <p:cNvPicPr>
              <a:picLocks noChangeAspect="1"/>
            </p:cNvPicPr>
            <p:nvPr/>
          </p:nvPicPr>
          <p:blipFill>
            <a:blip r:embed="rId2"/>
            <a:stretch>
              <a:fillRect/>
            </a:stretch>
          </p:blipFill>
          <p:spPr>
            <a:xfrm>
              <a:off x="0" y="1352550"/>
              <a:ext cx="4445855" cy="3276600"/>
            </a:xfrm>
            <a:prstGeom prst="rect">
              <a:avLst/>
            </a:prstGeom>
          </p:spPr>
        </p:pic>
        <p:sp>
          <p:nvSpPr>
            <p:cNvPr id="7" name="Text Box 7"/>
            <p:cNvSpPr txBox="1">
              <a:spLocks noChangeArrowheads="1"/>
            </p:cNvSpPr>
            <p:nvPr/>
          </p:nvSpPr>
          <p:spPr bwMode="auto">
            <a:xfrm>
              <a:off x="4429906" y="2038350"/>
              <a:ext cx="1359668" cy="307777"/>
            </a:xfrm>
            <a:prstGeom prst="rect">
              <a:avLst/>
            </a:prstGeom>
            <a:noFill/>
            <a:ln w="12700" algn="ctr">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663300"/>
                  </a:solidFill>
                </a:rPr>
                <a:t>0.2 c/</a:t>
              </a:r>
              <a:r>
                <a:rPr lang="en-US" altLang="en-US" sz="1400" dirty="0" err="1">
                  <a:solidFill>
                    <a:srgbClr val="663300"/>
                  </a:solidFill>
                </a:rPr>
                <a:t>keV</a:t>
              </a:r>
              <a:r>
                <a:rPr lang="en-US" altLang="en-US" sz="1400" dirty="0">
                  <a:solidFill>
                    <a:srgbClr val="663300"/>
                  </a:solidFill>
                </a:rPr>
                <a:t>/kg/y </a:t>
              </a:r>
            </a:p>
          </p:txBody>
        </p:sp>
        <p:grpSp>
          <p:nvGrpSpPr>
            <p:cNvPr id="8" name="Group 13"/>
            <p:cNvGrpSpPr>
              <a:grpSpLocks/>
            </p:cNvGrpSpPr>
            <p:nvPr/>
          </p:nvGrpSpPr>
          <p:grpSpPr bwMode="auto">
            <a:xfrm>
              <a:off x="5638799" y="2038353"/>
              <a:ext cx="1284286" cy="595313"/>
              <a:chOff x="1181" y="1206"/>
              <a:chExt cx="809" cy="375"/>
            </a:xfrm>
          </p:grpSpPr>
          <p:sp>
            <p:nvSpPr>
              <p:cNvPr id="9" name="AutoShape 8"/>
              <p:cNvSpPr>
                <a:spLocks noChangeArrowheads="1"/>
              </p:cNvSpPr>
              <p:nvPr/>
            </p:nvSpPr>
            <p:spPr bwMode="auto">
              <a:xfrm>
                <a:off x="1337" y="1206"/>
                <a:ext cx="516" cy="181"/>
              </a:xfrm>
              <a:prstGeom prst="rightArrow">
                <a:avLst>
                  <a:gd name="adj1" fmla="val 50000"/>
                  <a:gd name="adj2" fmla="val 106492"/>
                </a:avLst>
              </a:prstGeom>
              <a:solidFill>
                <a:srgbClr val="FFFF00"/>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Text Box 9"/>
              <p:cNvSpPr txBox="1">
                <a:spLocks noChangeArrowheads="1"/>
              </p:cNvSpPr>
              <p:nvPr/>
            </p:nvSpPr>
            <p:spPr bwMode="auto">
              <a:xfrm>
                <a:off x="1181" y="1387"/>
                <a:ext cx="809" cy="19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dirty="0" smtClean="0"/>
                  <a:t>TeO</a:t>
                </a:r>
                <a:r>
                  <a:rPr lang="en-US" altLang="en-US" sz="1400" baseline="-25000" dirty="0" smtClean="0"/>
                  <a:t>2</a:t>
                </a:r>
                <a:r>
                  <a:rPr lang="en-US" altLang="en-US" sz="1400" dirty="0" smtClean="0"/>
                  <a:t> 150 </a:t>
                </a:r>
                <a:r>
                  <a:rPr lang="en-US" altLang="en-US" sz="1400" dirty="0"/>
                  <a:t>cm</a:t>
                </a:r>
                <a:r>
                  <a:rPr lang="en-US" altLang="en-US" sz="1400" baseline="30000" dirty="0"/>
                  <a:t>2</a:t>
                </a:r>
              </a:p>
            </p:txBody>
          </p:sp>
        </p:grpSp>
        <p:sp>
          <p:nvSpPr>
            <p:cNvPr id="11" name="Text Box 10"/>
            <p:cNvSpPr txBox="1">
              <a:spLocks noChangeArrowheads="1"/>
            </p:cNvSpPr>
            <p:nvPr/>
          </p:nvSpPr>
          <p:spPr bwMode="auto">
            <a:xfrm>
              <a:off x="6781800" y="2023865"/>
              <a:ext cx="2132315" cy="338554"/>
            </a:xfrm>
            <a:prstGeom prst="rect">
              <a:avLst/>
            </a:prstGeom>
            <a:solidFill>
              <a:srgbClr val="FFFF00"/>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dirty="0"/>
                <a:t>0.003 c/cm</a:t>
              </a:r>
              <a:r>
                <a:rPr lang="en-US" altLang="en-US" sz="1600" baseline="30000" dirty="0"/>
                <a:t>2</a:t>
              </a:r>
              <a:r>
                <a:rPr lang="en-US" altLang="en-US" sz="1600" dirty="0"/>
                <a:t>/day/MeV</a:t>
              </a:r>
            </a:p>
          </p:txBody>
        </p:sp>
        <p:cxnSp>
          <p:nvCxnSpPr>
            <p:cNvPr id="13" name="Connettore 2 12"/>
            <p:cNvCxnSpPr>
              <a:endCxn id="7" idx="2"/>
            </p:cNvCxnSpPr>
            <p:nvPr/>
          </p:nvCxnSpPr>
          <p:spPr>
            <a:xfrm flipV="1">
              <a:off x="2514600" y="2346127"/>
              <a:ext cx="2595140" cy="15210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609600" y="3899416"/>
              <a:ext cx="3768917" cy="0"/>
            </a:xfrm>
            <a:prstGeom prst="line">
              <a:avLst/>
            </a:prstGeom>
            <a:ln w="190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grpSp>
      <p:sp>
        <p:nvSpPr>
          <p:cNvPr id="18" name="Rettangolo 17"/>
          <p:cNvSpPr/>
          <p:nvPr/>
        </p:nvSpPr>
        <p:spPr>
          <a:xfrm>
            <a:off x="4313762" y="2922140"/>
            <a:ext cx="4830238" cy="523220"/>
          </a:xfrm>
          <a:prstGeom prst="rect">
            <a:avLst/>
          </a:prstGeom>
        </p:spPr>
        <p:txBody>
          <a:bodyPr wrap="square">
            <a:spAutoFit/>
          </a:bodyPr>
          <a:lstStyle/>
          <a:p>
            <a:r>
              <a:rPr lang="it-IT" sz="1400" dirty="0"/>
              <a:t>Best (commercial)  </a:t>
            </a:r>
            <a:r>
              <a:rPr lang="it-IT" sz="1400" dirty="0" err="1"/>
              <a:t>low</a:t>
            </a:r>
            <a:r>
              <a:rPr lang="it-IT" sz="1400" dirty="0"/>
              <a:t> background </a:t>
            </a:r>
            <a:r>
              <a:rPr lang="it-IT" sz="1400" dirty="0" err="1"/>
              <a:t>surface</a:t>
            </a:r>
            <a:r>
              <a:rPr lang="it-IT" sz="1400" dirty="0"/>
              <a:t> </a:t>
            </a:r>
            <a:r>
              <a:rPr lang="it-IT" sz="1400" dirty="0" err="1"/>
              <a:t>barrierer</a:t>
            </a:r>
            <a:r>
              <a:rPr lang="it-IT" sz="1400" dirty="0"/>
              <a:t> </a:t>
            </a:r>
            <a:r>
              <a:rPr lang="it-IT" sz="1400" dirty="0" err="1" smtClean="0"/>
              <a:t>alpha</a:t>
            </a:r>
            <a:r>
              <a:rPr lang="it-IT" sz="1400" dirty="0" smtClean="0"/>
              <a:t> </a:t>
            </a:r>
            <a:r>
              <a:rPr lang="it-IT" sz="1400" dirty="0" err="1" smtClean="0"/>
              <a:t>spectrometer</a:t>
            </a:r>
            <a:endParaRPr lang="en-GB" sz="1400" dirty="0"/>
          </a:p>
        </p:txBody>
      </p:sp>
      <p:sp>
        <p:nvSpPr>
          <p:cNvPr id="21" name="CasellaDiTesto 20"/>
          <p:cNvSpPr txBox="1"/>
          <p:nvPr/>
        </p:nvSpPr>
        <p:spPr>
          <a:xfrm>
            <a:off x="4704735" y="4171950"/>
            <a:ext cx="4134465" cy="369332"/>
          </a:xfrm>
          <a:prstGeom prst="rect">
            <a:avLst/>
          </a:prstGeom>
          <a:noFill/>
        </p:spPr>
        <p:txBody>
          <a:bodyPr wrap="none" rtlCol="0">
            <a:spAutoFit/>
          </a:bodyPr>
          <a:lstStyle/>
          <a:p>
            <a:r>
              <a:rPr lang="it-IT" dirty="0" smtClean="0"/>
              <a:t>CUORE </a:t>
            </a:r>
            <a:r>
              <a:rPr lang="it-IT" dirty="0" err="1" smtClean="0"/>
              <a:t>was</a:t>
            </a:r>
            <a:r>
              <a:rPr lang="it-IT" dirty="0" smtClean="0"/>
              <a:t> </a:t>
            </a:r>
            <a:r>
              <a:rPr lang="it-IT" dirty="0" err="1" smtClean="0"/>
              <a:t>aiming</a:t>
            </a:r>
            <a:r>
              <a:rPr lang="it-IT" dirty="0" smtClean="0"/>
              <a:t> </a:t>
            </a:r>
            <a:r>
              <a:rPr lang="it-IT" dirty="0" err="1" smtClean="0"/>
              <a:t>at</a:t>
            </a:r>
            <a:r>
              <a:rPr lang="it-IT" dirty="0" smtClean="0"/>
              <a:t> 0.01 c/</a:t>
            </a:r>
            <a:r>
              <a:rPr lang="it-IT" dirty="0" err="1" smtClean="0"/>
              <a:t>keV</a:t>
            </a:r>
            <a:r>
              <a:rPr lang="it-IT" dirty="0" smtClean="0"/>
              <a:t>/kg/y</a:t>
            </a:r>
            <a:endParaRPr lang="en-GB" dirty="0" smtClean="0"/>
          </a:p>
        </p:txBody>
      </p:sp>
      <p:cxnSp>
        <p:nvCxnSpPr>
          <p:cNvPr id="23" name="Connettore 4 22"/>
          <p:cNvCxnSpPr>
            <a:endCxn id="6" idx="1"/>
          </p:cNvCxnSpPr>
          <p:nvPr/>
        </p:nvCxnSpPr>
        <p:spPr>
          <a:xfrm>
            <a:off x="5486400" y="3318862"/>
            <a:ext cx="519084" cy="31575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76200" y="4476750"/>
            <a:ext cx="5592237" cy="646331"/>
          </a:xfrm>
          <a:prstGeom prst="rect">
            <a:avLst/>
          </a:prstGeom>
          <a:noFill/>
        </p:spPr>
        <p:txBody>
          <a:bodyPr wrap="none" rtlCol="0">
            <a:spAutoFit/>
          </a:bodyPr>
          <a:lstStyle/>
          <a:p>
            <a:r>
              <a:rPr lang="it-IT" dirty="0" err="1" smtClean="0"/>
              <a:t>We</a:t>
            </a:r>
            <a:r>
              <a:rPr lang="it-IT" dirty="0" smtClean="0"/>
              <a:t> </a:t>
            </a:r>
            <a:r>
              <a:rPr lang="it-IT" dirty="0" err="1" smtClean="0"/>
              <a:t>were</a:t>
            </a:r>
            <a:r>
              <a:rPr lang="it-IT" dirty="0" smtClean="0"/>
              <a:t> </a:t>
            </a:r>
            <a:r>
              <a:rPr lang="it-IT" dirty="0" err="1" smtClean="0"/>
              <a:t>able</a:t>
            </a:r>
            <a:r>
              <a:rPr lang="it-IT" dirty="0" smtClean="0"/>
              <a:t> to </a:t>
            </a:r>
            <a:r>
              <a:rPr lang="it-IT" b="1" dirty="0" smtClean="0">
                <a:solidFill>
                  <a:srgbClr val="FF0000"/>
                </a:solidFill>
              </a:rPr>
              <a:t>mitigate</a:t>
            </a:r>
            <a:r>
              <a:rPr lang="it-IT" dirty="0" smtClean="0"/>
              <a:t> </a:t>
            </a:r>
            <a:r>
              <a:rPr lang="it-IT" dirty="0" err="1" smtClean="0"/>
              <a:t>surface</a:t>
            </a:r>
            <a:r>
              <a:rPr lang="it-IT" dirty="0" smtClean="0"/>
              <a:t> </a:t>
            </a:r>
            <a:r>
              <a:rPr lang="it-IT" dirty="0" err="1" smtClean="0"/>
              <a:t>radioactivity</a:t>
            </a:r>
            <a:r>
              <a:rPr lang="it-IT" dirty="0" smtClean="0"/>
              <a:t> </a:t>
            </a:r>
          </a:p>
          <a:p>
            <a:r>
              <a:rPr lang="it-IT" dirty="0" err="1" smtClean="0"/>
              <a:t>We</a:t>
            </a:r>
            <a:r>
              <a:rPr lang="it-IT" dirty="0" smtClean="0"/>
              <a:t> </a:t>
            </a:r>
            <a:r>
              <a:rPr lang="it-IT" dirty="0" err="1" smtClean="0"/>
              <a:t>were</a:t>
            </a:r>
            <a:r>
              <a:rPr lang="it-IT" dirty="0" smtClean="0"/>
              <a:t> (are !) </a:t>
            </a:r>
            <a:r>
              <a:rPr lang="it-IT" dirty="0" err="1" smtClean="0"/>
              <a:t>blind</a:t>
            </a:r>
            <a:r>
              <a:rPr lang="it-IT" dirty="0" smtClean="0"/>
              <a:t> to </a:t>
            </a:r>
            <a:r>
              <a:rPr lang="it-IT" dirty="0" err="1" smtClean="0"/>
              <a:t>surface</a:t>
            </a:r>
            <a:r>
              <a:rPr lang="it-IT" dirty="0" smtClean="0"/>
              <a:t> </a:t>
            </a:r>
            <a:r>
              <a:rPr lang="it-IT" dirty="0" err="1" smtClean="0"/>
              <a:t>radioactivity</a:t>
            </a:r>
            <a:r>
              <a:rPr lang="it-IT" dirty="0" smtClean="0"/>
              <a:t> </a:t>
            </a:r>
            <a:r>
              <a:rPr lang="it-IT" b="1" dirty="0" smtClean="0">
                <a:solidFill>
                  <a:srgbClr val="FF0000"/>
                </a:solidFill>
              </a:rPr>
              <a:t>control </a:t>
            </a:r>
            <a:endParaRPr lang="en-GB" b="1" dirty="0" smtClean="0">
              <a:solidFill>
                <a:srgbClr val="FF0000"/>
              </a:solidFill>
            </a:endParaRPr>
          </a:p>
        </p:txBody>
      </p:sp>
    </p:spTree>
    <p:extLst>
      <p:ext uri="{BB962C8B-B14F-4D97-AF65-F5344CB8AC3E}">
        <p14:creationId xmlns:p14="http://schemas.microsoft.com/office/powerpoint/2010/main" val="4176981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476240"/>
            <a:ext cx="5105400" cy="3610110"/>
          </a:xfrm>
          <a:prstGeom prst="rect">
            <a:avLst/>
          </a:prstGeom>
        </p:spPr>
      </p:pic>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The role of the transition energy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7938" y="514350"/>
            <a:ext cx="9073318" cy="954107"/>
          </a:xfrm>
          <a:prstGeom prst="rect">
            <a:avLst/>
          </a:prstGeom>
          <a:noFill/>
        </p:spPr>
        <p:txBody>
          <a:bodyPr wrap="none" rtlCol="0">
            <a:spAutoFit/>
          </a:bodyPr>
          <a:lstStyle/>
          <a:p>
            <a:r>
              <a:rPr lang="en-US" sz="1400" dirty="0" smtClean="0"/>
              <a:t>This is a “famous” picture that was/is often show to illustrate the role of natural radioactivity. It was taken during</a:t>
            </a:r>
          </a:p>
          <a:p>
            <a:r>
              <a:rPr lang="en-US" sz="1400" dirty="0"/>
              <a:t>t</a:t>
            </a:r>
            <a:r>
              <a:rPr lang="en-US" sz="1400" dirty="0" smtClean="0"/>
              <a:t>he commissioning of the Ultra-low background </a:t>
            </a:r>
            <a:r>
              <a:rPr lang="en-US" sz="1400" dirty="0" err="1" smtClean="0"/>
              <a:t>HPGe</a:t>
            </a:r>
            <a:r>
              <a:rPr lang="en-US" sz="1400" dirty="0" smtClean="0"/>
              <a:t> Gempi3  in 2005. M. </a:t>
            </a:r>
            <a:r>
              <a:rPr lang="en-US" sz="1400" dirty="0" err="1" smtClean="0"/>
              <a:t>Laubenstein</a:t>
            </a:r>
            <a:r>
              <a:rPr lang="en-US" sz="1400" dirty="0" smtClean="0"/>
              <a:t> was testing the “just </a:t>
            </a:r>
          </a:p>
          <a:p>
            <a:r>
              <a:rPr lang="en-US" sz="1400" dirty="0" smtClean="0"/>
              <a:t>arrived” detector and I asked “for fun” to take a background measurement with the detector still in his (shipping)  </a:t>
            </a:r>
          </a:p>
          <a:p>
            <a:r>
              <a:rPr lang="en-US" sz="1400" dirty="0" smtClean="0"/>
              <a:t>Wood box.  </a:t>
            </a:r>
          </a:p>
        </p:txBody>
      </p:sp>
      <p:sp>
        <p:nvSpPr>
          <p:cNvPr id="5" name="CasellaDiTesto 4"/>
          <p:cNvSpPr txBox="1"/>
          <p:nvPr/>
        </p:nvSpPr>
        <p:spPr>
          <a:xfrm>
            <a:off x="5105400" y="2258020"/>
            <a:ext cx="4108817" cy="923330"/>
          </a:xfrm>
          <a:prstGeom prst="rect">
            <a:avLst/>
          </a:prstGeom>
          <a:noFill/>
        </p:spPr>
        <p:txBody>
          <a:bodyPr wrap="none" rtlCol="0">
            <a:spAutoFit/>
          </a:bodyPr>
          <a:lstStyle/>
          <a:p>
            <a:r>
              <a:rPr lang="en-US" dirty="0" smtClean="0"/>
              <a:t>Even with some caveat, it is clear </a:t>
            </a:r>
          </a:p>
          <a:p>
            <a:r>
              <a:rPr lang="en-US" dirty="0" smtClean="0"/>
              <a:t>that high Q-value Nuclei are extremely</a:t>
            </a:r>
          </a:p>
          <a:p>
            <a:r>
              <a:rPr lang="en-US" dirty="0" smtClean="0"/>
              <a:t>favored  </a:t>
            </a:r>
          </a:p>
        </p:txBody>
      </p:sp>
    </p:spTree>
    <p:extLst>
      <p:ext uri="{BB962C8B-B14F-4D97-AF65-F5344CB8AC3E}">
        <p14:creationId xmlns:p14="http://schemas.microsoft.com/office/powerpoint/2010/main" val="698575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Scintillating DBD Bolometer… just for fun….</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56079" y="514350"/>
            <a:ext cx="9034781" cy="954107"/>
          </a:xfrm>
          <a:prstGeom prst="rect">
            <a:avLst/>
          </a:prstGeom>
          <a:noFill/>
        </p:spPr>
        <p:txBody>
          <a:bodyPr wrap="none" rtlCol="0">
            <a:spAutoFit/>
          </a:bodyPr>
          <a:lstStyle/>
          <a:p>
            <a:r>
              <a:rPr lang="en-US" sz="1400" dirty="0" smtClean="0"/>
              <a:t>The scintillating Double Beta Decay bolometers R&amp;D started in March 2004 (after the commissioning of </a:t>
            </a:r>
          </a:p>
          <a:p>
            <a:r>
              <a:rPr lang="en-US" sz="1400" dirty="0" smtClean="0"/>
              <a:t>CUORICINO). </a:t>
            </a:r>
            <a:r>
              <a:rPr lang="en-US" sz="1400" dirty="0"/>
              <a:t>The </a:t>
            </a:r>
            <a:r>
              <a:rPr lang="en-US" sz="1400" dirty="0" smtClean="0"/>
              <a:t>LD  was originally tested as an alpha detector to by faced to TeO</a:t>
            </a:r>
            <a:r>
              <a:rPr lang="en-US" sz="1400" baseline="-25000" dirty="0" smtClean="0"/>
              <a:t>2</a:t>
            </a:r>
            <a:r>
              <a:rPr lang="en-US" sz="1400" dirty="0" smtClean="0"/>
              <a:t> crystals in order </a:t>
            </a:r>
          </a:p>
          <a:p>
            <a:r>
              <a:rPr lang="en-US" sz="1400" dirty="0" smtClean="0"/>
              <a:t>o study </a:t>
            </a:r>
            <a:r>
              <a:rPr lang="en-US" sz="1400" dirty="0" smtClean="0">
                <a:sym typeface="Symbol" panose="05050102010706020507" pitchFamily="18" charset="2"/>
              </a:rPr>
              <a:t> background. We then decided to face a very old PbMoO</a:t>
            </a:r>
            <a:r>
              <a:rPr lang="en-US" sz="1400" baseline="-25000" dirty="0" smtClean="0">
                <a:sym typeface="Symbol" panose="05050102010706020507" pitchFamily="18" charset="2"/>
              </a:rPr>
              <a:t>4</a:t>
            </a:r>
            <a:r>
              <a:rPr lang="en-US" sz="1400" dirty="0" smtClean="0">
                <a:sym typeface="Symbol" panose="05050102010706020507" pitchFamily="18" charset="2"/>
              </a:rPr>
              <a:t> sample towards this “former alpha detector” </a:t>
            </a:r>
          </a:p>
          <a:p>
            <a:r>
              <a:rPr lang="en-US" sz="1400" dirty="0" smtClean="0">
                <a:sym typeface="Symbol" panose="05050102010706020507" pitchFamily="18" charset="2"/>
              </a:rPr>
              <a:t>And we got, immediately a very good result.</a:t>
            </a:r>
            <a:endParaRPr lang="en-US" sz="1400" dirty="0"/>
          </a:p>
        </p:txBody>
      </p:sp>
      <p:pic>
        <p:nvPicPr>
          <p:cNvPr id="30" name="Immagin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01" y="1809750"/>
            <a:ext cx="3855973" cy="2971800"/>
          </a:xfrm>
          <a:prstGeom prst="rect">
            <a:avLst/>
          </a:prstGeom>
        </p:spPr>
      </p:pic>
      <p:sp>
        <p:nvSpPr>
          <p:cNvPr id="31" name="CasellaDiTesto 30"/>
          <p:cNvSpPr txBox="1"/>
          <p:nvPr/>
        </p:nvSpPr>
        <p:spPr>
          <a:xfrm>
            <a:off x="152400" y="1428750"/>
            <a:ext cx="3841116" cy="307777"/>
          </a:xfrm>
          <a:prstGeom prst="rect">
            <a:avLst/>
          </a:prstGeom>
          <a:noFill/>
        </p:spPr>
        <p:txBody>
          <a:bodyPr wrap="none" rtlCol="0">
            <a:spAutoFit/>
          </a:bodyPr>
          <a:lstStyle/>
          <a:p>
            <a:r>
              <a:rPr lang="en-US" sz="1400" dirty="0" smtClean="0">
                <a:solidFill>
                  <a:srgbClr val="0066FF"/>
                </a:solidFill>
              </a:rPr>
              <a:t>1 cm</a:t>
            </a:r>
            <a:r>
              <a:rPr lang="en-US" sz="1400" baseline="30000" dirty="0" smtClean="0">
                <a:solidFill>
                  <a:srgbClr val="0066FF"/>
                </a:solidFill>
              </a:rPr>
              <a:t>3</a:t>
            </a:r>
            <a:r>
              <a:rPr lang="en-US" sz="1400" dirty="0" smtClean="0">
                <a:solidFill>
                  <a:srgbClr val="0066FF"/>
                </a:solidFill>
              </a:rPr>
              <a:t> PbMoO</a:t>
            </a:r>
            <a:r>
              <a:rPr lang="en-US" sz="1400" baseline="-25000" dirty="0" smtClean="0">
                <a:solidFill>
                  <a:srgbClr val="0066FF"/>
                </a:solidFill>
              </a:rPr>
              <a:t>4</a:t>
            </a:r>
            <a:r>
              <a:rPr lang="en-US" sz="1400" dirty="0" smtClean="0">
                <a:solidFill>
                  <a:srgbClr val="0066FF"/>
                </a:solidFill>
              </a:rPr>
              <a:t> crystal, glued on a copper slab</a:t>
            </a:r>
          </a:p>
        </p:txBody>
      </p:sp>
      <p:cxnSp>
        <p:nvCxnSpPr>
          <p:cNvPr id="33" name="Connettore 2 32"/>
          <p:cNvCxnSpPr/>
          <p:nvPr/>
        </p:nvCxnSpPr>
        <p:spPr>
          <a:xfrm>
            <a:off x="914400" y="1657350"/>
            <a:ext cx="1905000" cy="2133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 name="Immagin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962150"/>
            <a:ext cx="3509672" cy="2724150"/>
          </a:xfrm>
          <a:prstGeom prst="rect">
            <a:avLst/>
          </a:prstGeom>
        </p:spPr>
      </p:pic>
      <p:cxnSp>
        <p:nvCxnSpPr>
          <p:cNvPr id="36" name="Connettore 2 35"/>
          <p:cNvCxnSpPr/>
          <p:nvPr/>
        </p:nvCxnSpPr>
        <p:spPr>
          <a:xfrm>
            <a:off x="3352800" y="3181350"/>
            <a:ext cx="3352800" cy="7620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4739615" y="1445260"/>
            <a:ext cx="4288353" cy="523220"/>
          </a:xfrm>
          <a:prstGeom prst="rect">
            <a:avLst/>
          </a:prstGeom>
          <a:noFill/>
        </p:spPr>
        <p:txBody>
          <a:bodyPr wrap="none" rtlCol="0">
            <a:spAutoFit/>
          </a:bodyPr>
          <a:lstStyle/>
          <a:p>
            <a:r>
              <a:rPr lang="en-US" sz="1400" dirty="0" smtClean="0">
                <a:solidFill>
                  <a:srgbClr val="0066FF"/>
                </a:solidFill>
              </a:rPr>
              <a:t>1 cm</a:t>
            </a:r>
            <a:r>
              <a:rPr lang="en-US" sz="1400" baseline="30000" dirty="0" smtClean="0">
                <a:solidFill>
                  <a:srgbClr val="0066FF"/>
                </a:solidFill>
              </a:rPr>
              <a:t>3</a:t>
            </a:r>
            <a:r>
              <a:rPr lang="en-US" sz="1400" dirty="0" smtClean="0">
                <a:solidFill>
                  <a:srgbClr val="0066FF"/>
                </a:solidFill>
              </a:rPr>
              <a:t> PbMoO</a:t>
            </a:r>
            <a:r>
              <a:rPr lang="en-US" sz="1400" baseline="-25000" dirty="0" smtClean="0">
                <a:solidFill>
                  <a:srgbClr val="0066FF"/>
                </a:solidFill>
              </a:rPr>
              <a:t>4</a:t>
            </a:r>
            <a:r>
              <a:rPr lang="en-US" sz="1400" dirty="0" smtClean="0">
                <a:solidFill>
                  <a:srgbClr val="0066FF"/>
                </a:solidFill>
              </a:rPr>
              <a:t> faced to a 36 mm </a:t>
            </a:r>
            <a:r>
              <a:rPr lang="en-US" sz="1400" dirty="0" err="1" smtClean="0">
                <a:solidFill>
                  <a:srgbClr val="0066FF"/>
                </a:solidFill>
              </a:rPr>
              <a:t>dia</a:t>
            </a:r>
            <a:r>
              <a:rPr lang="en-US" sz="1400" dirty="0" smtClean="0">
                <a:solidFill>
                  <a:srgbClr val="0066FF"/>
                </a:solidFill>
              </a:rPr>
              <a:t> 1 mm thick Ge</a:t>
            </a:r>
            <a:endParaRPr lang="en-US" sz="1400" dirty="0">
              <a:solidFill>
                <a:srgbClr val="0066FF"/>
              </a:solidFill>
            </a:endParaRPr>
          </a:p>
          <a:p>
            <a:r>
              <a:rPr lang="en-US" sz="1400" dirty="0">
                <a:solidFill>
                  <a:srgbClr val="0066FF"/>
                </a:solidFill>
              </a:rPr>
              <a:t>w</a:t>
            </a:r>
            <a:r>
              <a:rPr lang="en-US" sz="1400" dirty="0" smtClean="0">
                <a:solidFill>
                  <a:srgbClr val="0066FF"/>
                </a:solidFill>
              </a:rPr>
              <a:t>ith a 3x0.4x1.5 mm </a:t>
            </a:r>
            <a:r>
              <a:rPr lang="en-US" sz="1400" dirty="0" err="1" smtClean="0">
                <a:solidFill>
                  <a:srgbClr val="0066FF"/>
                </a:solidFill>
              </a:rPr>
              <a:t>MiBeta</a:t>
            </a:r>
            <a:r>
              <a:rPr lang="en-US" sz="1400" dirty="0" smtClean="0">
                <a:solidFill>
                  <a:srgbClr val="0066FF"/>
                </a:solidFill>
              </a:rPr>
              <a:t> thermistor</a:t>
            </a:r>
          </a:p>
        </p:txBody>
      </p:sp>
    </p:spTree>
    <p:extLst>
      <p:ext uri="{BB962C8B-B14F-4D97-AF65-F5344CB8AC3E}">
        <p14:creationId xmlns:p14="http://schemas.microsoft.com/office/powerpoint/2010/main" val="565285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228600" y="-19050"/>
            <a:ext cx="87630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The first-ever  Mo-bolometer Light-</a:t>
            </a:r>
            <a:r>
              <a:rPr lang="en-GB" sz="2600" i="1" dirty="0">
                <a:solidFill>
                  <a:srgbClr val="C00000"/>
                </a:solidFill>
                <a:effectLst>
                  <a:outerShdw blurRad="38100" dist="38100" dir="2700000" algn="tl">
                    <a:srgbClr val="000000">
                      <a:alpha val="43137"/>
                    </a:srgbClr>
                  </a:outerShdw>
                </a:effectLst>
                <a:latin typeface="Comic Sans MS" panose="030F0702030302020204" pitchFamily="66" charset="0"/>
              </a:rPr>
              <a:t>H</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eat </a:t>
            </a:r>
            <a:r>
              <a:rPr lang="en-GB" sz="2600" i="1" dirty="0">
                <a:solidFill>
                  <a:srgbClr val="C00000"/>
                </a:solidFill>
                <a:effectLst>
                  <a:outerShdw blurRad="38100" dist="38100" dir="2700000" algn="tl">
                    <a:srgbClr val="000000">
                      <a:alpha val="43137"/>
                    </a:srgbClr>
                  </a:outerShdw>
                </a:effectLst>
                <a:latin typeface="Comic Sans MS" panose="030F0702030302020204" pitchFamily="66" charset="0"/>
              </a:rPr>
              <a:t>s</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catter plot</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5" name="Picture 9" descr="scatter1"/>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810101" y="590550"/>
            <a:ext cx="5276500" cy="41062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81150"/>
            <a:ext cx="1483067" cy="1143000"/>
          </a:xfrm>
          <a:prstGeom prst="rect">
            <a:avLst/>
          </a:prstGeom>
        </p:spPr>
      </p:pic>
      <p:sp>
        <p:nvSpPr>
          <p:cNvPr id="3" name="CasellaDiTesto 2"/>
          <p:cNvSpPr txBox="1"/>
          <p:nvPr/>
        </p:nvSpPr>
        <p:spPr>
          <a:xfrm>
            <a:off x="304800" y="4772954"/>
            <a:ext cx="5636479" cy="338554"/>
          </a:xfrm>
          <a:prstGeom prst="rect">
            <a:avLst/>
          </a:prstGeom>
          <a:noFill/>
        </p:spPr>
        <p:txBody>
          <a:bodyPr wrap="none" rtlCol="0">
            <a:spAutoFit/>
          </a:bodyPr>
          <a:lstStyle/>
          <a:p>
            <a:r>
              <a:rPr lang="en-US" sz="1600" i="1" dirty="0" smtClean="0"/>
              <a:t>Actually also this “first” scatter plot was never published……</a:t>
            </a:r>
          </a:p>
        </p:txBody>
      </p:sp>
    </p:spTree>
    <p:extLst>
      <p:ext uri="{BB962C8B-B14F-4D97-AF65-F5344CB8AC3E}">
        <p14:creationId xmlns:p14="http://schemas.microsoft.com/office/powerpoint/2010/main" val="2945802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7630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Scintillating DBD Bolometer the years of “discovery”</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56079" y="666750"/>
            <a:ext cx="9097362" cy="523220"/>
          </a:xfrm>
          <a:prstGeom prst="rect">
            <a:avLst/>
          </a:prstGeom>
          <a:noFill/>
        </p:spPr>
        <p:txBody>
          <a:bodyPr wrap="none" rtlCol="0">
            <a:spAutoFit/>
          </a:bodyPr>
          <a:lstStyle/>
          <a:p>
            <a:r>
              <a:rPr lang="en-US" sz="1400" dirty="0" smtClean="0"/>
              <a:t>At the early 2000 it was not so easy to find Mo-based compounds… all the first samples were given as “gift” from</a:t>
            </a:r>
          </a:p>
          <a:p>
            <a:r>
              <a:rPr lang="en-US" sz="1400" dirty="0"/>
              <a:t>d</a:t>
            </a:r>
            <a:r>
              <a:rPr lang="en-US" sz="1400" dirty="0" smtClean="0"/>
              <a:t>ifferent “crystal growers”, most of them in Russia and Ukraine</a:t>
            </a:r>
          </a:p>
        </p:txBody>
      </p:sp>
      <p:pic>
        <p:nvPicPr>
          <p:cNvPr id="21" name="Picture 6" descr="rivelatore_luc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0452" y="1982748"/>
            <a:ext cx="2751614" cy="224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8"/>
          <p:cNvSpPr txBox="1">
            <a:spLocks noChangeArrowheads="1"/>
          </p:cNvSpPr>
          <p:nvPr/>
        </p:nvSpPr>
        <p:spPr bwMode="auto">
          <a:xfrm>
            <a:off x="2089400" y="1320456"/>
            <a:ext cx="1990725" cy="307975"/>
          </a:xfrm>
          <a:prstGeom prst="rect">
            <a:avLst/>
          </a:prstGeom>
          <a:noFill/>
          <a:ln w="25400">
            <a:solidFill>
              <a:srgbClr val="C00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1x1x0.25 cm</a:t>
            </a:r>
            <a:r>
              <a:rPr lang="en-US" altLang="en-US" sz="1400" baseline="30000" dirty="0"/>
              <a:t>3</a:t>
            </a:r>
            <a:r>
              <a:rPr lang="en-US" altLang="en-US" sz="1400" dirty="0"/>
              <a:t> PbMoO</a:t>
            </a:r>
            <a:r>
              <a:rPr lang="en-US" altLang="en-US" sz="1400" baseline="-25000" dirty="0"/>
              <a:t>4</a:t>
            </a:r>
          </a:p>
        </p:txBody>
      </p:sp>
      <p:sp>
        <p:nvSpPr>
          <p:cNvPr id="26" name="Line 10"/>
          <p:cNvSpPr>
            <a:spLocks noChangeShapeType="1"/>
          </p:cNvSpPr>
          <p:nvPr/>
        </p:nvSpPr>
        <p:spPr bwMode="auto">
          <a:xfrm flipH="1">
            <a:off x="1454096" y="1592660"/>
            <a:ext cx="1690070" cy="1207690"/>
          </a:xfrm>
          <a:prstGeom prst="line">
            <a:avLst/>
          </a:prstGeom>
          <a:noFill/>
          <a:ln w="2540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Text Box 9"/>
          <p:cNvSpPr txBox="1">
            <a:spLocks noChangeArrowheads="1"/>
          </p:cNvSpPr>
          <p:nvPr/>
        </p:nvSpPr>
        <p:spPr bwMode="auto">
          <a:xfrm>
            <a:off x="1890125" y="4412177"/>
            <a:ext cx="1813317" cy="307777"/>
          </a:xfrm>
          <a:prstGeom prst="rect">
            <a:avLst/>
          </a:prstGeom>
          <a:noFill/>
          <a:ln w="25400">
            <a:solidFill>
              <a:srgbClr val="C000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1x1x0.2 cm</a:t>
            </a:r>
            <a:r>
              <a:rPr lang="en-US" altLang="en-US" sz="1400" baseline="30000" dirty="0"/>
              <a:t>3</a:t>
            </a:r>
            <a:r>
              <a:rPr lang="en-US" altLang="en-US" sz="1400" dirty="0"/>
              <a:t> PbWO</a:t>
            </a:r>
            <a:r>
              <a:rPr lang="en-US" altLang="en-US" sz="1400" baseline="-25000" dirty="0"/>
              <a:t>4</a:t>
            </a:r>
          </a:p>
        </p:txBody>
      </p:sp>
      <p:sp>
        <p:nvSpPr>
          <p:cNvPr id="28" name="Line 10"/>
          <p:cNvSpPr>
            <a:spLocks noChangeShapeType="1"/>
          </p:cNvSpPr>
          <p:nvPr/>
        </p:nvSpPr>
        <p:spPr bwMode="auto">
          <a:xfrm flipH="1" flipV="1">
            <a:off x="1432925" y="3333749"/>
            <a:ext cx="1419140" cy="1078427"/>
          </a:xfrm>
          <a:prstGeom prst="line">
            <a:avLst/>
          </a:prstGeom>
          <a:noFill/>
          <a:ln w="2540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2" name="Picture 3" descr="Lig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85950"/>
            <a:ext cx="3311525" cy="2834004"/>
          </a:xfrm>
          <a:prstGeom prst="rect">
            <a:avLst/>
          </a:prstGeom>
          <a:noFill/>
          <a:extLst>
            <a:ext uri="{909E8E84-426E-40DD-AFC4-6F175D3DCCD1}">
              <a14:hiddenFill xmlns:a14="http://schemas.microsoft.com/office/drawing/2010/main">
                <a:solidFill>
                  <a:srgbClr val="FFFFFF"/>
                </a:solidFill>
              </a14:hiddenFill>
            </a:ext>
          </a:extLst>
        </p:spPr>
      </p:pic>
      <p:sp>
        <p:nvSpPr>
          <p:cNvPr id="17" name="Line 5"/>
          <p:cNvSpPr>
            <a:spLocks noChangeShapeType="1"/>
          </p:cNvSpPr>
          <p:nvPr/>
        </p:nvSpPr>
        <p:spPr bwMode="auto">
          <a:xfrm flipV="1">
            <a:off x="7239000" y="3638549"/>
            <a:ext cx="178104" cy="1066800"/>
          </a:xfrm>
          <a:prstGeom prst="line">
            <a:avLst/>
          </a:prstGeom>
          <a:noFill/>
          <a:ln w="19050">
            <a:solidFill>
              <a:srgbClr val="00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Text Box 10"/>
          <p:cNvSpPr txBox="1">
            <a:spLocks noChangeArrowheads="1"/>
          </p:cNvSpPr>
          <p:nvPr/>
        </p:nvSpPr>
        <p:spPr bwMode="auto">
          <a:xfrm>
            <a:off x="6705600" y="4781550"/>
            <a:ext cx="10652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rgbClr val="0066FF"/>
                </a:solidFill>
              </a:rPr>
              <a:t>CaMoO</a:t>
            </a:r>
            <a:r>
              <a:rPr lang="en-US" altLang="en-US" baseline="-25000" dirty="0">
                <a:solidFill>
                  <a:srgbClr val="0066FF"/>
                </a:solidFill>
              </a:rPr>
              <a:t>4</a:t>
            </a:r>
          </a:p>
        </p:txBody>
      </p:sp>
      <p:sp>
        <p:nvSpPr>
          <p:cNvPr id="22" name="Line 7"/>
          <p:cNvSpPr>
            <a:spLocks noChangeShapeType="1"/>
          </p:cNvSpPr>
          <p:nvPr/>
        </p:nvSpPr>
        <p:spPr bwMode="auto">
          <a:xfrm flipV="1">
            <a:off x="5194300" y="3714749"/>
            <a:ext cx="1587500" cy="984232"/>
          </a:xfrm>
          <a:prstGeom prst="line">
            <a:avLst/>
          </a:prstGeom>
          <a:noFill/>
          <a:ln w="19050">
            <a:solidFill>
              <a:srgbClr val="00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Text Box 11"/>
          <p:cNvSpPr txBox="1">
            <a:spLocks noChangeArrowheads="1"/>
          </p:cNvSpPr>
          <p:nvPr/>
        </p:nvSpPr>
        <p:spPr bwMode="auto">
          <a:xfrm>
            <a:off x="4762500" y="4772007"/>
            <a:ext cx="10001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rgbClr val="0066FF"/>
                </a:solidFill>
              </a:rPr>
              <a:t>SrMoO</a:t>
            </a:r>
            <a:r>
              <a:rPr lang="en-US" altLang="en-US" baseline="-25000" dirty="0">
                <a:solidFill>
                  <a:srgbClr val="0066FF"/>
                </a:solidFill>
              </a:rPr>
              <a:t>4</a:t>
            </a:r>
          </a:p>
        </p:txBody>
      </p:sp>
      <p:sp>
        <p:nvSpPr>
          <p:cNvPr id="30" name="Line 8"/>
          <p:cNvSpPr>
            <a:spLocks noChangeShapeType="1"/>
          </p:cNvSpPr>
          <p:nvPr/>
        </p:nvSpPr>
        <p:spPr bwMode="auto">
          <a:xfrm flipH="1">
            <a:off x="7148036" y="1736571"/>
            <a:ext cx="814375" cy="1467004"/>
          </a:xfrm>
          <a:prstGeom prst="line">
            <a:avLst/>
          </a:prstGeom>
          <a:noFill/>
          <a:ln w="19050">
            <a:solidFill>
              <a:srgbClr val="00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Text Box 12"/>
          <p:cNvSpPr txBox="1">
            <a:spLocks noChangeArrowheads="1"/>
          </p:cNvSpPr>
          <p:nvPr/>
        </p:nvSpPr>
        <p:spPr bwMode="auto">
          <a:xfrm>
            <a:off x="7417104" y="1369212"/>
            <a:ext cx="10906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66FF"/>
                </a:solidFill>
              </a:rPr>
              <a:t>MgMoO</a:t>
            </a:r>
            <a:r>
              <a:rPr lang="en-US" altLang="en-US" baseline="-25000" dirty="0">
                <a:solidFill>
                  <a:srgbClr val="0066FF"/>
                </a:solidFill>
              </a:rPr>
              <a:t>4</a:t>
            </a:r>
          </a:p>
        </p:txBody>
      </p:sp>
      <p:sp>
        <p:nvSpPr>
          <p:cNvPr id="32" name="Line 7"/>
          <p:cNvSpPr>
            <a:spLocks noChangeShapeType="1"/>
          </p:cNvSpPr>
          <p:nvPr/>
        </p:nvSpPr>
        <p:spPr bwMode="auto">
          <a:xfrm>
            <a:off x="6248399" y="1736571"/>
            <a:ext cx="381001" cy="1467003"/>
          </a:xfrm>
          <a:prstGeom prst="line">
            <a:avLst/>
          </a:prstGeom>
          <a:noFill/>
          <a:ln w="19050">
            <a:solidFill>
              <a:srgbClr val="00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Text Box 11"/>
          <p:cNvSpPr txBox="1">
            <a:spLocks noChangeArrowheads="1"/>
          </p:cNvSpPr>
          <p:nvPr/>
        </p:nvSpPr>
        <p:spPr bwMode="auto">
          <a:xfrm>
            <a:off x="5781675" y="142875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smtClean="0">
                <a:solidFill>
                  <a:srgbClr val="0066FF"/>
                </a:solidFill>
              </a:rPr>
              <a:t>PbMoO</a:t>
            </a:r>
            <a:r>
              <a:rPr lang="en-US" altLang="en-US" baseline="-25000" dirty="0">
                <a:solidFill>
                  <a:srgbClr val="0066FF"/>
                </a:solidFill>
              </a:rPr>
              <a:t>4</a:t>
            </a:r>
          </a:p>
        </p:txBody>
      </p:sp>
      <p:sp>
        <p:nvSpPr>
          <p:cNvPr id="7" name="CasellaDiTesto 6"/>
          <p:cNvSpPr txBox="1"/>
          <p:nvPr/>
        </p:nvSpPr>
        <p:spPr>
          <a:xfrm>
            <a:off x="457200" y="1628431"/>
            <a:ext cx="1197764" cy="369332"/>
          </a:xfrm>
          <a:prstGeom prst="rect">
            <a:avLst/>
          </a:prstGeom>
          <a:noFill/>
        </p:spPr>
        <p:txBody>
          <a:bodyPr wrap="none" rtlCol="0">
            <a:spAutoFit/>
          </a:bodyPr>
          <a:lstStyle/>
          <a:p>
            <a:r>
              <a:rPr lang="en-US" dirty="0" smtClean="0"/>
              <a:t>May 2004</a:t>
            </a:r>
          </a:p>
        </p:txBody>
      </p:sp>
      <p:sp>
        <p:nvSpPr>
          <p:cNvPr id="34" name="CasellaDiTesto 33"/>
          <p:cNvSpPr txBox="1"/>
          <p:nvPr/>
        </p:nvSpPr>
        <p:spPr>
          <a:xfrm>
            <a:off x="6639324" y="1059418"/>
            <a:ext cx="1197764" cy="369332"/>
          </a:xfrm>
          <a:prstGeom prst="rect">
            <a:avLst/>
          </a:prstGeom>
          <a:noFill/>
        </p:spPr>
        <p:txBody>
          <a:bodyPr wrap="none" rtlCol="0">
            <a:spAutoFit/>
          </a:bodyPr>
          <a:lstStyle/>
          <a:p>
            <a:r>
              <a:rPr lang="en-US" dirty="0" smtClean="0"/>
              <a:t>May 2005</a:t>
            </a:r>
          </a:p>
        </p:txBody>
      </p:sp>
    </p:spTree>
    <p:extLst>
      <p:ext uri="{BB962C8B-B14F-4D97-AF65-F5344CB8AC3E}">
        <p14:creationId xmlns:p14="http://schemas.microsoft.com/office/powerpoint/2010/main" val="3279817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2005: the year of the first coming-out (1)</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6" name="Rettangolo 5"/>
          <p:cNvSpPr/>
          <p:nvPr/>
        </p:nvSpPr>
        <p:spPr>
          <a:xfrm>
            <a:off x="56413" y="4857750"/>
            <a:ext cx="5506187" cy="276999"/>
          </a:xfrm>
          <a:prstGeom prst="rect">
            <a:avLst/>
          </a:prstGeom>
        </p:spPr>
        <p:txBody>
          <a:bodyPr wrap="none">
            <a:spAutoFit/>
          </a:bodyPr>
          <a:lstStyle/>
          <a:p>
            <a:r>
              <a:rPr lang="en-US" sz="1200" i="1" dirty="0" smtClean="0">
                <a:solidFill>
                  <a:srgbClr val="0066FF"/>
                </a:solidFill>
              </a:rPr>
              <a:t>Proceeding of Non-Accelerator </a:t>
            </a:r>
            <a:r>
              <a:rPr lang="en-US" sz="1200" i="1" dirty="0" err="1">
                <a:solidFill>
                  <a:srgbClr val="0066FF"/>
                </a:solidFill>
              </a:rPr>
              <a:t>Astroparticle</a:t>
            </a:r>
            <a:r>
              <a:rPr lang="en-US" sz="1200" i="1" dirty="0">
                <a:solidFill>
                  <a:srgbClr val="0066FF"/>
                </a:solidFill>
              </a:rPr>
              <a:t> </a:t>
            </a:r>
            <a:r>
              <a:rPr lang="en-US" sz="1200" i="1" dirty="0" smtClean="0">
                <a:solidFill>
                  <a:srgbClr val="0066FF"/>
                </a:solidFill>
              </a:rPr>
              <a:t>Physics conference, </a:t>
            </a:r>
            <a:r>
              <a:rPr lang="en-US" sz="1200" i="1" dirty="0" err="1" smtClean="0">
                <a:solidFill>
                  <a:srgbClr val="0066FF"/>
                </a:solidFill>
              </a:rPr>
              <a:t>Dubna</a:t>
            </a:r>
            <a:r>
              <a:rPr lang="en-US" sz="1200" i="1" dirty="0" smtClean="0">
                <a:solidFill>
                  <a:srgbClr val="0066FF"/>
                </a:solidFill>
              </a:rPr>
              <a:t> 2005 </a:t>
            </a:r>
            <a:endParaRPr lang="en-US" sz="1200" i="1" dirty="0">
              <a:solidFill>
                <a:srgbClr val="0066FF"/>
              </a:solidFill>
            </a:endParaRPr>
          </a:p>
        </p:txBody>
      </p:sp>
      <p:pic>
        <p:nvPicPr>
          <p:cNvPr id="9" name="Immagine 8"/>
          <p:cNvPicPr>
            <a:picLocks noChangeAspect="1"/>
          </p:cNvPicPr>
          <p:nvPr/>
        </p:nvPicPr>
        <p:blipFill>
          <a:blip r:embed="rId2"/>
          <a:stretch>
            <a:fillRect/>
          </a:stretch>
        </p:blipFill>
        <p:spPr>
          <a:xfrm>
            <a:off x="4988211" y="982950"/>
            <a:ext cx="4155789" cy="3525607"/>
          </a:xfrm>
          <a:prstGeom prst="rect">
            <a:avLst/>
          </a:prstGeom>
        </p:spPr>
      </p:pic>
      <p:pic>
        <p:nvPicPr>
          <p:cNvPr id="4" name="Immagine 3"/>
          <p:cNvPicPr>
            <a:picLocks noChangeAspect="1"/>
          </p:cNvPicPr>
          <p:nvPr/>
        </p:nvPicPr>
        <p:blipFill>
          <a:blip r:embed="rId3"/>
          <a:stretch>
            <a:fillRect/>
          </a:stretch>
        </p:blipFill>
        <p:spPr>
          <a:xfrm>
            <a:off x="1" y="590550"/>
            <a:ext cx="5017613" cy="2438400"/>
          </a:xfrm>
          <a:prstGeom prst="rect">
            <a:avLst/>
          </a:prstGeom>
        </p:spPr>
      </p:pic>
      <p:pic>
        <p:nvPicPr>
          <p:cNvPr id="7" name="Immagine 6"/>
          <p:cNvPicPr>
            <a:picLocks noChangeAspect="1"/>
          </p:cNvPicPr>
          <p:nvPr/>
        </p:nvPicPr>
        <p:blipFill>
          <a:blip r:embed="rId4"/>
          <a:stretch>
            <a:fillRect/>
          </a:stretch>
        </p:blipFill>
        <p:spPr>
          <a:xfrm>
            <a:off x="1745883" y="2800350"/>
            <a:ext cx="4197717" cy="2057400"/>
          </a:xfrm>
          <a:prstGeom prst="rect">
            <a:avLst/>
          </a:prstGeom>
        </p:spPr>
      </p:pic>
    </p:spTree>
    <p:extLst>
      <p:ext uri="{BB962C8B-B14F-4D97-AF65-F5344CB8AC3E}">
        <p14:creationId xmlns:p14="http://schemas.microsoft.com/office/powerpoint/2010/main" val="1224316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2005: the year of the first coming-out (CdWO</a:t>
            </a:r>
            <a:r>
              <a:rPr lang="en-GB" sz="2600" i="1" baseline="-25000" dirty="0" smtClean="0">
                <a:solidFill>
                  <a:srgbClr val="C00000"/>
                </a:solidFill>
                <a:effectLst>
                  <a:outerShdw blurRad="38100" dist="38100" dir="2700000" algn="tl">
                    <a:srgbClr val="000000">
                      <a:alpha val="43137"/>
                    </a:srgbClr>
                  </a:outerShdw>
                </a:effectLst>
                <a:latin typeface="Comic Sans MS" panose="030F0702030302020204" pitchFamily="66" charset="0"/>
              </a:rPr>
              <a:t>4</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6" name="Rettangolo 5"/>
          <p:cNvSpPr/>
          <p:nvPr/>
        </p:nvSpPr>
        <p:spPr>
          <a:xfrm>
            <a:off x="56413" y="4857750"/>
            <a:ext cx="5506187" cy="276999"/>
          </a:xfrm>
          <a:prstGeom prst="rect">
            <a:avLst/>
          </a:prstGeom>
        </p:spPr>
        <p:txBody>
          <a:bodyPr wrap="none">
            <a:spAutoFit/>
          </a:bodyPr>
          <a:lstStyle/>
          <a:p>
            <a:r>
              <a:rPr lang="en-US" sz="1200" i="1" dirty="0" smtClean="0">
                <a:solidFill>
                  <a:srgbClr val="0066FF"/>
                </a:solidFill>
              </a:rPr>
              <a:t>Proceeding of Non-Accelerator </a:t>
            </a:r>
            <a:r>
              <a:rPr lang="en-US" sz="1200" i="1" dirty="0" err="1">
                <a:solidFill>
                  <a:srgbClr val="0066FF"/>
                </a:solidFill>
              </a:rPr>
              <a:t>Astroparticle</a:t>
            </a:r>
            <a:r>
              <a:rPr lang="en-US" sz="1200" i="1" dirty="0">
                <a:solidFill>
                  <a:srgbClr val="0066FF"/>
                </a:solidFill>
              </a:rPr>
              <a:t> </a:t>
            </a:r>
            <a:r>
              <a:rPr lang="en-US" sz="1200" i="1" dirty="0" smtClean="0">
                <a:solidFill>
                  <a:srgbClr val="0066FF"/>
                </a:solidFill>
              </a:rPr>
              <a:t>Physics conference, </a:t>
            </a:r>
            <a:r>
              <a:rPr lang="en-US" sz="1200" i="1" dirty="0" err="1" smtClean="0">
                <a:solidFill>
                  <a:srgbClr val="0066FF"/>
                </a:solidFill>
              </a:rPr>
              <a:t>Dubna</a:t>
            </a:r>
            <a:r>
              <a:rPr lang="en-US" sz="1200" i="1" dirty="0" smtClean="0">
                <a:solidFill>
                  <a:srgbClr val="0066FF"/>
                </a:solidFill>
              </a:rPr>
              <a:t> 2005 </a:t>
            </a:r>
            <a:endParaRPr lang="en-US" sz="1200" i="1" dirty="0">
              <a:solidFill>
                <a:srgbClr val="0066FF"/>
              </a:solidFill>
            </a:endParaRPr>
          </a:p>
        </p:txBody>
      </p:sp>
      <p:pic>
        <p:nvPicPr>
          <p:cNvPr id="4" name="Immagine 3"/>
          <p:cNvPicPr>
            <a:picLocks noChangeAspect="1"/>
          </p:cNvPicPr>
          <p:nvPr/>
        </p:nvPicPr>
        <p:blipFill>
          <a:blip r:embed="rId2"/>
          <a:stretch>
            <a:fillRect/>
          </a:stretch>
        </p:blipFill>
        <p:spPr>
          <a:xfrm>
            <a:off x="1" y="590550"/>
            <a:ext cx="2590799" cy="1259046"/>
          </a:xfrm>
          <a:prstGeom prst="rect">
            <a:avLst/>
          </a:prstGeom>
        </p:spPr>
      </p:pic>
      <p:sp>
        <p:nvSpPr>
          <p:cNvPr id="8" name="Text Box 5"/>
          <p:cNvSpPr txBox="1">
            <a:spLocks noChangeArrowheads="1"/>
          </p:cNvSpPr>
          <p:nvPr/>
        </p:nvSpPr>
        <p:spPr bwMode="auto">
          <a:xfrm>
            <a:off x="2825769" y="680438"/>
            <a:ext cx="50992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A very impressive result was indeed obtained as a by-product.</a:t>
            </a:r>
          </a:p>
        </p:txBody>
      </p:sp>
      <p:sp>
        <p:nvSpPr>
          <p:cNvPr id="10" name="Text Box 6"/>
          <p:cNvSpPr txBox="1">
            <a:spLocks noChangeArrowheads="1"/>
          </p:cNvSpPr>
          <p:nvPr/>
        </p:nvSpPr>
        <p:spPr bwMode="auto">
          <a:xfrm>
            <a:off x="2686494" y="1019913"/>
            <a:ext cx="62552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The idea was to measure the thermal neutrons flux inside the CUORE  R&amp;D </a:t>
            </a:r>
            <a:endParaRPr lang="en-US" altLang="en-US" sz="1400" dirty="0" smtClean="0"/>
          </a:p>
          <a:p>
            <a:r>
              <a:rPr lang="en-US" altLang="en-US" sz="1400" dirty="0" smtClean="0"/>
              <a:t>cryostat  </a:t>
            </a:r>
            <a:r>
              <a:rPr lang="en-US" altLang="en-US" sz="1400" dirty="0"/>
              <a:t>using </a:t>
            </a:r>
            <a:r>
              <a:rPr lang="en-US" altLang="en-US" sz="1400" dirty="0" smtClean="0"/>
              <a:t>a </a:t>
            </a:r>
            <a:r>
              <a:rPr lang="en-US" altLang="en-US" sz="1400" dirty="0"/>
              <a:t>CdWO</a:t>
            </a:r>
            <a:r>
              <a:rPr lang="en-US" altLang="en-US" sz="1400" baseline="-25000" dirty="0"/>
              <a:t>4  </a:t>
            </a:r>
            <a:r>
              <a:rPr lang="en-US" altLang="en-US" sz="1400" dirty="0"/>
              <a:t>crystal,</a:t>
            </a:r>
            <a:r>
              <a:rPr lang="en-US" altLang="en-US" sz="1400" baseline="-25000" dirty="0"/>
              <a:t> </a:t>
            </a:r>
            <a:r>
              <a:rPr lang="en-US" altLang="en-US" sz="1400" dirty="0"/>
              <a:t>via the  (</a:t>
            </a:r>
            <a:r>
              <a:rPr lang="en-US" altLang="en-US" sz="1400" baseline="30000" dirty="0"/>
              <a:t>113</a:t>
            </a:r>
            <a:r>
              <a:rPr lang="en-US" altLang="en-US" sz="1400" dirty="0"/>
              <a:t>Cd,n)</a:t>
            </a:r>
            <a:r>
              <a:rPr lang="en-US" altLang="en-US" sz="1400" dirty="0">
                <a:sym typeface="Symbol" panose="05050102010706020507" pitchFamily="18" charset="2"/>
              </a:rPr>
              <a:t>  reaction.</a:t>
            </a:r>
            <a:r>
              <a:rPr lang="en-US" altLang="en-US" sz="1400" dirty="0"/>
              <a:t> </a:t>
            </a:r>
          </a:p>
        </p:txBody>
      </p:sp>
      <p:pic>
        <p:nvPicPr>
          <p:cNvPr id="11" name="Picture 7" descr="rivelatori_nu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62107"/>
            <a:ext cx="3887438" cy="29155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
          <p:cNvGrpSpPr>
            <a:grpSpLocks/>
          </p:cNvGrpSpPr>
          <p:nvPr/>
        </p:nvGrpSpPr>
        <p:grpSpPr bwMode="auto">
          <a:xfrm>
            <a:off x="3693301" y="2738296"/>
            <a:ext cx="4206875" cy="1079500"/>
            <a:chOff x="2699" y="2296"/>
            <a:chExt cx="2650" cy="680"/>
          </a:xfrm>
        </p:grpSpPr>
        <p:sp>
          <p:nvSpPr>
            <p:cNvPr id="13" name="Line 8"/>
            <p:cNvSpPr>
              <a:spLocks noChangeShapeType="1"/>
            </p:cNvSpPr>
            <p:nvPr/>
          </p:nvSpPr>
          <p:spPr bwMode="auto">
            <a:xfrm flipH="1">
              <a:off x="2699" y="2478"/>
              <a:ext cx="1406" cy="498"/>
            </a:xfrm>
            <a:prstGeom prst="line">
              <a:avLst/>
            </a:prstGeom>
            <a:noFill/>
            <a:ln w="25400">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9"/>
            <p:cNvSpPr txBox="1">
              <a:spLocks noChangeArrowheads="1"/>
            </p:cNvSpPr>
            <p:nvPr/>
          </p:nvSpPr>
          <p:spPr bwMode="auto">
            <a:xfrm>
              <a:off x="4105" y="2296"/>
              <a:ext cx="1244" cy="420"/>
            </a:xfrm>
            <a:prstGeom prst="rect">
              <a:avLst/>
            </a:prstGeom>
            <a:noFill/>
            <a:ln w="25400">
              <a:solidFill>
                <a:srgbClr val="00FF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3x3x2 cm</a:t>
              </a:r>
              <a:r>
                <a:rPr lang="en-US" altLang="en-US" baseline="30000"/>
                <a:t>3</a:t>
              </a:r>
              <a:r>
                <a:rPr lang="en-US" altLang="en-US"/>
                <a:t> CdWO</a:t>
              </a:r>
              <a:r>
                <a:rPr lang="en-US" altLang="en-US" baseline="-25000"/>
                <a:t>4</a:t>
              </a:r>
            </a:p>
            <a:p>
              <a:pPr algn="ctr"/>
              <a:r>
                <a:rPr lang="en-US" altLang="en-US"/>
                <a:t>(140g)</a:t>
              </a:r>
            </a:p>
          </p:txBody>
        </p:sp>
      </p:grpSp>
      <p:grpSp>
        <p:nvGrpSpPr>
          <p:cNvPr id="15" name="Group 13"/>
          <p:cNvGrpSpPr>
            <a:grpSpLocks/>
          </p:cNvGrpSpPr>
          <p:nvPr/>
        </p:nvGrpSpPr>
        <p:grpSpPr bwMode="auto">
          <a:xfrm>
            <a:off x="1463352" y="1733409"/>
            <a:ext cx="6840538" cy="1544637"/>
            <a:chOff x="1156" y="1505"/>
            <a:chExt cx="4309" cy="973"/>
          </a:xfrm>
        </p:grpSpPr>
        <p:sp>
          <p:nvSpPr>
            <p:cNvPr id="16" name="Line 11"/>
            <p:cNvSpPr>
              <a:spLocks noChangeShapeType="1"/>
            </p:cNvSpPr>
            <p:nvPr/>
          </p:nvSpPr>
          <p:spPr bwMode="auto">
            <a:xfrm flipH="1">
              <a:off x="1156" y="1616"/>
              <a:ext cx="2631" cy="862"/>
            </a:xfrm>
            <a:prstGeom prst="line">
              <a:avLst/>
            </a:prstGeom>
            <a:noFill/>
            <a:ln w="25400">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2"/>
            <p:cNvSpPr txBox="1">
              <a:spLocks noChangeArrowheads="1"/>
            </p:cNvSpPr>
            <p:nvPr/>
          </p:nvSpPr>
          <p:spPr bwMode="auto">
            <a:xfrm>
              <a:off x="3797" y="1505"/>
              <a:ext cx="1668" cy="247"/>
            </a:xfrm>
            <a:prstGeom prst="rect">
              <a:avLst/>
            </a:prstGeom>
            <a:noFill/>
            <a:ln w="25400">
              <a:solidFill>
                <a:srgbClr val="00FFFF"/>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6.3 cm dia 1 mm thick Ge </a:t>
              </a:r>
            </a:p>
          </p:txBody>
        </p:sp>
      </p:grpSp>
      <p:sp>
        <p:nvSpPr>
          <p:cNvPr id="18" name="Text Box 14"/>
          <p:cNvSpPr txBox="1">
            <a:spLocks noChangeArrowheads="1"/>
          </p:cNvSpPr>
          <p:nvPr/>
        </p:nvSpPr>
        <p:spPr bwMode="auto">
          <a:xfrm>
            <a:off x="5885334" y="3558311"/>
            <a:ext cx="2189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t>Q</a:t>
            </a:r>
            <a:r>
              <a:rPr lang="en-US" altLang="en-US" baseline="-25000" dirty="0" err="1">
                <a:latin typeface="Symbol" panose="05050102010706020507" pitchFamily="18" charset="2"/>
              </a:rPr>
              <a:t>bb</a:t>
            </a:r>
            <a:r>
              <a:rPr lang="en-US" altLang="en-US" dirty="0"/>
              <a:t>(</a:t>
            </a:r>
            <a:r>
              <a:rPr lang="en-US" altLang="en-US" baseline="30000" dirty="0"/>
              <a:t>116</a:t>
            </a:r>
            <a:r>
              <a:rPr lang="en-US" altLang="en-US" dirty="0"/>
              <a:t>Cd)=2802 </a:t>
            </a:r>
            <a:r>
              <a:rPr lang="en-US" altLang="en-US" dirty="0" err="1"/>
              <a:t>keV</a:t>
            </a:r>
            <a:endParaRPr lang="en-US" altLang="en-US" dirty="0"/>
          </a:p>
        </p:txBody>
      </p:sp>
    </p:spTree>
    <p:extLst>
      <p:ext uri="{BB962C8B-B14F-4D97-AF65-F5344CB8AC3E}">
        <p14:creationId xmlns:p14="http://schemas.microsoft.com/office/powerpoint/2010/main" val="10229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2/3*#ppt_w"/>
                                          </p:val>
                                        </p:tav>
                                        <p:tav tm="100000">
                                          <p:val>
                                            <p:strVal val="#ppt_w"/>
                                          </p:val>
                                        </p:tav>
                                      </p:tavLst>
                                    </p:anim>
                                    <p:anim calcmode="lin" valueType="num">
                                      <p:cBhvr>
                                        <p:cTn id="18" dur="1000" fill="hold"/>
                                        <p:tgtEl>
                                          <p:spTgt spid="15"/>
                                        </p:tgtEl>
                                        <p:attrNameLst>
                                          <p:attrName>ppt_h</p:attrName>
                                        </p:attrNameLst>
                                      </p:cBhvr>
                                      <p:tavLst>
                                        <p:tav tm="0">
                                          <p:val>
                                            <p:strVal val="2/3*#ppt_h"/>
                                          </p:val>
                                        </p:tav>
                                        <p:tav tm="100000">
                                          <p:val>
                                            <p:strVal val="#ppt_h"/>
                                          </p:val>
                                        </p:tav>
                                      </p:tavLst>
                                    </p:anim>
                                  </p:childTnLst>
                                </p:cTn>
                              </p:par>
                              <p:par>
                                <p:cTn id="19" presetID="23" presetClass="entr" presetSubtype="27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2/3*#ppt_w"/>
                                          </p:val>
                                        </p:tav>
                                        <p:tav tm="100000">
                                          <p:val>
                                            <p:strVal val="#ppt_w"/>
                                          </p:val>
                                        </p:tav>
                                      </p:tavLst>
                                    </p:anim>
                                    <p:anim calcmode="lin" valueType="num">
                                      <p:cBhvr>
                                        <p:cTn id="22" dur="1000" fill="hold"/>
                                        <p:tgtEl>
                                          <p:spTgt spid="11"/>
                                        </p:tgtEl>
                                        <p:attrNameLst>
                                          <p:attrName>ppt_h</p:attrName>
                                        </p:attrNameLst>
                                      </p:cBhvr>
                                      <p:tavLst>
                                        <p:tav tm="0">
                                          <p:val>
                                            <p:strVal val="2/3*#ppt_h"/>
                                          </p:val>
                                        </p:tav>
                                        <p:tav tm="100000">
                                          <p:val>
                                            <p:strVal val="#ppt_h"/>
                                          </p:val>
                                        </p:tav>
                                      </p:tavLst>
                                    </p:anim>
                                  </p:childTnLst>
                                </p:cTn>
                              </p:par>
                              <p:par>
                                <p:cTn id="23" presetID="23" presetClass="entr" presetSubtype="27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2/3*#ppt_w"/>
                                          </p:val>
                                        </p:tav>
                                        <p:tav tm="100000">
                                          <p:val>
                                            <p:strVal val="#ppt_w"/>
                                          </p:val>
                                        </p:tav>
                                      </p:tavLst>
                                    </p:anim>
                                    <p:anim calcmode="lin" valueType="num">
                                      <p:cBhvr>
                                        <p:cTn id="26" dur="10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strVal val="2/3*#ppt_w"/>
                                          </p:val>
                                        </p:tav>
                                        <p:tav tm="100000">
                                          <p:val>
                                            <p:strVal val="#ppt_w"/>
                                          </p:val>
                                        </p:tav>
                                      </p:tavLst>
                                    </p:anim>
                                    <p:anim calcmode="lin" valueType="num">
                                      <p:cBhvr>
                                        <p:cTn id="32" dur="500" fill="hold"/>
                                        <p:tgtEl>
                                          <p:spTgt spid="1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montaggio_tot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3962" y="722710"/>
            <a:ext cx="3995738" cy="265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montaggio_totale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1" y="627460"/>
            <a:ext cx="4088606" cy="393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72" name="Group 12"/>
          <p:cNvGrpSpPr>
            <a:grpSpLocks/>
          </p:cNvGrpSpPr>
          <p:nvPr/>
        </p:nvGrpSpPr>
        <p:grpSpPr bwMode="auto">
          <a:xfrm>
            <a:off x="2844404" y="2193132"/>
            <a:ext cx="5031581" cy="2950369"/>
            <a:chOff x="1429" y="1842"/>
            <a:chExt cx="4226" cy="2478"/>
          </a:xfrm>
        </p:grpSpPr>
        <p:pic>
          <p:nvPicPr>
            <p:cNvPr id="18441" name="Picture 6" descr="light_gu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 y="2684"/>
              <a:ext cx="2457" cy="1636"/>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8442" name="Line 9"/>
            <p:cNvSpPr>
              <a:spLocks noChangeShapeType="1"/>
            </p:cNvSpPr>
            <p:nvPr/>
          </p:nvSpPr>
          <p:spPr bwMode="auto">
            <a:xfrm flipH="1" flipV="1">
              <a:off x="1429" y="1979"/>
              <a:ext cx="1769" cy="2341"/>
            </a:xfrm>
            <a:prstGeom prst="line">
              <a:avLst/>
            </a:prstGeom>
            <a:noFill/>
            <a:ln w="25400">
              <a:solidFill>
                <a:srgbClr val="FFFF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8443" name="Line 10"/>
            <p:cNvSpPr>
              <a:spLocks noChangeShapeType="1"/>
            </p:cNvSpPr>
            <p:nvPr/>
          </p:nvSpPr>
          <p:spPr bwMode="auto">
            <a:xfrm flipH="1" flipV="1">
              <a:off x="1655" y="1842"/>
              <a:ext cx="1543" cy="845"/>
            </a:xfrm>
            <a:prstGeom prst="line">
              <a:avLst/>
            </a:prstGeom>
            <a:noFill/>
            <a:ln w="25400">
              <a:solidFill>
                <a:srgbClr val="FFFF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pic>
        <p:nvPicPr>
          <p:cNvPr id="66568" name="Picture 8" descr="criost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617220"/>
            <a:ext cx="16764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Picture 23" descr="set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9363" y="844154"/>
            <a:ext cx="1740694"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4" name="Text Box 44"/>
          <p:cNvSpPr txBox="1">
            <a:spLocks noChangeArrowheads="1"/>
          </p:cNvSpPr>
          <p:nvPr/>
        </p:nvSpPr>
        <p:spPr bwMode="auto">
          <a:xfrm>
            <a:off x="1316832" y="3489722"/>
            <a:ext cx="179093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FFFF00"/>
                </a:solidFill>
                <a:latin typeface="Times New Roman" panose="02020603050405020304" pitchFamily="18" charset="0"/>
                <a:ea typeface="SimSun" panose="02010600030101010101" pitchFamily="2" charset="-122"/>
              </a:defRPr>
            </a:lvl1pPr>
            <a:lvl2pPr marL="742950" indent="-285750">
              <a:defRPr>
                <a:solidFill>
                  <a:srgbClr val="FFFF00"/>
                </a:solidFill>
                <a:latin typeface="Times New Roman" panose="02020603050405020304" pitchFamily="18" charset="0"/>
                <a:ea typeface="SimSun" panose="02010600030101010101" pitchFamily="2" charset="-122"/>
              </a:defRPr>
            </a:lvl2pPr>
            <a:lvl3pPr marL="1143000" indent="-228600">
              <a:defRPr>
                <a:solidFill>
                  <a:srgbClr val="FFFF00"/>
                </a:solidFill>
                <a:latin typeface="Times New Roman" panose="02020603050405020304" pitchFamily="18" charset="0"/>
                <a:ea typeface="SimSun" panose="02010600030101010101" pitchFamily="2" charset="-122"/>
              </a:defRPr>
            </a:lvl3pPr>
            <a:lvl4pPr marL="1600200" indent="-228600">
              <a:defRPr>
                <a:solidFill>
                  <a:srgbClr val="FFFF00"/>
                </a:solidFill>
                <a:latin typeface="Times New Roman" panose="02020603050405020304" pitchFamily="18" charset="0"/>
                <a:ea typeface="SimSun" panose="02010600030101010101" pitchFamily="2" charset="-122"/>
              </a:defRPr>
            </a:lvl4pPr>
            <a:lvl5pPr marL="2057400" indent="-228600">
              <a:defRPr>
                <a:solidFill>
                  <a:srgbClr val="FFFF00"/>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a:solidFill>
                  <a:srgbClr val="FFFF00"/>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a:solidFill>
                  <a:srgbClr val="FFFF00"/>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a:solidFill>
                  <a:srgbClr val="FFFF00"/>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a:solidFill>
                  <a:srgbClr val="FFFF00"/>
                </a:solidFill>
                <a:latin typeface="Times New Roman" panose="02020603050405020304" pitchFamily="18" charset="0"/>
                <a:ea typeface="SimSun" panose="02010600030101010101" pitchFamily="2" charset="-122"/>
              </a:defRPr>
            </a:lvl9pPr>
          </a:lstStyle>
          <a:p>
            <a:pPr eaLnBrk="1" hangingPunct="1"/>
            <a:r>
              <a:rPr lang="en-US" altLang="en-US" sz="1350" dirty="0">
                <a:solidFill>
                  <a:srgbClr val="0066FF"/>
                </a:solidFill>
              </a:rPr>
              <a:t>Very “un-clean” setup”</a:t>
            </a:r>
          </a:p>
        </p:txBody>
      </p:sp>
      <p:sp>
        <p:nvSpPr>
          <p:cNvPr id="12" name="Rectangle 2"/>
          <p:cNvSpPr>
            <a:spLocks noChangeArrowheads="1"/>
          </p:cNvSpPr>
          <p:nvPr/>
        </p:nvSpPr>
        <p:spPr bwMode="auto">
          <a:xfrm>
            <a:off x="7938" y="11118"/>
            <a:ext cx="9136062" cy="461665"/>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sz="2400" i="1" dirty="0">
                <a:solidFill>
                  <a:srgbClr val="C00000"/>
                </a:solidFill>
                <a:effectLst>
                  <a:outerShdw blurRad="38100" dist="38100" dir="2700000" algn="tl">
                    <a:srgbClr val="000000">
                      <a:alpha val="43137"/>
                    </a:srgbClr>
                  </a:outerShdw>
                </a:effectLst>
                <a:latin typeface="Comic Sans MS" panose="030F0702030302020204" pitchFamily="66" charset="0"/>
              </a:rPr>
              <a:t>2005: the year of the first coming-out </a:t>
            </a:r>
            <a:r>
              <a:rPr lang="en-GB"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(CdWO</a:t>
            </a:r>
            <a:r>
              <a:rPr lang="en-GB" sz="2400" i="1" baseline="-25000" dirty="0" smtClean="0">
                <a:solidFill>
                  <a:srgbClr val="C00000"/>
                </a:solidFill>
                <a:effectLst>
                  <a:outerShdw blurRad="38100" dist="38100" dir="2700000" algn="tl">
                    <a:srgbClr val="000000">
                      <a:alpha val="43137"/>
                    </a:srgbClr>
                  </a:outerShdw>
                </a:effectLst>
                <a:latin typeface="Comic Sans MS" panose="030F0702030302020204" pitchFamily="66" charset="0"/>
              </a:rPr>
              <a:t>4</a:t>
            </a:r>
            <a:r>
              <a:rPr lang="en-GB"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a:t>
            </a:r>
            <a:endParaRPr lang="en-US" altLang="en-US" sz="2400" dirty="0"/>
          </a:p>
        </p:txBody>
      </p:sp>
      <p:sp>
        <p:nvSpPr>
          <p:cNvPr id="2" name="CasellaDiTesto 1"/>
          <p:cNvSpPr txBox="1"/>
          <p:nvPr/>
        </p:nvSpPr>
        <p:spPr>
          <a:xfrm>
            <a:off x="3900559" y="4105930"/>
            <a:ext cx="3643241" cy="523220"/>
          </a:xfrm>
          <a:prstGeom prst="rect">
            <a:avLst/>
          </a:prstGeom>
          <a:noFill/>
        </p:spPr>
        <p:txBody>
          <a:bodyPr wrap="none" rtlCol="0">
            <a:spAutoFit/>
          </a:bodyPr>
          <a:lstStyle/>
          <a:p>
            <a:r>
              <a:rPr lang="en-US" sz="1400" dirty="0" smtClean="0"/>
              <a:t>RAD detector- Test of (surface) radioactivity</a:t>
            </a:r>
          </a:p>
          <a:p>
            <a:r>
              <a:rPr lang="en-US" sz="1400" dirty="0" smtClean="0"/>
              <a:t>for CUORE (Gold wires- Heaters – PTFE)</a:t>
            </a:r>
          </a:p>
        </p:txBody>
      </p:sp>
    </p:spTree>
    <p:extLst>
      <p:ext uri="{BB962C8B-B14F-4D97-AF65-F5344CB8AC3E}">
        <p14:creationId xmlns:p14="http://schemas.microsoft.com/office/powerpoint/2010/main" val="99056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fade">
                                      <p:cBhvr>
                                        <p:cTn id="7" dur="500"/>
                                        <p:tgtEl>
                                          <p:spTgt spid="66565"/>
                                        </p:tgtEl>
                                      </p:cBhvr>
                                    </p:animEffect>
                                  </p:childTnLst>
                                </p:cTn>
                              </p:par>
                            </p:childTnLst>
                          </p:cTn>
                        </p:par>
                        <p:par>
                          <p:cTn id="8" fill="hold" nodeType="afterGroup">
                            <p:stCondLst>
                              <p:cond delay="500"/>
                            </p:stCondLst>
                            <p:childTnLst>
                              <p:par>
                                <p:cTn id="9" presetID="18" presetClass="entr" presetSubtype="6" fill="hold" grpId="0" nodeType="afterEffect">
                                  <p:stCondLst>
                                    <p:cond delay="1500"/>
                                  </p:stCondLst>
                                  <p:childTnLst>
                                    <p:set>
                                      <p:cBhvr>
                                        <p:cTn id="10" dur="1" fill="hold">
                                          <p:stCondLst>
                                            <p:cond delay="0"/>
                                          </p:stCondLst>
                                        </p:cTn>
                                        <p:tgtEl>
                                          <p:spTgt spid="66604"/>
                                        </p:tgtEl>
                                        <p:attrNameLst>
                                          <p:attrName>style.visibility</p:attrName>
                                        </p:attrNameLst>
                                      </p:cBhvr>
                                      <p:to>
                                        <p:strVal val="visible"/>
                                      </p:to>
                                    </p:set>
                                    <p:animEffect transition="in" filter="strips(downRight)">
                                      <p:cBhvr>
                                        <p:cTn id="11" dur="1000"/>
                                        <p:tgtEl>
                                          <p:spTgt spid="6660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66572"/>
                                        </p:tgtEl>
                                        <p:attrNameLst>
                                          <p:attrName>style.visibility</p:attrName>
                                        </p:attrNameLst>
                                      </p:cBhvr>
                                      <p:to>
                                        <p:strVal val="visible"/>
                                      </p:to>
                                    </p:set>
                                    <p:animEffect transition="in" filter="strips(downRight)">
                                      <p:cBhvr>
                                        <p:cTn id="16" dur="500"/>
                                        <p:tgtEl>
                                          <p:spTgt spid="665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nodeType="clickEffect">
                                  <p:stCondLst>
                                    <p:cond delay="0"/>
                                  </p:stCondLst>
                                  <p:childTnLst>
                                    <p:animEffect transition="out" filter="box(in)">
                                      <p:cBhvr>
                                        <p:cTn id="20" dur="1000"/>
                                        <p:tgtEl>
                                          <p:spTgt spid="66565"/>
                                        </p:tgtEl>
                                      </p:cBhvr>
                                    </p:animEffect>
                                    <p:set>
                                      <p:cBhvr>
                                        <p:cTn id="21" dur="1" fill="hold">
                                          <p:stCondLst>
                                            <p:cond delay="999"/>
                                          </p:stCondLst>
                                        </p:cTn>
                                        <p:tgtEl>
                                          <p:spTgt spid="6656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66604"/>
                                        </p:tgtEl>
                                      </p:cBhvr>
                                    </p:animEffect>
                                    <p:set>
                                      <p:cBhvr>
                                        <p:cTn id="24" dur="1" fill="hold">
                                          <p:stCondLst>
                                            <p:cond delay="999"/>
                                          </p:stCondLst>
                                        </p:cTn>
                                        <p:tgtEl>
                                          <p:spTgt spid="66604"/>
                                        </p:tgtEl>
                                        <p:attrNameLst>
                                          <p:attrName>style.visibility</p:attrName>
                                        </p:attrNameLst>
                                      </p:cBhvr>
                                      <p:to>
                                        <p:strVal val="hidden"/>
                                      </p:to>
                                    </p:set>
                                  </p:childTnLst>
                                </p:cTn>
                              </p:par>
                              <p:par>
                                <p:cTn id="25" presetID="4" presetClass="exit" presetSubtype="16" fill="hold" nodeType="withEffect">
                                  <p:stCondLst>
                                    <p:cond delay="0"/>
                                  </p:stCondLst>
                                  <p:childTnLst>
                                    <p:animEffect transition="out" filter="box(in)">
                                      <p:cBhvr>
                                        <p:cTn id="26" dur="1000"/>
                                        <p:tgtEl>
                                          <p:spTgt spid="66572"/>
                                        </p:tgtEl>
                                      </p:cBhvr>
                                    </p:animEffect>
                                    <p:set>
                                      <p:cBhvr>
                                        <p:cTn id="27" dur="1" fill="hold">
                                          <p:stCondLst>
                                            <p:cond delay="999"/>
                                          </p:stCondLst>
                                        </p:cTn>
                                        <p:tgtEl>
                                          <p:spTgt spid="6657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6567"/>
                                        </p:tgtEl>
                                        <p:attrNameLst>
                                          <p:attrName>style.visibility</p:attrName>
                                        </p:attrNameLst>
                                      </p:cBhvr>
                                      <p:to>
                                        <p:strVal val="visible"/>
                                      </p:to>
                                    </p:set>
                                    <p:animEffect transition="in" filter="fade">
                                      <p:cBhvr>
                                        <p:cTn id="30" dur="2000"/>
                                        <p:tgtEl>
                                          <p:spTgt spid="6656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6568"/>
                                        </p:tgtEl>
                                        <p:attrNameLst>
                                          <p:attrName>style.visibility</p:attrName>
                                        </p:attrNameLst>
                                      </p:cBhvr>
                                      <p:to>
                                        <p:strVal val="visible"/>
                                      </p:to>
                                    </p:set>
                                    <p:animEffect transition="in" filter="fade">
                                      <p:cBhvr>
                                        <p:cTn id="35" dur="2000"/>
                                        <p:tgtEl>
                                          <p:spTgt spid="66568"/>
                                        </p:tgtEl>
                                      </p:cBhvr>
                                    </p:animEffect>
                                  </p:childTnLst>
                                </p:cTn>
                              </p:par>
                              <p:par>
                                <p:cTn id="36" presetID="10" presetClass="exit" presetSubtype="0" fill="hold" nodeType="withEffect">
                                  <p:stCondLst>
                                    <p:cond delay="0"/>
                                  </p:stCondLst>
                                  <p:childTnLst>
                                    <p:animEffect transition="out" filter="fade">
                                      <p:cBhvr>
                                        <p:cTn id="37" dur="2000"/>
                                        <p:tgtEl>
                                          <p:spTgt spid="66567"/>
                                        </p:tgtEl>
                                      </p:cBhvr>
                                    </p:animEffect>
                                    <p:set>
                                      <p:cBhvr>
                                        <p:cTn id="38" dur="1" fill="hold">
                                          <p:stCondLst>
                                            <p:cond delay="1999"/>
                                          </p:stCondLst>
                                        </p:cTn>
                                        <p:tgtEl>
                                          <p:spTgt spid="6656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66583"/>
                                        </p:tgtEl>
                                        <p:attrNameLst>
                                          <p:attrName>style.visibility</p:attrName>
                                        </p:attrNameLst>
                                      </p:cBhvr>
                                      <p:to>
                                        <p:strVal val="visible"/>
                                      </p:to>
                                    </p:set>
                                    <p:animEffect transition="in" filter="fade">
                                      <p:cBhvr>
                                        <p:cTn id="41" dur="2000"/>
                                        <p:tgtEl>
                                          <p:spTgt spid="6658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04" grpId="0"/>
      <p:bldP spid="66604"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Bolometers</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5" name="Slide Number Placeholder 4"/>
          <p:cNvSpPr>
            <a:spLocks noGrp="1"/>
          </p:cNvSpPr>
          <p:nvPr>
            <p:ph type="sldNum" sz="quarter" idx="12"/>
          </p:nvPr>
        </p:nvSpPr>
        <p:spPr>
          <a:xfrm>
            <a:off x="6553200" y="4888706"/>
            <a:ext cx="2133600" cy="273844"/>
          </a:xfrm>
        </p:spPr>
        <p:txBody>
          <a:bodyPr/>
          <a:lstStyle/>
          <a:p>
            <a:fld id="{B6F15528-21DE-4FAA-801E-634DDDAF4B2B}" type="slidenum">
              <a:rPr lang="en-US" smtClean="0"/>
              <a:pPr/>
              <a:t>2</a:t>
            </a:fld>
            <a:endParaRPr lang="en-US" dirty="0"/>
          </a:p>
        </p:txBody>
      </p:sp>
      <p:grpSp>
        <p:nvGrpSpPr>
          <p:cNvPr id="25" name="Group 24"/>
          <p:cNvGrpSpPr/>
          <p:nvPr/>
        </p:nvGrpSpPr>
        <p:grpSpPr>
          <a:xfrm>
            <a:off x="3429000" y="819150"/>
            <a:ext cx="5791200" cy="2406949"/>
            <a:chOff x="3429000" y="819150"/>
            <a:chExt cx="5791200" cy="2406949"/>
          </a:xfrm>
        </p:grpSpPr>
        <p:sp>
          <p:nvSpPr>
            <p:cNvPr id="15" name="Right Arrow 14"/>
            <p:cNvSpPr/>
            <p:nvPr/>
          </p:nvSpPr>
          <p:spPr>
            <a:xfrm>
              <a:off x="3429000" y="1834888"/>
              <a:ext cx="2438400" cy="534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5473662" y="819150"/>
              <a:ext cx="3746538" cy="2406949"/>
              <a:chOff x="5383607" y="1080625"/>
              <a:chExt cx="3746538" cy="2406949"/>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688" y="1428750"/>
                <a:ext cx="2697429" cy="1806338"/>
              </a:xfrm>
              <a:prstGeom prst="rect">
                <a:avLst/>
              </a:prstGeom>
            </p:spPr>
          </p:pic>
          <p:sp>
            <p:nvSpPr>
              <p:cNvPr id="17" name="Rectangle 16">
                <a:hlinkClick r:id="rId3"/>
              </p:cNvPr>
              <p:cNvSpPr/>
              <p:nvPr/>
            </p:nvSpPr>
            <p:spPr>
              <a:xfrm>
                <a:off x="5383607" y="3241353"/>
                <a:ext cx="3746538" cy="246221"/>
              </a:xfrm>
              <a:prstGeom prst="rect">
                <a:avLst/>
              </a:prstGeom>
            </p:spPr>
            <p:txBody>
              <a:bodyPr wrap="none">
                <a:spAutoFit/>
              </a:bodyPr>
              <a:lstStyle/>
              <a:p>
                <a:r>
                  <a:rPr lang="en-US" sz="1000" i="1" dirty="0" smtClean="0">
                    <a:latin typeface="Arial" panose="020B0604020202020204" pitchFamily="34" charset="0"/>
                    <a:cs typeface="Arial" panose="020B0604020202020204" pitchFamily="34" charset="0"/>
                  </a:rPr>
                  <a:t>L. </a:t>
                </a:r>
                <a:r>
                  <a:rPr lang="en-US" sz="1000" i="1" dirty="0" err="1" smtClean="0">
                    <a:latin typeface="Arial" panose="020B0604020202020204" pitchFamily="34" charset="0"/>
                    <a:cs typeface="Arial" panose="020B0604020202020204" pitchFamily="34" charset="0"/>
                  </a:rPr>
                  <a:t>Cardani</a:t>
                </a:r>
                <a:r>
                  <a:rPr lang="en-US" sz="1000" i="1" dirty="0" smtClean="0">
                    <a:latin typeface="Arial" panose="020B0604020202020204" pitchFamily="34" charset="0"/>
                    <a:cs typeface="Arial" panose="020B0604020202020204" pitchFamily="34" charset="0"/>
                  </a:rPr>
                  <a:t> et al. </a:t>
                </a:r>
                <a:r>
                  <a:rPr lang="en-US" sz="1000" dirty="0" smtClean="0">
                    <a:latin typeface="Arial" panose="020B0604020202020204" pitchFamily="34" charset="0"/>
                    <a:cs typeface="Arial" panose="020B0604020202020204" pitchFamily="34" charset="0"/>
                  </a:rPr>
                  <a:t>https</a:t>
                </a:r>
                <a:r>
                  <a:rPr lang="en-US" sz="1000" dirty="0">
                    <a:latin typeface="Arial" panose="020B0604020202020204" pitchFamily="34" charset="0"/>
                    <a:cs typeface="Arial" panose="020B0604020202020204" pitchFamily="34" charset="0"/>
                  </a:rPr>
                  <a:t>://doi.org/</a:t>
                </a:r>
                <a:r>
                  <a:rPr lang="en-US" sz="1000" dirty="0" smtClean="0">
                    <a:latin typeface="Arial" panose="020B0604020202020204" pitchFamily="34" charset="0"/>
                    <a:cs typeface="Arial" panose="020B0604020202020204" pitchFamily="34" charset="0"/>
                  </a:rPr>
                  <a:t>10.1088/1748-0221/7/01/P01020</a:t>
                </a:r>
                <a:endParaRPr lang="en-US" sz="1000" dirty="0">
                  <a:latin typeface="Arial" panose="020B0604020202020204" pitchFamily="34" charset="0"/>
                  <a:cs typeface="Arial" panose="020B0604020202020204" pitchFamily="34" charset="0"/>
                </a:endParaRPr>
              </a:p>
            </p:txBody>
          </p:sp>
          <p:sp>
            <p:nvSpPr>
              <p:cNvPr id="18" name="TextBox 17"/>
              <p:cNvSpPr txBox="1"/>
              <p:nvPr/>
            </p:nvSpPr>
            <p:spPr>
              <a:xfrm>
                <a:off x="7010682" y="1080625"/>
                <a:ext cx="1023037" cy="400110"/>
              </a:xfrm>
              <a:prstGeom prst="rect">
                <a:avLst/>
              </a:prstGeom>
              <a:noFill/>
            </p:spPr>
            <p:txBody>
              <a:bodyPr wrap="none" rtlCol="0">
                <a:spAutoFit/>
              </a:bodyPr>
              <a:lstStyle/>
              <a:p>
                <a:r>
                  <a:rPr lang="en-GB" sz="2000" dirty="0" smtClean="0">
                    <a:sym typeface="Symbol"/>
                  </a:rPr>
                  <a:t> </a:t>
                </a:r>
                <a:r>
                  <a:rPr lang="en-GB" sz="2000" dirty="0" smtClean="0"/>
                  <a:t>2.1 kg </a:t>
                </a:r>
                <a:endParaRPr lang="en-US" sz="2000" dirty="0"/>
              </a:p>
            </p:txBody>
          </p:sp>
        </p:grpSp>
      </p:grpSp>
      <p:grpSp>
        <p:nvGrpSpPr>
          <p:cNvPr id="3" name="Group 2"/>
          <p:cNvGrpSpPr/>
          <p:nvPr/>
        </p:nvGrpSpPr>
        <p:grpSpPr>
          <a:xfrm>
            <a:off x="497131" y="938675"/>
            <a:ext cx="3389069" cy="2057400"/>
            <a:chOff x="1676400" y="1200150"/>
            <a:chExt cx="3389069" cy="2057400"/>
          </a:xfrm>
        </p:grpSpPr>
        <p:sp>
          <p:nvSpPr>
            <p:cNvPr id="12" name="TextBox 11"/>
            <p:cNvSpPr txBox="1"/>
            <p:nvPr/>
          </p:nvSpPr>
          <p:spPr>
            <a:xfrm>
              <a:off x="2440714" y="1200150"/>
              <a:ext cx="1369286" cy="338554"/>
            </a:xfrm>
            <a:prstGeom prst="rect">
              <a:avLst/>
            </a:prstGeom>
            <a:noFill/>
          </p:spPr>
          <p:txBody>
            <a:bodyPr wrap="none" rtlCol="0">
              <a:spAutoFit/>
            </a:bodyPr>
            <a:lstStyle/>
            <a:p>
              <a:r>
                <a:rPr lang="en-GB" sz="1600" dirty="0" smtClean="0">
                  <a:latin typeface="Arial"/>
                  <a:cs typeface="Arial"/>
                  <a:sym typeface="Symbol"/>
                </a:rPr>
                <a:t>~</a:t>
              </a:r>
              <a:r>
                <a:rPr lang="en-GB" sz="1600" dirty="0" smtClean="0">
                  <a:sym typeface="Symbol"/>
                </a:rPr>
                <a:t> </a:t>
              </a:r>
              <a:r>
                <a:rPr lang="en-GB" sz="1600" dirty="0" smtClean="0"/>
                <a:t>8* 10</a:t>
              </a:r>
              <a:r>
                <a:rPr lang="en-GB" sz="1600" baseline="30000" dirty="0" smtClean="0"/>
                <a:t>-15</a:t>
              </a:r>
              <a:r>
                <a:rPr lang="en-GB" sz="1600" dirty="0" smtClean="0"/>
                <a:t> kg </a:t>
              </a:r>
              <a:endParaRPr lang="en-US" sz="1600" dirty="0"/>
            </a:p>
          </p:txBody>
        </p:sp>
        <p:sp>
          <p:nvSpPr>
            <p:cNvPr id="16" name="Rectangle 15">
              <a:hlinkClick r:id="rId4"/>
            </p:cNvPr>
            <p:cNvSpPr/>
            <p:nvPr/>
          </p:nvSpPr>
          <p:spPr>
            <a:xfrm>
              <a:off x="1676400" y="3011329"/>
              <a:ext cx="3389069" cy="246221"/>
            </a:xfrm>
            <a:prstGeom prst="rect">
              <a:avLst/>
            </a:prstGeom>
          </p:spPr>
          <p:txBody>
            <a:bodyPr wrap="none">
              <a:spAutoFit/>
            </a:bodyPr>
            <a:lstStyle/>
            <a:p>
              <a:r>
                <a:rPr lang="en-US" sz="1000" i="1" dirty="0" smtClean="0">
                  <a:latin typeface="Arial" panose="020B0604020202020204" pitchFamily="34" charset="0"/>
                  <a:cs typeface="Arial" panose="020B0604020202020204" pitchFamily="34" charset="0"/>
                </a:rPr>
                <a:t>Y. Miura et al. </a:t>
              </a:r>
              <a:r>
                <a:rPr lang="en-US" sz="1000" dirty="0" smtClean="0">
                  <a:latin typeface="Arial" panose="020B0604020202020204" pitchFamily="34" charset="0"/>
                  <a:cs typeface="Arial" panose="020B0604020202020204" pitchFamily="34" charset="0"/>
                </a:rPr>
                <a:t>https</a:t>
              </a:r>
              <a:r>
                <a:rPr lang="en-US" sz="1000" dirty="0">
                  <a:latin typeface="Arial" panose="020B0604020202020204" pitchFamily="34" charset="0"/>
                  <a:cs typeface="Arial" panose="020B0604020202020204" pitchFamily="34" charset="0"/>
                </a:rPr>
                <a:t>://doi.org/10.1016/j.nima.2019.04.074</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2296" y="1556171"/>
              <a:ext cx="1633904" cy="1472779"/>
            </a:xfrm>
            <a:prstGeom prst="rect">
              <a:avLst/>
            </a:prstGeom>
          </p:spPr>
        </p:pic>
      </p:grpSp>
      <p:grpSp>
        <p:nvGrpSpPr>
          <p:cNvPr id="8" name="Group 7"/>
          <p:cNvGrpSpPr/>
          <p:nvPr/>
        </p:nvGrpSpPr>
        <p:grpSpPr>
          <a:xfrm>
            <a:off x="603162" y="3257550"/>
            <a:ext cx="2749471" cy="1170800"/>
            <a:chOff x="1872486" y="3638550"/>
            <a:chExt cx="2749471" cy="1170800"/>
          </a:xfrm>
        </p:grpSpPr>
        <p:sp>
          <p:nvSpPr>
            <p:cNvPr id="22" name="TextBox 21"/>
            <p:cNvSpPr txBox="1"/>
            <p:nvPr/>
          </p:nvSpPr>
          <p:spPr>
            <a:xfrm>
              <a:off x="1872486" y="3638550"/>
              <a:ext cx="2749471" cy="615553"/>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GB" sz="1600" dirty="0"/>
                <a:t>p</a:t>
              </a:r>
              <a:r>
                <a:rPr lang="en-GB" sz="1600" dirty="0" smtClean="0"/>
                <a:t>hoton &amp; X-ray applications </a:t>
              </a:r>
            </a:p>
            <a:p>
              <a:pPr algn="ctr"/>
              <a:r>
                <a:rPr lang="en-GB" dirty="0" smtClean="0">
                  <a:latin typeface="Arial"/>
                  <a:cs typeface="Arial"/>
                </a:rPr>
                <a:t>~0 </a:t>
              </a:r>
              <a:r>
                <a:rPr lang="en-GB" dirty="0" smtClean="0">
                  <a:latin typeface="Arial"/>
                  <a:cs typeface="Arial"/>
                  <a:sym typeface="Symbol"/>
                </a:rPr>
                <a:t> 50 µg</a:t>
              </a:r>
              <a:endParaRPr lang="en-US" dirty="0"/>
            </a:p>
          </p:txBody>
        </p:sp>
        <p:sp>
          <p:nvSpPr>
            <p:cNvPr id="27" name="TextBox 26"/>
            <p:cNvSpPr txBox="1"/>
            <p:nvPr/>
          </p:nvSpPr>
          <p:spPr>
            <a:xfrm>
              <a:off x="2378994" y="4440018"/>
              <a:ext cx="1274708" cy="369332"/>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     MICRO</a:t>
              </a:r>
              <a:endParaRPr lang="en-US" dirty="0">
                <a:latin typeface="Arial" panose="020B0604020202020204" pitchFamily="34" charset="0"/>
                <a:cs typeface="Arial" panose="020B0604020202020204" pitchFamily="34" charset="0"/>
              </a:endParaRPr>
            </a:p>
          </p:txBody>
        </p:sp>
      </p:grpSp>
      <p:grpSp>
        <p:nvGrpSpPr>
          <p:cNvPr id="14" name="Group 13"/>
          <p:cNvGrpSpPr/>
          <p:nvPr/>
        </p:nvGrpSpPr>
        <p:grpSpPr>
          <a:xfrm>
            <a:off x="6228561" y="3257550"/>
            <a:ext cx="2839239" cy="1183810"/>
            <a:chOff x="6228561" y="3638550"/>
            <a:chExt cx="2839239" cy="1183810"/>
          </a:xfrm>
        </p:grpSpPr>
        <p:sp>
          <p:nvSpPr>
            <p:cNvPr id="23" name="TextBox 22"/>
            <p:cNvSpPr txBox="1"/>
            <p:nvPr/>
          </p:nvSpPr>
          <p:spPr>
            <a:xfrm>
              <a:off x="6228561" y="3638550"/>
              <a:ext cx="2839239"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smtClean="0"/>
                <a:t>Rare event physics (REP)</a:t>
              </a:r>
            </a:p>
            <a:p>
              <a:pPr algn="ctr"/>
              <a:r>
                <a:rPr lang="en-GB" dirty="0" smtClean="0">
                  <a:latin typeface="Arial"/>
                  <a:cs typeface="Arial"/>
                </a:rPr>
                <a:t>~ &gt; 1 g</a:t>
              </a:r>
              <a:endParaRPr lang="en-US" dirty="0"/>
            </a:p>
          </p:txBody>
        </p:sp>
        <p:sp>
          <p:nvSpPr>
            <p:cNvPr id="28" name="TextBox 27"/>
            <p:cNvSpPr txBox="1"/>
            <p:nvPr/>
          </p:nvSpPr>
          <p:spPr>
            <a:xfrm>
              <a:off x="7109524" y="4453028"/>
              <a:ext cx="1043876" cy="369332"/>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MACRO</a:t>
              </a:r>
              <a:endParaRPr lang="en-US" dirty="0">
                <a:latin typeface="Arial" panose="020B0604020202020204" pitchFamily="34" charset="0"/>
                <a:cs typeface="Arial" panose="020B0604020202020204" pitchFamily="34" charset="0"/>
              </a:endParaRPr>
            </a:p>
          </p:txBody>
        </p:sp>
      </p:grpSp>
      <p:grpSp>
        <p:nvGrpSpPr>
          <p:cNvPr id="9" name="Gruppo 8"/>
          <p:cNvGrpSpPr/>
          <p:nvPr/>
        </p:nvGrpSpPr>
        <p:grpSpPr>
          <a:xfrm>
            <a:off x="805181" y="4400550"/>
            <a:ext cx="7576819" cy="369332"/>
            <a:chOff x="805181" y="4400550"/>
            <a:chExt cx="7576819" cy="369332"/>
          </a:xfrm>
        </p:grpSpPr>
        <p:sp>
          <p:nvSpPr>
            <p:cNvPr id="7" name="CasellaDiTesto 6"/>
            <p:cNvSpPr txBox="1"/>
            <p:nvPr/>
          </p:nvSpPr>
          <p:spPr>
            <a:xfrm>
              <a:off x="805181" y="4400550"/>
              <a:ext cx="2166619" cy="369332"/>
            </a:xfrm>
            <a:prstGeom prst="rect">
              <a:avLst/>
            </a:prstGeom>
            <a:noFill/>
          </p:spPr>
          <p:txBody>
            <a:bodyPr wrap="none" rtlCol="0">
              <a:spAutoFit/>
            </a:bodyPr>
            <a:lstStyle/>
            <a:p>
              <a:r>
                <a:rPr lang="en-GB" dirty="0" smtClean="0">
                  <a:sym typeface="Symbol" panose="05050102010706020507" pitchFamily="18" charset="2"/>
                </a:rPr>
                <a:t>E</a:t>
              </a:r>
              <a:r>
                <a:rPr lang="en-GB" dirty="0" smtClean="0">
                  <a:latin typeface="Leelawadee" panose="020B0502040204020203" pitchFamily="34" charset="-34"/>
                  <a:cs typeface="Leelawadee" panose="020B0502040204020203" pitchFamily="34" charset="-34"/>
                  <a:sym typeface="Symbol" panose="05050102010706020507" pitchFamily="18" charset="2"/>
                </a:rPr>
                <a:t>~ fractions of eV</a:t>
              </a:r>
              <a:endParaRPr lang="en-GB" dirty="0" smtClean="0"/>
            </a:p>
          </p:txBody>
        </p:sp>
        <p:sp>
          <p:nvSpPr>
            <p:cNvPr id="26" name="CasellaDiTesto 25"/>
            <p:cNvSpPr txBox="1"/>
            <p:nvPr/>
          </p:nvSpPr>
          <p:spPr>
            <a:xfrm>
              <a:off x="6885885" y="4400550"/>
              <a:ext cx="1496115" cy="369332"/>
            </a:xfrm>
            <a:prstGeom prst="rect">
              <a:avLst/>
            </a:prstGeom>
            <a:noFill/>
          </p:spPr>
          <p:txBody>
            <a:bodyPr wrap="none" rtlCol="0">
              <a:spAutoFit/>
            </a:bodyPr>
            <a:lstStyle/>
            <a:p>
              <a:r>
                <a:rPr lang="en-GB" dirty="0" smtClean="0">
                  <a:sym typeface="Symbol" panose="05050102010706020507" pitchFamily="18" charset="2"/>
                </a:rPr>
                <a:t>E</a:t>
              </a:r>
              <a:r>
                <a:rPr lang="en-GB" dirty="0" smtClean="0">
                  <a:latin typeface="Leelawadee" panose="020B0502040204020203" pitchFamily="34" charset="-34"/>
                  <a:cs typeface="Leelawadee" panose="020B0502040204020203" pitchFamily="34" charset="-34"/>
                  <a:sym typeface="Symbol" panose="05050102010706020507" pitchFamily="18" charset="2"/>
                </a:rPr>
                <a:t>~ few </a:t>
              </a:r>
              <a:r>
                <a:rPr lang="en-GB" dirty="0" err="1" smtClean="0">
                  <a:latin typeface="Leelawadee" panose="020B0502040204020203" pitchFamily="34" charset="-34"/>
                  <a:cs typeface="Leelawadee" panose="020B0502040204020203" pitchFamily="34" charset="-34"/>
                  <a:sym typeface="Symbol" panose="05050102010706020507" pitchFamily="18" charset="2"/>
                </a:rPr>
                <a:t>keV</a:t>
              </a:r>
              <a:endParaRPr lang="en-GB" dirty="0" smtClean="0"/>
            </a:p>
          </p:txBody>
        </p:sp>
      </p:grpSp>
    </p:spTree>
    <p:extLst>
      <p:ext uri="{BB962C8B-B14F-4D97-AF65-F5344CB8AC3E}">
        <p14:creationId xmlns:p14="http://schemas.microsoft.com/office/powerpoint/2010/main" val="5476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7938" y="11118"/>
            <a:ext cx="9136062" cy="461665"/>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sz="2400" i="1" dirty="0">
                <a:solidFill>
                  <a:srgbClr val="C00000"/>
                </a:solidFill>
                <a:effectLst>
                  <a:outerShdw blurRad="38100" dist="38100" dir="2700000" algn="tl">
                    <a:srgbClr val="000000">
                      <a:alpha val="43137"/>
                    </a:srgbClr>
                  </a:outerShdw>
                </a:effectLst>
                <a:latin typeface="Comic Sans MS" panose="030F0702030302020204" pitchFamily="66" charset="0"/>
              </a:rPr>
              <a:t>2005: the year of the first coming-out </a:t>
            </a:r>
            <a:r>
              <a:rPr lang="en-GB"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(CdWO</a:t>
            </a:r>
            <a:r>
              <a:rPr lang="en-GB" sz="2400" i="1" baseline="-25000" dirty="0" smtClean="0">
                <a:solidFill>
                  <a:srgbClr val="C00000"/>
                </a:solidFill>
                <a:effectLst>
                  <a:outerShdw blurRad="38100" dist="38100" dir="2700000" algn="tl">
                    <a:srgbClr val="000000">
                      <a:alpha val="43137"/>
                    </a:srgbClr>
                  </a:outerShdw>
                </a:effectLst>
                <a:latin typeface="Comic Sans MS" panose="030F0702030302020204" pitchFamily="66" charset="0"/>
              </a:rPr>
              <a:t>4</a:t>
            </a:r>
            <a:r>
              <a:rPr lang="en-GB" sz="2400" i="1" dirty="0" smtClean="0">
                <a:solidFill>
                  <a:srgbClr val="C00000"/>
                </a:solidFill>
                <a:effectLst>
                  <a:outerShdw blurRad="38100" dist="38100" dir="2700000" algn="tl">
                    <a:srgbClr val="000000">
                      <a:alpha val="43137"/>
                    </a:srgbClr>
                  </a:outerShdw>
                </a:effectLst>
                <a:latin typeface="Comic Sans MS" panose="030F0702030302020204" pitchFamily="66" charset="0"/>
              </a:rPr>
              <a:t>)</a:t>
            </a:r>
            <a:endParaRPr lang="en-US" altLang="en-US" sz="2400" dirty="0"/>
          </a:p>
        </p:txBody>
      </p:sp>
      <p:pic>
        <p:nvPicPr>
          <p:cNvPr id="3" name="Immagine 2"/>
          <p:cNvPicPr>
            <a:picLocks noChangeAspect="1"/>
          </p:cNvPicPr>
          <p:nvPr/>
        </p:nvPicPr>
        <p:blipFill>
          <a:blip r:embed="rId2"/>
          <a:stretch>
            <a:fillRect/>
          </a:stretch>
        </p:blipFill>
        <p:spPr>
          <a:xfrm>
            <a:off x="0" y="1731299"/>
            <a:ext cx="3948441" cy="2720201"/>
          </a:xfrm>
          <a:prstGeom prst="rect">
            <a:avLst/>
          </a:prstGeom>
        </p:spPr>
      </p:pic>
      <p:pic>
        <p:nvPicPr>
          <p:cNvPr id="5" name="Immagine 4"/>
          <p:cNvPicPr>
            <a:picLocks noChangeAspect="1"/>
          </p:cNvPicPr>
          <p:nvPr/>
        </p:nvPicPr>
        <p:blipFill>
          <a:blip r:embed="rId3"/>
          <a:stretch>
            <a:fillRect/>
          </a:stretch>
        </p:blipFill>
        <p:spPr>
          <a:xfrm>
            <a:off x="4933131" y="1731299"/>
            <a:ext cx="4152610" cy="3126451"/>
          </a:xfrm>
          <a:prstGeom prst="rect">
            <a:avLst/>
          </a:prstGeom>
        </p:spPr>
      </p:pic>
      <p:sp>
        <p:nvSpPr>
          <p:cNvPr id="16" name="Text Box 6"/>
          <p:cNvSpPr txBox="1">
            <a:spLocks noChangeArrowheads="1"/>
          </p:cNvSpPr>
          <p:nvPr/>
        </p:nvSpPr>
        <p:spPr bwMode="auto">
          <a:xfrm>
            <a:off x="381000" y="4778573"/>
            <a:ext cx="8229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i="1" dirty="0" smtClean="0">
                <a:solidFill>
                  <a:srgbClr val="FF0000"/>
                </a:solidFill>
              </a:rPr>
              <a:t>This was the actual demonstration of the power of the scintillating bolometer technique for DBD</a:t>
            </a:r>
            <a:endParaRPr lang="en-US" altLang="en-US" sz="1400" i="1" dirty="0">
              <a:solidFill>
                <a:srgbClr val="FF0000"/>
              </a:solidFill>
            </a:endParaRPr>
          </a:p>
        </p:txBody>
      </p:sp>
      <p:sp>
        <p:nvSpPr>
          <p:cNvPr id="6" name="CasellaDiTesto 5"/>
          <p:cNvSpPr txBox="1"/>
          <p:nvPr/>
        </p:nvSpPr>
        <p:spPr>
          <a:xfrm rot="19680390">
            <a:off x="1925218" y="2417953"/>
            <a:ext cx="1826141" cy="338554"/>
          </a:xfrm>
          <a:prstGeom prst="rect">
            <a:avLst/>
          </a:prstGeom>
          <a:noFill/>
        </p:spPr>
        <p:txBody>
          <a:bodyPr wrap="none" rtlCol="0">
            <a:spAutoFit/>
          </a:bodyPr>
          <a:lstStyle/>
          <a:p>
            <a:r>
              <a:rPr lang="en-US" sz="1600" dirty="0" smtClean="0">
                <a:solidFill>
                  <a:srgbClr val="0066FF"/>
                </a:solidFill>
              </a:rPr>
              <a:t>417 h background</a:t>
            </a:r>
          </a:p>
        </p:txBody>
      </p:sp>
      <p:pic>
        <p:nvPicPr>
          <p:cNvPr id="18" name="Immagine 17"/>
          <p:cNvPicPr>
            <a:picLocks noChangeAspect="1"/>
          </p:cNvPicPr>
          <p:nvPr/>
        </p:nvPicPr>
        <p:blipFill>
          <a:blip r:embed="rId4"/>
          <a:stretch>
            <a:fillRect/>
          </a:stretch>
        </p:blipFill>
        <p:spPr>
          <a:xfrm>
            <a:off x="3124200" y="450073"/>
            <a:ext cx="2438400" cy="1184985"/>
          </a:xfrm>
          <a:prstGeom prst="rect">
            <a:avLst/>
          </a:prstGeom>
        </p:spPr>
      </p:pic>
    </p:spTree>
    <p:extLst>
      <p:ext uri="{BB962C8B-B14F-4D97-AF65-F5344CB8AC3E}">
        <p14:creationId xmlns:p14="http://schemas.microsoft.com/office/powerpoint/2010/main" val="27757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123217" y="-19050"/>
            <a:ext cx="9020783"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2005: the beginning of a story that only few knows…..</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152400" y="590550"/>
            <a:ext cx="8870442" cy="738664"/>
          </a:xfrm>
          <a:prstGeom prst="rect">
            <a:avLst/>
          </a:prstGeom>
          <a:noFill/>
        </p:spPr>
        <p:txBody>
          <a:bodyPr wrap="none" rtlCol="0">
            <a:spAutoFit/>
          </a:bodyPr>
          <a:lstStyle/>
          <a:p>
            <a:r>
              <a:rPr lang="en-US" sz="1400" dirty="0" smtClean="0"/>
              <a:t>During the</a:t>
            </a:r>
            <a:r>
              <a:rPr lang="en-GB" sz="1400" dirty="0" smtClean="0"/>
              <a:t>11</a:t>
            </a:r>
            <a:r>
              <a:rPr lang="en-GB" sz="1400" baseline="30000" dirty="0" smtClean="0"/>
              <a:t>th</a:t>
            </a:r>
            <a:r>
              <a:rPr lang="en-GB" sz="1400" dirty="0"/>
              <a:t> </a:t>
            </a:r>
            <a:r>
              <a:rPr lang="en-GB" sz="1400" b="1" dirty="0"/>
              <a:t>National Conference on Crystal Growth </a:t>
            </a:r>
            <a:r>
              <a:rPr lang="en-GB" sz="1400" b="1" dirty="0" smtClean="0"/>
              <a:t>NKRK</a:t>
            </a:r>
            <a:r>
              <a:rPr lang="en-GB" sz="1400" dirty="0" smtClean="0"/>
              <a:t>-</a:t>
            </a:r>
            <a:r>
              <a:rPr lang="en-GB" sz="1400" b="1" dirty="0" smtClean="0"/>
              <a:t>2004 (</a:t>
            </a:r>
            <a:r>
              <a:rPr lang="en-GB" sz="1400" b="1" dirty="0" err="1" smtClean="0"/>
              <a:t>Moskov</a:t>
            </a:r>
            <a:r>
              <a:rPr lang="en-GB" sz="1400" b="1" dirty="0" smtClean="0"/>
              <a:t>) </a:t>
            </a:r>
            <a:r>
              <a:rPr lang="en-GB" sz="1400" dirty="0" smtClean="0"/>
              <a:t>, Serge </a:t>
            </a:r>
            <a:r>
              <a:rPr lang="en-GB" sz="1400" dirty="0" err="1" smtClean="0"/>
              <a:t>Nahornii</a:t>
            </a:r>
            <a:endParaRPr lang="en-GB" sz="1400" dirty="0" smtClean="0"/>
          </a:p>
          <a:p>
            <a:r>
              <a:rPr lang="en-GB" sz="1400" dirty="0" smtClean="0"/>
              <a:t>met O. </a:t>
            </a:r>
            <a:r>
              <a:rPr lang="en-GB" sz="1400" dirty="0" err="1" smtClean="0"/>
              <a:t>Barinova</a:t>
            </a:r>
            <a:r>
              <a:rPr lang="en-GB" sz="1400" dirty="0" smtClean="0"/>
              <a:t> and after this discussion he got a small, bad quality sample of Mo-based crystal</a:t>
            </a:r>
          </a:p>
          <a:p>
            <a:r>
              <a:rPr lang="en-GB" sz="1400" dirty="0" smtClean="0"/>
              <a:t>In 2005 he brought the crystal to LNGS and together with his PhD advisor, F. </a:t>
            </a:r>
            <a:r>
              <a:rPr lang="en-GB" sz="1400" dirty="0" err="1" smtClean="0"/>
              <a:t>Danevich</a:t>
            </a:r>
            <a:r>
              <a:rPr lang="en-GB" sz="1400" dirty="0" smtClean="0"/>
              <a:t>, gave me that sample  </a:t>
            </a:r>
            <a:endParaRPr lang="en-US" sz="1400" dirty="0" smtClean="0"/>
          </a:p>
        </p:txBody>
      </p:sp>
      <p:pic>
        <p:nvPicPr>
          <p:cNvPr id="5" name="Immagine 4"/>
          <p:cNvPicPr>
            <a:picLocks noChangeAspect="1"/>
          </p:cNvPicPr>
          <p:nvPr/>
        </p:nvPicPr>
        <p:blipFill>
          <a:blip r:embed="rId2"/>
          <a:stretch>
            <a:fillRect/>
          </a:stretch>
        </p:blipFill>
        <p:spPr>
          <a:xfrm>
            <a:off x="123217" y="1405414"/>
            <a:ext cx="3386144" cy="3484764"/>
          </a:xfrm>
          <a:prstGeom prst="rect">
            <a:avLst/>
          </a:prstGeom>
        </p:spPr>
      </p:pic>
      <p:pic>
        <p:nvPicPr>
          <p:cNvPr id="19" name="Immagine 18"/>
          <p:cNvPicPr>
            <a:picLocks noChangeAspect="1"/>
          </p:cNvPicPr>
          <p:nvPr/>
        </p:nvPicPr>
        <p:blipFill>
          <a:blip r:embed="rId3"/>
          <a:stretch>
            <a:fillRect/>
          </a:stretch>
        </p:blipFill>
        <p:spPr>
          <a:xfrm>
            <a:off x="4001310" y="3632123"/>
            <a:ext cx="4286109" cy="1530427"/>
          </a:xfrm>
          <a:prstGeom prst="rect">
            <a:avLst/>
          </a:prstGeom>
        </p:spPr>
      </p:pic>
      <p:pic>
        <p:nvPicPr>
          <p:cNvPr id="21" name="Immagine 20"/>
          <p:cNvPicPr>
            <a:picLocks noChangeAspect="1"/>
          </p:cNvPicPr>
          <p:nvPr/>
        </p:nvPicPr>
        <p:blipFill>
          <a:blip r:embed="rId4"/>
          <a:stretch>
            <a:fillRect/>
          </a:stretch>
        </p:blipFill>
        <p:spPr>
          <a:xfrm>
            <a:off x="4661014" y="1291904"/>
            <a:ext cx="2654186" cy="2346646"/>
          </a:xfrm>
          <a:prstGeom prst="rect">
            <a:avLst/>
          </a:prstGeom>
        </p:spPr>
      </p:pic>
    </p:spTree>
    <p:extLst>
      <p:ext uri="{BB962C8B-B14F-4D97-AF65-F5344CB8AC3E}">
        <p14:creationId xmlns:p14="http://schemas.microsoft.com/office/powerpoint/2010/main" val="19538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80">
                                          <p:stCondLst>
                                            <p:cond delay="0"/>
                                          </p:stCondLst>
                                        </p:cTn>
                                        <p:tgtEl>
                                          <p:spTgt spid="19"/>
                                        </p:tgtEl>
                                      </p:cBhvr>
                                    </p:animEffect>
                                    <p:anim calcmode="lin" valueType="num">
                                      <p:cBhvr>
                                        <p:cTn id="1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 dur="26">
                                          <p:stCondLst>
                                            <p:cond delay="650"/>
                                          </p:stCondLst>
                                        </p:cTn>
                                        <p:tgtEl>
                                          <p:spTgt spid="19"/>
                                        </p:tgtEl>
                                      </p:cBhvr>
                                      <p:to x="100000" y="60000"/>
                                    </p:animScale>
                                    <p:animScale>
                                      <p:cBhvr>
                                        <p:cTn id="24" dur="166" decel="50000">
                                          <p:stCondLst>
                                            <p:cond delay="676"/>
                                          </p:stCondLst>
                                        </p:cTn>
                                        <p:tgtEl>
                                          <p:spTgt spid="19"/>
                                        </p:tgtEl>
                                      </p:cBhvr>
                                      <p:to x="100000" y="100000"/>
                                    </p:animScale>
                                    <p:animScale>
                                      <p:cBhvr>
                                        <p:cTn id="25" dur="26">
                                          <p:stCondLst>
                                            <p:cond delay="1312"/>
                                          </p:stCondLst>
                                        </p:cTn>
                                        <p:tgtEl>
                                          <p:spTgt spid="19"/>
                                        </p:tgtEl>
                                      </p:cBhvr>
                                      <p:to x="100000" y="80000"/>
                                    </p:animScale>
                                    <p:animScale>
                                      <p:cBhvr>
                                        <p:cTn id="26" dur="166" decel="50000">
                                          <p:stCondLst>
                                            <p:cond delay="1338"/>
                                          </p:stCondLst>
                                        </p:cTn>
                                        <p:tgtEl>
                                          <p:spTgt spid="19"/>
                                        </p:tgtEl>
                                      </p:cBhvr>
                                      <p:to x="100000" y="100000"/>
                                    </p:animScale>
                                    <p:animScale>
                                      <p:cBhvr>
                                        <p:cTn id="27" dur="26">
                                          <p:stCondLst>
                                            <p:cond delay="1642"/>
                                          </p:stCondLst>
                                        </p:cTn>
                                        <p:tgtEl>
                                          <p:spTgt spid="19"/>
                                        </p:tgtEl>
                                      </p:cBhvr>
                                      <p:to x="100000" y="90000"/>
                                    </p:animScale>
                                    <p:animScale>
                                      <p:cBhvr>
                                        <p:cTn id="28" dur="166" decel="50000">
                                          <p:stCondLst>
                                            <p:cond delay="1668"/>
                                          </p:stCondLst>
                                        </p:cTn>
                                        <p:tgtEl>
                                          <p:spTgt spid="19"/>
                                        </p:tgtEl>
                                      </p:cBhvr>
                                      <p:to x="100000" y="100000"/>
                                    </p:animScale>
                                    <p:animScale>
                                      <p:cBhvr>
                                        <p:cTn id="29" dur="26">
                                          <p:stCondLst>
                                            <p:cond delay="1808"/>
                                          </p:stCondLst>
                                        </p:cTn>
                                        <p:tgtEl>
                                          <p:spTgt spid="19"/>
                                        </p:tgtEl>
                                      </p:cBhvr>
                                      <p:to x="100000" y="95000"/>
                                    </p:animScale>
                                    <p:animScale>
                                      <p:cBhvr>
                                        <p:cTn id="3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A titbit of history………</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152400" y="438150"/>
            <a:ext cx="8946680" cy="523220"/>
          </a:xfrm>
          <a:prstGeom prst="rect">
            <a:avLst/>
          </a:prstGeom>
          <a:noFill/>
        </p:spPr>
        <p:txBody>
          <a:bodyPr wrap="none" rtlCol="0">
            <a:spAutoFit/>
          </a:bodyPr>
          <a:lstStyle/>
          <a:p>
            <a:r>
              <a:rPr lang="en-US" sz="1400" dirty="0" smtClean="0"/>
              <a:t>In 2008, after some funding from INFN for the development of BLD, I decided to apply to the ERC grant (Ideas)</a:t>
            </a:r>
          </a:p>
          <a:p>
            <a:r>
              <a:rPr lang="en-US" sz="1400" dirty="0"/>
              <a:t>t</a:t>
            </a:r>
            <a:r>
              <a:rPr lang="en-US" sz="1400" dirty="0" smtClean="0"/>
              <a:t>o develop the technique and to perform a small demonstrator of </a:t>
            </a:r>
            <a:r>
              <a:rPr lang="en-US" sz="1400" baseline="30000" dirty="0" smtClean="0"/>
              <a:t>116</a:t>
            </a:r>
            <a:r>
              <a:rPr lang="en-US" sz="1400" dirty="0" smtClean="0"/>
              <a:t>CdWO</a:t>
            </a:r>
            <a:r>
              <a:rPr lang="en-US" sz="1400" baseline="-25000" dirty="0" smtClean="0"/>
              <a:t>4</a:t>
            </a:r>
          </a:p>
        </p:txBody>
      </p:sp>
      <p:pic>
        <p:nvPicPr>
          <p:cNvPr id="4" name="Immagine 3"/>
          <p:cNvPicPr>
            <a:picLocks noChangeAspect="1"/>
          </p:cNvPicPr>
          <p:nvPr/>
        </p:nvPicPr>
        <p:blipFill>
          <a:blip r:embed="rId2"/>
          <a:stretch>
            <a:fillRect/>
          </a:stretch>
        </p:blipFill>
        <p:spPr>
          <a:xfrm>
            <a:off x="302558" y="1093991"/>
            <a:ext cx="3977537" cy="1481780"/>
          </a:xfrm>
          <a:prstGeom prst="rect">
            <a:avLst/>
          </a:prstGeom>
        </p:spPr>
      </p:pic>
      <p:pic>
        <p:nvPicPr>
          <p:cNvPr id="5" name="Immagine 4"/>
          <p:cNvPicPr>
            <a:picLocks noChangeAspect="1"/>
          </p:cNvPicPr>
          <p:nvPr/>
        </p:nvPicPr>
        <p:blipFill>
          <a:blip r:embed="rId3"/>
          <a:stretch>
            <a:fillRect/>
          </a:stretch>
        </p:blipFill>
        <p:spPr>
          <a:xfrm>
            <a:off x="4572000" y="916407"/>
            <a:ext cx="4114800" cy="2241467"/>
          </a:xfrm>
          <a:prstGeom prst="rect">
            <a:avLst/>
          </a:prstGeom>
        </p:spPr>
      </p:pic>
      <p:sp>
        <p:nvSpPr>
          <p:cNvPr id="6" name="Ovale 5"/>
          <p:cNvSpPr/>
          <p:nvPr/>
        </p:nvSpPr>
        <p:spPr>
          <a:xfrm>
            <a:off x="5029200" y="2767925"/>
            <a:ext cx="914400" cy="197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ella 6"/>
          <p:cNvGraphicFramePr>
            <a:graphicFrameLocks noGrp="1"/>
          </p:cNvGraphicFramePr>
          <p:nvPr>
            <p:extLst>
              <p:ext uri="{D42A27DB-BD31-4B8C-83A1-F6EECF244321}">
                <p14:modId xmlns:p14="http://schemas.microsoft.com/office/powerpoint/2010/main" val="2387162735"/>
              </p:ext>
            </p:extLst>
          </p:nvPr>
        </p:nvGraphicFramePr>
        <p:xfrm>
          <a:off x="1066800" y="4400550"/>
          <a:ext cx="6671310" cy="609600"/>
        </p:xfrm>
        <a:graphic>
          <a:graphicData uri="http://schemas.openxmlformats.org/drawingml/2006/table">
            <a:tbl>
              <a:tblPr>
                <a:tableStyleId>{5C22544A-7EE6-4342-B048-85BDC9FD1C3A}</a:tableStyleId>
              </a:tblPr>
              <a:tblGrid>
                <a:gridCol w="6671310">
                  <a:extLst>
                    <a:ext uri="{9D8B030D-6E8A-4147-A177-3AD203B41FA5}">
                      <a16:colId xmlns:a16="http://schemas.microsoft.com/office/drawing/2014/main" val="1818394807"/>
                    </a:ext>
                  </a:extLst>
                </a:gridCol>
              </a:tblGrid>
              <a:tr h="0">
                <a:tc>
                  <a:txBody>
                    <a:bodyPr/>
                    <a:lstStyle/>
                    <a:p>
                      <a:pPr>
                        <a:spcAft>
                          <a:spcPts val="0"/>
                        </a:spcAft>
                      </a:pPr>
                      <a:r>
                        <a:rPr lang="en-GB" sz="1000" dirty="0">
                          <a:effectLst/>
                        </a:rPr>
                        <a:t>2. Quality of the proposed research project</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82049528"/>
                  </a:ext>
                </a:extLst>
              </a:tr>
              <a:tr h="0">
                <a:tc>
                  <a:txBody>
                    <a:bodyPr/>
                    <a:lstStyle/>
                    <a:p>
                      <a:pPr>
                        <a:spcAft>
                          <a:spcPts val="0"/>
                        </a:spcAft>
                      </a:pPr>
                      <a:r>
                        <a:rPr lang="en-GB" sz="1000" dirty="0">
                          <a:effectLst/>
                        </a:rPr>
                        <a:t>The research topic that will be addressed is of high current interest as it is the only way to determine the nature of the neutrino. The combination of two bolometric methods to measure the rare events is daring and </a:t>
                      </a:r>
                      <a:r>
                        <a:rPr lang="en-GB" sz="1000" dirty="0">
                          <a:solidFill>
                            <a:srgbClr val="FF0000"/>
                          </a:solidFill>
                          <a:effectLst/>
                        </a:rPr>
                        <a:t>interesting but remains risky.</a:t>
                      </a:r>
                      <a:endParaRPr lang="en-GB"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1851714"/>
                  </a:ext>
                </a:extLst>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997846946"/>
              </p:ext>
            </p:extLst>
          </p:nvPr>
        </p:nvGraphicFramePr>
        <p:xfrm>
          <a:off x="304800" y="3318510"/>
          <a:ext cx="6621780" cy="1005840"/>
        </p:xfrm>
        <a:graphic>
          <a:graphicData uri="http://schemas.openxmlformats.org/drawingml/2006/table">
            <a:tbl>
              <a:tblPr>
                <a:tableStyleId>{5C22544A-7EE6-4342-B048-85BDC9FD1C3A}</a:tableStyleId>
              </a:tblPr>
              <a:tblGrid>
                <a:gridCol w="5859780">
                  <a:extLst>
                    <a:ext uri="{9D8B030D-6E8A-4147-A177-3AD203B41FA5}">
                      <a16:colId xmlns:a16="http://schemas.microsoft.com/office/drawing/2014/main" val="3778635334"/>
                    </a:ext>
                  </a:extLst>
                </a:gridCol>
                <a:gridCol w="762000">
                  <a:extLst>
                    <a:ext uri="{9D8B030D-6E8A-4147-A177-3AD203B41FA5}">
                      <a16:colId xmlns:a16="http://schemas.microsoft.com/office/drawing/2014/main" val="1981258515"/>
                    </a:ext>
                  </a:extLst>
                </a:gridCol>
              </a:tblGrid>
              <a:tr h="0">
                <a:tc>
                  <a:txBody>
                    <a:bodyPr/>
                    <a:lstStyle/>
                    <a:p>
                      <a:pPr>
                        <a:spcAft>
                          <a:spcPts val="0"/>
                        </a:spcAft>
                      </a:pPr>
                      <a:r>
                        <a:rPr lang="en-GB" sz="1000" dirty="0">
                          <a:effectLst/>
                        </a:rPr>
                        <a:t>2. Quality of the proposed research project</a:t>
                      </a:r>
                      <a:endParaRPr lang="en-GB" sz="1200" dirty="0">
                        <a:effectLst/>
                      </a:endParaRPr>
                    </a:p>
                    <a:p>
                      <a:pPr>
                        <a:spcAft>
                          <a:spcPts val="0"/>
                        </a:spcAft>
                      </a:pPr>
                      <a:r>
                        <a:rPr lang="en-GB" sz="800" dirty="0">
                          <a:effectLst/>
                        </a:rPr>
                        <a:t>Ground-breaking nature of the research: Does the proposed research address important challenges in the field(s) addressed? Does it have suitably ambitious objectives, which go substantially beyond the current state of the art (e.g. including trans-disciplinary developments and novel or unconventional approaches)?</a:t>
                      </a:r>
                      <a:endParaRPr lang="en-GB" sz="1200" dirty="0">
                        <a:effectLst/>
                      </a:endParaRPr>
                    </a:p>
                    <a:p>
                      <a:pPr>
                        <a:spcAft>
                          <a:spcPts val="0"/>
                        </a:spcAft>
                      </a:pPr>
                      <a:r>
                        <a:rPr lang="en-GB" sz="800" dirty="0">
                          <a:effectLst/>
                        </a:rPr>
                        <a:t>Potential impact: Does the research open new and important scientific, technological or scholarly horizons?</a:t>
                      </a:r>
                      <a:endParaRPr lang="en-GB" sz="1200" dirty="0">
                        <a:effectLst/>
                      </a:endParaRPr>
                    </a:p>
                    <a:p>
                      <a:pPr>
                        <a:spcAft>
                          <a:spcPts val="0"/>
                        </a:spcAft>
                      </a:pPr>
                      <a:r>
                        <a:rPr lang="en-GB" sz="800" dirty="0">
                          <a:effectLst/>
                        </a:rPr>
                        <a:t>Methodology:  Is the outlined scientific approach (including the activities to be undertaken by the individual team members) feasible?</a:t>
                      </a:r>
                      <a:endParaRPr lang="en-GB" sz="1200" dirty="0">
                        <a:effectLst/>
                      </a:endParaRPr>
                    </a:p>
                    <a:p>
                      <a:pPr>
                        <a:spcAft>
                          <a:spcPts val="0"/>
                        </a:spcAft>
                      </a:pPr>
                      <a:r>
                        <a:rPr lang="en-GB" sz="800" dirty="0">
                          <a:effectLst/>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1100" dirty="0">
                          <a:effectLst/>
                        </a:rPr>
                        <a:t>3,75 / 5</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44970100"/>
                  </a:ext>
                </a:extLst>
              </a:tr>
            </a:tbl>
          </a:graphicData>
        </a:graphic>
      </p:graphicFrame>
    </p:spTree>
    <p:extLst>
      <p:ext uri="{BB962C8B-B14F-4D97-AF65-F5344CB8AC3E}">
        <p14:creationId xmlns:p14="http://schemas.microsoft.com/office/powerpoint/2010/main" val="8721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4572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The hunt for the best candidate continues: ZnMoO</a:t>
            </a:r>
            <a:r>
              <a:rPr lang="en-GB" sz="2600" i="1" baseline="-25000" dirty="0" smtClean="0">
                <a:solidFill>
                  <a:srgbClr val="C00000"/>
                </a:solidFill>
                <a:effectLst>
                  <a:outerShdw blurRad="38100" dist="38100" dir="2700000" algn="tl">
                    <a:srgbClr val="000000">
                      <a:alpha val="43137"/>
                    </a:srgbClr>
                  </a:outerShdw>
                </a:effectLst>
                <a:latin typeface="Comic Sans MS" panose="030F0702030302020204" pitchFamily="66" charset="0"/>
              </a:rPr>
              <a:t>4</a:t>
            </a:r>
            <a:endParaRPr lang="it-IT" sz="2600" i="1" baseline="-25000"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3" name="Immagine 2"/>
          <p:cNvPicPr>
            <a:picLocks noChangeAspect="1"/>
          </p:cNvPicPr>
          <p:nvPr/>
        </p:nvPicPr>
        <p:blipFill>
          <a:blip r:embed="rId2"/>
          <a:stretch>
            <a:fillRect/>
          </a:stretch>
        </p:blipFill>
        <p:spPr>
          <a:xfrm>
            <a:off x="3505200" y="565702"/>
            <a:ext cx="2460226" cy="225692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819150"/>
            <a:ext cx="1927240" cy="1655415"/>
          </a:xfrm>
          <a:prstGeom prst="rect">
            <a:avLst/>
          </a:prstGeom>
        </p:spPr>
      </p:pic>
      <p:pic>
        <p:nvPicPr>
          <p:cNvPr id="5" name="Immagine 4"/>
          <p:cNvPicPr>
            <a:picLocks noChangeAspect="1"/>
          </p:cNvPicPr>
          <p:nvPr/>
        </p:nvPicPr>
        <p:blipFill>
          <a:blip r:embed="rId4"/>
          <a:stretch>
            <a:fillRect/>
          </a:stretch>
        </p:blipFill>
        <p:spPr>
          <a:xfrm>
            <a:off x="76200" y="528430"/>
            <a:ext cx="3352800" cy="1676382"/>
          </a:xfrm>
          <a:prstGeom prst="rect">
            <a:avLst/>
          </a:prstGeom>
        </p:spPr>
      </p:pic>
      <p:pic>
        <p:nvPicPr>
          <p:cNvPr id="6" name="Immagine 5"/>
          <p:cNvPicPr>
            <a:picLocks noChangeAspect="1"/>
          </p:cNvPicPr>
          <p:nvPr/>
        </p:nvPicPr>
        <p:blipFill>
          <a:blip r:embed="rId5"/>
          <a:stretch>
            <a:fillRect/>
          </a:stretch>
        </p:blipFill>
        <p:spPr>
          <a:xfrm>
            <a:off x="7938" y="2724150"/>
            <a:ext cx="3358891" cy="2282808"/>
          </a:xfrm>
          <a:prstGeom prst="rect">
            <a:avLst/>
          </a:prstGeom>
        </p:spPr>
      </p:pic>
      <p:pic>
        <p:nvPicPr>
          <p:cNvPr id="8" name="Immagine 7"/>
          <p:cNvPicPr>
            <a:picLocks noChangeAspect="1"/>
          </p:cNvPicPr>
          <p:nvPr/>
        </p:nvPicPr>
        <p:blipFill>
          <a:blip r:embed="rId6"/>
          <a:stretch>
            <a:fillRect/>
          </a:stretch>
        </p:blipFill>
        <p:spPr>
          <a:xfrm>
            <a:off x="5715000" y="2873979"/>
            <a:ext cx="3105581" cy="1996400"/>
          </a:xfrm>
          <a:prstGeom prst="rect">
            <a:avLst/>
          </a:prstGeom>
        </p:spPr>
      </p:pic>
      <p:sp>
        <p:nvSpPr>
          <p:cNvPr id="9" name="CasellaDiTesto 8"/>
          <p:cNvSpPr txBox="1"/>
          <p:nvPr/>
        </p:nvSpPr>
        <p:spPr>
          <a:xfrm>
            <a:off x="3352800" y="4029730"/>
            <a:ext cx="2520242" cy="523220"/>
          </a:xfrm>
          <a:prstGeom prst="rect">
            <a:avLst/>
          </a:prstGeom>
          <a:noFill/>
        </p:spPr>
        <p:txBody>
          <a:bodyPr wrap="none" rtlCol="0">
            <a:spAutoFit/>
          </a:bodyPr>
          <a:lstStyle/>
          <a:p>
            <a:r>
              <a:rPr lang="en-US" sz="1400" dirty="0" smtClean="0"/>
              <a:t>Particle recognition </a:t>
            </a:r>
          </a:p>
          <a:p>
            <a:r>
              <a:rPr lang="en-US" sz="1400" dirty="0" smtClean="0"/>
              <a:t>from (only !) the heat channel</a:t>
            </a:r>
          </a:p>
        </p:txBody>
      </p:sp>
    </p:spTree>
    <p:extLst>
      <p:ext uri="{BB962C8B-B14F-4D97-AF65-F5344CB8AC3E}">
        <p14:creationId xmlns:p14="http://schemas.microsoft.com/office/powerpoint/2010/main" val="2568288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Particle Identification without light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0" y="514350"/>
            <a:ext cx="8760732" cy="461665"/>
          </a:xfrm>
          <a:prstGeom prst="rect">
            <a:avLst/>
          </a:prstGeom>
          <a:noFill/>
        </p:spPr>
        <p:txBody>
          <a:bodyPr wrap="none" rtlCol="0">
            <a:spAutoFit/>
          </a:bodyPr>
          <a:lstStyle/>
          <a:p>
            <a:r>
              <a:rPr lang="en-US" sz="1200" dirty="0" smtClean="0"/>
              <a:t>With the </a:t>
            </a:r>
            <a:r>
              <a:rPr lang="en-US" sz="1200" dirty="0" err="1" smtClean="0"/>
              <a:t>molybdates</a:t>
            </a:r>
            <a:r>
              <a:rPr lang="en-US" sz="1200" dirty="0" smtClean="0"/>
              <a:t> it came out that the scintillation time will influence the heat signal  giving rise to  a change in the shape of </a:t>
            </a:r>
          </a:p>
          <a:p>
            <a:r>
              <a:rPr lang="en-US" sz="1200" dirty="0" smtClean="0"/>
              <a:t>the signal </a:t>
            </a:r>
          </a:p>
        </p:txBody>
      </p:sp>
      <p:pic>
        <p:nvPicPr>
          <p:cNvPr id="4" name="Immagine 3"/>
          <p:cNvPicPr>
            <a:picLocks noChangeAspect="1"/>
          </p:cNvPicPr>
          <p:nvPr/>
        </p:nvPicPr>
        <p:blipFill>
          <a:blip r:embed="rId2"/>
          <a:stretch>
            <a:fillRect/>
          </a:stretch>
        </p:blipFill>
        <p:spPr>
          <a:xfrm>
            <a:off x="1905000" y="897702"/>
            <a:ext cx="4722322" cy="1522608"/>
          </a:xfrm>
          <a:prstGeom prst="rect">
            <a:avLst/>
          </a:prstGeom>
        </p:spPr>
      </p:pic>
      <p:pic>
        <p:nvPicPr>
          <p:cNvPr id="5" name="Immagine 4"/>
          <p:cNvPicPr>
            <a:picLocks noChangeAspect="1"/>
          </p:cNvPicPr>
          <p:nvPr/>
        </p:nvPicPr>
        <p:blipFill>
          <a:blip r:embed="rId3"/>
          <a:stretch>
            <a:fillRect/>
          </a:stretch>
        </p:blipFill>
        <p:spPr>
          <a:xfrm>
            <a:off x="1596888" y="2647950"/>
            <a:ext cx="4883426" cy="1765228"/>
          </a:xfrm>
          <a:prstGeom prst="rect">
            <a:avLst/>
          </a:prstGeom>
        </p:spPr>
      </p:pic>
      <p:sp>
        <p:nvSpPr>
          <p:cNvPr id="6" name="CasellaDiTesto 5"/>
          <p:cNvSpPr txBox="1"/>
          <p:nvPr/>
        </p:nvSpPr>
        <p:spPr>
          <a:xfrm>
            <a:off x="609600" y="4640818"/>
            <a:ext cx="7802136" cy="369332"/>
          </a:xfrm>
          <a:prstGeom prst="rect">
            <a:avLst/>
          </a:prstGeom>
          <a:noFill/>
        </p:spPr>
        <p:txBody>
          <a:bodyPr wrap="none" rtlCol="0">
            <a:spAutoFit/>
          </a:bodyPr>
          <a:lstStyle/>
          <a:p>
            <a:r>
              <a:rPr lang="en-US" dirty="0" smtClean="0"/>
              <a:t>Actually the particle identification through shape is the key cut for CUPID-0</a:t>
            </a:r>
          </a:p>
        </p:txBody>
      </p:sp>
    </p:spTree>
    <p:extLst>
      <p:ext uri="{BB962C8B-B14F-4D97-AF65-F5344CB8AC3E}">
        <p14:creationId xmlns:p14="http://schemas.microsoft.com/office/powerpoint/2010/main" val="1450849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2010-2012: the boost of LUCIFER and </a:t>
            </a:r>
            <a:r>
              <a:rPr lang="en-GB"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Lumineu</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4" name="CasellaDiTesto 3"/>
          <p:cNvSpPr txBox="1"/>
          <p:nvPr/>
        </p:nvSpPr>
        <p:spPr>
          <a:xfrm>
            <a:off x="152400" y="971550"/>
            <a:ext cx="4583371" cy="2862322"/>
          </a:xfrm>
          <a:prstGeom prst="rect">
            <a:avLst/>
          </a:prstGeom>
          <a:noFill/>
        </p:spPr>
        <p:txBody>
          <a:bodyPr wrap="none" rtlCol="0">
            <a:spAutoFit/>
          </a:bodyPr>
          <a:lstStyle/>
          <a:p>
            <a:r>
              <a:rPr lang="en-US" dirty="0" smtClean="0"/>
              <a:t>A boost arise from </a:t>
            </a:r>
          </a:p>
          <a:p>
            <a:endParaRPr lang="en-US" dirty="0"/>
          </a:p>
          <a:p>
            <a:endParaRPr lang="en-US" dirty="0" smtClean="0"/>
          </a:p>
          <a:p>
            <a:r>
              <a:rPr lang="en-US" dirty="0" smtClean="0"/>
              <a:t>Lucifer ERC Grant (F. </a:t>
            </a:r>
            <a:r>
              <a:rPr lang="en-US" dirty="0" err="1" smtClean="0"/>
              <a:t>Ferroni</a:t>
            </a:r>
            <a:r>
              <a:rPr lang="en-US" dirty="0" smtClean="0"/>
              <a:t>) (2010-2015)</a:t>
            </a:r>
          </a:p>
          <a:p>
            <a:endParaRPr lang="en-US" dirty="0"/>
          </a:p>
          <a:p>
            <a:endParaRPr lang="en-US" dirty="0" smtClean="0"/>
          </a:p>
          <a:p>
            <a:endParaRPr lang="en-US" dirty="0"/>
          </a:p>
          <a:p>
            <a:endParaRPr lang="en-US" dirty="0" smtClean="0"/>
          </a:p>
          <a:p>
            <a:endParaRPr lang="en-US" dirty="0" smtClean="0"/>
          </a:p>
          <a:p>
            <a:r>
              <a:rPr lang="en-US" dirty="0" err="1" smtClean="0"/>
              <a:t>Lumineu</a:t>
            </a:r>
            <a:r>
              <a:rPr lang="en-US" dirty="0" smtClean="0"/>
              <a:t> (</a:t>
            </a:r>
            <a:r>
              <a:rPr lang="en-US" dirty="0" err="1" smtClean="0"/>
              <a:t>A.Giuliani</a:t>
            </a:r>
            <a:r>
              <a:rPr lang="en-US" dirty="0" smtClean="0"/>
              <a:t>)  (2012-2017)</a:t>
            </a:r>
          </a:p>
        </p:txBody>
      </p:sp>
      <p:pic>
        <p:nvPicPr>
          <p:cNvPr id="7" name="Immagine 54" descr="lucifer1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771" y="1504950"/>
            <a:ext cx="1288511" cy="96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3"/>
          <a:stretch>
            <a:fillRect/>
          </a:stretch>
        </p:blipFill>
        <p:spPr>
          <a:xfrm>
            <a:off x="4343400" y="3028950"/>
            <a:ext cx="2293444" cy="1187253"/>
          </a:xfrm>
          <a:prstGeom prst="rect">
            <a:avLst/>
          </a:prstGeom>
        </p:spPr>
      </p:pic>
    </p:spTree>
    <p:extLst>
      <p:ext uri="{BB962C8B-B14F-4D97-AF65-F5344CB8AC3E}">
        <p14:creationId xmlns:p14="http://schemas.microsoft.com/office/powerpoint/2010/main" val="3024018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10320" y="-19050"/>
            <a:ext cx="9136062" cy="540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grpSp>
        <p:nvGrpSpPr>
          <p:cNvPr id="20" name="Group 6"/>
          <p:cNvGrpSpPr>
            <a:grpSpLocks/>
          </p:cNvGrpSpPr>
          <p:nvPr/>
        </p:nvGrpSpPr>
        <p:grpSpPr bwMode="auto">
          <a:xfrm>
            <a:off x="2819400" y="1022350"/>
            <a:ext cx="2209800" cy="1168400"/>
            <a:chOff x="1810" y="872"/>
            <a:chExt cx="1392" cy="736"/>
          </a:xfrm>
        </p:grpSpPr>
        <p:pic>
          <p:nvPicPr>
            <p:cNvPr id="21" name="Picture 2" descr="erc-scientific-small-rv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0" y="872"/>
              <a:ext cx="1392"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jau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2" y="1081"/>
              <a:ext cx="59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 name="Rectangle 2"/>
          <p:cNvSpPr>
            <a:spLocks noGrp="1" noChangeArrowheads="1"/>
          </p:cNvSpPr>
          <p:nvPr>
            <p:ph type="title"/>
          </p:nvPr>
        </p:nvSpPr>
        <p:spPr>
          <a:xfrm>
            <a:off x="685800" y="0"/>
            <a:ext cx="7772400" cy="533400"/>
          </a:xfrm>
        </p:spPr>
        <p:txBody>
          <a:bodyPr>
            <a:noAutofit/>
          </a:bodyPr>
          <a:lstStyle/>
          <a:p>
            <a:pPr eaLnBrk="1" hangingPunct="1"/>
            <a:r>
              <a:rPr lang="en-US" altLang="en-US" sz="3200" b="1" i="1" dirty="0" smtClean="0">
                <a:solidFill>
                  <a:srgbClr val="C00000"/>
                </a:solidFill>
                <a:effectLst>
                  <a:outerShdw blurRad="38100" dist="38100" dir="2700000" algn="tl">
                    <a:srgbClr val="000000">
                      <a:alpha val="43137"/>
                    </a:srgbClr>
                  </a:outerShdw>
                </a:effectLst>
                <a:latin typeface="Comic Sans MS" pitchFamily="66" charset="0"/>
              </a:rPr>
              <a:t>Lucifer</a:t>
            </a:r>
            <a:endParaRPr lang="en-GB" altLang="en-US" sz="3200" b="1" i="1" u="sng" dirty="0" smtClean="0">
              <a:solidFill>
                <a:srgbClr val="C00000"/>
              </a:solidFill>
              <a:effectLst>
                <a:outerShdw blurRad="38100" dist="38100" dir="2700000" algn="tl">
                  <a:srgbClr val="000000">
                    <a:alpha val="43137"/>
                  </a:srgbClr>
                </a:outerShdw>
              </a:effectLst>
              <a:latin typeface="Comic Sans MS" pitchFamily="66" charset="0"/>
            </a:endParaRPr>
          </a:p>
        </p:txBody>
      </p:sp>
      <p:sp>
        <p:nvSpPr>
          <p:cNvPr id="4099" name="Text Box 5"/>
          <p:cNvSpPr txBox="1">
            <a:spLocks noChangeArrowheads="1"/>
          </p:cNvSpPr>
          <p:nvPr/>
        </p:nvSpPr>
        <p:spPr bwMode="auto">
          <a:xfrm>
            <a:off x="3059113" y="2603897"/>
            <a:ext cx="5040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technique:	</a:t>
            </a:r>
            <a:r>
              <a:rPr lang="en-GB" altLang="en-US" sz="1800" b="1">
                <a:latin typeface="Comic Sans MS" pitchFamily="66" charset="0"/>
                <a:cs typeface="Times New Roman" pitchFamily="18" charset="0"/>
              </a:rPr>
              <a:t>scintillating bolmeter</a:t>
            </a:r>
          </a:p>
        </p:txBody>
      </p:sp>
      <p:pic>
        <p:nvPicPr>
          <p:cNvPr id="41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6" y="1113235"/>
            <a:ext cx="24241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0"/>
          <p:cNvSpPr txBox="1">
            <a:spLocks noChangeArrowheads="1"/>
          </p:cNvSpPr>
          <p:nvPr/>
        </p:nvSpPr>
        <p:spPr bwMode="auto">
          <a:xfrm>
            <a:off x="0" y="736997"/>
            <a:ext cx="92384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dirty="0">
                <a:solidFill>
                  <a:srgbClr val="C00000"/>
                </a:solidFill>
                <a:latin typeface="Arial" panose="020B0604020202020204" pitchFamily="34" charset="0"/>
                <a:cs typeface="Arial" panose="020B0604020202020204" pitchFamily="34" charset="0"/>
              </a:rPr>
              <a:t>LUCIFER</a:t>
            </a:r>
            <a:r>
              <a:rPr lang="en-GB" altLang="en-US" sz="1800" b="1" dirty="0">
                <a:solidFill>
                  <a:srgbClr val="0000CC"/>
                </a:solidFill>
                <a:latin typeface="Arial" panose="020B0604020202020204" pitchFamily="34" charset="0"/>
                <a:cs typeface="Arial" panose="020B0604020202020204" pitchFamily="34" charset="0"/>
              </a:rPr>
              <a:t> </a:t>
            </a:r>
            <a:r>
              <a:rPr lang="en-GB" altLang="en-US" sz="1800" b="1" dirty="0">
                <a:solidFill>
                  <a:srgbClr val="C00000"/>
                </a:solidFill>
                <a:latin typeface="Arial" panose="020B0604020202020204" pitchFamily="34" charset="0"/>
                <a:cs typeface="Arial" panose="020B0604020202020204" pitchFamily="34" charset="0"/>
              </a:rPr>
              <a:t>L</a:t>
            </a:r>
            <a:r>
              <a:rPr lang="en-GB" altLang="en-US" sz="1800" b="1" dirty="0">
                <a:solidFill>
                  <a:srgbClr val="0000CC"/>
                </a:solidFill>
                <a:latin typeface="Arial" panose="020B0604020202020204" pitchFamily="34" charset="0"/>
                <a:cs typeface="Arial" panose="020B0604020202020204" pitchFamily="34" charset="0"/>
              </a:rPr>
              <a:t>ow-background </a:t>
            </a:r>
            <a:r>
              <a:rPr lang="en-GB" altLang="en-US" sz="1800" b="1" dirty="0">
                <a:solidFill>
                  <a:srgbClr val="C00000"/>
                </a:solidFill>
                <a:latin typeface="Arial" panose="020B0604020202020204" pitchFamily="34" charset="0"/>
                <a:cs typeface="Arial" panose="020B0604020202020204" pitchFamily="34" charset="0"/>
              </a:rPr>
              <a:t>U</a:t>
            </a:r>
            <a:r>
              <a:rPr lang="en-GB" altLang="en-US" sz="1800" b="1" dirty="0">
                <a:solidFill>
                  <a:srgbClr val="0000CC"/>
                </a:solidFill>
                <a:latin typeface="Arial" panose="020B0604020202020204" pitchFamily="34" charset="0"/>
                <a:cs typeface="Arial" panose="020B0604020202020204" pitchFamily="34" charset="0"/>
              </a:rPr>
              <a:t>nderground </a:t>
            </a:r>
            <a:r>
              <a:rPr lang="en-GB" altLang="en-US" sz="1800" b="1" dirty="0">
                <a:solidFill>
                  <a:srgbClr val="C00000"/>
                </a:solidFill>
                <a:latin typeface="Arial" panose="020B0604020202020204" pitchFamily="34" charset="0"/>
                <a:cs typeface="Arial" panose="020B0604020202020204" pitchFamily="34" charset="0"/>
              </a:rPr>
              <a:t>C</a:t>
            </a:r>
            <a:r>
              <a:rPr lang="en-GB" altLang="en-US" sz="1800" b="1" dirty="0">
                <a:solidFill>
                  <a:srgbClr val="0000CC"/>
                </a:solidFill>
                <a:latin typeface="Arial" panose="020B0604020202020204" pitchFamily="34" charset="0"/>
                <a:cs typeface="Arial" panose="020B0604020202020204" pitchFamily="34" charset="0"/>
              </a:rPr>
              <a:t>ryogenics </a:t>
            </a:r>
            <a:r>
              <a:rPr lang="en-GB" altLang="en-US" sz="1800" b="1" dirty="0">
                <a:solidFill>
                  <a:srgbClr val="C00000"/>
                </a:solidFill>
                <a:latin typeface="Arial" panose="020B0604020202020204" pitchFamily="34" charset="0"/>
                <a:cs typeface="Arial" panose="020B0604020202020204" pitchFamily="34" charset="0"/>
              </a:rPr>
              <a:t>I</a:t>
            </a:r>
            <a:r>
              <a:rPr lang="en-GB" altLang="en-US" sz="1800" b="1" dirty="0">
                <a:solidFill>
                  <a:srgbClr val="0000CC"/>
                </a:solidFill>
                <a:latin typeface="Arial" panose="020B0604020202020204" pitchFamily="34" charset="0"/>
                <a:cs typeface="Arial" panose="020B0604020202020204" pitchFamily="34" charset="0"/>
              </a:rPr>
              <a:t>nstallation </a:t>
            </a:r>
            <a:r>
              <a:rPr lang="en-GB" altLang="en-US" sz="1800" b="1" dirty="0">
                <a:solidFill>
                  <a:srgbClr val="C00000"/>
                </a:solidFill>
                <a:latin typeface="Arial" panose="020B0604020202020204" pitchFamily="34" charset="0"/>
                <a:cs typeface="Arial" panose="020B0604020202020204" pitchFamily="34" charset="0"/>
              </a:rPr>
              <a:t>F</a:t>
            </a:r>
            <a:r>
              <a:rPr lang="en-GB" altLang="en-US" sz="1800" b="1" dirty="0">
                <a:solidFill>
                  <a:srgbClr val="0000CC"/>
                </a:solidFill>
                <a:latin typeface="Arial" panose="020B0604020202020204" pitchFamily="34" charset="0"/>
                <a:cs typeface="Arial" panose="020B0604020202020204" pitchFamily="34" charset="0"/>
              </a:rPr>
              <a:t>or </a:t>
            </a:r>
            <a:r>
              <a:rPr lang="en-GB" altLang="en-US" sz="1800" b="1" dirty="0">
                <a:solidFill>
                  <a:srgbClr val="C00000"/>
                </a:solidFill>
                <a:latin typeface="Arial" panose="020B0604020202020204" pitchFamily="34" charset="0"/>
                <a:cs typeface="Arial" panose="020B0604020202020204" pitchFamily="34" charset="0"/>
              </a:rPr>
              <a:t>E</a:t>
            </a:r>
            <a:r>
              <a:rPr lang="en-GB" altLang="en-US" sz="1800" b="1" dirty="0">
                <a:solidFill>
                  <a:srgbClr val="0000CC"/>
                </a:solidFill>
                <a:latin typeface="Arial" panose="020B0604020202020204" pitchFamily="34" charset="0"/>
                <a:cs typeface="Arial" panose="020B0604020202020204" pitchFamily="34" charset="0"/>
              </a:rPr>
              <a:t>lusive </a:t>
            </a:r>
            <a:r>
              <a:rPr lang="en-GB" altLang="en-US" sz="1800" b="1" dirty="0">
                <a:solidFill>
                  <a:srgbClr val="C00000"/>
                </a:solidFill>
                <a:latin typeface="Arial" panose="020B0604020202020204" pitchFamily="34" charset="0"/>
                <a:cs typeface="Arial" panose="020B0604020202020204" pitchFamily="34" charset="0"/>
              </a:rPr>
              <a:t>R</a:t>
            </a:r>
            <a:r>
              <a:rPr lang="en-GB" altLang="en-US" sz="1800" b="1" dirty="0">
                <a:solidFill>
                  <a:srgbClr val="0000CC"/>
                </a:solidFill>
                <a:latin typeface="Arial" panose="020B0604020202020204" pitchFamily="34" charset="0"/>
                <a:cs typeface="Arial" panose="020B0604020202020204" pitchFamily="34" charset="0"/>
              </a:rPr>
              <a:t>ates</a:t>
            </a:r>
          </a:p>
        </p:txBody>
      </p:sp>
      <p:sp>
        <p:nvSpPr>
          <p:cNvPr id="4103" name="Text Box 11"/>
          <p:cNvSpPr txBox="1">
            <a:spLocks noChangeArrowheads="1"/>
          </p:cNvSpPr>
          <p:nvPr/>
        </p:nvSpPr>
        <p:spPr bwMode="auto">
          <a:xfrm>
            <a:off x="3059114" y="2322910"/>
            <a:ext cx="5329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material:	</a:t>
            </a:r>
            <a:r>
              <a:rPr lang="en-GB" altLang="en-US" sz="1800" b="1">
                <a:latin typeface="Comic Sans MS" pitchFamily="66" charset="0"/>
                <a:cs typeface="Times New Roman" pitchFamily="18" charset="0"/>
              </a:rPr>
              <a:t>ZnSe</a:t>
            </a:r>
            <a:r>
              <a:rPr lang="en-GB" altLang="en-US" sz="1800" b="1">
                <a:solidFill>
                  <a:srgbClr val="000099"/>
                </a:solidFill>
                <a:latin typeface="Comic Sans MS" pitchFamily="66" charset="0"/>
                <a:cs typeface="Times New Roman" pitchFamily="18" charset="0"/>
              </a:rPr>
              <a:t> </a:t>
            </a:r>
            <a:r>
              <a:rPr lang="en-GB" altLang="en-US" sz="1800" b="1">
                <a:latin typeface="Comic Sans MS" pitchFamily="66" charset="0"/>
                <a:cs typeface="Times New Roman" pitchFamily="18" charset="0"/>
              </a:rPr>
              <a:t>, </a:t>
            </a:r>
            <a:r>
              <a:rPr lang="en-GB" altLang="en-US" sz="1800" b="1">
                <a:latin typeface="Comic Sans MS" pitchFamily="66" charset="0"/>
                <a:cs typeface="Arial" charset="0"/>
              </a:rPr>
              <a:t>ZnMoO</a:t>
            </a:r>
            <a:r>
              <a:rPr lang="en-GB" altLang="en-US" sz="1800" b="1" baseline="-25000">
                <a:latin typeface="Comic Sans MS" pitchFamily="66" charset="0"/>
                <a:cs typeface="Arial" charset="0"/>
              </a:rPr>
              <a:t>4</a:t>
            </a:r>
            <a:r>
              <a:rPr lang="en-GB" altLang="en-US" sz="1800" b="1">
                <a:latin typeface="Comic Sans MS" pitchFamily="66" charset="0"/>
                <a:cs typeface="Arial" charset="0"/>
              </a:rPr>
              <a:t> , CdWO</a:t>
            </a:r>
            <a:r>
              <a:rPr lang="en-GB" altLang="en-US" sz="1800" b="1" baseline="-25000">
                <a:latin typeface="Comic Sans MS" pitchFamily="66" charset="0"/>
                <a:cs typeface="Arial" charset="0"/>
              </a:rPr>
              <a:t>4</a:t>
            </a:r>
            <a:r>
              <a:rPr lang="en-GB" altLang="en-US" sz="1800" b="1">
                <a:latin typeface="Comic Sans MS" pitchFamily="66" charset="0"/>
                <a:cs typeface="Times New Roman" pitchFamily="18" charset="0"/>
              </a:rPr>
              <a:t> </a:t>
            </a:r>
          </a:p>
        </p:txBody>
      </p:sp>
      <p:sp>
        <p:nvSpPr>
          <p:cNvPr id="4104" name="Text Box 14"/>
          <p:cNvSpPr txBox="1">
            <a:spLocks noChangeArrowheads="1"/>
          </p:cNvSpPr>
          <p:nvPr/>
        </p:nvSpPr>
        <p:spPr bwMode="auto">
          <a:xfrm>
            <a:off x="3059114" y="1944291"/>
            <a:ext cx="5329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isotope:		</a:t>
            </a:r>
            <a:r>
              <a:rPr lang="en-GB" altLang="en-US" sz="1800" b="1" baseline="30000">
                <a:latin typeface="Comic Sans MS" pitchFamily="66" charset="0"/>
                <a:cs typeface="Arial" charset="0"/>
              </a:rPr>
              <a:t>82</a:t>
            </a:r>
            <a:r>
              <a:rPr lang="en-GB" altLang="en-US" sz="1800" b="1">
                <a:latin typeface="Comic Sans MS" pitchFamily="66" charset="0"/>
                <a:cs typeface="Arial" charset="0"/>
              </a:rPr>
              <a:t>Se , </a:t>
            </a:r>
            <a:r>
              <a:rPr lang="en-GB" altLang="en-US" sz="1800" b="1" baseline="30000">
                <a:latin typeface="Comic Sans MS" pitchFamily="66" charset="0"/>
                <a:cs typeface="Arial" charset="0"/>
              </a:rPr>
              <a:t>100</a:t>
            </a:r>
            <a:r>
              <a:rPr lang="en-GB" altLang="en-US" sz="1800" b="1">
                <a:latin typeface="Comic Sans MS" pitchFamily="66" charset="0"/>
                <a:cs typeface="Arial" charset="0"/>
              </a:rPr>
              <a:t>Mo , </a:t>
            </a:r>
            <a:r>
              <a:rPr lang="en-GB" altLang="en-US" sz="1800" b="1" baseline="30000">
                <a:latin typeface="Comic Sans MS" pitchFamily="66" charset="0"/>
                <a:cs typeface="Arial" charset="0"/>
              </a:rPr>
              <a:t>116</a:t>
            </a:r>
            <a:r>
              <a:rPr lang="en-GB" altLang="en-US" sz="1800" b="1">
                <a:latin typeface="Comic Sans MS" pitchFamily="66" charset="0"/>
                <a:cs typeface="Arial" charset="0"/>
              </a:rPr>
              <a:t>Cd</a:t>
            </a:r>
            <a:endParaRPr lang="en-GB" altLang="en-US" sz="1800" b="1">
              <a:solidFill>
                <a:srgbClr val="000099"/>
              </a:solidFill>
              <a:latin typeface="Comic Sans MS" pitchFamily="66" charset="0"/>
              <a:cs typeface="Times New Roman" pitchFamily="18" charset="0"/>
            </a:endParaRPr>
          </a:p>
        </p:txBody>
      </p:sp>
      <p:sp>
        <p:nvSpPr>
          <p:cNvPr id="4105" name="Rectangle 15"/>
          <p:cNvSpPr>
            <a:spLocks noChangeArrowheads="1"/>
          </p:cNvSpPr>
          <p:nvPr/>
        </p:nvSpPr>
        <p:spPr bwMode="auto">
          <a:xfrm>
            <a:off x="1547814" y="1"/>
            <a:ext cx="5400675"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u="sng">
              <a:solidFill>
                <a:schemeClr val="tx2"/>
              </a:solidFill>
              <a:latin typeface="Comic Sans MS" pitchFamily="66" charset="0"/>
            </a:endParaRPr>
          </a:p>
        </p:txBody>
      </p:sp>
      <p:pic>
        <p:nvPicPr>
          <p:cNvPr id="4106" name="Picture 7" descr="ERC-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Immagine 53" descr="logo-lucifer-revers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514" y="11907"/>
            <a:ext cx="668511" cy="50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Immagine 54" descr="lucifer10.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5463" y="-15240"/>
            <a:ext cx="719137" cy="5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ERC-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907"/>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1"/>
          <p:cNvSpPr txBox="1">
            <a:spLocks noChangeArrowheads="1"/>
          </p:cNvSpPr>
          <p:nvPr/>
        </p:nvSpPr>
        <p:spPr bwMode="auto">
          <a:xfrm>
            <a:off x="0" y="3780532"/>
            <a:ext cx="889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600" dirty="0">
                <a:latin typeface="Arial" charset="0"/>
                <a:cs typeface="Arial" charset="0"/>
              </a:rPr>
              <a:t>The Lucifer </a:t>
            </a:r>
            <a:r>
              <a:rPr lang="en-GB" altLang="en-US" sz="1600" dirty="0" smtClean="0">
                <a:latin typeface="Arial" charset="0"/>
                <a:cs typeface="Arial" charset="0"/>
              </a:rPr>
              <a:t>ERC Grant </a:t>
            </a:r>
            <a:r>
              <a:rPr lang="en-GB" altLang="en-US" sz="1600" dirty="0">
                <a:latin typeface="Arial" charset="0"/>
                <a:cs typeface="Arial" charset="0"/>
              </a:rPr>
              <a:t>(2010-2015) was dedicated to R&amp;D to be finalized in one enriched </a:t>
            </a:r>
            <a:endParaRPr lang="en-GB" altLang="en-US" sz="1600" dirty="0" smtClean="0">
              <a:latin typeface="Arial" charset="0"/>
              <a:cs typeface="Arial" charset="0"/>
            </a:endParaRPr>
          </a:p>
          <a:p>
            <a:pPr eaLnBrk="1" hangingPunct="1">
              <a:spcBef>
                <a:spcPct val="0"/>
              </a:spcBef>
              <a:buFontTx/>
              <a:buNone/>
            </a:pPr>
            <a:r>
              <a:rPr lang="en-GB" altLang="en-US" sz="1600" dirty="0" smtClean="0">
                <a:latin typeface="Arial" charset="0"/>
                <a:cs typeface="Arial" charset="0"/>
              </a:rPr>
              <a:t>Demonstrator made </a:t>
            </a:r>
            <a:r>
              <a:rPr lang="en-GB" altLang="en-US" sz="1600" dirty="0">
                <a:latin typeface="Arial" charset="0"/>
                <a:cs typeface="Arial" charset="0"/>
              </a:rPr>
              <a:t>of enriched scintillating crystals in the order of few  kg of enriched material. </a:t>
            </a:r>
            <a:endParaRPr lang="en-GB" altLang="en-US" sz="1600" dirty="0" smtClean="0">
              <a:latin typeface="Arial" charset="0"/>
              <a:cs typeface="Arial" charset="0"/>
            </a:endParaRPr>
          </a:p>
          <a:p>
            <a:pPr eaLnBrk="1" hangingPunct="1">
              <a:spcBef>
                <a:spcPct val="0"/>
              </a:spcBef>
              <a:buFontTx/>
              <a:buNone/>
            </a:pPr>
            <a:r>
              <a:rPr lang="en-GB" altLang="en-US" sz="1600" dirty="0" smtClean="0">
                <a:latin typeface="Arial" charset="0"/>
                <a:cs typeface="Arial" charset="0"/>
              </a:rPr>
              <a:t>During </a:t>
            </a:r>
            <a:r>
              <a:rPr lang="en-GB" altLang="en-US" sz="1600" dirty="0">
                <a:latin typeface="Arial" charset="0"/>
                <a:cs typeface="Arial" charset="0"/>
              </a:rPr>
              <a:t>the </a:t>
            </a:r>
            <a:r>
              <a:rPr lang="en-GB" altLang="en-US" sz="1600" dirty="0" smtClean="0">
                <a:latin typeface="Arial" charset="0"/>
                <a:cs typeface="Arial" charset="0"/>
              </a:rPr>
              <a:t>R&amp;D several </a:t>
            </a:r>
            <a:r>
              <a:rPr lang="en-GB" altLang="en-US" sz="1600" dirty="0">
                <a:latin typeface="Arial" charset="0"/>
                <a:cs typeface="Arial" charset="0"/>
              </a:rPr>
              <a:t>crystals containing </a:t>
            </a:r>
            <a:r>
              <a:rPr lang="en-GB" altLang="en-US" sz="1600" baseline="30000" dirty="0">
                <a:latin typeface="Arial" charset="0"/>
                <a:cs typeface="Arial" charset="0"/>
              </a:rPr>
              <a:t>82</a:t>
            </a:r>
            <a:r>
              <a:rPr lang="en-GB" altLang="en-US" sz="1600" dirty="0">
                <a:latin typeface="Arial" charset="0"/>
                <a:cs typeface="Arial" charset="0"/>
              </a:rPr>
              <a:t>Se , </a:t>
            </a:r>
            <a:r>
              <a:rPr lang="en-GB" altLang="en-US" sz="1600" baseline="30000" dirty="0">
                <a:latin typeface="Arial" charset="0"/>
                <a:cs typeface="Arial" charset="0"/>
              </a:rPr>
              <a:t>100</a:t>
            </a:r>
            <a:r>
              <a:rPr lang="en-GB" altLang="en-US" sz="1600" dirty="0">
                <a:latin typeface="Arial" charset="0"/>
                <a:cs typeface="Arial" charset="0"/>
              </a:rPr>
              <a:t>Mo , </a:t>
            </a:r>
            <a:r>
              <a:rPr lang="en-GB" altLang="en-US" sz="1600" baseline="30000" dirty="0">
                <a:latin typeface="Arial" charset="0"/>
                <a:cs typeface="Arial" charset="0"/>
              </a:rPr>
              <a:t>116</a:t>
            </a:r>
            <a:r>
              <a:rPr lang="en-GB" altLang="en-US" sz="1600" dirty="0">
                <a:latin typeface="Arial" charset="0"/>
                <a:cs typeface="Arial" charset="0"/>
              </a:rPr>
              <a:t>Cd were tested and also the </a:t>
            </a:r>
            <a:r>
              <a:rPr lang="en-GB" altLang="en-US" sz="1600" dirty="0" smtClean="0">
                <a:latin typeface="Arial" charset="0"/>
                <a:cs typeface="Arial" charset="0"/>
              </a:rPr>
              <a:t> tiny </a:t>
            </a:r>
          </a:p>
          <a:p>
            <a:pPr eaLnBrk="1" hangingPunct="1">
              <a:spcBef>
                <a:spcPct val="0"/>
              </a:spcBef>
              <a:buFontTx/>
              <a:buNone/>
            </a:pPr>
            <a:r>
              <a:rPr lang="en-GB" altLang="en-US" sz="1600" dirty="0" smtClean="0">
                <a:latin typeface="Arial" charset="0"/>
                <a:cs typeface="Arial" charset="0"/>
              </a:rPr>
              <a:t>Cherenkov </a:t>
            </a:r>
            <a:r>
              <a:rPr lang="en-GB" altLang="en-US" sz="1600" dirty="0">
                <a:latin typeface="Arial" charset="0"/>
                <a:cs typeface="Arial" charset="0"/>
              </a:rPr>
              <a:t>light from a (non </a:t>
            </a:r>
            <a:r>
              <a:rPr lang="en-GB" altLang="en-US" sz="1600" i="1" dirty="0">
                <a:latin typeface="Arial" charset="0"/>
                <a:cs typeface="Arial" charset="0"/>
              </a:rPr>
              <a:t>scintillating</a:t>
            </a:r>
            <a:r>
              <a:rPr lang="en-GB" altLang="en-US" sz="1600" dirty="0">
                <a:latin typeface="Arial" charset="0"/>
                <a:cs typeface="Arial" charset="0"/>
              </a:rPr>
              <a:t>)  TeO</a:t>
            </a:r>
            <a:r>
              <a:rPr lang="en-GB" altLang="en-US" sz="1600" baseline="-25000" dirty="0">
                <a:latin typeface="Arial" charset="0"/>
                <a:cs typeface="Arial" charset="0"/>
              </a:rPr>
              <a:t>2</a:t>
            </a:r>
            <a:r>
              <a:rPr lang="en-GB" altLang="en-US" sz="1600" dirty="0">
                <a:latin typeface="Arial" charset="0"/>
                <a:cs typeface="Arial" charset="0"/>
              </a:rPr>
              <a:t> was measured.</a:t>
            </a:r>
          </a:p>
        </p:txBody>
      </p:sp>
      <p:pic>
        <p:nvPicPr>
          <p:cNvPr id="41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2863" y="1275160"/>
            <a:ext cx="2978150" cy="51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Lst>
        </p:spPr>
      </p:pic>
      <p:sp>
        <p:nvSpPr>
          <p:cNvPr id="4113" name="Rectangle 1">
            <a:hlinkClick r:id="rId9"/>
          </p:cNvPr>
          <p:cNvSpPr>
            <a:spLocks noChangeArrowheads="1"/>
          </p:cNvSpPr>
          <p:nvPr/>
        </p:nvSpPr>
        <p:spPr bwMode="auto">
          <a:xfrm>
            <a:off x="347663" y="3170635"/>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latin typeface="Arial" charset="0"/>
                <a:cs typeface="Arial" charset="0"/>
              </a:rPr>
              <a:t>https://web.infn.it/lucifer/</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416424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10320" y="-19050"/>
            <a:ext cx="9136062" cy="540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grpSp>
        <p:nvGrpSpPr>
          <p:cNvPr id="20" name="Group 6"/>
          <p:cNvGrpSpPr>
            <a:grpSpLocks/>
          </p:cNvGrpSpPr>
          <p:nvPr/>
        </p:nvGrpSpPr>
        <p:grpSpPr bwMode="auto">
          <a:xfrm>
            <a:off x="2819400" y="1022350"/>
            <a:ext cx="2209800" cy="1168400"/>
            <a:chOff x="1810" y="872"/>
            <a:chExt cx="1392" cy="736"/>
          </a:xfrm>
        </p:grpSpPr>
        <p:pic>
          <p:nvPicPr>
            <p:cNvPr id="21" name="Picture 2" descr="erc-scientific-small-rv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0" y="872"/>
              <a:ext cx="1392"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jau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2" y="1081"/>
              <a:ext cx="59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 name="Rectangle 2"/>
          <p:cNvSpPr>
            <a:spLocks noGrp="1" noChangeArrowheads="1"/>
          </p:cNvSpPr>
          <p:nvPr>
            <p:ph type="title"/>
          </p:nvPr>
        </p:nvSpPr>
        <p:spPr>
          <a:xfrm>
            <a:off x="685800" y="0"/>
            <a:ext cx="7772400" cy="533400"/>
          </a:xfrm>
        </p:spPr>
        <p:txBody>
          <a:bodyPr>
            <a:noAutofit/>
          </a:bodyPr>
          <a:lstStyle/>
          <a:p>
            <a:pPr eaLnBrk="1" hangingPunct="1"/>
            <a:r>
              <a:rPr lang="en-US" altLang="en-US" sz="3200" b="1" i="1" dirty="0" smtClean="0">
                <a:solidFill>
                  <a:srgbClr val="C00000"/>
                </a:solidFill>
                <a:effectLst>
                  <a:outerShdw blurRad="38100" dist="38100" dir="2700000" algn="tl">
                    <a:srgbClr val="000000">
                      <a:alpha val="43137"/>
                    </a:srgbClr>
                  </a:outerShdw>
                </a:effectLst>
                <a:latin typeface="Comic Sans MS" pitchFamily="66" charset="0"/>
              </a:rPr>
              <a:t>Lucifer</a:t>
            </a:r>
            <a:endParaRPr lang="en-GB" altLang="en-US" sz="3200" b="1" i="1" u="sng" dirty="0" smtClean="0">
              <a:solidFill>
                <a:srgbClr val="C00000"/>
              </a:solidFill>
              <a:effectLst>
                <a:outerShdw blurRad="38100" dist="38100" dir="2700000" algn="tl">
                  <a:srgbClr val="000000">
                    <a:alpha val="43137"/>
                  </a:srgbClr>
                </a:outerShdw>
              </a:effectLst>
              <a:latin typeface="Comic Sans MS" pitchFamily="66" charset="0"/>
            </a:endParaRPr>
          </a:p>
        </p:txBody>
      </p:sp>
      <p:sp>
        <p:nvSpPr>
          <p:cNvPr id="4099" name="Text Box 5"/>
          <p:cNvSpPr txBox="1">
            <a:spLocks noChangeArrowheads="1"/>
          </p:cNvSpPr>
          <p:nvPr/>
        </p:nvSpPr>
        <p:spPr bwMode="auto">
          <a:xfrm>
            <a:off x="3059113" y="2603897"/>
            <a:ext cx="5040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technique:	</a:t>
            </a:r>
            <a:r>
              <a:rPr lang="en-GB" altLang="en-US" sz="1800" b="1">
                <a:latin typeface="Comic Sans MS" pitchFamily="66" charset="0"/>
                <a:cs typeface="Times New Roman" pitchFamily="18" charset="0"/>
              </a:rPr>
              <a:t>scintillating bolmeter</a:t>
            </a:r>
          </a:p>
        </p:txBody>
      </p:sp>
      <p:pic>
        <p:nvPicPr>
          <p:cNvPr id="41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6" y="1113235"/>
            <a:ext cx="24241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0"/>
          <p:cNvSpPr txBox="1">
            <a:spLocks noChangeArrowheads="1"/>
          </p:cNvSpPr>
          <p:nvPr/>
        </p:nvSpPr>
        <p:spPr bwMode="auto">
          <a:xfrm>
            <a:off x="0" y="736997"/>
            <a:ext cx="92384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dirty="0">
                <a:solidFill>
                  <a:srgbClr val="C00000"/>
                </a:solidFill>
                <a:latin typeface="Arial" panose="020B0604020202020204" pitchFamily="34" charset="0"/>
                <a:cs typeface="Arial" panose="020B0604020202020204" pitchFamily="34" charset="0"/>
              </a:rPr>
              <a:t>LUCIFER</a:t>
            </a:r>
            <a:r>
              <a:rPr lang="en-GB" altLang="en-US" sz="1800" b="1" dirty="0">
                <a:solidFill>
                  <a:srgbClr val="0000CC"/>
                </a:solidFill>
                <a:latin typeface="Arial" panose="020B0604020202020204" pitchFamily="34" charset="0"/>
                <a:cs typeface="Arial" panose="020B0604020202020204" pitchFamily="34" charset="0"/>
              </a:rPr>
              <a:t> </a:t>
            </a:r>
            <a:r>
              <a:rPr lang="en-GB" altLang="en-US" sz="1800" b="1" dirty="0">
                <a:solidFill>
                  <a:srgbClr val="C00000"/>
                </a:solidFill>
                <a:latin typeface="Arial" panose="020B0604020202020204" pitchFamily="34" charset="0"/>
                <a:cs typeface="Arial" panose="020B0604020202020204" pitchFamily="34" charset="0"/>
              </a:rPr>
              <a:t>L</a:t>
            </a:r>
            <a:r>
              <a:rPr lang="en-GB" altLang="en-US" sz="1800" b="1" dirty="0">
                <a:solidFill>
                  <a:srgbClr val="0000CC"/>
                </a:solidFill>
                <a:latin typeface="Arial" panose="020B0604020202020204" pitchFamily="34" charset="0"/>
                <a:cs typeface="Arial" panose="020B0604020202020204" pitchFamily="34" charset="0"/>
              </a:rPr>
              <a:t>ow-background </a:t>
            </a:r>
            <a:r>
              <a:rPr lang="en-GB" altLang="en-US" sz="1800" b="1" dirty="0">
                <a:solidFill>
                  <a:srgbClr val="C00000"/>
                </a:solidFill>
                <a:latin typeface="Arial" panose="020B0604020202020204" pitchFamily="34" charset="0"/>
                <a:cs typeface="Arial" panose="020B0604020202020204" pitchFamily="34" charset="0"/>
              </a:rPr>
              <a:t>U</a:t>
            </a:r>
            <a:r>
              <a:rPr lang="en-GB" altLang="en-US" sz="1800" b="1" dirty="0">
                <a:solidFill>
                  <a:srgbClr val="0000CC"/>
                </a:solidFill>
                <a:latin typeface="Arial" panose="020B0604020202020204" pitchFamily="34" charset="0"/>
                <a:cs typeface="Arial" panose="020B0604020202020204" pitchFamily="34" charset="0"/>
              </a:rPr>
              <a:t>nderground </a:t>
            </a:r>
            <a:r>
              <a:rPr lang="en-GB" altLang="en-US" sz="1800" b="1" dirty="0">
                <a:solidFill>
                  <a:srgbClr val="C00000"/>
                </a:solidFill>
                <a:latin typeface="Arial" panose="020B0604020202020204" pitchFamily="34" charset="0"/>
                <a:cs typeface="Arial" panose="020B0604020202020204" pitchFamily="34" charset="0"/>
              </a:rPr>
              <a:t>C</a:t>
            </a:r>
            <a:r>
              <a:rPr lang="en-GB" altLang="en-US" sz="1800" b="1" dirty="0">
                <a:solidFill>
                  <a:srgbClr val="0000CC"/>
                </a:solidFill>
                <a:latin typeface="Arial" panose="020B0604020202020204" pitchFamily="34" charset="0"/>
                <a:cs typeface="Arial" panose="020B0604020202020204" pitchFamily="34" charset="0"/>
              </a:rPr>
              <a:t>ryogenics </a:t>
            </a:r>
            <a:r>
              <a:rPr lang="en-GB" altLang="en-US" sz="1800" b="1" dirty="0">
                <a:solidFill>
                  <a:srgbClr val="C00000"/>
                </a:solidFill>
                <a:latin typeface="Arial" panose="020B0604020202020204" pitchFamily="34" charset="0"/>
                <a:cs typeface="Arial" panose="020B0604020202020204" pitchFamily="34" charset="0"/>
              </a:rPr>
              <a:t>I</a:t>
            </a:r>
            <a:r>
              <a:rPr lang="en-GB" altLang="en-US" sz="1800" b="1" dirty="0">
                <a:solidFill>
                  <a:srgbClr val="0000CC"/>
                </a:solidFill>
                <a:latin typeface="Arial" panose="020B0604020202020204" pitchFamily="34" charset="0"/>
                <a:cs typeface="Arial" panose="020B0604020202020204" pitchFamily="34" charset="0"/>
              </a:rPr>
              <a:t>nstallation </a:t>
            </a:r>
            <a:r>
              <a:rPr lang="en-GB" altLang="en-US" sz="1800" b="1" dirty="0">
                <a:solidFill>
                  <a:srgbClr val="C00000"/>
                </a:solidFill>
                <a:latin typeface="Arial" panose="020B0604020202020204" pitchFamily="34" charset="0"/>
                <a:cs typeface="Arial" panose="020B0604020202020204" pitchFamily="34" charset="0"/>
              </a:rPr>
              <a:t>F</a:t>
            </a:r>
            <a:r>
              <a:rPr lang="en-GB" altLang="en-US" sz="1800" b="1" dirty="0">
                <a:solidFill>
                  <a:srgbClr val="0000CC"/>
                </a:solidFill>
                <a:latin typeface="Arial" panose="020B0604020202020204" pitchFamily="34" charset="0"/>
                <a:cs typeface="Arial" panose="020B0604020202020204" pitchFamily="34" charset="0"/>
              </a:rPr>
              <a:t>or </a:t>
            </a:r>
            <a:r>
              <a:rPr lang="en-GB" altLang="en-US" sz="1800" b="1" dirty="0">
                <a:solidFill>
                  <a:srgbClr val="C00000"/>
                </a:solidFill>
                <a:latin typeface="Arial" panose="020B0604020202020204" pitchFamily="34" charset="0"/>
                <a:cs typeface="Arial" panose="020B0604020202020204" pitchFamily="34" charset="0"/>
              </a:rPr>
              <a:t>E</a:t>
            </a:r>
            <a:r>
              <a:rPr lang="en-GB" altLang="en-US" sz="1800" b="1" dirty="0">
                <a:solidFill>
                  <a:srgbClr val="0000CC"/>
                </a:solidFill>
                <a:latin typeface="Arial" panose="020B0604020202020204" pitchFamily="34" charset="0"/>
                <a:cs typeface="Arial" panose="020B0604020202020204" pitchFamily="34" charset="0"/>
              </a:rPr>
              <a:t>lusive </a:t>
            </a:r>
            <a:r>
              <a:rPr lang="en-GB" altLang="en-US" sz="1800" b="1" dirty="0">
                <a:solidFill>
                  <a:srgbClr val="C00000"/>
                </a:solidFill>
                <a:latin typeface="Arial" panose="020B0604020202020204" pitchFamily="34" charset="0"/>
                <a:cs typeface="Arial" panose="020B0604020202020204" pitchFamily="34" charset="0"/>
              </a:rPr>
              <a:t>R</a:t>
            </a:r>
            <a:r>
              <a:rPr lang="en-GB" altLang="en-US" sz="1800" b="1" dirty="0">
                <a:solidFill>
                  <a:srgbClr val="0000CC"/>
                </a:solidFill>
                <a:latin typeface="Arial" panose="020B0604020202020204" pitchFamily="34" charset="0"/>
                <a:cs typeface="Arial" panose="020B0604020202020204" pitchFamily="34" charset="0"/>
              </a:rPr>
              <a:t>ates</a:t>
            </a:r>
          </a:p>
        </p:txBody>
      </p:sp>
      <p:sp>
        <p:nvSpPr>
          <p:cNvPr id="4103" name="Text Box 11"/>
          <p:cNvSpPr txBox="1">
            <a:spLocks noChangeArrowheads="1"/>
          </p:cNvSpPr>
          <p:nvPr/>
        </p:nvSpPr>
        <p:spPr bwMode="auto">
          <a:xfrm>
            <a:off x="3059114" y="2322910"/>
            <a:ext cx="5329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material:	</a:t>
            </a:r>
            <a:r>
              <a:rPr lang="en-GB" altLang="en-US" sz="1800" b="1">
                <a:latin typeface="Comic Sans MS" pitchFamily="66" charset="0"/>
                <a:cs typeface="Times New Roman" pitchFamily="18" charset="0"/>
              </a:rPr>
              <a:t>ZnSe</a:t>
            </a:r>
            <a:r>
              <a:rPr lang="en-GB" altLang="en-US" sz="1800" b="1">
                <a:solidFill>
                  <a:srgbClr val="000099"/>
                </a:solidFill>
                <a:latin typeface="Comic Sans MS" pitchFamily="66" charset="0"/>
                <a:cs typeface="Times New Roman" pitchFamily="18" charset="0"/>
              </a:rPr>
              <a:t> </a:t>
            </a:r>
            <a:r>
              <a:rPr lang="en-GB" altLang="en-US" sz="1800" b="1">
                <a:latin typeface="Comic Sans MS" pitchFamily="66" charset="0"/>
                <a:cs typeface="Times New Roman" pitchFamily="18" charset="0"/>
              </a:rPr>
              <a:t>, </a:t>
            </a:r>
            <a:r>
              <a:rPr lang="en-GB" altLang="en-US" sz="1800" b="1">
                <a:latin typeface="Comic Sans MS" pitchFamily="66" charset="0"/>
                <a:cs typeface="Arial" charset="0"/>
              </a:rPr>
              <a:t>ZnMoO</a:t>
            </a:r>
            <a:r>
              <a:rPr lang="en-GB" altLang="en-US" sz="1800" b="1" baseline="-25000">
                <a:latin typeface="Comic Sans MS" pitchFamily="66" charset="0"/>
                <a:cs typeface="Arial" charset="0"/>
              </a:rPr>
              <a:t>4</a:t>
            </a:r>
            <a:r>
              <a:rPr lang="en-GB" altLang="en-US" sz="1800" b="1">
                <a:latin typeface="Comic Sans MS" pitchFamily="66" charset="0"/>
                <a:cs typeface="Arial" charset="0"/>
              </a:rPr>
              <a:t> , CdWO</a:t>
            </a:r>
            <a:r>
              <a:rPr lang="en-GB" altLang="en-US" sz="1800" b="1" baseline="-25000">
                <a:latin typeface="Comic Sans MS" pitchFamily="66" charset="0"/>
                <a:cs typeface="Arial" charset="0"/>
              </a:rPr>
              <a:t>4</a:t>
            </a:r>
            <a:r>
              <a:rPr lang="en-GB" altLang="en-US" sz="1800" b="1">
                <a:latin typeface="Comic Sans MS" pitchFamily="66" charset="0"/>
                <a:cs typeface="Times New Roman" pitchFamily="18" charset="0"/>
              </a:rPr>
              <a:t> </a:t>
            </a:r>
          </a:p>
        </p:txBody>
      </p:sp>
      <p:sp>
        <p:nvSpPr>
          <p:cNvPr id="4105" name="Rectangle 15"/>
          <p:cNvSpPr>
            <a:spLocks noChangeArrowheads="1"/>
          </p:cNvSpPr>
          <p:nvPr/>
        </p:nvSpPr>
        <p:spPr bwMode="auto">
          <a:xfrm>
            <a:off x="1547814" y="1"/>
            <a:ext cx="5400675"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u="sng">
              <a:solidFill>
                <a:schemeClr val="tx2"/>
              </a:solidFill>
              <a:latin typeface="Comic Sans MS" pitchFamily="66" charset="0"/>
            </a:endParaRPr>
          </a:p>
        </p:txBody>
      </p:sp>
      <p:pic>
        <p:nvPicPr>
          <p:cNvPr id="4106" name="Picture 7" descr="ERC-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Immagine 53" descr="logo-lucifer-revers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514" y="11907"/>
            <a:ext cx="668511" cy="50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Immagine 54" descr="lucifer10.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5463" y="-15240"/>
            <a:ext cx="719137" cy="5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ERC-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907"/>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
            <a:hlinkClick r:id="rId8"/>
          </p:cNvPr>
          <p:cNvSpPr>
            <a:spLocks noChangeArrowheads="1"/>
          </p:cNvSpPr>
          <p:nvPr/>
        </p:nvSpPr>
        <p:spPr bwMode="auto">
          <a:xfrm>
            <a:off x="76200" y="3170635"/>
            <a:ext cx="45464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100" dirty="0" smtClean="0">
                <a:latin typeface="Arial" charset="0"/>
                <a:cs typeface="Arial" charset="0"/>
                <a:hlinkClick r:id="rId9"/>
              </a:rPr>
              <a:t>JW </a:t>
            </a:r>
            <a:r>
              <a:rPr lang="en-GB" altLang="en-US" sz="1100" dirty="0" err="1" smtClean="0">
                <a:latin typeface="Arial" charset="0"/>
                <a:cs typeface="Arial" charset="0"/>
                <a:hlinkClick r:id="rId9"/>
              </a:rPr>
              <a:t>Beeman</a:t>
            </a:r>
            <a:r>
              <a:rPr lang="en-GB" altLang="en-US" sz="1100" dirty="0" smtClean="0">
                <a:latin typeface="Arial" charset="0"/>
                <a:cs typeface="Arial" charset="0"/>
                <a:hlinkClick r:id="rId9"/>
              </a:rPr>
              <a:t> et al, Ad. </a:t>
            </a:r>
            <a:r>
              <a:rPr lang="en-GB" altLang="en-US" sz="1100" dirty="0">
                <a:latin typeface="Arial" charset="0"/>
                <a:cs typeface="Arial" charset="0"/>
                <a:hlinkClick r:id="rId9"/>
              </a:rPr>
              <a:t>in High Energy </a:t>
            </a:r>
            <a:r>
              <a:rPr lang="en-GB" altLang="en-US" sz="1100" dirty="0" smtClean="0">
                <a:latin typeface="Arial" charset="0"/>
                <a:cs typeface="Arial" charset="0"/>
                <a:hlinkClick r:id="rId9"/>
              </a:rPr>
              <a:t>Phys.  </a:t>
            </a:r>
            <a:r>
              <a:rPr lang="en-GB" altLang="en-US" sz="1100" dirty="0">
                <a:latin typeface="Arial" charset="0"/>
                <a:cs typeface="Arial" charset="0"/>
                <a:hlinkClick r:id="rId9"/>
              </a:rPr>
              <a:t>2013, Article ID </a:t>
            </a:r>
            <a:r>
              <a:rPr lang="en-GB" altLang="en-US" sz="1100" dirty="0" smtClean="0">
                <a:latin typeface="Arial" charset="0"/>
                <a:cs typeface="Arial" charset="0"/>
                <a:hlinkClick r:id="rId9"/>
              </a:rPr>
              <a:t>237973</a:t>
            </a:r>
            <a:endParaRPr lang="en-US" altLang="en-US" sz="1100" dirty="0">
              <a:latin typeface="Arial" charset="0"/>
              <a:cs typeface="Arial" charset="0"/>
            </a:endParaRPr>
          </a:p>
        </p:txBody>
      </p:sp>
      <p:grpSp>
        <p:nvGrpSpPr>
          <p:cNvPr id="3" name="Group 2"/>
          <p:cNvGrpSpPr/>
          <p:nvPr/>
        </p:nvGrpSpPr>
        <p:grpSpPr>
          <a:xfrm>
            <a:off x="3059114" y="1200150"/>
            <a:ext cx="5808661" cy="1557337"/>
            <a:chOff x="3059114" y="1200150"/>
            <a:chExt cx="5808661" cy="1557337"/>
          </a:xfrm>
        </p:grpSpPr>
        <p:sp>
          <p:nvSpPr>
            <p:cNvPr id="4104" name="Text Box 14"/>
            <p:cNvSpPr txBox="1">
              <a:spLocks noChangeArrowheads="1"/>
            </p:cNvSpPr>
            <p:nvPr/>
          </p:nvSpPr>
          <p:spPr bwMode="auto">
            <a:xfrm>
              <a:off x="3059114" y="1944291"/>
              <a:ext cx="5329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800" b="1">
                  <a:solidFill>
                    <a:srgbClr val="000099"/>
                  </a:solidFill>
                  <a:latin typeface="Comic Sans MS" pitchFamily="66" charset="0"/>
                  <a:cs typeface="Times New Roman" pitchFamily="18" charset="0"/>
                </a:rPr>
                <a:t>isotope:		</a:t>
              </a:r>
              <a:r>
                <a:rPr lang="en-GB" altLang="en-US" sz="1800" b="1" baseline="30000">
                  <a:latin typeface="Comic Sans MS" pitchFamily="66" charset="0"/>
                  <a:cs typeface="Arial" charset="0"/>
                </a:rPr>
                <a:t>82</a:t>
              </a:r>
              <a:r>
                <a:rPr lang="en-GB" altLang="en-US" sz="1800" b="1">
                  <a:latin typeface="Comic Sans MS" pitchFamily="66" charset="0"/>
                  <a:cs typeface="Arial" charset="0"/>
                </a:rPr>
                <a:t>Se , </a:t>
              </a:r>
              <a:r>
                <a:rPr lang="en-GB" altLang="en-US" sz="1800" b="1" baseline="30000">
                  <a:latin typeface="Comic Sans MS" pitchFamily="66" charset="0"/>
                  <a:cs typeface="Arial" charset="0"/>
                </a:rPr>
                <a:t>100</a:t>
              </a:r>
              <a:r>
                <a:rPr lang="en-GB" altLang="en-US" sz="1800" b="1">
                  <a:latin typeface="Comic Sans MS" pitchFamily="66" charset="0"/>
                  <a:cs typeface="Arial" charset="0"/>
                </a:rPr>
                <a:t>Mo , </a:t>
              </a:r>
              <a:r>
                <a:rPr lang="en-GB" altLang="en-US" sz="1800" b="1" baseline="30000">
                  <a:latin typeface="Comic Sans MS" pitchFamily="66" charset="0"/>
                  <a:cs typeface="Arial" charset="0"/>
                </a:rPr>
                <a:t>116</a:t>
              </a:r>
              <a:r>
                <a:rPr lang="en-GB" altLang="en-US" sz="1800" b="1">
                  <a:latin typeface="Comic Sans MS" pitchFamily="66" charset="0"/>
                  <a:cs typeface="Arial" charset="0"/>
                </a:rPr>
                <a:t>Cd</a:t>
              </a:r>
              <a:endParaRPr lang="en-GB" altLang="en-US" sz="1800" b="1">
                <a:solidFill>
                  <a:srgbClr val="000099"/>
                </a:solidFill>
                <a:latin typeface="Comic Sans MS" pitchFamily="66" charset="0"/>
                <a:cs typeface="Times New Roman" pitchFamily="18" charset="0"/>
              </a:endParaRPr>
            </a:p>
          </p:txBody>
        </p:sp>
        <p:sp>
          <p:nvSpPr>
            <p:cNvPr id="24" name="Oval 1"/>
            <p:cNvSpPr>
              <a:spLocks noChangeArrowheads="1"/>
            </p:cNvSpPr>
            <p:nvPr/>
          </p:nvSpPr>
          <p:spPr bwMode="auto">
            <a:xfrm>
              <a:off x="4847431" y="1908176"/>
              <a:ext cx="791369" cy="849311"/>
            </a:xfrm>
            <a:prstGeom prst="ellipse">
              <a:avLst/>
            </a:prstGeom>
            <a:noFill/>
            <a:ln w="38100" algn="ctr">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 name="TextBox 1"/>
            <p:cNvSpPr txBox="1">
              <a:spLocks noChangeArrowheads="1"/>
            </p:cNvSpPr>
            <p:nvPr/>
          </p:nvSpPr>
          <p:spPr bwMode="auto">
            <a:xfrm>
              <a:off x="5256213" y="1200150"/>
              <a:ext cx="3611562" cy="584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1600">
                  <a:solidFill>
                    <a:srgbClr val="FF0000"/>
                  </a:solidFill>
                  <a:latin typeface="Arial" charset="0"/>
                  <a:cs typeface="Arial" charset="0"/>
                </a:rPr>
                <a:t>Choice induced by non availability on </a:t>
              </a:r>
            </a:p>
            <a:p>
              <a:pPr eaLnBrk="1" hangingPunct="1">
                <a:spcBef>
                  <a:spcPct val="0"/>
                </a:spcBef>
                <a:buFontTx/>
                <a:buNone/>
              </a:pPr>
              <a:r>
                <a:rPr lang="en-GB" altLang="en-US" sz="1600">
                  <a:solidFill>
                    <a:srgbClr val="FF0000"/>
                  </a:solidFill>
                  <a:latin typeface="Arial" charset="0"/>
                  <a:cs typeface="Arial" charset="0"/>
                </a:rPr>
                <a:t>the market </a:t>
              </a:r>
              <a:r>
                <a:rPr lang="en-US" altLang="en-US" sz="1600">
                  <a:solidFill>
                    <a:srgbClr val="FF0000"/>
                  </a:solidFill>
                  <a:latin typeface="Arial" charset="0"/>
                  <a:cs typeface="Arial" charset="0"/>
                </a:rPr>
                <a:t> </a:t>
              </a:r>
              <a:r>
                <a:rPr lang="en-GB" altLang="en-US" sz="1600">
                  <a:solidFill>
                    <a:srgbClr val="FF0000"/>
                  </a:solidFill>
                  <a:latin typeface="Arial" charset="0"/>
                  <a:cs typeface="Arial" charset="0"/>
                </a:rPr>
                <a:t>(2012) of </a:t>
              </a:r>
              <a:r>
                <a:rPr lang="en-GB" altLang="en-US" sz="1600" baseline="30000">
                  <a:solidFill>
                    <a:srgbClr val="FF0000"/>
                  </a:solidFill>
                  <a:latin typeface="Arial" charset="0"/>
                  <a:cs typeface="Arial" charset="0"/>
                </a:rPr>
                <a:t>100</a:t>
              </a:r>
              <a:r>
                <a:rPr lang="en-GB" altLang="en-US" sz="1600">
                  <a:solidFill>
                    <a:srgbClr val="FF0000"/>
                  </a:solidFill>
                  <a:latin typeface="Arial" charset="0"/>
                  <a:cs typeface="Arial" charset="0"/>
                </a:rPr>
                <a:t>Mo and </a:t>
              </a:r>
              <a:r>
                <a:rPr lang="en-GB" altLang="en-US" sz="1600" baseline="30000">
                  <a:solidFill>
                    <a:srgbClr val="FF0000"/>
                  </a:solidFill>
                  <a:latin typeface="Arial" charset="0"/>
                  <a:cs typeface="Arial" charset="0"/>
                </a:rPr>
                <a:t>116</a:t>
              </a:r>
              <a:r>
                <a:rPr lang="en-GB" altLang="en-US" sz="1600">
                  <a:solidFill>
                    <a:srgbClr val="FF0000"/>
                  </a:solidFill>
                  <a:latin typeface="Arial" charset="0"/>
                  <a:cs typeface="Arial" charset="0"/>
                </a:rPr>
                <a:t>Cd</a:t>
              </a:r>
              <a:endParaRPr lang="en-US" altLang="en-US" sz="1600">
                <a:solidFill>
                  <a:srgbClr val="FF0000"/>
                </a:solidFill>
                <a:latin typeface="Arial" charset="0"/>
                <a:cs typeface="Arial" charset="0"/>
              </a:endParaRPr>
            </a:p>
          </p:txBody>
        </p:sp>
        <p:cxnSp>
          <p:nvCxnSpPr>
            <p:cNvPr id="26" name="Straight Connector 3"/>
            <p:cNvCxnSpPr>
              <a:cxnSpLocks noChangeShapeType="1"/>
              <a:stCxn id="24" idx="6"/>
              <a:endCxn id="25" idx="2"/>
            </p:cNvCxnSpPr>
            <p:nvPr/>
          </p:nvCxnSpPr>
          <p:spPr bwMode="auto">
            <a:xfrm flipV="1">
              <a:off x="5638800" y="1784350"/>
              <a:ext cx="1423194" cy="548482"/>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Box 1"/>
          <p:cNvSpPr txBox="1">
            <a:spLocks noChangeArrowheads="1"/>
          </p:cNvSpPr>
          <p:nvPr/>
        </p:nvSpPr>
        <p:spPr bwMode="auto">
          <a:xfrm>
            <a:off x="334963" y="4062413"/>
            <a:ext cx="834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charset="0"/>
                <a:cs typeface="Arial" charset="0"/>
              </a:rPr>
              <a:t>From 2016 this activity is funded by INFN under the INFN-CUPID Project. For this reason,</a:t>
            </a:r>
          </a:p>
          <a:p>
            <a:pPr algn="ctr" eaLnBrk="1" hangingPunct="1">
              <a:spcBef>
                <a:spcPct val="0"/>
              </a:spcBef>
              <a:buFontTx/>
              <a:buNone/>
            </a:pPr>
            <a:r>
              <a:rPr lang="en-US" altLang="en-US" sz="1600">
                <a:latin typeface="Arial" charset="0"/>
                <a:cs typeface="Arial" charset="0"/>
              </a:rPr>
              <a:t>LUCIFER is called  now </a:t>
            </a:r>
            <a:r>
              <a:rPr lang="en-US" altLang="en-US" sz="1600" b="1">
                <a:solidFill>
                  <a:srgbClr val="0070C0"/>
                </a:solidFill>
                <a:latin typeface="Arial" charset="0"/>
                <a:cs typeface="Arial" charset="0"/>
              </a:rPr>
              <a:t>CUPID-0</a:t>
            </a:r>
            <a:r>
              <a:rPr lang="en-US" altLang="en-US" sz="1600">
                <a:latin typeface="Arial" charset="0"/>
                <a:cs typeface="Arial" charset="0"/>
              </a:rPr>
              <a:t>, the first demonstrator in view of  CUPID.  </a:t>
            </a:r>
          </a:p>
        </p:txBody>
      </p:sp>
      <p:sp>
        <p:nvSpPr>
          <p:cNvPr id="28" name="Oval 19"/>
          <p:cNvSpPr>
            <a:spLocks noChangeArrowheads="1"/>
          </p:cNvSpPr>
          <p:nvPr/>
        </p:nvSpPr>
        <p:spPr bwMode="auto">
          <a:xfrm>
            <a:off x="3211513" y="4208463"/>
            <a:ext cx="936625" cy="517525"/>
          </a:xfrm>
          <a:prstGeom prst="ellipse">
            <a:avLst/>
          </a:prstGeom>
          <a:noFill/>
          <a:ln w="38100" algn="ctr">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9" name="Oval 1"/>
          <p:cNvSpPr>
            <a:spLocks noChangeArrowheads="1"/>
          </p:cNvSpPr>
          <p:nvPr/>
        </p:nvSpPr>
        <p:spPr bwMode="auto">
          <a:xfrm>
            <a:off x="179388" y="3703638"/>
            <a:ext cx="8569325" cy="1198562"/>
          </a:xfrm>
          <a:prstGeom prst="ellipse">
            <a:avLst/>
          </a:prstGeom>
          <a:noFill/>
          <a:ln w="38100" algn="ctr">
            <a:solidFill>
              <a:srgbClr val="00B0F0"/>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63796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10320" y="-19050"/>
            <a:ext cx="9136062" cy="540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4098" name="Rectangle 2"/>
          <p:cNvSpPr>
            <a:spLocks noGrp="1" noChangeArrowheads="1"/>
          </p:cNvSpPr>
          <p:nvPr>
            <p:ph type="title"/>
          </p:nvPr>
        </p:nvSpPr>
        <p:spPr>
          <a:xfrm>
            <a:off x="228600" y="0"/>
            <a:ext cx="8610600" cy="533400"/>
          </a:xfrm>
        </p:spPr>
        <p:txBody>
          <a:bodyPr>
            <a:noAutofit/>
          </a:bodyPr>
          <a:lstStyle/>
          <a:p>
            <a:pPr eaLnBrk="1" hangingPunct="1"/>
            <a:r>
              <a:rPr lang="en-US" altLang="en-US" sz="2800" b="1" i="1" dirty="0" smtClean="0">
                <a:solidFill>
                  <a:srgbClr val="C00000"/>
                </a:solidFill>
                <a:effectLst>
                  <a:outerShdw blurRad="38100" dist="38100" dir="2700000" algn="tl">
                    <a:srgbClr val="000000">
                      <a:alpha val="43137"/>
                    </a:srgbClr>
                  </a:outerShdw>
                </a:effectLst>
                <a:latin typeface="Comic Sans MS" pitchFamily="66" charset="0"/>
              </a:rPr>
              <a:t>Lucifer – The forerunner of CUPID: </a:t>
            </a:r>
            <a:r>
              <a:rPr lang="en-US" altLang="en-US" sz="2800" b="1" i="1" dirty="0" err="1" smtClean="0">
                <a:solidFill>
                  <a:srgbClr val="C00000"/>
                </a:solidFill>
                <a:effectLst>
                  <a:outerShdw blurRad="38100" dist="38100" dir="2700000" algn="tl">
                    <a:srgbClr val="000000">
                      <a:alpha val="43137"/>
                    </a:srgbClr>
                  </a:outerShdw>
                </a:effectLst>
                <a:latin typeface="Comic Sans MS" pitchFamily="66" charset="0"/>
              </a:rPr>
              <a:t>Te</a:t>
            </a:r>
            <a:r>
              <a:rPr lang="en-US" altLang="en-US" sz="2800" b="1" i="1" dirty="0" smtClean="0">
                <a:solidFill>
                  <a:srgbClr val="C00000"/>
                </a:solidFill>
                <a:effectLst>
                  <a:outerShdw blurRad="38100" dist="38100" dir="2700000" algn="tl">
                    <a:srgbClr val="000000">
                      <a:alpha val="43137"/>
                    </a:srgbClr>
                  </a:outerShdw>
                </a:effectLst>
                <a:latin typeface="Comic Sans MS" pitchFamily="66" charset="0"/>
              </a:rPr>
              <a:t> and Mo</a:t>
            </a:r>
            <a:endParaRPr lang="en-GB" altLang="en-US" sz="2800" b="1" i="1" u="sng" dirty="0" smtClean="0">
              <a:solidFill>
                <a:srgbClr val="C00000"/>
              </a:solidFill>
              <a:effectLst>
                <a:outerShdw blurRad="38100" dist="38100" dir="2700000" algn="tl">
                  <a:srgbClr val="000000">
                    <a:alpha val="43137"/>
                  </a:srgbClr>
                </a:outerShdw>
              </a:effectLst>
              <a:latin typeface="Comic Sans MS" pitchFamily="66" charset="0"/>
            </a:endParaRPr>
          </a:p>
        </p:txBody>
      </p:sp>
      <p:sp>
        <p:nvSpPr>
          <p:cNvPr id="4105" name="Rectangle 15"/>
          <p:cNvSpPr>
            <a:spLocks noChangeArrowheads="1"/>
          </p:cNvSpPr>
          <p:nvPr/>
        </p:nvSpPr>
        <p:spPr bwMode="auto">
          <a:xfrm>
            <a:off x="1547814" y="1"/>
            <a:ext cx="5400675"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u="sng">
              <a:solidFill>
                <a:schemeClr val="tx2"/>
              </a:solidFill>
              <a:latin typeface="Comic Sans MS" pitchFamily="66" charset="0"/>
            </a:endParaRPr>
          </a:p>
        </p:txBody>
      </p:sp>
      <p:sp>
        <p:nvSpPr>
          <p:cNvPr id="30" name="Rettangolo 6"/>
          <p:cNvSpPr>
            <a:spLocks noChangeArrowheads="1"/>
          </p:cNvSpPr>
          <p:nvPr/>
        </p:nvSpPr>
        <p:spPr bwMode="auto">
          <a:xfrm>
            <a:off x="1195388" y="971550"/>
            <a:ext cx="5484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en-US" sz="1200" dirty="0">
                <a:latin typeface="Arial" charset="0"/>
                <a:cs typeface="Arial" charset="0"/>
              </a:rPr>
              <a:t>R&amp;D </a:t>
            </a:r>
            <a:r>
              <a:rPr lang="en-US" altLang="en-US" sz="1200" dirty="0">
                <a:latin typeface="Arial" charset="0"/>
                <a:cs typeface="Arial" charset="0"/>
              </a:rPr>
              <a:t>towards</a:t>
            </a:r>
            <a:r>
              <a:rPr lang="it-IT" altLang="en-US" sz="1200" dirty="0">
                <a:latin typeface="Arial" charset="0"/>
                <a:cs typeface="Arial" charset="0"/>
              </a:rPr>
              <a:t> CUPID: </a:t>
            </a:r>
            <a:r>
              <a:rPr lang="it-IT" altLang="en-US" sz="1200" dirty="0">
                <a:latin typeface="Arial" charset="0"/>
                <a:cs typeface="Arial" charset="0"/>
                <a:hlinkClick r:id="rId2" tooltip="Abstract"/>
              </a:rPr>
              <a:t>arXiv:1504.03612</a:t>
            </a:r>
            <a:r>
              <a:rPr lang="it-IT" altLang="en-US" sz="1200" dirty="0">
                <a:latin typeface="Arial" charset="0"/>
                <a:cs typeface="Arial" charset="0"/>
              </a:rPr>
              <a:t>                 CUPID : </a:t>
            </a:r>
            <a:r>
              <a:rPr lang="it-IT" altLang="en-US" sz="1200" dirty="0">
                <a:latin typeface="Arial" charset="0"/>
                <a:cs typeface="Arial" charset="0"/>
                <a:hlinkClick r:id="rId3" tooltip="Abstract"/>
              </a:rPr>
              <a:t>arXiv:1504.03599</a:t>
            </a:r>
            <a:r>
              <a:rPr lang="it-IT" altLang="en-US" sz="1200" dirty="0">
                <a:latin typeface="Arial" charset="0"/>
                <a:cs typeface="Arial" charset="0"/>
              </a:rPr>
              <a:t> </a:t>
            </a:r>
            <a:endParaRPr lang="en-US" altLang="en-US" sz="1200" dirty="0">
              <a:latin typeface="Arial" charset="0"/>
              <a:cs typeface="Arial" charset="0"/>
            </a:endParaRPr>
          </a:p>
        </p:txBody>
      </p:sp>
      <p:sp>
        <p:nvSpPr>
          <p:cNvPr id="31" name="TextBox 6"/>
          <p:cNvSpPr txBox="1">
            <a:spLocks noChangeArrowheads="1"/>
          </p:cNvSpPr>
          <p:nvPr/>
        </p:nvSpPr>
        <p:spPr bwMode="auto">
          <a:xfrm>
            <a:off x="1938338" y="514350"/>
            <a:ext cx="5391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400" b="1" dirty="0" smtClean="0">
                <a:solidFill>
                  <a:srgbClr val="FF3300"/>
                </a:solidFill>
                <a:latin typeface="Arial" charset="0"/>
                <a:cs typeface="Arial" charset="0"/>
              </a:rPr>
              <a:t>C</a:t>
            </a:r>
            <a:r>
              <a:rPr lang="en-GB" altLang="en-US" sz="2000" dirty="0" smtClean="0">
                <a:latin typeface="Arial" charset="0"/>
                <a:cs typeface="Arial" charset="0"/>
              </a:rPr>
              <a:t>UORE</a:t>
            </a:r>
            <a:r>
              <a:rPr lang="en-GB" altLang="en-US" sz="2400" dirty="0" smtClean="0">
                <a:latin typeface="Arial" charset="0"/>
                <a:cs typeface="Arial" charset="0"/>
              </a:rPr>
              <a:t> </a:t>
            </a:r>
            <a:r>
              <a:rPr lang="en-GB" altLang="en-US" sz="2400" b="1" dirty="0">
                <a:solidFill>
                  <a:srgbClr val="FF3300"/>
                </a:solidFill>
                <a:latin typeface="Arial" charset="0"/>
                <a:cs typeface="Arial" charset="0"/>
              </a:rPr>
              <a:t>U</a:t>
            </a:r>
            <a:r>
              <a:rPr lang="en-GB" altLang="en-US" sz="2000" dirty="0">
                <a:latin typeface="Arial" charset="0"/>
                <a:cs typeface="Arial" charset="0"/>
              </a:rPr>
              <a:t>pgrade</a:t>
            </a:r>
            <a:r>
              <a:rPr lang="en-GB" altLang="en-US" sz="2400" dirty="0">
                <a:latin typeface="Arial" charset="0"/>
                <a:cs typeface="Arial" charset="0"/>
              </a:rPr>
              <a:t> </a:t>
            </a:r>
            <a:r>
              <a:rPr lang="en-GB" altLang="en-US" sz="2000" dirty="0">
                <a:latin typeface="Arial" charset="0"/>
                <a:cs typeface="Arial" charset="0"/>
              </a:rPr>
              <a:t>with</a:t>
            </a:r>
            <a:r>
              <a:rPr lang="en-GB" altLang="en-US" sz="2400" dirty="0">
                <a:latin typeface="Arial" charset="0"/>
                <a:cs typeface="Arial" charset="0"/>
              </a:rPr>
              <a:t> </a:t>
            </a:r>
            <a:r>
              <a:rPr lang="en-GB" altLang="en-US" sz="2400" b="1" dirty="0">
                <a:solidFill>
                  <a:srgbClr val="FF3300"/>
                </a:solidFill>
                <a:latin typeface="Arial" charset="0"/>
                <a:cs typeface="Arial" charset="0"/>
              </a:rPr>
              <a:t>P</a:t>
            </a:r>
            <a:r>
              <a:rPr lang="en-GB" altLang="en-US" sz="2000" dirty="0">
                <a:latin typeface="Arial" charset="0"/>
                <a:cs typeface="Arial" charset="0"/>
              </a:rPr>
              <a:t>article</a:t>
            </a:r>
            <a:r>
              <a:rPr lang="en-GB" altLang="en-US" sz="2400" dirty="0">
                <a:latin typeface="Arial" charset="0"/>
                <a:cs typeface="Arial" charset="0"/>
              </a:rPr>
              <a:t> </a:t>
            </a:r>
            <a:r>
              <a:rPr lang="en-GB" altLang="en-US" sz="2400" b="1" dirty="0">
                <a:solidFill>
                  <a:srgbClr val="FF3300"/>
                </a:solidFill>
                <a:latin typeface="Arial" charset="0"/>
                <a:cs typeface="Arial" charset="0"/>
              </a:rPr>
              <a:t>ID</a:t>
            </a:r>
            <a:r>
              <a:rPr lang="en-GB" altLang="en-US" sz="2000" dirty="0">
                <a:latin typeface="Arial" charset="0"/>
                <a:cs typeface="Arial" charset="0"/>
              </a:rPr>
              <a:t>entification</a:t>
            </a:r>
            <a:endParaRPr lang="en-US" altLang="en-US" sz="2000" dirty="0">
              <a:latin typeface="Arial" charset="0"/>
              <a:cs typeface="Arial"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19" y="1428750"/>
            <a:ext cx="5198224" cy="3600000"/>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grpSp>
        <p:nvGrpSpPr>
          <p:cNvPr id="25" name="Group 24"/>
          <p:cNvGrpSpPr/>
          <p:nvPr/>
        </p:nvGrpSpPr>
        <p:grpSpPr>
          <a:xfrm>
            <a:off x="2209800" y="3499402"/>
            <a:ext cx="6920948" cy="1625220"/>
            <a:chOff x="2209800" y="3499402"/>
            <a:chExt cx="6920948" cy="162522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148" y="3499402"/>
              <a:ext cx="3657600" cy="1625220"/>
            </a:xfrm>
            <a:prstGeom prst="rect">
              <a:avLst/>
            </a:prstGeom>
          </p:spPr>
        </p:pic>
        <p:cxnSp>
          <p:nvCxnSpPr>
            <p:cNvPr id="12" name="Straight Arrow Connector 11"/>
            <p:cNvCxnSpPr>
              <a:stCxn id="9" idx="1"/>
            </p:cNvCxnSpPr>
            <p:nvPr/>
          </p:nvCxnSpPr>
          <p:spPr>
            <a:xfrm flipH="1" flipV="1">
              <a:off x="2209800" y="4248150"/>
              <a:ext cx="3263348" cy="638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743200" y="1200150"/>
            <a:ext cx="6324600" cy="1770423"/>
            <a:chOff x="2743200" y="1200150"/>
            <a:chExt cx="6324600" cy="1770423"/>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1200150"/>
              <a:ext cx="3048000" cy="985692"/>
            </a:xfrm>
            <a:prstGeom prst="rect">
              <a:avLst/>
            </a:prstGeom>
          </p:spPr>
        </p:pic>
        <p:cxnSp>
          <p:nvCxnSpPr>
            <p:cNvPr id="24" name="Straight Arrow Connector 23"/>
            <p:cNvCxnSpPr>
              <a:stCxn id="7" idx="1"/>
            </p:cNvCxnSpPr>
            <p:nvPr/>
          </p:nvCxnSpPr>
          <p:spPr>
            <a:xfrm flipH="1">
              <a:off x="2743200" y="1692996"/>
              <a:ext cx="3276600" cy="12775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uppo 7"/>
          <p:cNvGrpSpPr/>
          <p:nvPr/>
        </p:nvGrpSpPr>
        <p:grpSpPr>
          <a:xfrm>
            <a:off x="2286000" y="2185842"/>
            <a:ext cx="6418884" cy="1893687"/>
            <a:chOff x="2286000" y="2185842"/>
            <a:chExt cx="6418884" cy="1893687"/>
          </a:xfrm>
        </p:grpSpPr>
        <p:pic>
          <p:nvPicPr>
            <p:cNvPr id="2" name="Immagine 1"/>
            <p:cNvPicPr>
              <a:picLocks noChangeAspect="1"/>
            </p:cNvPicPr>
            <p:nvPr/>
          </p:nvPicPr>
          <p:blipFill>
            <a:blip r:embed="rId7"/>
            <a:stretch>
              <a:fillRect/>
            </a:stretch>
          </p:blipFill>
          <p:spPr>
            <a:xfrm>
              <a:off x="6058203" y="2185842"/>
              <a:ext cx="2646681" cy="1297213"/>
            </a:xfrm>
            <a:prstGeom prst="rect">
              <a:avLst/>
            </a:prstGeom>
          </p:spPr>
        </p:pic>
        <p:cxnSp>
          <p:nvCxnSpPr>
            <p:cNvPr id="26" name="Straight Arrow Connector 23"/>
            <p:cNvCxnSpPr/>
            <p:nvPr/>
          </p:nvCxnSpPr>
          <p:spPr>
            <a:xfrm flipH="1">
              <a:off x="2286000" y="2714011"/>
              <a:ext cx="3810000" cy="13655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939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n-GB"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Lumineu</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(2012-2017)</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3" name="CasellaDiTesto 2"/>
          <p:cNvSpPr txBox="1"/>
          <p:nvPr/>
        </p:nvSpPr>
        <p:spPr>
          <a:xfrm>
            <a:off x="364202" y="590550"/>
            <a:ext cx="7941598" cy="307777"/>
          </a:xfrm>
          <a:prstGeom prst="rect">
            <a:avLst/>
          </a:prstGeom>
          <a:noFill/>
        </p:spPr>
        <p:txBody>
          <a:bodyPr wrap="none" rtlCol="0">
            <a:spAutoFit/>
          </a:bodyPr>
          <a:lstStyle/>
          <a:p>
            <a:r>
              <a:rPr lang="en-US" sz="1400" dirty="0" smtClean="0"/>
              <a:t>The </a:t>
            </a:r>
            <a:r>
              <a:rPr lang="en-US" sz="1400" dirty="0" err="1" smtClean="0"/>
              <a:t>Lumineu</a:t>
            </a:r>
            <a:r>
              <a:rPr lang="en-US" sz="1400" dirty="0" smtClean="0"/>
              <a:t> project was (originally) aiming to the development of enriched Zn</a:t>
            </a:r>
            <a:r>
              <a:rPr lang="en-US" sz="1400" baseline="30000" dirty="0" smtClean="0"/>
              <a:t>100</a:t>
            </a:r>
            <a:r>
              <a:rPr lang="en-US" sz="1400" dirty="0" smtClean="0"/>
              <a:t>MoO</a:t>
            </a:r>
            <a:r>
              <a:rPr lang="en-US" sz="1400" baseline="-25000" dirty="0" smtClean="0"/>
              <a:t>4</a:t>
            </a:r>
            <a:r>
              <a:rPr lang="en-US" sz="1400" dirty="0" smtClean="0"/>
              <a:t> crystals  </a:t>
            </a:r>
          </a:p>
        </p:txBody>
      </p:sp>
      <p:pic>
        <p:nvPicPr>
          <p:cNvPr id="5" name="Immagine 4"/>
          <p:cNvPicPr>
            <a:picLocks noChangeAspect="1"/>
          </p:cNvPicPr>
          <p:nvPr/>
        </p:nvPicPr>
        <p:blipFill>
          <a:blip r:embed="rId2"/>
          <a:stretch>
            <a:fillRect/>
          </a:stretch>
        </p:blipFill>
        <p:spPr>
          <a:xfrm>
            <a:off x="1676400" y="895350"/>
            <a:ext cx="5394225" cy="1831003"/>
          </a:xfrm>
          <a:prstGeom prst="rect">
            <a:avLst/>
          </a:prstGeom>
        </p:spPr>
      </p:pic>
      <p:sp>
        <p:nvSpPr>
          <p:cNvPr id="9" name="CasellaDiTesto 8"/>
          <p:cNvSpPr txBox="1"/>
          <p:nvPr/>
        </p:nvSpPr>
        <p:spPr>
          <a:xfrm>
            <a:off x="1066800" y="2873573"/>
            <a:ext cx="6388287" cy="307777"/>
          </a:xfrm>
          <a:prstGeom prst="rect">
            <a:avLst/>
          </a:prstGeom>
          <a:noFill/>
        </p:spPr>
        <p:txBody>
          <a:bodyPr wrap="none" rtlCol="0">
            <a:spAutoFit/>
          </a:bodyPr>
          <a:lstStyle/>
          <a:p>
            <a:r>
              <a:rPr lang="en-US" sz="1400" dirty="0" smtClean="0"/>
              <a:t>Then “turn” to Li</a:t>
            </a:r>
            <a:r>
              <a:rPr lang="en-US" sz="1400" baseline="-25000" dirty="0" smtClean="0"/>
              <a:t>2</a:t>
            </a:r>
            <a:r>
              <a:rPr lang="en-US" sz="1400" dirty="0" smtClean="0"/>
              <a:t>MoO</a:t>
            </a:r>
            <a:r>
              <a:rPr lang="en-US" sz="1400" baseline="-25000" dirty="0" smtClean="0"/>
              <a:t>4</a:t>
            </a:r>
            <a:r>
              <a:rPr lang="en-US" sz="1400" dirty="0" smtClean="0"/>
              <a:t> due to several problems in the ZnMoO</a:t>
            </a:r>
            <a:r>
              <a:rPr lang="en-US" sz="1400" baseline="-25000" dirty="0" smtClean="0"/>
              <a:t>4</a:t>
            </a:r>
            <a:r>
              <a:rPr lang="en-US" sz="1400" dirty="0" smtClean="0"/>
              <a:t> crystal growth</a:t>
            </a:r>
          </a:p>
        </p:txBody>
      </p:sp>
      <p:pic>
        <p:nvPicPr>
          <p:cNvPr id="8" name="Immagine 7"/>
          <p:cNvPicPr>
            <a:picLocks noChangeAspect="1"/>
          </p:cNvPicPr>
          <p:nvPr/>
        </p:nvPicPr>
        <p:blipFill>
          <a:blip r:embed="rId3"/>
          <a:stretch>
            <a:fillRect/>
          </a:stretch>
        </p:blipFill>
        <p:spPr>
          <a:xfrm>
            <a:off x="2286000" y="3234345"/>
            <a:ext cx="4063181" cy="1705364"/>
          </a:xfrm>
          <a:prstGeom prst="rect">
            <a:avLst/>
          </a:prstGeom>
        </p:spPr>
      </p:pic>
    </p:spTree>
    <p:extLst>
      <p:ext uri="{BB962C8B-B14F-4D97-AF65-F5344CB8AC3E}">
        <p14:creationId xmlns:p14="http://schemas.microsoft.com/office/powerpoint/2010/main" val="3432411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Some history of scintillating bolometers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29" name="Picture 39"/>
          <p:cNvPicPr>
            <a:picLocks noChangeAspect="1" noChangeArrowheads="1"/>
          </p:cNvPicPr>
          <p:nvPr/>
        </p:nvPicPr>
        <p:blipFill>
          <a:blip r:embed="rId2" cstate="print"/>
          <a:srcRect/>
          <a:stretch>
            <a:fillRect/>
          </a:stretch>
        </p:blipFill>
        <p:spPr bwMode="auto">
          <a:xfrm>
            <a:off x="990600" y="600610"/>
            <a:ext cx="7183050" cy="3971928"/>
          </a:xfrm>
          <a:prstGeom prst="rect">
            <a:avLst/>
          </a:prstGeom>
          <a:noFill/>
          <a:ln w="19050" cap="flat" cmpd="sng" algn="ctr">
            <a:noFill/>
            <a:prstDash val="solid"/>
            <a:miter lim="800000"/>
            <a:headEnd type="none" w="med" len="med"/>
            <a:tailEnd type="none" w="med" len="med"/>
          </a:ln>
        </p:spPr>
      </p:pic>
      <p:sp>
        <p:nvSpPr>
          <p:cNvPr id="30" name="Ovale 29"/>
          <p:cNvSpPr/>
          <p:nvPr/>
        </p:nvSpPr>
        <p:spPr bwMode="auto">
          <a:xfrm>
            <a:off x="7066350" y="703333"/>
            <a:ext cx="553650"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
        <p:nvSpPr>
          <p:cNvPr id="4" name="CasellaDiTesto 3"/>
          <p:cNvSpPr txBox="1"/>
          <p:nvPr/>
        </p:nvSpPr>
        <p:spPr>
          <a:xfrm>
            <a:off x="1203516" y="3787064"/>
            <a:ext cx="6858000" cy="461665"/>
          </a:xfrm>
          <a:prstGeom prst="rect">
            <a:avLst/>
          </a:prstGeom>
          <a:noFill/>
        </p:spPr>
        <p:txBody>
          <a:bodyPr wrap="square" rtlCol="0">
            <a:spAutoFit/>
          </a:bodyPr>
          <a:lstStyle/>
          <a:p>
            <a:r>
              <a:rPr lang="it-IT" sz="1200" b="1" dirty="0" smtClean="0">
                <a:solidFill>
                  <a:srgbClr val="FF0000"/>
                </a:solidFill>
              </a:rPr>
              <a:t>                                                                                                                                                       __</a:t>
            </a:r>
          </a:p>
          <a:p>
            <a:r>
              <a:rPr lang="it-IT" sz="1200" b="1" dirty="0" smtClean="0">
                <a:solidFill>
                  <a:srgbClr val="FF0000"/>
                </a:solidFill>
              </a:rPr>
              <a:t>___________________________________________________________________________</a:t>
            </a:r>
            <a:endParaRPr lang="en-GB" sz="1200" b="1" dirty="0" smtClean="0">
              <a:solidFill>
                <a:srgbClr val="FF0000"/>
              </a:solidFill>
            </a:endParaRPr>
          </a:p>
        </p:txBody>
      </p:sp>
    </p:spTree>
    <p:extLst>
      <p:ext uri="{BB962C8B-B14F-4D97-AF65-F5344CB8AC3E}">
        <p14:creationId xmlns:p14="http://schemas.microsoft.com/office/powerpoint/2010/main" val="11863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5334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n-GB"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Lumineu</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to CUPID-Mo</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9" name="CasellaDiTesto 8"/>
          <p:cNvSpPr txBox="1"/>
          <p:nvPr/>
        </p:nvSpPr>
        <p:spPr>
          <a:xfrm>
            <a:off x="304800" y="435173"/>
            <a:ext cx="4615366" cy="307777"/>
          </a:xfrm>
          <a:prstGeom prst="rect">
            <a:avLst/>
          </a:prstGeom>
          <a:noFill/>
        </p:spPr>
        <p:txBody>
          <a:bodyPr wrap="none" rtlCol="0">
            <a:spAutoFit/>
          </a:bodyPr>
          <a:lstStyle/>
          <a:p>
            <a:r>
              <a:rPr lang="en-US" sz="1400" dirty="0" smtClean="0"/>
              <a:t>Li</a:t>
            </a:r>
            <a:r>
              <a:rPr lang="en-US" sz="1400" baseline="-25000" dirty="0" smtClean="0"/>
              <a:t>2</a:t>
            </a:r>
            <a:r>
              <a:rPr lang="en-US" sz="1400" dirty="0" smtClean="0"/>
              <a:t>MoO</a:t>
            </a:r>
            <a:r>
              <a:rPr lang="en-US" sz="1400" baseline="-25000" dirty="0" smtClean="0"/>
              <a:t>4</a:t>
            </a:r>
            <a:r>
              <a:rPr lang="en-US" sz="1400" dirty="0" smtClean="0"/>
              <a:t> became a mature technology in very short time</a:t>
            </a:r>
          </a:p>
        </p:txBody>
      </p:sp>
      <p:pic>
        <p:nvPicPr>
          <p:cNvPr id="4" name="Immagine 3"/>
          <p:cNvPicPr>
            <a:picLocks noChangeAspect="1"/>
          </p:cNvPicPr>
          <p:nvPr/>
        </p:nvPicPr>
        <p:blipFill>
          <a:blip r:embed="rId2"/>
          <a:stretch>
            <a:fillRect/>
          </a:stretch>
        </p:blipFill>
        <p:spPr>
          <a:xfrm>
            <a:off x="1219200" y="666750"/>
            <a:ext cx="6112032" cy="2379169"/>
          </a:xfrm>
          <a:prstGeom prst="rect">
            <a:avLst/>
          </a:prstGeom>
        </p:spPr>
      </p:pic>
      <p:pic>
        <p:nvPicPr>
          <p:cNvPr id="6" name="Immagine 5"/>
          <p:cNvPicPr>
            <a:picLocks noChangeAspect="1"/>
          </p:cNvPicPr>
          <p:nvPr/>
        </p:nvPicPr>
        <p:blipFill>
          <a:blip r:embed="rId3"/>
          <a:stretch>
            <a:fillRect/>
          </a:stretch>
        </p:blipFill>
        <p:spPr>
          <a:xfrm>
            <a:off x="569259" y="2800350"/>
            <a:ext cx="7238288" cy="2307939"/>
          </a:xfrm>
          <a:prstGeom prst="rect">
            <a:avLst/>
          </a:prstGeom>
        </p:spPr>
      </p:pic>
    </p:spTree>
    <p:extLst>
      <p:ext uri="{BB962C8B-B14F-4D97-AF65-F5344CB8AC3E}">
        <p14:creationId xmlns:p14="http://schemas.microsoft.com/office/powerpoint/2010/main" val="541429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3586"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 name="Title 1"/>
          <p:cNvSpPr>
            <a:spLocks noGrp="1"/>
          </p:cNvSpPr>
          <p:nvPr>
            <p:ph type="title"/>
          </p:nvPr>
        </p:nvSpPr>
        <p:spPr>
          <a:xfrm>
            <a:off x="0" y="-19050"/>
            <a:ext cx="9144000" cy="613171"/>
          </a:xfrm>
        </p:spPr>
        <p:txBody>
          <a:bodyPr>
            <a:noAutofit/>
          </a:bodyPr>
          <a:lstStyle/>
          <a:p>
            <a:r>
              <a:rPr lang="en-GB" sz="22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Scintillating Bolometers: AMORE </a:t>
            </a:r>
            <a:r>
              <a:rPr lang="en-GB" sz="2200" b="1" i="1" baseline="30000" dirty="0" smtClean="0">
                <a:solidFill>
                  <a:srgbClr val="002060"/>
                </a:solidFill>
                <a:effectLst>
                  <a:outerShdw blurRad="38100" dist="38100" dir="2700000" algn="tl">
                    <a:srgbClr val="000000">
                      <a:alpha val="43137"/>
                    </a:srgbClr>
                  </a:outerShdw>
                </a:effectLst>
                <a:latin typeface="Comic Sans MS" panose="030F0702030302020204" pitchFamily="66" charset="0"/>
              </a:rPr>
              <a:t>100</a:t>
            </a:r>
            <a:r>
              <a:rPr lang="en-GB" sz="2200" b="1" i="1" dirty="0" smtClean="0">
                <a:solidFill>
                  <a:srgbClr val="002060"/>
                </a:solidFill>
                <a:effectLst>
                  <a:outerShdw blurRad="38100" dist="38100" dir="2700000" algn="tl">
                    <a:srgbClr val="000000">
                      <a:alpha val="43137"/>
                    </a:srgbClr>
                  </a:outerShdw>
                </a:effectLst>
                <a:latin typeface="Comic Sans MS" panose="030F0702030302020204" pitchFamily="66" charset="0"/>
              </a:rPr>
              <a:t>Mo </a:t>
            </a:r>
            <a:endParaRPr lang="en-US" sz="2200" b="1" i="1" dirty="0">
              <a:solidFill>
                <a:srgbClr val="00206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5791200" y="4869656"/>
            <a:ext cx="2133600" cy="273844"/>
          </a:xfrm>
        </p:spPr>
        <p:txBody>
          <a:bodyPr/>
          <a:lstStyle/>
          <a:p>
            <a:fld id="{B6F15528-21DE-4FAA-801E-634DDDAF4B2B}" type="slidenum">
              <a:rPr lang="en-US" smtClean="0"/>
              <a:pPr/>
              <a:t>31</a:t>
            </a:fld>
            <a:endParaRPr lang="en-US" dirty="0"/>
          </a:p>
        </p:txBody>
      </p:sp>
      <p:sp>
        <p:nvSpPr>
          <p:cNvPr id="6" name="TextBox 5"/>
          <p:cNvSpPr txBox="1"/>
          <p:nvPr/>
        </p:nvSpPr>
        <p:spPr>
          <a:xfrm>
            <a:off x="76200" y="666750"/>
            <a:ext cx="4988866" cy="307777"/>
          </a:xfrm>
          <a:prstGeom prst="rect">
            <a:avLst/>
          </a:prstGeom>
          <a:noFill/>
        </p:spPr>
        <p:txBody>
          <a:bodyPr wrap="none" rtlCol="0">
            <a:spAutoFit/>
          </a:bodyPr>
          <a:lstStyle/>
          <a:p>
            <a:r>
              <a:rPr lang="en-GB" sz="1400" dirty="0" smtClean="0"/>
              <a:t>Micro Magnetic Calorimeter detectors, Heat &amp; </a:t>
            </a:r>
            <a:r>
              <a:rPr lang="en-GB" sz="1400" dirty="0" err="1" smtClean="0"/>
              <a:t>Ligtht</a:t>
            </a:r>
            <a:r>
              <a:rPr lang="en-GB" sz="1400" dirty="0" smtClean="0"/>
              <a:t> detector</a:t>
            </a:r>
            <a:endParaRPr lang="en-US" sz="1400"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0150"/>
            <a:ext cx="2257125" cy="213360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546" y="1081937"/>
            <a:ext cx="3269407" cy="244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514600" y="3638550"/>
            <a:ext cx="3010761" cy="738664"/>
          </a:xfrm>
          <a:prstGeom prst="rect">
            <a:avLst/>
          </a:prstGeom>
          <a:noFill/>
        </p:spPr>
        <p:txBody>
          <a:bodyPr wrap="none" rtlCol="0">
            <a:spAutoFit/>
          </a:bodyPr>
          <a:lstStyle/>
          <a:p>
            <a:r>
              <a:rPr lang="en-GB" sz="1400" dirty="0" smtClean="0">
                <a:latin typeface="Arial" panose="020B0604020202020204" pitchFamily="34" charset="0"/>
                <a:cs typeface="Arial" panose="020B0604020202020204" pitchFamily="34" charset="0"/>
              </a:rPr>
              <a:t>The collaboration is deciding which </a:t>
            </a:r>
          </a:p>
          <a:p>
            <a:r>
              <a:rPr lang="en-GB" sz="1400" dirty="0" smtClean="0">
                <a:latin typeface="Arial" panose="020B0604020202020204" pitchFamily="34" charset="0"/>
                <a:cs typeface="Arial" panose="020B0604020202020204" pitchFamily="34" charset="0"/>
              </a:rPr>
              <a:t>type of crystal Li</a:t>
            </a:r>
            <a:r>
              <a:rPr lang="en-GB" sz="1400" baseline="-25000" dirty="0" smtClean="0">
                <a:latin typeface="Arial" panose="020B0604020202020204" pitchFamily="34" charset="0"/>
                <a:cs typeface="Arial" panose="020B0604020202020204" pitchFamily="34" charset="0"/>
              </a:rPr>
              <a:t>2</a:t>
            </a:r>
            <a:r>
              <a:rPr lang="en-GB" sz="1400" dirty="0" smtClean="0">
                <a:latin typeface="Arial" panose="020B0604020202020204" pitchFamily="34" charset="0"/>
                <a:cs typeface="Arial" panose="020B0604020202020204" pitchFamily="34" charset="0"/>
              </a:rPr>
              <a:t>MoO4 CaMoO</a:t>
            </a:r>
            <a:r>
              <a:rPr lang="en-GB" sz="1400" baseline="-25000" dirty="0" smtClean="0">
                <a:latin typeface="Arial" panose="020B0604020202020204" pitchFamily="34" charset="0"/>
                <a:cs typeface="Arial" panose="020B0604020202020204" pitchFamily="34" charset="0"/>
              </a:rPr>
              <a:t>4</a:t>
            </a:r>
            <a:r>
              <a:rPr lang="en-GB" sz="1400" dirty="0" smtClean="0">
                <a:latin typeface="Arial" panose="020B0604020202020204" pitchFamily="34" charset="0"/>
                <a:cs typeface="Arial" panose="020B0604020202020204" pitchFamily="34" charset="0"/>
              </a:rPr>
              <a:t> </a:t>
            </a:r>
          </a:p>
          <a:p>
            <a:r>
              <a:rPr lang="en-GB" sz="1400" dirty="0" smtClean="0">
                <a:latin typeface="Arial" panose="020B0604020202020204" pitchFamily="34" charset="0"/>
                <a:cs typeface="Arial" panose="020B0604020202020204" pitchFamily="34" charset="0"/>
              </a:rPr>
              <a:t>PbMoO</a:t>
            </a:r>
            <a:r>
              <a:rPr lang="en-GB" sz="1400" baseline="-25000" dirty="0" smtClean="0">
                <a:latin typeface="Arial" panose="020B0604020202020204" pitchFamily="34" charset="0"/>
                <a:cs typeface="Arial" panose="020B0604020202020204" pitchFamily="34" charset="0"/>
              </a:rPr>
              <a:t>4</a:t>
            </a:r>
            <a:r>
              <a:rPr lang="en-GB" sz="1400" dirty="0" smtClean="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843" y="3522691"/>
            <a:ext cx="1441686" cy="976891"/>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Oval 16"/>
          <p:cNvSpPr/>
          <p:nvPr/>
        </p:nvSpPr>
        <p:spPr>
          <a:xfrm>
            <a:off x="3346471" y="144603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endCxn id="17" idx="4"/>
          </p:cNvCxnSpPr>
          <p:nvPr/>
        </p:nvCxnSpPr>
        <p:spPr>
          <a:xfrm flipV="1">
            <a:off x="2432529" y="1903230"/>
            <a:ext cx="1599742" cy="1619462"/>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90843" y="1674631"/>
            <a:ext cx="2355629" cy="1848060"/>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5"/>
          <a:stretch>
            <a:fillRect/>
          </a:stretch>
        </p:blipFill>
        <p:spPr>
          <a:xfrm>
            <a:off x="5534934" y="634797"/>
            <a:ext cx="3510710" cy="3460953"/>
          </a:xfrm>
          <a:prstGeom prst="rect">
            <a:avLst/>
          </a:prstGeom>
        </p:spPr>
      </p:pic>
    </p:spTree>
    <p:extLst>
      <p:ext uri="{BB962C8B-B14F-4D97-AF65-F5344CB8AC3E}">
        <p14:creationId xmlns:p14="http://schemas.microsoft.com/office/powerpoint/2010/main" val="3656936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3586"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 name="Title 1"/>
          <p:cNvSpPr>
            <a:spLocks noGrp="1"/>
          </p:cNvSpPr>
          <p:nvPr>
            <p:ph type="title"/>
          </p:nvPr>
        </p:nvSpPr>
        <p:spPr>
          <a:xfrm>
            <a:off x="0" y="-19050"/>
            <a:ext cx="9144000" cy="613171"/>
          </a:xfrm>
        </p:spPr>
        <p:txBody>
          <a:bodyPr>
            <a:noAutofit/>
          </a:bodyPr>
          <a:lstStyle/>
          <a:p>
            <a:r>
              <a:rPr lang="en-GB" sz="2200" i="1" dirty="0" smtClean="0">
                <a:solidFill>
                  <a:srgbClr val="C00000"/>
                </a:solidFill>
                <a:effectLst>
                  <a:outerShdw blurRad="38100" dist="38100" dir="2700000" algn="tl">
                    <a:srgbClr val="000000">
                      <a:alpha val="43137"/>
                    </a:srgbClr>
                  </a:outerShdw>
                </a:effectLst>
                <a:latin typeface="Comic Sans MS" panose="030F0702030302020204" pitchFamily="66" charset="0"/>
              </a:rPr>
              <a:t>Some important points….</a:t>
            </a:r>
            <a:endParaRPr lang="en-US" sz="2200" b="1" i="1" dirty="0">
              <a:solidFill>
                <a:srgbClr val="002060"/>
              </a:solidFill>
              <a:effectLst>
                <a:outerShdw blurRad="38100" dist="38100" dir="2700000" algn="tl">
                  <a:srgbClr val="000000">
                    <a:alpha val="43137"/>
                  </a:srgbClr>
                </a:outerShdw>
              </a:effectLst>
            </a:endParaRPr>
          </a:p>
        </p:txBody>
      </p:sp>
      <p:pic>
        <p:nvPicPr>
          <p:cNvPr id="13" name="Immagine 12"/>
          <p:cNvPicPr>
            <a:picLocks noChangeAspect="1"/>
          </p:cNvPicPr>
          <p:nvPr/>
        </p:nvPicPr>
        <p:blipFill>
          <a:blip r:embed="rId2"/>
          <a:stretch>
            <a:fillRect/>
          </a:stretch>
        </p:blipFill>
        <p:spPr>
          <a:xfrm>
            <a:off x="1066800" y="1453654"/>
            <a:ext cx="7162800" cy="1900771"/>
          </a:xfrm>
          <a:prstGeom prst="rect">
            <a:avLst/>
          </a:prstGeom>
        </p:spPr>
      </p:pic>
      <p:sp>
        <p:nvSpPr>
          <p:cNvPr id="15" name="Ovale 14"/>
          <p:cNvSpPr/>
          <p:nvPr/>
        </p:nvSpPr>
        <p:spPr>
          <a:xfrm>
            <a:off x="6477000" y="249555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7377952" y="1617006"/>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320" y="-19050"/>
            <a:ext cx="9136062" cy="540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 name="Title 1"/>
          <p:cNvSpPr>
            <a:spLocks noGrp="1"/>
          </p:cNvSpPr>
          <p:nvPr>
            <p:ph type="title"/>
          </p:nvPr>
        </p:nvSpPr>
        <p:spPr>
          <a:xfrm>
            <a:off x="457200" y="57150"/>
            <a:ext cx="8229600" cy="384571"/>
          </a:xfrm>
        </p:spPr>
        <p:txBody>
          <a:bodyPr>
            <a:noAutofit/>
          </a:bodyPr>
          <a:lstStyle/>
          <a:p>
            <a:r>
              <a:rPr lang="en-GB" altLang="en-US" sz="2800" b="1" i="1" dirty="0">
                <a:solidFill>
                  <a:schemeClr val="accent2"/>
                </a:solidFill>
                <a:effectLst>
                  <a:outerShdw blurRad="38100" dist="38100" dir="2700000" algn="tl">
                    <a:srgbClr val="000000">
                      <a:alpha val="43137"/>
                    </a:srgbClr>
                  </a:outerShdw>
                </a:effectLst>
                <a:latin typeface="Comic Sans MS" pitchFamily="66" charset="0"/>
              </a:rPr>
              <a:t>T</a:t>
            </a:r>
            <a:r>
              <a:rPr lang="en-GB" altLang="en-US" sz="2800" b="1" i="1" dirty="0" smtClean="0">
                <a:solidFill>
                  <a:schemeClr val="accent2"/>
                </a:solidFill>
                <a:effectLst>
                  <a:outerShdw blurRad="38100" dist="38100" dir="2700000" algn="tl">
                    <a:srgbClr val="000000">
                      <a:alpha val="43137"/>
                    </a:srgbClr>
                  </a:outerShdw>
                </a:effectLst>
                <a:latin typeface="Comic Sans MS" pitchFamily="66" charset="0"/>
              </a:rPr>
              <a:t>he CUPID-0 “secret”</a:t>
            </a:r>
            <a:endParaRPr lang="en-GB" sz="2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7363"/>
            <a:ext cx="1066800" cy="4522787"/>
          </a:xfrm>
          <a:prstGeom prst="rect">
            <a:avLst/>
          </a:prstGeom>
        </p:spPr>
      </p:pic>
      <p:sp>
        <p:nvSpPr>
          <p:cNvPr id="5" name="TextBox 4"/>
          <p:cNvSpPr txBox="1"/>
          <p:nvPr/>
        </p:nvSpPr>
        <p:spPr>
          <a:xfrm>
            <a:off x="1221370" y="4089493"/>
            <a:ext cx="1745991" cy="307777"/>
          </a:xfrm>
          <a:prstGeom prst="rect">
            <a:avLst/>
          </a:prstGeom>
          <a:noFill/>
        </p:spPr>
        <p:txBody>
          <a:bodyPr wrap="none" rtlCol="0">
            <a:spAutoFit/>
          </a:bodyPr>
          <a:lstStyle/>
          <a:p>
            <a:r>
              <a:rPr lang="en-GB" sz="1400" dirty="0" smtClean="0"/>
              <a:t>Roman Lead 10 cm</a:t>
            </a:r>
            <a:endParaRPr lang="en-GB" sz="1400" dirty="0"/>
          </a:p>
        </p:txBody>
      </p:sp>
      <p:cxnSp>
        <p:nvCxnSpPr>
          <p:cNvPr id="7" name="Straight Arrow Connector 6"/>
          <p:cNvCxnSpPr>
            <a:stCxn id="5" idx="1"/>
          </p:cNvCxnSpPr>
          <p:nvPr/>
        </p:nvCxnSpPr>
        <p:spPr>
          <a:xfrm flipH="1" flipV="1">
            <a:off x="685800" y="2876550"/>
            <a:ext cx="535570" cy="13668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9" idx="1"/>
          </p:cNvCxnSpPr>
          <p:nvPr/>
        </p:nvCxnSpPr>
        <p:spPr>
          <a:xfrm flipH="1" flipV="1">
            <a:off x="685800" y="4171951"/>
            <a:ext cx="685800" cy="4586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219200" y="4476750"/>
            <a:ext cx="1257075" cy="533400"/>
            <a:chOff x="1219200" y="4171950"/>
            <a:chExt cx="1257075" cy="533400"/>
          </a:xfrm>
        </p:grpSpPr>
        <p:sp>
          <p:nvSpPr>
            <p:cNvPr id="9" name="TextBox 8"/>
            <p:cNvSpPr txBox="1"/>
            <p:nvPr/>
          </p:nvSpPr>
          <p:spPr>
            <a:xfrm>
              <a:off x="1371600" y="4171950"/>
              <a:ext cx="902811" cy="307777"/>
            </a:xfrm>
            <a:prstGeom prst="rect">
              <a:avLst/>
            </a:prstGeom>
            <a:noFill/>
          </p:spPr>
          <p:txBody>
            <a:bodyPr wrap="none" rtlCol="0">
              <a:spAutoFit/>
            </a:bodyPr>
            <a:lstStyle/>
            <a:p>
              <a:r>
                <a:rPr lang="en-GB" sz="1400" dirty="0" smtClean="0"/>
                <a:t>CUPID-0</a:t>
              </a:r>
              <a:endParaRPr lang="en-GB" sz="1400" dirty="0"/>
            </a:p>
          </p:txBody>
        </p:sp>
        <p:sp>
          <p:nvSpPr>
            <p:cNvPr id="14" name="TextBox 13"/>
            <p:cNvSpPr txBox="1"/>
            <p:nvPr/>
          </p:nvSpPr>
          <p:spPr>
            <a:xfrm>
              <a:off x="1219200" y="4443740"/>
              <a:ext cx="1257075" cy="261610"/>
            </a:xfrm>
            <a:prstGeom prst="rect">
              <a:avLst/>
            </a:prstGeom>
            <a:noFill/>
          </p:spPr>
          <p:txBody>
            <a:bodyPr wrap="none" rtlCol="0">
              <a:spAutoFit/>
            </a:bodyPr>
            <a:lstStyle/>
            <a:p>
              <a:r>
                <a:rPr lang="en-GB" sz="1100" dirty="0" smtClean="0"/>
                <a:t>5 tower, 26 ZnSe</a:t>
              </a:r>
              <a:endParaRPr lang="en-GB" sz="1100" dirty="0"/>
            </a:p>
          </p:txBody>
        </p:sp>
      </p:grpSp>
      <p:cxnSp>
        <p:nvCxnSpPr>
          <p:cNvPr id="16" name="Straight Arrow Connector 15"/>
          <p:cNvCxnSpPr>
            <a:stCxn id="19" idx="1"/>
          </p:cNvCxnSpPr>
          <p:nvPr/>
        </p:nvCxnSpPr>
        <p:spPr>
          <a:xfrm flipH="1">
            <a:off x="685800" y="1351062"/>
            <a:ext cx="424622" cy="6872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19200" y="487363"/>
            <a:ext cx="851515" cy="307777"/>
          </a:xfrm>
          <a:prstGeom prst="rect">
            <a:avLst/>
          </a:prstGeom>
          <a:noFill/>
        </p:spPr>
        <p:txBody>
          <a:bodyPr wrap="none" rtlCol="0">
            <a:spAutoFit/>
          </a:bodyPr>
          <a:lstStyle/>
          <a:p>
            <a:r>
              <a:rPr lang="en-GB" sz="1400" dirty="0" smtClean="0"/>
              <a:t>600 </a:t>
            </a:r>
            <a:r>
              <a:rPr lang="en-GB" sz="1400" dirty="0" err="1" smtClean="0"/>
              <a:t>mK</a:t>
            </a:r>
            <a:r>
              <a:rPr lang="en-GB" sz="1400" dirty="0" smtClean="0"/>
              <a:t> </a:t>
            </a:r>
            <a:endParaRPr lang="en-GB" sz="1400" dirty="0"/>
          </a:p>
        </p:txBody>
      </p:sp>
      <p:sp>
        <p:nvSpPr>
          <p:cNvPr id="22" name="TextBox 21"/>
          <p:cNvSpPr txBox="1"/>
          <p:nvPr/>
        </p:nvSpPr>
        <p:spPr>
          <a:xfrm>
            <a:off x="1299954" y="889396"/>
            <a:ext cx="752129" cy="307777"/>
          </a:xfrm>
          <a:prstGeom prst="rect">
            <a:avLst/>
          </a:prstGeom>
          <a:noFill/>
        </p:spPr>
        <p:txBody>
          <a:bodyPr wrap="none" rtlCol="0">
            <a:spAutoFit/>
          </a:bodyPr>
          <a:lstStyle/>
          <a:p>
            <a:r>
              <a:rPr lang="en-GB" sz="1400" dirty="0" smtClean="0"/>
              <a:t>50 </a:t>
            </a:r>
            <a:r>
              <a:rPr lang="en-GB" sz="1400" dirty="0" err="1" smtClean="0"/>
              <a:t>mK</a:t>
            </a:r>
            <a:r>
              <a:rPr lang="en-GB" sz="1400" dirty="0" smtClean="0"/>
              <a:t> </a:t>
            </a:r>
            <a:endParaRPr lang="en-GB" sz="1400" dirty="0"/>
          </a:p>
        </p:txBody>
      </p:sp>
      <p:cxnSp>
        <p:nvCxnSpPr>
          <p:cNvPr id="23" name="Straight Arrow Connector 22"/>
          <p:cNvCxnSpPr>
            <a:stCxn id="21" idx="1"/>
          </p:cNvCxnSpPr>
          <p:nvPr/>
        </p:nvCxnSpPr>
        <p:spPr>
          <a:xfrm flipH="1" flipV="1">
            <a:off x="990600" y="641251"/>
            <a:ext cx="22860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914400" y="1043285"/>
            <a:ext cx="385554" cy="1538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334000" y="1043285"/>
            <a:ext cx="3770766" cy="3325278"/>
            <a:chOff x="5334000" y="1043285"/>
            <a:chExt cx="3770766" cy="3325278"/>
          </a:xfrm>
        </p:grpSpPr>
        <p:pic>
          <p:nvPicPr>
            <p:cNvPr id="30" name="tower-osillation-low-res-NDM1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1276350"/>
              <a:ext cx="3770766" cy="2828075"/>
            </a:xfrm>
            <a:prstGeom prst="rect">
              <a:avLst/>
            </a:prstGeom>
          </p:spPr>
        </p:pic>
        <p:sp>
          <p:nvSpPr>
            <p:cNvPr id="34" name="Rectangle 33"/>
            <p:cNvSpPr/>
            <p:nvPr/>
          </p:nvSpPr>
          <p:spPr>
            <a:xfrm>
              <a:off x="5334000" y="1043285"/>
              <a:ext cx="3770766" cy="61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5334000" y="3754498"/>
              <a:ext cx="3770766" cy="61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10320" y="1295400"/>
            <a:ext cx="5362914" cy="2647950"/>
            <a:chOff x="10320" y="1295400"/>
            <a:chExt cx="5362914" cy="2647950"/>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0" y="1295400"/>
              <a:ext cx="3696834" cy="2647950"/>
            </a:xfrm>
            <a:prstGeom prst="rect">
              <a:avLst/>
            </a:prstGeom>
          </p:spPr>
        </p:pic>
        <p:sp>
          <p:nvSpPr>
            <p:cNvPr id="20" name="Oval 19"/>
            <p:cNvSpPr/>
            <p:nvPr/>
          </p:nvSpPr>
          <p:spPr>
            <a:xfrm>
              <a:off x="10320" y="2190750"/>
              <a:ext cx="98028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a:stCxn id="20" idx="0"/>
              <a:endCxn id="29" idx="0"/>
            </p:cNvCxnSpPr>
            <p:nvPr/>
          </p:nvCxnSpPr>
          <p:spPr>
            <a:xfrm flipV="1">
              <a:off x="500460" y="1295400"/>
              <a:ext cx="3024357" cy="895350"/>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0" idx="4"/>
              <a:endCxn id="29" idx="2"/>
            </p:cNvCxnSpPr>
            <p:nvPr/>
          </p:nvCxnSpPr>
          <p:spPr>
            <a:xfrm>
              <a:off x="500460" y="3257550"/>
              <a:ext cx="3024357" cy="685800"/>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10422" y="1197173"/>
            <a:ext cx="1265090" cy="307777"/>
          </a:xfrm>
          <a:prstGeom prst="rect">
            <a:avLst/>
          </a:prstGeom>
          <a:noFill/>
        </p:spPr>
        <p:txBody>
          <a:bodyPr wrap="none" rtlCol="0">
            <a:spAutoFit/>
          </a:bodyPr>
          <a:lstStyle/>
          <a:p>
            <a:r>
              <a:rPr lang="en-GB" sz="1400" baseline="30000" dirty="0" smtClean="0"/>
              <a:t>3</a:t>
            </a:r>
            <a:r>
              <a:rPr lang="en-GB" sz="1400" dirty="0" smtClean="0"/>
              <a:t>He - </a:t>
            </a:r>
            <a:r>
              <a:rPr lang="en-GB" sz="1400" baseline="30000" dirty="0" smtClean="0"/>
              <a:t>4</a:t>
            </a:r>
            <a:r>
              <a:rPr lang="en-GB" sz="1400" dirty="0" smtClean="0"/>
              <a:t>He MC</a:t>
            </a:r>
            <a:endParaRPr lang="en-GB" sz="1400" dirty="0"/>
          </a:p>
        </p:txBody>
      </p:sp>
      <p:sp>
        <p:nvSpPr>
          <p:cNvPr id="6" name="TextBox 5"/>
          <p:cNvSpPr txBox="1"/>
          <p:nvPr/>
        </p:nvSpPr>
        <p:spPr>
          <a:xfrm>
            <a:off x="3733800" y="4289852"/>
            <a:ext cx="5251759" cy="415498"/>
          </a:xfrm>
          <a:prstGeom prst="rect">
            <a:avLst/>
          </a:prstGeom>
          <a:noFill/>
        </p:spPr>
        <p:txBody>
          <a:bodyPr wrap="none" rtlCol="0">
            <a:spAutoFit/>
          </a:bodyPr>
          <a:lstStyle/>
          <a:p>
            <a:r>
              <a:rPr lang="en-GB" sz="1000" i="1" dirty="0">
                <a:hlinkClick r:id="rId7"/>
              </a:rPr>
              <a:t>CUPID-0: the first array of enriched scintillating bolometers for </a:t>
            </a:r>
            <a:r>
              <a:rPr lang="en-GB" sz="1000" i="1" dirty="0" smtClean="0">
                <a:hlinkClick r:id="rId7"/>
              </a:rPr>
              <a:t>0νββ decay </a:t>
            </a:r>
            <a:r>
              <a:rPr lang="en-GB" sz="1000" i="1" dirty="0">
                <a:hlinkClick r:id="rId7"/>
              </a:rPr>
              <a:t>investigations</a:t>
            </a:r>
          </a:p>
          <a:p>
            <a:r>
              <a:rPr lang="en-GB" sz="1050" dirty="0" smtClean="0">
                <a:hlinkClick r:id="rId7"/>
              </a:rPr>
              <a:t>A. </a:t>
            </a:r>
            <a:r>
              <a:rPr lang="en-GB" sz="1050" dirty="0" err="1" smtClean="0">
                <a:hlinkClick r:id="rId7"/>
              </a:rPr>
              <a:t>Azzolini</a:t>
            </a:r>
            <a:r>
              <a:rPr lang="en-GB" sz="1050" dirty="0" smtClean="0">
                <a:hlinkClick r:id="rId7"/>
              </a:rPr>
              <a:t> et al. , </a:t>
            </a:r>
            <a:r>
              <a:rPr lang="fr-FR" sz="1050" dirty="0" err="1">
                <a:hlinkClick r:id="rId7"/>
              </a:rPr>
              <a:t>Eur</a:t>
            </a:r>
            <a:r>
              <a:rPr lang="fr-FR" sz="1050" dirty="0">
                <a:hlinkClick r:id="rId7"/>
              </a:rPr>
              <a:t>. Phys. J. C (2018) </a:t>
            </a:r>
            <a:r>
              <a:rPr lang="fr-FR" sz="1050" dirty="0" smtClean="0">
                <a:hlinkClick r:id="rId7"/>
              </a:rPr>
              <a:t>78:428</a:t>
            </a:r>
            <a:r>
              <a:rPr lang="fr-FR" sz="1050" dirty="0"/>
              <a:t> </a:t>
            </a:r>
            <a:r>
              <a:rPr lang="fr-FR" sz="1050" i="1" dirty="0"/>
              <a:t>(https://</a:t>
            </a:r>
            <a:r>
              <a:rPr lang="fr-FR" sz="1050" i="1" dirty="0" smtClean="0"/>
              <a:t>arxiv.org/abs/1802.06562)</a:t>
            </a:r>
            <a:endParaRPr lang="en-GB" sz="1050" i="1"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33</a:t>
            </a:fld>
            <a:endParaRPr lang="en-US" dirty="0"/>
          </a:p>
        </p:txBody>
      </p:sp>
      <p:sp>
        <p:nvSpPr>
          <p:cNvPr id="12" name="CasellaDiTesto 11"/>
          <p:cNvSpPr txBox="1"/>
          <p:nvPr/>
        </p:nvSpPr>
        <p:spPr>
          <a:xfrm>
            <a:off x="5646671" y="3790950"/>
            <a:ext cx="3421129" cy="307777"/>
          </a:xfrm>
          <a:prstGeom prst="rect">
            <a:avLst/>
          </a:prstGeom>
          <a:noFill/>
        </p:spPr>
        <p:txBody>
          <a:bodyPr wrap="none" rtlCol="0">
            <a:spAutoFit/>
          </a:bodyPr>
          <a:lstStyle/>
          <a:p>
            <a:r>
              <a:rPr lang="en-GB" sz="1400" i="1" dirty="0" smtClean="0"/>
              <a:t>More videos @ https://cupid-0.lngs.infn.it</a:t>
            </a:r>
          </a:p>
        </p:txBody>
      </p:sp>
    </p:spTree>
    <p:extLst>
      <p:ext uri="{BB962C8B-B14F-4D97-AF65-F5344CB8AC3E}">
        <p14:creationId xmlns:p14="http://schemas.microsoft.com/office/powerpoint/2010/main" val="27916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 name="Title 1"/>
          <p:cNvSpPr>
            <a:spLocks noGrp="1"/>
          </p:cNvSpPr>
          <p:nvPr>
            <p:ph type="title"/>
          </p:nvPr>
        </p:nvSpPr>
        <p:spPr>
          <a:xfrm>
            <a:off x="457200" y="-95250"/>
            <a:ext cx="8229600" cy="685800"/>
          </a:xfrm>
        </p:spPr>
        <p:txBody>
          <a:bodyPr>
            <a:normAutofit/>
          </a:bodyPr>
          <a:lstStyle/>
          <a:p>
            <a:r>
              <a:rPr lang="it-IT"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Microphonic</a:t>
            </a:r>
            <a:r>
              <a:rPr lang="it-IT"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it-IT"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noise</a:t>
            </a:r>
            <a:r>
              <a:rPr lang="it-IT"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with resistive NTD</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4" name="Footer Placeholder 3"/>
          <p:cNvSpPr>
            <a:spLocks noGrp="1"/>
          </p:cNvSpPr>
          <p:nvPr>
            <p:ph type="ftr" sz="quarter" idx="11"/>
          </p:nvPr>
        </p:nvSpPr>
        <p:spPr/>
        <p:txBody>
          <a:bodyPr/>
          <a:lstStyle/>
          <a:p>
            <a:r>
              <a:rPr lang="en-US" dirty="0"/>
              <a:t>Stefano Pirro LTD-18 Milano July 23 2019</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6" name="Microphonic_noi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515" r="64" b="15601"/>
          <a:stretch/>
        </p:blipFill>
        <p:spPr>
          <a:xfrm>
            <a:off x="76200" y="971550"/>
            <a:ext cx="8996504" cy="3488088"/>
          </a:xfrm>
          <a:prstGeom prst="rect">
            <a:avLst/>
          </a:prstGeom>
          <a:ln>
            <a:noFill/>
          </a:ln>
        </p:spPr>
      </p:pic>
    </p:spTree>
    <p:extLst>
      <p:ext uri="{BB962C8B-B14F-4D97-AF65-F5344CB8AC3E}">
        <p14:creationId xmlns:p14="http://schemas.microsoft.com/office/powerpoint/2010/main" val="3436055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76200" y="-19050"/>
            <a:ext cx="9067800" cy="533400"/>
          </a:xfrm>
        </p:spPr>
        <p:txBody>
          <a:bodyPr>
            <a:noAutofit/>
          </a:bodyPr>
          <a:lstStyle/>
          <a:p>
            <a:r>
              <a:rPr lang="en-GB" sz="2500" i="1" dirty="0" smtClean="0">
                <a:solidFill>
                  <a:srgbClr val="C00000"/>
                </a:solidFill>
                <a:effectLst>
                  <a:outerShdw blurRad="38100" dist="38100" dir="2700000" algn="tl">
                    <a:srgbClr val="000000">
                      <a:alpha val="43137"/>
                    </a:srgbClr>
                  </a:outerShdw>
                </a:effectLst>
                <a:latin typeface="Comic Sans MS" panose="030F0702030302020204" pitchFamily="66" charset="0"/>
              </a:rPr>
              <a:t>First light readout @20 </a:t>
            </a:r>
            <a:r>
              <a:rPr lang="en-GB" sz="25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mK</a:t>
            </a:r>
            <a:r>
              <a:rPr lang="en-GB" sz="25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n-GB" sz="2500" i="1" dirty="0" err="1">
                <a:solidFill>
                  <a:srgbClr val="C00000"/>
                </a:solidFill>
                <a:effectLst>
                  <a:outerShdw blurRad="38100" dist="38100" dir="2700000" algn="tl">
                    <a:srgbClr val="000000">
                      <a:alpha val="43137"/>
                    </a:srgbClr>
                  </a:outerShdw>
                </a:effectLst>
                <a:latin typeface="Comic Sans MS" panose="030F0702030302020204" pitchFamily="66" charset="0"/>
              </a:rPr>
              <a:t>A</a:t>
            </a:r>
            <a:r>
              <a:rPr lang="en-GB" sz="25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lessadnrello</a:t>
            </a:r>
            <a:r>
              <a:rPr lang="en-GB" sz="25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et al 1992</a:t>
            </a:r>
            <a:endParaRPr lang="it-IT" sz="25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4" name="Picture 40"/>
          <p:cNvPicPr>
            <a:picLocks noChangeAspect="1" noChangeArrowheads="1"/>
          </p:cNvPicPr>
          <p:nvPr/>
        </p:nvPicPr>
        <p:blipFill>
          <a:blip r:embed="rId2" cstate="print"/>
          <a:srcRect/>
          <a:stretch>
            <a:fillRect/>
          </a:stretch>
        </p:blipFill>
        <p:spPr bwMode="auto">
          <a:xfrm>
            <a:off x="76200" y="514351"/>
            <a:ext cx="3886200" cy="2822122"/>
          </a:xfrm>
          <a:prstGeom prst="rect">
            <a:avLst/>
          </a:prstGeom>
          <a:noFill/>
          <a:ln w="19050" cap="flat" cmpd="sng" algn="ctr">
            <a:noFill/>
            <a:prstDash val="solid"/>
            <a:miter lim="800000"/>
            <a:headEnd type="none" w="med" len="med"/>
            <a:tailEnd type="none" w="med" len="med"/>
          </a:ln>
        </p:spPr>
      </p:pic>
      <p:sp>
        <p:nvSpPr>
          <p:cNvPr id="3" name="Rettangolo 2"/>
          <p:cNvSpPr/>
          <p:nvPr/>
        </p:nvSpPr>
        <p:spPr>
          <a:xfrm>
            <a:off x="1136515" y="871030"/>
            <a:ext cx="311285" cy="152400"/>
          </a:xfrm>
          <a:prstGeom prst="rect">
            <a:avLst/>
          </a:prstGeom>
          <a:solidFill>
            <a:srgbClr val="FFFF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p:cNvSpPr/>
          <p:nvPr/>
        </p:nvSpPr>
        <p:spPr>
          <a:xfrm>
            <a:off x="381000" y="3092180"/>
            <a:ext cx="838200" cy="126460"/>
          </a:xfrm>
          <a:prstGeom prst="rect">
            <a:avLst/>
          </a:prstGeom>
          <a:solidFill>
            <a:srgbClr val="FFFF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magine 6"/>
          <p:cNvPicPr>
            <a:picLocks noChangeAspect="1"/>
          </p:cNvPicPr>
          <p:nvPr/>
        </p:nvPicPr>
        <p:blipFill>
          <a:blip r:embed="rId3"/>
          <a:stretch>
            <a:fillRect/>
          </a:stretch>
        </p:blipFill>
        <p:spPr>
          <a:xfrm>
            <a:off x="4876800" y="545560"/>
            <a:ext cx="2844808" cy="1902900"/>
          </a:xfrm>
          <a:prstGeom prst="rect">
            <a:avLst/>
          </a:prstGeom>
        </p:spPr>
      </p:pic>
      <p:grpSp>
        <p:nvGrpSpPr>
          <p:cNvPr id="5" name="Gruppo 4"/>
          <p:cNvGrpSpPr/>
          <p:nvPr/>
        </p:nvGrpSpPr>
        <p:grpSpPr>
          <a:xfrm>
            <a:off x="207412" y="2967007"/>
            <a:ext cx="8860388" cy="2195543"/>
            <a:chOff x="207412" y="2967007"/>
            <a:chExt cx="8860388" cy="2195543"/>
          </a:xfrm>
        </p:grpSpPr>
        <p:pic>
          <p:nvPicPr>
            <p:cNvPr id="10" name="Immagine 9"/>
            <p:cNvPicPr>
              <a:picLocks noChangeAspect="1"/>
            </p:cNvPicPr>
            <p:nvPr/>
          </p:nvPicPr>
          <p:blipFill>
            <a:blip r:embed="rId4"/>
            <a:stretch>
              <a:fillRect/>
            </a:stretch>
          </p:blipFill>
          <p:spPr>
            <a:xfrm>
              <a:off x="5875312" y="2967007"/>
              <a:ext cx="3192488" cy="2195543"/>
            </a:xfrm>
            <a:prstGeom prst="rect">
              <a:avLst/>
            </a:prstGeom>
          </p:spPr>
        </p:pic>
        <p:pic>
          <p:nvPicPr>
            <p:cNvPr id="11" name="Immagine 10"/>
            <p:cNvPicPr>
              <a:picLocks noChangeAspect="1"/>
            </p:cNvPicPr>
            <p:nvPr/>
          </p:nvPicPr>
          <p:blipFill>
            <a:blip r:embed="rId5"/>
            <a:stretch>
              <a:fillRect/>
            </a:stretch>
          </p:blipFill>
          <p:spPr>
            <a:xfrm>
              <a:off x="207412" y="3336473"/>
              <a:ext cx="4635244" cy="1693646"/>
            </a:xfrm>
            <a:prstGeom prst="rect">
              <a:avLst/>
            </a:prstGeom>
          </p:spPr>
        </p:pic>
      </p:grpSp>
    </p:spTree>
    <p:extLst>
      <p:ext uri="{BB962C8B-B14F-4D97-AF65-F5344CB8AC3E}">
        <p14:creationId xmlns:p14="http://schemas.microsoft.com/office/powerpoint/2010/main" val="9459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152400" y="27237"/>
            <a:ext cx="8839200" cy="440826"/>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First light-heat scatter plot 1997 with BLD </a:t>
            </a:r>
            <a:r>
              <a:rPr lang="en-GB" sz="2600" i="1" dirty="0" err="1" smtClean="0">
                <a:solidFill>
                  <a:srgbClr val="C00000"/>
                </a:solidFill>
                <a:effectLst>
                  <a:outerShdw blurRad="38100" dist="38100" dir="2700000" algn="tl">
                    <a:srgbClr val="000000">
                      <a:alpha val="43137"/>
                    </a:srgbClr>
                  </a:outerShdw>
                </a:effectLst>
                <a:latin typeface="Comic Sans MS" panose="030F0702030302020204" pitchFamily="66" charset="0"/>
              </a:rPr>
              <a:t>Coron</a:t>
            </a:r>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 et al.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3" name="Immagine 2"/>
          <p:cNvPicPr>
            <a:picLocks noChangeAspect="1"/>
          </p:cNvPicPr>
          <p:nvPr/>
        </p:nvPicPr>
        <p:blipFill>
          <a:blip r:embed="rId2"/>
          <a:stretch>
            <a:fillRect/>
          </a:stretch>
        </p:blipFill>
        <p:spPr>
          <a:xfrm>
            <a:off x="5791200" y="590550"/>
            <a:ext cx="3264656" cy="2285373"/>
          </a:xfrm>
          <a:prstGeom prst="rect">
            <a:avLst/>
          </a:prstGeom>
        </p:spPr>
      </p:pic>
      <p:pic>
        <p:nvPicPr>
          <p:cNvPr id="4" name="Immagine 3"/>
          <p:cNvPicPr>
            <a:picLocks noChangeAspect="1"/>
          </p:cNvPicPr>
          <p:nvPr/>
        </p:nvPicPr>
        <p:blipFill>
          <a:blip r:embed="rId3"/>
          <a:stretch>
            <a:fillRect/>
          </a:stretch>
        </p:blipFill>
        <p:spPr>
          <a:xfrm>
            <a:off x="5486401" y="2952123"/>
            <a:ext cx="3614082" cy="2188701"/>
          </a:xfrm>
          <a:prstGeom prst="rect">
            <a:avLst/>
          </a:prstGeom>
        </p:spPr>
      </p:pic>
      <p:pic>
        <p:nvPicPr>
          <p:cNvPr id="6" name="Immagine 5"/>
          <p:cNvPicPr>
            <a:picLocks noChangeAspect="1"/>
          </p:cNvPicPr>
          <p:nvPr/>
        </p:nvPicPr>
        <p:blipFill>
          <a:blip r:embed="rId4"/>
          <a:stretch>
            <a:fillRect/>
          </a:stretch>
        </p:blipFill>
        <p:spPr>
          <a:xfrm>
            <a:off x="228600" y="666750"/>
            <a:ext cx="5378284" cy="3499931"/>
          </a:xfrm>
          <a:prstGeom prst="rect">
            <a:avLst/>
          </a:prstGeom>
        </p:spPr>
      </p:pic>
      <p:sp>
        <p:nvSpPr>
          <p:cNvPr id="8" name="Ovale 7"/>
          <p:cNvSpPr/>
          <p:nvPr/>
        </p:nvSpPr>
        <p:spPr bwMode="auto">
          <a:xfrm>
            <a:off x="3219855" y="678150"/>
            <a:ext cx="553650"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
        <p:nvSpPr>
          <p:cNvPr id="9" name="CasellaDiTesto 8"/>
          <p:cNvSpPr txBox="1"/>
          <p:nvPr/>
        </p:nvSpPr>
        <p:spPr>
          <a:xfrm>
            <a:off x="7997636" y="2343150"/>
            <a:ext cx="1013419" cy="276999"/>
          </a:xfrm>
          <a:prstGeom prst="rect">
            <a:avLst/>
          </a:prstGeom>
          <a:noFill/>
        </p:spPr>
        <p:txBody>
          <a:bodyPr wrap="none" rtlCol="0">
            <a:spAutoFit/>
          </a:bodyPr>
          <a:lstStyle/>
          <a:p>
            <a:r>
              <a:rPr lang="it-IT" sz="1200" i="1" dirty="0" smtClean="0"/>
              <a:t>0.3 g </a:t>
            </a:r>
            <a:r>
              <a:rPr lang="it-IT" sz="1200" i="1" dirty="0" err="1" smtClean="0"/>
              <a:t>crystal</a:t>
            </a:r>
            <a:endParaRPr lang="en-GB" sz="1200" i="1" dirty="0" smtClean="0"/>
          </a:p>
        </p:txBody>
      </p:sp>
    </p:spTree>
    <p:extLst>
      <p:ext uri="{BB962C8B-B14F-4D97-AF65-F5344CB8AC3E}">
        <p14:creationId xmlns:p14="http://schemas.microsoft.com/office/powerpoint/2010/main" val="3566188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Bolometric Light Detectors for Dark Matter: TES</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8" name="Immagine 7"/>
          <p:cNvPicPr>
            <a:picLocks noChangeAspect="1"/>
          </p:cNvPicPr>
          <p:nvPr/>
        </p:nvPicPr>
        <p:blipFill>
          <a:blip r:embed="rId2"/>
          <a:stretch>
            <a:fillRect/>
          </a:stretch>
        </p:blipFill>
        <p:spPr>
          <a:xfrm>
            <a:off x="359923" y="742950"/>
            <a:ext cx="5736077" cy="1352241"/>
          </a:xfrm>
          <a:prstGeom prst="rect">
            <a:avLst/>
          </a:prstGeom>
        </p:spPr>
      </p:pic>
      <p:pic>
        <p:nvPicPr>
          <p:cNvPr id="10" name="Immagine 9"/>
          <p:cNvPicPr>
            <a:picLocks noChangeAspect="1"/>
          </p:cNvPicPr>
          <p:nvPr/>
        </p:nvPicPr>
        <p:blipFill>
          <a:blip r:embed="rId3"/>
          <a:stretch>
            <a:fillRect/>
          </a:stretch>
        </p:blipFill>
        <p:spPr>
          <a:xfrm>
            <a:off x="5357861" y="1123950"/>
            <a:ext cx="3803972" cy="3831687"/>
          </a:xfrm>
          <a:prstGeom prst="rect">
            <a:avLst/>
          </a:prstGeom>
        </p:spPr>
      </p:pic>
      <p:pic>
        <p:nvPicPr>
          <p:cNvPr id="12" name="Immagine 11"/>
          <p:cNvPicPr>
            <a:picLocks noChangeAspect="1"/>
          </p:cNvPicPr>
          <p:nvPr/>
        </p:nvPicPr>
        <p:blipFill>
          <a:blip r:embed="rId4"/>
          <a:stretch>
            <a:fillRect/>
          </a:stretch>
        </p:blipFill>
        <p:spPr>
          <a:xfrm>
            <a:off x="304800" y="2095191"/>
            <a:ext cx="3284361" cy="2984448"/>
          </a:xfrm>
          <a:prstGeom prst="rect">
            <a:avLst/>
          </a:prstGeom>
        </p:spPr>
      </p:pic>
      <p:sp>
        <p:nvSpPr>
          <p:cNvPr id="11" name="CasellaDiTesto 10"/>
          <p:cNvSpPr txBox="1"/>
          <p:nvPr/>
        </p:nvSpPr>
        <p:spPr>
          <a:xfrm>
            <a:off x="2454876" y="3943350"/>
            <a:ext cx="2121093" cy="369332"/>
          </a:xfrm>
          <a:prstGeom prst="rect">
            <a:avLst/>
          </a:prstGeom>
          <a:noFill/>
        </p:spPr>
        <p:txBody>
          <a:bodyPr wrap="none" rtlCol="0">
            <a:spAutoFit/>
          </a:bodyPr>
          <a:lstStyle/>
          <a:p>
            <a:r>
              <a:rPr lang="it-IT" dirty="0" smtClean="0">
                <a:solidFill>
                  <a:srgbClr val="FFC000"/>
                </a:solidFill>
              </a:rPr>
              <a:t>6 g CaWO</a:t>
            </a:r>
            <a:r>
              <a:rPr lang="it-IT" baseline="-25000" dirty="0" smtClean="0">
                <a:solidFill>
                  <a:srgbClr val="FFC000"/>
                </a:solidFill>
              </a:rPr>
              <a:t>4</a:t>
            </a:r>
            <a:r>
              <a:rPr lang="it-IT" dirty="0" smtClean="0">
                <a:solidFill>
                  <a:srgbClr val="FFC000"/>
                </a:solidFill>
              </a:rPr>
              <a:t> </a:t>
            </a:r>
            <a:r>
              <a:rPr lang="it-IT" dirty="0" err="1" smtClean="0">
                <a:solidFill>
                  <a:srgbClr val="FFC000"/>
                </a:solidFill>
              </a:rPr>
              <a:t>crystal</a:t>
            </a:r>
            <a:endParaRPr lang="en-GB" dirty="0" smtClean="0">
              <a:solidFill>
                <a:srgbClr val="FFC000"/>
              </a:solidFill>
            </a:endParaRPr>
          </a:p>
        </p:txBody>
      </p:sp>
      <p:sp>
        <p:nvSpPr>
          <p:cNvPr id="14" name="Ovale 13"/>
          <p:cNvSpPr/>
          <p:nvPr/>
        </p:nvSpPr>
        <p:spPr bwMode="auto">
          <a:xfrm>
            <a:off x="3124200" y="1820970"/>
            <a:ext cx="741786"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
        <p:nvSpPr>
          <p:cNvPr id="13" name="CasellaDiTesto 12"/>
          <p:cNvSpPr txBox="1"/>
          <p:nvPr/>
        </p:nvSpPr>
        <p:spPr>
          <a:xfrm>
            <a:off x="304800" y="4823996"/>
            <a:ext cx="2097049" cy="338554"/>
          </a:xfrm>
          <a:prstGeom prst="rect">
            <a:avLst/>
          </a:prstGeom>
          <a:noFill/>
        </p:spPr>
        <p:txBody>
          <a:bodyPr wrap="none" rtlCol="0">
            <a:spAutoFit/>
          </a:bodyPr>
          <a:lstStyle/>
          <a:p>
            <a:r>
              <a:rPr lang="it-IT" sz="1600" dirty="0" smtClean="0">
                <a:solidFill>
                  <a:srgbClr val="FF0000"/>
                </a:solidFill>
              </a:rPr>
              <a:t>10x20x0.5 mm</a:t>
            </a:r>
            <a:r>
              <a:rPr lang="it-IT" sz="1600" baseline="30000" dirty="0" smtClean="0">
                <a:solidFill>
                  <a:srgbClr val="FF0000"/>
                </a:solidFill>
              </a:rPr>
              <a:t>3</a:t>
            </a:r>
            <a:r>
              <a:rPr lang="it-IT" sz="1600" dirty="0" smtClean="0">
                <a:solidFill>
                  <a:srgbClr val="FF0000"/>
                </a:solidFill>
              </a:rPr>
              <a:t> </a:t>
            </a:r>
            <a:r>
              <a:rPr lang="it-IT" sz="1600" i="1" dirty="0" smtClean="0">
                <a:solidFill>
                  <a:srgbClr val="FF0000"/>
                </a:solidFill>
              </a:rPr>
              <a:t>SOS</a:t>
            </a:r>
            <a:endParaRPr lang="en-GB" sz="1600" i="1" dirty="0" smtClean="0">
              <a:solidFill>
                <a:srgbClr val="FF0000"/>
              </a:solidFill>
            </a:endParaRPr>
          </a:p>
        </p:txBody>
      </p:sp>
    </p:spTree>
    <p:extLst>
      <p:ext uri="{BB962C8B-B14F-4D97-AF65-F5344CB8AC3E}">
        <p14:creationId xmlns:p14="http://schemas.microsoft.com/office/powerpoint/2010/main" val="4229961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NTD BLD for Dark Matter and….</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4" name="Picture 2"/>
          <p:cNvPicPr>
            <a:picLocks noChangeAspect="1" noChangeArrowheads="1"/>
          </p:cNvPicPr>
          <p:nvPr/>
        </p:nvPicPr>
        <p:blipFill>
          <a:blip r:embed="rId2" cstate="print"/>
          <a:srcRect/>
          <a:stretch>
            <a:fillRect/>
          </a:stretch>
        </p:blipFill>
        <p:spPr bwMode="auto">
          <a:xfrm>
            <a:off x="0" y="2109523"/>
            <a:ext cx="2131890" cy="3003492"/>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485" y="433285"/>
            <a:ext cx="2857563" cy="1747573"/>
          </a:xfrm>
          <a:prstGeom prst="rect">
            <a:avLst/>
          </a:prstGeom>
          <a:noFill/>
          <a:ln w="9525">
            <a:noFill/>
            <a:miter lim="800000"/>
            <a:headEnd/>
            <a:tailEnd/>
          </a:ln>
        </p:spPr>
      </p:pic>
      <p:sp>
        <p:nvSpPr>
          <p:cNvPr id="3" name="Rettangolo 2"/>
          <p:cNvSpPr/>
          <p:nvPr/>
        </p:nvSpPr>
        <p:spPr>
          <a:xfrm>
            <a:off x="2133600" y="4854773"/>
            <a:ext cx="5176417" cy="307777"/>
          </a:xfrm>
          <a:prstGeom prst="rect">
            <a:avLst/>
          </a:prstGeom>
        </p:spPr>
        <p:txBody>
          <a:bodyPr wrap="none">
            <a:spAutoFit/>
          </a:bodyPr>
          <a:lstStyle/>
          <a:p>
            <a:r>
              <a:rPr lang="en-GB" sz="1400" dirty="0">
                <a:latin typeface="Arial" panose="020B0604020202020204" pitchFamily="34" charset="0"/>
              </a:rPr>
              <a:t>Opt. Eng. </a:t>
            </a:r>
            <a:r>
              <a:rPr lang="en-GB" sz="1400" b="1" dirty="0">
                <a:latin typeface="Arial" panose="020B0604020202020204" pitchFamily="34" charset="0"/>
              </a:rPr>
              <a:t>43</a:t>
            </a:r>
            <a:r>
              <a:rPr lang="en-GB" sz="1400" dirty="0">
                <a:latin typeface="Arial" panose="020B0604020202020204" pitchFamily="34" charset="0"/>
              </a:rPr>
              <a:t>(7) 1568</a:t>
            </a:r>
            <a:r>
              <a:rPr lang="en-GB" sz="1400" dirty="0">
                <a:latin typeface="Times New Roman" panose="02020603050405020304" pitchFamily="18" charset="0"/>
              </a:rPr>
              <a:t>–</a:t>
            </a:r>
            <a:r>
              <a:rPr lang="en-GB" sz="1400" dirty="0">
                <a:latin typeface="Arial" panose="020B0604020202020204" pitchFamily="34" charset="0"/>
              </a:rPr>
              <a:t>1576 (July 2004</a:t>
            </a:r>
            <a:r>
              <a:rPr lang="en-GB" sz="1400" dirty="0" smtClean="0">
                <a:latin typeface="Arial" panose="020B0604020202020204" pitchFamily="34" charset="0"/>
              </a:rPr>
              <a:t>) </a:t>
            </a:r>
            <a:r>
              <a:rPr lang="en-GB" sz="1400" dirty="0"/>
              <a:t>received Oct. 16, </a:t>
            </a:r>
            <a:r>
              <a:rPr lang="en-GB" sz="1400" dirty="0" smtClean="0"/>
              <a:t>2003</a:t>
            </a:r>
            <a:endParaRPr lang="en-GB" sz="1400" dirty="0"/>
          </a:p>
        </p:txBody>
      </p:sp>
      <p:pic>
        <p:nvPicPr>
          <p:cNvPr id="6" name="Immagine 5"/>
          <p:cNvPicPr>
            <a:picLocks noChangeAspect="1"/>
          </p:cNvPicPr>
          <p:nvPr/>
        </p:nvPicPr>
        <p:blipFill>
          <a:blip r:embed="rId4"/>
          <a:stretch>
            <a:fillRect/>
          </a:stretch>
        </p:blipFill>
        <p:spPr>
          <a:xfrm>
            <a:off x="2971800" y="514350"/>
            <a:ext cx="3004566" cy="2386110"/>
          </a:xfrm>
          <a:prstGeom prst="rect">
            <a:avLst/>
          </a:prstGeom>
        </p:spPr>
      </p:pic>
      <p:pic>
        <p:nvPicPr>
          <p:cNvPr id="7" name="Immagine 6"/>
          <p:cNvPicPr>
            <a:picLocks noChangeAspect="1"/>
          </p:cNvPicPr>
          <p:nvPr/>
        </p:nvPicPr>
        <p:blipFill>
          <a:blip r:embed="rId5"/>
          <a:stretch>
            <a:fillRect/>
          </a:stretch>
        </p:blipFill>
        <p:spPr>
          <a:xfrm>
            <a:off x="3789459" y="2719285"/>
            <a:ext cx="4702125" cy="2193490"/>
          </a:xfrm>
          <a:prstGeom prst="rect">
            <a:avLst/>
          </a:prstGeom>
        </p:spPr>
      </p:pic>
      <p:sp>
        <p:nvSpPr>
          <p:cNvPr id="9" name="CasellaDiTesto 8"/>
          <p:cNvSpPr txBox="1"/>
          <p:nvPr/>
        </p:nvSpPr>
        <p:spPr>
          <a:xfrm>
            <a:off x="4038600" y="1200633"/>
            <a:ext cx="1433406" cy="369332"/>
          </a:xfrm>
          <a:prstGeom prst="rect">
            <a:avLst/>
          </a:prstGeom>
          <a:solidFill>
            <a:srgbClr val="FFFF00"/>
          </a:solidFill>
        </p:spPr>
        <p:txBody>
          <a:bodyPr wrap="none" rtlCol="0">
            <a:spAutoFit/>
          </a:bodyPr>
          <a:lstStyle/>
          <a:p>
            <a:r>
              <a:rPr lang="en-GB" i="1" dirty="0" smtClean="0">
                <a:solidFill>
                  <a:srgbClr val="002060"/>
                </a:solidFill>
                <a:sym typeface="Symbol" panose="05050102010706020507" pitchFamily="18" charset="2"/>
              </a:rPr>
              <a:t>(E)= 20 eV</a:t>
            </a:r>
            <a:endParaRPr lang="en-GB" i="1" dirty="0" smtClean="0">
              <a:solidFill>
                <a:srgbClr val="002060"/>
              </a:solidFill>
            </a:endParaRPr>
          </a:p>
        </p:txBody>
      </p:sp>
      <p:sp>
        <p:nvSpPr>
          <p:cNvPr id="11" name="Ovale 10"/>
          <p:cNvSpPr/>
          <p:nvPr/>
        </p:nvSpPr>
        <p:spPr bwMode="auto">
          <a:xfrm>
            <a:off x="6766115" y="2976679"/>
            <a:ext cx="609600" cy="30113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
        <p:nvSpPr>
          <p:cNvPr id="12" name="Ovale 11"/>
          <p:cNvSpPr/>
          <p:nvPr/>
        </p:nvSpPr>
        <p:spPr bwMode="auto">
          <a:xfrm>
            <a:off x="7648352" y="3043126"/>
            <a:ext cx="457200" cy="2286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83991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NTD: Rare event physics and……….</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3" name="Immagine 2"/>
          <p:cNvPicPr>
            <a:picLocks noChangeAspect="1"/>
          </p:cNvPicPr>
          <p:nvPr/>
        </p:nvPicPr>
        <p:blipFill>
          <a:blip r:embed="rId3"/>
          <a:stretch>
            <a:fillRect/>
          </a:stretch>
        </p:blipFill>
        <p:spPr>
          <a:xfrm>
            <a:off x="7938" y="514350"/>
            <a:ext cx="4746966" cy="3512881"/>
          </a:xfrm>
          <a:prstGeom prst="rect">
            <a:avLst/>
          </a:prstGeom>
        </p:spPr>
      </p:pic>
      <p:sp>
        <p:nvSpPr>
          <p:cNvPr id="4" name="Rettangolo 3"/>
          <p:cNvSpPr/>
          <p:nvPr/>
        </p:nvSpPr>
        <p:spPr>
          <a:xfrm>
            <a:off x="0" y="4002865"/>
            <a:ext cx="2820003" cy="338554"/>
          </a:xfrm>
          <a:prstGeom prst="rect">
            <a:avLst/>
          </a:prstGeom>
        </p:spPr>
        <p:txBody>
          <a:bodyPr wrap="none">
            <a:spAutoFit/>
          </a:bodyPr>
          <a:lstStyle/>
          <a:p>
            <a:r>
              <a:rPr lang="en-GB" sz="1600" i="1" dirty="0">
                <a:solidFill>
                  <a:srgbClr val="002060"/>
                </a:solidFill>
              </a:rPr>
              <a:t> Nature </a:t>
            </a:r>
            <a:r>
              <a:rPr lang="en-GB" sz="1600" b="1" i="1" dirty="0">
                <a:solidFill>
                  <a:srgbClr val="002060"/>
                </a:solidFill>
              </a:rPr>
              <a:t>422, </a:t>
            </a:r>
            <a:r>
              <a:rPr lang="en-GB" sz="1600" i="1" dirty="0">
                <a:solidFill>
                  <a:srgbClr val="002060"/>
                </a:solidFill>
              </a:rPr>
              <a:t>876–878 (2003)</a:t>
            </a:r>
          </a:p>
        </p:txBody>
      </p:sp>
      <p:pic>
        <p:nvPicPr>
          <p:cNvPr id="5" name="Immagine 4"/>
          <p:cNvPicPr>
            <a:picLocks noChangeAspect="1"/>
          </p:cNvPicPr>
          <p:nvPr/>
        </p:nvPicPr>
        <p:blipFill>
          <a:blip r:embed="rId4"/>
          <a:stretch>
            <a:fillRect/>
          </a:stretch>
        </p:blipFill>
        <p:spPr>
          <a:xfrm>
            <a:off x="4876800" y="666749"/>
            <a:ext cx="3886200" cy="4059167"/>
          </a:xfrm>
          <a:prstGeom prst="rect">
            <a:avLst/>
          </a:prstGeom>
        </p:spPr>
      </p:pic>
      <p:sp>
        <p:nvSpPr>
          <p:cNvPr id="7" name="Ovale 6"/>
          <p:cNvSpPr/>
          <p:nvPr/>
        </p:nvSpPr>
        <p:spPr bwMode="auto">
          <a:xfrm>
            <a:off x="1946147" y="2212012"/>
            <a:ext cx="437317" cy="1600201"/>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37787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7938" y="-19050"/>
            <a:ext cx="9136062" cy="522000"/>
          </a:xfrm>
          <a:prstGeom prst="rect">
            <a:avLst/>
          </a:prstGeom>
          <a:gradFill rotWithShape="0">
            <a:gsLst>
              <a:gs pos="0">
                <a:srgbClr val="FFFFFF"/>
              </a:gs>
              <a:gs pos="100000">
                <a:srgbClr val="5E9E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2" name="Title 1"/>
          <p:cNvSpPr>
            <a:spLocks noGrp="1"/>
          </p:cNvSpPr>
          <p:nvPr>
            <p:ph type="title"/>
          </p:nvPr>
        </p:nvSpPr>
        <p:spPr>
          <a:xfrm>
            <a:off x="381000" y="-19050"/>
            <a:ext cx="8229600" cy="533400"/>
          </a:xfrm>
        </p:spPr>
        <p:txBody>
          <a:bodyPr>
            <a:noAutofit/>
          </a:bodyPr>
          <a:lstStyle/>
          <a:p>
            <a:r>
              <a:rPr lang="en-GB" sz="2600" i="1" dirty="0" smtClean="0">
                <a:solidFill>
                  <a:srgbClr val="C00000"/>
                </a:solidFill>
                <a:effectLst>
                  <a:outerShdw blurRad="38100" dist="38100" dir="2700000" algn="tl">
                    <a:srgbClr val="000000">
                      <a:alpha val="43137"/>
                    </a:srgbClr>
                  </a:outerShdw>
                </a:effectLst>
                <a:latin typeface="Comic Sans MS" panose="030F0702030302020204" pitchFamily="66" charset="0"/>
              </a:rPr>
              <a:t>Double Beta Decay !!!!</a:t>
            </a:r>
            <a:endParaRPr lang="it-IT" sz="2600" i="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4" name="Immagine 3"/>
          <p:cNvPicPr>
            <a:picLocks noChangeAspect="1"/>
          </p:cNvPicPr>
          <p:nvPr/>
        </p:nvPicPr>
        <p:blipFill>
          <a:blip r:embed="rId2"/>
          <a:stretch>
            <a:fillRect/>
          </a:stretch>
        </p:blipFill>
        <p:spPr>
          <a:xfrm>
            <a:off x="131549" y="514350"/>
            <a:ext cx="4364251" cy="3806618"/>
          </a:xfrm>
          <a:prstGeom prst="rect">
            <a:avLst/>
          </a:prstGeom>
        </p:spPr>
      </p:pic>
      <p:pic>
        <p:nvPicPr>
          <p:cNvPr id="6" name="Immagine 5"/>
          <p:cNvPicPr>
            <a:picLocks noChangeAspect="1"/>
          </p:cNvPicPr>
          <p:nvPr/>
        </p:nvPicPr>
        <p:blipFill>
          <a:blip r:embed="rId3"/>
          <a:stretch>
            <a:fillRect/>
          </a:stretch>
        </p:blipFill>
        <p:spPr>
          <a:xfrm>
            <a:off x="5029200" y="927003"/>
            <a:ext cx="3646187" cy="3019645"/>
          </a:xfrm>
          <a:prstGeom prst="rect">
            <a:avLst/>
          </a:prstGeom>
        </p:spPr>
      </p:pic>
      <p:sp>
        <p:nvSpPr>
          <p:cNvPr id="7" name="CasellaDiTesto 6"/>
          <p:cNvSpPr txBox="1"/>
          <p:nvPr/>
        </p:nvSpPr>
        <p:spPr>
          <a:xfrm>
            <a:off x="165219" y="4674625"/>
            <a:ext cx="5313506" cy="276999"/>
          </a:xfrm>
          <a:prstGeom prst="rect">
            <a:avLst/>
          </a:prstGeom>
          <a:noFill/>
        </p:spPr>
        <p:txBody>
          <a:bodyPr wrap="none" rtlCol="0">
            <a:spAutoFit/>
          </a:bodyPr>
          <a:lstStyle/>
          <a:p>
            <a:r>
              <a:rPr lang="it-IT" sz="1200" dirty="0" smtClean="0"/>
              <a:t>P. De </a:t>
            </a:r>
            <a:r>
              <a:rPr lang="it-IT" sz="1200" dirty="0" err="1" smtClean="0"/>
              <a:t>Marcillac</a:t>
            </a:r>
            <a:r>
              <a:rPr lang="it-IT" sz="1200" dirty="0" smtClean="0"/>
              <a:t> LTD 10, Genova (2003) - </a:t>
            </a:r>
            <a:r>
              <a:rPr lang="it-IT" sz="1200" dirty="0" err="1" smtClean="0"/>
              <a:t>Nucl</a:t>
            </a:r>
            <a:r>
              <a:rPr lang="it-IT" sz="1200" dirty="0" smtClean="0"/>
              <a:t>. </a:t>
            </a:r>
            <a:r>
              <a:rPr lang="it-IT" sz="1200" dirty="0" err="1" smtClean="0"/>
              <a:t>Inst</a:t>
            </a:r>
            <a:r>
              <a:rPr lang="it-IT" sz="1200" dirty="0" smtClean="0"/>
              <a:t>. </a:t>
            </a:r>
            <a:r>
              <a:rPr lang="it-IT" sz="1200" dirty="0" err="1" smtClean="0"/>
              <a:t>Meth</a:t>
            </a:r>
            <a:r>
              <a:rPr lang="it-IT" sz="1200" dirty="0" smtClean="0"/>
              <a:t> </a:t>
            </a:r>
            <a:r>
              <a:rPr lang="it-IT" sz="1200" b="1" dirty="0" smtClean="0"/>
              <a:t>520</a:t>
            </a:r>
            <a:r>
              <a:rPr lang="it-IT" sz="1200" dirty="0" smtClean="0"/>
              <a:t> (2004) 159</a:t>
            </a:r>
            <a:endParaRPr lang="en-GB" sz="1200" dirty="0" smtClean="0"/>
          </a:p>
        </p:txBody>
      </p:sp>
    </p:spTree>
    <p:extLst>
      <p:ext uri="{BB962C8B-B14F-4D97-AF65-F5344CB8AC3E}">
        <p14:creationId xmlns:p14="http://schemas.microsoft.com/office/powerpoint/2010/main" val="2978654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28766</TotalTime>
  <Words>1399</Words>
  <Application>Microsoft Office PowerPoint</Application>
  <PresentationFormat>Presentazione su schermo (16:9)</PresentationFormat>
  <Paragraphs>186</Paragraphs>
  <Slides>34</Slides>
  <Notes>2</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34</vt:i4>
      </vt:variant>
    </vt:vector>
  </HeadingPairs>
  <TitlesOfParts>
    <vt:vector size="43" baseType="lpstr">
      <vt:lpstr>SimSun</vt:lpstr>
      <vt:lpstr>Arial</vt:lpstr>
      <vt:lpstr>Calibri</vt:lpstr>
      <vt:lpstr>Comic Sans MS</vt:lpstr>
      <vt:lpstr>Leelawadee</vt:lpstr>
      <vt:lpstr>PT Sans</vt:lpstr>
      <vt:lpstr>Symbol</vt:lpstr>
      <vt:lpstr>Times New Roman</vt:lpstr>
      <vt:lpstr>Office Theme</vt:lpstr>
      <vt:lpstr>Presentazione standard di PowerPoint</vt:lpstr>
      <vt:lpstr>Bolometers</vt:lpstr>
      <vt:lpstr>Some history of scintillating bolometers </vt:lpstr>
      <vt:lpstr>First light readout @20 mK Alessadnrello et al 1992</vt:lpstr>
      <vt:lpstr>First light-heat scatter plot 1997 with BLD Coron et al. </vt:lpstr>
      <vt:lpstr>Bolometric Light Detectors for Dark Matter: TES</vt:lpstr>
      <vt:lpstr>NTD BLD for Dark Matter and….</vt:lpstr>
      <vt:lpstr>NTD: Rare event physics and……….</vt:lpstr>
      <vt:lpstr>Double Beta Decay !!!!</vt:lpstr>
      <vt:lpstr>Rosebud Experiment first underground measurement </vt:lpstr>
      <vt:lpstr>CRESST: the “top” of the technique</vt:lpstr>
      <vt:lpstr>From Dark Matter to Double Beta</vt:lpstr>
      <vt:lpstr>The role of the transition energy  </vt:lpstr>
      <vt:lpstr>Scintillating DBD Bolometer… just for fun….</vt:lpstr>
      <vt:lpstr>The first-ever  Mo-bolometer Light-Heat scatter plot</vt:lpstr>
      <vt:lpstr>Scintillating DBD Bolometer the years of “discovery”</vt:lpstr>
      <vt:lpstr>2005: the year of the first coming-out (1)</vt:lpstr>
      <vt:lpstr>2005: the year of the first coming-out (CdWO4)</vt:lpstr>
      <vt:lpstr>Presentazione standard di PowerPoint</vt:lpstr>
      <vt:lpstr>Presentazione standard di PowerPoint</vt:lpstr>
      <vt:lpstr>2005: the beginning of a story that only few knows…..</vt:lpstr>
      <vt:lpstr>A titbit of history………</vt:lpstr>
      <vt:lpstr>The hunt for the best candidate continues: ZnMoO4</vt:lpstr>
      <vt:lpstr>Particle Identification without light </vt:lpstr>
      <vt:lpstr>2010-2012: the boost of LUCIFER and Lumineu</vt:lpstr>
      <vt:lpstr>Lucifer</vt:lpstr>
      <vt:lpstr>Lucifer</vt:lpstr>
      <vt:lpstr>Lucifer – The forerunner of CUPID: Te and Mo</vt:lpstr>
      <vt:lpstr> Lumineu (2012-2017)</vt:lpstr>
      <vt:lpstr> Lumineu to CUPID-Mo</vt:lpstr>
      <vt:lpstr>Scintillating Bolometers: AMORE 100Mo </vt:lpstr>
      <vt:lpstr>Some important points….</vt:lpstr>
      <vt:lpstr>The CUPID-0 “secret”</vt:lpstr>
      <vt:lpstr>Microphonic noise with resistive 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Scintillating Bolometers</dc:title>
  <dc:creator>Stefano</dc:creator>
  <cp:keywords>Dark World 2019</cp:keywords>
  <cp:lastModifiedBy>Steafano Pinocchio</cp:lastModifiedBy>
  <cp:revision>377</cp:revision>
  <dcterms:created xsi:type="dcterms:W3CDTF">2006-08-16T00:00:00Z</dcterms:created>
  <dcterms:modified xsi:type="dcterms:W3CDTF">2019-12-11T08:14:20Z</dcterms:modified>
</cp:coreProperties>
</file>