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6" r:id="rId2"/>
    <p:sldId id="257" r:id="rId3"/>
    <p:sldId id="259" r:id="rId4"/>
    <p:sldId id="274" r:id="rId5"/>
    <p:sldId id="261" r:id="rId6"/>
    <p:sldId id="268" r:id="rId7"/>
    <p:sldId id="277" r:id="rId8"/>
    <p:sldId id="278" r:id="rId9"/>
    <p:sldId id="279" r:id="rId10"/>
    <p:sldId id="264" r:id="rId11"/>
    <p:sldId id="263" r:id="rId12"/>
    <p:sldId id="269" r:id="rId13"/>
    <p:sldId id="272" r:id="rId14"/>
    <p:sldId id="275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20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2F7FF-545C-0945-B3D4-551CB11F247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DB005-B621-3B42-B0A4-1234114764F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67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AGATA </a:t>
            </a:r>
            <a:r>
              <a:rPr lang="fr-FR" dirty="0" smtClean="0"/>
              <a:t>fonctionne avec un </a:t>
            </a:r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 trigger-</a:t>
            </a:r>
            <a:r>
              <a:rPr lang="fr-FR" baseline="0" dirty="0" smtClean="0"/>
              <a:t> car limitation actuelle du PSA online à 5kHz 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Improvement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algorithm</a:t>
            </a:r>
            <a:r>
              <a:rPr lang="fr-FR" baseline="0" dirty="0" smtClean="0"/>
              <a:t>, machine </a:t>
            </a:r>
            <a:r>
              <a:rPr lang="fr-FR" baseline="0" dirty="0" err="1" smtClean="0"/>
              <a:t>learning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balancing</a:t>
            </a:r>
            <a:r>
              <a:rPr lang="fr-FR" baseline="0" dirty="0" smtClean="0"/>
              <a:t> &amp; distribution of PSA </a:t>
            </a:r>
            <a:r>
              <a:rPr lang="fr-FR" baseline="0" dirty="0" err="1" smtClean="0"/>
              <a:t>resources</a:t>
            </a:r>
            <a:r>
              <a:rPr lang="fr-FR" baseline="0" dirty="0" smtClean="0"/>
              <a:t> by a </a:t>
            </a:r>
            <a:r>
              <a:rPr lang="fr-FR" baseline="0" dirty="0" err="1" smtClean="0"/>
              <a:t>high</a:t>
            </a:r>
            <a:r>
              <a:rPr lang="fr-FR" baseline="0" dirty="0" smtClean="0"/>
              <a:t>-flux </a:t>
            </a:r>
            <a:r>
              <a:rPr lang="fr-FR" baseline="0" dirty="0" err="1" smtClean="0"/>
              <a:t>daq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DB005-B621-3B42-B0A4-1234114764F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358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DB005-B621-3B42-B0A4-1234114764F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49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D046C-6886-B74C-9FEA-D806F1F1D7D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89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Procurement</a:t>
            </a:r>
            <a:r>
              <a:rPr lang="fr-FR" dirty="0" smtClean="0"/>
              <a:t> of 12 capsules/y -&gt; 3pi </a:t>
            </a:r>
            <a:r>
              <a:rPr lang="fr-FR" dirty="0" err="1" smtClean="0"/>
              <a:t>at</a:t>
            </a:r>
            <a:r>
              <a:rPr lang="fr-FR" dirty="0" smtClean="0"/>
              <a:t> the end</a:t>
            </a:r>
            <a:r>
              <a:rPr lang="fr-FR" baseline="0" dirty="0" smtClean="0"/>
              <a:t> of GSI, 4 pi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the end of JYFL (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labs</a:t>
            </a:r>
            <a:r>
              <a:rPr lang="fr-FR" baseline="0" dirty="0" smtClean="0"/>
              <a:t>: ISOLDE &amp; GANIL)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D046C-6886-B74C-9FEA-D806F1F1D7D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25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coaxial detectors are n-type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stable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p-type contacts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unreliable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Capsule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sealed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electron-beam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welding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detectors for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long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But: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manufacture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destructuve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capsule for detector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reparation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getter, vacuum&lt; 10-6mb</a:t>
            </a: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range-196 0C to+110 0C =&gt;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metallic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elastic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seal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Fragility</a:t>
            </a:r>
            <a:r>
              <a:rPr lang="fr-FR" dirty="0" smtClean="0"/>
              <a:t> of passivation in </a:t>
            </a:r>
            <a:r>
              <a:rPr lang="fr-FR" dirty="0" err="1" smtClean="0"/>
              <a:t>highly</a:t>
            </a:r>
            <a:r>
              <a:rPr lang="fr-FR" dirty="0" smtClean="0"/>
              <a:t> </a:t>
            </a:r>
            <a:r>
              <a:rPr lang="fr-FR" dirty="0" err="1" smtClean="0"/>
              <a:t>segmented</a:t>
            </a:r>
            <a:r>
              <a:rPr lang="fr-FR" dirty="0" smtClean="0"/>
              <a:t> detectors, </a:t>
            </a:r>
            <a:r>
              <a:rPr lang="fr-FR" dirty="0" err="1" smtClean="0"/>
              <a:t>dead</a:t>
            </a:r>
            <a:r>
              <a:rPr lang="fr-FR" dirty="0" smtClean="0"/>
              <a:t> </a:t>
            </a:r>
            <a:r>
              <a:rPr lang="fr-FR" dirty="0" err="1" smtClean="0"/>
              <a:t>layers</a:t>
            </a:r>
            <a:r>
              <a:rPr lang="fr-FR" dirty="0" smtClean="0"/>
              <a:t> in </a:t>
            </a:r>
            <a:r>
              <a:rPr lang="fr-FR" dirty="0" err="1" smtClean="0"/>
              <a:t>passivated</a:t>
            </a:r>
            <a:r>
              <a:rPr lang="fr-FR" dirty="0" smtClean="0"/>
              <a:t> areas</a:t>
            </a:r>
          </a:p>
          <a:p>
            <a:r>
              <a:rPr lang="fr-FR" dirty="0" err="1" smtClean="0"/>
              <a:t>Reduced</a:t>
            </a:r>
            <a:r>
              <a:rPr lang="fr-FR" dirty="0" smtClean="0"/>
              <a:t> n-damage </a:t>
            </a:r>
            <a:r>
              <a:rPr lang="fr-FR" dirty="0" err="1" smtClean="0"/>
              <a:t>effect</a:t>
            </a:r>
            <a:r>
              <a:rPr lang="fr-FR" dirty="0" smtClean="0"/>
              <a:t> in </a:t>
            </a:r>
            <a:r>
              <a:rPr lang="fr-FR" dirty="0" err="1" smtClean="0"/>
              <a:t>sgement</a:t>
            </a:r>
            <a:r>
              <a:rPr lang="fr-FR" dirty="0" smtClean="0"/>
              <a:t> </a:t>
            </a:r>
            <a:r>
              <a:rPr lang="fr-FR" dirty="0" err="1" smtClean="0"/>
              <a:t>signals</a:t>
            </a:r>
            <a:r>
              <a:rPr lang="fr-FR" dirty="0" smtClean="0"/>
              <a:t>: </a:t>
            </a:r>
            <a:r>
              <a:rPr lang="fr-FR" dirty="0" err="1" smtClean="0"/>
              <a:t>investigate</a:t>
            </a:r>
            <a:r>
              <a:rPr lang="fr-FR" dirty="0" smtClean="0"/>
              <a:t> </a:t>
            </a:r>
            <a:r>
              <a:rPr lang="fr-FR" dirty="0" err="1" smtClean="0"/>
              <a:t>Segmented</a:t>
            </a:r>
            <a:r>
              <a:rPr lang="fr-FR" dirty="0" smtClean="0"/>
              <a:t> n-contacts for p-type Ge detectors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DB005-B621-3B42-B0A4-1234114764F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524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DB005-B621-3B42-B0A4-1234114764F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36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gmentation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tterns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optimization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</a:t>
            </a:r>
            <a:r>
              <a:rPr lang="fr-F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detectors, </a:t>
            </a:r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interaction points are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position sensitive areas,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charges in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neighbouring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segments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bellow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are in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sensitive areas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DB005-B621-3B42-B0A4-1234114764F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39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 ATCA carrier </a:t>
            </a:r>
            <a:r>
              <a:rPr lang="fr-FR" dirty="0" err="1" smtClean="0"/>
              <a:t>boards</a:t>
            </a:r>
            <a:r>
              <a:rPr lang="fr-FR" dirty="0" smtClean="0"/>
              <a:t>/</a:t>
            </a:r>
            <a:r>
              <a:rPr lang="fr-FR" dirty="0" err="1" smtClean="0"/>
              <a:t>crystal</a:t>
            </a:r>
            <a:r>
              <a:rPr lang="fr-FR" dirty="0" smtClean="0"/>
              <a:t> – </a:t>
            </a:r>
            <a:r>
              <a:rPr lang="fr-FR" dirty="0" err="1" smtClean="0"/>
              <a:t>digitizers</a:t>
            </a:r>
            <a:r>
              <a:rPr lang="fr-FR" dirty="0" smtClean="0"/>
              <a:t> </a:t>
            </a:r>
            <a:r>
              <a:rPr lang="fr-FR" dirty="0" err="1" smtClean="0"/>
              <a:t>sends</a:t>
            </a:r>
            <a:r>
              <a:rPr lang="fr-FR" dirty="0" smtClean="0"/>
              <a:t> data over </a:t>
            </a:r>
            <a:r>
              <a:rPr lang="fr-FR" dirty="0" err="1" smtClean="0"/>
              <a:t>optical</a:t>
            </a:r>
            <a:r>
              <a:rPr lang="fr-FR" dirty="0" smtClean="0"/>
              <a:t> fibres in</a:t>
            </a:r>
            <a:r>
              <a:rPr lang="fr-FR" baseline="0" dirty="0" smtClean="0"/>
              <a:t> groups of 6 -&gt; 7 </a:t>
            </a:r>
            <a:r>
              <a:rPr lang="fr-FR" baseline="0" dirty="0" err="1" smtClean="0"/>
              <a:t>fibers</a:t>
            </a:r>
            <a:endParaRPr lang="fr-FR" baseline="0" dirty="0" smtClean="0"/>
          </a:p>
          <a:p>
            <a:r>
              <a:rPr lang="fr-FR" baseline="0" dirty="0" smtClean="0"/>
              <a:t>1 </a:t>
            </a:r>
            <a:r>
              <a:rPr lang="fr-FR" baseline="0" dirty="0" err="1" smtClean="0"/>
              <a:t>preprocessig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board</a:t>
            </a:r>
            <a:r>
              <a:rPr lang="fr-FR" baseline="0" dirty="0" smtClean="0"/>
              <a:t> /</a:t>
            </a:r>
            <a:r>
              <a:rPr lang="fr-FR" baseline="0" dirty="0" err="1" smtClean="0"/>
              <a:t>crystal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digitizers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sends</a:t>
            </a:r>
            <a:r>
              <a:rPr lang="fr-FR" baseline="0" dirty="0" smtClean="0"/>
              <a:t> data over </a:t>
            </a:r>
            <a:r>
              <a:rPr lang="fr-FR" baseline="0" dirty="0" err="1" smtClean="0"/>
              <a:t>optical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fibers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units</a:t>
            </a:r>
            <a:r>
              <a:rPr lang="fr-FR" baseline="0" dirty="0" smtClean="0"/>
              <a:t> of 12 -&gt; 4 </a:t>
            </a:r>
            <a:r>
              <a:rPr lang="fr-FR" baseline="0" dirty="0" err="1" smtClean="0"/>
              <a:t>fibers</a:t>
            </a:r>
            <a:endParaRPr lang="fr-FR" baseline="0" dirty="0" smtClean="0"/>
          </a:p>
          <a:p>
            <a:r>
              <a:rPr lang="fr-FR" baseline="0" dirty="0" err="1" smtClean="0"/>
              <a:t>Obsoescence</a:t>
            </a:r>
            <a:r>
              <a:rPr lang="fr-FR" baseline="0" dirty="0" smtClean="0"/>
              <a:t> of components &amp; compatibility issues (</a:t>
            </a:r>
            <a:r>
              <a:rPr lang="fr-FR" baseline="0" dirty="0" err="1" smtClean="0"/>
              <a:t>workstations</a:t>
            </a:r>
            <a:r>
              <a:rPr lang="fr-FR" baseline="0" dirty="0" smtClean="0"/>
              <a:t> &amp; </a:t>
            </a:r>
            <a:r>
              <a:rPr lang="fr-FR" baseline="0" dirty="0" err="1" smtClean="0"/>
              <a:t>ggp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eg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HR issues for maintenance and </a:t>
            </a:r>
            <a:r>
              <a:rPr lang="fr-FR" baseline="0" dirty="0" err="1" smtClean="0"/>
              <a:t>repair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DB005-B621-3B42-B0A4-1234114764F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955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standard 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DIGITIZER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DIGIOPT12 :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linearity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Pre-processing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Virtex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Kintex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Zinq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Ultrascale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comaptible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SoMbased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solutions (off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shelf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 on Modules) :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&amp; production;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guarantee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parts</a:t>
            </a:r>
            <a:endParaRPr lang="fr-FR" dirty="0" smtClean="0"/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Firmware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triggering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-out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capabilities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Inspection and monitoring information for diagnostic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friendly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GUI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DB005-B621-3B42-B0A4-1234114764F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901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DB005-B621-3B42-B0A4-1234114764F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73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501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49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466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48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00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80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47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19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24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6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84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23AD-0F30-4744-B908-863B751089A3}" type="datetimeFigureOut">
              <a:rPr lang="fr-FR" smtClean="0"/>
              <a:t>24/01/20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8F278-9488-574C-914F-D252DB4EE7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47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12.jpg"/><Relationship Id="rId13" Type="http://schemas.openxmlformats.org/officeDocument/2006/relationships/image" Target="../media/image13.png"/><Relationship Id="rId14" Type="http://schemas.openxmlformats.org/officeDocument/2006/relationships/hyperlink" Target="http://www.agata.org" TargetMode="External"/><Relationship Id="rId15" Type="http://schemas.openxmlformats.org/officeDocument/2006/relationships/hyperlink" Target="http://agata.in2p3.fr" TargetMode="External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5" Type="http://schemas.openxmlformats.org/officeDocument/2006/relationships/image" Target="../media/image22.png"/><Relationship Id="rId6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emf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R&amp;D for AGATA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AGATA ?</a:t>
            </a:r>
          </a:p>
          <a:p>
            <a:pPr>
              <a:buFontTx/>
              <a:buChar char="-"/>
            </a:pPr>
            <a:r>
              <a:rPr lang="fr-FR" dirty="0" smtClean="0"/>
              <a:t>AGATA detectors </a:t>
            </a:r>
          </a:p>
          <a:p>
            <a:pPr>
              <a:buFontTx/>
              <a:buChar char="-"/>
            </a:pPr>
            <a:r>
              <a:rPr lang="fr-FR" dirty="0" smtClean="0"/>
              <a:t>AGATA instrumentation</a:t>
            </a:r>
          </a:p>
          <a:p>
            <a:pPr>
              <a:buFontTx/>
              <a:buChar char="-"/>
            </a:pPr>
            <a:r>
              <a:rPr lang="fr-FR" dirty="0" smtClean="0"/>
              <a:t>Conclusion &amp; perspectives</a:t>
            </a:r>
          </a:p>
          <a:p>
            <a:pPr marL="0" indent="0">
              <a:buNone/>
            </a:pPr>
            <a:endParaRPr lang="fr-FR" dirty="0" smtClean="0"/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118194" y="4881597"/>
            <a:ext cx="705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G. Duchêne, J. </a:t>
            </a:r>
            <a:r>
              <a:rPr lang="fr-FR" dirty="0" err="1" smtClean="0"/>
              <a:t>Dudouet</a:t>
            </a:r>
            <a:r>
              <a:rPr lang="fr-FR" dirty="0" smtClean="0"/>
              <a:t>, N. </a:t>
            </a:r>
            <a:r>
              <a:rPr lang="fr-FR" dirty="0" err="1" smtClean="0"/>
              <a:t>Karkour</a:t>
            </a:r>
            <a:r>
              <a:rPr lang="fr-FR" dirty="0" smtClean="0"/>
              <a:t>, A. </a:t>
            </a:r>
            <a:r>
              <a:rPr lang="fr-FR" dirty="0" err="1" smtClean="0"/>
              <a:t>Korichi</a:t>
            </a:r>
            <a:r>
              <a:rPr lang="fr-FR" dirty="0" smtClean="0"/>
              <a:t>, E. </a:t>
            </a:r>
            <a:r>
              <a:rPr lang="fr-FR" dirty="0" err="1" smtClean="0"/>
              <a:t>Legay</a:t>
            </a:r>
            <a:r>
              <a:rPr lang="fr-FR" dirty="0" smtClean="0"/>
              <a:t>, </a:t>
            </a:r>
            <a:r>
              <a:rPr lang="fr-FR" u="sng" dirty="0" smtClean="0"/>
              <a:t>A. Lopez-Martens </a:t>
            </a:r>
            <a:r>
              <a:rPr lang="fr-FR" dirty="0" smtClean="0"/>
              <a:t>and the AGATA-France collaboration</a:t>
            </a:r>
          </a:p>
        </p:txBody>
      </p:sp>
      <p:pic>
        <p:nvPicPr>
          <p:cNvPr id="7" name="Image 6" descr="AGATA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96" y="1600200"/>
            <a:ext cx="3554608" cy="236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6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787" y="-132930"/>
            <a:ext cx="8947148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AGATA </a:t>
            </a:r>
            <a:r>
              <a:rPr lang="fr-FR" dirty="0" err="1" smtClean="0"/>
              <a:t>Electronics</a:t>
            </a:r>
            <a:endParaRPr lang="fr-FR" dirty="0"/>
          </a:p>
        </p:txBody>
      </p:sp>
      <p:pic>
        <p:nvPicPr>
          <p:cNvPr id="5" name="Picture 1" descr="oldFE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55"/>
          <a:stretch>
            <a:fillRect/>
          </a:stretch>
        </p:blipFill>
        <p:spPr bwMode="auto">
          <a:xfrm>
            <a:off x="27072" y="1040378"/>
            <a:ext cx="5452220" cy="231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0" y="3425294"/>
            <a:ext cx="57259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 dirty="0" smtClean="0">
                <a:solidFill>
                  <a:srgbClr val="FF0000"/>
                </a:solidFill>
              </a:rPr>
              <a:t>IN2P3 IPHC </a:t>
            </a:r>
            <a:r>
              <a:rPr lang="en-US" altLang="fr-FR" sz="1000" b="1" dirty="0" smtClean="0"/>
              <a:t>- </a:t>
            </a:r>
            <a:r>
              <a:rPr lang="en-US" altLang="fr-FR" sz="1000" b="1" dirty="0" err="1" smtClean="0"/>
              <a:t>Uni.Liverpool</a:t>
            </a:r>
            <a:r>
              <a:rPr lang="en-US" altLang="fr-FR" sz="1000" b="1" dirty="0" smtClean="0"/>
              <a:t> </a:t>
            </a:r>
            <a:r>
              <a:rPr lang="en-US" altLang="fr-FR" sz="1000" b="1" dirty="0"/>
              <a:t>STFC Daresbury </a:t>
            </a:r>
            <a:r>
              <a:rPr lang="en-US" altLang="fr-FR" sz="1000" b="1" dirty="0" smtClean="0">
                <a:solidFill>
                  <a:srgbClr val="FF0000"/>
                </a:solidFill>
              </a:rPr>
              <a:t>- IN2P3 IPNO </a:t>
            </a:r>
            <a:r>
              <a:rPr lang="en-US" altLang="fr-FR" sz="1000" b="1" dirty="0" smtClean="0"/>
              <a:t>- </a:t>
            </a:r>
            <a:r>
              <a:rPr lang="en-US" altLang="fr-FR" sz="1000" b="1" dirty="0" smtClean="0">
                <a:solidFill>
                  <a:srgbClr val="FF0000"/>
                </a:solidFill>
              </a:rPr>
              <a:t>IN2P3</a:t>
            </a:r>
            <a:r>
              <a:rPr lang="en-US" altLang="fr-FR" sz="1000" b="1" dirty="0" smtClean="0"/>
              <a:t> </a:t>
            </a:r>
            <a:r>
              <a:rPr lang="en-US" altLang="fr-FR" sz="1000" b="1" dirty="0" smtClean="0">
                <a:solidFill>
                  <a:srgbClr val="FF0000"/>
                </a:solidFill>
              </a:rPr>
              <a:t>CSNSM</a:t>
            </a:r>
            <a:r>
              <a:rPr lang="en-US" altLang="fr-FR" sz="1000" b="1" dirty="0" smtClean="0"/>
              <a:t> -  INFN </a:t>
            </a:r>
            <a:r>
              <a:rPr lang="en-US" altLang="fr-FR" sz="1000" b="1" dirty="0" err="1" smtClean="0"/>
              <a:t>Padova</a:t>
            </a:r>
            <a:endParaRPr lang="en-US" altLang="fr-FR" sz="1000" b="1" dirty="0"/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5581477" y="1377790"/>
            <a:ext cx="37744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>
                <a:solidFill>
                  <a:srgbClr val="000000"/>
                </a:solidFill>
              </a:rPr>
              <a:t>Designed in </a:t>
            </a:r>
            <a:r>
              <a:rPr lang="en-US" altLang="fr-FR" sz="1600" dirty="0">
                <a:solidFill>
                  <a:srgbClr val="000000"/>
                </a:solidFill>
              </a:rPr>
              <a:t>2004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>
                <a:solidFill>
                  <a:srgbClr val="000000"/>
                </a:solidFill>
              </a:rPr>
              <a:t>24 </a:t>
            </a:r>
            <a:r>
              <a:rPr lang="en-US" altLang="fr-FR" sz="1600" dirty="0">
                <a:solidFill>
                  <a:srgbClr val="000000"/>
                </a:solidFill>
              </a:rPr>
              <a:t>channels </a:t>
            </a:r>
            <a:r>
              <a:rPr lang="en-US" altLang="fr-FR" sz="1600" dirty="0" smtClean="0">
                <a:solidFill>
                  <a:srgbClr val="000000"/>
                </a:solidFill>
              </a:rPr>
              <a:t>available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>
                <a:solidFill>
                  <a:srgbClr val="000000"/>
                </a:solidFill>
              </a:rPr>
              <a:t>Price : 90-100 k€ / crystal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>
                <a:solidFill>
                  <a:srgbClr val="000000"/>
                </a:solidFill>
              </a:rPr>
              <a:t>Not included cost :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>
                <a:solidFill>
                  <a:srgbClr val="000000"/>
                </a:solidFill>
              </a:rPr>
              <a:t>7 optical fibers from digitizer to ATCA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rgbClr val="000000"/>
                </a:solidFill>
              </a:rPr>
              <a:t>4 optical fibers </a:t>
            </a:r>
            <a:r>
              <a:rPr lang="en-US" altLang="fr-FR" sz="1600" dirty="0" smtClean="0">
                <a:solidFill>
                  <a:srgbClr val="000000"/>
                </a:solidFill>
              </a:rPr>
              <a:t>from ATCA to computing node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>
                <a:solidFill>
                  <a:srgbClr val="000000"/>
                </a:solidFill>
              </a:rPr>
              <a:t>1 server per crystal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225122" y="2241176"/>
            <a:ext cx="519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ATCA</a:t>
            </a:r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6569227" y="865190"/>
            <a:ext cx="92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Phase 0</a:t>
            </a:r>
            <a:endParaRPr lang="fr-FR" b="1" dirty="0"/>
          </a:p>
        </p:txBody>
      </p:sp>
      <p:grpSp>
        <p:nvGrpSpPr>
          <p:cNvPr id="22" name="Agrupar 6"/>
          <p:cNvGrpSpPr/>
          <p:nvPr/>
        </p:nvGrpSpPr>
        <p:grpSpPr>
          <a:xfrm>
            <a:off x="116784" y="3876617"/>
            <a:ext cx="5578114" cy="2317797"/>
            <a:chOff x="2495551" y="3544888"/>
            <a:chExt cx="6696075" cy="2622550"/>
          </a:xfrm>
        </p:grpSpPr>
        <p:pic>
          <p:nvPicPr>
            <p:cNvPr id="24" name="Picture 4" descr="newFEEV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206"/>
            <a:stretch>
              <a:fillRect/>
            </a:stretch>
          </p:blipFill>
          <p:spPr bwMode="auto">
            <a:xfrm>
              <a:off x="2495551" y="3544888"/>
              <a:ext cx="6696075" cy="262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30"/>
            <p:cNvSpPr txBox="1">
              <a:spLocks noChangeArrowheads="1"/>
            </p:cNvSpPr>
            <p:nvPr/>
          </p:nvSpPr>
          <p:spPr bwMode="auto">
            <a:xfrm>
              <a:off x="7713664" y="4873625"/>
              <a:ext cx="1152525" cy="287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fr-FR" sz="1050" b="1" dirty="0" err="1">
                  <a:solidFill>
                    <a:srgbClr val="000000"/>
                  </a:solidFill>
                </a:rPr>
                <a:t>PCIe</a:t>
              </a:r>
              <a:endParaRPr lang="en-US" altLang="fr-FR" sz="105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436065" y="6393027"/>
            <a:ext cx="55781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 dirty="0" smtClean="0">
                <a:solidFill>
                  <a:srgbClr val="000000"/>
                </a:solidFill>
                <a:ea typeface="ヒラギノ角ゴ Pro W3" charset="-128"/>
              </a:rPr>
              <a:t>INFN Milano - INFN </a:t>
            </a:r>
            <a:r>
              <a:rPr lang="en-US" altLang="fr-FR" sz="1000" b="1" dirty="0" err="1" smtClean="0">
                <a:solidFill>
                  <a:srgbClr val="000000"/>
                </a:solidFill>
                <a:ea typeface="ヒラギノ角ゴ Pro W3" charset="-128"/>
              </a:rPr>
              <a:t>Padova</a:t>
            </a:r>
            <a:r>
              <a:rPr lang="en-US" altLang="fr-FR" sz="1000" b="1" dirty="0" smtClean="0">
                <a:solidFill>
                  <a:srgbClr val="000000"/>
                </a:solidFill>
                <a:ea typeface="ヒラギノ角ゴ Pro W3" charset="-128"/>
              </a:rPr>
              <a:t> - INFN LNL - IFIC Valencia  - ETSE </a:t>
            </a:r>
            <a:r>
              <a:rPr lang="en-US" altLang="fr-FR" sz="1000" b="1" dirty="0" err="1" smtClean="0">
                <a:solidFill>
                  <a:srgbClr val="000000"/>
                </a:solidFill>
                <a:ea typeface="ヒラギノ角ゴ Pro W3" charset="-128"/>
              </a:rPr>
              <a:t>Uni</a:t>
            </a:r>
            <a:r>
              <a:rPr lang="en-US" altLang="fr-FR" sz="1000" b="1" dirty="0" smtClean="0">
                <a:solidFill>
                  <a:srgbClr val="000000"/>
                </a:solidFill>
                <a:ea typeface="ヒラギノ角ゴ Pro W3" charset="-128"/>
              </a:rPr>
              <a:t>-Valencia</a:t>
            </a:r>
            <a:endParaRPr lang="en-US" altLang="fr-FR" sz="1000" b="1" dirty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5725987" y="4577138"/>
            <a:ext cx="33690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/>
              <a:t>Designed in </a:t>
            </a:r>
            <a:r>
              <a:rPr lang="en-US" altLang="fr-FR" sz="1600" dirty="0"/>
              <a:t>2012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/>
              <a:t>23 </a:t>
            </a:r>
            <a:r>
              <a:rPr lang="en-US" altLang="fr-FR" sz="1600" dirty="0"/>
              <a:t>channels </a:t>
            </a:r>
            <a:r>
              <a:rPr lang="en-US" altLang="fr-FR" sz="1600" dirty="0" smtClean="0"/>
              <a:t>available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/>
              <a:t>Price : 30 k€ / crystal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/>
              <a:t>Not included in cost</a:t>
            </a:r>
            <a:endParaRPr lang="en-US" altLang="fr-FR" sz="1600" dirty="0"/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/>
              <a:t>4 Optical fibers from digitizer to computing node</a:t>
            </a:r>
          </a:p>
          <a:p>
            <a:pPr marL="1085850" lvl="1" indent="-342900" eaLnBrk="1" hangingPunct="1">
              <a:buFont typeface="Arial" panose="020B0604020202020204" pitchFamily="34" charset="0"/>
              <a:buChar char="•"/>
            </a:pPr>
            <a:r>
              <a:rPr lang="en-US" altLang="fr-FR" sz="1600" dirty="0" smtClean="0"/>
              <a:t>1 server per crystal</a:t>
            </a:r>
            <a:endParaRPr lang="en-US" altLang="fr-FR" sz="1600" dirty="0"/>
          </a:p>
        </p:txBody>
      </p:sp>
      <p:sp>
        <p:nvSpPr>
          <p:cNvPr id="28" name="ZoneTexte 27"/>
          <p:cNvSpPr txBox="1"/>
          <p:nvPr/>
        </p:nvSpPr>
        <p:spPr>
          <a:xfrm>
            <a:off x="6791943" y="4054235"/>
            <a:ext cx="92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Phase 1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16787" y="803634"/>
            <a:ext cx="736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10 m MDR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13815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16250" y="50765"/>
            <a:ext cx="6671488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Phase 2 medium-</a:t>
            </a:r>
            <a:r>
              <a:rPr lang="fr-FR" dirty="0" err="1" smtClean="0"/>
              <a:t>term</a:t>
            </a:r>
            <a:r>
              <a:rPr lang="fr-FR" dirty="0" smtClean="0"/>
              <a:t> </a:t>
            </a:r>
            <a:r>
              <a:rPr lang="fr-FR" dirty="0" err="1" smtClean="0"/>
              <a:t>electronics</a:t>
            </a:r>
            <a:r>
              <a:rPr lang="fr-FR" dirty="0" smtClean="0"/>
              <a:t> solution</a:t>
            </a:r>
            <a:endParaRPr lang="fr-FR" dirty="0"/>
          </a:p>
        </p:txBody>
      </p:sp>
      <p:sp>
        <p:nvSpPr>
          <p:cNvPr id="7" name="Rectángulo redondeado 10"/>
          <p:cNvSpPr/>
          <p:nvPr/>
        </p:nvSpPr>
        <p:spPr>
          <a:xfrm>
            <a:off x="5005129" y="1631588"/>
            <a:ext cx="1683973" cy="420845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And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</a:t>
            </a:r>
            <a:r>
              <a:rPr lang="es-ES" kern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</a:t>
            </a:r>
            <a:endParaRPr kumimoji="0" lang="es-E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(CAP)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e 38"/>
          <p:cNvGrpSpPr/>
          <p:nvPr/>
        </p:nvGrpSpPr>
        <p:grpSpPr>
          <a:xfrm>
            <a:off x="6634463" y="2888719"/>
            <a:ext cx="2023726" cy="1340744"/>
            <a:chOff x="9480429" y="2326384"/>
            <a:chExt cx="2500035" cy="1340744"/>
          </a:xfrm>
        </p:grpSpPr>
        <p:sp>
          <p:nvSpPr>
            <p:cNvPr id="9" name="Rectángulo redondeado 12"/>
            <p:cNvSpPr/>
            <p:nvPr/>
          </p:nvSpPr>
          <p:spPr>
            <a:xfrm>
              <a:off x="9637551" y="2614831"/>
              <a:ext cx="2106991" cy="1052297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READOUT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Ethernet </a:t>
              </a:r>
              <a:endParaRPr lang="es-ES" kern="0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10Gb</a:t>
              </a:r>
            </a:p>
          </p:txBody>
        </p:sp>
        <p:sp>
          <p:nvSpPr>
            <p:cNvPr id="10" name="Rectángulo redondeado 27"/>
            <p:cNvSpPr/>
            <p:nvPr/>
          </p:nvSpPr>
          <p:spPr>
            <a:xfrm rot="16200000">
              <a:off x="11386467" y="2214375"/>
              <a:ext cx="481987" cy="706006"/>
            </a:xfrm>
            <a:prstGeom prst="roundRect">
              <a:avLst/>
            </a:prstGeom>
            <a:gradFill rotWithShape="1">
              <a:gsLst>
                <a:gs pos="0">
                  <a:srgbClr val="A5A5A5">
                    <a:satMod val="103000"/>
                    <a:lumMod val="102000"/>
                    <a:tint val="94000"/>
                  </a:srgbClr>
                </a:gs>
                <a:gs pos="50000">
                  <a:srgbClr val="A5A5A5">
                    <a:satMod val="110000"/>
                    <a:lumMod val="100000"/>
                    <a:shade val="100000"/>
                  </a:srgbClr>
                </a:gs>
                <a:gs pos="100000">
                  <a:srgbClr val="A5A5A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10Gb </a:t>
              </a:r>
              <a:r>
                <a:rPr kumimoji="0" lang="es-E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Eth</a:t>
              </a:r>
              <a:endPara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 redondeado 21"/>
            <p:cNvSpPr/>
            <p:nvPr/>
          </p:nvSpPr>
          <p:spPr>
            <a:xfrm>
              <a:off x="9480429" y="2725885"/>
              <a:ext cx="352092" cy="792264"/>
            </a:xfrm>
            <a:prstGeom prst="roundRect">
              <a:avLst/>
            </a:prstGeom>
            <a:gradFill rotWithShape="1">
              <a:gsLst>
                <a:gs pos="0">
                  <a:srgbClr val="A5A5A5">
                    <a:satMod val="103000"/>
                    <a:lumMod val="102000"/>
                    <a:tint val="94000"/>
                  </a:srgbClr>
                </a:gs>
                <a:gs pos="50000">
                  <a:srgbClr val="A5A5A5">
                    <a:satMod val="110000"/>
                    <a:lumMod val="100000"/>
                    <a:shade val="100000"/>
                  </a:srgbClr>
                </a:gs>
                <a:gs pos="100000">
                  <a:srgbClr val="A5A5A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FMC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e 39"/>
          <p:cNvGrpSpPr/>
          <p:nvPr/>
        </p:nvGrpSpPr>
        <p:grpSpPr>
          <a:xfrm>
            <a:off x="144233" y="93362"/>
            <a:ext cx="4931105" cy="2536843"/>
            <a:chOff x="1779295" y="391908"/>
            <a:chExt cx="5859994" cy="2684667"/>
          </a:xfrm>
        </p:grpSpPr>
        <p:sp>
          <p:nvSpPr>
            <p:cNvPr id="13" name="Rectángulo redondeado 7">
              <a:hlinkClick r:id="" action="ppaction://noaction"/>
            </p:cNvPr>
            <p:cNvSpPr/>
            <p:nvPr/>
          </p:nvSpPr>
          <p:spPr>
            <a:xfrm>
              <a:off x="3371516" y="2043230"/>
              <a:ext cx="1932453" cy="1033345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</a:t>
              </a:r>
              <a:r>
                <a:rPr kumimoji="0" lang="es-ES" sz="1800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</a:t>
              </a:r>
              <a:r>
                <a:rPr kumimoji="0" lang="es-ES" sz="1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digitizers</a:t>
              </a:r>
              <a:r>
                <a:rPr kumimoji="0" lang="es-ES" sz="1800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Digiopt12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ángulo redondeado 7">
              <a:hlinkClick r:id="" action="ppaction://noaction"/>
            </p:cNvPr>
            <p:cNvSpPr/>
            <p:nvPr/>
          </p:nvSpPr>
          <p:spPr>
            <a:xfrm>
              <a:off x="5412258" y="2023086"/>
              <a:ext cx="1932453" cy="1053489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Input Data </a:t>
              </a:r>
              <a:r>
                <a:rPr kumimoji="0" lang="es-E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Mezz</a:t>
              </a:r>
              <a:r>
                <a: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(IDM)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ángulo redondeado 15"/>
            <p:cNvSpPr/>
            <p:nvPr/>
          </p:nvSpPr>
          <p:spPr>
            <a:xfrm>
              <a:off x="7243873" y="2200091"/>
              <a:ext cx="395416" cy="699478"/>
            </a:xfrm>
            <a:prstGeom prst="roundRect">
              <a:avLst/>
            </a:prstGeom>
            <a:gradFill rotWithShape="1">
              <a:gsLst>
                <a:gs pos="0">
                  <a:srgbClr val="A5A5A5">
                    <a:satMod val="103000"/>
                    <a:lumMod val="102000"/>
                    <a:tint val="94000"/>
                  </a:srgbClr>
                </a:gs>
                <a:gs pos="50000">
                  <a:srgbClr val="A5A5A5">
                    <a:satMod val="110000"/>
                    <a:lumMod val="100000"/>
                    <a:shade val="100000"/>
                  </a:srgbClr>
                </a:gs>
                <a:gs pos="100000">
                  <a:srgbClr val="A5A5A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FMC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ángulo redondeado 24"/>
            <p:cNvSpPr/>
            <p:nvPr/>
          </p:nvSpPr>
          <p:spPr>
            <a:xfrm rot="16200000">
              <a:off x="5132937" y="1977990"/>
              <a:ext cx="342067" cy="581520"/>
            </a:xfrm>
            <a:prstGeom prst="roundRect">
              <a:avLst/>
            </a:prstGeom>
            <a:gradFill rotWithShape="1">
              <a:gsLst>
                <a:gs pos="0">
                  <a:srgbClr val="A5A5A5">
                    <a:satMod val="103000"/>
                    <a:lumMod val="102000"/>
                    <a:tint val="94000"/>
                  </a:srgbClr>
                </a:gs>
                <a:gs pos="50000">
                  <a:srgbClr val="A5A5A5">
                    <a:satMod val="110000"/>
                    <a:lumMod val="100000"/>
                    <a:shade val="100000"/>
                  </a:srgbClr>
                </a:gs>
                <a:gs pos="100000">
                  <a:srgbClr val="A5A5A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Link</a:t>
              </a:r>
              <a:endPara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3"/>
            <a:srcRect l="4" r="60675"/>
            <a:stretch/>
          </p:blipFill>
          <p:spPr>
            <a:xfrm>
              <a:off x="1779295" y="391908"/>
              <a:ext cx="985278" cy="1287480"/>
            </a:xfrm>
            <a:prstGeom prst="rect">
              <a:avLst/>
            </a:prstGeom>
          </p:spPr>
        </p:pic>
        <p:sp>
          <p:nvSpPr>
            <p:cNvPr id="18" name="Flèche droite 33"/>
            <p:cNvSpPr/>
            <p:nvPr/>
          </p:nvSpPr>
          <p:spPr>
            <a:xfrm rot="2560086">
              <a:off x="2476162" y="1828904"/>
              <a:ext cx="706976" cy="35043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038108" y="1540887"/>
              <a:ext cx="9332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MDR </a:t>
              </a:r>
              <a:r>
                <a:rPr lang="fr-FR" sz="1200" dirty="0" err="1" smtClean="0"/>
                <a:t>cables</a:t>
              </a:r>
              <a:endParaRPr lang="fr-FR" sz="1200" dirty="0"/>
            </a:p>
          </p:txBody>
        </p:sp>
      </p:grpSp>
      <p:sp>
        <p:nvSpPr>
          <p:cNvPr id="20" name="Ellipse 19"/>
          <p:cNvSpPr/>
          <p:nvPr/>
        </p:nvSpPr>
        <p:spPr>
          <a:xfrm>
            <a:off x="5311793" y="1631589"/>
            <a:ext cx="1256161" cy="70827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err="1" smtClean="0"/>
              <a:t>Pre</a:t>
            </a:r>
            <a:r>
              <a:rPr lang="fr-FR" sz="1200" dirty="0" smtClean="0"/>
              <a:t> </a:t>
            </a:r>
            <a:r>
              <a:rPr lang="fr-FR" sz="1200" dirty="0" err="1" smtClean="0"/>
              <a:t>processing</a:t>
            </a:r>
            <a:endParaRPr lang="fr-FR" sz="1200" dirty="0"/>
          </a:p>
        </p:txBody>
      </p:sp>
      <p:sp>
        <p:nvSpPr>
          <p:cNvPr id="21" name="Ellipse 20"/>
          <p:cNvSpPr/>
          <p:nvPr/>
        </p:nvSpPr>
        <p:spPr>
          <a:xfrm>
            <a:off x="5282062" y="2505618"/>
            <a:ext cx="1313702" cy="67154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Control &amp; Monitoring</a:t>
            </a:r>
            <a:endParaRPr lang="fr-FR" sz="1200" dirty="0"/>
          </a:p>
        </p:txBody>
      </p:sp>
      <p:sp>
        <p:nvSpPr>
          <p:cNvPr id="22" name="Ellipse 21"/>
          <p:cNvSpPr/>
          <p:nvPr/>
        </p:nvSpPr>
        <p:spPr>
          <a:xfrm>
            <a:off x="5490030" y="3288220"/>
            <a:ext cx="1182661" cy="70827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err="1" smtClean="0"/>
              <a:t>Readout</a:t>
            </a:r>
            <a:endParaRPr lang="fr-FR" sz="1200" dirty="0"/>
          </a:p>
        </p:txBody>
      </p:sp>
      <p:grpSp>
        <p:nvGrpSpPr>
          <p:cNvPr id="23" name="Groupe 40"/>
          <p:cNvGrpSpPr/>
          <p:nvPr/>
        </p:nvGrpSpPr>
        <p:grpSpPr>
          <a:xfrm>
            <a:off x="6389040" y="4288535"/>
            <a:ext cx="2469589" cy="708278"/>
            <a:chOff x="8704854" y="4845774"/>
            <a:chExt cx="2469589" cy="708278"/>
          </a:xfrm>
        </p:grpSpPr>
        <p:sp>
          <p:nvSpPr>
            <p:cNvPr id="24" name="Ellipse 23"/>
            <p:cNvSpPr/>
            <p:nvPr/>
          </p:nvSpPr>
          <p:spPr>
            <a:xfrm>
              <a:off x="8704854" y="4845774"/>
              <a:ext cx="1492616" cy="70827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Trigger &amp; </a:t>
              </a:r>
              <a:r>
                <a:rPr lang="fr-FR" sz="1200" dirty="0" err="1" smtClean="0"/>
                <a:t>Timestamp</a:t>
              </a:r>
              <a:endParaRPr lang="fr-FR" sz="1200" dirty="0"/>
            </a:p>
          </p:txBody>
        </p:sp>
        <p:sp>
          <p:nvSpPr>
            <p:cNvPr id="25" name="Rectángulo redondeado 27"/>
            <p:cNvSpPr/>
            <p:nvPr/>
          </p:nvSpPr>
          <p:spPr>
            <a:xfrm rot="16200000">
              <a:off x="10439810" y="4666041"/>
              <a:ext cx="375081" cy="1094185"/>
            </a:xfrm>
            <a:prstGeom prst="roundRect">
              <a:avLst/>
            </a:prstGeom>
            <a:gradFill rotWithShape="1">
              <a:gsLst>
                <a:gs pos="0">
                  <a:srgbClr val="A5A5A5">
                    <a:satMod val="103000"/>
                    <a:lumMod val="102000"/>
                    <a:tint val="94000"/>
                  </a:srgbClr>
                </a:gs>
                <a:gs pos="50000">
                  <a:srgbClr val="A5A5A5">
                    <a:satMod val="110000"/>
                    <a:lumMod val="100000"/>
                    <a:shade val="100000"/>
                  </a:srgbClr>
                </a:gs>
                <a:gs pos="100000">
                  <a:srgbClr val="A5A5A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GTS/SMART</a:t>
              </a:r>
              <a:endPara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CuadroTexto 4"/>
          <p:cNvSpPr txBox="1"/>
          <p:nvPr/>
        </p:nvSpPr>
        <p:spPr>
          <a:xfrm>
            <a:off x="545459" y="2718517"/>
            <a:ext cx="4254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Digitization – </a:t>
            </a:r>
            <a:r>
              <a:rPr lang="en-US" sz="1400" b="1" dirty="0" smtClean="0">
                <a:solidFill>
                  <a:schemeClr val="tx1"/>
                </a:solidFill>
              </a:rPr>
              <a:t>Milano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tx1"/>
                </a:solidFill>
              </a:rPr>
              <a:t>Hardware – </a:t>
            </a:r>
            <a:r>
              <a:rPr lang="en-US" sz="1400" b="1" dirty="0" smtClean="0">
                <a:solidFill>
                  <a:schemeClr val="tx1"/>
                </a:solidFill>
              </a:rPr>
              <a:t>Valencia</a:t>
            </a:r>
          </a:p>
          <a:p>
            <a:pPr marL="671513" lvl="1" indent="-214313">
              <a:buFont typeface="Wingdings" panose="05000000000000000000" pitchFamily="2" charset="2"/>
              <a:buChar char="Ø"/>
            </a:pPr>
            <a:r>
              <a:rPr lang="en-US" sz="1400" dirty="0" smtClean="0"/>
              <a:t>IDM</a:t>
            </a:r>
          </a:p>
          <a:p>
            <a:pPr marL="671513" lvl="1" indent="-214313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CAP</a:t>
            </a:r>
            <a:endParaRPr lang="en-US" sz="1400" dirty="0">
              <a:solidFill>
                <a:srgbClr val="00000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Pre processing – </a:t>
            </a:r>
            <a:r>
              <a:rPr lang="en-US" sz="1400" b="1" dirty="0" smtClean="0">
                <a:solidFill>
                  <a:srgbClr val="FF0000"/>
                </a:solidFill>
              </a:rPr>
              <a:t>IPHC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Control &amp; Monitoring – </a:t>
            </a:r>
            <a:r>
              <a:rPr lang="en-US" sz="1400" b="1" dirty="0" err="1" smtClean="0">
                <a:solidFill>
                  <a:srgbClr val="FF0000"/>
                </a:solidFill>
              </a:rPr>
              <a:t>IJCLab</a:t>
            </a:r>
            <a:r>
              <a:rPr lang="en-US" sz="1400" b="1" dirty="0" smtClean="0">
                <a:solidFill>
                  <a:srgbClr val="000000"/>
                </a:solidFill>
              </a:rPr>
              <a:t>/</a:t>
            </a:r>
            <a:r>
              <a:rPr lang="en-US" sz="1400" b="1" dirty="0" err="1" smtClean="0">
                <a:solidFill>
                  <a:srgbClr val="000000"/>
                </a:solidFill>
              </a:rPr>
              <a:t>Daresbury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Readout – </a:t>
            </a:r>
            <a:r>
              <a:rPr lang="en-US" sz="1400" b="1" dirty="0" err="1" smtClean="0">
                <a:solidFill>
                  <a:srgbClr val="FF0000"/>
                </a:solidFill>
              </a:rPr>
              <a:t>IJCLab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Trigger/Timestamp: SMART proposition by </a:t>
            </a:r>
            <a:r>
              <a:rPr lang="en-US" sz="1400" b="1" dirty="0" smtClean="0">
                <a:solidFill>
                  <a:srgbClr val="FF0000"/>
                </a:solidFill>
              </a:rPr>
              <a:t>GANIL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5412" y="5876811"/>
            <a:ext cx="3636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Proof of </a:t>
            </a:r>
            <a:r>
              <a:rPr lang="fr-FR" dirty="0" err="1" smtClean="0">
                <a:solidFill>
                  <a:srgbClr val="000000"/>
                </a:solidFill>
                <a:latin typeface="Arial"/>
                <a:cs typeface="Arial"/>
              </a:rPr>
              <a:t>principle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: mid-2019 </a:t>
            </a:r>
            <a:r>
              <a:rPr lang="fr-FR" dirty="0" smtClean="0">
                <a:solidFill>
                  <a:srgbClr val="000000"/>
                </a:solidFill>
                <a:latin typeface="Arial"/>
                <a:ea typeface="Zapf Dingbats"/>
                <a:cs typeface="Arial"/>
                <a:sym typeface="Zapf Dingbats"/>
              </a:rPr>
              <a:t>✓</a:t>
            </a:r>
          </a:p>
          <a:p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Production </a:t>
            </a:r>
            <a:r>
              <a:rPr lang="fr-FR" dirty="0" err="1" smtClean="0">
                <a:solidFill>
                  <a:srgbClr val="000000"/>
                </a:solidFill>
                <a:latin typeface="Arial"/>
                <a:cs typeface="Arial"/>
              </a:rPr>
              <a:t>early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2021 – </a:t>
            </a:r>
            <a:r>
              <a:rPr lang="fr-FR" dirty="0" err="1" smtClean="0">
                <a:solidFill>
                  <a:srgbClr val="000000"/>
                </a:solidFill>
                <a:latin typeface="Arial"/>
                <a:cs typeface="Arial"/>
              </a:rPr>
              <a:t>late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2021</a:t>
            </a:r>
          </a:p>
          <a:p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Price </a:t>
            </a:r>
            <a:r>
              <a:rPr lang="fr-FR" dirty="0" err="1" smtClean="0">
                <a:solidFill>
                  <a:srgbClr val="000000"/>
                </a:solidFill>
                <a:latin typeface="Arial"/>
                <a:cs typeface="Arial"/>
              </a:rPr>
              <a:t>estimate</a:t>
            </a:r>
            <a:r>
              <a:rPr lang="fr-FR" dirty="0" smtClean="0">
                <a:solidFill>
                  <a:srgbClr val="000000"/>
                </a:solidFill>
                <a:latin typeface="Arial"/>
                <a:cs typeface="Arial"/>
              </a:rPr>
              <a:t> ~ 16 k</a:t>
            </a:r>
            <a:r>
              <a:rPr lang="en-US" altLang="fr-FR" dirty="0">
                <a:latin typeface="Arial"/>
                <a:cs typeface="Arial"/>
              </a:rPr>
              <a:t>€ / </a:t>
            </a:r>
            <a:r>
              <a:rPr lang="en-US" altLang="fr-FR" dirty="0" smtClean="0">
                <a:latin typeface="Arial"/>
                <a:cs typeface="Arial"/>
              </a:rPr>
              <a:t>crystal</a:t>
            </a:r>
            <a:endParaRPr lang="en-US" altLang="fr-FR" dirty="0">
              <a:latin typeface="Arial"/>
              <a:cs typeface="Arial"/>
            </a:endParaRPr>
          </a:p>
        </p:txBody>
      </p:sp>
      <p:sp>
        <p:nvSpPr>
          <p:cNvPr id="30" name="TextBox 2"/>
          <p:cNvSpPr txBox="1"/>
          <p:nvPr/>
        </p:nvSpPr>
        <p:spPr>
          <a:xfrm>
            <a:off x="43478" y="4650298"/>
            <a:ext cx="5031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Data Processing and Ethernet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lang="en-GB" noProof="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ransfer boards design on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commercial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Mezzanines</a:t>
            </a:r>
          </a:p>
          <a:p>
            <a:pPr marL="88900" marR="0" lvl="0" indent="-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Reduced Design time</a:t>
            </a:r>
          </a:p>
          <a:p>
            <a:pPr marL="88900" marR="0" lvl="0" indent="-88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Increased Maintenance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capability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33" name="Groupe 37"/>
          <p:cNvGrpSpPr/>
          <p:nvPr/>
        </p:nvGrpSpPr>
        <p:grpSpPr>
          <a:xfrm>
            <a:off x="6672691" y="1571088"/>
            <a:ext cx="2299735" cy="1243783"/>
            <a:chOff x="9374173" y="3735078"/>
            <a:chExt cx="2494999" cy="1377485"/>
          </a:xfrm>
        </p:grpSpPr>
        <p:sp>
          <p:nvSpPr>
            <p:cNvPr id="34" name="Rectángulo redondeado 11"/>
            <p:cNvSpPr/>
            <p:nvPr/>
          </p:nvSpPr>
          <p:spPr>
            <a:xfrm>
              <a:off x="9374173" y="3818722"/>
              <a:ext cx="2084980" cy="1293841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Local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  <a:endPara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(CAP-LPSU)</a:t>
              </a: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ángulo redondeado 28"/>
            <p:cNvSpPr/>
            <p:nvPr/>
          </p:nvSpPr>
          <p:spPr>
            <a:xfrm rot="16200000">
              <a:off x="11279653" y="3624353"/>
              <a:ext cx="478794" cy="700244"/>
            </a:xfrm>
            <a:prstGeom prst="roundRect">
              <a:avLst/>
            </a:prstGeom>
            <a:gradFill rotWithShape="1">
              <a:gsLst>
                <a:gs pos="0">
                  <a:srgbClr val="A5A5A5">
                    <a:satMod val="103000"/>
                    <a:lumMod val="102000"/>
                    <a:tint val="94000"/>
                  </a:srgbClr>
                </a:gs>
                <a:gs pos="50000">
                  <a:srgbClr val="A5A5A5">
                    <a:satMod val="110000"/>
                    <a:lumMod val="100000"/>
                    <a:shade val="100000"/>
                  </a:srgbClr>
                </a:gs>
                <a:gs pos="100000">
                  <a:srgbClr val="A5A5A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vert="ea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PSU</a:t>
              </a:r>
              <a:endPara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76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à coins arrondis 22"/>
          <p:cNvSpPr/>
          <p:nvPr/>
        </p:nvSpPr>
        <p:spPr>
          <a:xfrm>
            <a:off x="5197824" y="1421981"/>
            <a:ext cx="2682866" cy="457186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err="1" smtClean="0"/>
              <a:t>Electronics</a:t>
            </a:r>
            <a:endParaRPr lang="fr-FR" sz="3200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r>
              <a:rPr lang="fr-FR" dirty="0" err="1" smtClean="0"/>
              <a:t>Reduce</a:t>
            </a:r>
            <a:r>
              <a:rPr lang="fr-FR" dirty="0" smtClean="0"/>
              <a:t> infrastructure, power </a:t>
            </a:r>
            <a:r>
              <a:rPr lang="fr-FR" dirty="0" err="1" smtClean="0"/>
              <a:t>consumption</a:t>
            </a:r>
            <a:r>
              <a:rPr lang="fr-FR" dirty="0" smtClean="0"/>
              <a:t> &amp; </a:t>
            </a:r>
            <a:r>
              <a:rPr lang="fr-FR" dirty="0" err="1" smtClean="0"/>
              <a:t>overall</a:t>
            </a:r>
            <a:r>
              <a:rPr lang="fr-FR" dirty="0" smtClean="0"/>
              <a:t> </a:t>
            </a:r>
            <a:r>
              <a:rPr lang="fr-FR" dirty="0" err="1" smtClean="0"/>
              <a:t>cost</a:t>
            </a:r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dirty="0" err="1" smtClean="0"/>
              <a:t>Improve</a:t>
            </a:r>
            <a:r>
              <a:rPr lang="fr-FR" dirty="0" smtClean="0"/>
              <a:t> EMC &amp; </a:t>
            </a:r>
            <a:r>
              <a:rPr lang="fr-FR" dirty="0" err="1" smtClean="0"/>
              <a:t>enhance</a:t>
            </a:r>
            <a:r>
              <a:rPr lang="fr-FR" dirty="0" smtClean="0"/>
              <a:t> detector </a:t>
            </a:r>
            <a:r>
              <a:rPr lang="fr-FR" dirty="0" err="1" smtClean="0"/>
              <a:t>mobility</a:t>
            </a:r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Longer-</a:t>
            </a:r>
            <a:r>
              <a:rPr lang="fr-FR" dirty="0" err="1" smtClean="0"/>
              <a:t>term</a:t>
            </a:r>
            <a:r>
              <a:rPr lang="fr-FR" dirty="0" smtClean="0"/>
              <a:t> </a:t>
            </a:r>
            <a:r>
              <a:rPr lang="fr-FR" dirty="0" err="1" smtClean="0"/>
              <a:t>developments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283512" y="2170657"/>
            <a:ext cx="268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600646" y="1421981"/>
            <a:ext cx="2682866" cy="4571862"/>
          </a:xfrm>
          <a:prstGeom prst="roundRect">
            <a:avLst/>
          </a:prstGeom>
          <a:solidFill>
            <a:srgbClr val="66CCFF"/>
          </a:solidFill>
          <a:ln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DAQ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 smtClean="0"/>
              <a:t>Exploit the new </a:t>
            </a:r>
            <a:r>
              <a:rPr lang="fr-FR" dirty="0" err="1" smtClean="0"/>
              <a:t>opportunities</a:t>
            </a:r>
            <a:r>
              <a:rPr lang="fr-FR" dirty="0" smtClean="0"/>
              <a:t> for data </a:t>
            </a:r>
            <a:r>
              <a:rPr lang="fr-FR" dirty="0" err="1" smtClean="0"/>
              <a:t>filtering</a:t>
            </a:r>
            <a:r>
              <a:rPr lang="fr-FR" dirty="0" smtClean="0"/>
              <a:t> &amp; </a:t>
            </a:r>
            <a:r>
              <a:rPr lang="fr-FR" dirty="0" err="1" smtClean="0"/>
              <a:t>analysis</a:t>
            </a:r>
            <a:r>
              <a:rPr lang="fr-FR" dirty="0" smtClean="0"/>
              <a:t>  </a:t>
            </a:r>
            <a:r>
              <a:rPr lang="fr-FR" dirty="0" err="1" smtClean="0"/>
              <a:t>given</a:t>
            </a:r>
            <a:r>
              <a:rPr lang="fr-FR" dirty="0" smtClean="0"/>
              <a:t> by the 10Gb </a:t>
            </a:r>
            <a:r>
              <a:rPr lang="fr-FR" dirty="0" err="1" smtClean="0"/>
              <a:t>readout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FEE</a:t>
            </a:r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877580" y="5364464"/>
            <a:ext cx="229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GT08: J.P. </a:t>
            </a:r>
            <a:r>
              <a:rPr lang="fr-FR" dirty="0" err="1" smtClean="0"/>
              <a:t>Cachemiche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5554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Long-</a:t>
            </a:r>
            <a:r>
              <a:rPr lang="fr-FR" dirty="0" err="1" smtClean="0"/>
              <a:t>term</a:t>
            </a:r>
            <a:r>
              <a:rPr lang="fr-FR" dirty="0" smtClean="0"/>
              <a:t> </a:t>
            </a:r>
            <a:r>
              <a:rPr lang="fr-FR" dirty="0" err="1" smtClean="0"/>
              <a:t>Electronics</a:t>
            </a:r>
            <a:r>
              <a:rPr lang="fr-FR" dirty="0" smtClean="0"/>
              <a:t> R&amp;D</a:t>
            </a:r>
            <a:endParaRPr lang="fr-FR" dirty="0"/>
          </a:p>
        </p:txBody>
      </p:sp>
      <p:pic>
        <p:nvPicPr>
          <p:cNvPr id="6" name="Espace réservé du contenu 5" descr="Cryoastat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643" r="-92643"/>
          <a:stretch>
            <a:fillRect/>
          </a:stretch>
        </p:blipFill>
        <p:spPr>
          <a:xfrm>
            <a:off x="-775840" y="1581369"/>
            <a:ext cx="8698619" cy="4783905"/>
          </a:xfrm>
        </p:spPr>
      </p:pic>
      <p:sp>
        <p:nvSpPr>
          <p:cNvPr id="7" name="ZoneTexte 6"/>
          <p:cNvSpPr txBox="1"/>
          <p:nvPr/>
        </p:nvSpPr>
        <p:spPr>
          <a:xfrm>
            <a:off x="5381254" y="3208594"/>
            <a:ext cx="4103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VLSI </a:t>
            </a:r>
            <a:r>
              <a:rPr lang="fr-FR" dirty="0" err="1" smtClean="0"/>
              <a:t>fast</a:t>
            </a:r>
            <a:r>
              <a:rPr lang="fr-FR" dirty="0" smtClean="0"/>
              <a:t> reset </a:t>
            </a:r>
            <a:r>
              <a:rPr lang="fr-FR" dirty="0" err="1" smtClean="0"/>
              <a:t>low</a:t>
            </a:r>
            <a:r>
              <a:rPr lang="fr-FR" dirty="0" smtClean="0"/>
              <a:t>-power </a:t>
            </a:r>
            <a:r>
              <a:rPr lang="fr-FR" dirty="0" err="1" smtClean="0"/>
              <a:t>preamps</a:t>
            </a:r>
            <a:r>
              <a:rPr lang="fr-FR" dirty="0" smtClean="0"/>
              <a:t> in </a:t>
            </a:r>
            <a:r>
              <a:rPr lang="fr-FR" dirty="0" smtClean="0"/>
              <a:t>cryostat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4189707" y="3576817"/>
            <a:ext cx="1055572" cy="840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245279" y="1676933"/>
            <a:ext cx="3859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warm </a:t>
            </a:r>
            <a:r>
              <a:rPr lang="fr-FR" dirty="0" err="1" smtClean="0"/>
              <a:t>digitizers</a:t>
            </a:r>
            <a:r>
              <a:rPr lang="fr-FR" dirty="0" smtClean="0"/>
              <a:t> + </a:t>
            </a:r>
            <a:r>
              <a:rPr lang="fr-FR" dirty="0" err="1" smtClean="0"/>
              <a:t>preprocessing</a:t>
            </a:r>
            <a:r>
              <a:rPr lang="fr-FR" dirty="0" smtClean="0"/>
              <a:t> </a:t>
            </a:r>
            <a:r>
              <a:rPr lang="fr-FR" dirty="0" err="1" smtClean="0"/>
              <a:t>boards</a:t>
            </a:r>
            <a:r>
              <a:rPr lang="fr-FR" dirty="0" smtClean="0"/>
              <a:t>  + 10 Gb/s </a:t>
            </a:r>
            <a:r>
              <a:rPr lang="fr-FR" dirty="0" err="1" smtClean="0"/>
              <a:t>ethernet</a:t>
            </a:r>
            <a:r>
              <a:rPr lang="fr-FR" dirty="0" smtClean="0"/>
              <a:t> </a:t>
            </a:r>
            <a:r>
              <a:rPr lang="fr-FR" dirty="0" err="1" smtClean="0"/>
              <a:t>readout</a:t>
            </a:r>
            <a:r>
              <a:rPr lang="fr-FR" dirty="0" smtClean="0"/>
              <a:t> in close </a:t>
            </a:r>
            <a:r>
              <a:rPr lang="fr-FR" dirty="0" err="1" smtClean="0"/>
              <a:t>proximity</a:t>
            </a:r>
            <a:r>
              <a:rPr lang="fr-FR" dirty="0" smtClean="0"/>
              <a:t> </a:t>
            </a:r>
            <a:r>
              <a:rPr lang="fr-FR" dirty="0" smtClean="0"/>
              <a:t> </a:t>
            </a:r>
            <a:endParaRPr lang="fr-FR" dirty="0" smtClean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4189707" y="2131491"/>
            <a:ext cx="996638" cy="12952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3795555" y="1430727"/>
            <a:ext cx="1390790" cy="7007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4072922" y="2131491"/>
            <a:ext cx="1113423" cy="3503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381254" y="4262724"/>
            <a:ext cx="2078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Test cryostat </a:t>
            </a:r>
          </a:p>
          <a:p>
            <a:r>
              <a:rPr lang="fr-FR" dirty="0" smtClean="0"/>
              <a:t>(manufacturer CCT 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11" name="Espace réservé du contenu 6" descr="detecteu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728910" y="3991807"/>
            <a:ext cx="3507665" cy="190386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245280" y="5161683"/>
            <a:ext cx="385907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</a:t>
            </a:r>
            <a:r>
              <a:rPr lang="fr-FR" dirty="0" err="1" smtClean="0"/>
              <a:t>years</a:t>
            </a:r>
            <a:r>
              <a:rPr lang="fr-FR" dirty="0" smtClean="0"/>
              <a:t> (t</a:t>
            </a:r>
            <a:r>
              <a:rPr lang="fr-FR" baseline="-25000" dirty="0" smtClean="0"/>
              <a:t>0</a:t>
            </a:r>
            <a:r>
              <a:rPr lang="fr-FR" dirty="0" smtClean="0"/>
              <a:t> &gt;2022) </a:t>
            </a:r>
          </a:p>
          <a:p>
            <a:r>
              <a:rPr lang="fr-FR" dirty="0" smtClean="0"/>
              <a:t>FEE: ~ 150 </a:t>
            </a:r>
            <a:r>
              <a:rPr lang="fr-FR" dirty="0" err="1" smtClean="0"/>
              <a:t>kEuros</a:t>
            </a:r>
            <a:r>
              <a:rPr lang="fr-FR" dirty="0" smtClean="0"/>
              <a:t>, 119 </a:t>
            </a:r>
            <a:r>
              <a:rPr lang="fr-FR" dirty="0" err="1" smtClean="0"/>
              <a:t>man.months</a:t>
            </a:r>
            <a:endParaRPr lang="fr-FR" dirty="0" smtClean="0"/>
          </a:p>
          <a:p>
            <a:r>
              <a:rPr lang="fr-FR" dirty="0" smtClean="0"/>
              <a:t>Cryostat: ~ 200 </a:t>
            </a:r>
            <a:r>
              <a:rPr lang="fr-FR" dirty="0" err="1" smtClean="0"/>
              <a:t>kEuros</a:t>
            </a:r>
            <a:r>
              <a:rPr lang="fr-FR" dirty="0" smtClean="0"/>
              <a:t>, 68 </a:t>
            </a:r>
            <a:r>
              <a:rPr lang="fr-FR" dirty="0" err="1" smtClean="0"/>
              <a:t>man.months</a:t>
            </a:r>
            <a:r>
              <a:rPr lang="fr-FR" dirty="0" smtClean="0"/>
              <a:t> for tests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588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&amp; 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2800" dirty="0" err="1" smtClean="0"/>
              <a:t>Successful</a:t>
            </a:r>
            <a:r>
              <a:rPr lang="fr-FR" sz="2800" dirty="0" smtClean="0"/>
              <a:t> collaboration</a:t>
            </a:r>
          </a:p>
          <a:p>
            <a:pPr>
              <a:buFontTx/>
              <a:buChar char="-"/>
            </a:pPr>
            <a:r>
              <a:rPr lang="fr-FR" sz="2800" dirty="0" err="1" smtClean="0"/>
              <a:t>Continuous</a:t>
            </a:r>
            <a:r>
              <a:rPr lang="fr-FR" sz="2800" dirty="0" smtClean="0"/>
              <a:t> construction/upgrade in </a:t>
            </a:r>
            <a:r>
              <a:rPr lang="fr-FR" sz="2800" dirty="0" err="1" smtClean="0"/>
              <a:t>parallel</a:t>
            </a:r>
            <a:r>
              <a:rPr lang="fr-FR" sz="2800" dirty="0" smtClean="0"/>
              <a:t> </a:t>
            </a:r>
            <a:r>
              <a:rPr lang="fr-FR" sz="2800" dirty="0" err="1" smtClean="0"/>
              <a:t>with</a:t>
            </a:r>
            <a:r>
              <a:rPr lang="fr-FR" sz="2800" dirty="0" smtClean="0"/>
              <a:t> data </a:t>
            </a:r>
            <a:r>
              <a:rPr lang="fr-FR" sz="2800" dirty="0" err="1" smtClean="0"/>
              <a:t>taking</a:t>
            </a:r>
            <a:endParaRPr lang="fr-FR" sz="2800" dirty="0" smtClean="0"/>
          </a:p>
          <a:p>
            <a:pPr>
              <a:buFontTx/>
              <a:buChar char="-"/>
            </a:pPr>
            <a:r>
              <a:rPr lang="fr-FR" sz="2800" dirty="0" err="1" smtClean="0"/>
              <a:t>Envisaged</a:t>
            </a:r>
            <a:r>
              <a:rPr lang="fr-FR" sz="2800" dirty="0" smtClean="0"/>
              <a:t> future </a:t>
            </a:r>
            <a:r>
              <a:rPr lang="fr-FR" sz="2800" dirty="0" err="1" smtClean="0"/>
              <a:t>R&amp;Ds</a:t>
            </a:r>
            <a:r>
              <a:rPr lang="fr-FR" sz="2800" dirty="0"/>
              <a:t> </a:t>
            </a:r>
            <a:r>
              <a:rPr lang="fr-FR" sz="2800" dirty="0" smtClean="0"/>
              <a:t>on detectors and FEE </a:t>
            </a:r>
            <a:r>
              <a:rPr lang="fr-FR" sz="2800" dirty="0" err="1" smtClean="0"/>
              <a:t>could</a:t>
            </a:r>
            <a:r>
              <a:rPr lang="fr-FR" sz="2800" dirty="0" smtClean="0"/>
              <a:t> </a:t>
            </a:r>
            <a:r>
              <a:rPr lang="fr-FR" sz="2800" dirty="0" err="1" smtClean="0"/>
              <a:t>further</a:t>
            </a:r>
            <a:r>
              <a:rPr lang="fr-FR" sz="2800" dirty="0" smtClean="0"/>
              <a:t> </a:t>
            </a:r>
            <a:r>
              <a:rPr lang="fr-FR" sz="2800" dirty="0" err="1" smtClean="0"/>
              <a:t>improve</a:t>
            </a:r>
            <a:r>
              <a:rPr lang="fr-FR" sz="2800" dirty="0" smtClean="0"/>
              <a:t> the performance, the </a:t>
            </a:r>
            <a:r>
              <a:rPr lang="fr-FR" sz="2800" dirty="0" err="1" smtClean="0"/>
              <a:t>overall</a:t>
            </a:r>
            <a:r>
              <a:rPr lang="fr-FR" sz="2800" dirty="0" smtClean="0"/>
              <a:t> </a:t>
            </a:r>
            <a:r>
              <a:rPr lang="fr-FR" sz="2800" dirty="0" err="1" smtClean="0"/>
              <a:t>cost</a:t>
            </a:r>
            <a:r>
              <a:rPr lang="fr-FR" sz="2800" dirty="0" smtClean="0"/>
              <a:t> and </a:t>
            </a:r>
            <a:r>
              <a:rPr lang="fr-FR" sz="2800" dirty="0" err="1" smtClean="0"/>
              <a:t>mobility</a:t>
            </a:r>
            <a:r>
              <a:rPr lang="fr-FR" sz="2800" dirty="0" smtClean="0"/>
              <a:t> of the </a:t>
            </a:r>
            <a:r>
              <a:rPr lang="fr-FR" sz="2800" dirty="0" err="1" smtClean="0"/>
              <a:t>array</a:t>
            </a:r>
            <a:endParaRPr lang="fr-FR" sz="2800" dirty="0" smtClean="0"/>
          </a:p>
          <a:p>
            <a:pPr>
              <a:buFontTx/>
              <a:buChar char="-"/>
            </a:pPr>
            <a:r>
              <a:rPr lang="fr-FR" sz="2800" dirty="0" smtClean="0"/>
              <a:t>Limited </a:t>
            </a:r>
            <a:r>
              <a:rPr lang="fr-FR" sz="2800" dirty="0" err="1"/>
              <a:t>t</a:t>
            </a:r>
            <a:r>
              <a:rPr lang="fr-FR" sz="2800" dirty="0" err="1" smtClean="0"/>
              <a:t>echnical</a:t>
            </a:r>
            <a:r>
              <a:rPr lang="fr-FR" sz="2800" dirty="0" smtClean="0"/>
              <a:t> </a:t>
            </a:r>
            <a:r>
              <a:rPr lang="fr-FR" sz="2800" dirty="0" err="1" smtClean="0"/>
              <a:t>manpower</a:t>
            </a:r>
            <a:r>
              <a:rPr lang="fr-FR" sz="2800" dirty="0" smtClean="0"/>
              <a:t> (</a:t>
            </a:r>
            <a:r>
              <a:rPr lang="fr-FR" sz="2800" dirty="0" err="1" smtClean="0"/>
              <a:t>ongoing</a:t>
            </a:r>
            <a:r>
              <a:rPr lang="fr-FR" sz="2800" dirty="0" smtClean="0"/>
              <a:t> R&amp;D for phase 2 </a:t>
            </a:r>
            <a:r>
              <a:rPr lang="fr-FR" sz="2800" dirty="0" err="1" smtClean="0"/>
              <a:t>electronics</a:t>
            </a:r>
            <a:r>
              <a:rPr lang="fr-FR" sz="2800" dirty="0"/>
              <a:t> </a:t>
            </a:r>
            <a:r>
              <a:rPr lang="fr-FR" sz="2800" dirty="0" err="1" smtClean="0"/>
              <a:t>with</a:t>
            </a:r>
            <a:r>
              <a:rPr lang="fr-FR" sz="2800" dirty="0" smtClean="0"/>
              <a:t> </a:t>
            </a:r>
            <a:r>
              <a:rPr lang="fr-FR" sz="2800" dirty="0" err="1" smtClean="0"/>
              <a:t>already</a:t>
            </a:r>
            <a:r>
              <a:rPr lang="fr-FR" sz="2800" dirty="0" smtClean="0"/>
              <a:t> </a:t>
            </a:r>
            <a:r>
              <a:rPr lang="fr-FR" sz="2800" dirty="0" err="1" smtClean="0"/>
              <a:t>limited</a:t>
            </a:r>
            <a:r>
              <a:rPr lang="fr-FR" sz="2800" dirty="0" smtClean="0"/>
              <a:t> </a:t>
            </a:r>
            <a:r>
              <a:rPr lang="fr-FR" sz="2800" dirty="0" err="1" smtClean="0"/>
              <a:t>human</a:t>
            </a:r>
            <a:r>
              <a:rPr lang="fr-FR" sz="2800" dirty="0" smtClean="0"/>
              <a:t> </a:t>
            </a:r>
            <a:r>
              <a:rPr lang="fr-FR" sz="2800" dirty="0" err="1" smtClean="0"/>
              <a:t>resources</a:t>
            </a:r>
            <a:r>
              <a:rPr lang="fr-FR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074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80955"/>
            <a:ext cx="8229600" cy="1143000"/>
          </a:xfrm>
        </p:spPr>
        <p:txBody>
          <a:bodyPr/>
          <a:lstStyle/>
          <a:p>
            <a:r>
              <a:rPr lang="fr-FR" dirty="0" smtClean="0"/>
              <a:t>AGATA </a:t>
            </a:r>
            <a:r>
              <a:rPr lang="fr-FR" dirty="0" err="1" smtClean="0"/>
              <a:t>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0570" y="1304077"/>
            <a:ext cx="5512827" cy="4525963"/>
          </a:xfrm>
        </p:spPr>
        <p:txBody>
          <a:bodyPr>
            <a:normAutofit fontScale="92500" lnSpcReduction="10000"/>
          </a:bodyPr>
          <a:lstStyle/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358775" algn="l"/>
                <a:tab pos="2801938" algn="l"/>
              </a:tabLst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180 segmented crystals (60 triple clusters)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358775" algn="l"/>
                <a:tab pos="2801938" algn="l"/>
              </a:tabLst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358775" algn="l"/>
                <a:tab pos="2801938" algn="l"/>
              </a:tabLst>
            </a:pPr>
            <a:r>
              <a:rPr lang="en-GB" sz="1800" dirty="0" smtClean="0">
                <a:latin typeface="Arial" pitchFamily="34" charset="0"/>
                <a:cs typeface="Arial" pitchFamily="34" charset="0"/>
              </a:rPr>
              <a:t>362 kg of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Ge</a:t>
            </a: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358775" algn="l"/>
                <a:tab pos="2801938" algn="l"/>
              </a:tabLst>
            </a:pP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latin typeface="Arial" pitchFamily="34" charset="0"/>
                <a:cs typeface="Arial" pitchFamily="34" charset="0"/>
              </a:rPr>
              <a:t>82 % solid angle</a:t>
            </a: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latin typeface="Arial" pitchFamily="34" charset="0"/>
                <a:cs typeface="Arial" pitchFamily="34" charset="0"/>
              </a:rPr>
              <a:t>50 kHz </a:t>
            </a:r>
            <a:r>
              <a:rPr lang="en-GB" sz="1800" dirty="0" err="1" smtClean="0">
                <a:latin typeface="Arial" pitchFamily="34" charset="0"/>
                <a:cs typeface="Arial" pitchFamily="34" charset="0"/>
              </a:rPr>
              <a:t>Ge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 crystal counting rate</a:t>
            </a: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Energy resolution 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&amp; range: ~0.2%, 5 keV-180 MeV</a:t>
            </a: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</a:pPr>
            <a:r>
              <a:rPr lang="en-GB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Angular resolution 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~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1º</a:t>
            </a:r>
          </a:p>
          <a:p>
            <a:pPr marL="0" defTabSz="304800" eaLnBrk="0" hangingPunct="0">
              <a:spcBef>
                <a:spcPts val="0"/>
              </a:spcBef>
            </a:pP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35 %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(M</a:t>
            </a:r>
            <a:r>
              <a:rPr lang="el-GR" altLang="en-US" sz="1800" baseline="-25000" dirty="0">
                <a:latin typeface="Times New Roman"/>
                <a:cs typeface="Times New Roman"/>
              </a:rPr>
              <a:t>γ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=1) 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20% (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altLang="en-US" sz="1800" baseline="-25000" dirty="0">
                <a:latin typeface="Times New Roman"/>
                <a:cs typeface="Times New Roman"/>
              </a:rPr>
              <a:t> γ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=30)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tabLst>
                <a:tab pos="1260475" algn="l"/>
                <a:tab pos="2801938" algn="l"/>
              </a:tabLs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Pic/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50%(M</a:t>
            </a:r>
            <a:r>
              <a:rPr lang="el-GR" altLang="en-US" sz="1800" baseline="-25000" dirty="0">
                <a:latin typeface="Times New Roman"/>
                <a:cs typeface="Times New Roman"/>
              </a:rPr>
              <a:t>γ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=1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), 40% (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altLang="en-US" sz="1800" baseline="-25000" dirty="0">
                <a:latin typeface="Times New Roman"/>
                <a:cs typeface="Times New Roman"/>
              </a:rPr>
              <a:t>γ</a:t>
            </a: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=30)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tabLst>
                <a:tab pos="1260475" algn="l"/>
                <a:tab pos="2801938" algn="l"/>
              </a:tabLst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260475" algn="l"/>
                <a:tab pos="2801938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detector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260475" algn="l"/>
                <a:tab pos="2801938" algn="l"/>
              </a:tabLst>
            </a:pP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tabLst>
                <a:tab pos="1260475" algn="l"/>
                <a:tab pos="2801938" algn="l"/>
              </a:tabLs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Large inner radius to accommodate ancillary devices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260475" algn="l"/>
                <a:tab pos="2801938" algn="l"/>
              </a:tabLst>
            </a:pPr>
            <a:endParaRPr lang="fr-FR" sz="1800" dirty="0">
              <a:solidFill>
                <a:srgbClr val="FF0000"/>
              </a:solidFill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25400" y="6306377"/>
            <a:ext cx="9087998" cy="477735"/>
            <a:chOff x="0" y="6217477"/>
            <a:chExt cx="9087998" cy="477735"/>
          </a:xfrm>
        </p:grpSpPr>
        <p:pic>
          <p:nvPicPr>
            <p:cNvPr id="5" name="Picture 6" descr="Bulgaria_s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17477"/>
              <a:ext cx="705218" cy="455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Finland_s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552" y="6224853"/>
              <a:ext cx="705218" cy="453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France_s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703" y="6222403"/>
              <a:ext cx="705218" cy="455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Germany_s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2226" y="6224853"/>
              <a:ext cx="705218" cy="458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1" descr="Italy_s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791" y="6217477"/>
              <a:ext cx="705218" cy="455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Poland_s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714" y="6217477"/>
              <a:ext cx="700797" cy="455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Sweden_sh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069" y="6217477"/>
              <a:ext cx="700797" cy="455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Union_Jack_sh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7201" y="6217477"/>
              <a:ext cx="700797" cy="455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7" descr="turkey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798" y="6217477"/>
              <a:ext cx="640752" cy="427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 descr="espagne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9601" y="6224853"/>
              <a:ext cx="659240" cy="426342"/>
            </a:xfrm>
            <a:prstGeom prst="rect">
              <a:avLst/>
            </a:prstGeom>
          </p:spPr>
        </p:pic>
        <p:pic>
          <p:nvPicPr>
            <p:cNvPr id="15" name="Image 14" descr="Hungary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455" y="6224853"/>
              <a:ext cx="664475" cy="470359"/>
            </a:xfrm>
            <a:prstGeom prst="rect">
              <a:avLst/>
            </a:prstGeom>
          </p:spPr>
        </p:pic>
      </p:grpSp>
      <p:pic>
        <p:nvPicPr>
          <p:cNvPr id="16" name="Picture 5" descr="JS-agata240805-b"/>
          <p:cNvPicPr>
            <a:picLocks noChangeAspect="1" noChangeArrowheads="1"/>
          </p:cNvPicPr>
          <p:nvPr/>
        </p:nvPicPr>
        <p:blipFill>
          <a:blip r:embed="rId13" cstate="print"/>
          <a:srcRect l="16162" t="4288" r="19193" b="4257"/>
          <a:stretch>
            <a:fillRect/>
          </a:stretch>
        </p:blipFill>
        <p:spPr bwMode="auto">
          <a:xfrm>
            <a:off x="181373" y="2044700"/>
            <a:ext cx="3419198" cy="350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98352" y="1339321"/>
            <a:ext cx="2023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hlinkClick r:id="rId14"/>
              </a:rPr>
              <a:t>http://www.agata.org</a:t>
            </a:r>
            <a:endParaRPr lang="fr-FR" sz="1600" dirty="0" smtClean="0"/>
          </a:p>
          <a:p>
            <a:r>
              <a:rPr lang="fr-FR" sz="1600" dirty="0" smtClean="0">
                <a:hlinkClick r:id="rId15"/>
              </a:rPr>
              <a:t>http://agata.in2p3.fr</a:t>
            </a:r>
            <a:endParaRPr lang="fr-FR" sz="1600" dirty="0" smtClean="0"/>
          </a:p>
          <a:p>
            <a:endParaRPr lang="fr-FR" sz="1600" dirty="0"/>
          </a:p>
        </p:txBody>
      </p:sp>
      <p:pic>
        <p:nvPicPr>
          <p:cNvPr id="22" name="Image 21" descr="logoAGATAFranc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3" y="96805"/>
            <a:ext cx="899490" cy="1242516"/>
          </a:xfrm>
          <a:prstGeom prst="rect">
            <a:avLst/>
          </a:prstGeom>
        </p:spPr>
      </p:pic>
      <p:pic>
        <p:nvPicPr>
          <p:cNvPr id="18" name="Image 17" descr="NuPECC_Logo_transp_300px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26" y="287323"/>
            <a:ext cx="1371600" cy="42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1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14680"/>
            <a:ext cx="8229600" cy="1143000"/>
          </a:xfrm>
        </p:spPr>
        <p:txBody>
          <a:bodyPr/>
          <a:lstStyle/>
          <a:p>
            <a:r>
              <a:rPr lang="fr-FR" dirty="0" err="1" smtClean="0"/>
              <a:t>Tracking</a:t>
            </a:r>
            <a:r>
              <a:rPr lang="fr-FR" dirty="0" smtClean="0"/>
              <a:t> </a:t>
            </a:r>
            <a:r>
              <a:rPr lang="fr-FR" dirty="0" err="1"/>
              <a:t>i</a:t>
            </a:r>
            <a:r>
              <a:rPr lang="fr-FR" dirty="0" err="1" smtClean="0"/>
              <a:t>ngredients</a:t>
            </a:r>
            <a:endParaRPr lang="fr-FR" dirty="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321899" y="1219200"/>
            <a:ext cx="6324600" cy="5016500"/>
          </a:xfrm>
          <a:custGeom>
            <a:avLst/>
            <a:gdLst>
              <a:gd name="T0" fmla="*/ 0 w 3984"/>
              <a:gd name="T1" fmla="*/ 0 h 3264"/>
              <a:gd name="T2" fmla="*/ 0 w 3984"/>
              <a:gd name="T3" fmla="*/ 3264 h 3264"/>
              <a:gd name="T4" fmla="*/ 2016 w 3984"/>
              <a:gd name="T5" fmla="*/ 3264 h 3264"/>
              <a:gd name="T6" fmla="*/ 2016 w 3984"/>
              <a:gd name="T7" fmla="*/ 96 h 3264"/>
              <a:gd name="T8" fmla="*/ 3984 w 3984"/>
              <a:gd name="T9" fmla="*/ 96 h 3264"/>
              <a:gd name="T10" fmla="*/ 3984 w 3984"/>
              <a:gd name="T11" fmla="*/ 2640 h 3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4" h="3264">
                <a:moveTo>
                  <a:pt x="0" y="0"/>
                </a:moveTo>
                <a:lnTo>
                  <a:pt x="0" y="3264"/>
                </a:lnTo>
                <a:lnTo>
                  <a:pt x="2016" y="3264"/>
                </a:lnTo>
                <a:lnTo>
                  <a:pt x="2016" y="96"/>
                </a:lnTo>
                <a:lnTo>
                  <a:pt x="3984" y="96"/>
                </a:lnTo>
                <a:lnTo>
                  <a:pt x="3984" y="2640"/>
                </a:lnTo>
              </a:path>
            </a:pathLst>
          </a:custGeom>
          <a:noFill/>
          <a:ln w="6350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20062" y="3151188"/>
            <a:ext cx="195147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de-DE" sz="1600" b="1" dirty="0"/>
              <a:t>Pulse Shape Analysis</a:t>
            </a:r>
            <a:r>
              <a:rPr lang="en-GB" sz="1600" b="1" dirty="0"/>
              <a:t/>
            </a:r>
            <a:br>
              <a:rPr lang="en-GB" sz="1600" b="1" dirty="0"/>
            </a:br>
            <a:r>
              <a:rPr lang="en-GB" sz="1600" b="1" dirty="0"/>
              <a:t>to decompose</a:t>
            </a:r>
            <a:br>
              <a:rPr lang="en-GB" sz="1600" b="1" dirty="0"/>
            </a:br>
            <a:r>
              <a:rPr lang="en-GB" sz="1600" b="1" dirty="0"/>
              <a:t>recorded waves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04800" y="1997075"/>
            <a:ext cx="1982788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1600" b="1" dirty="0" smtClean="0"/>
              <a:t>36-fold segmented +  </a:t>
            </a:r>
            <a:endParaRPr lang="en-GB" sz="1600" b="1" dirty="0"/>
          </a:p>
          <a:p>
            <a:pPr algn="ctr" eaLnBrk="1" hangingPunct="1">
              <a:defRPr/>
            </a:pPr>
            <a:r>
              <a:rPr lang="en-GB" sz="1600" b="1" dirty="0" err="1"/>
              <a:t>HPGe</a:t>
            </a:r>
            <a:r>
              <a:rPr lang="en-GB" sz="1600" b="1" dirty="0"/>
              <a:t> detectors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952954" y="1931616"/>
            <a:ext cx="2997238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600" b="1" dirty="0"/>
              <a:t>Identified </a:t>
            </a:r>
            <a:r>
              <a:rPr lang="en-GB" sz="1600" b="1" dirty="0" smtClean="0"/>
              <a:t>interaction points</a:t>
            </a:r>
            <a:endParaRPr lang="en-GB" sz="1400" b="1" dirty="0"/>
          </a:p>
          <a:p>
            <a:pPr algn="ctr" eaLnBrk="1" hangingPunct="1">
              <a:defRPr/>
            </a:pPr>
            <a:endParaRPr lang="en-GB" sz="1400" b="1" dirty="0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3930029" y="2309190"/>
            <a:ext cx="1206246" cy="400110"/>
          </a:xfrm>
          <a:prstGeom prst="rect">
            <a:avLst/>
          </a:prstGeom>
          <a:solidFill>
            <a:srgbClr val="FFFFFF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00000"/>
                </a:solidFill>
              </a:rPr>
              <a:t>(</a:t>
            </a:r>
            <a:r>
              <a:rPr lang="en-US" sz="2000" b="1" dirty="0" err="1">
                <a:solidFill>
                  <a:srgbClr val="000000"/>
                </a:solidFill>
              </a:rPr>
              <a:t>x,y,z,E,t</a:t>
            </a:r>
            <a:r>
              <a:rPr lang="en-US" sz="2000" b="1" dirty="0">
                <a:solidFill>
                  <a:srgbClr val="000000"/>
                </a:solidFill>
              </a:rPr>
              <a:t>)</a:t>
            </a:r>
            <a:r>
              <a:rPr lang="en-US" sz="2000" b="1" baseline="-25000" dirty="0" err="1">
                <a:solidFill>
                  <a:srgbClr val="000000"/>
                </a:solidFill>
              </a:rPr>
              <a:t>i</a:t>
            </a:r>
            <a:endParaRPr lang="en-US" sz="2000" b="1" baseline="-25000" dirty="0">
              <a:solidFill>
                <a:srgbClr val="000000"/>
              </a:solidFill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248400" y="1905000"/>
            <a:ext cx="25908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1600" b="1" dirty="0"/>
              <a:t>Reconstruction of photon trajectories by tracking algorithms</a:t>
            </a:r>
          </a:p>
        </p:txBody>
      </p:sp>
      <p:pic>
        <p:nvPicPr>
          <p:cNvPr id="11" name="Picture 19" descr="TrackingGamm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59113"/>
            <a:ext cx="2819400" cy="1158875"/>
          </a:xfrm>
          <a:prstGeom prst="rect">
            <a:avLst/>
          </a:prstGeom>
          <a:solidFill>
            <a:srgbClr val="FFFFFF"/>
          </a:solidFill>
          <a:effectLst/>
          <a:extLst/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8392" y="4848225"/>
            <a:ext cx="230028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600" b="1" dirty="0" smtClean="0"/>
              <a:t>100 MHz, 14 bit  sampling of segment </a:t>
            </a:r>
            <a:r>
              <a:rPr lang="en-GB" sz="1600" b="1" dirty="0"/>
              <a:t>and </a:t>
            </a:r>
            <a:r>
              <a:rPr lang="en-GB" sz="1600" b="1" dirty="0" smtClean="0"/>
              <a:t>central contact </a:t>
            </a:r>
            <a:r>
              <a:rPr lang="en-GB" sz="1600" b="1" dirty="0"/>
              <a:t>signals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1111250" y="1309688"/>
            <a:ext cx="366657" cy="523220"/>
          </a:xfrm>
          <a:prstGeom prst="rect">
            <a:avLst/>
          </a:prstGeom>
          <a:solidFill>
            <a:srgbClr val="0000FF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1111250" y="4205288"/>
            <a:ext cx="366657" cy="52322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4303713" y="4038600"/>
            <a:ext cx="366657" cy="52322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6190653" y="1081088"/>
            <a:ext cx="382587" cy="51911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 flipV="1">
            <a:off x="6959600" y="5232400"/>
            <a:ext cx="1295400" cy="762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6019800" y="6021388"/>
            <a:ext cx="2941493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b="1" dirty="0" err="1"/>
              <a:t>reconstructed</a:t>
            </a:r>
            <a:r>
              <a:rPr lang="it-IT" sz="1600" b="1" dirty="0"/>
              <a:t> -</a:t>
            </a:r>
            <a:r>
              <a:rPr lang="it-IT" sz="1600" b="1" dirty="0" err="1" smtClean="0"/>
              <a:t>ray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energies</a:t>
            </a:r>
            <a:r>
              <a:rPr lang="it-IT" sz="1600" b="1" dirty="0" smtClean="0"/>
              <a:t>,</a:t>
            </a:r>
          </a:p>
          <a:p>
            <a:pPr algn="ctr">
              <a:defRPr/>
            </a:pPr>
            <a:r>
              <a:rPr lang="it-IT" sz="1600" b="1" dirty="0" err="1"/>
              <a:t>e</a:t>
            </a:r>
            <a:r>
              <a:rPr lang="it-IT" sz="1600" b="1" dirty="0" err="1" smtClean="0"/>
              <a:t>mission</a:t>
            </a:r>
            <a:r>
              <a:rPr lang="it-IT" sz="1600" b="1" dirty="0" smtClean="0"/>
              <a:t> &amp; </a:t>
            </a:r>
            <a:r>
              <a:rPr lang="it-IT" sz="1600" b="1" dirty="0" err="1" smtClean="0"/>
              <a:t>scattering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directions</a:t>
            </a:r>
            <a:endParaRPr lang="en-GB" sz="1600" b="1" dirty="0"/>
          </a:p>
        </p:txBody>
      </p:sp>
      <p:grpSp>
        <p:nvGrpSpPr>
          <p:cNvPr id="19" name="Group 29"/>
          <p:cNvGrpSpPr>
            <a:grpSpLocks/>
          </p:cNvGrpSpPr>
          <p:nvPr/>
        </p:nvGrpSpPr>
        <p:grpSpPr bwMode="auto">
          <a:xfrm>
            <a:off x="2590800" y="5136144"/>
            <a:ext cx="2433638" cy="1600200"/>
            <a:chOff x="3128" y="2622"/>
            <a:chExt cx="2149" cy="1606"/>
          </a:xfrm>
        </p:grpSpPr>
        <p:pic>
          <p:nvPicPr>
            <p:cNvPr id="20" name="Picture 30" descr="pt6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" y="2622"/>
              <a:ext cx="2149" cy="160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3305" y="3288"/>
              <a:ext cx="1336" cy="378"/>
            </a:xfrm>
            <a:custGeom>
              <a:avLst/>
              <a:gdLst>
                <a:gd name="T0" fmla="*/ 13 w 1335"/>
                <a:gd name="T1" fmla="*/ 29 h 378"/>
                <a:gd name="T2" fmla="*/ 35 w 1335"/>
                <a:gd name="T3" fmla="*/ 30 h 378"/>
                <a:gd name="T4" fmla="*/ 44 w 1335"/>
                <a:gd name="T5" fmla="*/ 18 h 378"/>
                <a:gd name="T6" fmla="*/ 66 w 1335"/>
                <a:gd name="T7" fmla="*/ 18 h 378"/>
                <a:gd name="T8" fmla="*/ 90 w 1335"/>
                <a:gd name="T9" fmla="*/ 12 h 378"/>
                <a:gd name="T10" fmla="*/ 113 w 1335"/>
                <a:gd name="T11" fmla="*/ 16 h 378"/>
                <a:gd name="T12" fmla="*/ 127 w 1335"/>
                <a:gd name="T13" fmla="*/ 14 h 378"/>
                <a:gd name="T14" fmla="*/ 158 w 1335"/>
                <a:gd name="T15" fmla="*/ 20 h 378"/>
                <a:gd name="T16" fmla="*/ 186 w 1335"/>
                <a:gd name="T17" fmla="*/ 30 h 378"/>
                <a:gd name="T18" fmla="*/ 209 w 1335"/>
                <a:gd name="T19" fmla="*/ 25 h 378"/>
                <a:gd name="T20" fmla="*/ 223 w 1335"/>
                <a:gd name="T21" fmla="*/ 19 h 378"/>
                <a:gd name="T22" fmla="*/ 236 w 1335"/>
                <a:gd name="T23" fmla="*/ 18 h 378"/>
                <a:gd name="T24" fmla="*/ 254 w 1335"/>
                <a:gd name="T25" fmla="*/ 12 h 378"/>
                <a:gd name="T26" fmla="*/ 276 w 1335"/>
                <a:gd name="T27" fmla="*/ 20 h 378"/>
                <a:gd name="T28" fmla="*/ 294 w 1335"/>
                <a:gd name="T29" fmla="*/ 31 h 378"/>
                <a:gd name="T30" fmla="*/ 317 w 1335"/>
                <a:gd name="T31" fmla="*/ 24 h 378"/>
                <a:gd name="T32" fmla="*/ 332 w 1335"/>
                <a:gd name="T33" fmla="*/ 13 h 378"/>
                <a:gd name="T34" fmla="*/ 356 w 1335"/>
                <a:gd name="T35" fmla="*/ 4 h 378"/>
                <a:gd name="T36" fmla="*/ 377 w 1335"/>
                <a:gd name="T37" fmla="*/ 5 h 378"/>
                <a:gd name="T38" fmla="*/ 393 w 1335"/>
                <a:gd name="T39" fmla="*/ 8 h 378"/>
                <a:gd name="T40" fmla="*/ 419 w 1335"/>
                <a:gd name="T41" fmla="*/ 8 h 378"/>
                <a:gd name="T42" fmla="*/ 443 w 1335"/>
                <a:gd name="T43" fmla="*/ 24 h 378"/>
                <a:gd name="T44" fmla="*/ 473 w 1335"/>
                <a:gd name="T45" fmla="*/ 25 h 378"/>
                <a:gd name="T46" fmla="*/ 482 w 1335"/>
                <a:gd name="T47" fmla="*/ 22 h 378"/>
                <a:gd name="T48" fmla="*/ 509 w 1335"/>
                <a:gd name="T49" fmla="*/ 7 h 378"/>
                <a:gd name="T50" fmla="*/ 552 w 1335"/>
                <a:gd name="T51" fmla="*/ 12 h 378"/>
                <a:gd name="T52" fmla="*/ 571 w 1335"/>
                <a:gd name="T53" fmla="*/ 19 h 378"/>
                <a:gd name="T54" fmla="*/ 591 w 1335"/>
                <a:gd name="T55" fmla="*/ 36 h 378"/>
                <a:gd name="T56" fmla="*/ 612 w 1335"/>
                <a:gd name="T57" fmla="*/ 54 h 378"/>
                <a:gd name="T58" fmla="*/ 624 w 1335"/>
                <a:gd name="T59" fmla="*/ 71 h 378"/>
                <a:gd name="T60" fmla="*/ 641 w 1335"/>
                <a:gd name="T61" fmla="*/ 103 h 378"/>
                <a:gd name="T62" fmla="*/ 654 w 1335"/>
                <a:gd name="T63" fmla="*/ 118 h 378"/>
                <a:gd name="T64" fmla="*/ 693 w 1335"/>
                <a:gd name="T65" fmla="*/ 157 h 378"/>
                <a:gd name="T66" fmla="*/ 719 w 1335"/>
                <a:gd name="T67" fmla="*/ 182 h 378"/>
                <a:gd name="T68" fmla="*/ 744 w 1335"/>
                <a:gd name="T69" fmla="*/ 204 h 378"/>
                <a:gd name="T70" fmla="*/ 762 w 1335"/>
                <a:gd name="T71" fmla="*/ 223 h 378"/>
                <a:gd name="T72" fmla="*/ 795 w 1335"/>
                <a:gd name="T73" fmla="*/ 253 h 378"/>
                <a:gd name="T74" fmla="*/ 810 w 1335"/>
                <a:gd name="T75" fmla="*/ 271 h 378"/>
                <a:gd name="T76" fmla="*/ 827 w 1335"/>
                <a:gd name="T77" fmla="*/ 292 h 378"/>
                <a:gd name="T78" fmla="*/ 869 w 1335"/>
                <a:gd name="T79" fmla="*/ 335 h 378"/>
                <a:gd name="T80" fmla="*/ 896 w 1335"/>
                <a:gd name="T81" fmla="*/ 354 h 378"/>
                <a:gd name="T82" fmla="*/ 911 w 1335"/>
                <a:gd name="T83" fmla="*/ 365 h 378"/>
                <a:gd name="T84" fmla="*/ 947 w 1335"/>
                <a:gd name="T85" fmla="*/ 371 h 378"/>
                <a:gd name="T86" fmla="*/ 965 w 1335"/>
                <a:gd name="T87" fmla="*/ 340 h 378"/>
                <a:gd name="T88" fmla="*/ 995 w 1335"/>
                <a:gd name="T89" fmla="*/ 246 h 378"/>
                <a:gd name="T90" fmla="*/ 1007 w 1335"/>
                <a:gd name="T91" fmla="*/ 179 h 378"/>
                <a:gd name="T92" fmla="*/ 1019 w 1335"/>
                <a:gd name="T93" fmla="*/ 140 h 378"/>
                <a:gd name="T94" fmla="*/ 1026 w 1335"/>
                <a:gd name="T95" fmla="*/ 106 h 378"/>
                <a:gd name="T96" fmla="*/ 1062 w 1335"/>
                <a:gd name="T97" fmla="*/ 17 h 378"/>
                <a:gd name="T98" fmla="*/ 1082 w 1335"/>
                <a:gd name="T99" fmla="*/ 19 h 378"/>
                <a:gd name="T100" fmla="*/ 1123 w 1335"/>
                <a:gd name="T101" fmla="*/ 8 h 378"/>
                <a:gd name="T102" fmla="*/ 1170 w 1335"/>
                <a:gd name="T103" fmla="*/ 20 h 378"/>
                <a:gd name="T104" fmla="*/ 1209 w 1335"/>
                <a:gd name="T105" fmla="*/ 23 h 378"/>
                <a:gd name="T106" fmla="*/ 1275 w 1335"/>
                <a:gd name="T107" fmla="*/ 25 h 378"/>
                <a:gd name="T108" fmla="*/ 1314 w 1335"/>
                <a:gd name="T109" fmla="*/ 29 h 378"/>
                <a:gd name="T110" fmla="*/ 1335 w 1335"/>
                <a:gd name="T111" fmla="*/ 1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35" h="378">
                  <a:moveTo>
                    <a:pt x="0" y="35"/>
                  </a:moveTo>
                  <a:cubicBezTo>
                    <a:pt x="7" y="34"/>
                    <a:pt x="9" y="35"/>
                    <a:pt x="13" y="29"/>
                  </a:cubicBezTo>
                  <a:cubicBezTo>
                    <a:pt x="24" y="30"/>
                    <a:pt x="18" y="32"/>
                    <a:pt x="26" y="35"/>
                  </a:cubicBezTo>
                  <a:cubicBezTo>
                    <a:pt x="30" y="34"/>
                    <a:pt x="30" y="31"/>
                    <a:pt x="35" y="30"/>
                  </a:cubicBezTo>
                  <a:cubicBezTo>
                    <a:pt x="37" y="24"/>
                    <a:pt x="36" y="27"/>
                    <a:pt x="38" y="20"/>
                  </a:cubicBezTo>
                  <a:cubicBezTo>
                    <a:pt x="39" y="18"/>
                    <a:pt x="44" y="18"/>
                    <a:pt x="44" y="18"/>
                  </a:cubicBezTo>
                  <a:cubicBezTo>
                    <a:pt x="48" y="19"/>
                    <a:pt x="51" y="20"/>
                    <a:pt x="54" y="22"/>
                  </a:cubicBezTo>
                  <a:cubicBezTo>
                    <a:pt x="58" y="20"/>
                    <a:pt x="62" y="19"/>
                    <a:pt x="66" y="18"/>
                  </a:cubicBezTo>
                  <a:cubicBezTo>
                    <a:pt x="71" y="9"/>
                    <a:pt x="71" y="17"/>
                    <a:pt x="78" y="19"/>
                  </a:cubicBezTo>
                  <a:cubicBezTo>
                    <a:pt x="86" y="17"/>
                    <a:pt x="84" y="16"/>
                    <a:pt x="90" y="12"/>
                  </a:cubicBezTo>
                  <a:cubicBezTo>
                    <a:pt x="98" y="13"/>
                    <a:pt x="94" y="15"/>
                    <a:pt x="101" y="17"/>
                  </a:cubicBezTo>
                  <a:cubicBezTo>
                    <a:pt x="106" y="20"/>
                    <a:pt x="108" y="18"/>
                    <a:pt x="113" y="16"/>
                  </a:cubicBezTo>
                  <a:cubicBezTo>
                    <a:pt x="114" y="13"/>
                    <a:pt x="120" y="11"/>
                    <a:pt x="120" y="11"/>
                  </a:cubicBezTo>
                  <a:cubicBezTo>
                    <a:pt x="122" y="5"/>
                    <a:pt x="125" y="11"/>
                    <a:pt x="127" y="14"/>
                  </a:cubicBezTo>
                  <a:cubicBezTo>
                    <a:pt x="135" y="13"/>
                    <a:pt x="139" y="12"/>
                    <a:pt x="147" y="13"/>
                  </a:cubicBezTo>
                  <a:cubicBezTo>
                    <a:pt x="151" y="17"/>
                    <a:pt x="153" y="18"/>
                    <a:pt x="158" y="20"/>
                  </a:cubicBezTo>
                  <a:cubicBezTo>
                    <a:pt x="160" y="26"/>
                    <a:pt x="164" y="20"/>
                    <a:pt x="168" y="19"/>
                  </a:cubicBezTo>
                  <a:cubicBezTo>
                    <a:pt x="178" y="20"/>
                    <a:pt x="178" y="25"/>
                    <a:pt x="186" y="30"/>
                  </a:cubicBezTo>
                  <a:cubicBezTo>
                    <a:pt x="190" y="28"/>
                    <a:pt x="192" y="26"/>
                    <a:pt x="193" y="22"/>
                  </a:cubicBezTo>
                  <a:cubicBezTo>
                    <a:pt x="199" y="23"/>
                    <a:pt x="204" y="23"/>
                    <a:pt x="209" y="25"/>
                  </a:cubicBezTo>
                  <a:cubicBezTo>
                    <a:pt x="212" y="29"/>
                    <a:pt x="213" y="30"/>
                    <a:pt x="218" y="28"/>
                  </a:cubicBezTo>
                  <a:cubicBezTo>
                    <a:pt x="222" y="24"/>
                    <a:pt x="221" y="26"/>
                    <a:pt x="223" y="19"/>
                  </a:cubicBezTo>
                  <a:cubicBezTo>
                    <a:pt x="224" y="17"/>
                    <a:pt x="225" y="13"/>
                    <a:pt x="225" y="13"/>
                  </a:cubicBezTo>
                  <a:cubicBezTo>
                    <a:pt x="229" y="14"/>
                    <a:pt x="232" y="17"/>
                    <a:pt x="236" y="18"/>
                  </a:cubicBezTo>
                  <a:cubicBezTo>
                    <a:pt x="240" y="17"/>
                    <a:pt x="244" y="16"/>
                    <a:pt x="248" y="14"/>
                  </a:cubicBezTo>
                  <a:cubicBezTo>
                    <a:pt x="250" y="13"/>
                    <a:pt x="254" y="12"/>
                    <a:pt x="254" y="12"/>
                  </a:cubicBezTo>
                  <a:cubicBezTo>
                    <a:pt x="258" y="13"/>
                    <a:pt x="260" y="22"/>
                    <a:pt x="260" y="22"/>
                  </a:cubicBezTo>
                  <a:cubicBezTo>
                    <a:pt x="265" y="21"/>
                    <a:pt x="271" y="18"/>
                    <a:pt x="276" y="20"/>
                  </a:cubicBezTo>
                  <a:cubicBezTo>
                    <a:pt x="277" y="24"/>
                    <a:pt x="279" y="26"/>
                    <a:pt x="282" y="28"/>
                  </a:cubicBezTo>
                  <a:cubicBezTo>
                    <a:pt x="285" y="37"/>
                    <a:pt x="285" y="34"/>
                    <a:pt x="294" y="31"/>
                  </a:cubicBezTo>
                  <a:cubicBezTo>
                    <a:pt x="296" y="24"/>
                    <a:pt x="294" y="26"/>
                    <a:pt x="299" y="24"/>
                  </a:cubicBezTo>
                  <a:cubicBezTo>
                    <a:pt x="307" y="25"/>
                    <a:pt x="308" y="26"/>
                    <a:pt x="317" y="24"/>
                  </a:cubicBezTo>
                  <a:cubicBezTo>
                    <a:pt x="319" y="24"/>
                    <a:pt x="323" y="22"/>
                    <a:pt x="323" y="22"/>
                  </a:cubicBezTo>
                  <a:cubicBezTo>
                    <a:pt x="324" y="18"/>
                    <a:pt x="328" y="14"/>
                    <a:pt x="332" y="13"/>
                  </a:cubicBezTo>
                  <a:cubicBezTo>
                    <a:pt x="338" y="14"/>
                    <a:pt x="342" y="14"/>
                    <a:pt x="348" y="12"/>
                  </a:cubicBezTo>
                  <a:cubicBezTo>
                    <a:pt x="351" y="8"/>
                    <a:pt x="352" y="5"/>
                    <a:pt x="356" y="4"/>
                  </a:cubicBezTo>
                  <a:cubicBezTo>
                    <a:pt x="362" y="6"/>
                    <a:pt x="363" y="9"/>
                    <a:pt x="368" y="12"/>
                  </a:cubicBezTo>
                  <a:cubicBezTo>
                    <a:pt x="371" y="10"/>
                    <a:pt x="374" y="7"/>
                    <a:pt x="377" y="5"/>
                  </a:cubicBezTo>
                  <a:cubicBezTo>
                    <a:pt x="378" y="1"/>
                    <a:pt x="380" y="1"/>
                    <a:pt x="384" y="2"/>
                  </a:cubicBezTo>
                  <a:cubicBezTo>
                    <a:pt x="387" y="5"/>
                    <a:pt x="390" y="6"/>
                    <a:pt x="393" y="8"/>
                  </a:cubicBezTo>
                  <a:cubicBezTo>
                    <a:pt x="397" y="7"/>
                    <a:pt x="400" y="5"/>
                    <a:pt x="404" y="4"/>
                  </a:cubicBezTo>
                  <a:cubicBezTo>
                    <a:pt x="409" y="5"/>
                    <a:pt x="414" y="7"/>
                    <a:pt x="419" y="8"/>
                  </a:cubicBezTo>
                  <a:cubicBezTo>
                    <a:pt x="422" y="8"/>
                    <a:pt x="428" y="6"/>
                    <a:pt x="431" y="8"/>
                  </a:cubicBezTo>
                  <a:cubicBezTo>
                    <a:pt x="438" y="12"/>
                    <a:pt x="433" y="22"/>
                    <a:pt x="443" y="24"/>
                  </a:cubicBezTo>
                  <a:cubicBezTo>
                    <a:pt x="447" y="29"/>
                    <a:pt x="449" y="29"/>
                    <a:pt x="450" y="35"/>
                  </a:cubicBezTo>
                  <a:cubicBezTo>
                    <a:pt x="466" y="30"/>
                    <a:pt x="447" y="27"/>
                    <a:pt x="473" y="25"/>
                  </a:cubicBezTo>
                  <a:cubicBezTo>
                    <a:pt x="475" y="26"/>
                    <a:pt x="477" y="29"/>
                    <a:pt x="479" y="28"/>
                  </a:cubicBezTo>
                  <a:cubicBezTo>
                    <a:pt x="481" y="27"/>
                    <a:pt x="480" y="23"/>
                    <a:pt x="482" y="22"/>
                  </a:cubicBezTo>
                  <a:cubicBezTo>
                    <a:pt x="487" y="18"/>
                    <a:pt x="491" y="17"/>
                    <a:pt x="497" y="16"/>
                  </a:cubicBezTo>
                  <a:cubicBezTo>
                    <a:pt x="500" y="12"/>
                    <a:pt x="504" y="8"/>
                    <a:pt x="509" y="7"/>
                  </a:cubicBezTo>
                  <a:cubicBezTo>
                    <a:pt x="516" y="0"/>
                    <a:pt x="515" y="10"/>
                    <a:pt x="522" y="12"/>
                  </a:cubicBezTo>
                  <a:cubicBezTo>
                    <a:pt x="531" y="6"/>
                    <a:pt x="541" y="11"/>
                    <a:pt x="552" y="12"/>
                  </a:cubicBezTo>
                  <a:cubicBezTo>
                    <a:pt x="560" y="13"/>
                    <a:pt x="557" y="12"/>
                    <a:pt x="563" y="8"/>
                  </a:cubicBezTo>
                  <a:cubicBezTo>
                    <a:pt x="570" y="13"/>
                    <a:pt x="569" y="12"/>
                    <a:pt x="571" y="19"/>
                  </a:cubicBezTo>
                  <a:cubicBezTo>
                    <a:pt x="561" y="22"/>
                    <a:pt x="579" y="26"/>
                    <a:pt x="582" y="28"/>
                  </a:cubicBezTo>
                  <a:cubicBezTo>
                    <a:pt x="584" y="31"/>
                    <a:pt x="588" y="35"/>
                    <a:pt x="591" y="36"/>
                  </a:cubicBezTo>
                  <a:cubicBezTo>
                    <a:pt x="595" y="40"/>
                    <a:pt x="605" y="46"/>
                    <a:pt x="605" y="46"/>
                  </a:cubicBezTo>
                  <a:cubicBezTo>
                    <a:pt x="610" y="53"/>
                    <a:pt x="607" y="51"/>
                    <a:pt x="612" y="54"/>
                  </a:cubicBezTo>
                  <a:cubicBezTo>
                    <a:pt x="613" y="59"/>
                    <a:pt x="613" y="60"/>
                    <a:pt x="618" y="62"/>
                  </a:cubicBezTo>
                  <a:cubicBezTo>
                    <a:pt x="619" y="66"/>
                    <a:pt x="621" y="68"/>
                    <a:pt x="624" y="71"/>
                  </a:cubicBezTo>
                  <a:cubicBezTo>
                    <a:pt x="626" y="77"/>
                    <a:pt x="630" y="93"/>
                    <a:pt x="635" y="95"/>
                  </a:cubicBezTo>
                  <a:cubicBezTo>
                    <a:pt x="636" y="99"/>
                    <a:pt x="638" y="101"/>
                    <a:pt x="641" y="103"/>
                  </a:cubicBezTo>
                  <a:cubicBezTo>
                    <a:pt x="642" y="107"/>
                    <a:pt x="643" y="109"/>
                    <a:pt x="647" y="110"/>
                  </a:cubicBezTo>
                  <a:cubicBezTo>
                    <a:pt x="648" y="114"/>
                    <a:pt x="650" y="116"/>
                    <a:pt x="654" y="118"/>
                  </a:cubicBezTo>
                  <a:cubicBezTo>
                    <a:pt x="656" y="127"/>
                    <a:pt x="658" y="134"/>
                    <a:pt x="668" y="137"/>
                  </a:cubicBezTo>
                  <a:cubicBezTo>
                    <a:pt x="672" y="150"/>
                    <a:pt x="683" y="150"/>
                    <a:pt x="693" y="157"/>
                  </a:cubicBezTo>
                  <a:cubicBezTo>
                    <a:pt x="698" y="165"/>
                    <a:pt x="701" y="172"/>
                    <a:pt x="710" y="175"/>
                  </a:cubicBezTo>
                  <a:cubicBezTo>
                    <a:pt x="713" y="178"/>
                    <a:pt x="719" y="182"/>
                    <a:pt x="719" y="182"/>
                  </a:cubicBezTo>
                  <a:cubicBezTo>
                    <a:pt x="724" y="189"/>
                    <a:pt x="730" y="191"/>
                    <a:pt x="737" y="196"/>
                  </a:cubicBezTo>
                  <a:cubicBezTo>
                    <a:pt x="742" y="203"/>
                    <a:pt x="739" y="201"/>
                    <a:pt x="744" y="204"/>
                  </a:cubicBezTo>
                  <a:cubicBezTo>
                    <a:pt x="745" y="210"/>
                    <a:pt x="750" y="214"/>
                    <a:pt x="755" y="217"/>
                  </a:cubicBezTo>
                  <a:cubicBezTo>
                    <a:pt x="756" y="221"/>
                    <a:pt x="758" y="222"/>
                    <a:pt x="762" y="223"/>
                  </a:cubicBezTo>
                  <a:cubicBezTo>
                    <a:pt x="763" y="227"/>
                    <a:pt x="769" y="231"/>
                    <a:pt x="773" y="234"/>
                  </a:cubicBezTo>
                  <a:cubicBezTo>
                    <a:pt x="778" y="243"/>
                    <a:pt x="787" y="248"/>
                    <a:pt x="795" y="253"/>
                  </a:cubicBezTo>
                  <a:cubicBezTo>
                    <a:pt x="797" y="256"/>
                    <a:pt x="803" y="260"/>
                    <a:pt x="803" y="260"/>
                  </a:cubicBezTo>
                  <a:cubicBezTo>
                    <a:pt x="804" y="264"/>
                    <a:pt x="806" y="269"/>
                    <a:pt x="810" y="271"/>
                  </a:cubicBezTo>
                  <a:cubicBezTo>
                    <a:pt x="812" y="276"/>
                    <a:pt x="817" y="281"/>
                    <a:pt x="822" y="283"/>
                  </a:cubicBezTo>
                  <a:cubicBezTo>
                    <a:pt x="824" y="286"/>
                    <a:pt x="825" y="289"/>
                    <a:pt x="827" y="292"/>
                  </a:cubicBezTo>
                  <a:cubicBezTo>
                    <a:pt x="829" y="299"/>
                    <a:pt x="836" y="309"/>
                    <a:pt x="843" y="311"/>
                  </a:cubicBezTo>
                  <a:cubicBezTo>
                    <a:pt x="849" y="320"/>
                    <a:pt x="859" y="332"/>
                    <a:pt x="869" y="335"/>
                  </a:cubicBezTo>
                  <a:cubicBezTo>
                    <a:pt x="874" y="340"/>
                    <a:pt x="881" y="344"/>
                    <a:pt x="887" y="348"/>
                  </a:cubicBezTo>
                  <a:cubicBezTo>
                    <a:pt x="887" y="348"/>
                    <a:pt x="894" y="353"/>
                    <a:pt x="896" y="354"/>
                  </a:cubicBezTo>
                  <a:cubicBezTo>
                    <a:pt x="897" y="355"/>
                    <a:pt x="899" y="356"/>
                    <a:pt x="899" y="356"/>
                  </a:cubicBezTo>
                  <a:cubicBezTo>
                    <a:pt x="901" y="361"/>
                    <a:pt x="906" y="364"/>
                    <a:pt x="911" y="365"/>
                  </a:cubicBezTo>
                  <a:cubicBezTo>
                    <a:pt x="918" y="369"/>
                    <a:pt x="928" y="375"/>
                    <a:pt x="936" y="378"/>
                  </a:cubicBezTo>
                  <a:cubicBezTo>
                    <a:pt x="944" y="375"/>
                    <a:pt x="940" y="374"/>
                    <a:pt x="947" y="371"/>
                  </a:cubicBezTo>
                  <a:cubicBezTo>
                    <a:pt x="949" y="366"/>
                    <a:pt x="955" y="357"/>
                    <a:pt x="960" y="355"/>
                  </a:cubicBezTo>
                  <a:cubicBezTo>
                    <a:pt x="962" y="340"/>
                    <a:pt x="958" y="342"/>
                    <a:pt x="965" y="340"/>
                  </a:cubicBezTo>
                  <a:cubicBezTo>
                    <a:pt x="970" y="332"/>
                    <a:pt x="965" y="322"/>
                    <a:pt x="969" y="314"/>
                  </a:cubicBezTo>
                  <a:cubicBezTo>
                    <a:pt x="979" y="292"/>
                    <a:pt x="988" y="269"/>
                    <a:pt x="995" y="246"/>
                  </a:cubicBezTo>
                  <a:cubicBezTo>
                    <a:pt x="996" y="231"/>
                    <a:pt x="1000" y="217"/>
                    <a:pt x="1003" y="203"/>
                  </a:cubicBezTo>
                  <a:cubicBezTo>
                    <a:pt x="1004" y="194"/>
                    <a:pt x="1004" y="187"/>
                    <a:pt x="1007" y="179"/>
                  </a:cubicBezTo>
                  <a:cubicBezTo>
                    <a:pt x="1008" y="171"/>
                    <a:pt x="1009" y="163"/>
                    <a:pt x="1013" y="157"/>
                  </a:cubicBezTo>
                  <a:cubicBezTo>
                    <a:pt x="1014" y="150"/>
                    <a:pt x="1016" y="146"/>
                    <a:pt x="1019" y="140"/>
                  </a:cubicBezTo>
                  <a:cubicBezTo>
                    <a:pt x="1020" y="136"/>
                    <a:pt x="1021" y="132"/>
                    <a:pt x="1022" y="128"/>
                  </a:cubicBezTo>
                  <a:cubicBezTo>
                    <a:pt x="1023" y="118"/>
                    <a:pt x="1024" y="114"/>
                    <a:pt x="1026" y="106"/>
                  </a:cubicBezTo>
                  <a:cubicBezTo>
                    <a:pt x="1027" y="93"/>
                    <a:pt x="1029" y="80"/>
                    <a:pt x="1038" y="71"/>
                  </a:cubicBezTo>
                  <a:cubicBezTo>
                    <a:pt x="1043" y="56"/>
                    <a:pt x="1051" y="28"/>
                    <a:pt x="1062" y="17"/>
                  </a:cubicBezTo>
                  <a:cubicBezTo>
                    <a:pt x="1064" y="10"/>
                    <a:pt x="1069" y="12"/>
                    <a:pt x="1074" y="14"/>
                  </a:cubicBezTo>
                  <a:cubicBezTo>
                    <a:pt x="1076" y="17"/>
                    <a:pt x="1082" y="19"/>
                    <a:pt x="1082" y="19"/>
                  </a:cubicBezTo>
                  <a:cubicBezTo>
                    <a:pt x="1103" y="12"/>
                    <a:pt x="1093" y="12"/>
                    <a:pt x="1125" y="11"/>
                  </a:cubicBezTo>
                  <a:cubicBezTo>
                    <a:pt x="1124" y="10"/>
                    <a:pt x="1122" y="8"/>
                    <a:pt x="1123" y="8"/>
                  </a:cubicBezTo>
                  <a:cubicBezTo>
                    <a:pt x="1137" y="7"/>
                    <a:pt x="1146" y="14"/>
                    <a:pt x="1158" y="17"/>
                  </a:cubicBezTo>
                  <a:cubicBezTo>
                    <a:pt x="1162" y="18"/>
                    <a:pt x="1170" y="20"/>
                    <a:pt x="1170" y="20"/>
                  </a:cubicBezTo>
                  <a:cubicBezTo>
                    <a:pt x="1173" y="24"/>
                    <a:pt x="1183" y="27"/>
                    <a:pt x="1188" y="29"/>
                  </a:cubicBezTo>
                  <a:cubicBezTo>
                    <a:pt x="1196" y="28"/>
                    <a:pt x="1201" y="26"/>
                    <a:pt x="1209" y="23"/>
                  </a:cubicBezTo>
                  <a:cubicBezTo>
                    <a:pt x="1212" y="22"/>
                    <a:pt x="1218" y="20"/>
                    <a:pt x="1218" y="20"/>
                  </a:cubicBezTo>
                  <a:cubicBezTo>
                    <a:pt x="1237" y="23"/>
                    <a:pt x="1275" y="25"/>
                    <a:pt x="1275" y="25"/>
                  </a:cubicBezTo>
                  <a:cubicBezTo>
                    <a:pt x="1282" y="26"/>
                    <a:pt x="1288" y="29"/>
                    <a:pt x="1295" y="30"/>
                  </a:cubicBezTo>
                  <a:cubicBezTo>
                    <a:pt x="1301" y="30"/>
                    <a:pt x="1308" y="30"/>
                    <a:pt x="1314" y="29"/>
                  </a:cubicBezTo>
                  <a:cubicBezTo>
                    <a:pt x="1318" y="29"/>
                    <a:pt x="1326" y="24"/>
                    <a:pt x="1326" y="24"/>
                  </a:cubicBezTo>
                  <a:cubicBezTo>
                    <a:pt x="1329" y="21"/>
                    <a:pt x="1332" y="19"/>
                    <a:pt x="1335" y="16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4615" y="3294"/>
              <a:ext cx="533" cy="22"/>
            </a:xfrm>
            <a:custGeom>
              <a:avLst/>
              <a:gdLst>
                <a:gd name="T0" fmla="*/ 0 w 532"/>
                <a:gd name="T1" fmla="*/ 22 h 22"/>
                <a:gd name="T2" fmla="*/ 29 w 532"/>
                <a:gd name="T3" fmla="*/ 15 h 22"/>
                <a:gd name="T4" fmla="*/ 69 w 532"/>
                <a:gd name="T5" fmla="*/ 18 h 22"/>
                <a:gd name="T6" fmla="*/ 104 w 532"/>
                <a:gd name="T7" fmla="*/ 3 h 22"/>
                <a:gd name="T8" fmla="*/ 122 w 532"/>
                <a:gd name="T9" fmla="*/ 6 h 22"/>
                <a:gd name="T10" fmla="*/ 131 w 532"/>
                <a:gd name="T11" fmla="*/ 9 h 22"/>
                <a:gd name="T12" fmla="*/ 170 w 532"/>
                <a:gd name="T13" fmla="*/ 4 h 22"/>
                <a:gd name="T14" fmla="*/ 226 w 532"/>
                <a:gd name="T15" fmla="*/ 7 h 22"/>
                <a:gd name="T16" fmla="*/ 236 w 532"/>
                <a:gd name="T17" fmla="*/ 11 h 22"/>
                <a:gd name="T18" fmla="*/ 242 w 532"/>
                <a:gd name="T19" fmla="*/ 13 h 22"/>
                <a:gd name="T20" fmla="*/ 281 w 532"/>
                <a:gd name="T21" fmla="*/ 12 h 22"/>
                <a:gd name="T22" fmla="*/ 299 w 532"/>
                <a:gd name="T23" fmla="*/ 15 h 22"/>
                <a:gd name="T24" fmla="*/ 320 w 532"/>
                <a:gd name="T25" fmla="*/ 7 h 22"/>
                <a:gd name="T26" fmla="*/ 356 w 532"/>
                <a:gd name="T27" fmla="*/ 16 h 22"/>
                <a:gd name="T28" fmla="*/ 399 w 532"/>
                <a:gd name="T29" fmla="*/ 15 h 22"/>
                <a:gd name="T30" fmla="*/ 413 w 532"/>
                <a:gd name="T31" fmla="*/ 6 h 22"/>
                <a:gd name="T32" fmla="*/ 446 w 532"/>
                <a:gd name="T33" fmla="*/ 5 h 22"/>
                <a:gd name="T34" fmla="*/ 479 w 532"/>
                <a:gd name="T35" fmla="*/ 10 h 22"/>
                <a:gd name="T36" fmla="*/ 519 w 532"/>
                <a:gd name="T37" fmla="*/ 6 h 22"/>
                <a:gd name="T38" fmla="*/ 530 w 532"/>
                <a:gd name="T39" fmla="*/ 0 h 22"/>
                <a:gd name="T40" fmla="*/ 532 w 532"/>
                <a:gd name="T41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2" h="22">
                  <a:moveTo>
                    <a:pt x="0" y="22"/>
                  </a:moveTo>
                  <a:cubicBezTo>
                    <a:pt x="6" y="14"/>
                    <a:pt x="29" y="15"/>
                    <a:pt x="29" y="15"/>
                  </a:cubicBezTo>
                  <a:cubicBezTo>
                    <a:pt x="47" y="16"/>
                    <a:pt x="55" y="13"/>
                    <a:pt x="69" y="18"/>
                  </a:cubicBezTo>
                  <a:cubicBezTo>
                    <a:pt x="80" y="11"/>
                    <a:pt x="90" y="5"/>
                    <a:pt x="104" y="3"/>
                  </a:cubicBezTo>
                  <a:cubicBezTo>
                    <a:pt x="110" y="0"/>
                    <a:pt x="116" y="4"/>
                    <a:pt x="122" y="6"/>
                  </a:cubicBezTo>
                  <a:cubicBezTo>
                    <a:pt x="125" y="7"/>
                    <a:pt x="131" y="9"/>
                    <a:pt x="131" y="9"/>
                  </a:cubicBezTo>
                  <a:cubicBezTo>
                    <a:pt x="145" y="5"/>
                    <a:pt x="155" y="5"/>
                    <a:pt x="170" y="4"/>
                  </a:cubicBezTo>
                  <a:cubicBezTo>
                    <a:pt x="189" y="5"/>
                    <a:pt x="207" y="6"/>
                    <a:pt x="226" y="7"/>
                  </a:cubicBezTo>
                  <a:cubicBezTo>
                    <a:pt x="232" y="10"/>
                    <a:pt x="229" y="9"/>
                    <a:pt x="236" y="11"/>
                  </a:cubicBezTo>
                  <a:cubicBezTo>
                    <a:pt x="238" y="12"/>
                    <a:pt x="242" y="13"/>
                    <a:pt x="242" y="13"/>
                  </a:cubicBezTo>
                  <a:cubicBezTo>
                    <a:pt x="257" y="12"/>
                    <a:pt x="267" y="11"/>
                    <a:pt x="281" y="12"/>
                  </a:cubicBezTo>
                  <a:cubicBezTo>
                    <a:pt x="289" y="17"/>
                    <a:pt x="290" y="17"/>
                    <a:pt x="299" y="15"/>
                  </a:cubicBezTo>
                  <a:cubicBezTo>
                    <a:pt x="305" y="11"/>
                    <a:pt x="313" y="11"/>
                    <a:pt x="320" y="7"/>
                  </a:cubicBezTo>
                  <a:cubicBezTo>
                    <a:pt x="333" y="9"/>
                    <a:pt x="344" y="12"/>
                    <a:pt x="356" y="16"/>
                  </a:cubicBezTo>
                  <a:cubicBezTo>
                    <a:pt x="370" y="16"/>
                    <a:pt x="385" y="16"/>
                    <a:pt x="399" y="15"/>
                  </a:cubicBezTo>
                  <a:cubicBezTo>
                    <a:pt x="402" y="15"/>
                    <a:pt x="408" y="6"/>
                    <a:pt x="413" y="6"/>
                  </a:cubicBezTo>
                  <a:cubicBezTo>
                    <a:pt x="424" y="5"/>
                    <a:pt x="435" y="5"/>
                    <a:pt x="446" y="5"/>
                  </a:cubicBezTo>
                  <a:cubicBezTo>
                    <a:pt x="471" y="6"/>
                    <a:pt x="464" y="5"/>
                    <a:pt x="479" y="10"/>
                  </a:cubicBezTo>
                  <a:cubicBezTo>
                    <a:pt x="495" y="9"/>
                    <a:pt x="504" y="7"/>
                    <a:pt x="519" y="6"/>
                  </a:cubicBezTo>
                  <a:cubicBezTo>
                    <a:pt x="526" y="4"/>
                    <a:pt x="524" y="1"/>
                    <a:pt x="530" y="0"/>
                  </a:cubicBezTo>
                  <a:cubicBezTo>
                    <a:pt x="532" y="3"/>
                    <a:pt x="532" y="2"/>
                    <a:pt x="532" y="4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auto">
            <a:xfrm>
              <a:off x="3306" y="3168"/>
              <a:ext cx="1856" cy="480"/>
            </a:xfrm>
            <a:custGeom>
              <a:avLst/>
              <a:gdLst>
                <a:gd name="T0" fmla="*/ 0 w 1856"/>
                <a:gd name="T1" fmla="*/ 13 h 480"/>
                <a:gd name="T2" fmla="*/ 22 w 1856"/>
                <a:gd name="T3" fmla="*/ 10 h 480"/>
                <a:gd name="T4" fmla="*/ 35 w 1856"/>
                <a:gd name="T5" fmla="*/ 6 h 480"/>
                <a:gd name="T6" fmla="*/ 80 w 1856"/>
                <a:gd name="T7" fmla="*/ 0 h 480"/>
                <a:gd name="T8" fmla="*/ 454 w 1856"/>
                <a:gd name="T9" fmla="*/ 3 h 480"/>
                <a:gd name="T10" fmla="*/ 579 w 1856"/>
                <a:gd name="T11" fmla="*/ 6 h 480"/>
                <a:gd name="T12" fmla="*/ 665 w 1856"/>
                <a:gd name="T13" fmla="*/ 45 h 480"/>
                <a:gd name="T14" fmla="*/ 688 w 1856"/>
                <a:gd name="T15" fmla="*/ 64 h 480"/>
                <a:gd name="T16" fmla="*/ 707 w 1856"/>
                <a:gd name="T17" fmla="*/ 70 h 480"/>
                <a:gd name="T18" fmla="*/ 732 w 1856"/>
                <a:gd name="T19" fmla="*/ 83 h 480"/>
                <a:gd name="T20" fmla="*/ 764 w 1856"/>
                <a:gd name="T21" fmla="*/ 102 h 480"/>
                <a:gd name="T22" fmla="*/ 806 w 1856"/>
                <a:gd name="T23" fmla="*/ 125 h 480"/>
                <a:gd name="T24" fmla="*/ 844 w 1856"/>
                <a:gd name="T25" fmla="*/ 147 h 480"/>
                <a:gd name="T26" fmla="*/ 860 w 1856"/>
                <a:gd name="T27" fmla="*/ 163 h 480"/>
                <a:gd name="T28" fmla="*/ 867 w 1856"/>
                <a:gd name="T29" fmla="*/ 170 h 480"/>
                <a:gd name="T30" fmla="*/ 896 w 1856"/>
                <a:gd name="T31" fmla="*/ 208 h 480"/>
                <a:gd name="T32" fmla="*/ 915 w 1856"/>
                <a:gd name="T33" fmla="*/ 214 h 480"/>
                <a:gd name="T34" fmla="*/ 928 w 1856"/>
                <a:gd name="T35" fmla="*/ 227 h 480"/>
                <a:gd name="T36" fmla="*/ 944 w 1856"/>
                <a:gd name="T37" fmla="*/ 256 h 480"/>
                <a:gd name="T38" fmla="*/ 966 w 1856"/>
                <a:gd name="T39" fmla="*/ 298 h 480"/>
                <a:gd name="T40" fmla="*/ 976 w 1856"/>
                <a:gd name="T41" fmla="*/ 314 h 480"/>
                <a:gd name="T42" fmla="*/ 1001 w 1856"/>
                <a:gd name="T43" fmla="*/ 378 h 480"/>
                <a:gd name="T44" fmla="*/ 1030 w 1856"/>
                <a:gd name="T45" fmla="*/ 442 h 480"/>
                <a:gd name="T46" fmla="*/ 1056 w 1856"/>
                <a:gd name="T47" fmla="*/ 470 h 480"/>
                <a:gd name="T48" fmla="*/ 1209 w 1856"/>
                <a:gd name="T49" fmla="*/ 458 h 480"/>
                <a:gd name="T50" fmla="*/ 1856 w 1856"/>
                <a:gd name="T51" fmla="*/ 45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6" h="480">
                  <a:moveTo>
                    <a:pt x="0" y="13"/>
                  </a:moveTo>
                  <a:cubicBezTo>
                    <a:pt x="7" y="12"/>
                    <a:pt x="15" y="11"/>
                    <a:pt x="22" y="10"/>
                  </a:cubicBezTo>
                  <a:cubicBezTo>
                    <a:pt x="26" y="9"/>
                    <a:pt x="31" y="7"/>
                    <a:pt x="35" y="6"/>
                  </a:cubicBezTo>
                  <a:cubicBezTo>
                    <a:pt x="50" y="3"/>
                    <a:pt x="80" y="0"/>
                    <a:pt x="80" y="0"/>
                  </a:cubicBezTo>
                  <a:cubicBezTo>
                    <a:pt x="205" y="3"/>
                    <a:pt x="329" y="1"/>
                    <a:pt x="454" y="3"/>
                  </a:cubicBezTo>
                  <a:cubicBezTo>
                    <a:pt x="491" y="10"/>
                    <a:pt x="545" y="5"/>
                    <a:pt x="579" y="6"/>
                  </a:cubicBezTo>
                  <a:cubicBezTo>
                    <a:pt x="608" y="19"/>
                    <a:pt x="634" y="35"/>
                    <a:pt x="665" y="45"/>
                  </a:cubicBezTo>
                  <a:cubicBezTo>
                    <a:pt x="669" y="56"/>
                    <a:pt x="677" y="59"/>
                    <a:pt x="688" y="64"/>
                  </a:cubicBezTo>
                  <a:cubicBezTo>
                    <a:pt x="694" y="67"/>
                    <a:pt x="707" y="70"/>
                    <a:pt x="707" y="70"/>
                  </a:cubicBezTo>
                  <a:cubicBezTo>
                    <a:pt x="715" y="79"/>
                    <a:pt x="721" y="79"/>
                    <a:pt x="732" y="83"/>
                  </a:cubicBezTo>
                  <a:cubicBezTo>
                    <a:pt x="740" y="91"/>
                    <a:pt x="753" y="98"/>
                    <a:pt x="764" y="102"/>
                  </a:cubicBezTo>
                  <a:cubicBezTo>
                    <a:pt x="776" y="114"/>
                    <a:pt x="791" y="118"/>
                    <a:pt x="806" y="125"/>
                  </a:cubicBezTo>
                  <a:cubicBezTo>
                    <a:pt x="819" y="132"/>
                    <a:pt x="830" y="142"/>
                    <a:pt x="844" y="147"/>
                  </a:cubicBezTo>
                  <a:cubicBezTo>
                    <a:pt x="849" y="152"/>
                    <a:pt x="855" y="158"/>
                    <a:pt x="860" y="163"/>
                  </a:cubicBezTo>
                  <a:cubicBezTo>
                    <a:pt x="862" y="165"/>
                    <a:pt x="867" y="170"/>
                    <a:pt x="867" y="170"/>
                  </a:cubicBezTo>
                  <a:cubicBezTo>
                    <a:pt x="870" y="179"/>
                    <a:pt x="888" y="204"/>
                    <a:pt x="896" y="208"/>
                  </a:cubicBezTo>
                  <a:cubicBezTo>
                    <a:pt x="902" y="211"/>
                    <a:pt x="915" y="214"/>
                    <a:pt x="915" y="214"/>
                  </a:cubicBezTo>
                  <a:cubicBezTo>
                    <a:pt x="919" y="219"/>
                    <a:pt x="925" y="222"/>
                    <a:pt x="928" y="227"/>
                  </a:cubicBezTo>
                  <a:cubicBezTo>
                    <a:pt x="934" y="239"/>
                    <a:pt x="933" y="246"/>
                    <a:pt x="944" y="256"/>
                  </a:cubicBezTo>
                  <a:cubicBezTo>
                    <a:pt x="949" y="273"/>
                    <a:pt x="955" y="285"/>
                    <a:pt x="966" y="298"/>
                  </a:cubicBezTo>
                  <a:cubicBezTo>
                    <a:pt x="974" y="322"/>
                    <a:pt x="963" y="293"/>
                    <a:pt x="976" y="314"/>
                  </a:cubicBezTo>
                  <a:cubicBezTo>
                    <a:pt x="988" y="334"/>
                    <a:pt x="985" y="360"/>
                    <a:pt x="1001" y="378"/>
                  </a:cubicBezTo>
                  <a:cubicBezTo>
                    <a:pt x="1008" y="398"/>
                    <a:pt x="1010" y="434"/>
                    <a:pt x="1030" y="442"/>
                  </a:cubicBezTo>
                  <a:cubicBezTo>
                    <a:pt x="1034" y="455"/>
                    <a:pt x="1043" y="466"/>
                    <a:pt x="1056" y="470"/>
                  </a:cubicBezTo>
                  <a:cubicBezTo>
                    <a:pt x="1107" y="468"/>
                    <a:pt x="1158" y="466"/>
                    <a:pt x="1209" y="458"/>
                  </a:cubicBezTo>
                  <a:cubicBezTo>
                    <a:pt x="1419" y="480"/>
                    <a:pt x="1644" y="458"/>
                    <a:pt x="1856" y="458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</p:grpSp>
      <p:pic>
        <p:nvPicPr>
          <p:cNvPr id="24" name="Picture 34" descr="crys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79688"/>
            <a:ext cx="18288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557670" y="4655396"/>
            <a:ext cx="1984776" cy="36933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380 MB/s/detector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136275" y="5024728"/>
            <a:ext cx="193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50 kHz </a:t>
            </a:r>
            <a:r>
              <a:rPr lang="fr-FR" sz="1200" dirty="0" err="1" smtClean="0"/>
              <a:t>event</a:t>
            </a:r>
            <a:r>
              <a:rPr lang="fr-FR" sz="1200" dirty="0" smtClean="0"/>
              <a:t> rate/detector</a:t>
            </a:r>
          </a:p>
          <a:p>
            <a:r>
              <a:rPr lang="fr-FR" sz="1200" dirty="0" smtClean="0"/>
              <a:t>100-sample traces/segment</a:t>
            </a:r>
            <a:endParaRPr lang="fr-FR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60044" y="6051034"/>
            <a:ext cx="1992853" cy="36933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200 MB/s/segment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4319273" y="1125022"/>
            <a:ext cx="1750787" cy="36933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5 MB/s/detector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6723039" y="1105985"/>
            <a:ext cx="1095172" cy="36933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900 MB/s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7098913" y="4719501"/>
            <a:ext cx="1210588" cy="36933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&lt;100 MB/s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3374908" y="2985493"/>
            <a:ext cx="2167538" cy="979487"/>
          </a:xfrm>
          <a:prstGeom prst="rect">
            <a:avLst/>
          </a:prstGeom>
          <a:solidFill>
            <a:srgbClr val="FF66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Current</a:t>
            </a:r>
            <a:r>
              <a:rPr lang="fr-FR" dirty="0" smtClean="0">
                <a:solidFill>
                  <a:schemeClr val="tx1"/>
                </a:solidFill>
              </a:rPr>
              <a:t> on-line PSA </a:t>
            </a:r>
            <a:r>
              <a:rPr lang="fr-FR" dirty="0" err="1" smtClean="0">
                <a:solidFill>
                  <a:schemeClr val="tx1"/>
                </a:solidFill>
              </a:rPr>
              <a:t>limit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</a:rPr>
              <a:t>4-5 kHz/detector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1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7200" y="-1687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Phase 0 (2003-2008) : </a:t>
            </a:r>
            <a:r>
              <a:rPr lang="fr-FR" dirty="0" err="1"/>
              <a:t>D</a:t>
            </a:r>
            <a:r>
              <a:rPr lang="fr-FR" dirty="0" err="1" smtClean="0"/>
              <a:t>emonstration</a:t>
            </a:r>
            <a:endParaRPr lang="fr-FR" dirty="0"/>
          </a:p>
        </p:txBody>
      </p:sp>
      <p:pic>
        <p:nvPicPr>
          <p:cNvPr id="5" name="Espace réservé du contenu 3" descr="De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6" b="-14006"/>
          <a:stretch>
            <a:fillRect/>
          </a:stretch>
        </p:blipFill>
        <p:spPr>
          <a:xfrm>
            <a:off x="13323" y="1724107"/>
            <a:ext cx="8743409" cy="48085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09052" y="1243263"/>
            <a:ext cx="7242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 triple clusters , online PSA &amp; </a:t>
            </a:r>
            <a:r>
              <a:rPr lang="fr-FR" dirty="0" err="1"/>
              <a:t>tracking</a:t>
            </a:r>
            <a:r>
              <a:rPr lang="fr-FR" dirty="0"/>
              <a:t>,  in-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commissioning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Legnaro</a:t>
            </a:r>
            <a:endParaRPr lang="fr-FR" dirty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52179" y="6387304"/>
            <a:ext cx="85528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AGATA – Advanced </a:t>
            </a:r>
            <a:r>
              <a:rPr lang="fr-FR" sz="1600" i="1" dirty="0" err="1" smtClean="0"/>
              <a:t>GAmma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Tracking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Array</a:t>
            </a:r>
            <a:r>
              <a:rPr lang="fr-FR" sz="1600" i="1" dirty="0" smtClean="0"/>
              <a:t>:  S. </a:t>
            </a:r>
            <a:r>
              <a:rPr lang="fr-FR" sz="1600" i="1" dirty="0" err="1" smtClean="0"/>
              <a:t>Akkoyun</a:t>
            </a:r>
            <a:r>
              <a:rPr lang="fr-FR" sz="1600" i="1" dirty="0" smtClean="0"/>
              <a:t> et al., </a:t>
            </a:r>
            <a:r>
              <a:rPr lang="fr-FR" sz="1600" i="1" dirty="0" err="1" smtClean="0"/>
              <a:t>Nucl</a:t>
            </a:r>
            <a:r>
              <a:rPr lang="fr-FR" sz="1600" i="1" dirty="0" smtClean="0"/>
              <a:t>. </a:t>
            </a:r>
            <a:r>
              <a:rPr lang="fr-FR" sz="1600" i="1" dirty="0" err="1" smtClean="0"/>
              <a:t>Instr</a:t>
            </a:r>
            <a:r>
              <a:rPr lang="fr-FR" sz="1600" i="1" dirty="0" smtClean="0"/>
              <a:t>. </a:t>
            </a:r>
            <a:r>
              <a:rPr lang="fr-FR" sz="1600" i="1" dirty="0" err="1" smtClean="0"/>
              <a:t>Meth</a:t>
            </a:r>
            <a:r>
              <a:rPr lang="fr-FR" sz="1600" i="1" dirty="0" smtClean="0"/>
              <a:t>.  A </a:t>
            </a:r>
            <a:r>
              <a:rPr lang="fr-FR" sz="1600" i="1" dirty="0"/>
              <a:t>668 (2012) 26–58 </a:t>
            </a:r>
          </a:p>
          <a:p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13323" y="6046271"/>
            <a:ext cx="918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Agata </a:t>
            </a:r>
            <a:r>
              <a:rPr lang="fr-FR" dirty="0" err="1" smtClean="0"/>
              <a:t>Technical</a:t>
            </a:r>
            <a:r>
              <a:rPr lang="fr-FR" dirty="0" smtClean="0"/>
              <a:t> </a:t>
            </a:r>
            <a:r>
              <a:rPr lang="fr-FR" dirty="0"/>
              <a:t>Design Report </a:t>
            </a:r>
            <a:r>
              <a:rPr lang="fr-FR" sz="1400" dirty="0"/>
              <a:t>(</a:t>
            </a:r>
            <a:r>
              <a:rPr lang="fr-FR" sz="1400" dirty="0" smtClean="0"/>
              <a:t>2008, http</a:t>
            </a:r>
            <a:r>
              <a:rPr lang="fr-FR" sz="1400" dirty="0"/>
              <a:t>://</a:t>
            </a:r>
            <a:r>
              <a:rPr lang="fr-FR" sz="1400" dirty="0" err="1"/>
              <a:t>npg.dl.ac.uk</a:t>
            </a:r>
            <a:r>
              <a:rPr lang="fr-FR" sz="1400" dirty="0"/>
              <a:t>/</a:t>
            </a:r>
            <a:r>
              <a:rPr lang="fr-FR" sz="1400" dirty="0" err="1"/>
              <a:t>agata_acc</a:t>
            </a:r>
            <a:r>
              <a:rPr lang="fr-FR" sz="1400" dirty="0"/>
              <a:t>/</a:t>
            </a:r>
            <a:r>
              <a:rPr lang="fr-FR" sz="1400" dirty="0" err="1"/>
              <a:t>publications_documentation</a:t>
            </a:r>
            <a:r>
              <a:rPr lang="fr-FR" sz="1400" dirty="0"/>
              <a:t>/</a:t>
            </a:r>
            <a:r>
              <a:rPr lang="fr-FR" sz="1400" dirty="0" err="1" smtClean="0"/>
              <a:t>TDR_EUJRA.pdf</a:t>
            </a:r>
            <a:r>
              <a:rPr lang="fr-FR" sz="1400" dirty="0" smtClean="0"/>
              <a:t>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88886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2268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Construction Phase 1 (2009-2020):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3 to 20 triple clusters</a:t>
            </a:r>
            <a:endParaRPr lang="fr-FR" dirty="0">
              <a:latin typeface="+mn-lt"/>
              <a:cs typeface="Symbol" charset="2"/>
            </a:endParaRPr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270425" y="5863745"/>
            <a:ext cx="1052508" cy="259337"/>
          </a:xfrm>
        </p:spPr>
        <p:txBody>
          <a:bodyPr/>
          <a:lstStyle/>
          <a:p>
            <a:fld id="{CFD7E92B-E236-47E9-A993-4A351EDBFB58}" type="slidenum">
              <a:rPr lang="fr-FR" smtClean="0"/>
              <a:t>5</a:t>
            </a:fld>
            <a:endParaRPr lang="fr-FR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0" y="3779385"/>
            <a:ext cx="2376263" cy="1999527"/>
          </a:xfrm>
          <a:prstGeom prst="rect">
            <a:avLst/>
          </a:prstGeom>
        </p:spPr>
      </p:pic>
      <p:sp>
        <p:nvSpPr>
          <p:cNvPr id="8" name="Figura a mano libera 3"/>
          <p:cNvSpPr/>
          <p:nvPr/>
        </p:nvSpPr>
        <p:spPr>
          <a:xfrm>
            <a:off x="101586" y="5848649"/>
            <a:ext cx="3185033" cy="531428"/>
          </a:xfrm>
          <a:custGeom>
            <a:avLst/>
            <a:gdLst>
              <a:gd name="connsiteX0" fmla="*/ 0 w 3185033"/>
              <a:gd name="connsiteY0" fmla="*/ 0 h 748207"/>
              <a:gd name="connsiteX1" fmla="*/ 2810930 w 3185033"/>
              <a:gd name="connsiteY1" fmla="*/ 0 h 748207"/>
              <a:gd name="connsiteX2" fmla="*/ 3185033 w 3185033"/>
              <a:gd name="connsiteY2" fmla="*/ 374104 h 748207"/>
              <a:gd name="connsiteX3" fmla="*/ 2810930 w 3185033"/>
              <a:gd name="connsiteY3" fmla="*/ 748207 h 748207"/>
              <a:gd name="connsiteX4" fmla="*/ 0 w 3185033"/>
              <a:gd name="connsiteY4" fmla="*/ 748207 h 748207"/>
              <a:gd name="connsiteX5" fmla="*/ 374104 w 3185033"/>
              <a:gd name="connsiteY5" fmla="*/ 374104 h 748207"/>
              <a:gd name="connsiteX6" fmla="*/ 0 w 3185033"/>
              <a:gd name="connsiteY6" fmla="*/ 0 h 7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5033" h="748207">
                <a:moveTo>
                  <a:pt x="0" y="0"/>
                </a:moveTo>
                <a:lnTo>
                  <a:pt x="2810930" y="0"/>
                </a:lnTo>
                <a:lnTo>
                  <a:pt x="3185033" y="374104"/>
                </a:lnTo>
                <a:lnTo>
                  <a:pt x="2810930" y="748207"/>
                </a:lnTo>
                <a:lnTo>
                  <a:pt x="0" y="748207"/>
                </a:lnTo>
                <a:lnTo>
                  <a:pt x="374104" y="374104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4117" tIns="33338" rIns="407441" bIns="3333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b="1" kern="1200" dirty="0" err="1" smtClean="0">
                <a:solidFill>
                  <a:srgbClr val="000000"/>
                </a:solidFill>
              </a:rPr>
              <a:t>LNL</a:t>
            </a:r>
            <a:r>
              <a:rPr lang="en-US" sz="2500" b="1" kern="1200" dirty="0" smtClean="0">
                <a:solidFill>
                  <a:srgbClr val="000000"/>
                </a:solidFill>
              </a:rPr>
              <a:t> 2010-2011</a:t>
            </a:r>
            <a:endParaRPr lang="en-US" sz="2500" kern="1200" dirty="0">
              <a:solidFill>
                <a:srgbClr val="000000"/>
              </a:solidFill>
            </a:endParaRPr>
          </a:p>
        </p:txBody>
      </p:sp>
      <p:sp>
        <p:nvSpPr>
          <p:cNvPr id="9" name="Figura a mano libera 4"/>
          <p:cNvSpPr/>
          <p:nvPr/>
        </p:nvSpPr>
        <p:spPr>
          <a:xfrm>
            <a:off x="2968115" y="5848649"/>
            <a:ext cx="3185033" cy="531428"/>
          </a:xfrm>
          <a:custGeom>
            <a:avLst/>
            <a:gdLst>
              <a:gd name="connsiteX0" fmla="*/ 0 w 3185033"/>
              <a:gd name="connsiteY0" fmla="*/ 0 h 748207"/>
              <a:gd name="connsiteX1" fmla="*/ 2810930 w 3185033"/>
              <a:gd name="connsiteY1" fmla="*/ 0 h 748207"/>
              <a:gd name="connsiteX2" fmla="*/ 3185033 w 3185033"/>
              <a:gd name="connsiteY2" fmla="*/ 374104 h 748207"/>
              <a:gd name="connsiteX3" fmla="*/ 2810930 w 3185033"/>
              <a:gd name="connsiteY3" fmla="*/ 748207 h 748207"/>
              <a:gd name="connsiteX4" fmla="*/ 0 w 3185033"/>
              <a:gd name="connsiteY4" fmla="*/ 748207 h 748207"/>
              <a:gd name="connsiteX5" fmla="*/ 374104 w 3185033"/>
              <a:gd name="connsiteY5" fmla="*/ 374104 h 748207"/>
              <a:gd name="connsiteX6" fmla="*/ 0 w 3185033"/>
              <a:gd name="connsiteY6" fmla="*/ 0 h 7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5033" h="748207">
                <a:moveTo>
                  <a:pt x="0" y="0"/>
                </a:moveTo>
                <a:lnTo>
                  <a:pt x="2810930" y="0"/>
                </a:lnTo>
                <a:lnTo>
                  <a:pt x="3185033" y="374104"/>
                </a:lnTo>
                <a:lnTo>
                  <a:pt x="2810930" y="748207"/>
                </a:lnTo>
                <a:lnTo>
                  <a:pt x="0" y="748207"/>
                </a:lnTo>
                <a:lnTo>
                  <a:pt x="374104" y="374104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4117" tIns="33338" rIns="407441" bIns="3333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b="1" kern="1200" dirty="0" err="1" smtClean="0">
                <a:solidFill>
                  <a:schemeClr val="tx1"/>
                </a:solidFill>
              </a:rPr>
              <a:t>GSI</a:t>
            </a:r>
            <a:r>
              <a:rPr lang="en-US" sz="2500" b="1" kern="1200" dirty="0" smtClean="0">
                <a:solidFill>
                  <a:schemeClr val="tx1"/>
                </a:solidFill>
              </a:rPr>
              <a:t> 2012-2014</a:t>
            </a:r>
            <a:endParaRPr lang="en-US" sz="2500" kern="1200" dirty="0">
              <a:solidFill>
                <a:schemeClr val="tx1"/>
              </a:solidFill>
            </a:endParaRPr>
          </a:p>
        </p:txBody>
      </p:sp>
      <p:sp>
        <p:nvSpPr>
          <p:cNvPr id="10" name="Figura a mano libera 5"/>
          <p:cNvSpPr/>
          <p:nvPr/>
        </p:nvSpPr>
        <p:spPr>
          <a:xfrm>
            <a:off x="5830433" y="5856154"/>
            <a:ext cx="3185033" cy="531428"/>
          </a:xfrm>
          <a:custGeom>
            <a:avLst/>
            <a:gdLst>
              <a:gd name="connsiteX0" fmla="*/ 0 w 3185033"/>
              <a:gd name="connsiteY0" fmla="*/ 0 h 748207"/>
              <a:gd name="connsiteX1" fmla="*/ 2810930 w 3185033"/>
              <a:gd name="connsiteY1" fmla="*/ 0 h 748207"/>
              <a:gd name="connsiteX2" fmla="*/ 3185033 w 3185033"/>
              <a:gd name="connsiteY2" fmla="*/ 374104 h 748207"/>
              <a:gd name="connsiteX3" fmla="*/ 2810930 w 3185033"/>
              <a:gd name="connsiteY3" fmla="*/ 748207 h 748207"/>
              <a:gd name="connsiteX4" fmla="*/ 0 w 3185033"/>
              <a:gd name="connsiteY4" fmla="*/ 748207 h 748207"/>
              <a:gd name="connsiteX5" fmla="*/ 374104 w 3185033"/>
              <a:gd name="connsiteY5" fmla="*/ 374104 h 748207"/>
              <a:gd name="connsiteX6" fmla="*/ 0 w 3185033"/>
              <a:gd name="connsiteY6" fmla="*/ 0 h 7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5033" h="748207">
                <a:moveTo>
                  <a:pt x="0" y="0"/>
                </a:moveTo>
                <a:lnTo>
                  <a:pt x="2810930" y="0"/>
                </a:lnTo>
                <a:lnTo>
                  <a:pt x="3185033" y="374104"/>
                </a:lnTo>
                <a:lnTo>
                  <a:pt x="2810930" y="748207"/>
                </a:lnTo>
                <a:lnTo>
                  <a:pt x="0" y="748207"/>
                </a:lnTo>
                <a:lnTo>
                  <a:pt x="374104" y="37410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4117" tIns="33338" rIns="407441" bIns="3333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b="1" kern="1200" dirty="0" smtClean="0">
                <a:solidFill>
                  <a:schemeClr val="tx1"/>
                </a:solidFill>
              </a:rPr>
              <a:t>GANIL 2015-2021</a:t>
            </a:r>
            <a:endParaRPr lang="en-US" sz="2500" kern="1200" dirty="0">
              <a:solidFill>
                <a:schemeClr val="tx1"/>
              </a:solidFill>
            </a:endParaRPr>
          </a:p>
        </p:txBody>
      </p:sp>
      <p:sp>
        <p:nvSpPr>
          <p:cNvPr id="11" name="CasellaDiTesto 15"/>
          <p:cNvSpPr txBox="1"/>
          <p:nvPr/>
        </p:nvSpPr>
        <p:spPr>
          <a:xfrm>
            <a:off x="143853" y="2737536"/>
            <a:ext cx="3396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LNL</a:t>
            </a:r>
            <a:endParaRPr lang="en-GB" sz="2000" dirty="0" smtClean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en-GB" sz="2000" dirty="0" smtClean="0">
                <a:latin typeface="Gisha" panose="020B0502040204020203" pitchFamily="34" charset="-79"/>
                <a:cs typeface="Gisha" panose="020B0502040204020203" pitchFamily="34" charset="-79"/>
              </a:rPr>
              <a:t>Coupled to the magnetic spectrometer PRISMA</a:t>
            </a:r>
            <a:endParaRPr lang="en-GB" sz="2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2" name="CasellaDiTesto 16"/>
          <p:cNvSpPr txBox="1"/>
          <p:nvPr/>
        </p:nvSpPr>
        <p:spPr>
          <a:xfrm>
            <a:off x="3053763" y="2391105"/>
            <a:ext cx="2931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Gisha" panose="020B0502040204020203" pitchFamily="34" charset="-79"/>
                <a:cs typeface="Gisha" panose="020B0502040204020203" pitchFamily="34" charset="-79"/>
              </a:rPr>
              <a:t>GSI</a:t>
            </a:r>
            <a:r>
              <a:rPr lang="en-GB" sz="2400" b="1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GB" sz="2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</a:p>
          <a:p>
            <a:r>
              <a:rPr lang="en-GB" sz="2000" dirty="0" smtClean="0">
                <a:latin typeface="Gisha" panose="020B0502040204020203" pitchFamily="34" charset="-79"/>
                <a:cs typeface="Gisha" panose="020B0502040204020203" pitchFamily="34" charset="-79"/>
              </a:rPr>
              <a:t>Fast radioactive beams coupled to </a:t>
            </a:r>
            <a:r>
              <a:rPr lang="en-GB" sz="2000" dirty="0" err="1" smtClean="0">
                <a:latin typeface="Gisha" panose="020B0502040204020203" pitchFamily="34" charset="-79"/>
                <a:cs typeface="Gisha" panose="020B0502040204020203" pitchFamily="34" charset="-79"/>
              </a:rPr>
              <a:t>Lycca</a:t>
            </a:r>
            <a:endParaRPr lang="en-GB" sz="20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3" name="CasellaDiTesto 17"/>
          <p:cNvSpPr txBox="1"/>
          <p:nvPr/>
        </p:nvSpPr>
        <p:spPr>
          <a:xfrm>
            <a:off x="5985052" y="1498992"/>
            <a:ext cx="30304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Gisha" panose="020B0502040204020203" pitchFamily="34" charset="-79"/>
                <a:cs typeface="Gisha" panose="020B0502040204020203" pitchFamily="34" charset="-79"/>
              </a:rPr>
              <a:t>GANIL</a:t>
            </a:r>
            <a:endParaRPr lang="en-GB" sz="2400" b="1" dirty="0" smtClean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en-GB" dirty="0" smtClean="0">
                <a:latin typeface="Gisha" panose="020B0502040204020203" pitchFamily="34" charset="-79"/>
                <a:cs typeface="Gisha" panose="020B0502040204020203" pitchFamily="34" charset="-79"/>
              </a:rPr>
              <a:t>Coupled to </a:t>
            </a:r>
            <a:r>
              <a:rPr lang="en-GB" dirty="0" err="1" smtClean="0">
                <a:latin typeface="Gisha" panose="020B0502040204020203" pitchFamily="34" charset="-79"/>
                <a:cs typeface="Gisha" panose="020B0502040204020203" pitchFamily="34" charset="-79"/>
              </a:rPr>
              <a:t>VAMOS</a:t>
            </a:r>
            <a:r>
              <a:rPr lang="en-GB" dirty="0" smtClean="0">
                <a:latin typeface="Gisha" panose="020B0502040204020203" pitchFamily="34" charset="-79"/>
                <a:cs typeface="Gisha" panose="020B0502040204020203" pitchFamily="34" charset="-79"/>
              </a:rPr>
              <a:t>, </a:t>
            </a:r>
          </a:p>
          <a:p>
            <a:r>
              <a:rPr lang="en-GB" dirty="0" smtClean="0">
                <a:latin typeface="Gisha" panose="020B0502040204020203" pitchFamily="34" charset="-79"/>
                <a:cs typeface="Gisha" panose="020B0502040204020203" pitchFamily="34" charset="-79"/>
              </a:rPr>
              <a:t>NEDA/N-Wall, DIAMANT, FATIMA, PARIS, MUGAST</a:t>
            </a:r>
            <a:endParaRPr lang="en-GB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73443" y="243892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15 detectors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066459" y="212860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22 detectors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020505" y="1229666"/>
            <a:ext cx="3123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45 detectors</a:t>
            </a:r>
            <a:endParaRPr lang="fr-FR" dirty="0"/>
          </a:p>
        </p:txBody>
      </p:sp>
      <p:pic>
        <p:nvPicPr>
          <p:cNvPr id="17" name="Image 16" descr="AGATA_GS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14" y="3459101"/>
            <a:ext cx="2650591" cy="2319811"/>
          </a:xfrm>
          <a:prstGeom prst="rect">
            <a:avLst/>
          </a:prstGeom>
        </p:spPr>
      </p:pic>
      <p:pic>
        <p:nvPicPr>
          <p:cNvPr id="18" name="Image 17" descr="AGAT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986" y="2782596"/>
            <a:ext cx="2950339" cy="300671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2358" y="6432926"/>
            <a:ext cx="828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~60 </a:t>
            </a:r>
            <a:r>
              <a:rPr lang="fr-FR" sz="2000" dirty="0" err="1" smtClean="0"/>
              <a:t>weeks</a:t>
            </a:r>
            <a:r>
              <a:rPr lang="fr-FR" sz="2000" dirty="0" smtClean="0"/>
              <a:t> of </a:t>
            </a:r>
            <a:r>
              <a:rPr lang="fr-FR" sz="2000" dirty="0" err="1" smtClean="0"/>
              <a:t>beam</a:t>
            </a:r>
            <a:r>
              <a:rPr lang="fr-FR" sz="2000" dirty="0" smtClean="0"/>
              <a:t> on </a:t>
            </a:r>
            <a:r>
              <a:rPr lang="fr-FR" sz="2000" dirty="0" err="1" smtClean="0"/>
              <a:t>target</a:t>
            </a:r>
            <a:r>
              <a:rPr lang="fr-FR" sz="2000" dirty="0" smtClean="0"/>
              <a:t>, 57 </a:t>
            </a:r>
            <a:r>
              <a:rPr lang="fr-FR" sz="2000" dirty="0" err="1" smtClean="0"/>
              <a:t>scientific</a:t>
            </a:r>
            <a:r>
              <a:rPr lang="fr-FR" sz="2000" dirty="0" smtClean="0"/>
              <a:t> and 40 </a:t>
            </a:r>
            <a:r>
              <a:rPr lang="fr-FR" sz="2000" dirty="0" err="1" smtClean="0"/>
              <a:t>technical</a:t>
            </a:r>
            <a:r>
              <a:rPr lang="fr-FR" sz="2000" dirty="0" smtClean="0"/>
              <a:t> </a:t>
            </a:r>
            <a:r>
              <a:rPr lang="fr-FR" sz="2000" dirty="0" err="1" smtClean="0"/>
              <a:t>papers</a:t>
            </a:r>
            <a:r>
              <a:rPr lang="fr-FR" sz="2000" dirty="0" smtClean="0"/>
              <a:t> </a:t>
            </a:r>
            <a:r>
              <a:rPr lang="fr-FR" sz="2000" dirty="0" err="1" smtClean="0"/>
              <a:t>since</a:t>
            </a:r>
            <a:r>
              <a:rPr lang="fr-FR" sz="2000" dirty="0" smtClean="0"/>
              <a:t> 2010</a:t>
            </a:r>
            <a:endParaRPr lang="fr-FR" sz="2000" dirty="0"/>
          </a:p>
        </p:txBody>
      </p:sp>
      <p:pic>
        <p:nvPicPr>
          <p:cNvPr id="3" name="Image 2" descr="arton28-64a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58" y="1069186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8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/>
      <p:bldP spid="13" grpId="0"/>
      <p:bldP spid="15" grpId="0"/>
      <p:bldP spid="1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822" y="-166240"/>
            <a:ext cx="8901178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Phase 2 : </a:t>
            </a:r>
            <a:r>
              <a:rPr lang="fr-FR" dirty="0" err="1" smtClean="0"/>
              <a:t>from</a:t>
            </a:r>
            <a:r>
              <a:rPr lang="fr-FR" dirty="0" smtClean="0"/>
              <a:t> 20 to 60 triple clusters</a:t>
            </a:r>
            <a:endParaRPr lang="fr-FR" dirty="0"/>
          </a:p>
        </p:txBody>
      </p:sp>
      <p:grpSp>
        <p:nvGrpSpPr>
          <p:cNvPr id="12" name="Grouper 11"/>
          <p:cNvGrpSpPr/>
          <p:nvPr/>
        </p:nvGrpSpPr>
        <p:grpSpPr>
          <a:xfrm>
            <a:off x="2692144" y="1165226"/>
            <a:ext cx="4363498" cy="5617453"/>
            <a:chOff x="2692144" y="1165226"/>
            <a:chExt cx="4363498" cy="5617453"/>
          </a:xfrm>
        </p:grpSpPr>
        <p:sp>
          <p:nvSpPr>
            <p:cNvPr id="5" name="Figura a mano libera 4"/>
            <p:cNvSpPr/>
            <p:nvPr/>
          </p:nvSpPr>
          <p:spPr>
            <a:xfrm>
              <a:off x="2968115" y="6034472"/>
              <a:ext cx="3185033" cy="748207"/>
            </a:xfrm>
            <a:custGeom>
              <a:avLst/>
              <a:gdLst>
                <a:gd name="connsiteX0" fmla="*/ 0 w 3185033"/>
                <a:gd name="connsiteY0" fmla="*/ 0 h 748207"/>
                <a:gd name="connsiteX1" fmla="*/ 2810930 w 3185033"/>
                <a:gd name="connsiteY1" fmla="*/ 0 h 748207"/>
                <a:gd name="connsiteX2" fmla="*/ 3185033 w 3185033"/>
                <a:gd name="connsiteY2" fmla="*/ 374104 h 748207"/>
                <a:gd name="connsiteX3" fmla="*/ 2810930 w 3185033"/>
                <a:gd name="connsiteY3" fmla="*/ 748207 h 748207"/>
                <a:gd name="connsiteX4" fmla="*/ 0 w 3185033"/>
                <a:gd name="connsiteY4" fmla="*/ 748207 h 748207"/>
                <a:gd name="connsiteX5" fmla="*/ 374104 w 3185033"/>
                <a:gd name="connsiteY5" fmla="*/ 374104 h 748207"/>
                <a:gd name="connsiteX6" fmla="*/ 0 w 3185033"/>
                <a:gd name="connsiteY6" fmla="*/ 0 h 74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5033" h="748207">
                  <a:moveTo>
                    <a:pt x="0" y="0"/>
                  </a:moveTo>
                  <a:lnTo>
                    <a:pt x="2810930" y="0"/>
                  </a:lnTo>
                  <a:lnTo>
                    <a:pt x="3185033" y="374104"/>
                  </a:lnTo>
                  <a:lnTo>
                    <a:pt x="2810930" y="748207"/>
                  </a:lnTo>
                  <a:lnTo>
                    <a:pt x="0" y="748207"/>
                  </a:lnTo>
                  <a:lnTo>
                    <a:pt x="374104" y="374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4117" tIns="33338" rIns="407441" bIns="33338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chemeClr val="tx1"/>
                  </a:solidFill>
                </a:rPr>
                <a:t>FAIR/ISOLDE</a:t>
              </a:r>
              <a:r>
                <a:rPr lang="en-US" sz="2400" b="1" kern="1200" dirty="0" smtClean="0">
                  <a:solidFill>
                    <a:schemeClr val="tx1"/>
                  </a:solidFill>
                </a:rPr>
                <a:t> 2026-2028 ?</a:t>
              </a:r>
              <a:endParaRPr lang="en-US" sz="2400" kern="1200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er 7"/>
            <p:cNvGrpSpPr/>
            <p:nvPr/>
          </p:nvGrpSpPr>
          <p:grpSpPr>
            <a:xfrm>
              <a:off x="3740150" y="1165226"/>
              <a:ext cx="3315492" cy="4213227"/>
              <a:chOff x="3740150" y="1165226"/>
              <a:chExt cx="3315492" cy="4213227"/>
            </a:xfrm>
          </p:grpSpPr>
          <p:grpSp>
            <p:nvGrpSpPr>
              <p:cNvPr id="13" name="Group 5"/>
              <p:cNvGrpSpPr>
                <a:grpSpLocks/>
              </p:cNvGrpSpPr>
              <p:nvPr/>
            </p:nvGrpSpPr>
            <p:grpSpPr bwMode="auto">
              <a:xfrm>
                <a:off x="3740150" y="1165226"/>
                <a:ext cx="2114550" cy="4186238"/>
                <a:chOff x="228" y="1021"/>
                <a:chExt cx="1332" cy="2637"/>
              </a:xfrm>
            </p:grpSpPr>
            <p:pic>
              <p:nvPicPr>
                <p:cNvPr id="15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83" t="10976" r="7816" b="7317"/>
                <a:stretch>
                  <a:fillRect/>
                </a:stretch>
              </p:blipFill>
              <p:spPr bwMode="auto">
                <a:xfrm>
                  <a:off x="228" y="1021"/>
                  <a:ext cx="1332" cy="13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" name="Picture 7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21" t="14444" r="8620" b="8888"/>
                <a:stretch>
                  <a:fillRect/>
                </a:stretch>
              </p:blipFill>
              <p:spPr bwMode="auto">
                <a:xfrm>
                  <a:off x="232" y="2385"/>
                  <a:ext cx="1328" cy="12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7" name="Text Box 13"/>
              <p:cNvSpPr txBox="1">
                <a:spLocks noChangeArrowheads="1"/>
              </p:cNvSpPr>
              <p:nvPr/>
            </p:nvSpPr>
            <p:spPr bwMode="auto">
              <a:xfrm>
                <a:off x="4236242" y="4799015"/>
                <a:ext cx="2819400" cy="579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32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3</a:t>
                </a:r>
                <a:r>
                  <a:rPr lang="en-US" sz="32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</a:rPr>
                  <a:t></a:t>
                </a:r>
                <a:endParaRPr lang="en-US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</p:grpSp>
        <p:sp>
          <p:nvSpPr>
            <p:cNvPr id="26" name="ZoneTexte 25"/>
            <p:cNvSpPr txBox="1"/>
            <p:nvPr/>
          </p:nvSpPr>
          <p:spPr>
            <a:xfrm>
              <a:off x="2984500" y="5343529"/>
              <a:ext cx="360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Radioactive ion </a:t>
              </a:r>
              <a:r>
                <a:rPr lang="fr-FR" dirty="0" err="1"/>
                <a:t>b</a:t>
              </a:r>
              <a:r>
                <a:rPr lang="fr-FR" dirty="0" err="1" smtClean="0"/>
                <a:t>eams</a:t>
              </a:r>
              <a:r>
                <a:rPr lang="fr-FR" dirty="0" smtClean="0"/>
                <a:t> </a:t>
              </a:r>
            </a:p>
            <a:p>
              <a:pPr algn="ctr"/>
              <a:r>
                <a:rPr lang="fr-FR" dirty="0" smtClean="0"/>
                <a:t>(projectile fragmentation &amp; fission)</a:t>
              </a:r>
              <a:endParaRPr lang="fr-FR" dirty="0"/>
            </a:p>
          </p:txBody>
        </p:sp>
        <p:sp>
          <p:nvSpPr>
            <p:cNvPr id="30" name="Flèche droite rayée 29"/>
            <p:cNvSpPr/>
            <p:nvPr/>
          </p:nvSpPr>
          <p:spPr>
            <a:xfrm>
              <a:off x="2692144" y="3095626"/>
              <a:ext cx="805941" cy="469900"/>
            </a:xfrm>
            <a:prstGeom prst="stripedRightArrow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FFFF"/>
                </a:gs>
                <a:gs pos="50000">
                  <a:srgbClr val="FFCC66"/>
                </a:gs>
              </a:gsLst>
              <a:lin ang="0" scaled="1"/>
              <a:tileRect/>
            </a:gra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5830433" y="1196976"/>
            <a:ext cx="4342267" cy="5580508"/>
            <a:chOff x="5830433" y="1196976"/>
            <a:chExt cx="4342267" cy="5580508"/>
          </a:xfrm>
        </p:grpSpPr>
        <p:sp>
          <p:nvSpPr>
            <p:cNvPr id="6" name="Figura a mano libera 5"/>
            <p:cNvSpPr/>
            <p:nvPr/>
          </p:nvSpPr>
          <p:spPr>
            <a:xfrm>
              <a:off x="5830433" y="6029277"/>
              <a:ext cx="3185033" cy="748207"/>
            </a:xfrm>
            <a:custGeom>
              <a:avLst/>
              <a:gdLst>
                <a:gd name="connsiteX0" fmla="*/ 0 w 3185033"/>
                <a:gd name="connsiteY0" fmla="*/ 0 h 748207"/>
                <a:gd name="connsiteX1" fmla="*/ 2810930 w 3185033"/>
                <a:gd name="connsiteY1" fmla="*/ 0 h 748207"/>
                <a:gd name="connsiteX2" fmla="*/ 3185033 w 3185033"/>
                <a:gd name="connsiteY2" fmla="*/ 374104 h 748207"/>
                <a:gd name="connsiteX3" fmla="*/ 2810930 w 3185033"/>
                <a:gd name="connsiteY3" fmla="*/ 748207 h 748207"/>
                <a:gd name="connsiteX4" fmla="*/ 0 w 3185033"/>
                <a:gd name="connsiteY4" fmla="*/ 748207 h 748207"/>
                <a:gd name="connsiteX5" fmla="*/ 374104 w 3185033"/>
                <a:gd name="connsiteY5" fmla="*/ 374104 h 748207"/>
                <a:gd name="connsiteX6" fmla="*/ 0 w 3185033"/>
                <a:gd name="connsiteY6" fmla="*/ 0 h 74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5033" h="748207">
                  <a:moveTo>
                    <a:pt x="0" y="0"/>
                  </a:moveTo>
                  <a:lnTo>
                    <a:pt x="2810930" y="0"/>
                  </a:lnTo>
                  <a:lnTo>
                    <a:pt x="3185033" y="374104"/>
                  </a:lnTo>
                  <a:lnTo>
                    <a:pt x="2810930" y="748207"/>
                  </a:lnTo>
                  <a:lnTo>
                    <a:pt x="0" y="748207"/>
                  </a:lnTo>
                  <a:lnTo>
                    <a:pt x="374104" y="374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4117" tIns="33338" rIns="407441" bIns="33338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chemeClr val="tx1"/>
                  </a:solidFill>
                </a:rPr>
                <a:t>JYFL/GANIL</a:t>
              </a:r>
              <a:r>
                <a:rPr lang="en-US" sz="2400" b="1" kern="1200" dirty="0" smtClean="0">
                  <a:solidFill>
                    <a:schemeClr val="tx1"/>
                  </a:solidFill>
                </a:rPr>
                <a:t> 2029-2030 ?</a:t>
              </a:r>
              <a:endParaRPr lang="en-US" sz="2400" kern="12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er 9"/>
            <p:cNvGrpSpPr/>
            <p:nvPr/>
          </p:nvGrpSpPr>
          <p:grpSpPr>
            <a:xfrm>
              <a:off x="6894564" y="1196976"/>
              <a:ext cx="3278136" cy="4270377"/>
              <a:chOff x="6894564" y="1196976"/>
              <a:chExt cx="3278136" cy="4270377"/>
            </a:xfrm>
          </p:grpSpPr>
          <p:grpSp>
            <p:nvGrpSpPr>
              <p:cNvPr id="19" name="Group 3"/>
              <p:cNvGrpSpPr>
                <a:grpSpLocks/>
              </p:cNvGrpSpPr>
              <p:nvPr/>
            </p:nvGrpSpPr>
            <p:grpSpPr bwMode="auto">
              <a:xfrm>
                <a:off x="6894564" y="1196976"/>
                <a:ext cx="2108200" cy="4191000"/>
                <a:chOff x="4343" y="779"/>
                <a:chExt cx="1328" cy="2640"/>
              </a:xfrm>
            </p:grpSpPr>
            <p:pic>
              <p:nvPicPr>
                <p:cNvPr id="22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21" t="12778" r="8621" b="8888"/>
                <a:stretch>
                  <a:fillRect/>
                </a:stretch>
              </p:blipFill>
              <p:spPr bwMode="auto">
                <a:xfrm>
                  <a:off x="4343" y="2119"/>
                  <a:ext cx="1328" cy="13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1" name="Picture 4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63" t="13414" r="9096" b="8537"/>
                <a:stretch>
                  <a:fillRect/>
                </a:stretch>
              </p:blipFill>
              <p:spPr bwMode="auto">
                <a:xfrm>
                  <a:off x="4343" y="779"/>
                  <a:ext cx="1328" cy="13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3" name="Text Box 13"/>
              <p:cNvSpPr txBox="1">
                <a:spLocks noChangeArrowheads="1"/>
              </p:cNvSpPr>
              <p:nvPr/>
            </p:nvSpPr>
            <p:spPr bwMode="auto">
              <a:xfrm>
                <a:off x="7353300" y="4887915"/>
                <a:ext cx="2819400" cy="579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32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4</a:t>
                </a:r>
                <a:r>
                  <a:rPr lang="en-US" sz="32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</a:rPr>
                  <a:t></a:t>
                </a:r>
                <a:endParaRPr lang="en-US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</p:grpSp>
        <p:sp>
          <p:nvSpPr>
            <p:cNvPr id="27" name="ZoneTexte 26"/>
            <p:cNvSpPr txBox="1"/>
            <p:nvPr/>
          </p:nvSpPr>
          <p:spPr>
            <a:xfrm>
              <a:off x="6729464" y="5349029"/>
              <a:ext cx="2414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Stable </a:t>
              </a:r>
              <a:r>
                <a:rPr lang="fr-FR" dirty="0" err="1" smtClean="0"/>
                <a:t>beams</a:t>
              </a:r>
              <a:r>
                <a:rPr lang="fr-FR" dirty="0"/>
                <a:t> &amp; </a:t>
              </a:r>
              <a:r>
                <a:rPr lang="fr-FR" dirty="0" err="1"/>
                <a:t>accelerated</a:t>
              </a:r>
              <a:r>
                <a:rPr lang="fr-FR" dirty="0"/>
                <a:t> ISOL </a:t>
              </a:r>
              <a:r>
                <a:rPr lang="fr-FR" dirty="0" err="1"/>
                <a:t>beams</a:t>
              </a:r>
              <a:endParaRPr lang="fr-FR" dirty="0"/>
            </a:p>
          </p:txBody>
        </p:sp>
        <p:sp>
          <p:nvSpPr>
            <p:cNvPr id="31" name="Flèche droite rayée 30"/>
            <p:cNvSpPr/>
            <p:nvPr/>
          </p:nvSpPr>
          <p:spPr>
            <a:xfrm>
              <a:off x="6141485" y="3092450"/>
              <a:ext cx="587979" cy="469900"/>
            </a:xfrm>
            <a:prstGeom prst="stripedRightArrow">
              <a:avLst/>
            </a:prstGeom>
            <a:gradFill flip="none" rotWithShape="1">
              <a:gsLst>
                <a:gs pos="0">
                  <a:srgbClr val="FFCC66"/>
                </a:gs>
                <a:gs pos="100000">
                  <a:srgbClr val="FFFFFF"/>
                </a:gs>
                <a:gs pos="50000">
                  <a:srgbClr val="FF0000"/>
                </a:gs>
              </a:gsLst>
              <a:lin ang="0" scaled="1"/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101586" y="1196976"/>
            <a:ext cx="3185033" cy="5585703"/>
            <a:chOff x="101586" y="1196976"/>
            <a:chExt cx="3185033" cy="5585703"/>
          </a:xfrm>
        </p:grpSpPr>
        <p:sp>
          <p:nvSpPr>
            <p:cNvPr id="4" name="Figura a mano libera 3"/>
            <p:cNvSpPr/>
            <p:nvPr/>
          </p:nvSpPr>
          <p:spPr>
            <a:xfrm>
              <a:off x="101586" y="6034472"/>
              <a:ext cx="3185033" cy="748207"/>
            </a:xfrm>
            <a:custGeom>
              <a:avLst/>
              <a:gdLst>
                <a:gd name="connsiteX0" fmla="*/ 0 w 3185033"/>
                <a:gd name="connsiteY0" fmla="*/ 0 h 748207"/>
                <a:gd name="connsiteX1" fmla="*/ 2810930 w 3185033"/>
                <a:gd name="connsiteY1" fmla="*/ 0 h 748207"/>
                <a:gd name="connsiteX2" fmla="*/ 3185033 w 3185033"/>
                <a:gd name="connsiteY2" fmla="*/ 374104 h 748207"/>
                <a:gd name="connsiteX3" fmla="*/ 2810930 w 3185033"/>
                <a:gd name="connsiteY3" fmla="*/ 748207 h 748207"/>
                <a:gd name="connsiteX4" fmla="*/ 0 w 3185033"/>
                <a:gd name="connsiteY4" fmla="*/ 748207 h 748207"/>
                <a:gd name="connsiteX5" fmla="*/ 374104 w 3185033"/>
                <a:gd name="connsiteY5" fmla="*/ 374104 h 748207"/>
                <a:gd name="connsiteX6" fmla="*/ 0 w 3185033"/>
                <a:gd name="connsiteY6" fmla="*/ 0 h 74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5033" h="748207">
                  <a:moveTo>
                    <a:pt x="0" y="0"/>
                  </a:moveTo>
                  <a:lnTo>
                    <a:pt x="2810930" y="0"/>
                  </a:lnTo>
                  <a:lnTo>
                    <a:pt x="3185033" y="374104"/>
                  </a:lnTo>
                  <a:lnTo>
                    <a:pt x="2810930" y="748207"/>
                  </a:lnTo>
                  <a:lnTo>
                    <a:pt x="0" y="748207"/>
                  </a:lnTo>
                  <a:lnTo>
                    <a:pt x="374104" y="374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4117" tIns="33338" rIns="407441" bIns="33338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b="1" kern="1200" dirty="0" smtClean="0">
                  <a:solidFill>
                    <a:srgbClr val="000000"/>
                  </a:solidFill>
                </a:rPr>
                <a:t>LNL 2022-</a:t>
              </a:r>
              <a:r>
                <a:rPr lang="en-US" sz="2400" b="1" kern="1200" dirty="0" smtClean="0">
                  <a:solidFill>
                    <a:srgbClr val="000000"/>
                  </a:solidFill>
                </a:rPr>
                <a:t>2025</a:t>
              </a:r>
              <a:endParaRPr lang="en-US" sz="2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10627" y="5378453"/>
              <a:ext cx="25087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Stable </a:t>
              </a:r>
              <a:r>
                <a:rPr lang="fr-FR" dirty="0" err="1" smtClean="0"/>
                <a:t>beams</a:t>
              </a:r>
              <a:r>
                <a:rPr lang="fr-FR" dirty="0" smtClean="0"/>
                <a:t> &amp; </a:t>
              </a:r>
              <a:r>
                <a:rPr lang="fr-FR" dirty="0" err="1" smtClean="0"/>
                <a:t>accelerated</a:t>
              </a:r>
              <a:r>
                <a:rPr lang="fr-FR" dirty="0" smtClean="0"/>
                <a:t> ISOL </a:t>
              </a:r>
              <a:r>
                <a:rPr lang="fr-FR" dirty="0" err="1" smtClean="0"/>
                <a:t>beams</a:t>
              </a:r>
              <a:endParaRPr lang="fr-FR" dirty="0"/>
            </a:p>
          </p:txBody>
        </p:sp>
        <p:grpSp>
          <p:nvGrpSpPr>
            <p:cNvPr id="7" name="Grouper 6"/>
            <p:cNvGrpSpPr/>
            <p:nvPr/>
          </p:nvGrpSpPr>
          <p:grpSpPr>
            <a:xfrm>
              <a:off x="349100" y="1196976"/>
              <a:ext cx="2632362" cy="4226136"/>
              <a:chOff x="349100" y="1196976"/>
              <a:chExt cx="2632362" cy="4226136"/>
            </a:xfrm>
          </p:grpSpPr>
          <p:pic>
            <p:nvPicPr>
              <p:cNvPr id="18" name="Image 17" descr="2pi_1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440" y="3298376"/>
                <a:ext cx="2148214" cy="2124736"/>
              </a:xfrm>
              <a:prstGeom prst="rect">
                <a:avLst/>
              </a:prstGeom>
            </p:spPr>
          </p:pic>
          <p:sp>
            <p:nvSpPr>
              <p:cNvPr id="9" name="Text Box 13"/>
              <p:cNvSpPr txBox="1">
                <a:spLocks noChangeArrowheads="1"/>
              </p:cNvSpPr>
              <p:nvPr/>
            </p:nvSpPr>
            <p:spPr bwMode="auto">
              <a:xfrm>
                <a:off x="815858" y="4810469"/>
                <a:ext cx="2165604" cy="579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32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</a:t>
                </a:r>
                <a:r>
                  <a:rPr lang="en-US" sz="32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</a:rPr>
                  <a:t></a:t>
                </a:r>
                <a:endParaRPr lang="en-US" sz="3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pic>
            <p:nvPicPr>
              <p:cNvPr id="14" name="Image 13" descr="2pi_2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00" y="1196976"/>
                <a:ext cx="2160554" cy="2070060"/>
              </a:xfrm>
              <a:prstGeom prst="rect">
                <a:avLst/>
              </a:prstGeom>
            </p:spPr>
          </p:pic>
        </p:grpSp>
      </p:grpSp>
      <p:sp>
        <p:nvSpPr>
          <p:cNvPr id="11" name="ZoneTexte 10"/>
          <p:cNvSpPr txBox="1"/>
          <p:nvPr/>
        </p:nvSpPr>
        <p:spPr>
          <a:xfrm>
            <a:off x="74850" y="846880"/>
            <a:ext cx="7019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New </a:t>
            </a:r>
            <a:r>
              <a:rPr lang="fr-FR" dirty="0" err="1" smtClean="0"/>
              <a:t>Technical</a:t>
            </a:r>
            <a:r>
              <a:rPr lang="fr-FR" dirty="0" smtClean="0"/>
              <a:t> Design Report &amp; White Book (</a:t>
            </a:r>
            <a:r>
              <a:rPr lang="fr-FR" dirty="0" err="1" smtClean="0"/>
              <a:t>submitted</a:t>
            </a:r>
            <a:r>
              <a:rPr lang="fr-FR" dirty="0" smtClean="0"/>
              <a:t> to </a:t>
            </a:r>
            <a:r>
              <a:rPr lang="fr-FR" dirty="0" err="1" smtClean="0"/>
              <a:t>Eur</a:t>
            </a:r>
            <a:r>
              <a:rPr lang="fr-FR" dirty="0" smtClean="0"/>
              <a:t>. Phys. J. A)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176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18290"/>
            <a:ext cx="8229600" cy="1143000"/>
          </a:xfrm>
        </p:spPr>
        <p:txBody>
          <a:bodyPr/>
          <a:lstStyle/>
          <a:p>
            <a:r>
              <a:rPr lang="fr-FR" dirty="0" smtClean="0"/>
              <a:t>AGATA detectors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67294" y="3313638"/>
            <a:ext cx="5713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36-fold </a:t>
            </a:r>
            <a:r>
              <a:rPr lang="fr-FR" dirty="0" err="1" smtClean="0"/>
              <a:t>electrically-segmented</a:t>
            </a:r>
            <a:r>
              <a:rPr lang="fr-FR" dirty="0" smtClean="0"/>
              <a:t> </a:t>
            </a:r>
            <a:r>
              <a:rPr lang="fr-FR" dirty="0" err="1" smtClean="0"/>
              <a:t>encapsulated</a:t>
            </a:r>
            <a:r>
              <a:rPr lang="fr-FR" dirty="0" smtClean="0"/>
              <a:t> n-type </a:t>
            </a:r>
            <a:r>
              <a:rPr lang="fr-FR" dirty="0" err="1" smtClean="0"/>
              <a:t>HPGe</a:t>
            </a:r>
            <a:r>
              <a:rPr lang="fr-FR" dirty="0" smtClean="0"/>
              <a:t> </a:t>
            </a:r>
            <a:r>
              <a:rPr lang="fr-FR" dirty="0" err="1" smtClean="0"/>
              <a:t>crystals</a:t>
            </a:r>
            <a:r>
              <a:rPr lang="fr-FR" dirty="0" smtClean="0"/>
              <a:t> </a:t>
            </a:r>
            <a:r>
              <a:rPr lang="fr-FR" dirty="0" err="1" smtClean="0"/>
              <a:t>procured</a:t>
            </a:r>
            <a:r>
              <a:rPr lang="fr-FR" dirty="0" smtClean="0"/>
              <a:t>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smtClean="0"/>
              <a:t>Canberra</a:t>
            </a:r>
            <a:r>
              <a:rPr lang="fr-FR" dirty="0"/>
              <a:t>/</a:t>
            </a:r>
            <a:r>
              <a:rPr lang="fr-FR" dirty="0" err="1"/>
              <a:t>Mirion</a:t>
            </a:r>
            <a:r>
              <a:rPr lang="fr-FR" dirty="0"/>
              <a:t>-</a:t>
            </a:r>
            <a:r>
              <a:rPr lang="fr-FR" dirty="0" smtClean="0"/>
              <a:t>Lingolsheim</a:t>
            </a:r>
          </a:p>
          <a:p>
            <a:endParaRPr lang="fr-FR" dirty="0" smtClean="0"/>
          </a:p>
          <a:p>
            <a:r>
              <a:rPr lang="fr-FR" dirty="0" smtClean="0"/>
              <a:t>Triple cryostat </a:t>
            </a:r>
            <a:r>
              <a:rPr lang="fr-FR" dirty="0" err="1"/>
              <a:t>provided</a:t>
            </a:r>
            <a:r>
              <a:rPr lang="fr-FR" dirty="0"/>
              <a:t> by </a:t>
            </a:r>
            <a:r>
              <a:rPr lang="fr-FR" dirty="0" smtClean="0"/>
              <a:t>CTT</a:t>
            </a:r>
            <a:r>
              <a:rPr lang="fr-FR" dirty="0"/>
              <a:t> </a:t>
            </a:r>
            <a:r>
              <a:rPr lang="fr-FR" dirty="0" err="1" smtClean="0"/>
              <a:t>integrating</a:t>
            </a:r>
            <a:r>
              <a:rPr lang="fr-FR" dirty="0" smtClean="0"/>
              <a:t> 111 </a:t>
            </a:r>
            <a:r>
              <a:rPr lang="fr-FR" dirty="0" err="1" smtClean="0"/>
              <a:t>high-resolution</a:t>
            </a:r>
            <a:r>
              <a:rPr lang="fr-FR" dirty="0" smtClean="0"/>
              <a:t> </a:t>
            </a:r>
            <a:r>
              <a:rPr lang="fr-FR" dirty="0" err="1" smtClean="0"/>
              <a:t>spectroscopic</a:t>
            </a:r>
            <a:r>
              <a:rPr lang="fr-FR" dirty="0" smtClean="0"/>
              <a:t> </a:t>
            </a:r>
            <a:r>
              <a:rPr lang="fr-FR" dirty="0" err="1" smtClean="0"/>
              <a:t>channel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cold FET </a:t>
            </a:r>
            <a:r>
              <a:rPr lang="fr-FR" dirty="0" err="1" smtClean="0"/>
              <a:t>technology</a:t>
            </a:r>
            <a:endParaRPr lang="fr-FR" dirty="0" smtClean="0"/>
          </a:p>
          <a:p>
            <a:endParaRPr lang="fr-FR" dirty="0"/>
          </a:p>
          <a:p>
            <a:r>
              <a:rPr lang="fr-FR" b="1" dirty="0" smtClean="0"/>
              <a:t>New </a:t>
            </a:r>
            <a:r>
              <a:rPr lang="fr-FR" b="1" dirty="0"/>
              <a:t>encapsulation technique by IKP-Cologne </a:t>
            </a:r>
            <a:endParaRPr lang="fr-FR" b="1" dirty="0" smtClean="0"/>
          </a:p>
          <a:p>
            <a:endParaRPr lang="fr-FR" dirty="0" smtClean="0"/>
          </a:p>
          <a:p>
            <a:r>
              <a:rPr lang="fr-FR" b="1" dirty="0" smtClean="0"/>
              <a:t>R</a:t>
            </a:r>
            <a:r>
              <a:rPr lang="fr-FR" b="1" dirty="0"/>
              <a:t>&amp;D </a:t>
            </a:r>
            <a:r>
              <a:rPr lang="fr-FR" b="1" dirty="0" smtClean="0"/>
              <a:t>on detector </a:t>
            </a:r>
            <a:r>
              <a:rPr lang="fr-FR" b="1" dirty="0" err="1"/>
              <a:t>technology</a:t>
            </a:r>
            <a:r>
              <a:rPr lang="fr-FR" dirty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ENSAR2 </a:t>
            </a:r>
            <a:r>
              <a:rPr lang="fr-FR" dirty="0" err="1" smtClean="0"/>
              <a:t>PSeGe</a:t>
            </a:r>
            <a:r>
              <a:rPr lang="fr-FR" dirty="0" smtClean="0"/>
              <a:t> JRA (new passivation/protection </a:t>
            </a:r>
            <a:r>
              <a:rPr lang="fr-FR" dirty="0" err="1" smtClean="0"/>
              <a:t>methods</a:t>
            </a:r>
            <a:r>
              <a:rPr lang="fr-FR" dirty="0" smtClean="0"/>
              <a:t>, new </a:t>
            </a:r>
            <a:r>
              <a:rPr lang="fr-FR" dirty="0" err="1" smtClean="0"/>
              <a:t>thinner</a:t>
            </a:r>
            <a:r>
              <a:rPr lang="fr-FR" dirty="0" smtClean="0"/>
              <a:t> contacts,…)</a:t>
            </a:r>
            <a:endParaRPr lang="fr-FR" dirty="0"/>
          </a:p>
          <a:p>
            <a:endParaRPr lang="fr-FR" dirty="0"/>
          </a:p>
        </p:txBody>
      </p:sp>
      <p:pic>
        <p:nvPicPr>
          <p:cNvPr id="6" name="Picture 6" descr="crystal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12" y="1567347"/>
            <a:ext cx="1238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b="2800"/>
          <a:stretch>
            <a:fillRect/>
          </a:stretch>
        </p:blipFill>
        <p:spPr bwMode="auto">
          <a:xfrm>
            <a:off x="1759977" y="1808553"/>
            <a:ext cx="2393694" cy="105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NewTrip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00" y="3179738"/>
            <a:ext cx="2350200" cy="3452696"/>
          </a:xfrm>
          <a:prstGeom prst="rect">
            <a:avLst/>
          </a:prstGeom>
        </p:spPr>
      </p:pic>
      <p:grpSp>
        <p:nvGrpSpPr>
          <p:cNvPr id="18" name="Grouper 17"/>
          <p:cNvGrpSpPr/>
          <p:nvPr/>
        </p:nvGrpSpPr>
        <p:grpSpPr>
          <a:xfrm>
            <a:off x="0" y="1300560"/>
            <a:ext cx="1606487" cy="1562187"/>
            <a:chOff x="2447489" y="1190382"/>
            <a:chExt cx="1606487" cy="156218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6"/>
            <a:srcRect l="4" r="60675"/>
            <a:stretch/>
          </p:blipFill>
          <p:spPr>
            <a:xfrm>
              <a:off x="3214346" y="1655410"/>
              <a:ext cx="839630" cy="1097159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3214346" y="1190382"/>
              <a:ext cx="839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80 mm</a:t>
              </a:r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447489" y="2077708"/>
              <a:ext cx="7668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90 mm</a:t>
              </a:r>
              <a:endParaRPr lang="fr-FR" sz="1600" dirty="0"/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 flipV="1">
              <a:off x="3214346" y="1559714"/>
              <a:ext cx="839630" cy="7633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3184549" y="1684299"/>
              <a:ext cx="0" cy="1068270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 16" descr="Cryoast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48022" y="671577"/>
            <a:ext cx="1823685" cy="28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5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48736"/>
            <a:ext cx="8229600" cy="1143000"/>
          </a:xfrm>
        </p:spPr>
        <p:txBody>
          <a:bodyPr/>
          <a:lstStyle/>
          <a:p>
            <a:r>
              <a:rPr lang="fr-FR" dirty="0" smtClean="0"/>
              <a:t>Detector R&amp;D</a:t>
            </a:r>
            <a:endParaRPr lang="fr-FR" dirty="0"/>
          </a:p>
        </p:txBody>
      </p:sp>
      <p:grpSp>
        <p:nvGrpSpPr>
          <p:cNvPr id="4" name="Grouper 3"/>
          <p:cNvGrpSpPr/>
          <p:nvPr/>
        </p:nvGrpSpPr>
        <p:grpSpPr>
          <a:xfrm>
            <a:off x="4362287" y="3785230"/>
            <a:ext cx="4957540" cy="2879460"/>
            <a:chOff x="189778" y="3271951"/>
            <a:chExt cx="4729844" cy="287946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89778" y="3275030"/>
              <a:ext cx="4074841" cy="2876381"/>
              <a:chOff x="384" y="837"/>
              <a:chExt cx="4592" cy="2096"/>
            </a:xfrm>
          </p:grpSpPr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864"/>
                <a:ext cx="2056" cy="20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6" y="861"/>
                <a:ext cx="2178" cy="20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8" y="837"/>
                <a:ext cx="238" cy="20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439410" y="3274839"/>
              <a:ext cx="66252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GB" sz="1800" dirty="0">
                  <a:solidFill>
                    <a:schemeClr val="bg1"/>
                  </a:solidFill>
                  <a:cs typeface="Arial" charset="0"/>
                </a:rPr>
                <a:t>total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636687" y="4537931"/>
              <a:ext cx="42125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GB" sz="1800">
                  <a:solidFill>
                    <a:schemeClr val="bg1"/>
                  </a:solidFill>
                  <a:cs typeface="Arial" charset="0"/>
                </a:rPr>
                <a:t>dz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3571854" y="3271951"/>
              <a:ext cx="45130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GB" sz="1800" dirty="0" err="1">
                  <a:solidFill>
                    <a:srgbClr val="FFFFFF"/>
                  </a:solidFill>
                  <a:cs typeface="Arial" charset="0"/>
                </a:rPr>
                <a:t>dy</a:t>
              </a:r>
              <a:endParaRPr lang="en-GB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592573" y="4402708"/>
              <a:ext cx="43058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GB" sz="1800" dirty="0">
                  <a:solidFill>
                    <a:srgbClr val="FFFFFF"/>
                  </a:solidFill>
                  <a:cs typeface="Arial" charset="0"/>
                </a:rPr>
                <a:t>dx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4275460" y="3312083"/>
              <a:ext cx="64416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GB" sz="1400" dirty="0">
                  <a:solidFill>
                    <a:srgbClr val="000000"/>
                  </a:solidFill>
                  <a:cs typeface="Arial" charset="0"/>
                </a:rPr>
                <a:t>high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4275460" y="5798741"/>
              <a:ext cx="48414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GB" sz="1400" dirty="0">
                  <a:solidFill>
                    <a:srgbClr val="000000"/>
                  </a:solidFill>
                  <a:cs typeface="Arial" charset="0"/>
                </a:rPr>
                <a:t>low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74106" y="953491"/>
            <a:ext cx="427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Average</a:t>
            </a:r>
            <a:r>
              <a:rPr lang="fr-FR" b="1" dirty="0" smtClean="0"/>
              <a:t> 5mm (FWHM) position </a:t>
            </a:r>
            <a:r>
              <a:rPr lang="fr-FR" b="1" dirty="0" err="1" smtClean="0"/>
              <a:t>resolution</a:t>
            </a:r>
            <a:r>
              <a:rPr lang="fr-FR" b="1" dirty="0"/>
              <a:t> </a:t>
            </a:r>
            <a:r>
              <a:rPr lang="fr-FR" b="1" dirty="0" smtClean="0"/>
              <a:t>has been </a:t>
            </a:r>
            <a:r>
              <a:rPr lang="fr-FR" b="1" dirty="0" err="1" smtClean="0"/>
              <a:t>achieved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PSA </a:t>
            </a:r>
            <a:r>
              <a:rPr lang="fr-FR" b="1" dirty="0" smtClean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fr-FR" b="1" dirty="0" smtClean="0"/>
          </a:p>
        </p:txBody>
      </p:sp>
      <p:pic>
        <p:nvPicPr>
          <p:cNvPr id="21" name="Image 20" descr="AGATA_PSA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5"/>
          <a:stretch/>
        </p:blipFill>
        <p:spPr>
          <a:xfrm>
            <a:off x="74106" y="2819196"/>
            <a:ext cx="3765245" cy="223201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78154" y="5383453"/>
            <a:ext cx="4277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=&gt; </a:t>
            </a:r>
            <a:r>
              <a:rPr lang="fr-FR" sz="2000" dirty="0" err="1" smtClean="0"/>
              <a:t>Improve</a:t>
            </a:r>
            <a:r>
              <a:rPr lang="fr-FR" sz="2000" dirty="0" smtClean="0"/>
              <a:t> detector </a:t>
            </a:r>
            <a:r>
              <a:rPr lang="fr-FR" sz="2000" dirty="0" err="1" smtClean="0"/>
              <a:t>modelling</a:t>
            </a:r>
            <a:r>
              <a:rPr lang="fr-FR" sz="2000" dirty="0" smtClean="0"/>
              <a:t> &amp; PSA (</a:t>
            </a:r>
            <a:r>
              <a:rPr lang="fr-FR" sz="2000" dirty="0" err="1" smtClean="0"/>
              <a:t>ongoing</a:t>
            </a:r>
            <a:r>
              <a:rPr lang="fr-FR" sz="2000" dirty="0" smtClean="0"/>
              <a:t> R&amp;D)</a:t>
            </a:r>
          </a:p>
          <a:p>
            <a:endParaRPr lang="fr-FR" sz="2000" dirty="0"/>
          </a:p>
        </p:txBody>
      </p:sp>
      <p:pic>
        <p:nvPicPr>
          <p:cNvPr id="19" name="Image 18" descr="Calc_exp_signal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16" y="817558"/>
            <a:ext cx="4958618" cy="258406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340414" y="1599822"/>
            <a:ext cx="3765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/>
          </a:p>
          <a:p>
            <a:r>
              <a:rPr lang="fr-FR" sz="2000" dirty="0" err="1"/>
              <a:t>C</a:t>
            </a:r>
            <a:r>
              <a:rPr lang="fr-FR" sz="2000" dirty="0" err="1" smtClean="0"/>
              <a:t>lustering</a:t>
            </a:r>
            <a:r>
              <a:rPr lang="fr-FR" sz="2000" dirty="0" smtClean="0"/>
              <a:t> </a:t>
            </a:r>
            <a:r>
              <a:rPr lang="fr-FR" sz="2000" dirty="0"/>
              <a:t>of interaction points in certain areas of the detector</a:t>
            </a:r>
          </a:p>
          <a:p>
            <a:endParaRPr lang="fr-FR" sz="2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37218" y="6115785"/>
            <a:ext cx="3370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=&gt; </a:t>
            </a:r>
            <a:r>
              <a:rPr lang="fr-FR" sz="2000" dirty="0" err="1" smtClean="0"/>
              <a:t>Improve</a:t>
            </a:r>
            <a:r>
              <a:rPr lang="fr-FR" sz="2000" dirty="0" smtClean="0"/>
              <a:t> </a:t>
            </a:r>
            <a:r>
              <a:rPr lang="fr-FR" sz="2000" dirty="0"/>
              <a:t>position </a:t>
            </a:r>
            <a:r>
              <a:rPr lang="fr-FR" sz="2000" dirty="0" err="1"/>
              <a:t>sensitivity</a:t>
            </a:r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25380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err="1" smtClean="0"/>
              <a:t>Improved</a:t>
            </a:r>
            <a:r>
              <a:rPr lang="fr-FR" dirty="0" smtClean="0"/>
              <a:t> position </a:t>
            </a:r>
            <a:r>
              <a:rPr lang="fr-FR" dirty="0" err="1" smtClean="0"/>
              <a:t>sensitivity</a:t>
            </a:r>
            <a:endParaRPr lang="fr-FR" dirty="0"/>
          </a:p>
        </p:txBody>
      </p:sp>
      <p:pic>
        <p:nvPicPr>
          <p:cNvPr id="4" name="Image 3" descr="Macintosh HD:Users:lopez:Library:Containers:com.apple.mail:Data:Library:Mail Downloads:8117A756-D771-46C6-99EC-A4F9958E3398:Segms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26" y="1601920"/>
            <a:ext cx="4047374" cy="15217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74209" y="894034"/>
            <a:ext cx="6145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Comparative </a:t>
            </a:r>
            <a:r>
              <a:rPr lang="fr-FR" sz="2000" dirty="0" err="1" smtClean="0"/>
              <a:t>study</a:t>
            </a:r>
            <a:r>
              <a:rPr lang="fr-FR" sz="2000" dirty="0" smtClean="0"/>
              <a:t> of 3 segmentation </a:t>
            </a:r>
            <a:r>
              <a:rPr lang="fr-FR" sz="2000" dirty="0" err="1" smtClean="0"/>
              <a:t>schemes</a:t>
            </a:r>
            <a:r>
              <a:rPr lang="fr-FR" sz="2000" dirty="0" smtClean="0"/>
              <a:t> in collaboration </a:t>
            </a:r>
            <a:r>
              <a:rPr lang="fr-FR" sz="2000" dirty="0" err="1" smtClean="0"/>
              <a:t>with</a:t>
            </a:r>
            <a:r>
              <a:rPr lang="fr-FR" sz="2000" dirty="0" smtClean="0"/>
              <a:t> MIRION 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174209" y="3658675"/>
            <a:ext cx="6145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Characterisation</a:t>
            </a:r>
            <a:r>
              <a:rPr lang="fr-FR" sz="2000" dirty="0" smtClean="0"/>
              <a:t> &amp; validation </a:t>
            </a:r>
            <a:r>
              <a:rPr lang="fr-FR" sz="2000" dirty="0" err="1" smtClean="0"/>
              <a:t>with</a:t>
            </a:r>
            <a:r>
              <a:rPr lang="fr-FR" sz="2000" dirty="0" smtClean="0"/>
              <a:t> the IPHC </a:t>
            </a:r>
            <a:r>
              <a:rPr lang="fr-FR" sz="2000" dirty="0" err="1" smtClean="0"/>
              <a:t>fast</a:t>
            </a:r>
            <a:r>
              <a:rPr lang="fr-FR" sz="2000" dirty="0" smtClean="0"/>
              <a:t> scanning table &amp; in-</a:t>
            </a:r>
            <a:r>
              <a:rPr lang="fr-FR" sz="2000" dirty="0" err="1" smtClean="0"/>
              <a:t>beam</a:t>
            </a:r>
            <a:r>
              <a:rPr lang="fr-FR" sz="2000" dirty="0" smtClean="0"/>
              <a:t> </a:t>
            </a:r>
            <a:r>
              <a:rPr lang="fr-FR" sz="2000" dirty="0" err="1" smtClean="0"/>
              <a:t>at</a:t>
            </a:r>
            <a:r>
              <a:rPr lang="fr-FR" sz="2000" dirty="0" smtClean="0"/>
              <a:t> ILL (</a:t>
            </a:r>
            <a:r>
              <a:rPr lang="fr-FR" sz="2000" dirty="0" err="1" smtClean="0"/>
              <a:t>imaging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74209" y="4669297"/>
            <a:ext cx="4106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ANR SEPAGE </a:t>
            </a:r>
            <a:r>
              <a:rPr lang="fr-FR" sz="2000" dirty="0" err="1" smtClean="0"/>
              <a:t>submitted</a:t>
            </a:r>
            <a:r>
              <a:rPr lang="fr-FR" sz="2000" dirty="0" smtClean="0"/>
              <a:t> in 2019</a:t>
            </a:r>
            <a:endParaRPr lang="fr-FR" sz="2000" dirty="0"/>
          </a:p>
          <a:p>
            <a:r>
              <a:rPr lang="fr-FR" sz="2000" dirty="0" smtClean="0"/>
              <a:t>PI: J. </a:t>
            </a:r>
            <a:r>
              <a:rPr lang="fr-FR" sz="2000" dirty="0" err="1" smtClean="0"/>
              <a:t>Dudouet</a:t>
            </a:r>
            <a:r>
              <a:rPr lang="fr-FR" sz="2000" dirty="0" smtClean="0"/>
              <a:t> (IP2I):</a:t>
            </a:r>
          </a:p>
          <a:p>
            <a:r>
              <a:rPr lang="fr-FR" sz="2000" dirty="0" err="1" smtClean="0"/>
              <a:t>Laboratoriess</a:t>
            </a:r>
            <a:r>
              <a:rPr lang="fr-FR" sz="2000" dirty="0" smtClean="0"/>
              <a:t>: IP2I, IPHC, </a:t>
            </a:r>
            <a:r>
              <a:rPr lang="fr-FR" sz="2000" dirty="0" err="1" smtClean="0"/>
              <a:t>IJCLab</a:t>
            </a:r>
            <a:r>
              <a:rPr lang="fr-FR" sz="2000" dirty="0" smtClean="0"/>
              <a:t>, ILL</a:t>
            </a:r>
          </a:p>
          <a:p>
            <a:r>
              <a:rPr lang="fr-FR" sz="2000" dirty="0" smtClean="0"/>
              <a:t>~4 </a:t>
            </a:r>
            <a:r>
              <a:rPr lang="fr-FR" sz="2000" dirty="0" err="1" smtClean="0"/>
              <a:t>years</a:t>
            </a:r>
            <a:endParaRPr lang="fr-FR" sz="2000" dirty="0" smtClean="0"/>
          </a:p>
          <a:p>
            <a:r>
              <a:rPr lang="fr-FR" sz="2000" dirty="0" smtClean="0"/>
              <a:t>4 </a:t>
            </a:r>
            <a:r>
              <a:rPr lang="fr-FR" sz="2000" dirty="0" err="1" smtClean="0"/>
              <a:t>man.months</a:t>
            </a:r>
            <a:r>
              <a:rPr lang="fr-FR" sz="2000" dirty="0" smtClean="0"/>
              <a:t>/segmentation </a:t>
            </a:r>
            <a:r>
              <a:rPr lang="fr-FR" sz="2000" dirty="0" err="1" smtClean="0"/>
              <a:t>scheme</a:t>
            </a:r>
            <a:endParaRPr lang="fr-FR" sz="2000" dirty="0" smtClean="0"/>
          </a:p>
          <a:p>
            <a:r>
              <a:rPr lang="fr-FR" sz="2000" dirty="0" err="1" smtClean="0"/>
              <a:t>Cost</a:t>
            </a:r>
            <a:r>
              <a:rPr lang="fr-FR" sz="2000" dirty="0" smtClean="0"/>
              <a:t>: ~200 </a:t>
            </a:r>
            <a:r>
              <a:rPr lang="fr-FR" sz="2000" dirty="0" err="1" smtClean="0"/>
              <a:t>kEuros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15968" y="3123706"/>
            <a:ext cx="179058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Current</a:t>
            </a:r>
            <a:r>
              <a:rPr lang="fr-FR" sz="1400" dirty="0" smtClean="0"/>
              <a:t> segmentation</a:t>
            </a:r>
            <a:endParaRPr lang="fr-FR" sz="1400" dirty="0"/>
          </a:p>
        </p:txBody>
      </p:sp>
      <p:pic>
        <p:nvPicPr>
          <p:cNvPr id="7" name="Image 6" descr="PSA_scan_IPH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12" y="1018458"/>
            <a:ext cx="2157888" cy="3348446"/>
          </a:xfrm>
          <a:prstGeom prst="rect">
            <a:avLst/>
          </a:prstGeom>
        </p:spPr>
      </p:pic>
      <p:pic>
        <p:nvPicPr>
          <p:cNvPr id="8" name="Image 7" descr="PSA_AGATA_shape_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05" y="4496125"/>
            <a:ext cx="4448112" cy="226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7217</TotalTime>
  <Words>1434</Words>
  <Application>Microsoft Macintosh PowerPoint</Application>
  <PresentationFormat>Présentation à l'écran (4:3)</PresentationFormat>
  <Paragraphs>242</Paragraphs>
  <Slides>14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R&amp;D for AGATA</vt:lpstr>
      <vt:lpstr>AGATA project</vt:lpstr>
      <vt:lpstr>Tracking ingredients</vt:lpstr>
      <vt:lpstr>Présentation PowerPoint</vt:lpstr>
      <vt:lpstr>Construction Phase 1 (2009-2020):  from 3 to 20 triple clusters</vt:lpstr>
      <vt:lpstr>Phase 2 : from 20 to 60 triple clusters</vt:lpstr>
      <vt:lpstr>AGATA detectors</vt:lpstr>
      <vt:lpstr>Detector R&amp;D</vt:lpstr>
      <vt:lpstr>Improved position sensitivity</vt:lpstr>
      <vt:lpstr>AGATA Electronics</vt:lpstr>
      <vt:lpstr>Phase 2 medium-term electronics solution</vt:lpstr>
      <vt:lpstr>Longer-term developments</vt:lpstr>
      <vt:lpstr>Long-term Electronics R&amp;D</vt:lpstr>
      <vt:lpstr>Conclusion &amp; Perspectives</vt:lpstr>
    </vt:vector>
  </TitlesOfParts>
  <Company>CSNSM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AGATA project</dc:title>
  <dc:creator>Araceli Lopez-Martens</dc:creator>
  <cp:lastModifiedBy>Araceli Lopez-Martens</cp:lastModifiedBy>
  <cp:revision>104</cp:revision>
  <dcterms:created xsi:type="dcterms:W3CDTF">2019-12-11T14:16:48Z</dcterms:created>
  <dcterms:modified xsi:type="dcterms:W3CDTF">2020-01-24T06:37:07Z</dcterms:modified>
</cp:coreProperties>
</file>