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3" r:id="rId3"/>
    <p:sldId id="328" r:id="rId4"/>
    <p:sldId id="355" r:id="rId5"/>
    <p:sldId id="345" r:id="rId6"/>
    <p:sldId id="346" r:id="rId7"/>
    <p:sldId id="393" r:id="rId8"/>
    <p:sldId id="396" r:id="rId9"/>
    <p:sldId id="394" r:id="rId10"/>
    <p:sldId id="385" r:id="rId11"/>
    <p:sldId id="398" r:id="rId12"/>
    <p:sldId id="397" r:id="rId13"/>
    <p:sldId id="405" r:id="rId14"/>
    <p:sldId id="389" r:id="rId15"/>
    <p:sldId id="387" r:id="rId16"/>
    <p:sldId id="388" r:id="rId17"/>
    <p:sldId id="302" r:id="rId18"/>
    <p:sldId id="337" r:id="rId19"/>
    <p:sldId id="356" r:id="rId20"/>
    <p:sldId id="304" r:id="rId21"/>
    <p:sldId id="274" r:id="rId22"/>
    <p:sldId id="275" r:id="rId23"/>
    <p:sldId id="357" r:id="rId24"/>
    <p:sldId id="335" r:id="rId25"/>
    <p:sldId id="349" r:id="rId26"/>
    <p:sldId id="305" r:id="rId27"/>
    <p:sldId id="338" r:id="rId28"/>
    <p:sldId id="358" r:id="rId29"/>
    <p:sldId id="399" r:id="rId30"/>
    <p:sldId id="340" r:id="rId31"/>
    <p:sldId id="400" r:id="rId32"/>
    <p:sldId id="401" r:id="rId33"/>
    <p:sldId id="404" r:id="rId34"/>
    <p:sldId id="402" r:id="rId35"/>
    <p:sldId id="392" r:id="rId36"/>
    <p:sldId id="403" r:id="rId37"/>
    <p:sldId id="407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EC787"/>
    <a:srgbClr val="54C920"/>
    <a:srgbClr val="B16B18"/>
    <a:srgbClr val="22C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34536-82E9-284F-A16F-1EC7FAF6AD36}" type="datetime1">
              <a:rPr lang="fr-FR" smtClean="0"/>
              <a:pPr/>
              <a:t>20/10/19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2AC8-4966-764B-92CE-0DCCB23B3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80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33A4-697D-614C-AD4B-2CB38CF8B4DD}" type="datetime1">
              <a:rPr lang="fr-FR" smtClean="0"/>
              <a:pPr/>
              <a:t>20/10/19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910D-6015-6747-A81C-AC3A7D4E79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172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481E30-B428-0D4D-B4E9-0584709872E6}" type="slidenum">
              <a:rPr lang="en-US"/>
              <a:pPr/>
              <a:t>3</a:t>
            </a:fld>
            <a:endParaRPr lang="en-US"/>
          </a:p>
        </p:txBody>
      </p:sp>
      <p:sp>
        <p:nvSpPr>
          <p:cNvPr id="696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68611" cy="4096149"/>
          </a:xfrm>
          <a:noFill/>
          <a:ln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12700">
            <a:solidFill>
              <a:prstClr val="black"/>
            </a:solidFill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3910D-6015-6747-A81C-AC3A7D4E7959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CE9E4-F984-44FE-840B-39C5D1E873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30E-FD49-8A4F-8D18-BB8943E90016}" type="datetime1">
              <a:rPr lang="fr-FR" smtClean="0"/>
              <a:t>20/10/19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EDA6-CE04-F049-B3DC-F00851917BFC}" type="datetime1">
              <a:rPr lang="fr-FR" smtClean="0"/>
              <a:t>20/10/19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2D26-5190-6349-8189-18725F9D1882}" type="datetime1">
              <a:rPr lang="fr-FR" smtClean="0"/>
              <a:t>20/10/19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D7E-7517-9E4C-A741-50E8C02E5920}" type="datetime1">
              <a:rPr lang="fr-FR" smtClean="0"/>
              <a:t>20/10/19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C2CA-1029-0645-B554-F12B81BEBD02}" type="datetime1">
              <a:rPr lang="fr-FR" smtClean="0"/>
              <a:t>20/10/19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48C3-EE6B-B848-810A-43BBF57B6724}" type="datetime1">
              <a:rPr lang="fr-FR" smtClean="0"/>
              <a:t>20/10/19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581C-A8C7-1D41-B01A-A4B76D8495AC}" type="datetime1">
              <a:rPr lang="fr-FR" smtClean="0"/>
              <a:t>20/10/19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D07F-2885-514E-A1EE-46BFE1B80E4E}" type="datetime1">
              <a:rPr lang="fr-FR" smtClean="0"/>
              <a:t>20/10/19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8F0-E935-FA45-AF2D-F4672CC18A93}" type="datetime1">
              <a:rPr lang="fr-FR" smtClean="0"/>
              <a:t>20/10/19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713E-2AFF-2540-AA54-1CB3D23C0DC5}" type="datetime1">
              <a:rPr lang="fr-FR" smtClean="0"/>
              <a:t>20/10/19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6A8A-1C1E-B440-87DE-86044FB732FD}" type="datetime1">
              <a:rPr lang="fr-FR" smtClean="0"/>
              <a:t>20/10/19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6093-E323-6340-A32B-99219E70A1FD}" type="datetime1">
              <a:rPr lang="fr-FR" smtClean="0"/>
              <a:t>20/10/19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B078-420E-0F47-9D03-2B481FBAC9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3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Relationship Id="rId3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0700" y="1662112"/>
            <a:ext cx="7772400" cy="1470025"/>
          </a:xfrm>
        </p:spPr>
        <p:txBody>
          <a:bodyPr>
            <a:normAutofit/>
          </a:bodyPr>
          <a:lstStyle/>
          <a:p>
            <a:r>
              <a:rPr lang="cy-GB" sz="3600" dirty="0" smtClean="0"/>
              <a:t>SDHCAL status</a:t>
            </a:r>
            <a:endParaRPr lang="cy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1100" y="3816350"/>
            <a:ext cx="6400800" cy="135890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I.Laktineh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endParaRPr lang="en-GB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On behalf of the </a:t>
            </a: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French </a:t>
            </a: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SDHCAL groups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IP2I, LPC,OMEGA</a:t>
            </a: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46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2-25 à 14.07.3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2145120"/>
            <a:ext cx="8737600" cy="37222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600" y="114866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SDHCAL is a powerful tool to identify particles: muons, electrons and </a:t>
            </a:r>
            <a:r>
              <a:rPr lang="cy-GB" dirty="0" smtClean="0"/>
              <a:t>hadrons.   </a:t>
            </a:r>
            <a:r>
              <a:rPr lang="cy-GB" dirty="0" smtClean="0"/>
              <a:t>Using BDT one can separate efficienctly the different species.</a:t>
            </a:r>
            <a:endParaRPr lang="cy-GB" dirty="0"/>
          </a:p>
        </p:txBody>
      </p:sp>
      <p:sp>
        <p:nvSpPr>
          <p:cNvPr id="5" name="Rectangle 4"/>
          <p:cNvSpPr/>
          <p:nvPr/>
        </p:nvSpPr>
        <p:spPr>
          <a:xfrm>
            <a:off x="4576752" y="5636736"/>
            <a:ext cx="4179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/>
              <a:t>CALICE-CAN-2019-</a:t>
            </a:r>
            <a:r>
              <a:rPr lang="mr-IN" dirty="0" smtClean="0"/>
              <a:t>001</a:t>
            </a:r>
            <a:endParaRPr lang="fr-FR" dirty="0" smtClean="0"/>
          </a:p>
          <a:p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Paper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after</a:t>
            </a:r>
            <a:r>
              <a:rPr lang="fr-FR" dirty="0" smtClean="0">
                <a:sym typeface="Wingdings"/>
              </a:rPr>
              <a:t> final </a:t>
            </a:r>
            <a:r>
              <a:rPr lang="fr-FR" dirty="0" err="1" smtClean="0">
                <a:sym typeface="Wingdings"/>
              </a:rPr>
              <a:t>review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within</a:t>
            </a:r>
            <a:r>
              <a:rPr lang="fr-FR" dirty="0" smtClean="0">
                <a:sym typeface="Wingdings"/>
              </a:rPr>
              <a:t> CALICE</a:t>
            </a:r>
            <a:endParaRPr lang="fr-FR" dirty="0" smtClean="0"/>
          </a:p>
          <a:p>
            <a:endParaRPr lang="fr-FR" dirty="0"/>
          </a:p>
          <a:p>
            <a:r>
              <a:rPr lang="mr-IN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62200" y="1973154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2015 TB@H2-SPS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5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9900" y="72956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SDHCAL is a powerful tool to identify particles: muons, electrons and </a:t>
            </a:r>
            <a:r>
              <a:rPr lang="cy-GB" dirty="0" smtClean="0"/>
              <a:t>hadrons.   </a:t>
            </a:r>
            <a:r>
              <a:rPr lang="cy-GB" dirty="0" smtClean="0"/>
              <a:t>Shower shapes could also be used to extract the energy.</a:t>
            </a:r>
            <a:endParaRPr lang="cy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5350986"/>
            <a:ext cx="7658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/>
              <a:t>JINST 026P 0519 (2019</a:t>
            </a:r>
            <a:r>
              <a:rPr lang="is-IS" b="1" dirty="0" smtClean="0"/>
              <a:t>)</a:t>
            </a:r>
            <a:endParaRPr lang="en-GB" dirty="0" smtClean="0"/>
          </a:p>
          <a:p>
            <a:r>
              <a:rPr lang="en-GB" dirty="0" smtClean="0"/>
              <a:t>Energy </a:t>
            </a:r>
            <a:r>
              <a:rPr lang="en-GB" dirty="0"/>
              <a:t>reconstruction for a </a:t>
            </a:r>
            <a:r>
              <a:rPr lang="en-GB" dirty="0" err="1"/>
              <a:t>hadronic</a:t>
            </a:r>
            <a:r>
              <a:rPr lang="en-GB" dirty="0"/>
              <a:t> calorimeter using</a:t>
            </a:r>
          </a:p>
          <a:p>
            <a:r>
              <a:rPr lang="en-GB" dirty="0"/>
              <a:t>multivariate data analysis </a:t>
            </a:r>
            <a:r>
              <a:rPr lang="en-GB" dirty="0" smtClean="0"/>
              <a:t>methods applied on SDHCAL simulated events,</a:t>
            </a:r>
          </a:p>
          <a:p>
            <a:r>
              <a:rPr lang="en-GB" dirty="0" smtClean="0"/>
              <a:t>a paper just published. A collaboration between IP2I and SJTU </a:t>
            </a:r>
            <a:endParaRPr lang="is-IS" dirty="0" smtClean="0"/>
          </a:p>
          <a:p>
            <a:r>
              <a:rPr lang="mr-IN" dirty="0" smtClean="0"/>
              <a:t> </a:t>
            </a:r>
            <a:endParaRPr lang="fr-FR" dirty="0"/>
          </a:p>
        </p:txBody>
      </p:sp>
      <p:pic>
        <p:nvPicPr>
          <p:cNvPr id="7" name="Image 6" descr="Capture d’écran 2019-10-20 à 17.01.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485900"/>
            <a:ext cx="4838700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9100" y="303768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Associating PS and SPS 2015 results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2000" y="5054600"/>
            <a:ext cx="69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62000" y="51816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allows us to demonstrate the capability of SDHCAL  to identify the different species (no Cerenkov) and to cover a large dynamic range.</a:t>
            </a:r>
          </a:p>
          <a:p>
            <a:endParaRPr lang="en-US" dirty="0"/>
          </a:p>
          <a:p>
            <a:r>
              <a:rPr lang="en-US" dirty="0" smtClean="0"/>
              <a:t>A CALICE note is in preparation 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76456"/>
            <a:ext cx="3711600" cy="42781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818" y="1002072"/>
            <a:ext cx="4166565" cy="351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4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10-20 à 19.01.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800" y="793750"/>
            <a:ext cx="4013200" cy="27813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3050" y="469900"/>
            <a:ext cx="74295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D0000"/>
                </a:solidFill>
                <a:latin typeface=""/>
              </a:rPr>
              <a:t>Main </a:t>
            </a:r>
            <a:r>
              <a:rPr lang="en-GB" dirty="0" smtClean="0">
                <a:solidFill>
                  <a:srgbClr val="CD0000"/>
                </a:solidFill>
                <a:latin typeface=""/>
              </a:rPr>
              <a:t>online </a:t>
            </a:r>
            <a:r>
              <a:rPr lang="en-GB" dirty="0">
                <a:solidFill>
                  <a:srgbClr val="CD0000"/>
                </a:solidFill>
                <a:latin typeface=""/>
              </a:rPr>
              <a:t>software </a:t>
            </a:r>
            <a:r>
              <a:rPr lang="en-GB" dirty="0" smtClean="0">
                <a:solidFill>
                  <a:srgbClr val="CD0000"/>
                </a:solidFill>
                <a:latin typeface=""/>
              </a:rPr>
              <a:t>activities</a:t>
            </a:r>
          </a:p>
          <a:p>
            <a:endParaRPr lang="en-GB" dirty="0">
              <a:solidFill>
                <a:srgbClr val="CD0000"/>
              </a:solidFill>
              <a:latin typeface=""/>
            </a:endParaRPr>
          </a:p>
          <a:p>
            <a:r>
              <a:rPr lang="en-GB" dirty="0">
                <a:solidFill>
                  <a:srgbClr val="3333B3"/>
                </a:solidFill>
                <a:latin typeface=""/>
              </a:rPr>
              <a:t>APRIL : the SDHCAL PFA for </a:t>
            </a:r>
            <a:r>
              <a:rPr lang="en-GB" dirty="0" smtClean="0">
                <a:solidFill>
                  <a:srgbClr val="3333B3"/>
                </a:solidFill>
                <a:latin typeface=""/>
              </a:rPr>
              <a:t>ILD</a:t>
            </a:r>
            <a:endParaRPr lang="en-GB" dirty="0">
              <a:solidFill>
                <a:srgbClr val="3333B3"/>
              </a:solidFill>
              <a:latin typeface=""/>
            </a:endParaRPr>
          </a:p>
          <a:p>
            <a:r>
              <a:rPr lang="en-GB" dirty="0">
                <a:solidFill>
                  <a:srgbClr val="000000"/>
                </a:solidFill>
                <a:latin typeface=""/>
              </a:rPr>
              <a:t>Original 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ARBOR-PFA developed</a:t>
            </a:r>
          </a:p>
          <a:p>
            <a:r>
              <a:rPr lang="en-GB" dirty="0" smtClean="0">
                <a:solidFill>
                  <a:srgbClr val="000000"/>
                </a:solidFill>
                <a:latin typeface=""/>
              </a:rPr>
              <a:t>using </a:t>
            </a:r>
            <a:r>
              <a:rPr lang="en-GB" dirty="0" err="1" smtClean="0">
                <a:solidFill>
                  <a:srgbClr val="000000"/>
                </a:solidFill>
                <a:latin typeface=""/>
              </a:rPr>
              <a:t>PandoraPFA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-SDK</a:t>
            </a:r>
            <a:r>
              <a:rPr lang="en-GB" dirty="0">
                <a:solidFill>
                  <a:srgbClr val="000000"/>
                </a:solidFill>
                <a:latin typeface=""/>
              </a:rPr>
              <a:t>.</a:t>
            </a:r>
          </a:p>
          <a:p>
            <a:r>
              <a:rPr lang="en-GB" dirty="0">
                <a:solidFill>
                  <a:srgbClr val="000000"/>
                </a:solidFill>
                <a:latin typeface=""/>
              </a:rPr>
              <a:t>by </a:t>
            </a:r>
            <a:r>
              <a:rPr lang="en-GB" dirty="0" err="1">
                <a:solidFill>
                  <a:srgbClr val="000000"/>
                </a:solidFill>
                <a:latin typeface=""/>
              </a:rPr>
              <a:t>Remi</a:t>
            </a:r>
            <a:r>
              <a:rPr lang="en-GB" dirty="0">
                <a:solidFill>
                  <a:srgbClr val="00000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"/>
              </a:rPr>
              <a:t>Ete</a:t>
            </a:r>
            <a:r>
              <a:rPr lang="en-GB" dirty="0">
                <a:solidFill>
                  <a:srgbClr val="000000"/>
                </a:solidFill>
                <a:latin typeface="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for </a:t>
            </a:r>
            <a:r>
              <a:rPr lang="en-GB" dirty="0">
                <a:solidFill>
                  <a:srgbClr val="000000"/>
                </a:solidFill>
                <a:latin typeface=""/>
              </a:rPr>
              <a:t>his 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PhD</a:t>
            </a:r>
          </a:p>
          <a:p>
            <a:r>
              <a:rPr lang="en-GB" dirty="0" smtClean="0">
                <a:solidFill>
                  <a:srgbClr val="000000"/>
                </a:solidFill>
                <a:latin typeface=""/>
              </a:rPr>
              <a:t>Taken over by Currently Bo Li </a:t>
            </a:r>
          </a:p>
          <a:p>
            <a:r>
              <a:rPr lang="en-GB" dirty="0" smtClean="0">
                <a:solidFill>
                  <a:srgbClr val="000000"/>
                </a:solidFill>
                <a:latin typeface=""/>
              </a:rPr>
              <a:t>(IP2I postdoc until end of this month)</a:t>
            </a:r>
            <a:endParaRPr lang="en-GB" dirty="0">
              <a:solidFill>
                <a:srgbClr val="000000"/>
              </a:solidFill>
              <a:latin typeface="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"/>
              </a:rPr>
              <a:t>A paper in preparation.</a:t>
            </a:r>
          </a:p>
          <a:p>
            <a:endParaRPr lang="en-GB" dirty="0">
              <a:solidFill>
                <a:srgbClr val="3333B3"/>
              </a:solidFill>
              <a:latin typeface=""/>
            </a:endParaRPr>
          </a:p>
          <a:p>
            <a:endParaRPr lang="en-GB" dirty="0" smtClean="0">
              <a:solidFill>
                <a:srgbClr val="3333B3"/>
              </a:solidFill>
              <a:latin typeface=""/>
            </a:endParaRPr>
          </a:p>
          <a:p>
            <a:endParaRPr lang="en-GB" dirty="0">
              <a:solidFill>
                <a:srgbClr val="3333B3"/>
              </a:solidFill>
              <a:latin typeface=""/>
            </a:endParaRPr>
          </a:p>
          <a:p>
            <a:endParaRPr lang="en-GB" dirty="0" smtClean="0">
              <a:solidFill>
                <a:srgbClr val="3333B3"/>
              </a:solidFill>
              <a:latin typeface=""/>
            </a:endParaRPr>
          </a:p>
          <a:p>
            <a:r>
              <a:rPr lang="en-GB" dirty="0" smtClean="0">
                <a:solidFill>
                  <a:srgbClr val="3333B3"/>
                </a:solidFill>
                <a:latin typeface=""/>
              </a:rPr>
              <a:t>Digitizer:</a:t>
            </a:r>
            <a:endParaRPr lang="en-GB" dirty="0">
              <a:solidFill>
                <a:srgbClr val="3333B3"/>
              </a:solidFill>
              <a:latin typeface=""/>
            </a:endParaRPr>
          </a:p>
          <a:p>
            <a:r>
              <a:rPr lang="en-GB" dirty="0">
                <a:solidFill>
                  <a:srgbClr val="000000"/>
                </a:solidFill>
                <a:latin typeface=""/>
              </a:rPr>
              <a:t>simulate </a:t>
            </a:r>
            <a:r>
              <a:rPr lang="en-GB" dirty="0" err="1">
                <a:solidFill>
                  <a:srgbClr val="000000"/>
                </a:solidFill>
                <a:latin typeface=""/>
              </a:rPr>
              <a:t>GRPC+electronics</a:t>
            </a:r>
            <a:r>
              <a:rPr lang="en-GB" dirty="0">
                <a:solidFill>
                  <a:srgbClr val="000000"/>
                </a:solidFill>
                <a:latin typeface=""/>
              </a:rPr>
              <a:t> response to Geant4 steps.</a:t>
            </a:r>
          </a:p>
          <a:p>
            <a:r>
              <a:rPr lang="en-GB" dirty="0" smtClean="0">
                <a:solidFill>
                  <a:srgbClr val="000000"/>
                </a:solidFill>
                <a:latin typeface=""/>
              </a:rPr>
              <a:t>Originally developed by G. </a:t>
            </a:r>
            <a:r>
              <a:rPr lang="en-GB" dirty="0" err="1" smtClean="0">
                <a:solidFill>
                  <a:srgbClr val="000000"/>
                </a:solidFill>
                <a:latin typeface=""/>
              </a:rPr>
              <a:t>Grenier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 and A Steen. </a:t>
            </a:r>
          </a:p>
          <a:p>
            <a:r>
              <a:rPr lang="en-GB" dirty="0" smtClean="0">
                <a:solidFill>
                  <a:srgbClr val="000000"/>
                </a:solidFill>
                <a:latin typeface=""/>
              </a:rPr>
              <a:t>Improved by  by G </a:t>
            </a:r>
            <a:r>
              <a:rPr lang="en-GB" dirty="0" err="1" smtClean="0">
                <a:solidFill>
                  <a:srgbClr val="000000"/>
                </a:solidFill>
                <a:latin typeface=""/>
              </a:rPr>
              <a:t>Garillot</a:t>
            </a:r>
            <a:r>
              <a:rPr lang="en-GB" dirty="0">
                <a:solidFill>
                  <a:srgbClr val="000000"/>
                </a:solidFill>
                <a:latin typeface="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( part of  </a:t>
            </a:r>
            <a:r>
              <a:rPr lang="en-GB" dirty="0" err="1" smtClean="0">
                <a:solidFill>
                  <a:srgbClr val="000000"/>
                </a:solidFill>
                <a:latin typeface=""/>
              </a:rPr>
              <a:t>MarlinReco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 of ILC)</a:t>
            </a:r>
            <a:endParaRPr lang="en-GB" dirty="0">
              <a:solidFill>
                <a:srgbClr val="000000"/>
              </a:solidFill>
              <a:latin typeface=""/>
            </a:endParaRPr>
          </a:p>
          <a:p>
            <a:r>
              <a:rPr lang="en-GB" dirty="0">
                <a:solidFill>
                  <a:srgbClr val="000000"/>
                </a:solidFill>
                <a:latin typeface=""/>
              </a:rPr>
              <a:t>Improved modelling : correct for primary ionisations </a:t>
            </a:r>
            <a:r>
              <a:rPr lang="en-GB" dirty="0" smtClean="0">
                <a:solidFill>
                  <a:srgbClr val="000000"/>
                </a:solidFill>
                <a:latin typeface=""/>
              </a:rPr>
              <a:t>fluctuations</a:t>
            </a:r>
          </a:p>
          <a:p>
            <a:r>
              <a:rPr lang="en-GB" dirty="0" smtClean="0">
                <a:solidFill>
                  <a:srgbClr val="000000"/>
                </a:solidFill>
                <a:latin typeface=""/>
              </a:rPr>
              <a:t>(D. </a:t>
            </a:r>
            <a:r>
              <a:rPr lang="en-GB" dirty="0" err="1" smtClean="0">
                <a:solidFill>
                  <a:srgbClr val="000000"/>
                </a:solidFill>
                <a:latin typeface=""/>
              </a:rPr>
              <a:t>Boumediene</a:t>
            </a:r>
            <a:r>
              <a:rPr lang="en-GB" dirty="0">
                <a:solidFill>
                  <a:srgbClr val="000000"/>
                </a:solidFill>
                <a:latin typeface=""/>
              </a:rPr>
              <a:t>).</a:t>
            </a:r>
          </a:p>
          <a:p>
            <a:r>
              <a:rPr lang="en-GB" sz="800" dirty="0">
                <a:solidFill>
                  <a:srgbClr val="F3F3F3"/>
                </a:solidFill>
                <a:latin typeface=""/>
              </a:rPr>
              <a:t>Gerald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9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84400" y="330200"/>
            <a:ext cx="445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dirty="0" smtClean="0"/>
              <a:t>First common test with the technological SiW ECAL prototype</a:t>
            </a:r>
            <a:endParaRPr lang="cy-GB" sz="2400" dirty="0"/>
          </a:p>
        </p:txBody>
      </p:sp>
      <p:pic>
        <p:nvPicPr>
          <p:cNvPr id="3" name="Image 2" descr="Capture d’écran 2019-02-26 à 00.38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1441450"/>
            <a:ext cx="5029200" cy="38417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2800" y="5746234"/>
            <a:ext cx="755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Common DAQ:  same start acquisition (using the spill start), busy from SDHCAL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6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84400" y="330200"/>
            <a:ext cx="445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dirty="0" smtClean="0"/>
              <a:t>First common test with the technological SiW ECAL prototype</a:t>
            </a:r>
            <a:endParaRPr lang="cy-GB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03300" y="6045200"/>
            <a:ext cx="702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 </a:t>
            </a:r>
            <a:endParaRPr lang="cy-GB" dirty="0"/>
          </a:p>
        </p:txBody>
      </p:sp>
      <p:sp>
        <p:nvSpPr>
          <p:cNvPr id="2" name="ZoneTexte 1"/>
          <p:cNvSpPr txBox="1"/>
          <p:nvPr/>
        </p:nvSpPr>
        <p:spPr>
          <a:xfrm>
            <a:off x="6775450" y="62468"/>
            <a:ext cx="250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Antoine </a:t>
            </a:r>
            <a:r>
              <a:rPr lang="en-GB" sz="1400" dirty="0" err="1" smtClean="0"/>
              <a:t>Pingault</a:t>
            </a:r>
            <a:r>
              <a:rPr lang="en-GB" sz="1400" dirty="0" smtClean="0"/>
              <a:t> (Gent)</a:t>
            </a:r>
          </a:p>
          <a:p>
            <a:r>
              <a:rPr lang="en-GB" sz="1400" dirty="0" smtClean="0"/>
              <a:t>&amp;IP2I&amp;CIEMAT&amp;</a:t>
            </a:r>
          </a:p>
          <a:p>
            <a:r>
              <a:rPr lang="en-GB" sz="1400" dirty="0" smtClean="0"/>
              <a:t>ECAL groups</a:t>
            </a:r>
            <a:endParaRPr lang="en-GB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1626632"/>
            <a:ext cx="8528050" cy="35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240" y="1638300"/>
            <a:ext cx="4558359" cy="44577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086100" y="406400"/>
            <a:ext cx="2768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dirty="0" smtClean="0"/>
              <a:t>          </a:t>
            </a:r>
            <a:r>
              <a:rPr lang="cy-GB" b="1" dirty="0" smtClean="0"/>
              <a:t>SDHCAL for ILD</a:t>
            </a:r>
            <a:endParaRPr lang="cy-GB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95400" y="6362700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     We propose the videau structure as a baseline for the SDHCAL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5742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3600" y="482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SDHCAL R&amp;D for ILD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1300" y="1344962"/>
            <a:ext cx="7797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Detectors as large as 3m X 1m need to be built</a:t>
            </a:r>
          </a:p>
          <a:p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 Electronic readout should be the most robust with</a:t>
            </a:r>
          </a:p>
          <a:p>
            <a:r>
              <a:rPr lang="en-US" dirty="0" smtClean="0"/>
              <a:t>     minimal intervention during operation.</a:t>
            </a:r>
          </a:p>
          <a:p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 DAQ system should be robust and efficient</a:t>
            </a:r>
          </a:p>
          <a:p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 Mechanical structure to be similar to the final one 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Envisage new features such timing, etc..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4500" y="6007100"/>
            <a:ext cx="8039100" cy="6463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Goal: to build new prototype with few but large GRPC with the new components</a:t>
            </a:r>
          </a:p>
          <a:p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  <a:r>
              <a:rPr lang="fr-FR" b="1" dirty="0" smtClean="0">
                <a:solidFill>
                  <a:srgbClr val="660066"/>
                </a:solidFill>
                <a:sym typeface="Wingdings"/>
              </a:rPr>
              <a:t>ILD Module0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endParaRPr lang="en-US" b="1" dirty="0">
              <a:solidFill>
                <a:srgbClr val="660066"/>
              </a:solidFill>
            </a:endParaRPr>
          </a:p>
        </p:txBody>
      </p:sp>
      <p:grpSp>
        <p:nvGrpSpPr>
          <p:cNvPr id="5" name="20 Grupo"/>
          <p:cNvGrpSpPr/>
          <p:nvPr/>
        </p:nvGrpSpPr>
        <p:grpSpPr>
          <a:xfrm>
            <a:off x="5613400" y="1344962"/>
            <a:ext cx="3129632" cy="3108799"/>
            <a:chOff x="179512" y="4365104"/>
            <a:chExt cx="2526056" cy="2083685"/>
          </a:xfrm>
          <a:solidFill>
            <a:schemeClr val="bg1"/>
          </a:solidFill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69697"/>
              <a:ext cx="2460706" cy="1679092"/>
            </a:xfrm>
            <a:prstGeom prst="rect">
              <a:avLst/>
            </a:prstGeom>
            <a:grpFill/>
            <a:ln w="34925">
              <a:noFill/>
              <a:miter lim="800000"/>
              <a:headEnd/>
              <a:tailEnd/>
            </a:ln>
          </p:spPr>
        </p:pic>
        <p:sp>
          <p:nvSpPr>
            <p:cNvPr id="7" name="22 CuadroTexto"/>
            <p:cNvSpPr txBox="1"/>
            <p:nvPr/>
          </p:nvSpPr>
          <p:spPr>
            <a:xfrm>
              <a:off x="478395" y="5085184"/>
              <a:ext cx="925253" cy="30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SDHCAL</a:t>
              </a:r>
            </a:p>
            <a:p>
              <a:r>
                <a:rPr lang="en-US" sz="1200" b="1" dirty="0" smtClean="0">
                  <a:solidFill>
                    <a:prstClr val="black"/>
                  </a:solidFill>
                </a:rPr>
                <a:t>ILD Module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23 CuadroTexto"/>
            <p:cNvSpPr txBox="1"/>
            <p:nvPr/>
          </p:nvSpPr>
          <p:spPr>
            <a:xfrm>
              <a:off x="490795" y="4365104"/>
              <a:ext cx="2214773" cy="30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GRPC</a:t>
              </a:r>
            </a:p>
            <a:p>
              <a:r>
                <a:rPr lang="en-US" sz="1200" b="1" dirty="0">
                  <a:solidFill>
                    <a:prstClr val="black"/>
                  </a:solidFill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Glass Resistive Plate Chambers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24 Conector recto de flecha"/>
            <p:cNvCxnSpPr/>
            <p:nvPr/>
          </p:nvCxnSpPr>
          <p:spPr>
            <a:xfrm flipH="1">
              <a:off x="395536" y="4509120"/>
              <a:ext cx="167266" cy="201215"/>
            </a:xfrm>
            <a:prstGeom prst="straightConnector1">
              <a:avLst/>
            </a:prstGeom>
            <a:grpFill/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9"/>
          <p:cNvGrpSpPr/>
          <p:nvPr/>
        </p:nvGrpSpPr>
        <p:grpSpPr>
          <a:xfrm>
            <a:off x="588278" y="1702745"/>
            <a:ext cx="8029575" cy="2389278"/>
            <a:chOff x="358775" y="657225"/>
            <a:chExt cx="8391525" cy="3775075"/>
          </a:xfrm>
        </p:grpSpPr>
        <p:grpSp>
          <p:nvGrpSpPr>
            <p:cNvPr id="5" name="Grouper 61"/>
            <p:cNvGrpSpPr>
              <a:grpSpLocks/>
            </p:cNvGrpSpPr>
            <p:nvPr/>
          </p:nvGrpSpPr>
          <p:grpSpPr bwMode="auto">
            <a:xfrm>
              <a:off x="647700" y="657225"/>
              <a:ext cx="8102600" cy="1970299"/>
              <a:chOff x="2498353" y="4419596"/>
              <a:chExt cx="6493247" cy="2418667"/>
            </a:xfrm>
          </p:grpSpPr>
          <p:grpSp>
            <p:nvGrpSpPr>
              <p:cNvPr id="6" name="Grouper 58"/>
              <p:cNvGrpSpPr>
                <a:grpSpLocks/>
              </p:cNvGrpSpPr>
              <p:nvPr/>
            </p:nvGrpSpPr>
            <p:grpSpPr bwMode="auto">
              <a:xfrm>
                <a:off x="2498353" y="4419596"/>
                <a:ext cx="3216648" cy="2418667"/>
                <a:chOff x="5851153" y="1253540"/>
                <a:chExt cx="3216648" cy="2418667"/>
              </a:xfrm>
            </p:grpSpPr>
            <p:grpSp>
              <p:nvGrpSpPr>
                <p:cNvPr id="7" name="Grouper 9"/>
                <p:cNvGrpSpPr>
                  <a:grpSpLocks/>
                </p:cNvGrpSpPr>
                <p:nvPr/>
              </p:nvGrpSpPr>
              <p:grpSpPr bwMode="auto">
                <a:xfrm>
                  <a:off x="5851153" y="1269333"/>
                  <a:ext cx="3216648" cy="2402874"/>
                  <a:chOff x="3118886" y="1303591"/>
                  <a:chExt cx="5690006" cy="4145105"/>
                </a:xfrm>
              </p:grpSpPr>
              <p:pic>
                <p:nvPicPr>
                  <p:cNvPr id="52257" name="Image 3"/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18886" y="1303591"/>
                    <a:ext cx="5568949" cy="40576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3" name="Connecteur droit avec flèche 12"/>
                  <p:cNvCxnSpPr/>
                  <p:nvPr/>
                </p:nvCxnSpPr>
                <p:spPr bwMode="auto">
                  <a:xfrm rot="10800000" flipV="1">
                    <a:off x="5486311" y="3581190"/>
                    <a:ext cx="3047047" cy="1677203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52259" name="ZoneTexte 6"/>
                  <p:cNvSpPr txBox="1">
                    <a:spLocks noChangeArrowheads="1"/>
                  </p:cNvSpPr>
                  <p:nvPr/>
                </p:nvSpPr>
                <p:spPr bwMode="auto">
                  <a:xfrm rot="19870601">
                    <a:off x="6561996" y="4278341"/>
                    <a:ext cx="1030740" cy="926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200">
                        <a:solidFill>
                          <a:srgbClr val="FFFFFF"/>
                        </a:solidFill>
                      </a:rPr>
                      <a:t>2 m</a:t>
                    </a:r>
                  </a:p>
                </p:txBody>
              </p:sp>
              <p:cxnSp>
                <p:nvCxnSpPr>
                  <p:cNvPr id="52260" name="Connecteur droit avec flèch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00400" y="4191000"/>
                    <a:ext cx="1676400" cy="106680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2261" name="ZoneTexte 14"/>
                  <p:cNvSpPr txBox="1">
                    <a:spLocks noChangeArrowheads="1"/>
                  </p:cNvSpPr>
                  <p:nvPr/>
                </p:nvSpPr>
                <p:spPr bwMode="auto">
                  <a:xfrm rot="2074047">
                    <a:off x="3376056" y="4521896"/>
                    <a:ext cx="925889" cy="926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200">
                        <a:solidFill>
                          <a:schemeClr val="bg1"/>
                        </a:solidFill>
                      </a:rPr>
                      <a:t>1 m</a:t>
                    </a:r>
                  </a:p>
                </p:txBody>
              </p:sp>
              <p:sp>
                <p:nvSpPr>
                  <p:cNvPr id="52262" name="ZoneTexte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9400" y="1916107"/>
                    <a:ext cx="838201" cy="926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200">
                        <a:solidFill>
                          <a:srgbClr val="FFFFFF"/>
                        </a:solidFill>
                      </a:rPr>
                      <a:t>inlet</a:t>
                    </a:r>
                  </a:p>
                </p:txBody>
              </p:sp>
              <p:sp>
                <p:nvSpPr>
                  <p:cNvPr id="52263" name="ZoneTexte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2391" y="2531592"/>
                    <a:ext cx="1206501" cy="926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200" dirty="0">
                        <a:solidFill>
                          <a:srgbClr val="FFFFFF"/>
                        </a:solidFill>
                      </a:rPr>
                      <a:t>outlet</a:t>
                    </a:r>
                  </a:p>
                </p:txBody>
              </p:sp>
            </p:grpSp>
            <p:sp>
              <p:nvSpPr>
                <p:cNvPr id="52256" name="ZoneTexte 10"/>
                <p:cNvSpPr txBox="1">
                  <a:spLocks noChangeArrowheads="1"/>
                </p:cNvSpPr>
                <p:nvPr/>
              </p:nvSpPr>
              <p:spPr bwMode="auto">
                <a:xfrm>
                  <a:off x="6172200" y="1253540"/>
                  <a:ext cx="2707303" cy="537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GB" sz="1200" dirty="0">
                      <a:solidFill>
                        <a:srgbClr val="FFFFFF"/>
                      </a:solidFill>
                    </a:rPr>
                    <a:t>Prototype circulation system</a:t>
                  </a:r>
                </a:p>
              </p:txBody>
            </p:sp>
          </p:grpSp>
          <p:grpSp>
            <p:nvGrpSpPr>
              <p:cNvPr id="8" name="Grouper 57"/>
              <p:cNvGrpSpPr>
                <a:grpSpLocks/>
              </p:cNvGrpSpPr>
              <p:nvPr/>
            </p:nvGrpSpPr>
            <p:grpSpPr bwMode="auto">
              <a:xfrm>
                <a:off x="5674697" y="4419596"/>
                <a:ext cx="3316903" cy="2362204"/>
                <a:chOff x="5334000" y="4267196"/>
                <a:chExt cx="3316903" cy="2362204"/>
              </a:xfrm>
            </p:grpSpPr>
            <p:pic>
              <p:nvPicPr>
                <p:cNvPr id="52253" name="Image 7" descr="2m2_091213_100_colours.JP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0" y="4277222"/>
                  <a:ext cx="3151802" cy="2352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254" name="ZoneTexte 8"/>
                <p:cNvSpPr txBox="1">
                  <a:spLocks noChangeArrowheads="1"/>
                </p:cNvSpPr>
                <p:nvPr/>
              </p:nvSpPr>
              <p:spPr bwMode="auto">
                <a:xfrm>
                  <a:off x="5943600" y="4267196"/>
                  <a:ext cx="2707303" cy="537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GB" sz="1200">
                      <a:solidFill>
                        <a:srgbClr val="FFFFFF"/>
                      </a:solidFill>
                    </a:rPr>
                    <a:t>New circulation system</a:t>
                  </a:r>
                </a:p>
              </p:txBody>
            </p:sp>
          </p:grpSp>
        </p:grpSp>
        <p:grpSp>
          <p:nvGrpSpPr>
            <p:cNvPr id="9" name="Grouper 40"/>
            <p:cNvGrpSpPr>
              <a:grpSpLocks/>
            </p:cNvGrpSpPr>
            <p:nvPr/>
          </p:nvGrpSpPr>
          <p:grpSpPr bwMode="auto">
            <a:xfrm>
              <a:off x="358775" y="2787650"/>
              <a:ext cx="4068763" cy="1644650"/>
              <a:chOff x="251520" y="4329100"/>
              <a:chExt cx="4068452" cy="230425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38836" y="4329100"/>
                <a:ext cx="3781136" cy="230425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>
                <a:off x="467403" y="4508426"/>
                <a:ext cx="118894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1872234" y="4508426"/>
                <a:ext cx="100798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3096103" y="4508426"/>
                <a:ext cx="100798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538836" y="6488944"/>
                <a:ext cx="11175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1799215" y="6488944"/>
                <a:ext cx="100798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3059593" y="6488944"/>
                <a:ext cx="100798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H="1">
                <a:off x="4067578" y="4508426"/>
                <a:ext cx="36510" cy="19805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>
                <a:off x="251520" y="4437013"/>
                <a:ext cx="612728" cy="0"/>
              </a:xfrm>
              <a:prstGeom prst="straightConnector1">
                <a:avLst/>
              </a:prstGeom>
              <a:ln>
                <a:solidFill>
                  <a:srgbClr val="860908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H="1">
                <a:off x="251520" y="6561944"/>
                <a:ext cx="539709" cy="0"/>
              </a:xfrm>
              <a:prstGeom prst="straightConnector1">
                <a:avLst/>
              </a:prstGeom>
              <a:ln>
                <a:solidFill>
                  <a:srgbClr val="860908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r 63"/>
            <p:cNvGrpSpPr>
              <a:grpSpLocks/>
            </p:cNvGrpSpPr>
            <p:nvPr/>
          </p:nvGrpSpPr>
          <p:grpSpPr bwMode="auto">
            <a:xfrm>
              <a:off x="4572000" y="2747963"/>
              <a:ext cx="4068763" cy="1608137"/>
              <a:chOff x="4535996" y="3068960"/>
              <a:chExt cx="4068452" cy="2304256"/>
            </a:xfrm>
          </p:grpSpPr>
          <p:grpSp>
            <p:nvGrpSpPr>
              <p:cNvPr id="11" name="Grouper 41"/>
              <p:cNvGrpSpPr>
                <a:grpSpLocks/>
              </p:cNvGrpSpPr>
              <p:nvPr/>
            </p:nvGrpSpPr>
            <p:grpSpPr bwMode="auto">
              <a:xfrm>
                <a:off x="4535996" y="3068960"/>
                <a:ext cx="4068452" cy="2304256"/>
                <a:chOff x="251520" y="4329100"/>
                <a:chExt cx="4068452" cy="2304256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38836" y="4329100"/>
                  <a:ext cx="3781136" cy="2304256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cxnSp>
              <p:nvCxnSpPr>
                <p:cNvPr id="44" name="Connecteur droit 43"/>
                <p:cNvCxnSpPr/>
                <p:nvPr/>
              </p:nvCxnSpPr>
              <p:spPr>
                <a:xfrm>
                  <a:off x="467403" y="4508549"/>
                  <a:ext cx="118894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1872234" y="4508549"/>
                  <a:ext cx="100798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/>
                <p:cNvCxnSpPr/>
                <p:nvPr/>
              </p:nvCxnSpPr>
              <p:spPr>
                <a:xfrm>
                  <a:off x="3096103" y="4508549"/>
                  <a:ext cx="100798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>
                  <a:off x="538836" y="6488844"/>
                  <a:ext cx="111751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1799215" y="6488844"/>
                  <a:ext cx="100798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3059593" y="6488844"/>
                  <a:ext cx="100798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>
                  <a:off x="251520" y="4437087"/>
                  <a:ext cx="612728" cy="0"/>
                </a:xfrm>
                <a:prstGeom prst="straightConnector1">
                  <a:avLst/>
                </a:prstGeom>
                <a:ln>
                  <a:solidFill>
                    <a:srgbClr val="860908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cteur droit avec flèche 53"/>
              <p:cNvCxnSpPr/>
              <p:nvPr/>
            </p:nvCxnSpPr>
            <p:spPr>
              <a:xfrm>
                <a:off x="4572506" y="5301754"/>
                <a:ext cx="503199" cy="0"/>
              </a:xfrm>
              <a:prstGeom prst="straightConnector1">
                <a:avLst/>
              </a:prstGeom>
              <a:ln>
                <a:solidFill>
                  <a:srgbClr val="860908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8352054" y="3248409"/>
                <a:ext cx="0" cy="9004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8352054" y="4256819"/>
                <a:ext cx="0" cy="93694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avec flèche 62"/>
              <p:cNvCxnSpPr/>
              <p:nvPr/>
            </p:nvCxnSpPr>
            <p:spPr>
              <a:xfrm flipH="1">
                <a:off x="4572506" y="3984091"/>
                <a:ext cx="719082" cy="0"/>
              </a:xfrm>
              <a:prstGeom prst="straightConnector1">
                <a:avLst/>
              </a:prstGeom>
              <a:ln w="38100" cmpd="sng">
                <a:solidFill>
                  <a:srgbClr val="860908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ZoneTexte 2"/>
          <p:cNvSpPr txBox="1"/>
          <p:nvPr/>
        </p:nvSpPr>
        <p:spPr>
          <a:xfrm>
            <a:off x="243525" y="154571"/>
            <a:ext cx="28806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Detector conception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30825" y="641636"/>
            <a:ext cx="8584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Construction and operation of large GRPC necessitate some improvement with respect to the present scenario. </a:t>
            </a:r>
          </a:p>
          <a:p>
            <a:endParaRPr lang="en-US" sz="1600" dirty="0" smtClean="0"/>
          </a:p>
          <a:p>
            <a:r>
              <a:rPr lang="en-US" sz="1600" dirty="0" smtClean="0"/>
              <a:t>Gas distribution : new scheme is proposed  </a:t>
            </a:r>
            <a:endParaRPr lang="en-US" sz="1600" dirty="0"/>
          </a:p>
        </p:txBody>
      </p:sp>
      <p:sp>
        <p:nvSpPr>
          <p:cNvPr id="53" name="ZoneTexte 52"/>
          <p:cNvSpPr txBox="1"/>
          <p:nvPr/>
        </p:nvSpPr>
        <p:spPr>
          <a:xfrm>
            <a:off x="281625" y="4229100"/>
            <a:ext cx="858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Cassette conception to ensure good contact between the detector and electronics is to be improved  </a:t>
            </a:r>
            <a:endParaRPr lang="en-US" sz="1600" dirty="0"/>
          </a:p>
        </p:txBody>
      </p:sp>
      <p:pic>
        <p:nvPicPr>
          <p:cNvPr id="56" name="Image 2" descr="chamb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03884" y="3651405"/>
            <a:ext cx="1747836" cy="38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Image 5" descr="detail serra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855" y="4678364"/>
            <a:ext cx="3618322" cy="17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Connecteur droit avec flèche 54"/>
          <p:cNvCxnSpPr/>
          <p:nvPr/>
        </p:nvCxnSpPr>
        <p:spPr bwMode="auto">
          <a:xfrm flipH="1">
            <a:off x="4667413" y="3735010"/>
            <a:ext cx="688119" cy="0"/>
          </a:xfrm>
          <a:prstGeom prst="straightConnector1">
            <a:avLst/>
          </a:prstGeom>
          <a:ln w="38100" cmpd="sng">
            <a:solidFill>
              <a:srgbClr val="8609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1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3525" y="933102"/>
            <a:ext cx="81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2x1 m</a:t>
            </a:r>
            <a:r>
              <a:rPr lang="en-GB" baseline="30000" dirty="0" smtClean="0"/>
              <a:t>2</a:t>
            </a:r>
            <a:r>
              <a:rPr lang="en-GB" dirty="0" smtClean="0"/>
              <a:t> RPC chamber was successfully built with a new gas circulation system 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243525" y="154571"/>
            <a:ext cx="28806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Detector conception 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 descr="Capture d’écran 2019-02-25 à 07.32.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829" y="1366956"/>
            <a:ext cx="3469071" cy="5135444"/>
          </a:xfrm>
          <a:prstGeom prst="rect">
            <a:avLst/>
          </a:prstGeom>
        </p:spPr>
      </p:pic>
      <p:pic>
        <p:nvPicPr>
          <p:cNvPr id="9" name="Image 8" descr="Capture d’écran 2019-02-25 à 07.34.5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5" y="1366956"/>
            <a:ext cx="3680775" cy="51354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086600" y="30480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IP2I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8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31800" y="1600200"/>
            <a:ext cx="64897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Wingdings" charset="2"/>
              <a:buChar char="q"/>
            </a:pPr>
            <a:r>
              <a:rPr lang="en-US" b="1" dirty="0" smtClean="0"/>
              <a:t> SDHCAL ongoing activities</a:t>
            </a:r>
          </a:p>
          <a:p>
            <a:endParaRPr lang="en-US" b="1" dirty="0" smtClean="0"/>
          </a:p>
          <a:p>
            <a:pPr marL="285750" indent="-285750">
              <a:buFont typeface="Wingdings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Module0 progress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/>
              <a:t>Detectors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1" dirty="0"/>
              <a:t> </a:t>
            </a:r>
            <a:r>
              <a:rPr lang="en-US" b="1" dirty="0" smtClean="0"/>
              <a:t>Readout </a:t>
            </a:r>
            <a:r>
              <a:rPr lang="en-US" b="1" dirty="0" smtClean="0"/>
              <a:t>electronics</a:t>
            </a:r>
            <a:endParaRPr lang="en-US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US" b="1" dirty="0"/>
              <a:t> </a:t>
            </a:r>
            <a:r>
              <a:rPr lang="en-US" b="1" dirty="0" smtClean="0"/>
              <a:t>Gas recycling</a:t>
            </a:r>
          </a:p>
          <a:p>
            <a:endParaRPr lang="en-US" b="1" dirty="0" smtClean="0"/>
          </a:p>
          <a:p>
            <a:pPr marL="285750" indent="-285750">
              <a:buFont typeface="Wingdings" charset="2"/>
              <a:buChar char="q"/>
            </a:pPr>
            <a:r>
              <a:rPr lang="en-US" b="1" dirty="0" smtClean="0"/>
              <a:t>Future activities</a:t>
            </a:r>
          </a:p>
          <a:p>
            <a:endParaRPr lang="en-US" b="1" dirty="0" smtClean="0"/>
          </a:p>
          <a:p>
            <a:pPr marL="285750" indent="-285750">
              <a:buFont typeface="Wingdings" charset="2"/>
              <a:buChar char="q"/>
            </a:pPr>
            <a:r>
              <a:rPr lang="en-US" b="1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31800" y="914400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Outline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6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2"/>
          <p:cNvGrpSpPr/>
          <p:nvPr/>
        </p:nvGrpSpPr>
        <p:grpSpPr>
          <a:xfrm>
            <a:off x="5993918" y="1400267"/>
            <a:ext cx="3315176" cy="1512168"/>
            <a:chOff x="6299700" y="1466000"/>
            <a:chExt cx="3315176" cy="1512168"/>
          </a:xfrm>
        </p:grpSpPr>
        <p:pic>
          <p:nvPicPr>
            <p:cNvPr id="7" name="Picture 236" descr="IMGP9425-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367" y="1466000"/>
              <a:ext cx="2934469" cy="1426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32"/>
            <p:cNvSpPr txBox="1">
              <a:spLocks noChangeArrowheads="1"/>
            </p:cNvSpPr>
            <p:nvPr/>
          </p:nvSpPr>
          <p:spPr bwMode="auto">
            <a:xfrm>
              <a:off x="8614751" y="1538008"/>
              <a:ext cx="8572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</a:rPr>
                <a:t>DIF #1 </a:t>
              </a:r>
            </a:p>
          </p:txBody>
        </p:sp>
        <p:sp>
          <p:nvSpPr>
            <p:cNvPr id="9" name="Text Box 23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8590939" y="1943415"/>
              <a:ext cx="10239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</a:rPr>
                <a:t>DIF</a:t>
              </a:r>
              <a:r>
                <a:rPr lang="en-US" b="1" dirty="0">
                  <a:solidFill>
                    <a:srgbClr val="FFFF00"/>
                  </a:solidFill>
                </a:rPr>
                <a:t> #2 </a:t>
              </a:r>
            </a:p>
          </p:txBody>
        </p:sp>
        <p:sp>
          <p:nvSpPr>
            <p:cNvPr id="10" name="Text Box 235"/>
            <p:cNvSpPr txBox="1">
              <a:spLocks noChangeArrowheads="1"/>
            </p:cNvSpPr>
            <p:nvPr/>
          </p:nvSpPr>
          <p:spPr bwMode="auto">
            <a:xfrm>
              <a:off x="8555376" y="2640030"/>
              <a:ext cx="8572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1600" b="1" dirty="0">
                  <a:solidFill>
                    <a:srgbClr val="E7E6E6">
                      <a:lumMod val="10000"/>
                    </a:srgbClr>
                  </a:solidFill>
                </a:rPr>
                <a:t>DIF #3 </a:t>
              </a:r>
            </a:p>
          </p:txBody>
        </p:sp>
        <p:sp>
          <p:nvSpPr>
            <p:cNvPr id="11" name="26 Rectángulo"/>
            <p:cNvSpPr/>
            <p:nvPr/>
          </p:nvSpPr>
          <p:spPr>
            <a:xfrm rot="247261">
              <a:off x="6406453" y="2217804"/>
              <a:ext cx="2909097" cy="6167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299700" y="1686623"/>
              <a:ext cx="28067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white"/>
                  </a:solidFill>
                </a:rPr>
                <a:t>144 ASICs= 9216 channels/1m</a:t>
              </a:r>
              <a:r>
                <a:rPr lang="en-US" sz="1400" b="1" baseline="30000" dirty="0">
                  <a:solidFill>
                    <a:prstClr val="white"/>
                  </a:solidFill>
                </a:rPr>
                <a:t>2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62 Grupo"/>
          <p:cNvGrpSpPr/>
          <p:nvPr/>
        </p:nvGrpSpPr>
        <p:grpSpPr>
          <a:xfrm>
            <a:off x="-72408" y="1573336"/>
            <a:ext cx="1924838" cy="1177953"/>
            <a:chOff x="1912838" y="4149080"/>
            <a:chExt cx="2044656" cy="116046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306" y="4149080"/>
              <a:ext cx="1500188" cy="116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66 CuadroTexto"/>
            <p:cNvSpPr txBox="1">
              <a:spLocks noChangeArrowheads="1"/>
            </p:cNvSpPr>
            <p:nvPr/>
          </p:nvSpPr>
          <p:spPr bwMode="auto">
            <a:xfrm>
              <a:off x="2051720" y="4509120"/>
              <a:ext cx="6143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</a:rPr>
                <a:t>USB </a:t>
              </a:r>
            </a:p>
          </p:txBody>
        </p:sp>
        <p:sp>
          <p:nvSpPr>
            <p:cNvPr id="16" name="67 CuadroTexto"/>
            <p:cNvSpPr txBox="1">
              <a:spLocks noChangeArrowheads="1"/>
            </p:cNvSpPr>
            <p:nvPr/>
          </p:nvSpPr>
          <p:spPr bwMode="auto">
            <a:xfrm>
              <a:off x="1912838" y="4869160"/>
              <a:ext cx="642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</a:rPr>
                <a:t>HDMI</a:t>
              </a:r>
            </a:p>
          </p:txBody>
        </p:sp>
      </p:grpSp>
      <p:grpSp>
        <p:nvGrpSpPr>
          <p:cNvPr id="17" name="Grupo 51"/>
          <p:cNvGrpSpPr/>
          <p:nvPr/>
        </p:nvGrpSpPr>
        <p:grpSpPr>
          <a:xfrm>
            <a:off x="1998876" y="1550453"/>
            <a:ext cx="3991090" cy="1374491"/>
            <a:chOff x="2195551" y="1603677"/>
            <a:chExt cx="4070399" cy="1477866"/>
          </a:xfrm>
        </p:grpSpPr>
        <p:pic>
          <p:nvPicPr>
            <p:cNvPr id="18" name="Picture 9" descr="dual_hr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51" y="1619438"/>
              <a:ext cx="4009710" cy="11906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dist="107763" dir="8100000" algn="ctr" rotWithShape="0">
                <a:srgbClr val="808080"/>
              </a:outerShdw>
            </a:effectLst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164561" y="2026589"/>
              <a:ext cx="834118" cy="397109"/>
            </a:xfrm>
            <a:prstGeom prst="rect">
              <a:avLst/>
            </a:prstGeom>
            <a:solidFill>
              <a:srgbClr val="F9F604">
                <a:alpha val="60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fr-FR" dirty="0" smtClean="0">
                  <a:solidFill>
                    <a:srgbClr val="FF0F0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cs typeface="Times New Roman" pitchFamily="1" charset="0"/>
                </a:rPr>
                <a:t>ASU1</a:t>
              </a:r>
              <a:endParaRPr lang="fr-FR" dirty="0">
                <a:solidFill>
                  <a:prstClr val="black"/>
                </a:solidFill>
                <a:latin typeface="Times New Roman" pitchFamily="1" charset="0"/>
                <a:cs typeface="Times New Roman" pitchFamily="1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811776" y="1603677"/>
              <a:ext cx="1078322" cy="30777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FF0F0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1" charset="0"/>
                  <a:cs typeface="Times New Roman" pitchFamily="1" charset="0"/>
                </a:rPr>
                <a:t> 3072 </a:t>
              </a:r>
              <a:r>
                <a:rPr lang="en-US" sz="1400" b="1" dirty="0" err="1">
                  <a:solidFill>
                    <a:srgbClr val="FF0F0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1" charset="0"/>
                  <a:cs typeface="Times New Roman" pitchFamily="1" charset="0"/>
                </a:rPr>
                <a:t>ch</a:t>
              </a:r>
              <a:endParaRPr lang="en-US" b="1" dirty="0">
                <a:solidFill>
                  <a:prstClr val="black"/>
                </a:solidFill>
                <a:latin typeface="Verdana" pitchFamily="1" charset="0"/>
                <a:cs typeface="Times New Roman" pitchFamily="1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4801298" y="2026589"/>
              <a:ext cx="796434" cy="397109"/>
            </a:xfrm>
            <a:prstGeom prst="rect">
              <a:avLst/>
            </a:prstGeom>
            <a:solidFill>
              <a:srgbClr val="F9F604">
                <a:alpha val="60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fr-FR" dirty="0" smtClean="0">
                  <a:solidFill>
                    <a:srgbClr val="FF0F0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cs typeface="Times New Roman" pitchFamily="1" charset="0"/>
                </a:rPr>
                <a:t>ASU2</a:t>
              </a:r>
              <a:endParaRPr lang="fr-FR" dirty="0">
                <a:solidFill>
                  <a:prstClr val="black"/>
                </a:solidFill>
                <a:latin typeface="Times New Roman" pitchFamily="1" charset="0"/>
                <a:cs typeface="Times New Roman" pitchFamily="1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224460" y="2503850"/>
              <a:ext cx="587025" cy="397109"/>
            </a:xfrm>
            <a:prstGeom prst="rect">
              <a:avLst/>
            </a:prstGeom>
            <a:solidFill>
              <a:srgbClr val="F9F60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fr-FR" dirty="0">
                  <a:solidFill>
                    <a:srgbClr val="FF0F0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cs typeface="Times New Roman" pitchFamily="1" charset="0"/>
                </a:rPr>
                <a:t>DIF</a:t>
              </a:r>
              <a:endParaRPr lang="fr-FR" dirty="0">
                <a:solidFill>
                  <a:prstClr val="black"/>
                </a:solidFill>
                <a:latin typeface="Times New Roman" pitchFamily="1" charset="0"/>
                <a:cs typeface="Times New Roman" pitchFamily="1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3812148" y="2783526"/>
              <a:ext cx="1116418" cy="29801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100 cm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H="1">
              <a:off x="2781395" y="2972410"/>
              <a:ext cx="10459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545833" y="2972410"/>
              <a:ext cx="15668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5537791" y="2070928"/>
              <a:ext cx="728159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1600" dirty="0">
                  <a:solidFill>
                    <a:prstClr val="white"/>
                  </a:solidFill>
                </a:rPr>
                <a:t>33 cm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flipV="1">
              <a:off x="5988335" y="1613842"/>
              <a:ext cx="0" cy="52887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6025641" y="2363783"/>
              <a:ext cx="0" cy="44073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475154" y="2186528"/>
              <a:ext cx="125346" cy="31732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1584845" y="2314093"/>
            <a:ext cx="564060" cy="317321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27 Conector recto de flecha"/>
          <p:cNvCxnSpPr/>
          <p:nvPr/>
        </p:nvCxnSpPr>
        <p:spPr>
          <a:xfrm flipH="1" flipV="1">
            <a:off x="5547466" y="2373575"/>
            <a:ext cx="960212" cy="1161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55"/>
          <p:cNvSpPr txBox="1"/>
          <p:nvPr/>
        </p:nvSpPr>
        <p:spPr>
          <a:xfrm>
            <a:off x="4237844" y="1030994"/>
            <a:ext cx="118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ES" sz="1400" b="1" dirty="0" smtClean="0">
                <a:solidFill>
                  <a:srgbClr val="FF0000"/>
                </a:solidFill>
              </a:rPr>
              <a:t>HADROC chip</a:t>
            </a:r>
          </a:p>
          <a:p>
            <a:pPr defTabSz="914400"/>
            <a:r>
              <a:rPr lang="es-ES" sz="1400" b="1" dirty="0" smtClean="0">
                <a:solidFill>
                  <a:srgbClr val="FF0000"/>
                </a:solidFill>
              </a:rPr>
              <a:t>(ASIC)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cxnSp>
        <p:nvCxnSpPr>
          <p:cNvPr id="33" name="Conector recto de flecha 57"/>
          <p:cNvCxnSpPr/>
          <p:nvPr/>
        </p:nvCxnSpPr>
        <p:spPr>
          <a:xfrm>
            <a:off x="4927144" y="1400267"/>
            <a:ext cx="500321" cy="2910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58"/>
          <p:cNvSpPr/>
          <p:nvPr/>
        </p:nvSpPr>
        <p:spPr>
          <a:xfrm>
            <a:off x="5723831" y="989151"/>
            <a:ext cx="3595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400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1m</a:t>
            </a:r>
            <a:r>
              <a:rPr lang="en-US" sz="1400" b="1" baseline="30000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board </a:t>
            </a:r>
            <a:r>
              <a:rPr lang="en-US" sz="1400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6 ASUs hosting 24 ASICs </a:t>
            </a:r>
            <a:endParaRPr lang="en-US" sz="1400" b="1" dirty="0">
              <a:solidFill>
                <a:srgbClr val="70AD4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uadroTexto 32"/>
          <p:cNvSpPr txBox="1"/>
          <p:nvPr/>
        </p:nvSpPr>
        <p:spPr>
          <a:xfrm>
            <a:off x="51334" y="1102943"/>
            <a:ext cx="41606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Electronics readout for the 1m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prototipo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b="1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02" y="2946430"/>
            <a:ext cx="916561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1 DIF (detector </a:t>
            </a:r>
            <a:r>
              <a:rPr lang="en-US" sz="1600" dirty="0" err="1" smtClean="0"/>
              <a:t>InterFace</a:t>
            </a:r>
            <a:r>
              <a:rPr lang="en-US" sz="1600" dirty="0" smtClean="0"/>
              <a:t>) for 2 ASU (Active Sensor Unit.- PCB+ASICs)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 DIFs for  ONE 1m2 GRPC detector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CuadroTexto 32"/>
          <p:cNvSpPr txBox="1"/>
          <p:nvPr/>
        </p:nvSpPr>
        <p:spPr>
          <a:xfrm>
            <a:off x="75506" y="3491716"/>
            <a:ext cx="406444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7030A0"/>
                </a:solidFill>
              </a:rPr>
              <a:t>Electronics readout for the final detector</a:t>
            </a:r>
            <a:endParaRPr lang="en-US" b="1" baseline="30000" dirty="0">
              <a:solidFill>
                <a:srgbClr val="7030A0"/>
              </a:solidFill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977" y="4411851"/>
            <a:ext cx="4716016" cy="134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2" y="3922622"/>
            <a:ext cx="3344080" cy="24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4303365" y="3683124"/>
            <a:ext cx="4840636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Only </a:t>
            </a:r>
            <a:r>
              <a:rPr lang="en-US" sz="1600" b="1" dirty="0" smtClean="0">
                <a:solidFill>
                  <a:srgbClr val="FF0000"/>
                </a:solidFill>
              </a:rPr>
              <a:t>1 DIF per GRPC (any size) </a:t>
            </a:r>
            <a:r>
              <a:rPr lang="en-US" sz="1600" dirty="0" smtClean="0"/>
              <a:t>with small dimensions to fit in the 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small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smtClean="0"/>
              <a:t>space available  at the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ILD detector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4061150" y="5059923"/>
            <a:ext cx="510850" cy="337661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42 Conector recto de flecha"/>
          <p:cNvCxnSpPr/>
          <p:nvPr/>
        </p:nvCxnSpPr>
        <p:spPr>
          <a:xfrm flipH="1">
            <a:off x="230222" y="3895164"/>
            <a:ext cx="4897390" cy="8388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7013378" y="4314582"/>
            <a:ext cx="1484702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DIF dimensions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371" y="5589240"/>
            <a:ext cx="1847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46 Conector recto de flecha"/>
          <p:cNvCxnSpPr>
            <a:endCxn id="42" idx="7"/>
          </p:cNvCxnSpPr>
          <p:nvPr/>
        </p:nvCxnSpPr>
        <p:spPr>
          <a:xfrm flipH="1">
            <a:off x="4497188" y="4221088"/>
            <a:ext cx="2235052" cy="88828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27454" y="5181600"/>
            <a:ext cx="1144691" cy="0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2628494" y="5181600"/>
            <a:ext cx="581951" cy="12700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1 Título"/>
          <p:cNvSpPr txBox="1">
            <a:spLocks/>
          </p:cNvSpPr>
          <p:nvPr/>
        </p:nvSpPr>
        <p:spPr>
          <a:xfrm>
            <a:off x="259463" y="109539"/>
            <a:ext cx="2689542" cy="487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electronics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72145" y="4208388"/>
            <a:ext cx="414031" cy="1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ZoneTexte 53"/>
          <p:cNvSpPr txBox="1"/>
          <p:nvPr/>
        </p:nvSpPr>
        <p:spPr>
          <a:xfrm>
            <a:off x="1534930" y="4200282"/>
            <a:ext cx="133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Uo</a:t>
            </a:r>
            <a:r>
              <a:rPr lang="en-US" sz="1000" dirty="0" smtClean="0"/>
              <a:t> to 9</a:t>
            </a:r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7013378" y="115373"/>
            <a:ext cx="14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dirty="0" smtClean="0"/>
              <a:t>IP2I&amp;CIEAMT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76132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6050" y="871538"/>
            <a:ext cx="9036050" cy="5616575"/>
          </a:xfrm>
        </p:spPr>
        <p:txBody>
          <a:bodyPr/>
          <a:lstStyle/>
          <a:p>
            <a:pPr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      HARDROCR3 main features:</a:t>
            </a:r>
          </a:p>
          <a:p>
            <a:pPr lvl="1">
              <a:defRPr/>
            </a:pPr>
            <a:r>
              <a:rPr lang="en-US" sz="1800" b="1" dirty="0">
                <a:latin typeface="Calibri" pitchFamily="34" charset="0"/>
              </a:rPr>
              <a:t>Independent channels</a:t>
            </a:r>
          </a:p>
          <a:p>
            <a:pPr lvl="1">
              <a:defRPr/>
            </a:pPr>
            <a:r>
              <a:rPr lang="en-US" sz="1800" b="1" dirty="0">
                <a:latin typeface="Calibri" pitchFamily="34" charset="0"/>
              </a:rPr>
              <a:t>Zero suppress</a:t>
            </a:r>
          </a:p>
          <a:p>
            <a:pPr lvl="1">
              <a:defRPr/>
            </a:pPr>
            <a:r>
              <a:rPr lang="en-US" sz="1800" dirty="0" smtClean="0">
                <a:latin typeface="Calibri" pitchFamily="34" charset="0"/>
              </a:rPr>
              <a:t>Extended dynamic range (</a:t>
            </a:r>
            <a:r>
              <a:rPr lang="en-US" sz="1800" b="1" dirty="0" smtClean="0">
                <a:latin typeface="Calibri" pitchFamily="34" charset="0"/>
              </a:rPr>
              <a:t>up to 50 </a:t>
            </a:r>
            <a:r>
              <a:rPr lang="en-US" sz="1800" b="1" dirty="0" err="1" smtClean="0">
                <a:latin typeface="Calibri" pitchFamily="34" charset="0"/>
              </a:rPr>
              <a:t>pC</a:t>
            </a:r>
            <a:r>
              <a:rPr lang="en-US" sz="1800" dirty="0" smtClean="0">
                <a:latin typeface="Calibri" pitchFamily="34" charset="0"/>
              </a:rPr>
              <a:t>)</a:t>
            </a:r>
            <a:endParaRPr lang="en-US" sz="1800" dirty="0">
              <a:latin typeface="Calibri" pitchFamily="34" charset="0"/>
            </a:endParaRPr>
          </a:p>
          <a:p>
            <a:pPr lvl="1">
              <a:defRPr/>
            </a:pPr>
            <a:r>
              <a:rPr lang="en-US" sz="1800" b="1" dirty="0" smtClean="0">
                <a:latin typeface="Calibri" pitchFamily="34" charset="0"/>
              </a:rPr>
              <a:t>I2C link with triple voting for slow </a:t>
            </a:r>
            <a:r>
              <a:rPr lang="en-US" sz="1800" b="1" dirty="0">
                <a:latin typeface="Calibri" pitchFamily="34" charset="0"/>
              </a:rPr>
              <a:t>control </a:t>
            </a:r>
            <a:r>
              <a:rPr lang="en-US" sz="1800" b="1" dirty="0" smtClean="0">
                <a:latin typeface="Calibri" pitchFamily="34" charset="0"/>
              </a:rPr>
              <a:t>parameters</a:t>
            </a:r>
          </a:p>
          <a:p>
            <a:pPr lvl="1">
              <a:defRPr/>
            </a:pPr>
            <a:r>
              <a:rPr lang="en-US" sz="1800" dirty="0" smtClean="0">
                <a:latin typeface="Calibri" pitchFamily="34" charset="0"/>
              </a:rPr>
              <a:t>packaging in QFP208,</a:t>
            </a:r>
            <a:r>
              <a:rPr lang="en-US" sz="1800" dirty="0" smtClean="0">
                <a:latin typeface="Calibri" pitchFamily="34" charset="0"/>
                <a:sym typeface="Wingdings" panose="05000000000000000000" pitchFamily="2" charset="2"/>
              </a:rPr>
              <a:t> d</a:t>
            </a:r>
            <a:r>
              <a:rPr lang="en-US" sz="1800" dirty="0" smtClean="0">
                <a:latin typeface="Calibri" pitchFamily="34" charset="0"/>
              </a:rPr>
              <a:t>ie size  ~30 mm</a:t>
            </a:r>
            <a:r>
              <a:rPr lang="en-US" sz="1800" baseline="30000" dirty="0" smtClean="0">
                <a:latin typeface="Calibri" pitchFamily="34" charset="0"/>
              </a:rPr>
              <a:t>2</a:t>
            </a:r>
          </a:p>
          <a:p>
            <a:pPr lvl="1">
              <a:defRPr/>
            </a:pPr>
            <a:r>
              <a:rPr lang="en-US" sz="1800" dirty="0" smtClean="0">
                <a:latin typeface="Calibri" pitchFamily="34" charset="0"/>
              </a:rPr>
              <a:t>Consumption increase (internal PLL, I2C)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Calibri" pitchFamily="34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6032499" y="1414463"/>
            <a:ext cx="2763837" cy="2216150"/>
            <a:chOff x="6002339" y="1428750"/>
            <a:chExt cx="2962274" cy="2216150"/>
          </a:xfrm>
        </p:grpSpPr>
        <p:pic>
          <p:nvPicPr>
            <p:cNvPr id="54275" name="Picture 2" descr="C:\Users\seguin.LAL\Application Data\SSH\temp\lay1_hr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15" t="12816" r="10617" b="13934"/>
            <a:stretch>
              <a:fillRect/>
            </a:stretch>
          </p:blipFill>
          <p:spPr bwMode="auto">
            <a:xfrm>
              <a:off x="6507163" y="1831975"/>
              <a:ext cx="2457450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>
            <a:xfrm>
              <a:off x="6507163" y="1768475"/>
              <a:ext cx="245745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77" name="ZoneTexte 4"/>
            <p:cNvSpPr txBox="1">
              <a:spLocks noChangeArrowheads="1"/>
            </p:cNvSpPr>
            <p:nvPr/>
          </p:nvSpPr>
          <p:spPr bwMode="auto">
            <a:xfrm>
              <a:off x="7299324" y="1428750"/>
              <a:ext cx="1416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dirty="0"/>
                <a:t>6,3 mm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6372225" y="1849438"/>
              <a:ext cx="0" cy="179546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79" name="ZoneTexte 20"/>
            <p:cNvSpPr txBox="1">
              <a:spLocks noChangeArrowheads="1"/>
            </p:cNvSpPr>
            <p:nvPr/>
          </p:nvSpPr>
          <p:spPr bwMode="auto">
            <a:xfrm rot="16200000">
              <a:off x="5541170" y="2310607"/>
              <a:ext cx="1292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dirty="0"/>
                <a:t>4,7 mm</a:t>
              </a:r>
            </a:p>
          </p:txBody>
        </p:sp>
      </p:grpSp>
      <p:pic>
        <p:nvPicPr>
          <p:cNvPr id="11" name="Picture 3" descr="D:\Mes_documents_locaux\Hardroc3\Scurves_DAC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4365054"/>
            <a:ext cx="4572000" cy="2492945"/>
          </a:xfrm>
          <a:prstGeom prst="rect">
            <a:avLst/>
          </a:prstGeom>
          <a:noFill/>
        </p:spPr>
      </p:pic>
      <p:pic>
        <p:nvPicPr>
          <p:cNvPr id="12" name="Picture 4" descr="D:\Mes_documents_locaux\Hardroc3\Dist_Scurves_DAC0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649" y="4154489"/>
            <a:ext cx="3886200" cy="258762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82600" y="3738990"/>
            <a:ext cx="4794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H3B TESTED : 786,    </a:t>
            </a:r>
            <a:r>
              <a:rPr lang="fr-FR" sz="2000" dirty="0" err="1" smtClean="0"/>
              <a:t>Yield</a:t>
            </a:r>
            <a:r>
              <a:rPr lang="fr-FR" sz="2000" dirty="0" smtClean="0"/>
              <a:t> : 83.3 %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82600" y="255588"/>
            <a:ext cx="3187699" cy="354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electronics: ASIC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77608" y="444500"/>
            <a:ext cx="258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OMEGA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01688"/>
            <a:ext cx="4403725" cy="30337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US" sz="1400" b="1" dirty="0" smtClean="0">
              <a:solidFill>
                <a:srgbClr val="0066FF"/>
              </a:solidFill>
              <a:latin typeface="Calibri" pitchFamily="34" charset="0"/>
              <a:cs typeface="+mn-cs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en-US" sz="1200" dirty="0" smtClean="0">
              <a:latin typeface="Calibri" pitchFamily="34" charset="0"/>
            </a:endParaRPr>
          </a:p>
          <a:p>
            <a:pPr lvl="2" eaLnBrk="1" hangingPunct="1">
              <a:buFont typeface="Wingdings" pitchFamily="2" charset="2"/>
              <a:buChar char="§"/>
              <a:defRPr/>
            </a:pPr>
            <a:endParaRPr lang="en-US" sz="1200" dirty="0" smtClean="0">
              <a:latin typeface="Calibri" pitchFamily="34" charset="0"/>
            </a:endParaRPr>
          </a:p>
          <a:p>
            <a:pPr lvl="3" eaLnBrk="1" hangingPunct="1">
              <a:buFont typeface="Wingdings" pitchFamily="2" charset="2"/>
              <a:buChar char="§"/>
              <a:defRPr/>
            </a:pPr>
            <a:endParaRPr lang="en-US" sz="1000" dirty="0" smtClean="0">
              <a:latin typeface="Calibri" pitchFamily="34" charset="0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en-US" sz="1200" dirty="0" smtClean="0">
              <a:latin typeface="Calibri" pitchFamily="34" charset="0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fr-FR" sz="1200" dirty="0" smtClean="0">
              <a:latin typeface="Calibri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fr-FR" sz="18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fr-FR" sz="2000" dirty="0" smtClean="0">
              <a:latin typeface="Calibri" pitchFamily="34" charset="0"/>
              <a:cs typeface="+mn-cs"/>
            </a:endParaRPr>
          </a:p>
          <a:p>
            <a:pPr lvl="1" eaLnBrk="1" hangingPunct="1">
              <a:defRPr/>
            </a:pPr>
            <a:endParaRPr lang="fr-FR" sz="1800" dirty="0" smtClean="0">
              <a:latin typeface="Calibri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153988"/>
            <a:ext cx="4032250" cy="620712"/>
          </a:xfrm>
          <a:ln>
            <a:solidFill>
              <a:srgbClr val="22C916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AA0000"/>
                </a:solidFill>
                <a:latin typeface="+mn-lt"/>
                <a:cs typeface="+mj-cs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+mj-cs"/>
              </a:rPr>
              <a:t>HARDROC3: Analog linearity</a:t>
            </a:r>
          </a:p>
        </p:txBody>
      </p:sp>
      <p:pic>
        <p:nvPicPr>
          <p:cNvPr id="58372" name="Image 11" descr="C:\Users\seguin.LAL\Desktop\Hardroc3\Mesures\lin_fsb0_v2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1125538"/>
            <a:ext cx="42687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Image 12" descr="C:\Users\seguin.LAL\Desktop\Hardroc3\Mesures\fsb0_sigmaNois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4157663"/>
            <a:ext cx="4343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Image 13" descr="C:\Users\seguin.LAL\Desktop\Hardroc3\Mesures\lin_fsb1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125538"/>
            <a:ext cx="4838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Image 14" descr="C:\Users\seguin.LAL\Desktop\Hardroc3\Mesures\lin_fsb2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13"/>
          <a:stretch>
            <a:fillRect/>
          </a:stretch>
        </p:blipFill>
        <p:spPr bwMode="auto">
          <a:xfrm>
            <a:off x="34925" y="3860800"/>
            <a:ext cx="4167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ZoneTexte 1"/>
          <p:cNvSpPr txBox="1">
            <a:spLocks noChangeArrowheads="1"/>
          </p:cNvSpPr>
          <p:nvPr/>
        </p:nvSpPr>
        <p:spPr bwMode="auto">
          <a:xfrm>
            <a:off x="1042988" y="1773238"/>
            <a:ext cx="69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C00000"/>
                </a:solidFill>
              </a:rPr>
              <a:t>FSB0</a:t>
            </a:r>
          </a:p>
        </p:txBody>
      </p:sp>
      <p:sp>
        <p:nvSpPr>
          <p:cNvPr id="58377" name="ZoneTexte 2"/>
          <p:cNvSpPr txBox="1">
            <a:spLocks noChangeArrowheads="1"/>
          </p:cNvSpPr>
          <p:nvPr/>
        </p:nvSpPr>
        <p:spPr bwMode="auto">
          <a:xfrm>
            <a:off x="5213350" y="4292600"/>
            <a:ext cx="304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0000"/>
                </a:solidFill>
              </a:rPr>
              <a:t>FSB0: 5</a:t>
            </a:r>
            <a:r>
              <a:rPr lang="el-GR" sz="2000">
                <a:solidFill>
                  <a:srgbClr val="FF0000"/>
                </a:solidFill>
              </a:rPr>
              <a:t>σ</a:t>
            </a:r>
            <a:r>
              <a:rPr lang="fr-FR" sz="2000">
                <a:solidFill>
                  <a:srgbClr val="FF0000"/>
                </a:solidFill>
              </a:rPr>
              <a:t> noise limit= 15 fC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80288" y="2700338"/>
            <a:ext cx="1465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Up to 10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cs typeface="+mn-cs"/>
              </a:rPr>
              <a:t>pC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51138" y="5486400"/>
            <a:ext cx="1408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Up to 50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cs typeface="+mn-cs"/>
              </a:rPr>
              <a:t>pC</a:t>
            </a:r>
            <a:endParaRPr lang="fr-FR" sz="2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8382" name="Rectangle 205"/>
          <p:cNvSpPr>
            <a:spLocks noChangeArrowheads="1"/>
          </p:cNvSpPr>
          <p:nvPr/>
        </p:nvSpPr>
        <p:spPr bwMode="auto">
          <a:xfrm>
            <a:off x="2319338" y="773113"/>
            <a:ext cx="42703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</a:rPr>
              <a:t>Fast shaper outputs (mV) </a:t>
            </a:r>
            <a:r>
              <a:rPr lang="en-US" sz="2000" dirty="0" err="1">
                <a:solidFill>
                  <a:schemeClr val="tx2"/>
                </a:solidFill>
              </a:rPr>
              <a:t>vs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Qinj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fC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4" name="Rectangle 205"/>
          <p:cNvSpPr>
            <a:spLocks noChangeArrowheads="1"/>
          </p:cNvSpPr>
          <p:nvPr/>
        </p:nvSpPr>
        <p:spPr bwMode="auto">
          <a:xfrm>
            <a:off x="4500563" y="3794125"/>
            <a:ext cx="4613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50% trig. Eff. (DAC units) vs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Qinj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fC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9070975" y="3789363"/>
            <a:ext cx="20638" cy="2663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6" name="Rectangle 205"/>
          <p:cNvSpPr>
            <a:spLocks noChangeArrowheads="1"/>
          </p:cNvSpPr>
          <p:nvPr/>
        </p:nvSpPr>
        <p:spPr bwMode="auto">
          <a:xfrm>
            <a:off x="3073400" y="6335713"/>
            <a:ext cx="398303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Dynamic range:   15fC   -   50 pC</a:t>
            </a:r>
          </a:p>
        </p:txBody>
      </p:sp>
      <p:sp>
        <p:nvSpPr>
          <p:cNvPr id="58387" name="ZoneTexte 25"/>
          <p:cNvSpPr txBox="1">
            <a:spLocks noChangeArrowheads="1"/>
          </p:cNvSpPr>
          <p:nvPr/>
        </p:nvSpPr>
        <p:spPr bwMode="auto">
          <a:xfrm>
            <a:off x="5540375" y="1731963"/>
            <a:ext cx="693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C00000"/>
                </a:solidFill>
              </a:rPr>
              <a:t>FSB1</a:t>
            </a:r>
          </a:p>
        </p:txBody>
      </p:sp>
      <p:sp>
        <p:nvSpPr>
          <p:cNvPr id="58388" name="ZoneTexte 26"/>
          <p:cNvSpPr txBox="1">
            <a:spLocks noChangeArrowheads="1"/>
          </p:cNvSpPr>
          <p:nvPr/>
        </p:nvSpPr>
        <p:spPr bwMode="auto">
          <a:xfrm>
            <a:off x="1042988" y="4581525"/>
            <a:ext cx="69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C00000"/>
                </a:solidFill>
              </a:rPr>
              <a:t>FSB2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77608" y="444500"/>
            <a:ext cx="258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OMEGA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5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9-02-25 à 05.46.4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283" y="736600"/>
            <a:ext cx="4526917" cy="4312107"/>
          </a:xfrm>
          <a:prstGeom prst="rect">
            <a:avLst/>
          </a:prstGeom>
        </p:spPr>
      </p:pic>
      <p:pic>
        <p:nvPicPr>
          <p:cNvPr id="8" name="Image 7" descr="Capture d’écran 2019-02-25 à 05.47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2154"/>
            <a:ext cx="4439282" cy="63658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9550" y="92045"/>
            <a:ext cx="511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SDHCAL Simulation</a:t>
            </a:r>
            <a:endParaRPr lang="en-GB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181600" y="5245100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Up to 20% improvment is expected</a:t>
            </a:r>
            <a:endParaRPr lang="cy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6959600" y="254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IP2I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7402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2C916"/>
                </a:solidFill>
              </a:rPr>
              <a:t>ASU (Active Sensor Unit)</a:t>
            </a:r>
            <a:endParaRPr lang="en-US" sz="3200" b="1" dirty="0">
              <a:solidFill>
                <a:srgbClr val="22C91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5985" y="1077301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n-US" dirty="0" smtClean="0"/>
              <a:t>important challenge is to build a PCB up to 1m length with good planarity to have a homogeneous contact of pads with RPCs in order to guarantee an uniform response along all the detector.</a:t>
            </a:r>
          </a:p>
          <a:p>
            <a:endParaRPr lang="en-US" sz="800" dirty="0"/>
          </a:p>
          <a:p>
            <a:r>
              <a:rPr lang="en-US" dirty="0" smtClean="0"/>
              <a:t>A company was found and </a:t>
            </a:r>
            <a:r>
              <a:rPr lang="en-US" b="1" i="1" dirty="0" smtClean="0">
                <a:solidFill>
                  <a:srgbClr val="CC0099"/>
                </a:solidFill>
              </a:rPr>
              <a:t>1x0.33 m2 with 13 layer ASUs </a:t>
            </a:r>
            <a:r>
              <a:rPr lang="en-US" dirty="0" smtClean="0"/>
              <a:t>have been built.</a:t>
            </a:r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113" y="2665707"/>
            <a:ext cx="2199182" cy="2932242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456876" y="2566382"/>
            <a:ext cx="2787174" cy="3716232"/>
            <a:chOff x="113976" y="2426682"/>
            <a:chExt cx="2787174" cy="371623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76" y="2426682"/>
              <a:ext cx="2787174" cy="3716232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2065911" y="2496854"/>
              <a:ext cx="71686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CC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99"/>
                  </a:solidFill>
                </a:rPr>
                <a:t>ASU</a:t>
              </a:r>
              <a:endParaRPr lang="en-US" sz="2400" b="1" dirty="0">
                <a:solidFill>
                  <a:srgbClr val="CC0099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316606" y="4556175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PCB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H="1">
              <a:off x="2190768" y="4831896"/>
              <a:ext cx="417797" cy="5270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2128306" y="3248904"/>
              <a:ext cx="760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HR3</a:t>
              </a:r>
            </a:p>
            <a:p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ASICs </a:t>
              </a:r>
              <a:endParaRPr 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 flipH="1">
              <a:off x="1909865" y="3890371"/>
              <a:ext cx="561804" cy="458475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uadroTexto 6"/>
          <p:cNvSpPr txBox="1"/>
          <p:nvPr/>
        </p:nvSpPr>
        <p:spPr>
          <a:xfrm>
            <a:off x="3525654" y="5958248"/>
            <a:ext cx="526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ASU-ASU </a:t>
            </a:r>
            <a:r>
              <a:rPr lang="es-ES" b="1" dirty="0" smtClean="0">
                <a:solidFill>
                  <a:srgbClr val="7030A0"/>
                </a:solidFill>
              </a:rPr>
              <a:t>(= ASU-DIF) </a:t>
            </a:r>
            <a:r>
              <a:rPr lang="en-US" b="1" dirty="0" smtClean="0">
                <a:solidFill>
                  <a:srgbClr val="7030A0"/>
                </a:solidFill>
              </a:rPr>
              <a:t>connections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also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produced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78700" y="330200"/>
            <a:ext cx="14091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IP2I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2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8-03-07 à 21.11.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7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3"/>
          <p:cNvSpPr/>
          <p:nvPr/>
        </p:nvSpPr>
        <p:spPr>
          <a:xfrm>
            <a:off x="610402" y="850900"/>
            <a:ext cx="7519781" cy="584775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b="1" dirty="0" smtClean="0">
                <a:solidFill>
                  <a:srgbClr val="FF0000"/>
                </a:solidFill>
              </a:rPr>
              <a:t>DIF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sends DAQ commands (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config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clock, trigger) to front-end and transfer their signal data to DAQ. It controls also the ASIC power pulsing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860790" y="1574800"/>
            <a:ext cx="5283210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GB" sz="1600" dirty="0" smtClean="0"/>
              <a:t>• </a:t>
            </a:r>
            <a:r>
              <a:rPr lang="en-GB" sz="1600" dirty="0"/>
              <a:t>Only </a:t>
            </a:r>
            <a:r>
              <a:rPr lang="en-GB" sz="1600" b="1" dirty="0">
                <a:solidFill>
                  <a:srgbClr val="00B0F0"/>
                </a:solidFill>
              </a:rPr>
              <a:t>one DIF per plane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(instead of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GB" sz="1600" dirty="0"/>
              <a:t>• </a:t>
            </a:r>
            <a:r>
              <a:rPr lang="en-GB" sz="1600" dirty="0" smtClean="0"/>
              <a:t>DIF handle up to </a:t>
            </a:r>
            <a:r>
              <a:rPr lang="en-GB" sz="1600" b="1" dirty="0" smtClean="0">
                <a:solidFill>
                  <a:srgbClr val="00B0F0"/>
                </a:solidFill>
              </a:rPr>
              <a:t>432 HR3 chips 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vs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48 HR2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in previous DIF)</a:t>
            </a:r>
          </a:p>
          <a:p>
            <a:r>
              <a:rPr lang="en-GB" sz="1600" dirty="0"/>
              <a:t>• HR3 </a:t>
            </a:r>
            <a:r>
              <a:rPr lang="en-GB" sz="1600" b="1" dirty="0">
                <a:solidFill>
                  <a:srgbClr val="7030A0"/>
                </a:solidFill>
              </a:rPr>
              <a:t>slow control </a:t>
            </a:r>
            <a:r>
              <a:rPr lang="en-GB" sz="1600" dirty="0"/>
              <a:t>through </a:t>
            </a:r>
            <a:r>
              <a:rPr lang="en-GB" sz="1600" b="1" dirty="0">
                <a:solidFill>
                  <a:srgbClr val="00B0F0"/>
                </a:solidFill>
              </a:rPr>
              <a:t>I2C bus (12 IC2 buses). </a:t>
            </a:r>
            <a:endParaRPr lang="en-GB" sz="1600" b="1" dirty="0" smtClean="0">
              <a:solidFill>
                <a:srgbClr val="00B0F0"/>
              </a:solidFill>
            </a:endParaRPr>
          </a:p>
          <a:p>
            <a:r>
              <a:rPr lang="en-GB" sz="1600" dirty="0"/>
              <a:t> </a:t>
            </a:r>
            <a:r>
              <a:rPr lang="en-GB" sz="1600" dirty="0" smtClean="0"/>
              <a:t>  Keeps </a:t>
            </a:r>
            <a:r>
              <a:rPr lang="en-GB" sz="1600" dirty="0"/>
              <a:t>also </a:t>
            </a:r>
            <a:r>
              <a:rPr lang="en-GB" sz="1600" b="1" dirty="0" smtClean="0"/>
              <a:t>2 of the </a:t>
            </a:r>
            <a:r>
              <a:rPr lang="en-GB" sz="1600" b="1" dirty="0"/>
              <a:t>old slow control buses as backup &amp; redundancy</a:t>
            </a:r>
            <a:r>
              <a:rPr lang="en-GB" sz="1600" dirty="0"/>
              <a:t>.</a:t>
            </a:r>
          </a:p>
          <a:p>
            <a:r>
              <a:rPr lang="en-GB" sz="1600" dirty="0"/>
              <a:t>• </a:t>
            </a:r>
            <a:r>
              <a:rPr lang="en-GB" sz="1600" b="1" dirty="0">
                <a:solidFill>
                  <a:srgbClr val="7030A0"/>
                </a:solidFill>
              </a:rPr>
              <a:t>Data transmission to/from DAQ</a:t>
            </a:r>
            <a:r>
              <a:rPr lang="en-GB" sz="1600" dirty="0"/>
              <a:t> by </a:t>
            </a:r>
            <a:r>
              <a:rPr lang="en-GB" sz="1600" b="1" dirty="0">
                <a:solidFill>
                  <a:srgbClr val="00B0F0"/>
                </a:solidFill>
              </a:rPr>
              <a:t>Ethernet</a:t>
            </a:r>
          </a:p>
          <a:p>
            <a:r>
              <a:rPr lang="en-GB" sz="1600" dirty="0"/>
              <a:t>• </a:t>
            </a:r>
            <a:r>
              <a:rPr lang="en-GB" sz="1600" b="1" dirty="0">
                <a:solidFill>
                  <a:srgbClr val="7030A0"/>
                </a:solidFill>
              </a:rPr>
              <a:t>Clock and synchronization </a:t>
            </a:r>
            <a:r>
              <a:rPr lang="en-GB" sz="1600" dirty="0"/>
              <a:t>by </a:t>
            </a:r>
            <a:r>
              <a:rPr lang="en-GB" sz="1600" b="1" dirty="0">
                <a:solidFill>
                  <a:srgbClr val="00B0F0"/>
                </a:solidFill>
              </a:rPr>
              <a:t>TTC</a:t>
            </a:r>
            <a:r>
              <a:rPr lang="en-GB" sz="1600" dirty="0"/>
              <a:t> (already used in LHC)</a:t>
            </a:r>
          </a:p>
          <a:p>
            <a:r>
              <a:rPr lang="en-GB" sz="1600" dirty="0"/>
              <a:t>• </a:t>
            </a:r>
            <a:r>
              <a:rPr lang="en-GB" sz="1600" b="1" dirty="0">
                <a:solidFill>
                  <a:srgbClr val="00B0F0"/>
                </a:solidFill>
              </a:rPr>
              <a:t>93W</a:t>
            </a:r>
            <a:r>
              <a:rPr lang="en-GB" sz="1600" dirty="0"/>
              <a:t> </a:t>
            </a:r>
            <a:r>
              <a:rPr lang="en-GB" sz="1600" b="1" dirty="0">
                <a:solidFill>
                  <a:srgbClr val="7030A0"/>
                </a:solidFill>
              </a:rPr>
              <a:t>Peak power supply </a:t>
            </a:r>
            <a:r>
              <a:rPr lang="en-GB" sz="1600" dirty="0"/>
              <a:t>with super-capacitors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dirty="0" smtClean="0"/>
              <a:t>		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                (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vs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8.6 W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in previous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DIF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GB" sz="1600" dirty="0"/>
              <a:t>• Spare I/O connectors to the FPGA (i.e. for GBT links)</a:t>
            </a:r>
          </a:p>
          <a:p>
            <a:r>
              <a:rPr lang="en-GB" sz="1600" dirty="0"/>
              <a:t>• Upgrade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USB 1.1</a:t>
            </a:r>
            <a:r>
              <a:rPr lang="en-GB" sz="1600" dirty="0"/>
              <a:t> to </a:t>
            </a:r>
            <a:r>
              <a:rPr lang="en-GB" sz="1600" b="1" dirty="0">
                <a:solidFill>
                  <a:srgbClr val="00B0F0"/>
                </a:solidFill>
              </a:rPr>
              <a:t>USB 2.0</a:t>
            </a:r>
          </a:p>
        </p:txBody>
      </p:sp>
      <p:grpSp>
        <p:nvGrpSpPr>
          <p:cNvPr id="9" name="Grupo 17"/>
          <p:cNvGrpSpPr/>
          <p:nvPr/>
        </p:nvGrpSpPr>
        <p:grpSpPr>
          <a:xfrm>
            <a:off x="818828" y="4375568"/>
            <a:ext cx="6757952" cy="2358608"/>
            <a:chOff x="1485920" y="449070"/>
            <a:chExt cx="8050696" cy="2509024"/>
          </a:xfrm>
        </p:grpSpPr>
        <p:pic>
          <p:nvPicPr>
            <p:cNvPr id="10" name="Imagen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5920" y="449070"/>
              <a:ext cx="8050696" cy="2509024"/>
            </a:xfrm>
            <a:prstGeom prst="rect">
              <a:avLst/>
            </a:prstGeom>
          </p:spPr>
        </p:pic>
        <p:sp>
          <p:nvSpPr>
            <p:cNvPr id="11" name="CuadroTexto 3"/>
            <p:cNvSpPr txBox="1"/>
            <p:nvPr/>
          </p:nvSpPr>
          <p:spPr>
            <a:xfrm>
              <a:off x="6038751" y="607459"/>
              <a:ext cx="1996563" cy="62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FPGA XC7A35TFGG484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Conector recto de flecha 4"/>
            <p:cNvCxnSpPr>
              <a:stCxn id="11" idx="2"/>
            </p:cNvCxnSpPr>
            <p:nvPr/>
          </p:nvCxnSpPr>
          <p:spPr>
            <a:xfrm rot="5400000">
              <a:off x="6113414" y="495609"/>
              <a:ext cx="189698" cy="165753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5"/>
            <p:cNvSpPr txBox="1"/>
            <p:nvPr/>
          </p:nvSpPr>
          <p:spPr>
            <a:xfrm>
              <a:off x="3460491" y="607459"/>
              <a:ext cx="1704216" cy="62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</a:rPr>
                <a:t>TEXAS TM4C1294U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Conector recto de flecha 6"/>
            <p:cNvCxnSpPr>
              <a:stCxn id="13" idx="2"/>
            </p:cNvCxnSpPr>
            <p:nvPr/>
          </p:nvCxnSpPr>
          <p:spPr>
            <a:xfrm rot="16200000" flipH="1">
              <a:off x="4501602" y="1040525"/>
              <a:ext cx="189692" cy="56769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8"/>
            <p:cNvSpPr txBox="1"/>
            <p:nvPr/>
          </p:nvSpPr>
          <p:spPr>
            <a:xfrm>
              <a:off x="2154641" y="2011583"/>
              <a:ext cx="788795" cy="29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schemeClr val="bg1"/>
                  </a:solidFill>
                </a:rPr>
                <a:t>POWER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9"/>
            <p:cNvSpPr txBox="1"/>
            <p:nvPr/>
          </p:nvSpPr>
          <p:spPr>
            <a:xfrm>
              <a:off x="8160009" y="1918321"/>
              <a:ext cx="814565" cy="29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schemeClr val="bg1"/>
                  </a:solidFill>
                </a:rPr>
                <a:t>POWER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Conector recto de flecha 10"/>
            <p:cNvCxnSpPr/>
            <p:nvPr/>
          </p:nvCxnSpPr>
          <p:spPr>
            <a:xfrm flipV="1">
              <a:off x="2706087" y="1825010"/>
              <a:ext cx="237349" cy="23952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11"/>
            <p:cNvCxnSpPr/>
            <p:nvPr/>
          </p:nvCxnSpPr>
          <p:spPr>
            <a:xfrm flipH="1" flipV="1">
              <a:off x="8402606" y="1753265"/>
              <a:ext cx="92463" cy="21473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12"/>
            <p:cNvSpPr txBox="1"/>
            <p:nvPr/>
          </p:nvSpPr>
          <p:spPr>
            <a:xfrm>
              <a:off x="6119715" y="1993177"/>
              <a:ext cx="917319" cy="29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schemeClr val="bg1"/>
                  </a:solidFill>
                </a:rPr>
                <a:t>POWER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Conector recto de flecha 13"/>
            <p:cNvCxnSpPr/>
            <p:nvPr/>
          </p:nvCxnSpPr>
          <p:spPr>
            <a:xfrm flipH="1" flipV="1">
              <a:off x="6362312" y="1828122"/>
              <a:ext cx="92463" cy="21473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1 Título"/>
          <p:cNvSpPr txBox="1">
            <a:spLocks/>
          </p:cNvSpPr>
          <p:nvPr/>
        </p:nvSpPr>
        <p:spPr>
          <a:xfrm>
            <a:off x="482600" y="255588"/>
            <a:ext cx="3187699" cy="354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electronics : DIF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Image 29" descr="Capture d’écran 2017-05-20 à 14.37.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5129"/>
            <a:ext cx="3886189" cy="291044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421222" y="255588"/>
            <a:ext cx="21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CIEMAT&amp;IP2I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51050" y="641350"/>
            <a:ext cx="5207000" cy="5981700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6337300" y="5283200"/>
            <a:ext cx="71120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426200" y="5461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cm</a:t>
            </a:r>
            <a:endParaRPr lang="en-GB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032000" y="1143000"/>
            <a:ext cx="1092200" cy="509270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591531">
            <a:off x="1765300" y="42926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cm</a:t>
            </a:r>
            <a:endParaRPr lang="en-GB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578100" y="5715000"/>
            <a:ext cx="35560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038600" y="5677932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33 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09800" y="586344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New readout electronics is being tested</a:t>
            </a:r>
            <a:endParaRPr lang="en-GB" b="1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04478" y="165656"/>
            <a:ext cx="3187699" cy="354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electronics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46400" y="6388100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Firmeware is almost fianlized</a:t>
            </a:r>
            <a:endParaRPr lang="cy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6421222" y="255588"/>
            <a:ext cx="21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CIEMAT&amp;IP2I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8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4038600" y="5677932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33 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16100" y="5862598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Two ASUs are being connected and tested</a:t>
            </a:r>
            <a:endParaRPr lang="en-GB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333" y="1079501"/>
            <a:ext cx="5827167" cy="4439054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04478" y="165656"/>
            <a:ext cx="3187699" cy="354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electronics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1222" y="255588"/>
            <a:ext cx="21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CIEMAT&amp;IP2I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1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1700" y="1003300"/>
            <a:ext cx="734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Tests with new electronics on large detectors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absence of manpower in CIEMAT and IP2I  in Digital Electronics/DAQ </a:t>
            </a:r>
          </a:p>
          <a:p>
            <a:r>
              <a:rPr lang="en-US" dirty="0" smtClean="0"/>
              <a:t>(involved in CMS upgrade projects)</a:t>
            </a:r>
            <a:r>
              <a:rPr lang="en-US" dirty="0"/>
              <a:t> i</a:t>
            </a:r>
            <a:r>
              <a:rPr lang="en-US" dirty="0" smtClean="0"/>
              <a:t>s a problem.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would like to test the new electronics that we produced 2 yeas ago but for this we need qualified staff.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5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2895601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Image 8" descr="Capture d’écran 2014-01-21 à 23.21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419600"/>
            <a:ext cx="2819401" cy="2438400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198" y="4419600"/>
            <a:ext cx="289560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18"/>
          <p:cNvGrpSpPr/>
          <p:nvPr/>
        </p:nvGrpSpPr>
        <p:grpSpPr>
          <a:xfrm>
            <a:off x="230095" y="182282"/>
            <a:ext cx="5531223" cy="4162949"/>
            <a:chOff x="1495" y="-43328"/>
            <a:chExt cx="5531223" cy="3765005"/>
          </a:xfrm>
        </p:grpSpPr>
        <p:sp>
          <p:nvSpPr>
            <p:cNvPr id="68613" name="ZoneTexte 7"/>
            <p:cNvSpPr txBox="1">
              <a:spLocks noChangeArrowheads="1"/>
            </p:cNvSpPr>
            <p:nvPr/>
          </p:nvSpPr>
          <p:spPr bwMode="auto">
            <a:xfrm>
              <a:off x="46318" y="457200"/>
              <a:ext cx="5486400" cy="473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charset="2"/>
                <a:buChar char="ü"/>
              </a:pP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10500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64-ch ASIC 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were tested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 and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calibrated using a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  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   dedicated (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ASICs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layout : 93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%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).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6200" y="-43328"/>
              <a:ext cx="4876800" cy="36186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000" b="1" dirty="0">
                  <a:solidFill>
                    <a:srgbClr val="000000"/>
                  </a:solidFill>
                  <a:latin typeface="Verdana"/>
                  <a:cs typeface="Verdana"/>
                </a:rPr>
                <a:t>SDHCAL prototype construction</a:t>
              </a:r>
            </a:p>
          </p:txBody>
        </p:sp>
        <p:sp>
          <p:nvSpPr>
            <p:cNvPr id="68615" name="ZoneTexte 10"/>
            <p:cNvSpPr txBox="1">
              <a:spLocks noChangeArrowheads="1"/>
            </p:cNvSpPr>
            <p:nvPr/>
          </p:nvSpPr>
          <p:spPr bwMode="auto">
            <a:xfrm>
              <a:off x="1495" y="992999"/>
              <a:ext cx="5486400" cy="797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charset="2"/>
                <a:buChar char="ü"/>
              </a:pP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310 PCBs were produced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, cabled </a:t>
              </a: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and 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tested.  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  They were assembled by sets of six to make 1m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ASUs</a:t>
              </a:r>
              <a:endParaRPr lang="en-US" sz="1400" baseline="300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  <a:p>
              <a:r>
                <a:rPr lang="en-US" sz="1400" baseline="300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     </a:t>
              </a:r>
            </a:p>
            <a:p>
              <a:endParaRPr lang="en-US"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" name="ZoneTexte 10"/>
            <p:cNvSpPr txBox="1">
              <a:spLocks noChangeArrowheads="1"/>
            </p:cNvSpPr>
            <p:nvPr/>
          </p:nvSpPr>
          <p:spPr bwMode="auto">
            <a:xfrm>
              <a:off x="46318" y="1955453"/>
              <a:ext cx="5334000" cy="473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 50 detectors were built and assembled with  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   their electronics into cassettes. </a:t>
              </a:r>
              <a:endParaRPr lang="en-US"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" name="ZoneTexte 10"/>
            <p:cNvSpPr txBox="1">
              <a:spLocks noChangeArrowheads="1"/>
            </p:cNvSpPr>
            <p:nvPr/>
          </p:nvSpPr>
          <p:spPr bwMode="auto">
            <a:xfrm>
              <a:off x="47813" y="2517917"/>
              <a:ext cx="4800600" cy="278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Self-supporting mechanical structure.  </a:t>
              </a:r>
              <a:endParaRPr lang="en-US"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ZoneTexte 10"/>
            <p:cNvSpPr txBox="1">
              <a:spLocks noChangeArrowheads="1"/>
            </p:cNvSpPr>
            <p:nvPr/>
          </p:nvSpPr>
          <p:spPr bwMode="auto">
            <a:xfrm>
              <a:off x="62754" y="3443321"/>
              <a:ext cx="4800600" cy="278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Full assembly took place at CERN.</a:t>
              </a:r>
              <a:endParaRPr lang="en-US"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" name="ZoneTexte 10"/>
            <p:cNvSpPr txBox="1">
              <a:spLocks noChangeArrowheads="1"/>
            </p:cNvSpPr>
            <p:nvPr/>
          </p:nvSpPr>
          <p:spPr bwMode="auto">
            <a:xfrm>
              <a:off x="16436" y="1566359"/>
              <a:ext cx="5105400" cy="278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rPr>
                <a:t> 170 DIF, 20 DCC were built and tested.</a:t>
              </a:r>
              <a:endParaRPr lang="en-US" sz="14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199" y="76200"/>
            <a:ext cx="2895601" cy="1984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989137"/>
            <a:ext cx="2895600" cy="243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ZoneTexte 10"/>
          <p:cNvSpPr txBox="1">
            <a:spLocks noChangeArrowheads="1"/>
          </p:cNvSpPr>
          <p:nvPr/>
        </p:nvSpPr>
        <p:spPr bwMode="auto">
          <a:xfrm>
            <a:off x="294344" y="3450518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DAQ system using both USB and HTML protocol  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 was developed and used.  </a:t>
            </a:r>
            <a:endParaRPr lang="en-US" sz="14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3" name="Image 22" descr="Capture d’écran 2017-05-20 à 13.41.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00607" y="3952228"/>
            <a:ext cx="44577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 cm x 1 cm pads, 48 layers, power-pulsed, mechanical self-supporting structure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3701" y="106108"/>
            <a:ext cx="1270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SDHCAL Since 2011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73500" y="5929868"/>
            <a:ext cx="468480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y-GB" dirty="0" smtClean="0">
                <a:solidFill>
                  <a:srgbClr val="FFFF00"/>
                </a:solidFill>
              </a:rPr>
              <a:t>TB: 2012,2015, 2016, 2017 and 2018 with ECAL</a:t>
            </a:r>
            <a:endParaRPr lang="cy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EMA_Closed_Loop-CERN shee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3714" y="814332"/>
            <a:ext cx="3865293" cy="61482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6244" y="735174"/>
            <a:ext cx="5797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recycling is necessary to reduce cost : </a:t>
            </a:r>
          </a:p>
          <a:p>
            <a:r>
              <a:rPr lang="en-GB" dirty="0" smtClean="0"/>
              <a:t>-Goal: reduce the gas consumption to reduce the cost.</a:t>
            </a:r>
          </a:p>
          <a:p>
            <a:r>
              <a:rPr lang="en-GB" dirty="0" smtClean="0"/>
              <a:t> -Gas renewal  of 5-10% rather than 100%</a:t>
            </a:r>
          </a:p>
          <a:p>
            <a:r>
              <a:rPr lang="en-GB" dirty="0" smtClean="0"/>
              <a:t>-Conceived by the CERN gas group  and successfully used.</a:t>
            </a:r>
          </a:p>
          <a:p>
            <a:endParaRPr lang="en-GB" dirty="0" smtClean="0"/>
          </a:p>
        </p:txBody>
      </p:sp>
      <p:pic>
        <p:nvPicPr>
          <p:cNvPr id="5" name="Image 4" descr="20160307_0851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8474" y="2760757"/>
            <a:ext cx="5190565" cy="250937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0719" y="152400"/>
            <a:ext cx="1720184" cy="5334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Gas system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8144" y="5888194"/>
            <a:ext cx="44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will start using HFO1234ze soon (GPW=3</a:t>
            </a:r>
            <a:r>
              <a:rPr lang="en-GB" dirty="0" smtClean="0"/>
              <a:t>)</a:t>
            </a:r>
          </a:p>
          <a:p>
            <a:r>
              <a:rPr lang="en-GB" dirty="0" smtClean="0"/>
              <a:t>We have also now a remotely a gas controller </a:t>
            </a:r>
            <a:endParaRPr lang="en-GB" dirty="0"/>
          </a:p>
          <a:p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7378700" y="330200"/>
            <a:ext cx="14091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IP2I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8597" y="349682"/>
            <a:ext cx="7775981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2020-2022</a:t>
            </a:r>
            <a:endParaRPr lang="en-GB" dirty="0" smtClean="0"/>
          </a:p>
          <a:p>
            <a:endParaRPr lang="en-GB" dirty="0" smtClean="0"/>
          </a:p>
          <a:p>
            <a:r>
              <a:rPr lang="en-GB" sz="2400" b="1" dirty="0" smtClean="0"/>
              <a:t>Timing : the new dimension</a:t>
            </a:r>
          </a:p>
          <a:p>
            <a:endParaRPr lang="en-GB" dirty="0"/>
          </a:p>
          <a:p>
            <a:r>
              <a:rPr lang="en-GB" dirty="0" smtClean="0"/>
              <a:t>- Build large MRPC (fast timing detectors)</a:t>
            </a:r>
          </a:p>
          <a:p>
            <a:r>
              <a:rPr lang="en-GB" dirty="0" smtClean="0"/>
              <a:t>- Develop fine timing  readout  (PETIROC or equivalent  ASIC) of 10-100 </a:t>
            </a:r>
            <a:r>
              <a:rPr lang="en-GB" dirty="0" err="1" smtClean="0"/>
              <a:t>ps</a:t>
            </a:r>
            <a:endParaRPr lang="en-GB" dirty="0" smtClean="0"/>
          </a:p>
          <a:p>
            <a:r>
              <a:rPr lang="en-GB" dirty="0" smtClean="0"/>
              <a:t>- Develop appropriate TDC ( for time measurement and </a:t>
            </a:r>
            <a:r>
              <a:rPr lang="en-GB" dirty="0" err="1" smtClean="0"/>
              <a:t>ToT</a:t>
            </a:r>
            <a:r>
              <a:rPr lang="en-GB" dirty="0" smtClean="0"/>
              <a:t>) </a:t>
            </a:r>
          </a:p>
          <a:p>
            <a:r>
              <a:rPr lang="en-GB" dirty="0" smtClean="0"/>
              <a:t>- Conceive ASUs with pads of 1x1 cm</a:t>
            </a:r>
            <a:r>
              <a:rPr lang="en-GB" baseline="30000" dirty="0" smtClean="0"/>
              <a:t>2 </a:t>
            </a:r>
          </a:p>
          <a:p>
            <a:r>
              <a:rPr lang="en-GB" dirty="0" smtClean="0"/>
              <a:t>- Develop a new DAQ system with the time information. </a:t>
            </a:r>
          </a:p>
          <a:p>
            <a:r>
              <a:rPr lang="en-GB" dirty="0" smtClean="0"/>
              <a:t>- Build a small prototype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" name="Grouper 2"/>
          <p:cNvGrpSpPr/>
          <p:nvPr/>
        </p:nvGrpSpPr>
        <p:grpSpPr>
          <a:xfrm>
            <a:off x="217103" y="3795296"/>
            <a:ext cx="8926897" cy="2707900"/>
            <a:chOff x="0" y="4150100"/>
            <a:chExt cx="9144000" cy="2707900"/>
          </a:xfrm>
        </p:grpSpPr>
        <p:pic>
          <p:nvPicPr>
            <p:cNvPr id="4" name="Image 3" descr="Capture d’écran 2017-04-04 à 11.02.46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279900"/>
              <a:ext cx="2921000" cy="2441574"/>
            </a:xfrm>
            <a:prstGeom prst="rect">
              <a:avLst/>
            </a:prstGeom>
          </p:spPr>
        </p:pic>
        <p:pic>
          <p:nvPicPr>
            <p:cNvPr id="5" name="Image 4" descr="Capture d’écran 2017-04-04 à 11.05.48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1304" y="4787900"/>
              <a:ext cx="2712696" cy="2070100"/>
            </a:xfrm>
            <a:prstGeom prst="rect">
              <a:avLst/>
            </a:prstGeom>
          </p:spPr>
        </p:pic>
        <p:pic>
          <p:nvPicPr>
            <p:cNvPr id="6" name="Image 5" descr="Capture d’écran 2017-04-04 à 11.03.13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0" y="4150100"/>
              <a:ext cx="3510304" cy="25713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21000" y="4150100"/>
              <a:ext cx="990600" cy="12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05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456229" y="858954"/>
            <a:ext cx="4180141" cy="2713307"/>
            <a:chOff x="2156943" y="2116034"/>
            <a:chExt cx="4180141" cy="2713307"/>
          </a:xfrm>
        </p:grpSpPr>
        <p:grpSp>
          <p:nvGrpSpPr>
            <p:cNvPr id="6" name="Grouper 5"/>
            <p:cNvGrpSpPr/>
            <p:nvPr/>
          </p:nvGrpSpPr>
          <p:grpSpPr>
            <a:xfrm>
              <a:off x="2156943" y="2116034"/>
              <a:ext cx="4180141" cy="2713307"/>
              <a:chOff x="2363591" y="1776266"/>
              <a:chExt cx="4180141" cy="2713307"/>
            </a:xfrm>
          </p:grpSpPr>
          <p:grpSp>
            <p:nvGrpSpPr>
              <p:cNvPr id="10" name="Grouper 9"/>
              <p:cNvGrpSpPr/>
              <p:nvPr/>
            </p:nvGrpSpPr>
            <p:grpSpPr>
              <a:xfrm>
                <a:off x="2363591" y="2162148"/>
                <a:ext cx="4180141" cy="2327425"/>
                <a:chOff x="1362638" y="2249109"/>
                <a:chExt cx="4180141" cy="2327425"/>
              </a:xfrm>
            </p:grpSpPr>
            <p:grpSp>
              <p:nvGrpSpPr>
                <p:cNvPr id="16" name="Grouper 15"/>
                <p:cNvGrpSpPr/>
                <p:nvPr/>
              </p:nvGrpSpPr>
              <p:grpSpPr>
                <a:xfrm>
                  <a:off x="1362638" y="3132920"/>
                  <a:ext cx="4180141" cy="1443614"/>
                  <a:chOff x="28157" y="1147441"/>
                  <a:chExt cx="8601902" cy="4729780"/>
                </a:xfrm>
              </p:grpSpPr>
              <p:grpSp>
                <p:nvGrpSpPr>
                  <p:cNvPr id="20" name="Grouper 19"/>
                  <p:cNvGrpSpPr/>
                  <p:nvPr/>
                </p:nvGrpSpPr>
                <p:grpSpPr>
                  <a:xfrm>
                    <a:off x="28157" y="1659342"/>
                    <a:ext cx="8601902" cy="4217879"/>
                    <a:chOff x="0" y="2438206"/>
                    <a:chExt cx="8601902" cy="4217879"/>
                  </a:xfrm>
                </p:grpSpPr>
                <p:grpSp>
                  <p:nvGrpSpPr>
                    <p:cNvPr id="56" name="Grouper 55"/>
                    <p:cNvGrpSpPr/>
                    <p:nvPr/>
                  </p:nvGrpSpPr>
                  <p:grpSpPr>
                    <a:xfrm>
                      <a:off x="0" y="2520783"/>
                      <a:ext cx="5289063" cy="4135302"/>
                      <a:chOff x="1630522" y="1072395"/>
                      <a:chExt cx="5289063" cy="4135302"/>
                    </a:xfrm>
                  </p:grpSpPr>
                  <p:grpSp>
                    <p:nvGrpSpPr>
                      <p:cNvPr id="79" name="Grouper 78"/>
                      <p:cNvGrpSpPr/>
                      <p:nvPr/>
                    </p:nvGrpSpPr>
                    <p:grpSpPr>
                      <a:xfrm>
                        <a:off x="4981929" y="1072395"/>
                        <a:ext cx="1102693" cy="3631507"/>
                        <a:chOff x="4981929" y="1072395"/>
                        <a:chExt cx="1102693" cy="3631507"/>
                      </a:xfrm>
                    </p:grpSpPr>
                    <p:sp>
                      <p:nvSpPr>
                        <p:cNvPr id="107" name="Hexagone 106"/>
                        <p:cNvSpPr/>
                        <p:nvPr/>
                      </p:nvSpPr>
                      <p:spPr>
                        <a:xfrm>
                          <a:off x="4981929" y="2833231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08" name="Hexagone 107"/>
                        <p:cNvSpPr/>
                        <p:nvPr/>
                      </p:nvSpPr>
                      <p:spPr>
                        <a:xfrm>
                          <a:off x="4996008" y="19841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09" name="Hexagone 108"/>
                        <p:cNvSpPr/>
                        <p:nvPr/>
                      </p:nvSpPr>
                      <p:spPr>
                        <a:xfrm>
                          <a:off x="4993674" y="1072395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10" name="Hexagone 109"/>
                        <p:cNvSpPr/>
                        <p:nvPr/>
                      </p:nvSpPr>
                      <p:spPr>
                        <a:xfrm>
                          <a:off x="5023918" y="3789502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80" name="Grouper 79"/>
                      <p:cNvGrpSpPr/>
                      <p:nvPr/>
                    </p:nvGrpSpPr>
                    <p:grpSpPr>
                      <a:xfrm>
                        <a:off x="3292393" y="1127096"/>
                        <a:ext cx="1088614" cy="3603593"/>
                        <a:chOff x="4968098" y="1072395"/>
                        <a:chExt cx="1088614" cy="3603593"/>
                      </a:xfrm>
                    </p:grpSpPr>
                    <p:sp>
                      <p:nvSpPr>
                        <p:cNvPr id="103" name="Hexagone 102"/>
                        <p:cNvSpPr/>
                        <p:nvPr/>
                      </p:nvSpPr>
                      <p:spPr>
                        <a:xfrm>
                          <a:off x="4981929" y="2833231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04" name="Hexagone 103"/>
                        <p:cNvSpPr/>
                        <p:nvPr/>
                      </p:nvSpPr>
                      <p:spPr>
                        <a:xfrm>
                          <a:off x="4996008" y="19841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05" name="Hexagone 104"/>
                        <p:cNvSpPr/>
                        <p:nvPr/>
                      </p:nvSpPr>
                      <p:spPr>
                        <a:xfrm>
                          <a:off x="4993674" y="1072395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06" name="Hexagone 105"/>
                        <p:cNvSpPr/>
                        <p:nvPr/>
                      </p:nvSpPr>
                      <p:spPr>
                        <a:xfrm>
                          <a:off x="4968098" y="376158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81" name="Grouper 80"/>
                      <p:cNvGrpSpPr/>
                      <p:nvPr/>
                    </p:nvGrpSpPr>
                    <p:grpSpPr>
                      <a:xfrm>
                        <a:off x="4142419" y="1543335"/>
                        <a:ext cx="1074659" cy="2736005"/>
                        <a:chOff x="4143524" y="1534103"/>
                        <a:chExt cx="1074659" cy="2736005"/>
                      </a:xfrm>
                    </p:grpSpPr>
                    <p:sp>
                      <p:nvSpPr>
                        <p:cNvPr id="100" name="Hexagone 99"/>
                        <p:cNvSpPr/>
                        <p:nvPr/>
                      </p:nvSpPr>
                      <p:spPr>
                        <a:xfrm>
                          <a:off x="4143524" y="24413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01" name="Hexagone 100"/>
                        <p:cNvSpPr/>
                        <p:nvPr/>
                      </p:nvSpPr>
                      <p:spPr>
                        <a:xfrm>
                          <a:off x="4143524" y="1534103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02" name="Hexagone 101"/>
                        <p:cNvSpPr/>
                        <p:nvPr/>
                      </p:nvSpPr>
                      <p:spPr>
                        <a:xfrm>
                          <a:off x="4157479" y="33557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82" name="Hexagone 81"/>
                      <p:cNvSpPr/>
                      <p:nvPr/>
                    </p:nvSpPr>
                    <p:spPr>
                      <a:xfrm>
                        <a:off x="4170329" y="4265383"/>
                        <a:ext cx="1060704" cy="914400"/>
                      </a:xfrm>
                      <a:prstGeom prst="hexagon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83" name="Grouper 82"/>
                      <p:cNvGrpSpPr/>
                      <p:nvPr/>
                    </p:nvGrpSpPr>
                    <p:grpSpPr>
                      <a:xfrm>
                        <a:off x="2468926" y="1585206"/>
                        <a:ext cx="1088614" cy="3622491"/>
                        <a:chOff x="2468926" y="1585206"/>
                        <a:chExt cx="1088614" cy="3622491"/>
                      </a:xfrm>
                    </p:grpSpPr>
                    <p:grpSp>
                      <p:nvGrpSpPr>
                        <p:cNvPr id="95" name="Grouper 94"/>
                        <p:cNvGrpSpPr/>
                        <p:nvPr/>
                      </p:nvGrpSpPr>
                      <p:grpSpPr>
                        <a:xfrm>
                          <a:off x="2468926" y="1585206"/>
                          <a:ext cx="1074659" cy="2736005"/>
                          <a:chOff x="4143524" y="1534103"/>
                          <a:chExt cx="1074659" cy="2736005"/>
                        </a:xfrm>
                      </p:grpSpPr>
                      <p:sp>
                        <p:nvSpPr>
                          <p:cNvPr id="97" name="Hexagone 96"/>
                          <p:cNvSpPr/>
                          <p:nvPr/>
                        </p:nvSpPr>
                        <p:spPr>
                          <a:xfrm>
                            <a:off x="4143524" y="2441308"/>
                            <a:ext cx="1060704" cy="914400"/>
                          </a:xfrm>
                          <a:prstGeom prst="hexagon">
                            <a:avLst/>
                          </a:prstGeom>
                          <a:solidFill>
                            <a:srgbClr val="FF0000"/>
                          </a:solidFill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98" name="Hexagone 97"/>
                          <p:cNvSpPr/>
                          <p:nvPr/>
                        </p:nvSpPr>
                        <p:spPr>
                          <a:xfrm>
                            <a:off x="4143524" y="1534103"/>
                            <a:ext cx="1060704" cy="914400"/>
                          </a:xfrm>
                          <a:prstGeom prst="hexagon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99" name="Hexagone 98"/>
                          <p:cNvSpPr/>
                          <p:nvPr/>
                        </p:nvSpPr>
                        <p:spPr>
                          <a:xfrm>
                            <a:off x="4157479" y="3355708"/>
                            <a:ext cx="1060704" cy="914400"/>
                          </a:xfrm>
                          <a:prstGeom prst="hexagon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96" name="Hexagone 95"/>
                        <p:cNvSpPr/>
                        <p:nvPr/>
                      </p:nvSpPr>
                      <p:spPr>
                        <a:xfrm>
                          <a:off x="2496836" y="4293297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84" name="Grouper 83"/>
                      <p:cNvGrpSpPr/>
                      <p:nvPr/>
                    </p:nvGrpSpPr>
                    <p:grpSpPr>
                      <a:xfrm>
                        <a:off x="5830971" y="1472429"/>
                        <a:ext cx="1088614" cy="3622491"/>
                        <a:chOff x="2468926" y="1585206"/>
                        <a:chExt cx="1088614" cy="3622491"/>
                      </a:xfrm>
                    </p:grpSpPr>
                    <p:grpSp>
                      <p:nvGrpSpPr>
                        <p:cNvPr id="90" name="Grouper 89"/>
                        <p:cNvGrpSpPr/>
                        <p:nvPr/>
                      </p:nvGrpSpPr>
                      <p:grpSpPr>
                        <a:xfrm>
                          <a:off x="2468926" y="1585206"/>
                          <a:ext cx="1074659" cy="2736005"/>
                          <a:chOff x="4143524" y="1534103"/>
                          <a:chExt cx="1074659" cy="2736005"/>
                        </a:xfrm>
                      </p:grpSpPr>
                      <p:sp>
                        <p:nvSpPr>
                          <p:cNvPr id="92" name="Hexagone 91"/>
                          <p:cNvSpPr/>
                          <p:nvPr/>
                        </p:nvSpPr>
                        <p:spPr>
                          <a:xfrm>
                            <a:off x="4143524" y="2441308"/>
                            <a:ext cx="1060704" cy="914400"/>
                          </a:xfrm>
                          <a:prstGeom prst="hexagon">
                            <a:avLst/>
                          </a:prstGeom>
                          <a:solidFill>
                            <a:srgbClr val="FF0000"/>
                          </a:solidFill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93" name="Hexagone 92"/>
                          <p:cNvSpPr/>
                          <p:nvPr/>
                        </p:nvSpPr>
                        <p:spPr>
                          <a:xfrm>
                            <a:off x="4143524" y="1534103"/>
                            <a:ext cx="1060704" cy="914400"/>
                          </a:xfrm>
                          <a:prstGeom prst="hexagon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94" name="Hexagone 93"/>
                          <p:cNvSpPr/>
                          <p:nvPr/>
                        </p:nvSpPr>
                        <p:spPr>
                          <a:xfrm>
                            <a:off x="4157479" y="3355708"/>
                            <a:ext cx="1060704" cy="914400"/>
                          </a:xfrm>
                          <a:prstGeom prst="hexagon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91" name="Hexagone 90"/>
                        <p:cNvSpPr/>
                        <p:nvPr/>
                      </p:nvSpPr>
                      <p:spPr>
                        <a:xfrm>
                          <a:off x="2496836" y="4293297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85" name="Grouper 84"/>
                      <p:cNvGrpSpPr/>
                      <p:nvPr/>
                    </p:nvGrpSpPr>
                    <p:grpSpPr>
                      <a:xfrm>
                        <a:off x="1630522" y="1177983"/>
                        <a:ext cx="1074783" cy="3617550"/>
                        <a:chOff x="4981929" y="1072395"/>
                        <a:chExt cx="1074783" cy="3617550"/>
                      </a:xfrm>
                    </p:grpSpPr>
                    <p:sp>
                      <p:nvSpPr>
                        <p:cNvPr id="86" name="Hexagone 85"/>
                        <p:cNvSpPr/>
                        <p:nvPr/>
                      </p:nvSpPr>
                      <p:spPr>
                        <a:xfrm>
                          <a:off x="4981929" y="2833231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7" name="Hexagone 86"/>
                        <p:cNvSpPr/>
                        <p:nvPr/>
                      </p:nvSpPr>
                      <p:spPr>
                        <a:xfrm>
                          <a:off x="4996008" y="19841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8" name="Hexagone 87"/>
                        <p:cNvSpPr/>
                        <p:nvPr/>
                      </p:nvSpPr>
                      <p:spPr>
                        <a:xfrm>
                          <a:off x="4993674" y="1072395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9" name="Hexagone 88"/>
                        <p:cNvSpPr/>
                        <p:nvPr/>
                      </p:nvSpPr>
                      <p:spPr>
                        <a:xfrm>
                          <a:off x="4982053" y="3775545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57" name="Grouper 56"/>
                    <p:cNvGrpSpPr/>
                    <p:nvPr/>
                  </p:nvGrpSpPr>
                  <p:grpSpPr>
                    <a:xfrm>
                      <a:off x="5001391" y="2438206"/>
                      <a:ext cx="3600511" cy="4080601"/>
                      <a:chOff x="1630522" y="1127096"/>
                      <a:chExt cx="3600511" cy="4080601"/>
                    </a:xfrm>
                  </p:grpSpPr>
                  <p:grpSp>
                    <p:nvGrpSpPr>
                      <p:cNvPr id="58" name="Grouper 57"/>
                      <p:cNvGrpSpPr/>
                      <p:nvPr/>
                    </p:nvGrpSpPr>
                    <p:grpSpPr>
                      <a:xfrm>
                        <a:off x="3292393" y="1127096"/>
                        <a:ext cx="1088614" cy="3603593"/>
                        <a:chOff x="4968098" y="1072395"/>
                        <a:chExt cx="1088614" cy="3603593"/>
                      </a:xfrm>
                    </p:grpSpPr>
                    <p:sp>
                      <p:nvSpPr>
                        <p:cNvPr id="75" name="Hexagone 74"/>
                        <p:cNvSpPr/>
                        <p:nvPr/>
                      </p:nvSpPr>
                      <p:spPr>
                        <a:xfrm>
                          <a:off x="4981929" y="2833231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76" name="Hexagone 75"/>
                        <p:cNvSpPr/>
                        <p:nvPr/>
                      </p:nvSpPr>
                      <p:spPr>
                        <a:xfrm>
                          <a:off x="4996008" y="19841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77" name="Hexagone 76"/>
                        <p:cNvSpPr/>
                        <p:nvPr/>
                      </p:nvSpPr>
                      <p:spPr>
                        <a:xfrm>
                          <a:off x="4993674" y="1072395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78" name="Hexagone 77"/>
                        <p:cNvSpPr/>
                        <p:nvPr/>
                      </p:nvSpPr>
                      <p:spPr>
                        <a:xfrm>
                          <a:off x="4968098" y="376158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59" name="Grouper 58"/>
                      <p:cNvGrpSpPr/>
                      <p:nvPr/>
                    </p:nvGrpSpPr>
                    <p:grpSpPr>
                      <a:xfrm>
                        <a:off x="4142419" y="1543335"/>
                        <a:ext cx="1074659" cy="2736005"/>
                        <a:chOff x="4143524" y="1534103"/>
                        <a:chExt cx="1074659" cy="2736005"/>
                      </a:xfrm>
                    </p:grpSpPr>
                    <p:sp>
                      <p:nvSpPr>
                        <p:cNvPr id="72" name="Hexagone 71"/>
                        <p:cNvSpPr/>
                        <p:nvPr/>
                      </p:nvSpPr>
                      <p:spPr>
                        <a:xfrm>
                          <a:off x="4143524" y="24413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73" name="Hexagone 72"/>
                        <p:cNvSpPr/>
                        <p:nvPr/>
                      </p:nvSpPr>
                      <p:spPr>
                        <a:xfrm>
                          <a:off x="4143524" y="1534103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74" name="Hexagone 73"/>
                        <p:cNvSpPr/>
                        <p:nvPr/>
                      </p:nvSpPr>
                      <p:spPr>
                        <a:xfrm>
                          <a:off x="4157479" y="33557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60" name="Hexagone 59"/>
                      <p:cNvSpPr/>
                      <p:nvPr/>
                    </p:nvSpPr>
                    <p:spPr>
                      <a:xfrm>
                        <a:off x="4170329" y="4265383"/>
                        <a:ext cx="1060704" cy="914400"/>
                      </a:xfrm>
                      <a:prstGeom prst="hexagon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61" name="Grouper 60"/>
                      <p:cNvGrpSpPr/>
                      <p:nvPr/>
                    </p:nvGrpSpPr>
                    <p:grpSpPr>
                      <a:xfrm>
                        <a:off x="2468926" y="1585206"/>
                        <a:ext cx="1088614" cy="3622491"/>
                        <a:chOff x="2468926" y="1585206"/>
                        <a:chExt cx="1088614" cy="3622491"/>
                      </a:xfrm>
                    </p:grpSpPr>
                    <p:grpSp>
                      <p:nvGrpSpPr>
                        <p:cNvPr id="67" name="Grouper 66"/>
                        <p:cNvGrpSpPr/>
                        <p:nvPr/>
                      </p:nvGrpSpPr>
                      <p:grpSpPr>
                        <a:xfrm>
                          <a:off x="2468926" y="1585206"/>
                          <a:ext cx="1074659" cy="2736005"/>
                          <a:chOff x="4143524" y="1534103"/>
                          <a:chExt cx="1074659" cy="2736005"/>
                        </a:xfrm>
                      </p:grpSpPr>
                      <p:sp>
                        <p:nvSpPr>
                          <p:cNvPr id="69" name="Hexagone 68"/>
                          <p:cNvSpPr/>
                          <p:nvPr/>
                        </p:nvSpPr>
                        <p:spPr>
                          <a:xfrm>
                            <a:off x="4143524" y="2441308"/>
                            <a:ext cx="1060704" cy="914400"/>
                          </a:xfrm>
                          <a:prstGeom prst="hexagon">
                            <a:avLst/>
                          </a:prstGeom>
                          <a:solidFill>
                            <a:srgbClr val="FF0000"/>
                          </a:solidFill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70" name="Hexagone 69"/>
                          <p:cNvSpPr/>
                          <p:nvPr/>
                        </p:nvSpPr>
                        <p:spPr>
                          <a:xfrm>
                            <a:off x="4143524" y="1534103"/>
                            <a:ext cx="1060704" cy="914400"/>
                          </a:xfrm>
                          <a:prstGeom prst="hexagon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71" name="Hexagone 70"/>
                          <p:cNvSpPr/>
                          <p:nvPr/>
                        </p:nvSpPr>
                        <p:spPr>
                          <a:xfrm>
                            <a:off x="4157479" y="3355708"/>
                            <a:ext cx="1060704" cy="914400"/>
                          </a:xfrm>
                          <a:prstGeom prst="hexagon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68" name="Hexagone 67"/>
                        <p:cNvSpPr/>
                        <p:nvPr/>
                      </p:nvSpPr>
                      <p:spPr>
                        <a:xfrm>
                          <a:off x="2496836" y="4293297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62" name="Grouper 61"/>
                      <p:cNvGrpSpPr/>
                      <p:nvPr/>
                    </p:nvGrpSpPr>
                    <p:grpSpPr>
                      <a:xfrm>
                        <a:off x="1630522" y="1177983"/>
                        <a:ext cx="1074783" cy="3617550"/>
                        <a:chOff x="4981929" y="1072395"/>
                        <a:chExt cx="1074783" cy="3617550"/>
                      </a:xfrm>
                    </p:grpSpPr>
                    <p:sp>
                      <p:nvSpPr>
                        <p:cNvPr id="63" name="Hexagone 62"/>
                        <p:cNvSpPr/>
                        <p:nvPr/>
                      </p:nvSpPr>
                      <p:spPr>
                        <a:xfrm>
                          <a:off x="4981929" y="2833231"/>
                          <a:ext cx="1060704" cy="914400"/>
                        </a:xfrm>
                        <a:prstGeom prst="hexagon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4" name="Hexagone 63"/>
                        <p:cNvSpPr/>
                        <p:nvPr/>
                      </p:nvSpPr>
                      <p:spPr>
                        <a:xfrm>
                          <a:off x="4996008" y="1984108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5" name="Hexagone 64"/>
                        <p:cNvSpPr/>
                        <p:nvPr/>
                      </p:nvSpPr>
                      <p:spPr>
                        <a:xfrm>
                          <a:off x="4993674" y="1072395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6" name="Hexagone 65"/>
                        <p:cNvSpPr/>
                        <p:nvPr/>
                      </p:nvSpPr>
                      <p:spPr>
                        <a:xfrm>
                          <a:off x="4982053" y="3775545"/>
                          <a:ext cx="1060704" cy="914400"/>
                        </a:xfrm>
                        <a:prstGeom prst="hexagon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</p:grpSp>
              <p:sp>
                <p:nvSpPr>
                  <p:cNvPr id="21" name="Hexagone 20"/>
                  <p:cNvSpPr/>
                  <p:nvPr/>
                </p:nvSpPr>
                <p:spPr>
                  <a:xfrm>
                    <a:off x="4228606" y="1253029"/>
                    <a:ext cx="1060704" cy="914400"/>
                  </a:xfrm>
                  <a:prstGeom prst="hexagon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Hexagone 21"/>
                  <p:cNvSpPr/>
                  <p:nvPr/>
                </p:nvSpPr>
                <p:spPr>
                  <a:xfrm>
                    <a:off x="5867952" y="1176301"/>
                    <a:ext cx="1060704" cy="914400"/>
                  </a:xfrm>
                  <a:prstGeom prst="hexagon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Hexagone 22"/>
                  <p:cNvSpPr/>
                  <p:nvPr/>
                </p:nvSpPr>
                <p:spPr>
                  <a:xfrm>
                    <a:off x="2540054" y="1274913"/>
                    <a:ext cx="1060704" cy="914400"/>
                  </a:xfrm>
                  <a:prstGeom prst="hexagon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Hexagone 23"/>
                  <p:cNvSpPr/>
                  <p:nvPr/>
                </p:nvSpPr>
                <p:spPr>
                  <a:xfrm>
                    <a:off x="866561" y="1390307"/>
                    <a:ext cx="1060704" cy="914400"/>
                  </a:xfrm>
                  <a:prstGeom prst="hexagon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Hexagone 24"/>
                  <p:cNvSpPr/>
                  <p:nvPr/>
                </p:nvSpPr>
                <p:spPr>
                  <a:xfrm>
                    <a:off x="7541445" y="1147441"/>
                    <a:ext cx="1060704" cy="914400"/>
                  </a:xfrm>
                  <a:prstGeom prst="hexagon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6" name="Connecteur en arc 25"/>
                  <p:cNvCxnSpPr/>
                  <p:nvPr/>
                </p:nvCxnSpPr>
                <p:spPr>
                  <a:xfrm rot="5400000">
                    <a:off x="5427186" y="2828623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eur en arc 26"/>
                  <p:cNvCxnSpPr/>
                  <p:nvPr/>
                </p:nvCxnSpPr>
                <p:spPr>
                  <a:xfrm rot="5400000">
                    <a:off x="6148484" y="4378174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en arc 27"/>
                  <p:cNvCxnSpPr/>
                  <p:nvPr/>
                </p:nvCxnSpPr>
                <p:spPr>
                  <a:xfrm rot="5400000">
                    <a:off x="7137897" y="2939151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cteur en arc 28"/>
                  <p:cNvCxnSpPr/>
                  <p:nvPr/>
                </p:nvCxnSpPr>
                <p:spPr>
                  <a:xfrm rot="5400000">
                    <a:off x="4532447" y="4430589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en arc 29"/>
                  <p:cNvCxnSpPr/>
                  <p:nvPr/>
                </p:nvCxnSpPr>
                <p:spPr>
                  <a:xfrm rot="5400000">
                    <a:off x="3777202" y="2853124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en arc 30"/>
                  <p:cNvCxnSpPr/>
                  <p:nvPr/>
                </p:nvCxnSpPr>
                <p:spPr>
                  <a:xfrm rot="5400000">
                    <a:off x="2868295" y="4419114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en arc 31"/>
                  <p:cNvCxnSpPr/>
                  <p:nvPr/>
                </p:nvCxnSpPr>
                <p:spPr>
                  <a:xfrm rot="5400000">
                    <a:off x="2115576" y="2915402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en arc 32"/>
                  <p:cNvCxnSpPr/>
                  <p:nvPr/>
                </p:nvCxnSpPr>
                <p:spPr>
                  <a:xfrm rot="5400000">
                    <a:off x="1054872" y="4515452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en arc 33"/>
                  <p:cNvCxnSpPr/>
                  <p:nvPr/>
                </p:nvCxnSpPr>
                <p:spPr>
                  <a:xfrm rot="5400000">
                    <a:off x="231405" y="2924030"/>
                    <a:ext cx="1326131" cy="894738"/>
                  </a:xfrm>
                  <a:prstGeom prst="curvedConnector3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eur en arc 34"/>
                  <p:cNvCxnSpPr/>
                  <p:nvPr/>
                </p:nvCxnSpPr>
                <p:spPr>
                  <a:xfrm rot="16200000" flipH="1">
                    <a:off x="5342191" y="2341612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en arc 35"/>
                  <p:cNvCxnSpPr/>
                  <p:nvPr/>
                </p:nvCxnSpPr>
                <p:spPr>
                  <a:xfrm rot="16200000" flipH="1">
                    <a:off x="6965695" y="2369576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en arc 36"/>
                  <p:cNvCxnSpPr/>
                  <p:nvPr/>
                </p:nvCxnSpPr>
                <p:spPr>
                  <a:xfrm rot="16200000" flipH="1">
                    <a:off x="3652856" y="2285108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cteur en arc 37"/>
                  <p:cNvCxnSpPr/>
                  <p:nvPr/>
                </p:nvCxnSpPr>
                <p:spPr>
                  <a:xfrm rot="16200000" flipH="1">
                    <a:off x="341948" y="2536611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en arc 38"/>
                  <p:cNvCxnSpPr/>
                  <p:nvPr/>
                </p:nvCxnSpPr>
                <p:spPr>
                  <a:xfrm rot="16200000" flipH="1">
                    <a:off x="2096484" y="2527998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en arc 39"/>
                  <p:cNvCxnSpPr/>
                  <p:nvPr/>
                </p:nvCxnSpPr>
                <p:spPr>
                  <a:xfrm rot="16200000" flipH="1">
                    <a:off x="6352906" y="3910111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eur en arc 40"/>
                  <p:cNvCxnSpPr/>
                  <p:nvPr/>
                </p:nvCxnSpPr>
                <p:spPr>
                  <a:xfrm rot="16200000" flipH="1">
                    <a:off x="4564084" y="3887636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cteur en arc 41"/>
                  <p:cNvCxnSpPr/>
                  <p:nvPr/>
                </p:nvCxnSpPr>
                <p:spPr>
                  <a:xfrm rot="16200000" flipH="1">
                    <a:off x="3025008" y="4062511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cteur en arc 42"/>
                  <p:cNvCxnSpPr/>
                  <p:nvPr/>
                </p:nvCxnSpPr>
                <p:spPr>
                  <a:xfrm rot="16200000" flipH="1">
                    <a:off x="1468005" y="4027511"/>
                    <a:ext cx="1207319" cy="779287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eur en arc 43"/>
                  <p:cNvCxnSpPr/>
                  <p:nvPr/>
                </p:nvCxnSpPr>
                <p:spPr>
                  <a:xfrm rot="10800000">
                    <a:off x="6393042" y="1505748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en arc 44"/>
                  <p:cNvCxnSpPr/>
                  <p:nvPr/>
                </p:nvCxnSpPr>
                <p:spPr>
                  <a:xfrm rot="10800000">
                    <a:off x="4596693" y="1549971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en arc 45"/>
                  <p:cNvCxnSpPr/>
                  <p:nvPr/>
                </p:nvCxnSpPr>
                <p:spPr>
                  <a:xfrm rot="10800000">
                    <a:off x="3015428" y="1578472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en arc 46"/>
                  <p:cNvCxnSpPr/>
                  <p:nvPr/>
                </p:nvCxnSpPr>
                <p:spPr>
                  <a:xfrm rot="10800000">
                    <a:off x="1312540" y="1630910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eur en arc 47"/>
                  <p:cNvCxnSpPr/>
                  <p:nvPr/>
                </p:nvCxnSpPr>
                <p:spPr>
                  <a:xfrm rot="10800000">
                    <a:off x="5448137" y="2921835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en arc 48"/>
                  <p:cNvCxnSpPr/>
                  <p:nvPr/>
                </p:nvCxnSpPr>
                <p:spPr>
                  <a:xfrm rot="10800000">
                    <a:off x="3939994" y="3009377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en arc 49"/>
                  <p:cNvCxnSpPr/>
                  <p:nvPr/>
                </p:nvCxnSpPr>
                <p:spPr>
                  <a:xfrm rot="10800000">
                    <a:off x="1911825" y="3115504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cteur en arc 50"/>
                  <p:cNvCxnSpPr/>
                  <p:nvPr/>
                </p:nvCxnSpPr>
                <p:spPr>
                  <a:xfrm rot="10800000">
                    <a:off x="260130" y="3185071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en arc 51"/>
                  <p:cNvCxnSpPr/>
                  <p:nvPr/>
                </p:nvCxnSpPr>
                <p:spPr>
                  <a:xfrm rot="10800000">
                    <a:off x="6451981" y="4214017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eur en arc 52"/>
                  <p:cNvCxnSpPr/>
                  <p:nvPr/>
                </p:nvCxnSpPr>
                <p:spPr>
                  <a:xfrm rot="10800000">
                    <a:off x="4718316" y="4341986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en arc 53"/>
                  <p:cNvCxnSpPr/>
                  <p:nvPr/>
                </p:nvCxnSpPr>
                <p:spPr>
                  <a:xfrm rot="10800000">
                    <a:off x="2908873" y="4449708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en arc 54"/>
                  <p:cNvCxnSpPr/>
                  <p:nvPr/>
                </p:nvCxnSpPr>
                <p:spPr>
                  <a:xfrm rot="10800000">
                    <a:off x="1285001" y="4514389"/>
                    <a:ext cx="1702888" cy="269035"/>
                  </a:xfrm>
                  <a:prstGeom prst="curvedConnector3">
                    <a:avLst/>
                  </a:prstGeom>
                  <a:ln>
                    <a:solidFill>
                      <a:srgbClr val="BD921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Connecteur en arc 16"/>
                <p:cNvCxnSpPr/>
                <p:nvPr/>
              </p:nvCxnSpPr>
              <p:spPr>
                <a:xfrm rot="5400000">
                  <a:off x="3938720" y="2680066"/>
                  <a:ext cx="1221773" cy="35986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en arc 17"/>
                <p:cNvCxnSpPr/>
                <p:nvPr/>
              </p:nvCxnSpPr>
              <p:spPr>
                <a:xfrm rot="16200000" flipH="1">
                  <a:off x="4295040" y="2670045"/>
                  <a:ext cx="1162901" cy="321031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Ellipse 18"/>
                <p:cNvSpPr/>
                <p:nvPr/>
              </p:nvSpPr>
              <p:spPr>
                <a:xfrm>
                  <a:off x="4371440" y="3363358"/>
                  <a:ext cx="697749" cy="1256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1" name="Connecteur en arc 10"/>
              <p:cNvCxnSpPr/>
              <p:nvPr/>
            </p:nvCxnSpPr>
            <p:spPr>
              <a:xfrm rot="16200000" flipH="1">
                <a:off x="4061349" y="3394019"/>
                <a:ext cx="1162901" cy="321031"/>
              </a:xfrm>
              <a:prstGeom prst="curvedConnector3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en arc 11"/>
              <p:cNvCxnSpPr/>
              <p:nvPr/>
            </p:nvCxnSpPr>
            <p:spPr>
              <a:xfrm rot="5400000">
                <a:off x="3691467" y="3391959"/>
                <a:ext cx="1221773" cy="359860"/>
              </a:xfrm>
              <a:prstGeom prst="curvedConnector3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e 12"/>
              <p:cNvSpPr/>
              <p:nvPr/>
            </p:nvSpPr>
            <p:spPr>
              <a:xfrm>
                <a:off x="4109828" y="4052243"/>
                <a:ext cx="697749" cy="2314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 flipV="1">
                <a:off x="4482284" y="1898120"/>
                <a:ext cx="0" cy="106288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5716925" y="1776266"/>
                <a:ext cx="13565" cy="3858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onnecteur droit avec flèche 6"/>
            <p:cNvCxnSpPr/>
            <p:nvPr/>
          </p:nvCxnSpPr>
          <p:spPr>
            <a:xfrm flipH="1" flipV="1">
              <a:off x="3266060" y="2767287"/>
              <a:ext cx="1161418" cy="129463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 flipV="1">
              <a:off x="3339346" y="2767287"/>
              <a:ext cx="2330350" cy="44581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156943" y="2397955"/>
              <a:ext cx="153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Avalanches</a:t>
              </a:r>
              <a:endParaRPr lang="en-GB" dirty="0"/>
            </a:p>
          </p:txBody>
        </p:sp>
      </p:grpSp>
      <p:sp>
        <p:nvSpPr>
          <p:cNvPr id="113" name="ZoneTexte 112"/>
          <p:cNvSpPr txBox="1"/>
          <p:nvPr/>
        </p:nvSpPr>
        <p:spPr>
          <a:xfrm>
            <a:off x="5154142" y="960339"/>
            <a:ext cx="36078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principle is simple: the </a:t>
            </a:r>
            <a:r>
              <a:rPr lang="en-GB" sz="1400" b="1" dirty="0" smtClean="0">
                <a:solidFill>
                  <a:srgbClr val="FF0000"/>
                </a:solidFill>
              </a:rPr>
              <a:t>charge is shared among several pads/pixels</a:t>
            </a:r>
            <a:r>
              <a:rPr lang="en-GB" sz="1400" dirty="0" smtClean="0"/>
              <a:t>. </a:t>
            </a:r>
            <a:r>
              <a:rPr lang="en-GB" sz="1400" b="1" dirty="0" smtClean="0">
                <a:solidFill>
                  <a:srgbClr val="FF0000"/>
                </a:solidFill>
              </a:rPr>
              <a:t>The pads/pixels are  inter-connected in a smart way </a:t>
            </a:r>
            <a:r>
              <a:rPr lang="en-GB" sz="1400" dirty="0" smtClean="0"/>
              <a:t>so one can identify the position of the impinging particle by identifying the fired strips and thus find the hit as the crossing points.  </a:t>
            </a:r>
          </a:p>
          <a:p>
            <a:endParaRPr lang="en-GB" sz="1400" dirty="0" smtClean="0"/>
          </a:p>
          <a:p>
            <a:r>
              <a:rPr lang="en-GB" sz="1400" dirty="0" smtClean="0"/>
              <a:t>In addition there is no ambiguity as far as the number of particles crossing the particles is not very high thanks to the use of at least 3 directions strips.  </a:t>
            </a:r>
          </a:p>
          <a:p>
            <a:r>
              <a:rPr lang="en-GB" sz="1400" dirty="0" smtClean="0"/>
              <a:t>Patented: </a:t>
            </a:r>
          </a:p>
          <a:p>
            <a:r>
              <a:rPr lang="en-US" sz="1400" dirty="0" smtClean="0"/>
              <a:t>(</a:t>
            </a:r>
            <a:r>
              <a:rPr lang="en-US" sz="1400" b="1" dirty="0"/>
              <a:t>PCT/EP2018/053561-</a:t>
            </a:r>
            <a:r>
              <a:rPr lang="en-US" sz="1400" b="1" dirty="0" smtClean="0"/>
              <a:t>FR3062926: </a:t>
            </a:r>
            <a:r>
              <a:rPr lang="en-US" sz="1400" b="1" dirty="0" err="1" smtClean="0"/>
              <a:t>I.Laktineh</a:t>
            </a:r>
            <a:r>
              <a:rPr lang="en-US" sz="1400" dirty="0" smtClean="0"/>
              <a:t>) </a:t>
            </a:r>
            <a:endParaRPr lang="en-GB" sz="1400" dirty="0"/>
          </a:p>
        </p:txBody>
      </p:sp>
      <p:pic>
        <p:nvPicPr>
          <p:cNvPr id="114" name="Image 113" descr="Capture d’écran 2018-06-18 à 18.33.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097" y="3869913"/>
            <a:ext cx="2842087" cy="2603535"/>
          </a:xfrm>
          <a:prstGeom prst="rect">
            <a:avLst/>
          </a:prstGeom>
        </p:spPr>
      </p:pic>
      <p:pic>
        <p:nvPicPr>
          <p:cNvPr id="115" name="Image 114" descr="Capture d’écran 2018-06-18 à 18.27.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02" y="3869913"/>
            <a:ext cx="2914114" cy="2603535"/>
          </a:xfrm>
          <a:prstGeom prst="rect">
            <a:avLst/>
          </a:prstGeom>
        </p:spPr>
      </p:pic>
      <p:pic>
        <p:nvPicPr>
          <p:cNvPr id="116" name="Image 115" descr="Capture d’écran 2018-06-18 à 18.28.3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2" y="3869912"/>
            <a:ext cx="2840513" cy="2603535"/>
          </a:xfrm>
          <a:prstGeom prst="rect">
            <a:avLst/>
          </a:prstGeom>
        </p:spPr>
      </p:pic>
      <p:sp>
        <p:nvSpPr>
          <p:cNvPr id="117" name="ZoneTexte 116"/>
          <p:cNvSpPr txBox="1"/>
          <p:nvPr/>
        </p:nvSpPr>
        <p:spPr>
          <a:xfrm>
            <a:off x="46369" y="5778500"/>
            <a:ext cx="24510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Lozenge’s large diagonal : 1 cm </a:t>
            </a:r>
            <a:endParaRPr lang="en-GB" sz="1400" dirty="0"/>
          </a:p>
        </p:txBody>
      </p:sp>
      <p:sp>
        <p:nvSpPr>
          <p:cNvPr id="118" name="ZoneTexte 117"/>
          <p:cNvSpPr txBox="1"/>
          <p:nvPr/>
        </p:nvSpPr>
        <p:spPr>
          <a:xfrm>
            <a:off x="6362700" y="5524957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3 HR2 ASICs rather than 20 for the same surface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97" y="272534"/>
            <a:ext cx="119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2020-2022</a:t>
            </a:r>
          </a:p>
        </p:txBody>
      </p:sp>
    </p:spTree>
    <p:extLst>
      <p:ext uri="{BB962C8B-B14F-4D97-AF65-F5344CB8AC3E}">
        <p14:creationId xmlns:p14="http://schemas.microsoft.com/office/powerpoint/2010/main" val="349097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ZoneTexte 99"/>
          <p:cNvSpPr txBox="1"/>
          <p:nvPr/>
        </p:nvSpPr>
        <p:spPr>
          <a:xfrm>
            <a:off x="342900" y="939800"/>
            <a:ext cx="8877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would like to use the scheme to instrument very large gaseous detectors.</a:t>
            </a:r>
          </a:p>
          <a:p>
            <a:r>
              <a:rPr lang="en-GB" dirty="0" smtClean="0"/>
              <a:t>Well controlled inductance and well matched impedance will help to keep the signal in good shape for long distances.</a:t>
            </a:r>
          </a:p>
          <a:p>
            <a:endParaRPr lang="en-GB" dirty="0"/>
          </a:p>
          <a:p>
            <a:r>
              <a:rPr lang="en-GB" dirty="0" smtClean="0"/>
              <a:t>This scheme that was successful for RPC could be easily applied to resistive </a:t>
            </a:r>
            <a:r>
              <a:rPr lang="en-GB" b="1" dirty="0" smtClean="0"/>
              <a:t>MM</a:t>
            </a:r>
            <a:r>
              <a:rPr lang="en-GB" dirty="0" smtClean="0"/>
              <a:t> and </a:t>
            </a:r>
            <a:r>
              <a:rPr lang="en-GB" b="1" dirty="0" smtClean="0"/>
              <a:t>GEM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2" name="Grouper 1"/>
          <p:cNvGrpSpPr/>
          <p:nvPr/>
        </p:nvGrpSpPr>
        <p:grpSpPr>
          <a:xfrm>
            <a:off x="1764163" y="2772854"/>
            <a:ext cx="4331949" cy="3641793"/>
            <a:chOff x="1840251" y="1695494"/>
            <a:chExt cx="4941549" cy="4672523"/>
          </a:xfrm>
        </p:grpSpPr>
        <p:grpSp>
          <p:nvGrpSpPr>
            <p:cNvPr id="200" name="Grouper 199"/>
            <p:cNvGrpSpPr/>
            <p:nvPr/>
          </p:nvGrpSpPr>
          <p:grpSpPr>
            <a:xfrm>
              <a:off x="1968500" y="1695494"/>
              <a:ext cx="4813300" cy="4672523"/>
              <a:chOff x="1701800" y="1106908"/>
              <a:chExt cx="4813300" cy="4672523"/>
            </a:xfrm>
          </p:grpSpPr>
          <p:grpSp>
            <p:nvGrpSpPr>
              <p:cNvPr id="134" name="Grouper 133"/>
              <p:cNvGrpSpPr/>
              <p:nvPr/>
            </p:nvGrpSpPr>
            <p:grpSpPr>
              <a:xfrm>
                <a:off x="1701800" y="1106908"/>
                <a:ext cx="4813300" cy="4672523"/>
                <a:chOff x="3352800" y="851396"/>
                <a:chExt cx="4813300" cy="4672523"/>
              </a:xfrm>
            </p:grpSpPr>
            <p:pic>
              <p:nvPicPr>
                <p:cNvPr id="106" name="Image 105" descr="Capture d’écran 2018-07-03 à 11.13.30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2800" y="851396"/>
                  <a:ext cx="4813300" cy="4609461"/>
                </a:xfrm>
                <a:prstGeom prst="rect">
                  <a:avLst/>
                </a:prstGeom>
              </p:spPr>
            </p:pic>
            <p:sp>
              <p:nvSpPr>
                <p:cNvPr id="120" name="ZoneTexte 119"/>
                <p:cNvSpPr txBox="1"/>
                <p:nvPr/>
              </p:nvSpPr>
              <p:spPr>
                <a:xfrm>
                  <a:off x="5175469" y="5154587"/>
                  <a:ext cx="794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660066"/>
                      </a:solidFill>
                    </a:rPr>
                    <a:t>FEB</a:t>
                  </a:r>
                  <a:endParaRPr lang="en-GB" b="1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 rot="6783444">
                  <a:off x="5970887" y="4621696"/>
                  <a:ext cx="164217" cy="770661"/>
                </a:xfrm>
                <a:prstGeom prst="rect">
                  <a:avLst/>
                </a:prstGeom>
                <a:solidFill>
                  <a:srgbClr val="660066"/>
                </a:solidFill>
                <a:ln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6" name="Grouper 145"/>
              <p:cNvGrpSpPr/>
              <p:nvPr/>
            </p:nvGrpSpPr>
            <p:grpSpPr>
              <a:xfrm rot="5400000">
                <a:off x="2641212" y="3222344"/>
                <a:ext cx="3425928" cy="613454"/>
                <a:chOff x="1391050" y="3385618"/>
                <a:chExt cx="4921490" cy="681615"/>
              </a:xfrm>
            </p:grpSpPr>
            <p:grpSp>
              <p:nvGrpSpPr>
                <p:cNvPr id="140" name="Grouper 139"/>
                <p:cNvGrpSpPr/>
                <p:nvPr/>
              </p:nvGrpSpPr>
              <p:grpSpPr>
                <a:xfrm>
                  <a:off x="1391050" y="3385618"/>
                  <a:ext cx="4921490" cy="266699"/>
                  <a:chOff x="1391050" y="3385618"/>
                  <a:chExt cx="4921490" cy="266699"/>
                </a:xfrm>
              </p:grpSpPr>
              <p:grpSp>
                <p:nvGrpSpPr>
                  <p:cNvPr id="138" name="Grouper 137"/>
                  <p:cNvGrpSpPr/>
                  <p:nvPr/>
                </p:nvGrpSpPr>
                <p:grpSpPr>
                  <a:xfrm>
                    <a:off x="1391051" y="3385618"/>
                    <a:ext cx="4921489" cy="139700"/>
                    <a:chOff x="1391051" y="3385618"/>
                    <a:chExt cx="4921489" cy="139700"/>
                  </a:xfrm>
                </p:grpSpPr>
                <p:cxnSp>
                  <p:nvCxnSpPr>
                    <p:cNvPr id="137" name="Connecteur droit 136"/>
                    <p:cNvCxnSpPr/>
                    <p:nvPr/>
                  </p:nvCxnSpPr>
                  <p:spPr>
                    <a:xfrm rot="16200000" flipV="1">
                      <a:off x="3830780" y="1098288"/>
                      <a:ext cx="1" cy="485405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Connecteur droit 135"/>
                    <p:cNvCxnSpPr/>
                    <p:nvPr/>
                  </p:nvCxnSpPr>
                  <p:spPr>
                    <a:xfrm rot="16200000" flipV="1">
                      <a:off x="3851795" y="924874"/>
                      <a:ext cx="1" cy="492148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9" name="Connecteur droit 138"/>
                  <p:cNvCxnSpPr/>
                  <p:nvPr/>
                </p:nvCxnSpPr>
                <p:spPr>
                  <a:xfrm flipH="1">
                    <a:off x="1391050" y="3652317"/>
                    <a:ext cx="47811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Grouper 140"/>
                <p:cNvGrpSpPr/>
                <p:nvPr/>
              </p:nvGrpSpPr>
              <p:grpSpPr>
                <a:xfrm>
                  <a:off x="1478962" y="3765930"/>
                  <a:ext cx="4646241" cy="301303"/>
                  <a:chOff x="1453562" y="3397630"/>
                  <a:chExt cx="4646241" cy="301303"/>
                </a:xfrm>
              </p:grpSpPr>
              <p:grpSp>
                <p:nvGrpSpPr>
                  <p:cNvPr id="142" name="Grouper 141"/>
                  <p:cNvGrpSpPr/>
                  <p:nvPr/>
                </p:nvGrpSpPr>
                <p:grpSpPr>
                  <a:xfrm>
                    <a:off x="1453562" y="3397630"/>
                    <a:ext cx="4646241" cy="127687"/>
                    <a:chOff x="1453562" y="3397630"/>
                    <a:chExt cx="4646241" cy="127687"/>
                  </a:xfrm>
                </p:grpSpPr>
                <p:cxnSp>
                  <p:nvCxnSpPr>
                    <p:cNvPr id="144" name="Connecteur droit 143"/>
                    <p:cNvCxnSpPr>
                      <a:endCxn id="53" idx="3"/>
                    </p:cNvCxnSpPr>
                    <p:nvPr/>
                  </p:nvCxnSpPr>
                  <p:spPr>
                    <a:xfrm rot="16200000" flipH="1" flipV="1">
                      <a:off x="3770067" y="1081125"/>
                      <a:ext cx="13231" cy="464624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Connecteur droit 144"/>
                    <p:cNvCxnSpPr/>
                    <p:nvPr/>
                  </p:nvCxnSpPr>
                  <p:spPr>
                    <a:xfrm rot="16200000" flipV="1">
                      <a:off x="3909408" y="1443453"/>
                      <a:ext cx="0" cy="416372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3" name="Connecteur droit 142"/>
                  <p:cNvCxnSpPr>
                    <a:stCxn id="130" idx="2"/>
                  </p:cNvCxnSpPr>
                  <p:nvPr/>
                </p:nvCxnSpPr>
                <p:spPr>
                  <a:xfrm rot="16200000" flipV="1">
                    <a:off x="3950739" y="1549875"/>
                    <a:ext cx="25863" cy="427225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9" name="Grouper 168"/>
              <p:cNvGrpSpPr/>
              <p:nvPr/>
            </p:nvGrpSpPr>
            <p:grpSpPr>
              <a:xfrm>
                <a:off x="2463800" y="2908300"/>
                <a:ext cx="3431816" cy="1766966"/>
                <a:chOff x="2641600" y="2984500"/>
                <a:chExt cx="3035300" cy="1549400"/>
              </a:xfrm>
            </p:grpSpPr>
            <p:cxnSp>
              <p:nvCxnSpPr>
                <p:cNvPr id="166" name="Connecteur droit 165"/>
                <p:cNvCxnSpPr/>
                <p:nvPr/>
              </p:nvCxnSpPr>
              <p:spPr>
                <a:xfrm flipH="1">
                  <a:off x="2641600" y="2984500"/>
                  <a:ext cx="2959100" cy="1397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eur droit 166"/>
                <p:cNvCxnSpPr/>
                <p:nvPr/>
              </p:nvCxnSpPr>
              <p:spPr>
                <a:xfrm flipH="1">
                  <a:off x="2667000" y="3060700"/>
                  <a:ext cx="2959100" cy="1397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onnecteur droit 167"/>
                <p:cNvCxnSpPr/>
                <p:nvPr/>
              </p:nvCxnSpPr>
              <p:spPr>
                <a:xfrm flipH="1">
                  <a:off x="2717800" y="3136900"/>
                  <a:ext cx="2959100" cy="1397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er 170"/>
              <p:cNvGrpSpPr/>
              <p:nvPr/>
            </p:nvGrpSpPr>
            <p:grpSpPr>
              <a:xfrm>
                <a:off x="2565400" y="3060700"/>
                <a:ext cx="3429000" cy="1790700"/>
                <a:chOff x="2641600" y="2984500"/>
                <a:chExt cx="3035300" cy="1549400"/>
              </a:xfrm>
            </p:grpSpPr>
            <p:cxnSp>
              <p:nvCxnSpPr>
                <p:cNvPr id="172" name="Connecteur droit 171"/>
                <p:cNvCxnSpPr/>
                <p:nvPr/>
              </p:nvCxnSpPr>
              <p:spPr>
                <a:xfrm flipH="1">
                  <a:off x="2641600" y="2984500"/>
                  <a:ext cx="2959100" cy="1397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cteur droit 172"/>
                <p:cNvCxnSpPr/>
                <p:nvPr/>
              </p:nvCxnSpPr>
              <p:spPr>
                <a:xfrm flipH="1">
                  <a:off x="2667000" y="3060700"/>
                  <a:ext cx="2959100" cy="1397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eur droit 173"/>
                <p:cNvCxnSpPr/>
                <p:nvPr/>
              </p:nvCxnSpPr>
              <p:spPr>
                <a:xfrm flipH="1">
                  <a:off x="2717800" y="3136900"/>
                  <a:ext cx="2959100" cy="1397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9" name="Rectangle 178"/>
              <p:cNvSpPr/>
              <p:nvPr/>
            </p:nvSpPr>
            <p:spPr>
              <a:xfrm rot="10800000">
                <a:off x="2492516" y="4307092"/>
                <a:ext cx="158968" cy="770661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1" name="Connecteur droit 180"/>
              <p:cNvCxnSpPr/>
              <p:nvPr/>
            </p:nvCxnSpPr>
            <p:spPr>
              <a:xfrm>
                <a:off x="2463800" y="2921000"/>
                <a:ext cx="3035300" cy="147499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>
                <a:off x="2336800" y="2971800"/>
                <a:ext cx="3124200" cy="1504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185"/>
              <p:cNvCxnSpPr/>
              <p:nvPr/>
            </p:nvCxnSpPr>
            <p:spPr>
              <a:xfrm>
                <a:off x="2235200" y="3022600"/>
                <a:ext cx="3225800" cy="15403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/>
              <p:cNvCxnSpPr/>
              <p:nvPr/>
            </p:nvCxnSpPr>
            <p:spPr>
              <a:xfrm>
                <a:off x="2197100" y="3073400"/>
                <a:ext cx="3225800" cy="15403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cteur droit 192"/>
              <p:cNvCxnSpPr/>
              <p:nvPr/>
            </p:nvCxnSpPr>
            <p:spPr>
              <a:xfrm>
                <a:off x="2108200" y="3120200"/>
                <a:ext cx="3365500" cy="16185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>
              <a:xfrm>
                <a:off x="2070100" y="3209100"/>
                <a:ext cx="3365500" cy="16185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ectangle 197"/>
              <p:cNvSpPr/>
              <p:nvPr/>
            </p:nvSpPr>
            <p:spPr>
              <a:xfrm rot="10800000">
                <a:off x="5428128" y="4288415"/>
                <a:ext cx="173459" cy="770661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 rot="3790148" flipH="1">
              <a:off x="5331790" y="5480020"/>
              <a:ext cx="18826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 rot="3790148" flipH="1">
              <a:off x="3808538" y="5505937"/>
              <a:ext cx="18826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 rot="6783444">
              <a:off x="3082071" y="5516182"/>
              <a:ext cx="16421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 rot="3790148" flipH="1">
              <a:off x="6148291" y="4341326"/>
              <a:ext cx="18826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 rot="6783444">
              <a:off x="2261685" y="4372782"/>
              <a:ext cx="16421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 rot="10800000">
              <a:off x="1840251" y="3848368"/>
              <a:ext cx="158968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 rot="10800000">
              <a:off x="6556489" y="3797686"/>
              <a:ext cx="173459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 rot="6783444">
              <a:off x="6104944" y="3240927"/>
              <a:ext cx="16421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 rot="10800000">
              <a:off x="5800346" y="2726225"/>
              <a:ext cx="173459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 rot="6783444">
              <a:off x="5342705" y="2211047"/>
              <a:ext cx="16421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 rot="3790148" flipH="1">
              <a:off x="2223991" y="3245280"/>
              <a:ext cx="18826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 rot="10800000">
              <a:off x="2610119" y="2731633"/>
              <a:ext cx="173459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3790148" flipH="1">
              <a:off x="3022702" y="2168035"/>
              <a:ext cx="18826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 rot="6783444">
              <a:off x="3820934" y="2114429"/>
              <a:ext cx="16421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 rot="3790148" flipH="1">
              <a:off x="4521768" y="2164558"/>
              <a:ext cx="188267" cy="770661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05197" y="272534"/>
            <a:ext cx="119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2020-2022</a:t>
            </a:r>
          </a:p>
        </p:txBody>
      </p:sp>
    </p:spTree>
    <p:extLst>
      <p:ext uri="{BB962C8B-B14F-4D97-AF65-F5344CB8AC3E}">
        <p14:creationId xmlns:p14="http://schemas.microsoft.com/office/powerpoint/2010/main" val="5804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ZoneTexte 99"/>
          <p:cNvSpPr txBox="1"/>
          <p:nvPr/>
        </p:nvSpPr>
        <p:spPr>
          <a:xfrm>
            <a:off x="0" y="491293"/>
            <a:ext cx="8877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would like to use the scheme to instrument very large gaseous detectors.</a:t>
            </a:r>
          </a:p>
          <a:p>
            <a:r>
              <a:rPr lang="en-GB" dirty="0" smtClean="0"/>
              <a:t>Well controlled inductance and well matched impedance will help to keep the signal in good shape for long distances.</a:t>
            </a:r>
          </a:p>
          <a:p>
            <a:endParaRPr lang="en-GB" dirty="0"/>
          </a:p>
          <a:p>
            <a:r>
              <a:rPr lang="en-GB" dirty="0" smtClean="0"/>
              <a:t>This scheme that was successful for RPC could be easily applied to resistive </a:t>
            </a:r>
            <a:r>
              <a:rPr lang="en-GB" b="1" dirty="0" smtClean="0"/>
              <a:t>MM</a:t>
            </a:r>
            <a:r>
              <a:rPr lang="en-GB" dirty="0" smtClean="0"/>
              <a:t> and </a:t>
            </a:r>
            <a:r>
              <a:rPr lang="en-GB" b="1" dirty="0" smtClean="0"/>
              <a:t>GEM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54" name="Grouper 53"/>
          <p:cNvGrpSpPr/>
          <p:nvPr/>
        </p:nvGrpSpPr>
        <p:grpSpPr>
          <a:xfrm>
            <a:off x="286584" y="2854424"/>
            <a:ext cx="7946473" cy="3048424"/>
            <a:chOff x="673225" y="2753911"/>
            <a:chExt cx="7946473" cy="3048424"/>
          </a:xfrm>
        </p:grpSpPr>
        <p:pic>
          <p:nvPicPr>
            <p:cNvPr id="55" name="Image 54" descr="Capture d’écran 2019-04-23 à 23.45.5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0146" y="2753911"/>
              <a:ext cx="4029552" cy="3048424"/>
            </a:xfrm>
            <a:prstGeom prst="rect">
              <a:avLst/>
            </a:prstGeom>
          </p:spPr>
        </p:pic>
        <p:pic>
          <p:nvPicPr>
            <p:cNvPr id="56" name="Image 55" descr="Capture d’écran 2019-04-23 à 23.46.2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5" y="3099242"/>
              <a:ext cx="3029512" cy="2580695"/>
            </a:xfrm>
            <a:prstGeom prst="rect">
              <a:avLst/>
            </a:prstGeom>
          </p:spPr>
        </p:pic>
        <p:cxnSp>
          <p:nvCxnSpPr>
            <p:cNvPr id="57" name="Connecteur droit avec flèche 56"/>
            <p:cNvCxnSpPr/>
            <p:nvPr/>
          </p:nvCxnSpPr>
          <p:spPr>
            <a:xfrm>
              <a:off x="3503829" y="4314458"/>
              <a:ext cx="7038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2882900" y="6220415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Funded by PULSALYS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8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85900" y="6477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 smtClean="0"/>
              <a:t>Summary and plans for SDHCAL</a:t>
            </a:r>
            <a:endParaRPr lang="cy-GB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736600" y="1917700"/>
            <a:ext cx="760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cy-GB" dirty="0" smtClean="0"/>
              <a:t> Technological protoype running successfully since 2012</a:t>
            </a:r>
          </a:p>
          <a:p>
            <a:pPr marL="285750" indent="-285750">
              <a:buFont typeface="Wingdings" charset="2"/>
              <a:buChar char="q"/>
            </a:pPr>
            <a:r>
              <a:rPr lang="cy-GB" dirty="0" smtClean="0"/>
              <a:t> Many results validate the potential of the concept</a:t>
            </a:r>
          </a:p>
          <a:p>
            <a:pPr marL="285750" indent="-285750">
              <a:buFont typeface="Wingdings" charset="2"/>
              <a:buChar char="q"/>
            </a:pPr>
            <a:r>
              <a:rPr lang="cy-GB" dirty="0" smtClean="0"/>
              <a:t> Large prototype with the new generation of readout electronics is on the  </a:t>
            </a:r>
            <a:r>
              <a:rPr lang="cy-GB" dirty="0" smtClean="0"/>
              <a:t> rails but digital electronics staff is missing ( we need help)</a:t>
            </a:r>
          </a:p>
          <a:p>
            <a:pPr marL="285750" indent="-285750">
              <a:buFont typeface="Wingdings" charset="2"/>
              <a:buChar char="q"/>
            </a:pPr>
            <a:r>
              <a:rPr lang="cy-GB" dirty="0" smtClean="0"/>
              <a:t> We have several ideas for the future....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5830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10-20 à 18.20.4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100"/>
            <a:ext cx="9144000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1837" y="472849"/>
            <a:ext cx="8363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   8 détecteurs de type GRP de 70x80 ont été construits</a:t>
            </a:r>
          </a:p>
          <a:p>
            <a:r>
              <a:rPr lang="fr-FR" dirty="0" smtClean="0"/>
              <a:t> 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Des </a:t>
            </a:r>
            <a:r>
              <a:rPr lang="fr-FR" dirty="0" err="1" smtClean="0"/>
              <a:t>PCBs</a:t>
            </a:r>
            <a:r>
              <a:rPr lang="fr-FR" dirty="0" smtClean="0"/>
              <a:t> de type </a:t>
            </a:r>
            <a:r>
              <a:rPr lang="fr-FR" dirty="0" err="1" smtClean="0"/>
              <a:t>strips</a:t>
            </a:r>
            <a:r>
              <a:rPr lang="fr-FR" dirty="0" smtClean="0"/>
              <a:t> tissés (TRICOT) ont été conçues, testées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Des cartes </a:t>
            </a:r>
            <a:r>
              <a:rPr lang="fr-FR" dirty="0" err="1" smtClean="0"/>
              <a:t>readout</a:t>
            </a:r>
            <a:r>
              <a:rPr lang="fr-FR" dirty="0" smtClean="0"/>
              <a:t> avec un ASIC+MP+  ont été conçues, fabriquées et </a:t>
            </a:r>
          </a:p>
          <a:p>
            <a:r>
              <a:rPr lang="fr-FR" dirty="0" smtClean="0"/>
              <a:t>      récemment testées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Le système d’acquisition permettant de synchroniser les cartes, leur envoyer des commandes et récupérer leur données  a été récemment finalisé et actuellement en test.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3" name="Image 2" descr="Capture d’écran 2019-09-27 à 13.42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304" y="3297025"/>
            <a:ext cx="6242376" cy="34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5-15 à 12.24.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3759200"/>
            <a:ext cx="8077200" cy="30877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3700" y="315931"/>
            <a:ext cx="7924800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en-US" sz="1600" dirty="0" smtClean="0"/>
              <a:t>The thresholds weight evolution with the total number </a:t>
            </a:r>
          </a:p>
          <a:p>
            <a:r>
              <a:rPr lang="en-US" sz="1600" dirty="0" smtClean="0"/>
              <a:t>of hits obtained by minimizing a χ</a:t>
            </a:r>
            <a:r>
              <a:rPr lang="en-US" sz="1600" baseline="30000" dirty="0" smtClean="0"/>
              <a:t>2</a:t>
            </a:r>
          </a:p>
          <a:p>
            <a:r>
              <a:rPr lang="en-US" sz="1600" dirty="0" smtClean="0"/>
              <a:t>Χ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= (E</a:t>
            </a:r>
            <a:r>
              <a:rPr lang="en-US" sz="1600" baseline="-25000" dirty="0" smtClean="0"/>
              <a:t>beam</a:t>
            </a:r>
            <a:r>
              <a:rPr lang="en-US" sz="1600" dirty="0" smtClean="0"/>
              <a:t>-E</a:t>
            </a:r>
            <a:r>
              <a:rPr lang="en-US" sz="1600" baseline="-25000" dirty="0" smtClean="0"/>
              <a:t>rec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/E</a:t>
            </a:r>
            <a:r>
              <a:rPr lang="en-US" sz="1600" baseline="-25000" dirty="0" smtClean="0"/>
              <a:t>beam</a:t>
            </a: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rec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= </a:t>
            </a:r>
            <a:r>
              <a:rPr lang="en-US" sz="1600" b="1" dirty="0" smtClean="0">
                <a:solidFill>
                  <a:srgbClr val="FF0000"/>
                </a:solidFill>
                <a:latin typeface="Apple Symbols"/>
                <a:cs typeface="Apple Symbols"/>
              </a:rPr>
              <a:t>  α (</a:t>
            </a:r>
            <a:r>
              <a:rPr lang="en-US" sz="1600" b="1" dirty="0" err="1" smtClean="0">
                <a:solidFill>
                  <a:srgbClr val="FF0000"/>
                </a:solidFill>
                <a:latin typeface="Apple Symbols"/>
                <a:cs typeface="Apple Symbols"/>
              </a:rPr>
              <a:t>N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Apple Symbols"/>
                <a:cs typeface="Apple Symbols"/>
              </a:rPr>
              <a:t>tot</a:t>
            </a:r>
            <a:r>
              <a:rPr lang="en-US" sz="1600" b="1" dirty="0" smtClean="0">
                <a:solidFill>
                  <a:srgbClr val="FF0000"/>
                </a:solidFill>
              </a:rPr>
              <a:t>) 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</a:rPr>
              <a:t>β(N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tot</a:t>
            </a:r>
            <a:r>
              <a:rPr lang="en-US" sz="1600" b="1" dirty="0" smtClean="0">
                <a:solidFill>
                  <a:srgbClr val="FF0000"/>
                </a:solidFill>
              </a:rPr>
              <a:t>) 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</a:rPr>
              <a:t>γ(N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tot</a:t>
            </a:r>
            <a:r>
              <a:rPr lang="en-US" sz="1600" b="1" dirty="0" smtClean="0">
                <a:solidFill>
                  <a:srgbClr val="FF0000"/>
                </a:solidFill>
              </a:rPr>
              <a:t>) 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3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N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: exclusive number of hits associated to first, </a:t>
            </a:r>
          </a:p>
          <a:p>
            <a:r>
              <a:rPr lang="en-US" sz="1600" dirty="0" smtClean="0"/>
              <a:t>second and third threshold.  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α</a:t>
            </a:r>
            <a:r>
              <a:rPr lang="en-US" sz="1600" dirty="0" smtClean="0"/>
              <a:t>, </a:t>
            </a:r>
            <a:r>
              <a:rPr lang="en-US" sz="1600" dirty="0" err="1" smtClean="0"/>
              <a:t>β</a:t>
            </a:r>
            <a:r>
              <a:rPr lang="en-US" sz="1600" dirty="0" smtClean="0"/>
              <a:t>, </a:t>
            </a:r>
            <a:r>
              <a:rPr lang="en-US" sz="1600" dirty="0" err="1" smtClean="0"/>
              <a:t>γ</a:t>
            </a:r>
            <a:r>
              <a:rPr lang="en-US" sz="1600" dirty="0" smtClean="0"/>
              <a:t>  are quadratic functions of the total number of hits (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tot</a:t>
            </a:r>
            <a:r>
              <a:rPr lang="en-US" sz="1600" dirty="0" smtClean="0"/>
              <a:t>)</a:t>
            </a:r>
            <a:endParaRPr lang="en-US" sz="1600" baseline="30000" dirty="0" smtClean="0"/>
          </a:p>
          <a:p>
            <a:endParaRPr lang="en-US" sz="1600" baseline="30000" dirty="0" smtClean="0"/>
          </a:p>
          <a:p>
            <a:r>
              <a:rPr lang="en-US" sz="1600" dirty="0" smtClean="0"/>
              <a:t>Events of H2 runs corresponding to energies : </a:t>
            </a:r>
            <a:r>
              <a:rPr lang="en-US" sz="1600" b="1" dirty="0" smtClean="0">
                <a:solidFill>
                  <a:srgbClr val="FF0000"/>
                </a:solidFill>
              </a:rPr>
              <a:t>5, 10, 30 , 60 </a:t>
            </a:r>
          </a:p>
          <a:p>
            <a:r>
              <a:rPr lang="en-US" sz="1600" dirty="0" smtClean="0"/>
              <a:t>and</a:t>
            </a:r>
            <a:r>
              <a:rPr lang="en-US" sz="1600" b="1" dirty="0" smtClean="0">
                <a:solidFill>
                  <a:srgbClr val="FF0000"/>
                </a:solidFill>
              </a:rPr>
              <a:t> 80 </a:t>
            </a:r>
            <a:r>
              <a:rPr lang="en-US" sz="1600" dirty="0" err="1" smtClean="0"/>
              <a:t>GeV</a:t>
            </a:r>
            <a:r>
              <a:rPr lang="en-US" sz="1600" dirty="0" smtClean="0"/>
              <a:t> were used  to fit the 9 parameters.</a:t>
            </a:r>
          </a:p>
          <a:p>
            <a:r>
              <a:rPr lang="en-US" sz="1600" dirty="0" smtClean="0"/>
              <a:t>  Then the energy of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events in</a:t>
            </a:r>
          </a:p>
          <a:p>
            <a:r>
              <a:rPr lang="en-US" sz="1600" dirty="0" smtClean="0"/>
              <a:t> both H2( only </a:t>
            </a:r>
            <a:r>
              <a:rPr lang="en-US" sz="1600" dirty="0" err="1" smtClean="0"/>
              <a:t>pions</a:t>
            </a:r>
            <a:r>
              <a:rPr lang="en-US" sz="1600" dirty="0" smtClean="0"/>
              <a:t>) and H6 (presence of protons)</a:t>
            </a:r>
          </a:p>
          <a:p>
            <a:endParaRPr lang="en-US" sz="1600" baseline="300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431800" y="150831"/>
            <a:ext cx="336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Energy estimation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 descr="Capture d’écran 2016-05-15 à 12.34.0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3065134"/>
            <a:ext cx="3009900" cy="1388131"/>
          </a:xfrm>
          <a:prstGeom prst="rect">
            <a:avLst/>
          </a:prstGeom>
        </p:spPr>
      </p:pic>
      <p:pic>
        <p:nvPicPr>
          <p:cNvPr id="9" name="Image 8" descr="NHITPION_interc_set_to0_1par_N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62" y="150831"/>
            <a:ext cx="2801938" cy="27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8-03-07 à 21.40.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68" y="1739899"/>
            <a:ext cx="3601932" cy="4178301"/>
          </a:xfrm>
          <a:prstGeom prst="rect">
            <a:avLst/>
          </a:prstGeom>
        </p:spPr>
      </p:pic>
      <p:pic>
        <p:nvPicPr>
          <p:cNvPr id="7" name="Image 6" descr="Capture d’écran 2018-03-07 à 21.39.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031" y="5976937"/>
            <a:ext cx="2825582" cy="804863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254500" y="3379788"/>
            <a:ext cx="4316413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GB" dirty="0" smtClean="0">
                <a:latin typeface="+mn-lt"/>
              </a:rPr>
              <a:t>The density of each hit is the number of hits in the surrounding 3x3 cells (including itself)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GB" dirty="0" smtClean="0">
                <a:latin typeface="+mn-lt"/>
              </a:rPr>
              <a:t>It can vary from 1 (lone hit) to 9 (completely surrounded)</a:t>
            </a:r>
            <a:endParaRPr lang="en-GB" dirty="0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087061" y="4937124"/>
            <a:ext cx="36718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12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4318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lvl="1">
              <a:buSzPct val="45000"/>
              <a:buFont typeface="Wingdings" charset="0"/>
              <a:buChar char=""/>
            </a:pPr>
            <a:r>
              <a:rPr lang="en-GB" dirty="0" smtClean="0">
                <a:latin typeface="+mn-lt"/>
              </a:rPr>
              <a:t>For these 3 formulas, the </a:t>
            </a:r>
            <a:r>
              <a:rPr lang="en-GB" dirty="0" smtClean="0">
                <a:latin typeface="+mn-lt"/>
                <a:cs typeface="Ubuntu" charset="0"/>
              </a:rPr>
              <a:t>α parameters are found using a chi2 minimisation :</a:t>
            </a:r>
            <a:endParaRPr lang="en-GB" dirty="0">
              <a:latin typeface="+mn-lt"/>
              <a:cs typeface="Ubuntu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6900" y="533400"/>
            <a:ext cx="394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Energy reconstruction</a:t>
            </a:r>
            <a:endParaRPr lang="en-GB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300" y="813309"/>
            <a:ext cx="3504449" cy="21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/>
        </p:nvGrpSpPr>
        <p:grpSpPr>
          <a:xfrm>
            <a:off x="774700" y="1892300"/>
            <a:ext cx="7239000" cy="3937000"/>
            <a:chOff x="774700" y="1219200"/>
            <a:chExt cx="7239000" cy="3937000"/>
          </a:xfrm>
        </p:grpSpPr>
        <p:pic>
          <p:nvPicPr>
            <p:cNvPr id="2" name="Image 1" descr="Capture d’écran 2019-04-11 à 10.35.15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00" y="1219200"/>
              <a:ext cx="7239000" cy="3937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778500" y="1955800"/>
              <a:ext cx="1676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003800" y="4559300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Preliminary</a:t>
            </a:r>
            <a:endParaRPr lang="en-GB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43200" y="4014688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Preliminary</a:t>
            </a:r>
            <a:endParaRPr lang="en-GB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95500" y="126896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2015 TB@H2-SPS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33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8800" y="457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Homogenization of the SDHCAL response:</a:t>
            </a:r>
          </a:p>
          <a:p>
            <a:endParaRPr lang="en-GB" dirty="0"/>
          </a:p>
          <a:p>
            <a:r>
              <a:rPr lang="en-GB" dirty="0" smtClean="0"/>
              <a:t>-Use the </a:t>
            </a:r>
            <a:r>
              <a:rPr lang="en-GB" dirty="0" err="1" smtClean="0"/>
              <a:t>muons</a:t>
            </a:r>
            <a:r>
              <a:rPr lang="en-GB" dirty="0" smtClean="0"/>
              <a:t> threshold scan to study both efficiency and multiplicity.</a:t>
            </a:r>
          </a:p>
          <a:p>
            <a:r>
              <a:rPr lang="en-GB" dirty="0" smtClean="0"/>
              <a:t>-Use the average multiplicity and that of the second and the third threshold efficiency as a reference and then for each ASIC change the thresholds to obtain the average values.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Image 2" descr="Capture d’écran 2019-04-11 à 10.1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2691725"/>
            <a:ext cx="8813800" cy="37592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98700" y="2396192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2015 TB@H2-SPS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2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3748790"/>
            <a:ext cx="2336800" cy="21092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3404481"/>
            <a:ext cx="3051754" cy="2797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0" y="3404480"/>
            <a:ext cx="2857500" cy="27978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8800" y="457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Homogenization of the SDHCAL response:</a:t>
            </a:r>
          </a:p>
          <a:p>
            <a:endParaRPr lang="en-GB" dirty="0"/>
          </a:p>
          <a:p>
            <a:r>
              <a:rPr lang="en-GB" dirty="0" smtClean="0"/>
              <a:t>-Use the </a:t>
            </a:r>
            <a:r>
              <a:rPr lang="en-GB" dirty="0" err="1" smtClean="0"/>
              <a:t>muons</a:t>
            </a:r>
            <a:r>
              <a:rPr lang="en-GB" dirty="0" smtClean="0"/>
              <a:t> threshold scan to study both efficiency and multiplicity.</a:t>
            </a:r>
          </a:p>
          <a:p>
            <a:r>
              <a:rPr lang="en-GB" dirty="0" smtClean="0"/>
              <a:t>-Use the average multiplicity and that of the second and the third threshold efficiency as a reference and then for each ASIC change the thresholds to obtain the average values.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2298700" y="2396192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2017  </a:t>
            </a:r>
            <a:r>
              <a:rPr lang="en-GB" dirty="0" smtClean="0"/>
              <a:t>TB@H2-SPS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45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11 à 10.1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947698"/>
            <a:ext cx="8947985" cy="51102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95500" y="552966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2015 TB@H2-SPS 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2133600" y="2095500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Preliminary</a:t>
            </a:r>
            <a:endParaRPr lang="en-GB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5600700" y="3860800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Preliminary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26442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60834</TotalTime>
  <Words>1980</Words>
  <Application>Microsoft Macintosh PowerPoint</Application>
  <PresentationFormat>Présentation à l'écran (4:3)</PresentationFormat>
  <Paragraphs>322</Paragraphs>
  <Slides>37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SDHCAL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HARDROC3: Analog linearity</vt:lpstr>
      <vt:lpstr>Présentation PowerPoint</vt:lpstr>
      <vt:lpstr>ASU (Active Sensor Unit)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SDHCAL Status</dc:title>
  <dc:creator>admin admin</dc:creator>
  <cp:lastModifiedBy>admin admin</cp:lastModifiedBy>
  <cp:revision>165</cp:revision>
  <cp:lastPrinted>2017-05-24T02:54:57Z</cp:lastPrinted>
  <dcterms:created xsi:type="dcterms:W3CDTF">2017-10-21T17:41:21Z</dcterms:created>
  <dcterms:modified xsi:type="dcterms:W3CDTF">2019-10-21T10:22:45Z</dcterms:modified>
</cp:coreProperties>
</file>