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259" r:id="rId4"/>
    <p:sldId id="262" r:id="rId5"/>
    <p:sldId id="270" r:id="rId6"/>
    <p:sldId id="265" r:id="rId7"/>
    <p:sldId id="264" r:id="rId8"/>
    <p:sldId id="267" r:id="rId9"/>
    <p:sldId id="268" r:id="rId10"/>
    <p:sldId id="269" r:id="rId11"/>
    <p:sldId id="257" r:id="rId12"/>
    <p:sldId id="280" r:id="rId13"/>
    <p:sldId id="258" r:id="rId14"/>
    <p:sldId id="260" r:id="rId15"/>
    <p:sldId id="261" r:id="rId16"/>
  </p:sldIdLst>
  <p:sldSz cx="10076180" cy="7563485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50" y="1237840"/>
            <a:ext cx="7557300" cy="2633253"/>
          </a:xfrm>
        </p:spPr>
        <p:txBody>
          <a:bodyPr anchor="b"/>
          <a:lstStyle>
            <a:lvl1pPr algn="ctr">
              <a:defRPr sz="661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50" y="3972642"/>
            <a:ext cx="7557300" cy="1826119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555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300" indent="0" algn="ctr">
              <a:buNone/>
              <a:defRPr sz="1765"/>
            </a:lvl4pPr>
            <a:lvl5pPr marL="2015490" indent="0" algn="ctr">
              <a:buNone/>
              <a:defRPr sz="1765"/>
            </a:lvl5pPr>
            <a:lvl6pPr marL="2519045" indent="0" algn="ctr">
              <a:buNone/>
              <a:defRPr sz="1765"/>
            </a:lvl6pPr>
            <a:lvl7pPr marL="3023235" indent="0" algn="ctr">
              <a:buNone/>
              <a:defRPr sz="1765"/>
            </a:lvl7pPr>
            <a:lvl8pPr marL="3526790" indent="0" algn="ctr">
              <a:buNone/>
              <a:defRPr sz="1765"/>
            </a:lvl8pPr>
            <a:lvl9pPr marL="4030345" indent="0" algn="ctr">
              <a:buNone/>
              <a:defRPr sz="176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92752" y="402692"/>
            <a:ext cx="8690895" cy="64098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504" y="1885648"/>
            <a:ext cx="8690895" cy="3146247"/>
          </a:xfrm>
        </p:spPr>
        <p:txBody>
          <a:bodyPr anchor="b"/>
          <a:lstStyle>
            <a:lvl1pPr>
              <a:defRPr sz="661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504" y="5061660"/>
            <a:ext cx="8690895" cy="1654537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3555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30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549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04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2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679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034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752" y="2013458"/>
            <a:ext cx="4282470" cy="47990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1177" y="2013458"/>
            <a:ext cx="4282470" cy="47990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65" y="402692"/>
            <a:ext cx="8690895" cy="1461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65" y="1854133"/>
            <a:ext cx="4262789" cy="908682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555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300" indent="0">
              <a:buNone/>
              <a:defRPr sz="1765" b="1"/>
            </a:lvl4pPr>
            <a:lvl5pPr marL="2015490" indent="0">
              <a:buNone/>
              <a:defRPr sz="1765" b="1"/>
            </a:lvl5pPr>
            <a:lvl6pPr marL="2519045" indent="0">
              <a:buNone/>
              <a:defRPr sz="1765" b="1"/>
            </a:lvl6pPr>
            <a:lvl7pPr marL="3023235" indent="0">
              <a:buNone/>
              <a:defRPr sz="1765" b="1"/>
            </a:lvl7pPr>
            <a:lvl8pPr marL="3526790" indent="0">
              <a:buNone/>
              <a:defRPr sz="1765" b="1"/>
            </a:lvl8pPr>
            <a:lvl9pPr marL="4030345" indent="0">
              <a:buNone/>
              <a:defRPr sz="17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65" y="2762815"/>
            <a:ext cx="4262789" cy="40636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177" y="1854133"/>
            <a:ext cx="4283782" cy="908682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555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300" indent="0">
              <a:buNone/>
              <a:defRPr sz="1765" b="1"/>
            </a:lvl4pPr>
            <a:lvl5pPr marL="2015490" indent="0">
              <a:buNone/>
              <a:defRPr sz="1765" b="1"/>
            </a:lvl5pPr>
            <a:lvl6pPr marL="2519045" indent="0">
              <a:buNone/>
              <a:defRPr sz="1765" b="1"/>
            </a:lvl6pPr>
            <a:lvl7pPr marL="3023235" indent="0">
              <a:buNone/>
              <a:defRPr sz="1765" b="1"/>
            </a:lvl7pPr>
            <a:lvl8pPr marL="3526790" indent="0">
              <a:buNone/>
              <a:defRPr sz="1765" b="1"/>
            </a:lvl8pPr>
            <a:lvl9pPr marL="4030345" indent="0">
              <a:buNone/>
              <a:defRPr sz="17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177" y="2762815"/>
            <a:ext cx="4283782" cy="40636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65" y="504240"/>
            <a:ext cx="3249901" cy="1764840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782" y="1089018"/>
            <a:ext cx="5101177" cy="5375059"/>
          </a:xfrm>
        </p:spPr>
        <p:txBody>
          <a:bodyPr/>
          <a:lstStyle>
            <a:lvl1pPr marL="0" indent="0">
              <a:buNone/>
              <a:defRPr sz="3525"/>
            </a:lvl1pPr>
            <a:lvl2pPr marL="503555" indent="0">
              <a:buNone/>
              <a:defRPr sz="3085"/>
            </a:lvl2pPr>
            <a:lvl3pPr marL="1007745" indent="0">
              <a:buNone/>
              <a:defRPr sz="2645"/>
            </a:lvl3pPr>
            <a:lvl4pPr marL="1511300" indent="0">
              <a:buNone/>
              <a:defRPr sz="2205"/>
            </a:lvl4pPr>
            <a:lvl5pPr marL="2015490" indent="0">
              <a:buNone/>
              <a:defRPr sz="2205"/>
            </a:lvl5pPr>
            <a:lvl6pPr marL="2519045" indent="0">
              <a:buNone/>
              <a:defRPr sz="2205"/>
            </a:lvl6pPr>
            <a:lvl7pPr marL="3023235" indent="0">
              <a:buNone/>
              <a:defRPr sz="2205"/>
            </a:lvl7pPr>
            <a:lvl8pPr marL="3526790" indent="0">
              <a:buNone/>
              <a:defRPr sz="2205"/>
            </a:lvl8pPr>
            <a:lvl9pPr marL="4030345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65" y="2269080"/>
            <a:ext cx="3249901" cy="4203752"/>
          </a:xfrm>
        </p:spPr>
        <p:txBody>
          <a:bodyPr/>
          <a:lstStyle>
            <a:lvl1pPr marL="0" indent="0">
              <a:buNone/>
              <a:defRPr sz="1765"/>
            </a:lvl1pPr>
            <a:lvl2pPr marL="503555" indent="0">
              <a:buNone/>
              <a:defRPr sz="1545"/>
            </a:lvl2pPr>
            <a:lvl3pPr marL="1007745" indent="0">
              <a:buNone/>
              <a:defRPr sz="1320"/>
            </a:lvl3pPr>
            <a:lvl4pPr marL="1511300" indent="0">
              <a:buNone/>
              <a:defRPr sz="1100"/>
            </a:lvl4pPr>
            <a:lvl5pPr marL="2015490" indent="0">
              <a:buNone/>
              <a:defRPr sz="1100"/>
            </a:lvl5pPr>
            <a:lvl6pPr marL="2519045" indent="0">
              <a:buNone/>
              <a:defRPr sz="1100"/>
            </a:lvl6pPr>
            <a:lvl7pPr marL="3023235" indent="0">
              <a:buNone/>
              <a:defRPr sz="1100"/>
            </a:lvl7pPr>
            <a:lvl8pPr marL="3526790" indent="0">
              <a:buNone/>
              <a:defRPr sz="1100"/>
            </a:lvl8pPr>
            <a:lvl9pPr marL="403034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0923" y="402692"/>
            <a:ext cx="2172724" cy="64098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752" y="402692"/>
            <a:ext cx="6392216" cy="64098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752" y="402692"/>
            <a:ext cx="8690895" cy="1461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752" y="2013458"/>
            <a:ext cx="8690895" cy="4799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752" y="7010337"/>
            <a:ext cx="2267190" cy="402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7807" y="7010337"/>
            <a:ext cx="3400785" cy="402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6457" y="7010337"/>
            <a:ext cx="2267190" cy="402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ct val="221000"/>
        </a:spcBef>
        <a:buFont typeface="Arial" panose="0208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39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1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88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24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8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355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30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54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0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2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67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03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38100"/>
            <a:ext cx="10080625" cy="5288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5192395"/>
            <a:ext cx="9067800" cy="1266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6015355"/>
            <a:ext cx="9067800" cy="1266825"/>
          </a:xfrm>
          <a:prstGeom prst="rect">
            <a:avLst/>
          </a:prstGeom>
        </p:spPr>
      </p:pic>
      <p:pic>
        <p:nvPicPr>
          <p:cNvPr id="4" name="Picture 3" descr="ciemat fp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6925945"/>
            <a:ext cx="4876165" cy="571500"/>
          </a:xfrm>
          <a:prstGeom prst="rect">
            <a:avLst/>
          </a:prstGeom>
        </p:spPr>
      </p:pic>
      <p:pic>
        <p:nvPicPr>
          <p:cNvPr id="5" name="Picture 4" descr="IFAE_long_BIST_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" y="6988175"/>
            <a:ext cx="4876165" cy="44767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6" name="typ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Screencast 2020-04-06 11:11:05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44735" y="2500464"/>
            <a:ext cx="6549230" cy="359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-70485"/>
            <a:ext cx="1007999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55" y="122555"/>
            <a:ext cx="9067800" cy="12668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65100" y="2047875"/>
            <a:ext cx="3002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b="1"/>
              <a:t>Video 1 :</a:t>
            </a:r>
            <a:endParaRPr lang="en-US" altLang="en-US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/>
              <a:t>Creation and preparation of data</a:t>
            </a:r>
            <a:endParaRPr lang="en-US" altLang="en-US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altLang="en-US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/>
              <a:t>Local path in non-deterministic RSE (PIC-Inject) :</a:t>
            </a:r>
            <a:endParaRPr lang="en-US" altLang="en-US"/>
          </a:p>
          <a:p>
            <a:pPr marL="857250" lvl="1" indent="-400050">
              <a:buFont typeface="+mj-lt"/>
              <a:buAutoNum type="romanUcPeriod"/>
            </a:pPr>
            <a:r>
              <a:rPr lang="en-US" altLang="en-US"/>
              <a:t>i.e. ‘root://xrootd.pic.es:1094/pnfs/pic.es/data/escape/rucio/pic_inject/’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Screencast 2020-04-06 11:11:05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3670" y="2110105"/>
            <a:ext cx="9766935" cy="495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-70485"/>
            <a:ext cx="1007999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55" y="122555"/>
            <a:ext cx="9067800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Screencast 2020-04-06 23:32:39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79315" y="1991360"/>
            <a:ext cx="5067935" cy="4902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-70485"/>
            <a:ext cx="1007999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55" y="122555"/>
            <a:ext cx="9067800" cy="126682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93040" y="1991360"/>
            <a:ext cx="3592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b="1"/>
              <a:t>Video 2 :</a:t>
            </a:r>
            <a:endParaRPr lang="en-US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/>
              <a:t>Data Registration and generation of replication Rules</a:t>
            </a:r>
            <a:endParaRPr lang="en-US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/>
              <a:t>PIC offers a service for running Jupyter notebooks on CPU or GPU resources.</a:t>
            </a:r>
            <a:endParaRPr lang="en-US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/>
              <a:t>https://pwiki.pic.es/index.php?title=Jupyter.pic.es</a:t>
            </a:r>
            <a:endParaRPr lang="en-US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Check Rules replication</a:t>
            </a:r>
            <a:endParaRPr lang="en-US"/>
          </a:p>
          <a:p>
            <a:pPr lvl="1"/>
            <a:r>
              <a:rPr lang="en-US"/>
              <a:t>https://escape-dios-dl.cern.ch/ui/r2d2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2968625"/>
            <a:ext cx="5841365" cy="4093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-70485"/>
            <a:ext cx="1007999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22555"/>
            <a:ext cx="9067800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/>
          </a:bodyPr>
          <a:p>
            <a:r>
              <a:rPr lang="en-US" sz="8000" b="1"/>
              <a:t>The scripts :</a:t>
            </a:r>
            <a:endParaRPr lang="en-US" sz="8000"/>
          </a:p>
          <a:p>
            <a:pPr lvl="1"/>
            <a:r>
              <a:rPr lang="en-US" sz="8000"/>
              <a:t>Generate_random_folders.py :</a:t>
            </a:r>
            <a:endParaRPr lang="en-US" sz="8000"/>
          </a:p>
          <a:p>
            <a:pPr marL="1522095" lvl="2" indent="-514350">
              <a:buFont typeface="+mj-lt"/>
              <a:buAutoNum type="romanUcPeriod"/>
            </a:pPr>
            <a:r>
              <a:rPr lang="en-US" sz="8000"/>
              <a:t>The code generates a number of associated files and folders to be defined by the user </a:t>
            </a:r>
            <a:endParaRPr lang="en-US" sz="8000"/>
          </a:p>
          <a:p>
            <a:pPr marL="1522095" lvl="2" indent="-514350">
              <a:buFont typeface="+mj-lt"/>
              <a:buAutoNum type="romanUcPeriod"/>
            </a:pPr>
            <a:endParaRPr lang="en-US" sz="8000"/>
          </a:p>
          <a:p>
            <a:pPr marL="1522095" lvl="2" indent="-514350">
              <a:buFont typeface="+mj-lt"/>
              <a:buAutoNum type="romanUcPeriod"/>
            </a:pPr>
            <a:r>
              <a:rPr lang="en-US" sz="8000"/>
              <a:t>https://gitlab.pic.es/bruzzese/Rucio-register-files/blob/master/Generate_random_folder.py</a:t>
            </a:r>
            <a:endParaRPr lang="en-US" sz="8000"/>
          </a:p>
          <a:p>
            <a:endParaRPr lang="en-US" sz="8000"/>
          </a:p>
          <a:p>
            <a:pPr lvl="1"/>
            <a:r>
              <a:rPr lang="en-US" sz="8000"/>
              <a:t>Rucio_Organizer_v2.py :</a:t>
            </a:r>
            <a:endParaRPr lang="en-US" sz="8000"/>
          </a:p>
          <a:p>
            <a:pPr marL="1522095" lvl="2" indent="-514350">
              <a:buFont typeface="+mj-lt"/>
              <a:buAutoNum type="romanUcPeriod"/>
            </a:pPr>
            <a:r>
              <a:rPr lang="en-US" sz="8000"/>
              <a:t>The scripts allows the registration, organization and replication among different RSEs.</a:t>
            </a:r>
            <a:endParaRPr lang="en-US" sz="8000"/>
          </a:p>
          <a:p>
            <a:pPr marL="1522095" lvl="2" indent="-514350">
              <a:buFont typeface="+mj-lt"/>
              <a:buAutoNum type="romanUcPeriod"/>
            </a:pPr>
            <a:endParaRPr lang="en-US" sz="8000"/>
          </a:p>
          <a:p>
            <a:pPr marL="1522095" lvl="2" indent="-514350">
              <a:buFont typeface="+mj-lt"/>
              <a:buAutoNum type="romanUcPeriod"/>
            </a:pPr>
            <a:r>
              <a:rPr lang="en-US" sz="8000"/>
              <a:t>https://gitlab.pic.es/bruzzese/Rucio-register-files/blob/master/Rucio_Organizer_v2.py</a:t>
            </a:r>
            <a:endParaRPr lang="en-US" sz="8000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70485"/>
            <a:ext cx="1007999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122555"/>
            <a:ext cx="9067800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209550"/>
            <a:ext cx="9067800" cy="126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920" y="5664200"/>
            <a:ext cx="3800475" cy="17379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82880" y="2074545"/>
            <a:ext cx="97110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sz="2400" b="1"/>
              <a:t>Background :</a:t>
            </a:r>
            <a:r>
              <a:rPr lang="en-US" sz="2400"/>
              <a:t> </a:t>
            </a:r>
            <a:endParaRPr lang="en-US" sz="2400"/>
          </a:p>
          <a:p>
            <a:pPr marL="742950" lvl="1" indent="-285750" algn="just">
              <a:buFont typeface="Arial" panose="02080604020202020204" pitchFamily="34" charset="0"/>
              <a:buChar char="•"/>
            </a:pPr>
            <a:r>
              <a:rPr lang="en-US" sz="2400"/>
              <a:t>PIC is a data center of excellence for scientific-data processing supporting scientific groups working in projects which require strong computing resources for the analysis of massive sets of distributed data.</a:t>
            </a:r>
            <a:endParaRPr lang="en-US" sz="2400"/>
          </a:p>
          <a:p>
            <a:pPr marL="285750" indent="-285750" algn="just">
              <a:buFont typeface="Arial" panose="02080604020202020204" pitchFamily="34" charset="0"/>
              <a:buChar char="•"/>
            </a:pPr>
            <a:endParaRPr lang="en-US" sz="2400"/>
          </a:p>
          <a:p>
            <a:pPr marL="742950" lvl="1" indent="-285750" algn="just">
              <a:buFont typeface="Arial" panose="02080604020202020204" pitchFamily="34" charset="0"/>
              <a:buChar char="•"/>
            </a:pPr>
            <a:r>
              <a:rPr lang="en-US" sz="2400"/>
              <a:t>Currently, PIC  generate</a:t>
            </a:r>
            <a:r>
              <a:rPr lang="en-US" altLang="en-US" sz="2400"/>
              <a:t>s</a:t>
            </a:r>
            <a:r>
              <a:rPr lang="en-US" sz="2400"/>
              <a:t> a large quantity of data. </a:t>
            </a:r>
            <a:endParaRPr lang="en-US" sz="2400"/>
          </a:p>
          <a:p>
            <a:pPr lvl="1" indent="0" algn="just">
              <a:buFont typeface="Arial" panose="02080604020202020204" pitchFamily="34" charset="0"/>
              <a:buNone/>
            </a:pPr>
            <a:r>
              <a:rPr lang="en-US" altLang="en-US" sz="2400"/>
              <a:t>	- Order of </a:t>
            </a:r>
            <a:r>
              <a:rPr lang="en-US" sz="2400" b="1"/>
              <a:t>PetaBytes</a:t>
            </a:r>
            <a:r>
              <a:rPr lang="en-US" sz="2400"/>
              <a:t> per year, that is distributed in real t</a:t>
            </a:r>
            <a:r>
              <a:rPr lang="en-US" altLang="en-US" sz="2400"/>
              <a:t>ime</a:t>
            </a:r>
            <a:r>
              <a:rPr lang="en-US" sz="2400"/>
              <a:t> </a:t>
            </a:r>
            <a:r>
              <a:rPr lang="en-US" altLang="en-US" sz="2400"/>
              <a:t>scientific </a:t>
            </a:r>
            <a:r>
              <a:rPr lang="en-US" sz="2400"/>
              <a:t>centers.</a:t>
            </a:r>
            <a:endParaRPr 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209550"/>
            <a:ext cx="9067800" cy="126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920" y="5699760"/>
            <a:ext cx="3800475" cy="17379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55575" y="2017395"/>
            <a:ext cx="95992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400" b="1"/>
              <a:t>Goals :</a:t>
            </a:r>
            <a:endParaRPr lang="en-US" sz="2400" b="1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sz="2400"/>
              <a:t>By means of RUCIO :</a:t>
            </a: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80604020202020204" pitchFamily="34" charset="0"/>
              <a:buAutoNum type="arabicPeriod"/>
            </a:pPr>
            <a:r>
              <a:rPr lang="en-US" sz="2400"/>
              <a:t> Register the data locally placed (in PIC) data in the RUCIO catalog.</a:t>
            </a:r>
            <a:endParaRPr lang="en-US" sz="2400"/>
          </a:p>
          <a:p>
            <a:pPr marL="342900" indent="-342900">
              <a:buFont typeface="Arial" panose="02080604020202020204" pitchFamily="34" charset="0"/>
              <a:buAutoNum type="arabicPeriod"/>
            </a:pPr>
            <a:endParaRPr lang="en-US" sz="2400"/>
          </a:p>
          <a:p>
            <a:pPr marL="342900" indent="-342900">
              <a:buFont typeface="Arial" panose="02080604020202020204" pitchFamily="34" charset="0"/>
              <a:buAutoNum type="arabicPeriod"/>
            </a:pPr>
            <a:endParaRPr lang="en-US" sz="2400"/>
          </a:p>
          <a:p>
            <a:pPr marL="342900" indent="-342900">
              <a:buFont typeface="Arial" panose="02080604020202020204" pitchFamily="34" charset="0"/>
              <a:buAutoNum type="arabicPeriod"/>
            </a:pPr>
            <a:endParaRPr lang="en-US" sz="2400"/>
          </a:p>
          <a:p>
            <a:pPr marL="342900" indent="-342900">
              <a:buFont typeface="Arial" panose="02080604020202020204" pitchFamily="34" charset="0"/>
              <a:buAutoNum type="arabicPeriod"/>
            </a:pPr>
            <a:r>
              <a:rPr lang="en-US" sz="2400"/>
              <a:t> Rule of Replication: Distribute it among the datalake.</a:t>
            </a:r>
            <a:endParaRPr 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307975"/>
            <a:ext cx="9067800" cy="126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40" y="2688590"/>
            <a:ext cx="5991860" cy="394716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55575" y="2078990"/>
            <a:ext cx="411099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endParaRPr lang="en-US" alt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en-US">
                <a:latin typeface="+mn-ea"/>
                <a:cs typeface="+mn-ea"/>
              </a:rPr>
              <a:t>In order to test the registration, as well as, the different levels of organization within  RUCIO:</a:t>
            </a:r>
            <a:endParaRPr lang="en-US" altLang="en-US">
              <a:latin typeface="+mn-ea"/>
              <a:cs typeface="+mn-ea"/>
            </a:endParaRPr>
          </a:p>
          <a:p>
            <a:pPr algn="just"/>
            <a:endParaRPr lang="en-US" altLang="en-US">
              <a:latin typeface="+mn-ea"/>
              <a:cs typeface="+mn-ea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US" altLang="en-US">
                <a:latin typeface="+mn-ea"/>
                <a:cs typeface="+mn-ea"/>
              </a:rPr>
              <a:t>We will carry on the registration on dummy data</a:t>
            </a:r>
            <a:endParaRPr lang="en-US" altLang="en-US">
              <a:latin typeface="+mn-ea"/>
              <a:cs typeface="+mn-ea"/>
            </a:endParaRPr>
          </a:p>
          <a:p>
            <a:pPr marL="1314450" lvl="2" indent="-400050" algn="just">
              <a:buFont typeface="+mj-lt"/>
              <a:buAutoNum type="romanUcPeriod"/>
            </a:pPr>
            <a:r>
              <a:rPr lang="en-US" altLang="en-US">
                <a:latin typeface="+mn-ea"/>
                <a:cs typeface="+mn-ea"/>
              </a:rPr>
              <a:t>Order of 10</a:t>
            </a:r>
            <a:r>
              <a:rPr lang="" altLang="en-US">
                <a:latin typeface="+mn-ea"/>
                <a:cs typeface="+mn-ea"/>
              </a:rPr>
              <a:t>M</a:t>
            </a:r>
            <a:r>
              <a:rPr lang="en-US" altLang="en-US">
                <a:latin typeface="+mn-ea"/>
                <a:cs typeface="+mn-ea"/>
              </a:rPr>
              <a:t>B</a:t>
            </a:r>
            <a:endParaRPr lang="en-US" altLang="en-US">
              <a:latin typeface="+mn-ea"/>
              <a:cs typeface="+mn-ea"/>
            </a:endParaRPr>
          </a:p>
          <a:p>
            <a:pPr lvl="1" indent="0" algn="just">
              <a:buFont typeface="+mj-lt"/>
              <a:buNone/>
            </a:pPr>
            <a:r>
              <a:rPr lang="en-US" altLang="en-US">
                <a:latin typeface="+mn-ea"/>
                <a:cs typeface="+mn-ea"/>
              </a:rPr>
              <a:t>	</a:t>
            </a:r>
            <a:endParaRPr lang="en-US" altLang="en-US">
              <a:latin typeface="+mn-ea"/>
              <a:cs typeface="+mn-ea"/>
            </a:endParaRPr>
          </a:p>
          <a:p>
            <a:pPr marL="800100" lvl="1" indent="-342900" algn="just">
              <a:buFont typeface="+mj-lt"/>
              <a:buAutoNum type="arabicPeriod"/>
            </a:pPr>
            <a:endParaRPr lang="en-US" altLang="en-US">
              <a:latin typeface="+mn-ea"/>
              <a:cs typeface="+mn-ea"/>
            </a:endParaRPr>
          </a:p>
          <a:p>
            <a:pPr lvl="1" indent="0" algn="just">
              <a:buFont typeface="+mj-lt"/>
              <a:buNone/>
            </a:pPr>
            <a:r>
              <a:rPr lang="en-US" altLang="en-US">
                <a:latin typeface="+mn-ea"/>
                <a:cs typeface="+mn-ea"/>
              </a:rPr>
              <a:t>2.  The origin RSE is a non-deterministic RSE :</a:t>
            </a:r>
            <a:endParaRPr lang="en-US" altLang="en-US">
              <a:latin typeface="+mn-ea"/>
              <a:cs typeface="+mn-ea"/>
            </a:endParaRPr>
          </a:p>
          <a:p>
            <a:pPr marL="1314450" lvl="2" indent="-400050" algn="just">
              <a:buFont typeface="+mj-lt"/>
              <a:buAutoNum type="romanUcPeriod"/>
            </a:pPr>
            <a:r>
              <a:rPr lang="en-US" altLang="en-US">
                <a:latin typeface="+mn-ea"/>
                <a:cs typeface="+mn-ea"/>
              </a:rPr>
              <a:t>Allow registering files with their original path in the detector.</a:t>
            </a:r>
            <a:endParaRPr lang="en-US" altLang="en-US">
              <a:latin typeface="+mn-ea"/>
              <a:cs typeface="+mn-ea"/>
            </a:endParaRPr>
          </a:p>
          <a:p>
            <a:pPr indent="0" algn="just">
              <a:buFont typeface="+mj-lt"/>
              <a:buNone/>
            </a:pPr>
            <a:endParaRPr lang="en-US" altLang="en-US">
              <a:latin typeface="+mn-ea"/>
              <a:cs typeface="+mn-ea"/>
            </a:endParaRPr>
          </a:p>
          <a:p>
            <a:pPr marL="285750" indent="-285750" algn="just">
              <a:buFont typeface="Arial" panose="02080604020202020204" pitchFamily="34" charset="0"/>
              <a:buChar char="•"/>
            </a:pPr>
            <a:endParaRPr lang="en-US" altLang="en-US">
              <a:latin typeface="+mn-ea"/>
              <a:cs typeface="+mn-ea"/>
            </a:endParaRP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210185"/>
            <a:ext cx="9067800" cy="126682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83515" y="1960880"/>
            <a:ext cx="95148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Rucio Storage Elements are logical entity of space.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 b="1"/>
              <a:t>Deterministic RSE :</a:t>
            </a:r>
            <a:r>
              <a:rPr lang="en-US"/>
              <a:t> Rucio automatically manage storage, </a:t>
            </a:r>
            <a:r>
              <a:rPr lang="en-US" altLang="en-US"/>
              <a:t>and </a:t>
            </a:r>
            <a:r>
              <a:rPr lang="en-US"/>
              <a:t>creati</a:t>
            </a:r>
            <a:r>
              <a:rPr lang="en-US" altLang="en-US"/>
              <a:t>on</a:t>
            </a:r>
            <a:r>
              <a:rPr lang="en-US"/>
              <a:t> </a:t>
            </a:r>
            <a:r>
              <a:rPr lang="en-US" altLang="en-US"/>
              <a:t>of </a:t>
            </a:r>
            <a:r>
              <a:rPr lang="en-US"/>
              <a:t>a path</a:t>
            </a:r>
            <a:r>
              <a:rPr lang="en-US" altLang="en-US"/>
              <a:t>,</a:t>
            </a:r>
            <a:r>
              <a:rPr lang="en-US"/>
              <a:t> </a:t>
            </a:r>
            <a:r>
              <a:rPr lang="en-US" altLang="en-US"/>
              <a:t>only by</a:t>
            </a:r>
            <a:r>
              <a:rPr lang="en-US"/>
              <a:t> knowing the scope and name of a data identifier (Ignoring the static prefix of the storage endpoint). </a:t>
            </a:r>
            <a:endParaRPr lang="en-US"/>
          </a:p>
          <a:p>
            <a:pPr indent="0">
              <a:buFont typeface="+mj-lt"/>
              <a:buNone/>
            </a:pPr>
            <a:r>
              <a:rPr lang="en-US" altLang="en-US"/>
              <a:t>	- </a:t>
            </a:r>
            <a:r>
              <a:rPr lang="en-US"/>
              <a:t>PIC-DCACHE</a:t>
            </a:r>
            <a:endParaRPr lang="en-US"/>
          </a:p>
          <a:p>
            <a:pPr indent="0">
              <a:buFont typeface="+mj-lt"/>
              <a:buNone/>
            </a:pPr>
            <a:endParaRPr lang="en-US"/>
          </a:p>
          <a:p>
            <a:pPr marL="342900" indent="-342900">
              <a:buFont typeface="+mj-lt"/>
              <a:buAutoNum type="arabicPeriod" startAt="2"/>
            </a:pPr>
            <a:r>
              <a:rPr lang="en-US" b="1"/>
              <a:t>NON-deterministic RSE :</a:t>
            </a:r>
            <a:r>
              <a:rPr lang="en-US"/>
              <a:t> requires full path on the storage to the file. It offers more flexibility in placing the files on storage.</a:t>
            </a:r>
            <a:endParaRPr lang="en-US"/>
          </a:p>
          <a:p>
            <a:pPr marL="342900" indent="-342900">
              <a:buFont typeface="+mj-lt"/>
              <a:buNone/>
            </a:pPr>
            <a:r>
              <a:rPr lang="en-US" altLang="en-US"/>
              <a:t>		</a:t>
            </a:r>
            <a:r>
              <a:rPr lang="en-US" altLang="en-US" b="1"/>
              <a:t>- </a:t>
            </a:r>
            <a:r>
              <a:rPr lang="en-US" b="1"/>
              <a:t>PIC-INJECT</a:t>
            </a:r>
            <a:endParaRPr lang="en-US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85" y="2207260"/>
            <a:ext cx="5349875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210185"/>
            <a:ext cx="9067800" cy="12668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2700" y="1908175"/>
            <a:ext cx="46526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buFont typeface="Arial" panose="02080604020202020204" pitchFamily="34" charset="0"/>
              <a:buNone/>
            </a:pPr>
            <a:r>
              <a:rPr lang="en-US" b="1">
                <a:sym typeface="+mn-ea"/>
              </a:rPr>
              <a:t>Data Registration </a:t>
            </a:r>
            <a:r>
              <a:rPr lang="en-US" altLang="en-US" b="1">
                <a:sym typeface="+mn-ea"/>
              </a:rPr>
              <a:t>:</a:t>
            </a:r>
            <a:r>
              <a:rPr lang="en-US" b="1">
                <a:sym typeface="+mn-ea"/>
              </a:rPr>
              <a:t> </a:t>
            </a:r>
            <a:endParaRPr lang="en-US" alt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endParaRPr lang="en-US" alt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en-US"/>
              <a:t>All data</a:t>
            </a:r>
            <a:r>
              <a:rPr lang="en-US"/>
              <a:t> will be </a:t>
            </a:r>
            <a:r>
              <a:rPr lang="en-US" altLang="en-US"/>
              <a:t>held in</a:t>
            </a:r>
            <a:r>
              <a:rPr lang="en-US"/>
              <a:t> a single container</a:t>
            </a:r>
            <a:r>
              <a:rPr lang="en-US" altLang="en-US"/>
              <a:t>.</a:t>
            </a:r>
            <a:endParaRPr lang="en-US" alt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endParaRPr 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en-US"/>
              <a:t>This container will include </a:t>
            </a:r>
            <a:r>
              <a:rPr lang="en-US"/>
              <a:t>6 datasets, equivalent to the number of folders created, with 30 files each, corresponding to the total number of files included in each folder.</a:t>
            </a:r>
            <a:endParaRPr lang="en-US"/>
          </a:p>
          <a:p>
            <a:pPr marL="285750" indent="-285750" algn="just">
              <a:buFont typeface="Arial" panose="02080604020202020204" pitchFamily="34" charset="0"/>
              <a:buChar char="•"/>
            </a:pPr>
            <a:endParaRPr lang="en-US"/>
          </a:p>
          <a:p>
            <a:pPr marL="800100" lvl="1" indent="-342900" algn="just">
              <a:buFont typeface="+mj-lt"/>
              <a:buAutoNum type="romanLcPeriod"/>
            </a:pPr>
            <a:r>
              <a:rPr lang="en-US"/>
              <a:t>For example</a:t>
            </a:r>
            <a:r>
              <a:rPr lang="en-US" altLang="en-US"/>
              <a:t>:</a:t>
            </a:r>
            <a:r>
              <a:rPr lang="en-US"/>
              <a:t> the F</a:t>
            </a:r>
            <a:r>
              <a:rPr lang="en-US" altLang="en-US"/>
              <a:t>older</a:t>
            </a:r>
            <a:r>
              <a:rPr lang="en-US"/>
              <a:t>-1 folder will be the same name as the dataset that will contain the files in this folder (nfile-1, ... nfile-30). 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75" y="2480310"/>
            <a:ext cx="5344795" cy="3931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209550"/>
            <a:ext cx="9067800" cy="12668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7630" y="2480310"/>
            <a:ext cx="4668520" cy="3446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sym typeface="+mn-ea"/>
              </a:rPr>
              <a:t>R</a:t>
            </a:r>
            <a:r>
              <a:rPr lang="en-US" sz="2000" b="1">
                <a:sym typeface="+mn-ea"/>
              </a:rPr>
              <a:t>eplication Rules </a:t>
            </a:r>
            <a:r>
              <a:rPr lang="en-US" altLang="en-US" sz="2000" b="1">
                <a:sym typeface="+mn-ea"/>
              </a:rPr>
              <a:t>:</a:t>
            </a:r>
            <a:endParaRPr lang="en-US" altLang="en-US" sz="2000" b="1">
              <a:sym typeface="+mn-ea"/>
            </a:endParaRPr>
          </a:p>
          <a:p>
            <a:endParaRPr lang="en-US" altLang="en-US" sz="2000" b="1">
              <a:sym typeface="+mn-ea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sz="2000">
                <a:sym typeface="+mn-ea"/>
              </a:rPr>
              <a:t>This container will be replicated to other RSEs.</a:t>
            </a:r>
            <a:endParaRPr lang="en-US" altLang="en-US" sz="2000">
              <a:sym typeface="+mn-ea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altLang="en-US" sz="2000">
              <a:sym typeface="+mn-ea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sz="2000">
                <a:sym typeface="+mn-ea"/>
              </a:rPr>
              <a:t>Sites – ESCAPE testbed:</a:t>
            </a:r>
            <a:endParaRPr lang="en-US" altLang="en-US" sz="2000">
              <a:sym typeface="+mn-ea"/>
            </a:endParaRPr>
          </a:p>
          <a:p>
            <a:endParaRPr lang="en-US" altLang="en-US" sz="2000">
              <a:sym typeface="+mn-e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en-US" sz="2000">
                <a:sym typeface="+mn-ea"/>
              </a:rPr>
              <a:t> INFN-NA-DPM</a:t>
            </a:r>
            <a:endParaRPr lang="en-US" altLang="en-US" sz="2000">
              <a:sym typeface="+mn-e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en-US" sz="2000">
                <a:sym typeface="+mn-ea"/>
              </a:rPr>
              <a:t> CNAF-STORM</a:t>
            </a:r>
            <a:endParaRPr lang="en-US" altLang="en-US" sz="2000">
              <a:sym typeface="+mn-e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en-US" sz="2000">
                <a:sym typeface="+mn-ea"/>
              </a:rPr>
              <a:t> DESY-DCACHE</a:t>
            </a:r>
            <a:endParaRPr lang="en-US" altLang="en-US" b="1">
              <a:sym typeface="+mn-ea"/>
            </a:endParaRPr>
          </a:p>
          <a:p>
            <a:endParaRPr lang="en-US" altLang="en-US" b="1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" y="209550"/>
            <a:ext cx="9067800" cy="12668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8430" y="1908175"/>
            <a:ext cx="96831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Next Steps :</a:t>
            </a:r>
            <a:endParaRPr lang="en-US"/>
          </a:p>
          <a:p>
            <a:pPr marL="457200" indent="-457200">
              <a:buAutoNum type="arabicPeriod"/>
            </a:pPr>
            <a:r>
              <a:rPr lang="en-US"/>
              <a:t>To implement ‘/’ in the naming of file, in order to archive more informative naming files and supporting pre-existing naming convention</a:t>
            </a:r>
            <a:r>
              <a:rPr lang="en-US" altLang="en-US"/>
              <a:t>.</a:t>
            </a:r>
            <a:endParaRPr lang="en-US"/>
          </a:p>
          <a:p>
            <a:pPr marL="800100" lvl="1" indent="-342900">
              <a:buFont typeface="Arial" panose="02080604020202020204" pitchFamily="34" charset="0"/>
              <a:buChar char="•"/>
            </a:pPr>
            <a:r>
              <a:rPr lang="en-US"/>
              <a:t>i.e. : std:RAW/M1/CrabNebula/2020_03_13/20200313_M1_05089889.008_D_CrabNebula-W0.40+215.raw.gz    </a:t>
            </a: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 startAt="2"/>
            </a:pPr>
            <a:r>
              <a:rPr lang="en-US"/>
              <a:t>Develop an algorithm that builds the folder path from the name-space of the file at the destination RSE</a:t>
            </a:r>
            <a:r>
              <a:rPr lang="en-US" altLang="en-US"/>
              <a:t>.</a:t>
            </a:r>
            <a:endParaRPr lang="en-US" altLang="en-US"/>
          </a:p>
          <a:p>
            <a:pPr marL="457200" indent="-457200">
              <a:buFont typeface="+mj-lt"/>
              <a:buAutoNum type="arabicPeriod" startAt="2"/>
            </a:pPr>
            <a:endParaRPr lang="en-US"/>
          </a:p>
          <a:p>
            <a:pPr marL="457200" indent="-457200">
              <a:buFont typeface="+mj-lt"/>
              <a:buAutoNum type="arabicPeriod" startAt="2"/>
            </a:pPr>
            <a:r>
              <a:rPr lang="en-US"/>
              <a:t>Configure INJECT RSE for gridftp endpoint in La Palma Observatory.</a:t>
            </a:r>
            <a:endParaRPr lang="en-US"/>
          </a:p>
          <a:p>
            <a:pPr marL="457200" indent="-457200">
              <a:buFont typeface="+mj-lt"/>
              <a:buAutoNum type="arabicPeriod" startAt="2"/>
            </a:pPr>
            <a:endParaRPr lang="en-US"/>
          </a:p>
          <a:p>
            <a:pPr marL="457200" indent="-457200">
              <a:buFont typeface="+mj-lt"/>
              <a:buAutoNum type="arabicPeriod" startAt="2"/>
            </a:pPr>
            <a:r>
              <a:rPr lang="en-US"/>
              <a:t>Perform replication tests with realistic MAGIC dataset (1.2 TB)</a:t>
            </a:r>
            <a:endParaRPr lang="en-US"/>
          </a:p>
          <a:p>
            <a:pPr marL="457200" indent="-457200"/>
            <a:endParaRPr lang="en-US"/>
          </a:p>
          <a:p>
            <a:r>
              <a:rPr lang="en-US" b="1"/>
              <a:t>Ultimate Scope : </a:t>
            </a:r>
            <a:endParaRPr lang="en-US"/>
          </a:p>
          <a:p>
            <a:pPr marL="800100" lvl="1" indent="-342900">
              <a:buFont typeface="Arial" panose="02080604020202020204" pitchFamily="34" charset="0"/>
              <a:buChar char="•"/>
            </a:pPr>
            <a:r>
              <a:t>Design and implement realistic telescope data transfer within the datalake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75565"/>
            <a:ext cx="10099675" cy="1837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" y="209550"/>
            <a:ext cx="906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340" y="4965700"/>
            <a:ext cx="3800475" cy="173799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67640" y="2045335"/>
            <a:ext cx="965517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400" b="1"/>
              <a:t>Conclusions :</a:t>
            </a:r>
            <a:endParaRPr lang="en-US" sz="2400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sz="2400"/>
              <a:t>NON-Determinsitc RSEs are useful to register locally placed files</a:t>
            </a:r>
            <a:r>
              <a:rPr lang="en-US" altLang="en-US" sz="2400"/>
              <a:t>.</a:t>
            </a: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400" b="1"/>
              <a:t>Acknowledgements :</a:t>
            </a:r>
            <a:endParaRPr lang="en-US" sz="2400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sz="2400"/>
              <a:t>Special thanks and congratulations to Aristeidis Fkiaras and his team.</a:t>
            </a:r>
            <a:endParaRPr lang="en-US" sz="2400"/>
          </a:p>
        </p:txBody>
      </p:sp>
      <p:pic>
        <p:nvPicPr>
          <p:cNvPr id="5" name="Picture 4" descr="ciemat fp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6925945"/>
            <a:ext cx="4876165" cy="571500"/>
          </a:xfrm>
          <a:prstGeom prst="rect">
            <a:avLst/>
          </a:prstGeom>
        </p:spPr>
      </p:pic>
      <p:pic>
        <p:nvPicPr>
          <p:cNvPr id="6" name="Picture 5" descr="IFAE_long_BIST_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" y="6988175"/>
            <a:ext cx="4876165" cy="4476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3242</Words>
  <Application>WPS Presentation</Application>
  <PresentationFormat>Widescreen</PresentationFormat>
  <Paragraphs>114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Calibri Light</vt:lpstr>
      <vt:lpstr>DejaVu Sans</vt:lpstr>
      <vt:lpstr>Calibri</vt:lpstr>
      <vt:lpstr>微软雅黑</vt:lpstr>
      <vt:lpstr>Monospace</vt:lpstr>
      <vt:lpstr/>
      <vt:lpstr>Arial Unicode MS</vt:lpstr>
      <vt:lpstr>Abyssinica SIL</vt:lpstr>
      <vt:lpstr>OpenSymbol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agus</dc:creator>
  <cp:lastModifiedBy>agus</cp:lastModifiedBy>
  <cp:revision>58</cp:revision>
  <dcterms:created xsi:type="dcterms:W3CDTF">2020-04-08T08:23:04Z</dcterms:created>
  <dcterms:modified xsi:type="dcterms:W3CDTF">2020-04-08T08:23:04Z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