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8" r:id="rId3"/>
    <p:sldId id="429" r:id="rId4"/>
    <p:sldId id="306" r:id="rId5"/>
    <p:sldId id="359" r:id="rId6"/>
    <p:sldId id="427" r:id="rId7"/>
    <p:sldId id="388" r:id="rId8"/>
    <p:sldId id="382" r:id="rId9"/>
    <p:sldId id="389" r:id="rId10"/>
    <p:sldId id="431" r:id="rId11"/>
    <p:sldId id="395" r:id="rId12"/>
    <p:sldId id="421" r:id="rId13"/>
    <p:sldId id="399" r:id="rId14"/>
    <p:sldId id="428" r:id="rId15"/>
    <p:sldId id="423" r:id="rId16"/>
    <p:sldId id="384" r:id="rId17"/>
    <p:sldId id="430" r:id="rId18"/>
    <p:sldId id="293" r:id="rId19"/>
    <p:sldId id="302" r:id="rId20"/>
    <p:sldId id="269" r:id="rId21"/>
    <p:sldId id="285" r:id="rId22"/>
    <p:sldId id="290" r:id="rId23"/>
    <p:sldId id="294" r:id="rId24"/>
    <p:sldId id="292" r:id="rId25"/>
    <p:sldId id="308" r:id="rId26"/>
    <p:sldId id="301" r:id="rId27"/>
    <p:sldId id="274" r:id="rId28"/>
    <p:sldId id="282" r:id="rId29"/>
    <p:sldId id="310" r:id="rId30"/>
    <p:sldId id="277" r:id="rId31"/>
    <p:sldId id="278" r:id="rId32"/>
    <p:sldId id="30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30" d="100"/>
          <a:sy n="130" d="100"/>
        </p:scale>
        <p:origin x="105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3D67BA-9E03-49FC-BEB1-402CAAD1B8C9}" type="datetimeFigureOut">
              <a:rPr lang="en-US" smtClean="0"/>
              <a:t>10/11/2019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C1D5F-874B-42E5-AC39-269863306759}" type="slidenum">
              <a:rPr lang="en-US" smtClean="0"/>
              <a:t>‹#›</a:t>
            </a:fld>
            <a:endParaRPr lang="en-US"/>
          </a:p>
        </p:txBody>
      </p:sp>
    </p:spTree>
    <p:extLst>
      <p:ext uri="{BB962C8B-B14F-4D97-AF65-F5344CB8AC3E}">
        <p14:creationId xmlns:p14="http://schemas.microsoft.com/office/powerpoint/2010/main" val="49307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C1D5F-874B-42E5-AC39-269863306759}" type="slidenum">
              <a:rPr lang="en-US" smtClean="0"/>
              <a:t>1</a:t>
            </a:fld>
            <a:endParaRPr lang="en-US"/>
          </a:p>
        </p:txBody>
      </p:sp>
    </p:spTree>
    <p:extLst>
      <p:ext uri="{BB962C8B-B14F-4D97-AF65-F5344CB8AC3E}">
        <p14:creationId xmlns:p14="http://schemas.microsoft.com/office/powerpoint/2010/main" val="2215037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10</a:t>
            </a:fld>
            <a:endParaRPr lang="de-DE" altLang="de-DE" sz="1600">
              <a:solidFill>
                <a:srgbClr val="000000"/>
              </a:solidFill>
            </a:endParaRPr>
          </a:p>
        </p:txBody>
      </p:sp>
    </p:spTree>
    <p:extLst>
      <p:ext uri="{BB962C8B-B14F-4D97-AF65-F5344CB8AC3E}">
        <p14:creationId xmlns:p14="http://schemas.microsoft.com/office/powerpoint/2010/main" val="189936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11</a:t>
            </a:fld>
            <a:endParaRPr lang="de-DE" altLang="de-DE" sz="1600">
              <a:solidFill>
                <a:srgbClr val="000000"/>
              </a:solidFill>
            </a:endParaRPr>
          </a:p>
        </p:txBody>
      </p:sp>
    </p:spTree>
    <p:extLst>
      <p:ext uri="{BB962C8B-B14F-4D97-AF65-F5344CB8AC3E}">
        <p14:creationId xmlns:p14="http://schemas.microsoft.com/office/powerpoint/2010/main" val="4214413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652463"/>
            <a:ext cx="4340225" cy="3255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7E9CB9-021E-4C8A-AD14-6BADCDC8CC3B}" type="slidenum">
              <a:rPr lang="de-DE" smtClean="0"/>
              <a:pPr>
                <a:defRPr/>
              </a:pPr>
              <a:t>12</a:t>
            </a:fld>
            <a:endParaRPr lang="de-DE"/>
          </a:p>
        </p:txBody>
      </p:sp>
    </p:spTree>
    <p:extLst>
      <p:ext uri="{BB962C8B-B14F-4D97-AF65-F5344CB8AC3E}">
        <p14:creationId xmlns:p14="http://schemas.microsoft.com/office/powerpoint/2010/main" val="2841996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13</a:t>
            </a:fld>
            <a:endParaRPr lang="de-DE" altLang="de-DE" sz="1600">
              <a:solidFill>
                <a:srgbClr val="000000"/>
              </a:solidFill>
            </a:endParaRPr>
          </a:p>
        </p:txBody>
      </p:sp>
    </p:spTree>
    <p:extLst>
      <p:ext uri="{BB962C8B-B14F-4D97-AF65-F5344CB8AC3E}">
        <p14:creationId xmlns:p14="http://schemas.microsoft.com/office/powerpoint/2010/main" val="1169842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652463"/>
            <a:ext cx="4340225" cy="3255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7E9CB9-021E-4C8A-AD14-6BADCDC8CC3B}" type="slidenum">
              <a:rPr lang="de-DE" smtClean="0"/>
              <a:pPr>
                <a:defRPr/>
              </a:pPr>
              <a:t>14</a:t>
            </a:fld>
            <a:endParaRPr lang="de-DE"/>
          </a:p>
        </p:txBody>
      </p:sp>
    </p:spTree>
    <p:extLst>
      <p:ext uri="{BB962C8B-B14F-4D97-AF65-F5344CB8AC3E}">
        <p14:creationId xmlns:p14="http://schemas.microsoft.com/office/powerpoint/2010/main" val="23120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652463"/>
            <a:ext cx="4340225" cy="3255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7E9CB9-021E-4C8A-AD14-6BADCDC8CC3B}" type="slidenum">
              <a:rPr lang="de-DE" smtClean="0"/>
              <a:pPr>
                <a:defRPr/>
              </a:pPr>
              <a:t>15</a:t>
            </a:fld>
            <a:endParaRPr lang="de-DE"/>
          </a:p>
        </p:txBody>
      </p:sp>
    </p:spTree>
    <p:extLst>
      <p:ext uri="{BB962C8B-B14F-4D97-AF65-F5344CB8AC3E}">
        <p14:creationId xmlns:p14="http://schemas.microsoft.com/office/powerpoint/2010/main" val="851901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16</a:t>
            </a:fld>
            <a:endParaRPr lang="de-DE" altLang="de-DE" sz="1600">
              <a:solidFill>
                <a:srgbClr val="000000"/>
              </a:solidFill>
            </a:endParaRPr>
          </a:p>
        </p:txBody>
      </p:sp>
    </p:spTree>
    <p:extLst>
      <p:ext uri="{BB962C8B-B14F-4D97-AF65-F5344CB8AC3E}">
        <p14:creationId xmlns:p14="http://schemas.microsoft.com/office/powerpoint/2010/main" val="422918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9B127-8764-4540-900E-473DFD6A64A8}" type="slidenum">
              <a:rPr lang="en-GB" smtClean="0"/>
              <a:t>2</a:t>
            </a:fld>
            <a:endParaRPr lang="en-GB"/>
          </a:p>
        </p:txBody>
      </p:sp>
    </p:spTree>
    <p:extLst>
      <p:ext uri="{BB962C8B-B14F-4D97-AF65-F5344CB8AC3E}">
        <p14:creationId xmlns:p14="http://schemas.microsoft.com/office/powerpoint/2010/main" val="2244076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3</a:t>
            </a:fld>
            <a:endParaRPr lang="de-DE" altLang="de-DE" sz="1600">
              <a:solidFill>
                <a:srgbClr val="000000"/>
              </a:solidFill>
            </a:endParaRPr>
          </a:p>
        </p:txBody>
      </p:sp>
    </p:spTree>
    <p:extLst>
      <p:ext uri="{BB962C8B-B14F-4D97-AF65-F5344CB8AC3E}">
        <p14:creationId xmlns:p14="http://schemas.microsoft.com/office/powerpoint/2010/main" val="241919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4</a:t>
            </a:fld>
            <a:endParaRPr lang="de-DE" altLang="de-DE" sz="1600">
              <a:solidFill>
                <a:srgbClr val="000000"/>
              </a:solidFill>
            </a:endParaRPr>
          </a:p>
        </p:txBody>
      </p:sp>
    </p:spTree>
    <p:extLst>
      <p:ext uri="{BB962C8B-B14F-4D97-AF65-F5344CB8AC3E}">
        <p14:creationId xmlns:p14="http://schemas.microsoft.com/office/powerpoint/2010/main" val="311351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en-US" altLang="de-DE" noProof="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5</a:t>
            </a:fld>
            <a:endParaRPr lang="de-DE" altLang="de-DE" sz="1600">
              <a:solidFill>
                <a:srgbClr val="000000"/>
              </a:solidFill>
            </a:endParaRPr>
          </a:p>
        </p:txBody>
      </p:sp>
    </p:spTree>
    <p:extLst>
      <p:ext uri="{BB962C8B-B14F-4D97-AF65-F5344CB8AC3E}">
        <p14:creationId xmlns:p14="http://schemas.microsoft.com/office/powerpoint/2010/main" val="320396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652463"/>
            <a:ext cx="4340225" cy="3255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7E9CB9-021E-4C8A-AD14-6BADCDC8CC3B}" type="slidenum">
              <a:rPr lang="de-DE" smtClean="0"/>
              <a:pPr>
                <a:defRPr/>
              </a:pPr>
              <a:t>6</a:t>
            </a:fld>
            <a:endParaRPr lang="de-DE"/>
          </a:p>
        </p:txBody>
      </p:sp>
    </p:spTree>
    <p:extLst>
      <p:ext uri="{BB962C8B-B14F-4D97-AF65-F5344CB8AC3E}">
        <p14:creationId xmlns:p14="http://schemas.microsoft.com/office/powerpoint/2010/main" val="82175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en-US" altLang="de-DE" noProof="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7</a:t>
            </a:fld>
            <a:endParaRPr lang="de-DE" altLang="de-DE" sz="1600">
              <a:solidFill>
                <a:srgbClr val="000000"/>
              </a:solidFill>
            </a:endParaRPr>
          </a:p>
        </p:txBody>
      </p:sp>
    </p:spTree>
    <p:extLst>
      <p:ext uri="{BB962C8B-B14F-4D97-AF65-F5344CB8AC3E}">
        <p14:creationId xmlns:p14="http://schemas.microsoft.com/office/powerpoint/2010/main" val="417184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7E9CB9-021E-4C8A-AD14-6BADCDC8CC3B}" type="slidenum">
              <a:rPr lang="de-DE" smtClean="0"/>
              <a:pPr>
                <a:defRPr/>
              </a:pPr>
              <a:t>8</a:t>
            </a:fld>
            <a:endParaRPr lang="de-DE"/>
          </a:p>
        </p:txBody>
      </p:sp>
    </p:spTree>
    <p:extLst>
      <p:ext uri="{BB962C8B-B14F-4D97-AF65-F5344CB8AC3E}">
        <p14:creationId xmlns:p14="http://schemas.microsoft.com/office/powerpoint/2010/main" val="119076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855663" y="744538"/>
            <a:ext cx="4957762" cy="3717925"/>
          </a:xfrm>
          <a:ln/>
        </p:spPr>
      </p:sp>
      <p:sp>
        <p:nvSpPr>
          <p:cNvPr id="235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81"/>
              </a:spcAft>
              <a:defRP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4056" indent="-320791">
              <a:spcBef>
                <a:spcPct val="30000"/>
              </a:spcBef>
              <a:defRPr sz="1300">
                <a:solidFill>
                  <a:schemeClr val="tx1"/>
                </a:solidFill>
                <a:latin typeface="Times New Roman" panose="02020603050405020304" pitchFamily="18" charset="0"/>
              </a:defRPr>
            </a:lvl2pPr>
            <a:lvl3pPr marL="1283164" indent="-256633">
              <a:spcBef>
                <a:spcPct val="30000"/>
              </a:spcBef>
              <a:defRPr sz="1300">
                <a:solidFill>
                  <a:schemeClr val="tx1"/>
                </a:solidFill>
                <a:latin typeface="Times New Roman" panose="02020603050405020304" pitchFamily="18" charset="0"/>
              </a:defRPr>
            </a:lvl3pPr>
            <a:lvl4pPr marL="1796430" indent="-256633">
              <a:spcBef>
                <a:spcPct val="30000"/>
              </a:spcBef>
              <a:defRPr sz="1300">
                <a:solidFill>
                  <a:schemeClr val="tx1"/>
                </a:solidFill>
                <a:latin typeface="Times New Roman" panose="02020603050405020304" pitchFamily="18" charset="0"/>
              </a:defRPr>
            </a:lvl4pPr>
            <a:lvl5pPr marL="2309695" indent="-256633">
              <a:spcBef>
                <a:spcPct val="30000"/>
              </a:spcBef>
              <a:defRPr sz="1300">
                <a:solidFill>
                  <a:schemeClr val="tx1"/>
                </a:solidFill>
                <a:latin typeface="Times New Roman" panose="02020603050405020304" pitchFamily="18" charset="0"/>
              </a:defRPr>
            </a:lvl5pPr>
            <a:lvl6pPr marL="2822961" indent="-256633" eaLnBrk="0" fontAlgn="base" hangingPunct="0">
              <a:spcBef>
                <a:spcPct val="30000"/>
              </a:spcBef>
              <a:spcAft>
                <a:spcPct val="0"/>
              </a:spcAft>
              <a:defRPr sz="1300">
                <a:solidFill>
                  <a:schemeClr val="tx1"/>
                </a:solidFill>
                <a:latin typeface="Times New Roman" panose="02020603050405020304" pitchFamily="18" charset="0"/>
              </a:defRPr>
            </a:lvl6pPr>
            <a:lvl7pPr marL="3336228" indent="-256633" eaLnBrk="0" fontAlgn="base" hangingPunct="0">
              <a:spcBef>
                <a:spcPct val="30000"/>
              </a:spcBef>
              <a:spcAft>
                <a:spcPct val="0"/>
              </a:spcAft>
              <a:defRPr sz="1300">
                <a:solidFill>
                  <a:schemeClr val="tx1"/>
                </a:solidFill>
                <a:latin typeface="Times New Roman" panose="02020603050405020304" pitchFamily="18" charset="0"/>
              </a:defRPr>
            </a:lvl7pPr>
            <a:lvl8pPr marL="3849493" indent="-256633" eaLnBrk="0" fontAlgn="base" hangingPunct="0">
              <a:spcBef>
                <a:spcPct val="30000"/>
              </a:spcBef>
              <a:spcAft>
                <a:spcPct val="0"/>
              </a:spcAft>
              <a:defRPr sz="1300">
                <a:solidFill>
                  <a:schemeClr val="tx1"/>
                </a:solidFill>
                <a:latin typeface="Times New Roman" panose="02020603050405020304" pitchFamily="18" charset="0"/>
              </a:defRPr>
            </a:lvl8pPr>
            <a:lvl9pPr marL="4362759" indent="-2566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0B777F2-BF42-44F8-8AEB-305F0013D811}" type="slidenum">
              <a:rPr lang="de-DE" altLang="de-DE" sz="1600">
                <a:solidFill>
                  <a:srgbClr val="000000"/>
                </a:solidFill>
              </a:rPr>
              <a:pPr>
                <a:spcBef>
                  <a:spcPct val="0"/>
                </a:spcBef>
              </a:pPr>
              <a:t>9</a:t>
            </a:fld>
            <a:endParaRPr lang="de-DE" altLang="de-DE" sz="1600">
              <a:solidFill>
                <a:srgbClr val="000000"/>
              </a:solidFill>
            </a:endParaRPr>
          </a:p>
        </p:txBody>
      </p:sp>
    </p:spTree>
    <p:extLst>
      <p:ext uri="{BB962C8B-B14F-4D97-AF65-F5344CB8AC3E}">
        <p14:creationId xmlns:p14="http://schemas.microsoft.com/office/powerpoint/2010/main" val="283851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11/10/2019</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75855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11/10/2019</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197718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11/10/2019</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370994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11/10/2019</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110540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11/10/2019</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245838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11/10/2019</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50093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11/10/2019</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249424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11/10/2019</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1263074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11/10/2019</a:t>
            </a:r>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288957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11/10/2019</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68552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11/10/2019</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245FAC-A09C-43E8-B14B-FDF84A38097F}" type="slidenum">
              <a:rPr lang="en-GB" smtClean="0"/>
              <a:t>‹#›</a:t>
            </a:fld>
            <a:endParaRPr lang="en-GB"/>
          </a:p>
        </p:txBody>
      </p:sp>
    </p:spTree>
    <p:extLst>
      <p:ext uri="{BB962C8B-B14F-4D97-AF65-F5344CB8AC3E}">
        <p14:creationId xmlns:p14="http://schemas.microsoft.com/office/powerpoint/2010/main" val="74103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11/10/2019</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45FAC-A09C-43E8-B14B-FDF84A38097F}" type="slidenum">
              <a:rPr lang="en-GB" smtClean="0"/>
              <a:t>‹#›</a:t>
            </a:fld>
            <a:endParaRPr lang="en-GB"/>
          </a:p>
        </p:txBody>
      </p:sp>
    </p:spTree>
    <p:extLst>
      <p:ext uri="{BB962C8B-B14F-4D97-AF65-F5344CB8AC3E}">
        <p14:creationId xmlns:p14="http://schemas.microsoft.com/office/powerpoint/2010/main" val="3374596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tm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mp"/><Relationship Id="rId9" Type="http://schemas.openxmlformats.org/officeDocument/2006/relationships/image" Target="../media/image50.tm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3.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tmp"/><Relationship Id="rId5" Type="http://schemas.openxmlformats.org/officeDocument/2006/relationships/image" Target="../media/image56.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6.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77.png"/><Relationship Id="rId7" Type="http://schemas.openxmlformats.org/officeDocument/2006/relationships/image" Target="../media/image33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1.png"/><Relationship Id="rId4" Type="http://schemas.openxmlformats.org/officeDocument/2006/relationships/image" Target="../media/image300.png"/><Relationship Id="rId9" Type="http://schemas.openxmlformats.org/officeDocument/2006/relationships/image" Target="../media/image350.png"/></Relationships>
</file>

<file path=ppt/slides/_rels/slide28.xml.rels><?xml version="1.0" encoding="UTF-8" standalone="yes"?>
<Relationships xmlns="http://schemas.openxmlformats.org/package/2006/relationships"><Relationship Id="rId3" Type="http://schemas.openxmlformats.org/officeDocument/2006/relationships/image" Target="../media/image370.png"/><Relationship Id="rId7" Type="http://schemas.openxmlformats.org/officeDocument/2006/relationships/image" Target="../media/image410.png"/><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80.tmp"/><Relationship Id="rId5" Type="http://schemas.openxmlformats.org/officeDocument/2006/relationships/image" Target="../media/image79.png"/><Relationship Id="rId4" Type="http://schemas.openxmlformats.org/officeDocument/2006/relationships/image" Target="../media/image78.tmp"/></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87.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tmp"/><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80.png"/><Relationship Id="rId1" Type="http://schemas.openxmlformats.org/officeDocument/2006/relationships/slideLayout" Target="../slideLayouts/slideLayout2.xml"/><Relationship Id="rId4" Type="http://schemas.openxmlformats.org/officeDocument/2006/relationships/image" Target="../media/image89.tmp"/></Relationships>
</file>

<file path=ppt/slides/_rels/slide3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image" Target="../media/image17.png"/><Relationship Id="rId7" Type="http://schemas.openxmlformats.org/officeDocument/2006/relationships/image" Target="../media/image21.tm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tmp"/><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tiff"/><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013" y="1628485"/>
            <a:ext cx="7772400" cy="989185"/>
          </a:xfrm>
        </p:spPr>
        <p:txBody>
          <a:bodyPr>
            <a:normAutofit/>
          </a:bodyPr>
          <a:lstStyle/>
          <a:p>
            <a:pPr algn="l"/>
            <a:r>
              <a:rPr lang="en-GB" sz="4000" dirty="0">
                <a:latin typeface="Cambria" panose="02040503050406030204" pitchFamily="18" charset="0"/>
              </a:rPr>
              <a:t>HOM Damping for PERLE</a:t>
            </a:r>
          </a:p>
        </p:txBody>
      </p:sp>
      <p:sp>
        <p:nvSpPr>
          <p:cNvPr id="3" name="Subtitle 2"/>
          <p:cNvSpPr>
            <a:spLocks noGrp="1"/>
          </p:cNvSpPr>
          <p:nvPr>
            <p:ph type="subTitle" idx="1"/>
          </p:nvPr>
        </p:nvSpPr>
        <p:spPr>
          <a:xfrm>
            <a:off x="621012" y="2812834"/>
            <a:ext cx="3817983" cy="1168962"/>
          </a:xfrm>
        </p:spPr>
        <p:txBody>
          <a:bodyPr>
            <a:normAutofit fontScale="92500" lnSpcReduction="10000"/>
          </a:bodyPr>
          <a:lstStyle/>
          <a:p>
            <a:pPr algn="l"/>
            <a:r>
              <a:rPr lang="en-GB" dirty="0"/>
              <a:t>R. Calaga, S. G. Zadeh</a:t>
            </a:r>
          </a:p>
          <a:p>
            <a:pPr algn="l"/>
            <a:r>
              <a:rPr lang="en-GB" dirty="0"/>
              <a:t>CERN, Rostock University</a:t>
            </a:r>
          </a:p>
          <a:p>
            <a:pPr algn="l"/>
            <a:r>
              <a:rPr lang="en-GB" dirty="0"/>
              <a:t>Oct 10, 2019</a:t>
            </a:r>
          </a:p>
        </p:txBody>
      </p:sp>
      <p:sp>
        <p:nvSpPr>
          <p:cNvPr id="5" name="AutoShape 2" descr="Image result for cern logo"/>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379" y="89693"/>
            <a:ext cx="858679" cy="8572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6058" y="149224"/>
            <a:ext cx="1666875" cy="738188"/>
          </a:xfrm>
          <a:prstGeom prst="rect">
            <a:avLst/>
          </a:prstGeom>
        </p:spPr>
      </p:pic>
      <p:cxnSp>
        <p:nvCxnSpPr>
          <p:cNvPr id="9" name="Straight Connector 8"/>
          <p:cNvCxnSpPr/>
          <p:nvPr/>
        </p:nvCxnSpPr>
        <p:spPr>
          <a:xfrm flipV="1">
            <a:off x="0" y="2685535"/>
            <a:ext cx="9144000" cy="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9CA236AB-FCC1-4EEC-AB3F-7FEB5E115C3F}"/>
              </a:ext>
            </a:extLst>
          </p:cNvPr>
          <p:cNvSpPr>
            <a:spLocks noGrp="1"/>
          </p:cNvSpPr>
          <p:nvPr>
            <p:ph type="sldNum" sz="quarter" idx="12"/>
          </p:nvPr>
        </p:nvSpPr>
        <p:spPr/>
        <p:txBody>
          <a:bodyPr/>
          <a:lstStyle/>
          <a:p>
            <a:fld id="{A1245FAC-A09C-43E8-B14B-FDF84A38097F}" type="slidenum">
              <a:rPr lang="en-GB" smtClean="0"/>
              <a:t>1</a:t>
            </a:fld>
            <a:endParaRPr lang="en-GB"/>
          </a:p>
        </p:txBody>
      </p:sp>
    </p:spTree>
    <p:extLst>
      <p:ext uri="{BB962C8B-B14F-4D97-AF65-F5344CB8AC3E}">
        <p14:creationId xmlns:p14="http://schemas.microsoft.com/office/powerpoint/2010/main" val="39121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628650" y="326700"/>
            <a:ext cx="8153400" cy="678425"/>
          </a:xfrm>
        </p:spPr>
        <p:txBody>
          <a:bodyPr vert="horz" lIns="91440" tIns="45720" rIns="91440" bIns="45720" rtlCol="0" anchor="ctr">
            <a:noAutofit/>
          </a:bodyPr>
          <a:lstStyle/>
          <a:p>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Cernv2, </a:t>
            </a:r>
            <a:r>
              <a:rPr lang="en-US"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Jlab</a:t>
            </a:r>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and UROS cavity impedance</a:t>
            </a:r>
            <a:b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br>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with coaxial HOM coupler</a:t>
            </a:r>
            <a:endParaRPr lang="en-US" altLang="de-DE"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10</a:t>
            </a:fld>
            <a:endParaRPr lang="de-DE" altLang="de-DE"/>
          </a:p>
        </p:txBody>
      </p:sp>
      <p:sp>
        <p:nvSpPr>
          <p:cNvPr id="8" name="Textfeld 7"/>
          <p:cNvSpPr txBox="1"/>
          <p:nvPr/>
        </p:nvSpPr>
        <p:spPr>
          <a:xfrm>
            <a:off x="2190750" y="6180698"/>
            <a:ext cx="5550874" cy="430887"/>
          </a:xfrm>
          <a:prstGeom prst="rect">
            <a:avLst/>
          </a:prstGeom>
          <a:noFill/>
        </p:spPr>
        <p:txBody>
          <a:bodyPr wrap="square" rtlCol="0">
            <a:spAutoFit/>
          </a:bodyPr>
          <a:lstStyle/>
          <a:p>
            <a:pPr algn="ctr"/>
            <a:r>
              <a:rPr lang="en-US" sz="1100" b="1" i="1" dirty="0"/>
              <a:t>*There are different versions of </a:t>
            </a:r>
            <a:r>
              <a:rPr lang="en-US" sz="1100" b="1" i="1" dirty="0" err="1"/>
              <a:t>Jlab</a:t>
            </a:r>
            <a:r>
              <a:rPr lang="en-US" sz="1100" b="1" i="1" dirty="0"/>
              <a:t> cavity. For further information see “Next Generation HOM damping” by F. </a:t>
            </a:r>
            <a:r>
              <a:rPr lang="en-US" sz="1100" b="1" i="1" dirty="0" err="1"/>
              <a:t>Marhauser</a:t>
            </a:r>
            <a:endParaRPr lang="en-US" sz="1100" b="1"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7" y="2076963"/>
            <a:ext cx="3931920" cy="39319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0821" y="2097936"/>
            <a:ext cx="3931920" cy="3931920"/>
          </a:xfrm>
          <a:prstGeom prst="rect">
            <a:avLst/>
          </a:prstGeom>
        </p:spPr>
      </p:pic>
      <p:pic>
        <p:nvPicPr>
          <p:cNvPr id="9" name="Grafik 10">
            <a:extLst>
              <a:ext uri="{FF2B5EF4-FFF2-40B4-BE49-F238E27FC236}">
                <a16:creationId xmlns:a16="http://schemas.microsoft.com/office/drawing/2014/main" id="{0C58CDB0-19B8-49EB-A838-6F54F9494868}"/>
              </a:ext>
            </a:extLst>
          </p:cNvPr>
          <p:cNvPicPr/>
          <p:nvPr/>
        </p:nvPicPr>
        <p:blipFill rotWithShape="1">
          <a:blip r:embed="rId5" cstate="print">
            <a:extLst>
              <a:ext uri="{28A0092B-C50C-407E-A947-70E740481C1C}">
                <a14:useLocalDpi xmlns:a14="http://schemas.microsoft.com/office/drawing/2010/main" val="0"/>
              </a:ext>
            </a:extLst>
          </a:blip>
          <a:srcRect l="13060" r="13692"/>
          <a:stretch/>
        </p:blipFill>
        <p:spPr bwMode="auto">
          <a:xfrm>
            <a:off x="6196312" y="1026098"/>
            <a:ext cx="2692418" cy="1252656"/>
          </a:xfrm>
          <a:prstGeom prst="rect">
            <a:avLst/>
          </a:prstGeom>
          <a:noFill/>
          <a:ln>
            <a:noFill/>
          </a:ln>
        </p:spPr>
      </p:pic>
    </p:spTree>
    <p:extLst>
      <p:ext uri="{BB962C8B-B14F-4D97-AF65-F5344CB8AC3E}">
        <p14:creationId xmlns:p14="http://schemas.microsoft.com/office/powerpoint/2010/main" val="3384838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628650" y="134483"/>
            <a:ext cx="8153400" cy="678425"/>
          </a:xfrm>
        </p:spPr>
        <p:txBody>
          <a:bodyPr vert="horz" lIns="91440" tIns="45720" rIns="91440" bIns="45720" rtlCol="0" anchor="ctr">
            <a:noAutofit/>
          </a:bodyPr>
          <a:lstStyle/>
          <a:p>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Cernv2, </a:t>
            </a:r>
            <a:r>
              <a:rPr lang="en-US"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Jlab</a:t>
            </a:r>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and UROS cavity impedance</a:t>
            </a:r>
            <a:endParaRPr lang="en-US" altLang="de-DE"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11</a:t>
            </a:fld>
            <a:endParaRPr lang="de-DE" altLang="de-DE"/>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374" y="2591813"/>
            <a:ext cx="3565733" cy="3565733"/>
          </a:xfrm>
          <a:prstGeom prst="rect">
            <a:avLst/>
          </a:prstGeom>
        </p:spPr>
      </p:pic>
      <p:sp>
        <p:nvSpPr>
          <p:cNvPr id="8" name="Textfeld 7"/>
          <p:cNvSpPr txBox="1"/>
          <p:nvPr/>
        </p:nvSpPr>
        <p:spPr>
          <a:xfrm>
            <a:off x="2190750" y="6180698"/>
            <a:ext cx="5550874" cy="430887"/>
          </a:xfrm>
          <a:prstGeom prst="rect">
            <a:avLst/>
          </a:prstGeom>
          <a:noFill/>
        </p:spPr>
        <p:txBody>
          <a:bodyPr wrap="square" rtlCol="0">
            <a:spAutoFit/>
          </a:bodyPr>
          <a:lstStyle/>
          <a:p>
            <a:pPr algn="ctr"/>
            <a:r>
              <a:rPr lang="en-US" sz="1100" b="1" i="1" dirty="0"/>
              <a:t>*There are different versions of </a:t>
            </a:r>
            <a:r>
              <a:rPr lang="en-US" sz="1100" b="1" i="1" dirty="0" err="1"/>
              <a:t>Jlab</a:t>
            </a:r>
            <a:r>
              <a:rPr lang="en-US" sz="1100" b="1" i="1" dirty="0"/>
              <a:t> cavity. For further information see “Next Generation HOM damping” by F. </a:t>
            </a:r>
            <a:r>
              <a:rPr lang="en-US" sz="1100" b="1" i="1" dirty="0" err="1"/>
              <a:t>Marhauser</a:t>
            </a:r>
            <a:endParaRPr lang="en-US" sz="1100" b="1" i="1" dirty="0"/>
          </a:p>
        </p:txBody>
      </p:sp>
      <p:sp>
        <p:nvSpPr>
          <p:cNvPr id="9" name="Textfeld 8"/>
          <p:cNvSpPr txBox="1"/>
          <p:nvPr/>
        </p:nvSpPr>
        <p:spPr>
          <a:xfrm>
            <a:off x="466725" y="1234556"/>
            <a:ext cx="8048625" cy="830997"/>
          </a:xfrm>
          <a:prstGeom prst="rect">
            <a:avLst/>
          </a:prstGeom>
          <a:noFill/>
        </p:spPr>
        <p:txBody>
          <a:bodyPr wrap="square" rtlCol="0">
            <a:spAutoFit/>
          </a:bodyPr>
          <a:lstStyle/>
          <a:p>
            <a:r>
              <a:rPr lang="en-US" sz="2400" dirty="0"/>
              <a:t>Coaxial coupler performs better than waveguide couplers in damping the first dipole band (studies done for FCC-</a:t>
            </a:r>
            <a:r>
              <a:rPr lang="en-US" sz="2400" dirty="0" err="1"/>
              <a:t>ee</a:t>
            </a:r>
            <a:r>
              <a:rPr lang="en-US" sz="2400" dirty="0"/>
              <a:t>)</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721" y="2996149"/>
            <a:ext cx="1919063" cy="960120"/>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60" y="4457897"/>
            <a:ext cx="1919062" cy="960120"/>
          </a:xfrm>
          <a:prstGeom prst="rect">
            <a:avLst/>
          </a:prstGeom>
        </p:spPr>
      </p:pic>
      <p:sp>
        <p:nvSpPr>
          <p:cNvPr id="12" name="Textfeld 11"/>
          <p:cNvSpPr txBox="1"/>
          <p:nvPr/>
        </p:nvSpPr>
        <p:spPr>
          <a:xfrm>
            <a:off x="7101275" y="3773167"/>
            <a:ext cx="1873447" cy="507831"/>
          </a:xfrm>
          <a:prstGeom prst="rect">
            <a:avLst/>
          </a:prstGeom>
          <a:noFill/>
        </p:spPr>
        <p:txBody>
          <a:bodyPr wrap="square" rtlCol="0">
            <a:spAutoFit/>
          </a:bodyPr>
          <a:lstStyle/>
          <a:p>
            <a:pPr algn="ctr"/>
            <a:r>
              <a:rPr lang="en-US" sz="900" dirty="0"/>
              <a:t>1 WG + 2 DQW Couplers</a:t>
            </a:r>
          </a:p>
          <a:p>
            <a:pPr algn="ctr"/>
            <a:r>
              <a:rPr lang="en-US" sz="900" dirty="0"/>
              <a:t>WG cutoff frequency is set at 1.11 GHz</a:t>
            </a:r>
          </a:p>
        </p:txBody>
      </p:sp>
      <p:sp>
        <p:nvSpPr>
          <p:cNvPr id="13" name="Textfeld 12"/>
          <p:cNvSpPr txBox="1"/>
          <p:nvPr/>
        </p:nvSpPr>
        <p:spPr>
          <a:xfrm>
            <a:off x="7067740" y="5405893"/>
            <a:ext cx="1873447" cy="507831"/>
          </a:xfrm>
          <a:prstGeom prst="rect">
            <a:avLst/>
          </a:prstGeom>
          <a:noFill/>
        </p:spPr>
        <p:txBody>
          <a:bodyPr wrap="square" rtlCol="0">
            <a:spAutoFit/>
          </a:bodyPr>
          <a:lstStyle/>
          <a:p>
            <a:pPr algn="ctr"/>
            <a:r>
              <a:rPr lang="en-US" sz="900" dirty="0"/>
              <a:t>3 WG Couplers</a:t>
            </a:r>
          </a:p>
          <a:p>
            <a:pPr algn="ctr"/>
            <a:r>
              <a:rPr lang="en-US" sz="900" dirty="0"/>
              <a:t>WG cutoff frequency is set at 0.91 GHz</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5115" y="2614538"/>
            <a:ext cx="3566160" cy="3566160"/>
          </a:xfrm>
          <a:prstGeom prst="rect">
            <a:avLst/>
          </a:prstGeom>
        </p:spPr>
      </p:pic>
    </p:spTree>
    <p:extLst>
      <p:ext uri="{BB962C8B-B14F-4D97-AF65-F5344CB8AC3E}">
        <p14:creationId xmlns:p14="http://schemas.microsoft.com/office/powerpoint/2010/main" val="18842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28650" y="264968"/>
                <a:ext cx="8515349" cy="509588"/>
              </a:xfrm>
            </p:spPr>
            <p:txBody>
              <a:bodyPr vert="horz" lIns="91440" tIns="45720" rIns="91440" bIns="45720" rtlCol="0" anchor="ctr">
                <a:noAutofit/>
              </a:bodyPr>
              <a:lstStyle/>
              <a:p>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Damping schemes for the </a:t>
                </a:r>
                <a14:m>
                  <m:oMath xmlns:m="http://schemas.openxmlformats.org/officeDocument/2006/math">
                    <m:r>
                      <m:rPr>
                        <m:sty m:val="p"/>
                      </m:rPr>
                      <a:rPr lang="en-US" altLang="de-DE" sz="360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t</m:t>
                    </m:r>
                    <m:acc>
                      <m:accPr>
                        <m:chr m:val="̅"/>
                        <m:ctrlPr>
                          <a:rPr lang="en-US" altLang="de-DE" sz="3600" i="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accPr>
                      <m:e>
                        <m:r>
                          <m:rPr>
                            <m:sty m:val="p"/>
                          </m:rPr>
                          <a:rPr lang="en-US" altLang="de-DE" sz="360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t</m:t>
                        </m:r>
                      </m:e>
                    </m:acc>
                  </m:oMath>
                </a14:m>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running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28650" y="264968"/>
                <a:ext cx="8515349" cy="509588"/>
              </a:xfrm>
              <a:blipFill rotWithShape="0">
                <a:blip r:embed="rId3"/>
                <a:stretch>
                  <a:fillRect l="-2434" t="-36905" b="-60714"/>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pPr>
              <a:defRPr/>
            </a:pPr>
            <a:fld id="{51BFAF71-3E7D-4660-B669-990E4ED1AF8B}" type="slidenum">
              <a:rPr lang="de-DE" altLang="de-DE" smtClean="0"/>
              <a:pPr>
                <a:defRPr/>
              </a:pPr>
              <a:t>12</a:t>
            </a:fld>
            <a:endParaRPr lang="de-DE" altLang="de-DE"/>
          </a:p>
        </p:txBody>
      </p:sp>
      <p:pic>
        <p:nvPicPr>
          <p:cNvPr id="3" name="Picture 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58" y="2261197"/>
            <a:ext cx="3744416" cy="3112827"/>
          </a:xfrm>
          <a:prstGeom prst="rect">
            <a:avLst/>
          </a:prstGeom>
        </p:spPr>
      </p:pic>
      <p:grpSp>
        <p:nvGrpSpPr>
          <p:cNvPr id="13" name="Group 12"/>
          <p:cNvGrpSpPr/>
          <p:nvPr/>
        </p:nvGrpSpPr>
        <p:grpSpPr>
          <a:xfrm>
            <a:off x="3945074" y="2395452"/>
            <a:ext cx="4939963" cy="2844316"/>
            <a:chOff x="5355500" y="2420888"/>
            <a:chExt cx="6251589" cy="3487765"/>
          </a:xfrm>
        </p:grpSpPr>
        <p:pic>
          <p:nvPicPr>
            <p:cNvPr id="38" name="Picture 37" descr="Screen Clipping"/>
            <p:cNvPicPr>
              <a:picLocks noChangeAspect="1"/>
            </p:cNvPicPr>
            <p:nvPr/>
          </p:nvPicPr>
          <p:blipFill rotWithShape="1">
            <a:blip r:embed="rId5" cstate="print">
              <a:extLst>
                <a:ext uri="{28A0092B-C50C-407E-A947-70E740481C1C}">
                  <a14:useLocalDpi xmlns:a14="http://schemas.microsoft.com/office/drawing/2010/main" val="0"/>
                </a:ext>
              </a:extLst>
            </a:blip>
            <a:srcRect l="389"/>
            <a:stretch/>
          </p:blipFill>
          <p:spPr>
            <a:xfrm>
              <a:off x="5359994" y="2420888"/>
              <a:ext cx="6228692" cy="408438"/>
            </a:xfrm>
            <a:prstGeom prst="rect">
              <a:avLst/>
            </a:prstGeom>
          </p:spPr>
        </p:pic>
        <p:pic>
          <p:nvPicPr>
            <p:cNvPr id="39" name="Picture 38" descr="Screen Clipping"/>
            <p:cNvPicPr>
              <a:picLocks noChangeAspect="1"/>
            </p:cNvPicPr>
            <p:nvPr/>
          </p:nvPicPr>
          <p:blipFill rotWithShape="1">
            <a:blip r:embed="rId6" cstate="print">
              <a:extLst>
                <a:ext uri="{28A0092B-C50C-407E-A947-70E740481C1C}">
                  <a14:useLocalDpi xmlns:a14="http://schemas.microsoft.com/office/drawing/2010/main" val="0"/>
                </a:ext>
              </a:extLst>
            </a:blip>
            <a:srcRect l="283" r="519"/>
            <a:stretch/>
          </p:blipFill>
          <p:spPr>
            <a:xfrm>
              <a:off x="5359501" y="3171754"/>
              <a:ext cx="6229185" cy="401262"/>
            </a:xfrm>
            <a:prstGeom prst="rect">
              <a:avLst/>
            </a:prstGeom>
          </p:spPr>
        </p:pic>
        <p:pic>
          <p:nvPicPr>
            <p:cNvPr id="40" name="Picture 39" descr="Screen Clipping"/>
            <p:cNvPicPr>
              <a:picLocks noChangeAspect="1"/>
            </p:cNvPicPr>
            <p:nvPr/>
          </p:nvPicPr>
          <p:blipFill rotWithShape="1">
            <a:blip r:embed="rId7" cstate="print">
              <a:extLst>
                <a:ext uri="{28A0092B-C50C-407E-A947-70E740481C1C}">
                  <a14:useLocalDpi xmlns:a14="http://schemas.microsoft.com/office/drawing/2010/main" val="0"/>
                </a:ext>
              </a:extLst>
            </a:blip>
            <a:srcRect l="425" r="377"/>
            <a:stretch/>
          </p:blipFill>
          <p:spPr>
            <a:xfrm>
              <a:off x="5359501" y="3935608"/>
              <a:ext cx="6229185" cy="363211"/>
            </a:xfrm>
            <a:prstGeom prst="rect">
              <a:avLst/>
            </a:prstGeom>
          </p:spPr>
        </p:pic>
        <p:pic>
          <p:nvPicPr>
            <p:cNvPr id="41" name="Picture 40" descr="Screen Clipping"/>
            <p:cNvPicPr>
              <a:picLocks noChangeAspect="1"/>
            </p:cNvPicPr>
            <p:nvPr/>
          </p:nvPicPr>
          <p:blipFill rotWithShape="1">
            <a:blip r:embed="rId8" cstate="print">
              <a:extLst>
                <a:ext uri="{28A0092B-C50C-407E-A947-70E740481C1C}">
                  <a14:useLocalDpi xmlns:a14="http://schemas.microsoft.com/office/drawing/2010/main" val="0"/>
                </a:ext>
              </a:extLst>
            </a:blip>
            <a:srcRect l="354" r="-1"/>
            <a:stretch/>
          </p:blipFill>
          <p:spPr>
            <a:xfrm>
              <a:off x="5359501" y="4662045"/>
              <a:ext cx="6247588" cy="418822"/>
            </a:xfrm>
            <a:prstGeom prst="rect">
              <a:avLst/>
            </a:prstGeom>
          </p:spPr>
        </p:pic>
        <p:pic>
          <p:nvPicPr>
            <p:cNvPr id="42" name="Picture 41" descr="Screen Clipping"/>
            <p:cNvPicPr>
              <a:picLocks noChangeAspect="1"/>
            </p:cNvPicPr>
            <p:nvPr/>
          </p:nvPicPr>
          <p:blipFill rotWithShape="1">
            <a:blip r:embed="rId9" cstate="print">
              <a:extLst>
                <a:ext uri="{28A0092B-C50C-407E-A947-70E740481C1C}">
                  <a14:useLocalDpi xmlns:a14="http://schemas.microsoft.com/office/drawing/2010/main" val="0"/>
                </a:ext>
              </a:extLst>
            </a:blip>
            <a:srcRect r="307"/>
            <a:stretch/>
          </p:blipFill>
          <p:spPr>
            <a:xfrm>
              <a:off x="5355500" y="5508436"/>
              <a:ext cx="6205130" cy="400217"/>
            </a:xfrm>
            <a:prstGeom prst="rect">
              <a:avLst/>
            </a:prstGeom>
          </p:spPr>
        </p:pic>
      </p:grpSp>
      <p:sp>
        <p:nvSpPr>
          <p:cNvPr id="14" name="Textfeld 39"/>
          <p:cNvSpPr txBox="1"/>
          <p:nvPr/>
        </p:nvSpPr>
        <p:spPr>
          <a:xfrm>
            <a:off x="317728" y="1224018"/>
            <a:ext cx="8473447" cy="461665"/>
          </a:xfrm>
          <a:prstGeom prst="rect">
            <a:avLst/>
          </a:prstGeom>
          <a:noFill/>
        </p:spPr>
        <p:txBody>
          <a:bodyPr wrap="square" rtlCol="0">
            <a:spAutoFit/>
          </a:bodyPr>
          <a:lstStyle/>
          <a:p>
            <a:pPr algn="just"/>
            <a:r>
              <a:rPr lang="en-US" sz="2400" dirty="0">
                <a:latin typeface="+mn-lt"/>
              </a:rPr>
              <a:t>Five damping schemes are compared in the following slides</a:t>
            </a:r>
          </a:p>
        </p:txBody>
      </p:sp>
      <p:cxnSp>
        <p:nvCxnSpPr>
          <p:cNvPr id="15" name="Straight Arrow Connector 14"/>
          <p:cNvCxnSpPr/>
          <p:nvPr/>
        </p:nvCxnSpPr>
        <p:spPr>
          <a:xfrm flipV="1">
            <a:off x="3920430" y="5392136"/>
            <a:ext cx="493776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62212" y="5380727"/>
            <a:ext cx="708848" cy="400110"/>
          </a:xfrm>
          <a:prstGeom prst="rect">
            <a:avLst/>
          </a:prstGeom>
          <a:noFill/>
        </p:spPr>
        <p:txBody>
          <a:bodyPr wrap="none" rtlCol="0">
            <a:spAutoFit/>
          </a:bodyPr>
          <a:lstStyle/>
          <a:p>
            <a:r>
              <a:rPr lang="en-US" sz="2000" dirty="0">
                <a:latin typeface="+mn-lt"/>
              </a:rPr>
              <a:t>7.7 m</a:t>
            </a:r>
          </a:p>
        </p:txBody>
      </p:sp>
    </p:spTree>
    <p:extLst>
      <p:ext uri="{BB962C8B-B14F-4D97-AF65-F5344CB8AC3E}">
        <p14:creationId xmlns:p14="http://schemas.microsoft.com/office/powerpoint/2010/main" val="3393317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81" y="2469739"/>
            <a:ext cx="7462693" cy="4124489"/>
          </a:xfrm>
          <a:prstGeom prst="rect">
            <a:avLst/>
          </a:prstGeom>
        </p:spPr>
      </p:pic>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D3F8ED31-8225-4FBB-8DDC-D00171BE4AFB}"/>
                  </a:ext>
                </a:extLst>
              </p:cNvPr>
              <p:cNvSpPr>
                <a:spLocks noGrp="1"/>
              </p:cNvSpPr>
              <p:nvPr>
                <p:ph type="title"/>
              </p:nvPr>
            </p:nvSpPr>
            <p:spPr>
              <a:xfrm>
                <a:off x="628650" y="365126"/>
                <a:ext cx="7886700" cy="748797"/>
              </a:xfrm>
            </p:spPr>
            <p:txBody>
              <a:bodyPr vert="horz" lIns="91440" tIns="45720" rIns="91440" bIns="45720" rtlCol="0" anchor="ctr">
                <a:noAutofit/>
              </a:bodyPr>
              <a:lstStyle/>
              <a:p>
                <a14:m>
                  <m:oMath xmlns:m="http://schemas.openxmlformats.org/officeDocument/2006/math">
                    <m:sSub>
                      <m:sSubPr>
                        <m:ctrlPr>
                          <a:rPr lang="en-GB" sz="36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bPr>
                      <m:e>
                        <m:r>
                          <a:rPr lang="en-GB" sz="360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𝑄</m:t>
                        </m:r>
                      </m:e>
                      <m:sub>
                        <m:r>
                          <m:rPr>
                            <m:sty m:val="p"/>
                          </m:rPr>
                          <a:rPr lang="en-GB" sz="3600" i="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ext</m:t>
                        </m:r>
                      </m:sub>
                    </m:sSub>
                  </m:oMath>
                </a14:m>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for 4-Cavity Module</a:t>
                </a:r>
              </a:p>
            </p:txBody>
          </p:sp>
        </mc:Choice>
        <mc:Fallback xmlns="">
          <p:sp>
            <p:nvSpPr>
              <p:cNvPr id="7" name="Title 6">
                <a:extLst>
                  <a:ext uri="{FF2B5EF4-FFF2-40B4-BE49-F238E27FC236}">
                    <a16:creationId xmlns="" xmlns:a16="http://schemas.microsoft.com/office/drawing/2014/main" xmlns:a14="http://schemas.microsoft.com/office/drawing/2010/main" id="{D3F8ED31-8225-4FBB-8DDC-D00171BE4AFB}"/>
                  </a:ext>
                </a:extLst>
              </p:cNvPr>
              <p:cNvSpPr>
                <a:spLocks noGrp="1" noRot="1" noChangeAspect="1" noMove="1" noResize="1" noEditPoints="1" noAdjustHandles="1" noChangeArrowheads="1" noChangeShapeType="1" noTextEdit="1"/>
              </p:cNvSpPr>
              <p:nvPr>
                <p:ph type="title"/>
              </p:nvPr>
            </p:nvSpPr>
            <p:spPr>
              <a:xfrm>
                <a:off x="628650" y="365126"/>
                <a:ext cx="7886700" cy="748797"/>
              </a:xfrm>
              <a:blipFill rotWithShape="0">
                <a:blip r:embed="rId5"/>
                <a:stretch>
                  <a:fillRect t="-13008" b="-22764"/>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13</a:t>
            </a:fld>
            <a:endParaRPr lang="de-DE" altLang="de-DE"/>
          </a:p>
        </p:txBody>
      </p:sp>
      <p:sp>
        <p:nvSpPr>
          <p:cNvPr id="40" name="Textfeld 39"/>
          <p:cNvSpPr txBox="1"/>
          <p:nvPr/>
        </p:nvSpPr>
        <p:spPr>
          <a:xfrm>
            <a:off x="351566" y="1235793"/>
            <a:ext cx="8196094" cy="1323439"/>
          </a:xfrm>
          <a:prstGeom prst="rect">
            <a:avLst/>
          </a:prstGeom>
          <a:noFill/>
        </p:spPr>
        <p:txBody>
          <a:bodyPr wrap="square" rtlCol="0">
            <a:spAutoFit/>
          </a:bodyPr>
          <a:lstStyle/>
          <a:p>
            <a:pPr marL="214313" indent="-214313" algn="just">
              <a:buFont typeface="Arial" panose="020B0604020202020204" pitchFamily="34" charset="0"/>
              <a:buChar char="•"/>
            </a:pPr>
            <a:r>
              <a:rPr lang="en-US" sz="2000" dirty="0"/>
              <a:t>Above the waveguide’s cutoff frequency the damping of monopole, dipole and quadrupole bands is improved by adding a WG</a:t>
            </a:r>
          </a:p>
          <a:p>
            <a:pPr marL="214313" indent="-214313" algn="just">
              <a:buFont typeface="Arial" panose="020B0604020202020204" pitchFamily="34" charset="0"/>
              <a:buChar char="•"/>
            </a:pPr>
            <a:r>
              <a:rPr lang="en-US" sz="2000" dirty="0" err="1"/>
              <a:t>Octopole</a:t>
            </a:r>
            <a:r>
              <a:rPr lang="en-US" sz="2000" dirty="0"/>
              <a:t> and </a:t>
            </a:r>
            <a:r>
              <a:rPr lang="en-US" sz="2000" dirty="0" err="1"/>
              <a:t>decapole</a:t>
            </a:r>
            <a:r>
              <a:rPr lang="en-US" sz="2000" dirty="0"/>
              <a:t> modes are trapped, thus using a different coupler does not influence their damping</a:t>
            </a:r>
          </a:p>
        </p:txBody>
      </p:sp>
    </p:spTree>
    <p:extLst>
      <p:ext uri="{BB962C8B-B14F-4D97-AF65-F5344CB8AC3E}">
        <p14:creationId xmlns:p14="http://schemas.microsoft.com/office/powerpoint/2010/main" val="385876665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386" y="1305607"/>
            <a:ext cx="2970945" cy="1645920"/>
          </a:xfrm>
          <a:prstGeom prst="rect">
            <a:avLst/>
          </a:prstGeom>
        </p:spPr>
      </p:pic>
      <p:sp>
        <p:nvSpPr>
          <p:cNvPr id="29" name="Inhaltsplatzhalter 2"/>
          <p:cNvSpPr>
            <a:spLocks noGrp="1"/>
          </p:cNvSpPr>
          <p:nvPr>
            <p:ph idx="1"/>
          </p:nvPr>
        </p:nvSpPr>
        <p:spPr>
          <a:xfrm>
            <a:off x="6469189" y="1170430"/>
            <a:ext cx="2214245" cy="207592"/>
          </a:xfrm>
        </p:spPr>
        <p:txBody>
          <a:bodyPr>
            <a:noAutofit/>
          </a:bodyPr>
          <a:lstStyle/>
          <a:p>
            <a:pPr marL="0" indent="0" algn="ctr">
              <a:buNone/>
            </a:pPr>
            <a:r>
              <a:rPr lang="en-US" sz="1050" dirty="0"/>
              <a:t>One cavity (wake length 1000m)</a:t>
            </a:r>
          </a:p>
        </p:txBody>
      </p:sp>
      <p:sp>
        <p:nvSpPr>
          <p:cNvPr id="2" name="Title 1"/>
          <p:cNvSpPr>
            <a:spLocks noGrp="1"/>
          </p:cNvSpPr>
          <p:nvPr>
            <p:ph type="title"/>
          </p:nvPr>
        </p:nvSpPr>
        <p:spPr>
          <a:xfrm>
            <a:off x="628650" y="287933"/>
            <a:ext cx="7740704" cy="509588"/>
          </a:xfrm>
        </p:spPr>
        <p:txBody>
          <a:bodyPr vert="horz" lIns="91440" tIns="45720" rIns="91440" bIns="45720" rtlCol="0" anchor="ctr">
            <a:noAutofit/>
          </a:bodyPr>
          <a:lstStyle/>
          <a:p>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Impedance of the five-cell cavities</a:t>
            </a:r>
          </a:p>
        </p:txBody>
      </p:sp>
      <p:sp>
        <p:nvSpPr>
          <p:cNvPr id="6" name="Slide Number Placeholder 5"/>
          <p:cNvSpPr>
            <a:spLocks noGrp="1"/>
          </p:cNvSpPr>
          <p:nvPr>
            <p:ph type="sldNum" sz="quarter" idx="12"/>
          </p:nvPr>
        </p:nvSpPr>
        <p:spPr/>
        <p:txBody>
          <a:bodyPr/>
          <a:lstStyle/>
          <a:p>
            <a:pPr>
              <a:defRPr/>
            </a:pPr>
            <a:fld id="{51BFAF71-3E7D-4660-B669-990E4ED1AF8B}" type="slidenum">
              <a:rPr lang="de-DE" altLang="de-DE" smtClean="0"/>
              <a:pPr>
                <a:defRPr/>
              </a:pPr>
              <a:t>14</a:t>
            </a:fld>
            <a:endParaRPr lang="de-DE" altLang="de-DE"/>
          </a:p>
        </p:txBody>
      </p:sp>
      <p:grpSp>
        <p:nvGrpSpPr>
          <p:cNvPr id="10" name="Group 9"/>
          <p:cNvGrpSpPr/>
          <p:nvPr/>
        </p:nvGrpSpPr>
        <p:grpSpPr>
          <a:xfrm>
            <a:off x="4775206" y="3540204"/>
            <a:ext cx="4103315" cy="2816147"/>
            <a:chOff x="6341538" y="2537171"/>
            <a:chExt cx="5471087" cy="3540835"/>
          </a:xfrm>
        </p:grpSpPr>
        <p:pic>
          <p:nvPicPr>
            <p:cNvPr id="13" name="Picture 12"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l="4975" r="7339"/>
            <a:stretch/>
          </p:blipFill>
          <p:spPr>
            <a:xfrm>
              <a:off x="6341538" y="2628890"/>
              <a:ext cx="5471087" cy="3449116"/>
            </a:xfrm>
            <a:prstGeom prst="rect">
              <a:avLst/>
            </a:prstGeom>
          </p:spPr>
        </p:pic>
        <p:sp>
          <p:nvSpPr>
            <p:cNvPr id="39" name="Inhaltsplatzhalter 2"/>
            <p:cNvSpPr txBox="1">
              <a:spLocks/>
            </p:cNvSpPr>
            <p:nvPr/>
          </p:nvSpPr>
          <p:spPr>
            <a:xfrm>
              <a:off x="6834018" y="2537171"/>
              <a:ext cx="4752527" cy="33729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US" sz="1100" dirty="0"/>
                <a:t>Four-cavity module (from SSC method)</a:t>
              </a:r>
            </a:p>
            <a:p>
              <a:pPr marL="0" indent="0" algn="ctr" fontAlgn="auto">
                <a:spcAft>
                  <a:spcPts val="0"/>
                </a:spcAft>
                <a:buNone/>
              </a:pPr>
              <a:endParaRPr lang="en-US" sz="1100" dirty="0"/>
            </a:p>
          </p:txBody>
        </p:sp>
      </p:grpSp>
      <mc:AlternateContent xmlns:mc="http://schemas.openxmlformats.org/markup-compatibility/2006" xmlns:a14="http://schemas.microsoft.com/office/drawing/2010/main">
        <mc:Choice Requires="a14">
          <p:sp>
            <p:nvSpPr>
              <p:cNvPr id="17" name="Inhaltsplatzhalter 2"/>
              <p:cNvSpPr txBox="1">
                <a:spLocks/>
              </p:cNvSpPr>
              <p:nvPr/>
            </p:nvSpPr>
            <p:spPr>
              <a:xfrm>
                <a:off x="371128" y="1063661"/>
                <a:ext cx="5706258" cy="2384389"/>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Aft>
                    <a:spcPts val="0"/>
                  </a:spcAft>
                </a:pPr>
                <a:r>
                  <a:rPr lang="en-US" sz="2400" dirty="0"/>
                  <a:t>The longitudinal and transverse impedance stays below the </a:t>
                </a:r>
                <a14:m>
                  <m:oMath xmlns:m="http://schemas.openxmlformats.org/officeDocument/2006/math">
                    <m:r>
                      <m:rPr>
                        <m:sty m:val="p"/>
                      </m:rPr>
                      <a:rPr lang="en-US" altLang="de-DE" sz="2400" dirty="0">
                        <a:latin typeface="Cambria Math" panose="02040503050406030204" pitchFamily="18" charset="0"/>
                      </a:rPr>
                      <m:t>t</m:t>
                    </m:r>
                    <m:acc>
                      <m:accPr>
                        <m:chr m:val="̅"/>
                        <m:ctrlPr>
                          <a:rPr lang="en-US" altLang="de-DE" sz="2400" i="1" dirty="0">
                            <a:latin typeface="Cambria Math" panose="02040503050406030204" pitchFamily="18" charset="0"/>
                          </a:rPr>
                        </m:ctrlPr>
                      </m:accPr>
                      <m:e>
                        <m:r>
                          <m:rPr>
                            <m:sty m:val="p"/>
                          </m:rPr>
                          <a:rPr lang="en-US" altLang="de-DE" sz="2400" dirty="0">
                            <a:latin typeface="Cambria Math" panose="02040503050406030204" pitchFamily="18" charset="0"/>
                          </a:rPr>
                          <m:t>t</m:t>
                        </m:r>
                      </m:e>
                    </m:acc>
                  </m:oMath>
                </a14:m>
                <a:r>
                  <a:rPr lang="en-US" sz="2400" dirty="0"/>
                  <a:t> threshold for all studied damping schemes</a:t>
                </a:r>
              </a:p>
              <a:p>
                <a:pPr algn="just" fontAlgn="auto">
                  <a:spcAft>
                    <a:spcPts val="0"/>
                  </a:spcAft>
                </a:pPr>
                <a:r>
                  <a:rPr lang="en-US" sz="2400" dirty="0"/>
                  <a:t>Coaxial couplers perform better than waveguide couplers in damping the first dipole band</a:t>
                </a:r>
                <a:endParaRPr lang="de-DE" sz="2400" dirty="0"/>
              </a:p>
              <a:p>
                <a:pPr algn="just" fontAlgn="auto">
                  <a:spcAft>
                    <a:spcPts val="0"/>
                  </a:spcAft>
                </a:pPr>
                <a:endParaRPr lang="de-DE" sz="2400" dirty="0"/>
              </a:p>
              <a:p>
                <a:pPr algn="just" fontAlgn="auto">
                  <a:spcAft>
                    <a:spcPts val="0"/>
                  </a:spcAft>
                </a:pPr>
                <a:endParaRPr lang="de-DE" sz="2400" dirty="0"/>
              </a:p>
              <a:p>
                <a:pPr algn="just" fontAlgn="auto">
                  <a:spcAft>
                    <a:spcPts val="0"/>
                  </a:spcAft>
                </a:pPr>
                <a:endParaRPr lang="de-DE" sz="2400" dirty="0"/>
              </a:p>
            </p:txBody>
          </p:sp>
        </mc:Choice>
        <mc:Fallback xmlns="">
          <p:sp>
            <p:nvSpPr>
              <p:cNvPr id="17" name="Inhaltsplatzhalter 2"/>
              <p:cNvSpPr txBox="1">
                <a:spLocks noRot="1" noChangeAspect="1" noMove="1" noResize="1" noEditPoints="1" noAdjustHandles="1" noChangeArrowheads="1" noChangeShapeType="1" noTextEdit="1"/>
              </p:cNvSpPr>
              <p:nvPr/>
            </p:nvSpPr>
            <p:spPr>
              <a:xfrm>
                <a:off x="371128" y="1063661"/>
                <a:ext cx="5706258" cy="2384389"/>
              </a:xfrm>
              <a:prstGeom prst="rect">
                <a:avLst/>
              </a:prstGeom>
              <a:blipFill rotWithShape="0">
                <a:blip r:embed="rId5"/>
                <a:stretch>
                  <a:fillRect l="-1816" t="-2296" r="-2137" b="-4337"/>
                </a:stretch>
              </a:blipFill>
            </p:spPr>
            <p:txBody>
              <a:bodyPr/>
              <a:lstStyle/>
              <a:p>
                <a:r>
                  <a:rPr lang="en-US">
                    <a:noFill/>
                  </a:rPr>
                  <a:t> </a:t>
                </a:r>
              </a:p>
            </p:txBody>
          </p:sp>
        </mc:Fallback>
      </mc:AlternateContent>
      <p:grpSp>
        <p:nvGrpSpPr>
          <p:cNvPr id="9" name="Group 8"/>
          <p:cNvGrpSpPr/>
          <p:nvPr/>
        </p:nvGrpSpPr>
        <p:grpSpPr>
          <a:xfrm>
            <a:off x="450590" y="3545424"/>
            <a:ext cx="4287144" cy="2808313"/>
            <a:chOff x="803411" y="2729494"/>
            <a:chExt cx="5639344" cy="3689224"/>
          </a:xfrm>
        </p:grpSpPr>
        <p:pic>
          <p:nvPicPr>
            <p:cNvPr id="8" name="Picture 7" descr="Screen Clipping"/>
            <p:cNvPicPr>
              <a:picLocks noChangeAspect="1"/>
            </p:cNvPicPr>
            <p:nvPr/>
          </p:nvPicPr>
          <p:blipFill rotWithShape="1">
            <a:blip r:embed="rId6" cstate="print">
              <a:extLst>
                <a:ext uri="{28A0092B-C50C-407E-A947-70E740481C1C}">
                  <a14:useLocalDpi xmlns:a14="http://schemas.microsoft.com/office/drawing/2010/main" val="0"/>
                </a:ext>
              </a:extLst>
            </a:blip>
            <a:srcRect l="5581" r="7914"/>
            <a:stretch/>
          </p:blipFill>
          <p:spPr>
            <a:xfrm>
              <a:off x="803411" y="2815032"/>
              <a:ext cx="5639344" cy="3603686"/>
            </a:xfrm>
            <a:prstGeom prst="rect">
              <a:avLst/>
            </a:prstGeom>
          </p:spPr>
        </p:pic>
        <p:sp>
          <p:nvSpPr>
            <p:cNvPr id="18" name="Inhaltsplatzhalter 2"/>
            <p:cNvSpPr txBox="1">
              <a:spLocks/>
            </p:cNvSpPr>
            <p:nvPr/>
          </p:nvSpPr>
          <p:spPr>
            <a:xfrm>
              <a:off x="1271465" y="2729494"/>
              <a:ext cx="4752528" cy="33729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US" sz="1100" dirty="0"/>
                <a:t>Four-cavity module (from SSC method)</a:t>
              </a:r>
            </a:p>
            <a:p>
              <a:pPr marL="0" indent="0" algn="ctr" fontAlgn="auto">
                <a:spcAft>
                  <a:spcPts val="0"/>
                </a:spcAft>
                <a:buNone/>
              </a:pPr>
              <a:endParaRPr lang="en-US" sz="1100" dirty="0"/>
            </a:p>
          </p:txBody>
        </p:sp>
      </p:grpSp>
      <p:sp>
        <p:nvSpPr>
          <p:cNvPr id="11" name="Rectangle 10"/>
          <p:cNvSpPr/>
          <p:nvPr/>
        </p:nvSpPr>
        <p:spPr>
          <a:xfrm>
            <a:off x="2727846" y="4633057"/>
            <a:ext cx="220121" cy="655863"/>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Inhaltsplatzhalter 2"/>
          <p:cNvSpPr txBox="1">
            <a:spLocks/>
          </p:cNvSpPr>
          <p:nvPr/>
        </p:nvSpPr>
        <p:spPr>
          <a:xfrm>
            <a:off x="2315979" y="4276900"/>
            <a:ext cx="1043850" cy="356158"/>
          </a:xfrm>
          <a:prstGeom prst="rect">
            <a:avLst/>
          </a:prstGeom>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de-DE" sz="900" i="1" u="sng" dirty="0"/>
              <a:t>Modes trapped in the beam-pipe</a:t>
            </a:r>
          </a:p>
          <a:p>
            <a:pPr marL="0" indent="0" algn="ctr" fontAlgn="auto">
              <a:spcAft>
                <a:spcPts val="0"/>
              </a:spcAft>
              <a:buNone/>
            </a:pPr>
            <a:endParaRPr lang="de-DE" sz="900" i="1" u="sng" dirty="0"/>
          </a:p>
        </p:txBody>
      </p:sp>
    </p:spTree>
    <p:extLst>
      <p:ext uri="{BB962C8B-B14F-4D97-AF65-F5344CB8AC3E}">
        <p14:creationId xmlns:p14="http://schemas.microsoft.com/office/powerpoint/2010/main" val="1129403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9" name="Table 18"/>
              <p:cNvGraphicFramePr>
                <a:graphicFrameLocks noGrp="1"/>
              </p:cNvGraphicFramePr>
              <p:nvPr>
                <p:extLst>
                  <p:ext uri="{D42A27DB-BD31-4B8C-83A1-F6EECF244321}">
                    <p14:modId xmlns:p14="http://schemas.microsoft.com/office/powerpoint/2010/main" val="1022202074"/>
                  </p:ext>
                </p:extLst>
              </p:nvPr>
            </p:nvGraphicFramePr>
            <p:xfrm>
              <a:off x="389551" y="5193443"/>
              <a:ext cx="3325495" cy="1162908"/>
            </p:xfrm>
            <a:graphic>
              <a:graphicData uri="http://schemas.openxmlformats.org/drawingml/2006/table">
                <a:tbl>
                  <a:tblPr firstRow="1" firstCol="1" bandRow="1">
                    <a:tableStyleId>{9D7B26C5-4107-4FEC-AEDC-1716B250A1EF}</a:tableStyleId>
                  </a:tblPr>
                  <a:tblGrid>
                    <a:gridCol w="899541">
                      <a:extLst>
                        <a:ext uri="{9D8B030D-6E8A-4147-A177-3AD203B41FA5}">
                          <a16:colId xmlns:a16="http://schemas.microsoft.com/office/drawing/2014/main" val="20000"/>
                        </a:ext>
                      </a:extLst>
                    </a:gridCol>
                    <a:gridCol w="375920">
                      <a:extLst>
                        <a:ext uri="{9D8B030D-6E8A-4147-A177-3AD203B41FA5}">
                          <a16:colId xmlns:a16="http://schemas.microsoft.com/office/drawing/2014/main" val="20001"/>
                        </a:ext>
                      </a:extLst>
                    </a:gridCol>
                    <a:gridCol w="479108">
                      <a:extLst>
                        <a:ext uri="{9D8B030D-6E8A-4147-A177-3AD203B41FA5}">
                          <a16:colId xmlns:a16="http://schemas.microsoft.com/office/drawing/2014/main" val="20002"/>
                        </a:ext>
                      </a:extLst>
                    </a:gridCol>
                    <a:gridCol w="456882">
                      <a:extLst>
                        <a:ext uri="{9D8B030D-6E8A-4147-A177-3AD203B41FA5}">
                          <a16:colId xmlns:a16="http://schemas.microsoft.com/office/drawing/2014/main" val="20003"/>
                        </a:ext>
                      </a:extLst>
                    </a:gridCol>
                    <a:gridCol w="472758">
                      <a:extLst>
                        <a:ext uri="{9D8B030D-6E8A-4147-A177-3AD203B41FA5}">
                          <a16:colId xmlns:a16="http://schemas.microsoft.com/office/drawing/2014/main" val="20004"/>
                        </a:ext>
                      </a:extLst>
                    </a:gridCol>
                    <a:gridCol w="641286">
                      <a:extLst>
                        <a:ext uri="{9D8B030D-6E8A-4147-A177-3AD203B41FA5}">
                          <a16:colId xmlns:a16="http://schemas.microsoft.com/office/drawing/2014/main" val="20005"/>
                        </a:ext>
                      </a:extLst>
                    </a:gridCol>
                  </a:tblGrid>
                  <a:tr h="163449">
                    <a:tc gridSpan="6">
                      <a:txBody>
                        <a:bodyPr/>
                        <a:lstStyle/>
                        <a:p>
                          <a:pPr marL="0" marR="0" algn="ctr">
                            <a:lnSpc>
                              <a:spcPct val="130000"/>
                            </a:lnSpc>
                            <a:spcBef>
                              <a:spcPts val="600"/>
                            </a:spcBef>
                            <a:spcAft>
                              <a:spcPts val="0"/>
                            </a:spcAft>
                          </a:pPr>
                          <a:r>
                            <a:rPr lang="en-US" sz="800" b="0" dirty="0">
                              <a:effectLst/>
                              <a:latin typeface="Verdana" panose="020B0604030504040204" pitchFamily="34" charset="0"/>
                              <a:ea typeface="Times New Roman" panose="02020603050405020304" pitchFamily="18" charset="0"/>
                              <a:cs typeface="Times New Roman" panose="02020603050405020304" pitchFamily="18" charset="0"/>
                            </a:rPr>
                            <a:t>HOM power of the bare </a:t>
                          </a:r>
                          <a:r>
                            <a:rPr lang="en-US" sz="800" b="0" baseline="0" dirty="0">
                              <a:effectLst/>
                              <a:latin typeface="Verdana" panose="020B0604030504040204" pitchFamily="34" charset="0"/>
                              <a:ea typeface="Times New Roman" panose="02020603050405020304" pitchFamily="18" charset="0"/>
                              <a:cs typeface="Times New Roman" panose="02020603050405020304" pitchFamily="18" charset="0"/>
                            </a:rPr>
                            <a:t>cavities</a:t>
                          </a:r>
                          <a:r>
                            <a:rPr lang="en-US" sz="800" b="0" dirty="0">
                              <a:effectLst/>
                              <a:latin typeface="Verdana" panose="020B0604030504040204" pitchFamily="34" charset="0"/>
                              <a:ea typeface="Times New Roman" panose="02020603050405020304" pitchFamily="18" charset="0"/>
                              <a:cs typeface="Times New Roman" panose="02020603050405020304" pitchFamily="18" charset="0"/>
                            </a:rPr>
                            <a:t> approximated from loss factor</a:t>
                          </a:r>
                        </a:p>
                      </a:txBody>
                      <a:tcPr marL="51435" marR="51435" marT="0" marB="0">
                        <a:lnT w="12700" cap="flat" cmpd="sng" algn="ctr">
                          <a:noFill/>
                          <a:prstDash val="solid"/>
                          <a:round/>
                          <a:headEnd type="none" w="med" len="med"/>
                          <a:tailEnd type="none" w="med" len="med"/>
                        </a:lnT>
                      </a:tcPr>
                    </a:tc>
                    <a:tc hMerge="1">
                      <a:txBody>
                        <a:bodyPr/>
                        <a:lstStyle/>
                        <a:p>
                          <a:pPr marL="0" marR="0" algn="ctr">
                            <a:lnSpc>
                              <a:spcPct val="130000"/>
                            </a:lnSpc>
                            <a:spcBef>
                              <a:spcPts val="600"/>
                            </a:spcBef>
                            <a:spcAft>
                              <a:spcPts val="0"/>
                            </a:spcAft>
                          </a:pP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30000"/>
                            </a:lnSpc>
                            <a:spcBef>
                              <a:spcPts val="600"/>
                            </a:spcBef>
                            <a:spcAft>
                              <a:spcPts val="0"/>
                            </a:spcAft>
                          </a:pP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30000"/>
                            </a:lnSpc>
                            <a:spcBef>
                              <a:spcPts val="600"/>
                            </a:spcBef>
                            <a:spcAft>
                              <a:spcPts val="0"/>
                            </a:spcAft>
                          </a:pP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30000"/>
                            </a:lnSpc>
                            <a:spcBef>
                              <a:spcPts val="600"/>
                            </a:spcBef>
                            <a:spcAft>
                              <a:spcPts val="0"/>
                            </a:spcAft>
                          </a:pP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30000"/>
                            </a:lnSpc>
                            <a:spcBef>
                              <a:spcPts val="600"/>
                            </a:spcBef>
                            <a:spcAft>
                              <a:spcPts val="0"/>
                            </a:spcAft>
                          </a:pP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26898">
                    <a:tc>
                      <a:txBody>
                        <a:bodyPr/>
                        <a:lstStyle/>
                        <a:p>
                          <a:pPr marL="0" marR="0" algn="ctr">
                            <a:lnSpc>
                              <a:spcPct val="130000"/>
                            </a:lnSpc>
                            <a:spcBef>
                              <a:spcPts val="600"/>
                            </a:spcBef>
                            <a:spcAft>
                              <a:spcPts val="0"/>
                            </a:spcAft>
                          </a:pPr>
                          <a:r>
                            <a:rPr lang="en-US" sz="800" b="1" dirty="0">
                              <a:effectLst/>
                            </a:rPr>
                            <a:t> </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1</a:t>
                          </a:r>
                          <a:br>
                            <a:rPr lang="en-US" sz="800" b="1" dirty="0">
                              <a:effectLst/>
                            </a:rPr>
                          </a:br>
                          <a:r>
                            <a:rPr lang="en-US" sz="800" b="1" dirty="0">
                              <a:effectLst/>
                            </a:rPr>
                            <a:t> cavity</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2</a:t>
                          </a:r>
                          <a:br>
                            <a:rPr lang="en-US" sz="800" b="1" dirty="0">
                              <a:effectLst/>
                            </a:rPr>
                          </a:br>
                          <a:r>
                            <a:rPr lang="en-US" sz="800" b="1" dirty="0">
                              <a:effectLst/>
                            </a:rPr>
                            <a:t> cavities</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3 </a:t>
                          </a:r>
                          <a:br>
                            <a:rPr lang="en-US" sz="800" b="1" dirty="0">
                              <a:effectLst/>
                            </a:rPr>
                          </a:br>
                          <a:r>
                            <a:rPr lang="en-US" sz="800" b="1" dirty="0">
                              <a:effectLst/>
                            </a:rPr>
                            <a:t>cavities</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4 </a:t>
                          </a:r>
                          <a:br>
                            <a:rPr lang="en-US" sz="800" b="1" dirty="0">
                              <a:effectLst/>
                            </a:rPr>
                          </a:br>
                          <a:r>
                            <a:rPr lang="en-US" sz="800" b="1" dirty="0">
                              <a:effectLst/>
                            </a:rPr>
                            <a:t>cavities</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5</a:t>
                          </a:r>
                          <a:br>
                            <a:rPr lang="en-US" sz="800" b="1" dirty="0">
                              <a:effectLst/>
                            </a:rPr>
                          </a:br>
                          <a:r>
                            <a:rPr lang="en-US" sz="800" b="1" dirty="0">
                              <a:effectLst/>
                            </a:rPr>
                            <a:t> cavities</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1519">
                    <a:tc>
                      <a:txBody>
                        <a:bodyPr/>
                        <a:lstStyle/>
                        <a:p>
                          <a:pPr marL="0" marR="0" algn="ctr">
                            <a:lnSpc>
                              <a:spcPct val="130000"/>
                            </a:lnSpc>
                            <a:spcBef>
                              <a:spcPts val="600"/>
                            </a:spcBef>
                            <a:spcAft>
                              <a:spcPts val="0"/>
                            </a:spcAft>
                          </a:pPr>
                          <a14:m>
                            <m:oMath xmlns:m="http://schemas.openxmlformats.org/officeDocument/2006/math">
                              <m:sSub>
                                <m:sSubPr>
                                  <m:ctrlPr>
                                    <a:rPr lang="en-US" sz="800" b="1" i="1" smtClean="0">
                                      <a:effectLst/>
                                      <a:latin typeface="Cambria Math" panose="02040503050406030204" pitchFamily="18" charset="0"/>
                                    </a:rPr>
                                  </m:ctrlPr>
                                </m:sSubPr>
                                <m:e>
                                  <m:r>
                                    <a:rPr lang="en-US" sz="800" b="1" i="1">
                                      <a:effectLst/>
                                      <a:latin typeface="Cambria Math" panose="02040503050406030204" pitchFamily="18" charset="0"/>
                                    </a:rPr>
                                    <m:t>𝒌</m:t>
                                  </m:r>
                                </m:e>
                                <m:sub>
                                  <m:r>
                                    <m:rPr>
                                      <m:lit/>
                                    </m:rPr>
                                    <a:rPr lang="en-US" sz="800" b="1">
                                      <a:effectLst/>
                                      <a:latin typeface="Cambria Math" panose="02040503050406030204" pitchFamily="18" charset="0"/>
                                    </a:rPr>
                                    <m:t>||</m:t>
                                  </m:r>
                                </m:sub>
                              </m:sSub>
                              <m:r>
                                <a:rPr lang="en-US" sz="800" b="1" i="1" smtClean="0">
                                  <a:effectLst/>
                                  <a:latin typeface="Cambria Math" panose="02040503050406030204" pitchFamily="18" charset="0"/>
                                </a:rPr>
                                <m:t> </m:t>
                              </m:r>
                            </m:oMath>
                          </a14:m>
                          <a:r>
                            <a:rPr lang="en-US" sz="800" b="1" dirty="0">
                              <a:effectLst/>
                            </a:rPr>
                            <a:t>[V/</a:t>
                          </a:r>
                          <a:r>
                            <a:rPr lang="en-US" sz="800" b="1" dirty="0" err="1">
                              <a:effectLst/>
                            </a:rPr>
                            <a:t>pC</a:t>
                          </a:r>
                          <a:r>
                            <a:rPr lang="en-US" sz="800" b="1" dirty="0">
                              <a:effectLst/>
                            </a:rPr>
                            <a:t>] </a:t>
                          </a:r>
                          <a:br>
                            <a:rPr lang="en-US" sz="800" b="1" dirty="0">
                              <a:effectLst/>
                            </a:rPr>
                          </a:br>
                          <a14:m>
                            <m:oMath xmlns:m="http://schemas.openxmlformats.org/officeDocument/2006/math">
                              <m:r>
                                <a:rPr lang="en-US" sz="800" b="1" smtClean="0">
                                  <a:effectLst/>
                                  <a:latin typeface="Cambria Math" panose="02040503050406030204" pitchFamily="18" charset="0"/>
                                </a:rPr>
                                <m:t>(</m:t>
                              </m:r>
                              <m:sSub>
                                <m:sSubPr>
                                  <m:ctrlPr>
                                    <a:rPr lang="en-US" sz="800" b="1" i="1">
                                      <a:effectLst/>
                                      <a:latin typeface="Cambria Math" panose="02040503050406030204" pitchFamily="18" charset="0"/>
                                    </a:rPr>
                                  </m:ctrlPr>
                                </m:sSubPr>
                                <m:e>
                                  <m:r>
                                    <a:rPr lang="en-US" sz="800" b="1" i="1">
                                      <a:effectLst/>
                                      <a:latin typeface="Cambria Math" panose="02040503050406030204" pitchFamily="18" charset="0"/>
                                    </a:rPr>
                                    <m:t>𝝈</m:t>
                                  </m:r>
                                </m:e>
                                <m:sub>
                                  <m:r>
                                    <a:rPr lang="en-US" sz="800" b="1" i="1">
                                      <a:effectLst/>
                                      <a:latin typeface="Cambria Math" panose="02040503050406030204" pitchFamily="18" charset="0"/>
                                    </a:rPr>
                                    <m:t>𝒛</m:t>
                                  </m:r>
                                </m:sub>
                              </m:sSub>
                              <m:r>
                                <a:rPr lang="en-US" sz="800" b="1">
                                  <a:effectLst/>
                                  <a:latin typeface="Cambria Math" panose="02040503050406030204" pitchFamily="18" charset="0"/>
                                </a:rPr>
                                <m:t>=</m:t>
                              </m:r>
                              <m:r>
                                <a:rPr lang="en-US" sz="800" b="1" i="1">
                                  <a:effectLst/>
                                  <a:latin typeface="Cambria Math" panose="02040503050406030204" pitchFamily="18" charset="0"/>
                                </a:rPr>
                                <m:t>𝟐</m:t>
                              </m:r>
                              <m:r>
                                <a:rPr lang="en-US" sz="800" b="1">
                                  <a:effectLst/>
                                  <a:latin typeface="Cambria Math" panose="02040503050406030204" pitchFamily="18" charset="0"/>
                                </a:rPr>
                                <m:t>.</m:t>
                              </m:r>
                              <m:r>
                                <a:rPr lang="en-US" sz="800" b="1" i="1">
                                  <a:effectLst/>
                                  <a:latin typeface="Cambria Math" panose="02040503050406030204" pitchFamily="18" charset="0"/>
                                </a:rPr>
                                <m:t>𝟓</m:t>
                              </m:r>
                              <m:r>
                                <a:rPr lang="de-DE" sz="800" b="1" i="1" smtClean="0">
                                  <a:effectLst/>
                                  <a:latin typeface="Cambria Math" panose="02040503050406030204" pitchFamily="18" charset="0"/>
                                </a:rPr>
                                <m:t>𝟒</m:t>
                              </m:r>
                              <m:r>
                                <a:rPr lang="de-DE" sz="800" b="1" i="1" smtClean="0">
                                  <a:effectLst/>
                                  <a:latin typeface="Cambria Math" panose="02040503050406030204" pitchFamily="18" charset="0"/>
                                </a:rPr>
                                <m:t> </m:t>
                              </m:r>
                              <m:r>
                                <a:rPr lang="en-US" sz="800" b="1" i="1">
                                  <a:effectLst/>
                                  <a:latin typeface="Cambria Math" panose="02040503050406030204" pitchFamily="18" charset="0"/>
                                </a:rPr>
                                <m:t>𝒎𝒎</m:t>
                              </m:r>
                              <m:r>
                                <a:rPr lang="en-US" sz="800" b="1">
                                  <a:effectLst/>
                                  <a:latin typeface="Cambria Math" panose="02040503050406030204" pitchFamily="18" charset="0"/>
                                </a:rPr>
                                <m:t>)</m:t>
                              </m:r>
                            </m:oMath>
                          </a14:m>
                          <a:r>
                            <a:rPr lang="en-US" sz="800" b="1" dirty="0">
                              <a:effectLst/>
                            </a:rPr>
                            <a:t> </a:t>
                          </a: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2.91</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5.91</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8.94</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11.97</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15.00</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331042">
                    <a:tc>
                      <a:txBody>
                        <a:bodyPr/>
                        <a:lstStyle/>
                        <a:p>
                          <a:pPr marL="0" marR="0" algn="ctr">
                            <a:lnSpc>
                              <a:spcPct val="130000"/>
                            </a:lnSpc>
                            <a:spcBef>
                              <a:spcPts val="600"/>
                            </a:spcBef>
                            <a:spcAft>
                              <a:spcPts val="0"/>
                            </a:spcAft>
                          </a:pPr>
                          <a:r>
                            <a:rPr lang="en-US" sz="800" b="1" dirty="0">
                              <a:effectLst/>
                            </a:rPr>
                            <a:t>HOM power for</a:t>
                          </a:r>
                          <a:br>
                            <a:rPr lang="en-US" sz="800" b="1" dirty="0">
                              <a:effectLst/>
                            </a:rPr>
                          </a:br>
                          <a:r>
                            <a:rPr lang="en-US" sz="800" b="1" dirty="0">
                              <a:effectLst/>
                            </a:rPr>
                            <a:t> </a:t>
                          </a:r>
                          <a14:m>
                            <m:oMath xmlns:m="http://schemas.openxmlformats.org/officeDocument/2006/math">
                              <m:r>
                                <m:rPr>
                                  <m:nor/>
                                </m:rPr>
                                <a:rPr lang="en-US" sz="800" b="1">
                                  <a:effectLst/>
                                </a:rPr>
                                <m:t>t</m:t>
                              </m:r>
                              <m:acc>
                                <m:accPr>
                                  <m:chr m:val="̅"/>
                                  <m:ctrlPr>
                                    <a:rPr lang="en-US" sz="800" b="1" i="1">
                                      <a:effectLst/>
                                      <a:latin typeface="Cambria Math" panose="02040503050406030204" pitchFamily="18" charset="0"/>
                                    </a:rPr>
                                  </m:ctrlPr>
                                </m:accPr>
                                <m:e>
                                  <m:r>
                                    <m:rPr>
                                      <m:nor/>
                                    </m:rPr>
                                    <a:rPr lang="en-US" sz="800" b="1">
                                      <a:effectLst/>
                                    </a:rPr>
                                    <m:t>t</m:t>
                                  </m:r>
                                </m:e>
                              </m:acc>
                            </m:oMath>
                          </a14:m>
                          <a:r>
                            <a:rPr lang="en-US" sz="800" b="1" dirty="0">
                              <a:effectLst/>
                            </a:rPr>
                            <a:t> beam [kW]</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defTabSz="914400" rtl="1" eaLnBrk="1" latinLnBrk="0" hangingPunct="1">
                            <a:lnSpc>
                              <a:spcPct val="130000"/>
                            </a:lnSpc>
                            <a:spcBef>
                              <a:spcPts val="600"/>
                            </a:spcBef>
                            <a:spcAft>
                              <a:spcPts val="0"/>
                            </a:spcAft>
                          </a:pPr>
                          <a:r>
                            <a:rPr lang="en-US" sz="1100" b="1" kern="1200" noProof="0" dirty="0">
                              <a:solidFill>
                                <a:srgbClr val="0070C0"/>
                              </a:solidFill>
                              <a:effectLst/>
                              <a:latin typeface="+mn-lt"/>
                              <a:ea typeface="+mn-ea"/>
                              <a:cs typeface="+mn-cs"/>
                            </a:rPr>
                            <a:t>0.9</a:t>
                          </a:r>
                        </a:p>
                      </a:txBody>
                      <a:tcPr marL="51435" marR="51435" marT="0" marB="0"/>
                    </a:tc>
                    <a:tc>
                      <a:txBody>
                        <a:bodyPr/>
                        <a:lstStyle/>
                        <a:p>
                          <a:pPr marL="0" marR="0" algn="ctr" defTabSz="914400" rtl="1" eaLnBrk="1" latinLnBrk="0" hangingPunct="1">
                            <a:lnSpc>
                              <a:spcPct val="130000"/>
                            </a:lnSpc>
                            <a:spcBef>
                              <a:spcPts val="600"/>
                            </a:spcBef>
                            <a:spcAft>
                              <a:spcPts val="0"/>
                            </a:spcAft>
                          </a:pPr>
                          <a:r>
                            <a:rPr lang="en-US" sz="1100" b="0" kern="1200" noProof="0" dirty="0">
                              <a:solidFill>
                                <a:schemeClr val="tx1"/>
                              </a:solidFill>
                              <a:effectLst/>
                              <a:latin typeface="+mn-lt"/>
                              <a:ea typeface="+mn-ea"/>
                              <a:cs typeface="+mn-cs"/>
                            </a:rPr>
                            <a:t>1.83</a:t>
                          </a:r>
                        </a:p>
                      </a:txBody>
                      <a:tcPr marL="51435" marR="51435" marT="0" marB="0"/>
                    </a:tc>
                    <a:tc>
                      <a:txBody>
                        <a:bodyPr/>
                        <a:lstStyle/>
                        <a:p>
                          <a:pPr marL="0" marR="0" algn="ctr" rtl="1">
                            <a:lnSpc>
                              <a:spcPct val="130000"/>
                            </a:lnSpc>
                            <a:spcBef>
                              <a:spcPts val="600"/>
                            </a:spcBef>
                            <a:spcAft>
                              <a:spcPts val="0"/>
                            </a:spcAft>
                          </a:pPr>
                          <a:r>
                            <a:rPr lang="de-DE" sz="1100" b="0" dirty="0">
                              <a:effectLst/>
                            </a:rPr>
                            <a:t>2.78</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rtl="1">
                            <a:lnSpc>
                              <a:spcPct val="130000"/>
                            </a:lnSpc>
                            <a:spcBef>
                              <a:spcPts val="600"/>
                            </a:spcBef>
                            <a:spcAft>
                              <a:spcPts val="0"/>
                            </a:spcAft>
                          </a:pPr>
                          <a:r>
                            <a:rPr lang="de-DE" sz="1100" b="1" dirty="0">
                              <a:solidFill>
                                <a:schemeClr val="accent6">
                                  <a:lumMod val="75000"/>
                                </a:schemeClr>
                              </a:solidFill>
                              <a:effectLst/>
                            </a:rPr>
                            <a:t>3.72</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rtl="1">
                            <a:lnSpc>
                              <a:spcPct val="130000"/>
                            </a:lnSpc>
                            <a:spcBef>
                              <a:spcPts val="600"/>
                            </a:spcBef>
                            <a:spcAft>
                              <a:spcPts val="0"/>
                            </a:spcAft>
                          </a:pPr>
                          <a:r>
                            <a:rPr lang="de-DE" sz="1100" b="0" dirty="0">
                              <a:effectLst/>
                            </a:rPr>
                            <a:t>4.67</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bl>
              </a:graphicData>
            </a:graphic>
          </p:graphicFrame>
        </mc:Choice>
        <mc:Fallback xmlns="">
          <p:graphicFrame>
            <p:nvGraphicFramePr>
              <p:cNvPr id="19" name="Table 18"/>
              <p:cNvGraphicFramePr>
                <a:graphicFrameLocks noGrp="1"/>
              </p:cNvGraphicFramePr>
              <p:nvPr>
                <p:extLst>
                  <p:ext uri="{D42A27DB-BD31-4B8C-83A1-F6EECF244321}">
                    <p14:modId xmlns:p14="http://schemas.microsoft.com/office/powerpoint/2010/main" val="1022202074"/>
                  </p:ext>
                </p:extLst>
              </p:nvPr>
            </p:nvGraphicFramePr>
            <p:xfrm>
              <a:off x="389551" y="5193443"/>
              <a:ext cx="3325495" cy="1162908"/>
            </p:xfrm>
            <a:graphic>
              <a:graphicData uri="http://schemas.openxmlformats.org/drawingml/2006/table">
                <a:tbl>
                  <a:tblPr firstRow="1" firstCol="1" bandRow="1">
                    <a:tableStyleId>{9D7B26C5-4107-4FEC-AEDC-1716B250A1EF}</a:tableStyleId>
                  </a:tblPr>
                  <a:tblGrid>
                    <a:gridCol w="899541">
                      <a:extLst>
                        <a:ext uri="{9D8B030D-6E8A-4147-A177-3AD203B41FA5}">
                          <a16:colId xmlns="" xmlns:a16="http://schemas.microsoft.com/office/drawing/2014/main" xmlns:a14="http://schemas.microsoft.com/office/drawing/2010/main" val="20000"/>
                        </a:ext>
                      </a:extLst>
                    </a:gridCol>
                    <a:gridCol w="375920">
                      <a:extLst>
                        <a:ext uri="{9D8B030D-6E8A-4147-A177-3AD203B41FA5}">
                          <a16:colId xmlns="" xmlns:a16="http://schemas.microsoft.com/office/drawing/2014/main" xmlns:a14="http://schemas.microsoft.com/office/drawing/2010/main" val="20001"/>
                        </a:ext>
                      </a:extLst>
                    </a:gridCol>
                    <a:gridCol w="479108">
                      <a:extLst>
                        <a:ext uri="{9D8B030D-6E8A-4147-A177-3AD203B41FA5}">
                          <a16:colId xmlns="" xmlns:a16="http://schemas.microsoft.com/office/drawing/2014/main" xmlns:a14="http://schemas.microsoft.com/office/drawing/2010/main" val="20002"/>
                        </a:ext>
                      </a:extLst>
                    </a:gridCol>
                    <a:gridCol w="456882">
                      <a:extLst>
                        <a:ext uri="{9D8B030D-6E8A-4147-A177-3AD203B41FA5}">
                          <a16:colId xmlns="" xmlns:a16="http://schemas.microsoft.com/office/drawing/2014/main" xmlns:a14="http://schemas.microsoft.com/office/drawing/2010/main" val="20003"/>
                        </a:ext>
                      </a:extLst>
                    </a:gridCol>
                    <a:gridCol w="472758">
                      <a:extLst>
                        <a:ext uri="{9D8B030D-6E8A-4147-A177-3AD203B41FA5}">
                          <a16:colId xmlns="" xmlns:a16="http://schemas.microsoft.com/office/drawing/2014/main" xmlns:a14="http://schemas.microsoft.com/office/drawing/2010/main" val="20004"/>
                        </a:ext>
                      </a:extLst>
                    </a:gridCol>
                    <a:gridCol w="641286">
                      <a:extLst>
                        <a:ext uri="{9D8B030D-6E8A-4147-A177-3AD203B41FA5}">
                          <a16:colId xmlns="" xmlns:a16="http://schemas.microsoft.com/office/drawing/2014/main" xmlns:a14="http://schemas.microsoft.com/office/drawing/2010/main" val="20005"/>
                        </a:ext>
                      </a:extLst>
                    </a:gridCol>
                  </a:tblGrid>
                  <a:tr h="163449">
                    <a:tc gridSpan="6">
                      <a:txBody>
                        <a:bodyPr/>
                        <a:lstStyle/>
                        <a:p>
                          <a:pPr marL="0" marR="0" algn="ctr">
                            <a:lnSpc>
                              <a:spcPct val="130000"/>
                            </a:lnSpc>
                            <a:spcBef>
                              <a:spcPts val="600"/>
                            </a:spcBef>
                            <a:spcAft>
                              <a:spcPts val="0"/>
                            </a:spcAft>
                          </a:pPr>
                          <a:r>
                            <a:rPr lang="en-US" sz="800" b="0" dirty="0">
                              <a:effectLst/>
                              <a:latin typeface="Verdana" panose="020B0604030504040204" pitchFamily="34" charset="0"/>
                              <a:ea typeface="Times New Roman" panose="02020603050405020304" pitchFamily="18" charset="0"/>
                              <a:cs typeface="Times New Roman" panose="02020603050405020304" pitchFamily="18" charset="0"/>
                            </a:rPr>
                            <a:t>HOM power of the bare </a:t>
                          </a:r>
                          <a:r>
                            <a:rPr lang="en-US" sz="800" b="0" baseline="0" dirty="0">
                              <a:effectLst/>
                              <a:latin typeface="Verdana" panose="020B0604030504040204" pitchFamily="34" charset="0"/>
                              <a:ea typeface="Times New Roman" panose="02020603050405020304" pitchFamily="18" charset="0"/>
                              <a:cs typeface="Times New Roman" panose="02020603050405020304" pitchFamily="18" charset="0"/>
                            </a:rPr>
                            <a:t>cavities</a:t>
                          </a:r>
                          <a:r>
                            <a:rPr lang="en-US" sz="800" b="0" dirty="0">
                              <a:effectLst/>
                              <a:latin typeface="Verdana" panose="020B0604030504040204" pitchFamily="34" charset="0"/>
                              <a:ea typeface="Times New Roman" panose="02020603050405020304" pitchFamily="18" charset="0"/>
                              <a:cs typeface="Times New Roman" panose="02020603050405020304" pitchFamily="18" charset="0"/>
                            </a:rPr>
                            <a:t> approximated from loss factor</a:t>
                          </a:r>
                        </a:p>
                      </a:txBody>
                      <a:tcPr marL="51435" marR="51435" marT="0" marB="0">
                        <a:lnT w="12700" cap="flat" cmpd="sng" algn="ctr">
                          <a:noFill/>
                          <a:prstDash val="solid"/>
                          <a:round/>
                          <a:headEnd type="none" w="med" len="med"/>
                          <a:tailEnd type="none" w="med" len="med"/>
                        </a:lnT>
                      </a:tcPr>
                    </a:tc>
                    <a:tc hMerge="1">
                      <a:txBody>
                        <a:bodyPr/>
                        <a:lstStyle/>
                        <a:p>
                          <a:pPr marL="0" marR="0" algn="ctr">
                            <a:lnSpc>
                              <a:spcPct val="130000"/>
                            </a:lnSpc>
                            <a:spcBef>
                              <a:spcPts val="600"/>
                            </a:spcBef>
                            <a:spcAft>
                              <a:spcPts val="0"/>
                            </a:spcAft>
                          </a:pP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30000"/>
                            </a:lnSpc>
                            <a:spcBef>
                              <a:spcPts val="600"/>
                            </a:spcBef>
                            <a:spcAft>
                              <a:spcPts val="0"/>
                            </a:spcAft>
                          </a:pP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30000"/>
                            </a:lnSpc>
                            <a:spcBef>
                              <a:spcPts val="600"/>
                            </a:spcBef>
                            <a:spcAft>
                              <a:spcPts val="0"/>
                            </a:spcAft>
                          </a:pP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30000"/>
                            </a:lnSpc>
                            <a:spcBef>
                              <a:spcPts val="600"/>
                            </a:spcBef>
                            <a:spcAft>
                              <a:spcPts val="0"/>
                            </a:spcAft>
                          </a:pP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30000"/>
                            </a:lnSpc>
                            <a:spcBef>
                              <a:spcPts val="600"/>
                            </a:spcBef>
                            <a:spcAft>
                              <a:spcPts val="0"/>
                            </a:spcAft>
                          </a:pP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xmlns:a14="http://schemas.microsoft.com/office/drawing/2010/main" val="10000"/>
                      </a:ext>
                    </a:extLst>
                  </a:tr>
                  <a:tr h="326898">
                    <a:tc>
                      <a:txBody>
                        <a:bodyPr/>
                        <a:lstStyle/>
                        <a:p>
                          <a:pPr marL="0" marR="0" algn="ctr">
                            <a:lnSpc>
                              <a:spcPct val="130000"/>
                            </a:lnSpc>
                            <a:spcBef>
                              <a:spcPts val="600"/>
                            </a:spcBef>
                            <a:spcAft>
                              <a:spcPts val="0"/>
                            </a:spcAft>
                          </a:pPr>
                          <a:r>
                            <a:rPr lang="en-US" sz="800" b="1" dirty="0">
                              <a:effectLst/>
                            </a:rPr>
                            <a:t> </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1</a:t>
                          </a:r>
                          <a:br>
                            <a:rPr lang="en-US" sz="800" b="1" dirty="0">
                              <a:effectLst/>
                            </a:rPr>
                          </a:br>
                          <a:r>
                            <a:rPr lang="en-US" sz="800" b="1" dirty="0">
                              <a:effectLst/>
                            </a:rPr>
                            <a:t> cavity</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2</a:t>
                          </a:r>
                          <a:br>
                            <a:rPr lang="en-US" sz="800" b="1" dirty="0">
                              <a:effectLst/>
                            </a:rPr>
                          </a:br>
                          <a:r>
                            <a:rPr lang="en-US" sz="800" b="1" dirty="0">
                              <a:effectLst/>
                            </a:rPr>
                            <a:t> cavities</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3 </a:t>
                          </a:r>
                          <a:br>
                            <a:rPr lang="en-US" sz="800" b="1" dirty="0">
                              <a:effectLst/>
                            </a:rPr>
                          </a:br>
                          <a:r>
                            <a:rPr lang="en-US" sz="800" b="1" dirty="0">
                              <a:effectLst/>
                            </a:rPr>
                            <a:t>cavities</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4 </a:t>
                          </a:r>
                          <a:br>
                            <a:rPr lang="en-US" sz="800" b="1" dirty="0">
                              <a:effectLst/>
                            </a:rPr>
                          </a:br>
                          <a:r>
                            <a:rPr lang="en-US" sz="800" b="1" dirty="0">
                              <a:effectLst/>
                            </a:rPr>
                            <a:t>cavities</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800" b="1" dirty="0">
                              <a:effectLst/>
                            </a:rPr>
                            <a:t>5</a:t>
                          </a:r>
                          <a:br>
                            <a:rPr lang="en-US" sz="800" b="1" dirty="0">
                              <a:effectLst/>
                            </a:rPr>
                          </a:br>
                          <a:r>
                            <a:rPr lang="en-US" sz="800" b="1" dirty="0">
                              <a:effectLst/>
                            </a:rPr>
                            <a:t> cavities</a:t>
                          </a:r>
                          <a:endParaRPr lang="en-US" sz="11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1"/>
                      </a:ext>
                    </a:extLst>
                  </a:tr>
                  <a:tr h="341519">
                    <a:tc>
                      <a:txBody>
                        <a:bodyPr/>
                        <a:lstStyle/>
                        <a:p>
                          <a:endParaRPr lang="en-US"/>
                        </a:p>
                      </a:txBody>
                      <a:tcPr marL="51435" marR="51435" marT="0" marB="0">
                        <a:lnT w="12700" cap="flat" cmpd="sng" algn="ctr">
                          <a:solidFill>
                            <a:schemeClr val="tx1"/>
                          </a:solidFill>
                          <a:prstDash val="solid"/>
                          <a:round/>
                          <a:headEnd type="none" w="med" len="med"/>
                          <a:tailEnd type="none" w="med" len="med"/>
                        </a:lnT>
                        <a:blipFill rotWithShape="0">
                          <a:blip r:embed="rId3"/>
                          <a:stretch>
                            <a:fillRect t="-146429" r="-270270" b="-110714"/>
                          </a:stretch>
                        </a:blipFill>
                      </a:tcPr>
                    </a:tc>
                    <a:tc>
                      <a:txBody>
                        <a:bodyPr/>
                        <a:lstStyle/>
                        <a:p>
                          <a:pPr marL="0" marR="0" algn="ctr">
                            <a:lnSpc>
                              <a:spcPct val="130000"/>
                            </a:lnSpc>
                            <a:spcBef>
                              <a:spcPts val="600"/>
                            </a:spcBef>
                            <a:spcAft>
                              <a:spcPts val="0"/>
                            </a:spcAft>
                          </a:pPr>
                          <a:r>
                            <a:rPr lang="en-US" sz="1100" b="0" dirty="0">
                              <a:effectLst/>
                            </a:rPr>
                            <a:t>2.91</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5.91</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8.94</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11.97</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30000"/>
                            </a:lnSpc>
                            <a:spcBef>
                              <a:spcPts val="600"/>
                            </a:spcBef>
                            <a:spcAft>
                              <a:spcPts val="0"/>
                            </a:spcAft>
                          </a:pPr>
                          <a:r>
                            <a:rPr lang="en-US" sz="1100" b="0" dirty="0">
                              <a:effectLst/>
                            </a:rPr>
                            <a:t>15.00</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xmlns:a14="http://schemas.microsoft.com/office/drawing/2010/main" val="10002"/>
                      </a:ext>
                    </a:extLst>
                  </a:tr>
                  <a:tr h="331042">
                    <a:tc>
                      <a:txBody>
                        <a:bodyPr/>
                        <a:lstStyle/>
                        <a:p>
                          <a:endParaRPr lang="en-US"/>
                        </a:p>
                      </a:txBody>
                      <a:tcPr marL="51435" marR="51435" marT="0" marB="0">
                        <a:blipFill rotWithShape="0">
                          <a:blip r:embed="rId3"/>
                          <a:stretch>
                            <a:fillRect t="-250909" r="-270270" b="-12727"/>
                          </a:stretch>
                        </a:blipFill>
                      </a:tcPr>
                    </a:tc>
                    <a:tc>
                      <a:txBody>
                        <a:bodyPr/>
                        <a:lstStyle/>
                        <a:p>
                          <a:pPr marL="0" marR="0" algn="ctr" defTabSz="914400" rtl="1" eaLnBrk="1" latinLnBrk="0" hangingPunct="1">
                            <a:lnSpc>
                              <a:spcPct val="130000"/>
                            </a:lnSpc>
                            <a:spcBef>
                              <a:spcPts val="600"/>
                            </a:spcBef>
                            <a:spcAft>
                              <a:spcPts val="0"/>
                            </a:spcAft>
                          </a:pPr>
                          <a:r>
                            <a:rPr lang="en-US" sz="1100" b="1" kern="1200" noProof="0" dirty="0">
                              <a:solidFill>
                                <a:srgbClr val="0070C0"/>
                              </a:solidFill>
                              <a:effectLst/>
                              <a:latin typeface="+mn-lt"/>
                              <a:ea typeface="+mn-ea"/>
                              <a:cs typeface="+mn-cs"/>
                            </a:rPr>
                            <a:t>0.9</a:t>
                          </a:r>
                        </a:p>
                      </a:txBody>
                      <a:tcPr marL="51435" marR="51435" marT="0" marB="0"/>
                    </a:tc>
                    <a:tc>
                      <a:txBody>
                        <a:bodyPr/>
                        <a:lstStyle/>
                        <a:p>
                          <a:pPr marL="0" marR="0" algn="ctr" defTabSz="914400" rtl="1" eaLnBrk="1" latinLnBrk="0" hangingPunct="1">
                            <a:lnSpc>
                              <a:spcPct val="130000"/>
                            </a:lnSpc>
                            <a:spcBef>
                              <a:spcPts val="600"/>
                            </a:spcBef>
                            <a:spcAft>
                              <a:spcPts val="0"/>
                            </a:spcAft>
                          </a:pPr>
                          <a:r>
                            <a:rPr lang="en-US" sz="1100" b="0" kern="1200" noProof="0" dirty="0">
                              <a:solidFill>
                                <a:schemeClr val="tx1"/>
                              </a:solidFill>
                              <a:effectLst/>
                              <a:latin typeface="+mn-lt"/>
                              <a:ea typeface="+mn-ea"/>
                              <a:cs typeface="+mn-cs"/>
                            </a:rPr>
                            <a:t>1.83</a:t>
                          </a:r>
                        </a:p>
                      </a:txBody>
                      <a:tcPr marL="51435" marR="51435" marT="0" marB="0"/>
                    </a:tc>
                    <a:tc>
                      <a:txBody>
                        <a:bodyPr/>
                        <a:lstStyle/>
                        <a:p>
                          <a:pPr marL="0" marR="0" algn="ctr" rtl="1">
                            <a:lnSpc>
                              <a:spcPct val="130000"/>
                            </a:lnSpc>
                            <a:spcBef>
                              <a:spcPts val="600"/>
                            </a:spcBef>
                            <a:spcAft>
                              <a:spcPts val="0"/>
                            </a:spcAft>
                          </a:pPr>
                          <a:r>
                            <a:rPr lang="de-DE" sz="1100" b="0" dirty="0">
                              <a:effectLst/>
                            </a:rPr>
                            <a:t>2.78</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rtl="1">
                            <a:lnSpc>
                              <a:spcPct val="130000"/>
                            </a:lnSpc>
                            <a:spcBef>
                              <a:spcPts val="600"/>
                            </a:spcBef>
                            <a:spcAft>
                              <a:spcPts val="0"/>
                            </a:spcAft>
                          </a:pPr>
                          <a:r>
                            <a:rPr lang="de-DE" sz="1100" b="1" dirty="0">
                              <a:solidFill>
                                <a:schemeClr val="accent6">
                                  <a:lumMod val="75000"/>
                                </a:schemeClr>
                              </a:solidFill>
                              <a:effectLst/>
                            </a:rPr>
                            <a:t>3.72</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rtl="1">
                            <a:lnSpc>
                              <a:spcPct val="130000"/>
                            </a:lnSpc>
                            <a:spcBef>
                              <a:spcPts val="600"/>
                            </a:spcBef>
                            <a:spcAft>
                              <a:spcPts val="0"/>
                            </a:spcAft>
                          </a:pPr>
                          <a:r>
                            <a:rPr lang="de-DE" sz="1100" b="0" dirty="0">
                              <a:effectLst/>
                            </a:rPr>
                            <a:t>4.67</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xmlns:a14="http://schemas.microsoft.com/office/drawing/2010/main" val="10003"/>
                      </a:ext>
                    </a:extLst>
                  </a:tr>
                </a:tbl>
              </a:graphicData>
            </a:graphic>
          </p:graphicFrame>
        </mc:Fallback>
      </mc:AlternateContent>
      <p:sp>
        <p:nvSpPr>
          <p:cNvPr id="2" name="Title 1"/>
          <p:cNvSpPr>
            <a:spLocks noGrp="1"/>
          </p:cNvSpPr>
          <p:nvPr>
            <p:ph type="title"/>
          </p:nvPr>
        </p:nvSpPr>
        <p:spPr>
          <a:xfrm>
            <a:off x="628650" y="288354"/>
            <a:ext cx="7740704" cy="509588"/>
          </a:xfrm>
        </p:spPr>
        <p:txBody>
          <a:bodyPr vert="horz" lIns="91440" tIns="45720" rIns="91440" bIns="45720" rtlCol="0" anchor="ctr">
            <a:noAutofit/>
          </a:bodyPr>
          <a:lstStyle/>
          <a:p>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 power of the five-cell cavities</a:t>
            </a:r>
          </a:p>
        </p:txBody>
      </p:sp>
      <p:sp>
        <p:nvSpPr>
          <p:cNvPr id="6" name="Slide Number Placeholder 5"/>
          <p:cNvSpPr>
            <a:spLocks noGrp="1"/>
          </p:cNvSpPr>
          <p:nvPr>
            <p:ph type="sldNum" sz="quarter" idx="12"/>
          </p:nvPr>
        </p:nvSpPr>
        <p:spPr/>
        <p:txBody>
          <a:bodyPr/>
          <a:lstStyle/>
          <a:p>
            <a:pPr>
              <a:defRPr/>
            </a:pPr>
            <a:fld id="{51BFAF71-3E7D-4660-B669-990E4ED1AF8B}" type="slidenum">
              <a:rPr lang="de-DE" altLang="de-DE" smtClean="0"/>
              <a:pPr>
                <a:defRPr/>
              </a:pPr>
              <a:t>15</a:t>
            </a:fld>
            <a:endParaRPr lang="de-DE" altLang="de-DE"/>
          </a:p>
        </p:txBody>
      </p:sp>
      <mc:AlternateContent xmlns:mc="http://schemas.openxmlformats.org/markup-compatibility/2006" xmlns:a14="http://schemas.microsoft.com/office/drawing/2010/main">
        <mc:Choice Requires="a14">
          <p:sp>
            <p:nvSpPr>
              <p:cNvPr id="13" name="TextBox 12"/>
              <p:cNvSpPr txBox="1"/>
              <p:nvPr/>
            </p:nvSpPr>
            <p:spPr>
              <a:xfrm>
                <a:off x="6458440" y="2878177"/>
                <a:ext cx="2056910" cy="466025"/>
              </a:xfrm>
              <a:prstGeom prst="rect">
                <a:avLst/>
              </a:prstGeom>
              <a:noFill/>
            </p:spPr>
            <p:txBody>
              <a:bodyPr wrap="none" rtlCol="0">
                <a:spAutoFit/>
              </a:bodyPr>
              <a:lstStyle/>
              <a:p>
                <a:pPr algn="ctr"/>
                <a:r>
                  <a:rPr lang="en-US" sz="1000" dirty="0">
                    <a:latin typeface="+mn-lt"/>
                  </a:rPr>
                  <a:t>The total power is approximated by</a:t>
                </a:r>
              </a:p>
              <a:p>
                <a:pPr algn="ctr"/>
                <a:r>
                  <a:rPr lang="en-US" sz="1000" dirty="0">
                    <a:latin typeface="+mn-lt"/>
                  </a:rPr>
                  <a:t> </a:t>
                </a:r>
                <a14:m>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𝑃</m:t>
                        </m:r>
                      </m:e>
                      <m:sub>
                        <m:r>
                          <a:rPr lang="en-US" sz="1000" i="1">
                            <a:latin typeface="Cambria Math" panose="02040503050406030204" pitchFamily="18" charset="0"/>
                          </a:rPr>
                          <m:t>𝑡</m:t>
                        </m:r>
                        <m:r>
                          <a:rPr lang="en-US" sz="1000" b="0" i="1" smtClean="0">
                            <a:latin typeface="Cambria Math" panose="02040503050406030204" pitchFamily="18" charset="0"/>
                          </a:rPr>
                          <m:t>−</m:t>
                        </m:r>
                        <m:r>
                          <a:rPr lang="en-US" sz="1000" b="0" i="1" smtClean="0">
                            <a:latin typeface="Cambria Math" panose="02040503050406030204" pitchFamily="18" charset="0"/>
                          </a:rPr>
                          <m:t>𝑡𝑡</m:t>
                        </m:r>
                      </m:sub>
                    </m:sSub>
                    <m:r>
                      <a:rPr lang="en-US" sz="1000" i="1">
                        <a:latin typeface="Cambria Math" panose="02040503050406030204" pitchFamily="18" charset="0"/>
                      </a:rPr>
                      <m:t>=</m:t>
                    </m:r>
                    <m:sSub>
                      <m:sSubPr>
                        <m:ctrlPr>
                          <a:rPr lang="en-US" sz="1000" i="1">
                            <a:latin typeface="Cambria Math" panose="02040503050406030204" pitchFamily="18" charset="0"/>
                          </a:rPr>
                        </m:ctrlPr>
                      </m:sSubPr>
                      <m:e>
                        <m:r>
                          <a:rPr lang="en-US" sz="1000" i="1">
                            <a:latin typeface="Cambria Math" panose="02040503050406030204" pitchFamily="18" charset="0"/>
                          </a:rPr>
                          <m:t>𝑃</m:t>
                        </m:r>
                      </m:e>
                      <m:sub>
                        <m:r>
                          <a:rPr lang="en-US" sz="1000" i="1">
                            <a:latin typeface="Cambria Math" panose="02040503050406030204" pitchFamily="18" charset="0"/>
                          </a:rPr>
                          <m:t>𝐿</m:t>
                        </m:r>
                        <m:r>
                          <a:rPr lang="en-US" sz="1000" b="0" i="1" smtClean="0">
                            <a:latin typeface="Cambria Math" panose="02040503050406030204" pitchFamily="18" charset="0"/>
                          </a:rPr>
                          <m:t>−</m:t>
                        </m:r>
                        <m:r>
                          <a:rPr lang="en-US" sz="1000" b="0" i="1" smtClean="0">
                            <a:latin typeface="Cambria Math" panose="02040503050406030204" pitchFamily="18" charset="0"/>
                          </a:rPr>
                          <m:t>𝑡𝑡</m:t>
                        </m:r>
                      </m:sub>
                    </m:sSub>
                    <m:r>
                      <a:rPr lang="en-US" sz="1000" i="1">
                        <a:latin typeface="Cambria Math" panose="02040503050406030204" pitchFamily="18" charset="0"/>
                      </a:rPr>
                      <m:t>+</m:t>
                    </m:r>
                    <m:sSub>
                      <m:sSubPr>
                        <m:ctrlPr>
                          <a:rPr lang="en-US" sz="1000" i="1">
                            <a:latin typeface="Cambria Math" panose="02040503050406030204" pitchFamily="18" charset="0"/>
                          </a:rPr>
                        </m:ctrlPr>
                      </m:sSubPr>
                      <m:e>
                        <m:r>
                          <a:rPr lang="en-US" sz="1000" i="1">
                            <a:latin typeface="Cambria Math" panose="02040503050406030204" pitchFamily="18" charset="0"/>
                          </a:rPr>
                          <m:t>𝑃</m:t>
                        </m:r>
                      </m:e>
                      <m:sub>
                        <m:r>
                          <a:rPr lang="en-US" sz="1000" i="1">
                            <a:latin typeface="Cambria Math" panose="02040503050406030204" pitchFamily="18" charset="0"/>
                          </a:rPr>
                          <m:t>𝑀</m:t>
                        </m:r>
                        <m:r>
                          <a:rPr lang="en-US" sz="1000" b="0" i="1" smtClean="0">
                            <a:latin typeface="Cambria Math" panose="02040503050406030204" pitchFamily="18" charset="0"/>
                          </a:rPr>
                          <m:t>−</m:t>
                        </m:r>
                        <m:r>
                          <a:rPr lang="en-US" sz="1000" b="0" i="1" smtClean="0">
                            <a:latin typeface="Cambria Math" panose="02040503050406030204" pitchFamily="18" charset="0"/>
                          </a:rPr>
                          <m:t>𝑡𝑡</m:t>
                        </m:r>
                      </m:sub>
                    </m:sSub>
                    <m:r>
                      <a:rPr lang="en-US" sz="1000" i="1">
                        <a:latin typeface="Cambria Math" panose="02040503050406030204" pitchFamily="18" charset="0"/>
                      </a:rPr>
                      <m:t>+</m:t>
                    </m:r>
                    <m:f>
                      <m:fPr>
                        <m:ctrlPr>
                          <a:rPr lang="en-US" sz="1000" i="1">
                            <a:latin typeface="Cambria Math" panose="02040503050406030204" pitchFamily="18" charset="0"/>
                          </a:rPr>
                        </m:ctrlPr>
                      </m:fPr>
                      <m:num>
                        <m:r>
                          <a:rPr lang="en-US" sz="1000" i="1">
                            <a:latin typeface="Cambria Math" panose="02040503050406030204" pitchFamily="18" charset="0"/>
                          </a:rPr>
                          <m:t>54.2</m:t>
                        </m:r>
                      </m:num>
                      <m:den>
                        <m:r>
                          <a:rPr lang="en-US" sz="1000" i="1">
                            <a:latin typeface="Cambria Math" panose="02040503050406030204" pitchFamily="18" charset="0"/>
                          </a:rPr>
                          <m:t>22.1</m:t>
                        </m:r>
                      </m:den>
                    </m:f>
                    <m:sSub>
                      <m:sSubPr>
                        <m:ctrlPr>
                          <a:rPr lang="en-US" sz="1000" i="1">
                            <a:latin typeface="Cambria Math" panose="02040503050406030204" pitchFamily="18" charset="0"/>
                          </a:rPr>
                        </m:ctrlPr>
                      </m:sSubPr>
                      <m:e>
                        <m:r>
                          <a:rPr lang="en-US" sz="1000" i="1">
                            <a:latin typeface="Cambria Math" panose="02040503050406030204" pitchFamily="18" charset="0"/>
                          </a:rPr>
                          <m:t>𝑃</m:t>
                        </m:r>
                      </m:e>
                      <m:sub>
                        <m:r>
                          <a:rPr lang="en-US" sz="1000" i="1">
                            <a:latin typeface="Cambria Math" panose="02040503050406030204" pitchFamily="18" charset="0"/>
                          </a:rPr>
                          <m:t>𝑀</m:t>
                        </m:r>
                        <m:r>
                          <a:rPr lang="en-US" sz="1000" b="0" i="1" smtClean="0">
                            <a:latin typeface="Cambria Math" panose="02040503050406030204" pitchFamily="18" charset="0"/>
                          </a:rPr>
                          <m:t>−</m:t>
                        </m:r>
                        <m:r>
                          <a:rPr lang="en-US" sz="1000" b="0" i="1" smtClean="0">
                            <a:latin typeface="Cambria Math" panose="02040503050406030204" pitchFamily="18" charset="0"/>
                          </a:rPr>
                          <m:t>𝑡𝑡</m:t>
                        </m:r>
                      </m:sub>
                    </m:sSub>
                  </m:oMath>
                </a14:m>
                <a:endParaRPr lang="en-US" sz="1000" dirty="0">
                  <a:latin typeface="+mn-lt"/>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458440" y="2878177"/>
                <a:ext cx="2056910" cy="46602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feld 39"/>
              <p:cNvSpPr txBox="1"/>
              <p:nvPr/>
            </p:nvSpPr>
            <p:spPr>
              <a:xfrm>
                <a:off x="333914" y="1049377"/>
                <a:ext cx="5652252" cy="2889830"/>
              </a:xfrm>
              <a:prstGeom prst="rect">
                <a:avLst/>
              </a:prstGeom>
              <a:noFill/>
            </p:spPr>
            <p:txBody>
              <a:bodyPr wrap="square" rtlCol="0">
                <a:spAutoFit/>
              </a:bodyPr>
              <a:lstStyle/>
              <a:p>
                <a:pPr marL="214308" indent="-214308" algn="just">
                  <a:buFont typeface="Arial" panose="020B0604020202020204" pitchFamily="34" charset="0"/>
                  <a:buChar char="•"/>
                </a:pPr>
                <a:r>
                  <a:rPr lang="en-US" sz="2000" dirty="0"/>
                  <a:t>The HOM power of the cavities with different damping schemes is close to the result obtained from the formula </a:t>
                </a:r>
                <a14:m>
                  <m:oMath xmlns:m="http://schemas.openxmlformats.org/officeDocument/2006/math">
                    <m:r>
                      <a:rPr lang="en-US" sz="2000" i="1">
                        <a:latin typeface="Cambria Math" panose="02040503050406030204" pitchFamily="18" charset="0"/>
                      </a:rPr>
                      <m:t>𝑃</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m:t>
                        </m:r>
                      </m:sub>
                    </m:sSub>
                    <m:r>
                      <a:rPr lang="en-US" sz="2000" i="1">
                        <a:latin typeface="Cambria Math" panose="02040503050406030204" pitchFamily="18" charset="0"/>
                      </a:rPr>
                      <m:t>𝑞𝐼</m:t>
                    </m:r>
                  </m:oMath>
                </a14:m>
                <a:r>
                  <a:rPr lang="en-US" sz="2000" dirty="0"/>
                  <a:t> for the bare cavities</a:t>
                </a:r>
              </a:p>
              <a:p>
                <a:pPr marL="214308" indent="-214308" algn="just">
                  <a:buFont typeface="Arial" panose="020B0604020202020204" pitchFamily="34" charset="0"/>
                  <a:buChar char="•"/>
                </a:pPr>
                <a:r>
                  <a:rPr lang="en-US" sz="2000" dirty="0"/>
                  <a:t>Most of the HOM power is generated at high frequencies and due to the low beam current the contribution of resonant build-ups in the total HOM power is negligible (the distance between spectral lines is 294 kHz)</a:t>
                </a:r>
              </a:p>
              <a:p>
                <a:pPr marL="214308" indent="-214308" algn="just">
                  <a:buFont typeface="Arial" panose="020B0604020202020204" pitchFamily="34" charset="0"/>
                  <a:buChar char="•"/>
                </a:pPr>
                <a:endParaRPr lang="en-US" sz="2000" dirty="0"/>
              </a:p>
            </p:txBody>
          </p:sp>
        </mc:Choice>
        <mc:Fallback xmlns="">
          <p:sp>
            <p:nvSpPr>
              <p:cNvPr id="16" name="Textfeld 39"/>
              <p:cNvSpPr txBox="1">
                <a:spLocks noRot="1" noChangeAspect="1" noMove="1" noResize="1" noEditPoints="1" noAdjustHandles="1" noChangeArrowheads="1" noChangeShapeType="1" noTextEdit="1"/>
              </p:cNvSpPr>
              <p:nvPr/>
            </p:nvSpPr>
            <p:spPr>
              <a:xfrm>
                <a:off x="333914" y="1049377"/>
                <a:ext cx="5652252" cy="2889830"/>
              </a:xfrm>
              <a:prstGeom prst="rect">
                <a:avLst/>
              </a:prstGeom>
              <a:blipFill rotWithShape="0">
                <a:blip r:embed="rId5"/>
                <a:stretch>
                  <a:fillRect l="-971" t="-1055" r="-10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4268958424"/>
                  </p:ext>
                </p:extLst>
              </p:nvPr>
            </p:nvGraphicFramePr>
            <p:xfrm>
              <a:off x="3744826" y="3588387"/>
              <a:ext cx="5209289" cy="2767964"/>
            </p:xfrm>
            <a:graphic>
              <a:graphicData uri="http://schemas.openxmlformats.org/drawingml/2006/table">
                <a:tbl>
                  <a:tblPr firstRow="1" firstCol="1" bandRow="1">
                    <a:tableStyleId>{9D7B26C5-4107-4FEC-AEDC-1716B250A1EF}</a:tableStyleId>
                  </a:tblPr>
                  <a:tblGrid>
                    <a:gridCol w="942658">
                      <a:extLst>
                        <a:ext uri="{9D8B030D-6E8A-4147-A177-3AD203B41FA5}">
                          <a16:colId xmlns:a16="http://schemas.microsoft.com/office/drawing/2014/main" val="20000"/>
                        </a:ext>
                      </a:extLst>
                    </a:gridCol>
                    <a:gridCol w="372745">
                      <a:extLst>
                        <a:ext uri="{9D8B030D-6E8A-4147-A177-3AD203B41FA5}">
                          <a16:colId xmlns:a16="http://schemas.microsoft.com/office/drawing/2014/main" val="20001"/>
                        </a:ext>
                      </a:extLst>
                    </a:gridCol>
                    <a:gridCol w="397574">
                      <a:extLst>
                        <a:ext uri="{9D8B030D-6E8A-4147-A177-3AD203B41FA5}">
                          <a16:colId xmlns:a16="http://schemas.microsoft.com/office/drawing/2014/main" val="20002"/>
                        </a:ext>
                      </a:extLst>
                    </a:gridCol>
                    <a:gridCol w="372745">
                      <a:extLst>
                        <a:ext uri="{9D8B030D-6E8A-4147-A177-3AD203B41FA5}">
                          <a16:colId xmlns:a16="http://schemas.microsoft.com/office/drawing/2014/main" val="20003"/>
                        </a:ext>
                      </a:extLst>
                    </a:gridCol>
                    <a:gridCol w="388620">
                      <a:extLst>
                        <a:ext uri="{9D8B030D-6E8A-4147-A177-3AD203B41FA5}">
                          <a16:colId xmlns:a16="http://schemas.microsoft.com/office/drawing/2014/main" val="20004"/>
                        </a:ext>
                      </a:extLst>
                    </a:gridCol>
                    <a:gridCol w="372745">
                      <a:extLst>
                        <a:ext uri="{9D8B030D-6E8A-4147-A177-3AD203B41FA5}">
                          <a16:colId xmlns:a16="http://schemas.microsoft.com/office/drawing/2014/main" val="20005"/>
                        </a:ext>
                      </a:extLst>
                    </a:gridCol>
                    <a:gridCol w="404495">
                      <a:extLst>
                        <a:ext uri="{9D8B030D-6E8A-4147-A177-3AD203B41FA5}">
                          <a16:colId xmlns:a16="http://schemas.microsoft.com/office/drawing/2014/main" val="20006"/>
                        </a:ext>
                      </a:extLst>
                    </a:gridCol>
                    <a:gridCol w="441008">
                      <a:extLst>
                        <a:ext uri="{9D8B030D-6E8A-4147-A177-3AD203B41FA5}">
                          <a16:colId xmlns:a16="http://schemas.microsoft.com/office/drawing/2014/main" val="20007"/>
                        </a:ext>
                      </a:extLst>
                    </a:gridCol>
                    <a:gridCol w="428308">
                      <a:extLst>
                        <a:ext uri="{9D8B030D-6E8A-4147-A177-3AD203B41FA5}">
                          <a16:colId xmlns:a16="http://schemas.microsoft.com/office/drawing/2014/main" val="20008"/>
                        </a:ext>
                      </a:extLst>
                    </a:gridCol>
                    <a:gridCol w="434658">
                      <a:extLst>
                        <a:ext uri="{9D8B030D-6E8A-4147-A177-3AD203B41FA5}">
                          <a16:colId xmlns:a16="http://schemas.microsoft.com/office/drawing/2014/main" val="20009"/>
                        </a:ext>
                      </a:extLst>
                    </a:gridCol>
                    <a:gridCol w="653733">
                      <a:extLst>
                        <a:ext uri="{9D8B030D-6E8A-4147-A177-3AD203B41FA5}">
                          <a16:colId xmlns:a16="http://schemas.microsoft.com/office/drawing/2014/main" val="20010"/>
                        </a:ext>
                      </a:extLst>
                    </a:gridCol>
                  </a:tblGrid>
                  <a:tr h="184531">
                    <a:tc>
                      <a:txBody>
                        <a:bodyPr/>
                        <a:lstStyle/>
                        <a:p>
                          <a:pPr marL="0" marR="0" algn="ctr">
                            <a:lnSpc>
                              <a:spcPct val="100000"/>
                            </a:lnSpc>
                            <a:spcBef>
                              <a:spcPts val="600"/>
                            </a:spcBef>
                            <a:spcAft>
                              <a:spcPts val="0"/>
                            </a:spcAft>
                          </a:pPr>
                          <a:r>
                            <a:rPr lang="en-US" sz="1000" dirty="0">
                              <a:effectLst/>
                            </a:rPr>
                            <a:t> </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14:m>
                            <m:oMathPara xmlns:m="http://schemas.openxmlformats.org/officeDocument/2006/math">
                              <m:oMathParaPr>
                                <m:jc m:val="centerGroup"/>
                              </m:oMathParaPr>
                              <m:oMath xmlns:m="http://schemas.openxmlformats.org/officeDocument/2006/math">
                                <m:sSub>
                                  <m:sSubPr>
                                    <m:ctrlPr>
                                      <a:rPr lang="en-US" sz="1000" b="1" i="1" smtClean="0">
                                        <a:effectLst/>
                                        <a:latin typeface="Cambria Math" panose="02040503050406030204" pitchFamily="18" charset="0"/>
                                      </a:rPr>
                                    </m:ctrlPr>
                                  </m:sSubPr>
                                  <m:e>
                                    <m:r>
                                      <a:rPr lang="en-US" sz="1000" b="1" i="1">
                                        <a:effectLst/>
                                        <a:latin typeface="Cambria Math" panose="02040503050406030204" pitchFamily="18" charset="0"/>
                                      </a:rPr>
                                      <m:t>𝑷</m:t>
                                    </m:r>
                                  </m:e>
                                  <m:sub>
                                    <m:r>
                                      <a:rPr lang="en-US" sz="1000" b="1" i="1" smtClean="0">
                                        <a:effectLst/>
                                        <a:latin typeface="Cambria Math" panose="02040503050406030204" pitchFamily="18" charset="0"/>
                                      </a:rPr>
                                      <m:t>𝑳</m:t>
                                    </m:r>
                                    <m:r>
                                      <a:rPr lang="en-US" sz="1000" b="1" i="1" smtClean="0">
                                        <a:effectLst/>
                                        <a:latin typeface="Cambria Math" panose="02040503050406030204" pitchFamily="18" charset="0"/>
                                      </a:rPr>
                                      <m:t>−</m:t>
                                    </m:r>
                                    <m:r>
                                      <a:rPr lang="en-US" sz="1000" b="1" i="1" smtClean="0">
                                        <a:effectLst/>
                                        <a:latin typeface="Cambria Math" panose="02040503050406030204" pitchFamily="18" charset="0"/>
                                      </a:rPr>
                                      <m:t>𝒕𝒕</m:t>
                                    </m:r>
                                  </m:sub>
                                </m:sSub>
                              </m:oMath>
                            </m:oMathPara>
                          </a14:m>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14:m>
                            <m:oMathPara xmlns:m="http://schemas.openxmlformats.org/officeDocument/2006/math">
                              <m:oMathParaPr>
                                <m:jc m:val="centerGroup"/>
                              </m:oMathParaPr>
                              <m:oMath xmlns:m="http://schemas.openxmlformats.org/officeDocument/2006/math">
                                <m:sSub>
                                  <m:sSubPr>
                                    <m:ctrlPr>
                                      <a:rPr lang="en-US" sz="1000" b="1" i="1" smtClean="0">
                                        <a:effectLst/>
                                        <a:latin typeface="Cambria Math" panose="02040503050406030204" pitchFamily="18" charset="0"/>
                                      </a:rPr>
                                    </m:ctrlPr>
                                  </m:sSubPr>
                                  <m:e>
                                    <m:r>
                                      <a:rPr lang="en-US" sz="1000" b="1" i="1">
                                        <a:effectLst/>
                                        <a:latin typeface="Cambria Math" panose="02040503050406030204" pitchFamily="18" charset="0"/>
                                      </a:rPr>
                                      <m:t>𝑷</m:t>
                                    </m:r>
                                  </m:e>
                                  <m:sub>
                                    <m:r>
                                      <a:rPr lang="en-US" sz="1000" b="1" i="1" smtClean="0">
                                        <a:effectLst/>
                                        <a:latin typeface="Cambria Math" panose="02040503050406030204" pitchFamily="18" charset="0"/>
                                      </a:rPr>
                                      <m:t>𝑴</m:t>
                                    </m:r>
                                    <m:r>
                                      <a:rPr lang="en-US" sz="1000" b="1" i="1" smtClean="0">
                                        <a:effectLst/>
                                        <a:latin typeface="Cambria Math" panose="02040503050406030204" pitchFamily="18" charset="0"/>
                                      </a:rPr>
                                      <m:t>−</m:t>
                                    </m:r>
                                    <m:r>
                                      <a:rPr lang="en-US" sz="1000" b="1" i="1" smtClean="0">
                                        <a:effectLst/>
                                        <a:latin typeface="Cambria Math" panose="02040503050406030204" pitchFamily="18" charset="0"/>
                                      </a:rPr>
                                      <m:t>𝒕𝒕</m:t>
                                    </m:r>
                                  </m:sub>
                                </m:sSub>
                              </m:oMath>
                            </m:oMathPara>
                          </a14:m>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14:m>
                            <m:oMathPara xmlns:m="http://schemas.openxmlformats.org/officeDocument/2006/math">
                              <m:oMathParaPr>
                                <m:jc m:val="centerGroup"/>
                              </m:oMathParaPr>
                              <m:oMath xmlns:m="http://schemas.openxmlformats.org/officeDocument/2006/math">
                                <m:sSub>
                                  <m:sSubPr>
                                    <m:ctrlPr>
                                      <a:rPr lang="en-US" sz="1000" b="1" i="1" smtClean="0">
                                        <a:effectLst/>
                                        <a:latin typeface="Cambria Math" panose="02040503050406030204" pitchFamily="18" charset="0"/>
                                      </a:rPr>
                                    </m:ctrlPr>
                                  </m:sSubPr>
                                  <m:e>
                                    <m:r>
                                      <a:rPr lang="en-US" sz="1000" b="1" i="1" smtClean="0">
                                        <a:effectLst/>
                                        <a:latin typeface="Cambria Math" panose="02040503050406030204" pitchFamily="18" charset="0"/>
                                      </a:rPr>
                                      <m:t>𝑷</m:t>
                                    </m:r>
                                  </m:e>
                                  <m:sub>
                                    <m:r>
                                      <a:rPr lang="en-US" sz="1000" b="1" i="1" smtClean="0">
                                        <a:effectLst/>
                                        <a:latin typeface="Cambria Math" panose="02040503050406030204" pitchFamily="18" charset="0"/>
                                      </a:rPr>
                                      <m:t>𝒕</m:t>
                                    </m:r>
                                    <m:r>
                                      <a:rPr lang="en-US" sz="1000" b="1" i="1" smtClean="0">
                                        <a:effectLst/>
                                        <a:latin typeface="Cambria Math" panose="02040503050406030204" pitchFamily="18" charset="0"/>
                                      </a:rPr>
                                      <m:t>−</m:t>
                                    </m:r>
                                    <m:r>
                                      <a:rPr lang="en-US" sz="1000" b="1" i="1" smtClean="0">
                                        <a:effectLst/>
                                        <a:latin typeface="Cambria Math" panose="02040503050406030204" pitchFamily="18" charset="0"/>
                                      </a:rPr>
                                      <m:t>𝒕𝒕</m:t>
                                    </m:r>
                                  </m:sub>
                                </m:sSub>
                              </m:oMath>
                            </m:oMathPara>
                          </a14:m>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00" b="1" dirty="0">
                              <a:effectLst/>
                            </a:rPr>
                            <a:t>BPs</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00" b="1">
                              <a:effectLst/>
                            </a:rPr>
                            <a:t>FPC</a:t>
                          </a:r>
                          <a:endParaRPr lang="en-US" sz="1000" b="1">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00" b="1">
                              <a:effectLst/>
                            </a:rPr>
                            <a:t>Hook</a:t>
                          </a:r>
                          <a:endParaRPr lang="en-US" sz="1000" b="1">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00" b="1" dirty="0">
                              <a:effectLst/>
                            </a:rPr>
                            <a:t>Probe</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00" b="1" dirty="0">
                              <a:effectLst/>
                            </a:rPr>
                            <a:t>DQW</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00" b="1" dirty="0">
                              <a:effectLst/>
                            </a:rPr>
                            <a:t>WG</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14:m>
                            <m:oMathPara xmlns:m="http://schemas.openxmlformats.org/officeDocument/2006/math">
                              <m:oMathParaPr>
                                <m:jc m:val="centerGroup"/>
                              </m:oMathParaPr>
                              <m:oMath xmlns:m="http://schemas.openxmlformats.org/officeDocument/2006/math">
                                <m:sSub>
                                  <m:sSubPr>
                                    <m:ctrlPr>
                                      <a:rPr lang="en-US" sz="1000" b="1" i="1" kern="1200" smtClean="0">
                                        <a:solidFill>
                                          <a:schemeClr val="tx1"/>
                                        </a:solidFill>
                                        <a:effectLst/>
                                        <a:latin typeface="Cambria Math" panose="02040503050406030204" pitchFamily="18" charset="0"/>
                                        <a:ea typeface="+mn-ea"/>
                                        <a:cs typeface="+mn-cs"/>
                                      </a:rPr>
                                    </m:ctrlPr>
                                  </m:sSubPr>
                                  <m:e>
                                    <m:r>
                                      <a:rPr lang="en-US" sz="1000" b="1" i="1" kern="1200">
                                        <a:solidFill>
                                          <a:schemeClr val="tx1"/>
                                        </a:solidFill>
                                        <a:effectLst/>
                                        <a:latin typeface="Cambria Math" panose="02040503050406030204" pitchFamily="18" charset="0"/>
                                        <a:ea typeface="+mn-ea"/>
                                        <a:cs typeface="+mn-cs"/>
                                      </a:rPr>
                                      <m:t>𝑷</m:t>
                                    </m:r>
                                  </m:e>
                                  <m:sub>
                                    <m:r>
                                      <a:rPr lang="en-US" sz="1000" b="1" i="1" kern="1200" smtClean="0">
                                        <a:solidFill>
                                          <a:schemeClr val="tx1"/>
                                        </a:solidFill>
                                        <a:effectLst/>
                                        <a:latin typeface="Cambria Math" panose="02040503050406030204" pitchFamily="18" charset="0"/>
                                        <a:ea typeface="+mn-ea"/>
                                        <a:cs typeface="+mn-cs"/>
                                      </a:rPr>
                                      <m:t>𝒓𝒆𝒔𝒐𝒏𝒂𝒏𝒄𝒆</m:t>
                                    </m:r>
                                  </m:sub>
                                </m:sSub>
                              </m:oMath>
                            </m:oMathPara>
                          </a14:m>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184531">
                    <a:tc>
                      <a:txBody>
                        <a:bodyPr/>
                        <a:lstStyle/>
                        <a:p>
                          <a:pPr marL="0" marR="0" algn="ctr">
                            <a:lnSpc>
                              <a:spcPct val="100000"/>
                            </a:lnSpc>
                            <a:spcBef>
                              <a:spcPts val="600"/>
                            </a:spcBef>
                            <a:spcAft>
                              <a:spcPts val="0"/>
                            </a:spcAft>
                          </a:pPr>
                          <a:r>
                            <a:rPr lang="en-US" sz="1000" dirty="0">
                              <a:effectLst/>
                            </a:rPr>
                            <a:t> </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3">
                      <a:txBody>
                        <a:bodyPr/>
                        <a:lstStyle/>
                        <a:p>
                          <a:pPr marL="0" marR="0" algn="ctr">
                            <a:lnSpc>
                              <a:spcPct val="100000"/>
                            </a:lnSpc>
                            <a:spcBef>
                              <a:spcPts val="600"/>
                            </a:spcBef>
                            <a:spcAft>
                              <a:spcPts val="0"/>
                            </a:spcAft>
                          </a:pPr>
                          <a:r>
                            <a:rPr lang="en-US" sz="1000" b="1" dirty="0">
                              <a:effectLst/>
                            </a:rPr>
                            <a:t>[kW]</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6">
                      <a:txBody>
                        <a:bodyPr/>
                        <a:lstStyle/>
                        <a:p>
                          <a:pPr marL="0" marR="0" algn="ctr">
                            <a:lnSpc>
                              <a:spcPct val="100000"/>
                            </a:lnSpc>
                            <a:spcBef>
                              <a:spcPts val="600"/>
                            </a:spcBef>
                            <a:spcAft>
                              <a:spcPts val="0"/>
                            </a:spcAft>
                          </a:pPr>
                          <a:r>
                            <a:rPr lang="en-US" sz="1000" b="1" dirty="0">
                              <a:effectLst/>
                            </a:rPr>
                            <a:t>[%]</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defTabSz="914400" rtl="0" eaLnBrk="1" latinLnBrk="0" hangingPunct="1">
                            <a:lnSpc>
                              <a:spcPct val="100000"/>
                            </a:lnSpc>
                            <a:spcBef>
                              <a:spcPts val="600"/>
                            </a:spcBef>
                            <a:spcAft>
                              <a:spcPts val="0"/>
                            </a:spcAft>
                          </a:pPr>
                          <a:r>
                            <a:rPr lang="en-US" sz="1000" b="1" dirty="0">
                              <a:effectLst/>
                              <a:latin typeface="Verdana" panose="020B0604030504040204" pitchFamily="34" charset="0"/>
                              <a:ea typeface="Times New Roman" panose="02020603050405020304" pitchFamily="18" charset="0"/>
                              <a:cs typeface="Times New Roman" panose="02020603050405020304" pitchFamily="18" charset="0"/>
                            </a:rPr>
                            <a:t>[</a:t>
                          </a:r>
                          <a:r>
                            <a:rPr lang="en-US" sz="1000" b="1" kern="1200" dirty="0">
                              <a:solidFill>
                                <a:schemeClr val="tx1"/>
                              </a:solidFill>
                              <a:effectLst/>
                              <a:latin typeface="+mn-lt"/>
                              <a:ea typeface="+mn-ea"/>
                              <a:cs typeface="+mn-cs"/>
                            </a:rPr>
                            <a:t>W]</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4531">
                    <a:tc gridSpan="10">
                      <a:txBody>
                        <a:bodyPr/>
                        <a:lstStyle/>
                        <a:p>
                          <a:pPr marL="0" marR="0" algn="ctr">
                            <a:lnSpc>
                              <a:spcPct val="100000"/>
                            </a:lnSpc>
                            <a:spcBef>
                              <a:spcPts val="600"/>
                            </a:spcBef>
                            <a:spcAft>
                              <a:spcPts val="0"/>
                            </a:spcAft>
                            <a:tabLst>
                              <a:tab pos="1438275" algn="l"/>
                              <a:tab pos="2959100" algn="ctr"/>
                            </a:tabLst>
                          </a:pPr>
                          <a:r>
                            <a:rPr lang="en-US" sz="1000" dirty="0">
                              <a:effectLst/>
                            </a:rPr>
                            <a:t>One Cavity</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0000"/>
                            </a:lnSpc>
                            <a:spcBef>
                              <a:spcPts val="600"/>
                            </a:spcBef>
                            <a:spcAft>
                              <a:spcPts val="0"/>
                            </a:spcAft>
                            <a:tabLst>
                              <a:tab pos="1438275" algn="l"/>
                              <a:tab pos="2959100" algn="ctr"/>
                            </a:tabLst>
                          </a:pP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2984">
                    <a:tc>
                      <a:txBody>
                        <a:bodyPr/>
                        <a:lstStyle/>
                        <a:p>
                          <a:pPr marL="0" marR="0" algn="ctr">
                            <a:lnSpc>
                              <a:spcPct val="100000"/>
                            </a:lnSpc>
                            <a:spcBef>
                              <a:spcPts val="600"/>
                            </a:spcBef>
                            <a:spcAft>
                              <a:spcPts val="0"/>
                            </a:spcAft>
                          </a:pPr>
                          <a:r>
                            <a:rPr lang="en-US" sz="1000" dirty="0">
                              <a:effectLst/>
                            </a:rPr>
                            <a:t>2DQW</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0.23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0.23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100" b="1" kern="1200" dirty="0">
                              <a:solidFill>
                                <a:srgbClr val="0070C0"/>
                              </a:solidFill>
                              <a:effectLst/>
                              <a:latin typeface="+mn-lt"/>
                              <a:ea typeface="+mn-ea"/>
                              <a:cs typeface="+mn-cs"/>
                            </a:rPr>
                            <a:t>1.01</a:t>
                          </a: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90.7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4.1</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a:effectLst/>
                            </a:rPr>
                            <a:t>-</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5.2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a:effectLst/>
                            </a:rPr>
                            <a:t>-</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8</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02984">
                    <a:tc>
                      <a:txBody>
                        <a:bodyPr/>
                        <a:lstStyle/>
                        <a:p>
                          <a:pPr marL="0" marR="0" algn="ctr">
                            <a:lnSpc>
                              <a:spcPct val="100000"/>
                            </a:lnSpc>
                            <a:spcBef>
                              <a:spcPts val="600"/>
                            </a:spcBef>
                            <a:spcAft>
                              <a:spcPts val="0"/>
                            </a:spcAft>
                          </a:pPr>
                          <a:r>
                            <a:rPr lang="en-US" sz="1000" dirty="0">
                              <a:effectLst/>
                            </a:rPr>
                            <a:t>2DQW1QRWG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0.30</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0.24</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rgbClr val="0070C0"/>
                              </a:solidFill>
                              <a:effectLst/>
                            </a:rPr>
                            <a:t>1.12</a:t>
                          </a:r>
                          <a:endParaRPr lang="en-US" sz="1100" b="1" dirty="0">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76.7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4.6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3.7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latin typeface="+mn-lt"/>
                              <a:ea typeface="Times New Roman" panose="02020603050405020304" pitchFamily="18" charset="0"/>
                              <a:cs typeface="Times New Roman" panose="02020603050405020304" pitchFamily="18" charset="0"/>
                            </a:rPr>
                            <a:t>15.1</a:t>
                          </a: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5</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202984">
                    <a:tc>
                      <a:txBody>
                        <a:bodyPr/>
                        <a:lstStyle/>
                        <a:p>
                          <a:pPr marL="0" marR="0" algn="ctr">
                            <a:lnSpc>
                              <a:spcPct val="100000"/>
                            </a:lnSpc>
                            <a:spcBef>
                              <a:spcPts val="600"/>
                            </a:spcBef>
                            <a:spcAft>
                              <a:spcPts val="0"/>
                            </a:spcAft>
                          </a:pPr>
                          <a:r>
                            <a:rPr lang="en-US" sz="1000" dirty="0">
                              <a:effectLst/>
                            </a:rPr>
                            <a:t>2DQW1RecWG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0.32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0.23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rgbClr val="0070C0"/>
                              </a:solidFill>
                              <a:effectLst/>
                            </a:rPr>
                            <a:t>1.12</a:t>
                          </a:r>
                          <a:endParaRPr lang="en-US" sz="1100" b="1" dirty="0">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76.8</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2.0</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a:effectLst/>
                            </a:rPr>
                            <a:t>-</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6.3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14.9</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4</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202984">
                    <a:tc>
                      <a:txBody>
                        <a:bodyPr/>
                        <a:lstStyle/>
                        <a:p>
                          <a:pPr marL="0" marR="0" algn="ctr">
                            <a:lnSpc>
                              <a:spcPct val="100000"/>
                            </a:lnSpc>
                            <a:spcBef>
                              <a:spcPts val="600"/>
                            </a:spcBef>
                            <a:spcAft>
                              <a:spcPts val="0"/>
                            </a:spcAft>
                          </a:pPr>
                          <a:r>
                            <a:rPr lang="en-US" sz="1000" dirty="0">
                              <a:effectLst/>
                            </a:rPr>
                            <a:t>3RecWG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0.27</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0.24</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rgbClr val="0070C0"/>
                              </a:solidFill>
                              <a:effectLst/>
                            </a:rPr>
                            <a:t>1.09</a:t>
                          </a:r>
                          <a:endParaRPr lang="en-US" sz="1100" b="1" dirty="0">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67.5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3.9</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a:effectLst/>
                            </a:rPr>
                            <a:t>-</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28.6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5.3</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202984">
                    <a:tc>
                      <a:txBody>
                        <a:bodyPr/>
                        <a:lstStyle/>
                        <a:p>
                          <a:pPr marL="0" marR="0" algn="ctr">
                            <a:lnSpc>
                              <a:spcPct val="100000"/>
                            </a:lnSpc>
                            <a:spcBef>
                              <a:spcPts val="600"/>
                            </a:spcBef>
                            <a:spcAft>
                              <a:spcPts val="0"/>
                            </a:spcAft>
                          </a:pPr>
                          <a:r>
                            <a:rPr lang="en-US" sz="1000" dirty="0">
                              <a:effectLst/>
                            </a:rPr>
                            <a:t>LHC</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0.23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0.25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100" b="1" dirty="0">
                              <a:solidFill>
                                <a:srgbClr val="0070C0"/>
                              </a:solidFill>
                              <a:effectLst/>
                            </a:rPr>
                            <a:t>1.10</a:t>
                          </a:r>
                          <a:endParaRPr lang="en-US" sz="1100" b="1" dirty="0">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92.7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3.6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1.0</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2.7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10.6</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4531">
                    <a:tc gridSpan="10">
                      <a:txBody>
                        <a:bodyPr/>
                        <a:lstStyle/>
                        <a:p>
                          <a:pPr marL="0" marR="0" algn="ctr">
                            <a:lnSpc>
                              <a:spcPct val="100000"/>
                            </a:lnSpc>
                            <a:spcBef>
                              <a:spcPts val="600"/>
                            </a:spcBef>
                            <a:spcAft>
                              <a:spcPts val="0"/>
                            </a:spcAft>
                          </a:pPr>
                          <a:r>
                            <a:rPr lang="en-US" sz="1000" dirty="0">
                              <a:effectLst/>
                            </a:rPr>
                            <a:t>Four Cavity Module</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defTabSz="914400" rtl="0" eaLnBrk="1" latinLnBrk="0" hangingPunct="1">
                            <a:lnSpc>
                              <a:spcPct val="100000"/>
                            </a:lnSpc>
                            <a:spcBef>
                              <a:spcPts val="600"/>
                            </a:spcBef>
                            <a:spcAft>
                              <a:spcPts val="0"/>
                            </a:spcAft>
                          </a:pPr>
                          <a:endParaRPr lang="en-US" sz="1000" kern="1200" dirty="0">
                            <a:solidFill>
                              <a:schemeClr val="tx1"/>
                            </a:solidFill>
                            <a:effectLst/>
                            <a:latin typeface="+mn-lt"/>
                            <a:ea typeface="+mn-ea"/>
                            <a:cs typeface="+mn-cs"/>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02984">
                    <a:tc>
                      <a:txBody>
                        <a:bodyPr/>
                        <a:lstStyle/>
                        <a:p>
                          <a:pPr marL="0" marR="0" algn="ctr">
                            <a:lnSpc>
                              <a:spcPct val="100000"/>
                            </a:lnSpc>
                            <a:spcBef>
                              <a:spcPts val="600"/>
                            </a:spcBef>
                            <a:spcAft>
                              <a:spcPts val="0"/>
                            </a:spcAft>
                          </a:pPr>
                          <a:r>
                            <a:rPr lang="en-US" sz="1000" dirty="0">
                              <a:effectLst/>
                            </a:rPr>
                            <a:t>2DQW</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1.02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a:effectLst/>
                            </a:rPr>
                            <a:t>0.98</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4.41</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50.1</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36.5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13.4</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100" b="0" dirty="0">
                              <a:effectLst/>
                            </a:rPr>
                            <a:t>-</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155</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9"/>
                      </a:ext>
                    </a:extLst>
                  </a:tr>
                  <a:tr h="202984">
                    <a:tc>
                      <a:txBody>
                        <a:bodyPr/>
                        <a:lstStyle/>
                        <a:p>
                          <a:pPr marL="0" marR="0" algn="ctr">
                            <a:lnSpc>
                              <a:spcPct val="100000"/>
                            </a:lnSpc>
                            <a:spcBef>
                              <a:spcPts val="600"/>
                            </a:spcBef>
                            <a:spcAft>
                              <a:spcPts val="0"/>
                            </a:spcAft>
                          </a:pPr>
                          <a:r>
                            <a:rPr lang="en-US" sz="1000" dirty="0">
                              <a:effectLst/>
                            </a:rPr>
                            <a:t>2DQW1QRWG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1.31</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a:effectLst/>
                            </a:rPr>
                            <a:t>1.01</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4.78</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31.6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14.9</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6.3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tx1"/>
                              </a:solidFill>
                              <a:effectLst/>
                            </a:rPr>
                            <a:t>47.2</a:t>
                          </a:r>
                          <a:endParaRPr lang="en-US" sz="11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107</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10"/>
                      </a:ext>
                    </a:extLst>
                  </a:tr>
                  <a:tr h="202984">
                    <a:tc>
                      <a:txBody>
                        <a:bodyPr/>
                        <a:lstStyle/>
                        <a:p>
                          <a:pPr marL="0" marR="0" algn="ctr">
                            <a:lnSpc>
                              <a:spcPct val="100000"/>
                            </a:lnSpc>
                            <a:spcBef>
                              <a:spcPts val="600"/>
                            </a:spcBef>
                            <a:spcAft>
                              <a:spcPts val="0"/>
                            </a:spcAft>
                          </a:pPr>
                          <a:r>
                            <a:rPr lang="en-US" sz="1000" dirty="0">
                              <a:effectLst/>
                            </a:rPr>
                            <a:t>2DQW1RecWG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1.41</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0.92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4.58</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33.3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14.0</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6.2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tx1"/>
                              </a:solidFill>
                              <a:effectLst/>
                            </a:rPr>
                            <a:t>46.5</a:t>
                          </a:r>
                          <a:endParaRPr lang="en-US" sz="11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180</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11"/>
                      </a:ext>
                    </a:extLst>
                  </a:tr>
                  <a:tr h="202984">
                    <a:tc>
                      <a:txBody>
                        <a:bodyPr/>
                        <a:lstStyle/>
                        <a:p>
                          <a:pPr marL="0" marR="0" algn="ctr">
                            <a:lnSpc>
                              <a:spcPct val="100000"/>
                            </a:lnSpc>
                            <a:spcBef>
                              <a:spcPts val="600"/>
                            </a:spcBef>
                            <a:spcAft>
                              <a:spcPts val="0"/>
                            </a:spcAft>
                          </a:pPr>
                          <a:r>
                            <a:rPr lang="en-US" sz="1000" dirty="0">
                              <a:effectLst/>
                            </a:rPr>
                            <a:t>3RecWG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1.31</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a:effectLst/>
                            </a:rPr>
                            <a:t>0.96</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4.61</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23.6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8.3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tx1"/>
                              </a:solidFill>
                              <a:effectLst/>
                            </a:rPr>
                            <a:t>68.1</a:t>
                          </a:r>
                          <a:endParaRPr lang="en-US" sz="11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47</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12"/>
                      </a:ext>
                    </a:extLst>
                  </a:tr>
                  <a:tr h="202984">
                    <a:tc>
                      <a:txBody>
                        <a:bodyPr/>
                        <a:lstStyle/>
                        <a:p>
                          <a:pPr marL="0" marR="0" algn="ctr">
                            <a:lnSpc>
                              <a:spcPct val="100000"/>
                            </a:lnSpc>
                            <a:spcBef>
                              <a:spcPts val="600"/>
                            </a:spcBef>
                            <a:spcAft>
                              <a:spcPts val="0"/>
                            </a:spcAft>
                          </a:pPr>
                          <a:r>
                            <a:rPr lang="en-US" sz="1000" dirty="0">
                              <a:effectLst/>
                            </a:rPr>
                            <a:t>LHC</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0.94</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0.88</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3.99</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53.4</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32.5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5.5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8.6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0" dirty="0">
                              <a:effectLst/>
                            </a:rPr>
                            <a:t>-</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358</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13"/>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4268958424"/>
                  </p:ext>
                </p:extLst>
              </p:nvPr>
            </p:nvGraphicFramePr>
            <p:xfrm>
              <a:off x="3744826" y="3588387"/>
              <a:ext cx="5209289" cy="2767964"/>
            </p:xfrm>
            <a:graphic>
              <a:graphicData uri="http://schemas.openxmlformats.org/drawingml/2006/table">
                <a:tbl>
                  <a:tblPr firstRow="1" firstCol="1" bandRow="1">
                    <a:tableStyleId>{9D7B26C5-4107-4FEC-AEDC-1716B250A1EF}</a:tableStyleId>
                  </a:tblPr>
                  <a:tblGrid>
                    <a:gridCol w="942658">
                      <a:extLst>
                        <a:ext uri="{9D8B030D-6E8A-4147-A177-3AD203B41FA5}">
                          <a16:colId xmlns="" xmlns:a16="http://schemas.microsoft.com/office/drawing/2014/main" xmlns:a14="http://schemas.microsoft.com/office/drawing/2010/main" val="20000"/>
                        </a:ext>
                      </a:extLst>
                    </a:gridCol>
                    <a:gridCol w="372745">
                      <a:extLst>
                        <a:ext uri="{9D8B030D-6E8A-4147-A177-3AD203B41FA5}">
                          <a16:colId xmlns="" xmlns:a16="http://schemas.microsoft.com/office/drawing/2014/main" xmlns:a14="http://schemas.microsoft.com/office/drawing/2010/main" val="20001"/>
                        </a:ext>
                      </a:extLst>
                    </a:gridCol>
                    <a:gridCol w="397574">
                      <a:extLst>
                        <a:ext uri="{9D8B030D-6E8A-4147-A177-3AD203B41FA5}">
                          <a16:colId xmlns="" xmlns:a16="http://schemas.microsoft.com/office/drawing/2014/main" xmlns:a14="http://schemas.microsoft.com/office/drawing/2010/main" val="20002"/>
                        </a:ext>
                      </a:extLst>
                    </a:gridCol>
                    <a:gridCol w="372745">
                      <a:extLst>
                        <a:ext uri="{9D8B030D-6E8A-4147-A177-3AD203B41FA5}">
                          <a16:colId xmlns="" xmlns:a16="http://schemas.microsoft.com/office/drawing/2014/main" xmlns:a14="http://schemas.microsoft.com/office/drawing/2010/main" val="20003"/>
                        </a:ext>
                      </a:extLst>
                    </a:gridCol>
                    <a:gridCol w="388620">
                      <a:extLst>
                        <a:ext uri="{9D8B030D-6E8A-4147-A177-3AD203B41FA5}">
                          <a16:colId xmlns="" xmlns:a16="http://schemas.microsoft.com/office/drawing/2014/main" xmlns:a14="http://schemas.microsoft.com/office/drawing/2010/main" val="20004"/>
                        </a:ext>
                      </a:extLst>
                    </a:gridCol>
                    <a:gridCol w="372745">
                      <a:extLst>
                        <a:ext uri="{9D8B030D-6E8A-4147-A177-3AD203B41FA5}">
                          <a16:colId xmlns="" xmlns:a16="http://schemas.microsoft.com/office/drawing/2014/main" xmlns:a14="http://schemas.microsoft.com/office/drawing/2010/main" val="20005"/>
                        </a:ext>
                      </a:extLst>
                    </a:gridCol>
                    <a:gridCol w="404495">
                      <a:extLst>
                        <a:ext uri="{9D8B030D-6E8A-4147-A177-3AD203B41FA5}">
                          <a16:colId xmlns="" xmlns:a16="http://schemas.microsoft.com/office/drawing/2014/main" xmlns:a14="http://schemas.microsoft.com/office/drawing/2010/main" val="20006"/>
                        </a:ext>
                      </a:extLst>
                    </a:gridCol>
                    <a:gridCol w="441008">
                      <a:extLst>
                        <a:ext uri="{9D8B030D-6E8A-4147-A177-3AD203B41FA5}">
                          <a16:colId xmlns="" xmlns:a16="http://schemas.microsoft.com/office/drawing/2014/main" xmlns:a14="http://schemas.microsoft.com/office/drawing/2010/main" val="20007"/>
                        </a:ext>
                      </a:extLst>
                    </a:gridCol>
                    <a:gridCol w="428308">
                      <a:extLst>
                        <a:ext uri="{9D8B030D-6E8A-4147-A177-3AD203B41FA5}">
                          <a16:colId xmlns="" xmlns:a16="http://schemas.microsoft.com/office/drawing/2014/main" xmlns:a14="http://schemas.microsoft.com/office/drawing/2010/main" val="20008"/>
                        </a:ext>
                      </a:extLst>
                    </a:gridCol>
                    <a:gridCol w="434658">
                      <a:extLst>
                        <a:ext uri="{9D8B030D-6E8A-4147-A177-3AD203B41FA5}">
                          <a16:colId xmlns="" xmlns:a16="http://schemas.microsoft.com/office/drawing/2014/main" xmlns:a14="http://schemas.microsoft.com/office/drawing/2010/main" val="20009"/>
                        </a:ext>
                      </a:extLst>
                    </a:gridCol>
                    <a:gridCol w="653733">
                      <a:extLst>
                        <a:ext uri="{9D8B030D-6E8A-4147-A177-3AD203B41FA5}">
                          <a16:colId xmlns="" xmlns:a16="http://schemas.microsoft.com/office/drawing/2014/main" xmlns:a14="http://schemas.microsoft.com/office/drawing/2010/main" val="20010"/>
                        </a:ext>
                      </a:extLst>
                    </a:gridCol>
                  </a:tblGrid>
                  <a:tr h="184531">
                    <a:tc>
                      <a:txBody>
                        <a:bodyPr/>
                        <a:lstStyle/>
                        <a:p>
                          <a:pPr marL="0" marR="0" algn="ctr">
                            <a:lnSpc>
                              <a:spcPct val="100000"/>
                            </a:lnSpc>
                            <a:spcBef>
                              <a:spcPts val="600"/>
                            </a:spcBef>
                            <a:spcAft>
                              <a:spcPts val="0"/>
                            </a:spcAft>
                          </a:pPr>
                          <a:r>
                            <a:rPr lang="en-US" sz="1000" dirty="0">
                              <a:effectLst/>
                            </a:rPr>
                            <a:t> </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p>
                      </a:txBody>
                      <a:tcPr marL="51435" marR="51435" marT="0" marB="0">
                        <a:lnL w="12700" cap="flat" cmpd="sng" algn="ctr">
                          <a:solidFill>
                            <a:schemeClr val="tx1"/>
                          </a:solidFill>
                          <a:prstDash val="solid"/>
                          <a:round/>
                          <a:headEnd type="none" w="med" len="med"/>
                          <a:tailEnd type="none" w="med" len="med"/>
                        </a:lnL>
                        <a:blipFill rotWithShape="0">
                          <a:blip r:embed="rId6"/>
                          <a:stretch>
                            <a:fillRect l="-254098" t="-16667" r="-1049180" b="-1446667"/>
                          </a:stretch>
                        </a:blipFill>
                      </a:tcPr>
                    </a:tc>
                    <a:tc>
                      <a:txBody>
                        <a:bodyPr/>
                        <a:lstStyle/>
                        <a:p>
                          <a:endParaRPr lang="en-US"/>
                        </a:p>
                      </a:txBody>
                      <a:tcPr marL="51435" marR="51435" marT="0" marB="0">
                        <a:blipFill rotWithShape="0">
                          <a:blip r:embed="rId6"/>
                          <a:stretch>
                            <a:fillRect l="-332308" t="-16667" r="-884615" b="-1446667"/>
                          </a:stretch>
                        </a:blipFill>
                      </a:tcPr>
                    </a:tc>
                    <a:tc>
                      <a:txBody>
                        <a:bodyPr/>
                        <a:lstStyle/>
                        <a:p>
                          <a:endParaRPr lang="en-US"/>
                        </a:p>
                      </a:txBody>
                      <a:tcPr marL="51435" marR="51435" marT="0" marB="0">
                        <a:lnR w="12700" cap="flat" cmpd="sng" algn="ctr">
                          <a:solidFill>
                            <a:schemeClr val="tx1"/>
                          </a:solidFill>
                          <a:prstDash val="solid"/>
                          <a:round/>
                          <a:headEnd type="none" w="med" len="med"/>
                          <a:tailEnd type="none" w="med" len="med"/>
                        </a:lnR>
                        <a:blipFill rotWithShape="0">
                          <a:blip r:embed="rId6"/>
                          <a:stretch>
                            <a:fillRect l="-460656" t="-16667" r="-842623" b="-1446667"/>
                          </a:stretch>
                        </a:blipFill>
                      </a:tcPr>
                    </a:tc>
                    <a:tc>
                      <a:txBody>
                        <a:bodyPr/>
                        <a:lstStyle/>
                        <a:p>
                          <a:pPr marL="0" marR="0" algn="ctr">
                            <a:lnSpc>
                              <a:spcPct val="100000"/>
                            </a:lnSpc>
                            <a:spcBef>
                              <a:spcPts val="600"/>
                            </a:spcBef>
                            <a:spcAft>
                              <a:spcPts val="0"/>
                            </a:spcAft>
                          </a:pPr>
                          <a:r>
                            <a:rPr lang="en-US" sz="1000" b="1" dirty="0">
                              <a:effectLst/>
                            </a:rPr>
                            <a:t>BPs</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00" b="1">
                              <a:effectLst/>
                            </a:rPr>
                            <a:t>FPC</a:t>
                          </a:r>
                          <a:endParaRPr lang="en-US" sz="1000" b="1">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00" b="1">
                              <a:effectLst/>
                            </a:rPr>
                            <a:t>Hook</a:t>
                          </a:r>
                          <a:endParaRPr lang="en-US" sz="1000" b="1">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00" b="1" dirty="0">
                              <a:effectLst/>
                            </a:rPr>
                            <a:t>Probe</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00" b="1" dirty="0">
                              <a:effectLst/>
                            </a:rPr>
                            <a:t>DQW</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00" b="1" dirty="0">
                              <a:effectLst/>
                            </a:rPr>
                            <a:t>WG</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endParaRPr lang="en-US"/>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blipFill rotWithShape="0">
                          <a:blip r:embed="rId6"/>
                          <a:stretch>
                            <a:fillRect l="-699065" t="-16667" r="-935" b="-1446667"/>
                          </a:stretch>
                        </a:blipFill>
                      </a:tcPr>
                    </a:tc>
                    <a:extLst>
                      <a:ext uri="{0D108BD9-81ED-4DB2-BD59-A6C34878D82A}">
                        <a16:rowId xmlns="" xmlns:a16="http://schemas.microsoft.com/office/drawing/2014/main" xmlns:a14="http://schemas.microsoft.com/office/drawing/2010/main" val="10000"/>
                      </a:ext>
                    </a:extLst>
                  </a:tr>
                  <a:tr h="184531">
                    <a:tc>
                      <a:txBody>
                        <a:bodyPr/>
                        <a:lstStyle/>
                        <a:p>
                          <a:pPr marL="0" marR="0" algn="ctr">
                            <a:lnSpc>
                              <a:spcPct val="100000"/>
                            </a:lnSpc>
                            <a:spcBef>
                              <a:spcPts val="600"/>
                            </a:spcBef>
                            <a:spcAft>
                              <a:spcPts val="0"/>
                            </a:spcAft>
                          </a:pPr>
                          <a:r>
                            <a:rPr lang="en-US" sz="1000" dirty="0">
                              <a:effectLst/>
                            </a:rPr>
                            <a:t> </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3">
                      <a:txBody>
                        <a:bodyPr/>
                        <a:lstStyle/>
                        <a:p>
                          <a:pPr marL="0" marR="0" algn="ctr">
                            <a:lnSpc>
                              <a:spcPct val="100000"/>
                            </a:lnSpc>
                            <a:spcBef>
                              <a:spcPts val="600"/>
                            </a:spcBef>
                            <a:spcAft>
                              <a:spcPts val="0"/>
                            </a:spcAft>
                          </a:pPr>
                          <a:r>
                            <a:rPr lang="en-US" sz="1000" b="1" dirty="0">
                              <a:effectLst/>
                            </a:rPr>
                            <a:t>[kW]</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6">
                      <a:txBody>
                        <a:bodyPr/>
                        <a:lstStyle/>
                        <a:p>
                          <a:pPr marL="0" marR="0" algn="ctr">
                            <a:lnSpc>
                              <a:spcPct val="100000"/>
                            </a:lnSpc>
                            <a:spcBef>
                              <a:spcPts val="600"/>
                            </a:spcBef>
                            <a:spcAft>
                              <a:spcPts val="0"/>
                            </a:spcAft>
                          </a:pPr>
                          <a:r>
                            <a:rPr lang="en-US" sz="1000" b="1" dirty="0">
                              <a:effectLst/>
                            </a:rPr>
                            <a:t>[%]</a:t>
                          </a:r>
                          <a:endParaRPr lang="en-US" sz="10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defTabSz="914400" rtl="0" eaLnBrk="1" latinLnBrk="0" hangingPunct="1">
                            <a:lnSpc>
                              <a:spcPct val="100000"/>
                            </a:lnSpc>
                            <a:spcBef>
                              <a:spcPts val="600"/>
                            </a:spcBef>
                            <a:spcAft>
                              <a:spcPts val="0"/>
                            </a:spcAft>
                          </a:pPr>
                          <a:r>
                            <a:rPr lang="en-US" sz="1000" b="1" dirty="0">
                              <a:effectLst/>
                              <a:latin typeface="Verdana" panose="020B0604030504040204" pitchFamily="34" charset="0"/>
                              <a:ea typeface="Times New Roman" panose="02020603050405020304" pitchFamily="18" charset="0"/>
                              <a:cs typeface="Times New Roman" panose="02020603050405020304" pitchFamily="18" charset="0"/>
                            </a:rPr>
                            <a:t>[</a:t>
                          </a:r>
                          <a:r>
                            <a:rPr lang="en-US" sz="1000" b="1" kern="1200" dirty="0">
                              <a:solidFill>
                                <a:schemeClr val="tx1"/>
                              </a:solidFill>
                              <a:effectLst/>
                              <a:latin typeface="+mn-lt"/>
                              <a:ea typeface="+mn-ea"/>
                              <a:cs typeface="+mn-cs"/>
                            </a:rPr>
                            <a:t>W]</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1"/>
                      </a:ext>
                    </a:extLst>
                  </a:tr>
                  <a:tr h="184531">
                    <a:tc gridSpan="10">
                      <a:txBody>
                        <a:bodyPr/>
                        <a:lstStyle/>
                        <a:p>
                          <a:pPr marL="0" marR="0" algn="ctr">
                            <a:lnSpc>
                              <a:spcPct val="100000"/>
                            </a:lnSpc>
                            <a:spcBef>
                              <a:spcPts val="600"/>
                            </a:spcBef>
                            <a:spcAft>
                              <a:spcPts val="0"/>
                            </a:spcAft>
                            <a:tabLst>
                              <a:tab pos="1438275" algn="l"/>
                              <a:tab pos="2959100" algn="ctr"/>
                            </a:tabLst>
                          </a:pPr>
                          <a:r>
                            <a:rPr lang="en-US" sz="1000" dirty="0">
                              <a:effectLst/>
                            </a:rPr>
                            <a:t>One Cavity</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0000"/>
                            </a:lnSpc>
                            <a:spcBef>
                              <a:spcPts val="600"/>
                            </a:spcBef>
                            <a:spcAft>
                              <a:spcPts val="0"/>
                            </a:spcAft>
                            <a:tabLst>
                              <a:tab pos="1438275" algn="l"/>
                              <a:tab pos="2959100" algn="ctr"/>
                            </a:tabLst>
                          </a:pP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2"/>
                      </a:ext>
                    </a:extLst>
                  </a:tr>
                  <a:tr h="202984">
                    <a:tc>
                      <a:txBody>
                        <a:bodyPr/>
                        <a:lstStyle/>
                        <a:p>
                          <a:pPr marL="0" marR="0" algn="ctr">
                            <a:lnSpc>
                              <a:spcPct val="100000"/>
                            </a:lnSpc>
                            <a:spcBef>
                              <a:spcPts val="600"/>
                            </a:spcBef>
                            <a:spcAft>
                              <a:spcPts val="0"/>
                            </a:spcAft>
                          </a:pPr>
                          <a:r>
                            <a:rPr lang="en-US" sz="1000" dirty="0">
                              <a:effectLst/>
                            </a:rPr>
                            <a:t>2DQW</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0.23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0.23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100" b="1" kern="1200" dirty="0">
                              <a:solidFill>
                                <a:srgbClr val="0070C0"/>
                              </a:solidFill>
                              <a:effectLst/>
                              <a:latin typeface="+mn-lt"/>
                              <a:ea typeface="+mn-ea"/>
                              <a:cs typeface="+mn-cs"/>
                            </a:rPr>
                            <a:t>1.01</a:t>
                          </a: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90.7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4.1</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a:effectLst/>
                            </a:rPr>
                            <a:t>-</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5.2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a:effectLst/>
                            </a:rPr>
                            <a:t>-</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8</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xmlns:a14="http://schemas.microsoft.com/office/drawing/2010/main" val="10003"/>
                      </a:ext>
                    </a:extLst>
                  </a:tr>
                  <a:tr h="202984">
                    <a:tc>
                      <a:txBody>
                        <a:bodyPr/>
                        <a:lstStyle/>
                        <a:p>
                          <a:pPr marL="0" marR="0" algn="ctr">
                            <a:lnSpc>
                              <a:spcPct val="100000"/>
                            </a:lnSpc>
                            <a:spcBef>
                              <a:spcPts val="600"/>
                            </a:spcBef>
                            <a:spcAft>
                              <a:spcPts val="0"/>
                            </a:spcAft>
                          </a:pPr>
                          <a:r>
                            <a:rPr lang="en-US" sz="1000" dirty="0">
                              <a:effectLst/>
                            </a:rPr>
                            <a:t>2DQW1QRWG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0.30</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0.24</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rgbClr val="0070C0"/>
                              </a:solidFill>
                              <a:effectLst/>
                            </a:rPr>
                            <a:t>1.12</a:t>
                          </a:r>
                          <a:endParaRPr lang="en-US" sz="1100" b="1" dirty="0">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76.7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4.6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3.7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latin typeface="+mn-lt"/>
                              <a:ea typeface="Times New Roman" panose="02020603050405020304" pitchFamily="18" charset="0"/>
                              <a:cs typeface="Times New Roman" panose="02020603050405020304" pitchFamily="18" charset="0"/>
                            </a:rPr>
                            <a:t>15.1</a:t>
                          </a: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5</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 xmlns:a16="http://schemas.microsoft.com/office/drawing/2014/main" xmlns:a14="http://schemas.microsoft.com/office/drawing/2010/main" val="10004"/>
                      </a:ext>
                    </a:extLst>
                  </a:tr>
                  <a:tr h="202984">
                    <a:tc>
                      <a:txBody>
                        <a:bodyPr/>
                        <a:lstStyle/>
                        <a:p>
                          <a:pPr marL="0" marR="0" algn="ctr">
                            <a:lnSpc>
                              <a:spcPct val="100000"/>
                            </a:lnSpc>
                            <a:spcBef>
                              <a:spcPts val="600"/>
                            </a:spcBef>
                            <a:spcAft>
                              <a:spcPts val="0"/>
                            </a:spcAft>
                          </a:pPr>
                          <a:r>
                            <a:rPr lang="en-US" sz="1000" dirty="0">
                              <a:effectLst/>
                            </a:rPr>
                            <a:t>2DQW1RecWG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0.32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0.23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rgbClr val="0070C0"/>
                              </a:solidFill>
                              <a:effectLst/>
                            </a:rPr>
                            <a:t>1.12</a:t>
                          </a:r>
                          <a:endParaRPr lang="en-US" sz="1100" b="1" dirty="0">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76.8</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2.0</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a:effectLst/>
                            </a:rPr>
                            <a:t>-</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6.3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14.9</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4</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 xmlns:a16="http://schemas.microsoft.com/office/drawing/2014/main" xmlns:a14="http://schemas.microsoft.com/office/drawing/2010/main" val="10005"/>
                      </a:ext>
                    </a:extLst>
                  </a:tr>
                  <a:tr h="202984">
                    <a:tc>
                      <a:txBody>
                        <a:bodyPr/>
                        <a:lstStyle/>
                        <a:p>
                          <a:pPr marL="0" marR="0" algn="ctr">
                            <a:lnSpc>
                              <a:spcPct val="100000"/>
                            </a:lnSpc>
                            <a:spcBef>
                              <a:spcPts val="600"/>
                            </a:spcBef>
                            <a:spcAft>
                              <a:spcPts val="0"/>
                            </a:spcAft>
                          </a:pPr>
                          <a:r>
                            <a:rPr lang="en-US" sz="1000" dirty="0">
                              <a:effectLst/>
                            </a:rPr>
                            <a:t>3RecWG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0.27</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0.24</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rgbClr val="0070C0"/>
                              </a:solidFill>
                              <a:effectLst/>
                            </a:rPr>
                            <a:t>1.09</a:t>
                          </a:r>
                          <a:endParaRPr lang="en-US" sz="1100" b="1" dirty="0">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67.5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3.9</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a:effectLst/>
                            </a:rPr>
                            <a:t>-</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28.6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5.3</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 xmlns:a16="http://schemas.microsoft.com/office/drawing/2014/main" xmlns:a14="http://schemas.microsoft.com/office/drawing/2010/main" val="10006"/>
                      </a:ext>
                    </a:extLst>
                  </a:tr>
                  <a:tr h="202984">
                    <a:tc>
                      <a:txBody>
                        <a:bodyPr/>
                        <a:lstStyle/>
                        <a:p>
                          <a:pPr marL="0" marR="0" algn="ctr">
                            <a:lnSpc>
                              <a:spcPct val="100000"/>
                            </a:lnSpc>
                            <a:spcBef>
                              <a:spcPts val="600"/>
                            </a:spcBef>
                            <a:spcAft>
                              <a:spcPts val="0"/>
                            </a:spcAft>
                          </a:pPr>
                          <a:r>
                            <a:rPr lang="en-US" sz="1000" dirty="0">
                              <a:effectLst/>
                            </a:rPr>
                            <a:t>LHC</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0.23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0.25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100" b="1" dirty="0">
                              <a:solidFill>
                                <a:srgbClr val="0070C0"/>
                              </a:solidFill>
                              <a:effectLst/>
                            </a:rPr>
                            <a:t>1.10</a:t>
                          </a:r>
                          <a:endParaRPr lang="en-US" sz="1100" b="1" dirty="0">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92.7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3.6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1.0</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2.7</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0000"/>
                            </a:lnSpc>
                            <a:spcBef>
                              <a:spcPts val="600"/>
                            </a:spcBef>
                            <a:spcAft>
                              <a:spcPts val="0"/>
                            </a:spcAft>
                          </a:pPr>
                          <a:r>
                            <a:rPr lang="en-US" sz="1050" b="0" kern="1200" dirty="0">
                              <a:solidFill>
                                <a:schemeClr val="tx1"/>
                              </a:solidFill>
                              <a:effectLst/>
                              <a:latin typeface="+mn-lt"/>
                              <a:ea typeface="+mn-ea"/>
                              <a:cs typeface="+mn-cs"/>
                            </a:rPr>
                            <a:t>10.6</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7"/>
                      </a:ext>
                    </a:extLst>
                  </a:tr>
                  <a:tr h="184531">
                    <a:tc gridSpan="10">
                      <a:txBody>
                        <a:bodyPr/>
                        <a:lstStyle/>
                        <a:p>
                          <a:pPr marL="0" marR="0" algn="ctr">
                            <a:lnSpc>
                              <a:spcPct val="100000"/>
                            </a:lnSpc>
                            <a:spcBef>
                              <a:spcPts val="600"/>
                            </a:spcBef>
                            <a:spcAft>
                              <a:spcPts val="0"/>
                            </a:spcAft>
                          </a:pPr>
                          <a:r>
                            <a:rPr lang="en-US" sz="1000" dirty="0">
                              <a:effectLst/>
                            </a:rPr>
                            <a:t>Four Cavity Module</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defTabSz="914400" rtl="0" eaLnBrk="1" latinLnBrk="0" hangingPunct="1">
                            <a:lnSpc>
                              <a:spcPct val="100000"/>
                            </a:lnSpc>
                            <a:spcBef>
                              <a:spcPts val="600"/>
                            </a:spcBef>
                            <a:spcAft>
                              <a:spcPts val="0"/>
                            </a:spcAft>
                          </a:pPr>
                          <a:endParaRPr lang="en-US" sz="1000" kern="1200" dirty="0">
                            <a:solidFill>
                              <a:schemeClr val="tx1"/>
                            </a:solidFill>
                            <a:effectLst/>
                            <a:latin typeface="+mn-lt"/>
                            <a:ea typeface="+mn-ea"/>
                            <a:cs typeface="+mn-cs"/>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8"/>
                      </a:ext>
                    </a:extLst>
                  </a:tr>
                  <a:tr h="202984">
                    <a:tc>
                      <a:txBody>
                        <a:bodyPr/>
                        <a:lstStyle/>
                        <a:p>
                          <a:pPr marL="0" marR="0" algn="ctr">
                            <a:lnSpc>
                              <a:spcPct val="100000"/>
                            </a:lnSpc>
                            <a:spcBef>
                              <a:spcPts val="600"/>
                            </a:spcBef>
                            <a:spcAft>
                              <a:spcPts val="0"/>
                            </a:spcAft>
                          </a:pPr>
                          <a:r>
                            <a:rPr lang="en-US" sz="1000" dirty="0">
                              <a:effectLst/>
                            </a:rPr>
                            <a:t>2DQW</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1.02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a:effectLst/>
                            </a:rPr>
                            <a:t>0.98</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4.41</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50.1</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36.5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050" b="0" dirty="0">
                              <a:effectLst/>
                            </a:rPr>
                            <a:t>13.4</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0000"/>
                            </a:lnSpc>
                            <a:spcBef>
                              <a:spcPts val="600"/>
                            </a:spcBef>
                            <a:spcAft>
                              <a:spcPts val="0"/>
                            </a:spcAft>
                          </a:pPr>
                          <a:r>
                            <a:rPr lang="en-US" sz="1100" b="0" dirty="0">
                              <a:effectLst/>
                            </a:rPr>
                            <a:t>-</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155</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xmlns:a14="http://schemas.microsoft.com/office/drawing/2010/main" val="10009"/>
                      </a:ext>
                    </a:extLst>
                  </a:tr>
                  <a:tr h="202984">
                    <a:tc>
                      <a:txBody>
                        <a:bodyPr/>
                        <a:lstStyle/>
                        <a:p>
                          <a:pPr marL="0" marR="0" algn="ctr">
                            <a:lnSpc>
                              <a:spcPct val="100000"/>
                            </a:lnSpc>
                            <a:spcBef>
                              <a:spcPts val="600"/>
                            </a:spcBef>
                            <a:spcAft>
                              <a:spcPts val="0"/>
                            </a:spcAft>
                          </a:pPr>
                          <a:r>
                            <a:rPr lang="en-US" sz="1000" dirty="0">
                              <a:effectLst/>
                            </a:rPr>
                            <a:t>2DQW1QRWG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1.31</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a:effectLst/>
                            </a:rPr>
                            <a:t>1.01</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4.78</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31.6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14.9</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6.3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tx1"/>
                              </a:solidFill>
                              <a:effectLst/>
                            </a:rPr>
                            <a:t>47.2</a:t>
                          </a:r>
                          <a:endParaRPr lang="en-US" sz="11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107</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 xmlns:a16="http://schemas.microsoft.com/office/drawing/2014/main" xmlns:a14="http://schemas.microsoft.com/office/drawing/2010/main" val="10010"/>
                      </a:ext>
                    </a:extLst>
                  </a:tr>
                  <a:tr h="202984">
                    <a:tc>
                      <a:txBody>
                        <a:bodyPr/>
                        <a:lstStyle/>
                        <a:p>
                          <a:pPr marL="0" marR="0" algn="ctr">
                            <a:lnSpc>
                              <a:spcPct val="100000"/>
                            </a:lnSpc>
                            <a:spcBef>
                              <a:spcPts val="600"/>
                            </a:spcBef>
                            <a:spcAft>
                              <a:spcPts val="0"/>
                            </a:spcAft>
                          </a:pPr>
                          <a:r>
                            <a:rPr lang="en-US" sz="1000" dirty="0">
                              <a:effectLst/>
                            </a:rPr>
                            <a:t>2DQW1RecWG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1.41</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0.92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4.58</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33.3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14.0</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6.2</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tx1"/>
                              </a:solidFill>
                              <a:effectLst/>
                            </a:rPr>
                            <a:t>46.5</a:t>
                          </a:r>
                          <a:endParaRPr lang="en-US" sz="11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180</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 xmlns:a16="http://schemas.microsoft.com/office/drawing/2014/main" xmlns:a14="http://schemas.microsoft.com/office/drawing/2010/main" val="10011"/>
                      </a:ext>
                    </a:extLst>
                  </a:tr>
                  <a:tr h="202984">
                    <a:tc>
                      <a:txBody>
                        <a:bodyPr/>
                        <a:lstStyle/>
                        <a:p>
                          <a:pPr marL="0" marR="0" algn="ctr">
                            <a:lnSpc>
                              <a:spcPct val="100000"/>
                            </a:lnSpc>
                            <a:spcBef>
                              <a:spcPts val="600"/>
                            </a:spcBef>
                            <a:spcAft>
                              <a:spcPts val="0"/>
                            </a:spcAft>
                          </a:pPr>
                          <a:r>
                            <a:rPr lang="en-US" sz="1000" dirty="0">
                              <a:effectLst/>
                            </a:rPr>
                            <a:t>3RecWG</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1.31</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a:effectLst/>
                            </a:rPr>
                            <a:t>0.96</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4.61</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23.6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8.3</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tx1"/>
                              </a:solidFill>
                              <a:effectLst/>
                            </a:rPr>
                            <a:t>68.1</a:t>
                          </a:r>
                          <a:endParaRPr lang="en-US" sz="11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47</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 xmlns:a16="http://schemas.microsoft.com/office/drawing/2014/main" xmlns:a14="http://schemas.microsoft.com/office/drawing/2010/main" val="10012"/>
                      </a:ext>
                    </a:extLst>
                  </a:tr>
                  <a:tr h="202984">
                    <a:tc>
                      <a:txBody>
                        <a:bodyPr/>
                        <a:lstStyle/>
                        <a:p>
                          <a:pPr marL="0" marR="0" algn="ctr">
                            <a:lnSpc>
                              <a:spcPct val="100000"/>
                            </a:lnSpc>
                            <a:spcBef>
                              <a:spcPts val="600"/>
                            </a:spcBef>
                            <a:spcAft>
                              <a:spcPts val="0"/>
                            </a:spcAft>
                          </a:pPr>
                          <a:r>
                            <a:rPr lang="en-US" sz="1000" dirty="0">
                              <a:effectLst/>
                            </a:rPr>
                            <a:t>LHC</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a:effectLst/>
                            </a:rPr>
                            <a:t>0.94</a:t>
                          </a:r>
                          <a:endParaRPr lang="en-US" sz="1050" b="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0.88</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1" dirty="0">
                              <a:solidFill>
                                <a:schemeClr val="accent6">
                                  <a:lumMod val="75000"/>
                                </a:schemeClr>
                              </a:solidFill>
                              <a:effectLst/>
                            </a:rPr>
                            <a:t>3.99</a:t>
                          </a:r>
                          <a:endParaRPr lang="en-US" sz="1100" b="1" dirty="0">
                            <a:solidFill>
                              <a:schemeClr val="accent6">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a:lnSpc>
                              <a:spcPct val="100000"/>
                            </a:lnSpc>
                            <a:spcBef>
                              <a:spcPts val="600"/>
                            </a:spcBef>
                            <a:spcAft>
                              <a:spcPts val="0"/>
                            </a:spcAft>
                          </a:pPr>
                          <a:r>
                            <a:rPr lang="en-US" sz="1050" b="0" dirty="0">
                              <a:effectLst/>
                            </a:rPr>
                            <a:t>53.4</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tcPr>
                    </a:tc>
                    <a:tc>
                      <a:txBody>
                        <a:bodyPr/>
                        <a:lstStyle/>
                        <a:p>
                          <a:pPr marL="0" marR="0" algn="ctr">
                            <a:lnSpc>
                              <a:spcPct val="100000"/>
                            </a:lnSpc>
                            <a:spcBef>
                              <a:spcPts val="600"/>
                            </a:spcBef>
                            <a:spcAft>
                              <a:spcPts val="0"/>
                            </a:spcAft>
                          </a:pPr>
                          <a:r>
                            <a:rPr lang="en-US" sz="1050" b="0" dirty="0">
                              <a:effectLst/>
                            </a:rPr>
                            <a:t>32.5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5.5</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8.6</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050" b="0" dirty="0">
                              <a:effectLst/>
                            </a:rPr>
                            <a:t>-</a:t>
                          </a:r>
                          <a:endParaRPr lang="en-US" sz="105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lnSpc>
                              <a:spcPct val="100000"/>
                            </a:lnSpc>
                            <a:spcBef>
                              <a:spcPts val="600"/>
                            </a:spcBef>
                            <a:spcAft>
                              <a:spcPts val="0"/>
                            </a:spcAft>
                          </a:pPr>
                          <a:r>
                            <a:rPr lang="en-US" sz="1100" b="0" dirty="0">
                              <a:effectLst/>
                            </a:rPr>
                            <a:t>-</a:t>
                          </a:r>
                          <a:endParaRPr lang="en-US" sz="11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tcPr>
                    </a:tc>
                    <a:tc>
                      <a:txBody>
                        <a:bodyPr/>
                        <a:lstStyle/>
                        <a:p>
                          <a:pPr marL="0" marR="0" algn="ctr" defTabSz="914400" rtl="0" eaLnBrk="1" latinLnBrk="0" hangingPunct="1">
                            <a:lnSpc>
                              <a:spcPct val="100000"/>
                            </a:lnSpc>
                            <a:spcBef>
                              <a:spcPts val="600"/>
                            </a:spcBef>
                            <a:spcAft>
                              <a:spcPts val="0"/>
                            </a:spcAft>
                          </a:pPr>
                          <a:r>
                            <a:rPr lang="en-US" sz="1100" b="1" kern="1200" dirty="0">
                              <a:solidFill>
                                <a:schemeClr val="tx1"/>
                              </a:solidFill>
                              <a:effectLst/>
                              <a:latin typeface="+mn-lt"/>
                              <a:ea typeface="+mn-ea"/>
                              <a:cs typeface="+mn-cs"/>
                            </a:rPr>
                            <a:t>358</a:t>
                          </a: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 xmlns:a16="http://schemas.microsoft.com/office/drawing/2014/main" xmlns:a14="http://schemas.microsoft.com/office/drawing/2010/main" val="10013"/>
                      </a:ext>
                    </a:extLst>
                  </a:tr>
                </a:tbl>
              </a:graphicData>
            </a:graphic>
          </p:graphicFrame>
        </mc:Fallback>
      </mc:AlternateContent>
      <p:sp>
        <p:nvSpPr>
          <p:cNvPr id="20" name="Textfeld 39"/>
          <p:cNvSpPr txBox="1"/>
          <p:nvPr/>
        </p:nvSpPr>
        <p:spPr>
          <a:xfrm>
            <a:off x="333914" y="3624284"/>
            <a:ext cx="3381132" cy="1015663"/>
          </a:xfrm>
          <a:prstGeom prst="rect">
            <a:avLst/>
          </a:prstGeom>
          <a:noFill/>
        </p:spPr>
        <p:txBody>
          <a:bodyPr wrap="square" rtlCol="0">
            <a:spAutoFit/>
          </a:bodyPr>
          <a:lstStyle/>
          <a:p>
            <a:pPr marL="214308" indent="-214308" algn="just">
              <a:buFont typeface="Arial" panose="020B0604020202020204" pitchFamily="34" charset="0"/>
              <a:buChar char="•"/>
            </a:pPr>
            <a:r>
              <a:rPr lang="en-US" sz="2000" dirty="0">
                <a:latin typeface="+mn-lt"/>
              </a:rPr>
              <a:t>With one WG per cavity, around half of the HOM power is absorbed by the WG couplers</a:t>
            </a:r>
          </a:p>
        </p:txBody>
      </p:sp>
      <p:pic>
        <p:nvPicPr>
          <p:cNvPr id="8" name="Picture 7"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185" y="1049377"/>
            <a:ext cx="2934930" cy="1828800"/>
          </a:xfrm>
          <a:prstGeom prst="rect">
            <a:avLst/>
          </a:prstGeom>
        </p:spPr>
      </p:pic>
    </p:spTree>
    <p:extLst>
      <p:ext uri="{BB962C8B-B14F-4D97-AF65-F5344CB8AC3E}">
        <p14:creationId xmlns:p14="http://schemas.microsoft.com/office/powerpoint/2010/main" val="403453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Inhaltsplatzhalter 2"/>
              <p:cNvSpPr>
                <a:spLocks noGrp="1"/>
              </p:cNvSpPr>
              <p:nvPr>
                <p:ph idx="1"/>
              </p:nvPr>
            </p:nvSpPr>
            <p:spPr>
              <a:xfrm>
                <a:off x="168298" y="1596449"/>
                <a:ext cx="8728052" cy="4759901"/>
              </a:xfrm>
            </p:spPr>
            <p:txBody>
              <a:bodyPr>
                <a:noAutofit/>
              </a:bodyPr>
              <a:lstStyle/>
              <a:p>
                <a:pPr algn="just"/>
                <a:r>
                  <a:rPr lang="en-US" sz="2400" dirty="0">
                    <a:solidFill>
                      <a:schemeClr val="tx1"/>
                    </a:solidFill>
                  </a:rPr>
                  <a:t>The HOM power deposited by the beam in the cavity, in a non-resonant excitation case, is approximated by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𝑃</m:t>
                        </m:r>
                      </m:e>
                      <m:sub>
                        <m:r>
                          <a:rPr lang="en-US" sz="2400" i="1">
                            <a:solidFill>
                              <a:schemeClr val="tx1"/>
                            </a:solidFill>
                            <a:latin typeface="Cambria Math" panose="02040503050406030204" pitchFamily="18" charset="0"/>
                            <a:cs typeface="Times New Roman" panose="02020603050405020304" pitchFamily="18" charset="0"/>
                          </a:rPr>
                          <m:t>𝐻𝑂𝑀</m:t>
                        </m:r>
                      </m:sub>
                    </m:sSub>
                    <m:r>
                      <a:rPr lang="en-US" sz="2400" i="1">
                        <a:solidFill>
                          <a:schemeClr val="tx1"/>
                        </a:solidFill>
                        <a:latin typeface="Cambria Math" panose="02040503050406030204" pitchFamily="18" charset="0"/>
                        <a:cs typeface="Times New Roman" panose="02020603050405020304" pitchFamily="18" charset="0"/>
                      </a:rPr>
                      <m:t>=</m:t>
                    </m:r>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𝑘</m:t>
                        </m:r>
                      </m:e>
                      <m:sub>
                        <m:r>
                          <a:rPr lang="en-US" sz="2400" i="1">
                            <a:solidFill>
                              <a:schemeClr val="tx1"/>
                            </a:solidFill>
                            <a:latin typeface="Cambria Math" panose="02040503050406030204" pitchFamily="18" charset="0"/>
                            <a:cs typeface="Times New Roman" panose="02020603050405020304" pitchFamily="18" charset="0"/>
                          </a:rPr>
                          <m:t>||</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𝑞</m:t>
                        </m:r>
                      </m:e>
                      <m:sub>
                        <m:r>
                          <a:rPr lang="en-US" sz="2400" i="1">
                            <a:solidFill>
                              <a:schemeClr val="tx1"/>
                            </a:solidFill>
                            <a:latin typeface="Cambria Math" panose="02040503050406030204" pitchFamily="18" charset="0"/>
                            <a:cs typeface="Times New Roman" panose="02020603050405020304" pitchFamily="18" charset="0"/>
                          </a:rPr>
                          <m:t>𝑏</m:t>
                        </m:r>
                      </m:sub>
                    </m:sSub>
                    <m:r>
                      <a:rPr lang="en-US" sz="2400" i="1">
                        <a:solidFill>
                          <a:schemeClr val="tx1"/>
                        </a:solidFill>
                        <a:latin typeface="Cambria Math" panose="02040503050406030204" pitchFamily="18" charset="0"/>
                        <a:cs typeface="Times New Roman" panose="02020603050405020304" pitchFamily="18" charset="0"/>
                      </a:rPr>
                      <m:t>𝐼</m:t>
                    </m:r>
                  </m:oMath>
                </a14:m>
                <a:endParaRPr lang="en-US" sz="2400"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endParaRPr>
              </a:p>
              <a:p>
                <a:pPr algn="just"/>
                <a:r>
                  <a:rPr lang="en-US" sz="2400" dirty="0">
                    <a:solidFill>
                      <a:schemeClr val="tx1"/>
                    </a:solidFill>
                  </a:rPr>
                  <a:t>If the main spectral line of the beam falls on the HOM resonance of the cavity then the voltage builds up in the cavity and the HOM power can rise significantly. In such a case, the HOM power can be estimated from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𝑃</m:t>
                        </m:r>
                      </m:e>
                      <m:sub>
                        <m:r>
                          <a:rPr lang="de-DE" sz="2400" b="0" i="1" smtClean="0">
                            <a:solidFill>
                              <a:schemeClr val="tx1"/>
                            </a:solidFill>
                            <a:latin typeface="Cambria Math" panose="02040503050406030204" pitchFamily="18" charset="0"/>
                          </a:rPr>
                          <m:t>𝑟𝑒𝑠</m:t>
                        </m:r>
                      </m:sub>
                    </m:sSub>
                    <m:r>
                      <a:rPr lang="en-US" sz="2400" i="1">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𝑅</m:t>
                        </m:r>
                      </m:num>
                      <m:den>
                        <m:r>
                          <a:rPr lang="en-US" sz="2400" i="1">
                            <a:solidFill>
                              <a:schemeClr val="tx1"/>
                            </a:solidFill>
                            <a:latin typeface="Cambria Math" panose="02040503050406030204" pitchFamily="18" charset="0"/>
                          </a:rPr>
                          <m:t>𝑄</m:t>
                        </m:r>
                      </m:den>
                    </m:f>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𝑄</m:t>
                        </m:r>
                      </m:e>
                      <m:sub>
                        <m:r>
                          <a:rPr lang="en-US" sz="2400" i="1">
                            <a:solidFill>
                              <a:schemeClr val="tx1"/>
                            </a:solidFill>
                            <a:latin typeface="Cambria Math" panose="02040503050406030204" pitchFamily="18" charset="0"/>
                          </a:rPr>
                          <m:t>𝐿</m:t>
                        </m:r>
                      </m:sub>
                    </m:sSub>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 </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𝐼</m:t>
                            </m:r>
                          </m:e>
                          <m:sub>
                            <m:r>
                              <a:rPr lang="en-US" sz="2400" i="1">
                                <a:solidFill>
                                  <a:schemeClr val="tx1"/>
                                </a:solidFill>
                                <a:latin typeface="Cambria Math" panose="02040503050406030204" pitchFamily="18" charset="0"/>
                              </a:rPr>
                              <m:t>0</m:t>
                            </m:r>
                          </m:sub>
                        </m:sSub>
                      </m:e>
                      <m:sup>
                        <m:r>
                          <a:rPr lang="en-US" sz="2400" i="1">
                            <a:solidFill>
                              <a:schemeClr val="tx1"/>
                            </a:solidFill>
                            <a:latin typeface="Cambria Math" panose="02040503050406030204" pitchFamily="18" charset="0"/>
                          </a:rPr>
                          <m:t>2</m:t>
                        </m:r>
                      </m:sup>
                    </m:sSup>
                  </m:oMath>
                </a14:m>
                <a:endParaRPr lang="en-US" sz="2400" dirty="0">
                  <a:solidFill>
                    <a:schemeClr val="tx1"/>
                  </a:solidFill>
                </a:endParaRPr>
              </a:p>
            </p:txBody>
          </p:sp>
        </mc:Choice>
        <mc:Fallback xmlns="">
          <p:sp>
            <p:nvSpPr>
              <p:cNvPr id="11" name="Inhaltsplatzhalter 2"/>
              <p:cNvSpPr>
                <a:spLocks noGrp="1" noRot="1" noChangeAspect="1" noMove="1" noResize="1" noEditPoints="1" noAdjustHandles="1" noChangeArrowheads="1" noChangeShapeType="1" noTextEdit="1"/>
              </p:cNvSpPr>
              <p:nvPr>
                <p:ph idx="1"/>
              </p:nvPr>
            </p:nvSpPr>
            <p:spPr>
              <a:xfrm>
                <a:off x="168298" y="1596449"/>
                <a:ext cx="8728052" cy="4759901"/>
              </a:xfrm>
              <a:blipFill rotWithShape="0">
                <a:blip r:embed="rId3"/>
                <a:stretch>
                  <a:fillRect l="-978" t="-1793" r="-1118"/>
                </a:stretch>
              </a:blipFill>
            </p:spPr>
            <p:txBody>
              <a:bodyPr/>
              <a:lstStyle/>
              <a:p>
                <a:r>
                  <a:rPr lang="en-US">
                    <a:noFill/>
                  </a:rPr>
                  <a:t> </a:t>
                </a:r>
              </a:p>
            </p:txBody>
          </p:sp>
        </mc:Fallback>
      </mc:AlternateContent>
      <p:sp>
        <p:nvSpPr>
          <p:cNvPr id="13314" name="Titel 1"/>
          <p:cNvSpPr>
            <a:spLocks noGrp="1"/>
          </p:cNvSpPr>
          <p:nvPr>
            <p:ph type="title"/>
          </p:nvPr>
        </p:nvSpPr>
        <p:spPr>
          <a:xfrm>
            <a:off x="628649" y="310505"/>
            <a:ext cx="7643283" cy="509588"/>
          </a:xfrm>
        </p:spPr>
        <p:txBody>
          <a:bodyPr vert="horz" lIns="91440" tIns="45720" rIns="91440" bIns="45720" rtlCol="0" anchor="ctr">
            <a:noAutofit/>
          </a:bodyPr>
          <a:lstStyle/>
          <a:p>
            <a:r>
              <a:rPr lang="en-US" altLang="de-DE"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 power of 5-cell for PERLE beam</a:t>
            </a:r>
          </a:p>
        </p:txBody>
      </p:sp>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16</a:t>
            </a:fld>
            <a:endParaRPr lang="de-DE" altLang="de-DE"/>
          </a:p>
        </p:txBody>
      </p:sp>
      <mc:AlternateContent xmlns:mc="http://schemas.openxmlformats.org/markup-compatibility/2006" xmlns:a14="http://schemas.microsoft.com/office/drawing/2010/main">
        <mc:Choice Requires="a14">
          <p:graphicFrame>
            <p:nvGraphicFramePr>
              <p:cNvPr id="20" name="Tabelle 6"/>
              <p:cNvGraphicFramePr>
                <a:graphicFrameLocks noGrp="1"/>
              </p:cNvGraphicFramePr>
              <p:nvPr>
                <p:extLst>
                  <p:ext uri="{D42A27DB-BD31-4B8C-83A1-F6EECF244321}">
                    <p14:modId xmlns:p14="http://schemas.microsoft.com/office/powerpoint/2010/main" val="2306118437"/>
                  </p:ext>
                </p:extLst>
              </p:nvPr>
            </p:nvGraphicFramePr>
            <p:xfrm>
              <a:off x="628650" y="4335797"/>
              <a:ext cx="3738196" cy="1662445"/>
            </p:xfrm>
            <a:graphic>
              <a:graphicData uri="http://schemas.openxmlformats.org/drawingml/2006/table">
                <a:tbl>
                  <a:tblPr firstRow="1" firstCol="1" bandRow="1">
                    <a:tableStyleId>{69012ECD-51FC-41F1-AA8D-1B2483CD663E}</a:tableStyleId>
                  </a:tblPr>
                  <a:tblGrid>
                    <a:gridCol w="2025919">
                      <a:extLst>
                        <a:ext uri="{9D8B030D-6E8A-4147-A177-3AD203B41FA5}">
                          <a16:colId xmlns:a16="http://schemas.microsoft.com/office/drawing/2014/main" val="20000"/>
                        </a:ext>
                      </a:extLst>
                    </a:gridCol>
                    <a:gridCol w="771207">
                      <a:extLst>
                        <a:ext uri="{9D8B030D-6E8A-4147-A177-3AD203B41FA5}">
                          <a16:colId xmlns:a16="http://schemas.microsoft.com/office/drawing/2014/main" val="20001"/>
                        </a:ext>
                      </a:extLst>
                    </a:gridCol>
                    <a:gridCol w="941070">
                      <a:extLst>
                        <a:ext uri="{9D8B030D-6E8A-4147-A177-3AD203B41FA5}">
                          <a16:colId xmlns:a16="http://schemas.microsoft.com/office/drawing/2014/main" val="20002"/>
                        </a:ext>
                      </a:extLst>
                    </a:gridCol>
                  </a:tblGrid>
                  <a:tr h="357848">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effectLst/>
                              <a:latin typeface="Arial Narrow" panose="020B0606020202030204" pitchFamily="34" charset="0"/>
                              <a:ea typeface="Times New Roman" panose="02020603050405020304" pitchFamily="18" charset="0"/>
                              <a:cs typeface="Times New Roman" panose="02020603050405020304" pitchFamily="18" charset="0"/>
                            </a:rPr>
                            <a:t>PERLE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err="1">
                              <a:effectLst/>
                              <a:latin typeface="Arial Narrow" panose="020B0606020202030204" pitchFamily="34" charset="0"/>
                              <a:ea typeface="Times New Roman" panose="02020603050405020304" pitchFamily="18" charset="0"/>
                              <a:cs typeface="Times New Roman" panose="02020603050405020304" pitchFamily="18" charset="0"/>
                            </a:rPr>
                            <a:t>tt</a:t>
                          </a: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3851">
                    <a:tc gridSpan="3">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5-cell cavity at 800</a:t>
                          </a:r>
                          <a:r>
                            <a:rPr lang="en-US" sz="1800" b="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MHz</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5560">
                    <a:tc>
                      <a:txBody>
                        <a:bodyPr/>
                        <a:lstStyle/>
                        <a:p>
                          <a:pPr marL="0" marR="0" algn="ctr">
                            <a:lnSpc>
                              <a:spcPct val="130000"/>
                            </a:lnSpc>
                            <a:spcBef>
                              <a:spcPts val="600"/>
                            </a:spcBef>
                            <a:spcAft>
                              <a:spcPts val="0"/>
                            </a:spcAft>
                          </a:pPr>
                          <a:r>
                            <a:rPr lang="en-US" sz="1800" b="0" kern="120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Bunch Length  [mm]</a:t>
                          </a:r>
                          <a:endParaRPr lang="en-US" sz="20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3</a:t>
                          </a:r>
                          <a:endParaRPr lang="en-US" sz="1800" b="0" kern="1200" dirty="0">
                            <a:solidFill>
                              <a:schemeClr val="tx1"/>
                            </a:solidFill>
                            <a:effectLst/>
                            <a:latin typeface="Arial Narrow" panose="020B0606020202030204" pitchFamily="34" charset="0"/>
                            <a:ea typeface="+mn-ea"/>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1.97/2.54</a:t>
                          </a:r>
                          <a:endParaRPr lang="en-US" sz="1800" b="0" kern="1200" dirty="0">
                            <a:solidFill>
                              <a:schemeClr val="tx1"/>
                            </a:solidFill>
                            <a:effectLst/>
                            <a:latin typeface="Arial Narrow" panose="020B0606020202030204" pitchFamily="34" charset="0"/>
                            <a:ea typeface="+mn-ea"/>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8735">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0.01</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1.09/0.89</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9238">
                    <a:tc gridSpan="3">
                      <a:txBody>
                        <a:bodyPr/>
                        <a:lstStyle/>
                        <a:p>
                          <a:pPr marL="0" marR="0" indent="0" algn="ctr" defTabSz="914400" rtl="0" eaLnBrk="1" fontAlgn="auto" latinLnBrk="0" hangingPunct="1">
                            <a:lnSpc>
                              <a:spcPct val="130000"/>
                            </a:lnSpc>
                            <a:spcBef>
                              <a:spcPts val="600"/>
                            </a:spcBef>
                            <a:spcAft>
                              <a:spcPts val="0"/>
                            </a:spcAft>
                            <a:buClrTx/>
                            <a:buSzTx/>
                            <a:buFontTx/>
                            <a:buNone/>
                            <a:tabLst/>
                            <a:defRPr/>
                          </a:pPr>
                          <a:r>
                            <a:rPr lang="en-US" sz="1100" b="0"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Non-resonant HOM power </a:t>
                          </a:r>
                          <a:r>
                            <a:rPr lang="en-US" sz="11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calculated</a:t>
                          </a:r>
                          <a:r>
                            <a:rPr lang="en-US" sz="1100" b="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from </a:t>
                          </a:r>
                          <a14:m>
                            <m:oMath xmlns:m="http://schemas.openxmlformats.org/officeDocument/2006/math">
                              <m:sSub>
                                <m:sSubPr>
                                  <m:ctrlPr>
                                    <a:rPr lang="en-US" sz="1100" b="0" i="1" baseline="0" smtClean="0">
                                      <a:solidFill>
                                        <a:schemeClr val="tx1"/>
                                      </a:solidFill>
                                      <a:effectLst/>
                                      <a:latin typeface="Cambria Math" panose="02040503050406030204" pitchFamily="18" charset="0"/>
                                      <a:cs typeface="Times New Roman" panose="02020603050405020304" pitchFamily="18" charset="0"/>
                                    </a:rPr>
                                  </m:ctrlPr>
                                </m:sSubPr>
                                <m:e>
                                  <m:r>
                                    <a:rPr lang="en-US" sz="1100" b="0" i="1" baseline="0" smtClean="0">
                                      <a:solidFill>
                                        <a:schemeClr val="tx1"/>
                                      </a:solidFill>
                                      <a:effectLst/>
                                      <a:latin typeface="Cambria Math" panose="02040503050406030204" pitchFamily="18" charset="0"/>
                                      <a:cs typeface="Times New Roman" panose="02020603050405020304" pitchFamily="18" charset="0"/>
                                    </a:rPr>
                                    <m:t>𝑃</m:t>
                                  </m:r>
                                </m:e>
                                <m:sub>
                                  <m:r>
                                    <a:rPr lang="en-US" sz="1100" b="0" i="1" baseline="0" smtClean="0">
                                      <a:solidFill>
                                        <a:schemeClr val="tx1"/>
                                      </a:solidFill>
                                      <a:effectLst/>
                                      <a:latin typeface="Cambria Math" panose="02040503050406030204" pitchFamily="18" charset="0"/>
                                      <a:cs typeface="Times New Roman" panose="02020603050405020304" pitchFamily="18" charset="0"/>
                                    </a:rPr>
                                    <m:t>𝐻𝑂𝑀</m:t>
                                  </m:r>
                                </m:sub>
                              </m:sSub>
                              <m:r>
                                <a:rPr lang="en-US" sz="1100" b="0" i="1" baseline="0" smtClean="0">
                                  <a:solidFill>
                                    <a:schemeClr val="tx1"/>
                                  </a:solidFill>
                                  <a:effectLst/>
                                  <a:latin typeface="Cambria Math" panose="02040503050406030204" pitchFamily="18" charset="0"/>
                                  <a:cs typeface="Times New Roman" panose="02020603050405020304" pitchFamily="18" charset="0"/>
                                </a:rPr>
                                <m:t>=</m:t>
                              </m:r>
                              <m:sSub>
                                <m:sSubPr>
                                  <m:ctrlPr>
                                    <a:rPr lang="en-US" sz="1100" b="0" i="1" baseline="0" smtClean="0">
                                      <a:solidFill>
                                        <a:schemeClr val="tx1"/>
                                      </a:solidFill>
                                      <a:effectLst/>
                                      <a:latin typeface="Cambria Math" panose="02040503050406030204" pitchFamily="18" charset="0"/>
                                      <a:cs typeface="Times New Roman" panose="02020603050405020304" pitchFamily="18" charset="0"/>
                                    </a:rPr>
                                  </m:ctrlPr>
                                </m:sSubPr>
                                <m:e>
                                  <m:r>
                                    <a:rPr lang="en-US" sz="1100" b="0" i="1" baseline="0" smtClean="0">
                                      <a:solidFill>
                                        <a:schemeClr val="tx1"/>
                                      </a:solidFill>
                                      <a:effectLst/>
                                      <a:latin typeface="Cambria Math" panose="02040503050406030204" pitchFamily="18" charset="0"/>
                                      <a:cs typeface="Times New Roman" panose="02020603050405020304" pitchFamily="18" charset="0"/>
                                    </a:rPr>
                                    <m:t>𝑘</m:t>
                                  </m:r>
                                </m:e>
                                <m:sub>
                                  <m:r>
                                    <a:rPr lang="en-US" sz="1100" b="0" i="1" baseline="0" smtClean="0">
                                      <a:solidFill>
                                        <a:schemeClr val="tx1"/>
                                      </a:solidFill>
                                      <a:effectLst/>
                                      <a:latin typeface="Cambria Math" panose="02040503050406030204" pitchFamily="18" charset="0"/>
                                      <a:cs typeface="Times New Roman" panose="02020603050405020304" pitchFamily="18" charset="0"/>
                                    </a:rPr>
                                    <m:t>||</m:t>
                                  </m:r>
                                </m:sub>
                              </m:sSub>
                              <m:sSub>
                                <m:sSubPr>
                                  <m:ctrlPr>
                                    <a:rPr lang="en-US" sz="1100" b="0" i="1" baseline="0" smtClean="0">
                                      <a:solidFill>
                                        <a:schemeClr val="tx1"/>
                                      </a:solidFill>
                                      <a:effectLst/>
                                      <a:latin typeface="Cambria Math" panose="02040503050406030204" pitchFamily="18" charset="0"/>
                                      <a:cs typeface="Times New Roman" panose="02020603050405020304" pitchFamily="18" charset="0"/>
                                    </a:rPr>
                                  </m:ctrlPr>
                                </m:sSubPr>
                                <m:e>
                                  <m:r>
                                    <a:rPr lang="en-US" sz="1100" b="0" i="1" baseline="0" smtClean="0">
                                      <a:solidFill>
                                        <a:schemeClr val="tx1"/>
                                      </a:solidFill>
                                      <a:effectLst/>
                                      <a:latin typeface="Cambria Math" panose="02040503050406030204" pitchFamily="18" charset="0"/>
                                      <a:cs typeface="Times New Roman" panose="02020603050405020304" pitchFamily="18" charset="0"/>
                                    </a:rPr>
                                    <m:t>𝑞</m:t>
                                  </m:r>
                                </m:e>
                                <m:sub>
                                  <m:r>
                                    <a:rPr lang="en-US" sz="1100" b="0" i="1" baseline="0" smtClean="0">
                                      <a:solidFill>
                                        <a:schemeClr val="tx1"/>
                                      </a:solidFill>
                                      <a:effectLst/>
                                      <a:latin typeface="Cambria Math" panose="02040503050406030204" pitchFamily="18" charset="0"/>
                                      <a:cs typeface="Times New Roman" panose="02020603050405020304" pitchFamily="18" charset="0"/>
                                    </a:rPr>
                                    <m:t>𝑏</m:t>
                                  </m:r>
                                </m:sub>
                              </m:sSub>
                              <m:r>
                                <a:rPr lang="en-US" sz="1100" b="0" i="1" baseline="0" smtClean="0">
                                  <a:solidFill>
                                    <a:schemeClr val="tx1"/>
                                  </a:solidFill>
                                  <a:effectLst/>
                                  <a:latin typeface="Cambria Math" panose="02040503050406030204" pitchFamily="18" charset="0"/>
                                  <a:cs typeface="Times New Roman" panose="02020603050405020304" pitchFamily="18" charset="0"/>
                                </a:rPr>
                                <m:t>𝐼</m:t>
                              </m:r>
                            </m:oMath>
                          </a14:m>
                          <a:endParaRPr lang="en-US" sz="11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marL="68580" marR="68580" marT="0" marB="0" anchor="ctr"/>
                    </a:tc>
                    <a:tc hMerge="1">
                      <a:txBody>
                        <a:bodyPr/>
                        <a:lstStyle/>
                        <a:p>
                          <a:endParaRPr lang="en-US" dirty="0"/>
                        </a:p>
                      </a:txBody>
                      <a:tcPr marL="68580" marR="68580" marT="0" marB="0" anchor="ctr"/>
                    </a:tc>
                    <a:extLst>
                      <a:ext uri="{0D108BD9-81ED-4DB2-BD59-A6C34878D82A}">
                        <a16:rowId xmlns:a16="http://schemas.microsoft.com/office/drawing/2014/main" val="10004"/>
                      </a:ext>
                    </a:extLst>
                  </a:tr>
                </a:tbl>
              </a:graphicData>
            </a:graphic>
          </p:graphicFrame>
        </mc:Choice>
        <mc:Fallback xmlns="">
          <p:graphicFrame>
            <p:nvGraphicFramePr>
              <p:cNvPr id="20" name="Tabelle 6"/>
              <p:cNvGraphicFramePr>
                <a:graphicFrameLocks noGrp="1"/>
              </p:cNvGraphicFramePr>
              <p:nvPr>
                <p:extLst>
                  <p:ext uri="{D42A27DB-BD31-4B8C-83A1-F6EECF244321}">
                    <p14:modId xmlns:p14="http://schemas.microsoft.com/office/powerpoint/2010/main" val="2306118437"/>
                  </p:ext>
                </p:extLst>
              </p:nvPr>
            </p:nvGraphicFramePr>
            <p:xfrm>
              <a:off x="628650" y="4335797"/>
              <a:ext cx="3738196" cy="1776934"/>
            </p:xfrm>
            <a:graphic>
              <a:graphicData uri="http://schemas.openxmlformats.org/drawingml/2006/table">
                <a:tbl>
                  <a:tblPr firstRow="1" firstCol="1" bandRow="1">
                    <a:tableStyleId>{69012ECD-51FC-41F1-AA8D-1B2483CD663E}</a:tableStyleId>
                  </a:tblPr>
                  <a:tblGrid>
                    <a:gridCol w="2025919">
                      <a:extLst>
                        <a:ext uri="{9D8B030D-6E8A-4147-A177-3AD203B41FA5}">
                          <a16:colId xmlns="" xmlns:a16="http://schemas.microsoft.com/office/drawing/2014/main" xmlns:a14="http://schemas.microsoft.com/office/drawing/2010/main" val="20000"/>
                        </a:ext>
                      </a:extLst>
                    </a:gridCol>
                    <a:gridCol w="771207">
                      <a:extLst>
                        <a:ext uri="{9D8B030D-6E8A-4147-A177-3AD203B41FA5}">
                          <a16:colId xmlns="" xmlns:a16="http://schemas.microsoft.com/office/drawing/2014/main" xmlns:a14="http://schemas.microsoft.com/office/drawing/2010/main" val="20001"/>
                        </a:ext>
                      </a:extLst>
                    </a:gridCol>
                    <a:gridCol w="941070">
                      <a:extLst>
                        <a:ext uri="{9D8B030D-6E8A-4147-A177-3AD203B41FA5}">
                          <a16:colId xmlns="" xmlns:a16="http://schemas.microsoft.com/office/drawing/2014/main" xmlns:a14="http://schemas.microsoft.com/office/drawing/2010/main" val="20002"/>
                        </a:ext>
                      </a:extLst>
                    </a:gridCol>
                  </a:tblGrid>
                  <a:tr h="357848">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effectLst/>
                              <a:latin typeface="Arial Narrow" panose="020B0606020202030204" pitchFamily="34" charset="0"/>
                              <a:ea typeface="Times New Roman" panose="02020603050405020304" pitchFamily="18" charset="0"/>
                              <a:cs typeface="Times New Roman" panose="02020603050405020304" pitchFamily="18" charset="0"/>
                            </a:rPr>
                            <a:t>PERLE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err="1">
                              <a:effectLst/>
                              <a:latin typeface="Arial Narrow" panose="020B0606020202030204" pitchFamily="34" charset="0"/>
                              <a:ea typeface="Times New Roman" panose="02020603050405020304" pitchFamily="18" charset="0"/>
                              <a:cs typeface="Times New Roman" panose="02020603050405020304" pitchFamily="18" charset="0"/>
                            </a:rPr>
                            <a:t>tt</a:t>
                          </a: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0"/>
                      </a:ext>
                    </a:extLst>
                  </a:tr>
                  <a:tr h="356616">
                    <a:tc gridSpan="3">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5-cell cavity at 800</a:t>
                          </a:r>
                          <a:r>
                            <a:rPr lang="en-US" sz="1800" b="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MHz</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1"/>
                      </a:ext>
                    </a:extLst>
                  </a:tr>
                  <a:tr h="356616">
                    <a:tc>
                      <a:txBody>
                        <a:bodyPr/>
                        <a:lstStyle/>
                        <a:p>
                          <a:pPr marL="0" marR="0" algn="ctr">
                            <a:lnSpc>
                              <a:spcPct val="130000"/>
                            </a:lnSpc>
                            <a:spcBef>
                              <a:spcPts val="600"/>
                            </a:spcBef>
                            <a:spcAft>
                              <a:spcPts val="0"/>
                            </a:spcAft>
                          </a:pPr>
                          <a:r>
                            <a:rPr lang="en-US" sz="1800" b="0" kern="120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Bunch Length  [mm]</a:t>
                          </a:r>
                          <a:endParaRPr lang="en-US" sz="20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3</a:t>
                          </a:r>
                          <a:endParaRPr lang="en-US" sz="1800" b="0" kern="1200" dirty="0">
                            <a:solidFill>
                              <a:schemeClr val="tx1"/>
                            </a:solidFill>
                            <a:effectLst/>
                            <a:latin typeface="Arial Narrow" panose="020B0606020202030204" pitchFamily="34" charset="0"/>
                            <a:ea typeface="+mn-ea"/>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1.97/2.54</a:t>
                          </a:r>
                          <a:endParaRPr lang="en-US" sz="1800" b="0" kern="1200" dirty="0">
                            <a:solidFill>
                              <a:schemeClr val="tx1"/>
                            </a:solidFill>
                            <a:effectLst/>
                            <a:latin typeface="Arial Narrow" panose="020B0606020202030204" pitchFamily="34" charset="0"/>
                            <a:ea typeface="+mn-ea"/>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2"/>
                      </a:ext>
                    </a:extLst>
                  </a:tr>
                  <a:tr h="356616">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0.01</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1.09/0.89</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3"/>
                      </a:ext>
                    </a:extLst>
                  </a:tr>
                  <a:tr h="349238">
                    <a:tc gridSpan="3">
                      <a:txBody>
                        <a:bodyPr/>
                        <a:lstStyle/>
                        <a:p>
                          <a:endParaRPr lang="en-US"/>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rotWithShape="0">
                          <a:blip r:embed="rId4"/>
                          <a:stretch>
                            <a:fillRect l="-163" t="-421053" r="-326" b="-1754"/>
                          </a:stretch>
                        </a:blipFill>
                      </a:tcPr>
                    </a:tc>
                    <a:tc hMerge="1">
                      <a:txBody>
                        <a:bodyPr/>
                        <a:lstStyle/>
                        <a:p>
                          <a:endParaRPr lang="en-US"/>
                        </a:p>
                      </a:txBody>
                      <a:tcPr marL="68580" marR="68580" marT="0" marB="0" anchor="ctr"/>
                    </a:tc>
                    <a:tc hMerge="1">
                      <a:txBody>
                        <a:bodyPr/>
                        <a:lstStyle/>
                        <a:p>
                          <a:endParaRPr lang="en-US" dirty="0"/>
                        </a:p>
                      </a:txBody>
                      <a:tcPr marL="68580" marR="68580" marT="0" marB="0" anchor="ctr"/>
                    </a:tc>
                    <a:extLst>
                      <a:ext uri="{0D108BD9-81ED-4DB2-BD59-A6C34878D82A}">
                        <a16:rowId xmlns="" xmlns:a16="http://schemas.microsoft.com/office/drawing/2014/main" xmlns:a14="http://schemas.microsoft.com/office/drawing/2010/main" val="10004"/>
                      </a:ext>
                    </a:extLst>
                  </a:tr>
                </a:tbl>
              </a:graphicData>
            </a:graphic>
          </p:graphicFrame>
        </mc:Fallback>
      </mc:AlternateContent>
      <p:graphicFrame>
        <p:nvGraphicFramePr>
          <p:cNvPr id="12" name="Tabelle 6"/>
          <p:cNvGraphicFramePr>
            <a:graphicFrameLocks noGrp="1"/>
          </p:cNvGraphicFramePr>
          <p:nvPr>
            <p:extLst>
              <p:ext uri="{D42A27DB-BD31-4B8C-83A1-F6EECF244321}">
                <p14:modId xmlns:p14="http://schemas.microsoft.com/office/powerpoint/2010/main" val="1771106345"/>
              </p:ext>
            </p:extLst>
          </p:nvPr>
        </p:nvGraphicFramePr>
        <p:xfrm>
          <a:off x="5030952" y="4084510"/>
          <a:ext cx="3398673" cy="2129338"/>
        </p:xfrm>
        <a:graphic>
          <a:graphicData uri="http://schemas.openxmlformats.org/drawingml/2006/table">
            <a:tbl>
              <a:tblPr firstRow="1" firstCol="1" bandRow="1">
                <a:tableStyleId>{69012ECD-51FC-41F1-AA8D-1B2483CD663E}</a:tableStyleId>
              </a:tblPr>
              <a:tblGrid>
                <a:gridCol w="1060902">
                  <a:extLst>
                    <a:ext uri="{9D8B030D-6E8A-4147-A177-3AD203B41FA5}">
                      <a16:colId xmlns:a16="http://schemas.microsoft.com/office/drawing/2014/main" val="20000"/>
                    </a:ext>
                  </a:extLst>
                </a:gridCol>
                <a:gridCol w="1789695">
                  <a:extLst>
                    <a:ext uri="{9D8B030D-6E8A-4147-A177-3AD203B41FA5}">
                      <a16:colId xmlns:a16="http://schemas.microsoft.com/office/drawing/2014/main" val="20001"/>
                    </a:ext>
                  </a:extLst>
                </a:gridCol>
                <a:gridCol w="548076">
                  <a:extLst>
                    <a:ext uri="{9D8B030D-6E8A-4147-A177-3AD203B41FA5}">
                      <a16:colId xmlns:a16="http://schemas.microsoft.com/office/drawing/2014/main" val="20002"/>
                    </a:ext>
                  </a:extLst>
                </a:gridCol>
              </a:tblGrid>
              <a:tr h="409512">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effectLst/>
                          <a:latin typeface="Arial Narrow" panose="020B0606020202030204" pitchFamily="34" charset="0"/>
                          <a:ea typeface="Times New Roman" panose="02020603050405020304" pitchFamily="18" charset="0"/>
                          <a:cs typeface="Times New Roman" panose="02020603050405020304" pitchFamily="18" charset="0"/>
                        </a:rPr>
                        <a:t>PERLE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err="1">
                          <a:effectLst/>
                          <a:latin typeface="Arial Narrow" panose="020B0606020202030204" pitchFamily="34" charset="0"/>
                          <a:ea typeface="Times New Roman" panose="02020603050405020304" pitchFamily="18" charset="0"/>
                          <a:cs typeface="Times New Roman" panose="02020603050405020304" pitchFamily="18" charset="0"/>
                        </a:rPr>
                        <a:t>tt</a:t>
                      </a: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3388">
                <a:tc gridSpan="3">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5-cell cavity at 800</a:t>
                      </a:r>
                      <a:r>
                        <a:rPr lang="en-US" sz="1800" b="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MHz</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1907">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f</a:t>
                      </a:r>
                      <a:r>
                        <a:rPr lang="en-US" sz="1800" b="0" baseline="300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a:t>
                      </a:r>
                      <a:r>
                        <a:rPr lang="en-US" sz="1800" b="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[GHz]</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baseline="-250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res</a:t>
                      </a:r>
                      <a:r>
                        <a:rPr lang="en-US" sz="1800" b="0" kern="1200" dirty="0">
                          <a:solidFill>
                            <a:schemeClr val="tx1"/>
                          </a:solidFill>
                          <a:effectLst/>
                          <a:latin typeface="Arial Narrow" panose="020B0606020202030204" pitchFamily="34" charset="0"/>
                          <a:ea typeface="+mn-ea"/>
                          <a:cs typeface="+mn-cs"/>
                        </a:rPr>
                        <a:t> [W]</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defTabSz="914400" rtl="0" eaLnBrk="1" latinLnBrk="0" hangingPunct="1">
                        <a:lnSpc>
                          <a:spcPct val="130000"/>
                        </a:lnSpc>
                        <a:spcBef>
                          <a:spcPts val="600"/>
                        </a:spcBef>
                        <a:spcAft>
                          <a:spcPts val="0"/>
                        </a:spcAft>
                      </a:pP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7533">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1.49</a:t>
                      </a:r>
                      <a:endParaRPr lang="en-US" sz="1800" b="0" kern="1200" dirty="0">
                        <a:solidFill>
                          <a:schemeClr val="tx1"/>
                        </a:solidFill>
                        <a:effectLst/>
                        <a:latin typeface="Arial Narrow" panose="020B0606020202030204" pitchFamily="34" charset="0"/>
                        <a:ea typeface="+mn-ea"/>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16</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8</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7533">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2.36</a:t>
                      </a:r>
                      <a:endParaRPr lang="en-US" sz="1800" b="0" kern="1200" dirty="0">
                        <a:solidFill>
                          <a:schemeClr val="tx1"/>
                        </a:solidFill>
                        <a:effectLst/>
                        <a:latin typeface="Arial Narrow" panose="020B0606020202030204" pitchFamily="34" charset="0"/>
                        <a:ea typeface="+mn-ea"/>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20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9659">
                <a:tc gridSpan="3">
                  <a:txBody>
                    <a:bodyPr/>
                    <a:lstStyle/>
                    <a:p>
                      <a:pPr marL="0" marR="0" algn="l">
                        <a:lnSpc>
                          <a:spcPct val="130000"/>
                        </a:lnSpc>
                        <a:spcBef>
                          <a:spcPts val="600"/>
                        </a:spcBef>
                        <a:spcAft>
                          <a:spcPts val="0"/>
                        </a:spcAft>
                      </a:pPr>
                      <a:r>
                        <a:rPr lang="en-US" sz="11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Resonance excitation power of two monopole modes with the highest longitudinal impedance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marL="68580" marR="68580" marT="0" marB="0" anchor="ctr"/>
                </a:tc>
                <a:tc hMerge="1">
                  <a:txBody>
                    <a:bodyPr/>
                    <a:lstStyle/>
                    <a:p>
                      <a:endParaRPr lang="en-US" dirty="0"/>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19026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Appendix</a:t>
            </a:r>
          </a:p>
        </p:txBody>
      </p:sp>
      <p:sp>
        <p:nvSpPr>
          <p:cNvPr id="5" name="Slide Number Placeholder 4"/>
          <p:cNvSpPr>
            <a:spLocks noGrp="1"/>
          </p:cNvSpPr>
          <p:nvPr>
            <p:ph type="sldNum" sz="quarter" idx="12"/>
          </p:nvPr>
        </p:nvSpPr>
        <p:spPr/>
        <p:txBody>
          <a:bodyPr/>
          <a:lstStyle/>
          <a:p>
            <a:fld id="{A1245FAC-A09C-43E8-B14B-FDF84A38097F}" type="slidenum">
              <a:rPr lang="en-GB" smtClean="0"/>
              <a:t>17</a:t>
            </a:fld>
            <a:endParaRPr lang="en-GB"/>
          </a:p>
        </p:txBody>
      </p:sp>
    </p:spTree>
    <p:extLst>
      <p:ext uri="{BB962C8B-B14F-4D97-AF65-F5344CB8AC3E}">
        <p14:creationId xmlns:p14="http://schemas.microsoft.com/office/powerpoint/2010/main" val="1703281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38526"/>
            <a:ext cx="7886700" cy="680948"/>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Cavity Options</a:t>
            </a:r>
          </a:p>
        </p:txBody>
      </p:sp>
      <p:pic>
        <p:nvPicPr>
          <p:cNvPr id="2" name="Picture 1"/>
          <p:cNvPicPr>
            <a:picLocks noChangeAspect="1"/>
          </p:cNvPicPr>
          <p:nvPr/>
        </p:nvPicPr>
        <p:blipFill>
          <a:blip r:embed="rId2"/>
          <a:stretch>
            <a:fillRect/>
          </a:stretch>
        </p:blipFill>
        <p:spPr>
          <a:xfrm>
            <a:off x="319861" y="4036962"/>
            <a:ext cx="4115157" cy="2624561"/>
          </a:xfrm>
          <a:prstGeom prst="rect">
            <a:avLst/>
          </a:prstGeom>
        </p:spPr>
      </p:pic>
      <p:pic>
        <p:nvPicPr>
          <p:cNvPr id="5" name="Picture 4"/>
          <p:cNvPicPr>
            <a:picLocks noChangeAspect="1"/>
          </p:cNvPicPr>
          <p:nvPr/>
        </p:nvPicPr>
        <p:blipFill>
          <a:blip r:embed="rId3"/>
          <a:stretch>
            <a:fillRect/>
          </a:stretch>
        </p:blipFill>
        <p:spPr>
          <a:xfrm>
            <a:off x="4717298" y="4053588"/>
            <a:ext cx="4115150" cy="2606439"/>
          </a:xfrm>
          <a:prstGeom prst="rect">
            <a:avLst/>
          </a:prstGeom>
        </p:spPr>
      </p:pic>
      <p:pic>
        <p:nvPicPr>
          <p:cNvPr id="6" name="Picture 5"/>
          <p:cNvPicPr>
            <a:picLocks noChangeAspect="1"/>
          </p:cNvPicPr>
          <p:nvPr/>
        </p:nvPicPr>
        <p:blipFill>
          <a:blip r:embed="rId4"/>
          <a:stretch>
            <a:fillRect/>
          </a:stretch>
        </p:blipFill>
        <p:spPr>
          <a:xfrm>
            <a:off x="254094" y="1510692"/>
            <a:ext cx="8635811" cy="1941316"/>
          </a:xfrm>
          <a:prstGeom prst="rect">
            <a:avLst/>
          </a:prstGeom>
        </p:spPr>
      </p:pic>
      <p:sp>
        <p:nvSpPr>
          <p:cNvPr id="7" name="TextBox 6"/>
          <p:cNvSpPr txBox="1"/>
          <p:nvPr/>
        </p:nvSpPr>
        <p:spPr>
          <a:xfrm>
            <a:off x="537210" y="6149378"/>
            <a:ext cx="2134174" cy="369332"/>
          </a:xfrm>
          <a:prstGeom prst="rect">
            <a:avLst/>
          </a:prstGeom>
          <a:noFill/>
        </p:spPr>
        <p:txBody>
          <a:bodyPr wrap="none" rtlCol="0">
            <a:spAutoFit/>
          </a:bodyPr>
          <a:lstStyle/>
          <a:p>
            <a:r>
              <a:rPr lang="en-US" dirty="0">
                <a:solidFill>
                  <a:schemeClr val="bg1"/>
                </a:solidFill>
              </a:rPr>
              <a:t>352 MHz: LEP, </a:t>
            </a:r>
            <a:r>
              <a:rPr lang="en-US" dirty="0" err="1">
                <a:solidFill>
                  <a:schemeClr val="bg1"/>
                </a:solidFill>
              </a:rPr>
              <a:t>Nb</a:t>
            </a:r>
            <a:r>
              <a:rPr lang="en-US" dirty="0">
                <a:solidFill>
                  <a:schemeClr val="bg1"/>
                </a:solidFill>
              </a:rPr>
              <a:t>-Cu</a:t>
            </a:r>
          </a:p>
        </p:txBody>
      </p:sp>
      <p:sp>
        <p:nvSpPr>
          <p:cNvPr id="8" name="TextBox 7"/>
          <p:cNvSpPr txBox="1"/>
          <p:nvPr/>
        </p:nvSpPr>
        <p:spPr>
          <a:xfrm>
            <a:off x="5782664" y="4078527"/>
            <a:ext cx="2976649" cy="369332"/>
          </a:xfrm>
          <a:prstGeom prst="rect">
            <a:avLst/>
          </a:prstGeom>
          <a:noFill/>
          <a:ln>
            <a:noFill/>
          </a:ln>
        </p:spPr>
        <p:txBody>
          <a:bodyPr wrap="none" rtlCol="0">
            <a:spAutoFit/>
          </a:bodyPr>
          <a:lstStyle/>
          <a:p>
            <a:r>
              <a:rPr lang="en-US" dirty="0">
                <a:solidFill>
                  <a:schemeClr val="bg1"/>
                </a:solidFill>
              </a:rPr>
              <a:t>352 MHz: LEP, bulk </a:t>
            </a:r>
            <a:r>
              <a:rPr lang="en-US" dirty="0" err="1">
                <a:solidFill>
                  <a:schemeClr val="bg1"/>
                </a:solidFill>
              </a:rPr>
              <a:t>Nb</a:t>
            </a:r>
            <a:r>
              <a:rPr lang="en-US" dirty="0">
                <a:solidFill>
                  <a:schemeClr val="bg1"/>
                </a:solidFill>
              </a:rPr>
              <a:t> variant</a:t>
            </a:r>
          </a:p>
        </p:txBody>
      </p:sp>
      <p:sp>
        <p:nvSpPr>
          <p:cNvPr id="10" name="TextBox 9"/>
          <p:cNvSpPr txBox="1"/>
          <p:nvPr/>
        </p:nvSpPr>
        <p:spPr>
          <a:xfrm>
            <a:off x="390352" y="2985006"/>
            <a:ext cx="2198615" cy="369332"/>
          </a:xfrm>
          <a:prstGeom prst="rect">
            <a:avLst/>
          </a:prstGeom>
          <a:noFill/>
        </p:spPr>
        <p:txBody>
          <a:bodyPr wrap="none" rtlCol="0">
            <a:spAutoFit/>
          </a:bodyPr>
          <a:lstStyle/>
          <a:p>
            <a:r>
              <a:rPr lang="en-US" dirty="0">
                <a:solidFill>
                  <a:schemeClr val="bg1"/>
                </a:solidFill>
              </a:rPr>
              <a:t>400 MHz: LHC, </a:t>
            </a:r>
            <a:r>
              <a:rPr lang="en-US" dirty="0" err="1">
                <a:solidFill>
                  <a:schemeClr val="bg1"/>
                </a:solidFill>
              </a:rPr>
              <a:t>Nb</a:t>
            </a:r>
            <a:r>
              <a:rPr lang="en-US" dirty="0">
                <a:solidFill>
                  <a:schemeClr val="bg1"/>
                </a:solidFill>
              </a:rPr>
              <a:t>-Cu</a:t>
            </a:r>
          </a:p>
        </p:txBody>
      </p:sp>
      <p:sp>
        <p:nvSpPr>
          <p:cNvPr id="11" name="TextBox 10"/>
          <p:cNvSpPr txBox="1"/>
          <p:nvPr/>
        </p:nvSpPr>
        <p:spPr>
          <a:xfrm>
            <a:off x="6328396" y="3045963"/>
            <a:ext cx="1992918" cy="369332"/>
          </a:xfrm>
          <a:prstGeom prst="rect">
            <a:avLst/>
          </a:prstGeom>
          <a:noFill/>
        </p:spPr>
        <p:txBody>
          <a:bodyPr wrap="none" rtlCol="0">
            <a:spAutoFit/>
          </a:bodyPr>
          <a:lstStyle/>
          <a:p>
            <a:r>
              <a:rPr lang="en-US" dirty="0">
                <a:solidFill>
                  <a:schemeClr val="bg1"/>
                </a:solidFill>
              </a:rPr>
              <a:t>500 MHz: KEKB, </a:t>
            </a:r>
            <a:r>
              <a:rPr lang="en-US" dirty="0" err="1">
                <a:solidFill>
                  <a:schemeClr val="bg1"/>
                </a:solidFill>
              </a:rPr>
              <a:t>Nb</a:t>
            </a:r>
            <a:endParaRPr lang="en-US" dirty="0">
              <a:solidFill>
                <a:schemeClr val="bg1"/>
              </a:solidFill>
            </a:endParaRPr>
          </a:p>
        </p:txBody>
      </p:sp>
      <p:sp>
        <p:nvSpPr>
          <p:cNvPr id="12" name="TextBox 11"/>
          <p:cNvSpPr txBox="1"/>
          <p:nvPr/>
        </p:nvSpPr>
        <p:spPr>
          <a:xfrm>
            <a:off x="390352" y="1183213"/>
            <a:ext cx="4194546" cy="369332"/>
          </a:xfrm>
          <a:prstGeom prst="rect">
            <a:avLst/>
          </a:prstGeom>
          <a:noFill/>
        </p:spPr>
        <p:txBody>
          <a:bodyPr wrap="none" rtlCol="0">
            <a:spAutoFit/>
          </a:bodyPr>
          <a:lstStyle/>
          <a:p>
            <a:r>
              <a:rPr lang="en-US" dirty="0"/>
              <a:t>Single cell for high current (Z-pole, FCC-</a:t>
            </a:r>
            <a:r>
              <a:rPr lang="en-US" dirty="0" err="1"/>
              <a:t>hh</a:t>
            </a:r>
            <a:r>
              <a:rPr lang="en-US" dirty="0"/>
              <a:t>)</a:t>
            </a:r>
          </a:p>
        </p:txBody>
      </p:sp>
      <p:sp>
        <p:nvSpPr>
          <p:cNvPr id="14" name="TextBox 13"/>
          <p:cNvSpPr txBox="1"/>
          <p:nvPr/>
        </p:nvSpPr>
        <p:spPr>
          <a:xfrm>
            <a:off x="509500" y="3696424"/>
            <a:ext cx="3457998" cy="369332"/>
          </a:xfrm>
          <a:prstGeom prst="rect">
            <a:avLst/>
          </a:prstGeom>
          <a:noFill/>
        </p:spPr>
        <p:txBody>
          <a:bodyPr wrap="none" rtlCol="0">
            <a:spAutoFit/>
          </a:bodyPr>
          <a:lstStyle/>
          <a:p>
            <a:r>
              <a:rPr lang="en-US" dirty="0"/>
              <a:t>400 MHz 4-cell for higher energies</a:t>
            </a:r>
          </a:p>
        </p:txBody>
      </p:sp>
      <p:sp>
        <p:nvSpPr>
          <p:cNvPr id="9" name="Slide Number Placeholder 8">
            <a:extLst>
              <a:ext uri="{FF2B5EF4-FFF2-40B4-BE49-F238E27FC236}">
                <a16:creationId xmlns:a16="http://schemas.microsoft.com/office/drawing/2014/main" id="{F1B6E9B2-3275-4C9C-BB70-F70D6619309C}"/>
              </a:ext>
            </a:extLst>
          </p:cNvPr>
          <p:cNvSpPr>
            <a:spLocks noGrp="1"/>
          </p:cNvSpPr>
          <p:nvPr>
            <p:ph type="sldNum" sz="quarter" idx="12"/>
          </p:nvPr>
        </p:nvSpPr>
        <p:spPr/>
        <p:txBody>
          <a:bodyPr/>
          <a:lstStyle/>
          <a:p>
            <a:fld id="{A1245FAC-A09C-43E8-B14B-FDF84A38097F}" type="slidenum">
              <a:rPr lang="en-GB" smtClean="0"/>
              <a:t>18</a:t>
            </a:fld>
            <a:endParaRPr lang="en-GB"/>
          </a:p>
        </p:txBody>
      </p:sp>
    </p:spTree>
    <p:extLst>
      <p:ext uri="{BB962C8B-B14F-4D97-AF65-F5344CB8AC3E}">
        <p14:creationId xmlns:p14="http://schemas.microsoft.com/office/powerpoint/2010/main" val="431885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7"/>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 Power (Average)</a:t>
            </a:r>
          </a:p>
        </p:txBody>
      </p:sp>
      <mc:AlternateContent xmlns:mc="http://schemas.openxmlformats.org/markup-compatibility/2006" xmlns:a14="http://schemas.microsoft.com/office/drawing/2010/main">
        <mc:Choice Requires="a14">
          <p:graphicFrame>
            <p:nvGraphicFramePr>
              <p:cNvPr id="5" name="Tabelle 6"/>
              <p:cNvGraphicFramePr>
                <a:graphicFrameLocks noGrp="1"/>
              </p:cNvGraphicFramePr>
              <p:nvPr>
                <p:extLst>
                  <p:ext uri="{D42A27DB-BD31-4B8C-83A1-F6EECF244321}">
                    <p14:modId xmlns:p14="http://schemas.microsoft.com/office/powerpoint/2010/main" val="3950144105"/>
                  </p:ext>
                </p:extLst>
              </p:nvPr>
            </p:nvGraphicFramePr>
            <p:xfrm>
              <a:off x="1273776" y="2971800"/>
              <a:ext cx="6596448" cy="3584599"/>
            </p:xfrm>
            <a:graphic>
              <a:graphicData uri="http://schemas.openxmlformats.org/drawingml/2006/table">
                <a:tbl>
                  <a:tblPr firstRow="1" firstCol="1" bandRow="1">
                    <a:tableStyleId>{69012ECD-51FC-41F1-AA8D-1B2483CD663E}</a:tableStyleId>
                  </a:tblPr>
                  <a:tblGrid>
                    <a:gridCol w="2483277">
                      <a:extLst>
                        <a:ext uri="{9D8B030D-6E8A-4147-A177-3AD203B41FA5}">
                          <a16:colId xmlns:a16="http://schemas.microsoft.com/office/drawing/2014/main" val="20000"/>
                        </a:ext>
                      </a:extLst>
                    </a:gridCol>
                    <a:gridCol w="1043799">
                      <a:extLst>
                        <a:ext uri="{9D8B030D-6E8A-4147-A177-3AD203B41FA5}">
                          <a16:colId xmlns:a16="http://schemas.microsoft.com/office/drawing/2014/main" val="20001"/>
                        </a:ext>
                      </a:extLst>
                    </a:gridCol>
                    <a:gridCol w="1043799">
                      <a:extLst>
                        <a:ext uri="{9D8B030D-6E8A-4147-A177-3AD203B41FA5}">
                          <a16:colId xmlns:a16="http://schemas.microsoft.com/office/drawing/2014/main" val="20002"/>
                        </a:ext>
                      </a:extLst>
                    </a:gridCol>
                    <a:gridCol w="948141">
                      <a:extLst>
                        <a:ext uri="{9D8B030D-6E8A-4147-A177-3AD203B41FA5}">
                          <a16:colId xmlns:a16="http://schemas.microsoft.com/office/drawing/2014/main" val="20003"/>
                        </a:ext>
                      </a:extLst>
                    </a:gridCol>
                    <a:gridCol w="1077432">
                      <a:extLst>
                        <a:ext uri="{9D8B030D-6E8A-4147-A177-3AD203B41FA5}">
                          <a16:colId xmlns:a16="http://schemas.microsoft.com/office/drawing/2014/main" val="20004"/>
                        </a:ext>
                      </a:extLst>
                    </a:gridCol>
                  </a:tblGrid>
                  <a:tr h="281032">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effectLst/>
                              <a:latin typeface="Arial Narrow" panose="020B060602020203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effectLst/>
                              <a:latin typeface="Arial Narrow" panose="020B0606020202030204" pitchFamily="34" charset="0"/>
                              <a:ea typeface="Times New Roman" panose="02020603050405020304" pitchFamily="18" charset="0"/>
                              <a:cs typeface="Times New Roman" panose="02020603050405020304" pitchFamily="18" charset="0"/>
                            </a:rPr>
                            <a:t>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effectLst/>
                              <a:latin typeface="Arial Narrow" panose="020B0606020202030204" pitchFamily="34" charset="0"/>
                              <a:ea typeface="Times New Roman" panose="02020603050405020304" pitchFamily="18" charset="0"/>
                              <a:cs typeface="Times New Roman" panose="02020603050405020304" pitchFamily="18" charset="0"/>
                            </a:rPr>
                            <a:t>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14:m>
                            <m:oMathPara xmlns:m="http://schemas.openxmlformats.org/officeDocument/2006/math">
                              <m:oMathParaPr>
                                <m:jc m:val="centerGroup"/>
                              </m:oMathParaPr>
                              <m:oMath xmlns:m="http://schemas.openxmlformats.org/officeDocument/2006/math">
                                <m:r>
                                  <m:rPr>
                                    <m:sty m:val="p"/>
                                  </m:rPr>
                                  <a:rPr lang="en-US" altLang="de-DE" sz="1800" dirty="0" smtClean="0">
                                    <a:latin typeface="Cambria Math" panose="02040503050406030204" pitchFamily="18" charset="0"/>
                                  </a:rPr>
                                  <m:t>t</m:t>
                                </m:r>
                                <m:acc>
                                  <m:accPr>
                                    <m:chr m:val="̅"/>
                                    <m:ctrlPr>
                                      <a:rPr lang="en-US" altLang="de-DE" sz="1800" i="1" dirty="0">
                                        <a:latin typeface="Cambria Math" panose="02040503050406030204" pitchFamily="18" charset="0"/>
                                      </a:rPr>
                                    </m:ctrlPr>
                                  </m:accPr>
                                  <m:e>
                                    <m:r>
                                      <m:rPr>
                                        <m:sty m:val="p"/>
                                      </m:rPr>
                                      <a:rPr lang="en-US" altLang="de-DE" sz="1800" dirty="0">
                                        <a:latin typeface="Cambria Math" panose="02040503050406030204" pitchFamily="18" charset="0"/>
                                      </a:rPr>
                                      <m:t>t</m:t>
                                    </m:r>
                                  </m:e>
                                </m:acc>
                              </m:oMath>
                            </m:oMathPara>
                          </a14:m>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4851">
                    <a:tc gridSpan="5">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4-cell cavity at 400</a:t>
                          </a:r>
                          <a:r>
                            <a:rPr lang="en-US" sz="1800" b="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MHz</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64851">
                    <a:tc>
                      <a:txBody>
                        <a:bodyPr/>
                        <a:lstStyle/>
                        <a:p>
                          <a:pPr marL="0" marR="0" algn="ctr">
                            <a:lnSpc>
                              <a:spcPct val="130000"/>
                            </a:lnSpc>
                            <a:spcBef>
                              <a:spcPts val="600"/>
                            </a:spcBef>
                            <a:spcAft>
                              <a:spcPts val="0"/>
                            </a:spcAft>
                          </a:pPr>
                          <a:r>
                            <a:rPr lang="en-US" sz="1800" b="0" kern="120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Bunch Length  [mm]</a:t>
                          </a:r>
                          <a:endParaRPr lang="en-US" sz="20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4851">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mn-ea"/>
                              <a:cs typeface="+mn-cs"/>
                            </a:rPr>
                            <a:t>SR (3.5, 3.0, 3.15, 1.97)</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47.95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5.09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0.81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4851">
                    <a:tc>
                      <a:txBody>
                        <a:bodyPr/>
                        <a:lstStyle/>
                        <a:p>
                          <a:pPr marL="0" marR="0" algn="ctr" defTabSz="914400" rtl="0" eaLnBrk="1" latinLnBrk="0" hangingPunct="1">
                            <a:lnSpc>
                              <a:spcPct val="130000"/>
                            </a:lnSpc>
                            <a:spcBef>
                              <a:spcPts val="600"/>
                            </a:spcBef>
                            <a:spcAft>
                              <a:spcPts val="0"/>
                            </a:spcAft>
                          </a:pPr>
                          <a:r>
                            <a:rPr lang="en-US" sz="1800" b="0" kern="1200" dirty="0">
                              <a:solidFill>
                                <a:schemeClr val="tx1"/>
                              </a:solidFill>
                              <a:effectLst/>
                              <a:latin typeface="Arial Narrow" panose="020B0606020202030204" pitchFamily="34" charset="0"/>
                              <a:ea typeface="+mn-ea"/>
                              <a:cs typeface="+mn-cs"/>
                            </a:rPr>
                            <a:t>BS (12.1, 6.0,</a:t>
                          </a:r>
                          <a:r>
                            <a:rPr lang="en-US" sz="1800" b="0" kern="1200" baseline="0" dirty="0">
                              <a:solidFill>
                                <a:schemeClr val="tx1"/>
                              </a:solidFill>
                              <a:effectLst/>
                              <a:latin typeface="Arial Narrow" panose="020B0606020202030204" pitchFamily="34" charset="0"/>
                              <a:ea typeface="+mn-ea"/>
                              <a:cs typeface="+mn-cs"/>
                            </a:rPr>
                            <a:t> 5.3, 2.54</a:t>
                          </a:r>
                          <a:r>
                            <a:rPr lang="en-US" sz="1800" b="0" kern="1200" dirty="0">
                              <a:solidFill>
                                <a:schemeClr val="tx1"/>
                              </a:solidFill>
                              <a:effectLst/>
                              <a:latin typeface="Arial Narrow" panose="020B0606020202030204" pitchFamily="34" charset="0"/>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a:solidFill>
                                <a:schemeClr val="tx1"/>
                              </a:solidFill>
                              <a:effectLst/>
                              <a:latin typeface="Arial Narrow" panose="020B0606020202030204" pitchFamily="34" charset="0"/>
                              <a:ea typeface="+mn-ea"/>
                              <a:cs typeface="+mn-cs"/>
                            </a:rPr>
                            <a:t>17.34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a:solidFill>
                                <a:schemeClr val="tx1"/>
                              </a:solidFill>
                              <a:effectLst/>
                              <a:latin typeface="Arial Narrow" panose="020B0606020202030204" pitchFamily="34" charset="0"/>
                              <a:ea typeface="+mn-ea"/>
                              <a:cs typeface="+mn-cs"/>
                            </a:rPr>
                            <a:t>2.89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4851">
                    <a:tc gridSpan="5">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5-cell cavity at 800</a:t>
                          </a:r>
                          <a:r>
                            <a:rPr lang="en-US" sz="1800" b="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MHz</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defTabSz="914400" rtl="0" eaLnBrk="1" latinLnBrk="0" hangingPunct="1">
                            <a:lnSpc>
                              <a:spcPct val="130000"/>
                            </a:lnSpc>
                            <a:spcBef>
                              <a:spcPts val="600"/>
                            </a:spcBef>
                            <a:spcAft>
                              <a:spcPts val="0"/>
                            </a:spcAft>
                          </a:pP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4851">
                    <a:tc>
                      <a:txBody>
                        <a:bodyPr/>
                        <a:lstStyle/>
                        <a:p>
                          <a:pPr marL="0" marR="0" algn="ctr">
                            <a:lnSpc>
                              <a:spcPct val="130000"/>
                            </a:lnSpc>
                            <a:spcBef>
                              <a:spcPts val="600"/>
                            </a:spcBef>
                            <a:spcAft>
                              <a:spcPts val="0"/>
                            </a:spcAft>
                          </a:pPr>
                          <a:r>
                            <a:rPr lang="en-US" sz="1800" b="0" kern="120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Bunch Length  [mm]</a:t>
                          </a:r>
                          <a:endParaRPr lang="en-US" sz="20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a:solidFill>
                                <a:schemeClr val="tx1"/>
                              </a:solidFill>
                              <a:effectLst/>
                              <a:latin typeface="Arial Narrow" panose="020B0606020202030204" pitchFamily="34" charset="0"/>
                              <a:ea typeface="+mn-ea"/>
                              <a:cs typeface="+mn-cs"/>
                            </a:rPr>
                            <a:t> [kW]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4851">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mn-ea"/>
                              <a:cs typeface="+mn-cs"/>
                            </a:rPr>
                            <a:t>SR (3.5, 3.0, 3.15, 1.97)</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a:solidFill>
                                <a:schemeClr val="tx1"/>
                              </a:solidFill>
                              <a:effectLst/>
                              <a:latin typeface="Arial Narrow" panose="020B0606020202030204" pitchFamily="34" charset="0"/>
                              <a:ea typeface="+mn-ea"/>
                              <a:cs typeface="+mn-cs"/>
                            </a:rPr>
                            <a:t>66.11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a:solidFill>
                                <a:schemeClr val="tx1"/>
                              </a:solidFill>
                              <a:effectLst/>
                              <a:latin typeface="Arial Narrow" panose="020B0606020202030204" pitchFamily="34" charset="0"/>
                              <a:ea typeface="+mn-ea"/>
                              <a:cs typeface="+mn-cs"/>
                            </a:rPr>
                            <a:t>6.94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4851">
                    <a:tc>
                      <a:txBody>
                        <a:bodyPr/>
                        <a:lstStyle/>
                        <a:p>
                          <a:pPr marL="0" marR="0" algn="ctr" defTabSz="914400" rtl="0" eaLnBrk="1" latinLnBrk="0" hangingPunct="1">
                            <a:lnSpc>
                              <a:spcPct val="130000"/>
                            </a:lnSpc>
                            <a:spcBef>
                              <a:spcPts val="600"/>
                            </a:spcBef>
                            <a:spcAft>
                              <a:spcPts val="0"/>
                            </a:spcAft>
                          </a:pPr>
                          <a:r>
                            <a:rPr lang="en-US" sz="1800" b="0" kern="1200" dirty="0">
                              <a:solidFill>
                                <a:schemeClr val="tx1"/>
                              </a:solidFill>
                              <a:effectLst/>
                              <a:latin typeface="Arial Narrow" panose="020B0606020202030204" pitchFamily="34" charset="0"/>
                              <a:ea typeface="+mn-ea"/>
                              <a:cs typeface="+mn-cs"/>
                            </a:rPr>
                            <a:t>BS (12.1, 6.0,</a:t>
                          </a:r>
                          <a:r>
                            <a:rPr lang="en-US" sz="1800" b="0" kern="1200" baseline="0" dirty="0">
                              <a:solidFill>
                                <a:schemeClr val="tx1"/>
                              </a:solidFill>
                              <a:effectLst/>
                              <a:latin typeface="Arial Narrow" panose="020B0606020202030204" pitchFamily="34" charset="0"/>
                              <a:ea typeface="+mn-ea"/>
                              <a:cs typeface="+mn-cs"/>
                            </a:rPr>
                            <a:t> 5.3, 2.54</a:t>
                          </a:r>
                          <a:r>
                            <a:rPr lang="en-US" sz="1800" b="0" kern="1200" dirty="0">
                              <a:solidFill>
                                <a:schemeClr val="tx1"/>
                              </a:solidFill>
                              <a:effectLst/>
                              <a:latin typeface="Arial Narrow" panose="020B0606020202030204" pitchFamily="34" charset="0"/>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a:solidFill>
                                <a:schemeClr val="tx1"/>
                              </a:solidFill>
                              <a:effectLst/>
                              <a:latin typeface="Arial Narrow" panose="020B0606020202030204" pitchFamily="34" charset="0"/>
                              <a:ea typeface="+mn-ea"/>
                              <a:cs typeface="+mn-cs"/>
                            </a:rPr>
                            <a:t>23.91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a:solidFill>
                                <a:schemeClr val="tx1"/>
                              </a:solidFill>
                              <a:effectLst/>
                              <a:latin typeface="Arial Narrow" panose="020B0606020202030204" pitchFamily="34" charset="0"/>
                              <a:ea typeface="+mn-ea"/>
                              <a:cs typeface="+mn-cs"/>
                            </a:rPr>
                            <a:t>4.09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09175">
                    <a:tc gridSpan="5">
                      <a:txBody>
                        <a:bodyPr/>
                        <a:lstStyle/>
                        <a:p>
                          <a:pPr marL="0" marR="0" algn="l">
                            <a:lnSpc>
                              <a:spcPct val="130000"/>
                            </a:lnSpc>
                            <a:spcBef>
                              <a:spcPts val="600"/>
                            </a:spcBef>
                            <a:spcAft>
                              <a:spcPts val="0"/>
                            </a:spcAft>
                          </a:pPr>
                          <a:r>
                            <a:rPr lang="en-US" sz="14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Average HOM power for both BS and SR bunch lengths calculated</a:t>
                          </a:r>
                          <a:r>
                            <a:rPr lang="en-US" sz="1400" b="0" baseline="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from </a:t>
                          </a:r>
                          <a14:m>
                            <m:oMath xmlns:m="http://schemas.openxmlformats.org/officeDocument/2006/math">
                              <m:sSub>
                                <m:sSubPr>
                                  <m:ctrlPr>
                                    <a:rPr lang="en-US" sz="1400" b="0" i="1" baseline="0" smtClean="0">
                                      <a:solidFill>
                                        <a:schemeClr val="tx1"/>
                                      </a:solidFill>
                                      <a:effectLst/>
                                      <a:latin typeface="Cambria Math" panose="02040503050406030204" pitchFamily="18" charset="0"/>
                                      <a:cs typeface="Times New Roman" panose="02020603050405020304" pitchFamily="18" charset="0"/>
                                    </a:rPr>
                                  </m:ctrlPr>
                                </m:sSubPr>
                                <m:e>
                                  <m:r>
                                    <a:rPr lang="en-US" sz="1400" b="0" i="1" baseline="0" smtClean="0">
                                      <a:solidFill>
                                        <a:schemeClr val="tx1"/>
                                      </a:solidFill>
                                      <a:effectLst/>
                                      <a:latin typeface="Cambria Math" panose="02040503050406030204" pitchFamily="18" charset="0"/>
                                      <a:cs typeface="Times New Roman" panose="02020603050405020304" pitchFamily="18" charset="0"/>
                                    </a:rPr>
                                    <m:t>𝑃</m:t>
                                  </m:r>
                                </m:e>
                                <m:sub>
                                  <m:r>
                                    <a:rPr lang="en-US" sz="1400" b="0" i="1" baseline="0" smtClean="0">
                                      <a:solidFill>
                                        <a:schemeClr val="tx1"/>
                                      </a:solidFill>
                                      <a:effectLst/>
                                      <a:latin typeface="Cambria Math" panose="02040503050406030204" pitchFamily="18" charset="0"/>
                                      <a:cs typeface="Times New Roman" panose="02020603050405020304" pitchFamily="18" charset="0"/>
                                    </a:rPr>
                                    <m:t>𝐻𝑂𝑀</m:t>
                                  </m:r>
                                </m:sub>
                              </m:sSub>
                              <m:r>
                                <a:rPr lang="en-US" sz="1400" b="0" i="1" baseline="0" smtClean="0">
                                  <a:solidFill>
                                    <a:schemeClr val="tx1"/>
                                  </a:solidFill>
                                  <a:effectLst/>
                                  <a:latin typeface="Cambria Math" panose="02040503050406030204" pitchFamily="18" charset="0"/>
                                  <a:cs typeface="Times New Roman" panose="02020603050405020304" pitchFamily="18" charset="0"/>
                                </a:rPr>
                                <m:t>=</m:t>
                              </m:r>
                              <m:sSub>
                                <m:sSubPr>
                                  <m:ctrlPr>
                                    <a:rPr lang="en-US" sz="1400" b="0" i="1" baseline="0" smtClean="0">
                                      <a:solidFill>
                                        <a:schemeClr val="tx1"/>
                                      </a:solidFill>
                                      <a:effectLst/>
                                      <a:latin typeface="Cambria Math" panose="02040503050406030204" pitchFamily="18" charset="0"/>
                                      <a:cs typeface="Times New Roman" panose="02020603050405020304" pitchFamily="18" charset="0"/>
                                    </a:rPr>
                                  </m:ctrlPr>
                                </m:sSubPr>
                                <m:e>
                                  <m:r>
                                    <a:rPr lang="en-US" sz="1400" b="0" i="1" baseline="0" smtClean="0">
                                      <a:solidFill>
                                        <a:schemeClr val="tx1"/>
                                      </a:solidFill>
                                      <a:effectLst/>
                                      <a:latin typeface="Cambria Math" panose="02040503050406030204" pitchFamily="18" charset="0"/>
                                      <a:cs typeface="Times New Roman" panose="02020603050405020304" pitchFamily="18" charset="0"/>
                                    </a:rPr>
                                    <m:t>𝑘</m:t>
                                  </m:r>
                                </m:e>
                                <m:sub>
                                  <m:r>
                                    <a:rPr lang="en-US" sz="1400" b="0" i="1" baseline="0" smtClean="0">
                                      <a:solidFill>
                                        <a:schemeClr val="tx1"/>
                                      </a:solidFill>
                                      <a:effectLst/>
                                      <a:latin typeface="Cambria Math" panose="02040503050406030204" pitchFamily="18" charset="0"/>
                                      <a:cs typeface="Times New Roman" panose="02020603050405020304" pitchFamily="18" charset="0"/>
                                    </a:rPr>
                                    <m:t>||</m:t>
                                  </m:r>
                                </m:sub>
                              </m:sSub>
                              <m:sSub>
                                <m:sSubPr>
                                  <m:ctrlPr>
                                    <a:rPr lang="en-US" sz="1400" b="0" i="1" baseline="0" smtClean="0">
                                      <a:solidFill>
                                        <a:schemeClr val="tx1"/>
                                      </a:solidFill>
                                      <a:effectLst/>
                                      <a:latin typeface="Cambria Math" panose="02040503050406030204" pitchFamily="18" charset="0"/>
                                      <a:cs typeface="Times New Roman" panose="02020603050405020304" pitchFamily="18" charset="0"/>
                                    </a:rPr>
                                  </m:ctrlPr>
                                </m:sSubPr>
                                <m:e>
                                  <m:r>
                                    <a:rPr lang="en-US" sz="1400" b="0" i="1" baseline="0" smtClean="0">
                                      <a:solidFill>
                                        <a:schemeClr val="tx1"/>
                                      </a:solidFill>
                                      <a:effectLst/>
                                      <a:latin typeface="Cambria Math" panose="02040503050406030204" pitchFamily="18" charset="0"/>
                                      <a:cs typeface="Times New Roman" panose="02020603050405020304" pitchFamily="18" charset="0"/>
                                    </a:rPr>
                                    <m:t>𝑞</m:t>
                                  </m:r>
                                </m:e>
                                <m:sub>
                                  <m:r>
                                    <a:rPr lang="en-US" sz="1400" b="0" i="1" baseline="0" smtClean="0">
                                      <a:solidFill>
                                        <a:schemeClr val="tx1"/>
                                      </a:solidFill>
                                      <a:effectLst/>
                                      <a:latin typeface="Cambria Math" panose="02040503050406030204" pitchFamily="18" charset="0"/>
                                      <a:cs typeface="Times New Roman" panose="02020603050405020304" pitchFamily="18" charset="0"/>
                                    </a:rPr>
                                    <m:t>𝑏</m:t>
                                  </m:r>
                                </m:sub>
                              </m:sSub>
                              <m:r>
                                <a:rPr lang="en-US" sz="1400" b="0" i="1" baseline="0" smtClean="0">
                                  <a:solidFill>
                                    <a:schemeClr val="tx1"/>
                                  </a:solidFill>
                                  <a:effectLst/>
                                  <a:latin typeface="Cambria Math" panose="02040503050406030204" pitchFamily="18" charset="0"/>
                                  <a:cs typeface="Times New Roman" panose="02020603050405020304" pitchFamily="18" charset="0"/>
                                </a:rPr>
                                <m:t>𝐼</m:t>
                              </m:r>
                            </m:oMath>
                          </a14:m>
                          <a:endParaRPr lang="en-US" sz="14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dirty="0"/>
                        </a:p>
                      </a:txBody>
                      <a:tcPr marL="68580" marR="68580" marT="0" marB="0" anchor="ctr"/>
                    </a:tc>
                    <a:tc hMerge="1">
                      <a:txBody>
                        <a:bodyPr/>
                        <a:lstStyle/>
                        <a:p>
                          <a:endParaRPr lang="en-US"/>
                        </a:p>
                      </a:txBody>
                      <a:tcPr/>
                    </a:tc>
                    <a:tc hMerge="1">
                      <a:txBody>
                        <a:bodyPr/>
                        <a:lstStyle/>
                        <a:p>
                          <a:endParaRPr lang="en-US"/>
                        </a:p>
                      </a:txBody>
                      <a:tcPr marL="68580" marR="68580" marT="0" marB="0" anchor="ctr"/>
                    </a:tc>
                    <a:tc hMerge="1">
                      <a:txBody>
                        <a:bodyPr/>
                        <a:lstStyle/>
                        <a:p>
                          <a:endParaRPr lang="en-US" dirty="0"/>
                        </a:p>
                      </a:txBody>
                      <a:tcPr marL="68580" marR="68580" marT="0" marB="0" anchor="ctr"/>
                    </a:tc>
                    <a:extLst>
                      <a:ext uri="{0D108BD9-81ED-4DB2-BD59-A6C34878D82A}">
                        <a16:rowId xmlns:a16="http://schemas.microsoft.com/office/drawing/2014/main" val="10009"/>
                      </a:ext>
                    </a:extLst>
                  </a:tr>
                </a:tbl>
              </a:graphicData>
            </a:graphic>
          </p:graphicFrame>
        </mc:Choice>
        <mc:Fallback xmlns="">
          <p:graphicFrame>
            <p:nvGraphicFramePr>
              <p:cNvPr id="5" name="Tabelle 6"/>
              <p:cNvGraphicFramePr>
                <a:graphicFrameLocks noGrp="1"/>
              </p:cNvGraphicFramePr>
              <p:nvPr>
                <p:extLst>
                  <p:ext uri="{D42A27DB-BD31-4B8C-83A1-F6EECF244321}">
                    <p14:modId xmlns:p14="http://schemas.microsoft.com/office/powerpoint/2010/main" val="3950144105"/>
                  </p:ext>
                </p:extLst>
              </p:nvPr>
            </p:nvGraphicFramePr>
            <p:xfrm>
              <a:off x="1273776" y="2971800"/>
              <a:ext cx="6596448" cy="3584599"/>
            </p:xfrm>
            <a:graphic>
              <a:graphicData uri="http://schemas.openxmlformats.org/drawingml/2006/table">
                <a:tbl>
                  <a:tblPr firstRow="1" firstCol="1" bandRow="1">
                    <a:tableStyleId>{69012ECD-51FC-41F1-AA8D-1B2483CD663E}</a:tableStyleId>
                  </a:tblPr>
                  <a:tblGrid>
                    <a:gridCol w="2483277">
                      <a:extLst>
                        <a:ext uri="{9D8B030D-6E8A-4147-A177-3AD203B41FA5}">
                          <a16:colId xmlns:a16="http://schemas.microsoft.com/office/drawing/2014/main" xmlns:a14="http://schemas.microsoft.com/office/drawing/2010/main" xmlns="" val="20000"/>
                        </a:ext>
                      </a:extLst>
                    </a:gridCol>
                    <a:gridCol w="1043799">
                      <a:extLst>
                        <a:ext uri="{9D8B030D-6E8A-4147-A177-3AD203B41FA5}">
                          <a16:colId xmlns:a16="http://schemas.microsoft.com/office/drawing/2014/main" xmlns:a14="http://schemas.microsoft.com/office/drawing/2010/main" xmlns="" val="20001"/>
                        </a:ext>
                      </a:extLst>
                    </a:gridCol>
                    <a:gridCol w="1043799">
                      <a:extLst>
                        <a:ext uri="{9D8B030D-6E8A-4147-A177-3AD203B41FA5}">
                          <a16:colId xmlns:a16="http://schemas.microsoft.com/office/drawing/2014/main" xmlns:a14="http://schemas.microsoft.com/office/drawing/2010/main" xmlns="" val="20002"/>
                        </a:ext>
                      </a:extLst>
                    </a:gridCol>
                    <a:gridCol w="948141">
                      <a:extLst>
                        <a:ext uri="{9D8B030D-6E8A-4147-A177-3AD203B41FA5}">
                          <a16:colId xmlns:a16="http://schemas.microsoft.com/office/drawing/2014/main" xmlns:a14="http://schemas.microsoft.com/office/drawing/2010/main" xmlns="" val="20003"/>
                        </a:ext>
                      </a:extLst>
                    </a:gridCol>
                    <a:gridCol w="1077432">
                      <a:extLst>
                        <a:ext uri="{9D8B030D-6E8A-4147-A177-3AD203B41FA5}">
                          <a16:colId xmlns:a16="http://schemas.microsoft.com/office/drawing/2014/main" xmlns:a14="http://schemas.microsoft.com/office/drawing/2010/main" xmlns="" val="20004"/>
                        </a:ext>
                      </a:extLst>
                    </a:gridCol>
                  </a:tblGrid>
                  <a:tr h="356616">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smtClean="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smtClean="0">
                              <a:effectLst/>
                              <a:latin typeface="Arial Narrow" panose="020B060602020203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smtClean="0">
                              <a:effectLst/>
                              <a:latin typeface="Arial Narrow" panose="020B0606020202030204" pitchFamily="34" charset="0"/>
                              <a:ea typeface="Times New Roman" panose="02020603050405020304" pitchFamily="18" charset="0"/>
                              <a:cs typeface="Times New Roman" panose="02020603050405020304" pitchFamily="18" charset="0"/>
                            </a:rPr>
                            <a:t>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effectLst/>
                              <a:latin typeface="Arial Narrow" panose="020B0606020202030204" pitchFamily="34" charset="0"/>
                              <a:ea typeface="Times New Roman" panose="02020603050405020304" pitchFamily="18" charset="0"/>
                              <a:cs typeface="Times New Roman" panose="02020603050405020304" pitchFamily="18" charset="0"/>
                            </a:rPr>
                            <a:t>H</a:t>
                          </a: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512994" t="-1695" r="-1130" b="-918644"/>
                          </a:stretch>
                        </a:blipFill>
                      </a:tcPr>
                    </a:tc>
                    <a:extLst>
                      <a:ext uri="{0D108BD9-81ED-4DB2-BD59-A6C34878D82A}">
                        <a16:rowId xmlns:a16="http://schemas.microsoft.com/office/drawing/2014/main" xmlns:a14="http://schemas.microsoft.com/office/drawing/2010/main" xmlns="" val="10000"/>
                      </a:ext>
                    </a:extLst>
                  </a:tr>
                  <a:tr h="364851">
                    <a:tc gridSpan="5">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4-cell cavity at 400</a:t>
                          </a:r>
                          <a:r>
                            <a:rPr lang="en-US" sz="1800" b="0" baseline="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MHz</a:t>
                          </a:r>
                          <a:endPar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smtClean="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smtClean="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a14="http://schemas.microsoft.com/office/drawing/2010/main" xmlns="" val="10001"/>
                      </a:ext>
                    </a:extLst>
                  </a:tr>
                  <a:tr h="364851">
                    <a:tc>
                      <a:txBody>
                        <a:bodyPr/>
                        <a:lstStyle/>
                        <a:p>
                          <a:pPr marL="0" marR="0" algn="ctr">
                            <a:lnSpc>
                              <a:spcPct val="130000"/>
                            </a:lnSpc>
                            <a:spcBef>
                              <a:spcPts val="600"/>
                            </a:spcBef>
                            <a:spcAft>
                              <a:spcPts val="0"/>
                            </a:spcAft>
                          </a:pPr>
                          <a:r>
                            <a:rPr lang="en-US" sz="1800" b="0" kern="1200" baseline="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Bunch Length  [mm]</a:t>
                          </a:r>
                          <a:endParaRPr lang="en-US" sz="20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smtClean="0">
                              <a:solidFill>
                                <a:schemeClr val="tx1"/>
                              </a:solidFill>
                              <a:effectLst/>
                              <a:latin typeface="Arial Narrow" panose="020B0606020202030204" pitchFamily="34" charset="0"/>
                              <a:ea typeface="+mn-ea"/>
                              <a:cs typeface="+mn-cs"/>
                            </a:rPr>
                            <a:t> [kW]</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smtClean="0">
                              <a:solidFill>
                                <a:schemeClr val="tx1"/>
                              </a:solidFill>
                              <a:effectLst/>
                              <a:latin typeface="Arial Narrow" panose="020B0606020202030204" pitchFamily="34" charset="0"/>
                              <a:ea typeface="+mn-ea"/>
                              <a:cs typeface="+mn-cs"/>
                            </a:rPr>
                            <a:t> [kW]</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smtClean="0">
                              <a:solidFill>
                                <a:schemeClr val="tx1"/>
                              </a:solidFill>
                              <a:effectLst/>
                              <a:latin typeface="Arial Narrow" panose="020B0606020202030204" pitchFamily="34" charset="0"/>
                              <a:ea typeface="+mn-ea"/>
                              <a:cs typeface="+mn-cs"/>
                            </a:rPr>
                            <a:t> [kW]</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smtClean="0">
                              <a:solidFill>
                                <a:schemeClr val="tx1"/>
                              </a:solidFill>
                              <a:effectLst/>
                              <a:latin typeface="Arial Narrow" panose="020B0606020202030204" pitchFamily="34" charset="0"/>
                              <a:ea typeface="+mn-ea"/>
                              <a:cs typeface="+mn-cs"/>
                            </a:rPr>
                            <a:t> [kW]</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0002"/>
                      </a:ext>
                    </a:extLst>
                  </a:tr>
                  <a:tr h="364851">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mn-ea"/>
                              <a:cs typeface="+mn-cs"/>
                            </a:rPr>
                            <a:t>SR (3.5, 3.0, 3.15, 1.97)</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47.95</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5.09</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1.16</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0.81</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0003"/>
                      </a:ext>
                    </a:extLst>
                  </a:tr>
                  <a:tr h="364851">
                    <a:tc>
                      <a:txBody>
                        <a:bodyPr/>
                        <a:lstStyle/>
                        <a:p>
                          <a:pPr marL="0" marR="0" algn="ctr" defTabSz="914400" rtl="0" eaLnBrk="1" latinLnBrk="0" hangingPunct="1">
                            <a:lnSpc>
                              <a:spcPct val="130000"/>
                            </a:lnSpc>
                            <a:spcBef>
                              <a:spcPts val="600"/>
                            </a:spcBef>
                            <a:spcAft>
                              <a:spcPts val="0"/>
                            </a:spcAft>
                          </a:pPr>
                          <a:r>
                            <a:rPr lang="en-US" sz="1800" b="0" kern="1200" dirty="0" smtClean="0">
                              <a:solidFill>
                                <a:schemeClr val="tx1"/>
                              </a:solidFill>
                              <a:effectLst/>
                              <a:latin typeface="Arial Narrow" panose="020B0606020202030204" pitchFamily="34" charset="0"/>
                              <a:ea typeface="+mn-ea"/>
                              <a:cs typeface="+mn-cs"/>
                            </a:rPr>
                            <a:t>BS (12.1, 6.0,</a:t>
                          </a:r>
                          <a:r>
                            <a:rPr lang="en-US" sz="1800" b="0" kern="1200" baseline="0" dirty="0" smtClean="0">
                              <a:solidFill>
                                <a:schemeClr val="tx1"/>
                              </a:solidFill>
                              <a:effectLst/>
                              <a:latin typeface="Arial Narrow" panose="020B0606020202030204" pitchFamily="34" charset="0"/>
                              <a:ea typeface="+mn-ea"/>
                              <a:cs typeface="+mn-cs"/>
                            </a:rPr>
                            <a:t> 5.3, 2.54</a:t>
                          </a:r>
                          <a:r>
                            <a:rPr lang="en-US" sz="1800" b="0" kern="1200" dirty="0" smtClean="0">
                              <a:solidFill>
                                <a:schemeClr val="tx1"/>
                              </a:solidFill>
                              <a:effectLst/>
                              <a:latin typeface="Arial Narrow" panose="020B0606020202030204" pitchFamily="34" charset="0"/>
                              <a:ea typeface="+mn-ea"/>
                              <a:cs typeface="+mn-cs"/>
                            </a:rPr>
                            <a:t>)</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smtClean="0">
                              <a:solidFill>
                                <a:schemeClr val="tx1"/>
                              </a:solidFill>
                              <a:effectLst/>
                              <a:latin typeface="Arial Narrow" panose="020B0606020202030204" pitchFamily="34" charset="0"/>
                              <a:ea typeface="+mn-ea"/>
                              <a:cs typeface="+mn-cs"/>
                            </a:rPr>
                            <a:t>17.34</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smtClean="0">
                              <a:solidFill>
                                <a:schemeClr val="tx1"/>
                              </a:solidFill>
                              <a:effectLst/>
                              <a:latin typeface="Arial Narrow" panose="020B0606020202030204" pitchFamily="34" charset="0"/>
                              <a:ea typeface="+mn-ea"/>
                              <a:cs typeface="+mn-cs"/>
                            </a:rPr>
                            <a:t>2.89</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0.76</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0.66</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0004"/>
                      </a:ext>
                    </a:extLst>
                  </a:tr>
                  <a:tr h="364851">
                    <a:tc gridSpan="5">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5-cell cavity at 800</a:t>
                          </a:r>
                          <a:r>
                            <a:rPr lang="en-US" sz="1800" b="0" baseline="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MHz</a:t>
                          </a:r>
                          <a:endPar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endParaRPr lang="en-US" sz="1800" b="0" dirty="0" smtClean="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defTabSz="914400" rtl="0" eaLnBrk="1" latinLnBrk="0" hangingPunct="1">
                            <a:lnSpc>
                              <a:spcPct val="130000"/>
                            </a:lnSpc>
                            <a:spcBef>
                              <a:spcPts val="600"/>
                            </a:spcBef>
                            <a:spcAft>
                              <a:spcPts val="0"/>
                            </a:spcAft>
                          </a:pP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30000"/>
                            </a:lnSpc>
                            <a:spcBef>
                              <a:spcPts val="600"/>
                            </a:spcBef>
                            <a:spcAft>
                              <a:spcPts val="0"/>
                            </a:spcAft>
                          </a:pPr>
                          <a:endParaRPr lang="en-US" sz="1800" b="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0005"/>
                      </a:ext>
                    </a:extLst>
                  </a:tr>
                  <a:tr h="364851">
                    <a:tc>
                      <a:txBody>
                        <a:bodyPr/>
                        <a:lstStyle/>
                        <a:p>
                          <a:pPr marL="0" marR="0" algn="ctr">
                            <a:lnSpc>
                              <a:spcPct val="130000"/>
                            </a:lnSpc>
                            <a:spcBef>
                              <a:spcPts val="600"/>
                            </a:spcBef>
                            <a:spcAft>
                              <a:spcPts val="0"/>
                            </a:spcAft>
                          </a:pPr>
                          <a:r>
                            <a:rPr lang="en-US" sz="1800" b="0" kern="1200" baseline="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Bunch Length  [mm]</a:t>
                          </a:r>
                          <a:endParaRPr lang="en-US" sz="2000" b="1"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smtClean="0">
                              <a:solidFill>
                                <a:schemeClr val="tx1"/>
                              </a:solidFill>
                              <a:effectLst/>
                              <a:latin typeface="Arial Narrow" panose="020B0606020202030204" pitchFamily="34" charset="0"/>
                              <a:ea typeface="+mn-ea"/>
                              <a:cs typeface="+mn-cs"/>
                            </a:rPr>
                            <a:t> [kW]</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smtClean="0">
                              <a:solidFill>
                                <a:schemeClr val="tx1"/>
                              </a:solidFill>
                              <a:effectLst/>
                              <a:latin typeface="Arial Narrow" panose="020B0606020202030204" pitchFamily="34" charset="0"/>
                              <a:ea typeface="+mn-ea"/>
                              <a:cs typeface="+mn-cs"/>
                            </a:rPr>
                            <a:t> [kW]</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smtClean="0">
                              <a:solidFill>
                                <a:schemeClr val="tx1"/>
                              </a:solidFill>
                              <a:effectLst/>
                              <a:latin typeface="Arial Narrow" panose="020B0606020202030204" pitchFamily="34" charset="0"/>
                              <a:ea typeface="+mn-ea"/>
                              <a:cs typeface="+mn-cs"/>
                            </a:rPr>
                            <a:t> [kW]</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a:t>
                          </a:r>
                          <a:r>
                            <a:rPr lang="en-US" sz="1800" b="0" kern="1200" dirty="0" smtClean="0">
                              <a:solidFill>
                                <a:schemeClr val="tx1"/>
                              </a:solidFill>
                              <a:effectLst/>
                              <a:latin typeface="Arial Narrow" panose="020B0606020202030204" pitchFamily="34" charset="0"/>
                              <a:ea typeface="+mn-ea"/>
                              <a:cs typeface="+mn-cs"/>
                            </a:rPr>
                            <a:t> [kW]</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0006"/>
                      </a:ext>
                    </a:extLst>
                  </a:tr>
                  <a:tr h="364851">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mn-ea"/>
                              <a:cs typeface="+mn-cs"/>
                            </a:rPr>
                            <a:t>SR (3.5, 3.0, 3.15, 1.97)</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smtClean="0">
                              <a:solidFill>
                                <a:schemeClr val="tx1"/>
                              </a:solidFill>
                              <a:effectLst/>
                              <a:latin typeface="Arial Narrow" panose="020B0606020202030204" pitchFamily="34" charset="0"/>
                              <a:ea typeface="+mn-ea"/>
                              <a:cs typeface="+mn-cs"/>
                            </a:rPr>
                            <a:t>66.11</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smtClean="0">
                              <a:solidFill>
                                <a:schemeClr val="tx1"/>
                              </a:solidFill>
                              <a:effectLst/>
                              <a:latin typeface="Arial Narrow" panose="020B0606020202030204" pitchFamily="34" charset="0"/>
                              <a:ea typeface="+mn-ea"/>
                              <a:cs typeface="+mn-cs"/>
                            </a:rPr>
                            <a:t>6.94</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1.59</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1.09</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0007"/>
                      </a:ext>
                    </a:extLst>
                  </a:tr>
                  <a:tr h="364851">
                    <a:tc>
                      <a:txBody>
                        <a:bodyPr/>
                        <a:lstStyle/>
                        <a:p>
                          <a:pPr marL="0" marR="0" algn="ctr" defTabSz="914400" rtl="0" eaLnBrk="1" latinLnBrk="0" hangingPunct="1">
                            <a:lnSpc>
                              <a:spcPct val="130000"/>
                            </a:lnSpc>
                            <a:spcBef>
                              <a:spcPts val="600"/>
                            </a:spcBef>
                            <a:spcAft>
                              <a:spcPts val="0"/>
                            </a:spcAft>
                          </a:pPr>
                          <a:r>
                            <a:rPr lang="en-US" sz="1800" b="0" kern="1200" dirty="0" smtClean="0">
                              <a:solidFill>
                                <a:schemeClr val="tx1"/>
                              </a:solidFill>
                              <a:effectLst/>
                              <a:latin typeface="Arial Narrow" panose="020B0606020202030204" pitchFamily="34" charset="0"/>
                              <a:ea typeface="+mn-ea"/>
                              <a:cs typeface="+mn-cs"/>
                            </a:rPr>
                            <a:t>BS (12.1, 6.0,</a:t>
                          </a:r>
                          <a:r>
                            <a:rPr lang="en-US" sz="1800" b="0" kern="1200" baseline="0" dirty="0" smtClean="0">
                              <a:solidFill>
                                <a:schemeClr val="tx1"/>
                              </a:solidFill>
                              <a:effectLst/>
                              <a:latin typeface="Arial Narrow" panose="020B0606020202030204" pitchFamily="34" charset="0"/>
                              <a:ea typeface="+mn-ea"/>
                              <a:cs typeface="+mn-cs"/>
                            </a:rPr>
                            <a:t> 5.3, 2.54</a:t>
                          </a:r>
                          <a:r>
                            <a:rPr lang="en-US" sz="1800" b="0" kern="1200" dirty="0" smtClean="0">
                              <a:solidFill>
                                <a:schemeClr val="tx1"/>
                              </a:solidFill>
                              <a:effectLst/>
                              <a:latin typeface="Arial Narrow" panose="020B0606020202030204" pitchFamily="34" charset="0"/>
                              <a:ea typeface="+mn-ea"/>
                              <a:cs typeface="+mn-cs"/>
                            </a:rPr>
                            <a:t>)</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smtClean="0">
                              <a:solidFill>
                                <a:schemeClr val="tx1"/>
                              </a:solidFill>
                              <a:effectLst/>
                              <a:latin typeface="Arial Narrow" panose="020B0606020202030204" pitchFamily="34" charset="0"/>
                              <a:ea typeface="+mn-ea"/>
                              <a:cs typeface="+mn-cs"/>
                            </a:rPr>
                            <a:t>23.91</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30000"/>
                            </a:lnSpc>
                            <a:spcBef>
                              <a:spcPts val="600"/>
                            </a:spcBef>
                            <a:spcAft>
                              <a:spcPts val="0"/>
                            </a:spcAft>
                          </a:pPr>
                          <a:r>
                            <a:rPr lang="en-US" sz="1800" b="0" kern="1200" dirty="0" smtClean="0">
                              <a:solidFill>
                                <a:schemeClr val="tx1"/>
                              </a:solidFill>
                              <a:effectLst/>
                              <a:latin typeface="Arial Narrow" panose="020B0606020202030204" pitchFamily="34" charset="0"/>
                              <a:ea typeface="+mn-ea"/>
                              <a:cs typeface="+mn-cs"/>
                            </a:rPr>
                            <a:t>4.09</a:t>
                          </a:r>
                          <a:endParaRPr lang="en-US" sz="1800" b="0" kern="1200" dirty="0">
                            <a:solidFill>
                              <a:schemeClr val="tx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1.06</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0"/>
                            </a:spcAft>
                          </a:pPr>
                          <a:r>
                            <a:rPr lang="en-US" sz="1800" b="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0.89</a:t>
                          </a:r>
                          <a:endParaRPr lang="en-US" sz="1800" b="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0008"/>
                      </a:ext>
                    </a:extLst>
                  </a:tr>
                  <a:tr h="309175">
                    <a:tc gridSpan="5">
                      <a:txBody>
                        <a:bodyPr/>
                        <a:lstStyle/>
                        <a:p>
                          <a:endParaRPr lang="en-US"/>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rotWithShape="0">
                          <a:blip r:embed="rId2"/>
                          <a:stretch>
                            <a:fillRect l="-92" t="-1056863" r="-185" b="-23529"/>
                          </a:stretch>
                        </a:blipFill>
                      </a:tcPr>
                    </a:tc>
                    <a:tc hMerge="1">
                      <a:txBody>
                        <a:bodyPr/>
                        <a:lstStyle/>
                        <a:p>
                          <a:endParaRPr lang="en-US" dirty="0"/>
                        </a:p>
                      </a:txBody>
                      <a:tcPr marL="68580" marR="68580" marT="0" marB="0" anchor="ctr"/>
                    </a:tc>
                    <a:tc hMerge="1">
                      <a:txBody>
                        <a:bodyPr/>
                        <a:lstStyle/>
                        <a:p>
                          <a:endParaRPr lang="en-US"/>
                        </a:p>
                      </a:txBody>
                      <a:tcPr/>
                    </a:tc>
                    <a:tc hMerge="1">
                      <a:txBody>
                        <a:bodyPr/>
                        <a:lstStyle/>
                        <a:p>
                          <a:endParaRPr lang="en-US"/>
                        </a:p>
                      </a:txBody>
                      <a:tcPr marL="68580" marR="68580" marT="0" marB="0" anchor="ctr"/>
                    </a:tc>
                    <a:tc hMerge="1">
                      <a:txBody>
                        <a:bodyPr/>
                        <a:lstStyle/>
                        <a:p>
                          <a:endParaRPr lang="en-US" dirty="0"/>
                        </a:p>
                      </a:txBody>
                      <a:tcPr marL="68580" marR="68580" marT="0" marB="0" anchor="ctr"/>
                    </a:tc>
                    <a:extLst>
                      <a:ext uri="{0D108BD9-81ED-4DB2-BD59-A6C34878D82A}">
                        <a16:rowId xmlns:a16="http://schemas.microsoft.com/office/drawing/2014/main" xmlns:a14="http://schemas.microsoft.com/office/drawing/2010/main" xmlns="" val="10009"/>
                      </a:ext>
                    </a:extLst>
                  </a:tr>
                </a:tbl>
              </a:graphicData>
            </a:graphic>
          </p:graphicFrame>
        </mc:Fallback>
      </mc:AlternateContent>
      <mc:AlternateContent xmlns:mc="http://schemas.openxmlformats.org/markup-compatibility/2006" xmlns:a14="http://schemas.microsoft.com/office/drawing/2010/main">
        <mc:Choice Requires="a14">
          <p:sp>
            <p:nvSpPr>
              <p:cNvPr id="6" name="Inhaltsplatzhalter 2"/>
              <p:cNvSpPr>
                <a:spLocks noGrp="1"/>
              </p:cNvSpPr>
              <p:nvPr>
                <p:ph idx="1"/>
              </p:nvPr>
            </p:nvSpPr>
            <p:spPr>
              <a:xfrm>
                <a:off x="374163" y="1249766"/>
                <a:ext cx="7794477" cy="1683934"/>
              </a:xfrm>
            </p:spPr>
            <p:txBody>
              <a:bodyPr>
                <a:noAutofit/>
              </a:bodyPr>
              <a:lstStyle/>
              <a:p>
                <a:pPr algn="just"/>
                <a:r>
                  <a:rPr lang="en-US" sz="2500" dirty="0"/>
                  <a:t>The high HOM power of Z machine reaffirms the choice of 1-cell cavity at 400 MHz</a:t>
                </a:r>
              </a:p>
              <a:p>
                <a:pPr algn="just"/>
                <a:r>
                  <a:rPr lang="en-US" sz="2500" dirty="0"/>
                  <a:t>Coaxial HOM couplers can handle the HOM power of H and </a:t>
                </a:r>
                <a14:m>
                  <m:oMath xmlns:m="http://schemas.openxmlformats.org/officeDocument/2006/math">
                    <m:r>
                      <m:rPr>
                        <m:sty m:val="p"/>
                      </m:rPr>
                      <a:rPr lang="en-US" altLang="de-DE" sz="2400" dirty="0">
                        <a:latin typeface="Cambria Math" panose="02040503050406030204" pitchFamily="18" charset="0"/>
                      </a:rPr>
                      <m:t>t</m:t>
                    </m:r>
                    <m:acc>
                      <m:accPr>
                        <m:chr m:val="̅"/>
                        <m:ctrlPr>
                          <a:rPr lang="en-US" altLang="de-DE" sz="2400" i="1" dirty="0">
                            <a:latin typeface="Cambria Math" panose="02040503050406030204" pitchFamily="18" charset="0"/>
                          </a:rPr>
                        </m:ctrlPr>
                      </m:accPr>
                      <m:e>
                        <m:r>
                          <m:rPr>
                            <m:sty m:val="p"/>
                          </m:rPr>
                          <a:rPr lang="en-US" altLang="de-DE" sz="2400" dirty="0">
                            <a:latin typeface="Cambria Math" panose="02040503050406030204" pitchFamily="18" charset="0"/>
                          </a:rPr>
                          <m:t>t</m:t>
                        </m:r>
                      </m:e>
                    </m:acc>
                  </m:oMath>
                </a14:m>
                <a:endParaRPr lang="en-US" dirty="0"/>
              </a:p>
            </p:txBody>
          </p:sp>
        </mc:Choice>
        <mc:Fallback xmlns="">
          <p:sp>
            <p:nvSpPr>
              <p:cNvPr id="6" name="Inhaltsplatzhalter 2"/>
              <p:cNvSpPr>
                <a:spLocks noGrp="1" noRot="1" noChangeAspect="1" noMove="1" noResize="1" noEditPoints="1" noAdjustHandles="1" noChangeArrowheads="1" noChangeShapeType="1" noTextEdit="1"/>
              </p:cNvSpPr>
              <p:nvPr>
                <p:ph idx="1"/>
              </p:nvPr>
            </p:nvSpPr>
            <p:spPr>
              <a:xfrm>
                <a:off x="374163" y="1249766"/>
                <a:ext cx="7794477" cy="1683934"/>
              </a:xfrm>
              <a:blipFill rotWithShape="0">
                <a:blip r:embed="rId3"/>
                <a:stretch>
                  <a:fillRect l="-1095" t="-4710" r="-1251" b="-326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0AD3828-0934-4C91-96EA-3EAA64534295}"/>
              </a:ext>
            </a:extLst>
          </p:cNvPr>
          <p:cNvSpPr>
            <a:spLocks noGrp="1"/>
          </p:cNvSpPr>
          <p:nvPr>
            <p:ph type="sldNum" sz="quarter" idx="12"/>
          </p:nvPr>
        </p:nvSpPr>
        <p:spPr/>
        <p:txBody>
          <a:bodyPr/>
          <a:lstStyle/>
          <a:p>
            <a:fld id="{A1245FAC-A09C-43E8-B14B-FDF84A38097F}" type="slidenum">
              <a:rPr lang="en-GB" smtClean="0"/>
              <a:t>19</a:t>
            </a:fld>
            <a:endParaRPr lang="en-GB"/>
          </a:p>
        </p:txBody>
      </p:sp>
    </p:spTree>
    <p:extLst>
      <p:ext uri="{BB962C8B-B14F-4D97-AF65-F5344CB8AC3E}">
        <p14:creationId xmlns:p14="http://schemas.microsoft.com/office/powerpoint/2010/main" val="1735533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340606700"/>
                  </p:ext>
                </p:extLst>
              </p:nvPr>
            </p:nvGraphicFramePr>
            <p:xfrm>
              <a:off x="190756" y="1148709"/>
              <a:ext cx="8755385" cy="3663473"/>
            </p:xfrm>
            <a:graphic>
              <a:graphicData uri="http://schemas.openxmlformats.org/drawingml/2006/table">
                <a:tbl>
                  <a:tblPr firstRow="1" bandRow="1">
                    <a:tableStyleId>{5C22544A-7EE6-4342-B048-85BDC9FD1C3A}</a:tableStyleId>
                  </a:tblPr>
                  <a:tblGrid>
                    <a:gridCol w="3082522">
                      <a:extLst>
                        <a:ext uri="{9D8B030D-6E8A-4147-A177-3AD203B41FA5}">
                          <a16:colId xmlns:a16="http://schemas.microsoft.com/office/drawing/2014/main" val="2118685947"/>
                        </a:ext>
                      </a:extLst>
                    </a:gridCol>
                    <a:gridCol w="1418015">
                      <a:extLst>
                        <a:ext uri="{9D8B030D-6E8A-4147-A177-3AD203B41FA5}">
                          <a16:colId xmlns:a16="http://schemas.microsoft.com/office/drawing/2014/main" val="3307607240"/>
                        </a:ext>
                      </a:extLst>
                    </a:gridCol>
                    <a:gridCol w="1418015">
                      <a:extLst>
                        <a:ext uri="{9D8B030D-6E8A-4147-A177-3AD203B41FA5}">
                          <a16:colId xmlns:a16="http://schemas.microsoft.com/office/drawing/2014/main" val="1954193516"/>
                        </a:ext>
                      </a:extLst>
                    </a:gridCol>
                    <a:gridCol w="1418015">
                      <a:extLst>
                        <a:ext uri="{9D8B030D-6E8A-4147-A177-3AD203B41FA5}">
                          <a16:colId xmlns:a16="http://schemas.microsoft.com/office/drawing/2014/main" val="1526563862"/>
                        </a:ext>
                      </a:extLst>
                    </a:gridCol>
                    <a:gridCol w="1418818">
                      <a:extLst>
                        <a:ext uri="{9D8B030D-6E8A-4147-A177-3AD203B41FA5}">
                          <a16:colId xmlns:a16="http://schemas.microsoft.com/office/drawing/2014/main" val="327761965"/>
                        </a:ext>
                      </a:extLst>
                    </a:gridCol>
                  </a:tblGrid>
                  <a:tr h="428393">
                    <a:tc>
                      <a:txBody>
                        <a:bodyPr/>
                        <a:lstStyle/>
                        <a:p>
                          <a:pPr algn="ctr"/>
                          <a:endParaRPr lang="en-GB" sz="2200" dirty="0"/>
                        </a:p>
                      </a:txBody>
                      <a:tcPr anchor="ctr"/>
                    </a:tc>
                    <a:tc>
                      <a:txBody>
                        <a:bodyPr/>
                        <a:lstStyle/>
                        <a:p>
                          <a:pPr algn="ctr"/>
                          <a:r>
                            <a:rPr lang="en-US" sz="2200" dirty="0"/>
                            <a:t>Z</a:t>
                          </a:r>
                          <a:endParaRPr lang="en-GB" sz="2200" dirty="0"/>
                        </a:p>
                      </a:txBody>
                      <a:tcPr anchor="ctr"/>
                    </a:tc>
                    <a:tc>
                      <a:txBody>
                        <a:bodyPr/>
                        <a:lstStyle/>
                        <a:p>
                          <a:pPr algn="ctr"/>
                          <a:r>
                            <a:rPr lang="en-US" sz="2200" dirty="0"/>
                            <a:t>W</a:t>
                          </a:r>
                          <a:endParaRPr lang="en-GB" sz="2200" dirty="0"/>
                        </a:p>
                      </a:txBody>
                      <a:tcPr anchor="ctr"/>
                    </a:tc>
                    <a:tc>
                      <a:txBody>
                        <a:bodyPr/>
                        <a:lstStyle/>
                        <a:p>
                          <a:pPr algn="ctr"/>
                          <a:r>
                            <a:rPr lang="en-US" sz="2200" dirty="0"/>
                            <a:t>H</a:t>
                          </a:r>
                          <a:endParaRPr lang="en-GB" sz="2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rPr>
                                  <m:t>𝒕</m:t>
                                </m:r>
                                <m:acc>
                                  <m:accPr>
                                    <m:chr m:val="̅"/>
                                    <m:ctrlPr>
                                      <a:rPr lang="en-US" sz="2200" b="1" i="1" smtClean="0">
                                        <a:latin typeface="Cambria Math" panose="02040503050406030204" pitchFamily="18" charset="0"/>
                                      </a:rPr>
                                    </m:ctrlPr>
                                  </m:accPr>
                                  <m:e>
                                    <m:r>
                                      <a:rPr lang="en-US" sz="2200" b="1" i="1" smtClean="0">
                                        <a:latin typeface="Cambria Math" panose="02040503050406030204" pitchFamily="18" charset="0"/>
                                      </a:rPr>
                                      <m:t>𝒕</m:t>
                                    </m:r>
                                  </m:e>
                                </m:acc>
                              </m:oMath>
                            </m:oMathPara>
                          </a14:m>
                          <a:endParaRPr lang="en-GB" sz="2200" dirty="0"/>
                        </a:p>
                      </a:txBody>
                      <a:tcPr anchor="ctr"/>
                    </a:tc>
                    <a:extLst>
                      <a:ext uri="{0D108BD9-81ED-4DB2-BD59-A6C34878D82A}">
                        <a16:rowId xmlns:a16="http://schemas.microsoft.com/office/drawing/2014/main" val="3873867152"/>
                      </a:ext>
                    </a:extLst>
                  </a:tr>
                  <a:tr h="647016">
                    <a:tc>
                      <a:txBody>
                        <a:bodyPr/>
                        <a:lstStyle/>
                        <a:p>
                          <a:pPr algn="ctr"/>
                          <a:r>
                            <a:rPr lang="en-US" sz="2200" dirty="0"/>
                            <a:t>Energy [GeV]</a:t>
                          </a:r>
                          <a:endParaRPr lang="en-GB" sz="2200" dirty="0"/>
                        </a:p>
                      </a:txBody>
                      <a:tcPr anchor="ctr"/>
                    </a:tc>
                    <a:tc>
                      <a:txBody>
                        <a:bodyPr/>
                        <a:lstStyle/>
                        <a:p>
                          <a:pPr algn="ctr"/>
                          <a:r>
                            <a:rPr lang="en-US" sz="2200" dirty="0"/>
                            <a:t>45.6</a:t>
                          </a:r>
                          <a:endParaRPr lang="en-GB" sz="2200" dirty="0"/>
                        </a:p>
                      </a:txBody>
                      <a:tcPr anchor="ctr"/>
                    </a:tc>
                    <a:tc>
                      <a:txBody>
                        <a:bodyPr/>
                        <a:lstStyle/>
                        <a:p>
                          <a:pPr algn="ctr"/>
                          <a:r>
                            <a:rPr lang="en-US" sz="2200" dirty="0"/>
                            <a:t>80</a:t>
                          </a:r>
                          <a:endParaRPr lang="en-GB" sz="2200" dirty="0"/>
                        </a:p>
                      </a:txBody>
                      <a:tcPr anchor="ctr"/>
                    </a:tc>
                    <a:tc>
                      <a:txBody>
                        <a:bodyPr/>
                        <a:lstStyle/>
                        <a:p>
                          <a:pPr algn="ctr"/>
                          <a:r>
                            <a:rPr lang="en-US" sz="2200" dirty="0"/>
                            <a:t>120</a:t>
                          </a:r>
                          <a:endParaRPr lang="en-GB" sz="2200" dirty="0"/>
                        </a:p>
                      </a:txBody>
                      <a:tcPr anchor="ctr"/>
                    </a:tc>
                    <a:tc>
                      <a:txBody>
                        <a:bodyPr/>
                        <a:lstStyle/>
                        <a:p>
                          <a:pPr algn="ctr"/>
                          <a:r>
                            <a:rPr lang="en-US" sz="2200" dirty="0"/>
                            <a:t>182.5</a:t>
                          </a:r>
                          <a:endParaRPr lang="en-GB" sz="2200" dirty="0"/>
                        </a:p>
                      </a:txBody>
                      <a:tcPr anchor="ctr"/>
                    </a:tc>
                    <a:extLst>
                      <a:ext uri="{0D108BD9-81ED-4DB2-BD59-A6C34878D82A}">
                        <a16:rowId xmlns:a16="http://schemas.microsoft.com/office/drawing/2014/main" val="3226027886"/>
                      </a:ext>
                    </a:extLst>
                  </a:tr>
                  <a:tr h="647016">
                    <a:tc>
                      <a:txBody>
                        <a:bodyPr/>
                        <a:lstStyle/>
                        <a:p>
                          <a:pPr algn="ctr"/>
                          <a:r>
                            <a:rPr lang="en-US" sz="2200" dirty="0"/>
                            <a:t>Bunches / beam, </a:t>
                          </a:r>
                          <a14:m>
                            <m:oMath xmlns:m="http://schemas.openxmlformats.org/officeDocument/2006/math">
                              <m:r>
                                <a:rPr lang="en-US" sz="2200" i="1" dirty="0" smtClean="0">
                                  <a:latin typeface="Cambria Math" panose="02040503050406030204" pitchFamily="18" charset="0"/>
                                </a:rPr>
                                <m:t>𝑀</m:t>
                              </m:r>
                            </m:oMath>
                          </a14:m>
                          <a:endParaRPr lang="en-GB" sz="2200" dirty="0"/>
                        </a:p>
                      </a:txBody>
                      <a:tcPr anchor="ctr"/>
                    </a:tc>
                    <a:tc>
                      <a:txBody>
                        <a:bodyPr/>
                        <a:lstStyle/>
                        <a:p>
                          <a:pPr algn="ctr"/>
                          <a:r>
                            <a:rPr lang="en-US" sz="2200" dirty="0"/>
                            <a:t>16640</a:t>
                          </a:r>
                          <a:endParaRPr lang="en-GB" sz="2200" dirty="0"/>
                        </a:p>
                      </a:txBody>
                      <a:tcPr anchor="ctr"/>
                    </a:tc>
                    <a:tc>
                      <a:txBody>
                        <a:bodyPr/>
                        <a:lstStyle/>
                        <a:p>
                          <a:pPr algn="ctr"/>
                          <a:r>
                            <a:rPr lang="en-US" sz="2200" dirty="0"/>
                            <a:t>2000</a:t>
                          </a:r>
                          <a:endParaRPr lang="en-GB" sz="2200" dirty="0"/>
                        </a:p>
                      </a:txBody>
                      <a:tcPr anchor="ctr"/>
                    </a:tc>
                    <a:tc>
                      <a:txBody>
                        <a:bodyPr/>
                        <a:lstStyle/>
                        <a:p>
                          <a:pPr algn="ctr"/>
                          <a:r>
                            <a:rPr lang="en-US" sz="2200" dirty="0"/>
                            <a:t>393</a:t>
                          </a:r>
                          <a:endParaRPr lang="en-GB" sz="2200" dirty="0"/>
                        </a:p>
                      </a:txBody>
                      <a:tcPr anchor="ctr"/>
                    </a:tc>
                    <a:tc>
                      <a:txBody>
                        <a:bodyPr/>
                        <a:lstStyle/>
                        <a:p>
                          <a:pPr algn="ctr"/>
                          <a:r>
                            <a:rPr lang="en-US" sz="2200" dirty="0"/>
                            <a:t>48</a:t>
                          </a:r>
                          <a:endParaRPr lang="en-GB" sz="2200" dirty="0"/>
                        </a:p>
                      </a:txBody>
                      <a:tcPr anchor="ctr"/>
                    </a:tc>
                    <a:extLst>
                      <a:ext uri="{0D108BD9-81ED-4DB2-BD59-A6C34878D82A}">
                        <a16:rowId xmlns:a16="http://schemas.microsoft.com/office/drawing/2014/main" val="2101255753"/>
                      </a:ext>
                    </a:extLst>
                  </a:tr>
                  <a:tr h="647016">
                    <a:tc>
                      <a:txBody>
                        <a:bodyPr/>
                        <a:lstStyle/>
                        <a:p>
                          <a:pPr algn="ctr"/>
                          <a:r>
                            <a:rPr lang="en-US" sz="2200" dirty="0"/>
                            <a:t>Beam</a:t>
                          </a:r>
                          <a:r>
                            <a:rPr lang="en-US" sz="2200" baseline="0" dirty="0"/>
                            <a:t> current, </a:t>
                          </a:r>
                          <a14:m>
                            <m:oMath xmlns:m="http://schemas.openxmlformats.org/officeDocument/2006/math">
                              <m:sSub>
                                <m:sSubPr>
                                  <m:ctrlPr>
                                    <a:rPr lang="en-US" sz="2200" b="0" i="1" baseline="0" smtClean="0">
                                      <a:latin typeface="Cambria Math" panose="02040503050406030204" pitchFamily="18" charset="0"/>
                                    </a:rPr>
                                  </m:ctrlPr>
                                </m:sSubPr>
                                <m:e>
                                  <m:r>
                                    <a:rPr lang="en-US" sz="2200" b="0" i="1" baseline="0" smtClean="0">
                                      <a:latin typeface="Cambria Math" panose="02040503050406030204" pitchFamily="18" charset="0"/>
                                    </a:rPr>
                                    <m:t>𝐽</m:t>
                                  </m:r>
                                </m:e>
                                <m:sub>
                                  <m:r>
                                    <a:rPr lang="en-US" sz="2200" b="0" i="1" baseline="0" smtClean="0">
                                      <a:latin typeface="Cambria Math" panose="02040503050406030204" pitchFamily="18" charset="0"/>
                                    </a:rPr>
                                    <m:t>𝐴</m:t>
                                  </m:r>
                                </m:sub>
                              </m:sSub>
                            </m:oMath>
                          </a14:m>
                          <a:r>
                            <a:rPr lang="en-US" sz="2200" b="0" baseline="0" dirty="0"/>
                            <a:t> [mA]</a:t>
                          </a:r>
                        </a:p>
                      </a:txBody>
                      <a:tcPr anchor="ctr"/>
                    </a:tc>
                    <a:tc>
                      <a:txBody>
                        <a:bodyPr/>
                        <a:lstStyle/>
                        <a:p>
                          <a:pPr algn="ctr"/>
                          <a:r>
                            <a:rPr lang="en-US" sz="2200" kern="1200" dirty="0">
                              <a:solidFill>
                                <a:schemeClr val="dk1"/>
                              </a:solidFill>
                              <a:latin typeface="+mn-lt"/>
                              <a:ea typeface="+mn-ea"/>
                              <a:cs typeface="+mn-cs"/>
                            </a:rPr>
                            <a:t>1390</a:t>
                          </a:r>
                          <a:r>
                            <a:rPr lang="en-US" sz="2200" baseline="0" dirty="0">
                              <a:solidFill>
                                <a:srgbClr val="FF0000"/>
                              </a:solidFill>
                            </a:rPr>
                            <a:t> </a:t>
                          </a:r>
                          <a:endParaRPr lang="en-GB" sz="2200" dirty="0">
                            <a:solidFill>
                              <a:srgbClr val="FF0000"/>
                            </a:solidFill>
                          </a:endParaRPr>
                        </a:p>
                      </a:txBody>
                      <a:tcPr anchor="ctr"/>
                    </a:tc>
                    <a:tc>
                      <a:txBody>
                        <a:bodyPr/>
                        <a:lstStyle/>
                        <a:p>
                          <a:pPr algn="ctr"/>
                          <a:r>
                            <a:rPr lang="en-US" sz="2200" dirty="0"/>
                            <a:t>147</a:t>
                          </a:r>
                          <a:endParaRPr lang="en-GB" sz="2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29</a:t>
                          </a:r>
                          <a:endParaRPr lang="en-GB" sz="2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5.4</a:t>
                          </a:r>
                          <a:endParaRPr lang="en-GB" sz="2200" dirty="0"/>
                        </a:p>
                      </a:txBody>
                      <a:tcPr anchor="ctr"/>
                    </a:tc>
                    <a:extLst>
                      <a:ext uri="{0D108BD9-81ED-4DB2-BD59-A6C34878D82A}">
                        <a16:rowId xmlns:a16="http://schemas.microsoft.com/office/drawing/2014/main" val="3761872812"/>
                      </a:ext>
                    </a:extLst>
                  </a:tr>
                  <a:tr h="647016">
                    <a:tc>
                      <a:txBody>
                        <a:bodyPr/>
                        <a:lstStyle/>
                        <a:p>
                          <a:pPr algn="ctr"/>
                          <a:r>
                            <a:rPr lang="en-US" sz="2200" dirty="0"/>
                            <a:t>RF Voltage [GV]</a:t>
                          </a:r>
                          <a:endParaRPr lang="en-US" sz="2200" b="0" baseline="0" dirty="0"/>
                        </a:p>
                      </a:txBody>
                      <a:tcPr anchor="ctr"/>
                    </a:tc>
                    <a:tc>
                      <a:txBody>
                        <a:bodyPr/>
                        <a:lstStyle/>
                        <a:p>
                          <a:pPr algn="ctr"/>
                          <a:r>
                            <a:rPr lang="en-US" sz="2200" kern="1200" dirty="0">
                              <a:solidFill>
                                <a:schemeClr val="dk1"/>
                              </a:solidFill>
                              <a:latin typeface="+mn-lt"/>
                              <a:ea typeface="+mn-ea"/>
                              <a:cs typeface="+mn-cs"/>
                            </a:rPr>
                            <a:t>0.1 </a:t>
                          </a:r>
                          <a:endParaRPr lang="en-GB" sz="2200" kern="1200" dirty="0">
                            <a:solidFill>
                              <a:schemeClr val="dk1"/>
                            </a:solidFill>
                            <a:latin typeface="+mn-lt"/>
                            <a:ea typeface="+mn-ea"/>
                            <a:cs typeface="+mn-cs"/>
                          </a:endParaRPr>
                        </a:p>
                      </a:txBody>
                      <a:tcPr anchor="ctr"/>
                    </a:tc>
                    <a:tc>
                      <a:txBody>
                        <a:bodyPr/>
                        <a:lstStyle/>
                        <a:p>
                          <a:pPr algn="ctr"/>
                          <a:r>
                            <a:rPr lang="en-US" sz="2200" dirty="0"/>
                            <a:t>0.44</a:t>
                          </a:r>
                          <a:endParaRPr lang="en-GB" sz="2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2.0</a:t>
                          </a:r>
                          <a:endParaRPr lang="en-GB" sz="2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10.9</a:t>
                          </a:r>
                          <a:endParaRPr lang="en-GB" sz="2200" dirty="0"/>
                        </a:p>
                      </a:txBody>
                      <a:tcPr anchor="ctr"/>
                    </a:tc>
                    <a:extLst>
                      <a:ext uri="{0D108BD9-81ED-4DB2-BD59-A6C34878D82A}">
                        <a16:rowId xmlns:a16="http://schemas.microsoft.com/office/drawing/2014/main" val="131661634"/>
                      </a:ext>
                    </a:extLst>
                  </a:tr>
                  <a:tr h="647016">
                    <a:tc>
                      <a:txBody>
                        <a:bodyPr/>
                        <a:lstStyle/>
                        <a:p>
                          <a:pPr algn="ctr"/>
                          <a:r>
                            <a:rPr lang="en-US" sz="2200" dirty="0"/>
                            <a:t>RF Frequency [MHz]</a:t>
                          </a:r>
                          <a:endParaRPr lang="en-US" sz="2200" b="0" baseline="0" dirty="0"/>
                        </a:p>
                      </a:txBody>
                      <a:tcPr anchor="ctr"/>
                    </a:tc>
                    <a:tc>
                      <a:txBody>
                        <a:bodyPr/>
                        <a:lstStyle/>
                        <a:p>
                          <a:pPr algn="ctr"/>
                          <a:r>
                            <a:rPr lang="en-US" sz="2200" kern="1200" dirty="0">
                              <a:solidFill>
                                <a:schemeClr val="dk1"/>
                              </a:solidFill>
                              <a:latin typeface="+mn-lt"/>
                              <a:ea typeface="+mn-ea"/>
                              <a:cs typeface="+mn-cs"/>
                            </a:rPr>
                            <a:t>400, 1-Cell </a:t>
                          </a:r>
                          <a:endParaRPr lang="en-GB" sz="2200" kern="1200" dirty="0">
                            <a:solidFill>
                              <a:schemeClr val="dk1"/>
                            </a:solidFill>
                            <a:latin typeface="+mn-lt"/>
                            <a:ea typeface="+mn-ea"/>
                            <a:cs typeface="+mn-cs"/>
                          </a:endParaRPr>
                        </a:p>
                      </a:txBody>
                      <a:tcPr anchor="ctr"/>
                    </a:tc>
                    <a:tc>
                      <a:txBody>
                        <a:bodyPr/>
                        <a:lstStyle/>
                        <a:p>
                          <a:pPr algn="ctr"/>
                          <a:r>
                            <a:rPr lang="en-US" sz="2200" dirty="0"/>
                            <a:t>400, 4-Cell</a:t>
                          </a:r>
                          <a:endParaRPr lang="en-GB" sz="2200" dirty="0"/>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400 4-cell, </a:t>
                          </a:r>
                          <a:r>
                            <a:rPr lang="en-US" sz="2200" b="1" dirty="0"/>
                            <a:t>800</a:t>
                          </a:r>
                          <a:r>
                            <a:rPr lang="en-GB" sz="2200" b="1" baseline="0" dirty="0"/>
                            <a:t> 5-cell</a:t>
                          </a:r>
                          <a:endParaRPr lang="en-GB" sz="2200" b="1"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dirty="0"/>
                        </a:p>
                      </a:txBody>
                      <a:tcPr anchor="ctr"/>
                    </a:tc>
                    <a:extLst>
                      <a:ext uri="{0D108BD9-81ED-4DB2-BD59-A6C34878D82A}">
                        <a16:rowId xmlns:a16="http://schemas.microsoft.com/office/drawing/2014/main" val="196851571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340606700"/>
                  </p:ext>
                </p:extLst>
              </p:nvPr>
            </p:nvGraphicFramePr>
            <p:xfrm>
              <a:off x="190756" y="1148709"/>
              <a:ext cx="8755385" cy="3663473"/>
            </p:xfrm>
            <a:graphic>
              <a:graphicData uri="http://schemas.openxmlformats.org/drawingml/2006/table">
                <a:tbl>
                  <a:tblPr firstRow="1" bandRow="1">
                    <a:tableStyleId>{5C22544A-7EE6-4342-B048-85BDC9FD1C3A}</a:tableStyleId>
                  </a:tblPr>
                  <a:tblGrid>
                    <a:gridCol w="3082522">
                      <a:extLst>
                        <a:ext uri="{9D8B030D-6E8A-4147-A177-3AD203B41FA5}">
                          <a16:colId xmlns:a16="http://schemas.microsoft.com/office/drawing/2014/main" val="2118685947"/>
                        </a:ext>
                      </a:extLst>
                    </a:gridCol>
                    <a:gridCol w="1418015">
                      <a:extLst>
                        <a:ext uri="{9D8B030D-6E8A-4147-A177-3AD203B41FA5}">
                          <a16:colId xmlns:a16="http://schemas.microsoft.com/office/drawing/2014/main" val="3307607240"/>
                        </a:ext>
                      </a:extLst>
                    </a:gridCol>
                    <a:gridCol w="1418015">
                      <a:extLst>
                        <a:ext uri="{9D8B030D-6E8A-4147-A177-3AD203B41FA5}">
                          <a16:colId xmlns:a16="http://schemas.microsoft.com/office/drawing/2014/main" val="1954193516"/>
                        </a:ext>
                      </a:extLst>
                    </a:gridCol>
                    <a:gridCol w="1418015">
                      <a:extLst>
                        <a:ext uri="{9D8B030D-6E8A-4147-A177-3AD203B41FA5}">
                          <a16:colId xmlns:a16="http://schemas.microsoft.com/office/drawing/2014/main" val="1526563862"/>
                        </a:ext>
                      </a:extLst>
                    </a:gridCol>
                    <a:gridCol w="1418818">
                      <a:extLst>
                        <a:ext uri="{9D8B030D-6E8A-4147-A177-3AD203B41FA5}">
                          <a16:colId xmlns:a16="http://schemas.microsoft.com/office/drawing/2014/main" val="327761965"/>
                        </a:ext>
                      </a:extLst>
                    </a:gridCol>
                  </a:tblGrid>
                  <a:tr h="428393">
                    <a:tc>
                      <a:txBody>
                        <a:bodyPr/>
                        <a:lstStyle/>
                        <a:p>
                          <a:pPr algn="ctr"/>
                          <a:endParaRPr lang="en-GB" sz="2200" dirty="0"/>
                        </a:p>
                      </a:txBody>
                      <a:tcPr anchor="ctr"/>
                    </a:tc>
                    <a:tc>
                      <a:txBody>
                        <a:bodyPr/>
                        <a:lstStyle/>
                        <a:p>
                          <a:pPr algn="ctr"/>
                          <a:r>
                            <a:rPr lang="en-US" sz="2200" dirty="0"/>
                            <a:t>Z</a:t>
                          </a:r>
                          <a:endParaRPr lang="en-GB" sz="2200" dirty="0"/>
                        </a:p>
                      </a:txBody>
                      <a:tcPr anchor="ctr"/>
                    </a:tc>
                    <a:tc>
                      <a:txBody>
                        <a:bodyPr/>
                        <a:lstStyle/>
                        <a:p>
                          <a:pPr algn="ctr"/>
                          <a:r>
                            <a:rPr lang="en-US" sz="2200" dirty="0"/>
                            <a:t>W</a:t>
                          </a:r>
                          <a:endParaRPr lang="en-GB" sz="2200" dirty="0"/>
                        </a:p>
                      </a:txBody>
                      <a:tcPr anchor="ctr"/>
                    </a:tc>
                    <a:tc>
                      <a:txBody>
                        <a:bodyPr/>
                        <a:lstStyle/>
                        <a:p>
                          <a:pPr algn="ctr"/>
                          <a:r>
                            <a:rPr lang="en-US" sz="2200" dirty="0"/>
                            <a:t>H</a:t>
                          </a:r>
                          <a:endParaRPr lang="en-GB" sz="2200" dirty="0"/>
                        </a:p>
                      </a:txBody>
                      <a:tcPr anchor="ctr"/>
                    </a:tc>
                    <a:tc>
                      <a:txBody>
                        <a:bodyPr/>
                        <a:lstStyle/>
                        <a:p>
                          <a:endParaRPr lang="en-US"/>
                        </a:p>
                      </a:txBody>
                      <a:tcPr anchor="ctr">
                        <a:blipFill>
                          <a:blip r:embed="rId3"/>
                          <a:stretch>
                            <a:fillRect l="-517167" t="-8571" r="-1717" b="-762857"/>
                          </a:stretch>
                        </a:blipFill>
                      </a:tcPr>
                    </a:tc>
                    <a:extLst>
                      <a:ext uri="{0D108BD9-81ED-4DB2-BD59-A6C34878D82A}">
                        <a16:rowId xmlns:a16="http://schemas.microsoft.com/office/drawing/2014/main" val="3873867152"/>
                      </a:ext>
                    </a:extLst>
                  </a:tr>
                  <a:tr h="647016">
                    <a:tc>
                      <a:txBody>
                        <a:bodyPr/>
                        <a:lstStyle/>
                        <a:p>
                          <a:pPr algn="ctr"/>
                          <a:r>
                            <a:rPr lang="en-US" sz="2200" dirty="0"/>
                            <a:t>Energy [GeV]</a:t>
                          </a:r>
                          <a:endParaRPr lang="en-GB" sz="2200" dirty="0"/>
                        </a:p>
                      </a:txBody>
                      <a:tcPr anchor="ctr"/>
                    </a:tc>
                    <a:tc>
                      <a:txBody>
                        <a:bodyPr/>
                        <a:lstStyle/>
                        <a:p>
                          <a:pPr algn="ctr"/>
                          <a:r>
                            <a:rPr lang="en-US" sz="2200" dirty="0"/>
                            <a:t>45.6</a:t>
                          </a:r>
                          <a:endParaRPr lang="en-GB" sz="2200" dirty="0"/>
                        </a:p>
                      </a:txBody>
                      <a:tcPr anchor="ctr"/>
                    </a:tc>
                    <a:tc>
                      <a:txBody>
                        <a:bodyPr/>
                        <a:lstStyle/>
                        <a:p>
                          <a:pPr algn="ctr"/>
                          <a:r>
                            <a:rPr lang="en-US" sz="2200" dirty="0"/>
                            <a:t>80</a:t>
                          </a:r>
                          <a:endParaRPr lang="en-GB" sz="2200" dirty="0"/>
                        </a:p>
                      </a:txBody>
                      <a:tcPr anchor="ctr"/>
                    </a:tc>
                    <a:tc>
                      <a:txBody>
                        <a:bodyPr/>
                        <a:lstStyle/>
                        <a:p>
                          <a:pPr algn="ctr"/>
                          <a:r>
                            <a:rPr lang="en-US" sz="2200" dirty="0"/>
                            <a:t>120</a:t>
                          </a:r>
                          <a:endParaRPr lang="en-GB" sz="2200" dirty="0"/>
                        </a:p>
                      </a:txBody>
                      <a:tcPr anchor="ctr"/>
                    </a:tc>
                    <a:tc>
                      <a:txBody>
                        <a:bodyPr/>
                        <a:lstStyle/>
                        <a:p>
                          <a:pPr algn="ctr"/>
                          <a:r>
                            <a:rPr lang="en-US" sz="2200" dirty="0"/>
                            <a:t>182.5</a:t>
                          </a:r>
                          <a:endParaRPr lang="en-GB" sz="2200" dirty="0"/>
                        </a:p>
                      </a:txBody>
                      <a:tcPr anchor="ctr"/>
                    </a:tc>
                    <a:extLst>
                      <a:ext uri="{0D108BD9-81ED-4DB2-BD59-A6C34878D82A}">
                        <a16:rowId xmlns:a16="http://schemas.microsoft.com/office/drawing/2014/main" val="3226027886"/>
                      </a:ext>
                    </a:extLst>
                  </a:tr>
                  <a:tr h="647016">
                    <a:tc>
                      <a:txBody>
                        <a:bodyPr/>
                        <a:lstStyle/>
                        <a:p>
                          <a:endParaRPr lang="en-US"/>
                        </a:p>
                      </a:txBody>
                      <a:tcPr anchor="ctr">
                        <a:blipFill>
                          <a:blip r:embed="rId3"/>
                          <a:stretch>
                            <a:fillRect l="-198" t="-172642" r="-184783" b="-302830"/>
                          </a:stretch>
                        </a:blipFill>
                      </a:tcPr>
                    </a:tc>
                    <a:tc>
                      <a:txBody>
                        <a:bodyPr/>
                        <a:lstStyle/>
                        <a:p>
                          <a:pPr algn="ctr"/>
                          <a:r>
                            <a:rPr lang="en-US" sz="2200" dirty="0"/>
                            <a:t>16640</a:t>
                          </a:r>
                          <a:endParaRPr lang="en-GB" sz="2200" dirty="0"/>
                        </a:p>
                      </a:txBody>
                      <a:tcPr anchor="ctr"/>
                    </a:tc>
                    <a:tc>
                      <a:txBody>
                        <a:bodyPr/>
                        <a:lstStyle/>
                        <a:p>
                          <a:pPr algn="ctr"/>
                          <a:r>
                            <a:rPr lang="en-US" sz="2200" dirty="0"/>
                            <a:t>2000</a:t>
                          </a:r>
                          <a:endParaRPr lang="en-GB" sz="2200" dirty="0"/>
                        </a:p>
                      </a:txBody>
                      <a:tcPr anchor="ctr"/>
                    </a:tc>
                    <a:tc>
                      <a:txBody>
                        <a:bodyPr/>
                        <a:lstStyle/>
                        <a:p>
                          <a:pPr algn="ctr"/>
                          <a:r>
                            <a:rPr lang="en-US" sz="2200" dirty="0"/>
                            <a:t>393</a:t>
                          </a:r>
                          <a:endParaRPr lang="en-GB" sz="2200" dirty="0"/>
                        </a:p>
                      </a:txBody>
                      <a:tcPr anchor="ctr"/>
                    </a:tc>
                    <a:tc>
                      <a:txBody>
                        <a:bodyPr/>
                        <a:lstStyle/>
                        <a:p>
                          <a:pPr algn="ctr"/>
                          <a:r>
                            <a:rPr lang="en-US" sz="2200" dirty="0"/>
                            <a:t>48</a:t>
                          </a:r>
                          <a:endParaRPr lang="en-GB" sz="2200" dirty="0"/>
                        </a:p>
                      </a:txBody>
                      <a:tcPr anchor="ctr"/>
                    </a:tc>
                    <a:extLst>
                      <a:ext uri="{0D108BD9-81ED-4DB2-BD59-A6C34878D82A}">
                        <a16:rowId xmlns:a16="http://schemas.microsoft.com/office/drawing/2014/main" val="2101255753"/>
                      </a:ext>
                    </a:extLst>
                  </a:tr>
                  <a:tr h="647016">
                    <a:tc>
                      <a:txBody>
                        <a:bodyPr/>
                        <a:lstStyle/>
                        <a:p>
                          <a:endParaRPr lang="en-US"/>
                        </a:p>
                      </a:txBody>
                      <a:tcPr anchor="ctr">
                        <a:blipFill>
                          <a:blip r:embed="rId3"/>
                          <a:stretch>
                            <a:fillRect l="-198" t="-272642" r="-184783" b="-202830"/>
                          </a:stretch>
                        </a:blipFill>
                      </a:tcPr>
                    </a:tc>
                    <a:tc>
                      <a:txBody>
                        <a:bodyPr/>
                        <a:lstStyle/>
                        <a:p>
                          <a:pPr algn="ctr"/>
                          <a:r>
                            <a:rPr lang="en-US" sz="2200" kern="1200" dirty="0">
                              <a:solidFill>
                                <a:schemeClr val="dk1"/>
                              </a:solidFill>
                              <a:latin typeface="+mn-lt"/>
                              <a:ea typeface="+mn-ea"/>
                              <a:cs typeface="+mn-cs"/>
                            </a:rPr>
                            <a:t>1390</a:t>
                          </a:r>
                          <a:r>
                            <a:rPr lang="en-US" sz="2200" baseline="0" dirty="0">
                              <a:solidFill>
                                <a:srgbClr val="FF0000"/>
                              </a:solidFill>
                            </a:rPr>
                            <a:t> </a:t>
                          </a:r>
                          <a:endParaRPr lang="en-GB" sz="2200" dirty="0">
                            <a:solidFill>
                              <a:srgbClr val="FF0000"/>
                            </a:solidFill>
                          </a:endParaRPr>
                        </a:p>
                      </a:txBody>
                      <a:tcPr anchor="ctr"/>
                    </a:tc>
                    <a:tc>
                      <a:txBody>
                        <a:bodyPr/>
                        <a:lstStyle/>
                        <a:p>
                          <a:pPr algn="ctr"/>
                          <a:r>
                            <a:rPr lang="en-US" sz="2200" dirty="0"/>
                            <a:t>147</a:t>
                          </a:r>
                          <a:endParaRPr lang="en-GB" sz="2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29</a:t>
                          </a:r>
                          <a:endParaRPr lang="en-GB" sz="2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5.4</a:t>
                          </a:r>
                          <a:endParaRPr lang="en-GB" sz="2200" dirty="0"/>
                        </a:p>
                      </a:txBody>
                      <a:tcPr anchor="ctr"/>
                    </a:tc>
                    <a:extLst>
                      <a:ext uri="{0D108BD9-81ED-4DB2-BD59-A6C34878D82A}">
                        <a16:rowId xmlns:a16="http://schemas.microsoft.com/office/drawing/2014/main" val="3761872812"/>
                      </a:ext>
                    </a:extLst>
                  </a:tr>
                  <a:tr h="647016">
                    <a:tc>
                      <a:txBody>
                        <a:bodyPr/>
                        <a:lstStyle/>
                        <a:p>
                          <a:pPr algn="ctr"/>
                          <a:r>
                            <a:rPr lang="en-US" sz="2200" dirty="0"/>
                            <a:t>RF Voltage [GV]</a:t>
                          </a:r>
                          <a:endParaRPr lang="en-US" sz="2200" b="0" baseline="0" dirty="0"/>
                        </a:p>
                      </a:txBody>
                      <a:tcPr anchor="ctr"/>
                    </a:tc>
                    <a:tc>
                      <a:txBody>
                        <a:bodyPr/>
                        <a:lstStyle/>
                        <a:p>
                          <a:pPr algn="ctr"/>
                          <a:r>
                            <a:rPr lang="en-US" sz="2200" kern="1200" dirty="0">
                              <a:solidFill>
                                <a:schemeClr val="dk1"/>
                              </a:solidFill>
                              <a:latin typeface="+mn-lt"/>
                              <a:ea typeface="+mn-ea"/>
                              <a:cs typeface="+mn-cs"/>
                            </a:rPr>
                            <a:t>0.1 </a:t>
                          </a:r>
                          <a:endParaRPr lang="en-GB" sz="2200" kern="1200" dirty="0">
                            <a:solidFill>
                              <a:schemeClr val="dk1"/>
                            </a:solidFill>
                            <a:latin typeface="+mn-lt"/>
                            <a:ea typeface="+mn-ea"/>
                            <a:cs typeface="+mn-cs"/>
                          </a:endParaRPr>
                        </a:p>
                      </a:txBody>
                      <a:tcPr anchor="ctr"/>
                    </a:tc>
                    <a:tc>
                      <a:txBody>
                        <a:bodyPr/>
                        <a:lstStyle/>
                        <a:p>
                          <a:pPr algn="ctr"/>
                          <a:r>
                            <a:rPr lang="en-US" sz="2200" dirty="0"/>
                            <a:t>0.44</a:t>
                          </a:r>
                          <a:endParaRPr lang="en-GB" sz="2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2.0</a:t>
                          </a:r>
                          <a:endParaRPr lang="en-GB" sz="2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10.9</a:t>
                          </a:r>
                          <a:endParaRPr lang="en-GB" sz="2200" dirty="0"/>
                        </a:p>
                      </a:txBody>
                      <a:tcPr anchor="ctr"/>
                    </a:tc>
                    <a:extLst>
                      <a:ext uri="{0D108BD9-81ED-4DB2-BD59-A6C34878D82A}">
                        <a16:rowId xmlns:a16="http://schemas.microsoft.com/office/drawing/2014/main" val="131661634"/>
                      </a:ext>
                    </a:extLst>
                  </a:tr>
                  <a:tr h="647016">
                    <a:tc>
                      <a:txBody>
                        <a:bodyPr/>
                        <a:lstStyle/>
                        <a:p>
                          <a:pPr algn="ctr"/>
                          <a:r>
                            <a:rPr lang="en-US" sz="2200" dirty="0"/>
                            <a:t>RF Frequency [MHz]</a:t>
                          </a:r>
                          <a:endParaRPr lang="en-US" sz="2200" b="0" baseline="0" dirty="0"/>
                        </a:p>
                      </a:txBody>
                      <a:tcPr anchor="ctr"/>
                    </a:tc>
                    <a:tc>
                      <a:txBody>
                        <a:bodyPr/>
                        <a:lstStyle/>
                        <a:p>
                          <a:pPr algn="ctr"/>
                          <a:r>
                            <a:rPr lang="en-US" sz="2200" kern="1200" dirty="0">
                              <a:solidFill>
                                <a:schemeClr val="dk1"/>
                              </a:solidFill>
                              <a:latin typeface="+mn-lt"/>
                              <a:ea typeface="+mn-ea"/>
                              <a:cs typeface="+mn-cs"/>
                            </a:rPr>
                            <a:t>400, 1-Cell </a:t>
                          </a:r>
                          <a:endParaRPr lang="en-GB" sz="2200" kern="1200" dirty="0">
                            <a:solidFill>
                              <a:schemeClr val="dk1"/>
                            </a:solidFill>
                            <a:latin typeface="+mn-lt"/>
                            <a:ea typeface="+mn-ea"/>
                            <a:cs typeface="+mn-cs"/>
                          </a:endParaRPr>
                        </a:p>
                      </a:txBody>
                      <a:tcPr anchor="ctr"/>
                    </a:tc>
                    <a:tc>
                      <a:txBody>
                        <a:bodyPr/>
                        <a:lstStyle/>
                        <a:p>
                          <a:pPr algn="ctr"/>
                          <a:r>
                            <a:rPr lang="en-US" sz="2200" dirty="0"/>
                            <a:t>400, 4-Cell</a:t>
                          </a:r>
                          <a:endParaRPr lang="en-GB" sz="2200" dirty="0"/>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400 4-cell, </a:t>
                          </a:r>
                          <a:r>
                            <a:rPr lang="en-US" sz="2200" b="1" dirty="0"/>
                            <a:t>800</a:t>
                          </a:r>
                          <a:r>
                            <a:rPr lang="en-GB" sz="2200" b="1" baseline="0" dirty="0"/>
                            <a:t> 5-cell</a:t>
                          </a:r>
                          <a:endParaRPr lang="en-GB" sz="2200" b="1"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dirty="0"/>
                        </a:p>
                      </a:txBody>
                      <a:tcPr anchor="ctr"/>
                    </a:tc>
                    <a:extLst>
                      <a:ext uri="{0D108BD9-81ED-4DB2-BD59-A6C34878D82A}">
                        <a16:rowId xmlns:a16="http://schemas.microsoft.com/office/drawing/2014/main" val="1968515710"/>
                      </a:ext>
                    </a:extLst>
                  </a:tr>
                </a:tbl>
              </a:graphicData>
            </a:graphic>
          </p:graphicFrame>
        </mc:Fallback>
      </mc:AlternateContent>
      <mc:AlternateContent xmlns:mc="http://schemas.openxmlformats.org/markup-compatibility/2006" xmlns:a14="http://schemas.microsoft.com/office/drawing/2010/main">
        <mc:Choice Requires="a14">
          <p:sp>
            <p:nvSpPr>
              <p:cNvPr id="5" name="TextBox 4"/>
              <p:cNvSpPr txBox="1"/>
              <p:nvPr/>
            </p:nvSpPr>
            <p:spPr>
              <a:xfrm>
                <a:off x="190756" y="5118562"/>
                <a:ext cx="4700518" cy="1200329"/>
              </a:xfrm>
              <a:prstGeom prst="rect">
                <a:avLst/>
              </a:prstGeom>
              <a:noFill/>
            </p:spPr>
            <p:txBody>
              <a:bodyPr wrap="none" rtlCol="0">
                <a:spAutoFit/>
              </a:bodyPr>
              <a:lstStyle/>
              <a:p>
                <a:r>
                  <a:rPr lang="en-US" sz="2400" dirty="0"/>
                  <a:t>Harmonic number, </a:t>
                </a:r>
                <a14:m>
                  <m:oMath xmlns:m="http://schemas.openxmlformats.org/officeDocument/2006/math">
                    <m:r>
                      <a:rPr lang="en-US" sz="2400" i="1" dirty="0" smtClean="0">
                        <a:latin typeface="Cambria Math" panose="02040503050406030204" pitchFamily="18" charset="0"/>
                      </a:rPr>
                      <m:t>h</m:t>
                    </m:r>
                    <m:r>
                      <a:rPr lang="en-US" sz="2400" i="1" dirty="0" smtClean="0">
                        <a:latin typeface="Cambria Math" panose="02040503050406030204" pitchFamily="18" charset="0"/>
                      </a:rPr>
                      <m:t> = 130680</m:t>
                    </m:r>
                  </m:oMath>
                </a14:m>
                <a:endParaRPr lang="en-US" sz="2400" dirty="0"/>
              </a:p>
              <a:p>
                <a:r>
                  <a:rPr lang="en-US" sz="2400" dirty="0"/>
                  <a:t>Ring circumference, </a:t>
                </a:r>
                <a14:m>
                  <m:oMath xmlns:m="http://schemas.openxmlformats.org/officeDocument/2006/math">
                    <m:r>
                      <a:rPr lang="en-US" sz="2400" i="1" dirty="0" smtClean="0">
                        <a:latin typeface="Cambria Math" panose="02040503050406030204" pitchFamily="18" charset="0"/>
                      </a:rPr>
                      <m:t>𝐶</m:t>
                    </m:r>
                    <m:r>
                      <a:rPr lang="en-US" sz="2400" i="1" dirty="0" smtClean="0">
                        <a:latin typeface="Cambria Math" panose="02040503050406030204" pitchFamily="18" charset="0"/>
                      </a:rPr>
                      <m:t> = 97.75 </m:t>
                    </m:r>
                    <m:r>
                      <m:rPr>
                        <m:sty m:val="p"/>
                      </m:rPr>
                      <a:rPr lang="en-US" sz="2400" i="0" dirty="0" smtClean="0">
                        <a:latin typeface="Cambria Math" panose="02040503050406030204" pitchFamily="18" charset="0"/>
                      </a:rPr>
                      <m:t>km</m:t>
                    </m:r>
                  </m:oMath>
                </a14:m>
                <a:endParaRPr lang="en-US" sz="2400" dirty="0"/>
              </a:p>
              <a:p>
                <a:r>
                  <a:rPr lang="en-US" sz="2400" dirty="0"/>
                  <a:t>Bunch length,  </a:t>
                </a:r>
                <a14:m>
                  <m:oMath xmlns:m="http://schemas.openxmlformats.org/officeDocument/2006/math">
                    <m:sSub>
                      <m:sSubPr>
                        <m:ctrlPr>
                          <a:rPr lang="en-GB" sz="2400" i="1">
                            <a:latin typeface="Cambria Math" panose="02040503050406030204" pitchFamily="18" charset="0"/>
                          </a:rPr>
                        </m:ctrlPr>
                      </m:sSubPr>
                      <m:e>
                        <m:r>
                          <a:rPr lang="en-GB" sz="2400">
                            <a:latin typeface="Cambria Math" panose="02040503050406030204" pitchFamily="18" charset="0"/>
                          </a:rPr>
                          <m:t>𝜎</m:t>
                        </m:r>
                      </m:e>
                      <m:sub>
                        <m:r>
                          <a:rPr lang="en-GB" sz="2400">
                            <a:latin typeface="Cambria Math" panose="02040503050406030204" pitchFamily="18" charset="0"/>
                          </a:rPr>
                          <m:t>𝑡</m:t>
                        </m:r>
                      </m:sub>
                    </m:sSub>
                    <m:r>
                      <a:rPr lang="en-GB" sz="2400">
                        <a:latin typeface="Cambria Math" panose="02040503050406030204" pitchFamily="18" charset="0"/>
                      </a:rPr>
                      <m:t>~ 8−12 </m:t>
                    </m:r>
                    <m:r>
                      <m:rPr>
                        <m:sty m:val="p"/>
                      </m:rPr>
                      <a:rPr lang="en-GB" sz="2400">
                        <a:latin typeface="Cambria Math" panose="02040503050406030204" pitchFamily="18" charset="0"/>
                      </a:rPr>
                      <m:t>ps</m:t>
                    </m:r>
                  </m:oMath>
                </a14:m>
                <a:r>
                  <a:rPr lang="en-US" sz="2400" dirty="0"/>
                  <a:t> </a:t>
                </a:r>
              </a:p>
            </p:txBody>
          </p:sp>
        </mc:Choice>
        <mc:Fallback xmlns="">
          <p:sp>
            <p:nvSpPr>
              <p:cNvPr id="5" name="TextBox 4"/>
              <p:cNvSpPr txBox="1">
                <a:spLocks noRot="1" noChangeAspect="1" noMove="1" noResize="1" noEditPoints="1" noAdjustHandles="1" noChangeArrowheads="1" noChangeShapeType="1" noTextEdit="1"/>
              </p:cNvSpPr>
              <p:nvPr/>
            </p:nvSpPr>
            <p:spPr>
              <a:xfrm>
                <a:off x="190756" y="5118562"/>
                <a:ext cx="4700518" cy="1200329"/>
              </a:xfrm>
              <a:prstGeom prst="rect">
                <a:avLst/>
              </a:prstGeom>
              <a:blipFill>
                <a:blip r:embed="rId4"/>
                <a:stretch>
                  <a:fillRect l="-1946" t="-4061" b="-10660"/>
                </a:stretch>
              </a:blipFill>
            </p:spPr>
            <p:txBody>
              <a:bodyPr/>
              <a:lstStyle/>
              <a:p>
                <a:r>
                  <a:rPr lang="en-US">
                    <a:noFill/>
                  </a:rPr>
                  <a:t> </a:t>
                </a:r>
              </a:p>
            </p:txBody>
          </p:sp>
        </mc:Fallback>
      </mc:AlternateContent>
      <p:sp>
        <p:nvSpPr>
          <p:cNvPr id="21" name="Rectangle 20"/>
          <p:cNvSpPr/>
          <p:nvPr/>
        </p:nvSpPr>
        <p:spPr>
          <a:xfrm>
            <a:off x="571091" y="2655418"/>
            <a:ext cx="3288183" cy="70225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26" name="Rectangle 25"/>
          <p:cNvSpPr/>
          <p:nvPr/>
        </p:nvSpPr>
        <p:spPr>
          <a:xfrm>
            <a:off x="584503" y="4109923"/>
            <a:ext cx="3288183" cy="70225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51036895-3B1C-4E97-A886-007F11C2AA53}" type="slidenum">
              <a:rPr lang="en-GB" smtClean="0"/>
              <a:t>2</a:t>
            </a:fld>
            <a:endParaRPr lang="en-GB"/>
          </a:p>
        </p:txBody>
      </p:sp>
      <p:sp>
        <p:nvSpPr>
          <p:cNvPr id="10" name="Title 1"/>
          <p:cNvSpPr>
            <a:spLocks noGrp="1"/>
          </p:cNvSpPr>
          <p:nvPr>
            <p:ph type="title"/>
          </p:nvPr>
        </p:nvSpPr>
        <p:spPr>
          <a:xfrm>
            <a:off x="584503" y="345757"/>
            <a:ext cx="7886700" cy="680948"/>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Parameters</a:t>
            </a:r>
          </a:p>
        </p:txBody>
      </p:sp>
    </p:spTree>
    <p:extLst>
      <p:ext uri="{BB962C8B-B14F-4D97-AF65-F5344CB8AC3E}">
        <p14:creationId xmlns:p14="http://schemas.microsoft.com/office/powerpoint/2010/main" val="1239903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7"/>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Three Scenarios: FCC-</a:t>
            </a:r>
            <a:r>
              <a:rPr lang="en-GB"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endPar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494385826"/>
                  </p:ext>
                </p:extLst>
              </p:nvPr>
            </p:nvGraphicFramePr>
            <p:xfrm>
              <a:off x="413987" y="1527970"/>
              <a:ext cx="8316026" cy="4400396"/>
            </p:xfrm>
            <a:graphic>
              <a:graphicData uri="http://schemas.openxmlformats.org/drawingml/2006/table">
                <a:tbl>
                  <a:tblPr firstRow="1" bandRow="1">
                    <a:tableStyleId>{FABFCF23-3B69-468F-B69F-88F6DE6A72F2}</a:tableStyleId>
                  </a:tblPr>
                  <a:tblGrid>
                    <a:gridCol w="427255">
                      <a:extLst>
                        <a:ext uri="{9D8B030D-6E8A-4147-A177-3AD203B41FA5}">
                          <a16:colId xmlns:a16="http://schemas.microsoft.com/office/drawing/2014/main" val="20000"/>
                        </a:ext>
                      </a:extLst>
                    </a:gridCol>
                    <a:gridCol w="1867812">
                      <a:extLst>
                        <a:ext uri="{9D8B030D-6E8A-4147-A177-3AD203B41FA5}">
                          <a16:colId xmlns:a16="http://schemas.microsoft.com/office/drawing/2014/main" val="20001"/>
                        </a:ext>
                      </a:extLst>
                    </a:gridCol>
                    <a:gridCol w="790340">
                      <a:extLst>
                        <a:ext uri="{9D8B030D-6E8A-4147-A177-3AD203B41FA5}">
                          <a16:colId xmlns:a16="http://schemas.microsoft.com/office/drawing/2014/main" val="20002"/>
                        </a:ext>
                      </a:extLst>
                    </a:gridCol>
                    <a:gridCol w="961647">
                      <a:extLst>
                        <a:ext uri="{9D8B030D-6E8A-4147-A177-3AD203B41FA5}">
                          <a16:colId xmlns:a16="http://schemas.microsoft.com/office/drawing/2014/main" val="20003"/>
                        </a:ext>
                      </a:extLst>
                    </a:gridCol>
                    <a:gridCol w="844428">
                      <a:extLst>
                        <a:ext uri="{9D8B030D-6E8A-4147-A177-3AD203B41FA5}">
                          <a16:colId xmlns:a16="http://schemas.microsoft.com/office/drawing/2014/main" val="20004"/>
                        </a:ext>
                      </a:extLst>
                    </a:gridCol>
                    <a:gridCol w="761812">
                      <a:extLst>
                        <a:ext uri="{9D8B030D-6E8A-4147-A177-3AD203B41FA5}">
                          <a16:colId xmlns:a16="http://schemas.microsoft.com/office/drawing/2014/main" val="20005"/>
                        </a:ext>
                      </a:extLst>
                    </a:gridCol>
                    <a:gridCol w="956115">
                      <a:extLst>
                        <a:ext uri="{9D8B030D-6E8A-4147-A177-3AD203B41FA5}">
                          <a16:colId xmlns:a16="http://schemas.microsoft.com/office/drawing/2014/main" val="20006"/>
                        </a:ext>
                      </a:extLst>
                    </a:gridCol>
                    <a:gridCol w="844428">
                      <a:extLst>
                        <a:ext uri="{9D8B030D-6E8A-4147-A177-3AD203B41FA5}">
                          <a16:colId xmlns:a16="http://schemas.microsoft.com/office/drawing/2014/main" val="20007"/>
                        </a:ext>
                      </a:extLst>
                    </a:gridCol>
                    <a:gridCol w="862189">
                      <a:extLst>
                        <a:ext uri="{9D8B030D-6E8A-4147-A177-3AD203B41FA5}">
                          <a16:colId xmlns:a16="http://schemas.microsoft.com/office/drawing/2014/main" val="20008"/>
                        </a:ext>
                      </a:extLst>
                    </a:gridCol>
                  </a:tblGrid>
                  <a:tr h="169246">
                    <a:tc>
                      <a:txBody>
                        <a:bodyPr/>
                        <a:lstStyle/>
                        <a:p>
                          <a:pPr algn="ctr"/>
                          <a:endParaRPr lang="en-US" sz="1000" b="1" dirty="0">
                            <a:latin typeface="Arial Narrow" panose="020B0606020202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Z</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W</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000" dirty="0"/>
                            <a:t>H</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14:m>
                            <m:oMathPara xmlns:m="http://schemas.openxmlformats.org/officeDocument/2006/math">
                              <m:oMathParaPr>
                                <m:jc m:val="centerGroup"/>
                              </m:oMathParaPr>
                              <m:oMath xmlns:m="http://schemas.openxmlformats.org/officeDocument/2006/math">
                                <m:r>
                                  <m:rPr>
                                    <m:sty m:val="p"/>
                                  </m:rPr>
                                  <a:rPr lang="en-US" altLang="de-DE" sz="1000" dirty="0" smtClean="0">
                                    <a:latin typeface="Cambria Math" panose="02040503050406030204" pitchFamily="18" charset="0"/>
                                  </a:rPr>
                                  <m:t>t</m:t>
                                </m:r>
                                <m:acc>
                                  <m:accPr>
                                    <m:chr m:val="̅"/>
                                    <m:ctrlPr>
                                      <a:rPr lang="en-US" altLang="de-DE" sz="1000" i="1" dirty="0">
                                        <a:latin typeface="Cambria Math" panose="02040503050406030204" pitchFamily="18" charset="0"/>
                                      </a:rPr>
                                    </m:ctrlPr>
                                  </m:accPr>
                                  <m:e>
                                    <m:r>
                                      <m:rPr>
                                        <m:sty m:val="p"/>
                                      </m:rPr>
                                      <a:rPr lang="en-US" altLang="de-DE" sz="1000" dirty="0">
                                        <a:latin typeface="Cambria Math" panose="02040503050406030204" pitchFamily="18" charset="0"/>
                                      </a:rPr>
                                      <m:t>t</m:t>
                                    </m:r>
                                  </m:e>
                                </m:acc>
                              </m:oMath>
                            </m:oMathPara>
                          </a14:m>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9246">
                    <a:tc>
                      <a:txBody>
                        <a:bodyPr/>
                        <a:lstStyle/>
                        <a:p>
                          <a:pPr algn="ctr"/>
                          <a:endParaRPr lang="en-US" sz="1000" b="1" dirty="0">
                            <a:latin typeface="Arial Narrow" panose="020B0606020202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a:t>Total beam voltage [GV]</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0.1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000" dirty="0"/>
                            <a:t>2.0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000" dirty="0"/>
                            <a:t>5.465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10.93</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9246">
                    <a:tc rowSpan="8">
                      <a:txBody>
                        <a:bodyPr/>
                        <a:lstStyle/>
                        <a:p>
                          <a:pPr algn="ctr"/>
                          <a:r>
                            <a:rPr lang="en-US" sz="1000" b="1" dirty="0"/>
                            <a:t>Scenario 1</a:t>
                          </a:r>
                          <a:endParaRPr lang="en-US" sz="1000" b="1" dirty="0">
                            <a:latin typeface="Arial Narrow" panose="020B0606020202030204" pitchFamily="34"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a:t>Voltage [GV]</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2.0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2.0 (5.465)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3.465</a:t>
                          </a:r>
                          <a:endParaRPr lang="en-US" sz="1000" b="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Reorder and align both rings for the rest</a:t>
                          </a:r>
                        </a:p>
                        <a:p>
                          <a:pPr algn="ct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9246">
                    <a:tc vMerge="1">
                      <a:txBody>
                        <a:bodyPr/>
                        <a:lstStyle/>
                        <a:p>
                          <a:pPr algn="ctr"/>
                          <a:endParaRPr lang="en-US" sz="1000" b="1" dirty="0"/>
                        </a:p>
                      </a:txBody>
                      <a:tcPr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a:t>f [MHz]</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800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t>No. cell</a:t>
                          </a:r>
                          <a:r>
                            <a:rPr lang="en-US" sz="1000" baseline="0" dirty="0"/>
                            <a:t> per cavity</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4</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t>No. Cavities per beam</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136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136 (364)</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186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69246">
                    <a:tc vMerge="1">
                      <a:txBody>
                        <a:bodyPr/>
                        <a:lstStyle/>
                        <a:p>
                          <a:pPr algn="ctr"/>
                          <a:endParaRPr lang="en-US" sz="900" b="1" baseline="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err="1"/>
                            <a:t>E</a:t>
                          </a:r>
                          <a:r>
                            <a:rPr lang="en-US" sz="1000" baseline="-25000" dirty="0" err="1"/>
                            <a:t>acc</a:t>
                          </a:r>
                          <a:r>
                            <a:rPr lang="en-US" sz="1000" baseline="-25000" dirty="0"/>
                            <a:t> </a:t>
                          </a:r>
                          <a:r>
                            <a:rPr lang="en-US" sz="1000" baseline="0" dirty="0"/>
                            <a:t>[MV/m]</a:t>
                          </a:r>
                          <a:endParaRPr lang="en-US" sz="1000" b="1" baseline="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9.6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9.8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9.8 (10.0)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19.9</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t>P</a:t>
                          </a:r>
                          <a:r>
                            <a:rPr lang="en-US" sz="1000" baseline="-25000" dirty="0" err="1"/>
                            <a:t>cav</a:t>
                          </a:r>
                          <a:r>
                            <a:rPr lang="en-US" sz="1000" baseline="-25000" dirty="0"/>
                            <a:t> </a:t>
                          </a:r>
                          <a:r>
                            <a:rPr lang="en-US" sz="1000" baseline="0" dirty="0"/>
                            <a:t>[kW]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962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962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367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150 (137)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158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t>Q</a:t>
                          </a:r>
                          <a:r>
                            <a:rPr lang="en-US" sz="1000" baseline="-25000" dirty="0" err="1"/>
                            <a:t>ext</a:t>
                          </a:r>
                          <a:r>
                            <a:rPr lang="en-US" sz="1000" baseline="-25000" dirty="0"/>
                            <a:t> </a:t>
                          </a:r>
                          <a:r>
                            <a:rPr lang="en-US" sz="1000" baseline="0" dirty="0"/>
                            <a:t>[10</a:t>
                          </a:r>
                          <a:r>
                            <a:rPr lang="en-US" sz="1000" baseline="30000" dirty="0"/>
                            <a:t>6</a:t>
                          </a:r>
                          <a:r>
                            <a:rPr lang="en-US" sz="1000" baseline="0" dirty="0"/>
                            <a:t>]</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0.045</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0.53</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1.44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3.51 (4.01)</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4.22</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69246">
                    <a:tc vMerge="1">
                      <a:txBody>
                        <a:bodyPr/>
                        <a:lstStyle/>
                        <a:p>
                          <a:pPr algn="ctr"/>
                          <a:endParaRPr lang="en-US" sz="1200" b="1" dirty="0">
                            <a:latin typeface="Arial Narrow" panose="020B0606020202030204" pitchFamily="34" charset="0"/>
                          </a:endParaRPr>
                        </a:p>
                      </a:txBody>
                      <a:tcPr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a:t>P</a:t>
                          </a:r>
                          <a:r>
                            <a:rPr lang="en-US" sz="1000" baseline="-25000" dirty="0"/>
                            <a:t>HOM </a:t>
                          </a:r>
                          <a:r>
                            <a:rPr lang="en-US" sz="1000" baseline="0" dirty="0"/>
                            <a:t>(SR / BS) [kW]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9.5 / 3.7</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5.09 / 2.89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000" dirty="0"/>
                            <a:t>1.16 / 0.76</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0.81 / 0.66</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1.09 / 0.89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latin typeface="Arial Narrow" panose="020B0606020202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69246">
                    <a:tc rowSpan="8">
                      <a:txBody>
                        <a:bodyPr/>
                        <a:lstStyle/>
                        <a:p>
                          <a:pPr algn="ctr"/>
                          <a:r>
                            <a:rPr lang="en-US" sz="1000" b="1" dirty="0"/>
                            <a:t>Scenario 2</a:t>
                          </a:r>
                          <a:endParaRPr lang="en-US" sz="1000" b="1" dirty="0">
                            <a:latin typeface="Arial Narrow" panose="020B0606020202030204" pitchFamily="34"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a:t>Voltage [GV]</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2.0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2.0 (5.465)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3.465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Reorder and align both rings for the rest</a:t>
                          </a:r>
                        </a:p>
                        <a:p>
                          <a:pPr algn="ct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69246">
                    <a:tc vMerge="1">
                      <a:txBody>
                        <a:bodyPr/>
                        <a:lstStyle/>
                        <a:p>
                          <a:pPr algn="ctr"/>
                          <a:endParaRPr lang="en-US" sz="1000" b="1" dirty="0"/>
                        </a:p>
                      </a:txBody>
                      <a:tcPr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a:t>f [MHz]</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800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t>No. cell</a:t>
                          </a:r>
                          <a:r>
                            <a:rPr lang="en-US" sz="1000" baseline="0" dirty="0"/>
                            <a:t> per cavity</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t>No. Cavities per beam</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268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268 (732)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186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69246">
                    <a:tc vMerge="1">
                      <a:txBody>
                        <a:bodyPr/>
                        <a:lstStyle/>
                        <a:p>
                          <a:pPr algn="ctr"/>
                          <a:endParaRPr lang="en-US" sz="900" b="1" baseline="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err="1"/>
                            <a:t>E</a:t>
                          </a:r>
                          <a:r>
                            <a:rPr lang="en-US" sz="1000" baseline="-25000" dirty="0" err="1"/>
                            <a:t>acc</a:t>
                          </a:r>
                          <a:r>
                            <a:rPr lang="en-US" sz="1000" baseline="-25000" dirty="0"/>
                            <a:t> </a:t>
                          </a:r>
                          <a:r>
                            <a:rPr lang="en-US" sz="1000" baseline="0" dirty="0"/>
                            <a:t>[MV/m]</a:t>
                          </a:r>
                          <a:endParaRPr lang="en-US" sz="1000" b="1" baseline="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10.0 (10.0)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19.9</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t>P</a:t>
                          </a:r>
                          <a:r>
                            <a:rPr lang="en-US" sz="1000" baseline="-25000" dirty="0" err="1"/>
                            <a:t>cav</a:t>
                          </a:r>
                          <a:r>
                            <a:rPr lang="en-US" sz="1000" baseline="-25000" dirty="0"/>
                            <a:t> </a:t>
                          </a:r>
                          <a:r>
                            <a:rPr lang="en-US" sz="1000" baseline="0" dirty="0"/>
                            <a:t>[kW]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962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186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76 (68)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158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t>Q</a:t>
                          </a:r>
                          <a:r>
                            <a:rPr lang="en-US" sz="1000" baseline="-25000" dirty="0" err="1"/>
                            <a:t>ext</a:t>
                          </a:r>
                          <a:r>
                            <a:rPr lang="en-US" sz="1000" baseline="-25000" dirty="0"/>
                            <a:t> </a:t>
                          </a:r>
                          <a:r>
                            <a:rPr lang="en-US" sz="1000" baseline="0" dirty="0"/>
                            <a:t>[10</a:t>
                          </a:r>
                          <a:r>
                            <a:rPr lang="en-US" sz="1000" baseline="30000" dirty="0"/>
                            <a:t>6</a:t>
                          </a:r>
                          <a:r>
                            <a:rPr lang="en-US" sz="1000" baseline="0" dirty="0"/>
                            <a:t>]</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0.045</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0.59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a:t>1.58</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3.86 (4.33)</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4.22</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69246">
                    <a:tc vMerge="1">
                      <a:txBody>
                        <a:bodyPr/>
                        <a:lstStyle/>
                        <a:p>
                          <a:pPr algn="ctr"/>
                          <a:endParaRPr lang="en-US" sz="1200" b="1" dirty="0">
                            <a:latin typeface="Arial Narrow" panose="020B0606020202030204" pitchFamily="34" charset="0"/>
                          </a:endParaRPr>
                        </a:p>
                      </a:txBody>
                      <a:tcPr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a:t>P</a:t>
                          </a:r>
                          <a:r>
                            <a:rPr lang="en-US" sz="1000" baseline="-25000" dirty="0"/>
                            <a:t>HOM </a:t>
                          </a:r>
                          <a:r>
                            <a:rPr lang="en-US" sz="1000" baseline="0" dirty="0"/>
                            <a:t>(SR / BS) [kW]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9.5 / 3.7</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1.91 / 1.19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000" dirty="0"/>
                            <a:t>0.44 / 0.31</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0.28 /</a:t>
                          </a:r>
                          <a:r>
                            <a:rPr lang="en-US" sz="1000" baseline="0" dirty="0"/>
                            <a:t> 0.24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1.09 / 0.89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latin typeface="Arial Narrow" panose="020B0606020202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169246">
                    <a:tc rowSpan="8">
                      <a:txBody>
                        <a:bodyPr/>
                        <a:lstStyle/>
                        <a:p>
                          <a:pPr algn="ctr"/>
                          <a:r>
                            <a:rPr lang="en-US" sz="1000" b="1" dirty="0"/>
                            <a:t>Scenario 3</a:t>
                          </a:r>
                          <a:endParaRPr lang="en-US" sz="1000" b="1" dirty="0">
                            <a:latin typeface="Arial Narrow" panose="020B0606020202030204" pitchFamily="34"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a:t>Voltage [GV]</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1.25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4.715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t>Reorder and align both rings for the rest</a:t>
                          </a:r>
                        </a:p>
                        <a:p>
                          <a:endParaRPr lang="en-US" sz="1000" b="0" kern="1200" dirty="0">
                            <a:solidFill>
                              <a:schemeClr val="tx2"/>
                            </a:solidFill>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169246">
                    <a:tc vMerge="1">
                      <a:txBody>
                        <a:bodyPr/>
                        <a:lstStyle/>
                        <a:p>
                          <a:pPr algn="ctr"/>
                          <a:endParaRPr lang="en-US" sz="1000" b="1" dirty="0"/>
                        </a:p>
                      </a:txBody>
                      <a:tcPr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a:t>f [MHz]</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800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800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t>No. cell</a:t>
                          </a:r>
                          <a:r>
                            <a:rPr lang="en-US" sz="1000" baseline="0" dirty="0"/>
                            <a:t> per cavity</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t>No. Cavities per beam</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68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252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69246">
                    <a:tc vMerge="1">
                      <a:txBody>
                        <a:bodyPr/>
                        <a:lstStyle/>
                        <a:p>
                          <a:pPr algn="ctr"/>
                          <a:endParaRPr lang="en-US" sz="900" b="1" baseline="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err="1"/>
                            <a:t>E</a:t>
                          </a:r>
                          <a:r>
                            <a:rPr lang="en-US" sz="1000" baseline="-25000" dirty="0" err="1"/>
                            <a:t>acc</a:t>
                          </a:r>
                          <a:r>
                            <a:rPr lang="en-US" sz="1000" baseline="-25000" dirty="0"/>
                            <a:t> </a:t>
                          </a:r>
                          <a:r>
                            <a:rPr lang="en-US" sz="1000" baseline="0" dirty="0"/>
                            <a:t>[MV/m]</a:t>
                          </a:r>
                          <a:endParaRPr lang="en-US" sz="1000" b="1" baseline="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19.7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20.0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t>P</a:t>
                          </a:r>
                          <a:r>
                            <a:rPr lang="en-US" sz="1000" baseline="-25000" dirty="0" err="1"/>
                            <a:t>cav</a:t>
                          </a:r>
                          <a:r>
                            <a:rPr lang="en-US" sz="1000" baseline="-25000" dirty="0"/>
                            <a:t> </a:t>
                          </a:r>
                          <a:r>
                            <a:rPr lang="en-US" sz="1000" baseline="0" dirty="0"/>
                            <a:t>[kW]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962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500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207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430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77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167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3"/>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t>Q</a:t>
                          </a:r>
                          <a:r>
                            <a:rPr lang="en-US" sz="1000" baseline="-25000" dirty="0" err="1"/>
                            <a:t>ext</a:t>
                          </a:r>
                          <a:r>
                            <a:rPr lang="en-US" sz="1000" baseline="-25000" dirty="0"/>
                            <a:t> </a:t>
                          </a:r>
                          <a:r>
                            <a:rPr lang="en-US" sz="1000" baseline="0" dirty="0"/>
                            <a:t>[10</a:t>
                          </a:r>
                          <a:r>
                            <a:rPr lang="en-US" sz="1000" baseline="30000" dirty="0"/>
                            <a:t>6</a:t>
                          </a:r>
                          <a:r>
                            <a:rPr lang="en-US" sz="1000" baseline="0" dirty="0"/>
                            <a:t>]</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0.045</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0.59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1.44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1.51</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3.84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4.03</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4"/>
                      </a:ext>
                    </a:extLst>
                  </a:tr>
                  <a:tr h="169246">
                    <a:tc vMerge="1">
                      <a:txBody>
                        <a:bodyPr/>
                        <a:lstStyle/>
                        <a:p>
                          <a:pPr algn="ctr"/>
                          <a:endParaRPr lang="en-US" sz="1200" b="1" dirty="0">
                            <a:latin typeface="Arial Narrow" panose="020B0606020202030204" pitchFamily="34" charset="0"/>
                          </a:endParaRPr>
                        </a:p>
                      </a:txBody>
                      <a:tcPr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a:t>P</a:t>
                          </a:r>
                          <a:r>
                            <a:rPr lang="en-US" sz="1000" baseline="-25000" dirty="0"/>
                            <a:t>HOM </a:t>
                          </a:r>
                          <a:r>
                            <a:rPr lang="en-US" sz="1000" baseline="0" dirty="0"/>
                            <a:t>(SR / BS) [kW]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9.5 / 3.7</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1.91 / 1.19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0.44 / 0.31</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1.59 / 1.06</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0.28 / 0.24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1.09 / 0.89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200" b="0" kern="1200" dirty="0">
                            <a:solidFill>
                              <a:schemeClr val="tx2"/>
                            </a:solidFill>
                            <a:latin typeface="Arial Narrow" panose="020B0606020202030204" pitchFamily="34" charset="0"/>
                            <a:ea typeface="+mn-ea"/>
                            <a:cs typeface="+mn-cs"/>
                          </a:endParaRP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494385826"/>
                  </p:ext>
                </p:extLst>
              </p:nvPr>
            </p:nvGraphicFramePr>
            <p:xfrm>
              <a:off x="413987" y="1527970"/>
              <a:ext cx="8316026" cy="4400396"/>
            </p:xfrm>
            <a:graphic>
              <a:graphicData uri="http://schemas.openxmlformats.org/drawingml/2006/table">
                <a:tbl>
                  <a:tblPr firstRow="1" bandRow="1">
                    <a:tableStyleId>{FABFCF23-3B69-468F-B69F-88F6DE6A72F2}</a:tableStyleId>
                  </a:tblPr>
                  <a:tblGrid>
                    <a:gridCol w="427255">
                      <a:extLst>
                        <a:ext uri="{9D8B030D-6E8A-4147-A177-3AD203B41FA5}">
                          <a16:colId xmlns:a16="http://schemas.microsoft.com/office/drawing/2014/main" xmlns="" val="20000"/>
                        </a:ext>
                      </a:extLst>
                    </a:gridCol>
                    <a:gridCol w="1867812">
                      <a:extLst>
                        <a:ext uri="{9D8B030D-6E8A-4147-A177-3AD203B41FA5}">
                          <a16:colId xmlns:a16="http://schemas.microsoft.com/office/drawing/2014/main" xmlns="" val="20001"/>
                        </a:ext>
                      </a:extLst>
                    </a:gridCol>
                    <a:gridCol w="790340">
                      <a:extLst>
                        <a:ext uri="{9D8B030D-6E8A-4147-A177-3AD203B41FA5}">
                          <a16:colId xmlns:a16="http://schemas.microsoft.com/office/drawing/2014/main" xmlns="" val="20002"/>
                        </a:ext>
                      </a:extLst>
                    </a:gridCol>
                    <a:gridCol w="961647">
                      <a:extLst>
                        <a:ext uri="{9D8B030D-6E8A-4147-A177-3AD203B41FA5}">
                          <a16:colId xmlns:a16="http://schemas.microsoft.com/office/drawing/2014/main" xmlns="" val="20003"/>
                        </a:ext>
                      </a:extLst>
                    </a:gridCol>
                    <a:gridCol w="844428">
                      <a:extLst>
                        <a:ext uri="{9D8B030D-6E8A-4147-A177-3AD203B41FA5}">
                          <a16:colId xmlns:a16="http://schemas.microsoft.com/office/drawing/2014/main" xmlns="" val="20004"/>
                        </a:ext>
                      </a:extLst>
                    </a:gridCol>
                    <a:gridCol w="761812">
                      <a:extLst>
                        <a:ext uri="{9D8B030D-6E8A-4147-A177-3AD203B41FA5}">
                          <a16:colId xmlns:a16="http://schemas.microsoft.com/office/drawing/2014/main" xmlns="" val="20005"/>
                        </a:ext>
                      </a:extLst>
                    </a:gridCol>
                    <a:gridCol w="956115">
                      <a:extLst>
                        <a:ext uri="{9D8B030D-6E8A-4147-A177-3AD203B41FA5}">
                          <a16:colId xmlns:a16="http://schemas.microsoft.com/office/drawing/2014/main" xmlns="" val="20006"/>
                        </a:ext>
                      </a:extLst>
                    </a:gridCol>
                    <a:gridCol w="844428">
                      <a:extLst>
                        <a:ext uri="{9D8B030D-6E8A-4147-A177-3AD203B41FA5}">
                          <a16:colId xmlns:a16="http://schemas.microsoft.com/office/drawing/2014/main" xmlns="" val="20007"/>
                        </a:ext>
                      </a:extLst>
                    </a:gridCol>
                    <a:gridCol w="862189">
                      <a:extLst>
                        <a:ext uri="{9D8B030D-6E8A-4147-A177-3AD203B41FA5}">
                          <a16:colId xmlns:a16="http://schemas.microsoft.com/office/drawing/2014/main" xmlns="" val="20008"/>
                        </a:ext>
                      </a:extLst>
                    </a:gridCol>
                  </a:tblGrid>
                  <a:tr h="169246">
                    <a:tc>
                      <a:txBody>
                        <a:bodyPr/>
                        <a:lstStyle/>
                        <a:p>
                          <a:pPr algn="ctr"/>
                          <a:endParaRPr lang="en-US" sz="1000" b="1" dirty="0">
                            <a:latin typeface="Arial Narrow" panose="020B0606020202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Z</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W</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000" dirty="0" smtClean="0"/>
                            <a:t>H</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212586" t="-14286" r="-229" b="-2525000"/>
                          </a:stretch>
                        </a:blipFill>
                      </a:tcPr>
                    </a:tc>
                    <a:tc hMerge="1">
                      <a:txBody>
                        <a:bodyPr/>
                        <a:lstStyle/>
                        <a:p>
                          <a:endParaRPr lang="en-US"/>
                        </a:p>
                      </a:txBody>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169246">
                    <a:tc>
                      <a:txBody>
                        <a:bodyPr/>
                        <a:lstStyle/>
                        <a:p>
                          <a:pPr algn="ctr"/>
                          <a:endParaRPr lang="en-US" sz="1000" b="1" dirty="0">
                            <a:latin typeface="Arial Narrow" panose="020B0606020202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smtClean="0"/>
                            <a:t>Total beam voltage [GV]</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0.1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000" dirty="0" smtClean="0"/>
                            <a:t>2.0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000" dirty="0" smtClean="0"/>
                            <a:t>5.465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10.93</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69246">
                    <a:tc rowSpan="8">
                      <a:txBody>
                        <a:bodyPr/>
                        <a:lstStyle/>
                        <a:p>
                          <a:pPr algn="ctr"/>
                          <a:r>
                            <a:rPr lang="en-US" sz="1000" b="1" dirty="0" smtClean="0"/>
                            <a:t>Scenario 1</a:t>
                          </a:r>
                          <a:endParaRPr lang="en-US" sz="1000" b="1" dirty="0">
                            <a:latin typeface="Arial Narrow" panose="020B0606020202030204" pitchFamily="34"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smtClean="0"/>
                            <a:t>Voltage [GV]</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2.0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2.0 (5.465)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3.465</a:t>
                          </a:r>
                          <a:endParaRPr lang="en-US" sz="1000" b="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Reorder and align both rings for the rest</a:t>
                          </a:r>
                        </a:p>
                        <a:p>
                          <a:pPr algn="ct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69246">
                    <a:tc vMerge="1">
                      <a:txBody>
                        <a:bodyPr/>
                        <a:lstStyle/>
                        <a:p>
                          <a:pPr algn="ctr"/>
                          <a:endParaRPr lang="en-US" sz="1000" b="1" dirty="0"/>
                        </a:p>
                      </a:txBody>
                      <a:tcPr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smtClean="0"/>
                            <a:t>f [MHz]</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800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smtClean="0"/>
                            <a:t>No. cell</a:t>
                          </a:r>
                          <a:r>
                            <a:rPr lang="en-US" sz="1000" baseline="0" dirty="0" smtClean="0"/>
                            <a:t> per cavity</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4</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smtClean="0"/>
                            <a:t>No. Cavities per beam</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136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136 (364)</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186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169246">
                    <a:tc vMerge="1">
                      <a:txBody>
                        <a:bodyPr/>
                        <a:lstStyle/>
                        <a:p>
                          <a:pPr algn="ctr"/>
                          <a:endParaRPr lang="en-US" sz="900" b="1" baseline="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err="1" smtClean="0"/>
                            <a:t>E</a:t>
                          </a:r>
                          <a:r>
                            <a:rPr lang="en-US" sz="1000" baseline="-25000" dirty="0" err="1" smtClean="0"/>
                            <a:t>acc</a:t>
                          </a:r>
                          <a:r>
                            <a:rPr lang="en-US" sz="1000" baseline="-25000" dirty="0" smtClean="0"/>
                            <a:t> </a:t>
                          </a:r>
                          <a:r>
                            <a:rPr lang="en-US" sz="1000" baseline="0" dirty="0" smtClean="0"/>
                            <a:t>[MV/m]</a:t>
                          </a:r>
                          <a:endParaRPr lang="en-US" sz="1000" b="1" baseline="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9.6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9.8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9.8 (10.0)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19.9</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smtClean="0"/>
                            <a:t>P</a:t>
                          </a:r>
                          <a:r>
                            <a:rPr lang="en-US" sz="1000" baseline="-25000" dirty="0" err="1" smtClean="0"/>
                            <a:t>cav</a:t>
                          </a:r>
                          <a:r>
                            <a:rPr lang="en-US" sz="1000" baseline="-25000" dirty="0" smtClean="0"/>
                            <a:t> </a:t>
                          </a:r>
                          <a:r>
                            <a:rPr lang="en-US" sz="1000" baseline="0" dirty="0" smtClean="0"/>
                            <a:t>[kW]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962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962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367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150 (137)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158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smtClean="0"/>
                            <a:t>Q</a:t>
                          </a:r>
                          <a:r>
                            <a:rPr lang="en-US" sz="1000" baseline="-25000" dirty="0" err="1" smtClean="0"/>
                            <a:t>ext</a:t>
                          </a:r>
                          <a:r>
                            <a:rPr lang="en-US" sz="1000" baseline="-25000" dirty="0" smtClean="0"/>
                            <a:t> </a:t>
                          </a:r>
                          <a:r>
                            <a:rPr lang="en-US" sz="1000" baseline="0" dirty="0" smtClean="0"/>
                            <a:t>[10</a:t>
                          </a:r>
                          <a:r>
                            <a:rPr lang="en-US" sz="1000" baseline="30000" dirty="0" smtClean="0"/>
                            <a:t>6</a:t>
                          </a:r>
                          <a:r>
                            <a:rPr lang="en-US" sz="1000" baseline="0" dirty="0" smtClean="0"/>
                            <a:t>]</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0.045</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0.53</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1.44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3.51 (4.01)</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4.22</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169246">
                    <a:tc vMerge="1">
                      <a:txBody>
                        <a:bodyPr/>
                        <a:lstStyle/>
                        <a:p>
                          <a:pPr algn="ctr"/>
                          <a:endParaRPr lang="en-US" sz="1200" b="1" dirty="0">
                            <a:latin typeface="Arial Narrow" panose="020B0606020202030204" pitchFamily="34" charset="0"/>
                          </a:endParaRPr>
                        </a:p>
                      </a:txBody>
                      <a:tcPr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smtClean="0"/>
                            <a:t>P</a:t>
                          </a:r>
                          <a:r>
                            <a:rPr lang="en-US" sz="1000" baseline="-25000" dirty="0" smtClean="0"/>
                            <a:t>HOM </a:t>
                          </a:r>
                          <a:r>
                            <a:rPr lang="en-US" sz="1000" baseline="0" dirty="0" smtClean="0"/>
                            <a:t>(SR / BS) [kW]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9.5 / 3.7</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5.09 / 2.89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000" dirty="0" smtClean="0"/>
                            <a:t>1.16 / 0.76</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0.81 / 0.66</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1.09 / 0.89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latin typeface="Arial Narrow" panose="020B0606020202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169246">
                    <a:tc rowSpan="8">
                      <a:txBody>
                        <a:bodyPr/>
                        <a:lstStyle/>
                        <a:p>
                          <a:pPr algn="ctr"/>
                          <a:r>
                            <a:rPr lang="en-US" sz="1000" b="1" dirty="0" smtClean="0"/>
                            <a:t>Scenario 2</a:t>
                          </a:r>
                          <a:endParaRPr lang="en-US" sz="1000" b="1" dirty="0">
                            <a:latin typeface="Arial Narrow" panose="020B0606020202030204" pitchFamily="34"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smtClean="0"/>
                            <a:t>Voltage [GV]</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2.0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 (5.465)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3.465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Reorder and align both rings for the rest</a:t>
                          </a:r>
                        </a:p>
                        <a:p>
                          <a:pPr algn="ct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169246">
                    <a:tc vMerge="1">
                      <a:txBody>
                        <a:bodyPr/>
                        <a:lstStyle/>
                        <a:p>
                          <a:pPr algn="ctr"/>
                          <a:endParaRPr lang="en-US" sz="1000" b="1" dirty="0"/>
                        </a:p>
                      </a:txBody>
                      <a:tcPr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smtClean="0"/>
                            <a:t>f [MHz]</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800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smtClean="0"/>
                            <a:t>No. cell</a:t>
                          </a:r>
                          <a:r>
                            <a:rPr lang="en-US" sz="1000" baseline="0" dirty="0" smtClean="0"/>
                            <a:t> per cavity</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smtClean="0"/>
                            <a:t>No. Cavities per beam</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268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268 (732)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186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3"/>
                      </a:ext>
                    </a:extLst>
                  </a:tr>
                  <a:tr h="169246">
                    <a:tc vMerge="1">
                      <a:txBody>
                        <a:bodyPr/>
                        <a:lstStyle/>
                        <a:p>
                          <a:pPr algn="ctr"/>
                          <a:endParaRPr lang="en-US" sz="900" b="1" baseline="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err="1" smtClean="0"/>
                            <a:t>E</a:t>
                          </a:r>
                          <a:r>
                            <a:rPr lang="en-US" sz="1000" baseline="-25000" dirty="0" err="1" smtClean="0"/>
                            <a:t>acc</a:t>
                          </a:r>
                          <a:r>
                            <a:rPr lang="en-US" sz="1000" baseline="-25000" dirty="0" smtClean="0"/>
                            <a:t> </a:t>
                          </a:r>
                          <a:r>
                            <a:rPr lang="en-US" sz="1000" baseline="0" dirty="0" smtClean="0"/>
                            <a:t>[MV/m]</a:t>
                          </a:r>
                          <a:endParaRPr lang="en-US" sz="1000" b="1" baseline="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10.0 (10.0)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19.9</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4"/>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smtClean="0"/>
                            <a:t>P</a:t>
                          </a:r>
                          <a:r>
                            <a:rPr lang="en-US" sz="1000" baseline="-25000" dirty="0" err="1" smtClean="0"/>
                            <a:t>cav</a:t>
                          </a:r>
                          <a:r>
                            <a:rPr lang="en-US" sz="1000" baseline="-25000" dirty="0" smtClean="0"/>
                            <a:t> </a:t>
                          </a:r>
                          <a:r>
                            <a:rPr lang="en-US" sz="1000" baseline="0" dirty="0" smtClean="0"/>
                            <a:t>[kW]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962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186</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76 (68)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158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5"/>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smtClean="0"/>
                            <a:t>Q</a:t>
                          </a:r>
                          <a:r>
                            <a:rPr lang="en-US" sz="1000" baseline="-25000" dirty="0" err="1" smtClean="0"/>
                            <a:t>ext</a:t>
                          </a:r>
                          <a:r>
                            <a:rPr lang="en-US" sz="1000" baseline="-25000" dirty="0" smtClean="0"/>
                            <a:t> </a:t>
                          </a:r>
                          <a:r>
                            <a:rPr lang="en-US" sz="1000" baseline="0" dirty="0" smtClean="0"/>
                            <a:t>[10</a:t>
                          </a:r>
                          <a:r>
                            <a:rPr lang="en-US" sz="1000" baseline="30000" dirty="0" smtClean="0"/>
                            <a:t>6</a:t>
                          </a:r>
                          <a:r>
                            <a:rPr lang="en-US" sz="1000" baseline="0" dirty="0" smtClean="0"/>
                            <a:t>]</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0.045</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0.59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000" dirty="0" smtClean="0"/>
                            <a:t>1.58</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9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3.86 (4.33)</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4.22</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6"/>
                      </a:ext>
                    </a:extLst>
                  </a:tr>
                  <a:tr h="169246">
                    <a:tc vMerge="1">
                      <a:txBody>
                        <a:bodyPr/>
                        <a:lstStyle/>
                        <a:p>
                          <a:pPr algn="ctr"/>
                          <a:endParaRPr lang="en-US" sz="1200" b="1" dirty="0">
                            <a:latin typeface="Arial Narrow" panose="020B0606020202030204" pitchFamily="34" charset="0"/>
                          </a:endParaRPr>
                        </a:p>
                      </a:txBody>
                      <a:tcPr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smtClean="0"/>
                            <a:t>P</a:t>
                          </a:r>
                          <a:r>
                            <a:rPr lang="en-US" sz="1000" baseline="-25000" dirty="0" smtClean="0"/>
                            <a:t>HOM </a:t>
                          </a:r>
                          <a:r>
                            <a:rPr lang="en-US" sz="1000" baseline="0" dirty="0" smtClean="0"/>
                            <a:t>(SR / BS) [kW]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9.5 / 3.7</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1.91 / 1.19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000" dirty="0" smtClean="0"/>
                            <a:t>0.44 / 0.31</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0.28 /</a:t>
                          </a:r>
                          <a:r>
                            <a:rPr lang="en-US" sz="1000" baseline="0" dirty="0" smtClean="0"/>
                            <a:t> 0.24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1.09 / 0.89</a:t>
                          </a:r>
                          <a:endParaRPr lang="en-US" sz="1000" b="1" dirty="0" smtClean="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latin typeface="Arial Narrow" panose="020B0606020202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7"/>
                      </a:ext>
                    </a:extLst>
                  </a:tr>
                  <a:tr h="169246">
                    <a:tc rowSpan="8">
                      <a:txBody>
                        <a:bodyPr/>
                        <a:lstStyle/>
                        <a:p>
                          <a:pPr algn="ctr"/>
                          <a:r>
                            <a:rPr lang="en-US" sz="1000" b="1" dirty="0" smtClean="0"/>
                            <a:t>Scenario 3</a:t>
                          </a:r>
                          <a:endParaRPr lang="en-US" sz="1000" b="1" dirty="0">
                            <a:latin typeface="Arial Narrow" panose="020B0606020202030204" pitchFamily="34"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smtClean="0"/>
                            <a:t>Voltage [GV]</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1.25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0.75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4.715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smtClean="0"/>
                            <a:t>Reorder and align both rings for the rest</a:t>
                          </a:r>
                        </a:p>
                        <a:p>
                          <a:endParaRPr lang="en-US" sz="1000" b="0" kern="1200" dirty="0">
                            <a:solidFill>
                              <a:schemeClr val="tx2"/>
                            </a:solidFill>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8"/>
                      </a:ext>
                    </a:extLst>
                  </a:tr>
                  <a:tr h="169246">
                    <a:tc vMerge="1">
                      <a:txBody>
                        <a:bodyPr/>
                        <a:lstStyle/>
                        <a:p>
                          <a:pPr algn="ctr"/>
                          <a:endParaRPr lang="en-US" sz="1000" b="1" dirty="0"/>
                        </a:p>
                      </a:txBody>
                      <a:tcPr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smtClean="0"/>
                            <a:t>f [MHz]</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800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800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9"/>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smtClean="0"/>
                            <a:t>No. cell</a:t>
                          </a:r>
                          <a:r>
                            <a:rPr lang="en-US" sz="1000" baseline="0" dirty="0" smtClean="0"/>
                            <a:t> per cavity</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0"/>
                      </a:ext>
                    </a:extLst>
                  </a:tr>
                  <a:tr h="169246">
                    <a:tc vMerge="1">
                      <a:txBody>
                        <a:bodyPr/>
                        <a:lstStyle/>
                        <a:p>
                          <a:pPr algn="ctr"/>
                          <a:endParaRPr lang="en-US" sz="9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smtClean="0"/>
                            <a:t>No. Cavities per beam</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68</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252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1"/>
                      </a:ext>
                    </a:extLst>
                  </a:tr>
                  <a:tr h="169246">
                    <a:tc vMerge="1">
                      <a:txBody>
                        <a:bodyPr/>
                        <a:lstStyle/>
                        <a:p>
                          <a:pPr algn="ctr"/>
                          <a:endParaRPr lang="en-US" sz="900" b="1" baseline="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aseline="0" dirty="0" err="1" smtClean="0"/>
                            <a:t>E</a:t>
                          </a:r>
                          <a:r>
                            <a:rPr lang="en-US" sz="1000" baseline="-25000" dirty="0" err="1" smtClean="0"/>
                            <a:t>acc</a:t>
                          </a:r>
                          <a:r>
                            <a:rPr lang="en-US" sz="1000" baseline="-25000" dirty="0" smtClean="0"/>
                            <a:t> </a:t>
                          </a:r>
                          <a:r>
                            <a:rPr lang="en-US" sz="1000" baseline="0" dirty="0" smtClean="0"/>
                            <a:t>[MV/m]</a:t>
                          </a:r>
                          <a:endParaRPr lang="en-US" sz="1000" b="1" baseline="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5.1</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19.7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20.0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2"/>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smtClean="0"/>
                            <a:t>P</a:t>
                          </a:r>
                          <a:r>
                            <a:rPr lang="en-US" sz="1000" baseline="-25000" dirty="0" err="1" smtClean="0"/>
                            <a:t>cav</a:t>
                          </a:r>
                          <a:r>
                            <a:rPr lang="en-US" sz="1000" baseline="-25000" dirty="0" smtClean="0"/>
                            <a:t> </a:t>
                          </a:r>
                          <a:r>
                            <a:rPr lang="en-US" sz="1000" baseline="0" dirty="0" smtClean="0"/>
                            <a:t>[kW]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962</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500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207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430</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77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167</a:t>
                          </a:r>
                          <a:endParaRPr lang="en-US" sz="1000" b="1"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3"/>
                      </a:ext>
                    </a:extLst>
                  </a:tr>
                  <a:tr h="169246">
                    <a:tc vMerge="1">
                      <a:txBody>
                        <a:bodyPr/>
                        <a:lstStyle/>
                        <a:p>
                          <a:pPr algn="ctr"/>
                          <a:endParaRPr lang="en-US" sz="900" b="1"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smtClean="0"/>
                            <a:t>Q</a:t>
                          </a:r>
                          <a:r>
                            <a:rPr lang="en-US" sz="1000" baseline="-25000" dirty="0" err="1" smtClean="0"/>
                            <a:t>ext</a:t>
                          </a:r>
                          <a:r>
                            <a:rPr lang="en-US" sz="1000" baseline="-25000" dirty="0" smtClean="0"/>
                            <a:t> </a:t>
                          </a:r>
                          <a:r>
                            <a:rPr lang="en-US" sz="1000" baseline="0" dirty="0" smtClean="0"/>
                            <a:t>[10</a:t>
                          </a:r>
                          <a:r>
                            <a:rPr lang="en-US" sz="1000" baseline="30000" dirty="0" smtClean="0"/>
                            <a:t>6</a:t>
                          </a:r>
                          <a:r>
                            <a:rPr lang="en-US" sz="1000" baseline="0" dirty="0" smtClean="0"/>
                            <a:t>]</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0.045</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0.59</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1.44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1.51</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3.84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smtClean="0"/>
                            <a:t>4.03</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a:endParaRPr lang="en-US" sz="1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4"/>
                      </a:ext>
                    </a:extLst>
                  </a:tr>
                  <a:tr h="169246">
                    <a:tc vMerge="1">
                      <a:txBody>
                        <a:bodyPr/>
                        <a:lstStyle/>
                        <a:p>
                          <a:pPr algn="ctr"/>
                          <a:endParaRPr lang="en-US" sz="1200" b="1" dirty="0">
                            <a:latin typeface="Arial Narrow" panose="020B0606020202030204" pitchFamily="34" charset="0"/>
                          </a:endParaRPr>
                        </a:p>
                      </a:txBody>
                      <a:tcPr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dirty="0" smtClean="0"/>
                            <a:t>P</a:t>
                          </a:r>
                          <a:r>
                            <a:rPr lang="en-US" sz="1000" baseline="-25000" dirty="0" smtClean="0"/>
                            <a:t>HOM </a:t>
                          </a:r>
                          <a:r>
                            <a:rPr lang="en-US" sz="1000" baseline="0" dirty="0" smtClean="0"/>
                            <a:t>(SR / BS) [kW]</a:t>
                          </a:r>
                          <a:endParaRPr lang="en-US" sz="1000" b="1" baseline="-25000" dirty="0">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9.5 / 3.7</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1.91 / 1.19</a:t>
                          </a:r>
                          <a:endParaRPr lang="en-US" sz="1000" b="1" dirty="0" smtClean="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0.44 / 0.31</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1.59 / 1.06</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0.28 / 0.24</a:t>
                          </a:r>
                          <a:endParaRPr lang="en-US" sz="1000" b="1" dirty="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1.09 / 0.89</a:t>
                          </a:r>
                          <a:endParaRPr lang="en-US" sz="1000" b="1" dirty="0" smtClean="0">
                            <a:solidFill>
                              <a:schemeClr val="tx1"/>
                            </a:solidFill>
                            <a:latin typeface="Arial Narrow" panose="020B0606020202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200" b="0" kern="1200" dirty="0">
                            <a:solidFill>
                              <a:schemeClr val="tx2"/>
                            </a:solidFill>
                            <a:latin typeface="Arial Narrow" panose="020B0606020202030204" pitchFamily="34" charset="0"/>
                            <a:ea typeface="+mn-ea"/>
                            <a:cs typeface="+mn-cs"/>
                          </a:endParaRP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5"/>
                      </a:ext>
                    </a:extLst>
                  </a:tr>
                </a:tbl>
              </a:graphicData>
            </a:graphic>
          </p:graphicFrame>
        </mc:Fallback>
      </mc:AlternateContent>
      <p:sp>
        <p:nvSpPr>
          <p:cNvPr id="3" name="Slide Number Placeholder 2">
            <a:extLst>
              <a:ext uri="{FF2B5EF4-FFF2-40B4-BE49-F238E27FC236}">
                <a16:creationId xmlns:a16="http://schemas.microsoft.com/office/drawing/2014/main" id="{86CE0681-C6E5-4474-B10D-739055F9F2F0}"/>
              </a:ext>
            </a:extLst>
          </p:cNvPr>
          <p:cNvSpPr>
            <a:spLocks noGrp="1"/>
          </p:cNvSpPr>
          <p:nvPr>
            <p:ph type="sldNum" sz="quarter" idx="12"/>
          </p:nvPr>
        </p:nvSpPr>
        <p:spPr/>
        <p:txBody>
          <a:bodyPr/>
          <a:lstStyle/>
          <a:p>
            <a:fld id="{A1245FAC-A09C-43E8-B14B-FDF84A38097F}" type="slidenum">
              <a:rPr lang="en-GB" smtClean="0"/>
              <a:t>20</a:t>
            </a:fld>
            <a:endParaRPr lang="en-GB"/>
          </a:p>
        </p:txBody>
      </p:sp>
    </p:spTree>
    <p:extLst>
      <p:ext uri="{BB962C8B-B14F-4D97-AF65-F5344CB8AC3E}">
        <p14:creationId xmlns:p14="http://schemas.microsoft.com/office/powerpoint/2010/main" val="787858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9573"/>
                <a:ext cx="7886700" cy="4351338"/>
              </a:xfrm>
            </p:spPr>
            <p:txBody>
              <a:bodyPr/>
              <a:lstStyle/>
              <a:p>
                <a:r>
                  <a:rPr lang="en-GB" dirty="0"/>
                  <a:t>45-175 GeV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oMath>
                </a14:m>
                <a:r>
                  <a:rPr lang="en-GB" dirty="0"/>
                  <a:t> collider with superconducting RF cavities as the main driver</a:t>
                </a:r>
              </a:p>
              <a:p>
                <a:r>
                  <a:rPr lang="en-GB" dirty="0"/>
                  <a:t>0.1-9.5 GV to compensate synchrotron radiation </a:t>
                </a:r>
              </a:p>
              <a:p>
                <a:r>
                  <a:rPr lang="en-GB" dirty="0"/>
                  <a:t>Maximum available power 50 MW determines the maximum current at each energy</a:t>
                </a: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9573"/>
                <a:ext cx="7886700" cy="4351338"/>
              </a:xfrm>
              <a:blipFill>
                <a:blip r:embed="rId2"/>
                <a:stretch>
                  <a:fillRect l="-1391" t="-2241" r="-1391"/>
                </a:stretch>
              </a:blipFill>
            </p:spPr>
            <p:txBody>
              <a:bodyPr/>
              <a:lstStyle/>
              <a:p>
                <a:r>
                  <a:rPr lang="en-US">
                    <a:noFill/>
                  </a:rPr>
                  <a:t> </a:t>
                </a:r>
              </a:p>
            </p:txBody>
          </p:sp>
        </mc:Fallback>
      </mc:AlternateContent>
      <p:sp>
        <p:nvSpPr>
          <p:cNvPr id="4" name="Title 1"/>
          <p:cNvSpPr>
            <a:spLocks noGrp="1"/>
          </p:cNvSpPr>
          <p:nvPr>
            <p:ph type="title"/>
          </p:nvPr>
        </p:nvSpPr>
        <p:spPr>
          <a:xfrm>
            <a:off x="628650" y="365127"/>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Layout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784" y="3503908"/>
            <a:ext cx="5742432" cy="3221504"/>
          </a:xfrm>
          <a:prstGeom prst="rect">
            <a:avLst/>
          </a:prstGeom>
        </p:spPr>
      </p:pic>
      <p:sp>
        <p:nvSpPr>
          <p:cNvPr id="6" name="Slide Number Placeholder 5">
            <a:extLst>
              <a:ext uri="{FF2B5EF4-FFF2-40B4-BE49-F238E27FC236}">
                <a16:creationId xmlns:a16="http://schemas.microsoft.com/office/drawing/2014/main" id="{21D288CB-45B9-4E58-9696-63B430225522}"/>
              </a:ext>
            </a:extLst>
          </p:cNvPr>
          <p:cNvSpPr>
            <a:spLocks noGrp="1"/>
          </p:cNvSpPr>
          <p:nvPr>
            <p:ph type="sldNum" sz="quarter" idx="12"/>
          </p:nvPr>
        </p:nvSpPr>
        <p:spPr/>
        <p:txBody>
          <a:bodyPr/>
          <a:lstStyle/>
          <a:p>
            <a:fld id="{A1245FAC-A09C-43E8-B14B-FDF84A38097F}" type="slidenum">
              <a:rPr lang="en-GB" smtClean="0"/>
              <a:t>21</a:t>
            </a:fld>
            <a:endParaRPr lang="en-GB"/>
          </a:p>
        </p:txBody>
      </p:sp>
    </p:spTree>
    <p:extLst>
      <p:ext uri="{BB962C8B-B14F-4D97-AF65-F5344CB8AC3E}">
        <p14:creationId xmlns:p14="http://schemas.microsoft.com/office/powerpoint/2010/main" val="215903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074945"/>
                <a:ext cx="7886700" cy="4060223"/>
              </a:xfrm>
            </p:spPr>
            <p:txBody>
              <a:bodyPr/>
              <a:lstStyle/>
              <a:p>
                <a:r>
                  <a:rPr lang="en-GB" dirty="0"/>
                  <a:t>Two straight sections of 2.8 km, symmetrically placed</a:t>
                </a:r>
              </a:p>
              <a:p>
                <a:r>
                  <a:rPr lang="en-GB" dirty="0"/>
                  <a:t>At 175 GeV </a:t>
                </a:r>
                <a14:m>
                  <m:oMath xmlns:m="http://schemas.openxmlformats.org/officeDocument/2006/math">
                    <m:r>
                      <m:rPr>
                        <m:sty m:val="p"/>
                      </m:rPr>
                      <a:rPr lang="en-GB" b="0" i="0" smtClean="0">
                        <a:latin typeface="Cambria Math" panose="02040503050406030204" pitchFamily="18" charset="0"/>
                      </a:rPr>
                      <m:t>Δ</m:t>
                    </m:r>
                    <m:r>
                      <a:rPr lang="en-GB" b="0" i="1" smtClean="0">
                        <a:latin typeface="Cambria Math" panose="02040503050406030204" pitchFamily="18" charset="0"/>
                      </a:rPr>
                      <m:t>𝐸</m:t>
                    </m:r>
                  </m:oMath>
                </a14:m>
                <a:r>
                  <a:rPr lang="en-GB" dirty="0"/>
                  <a:t> between two RF sections </a:t>
                </a:r>
                <a14:m>
                  <m:oMath xmlns:m="http://schemas.openxmlformats.org/officeDocument/2006/math">
                    <m:r>
                      <a:rPr lang="en-GB" b="0" i="1" smtClean="0">
                        <a:latin typeface="Cambria Math" panose="02040503050406030204" pitchFamily="18" charset="0"/>
                      </a:rPr>
                      <m:t>~2%</m:t>
                    </m:r>
                  </m:oMath>
                </a14:m>
                <a:r>
                  <a:rPr lang="en-GB" dirty="0"/>
                  <a:t>, energy losses from HOMs are not significant </a:t>
                </a:r>
                <a14:m>
                  <m:oMath xmlns:m="http://schemas.openxmlformats.org/officeDocument/2006/math">
                    <m:r>
                      <a:rPr lang="en-GB" b="0" i="1" smtClean="0">
                        <a:latin typeface="Cambria Math" panose="02040503050406030204" pitchFamily="18" charset="0"/>
                      </a:rPr>
                      <m:t>~20 </m:t>
                    </m:r>
                    <m:r>
                      <a:rPr lang="en-GB" b="0" i="1" smtClean="0">
                        <a:latin typeface="Cambria Math" panose="02040503050406030204" pitchFamily="18" charset="0"/>
                      </a:rPr>
                      <m:t>𝑀𝑒𝑉</m:t>
                    </m:r>
                  </m:oMath>
                </a14:m>
                <a:r>
                  <a:rPr lang="en-GB" dirty="0"/>
                  <a:t>per turn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074945"/>
                <a:ext cx="7886700" cy="4060223"/>
              </a:xfrm>
              <a:blipFill>
                <a:blip r:embed="rId2"/>
                <a:stretch>
                  <a:fillRect l="-1391" t="-2402"/>
                </a:stretch>
              </a:blipFill>
            </p:spPr>
            <p:txBody>
              <a:bodyPr/>
              <a:lstStyle/>
              <a:p>
                <a:r>
                  <a:rPr lang="en-US">
                    <a:noFill/>
                  </a:rPr>
                  <a:t> </a:t>
                </a:r>
              </a:p>
            </p:txBody>
          </p:sp>
        </mc:Fallback>
      </mc:AlternateContent>
      <p:sp>
        <p:nvSpPr>
          <p:cNvPr id="4" name="Title 1"/>
          <p:cNvSpPr>
            <a:spLocks noGrp="1"/>
          </p:cNvSpPr>
          <p:nvPr>
            <p:ph type="title"/>
          </p:nvPr>
        </p:nvSpPr>
        <p:spPr>
          <a:xfrm>
            <a:off x="628650" y="365127"/>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RF Layout</a:t>
            </a:r>
          </a:p>
        </p:txBody>
      </p:sp>
      <p:grpSp>
        <p:nvGrpSpPr>
          <p:cNvPr id="93" name="Group 92"/>
          <p:cNvGrpSpPr>
            <a:grpSpLocks noChangeAspect="1"/>
          </p:cNvGrpSpPr>
          <p:nvPr/>
        </p:nvGrpSpPr>
        <p:grpSpPr>
          <a:xfrm>
            <a:off x="628651" y="4632921"/>
            <a:ext cx="4186003" cy="615135"/>
            <a:chOff x="3931956" y="7931044"/>
            <a:chExt cx="6101091" cy="896558"/>
          </a:xfrm>
        </p:grpSpPr>
        <p:sp>
          <p:nvSpPr>
            <p:cNvPr id="94" name="Rectangle 93"/>
            <p:cNvSpPr/>
            <p:nvPr/>
          </p:nvSpPr>
          <p:spPr>
            <a:xfrm>
              <a:off x="4011482" y="7931044"/>
              <a:ext cx="5892539" cy="896558"/>
            </a:xfrm>
            <a:prstGeom prst="rect">
              <a:avLst/>
            </a:prstGeom>
            <a:solidFill>
              <a:schemeClr val="accent3">
                <a:lumMod val="20000"/>
                <a:lumOff val="80000"/>
              </a:schemeClr>
            </a:solidFill>
            <a:ln w="127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95" name="Rectangle 94"/>
            <p:cNvSpPr/>
            <p:nvPr/>
          </p:nvSpPr>
          <p:spPr>
            <a:xfrm>
              <a:off x="8426122" y="8043734"/>
              <a:ext cx="1139944" cy="673505"/>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96" name="Rectangle 95"/>
            <p:cNvSpPr/>
            <p:nvPr/>
          </p:nvSpPr>
          <p:spPr>
            <a:xfrm>
              <a:off x="7109825" y="8043734"/>
              <a:ext cx="1163765" cy="673505"/>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97" name="Rectangle 96"/>
            <p:cNvSpPr/>
            <p:nvPr/>
          </p:nvSpPr>
          <p:spPr>
            <a:xfrm>
              <a:off x="5738748" y="8043734"/>
              <a:ext cx="1174798" cy="673505"/>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98" name="Rectangle 97"/>
            <p:cNvSpPr/>
            <p:nvPr/>
          </p:nvSpPr>
          <p:spPr>
            <a:xfrm>
              <a:off x="4456552" y="8043734"/>
              <a:ext cx="1101682" cy="673505"/>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99" name="Group 98"/>
            <p:cNvGrpSpPr/>
            <p:nvPr/>
          </p:nvGrpSpPr>
          <p:grpSpPr>
            <a:xfrm>
              <a:off x="3931956" y="8069903"/>
              <a:ext cx="6101091" cy="618615"/>
              <a:chOff x="3931956" y="8069903"/>
              <a:chExt cx="6101091" cy="618615"/>
            </a:xfrm>
          </p:grpSpPr>
          <p:sp>
            <p:nvSpPr>
              <p:cNvPr id="100" name="Freeform 99"/>
              <p:cNvSpPr/>
              <p:nvPr/>
            </p:nvSpPr>
            <p:spPr>
              <a:xfrm>
                <a:off x="8424492" y="8069903"/>
                <a:ext cx="1217190" cy="612452"/>
              </a:xfrm>
              <a:custGeom>
                <a:avLst/>
                <a:gdLst>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499213 w 1259386"/>
                  <a:gd name="connsiteY5" fmla="*/ 1698 h 619968"/>
                  <a:gd name="connsiteX6" fmla="*/ 608389 w 1259386"/>
                  <a:gd name="connsiteY6" fmla="*/ 135967 h 619968"/>
                  <a:gd name="connsiteX7" fmla="*/ 617674 w 1259386"/>
                  <a:gd name="connsiteY7" fmla="*/ 175533 h 619968"/>
                  <a:gd name="connsiteX8" fmla="*/ 643471 w 1259386"/>
                  <a:gd name="connsiteY8" fmla="*/ 175533 h 619968"/>
                  <a:gd name="connsiteX9" fmla="*/ 650997 w 1259386"/>
                  <a:gd name="connsiteY9" fmla="*/ 143458 h 619968"/>
                  <a:gd name="connsiteX10" fmla="*/ 760174 w 1259386"/>
                  <a:gd name="connsiteY10" fmla="*/ 9189 h 619968"/>
                  <a:gd name="connsiteX11" fmla="*/ 869350 w 1259386"/>
                  <a:gd name="connsiteY11" fmla="*/ 143458 h 619968"/>
                  <a:gd name="connsiteX12" fmla="*/ 878635 w 1259386"/>
                  <a:gd name="connsiteY12" fmla="*/ 183024 h 619968"/>
                  <a:gd name="connsiteX13" fmla="*/ 900905 w 1259386"/>
                  <a:gd name="connsiteY13" fmla="*/ 183024 h 619968"/>
                  <a:gd name="connsiteX14" fmla="*/ 909791 w 1259386"/>
                  <a:gd name="connsiteY14" fmla="*/ 145156 h 619968"/>
                  <a:gd name="connsiteX15" fmla="*/ 1018968 w 1259386"/>
                  <a:gd name="connsiteY15" fmla="*/ 10887 h 619968"/>
                  <a:gd name="connsiteX16" fmla="*/ 1128144 w 1259386"/>
                  <a:gd name="connsiteY16" fmla="*/ 145156 h 619968"/>
                  <a:gd name="connsiteX17" fmla="*/ 1137429 w 1259386"/>
                  <a:gd name="connsiteY17" fmla="*/ 184722 h 619968"/>
                  <a:gd name="connsiteX18" fmla="*/ 1259386 w 1259386"/>
                  <a:gd name="connsiteY18" fmla="*/ 184722 h 619968"/>
                  <a:gd name="connsiteX19" fmla="*/ 1259386 w 1259386"/>
                  <a:gd name="connsiteY19" fmla="*/ 446131 h 619968"/>
                  <a:gd name="connsiteX20" fmla="*/ 1137429 w 1259386"/>
                  <a:gd name="connsiteY20" fmla="*/ 446131 h 619968"/>
                  <a:gd name="connsiteX21" fmla="*/ 1128144 w 1259386"/>
                  <a:gd name="connsiteY21" fmla="*/ 485699 h 619968"/>
                  <a:gd name="connsiteX22" fmla="*/ 1018968 w 1259386"/>
                  <a:gd name="connsiteY22" fmla="*/ 619968 h 619968"/>
                  <a:gd name="connsiteX23" fmla="*/ 909791 w 1259386"/>
                  <a:gd name="connsiteY23" fmla="*/ 485699 h 619968"/>
                  <a:gd name="connsiteX24" fmla="*/ 900506 w 1259386"/>
                  <a:gd name="connsiteY24" fmla="*/ 446131 h 619968"/>
                  <a:gd name="connsiteX25" fmla="*/ 878237 w 1259386"/>
                  <a:gd name="connsiteY25" fmla="*/ 446131 h 619968"/>
                  <a:gd name="connsiteX26" fmla="*/ 869350 w 1259386"/>
                  <a:gd name="connsiteY26" fmla="*/ 484001 h 619968"/>
                  <a:gd name="connsiteX27" fmla="*/ 760174 w 1259386"/>
                  <a:gd name="connsiteY27" fmla="*/ 618270 h 619968"/>
                  <a:gd name="connsiteX28" fmla="*/ 650997 w 1259386"/>
                  <a:gd name="connsiteY28" fmla="*/ 484001 h 619968"/>
                  <a:gd name="connsiteX29" fmla="*/ 641712 w 1259386"/>
                  <a:gd name="connsiteY29" fmla="*/ 444433 h 619968"/>
                  <a:gd name="connsiteX30" fmla="*/ 615916 w 1259386"/>
                  <a:gd name="connsiteY30" fmla="*/ 444433 h 619968"/>
                  <a:gd name="connsiteX31" fmla="*/ 608389 w 1259386"/>
                  <a:gd name="connsiteY31" fmla="*/ 476510 h 619968"/>
                  <a:gd name="connsiteX32" fmla="*/ 499213 w 1259386"/>
                  <a:gd name="connsiteY32" fmla="*/ 610779 h 619968"/>
                  <a:gd name="connsiteX33" fmla="*/ 390036 w 1259386"/>
                  <a:gd name="connsiteY33" fmla="*/ 476510 h 619968"/>
                  <a:gd name="connsiteX34" fmla="*/ 380751 w 1259386"/>
                  <a:gd name="connsiteY34" fmla="*/ 436942 h 619968"/>
                  <a:gd name="connsiteX35" fmla="*/ 358482 w 1259386"/>
                  <a:gd name="connsiteY35" fmla="*/ 436942 h 619968"/>
                  <a:gd name="connsiteX36" fmla="*/ 349595 w 1259386"/>
                  <a:gd name="connsiteY36" fmla="*/ 474812 h 619968"/>
                  <a:gd name="connsiteX37" fmla="*/ 240419 w 1259386"/>
                  <a:gd name="connsiteY37" fmla="*/ 609081 h 619968"/>
                  <a:gd name="connsiteX38" fmla="*/ 131242 w 1259386"/>
                  <a:gd name="connsiteY38" fmla="*/ 474812 h 619968"/>
                  <a:gd name="connsiteX39" fmla="*/ 121957 w 1259386"/>
                  <a:gd name="connsiteY39" fmla="*/ 435244 h 619968"/>
                  <a:gd name="connsiteX40" fmla="*/ 0 w 1259386"/>
                  <a:gd name="connsiteY40" fmla="*/ 435244 h 619968"/>
                  <a:gd name="connsiteX41" fmla="*/ 0 w 1259386"/>
                  <a:gd name="connsiteY41" fmla="*/ 173835 h 619968"/>
                  <a:gd name="connsiteX42" fmla="*/ 121958 w 1259386"/>
                  <a:gd name="connsiteY42" fmla="*/ 173835 h 619968"/>
                  <a:gd name="connsiteX43" fmla="*/ 131242 w 1259386"/>
                  <a:gd name="connsiteY43" fmla="*/ 134269 h 619968"/>
                  <a:gd name="connsiteX44" fmla="*/ 240419 w 1259386"/>
                  <a:gd name="connsiteY44" fmla="*/ 0 h 61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9386" h="619968">
                    <a:moveTo>
                      <a:pt x="240419" y="0"/>
                    </a:moveTo>
                    <a:cubicBezTo>
                      <a:pt x="285866" y="0"/>
                      <a:pt x="325934" y="53261"/>
                      <a:pt x="349595" y="134269"/>
                    </a:cubicBezTo>
                    <a:lnTo>
                      <a:pt x="358880" y="173835"/>
                    </a:lnTo>
                    <a:lnTo>
                      <a:pt x="381150" y="173835"/>
                    </a:lnTo>
                    <a:lnTo>
                      <a:pt x="390036" y="135967"/>
                    </a:lnTo>
                    <a:cubicBezTo>
                      <a:pt x="413697" y="54959"/>
                      <a:pt x="453766" y="1698"/>
                      <a:pt x="499213" y="1698"/>
                    </a:cubicBezTo>
                    <a:cubicBezTo>
                      <a:pt x="544660" y="1698"/>
                      <a:pt x="584728" y="54959"/>
                      <a:pt x="608389" y="135967"/>
                    </a:cubicBezTo>
                    <a:lnTo>
                      <a:pt x="617674" y="175533"/>
                    </a:lnTo>
                    <a:lnTo>
                      <a:pt x="643471" y="175533"/>
                    </a:lnTo>
                    <a:lnTo>
                      <a:pt x="650997" y="143458"/>
                    </a:lnTo>
                    <a:cubicBezTo>
                      <a:pt x="674658" y="62450"/>
                      <a:pt x="714727" y="9189"/>
                      <a:pt x="760174" y="9189"/>
                    </a:cubicBezTo>
                    <a:cubicBezTo>
                      <a:pt x="805621" y="9189"/>
                      <a:pt x="845689" y="62450"/>
                      <a:pt x="869350" y="143458"/>
                    </a:cubicBezTo>
                    <a:lnTo>
                      <a:pt x="878635" y="183024"/>
                    </a:lnTo>
                    <a:lnTo>
                      <a:pt x="900905" y="183024"/>
                    </a:lnTo>
                    <a:lnTo>
                      <a:pt x="909791" y="145156"/>
                    </a:lnTo>
                    <a:cubicBezTo>
                      <a:pt x="933452" y="64148"/>
                      <a:pt x="973521" y="10887"/>
                      <a:pt x="1018968" y="10887"/>
                    </a:cubicBezTo>
                    <a:cubicBezTo>
                      <a:pt x="1064415" y="10887"/>
                      <a:pt x="1104483" y="64148"/>
                      <a:pt x="1128144" y="145156"/>
                    </a:cubicBezTo>
                    <a:lnTo>
                      <a:pt x="1137429" y="184722"/>
                    </a:lnTo>
                    <a:lnTo>
                      <a:pt x="1259386" y="184722"/>
                    </a:lnTo>
                    <a:lnTo>
                      <a:pt x="1259386" y="446131"/>
                    </a:lnTo>
                    <a:lnTo>
                      <a:pt x="1137429" y="446131"/>
                    </a:lnTo>
                    <a:lnTo>
                      <a:pt x="1128144" y="485699"/>
                    </a:lnTo>
                    <a:cubicBezTo>
                      <a:pt x="1104483" y="566707"/>
                      <a:pt x="1064415" y="619968"/>
                      <a:pt x="1018968" y="619968"/>
                    </a:cubicBezTo>
                    <a:cubicBezTo>
                      <a:pt x="973521" y="619968"/>
                      <a:pt x="933452" y="566707"/>
                      <a:pt x="909791" y="485699"/>
                    </a:cubicBezTo>
                    <a:lnTo>
                      <a:pt x="900506" y="446131"/>
                    </a:lnTo>
                    <a:lnTo>
                      <a:pt x="878237" y="446131"/>
                    </a:lnTo>
                    <a:lnTo>
                      <a:pt x="869350" y="484001"/>
                    </a:lnTo>
                    <a:cubicBezTo>
                      <a:pt x="845689" y="565009"/>
                      <a:pt x="805621" y="618270"/>
                      <a:pt x="760174" y="618270"/>
                    </a:cubicBezTo>
                    <a:cubicBezTo>
                      <a:pt x="714727" y="618270"/>
                      <a:pt x="674658" y="565009"/>
                      <a:pt x="650997" y="484001"/>
                    </a:cubicBezTo>
                    <a:lnTo>
                      <a:pt x="641712" y="444433"/>
                    </a:lnTo>
                    <a:lnTo>
                      <a:pt x="615916" y="444433"/>
                    </a:lnTo>
                    <a:lnTo>
                      <a:pt x="608389" y="476510"/>
                    </a:lnTo>
                    <a:cubicBezTo>
                      <a:pt x="584728" y="557518"/>
                      <a:pt x="544660" y="610779"/>
                      <a:pt x="499213" y="610779"/>
                    </a:cubicBezTo>
                    <a:cubicBezTo>
                      <a:pt x="453766" y="610779"/>
                      <a:pt x="413697" y="557518"/>
                      <a:pt x="390036" y="476510"/>
                    </a:cubicBezTo>
                    <a:lnTo>
                      <a:pt x="380751" y="436942"/>
                    </a:lnTo>
                    <a:lnTo>
                      <a:pt x="358482" y="436942"/>
                    </a:lnTo>
                    <a:lnTo>
                      <a:pt x="349595" y="474812"/>
                    </a:lnTo>
                    <a:cubicBezTo>
                      <a:pt x="325934" y="555820"/>
                      <a:pt x="285866" y="609081"/>
                      <a:pt x="240419" y="609081"/>
                    </a:cubicBezTo>
                    <a:cubicBezTo>
                      <a:pt x="194972" y="609081"/>
                      <a:pt x="154903" y="555820"/>
                      <a:pt x="131242" y="474812"/>
                    </a:cubicBezTo>
                    <a:lnTo>
                      <a:pt x="121957" y="435244"/>
                    </a:lnTo>
                    <a:lnTo>
                      <a:pt x="0" y="435244"/>
                    </a:lnTo>
                    <a:lnTo>
                      <a:pt x="0" y="173835"/>
                    </a:lnTo>
                    <a:lnTo>
                      <a:pt x="121958" y="173835"/>
                    </a:lnTo>
                    <a:lnTo>
                      <a:pt x="131242" y="134269"/>
                    </a:lnTo>
                    <a:cubicBezTo>
                      <a:pt x="154903" y="53261"/>
                      <a:pt x="194972" y="0"/>
                      <a:pt x="240419"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01" name="Group 100"/>
              <p:cNvGrpSpPr/>
              <p:nvPr/>
            </p:nvGrpSpPr>
            <p:grpSpPr>
              <a:xfrm>
                <a:off x="4224772" y="8230746"/>
                <a:ext cx="164284" cy="290765"/>
                <a:chOff x="4667250" y="7250906"/>
                <a:chExt cx="505068" cy="835456"/>
              </a:xfrm>
            </p:grpSpPr>
            <p:sp>
              <p:nvSpPr>
                <p:cNvPr id="198" name="Rectangle 197"/>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99" name="Group 198"/>
                <p:cNvGrpSpPr/>
                <p:nvPr/>
              </p:nvGrpSpPr>
              <p:grpSpPr>
                <a:xfrm>
                  <a:off x="4752828" y="7250906"/>
                  <a:ext cx="319095" cy="77791"/>
                  <a:chOff x="6881404" y="7406639"/>
                  <a:chExt cx="602315" cy="130630"/>
                </a:xfrm>
              </p:grpSpPr>
              <p:cxnSp>
                <p:nvCxnSpPr>
                  <p:cNvPr id="211" name="Straight Connector 210"/>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2" name="Straight Connector 211"/>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3" name="Straight Connector 212"/>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4" name="Straight Connector 213"/>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5" name="Straight Connector 214"/>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6" name="Straight Connector 215"/>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7" name="Straight Connector 216"/>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8" name="Straight Connector 217"/>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200" name="Group 199"/>
                <p:cNvGrpSpPr/>
                <p:nvPr/>
              </p:nvGrpSpPr>
              <p:grpSpPr>
                <a:xfrm>
                  <a:off x="4767645" y="8008571"/>
                  <a:ext cx="319095" cy="77791"/>
                  <a:chOff x="6881404" y="7799545"/>
                  <a:chExt cx="602315" cy="130630"/>
                </a:xfrm>
              </p:grpSpPr>
              <p:cxnSp>
                <p:nvCxnSpPr>
                  <p:cNvPr id="203" name="Straight Connector 202"/>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04" name="Straight Connector 203"/>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05" name="Straight Connector 204"/>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06" name="Straight Connector 205"/>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07" name="Straight Connector 206"/>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08" name="Straight Connector 207"/>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09" name="Straight Connector 208"/>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0" name="Straight Connector 209"/>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201" name="Rectangle 200"/>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2" name="Rectangle 201"/>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102" name="Group 101"/>
              <p:cNvGrpSpPr/>
              <p:nvPr/>
            </p:nvGrpSpPr>
            <p:grpSpPr>
              <a:xfrm>
                <a:off x="9581001" y="8234752"/>
                <a:ext cx="139262" cy="290765"/>
                <a:chOff x="4667250" y="7250906"/>
                <a:chExt cx="505068" cy="835456"/>
              </a:xfrm>
            </p:grpSpPr>
            <p:sp>
              <p:nvSpPr>
                <p:cNvPr id="177" name="Rectangle 176"/>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78" name="Group 177"/>
                <p:cNvGrpSpPr/>
                <p:nvPr/>
              </p:nvGrpSpPr>
              <p:grpSpPr>
                <a:xfrm>
                  <a:off x="4752828" y="7250906"/>
                  <a:ext cx="319095" cy="77791"/>
                  <a:chOff x="6881404" y="7406639"/>
                  <a:chExt cx="602315" cy="130630"/>
                </a:xfrm>
              </p:grpSpPr>
              <p:cxnSp>
                <p:nvCxnSpPr>
                  <p:cNvPr id="190" name="Straight Connector 189"/>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91" name="Straight Connector 190"/>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92" name="Straight Connector 191"/>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93" name="Straight Connector 192"/>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94" name="Straight Connector 193"/>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95" name="Straight Connector 194"/>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96" name="Straight Connector 195"/>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97" name="Straight Connector 196"/>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179" name="Group 178"/>
                <p:cNvGrpSpPr/>
                <p:nvPr/>
              </p:nvGrpSpPr>
              <p:grpSpPr>
                <a:xfrm>
                  <a:off x="4767645" y="8008571"/>
                  <a:ext cx="319095" cy="77791"/>
                  <a:chOff x="6881404" y="7799545"/>
                  <a:chExt cx="602315" cy="130630"/>
                </a:xfrm>
              </p:grpSpPr>
              <p:cxnSp>
                <p:nvCxnSpPr>
                  <p:cNvPr id="182" name="Straight Connector 181"/>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83" name="Straight Connector 182"/>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84" name="Straight Connector 183"/>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85" name="Straight Connector 184"/>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86" name="Straight Connector 185"/>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87" name="Straight Connector 186"/>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88" name="Straight Connector 187"/>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89" name="Straight Connector 188"/>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180" name="Rectangle 179"/>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1" name="Rectangle 180"/>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03" name="Trapezoid 102"/>
              <p:cNvSpPr/>
              <p:nvPr/>
            </p:nvSpPr>
            <p:spPr>
              <a:xfrm rot="16200000" flipH="1">
                <a:off x="3956858" y="8215504"/>
                <a:ext cx="254031" cy="303836"/>
              </a:xfrm>
              <a:prstGeom prst="trapezoid">
                <a:avLst>
                  <a:gd name="adj" fmla="val 35615"/>
                </a:avLst>
              </a:pr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04" name="Group 103"/>
              <p:cNvGrpSpPr/>
              <p:nvPr/>
            </p:nvGrpSpPr>
            <p:grpSpPr>
              <a:xfrm>
                <a:off x="7056400" y="8069903"/>
                <a:ext cx="1364675" cy="612452"/>
                <a:chOff x="7056400" y="8069903"/>
                <a:chExt cx="1364675" cy="612452"/>
              </a:xfrm>
            </p:grpSpPr>
            <p:grpSp>
              <p:nvGrpSpPr>
                <p:cNvPr id="154" name="Group 153"/>
                <p:cNvGrpSpPr/>
                <p:nvPr/>
              </p:nvGrpSpPr>
              <p:grpSpPr>
                <a:xfrm>
                  <a:off x="8281813" y="8230746"/>
                  <a:ext cx="139262" cy="290765"/>
                  <a:chOff x="4667250" y="7250906"/>
                  <a:chExt cx="505068" cy="835456"/>
                </a:xfrm>
              </p:grpSpPr>
              <p:sp>
                <p:nvSpPr>
                  <p:cNvPr id="156" name="Rectangle 155"/>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57" name="Group 156"/>
                  <p:cNvGrpSpPr/>
                  <p:nvPr/>
                </p:nvGrpSpPr>
                <p:grpSpPr>
                  <a:xfrm>
                    <a:off x="4752828" y="7250906"/>
                    <a:ext cx="319095" cy="77791"/>
                    <a:chOff x="6881404" y="7406639"/>
                    <a:chExt cx="602315" cy="130630"/>
                  </a:xfrm>
                </p:grpSpPr>
                <p:cxnSp>
                  <p:nvCxnSpPr>
                    <p:cNvPr id="169" name="Straight Connector 168"/>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70" name="Straight Connector 169"/>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71" name="Straight Connector 170"/>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72" name="Straight Connector 171"/>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73" name="Straight Connector 172"/>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74" name="Straight Connector 173"/>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75" name="Straight Connector 174"/>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76" name="Straight Connector 175"/>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158" name="Group 157"/>
                  <p:cNvGrpSpPr/>
                  <p:nvPr/>
                </p:nvGrpSpPr>
                <p:grpSpPr>
                  <a:xfrm>
                    <a:off x="4767645" y="8008571"/>
                    <a:ext cx="319095" cy="77791"/>
                    <a:chOff x="6881404" y="7799545"/>
                    <a:chExt cx="602315" cy="130630"/>
                  </a:xfrm>
                </p:grpSpPr>
                <p:cxnSp>
                  <p:nvCxnSpPr>
                    <p:cNvPr id="161" name="Straight Connector 160"/>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62" name="Straight Connector 161"/>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63" name="Straight Connector 162"/>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64" name="Straight Connector 163"/>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65" name="Straight Connector 164"/>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66" name="Straight Connector 165"/>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67" name="Straight Connector 166"/>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68" name="Straight Connector 167"/>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159" name="Rectangle 158"/>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0" name="Rectangle 159"/>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55" name="Freeform 154"/>
                <p:cNvSpPr/>
                <p:nvPr/>
              </p:nvSpPr>
              <p:spPr>
                <a:xfrm>
                  <a:off x="7056400" y="8069903"/>
                  <a:ext cx="1217190" cy="612452"/>
                </a:xfrm>
                <a:custGeom>
                  <a:avLst/>
                  <a:gdLst>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499213 w 1259386"/>
                    <a:gd name="connsiteY5" fmla="*/ 1698 h 619968"/>
                    <a:gd name="connsiteX6" fmla="*/ 608389 w 1259386"/>
                    <a:gd name="connsiteY6" fmla="*/ 135967 h 619968"/>
                    <a:gd name="connsiteX7" fmla="*/ 617674 w 1259386"/>
                    <a:gd name="connsiteY7" fmla="*/ 175533 h 619968"/>
                    <a:gd name="connsiteX8" fmla="*/ 643471 w 1259386"/>
                    <a:gd name="connsiteY8" fmla="*/ 175533 h 619968"/>
                    <a:gd name="connsiteX9" fmla="*/ 650997 w 1259386"/>
                    <a:gd name="connsiteY9" fmla="*/ 143458 h 619968"/>
                    <a:gd name="connsiteX10" fmla="*/ 760174 w 1259386"/>
                    <a:gd name="connsiteY10" fmla="*/ 9189 h 619968"/>
                    <a:gd name="connsiteX11" fmla="*/ 869350 w 1259386"/>
                    <a:gd name="connsiteY11" fmla="*/ 143458 h 619968"/>
                    <a:gd name="connsiteX12" fmla="*/ 878635 w 1259386"/>
                    <a:gd name="connsiteY12" fmla="*/ 183024 h 619968"/>
                    <a:gd name="connsiteX13" fmla="*/ 900905 w 1259386"/>
                    <a:gd name="connsiteY13" fmla="*/ 183024 h 619968"/>
                    <a:gd name="connsiteX14" fmla="*/ 909791 w 1259386"/>
                    <a:gd name="connsiteY14" fmla="*/ 145156 h 619968"/>
                    <a:gd name="connsiteX15" fmla="*/ 1018968 w 1259386"/>
                    <a:gd name="connsiteY15" fmla="*/ 10887 h 619968"/>
                    <a:gd name="connsiteX16" fmla="*/ 1128144 w 1259386"/>
                    <a:gd name="connsiteY16" fmla="*/ 145156 h 619968"/>
                    <a:gd name="connsiteX17" fmla="*/ 1137429 w 1259386"/>
                    <a:gd name="connsiteY17" fmla="*/ 184722 h 619968"/>
                    <a:gd name="connsiteX18" fmla="*/ 1259386 w 1259386"/>
                    <a:gd name="connsiteY18" fmla="*/ 184722 h 619968"/>
                    <a:gd name="connsiteX19" fmla="*/ 1259386 w 1259386"/>
                    <a:gd name="connsiteY19" fmla="*/ 446131 h 619968"/>
                    <a:gd name="connsiteX20" fmla="*/ 1137429 w 1259386"/>
                    <a:gd name="connsiteY20" fmla="*/ 446131 h 619968"/>
                    <a:gd name="connsiteX21" fmla="*/ 1128144 w 1259386"/>
                    <a:gd name="connsiteY21" fmla="*/ 485699 h 619968"/>
                    <a:gd name="connsiteX22" fmla="*/ 1018968 w 1259386"/>
                    <a:gd name="connsiteY22" fmla="*/ 619968 h 619968"/>
                    <a:gd name="connsiteX23" fmla="*/ 909791 w 1259386"/>
                    <a:gd name="connsiteY23" fmla="*/ 485699 h 619968"/>
                    <a:gd name="connsiteX24" fmla="*/ 900506 w 1259386"/>
                    <a:gd name="connsiteY24" fmla="*/ 446131 h 619968"/>
                    <a:gd name="connsiteX25" fmla="*/ 878237 w 1259386"/>
                    <a:gd name="connsiteY25" fmla="*/ 446131 h 619968"/>
                    <a:gd name="connsiteX26" fmla="*/ 869350 w 1259386"/>
                    <a:gd name="connsiteY26" fmla="*/ 484001 h 619968"/>
                    <a:gd name="connsiteX27" fmla="*/ 760174 w 1259386"/>
                    <a:gd name="connsiteY27" fmla="*/ 618270 h 619968"/>
                    <a:gd name="connsiteX28" fmla="*/ 650997 w 1259386"/>
                    <a:gd name="connsiteY28" fmla="*/ 484001 h 619968"/>
                    <a:gd name="connsiteX29" fmla="*/ 641712 w 1259386"/>
                    <a:gd name="connsiteY29" fmla="*/ 444433 h 619968"/>
                    <a:gd name="connsiteX30" fmla="*/ 615916 w 1259386"/>
                    <a:gd name="connsiteY30" fmla="*/ 444433 h 619968"/>
                    <a:gd name="connsiteX31" fmla="*/ 608389 w 1259386"/>
                    <a:gd name="connsiteY31" fmla="*/ 476510 h 619968"/>
                    <a:gd name="connsiteX32" fmla="*/ 499213 w 1259386"/>
                    <a:gd name="connsiteY32" fmla="*/ 610779 h 619968"/>
                    <a:gd name="connsiteX33" fmla="*/ 390036 w 1259386"/>
                    <a:gd name="connsiteY33" fmla="*/ 476510 h 619968"/>
                    <a:gd name="connsiteX34" fmla="*/ 380751 w 1259386"/>
                    <a:gd name="connsiteY34" fmla="*/ 436942 h 619968"/>
                    <a:gd name="connsiteX35" fmla="*/ 358482 w 1259386"/>
                    <a:gd name="connsiteY35" fmla="*/ 436942 h 619968"/>
                    <a:gd name="connsiteX36" fmla="*/ 349595 w 1259386"/>
                    <a:gd name="connsiteY36" fmla="*/ 474812 h 619968"/>
                    <a:gd name="connsiteX37" fmla="*/ 240419 w 1259386"/>
                    <a:gd name="connsiteY37" fmla="*/ 609081 h 619968"/>
                    <a:gd name="connsiteX38" fmla="*/ 131242 w 1259386"/>
                    <a:gd name="connsiteY38" fmla="*/ 474812 h 619968"/>
                    <a:gd name="connsiteX39" fmla="*/ 121957 w 1259386"/>
                    <a:gd name="connsiteY39" fmla="*/ 435244 h 619968"/>
                    <a:gd name="connsiteX40" fmla="*/ 0 w 1259386"/>
                    <a:gd name="connsiteY40" fmla="*/ 435244 h 619968"/>
                    <a:gd name="connsiteX41" fmla="*/ 0 w 1259386"/>
                    <a:gd name="connsiteY41" fmla="*/ 173835 h 619968"/>
                    <a:gd name="connsiteX42" fmla="*/ 121958 w 1259386"/>
                    <a:gd name="connsiteY42" fmla="*/ 173835 h 619968"/>
                    <a:gd name="connsiteX43" fmla="*/ 131242 w 1259386"/>
                    <a:gd name="connsiteY43" fmla="*/ 134269 h 619968"/>
                    <a:gd name="connsiteX44" fmla="*/ 240419 w 1259386"/>
                    <a:gd name="connsiteY44" fmla="*/ 0 h 61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9386" h="619968">
                      <a:moveTo>
                        <a:pt x="240419" y="0"/>
                      </a:moveTo>
                      <a:cubicBezTo>
                        <a:pt x="285866" y="0"/>
                        <a:pt x="325934" y="53261"/>
                        <a:pt x="349595" y="134269"/>
                      </a:cubicBezTo>
                      <a:lnTo>
                        <a:pt x="358880" y="173835"/>
                      </a:lnTo>
                      <a:lnTo>
                        <a:pt x="381150" y="173835"/>
                      </a:lnTo>
                      <a:lnTo>
                        <a:pt x="390036" y="135967"/>
                      </a:lnTo>
                      <a:cubicBezTo>
                        <a:pt x="413697" y="54959"/>
                        <a:pt x="453766" y="1698"/>
                        <a:pt x="499213" y="1698"/>
                      </a:cubicBezTo>
                      <a:cubicBezTo>
                        <a:pt x="544660" y="1698"/>
                        <a:pt x="584728" y="54959"/>
                        <a:pt x="608389" y="135967"/>
                      </a:cubicBezTo>
                      <a:lnTo>
                        <a:pt x="617674" y="175533"/>
                      </a:lnTo>
                      <a:lnTo>
                        <a:pt x="643471" y="175533"/>
                      </a:lnTo>
                      <a:lnTo>
                        <a:pt x="650997" y="143458"/>
                      </a:lnTo>
                      <a:cubicBezTo>
                        <a:pt x="674658" y="62450"/>
                        <a:pt x="714727" y="9189"/>
                        <a:pt x="760174" y="9189"/>
                      </a:cubicBezTo>
                      <a:cubicBezTo>
                        <a:pt x="805621" y="9189"/>
                        <a:pt x="845689" y="62450"/>
                        <a:pt x="869350" y="143458"/>
                      </a:cubicBezTo>
                      <a:lnTo>
                        <a:pt x="878635" y="183024"/>
                      </a:lnTo>
                      <a:lnTo>
                        <a:pt x="900905" y="183024"/>
                      </a:lnTo>
                      <a:lnTo>
                        <a:pt x="909791" y="145156"/>
                      </a:lnTo>
                      <a:cubicBezTo>
                        <a:pt x="933452" y="64148"/>
                        <a:pt x="973521" y="10887"/>
                        <a:pt x="1018968" y="10887"/>
                      </a:cubicBezTo>
                      <a:cubicBezTo>
                        <a:pt x="1064415" y="10887"/>
                        <a:pt x="1104483" y="64148"/>
                        <a:pt x="1128144" y="145156"/>
                      </a:cubicBezTo>
                      <a:lnTo>
                        <a:pt x="1137429" y="184722"/>
                      </a:lnTo>
                      <a:lnTo>
                        <a:pt x="1259386" y="184722"/>
                      </a:lnTo>
                      <a:lnTo>
                        <a:pt x="1259386" y="446131"/>
                      </a:lnTo>
                      <a:lnTo>
                        <a:pt x="1137429" y="446131"/>
                      </a:lnTo>
                      <a:lnTo>
                        <a:pt x="1128144" y="485699"/>
                      </a:lnTo>
                      <a:cubicBezTo>
                        <a:pt x="1104483" y="566707"/>
                        <a:pt x="1064415" y="619968"/>
                        <a:pt x="1018968" y="619968"/>
                      </a:cubicBezTo>
                      <a:cubicBezTo>
                        <a:pt x="973521" y="619968"/>
                        <a:pt x="933452" y="566707"/>
                        <a:pt x="909791" y="485699"/>
                      </a:cubicBezTo>
                      <a:lnTo>
                        <a:pt x="900506" y="446131"/>
                      </a:lnTo>
                      <a:lnTo>
                        <a:pt x="878237" y="446131"/>
                      </a:lnTo>
                      <a:lnTo>
                        <a:pt x="869350" y="484001"/>
                      </a:lnTo>
                      <a:cubicBezTo>
                        <a:pt x="845689" y="565009"/>
                        <a:pt x="805621" y="618270"/>
                        <a:pt x="760174" y="618270"/>
                      </a:cubicBezTo>
                      <a:cubicBezTo>
                        <a:pt x="714727" y="618270"/>
                        <a:pt x="674658" y="565009"/>
                        <a:pt x="650997" y="484001"/>
                      </a:cubicBezTo>
                      <a:lnTo>
                        <a:pt x="641712" y="444433"/>
                      </a:lnTo>
                      <a:lnTo>
                        <a:pt x="615916" y="444433"/>
                      </a:lnTo>
                      <a:lnTo>
                        <a:pt x="608389" y="476510"/>
                      </a:lnTo>
                      <a:cubicBezTo>
                        <a:pt x="584728" y="557518"/>
                        <a:pt x="544660" y="610779"/>
                        <a:pt x="499213" y="610779"/>
                      </a:cubicBezTo>
                      <a:cubicBezTo>
                        <a:pt x="453766" y="610779"/>
                        <a:pt x="413697" y="557518"/>
                        <a:pt x="390036" y="476510"/>
                      </a:cubicBezTo>
                      <a:lnTo>
                        <a:pt x="380751" y="436942"/>
                      </a:lnTo>
                      <a:lnTo>
                        <a:pt x="358482" y="436942"/>
                      </a:lnTo>
                      <a:lnTo>
                        <a:pt x="349595" y="474812"/>
                      </a:lnTo>
                      <a:cubicBezTo>
                        <a:pt x="325934" y="555820"/>
                        <a:pt x="285866" y="609081"/>
                        <a:pt x="240419" y="609081"/>
                      </a:cubicBezTo>
                      <a:cubicBezTo>
                        <a:pt x="194972" y="609081"/>
                        <a:pt x="154903" y="555820"/>
                        <a:pt x="131242" y="474812"/>
                      </a:cubicBezTo>
                      <a:lnTo>
                        <a:pt x="121957" y="435244"/>
                      </a:lnTo>
                      <a:lnTo>
                        <a:pt x="0" y="435244"/>
                      </a:lnTo>
                      <a:lnTo>
                        <a:pt x="0" y="173835"/>
                      </a:lnTo>
                      <a:lnTo>
                        <a:pt x="121958" y="173835"/>
                      </a:lnTo>
                      <a:lnTo>
                        <a:pt x="131242" y="134269"/>
                      </a:lnTo>
                      <a:cubicBezTo>
                        <a:pt x="154903" y="53261"/>
                        <a:pt x="194972" y="0"/>
                        <a:pt x="240419"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105" name="Group 104"/>
              <p:cNvGrpSpPr/>
              <p:nvPr/>
            </p:nvGrpSpPr>
            <p:grpSpPr>
              <a:xfrm>
                <a:off x="5687886" y="8076066"/>
                <a:ext cx="1364675" cy="612452"/>
                <a:chOff x="7056400" y="8069903"/>
                <a:chExt cx="1364675" cy="612452"/>
              </a:xfrm>
            </p:grpSpPr>
            <p:grpSp>
              <p:nvGrpSpPr>
                <p:cNvPr id="131" name="Group 130"/>
                <p:cNvGrpSpPr/>
                <p:nvPr/>
              </p:nvGrpSpPr>
              <p:grpSpPr>
                <a:xfrm>
                  <a:off x="8281813" y="8230746"/>
                  <a:ext cx="139262" cy="290765"/>
                  <a:chOff x="4667250" y="7250906"/>
                  <a:chExt cx="505068" cy="835456"/>
                </a:xfrm>
              </p:grpSpPr>
              <p:sp>
                <p:nvSpPr>
                  <p:cNvPr id="133" name="Rectangle 132"/>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34" name="Group 133"/>
                  <p:cNvGrpSpPr/>
                  <p:nvPr/>
                </p:nvGrpSpPr>
                <p:grpSpPr>
                  <a:xfrm>
                    <a:off x="4752828" y="7250906"/>
                    <a:ext cx="319095" cy="77791"/>
                    <a:chOff x="6881404" y="7406639"/>
                    <a:chExt cx="602315" cy="130630"/>
                  </a:xfrm>
                </p:grpSpPr>
                <p:cxnSp>
                  <p:nvCxnSpPr>
                    <p:cNvPr id="146" name="Straight Connector 145"/>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7" name="Straight Connector 146"/>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8" name="Straight Connector 147"/>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9" name="Straight Connector 148"/>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50" name="Straight Connector 149"/>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51" name="Straight Connector 150"/>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52" name="Straight Connector 151"/>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53" name="Straight Connector 152"/>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135" name="Group 134"/>
                  <p:cNvGrpSpPr/>
                  <p:nvPr/>
                </p:nvGrpSpPr>
                <p:grpSpPr>
                  <a:xfrm>
                    <a:off x="4767645" y="8008571"/>
                    <a:ext cx="319095" cy="77791"/>
                    <a:chOff x="6881404" y="7799545"/>
                    <a:chExt cx="602315" cy="130630"/>
                  </a:xfrm>
                </p:grpSpPr>
                <p:cxnSp>
                  <p:nvCxnSpPr>
                    <p:cNvPr id="138" name="Straight Connector 137"/>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39" name="Straight Connector 138"/>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0" name="Straight Connector 139"/>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1" name="Straight Connector 140"/>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2" name="Straight Connector 141"/>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3" name="Straight Connector 142"/>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4" name="Straight Connector 143"/>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5" name="Straight Connector 144"/>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136" name="Rectangle 135"/>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7" name="Rectangle 136"/>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32" name="Freeform 131"/>
                <p:cNvSpPr/>
                <p:nvPr/>
              </p:nvSpPr>
              <p:spPr>
                <a:xfrm>
                  <a:off x="7056400" y="8069903"/>
                  <a:ext cx="1217190" cy="612452"/>
                </a:xfrm>
                <a:custGeom>
                  <a:avLst/>
                  <a:gdLst>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499213 w 1259386"/>
                    <a:gd name="connsiteY5" fmla="*/ 1698 h 619968"/>
                    <a:gd name="connsiteX6" fmla="*/ 608389 w 1259386"/>
                    <a:gd name="connsiteY6" fmla="*/ 135967 h 619968"/>
                    <a:gd name="connsiteX7" fmla="*/ 617674 w 1259386"/>
                    <a:gd name="connsiteY7" fmla="*/ 175533 h 619968"/>
                    <a:gd name="connsiteX8" fmla="*/ 643471 w 1259386"/>
                    <a:gd name="connsiteY8" fmla="*/ 175533 h 619968"/>
                    <a:gd name="connsiteX9" fmla="*/ 650997 w 1259386"/>
                    <a:gd name="connsiteY9" fmla="*/ 143458 h 619968"/>
                    <a:gd name="connsiteX10" fmla="*/ 760174 w 1259386"/>
                    <a:gd name="connsiteY10" fmla="*/ 9189 h 619968"/>
                    <a:gd name="connsiteX11" fmla="*/ 869350 w 1259386"/>
                    <a:gd name="connsiteY11" fmla="*/ 143458 h 619968"/>
                    <a:gd name="connsiteX12" fmla="*/ 878635 w 1259386"/>
                    <a:gd name="connsiteY12" fmla="*/ 183024 h 619968"/>
                    <a:gd name="connsiteX13" fmla="*/ 900905 w 1259386"/>
                    <a:gd name="connsiteY13" fmla="*/ 183024 h 619968"/>
                    <a:gd name="connsiteX14" fmla="*/ 909791 w 1259386"/>
                    <a:gd name="connsiteY14" fmla="*/ 145156 h 619968"/>
                    <a:gd name="connsiteX15" fmla="*/ 1018968 w 1259386"/>
                    <a:gd name="connsiteY15" fmla="*/ 10887 h 619968"/>
                    <a:gd name="connsiteX16" fmla="*/ 1128144 w 1259386"/>
                    <a:gd name="connsiteY16" fmla="*/ 145156 h 619968"/>
                    <a:gd name="connsiteX17" fmla="*/ 1137429 w 1259386"/>
                    <a:gd name="connsiteY17" fmla="*/ 184722 h 619968"/>
                    <a:gd name="connsiteX18" fmla="*/ 1259386 w 1259386"/>
                    <a:gd name="connsiteY18" fmla="*/ 184722 h 619968"/>
                    <a:gd name="connsiteX19" fmla="*/ 1259386 w 1259386"/>
                    <a:gd name="connsiteY19" fmla="*/ 446131 h 619968"/>
                    <a:gd name="connsiteX20" fmla="*/ 1137429 w 1259386"/>
                    <a:gd name="connsiteY20" fmla="*/ 446131 h 619968"/>
                    <a:gd name="connsiteX21" fmla="*/ 1128144 w 1259386"/>
                    <a:gd name="connsiteY21" fmla="*/ 485699 h 619968"/>
                    <a:gd name="connsiteX22" fmla="*/ 1018968 w 1259386"/>
                    <a:gd name="connsiteY22" fmla="*/ 619968 h 619968"/>
                    <a:gd name="connsiteX23" fmla="*/ 909791 w 1259386"/>
                    <a:gd name="connsiteY23" fmla="*/ 485699 h 619968"/>
                    <a:gd name="connsiteX24" fmla="*/ 900506 w 1259386"/>
                    <a:gd name="connsiteY24" fmla="*/ 446131 h 619968"/>
                    <a:gd name="connsiteX25" fmla="*/ 878237 w 1259386"/>
                    <a:gd name="connsiteY25" fmla="*/ 446131 h 619968"/>
                    <a:gd name="connsiteX26" fmla="*/ 869350 w 1259386"/>
                    <a:gd name="connsiteY26" fmla="*/ 484001 h 619968"/>
                    <a:gd name="connsiteX27" fmla="*/ 760174 w 1259386"/>
                    <a:gd name="connsiteY27" fmla="*/ 618270 h 619968"/>
                    <a:gd name="connsiteX28" fmla="*/ 650997 w 1259386"/>
                    <a:gd name="connsiteY28" fmla="*/ 484001 h 619968"/>
                    <a:gd name="connsiteX29" fmla="*/ 641712 w 1259386"/>
                    <a:gd name="connsiteY29" fmla="*/ 444433 h 619968"/>
                    <a:gd name="connsiteX30" fmla="*/ 615916 w 1259386"/>
                    <a:gd name="connsiteY30" fmla="*/ 444433 h 619968"/>
                    <a:gd name="connsiteX31" fmla="*/ 608389 w 1259386"/>
                    <a:gd name="connsiteY31" fmla="*/ 476510 h 619968"/>
                    <a:gd name="connsiteX32" fmla="*/ 499213 w 1259386"/>
                    <a:gd name="connsiteY32" fmla="*/ 610779 h 619968"/>
                    <a:gd name="connsiteX33" fmla="*/ 390036 w 1259386"/>
                    <a:gd name="connsiteY33" fmla="*/ 476510 h 619968"/>
                    <a:gd name="connsiteX34" fmla="*/ 380751 w 1259386"/>
                    <a:gd name="connsiteY34" fmla="*/ 436942 h 619968"/>
                    <a:gd name="connsiteX35" fmla="*/ 358482 w 1259386"/>
                    <a:gd name="connsiteY35" fmla="*/ 436942 h 619968"/>
                    <a:gd name="connsiteX36" fmla="*/ 349595 w 1259386"/>
                    <a:gd name="connsiteY36" fmla="*/ 474812 h 619968"/>
                    <a:gd name="connsiteX37" fmla="*/ 240419 w 1259386"/>
                    <a:gd name="connsiteY37" fmla="*/ 609081 h 619968"/>
                    <a:gd name="connsiteX38" fmla="*/ 131242 w 1259386"/>
                    <a:gd name="connsiteY38" fmla="*/ 474812 h 619968"/>
                    <a:gd name="connsiteX39" fmla="*/ 121957 w 1259386"/>
                    <a:gd name="connsiteY39" fmla="*/ 435244 h 619968"/>
                    <a:gd name="connsiteX40" fmla="*/ 0 w 1259386"/>
                    <a:gd name="connsiteY40" fmla="*/ 435244 h 619968"/>
                    <a:gd name="connsiteX41" fmla="*/ 0 w 1259386"/>
                    <a:gd name="connsiteY41" fmla="*/ 173835 h 619968"/>
                    <a:gd name="connsiteX42" fmla="*/ 121958 w 1259386"/>
                    <a:gd name="connsiteY42" fmla="*/ 173835 h 619968"/>
                    <a:gd name="connsiteX43" fmla="*/ 131242 w 1259386"/>
                    <a:gd name="connsiteY43" fmla="*/ 134269 h 619968"/>
                    <a:gd name="connsiteX44" fmla="*/ 240419 w 1259386"/>
                    <a:gd name="connsiteY44" fmla="*/ 0 h 61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9386" h="619968">
                      <a:moveTo>
                        <a:pt x="240419" y="0"/>
                      </a:moveTo>
                      <a:cubicBezTo>
                        <a:pt x="285866" y="0"/>
                        <a:pt x="325934" y="53261"/>
                        <a:pt x="349595" y="134269"/>
                      </a:cubicBezTo>
                      <a:lnTo>
                        <a:pt x="358880" y="173835"/>
                      </a:lnTo>
                      <a:lnTo>
                        <a:pt x="381150" y="173835"/>
                      </a:lnTo>
                      <a:lnTo>
                        <a:pt x="390036" y="135967"/>
                      </a:lnTo>
                      <a:cubicBezTo>
                        <a:pt x="413697" y="54959"/>
                        <a:pt x="453766" y="1698"/>
                        <a:pt x="499213" y="1698"/>
                      </a:cubicBezTo>
                      <a:cubicBezTo>
                        <a:pt x="544660" y="1698"/>
                        <a:pt x="584728" y="54959"/>
                        <a:pt x="608389" y="135967"/>
                      </a:cubicBezTo>
                      <a:lnTo>
                        <a:pt x="617674" y="175533"/>
                      </a:lnTo>
                      <a:lnTo>
                        <a:pt x="643471" y="175533"/>
                      </a:lnTo>
                      <a:lnTo>
                        <a:pt x="650997" y="143458"/>
                      </a:lnTo>
                      <a:cubicBezTo>
                        <a:pt x="674658" y="62450"/>
                        <a:pt x="714727" y="9189"/>
                        <a:pt x="760174" y="9189"/>
                      </a:cubicBezTo>
                      <a:cubicBezTo>
                        <a:pt x="805621" y="9189"/>
                        <a:pt x="845689" y="62450"/>
                        <a:pt x="869350" y="143458"/>
                      </a:cubicBezTo>
                      <a:lnTo>
                        <a:pt x="878635" y="183024"/>
                      </a:lnTo>
                      <a:lnTo>
                        <a:pt x="900905" y="183024"/>
                      </a:lnTo>
                      <a:lnTo>
                        <a:pt x="909791" y="145156"/>
                      </a:lnTo>
                      <a:cubicBezTo>
                        <a:pt x="933452" y="64148"/>
                        <a:pt x="973521" y="10887"/>
                        <a:pt x="1018968" y="10887"/>
                      </a:cubicBezTo>
                      <a:cubicBezTo>
                        <a:pt x="1064415" y="10887"/>
                        <a:pt x="1104483" y="64148"/>
                        <a:pt x="1128144" y="145156"/>
                      </a:cubicBezTo>
                      <a:lnTo>
                        <a:pt x="1137429" y="184722"/>
                      </a:lnTo>
                      <a:lnTo>
                        <a:pt x="1259386" y="184722"/>
                      </a:lnTo>
                      <a:lnTo>
                        <a:pt x="1259386" y="446131"/>
                      </a:lnTo>
                      <a:lnTo>
                        <a:pt x="1137429" y="446131"/>
                      </a:lnTo>
                      <a:lnTo>
                        <a:pt x="1128144" y="485699"/>
                      </a:lnTo>
                      <a:cubicBezTo>
                        <a:pt x="1104483" y="566707"/>
                        <a:pt x="1064415" y="619968"/>
                        <a:pt x="1018968" y="619968"/>
                      </a:cubicBezTo>
                      <a:cubicBezTo>
                        <a:pt x="973521" y="619968"/>
                        <a:pt x="933452" y="566707"/>
                        <a:pt x="909791" y="485699"/>
                      </a:cubicBezTo>
                      <a:lnTo>
                        <a:pt x="900506" y="446131"/>
                      </a:lnTo>
                      <a:lnTo>
                        <a:pt x="878237" y="446131"/>
                      </a:lnTo>
                      <a:lnTo>
                        <a:pt x="869350" y="484001"/>
                      </a:lnTo>
                      <a:cubicBezTo>
                        <a:pt x="845689" y="565009"/>
                        <a:pt x="805621" y="618270"/>
                        <a:pt x="760174" y="618270"/>
                      </a:cubicBezTo>
                      <a:cubicBezTo>
                        <a:pt x="714727" y="618270"/>
                        <a:pt x="674658" y="565009"/>
                        <a:pt x="650997" y="484001"/>
                      </a:cubicBezTo>
                      <a:lnTo>
                        <a:pt x="641712" y="444433"/>
                      </a:lnTo>
                      <a:lnTo>
                        <a:pt x="615916" y="444433"/>
                      </a:lnTo>
                      <a:lnTo>
                        <a:pt x="608389" y="476510"/>
                      </a:lnTo>
                      <a:cubicBezTo>
                        <a:pt x="584728" y="557518"/>
                        <a:pt x="544660" y="610779"/>
                        <a:pt x="499213" y="610779"/>
                      </a:cubicBezTo>
                      <a:cubicBezTo>
                        <a:pt x="453766" y="610779"/>
                        <a:pt x="413697" y="557518"/>
                        <a:pt x="390036" y="476510"/>
                      </a:cubicBezTo>
                      <a:lnTo>
                        <a:pt x="380751" y="436942"/>
                      </a:lnTo>
                      <a:lnTo>
                        <a:pt x="358482" y="436942"/>
                      </a:lnTo>
                      <a:lnTo>
                        <a:pt x="349595" y="474812"/>
                      </a:lnTo>
                      <a:cubicBezTo>
                        <a:pt x="325934" y="555820"/>
                        <a:pt x="285866" y="609081"/>
                        <a:pt x="240419" y="609081"/>
                      </a:cubicBezTo>
                      <a:cubicBezTo>
                        <a:pt x="194972" y="609081"/>
                        <a:pt x="154903" y="555820"/>
                        <a:pt x="131242" y="474812"/>
                      </a:cubicBezTo>
                      <a:lnTo>
                        <a:pt x="121957" y="435244"/>
                      </a:lnTo>
                      <a:lnTo>
                        <a:pt x="0" y="435244"/>
                      </a:lnTo>
                      <a:lnTo>
                        <a:pt x="0" y="173835"/>
                      </a:lnTo>
                      <a:lnTo>
                        <a:pt x="121958" y="173835"/>
                      </a:lnTo>
                      <a:lnTo>
                        <a:pt x="131242" y="134269"/>
                      </a:lnTo>
                      <a:cubicBezTo>
                        <a:pt x="154903" y="53261"/>
                        <a:pt x="194972" y="0"/>
                        <a:pt x="240419"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106" name="Group 105"/>
              <p:cNvGrpSpPr/>
              <p:nvPr/>
            </p:nvGrpSpPr>
            <p:grpSpPr>
              <a:xfrm>
                <a:off x="4387142" y="8076043"/>
                <a:ext cx="1364675" cy="612452"/>
                <a:chOff x="7056400" y="8069903"/>
                <a:chExt cx="1364675" cy="612452"/>
              </a:xfrm>
            </p:grpSpPr>
            <p:grpSp>
              <p:nvGrpSpPr>
                <p:cNvPr id="108" name="Group 107"/>
                <p:cNvGrpSpPr/>
                <p:nvPr/>
              </p:nvGrpSpPr>
              <p:grpSpPr>
                <a:xfrm>
                  <a:off x="8281813" y="8230746"/>
                  <a:ext cx="139262" cy="290765"/>
                  <a:chOff x="4667250" y="7250906"/>
                  <a:chExt cx="505068" cy="835456"/>
                </a:xfrm>
              </p:grpSpPr>
              <p:sp>
                <p:nvSpPr>
                  <p:cNvPr id="110" name="Rectangle 109"/>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11" name="Group 110"/>
                  <p:cNvGrpSpPr/>
                  <p:nvPr/>
                </p:nvGrpSpPr>
                <p:grpSpPr>
                  <a:xfrm>
                    <a:off x="4752828" y="7250906"/>
                    <a:ext cx="319095" cy="77791"/>
                    <a:chOff x="6881404" y="7406639"/>
                    <a:chExt cx="602315" cy="130630"/>
                  </a:xfrm>
                </p:grpSpPr>
                <p:cxnSp>
                  <p:nvCxnSpPr>
                    <p:cNvPr id="123" name="Straight Connector 122"/>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4" name="Straight Connector 123"/>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5" name="Straight Connector 124"/>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6" name="Straight Connector 125"/>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7" name="Straight Connector 126"/>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8" name="Straight Connector 127"/>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9" name="Straight Connector 128"/>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30" name="Straight Connector 129"/>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112" name="Group 111"/>
                  <p:cNvGrpSpPr/>
                  <p:nvPr/>
                </p:nvGrpSpPr>
                <p:grpSpPr>
                  <a:xfrm>
                    <a:off x="4767645" y="8008571"/>
                    <a:ext cx="319095" cy="77791"/>
                    <a:chOff x="6881404" y="7799545"/>
                    <a:chExt cx="602315" cy="130630"/>
                  </a:xfrm>
                </p:grpSpPr>
                <p:cxnSp>
                  <p:nvCxnSpPr>
                    <p:cNvPr id="115" name="Straight Connector 114"/>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6" name="Straight Connector 115"/>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7" name="Straight Connector 116"/>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8" name="Straight Connector 117"/>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9" name="Straight Connector 118"/>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0" name="Straight Connector 119"/>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1" name="Straight Connector 120"/>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22" name="Straight Connector 121"/>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113" name="Rectangle 112"/>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4" name="Rectangle 113"/>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09" name="Freeform 108"/>
                <p:cNvSpPr/>
                <p:nvPr/>
              </p:nvSpPr>
              <p:spPr>
                <a:xfrm>
                  <a:off x="7056400" y="8069903"/>
                  <a:ext cx="1217190" cy="612452"/>
                </a:xfrm>
                <a:custGeom>
                  <a:avLst/>
                  <a:gdLst>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499213 w 1259386"/>
                    <a:gd name="connsiteY5" fmla="*/ 1698 h 619968"/>
                    <a:gd name="connsiteX6" fmla="*/ 608389 w 1259386"/>
                    <a:gd name="connsiteY6" fmla="*/ 135967 h 619968"/>
                    <a:gd name="connsiteX7" fmla="*/ 617674 w 1259386"/>
                    <a:gd name="connsiteY7" fmla="*/ 175533 h 619968"/>
                    <a:gd name="connsiteX8" fmla="*/ 643471 w 1259386"/>
                    <a:gd name="connsiteY8" fmla="*/ 175533 h 619968"/>
                    <a:gd name="connsiteX9" fmla="*/ 650997 w 1259386"/>
                    <a:gd name="connsiteY9" fmla="*/ 143458 h 619968"/>
                    <a:gd name="connsiteX10" fmla="*/ 760174 w 1259386"/>
                    <a:gd name="connsiteY10" fmla="*/ 9189 h 619968"/>
                    <a:gd name="connsiteX11" fmla="*/ 869350 w 1259386"/>
                    <a:gd name="connsiteY11" fmla="*/ 143458 h 619968"/>
                    <a:gd name="connsiteX12" fmla="*/ 878635 w 1259386"/>
                    <a:gd name="connsiteY12" fmla="*/ 183024 h 619968"/>
                    <a:gd name="connsiteX13" fmla="*/ 900905 w 1259386"/>
                    <a:gd name="connsiteY13" fmla="*/ 183024 h 619968"/>
                    <a:gd name="connsiteX14" fmla="*/ 909791 w 1259386"/>
                    <a:gd name="connsiteY14" fmla="*/ 145156 h 619968"/>
                    <a:gd name="connsiteX15" fmla="*/ 1018968 w 1259386"/>
                    <a:gd name="connsiteY15" fmla="*/ 10887 h 619968"/>
                    <a:gd name="connsiteX16" fmla="*/ 1128144 w 1259386"/>
                    <a:gd name="connsiteY16" fmla="*/ 145156 h 619968"/>
                    <a:gd name="connsiteX17" fmla="*/ 1137429 w 1259386"/>
                    <a:gd name="connsiteY17" fmla="*/ 184722 h 619968"/>
                    <a:gd name="connsiteX18" fmla="*/ 1259386 w 1259386"/>
                    <a:gd name="connsiteY18" fmla="*/ 184722 h 619968"/>
                    <a:gd name="connsiteX19" fmla="*/ 1259386 w 1259386"/>
                    <a:gd name="connsiteY19" fmla="*/ 446131 h 619968"/>
                    <a:gd name="connsiteX20" fmla="*/ 1137429 w 1259386"/>
                    <a:gd name="connsiteY20" fmla="*/ 446131 h 619968"/>
                    <a:gd name="connsiteX21" fmla="*/ 1128144 w 1259386"/>
                    <a:gd name="connsiteY21" fmla="*/ 485699 h 619968"/>
                    <a:gd name="connsiteX22" fmla="*/ 1018968 w 1259386"/>
                    <a:gd name="connsiteY22" fmla="*/ 619968 h 619968"/>
                    <a:gd name="connsiteX23" fmla="*/ 909791 w 1259386"/>
                    <a:gd name="connsiteY23" fmla="*/ 485699 h 619968"/>
                    <a:gd name="connsiteX24" fmla="*/ 900506 w 1259386"/>
                    <a:gd name="connsiteY24" fmla="*/ 446131 h 619968"/>
                    <a:gd name="connsiteX25" fmla="*/ 878237 w 1259386"/>
                    <a:gd name="connsiteY25" fmla="*/ 446131 h 619968"/>
                    <a:gd name="connsiteX26" fmla="*/ 869350 w 1259386"/>
                    <a:gd name="connsiteY26" fmla="*/ 484001 h 619968"/>
                    <a:gd name="connsiteX27" fmla="*/ 760174 w 1259386"/>
                    <a:gd name="connsiteY27" fmla="*/ 618270 h 619968"/>
                    <a:gd name="connsiteX28" fmla="*/ 650997 w 1259386"/>
                    <a:gd name="connsiteY28" fmla="*/ 484001 h 619968"/>
                    <a:gd name="connsiteX29" fmla="*/ 641712 w 1259386"/>
                    <a:gd name="connsiteY29" fmla="*/ 444433 h 619968"/>
                    <a:gd name="connsiteX30" fmla="*/ 615916 w 1259386"/>
                    <a:gd name="connsiteY30" fmla="*/ 444433 h 619968"/>
                    <a:gd name="connsiteX31" fmla="*/ 608389 w 1259386"/>
                    <a:gd name="connsiteY31" fmla="*/ 476510 h 619968"/>
                    <a:gd name="connsiteX32" fmla="*/ 499213 w 1259386"/>
                    <a:gd name="connsiteY32" fmla="*/ 610779 h 619968"/>
                    <a:gd name="connsiteX33" fmla="*/ 390036 w 1259386"/>
                    <a:gd name="connsiteY33" fmla="*/ 476510 h 619968"/>
                    <a:gd name="connsiteX34" fmla="*/ 380751 w 1259386"/>
                    <a:gd name="connsiteY34" fmla="*/ 436942 h 619968"/>
                    <a:gd name="connsiteX35" fmla="*/ 358482 w 1259386"/>
                    <a:gd name="connsiteY35" fmla="*/ 436942 h 619968"/>
                    <a:gd name="connsiteX36" fmla="*/ 349595 w 1259386"/>
                    <a:gd name="connsiteY36" fmla="*/ 474812 h 619968"/>
                    <a:gd name="connsiteX37" fmla="*/ 240419 w 1259386"/>
                    <a:gd name="connsiteY37" fmla="*/ 609081 h 619968"/>
                    <a:gd name="connsiteX38" fmla="*/ 131242 w 1259386"/>
                    <a:gd name="connsiteY38" fmla="*/ 474812 h 619968"/>
                    <a:gd name="connsiteX39" fmla="*/ 121957 w 1259386"/>
                    <a:gd name="connsiteY39" fmla="*/ 435244 h 619968"/>
                    <a:gd name="connsiteX40" fmla="*/ 0 w 1259386"/>
                    <a:gd name="connsiteY40" fmla="*/ 435244 h 619968"/>
                    <a:gd name="connsiteX41" fmla="*/ 0 w 1259386"/>
                    <a:gd name="connsiteY41" fmla="*/ 173835 h 619968"/>
                    <a:gd name="connsiteX42" fmla="*/ 121958 w 1259386"/>
                    <a:gd name="connsiteY42" fmla="*/ 173835 h 619968"/>
                    <a:gd name="connsiteX43" fmla="*/ 131242 w 1259386"/>
                    <a:gd name="connsiteY43" fmla="*/ 134269 h 619968"/>
                    <a:gd name="connsiteX44" fmla="*/ 240419 w 1259386"/>
                    <a:gd name="connsiteY44" fmla="*/ 0 h 61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9386" h="619968">
                      <a:moveTo>
                        <a:pt x="240419" y="0"/>
                      </a:moveTo>
                      <a:cubicBezTo>
                        <a:pt x="285866" y="0"/>
                        <a:pt x="325934" y="53261"/>
                        <a:pt x="349595" y="134269"/>
                      </a:cubicBezTo>
                      <a:lnTo>
                        <a:pt x="358880" y="173835"/>
                      </a:lnTo>
                      <a:lnTo>
                        <a:pt x="381150" y="173835"/>
                      </a:lnTo>
                      <a:lnTo>
                        <a:pt x="390036" y="135967"/>
                      </a:lnTo>
                      <a:cubicBezTo>
                        <a:pt x="413697" y="54959"/>
                        <a:pt x="453766" y="1698"/>
                        <a:pt x="499213" y="1698"/>
                      </a:cubicBezTo>
                      <a:cubicBezTo>
                        <a:pt x="544660" y="1698"/>
                        <a:pt x="584728" y="54959"/>
                        <a:pt x="608389" y="135967"/>
                      </a:cubicBezTo>
                      <a:lnTo>
                        <a:pt x="617674" y="175533"/>
                      </a:lnTo>
                      <a:lnTo>
                        <a:pt x="643471" y="175533"/>
                      </a:lnTo>
                      <a:lnTo>
                        <a:pt x="650997" y="143458"/>
                      </a:lnTo>
                      <a:cubicBezTo>
                        <a:pt x="674658" y="62450"/>
                        <a:pt x="714727" y="9189"/>
                        <a:pt x="760174" y="9189"/>
                      </a:cubicBezTo>
                      <a:cubicBezTo>
                        <a:pt x="805621" y="9189"/>
                        <a:pt x="845689" y="62450"/>
                        <a:pt x="869350" y="143458"/>
                      </a:cubicBezTo>
                      <a:lnTo>
                        <a:pt x="878635" y="183024"/>
                      </a:lnTo>
                      <a:lnTo>
                        <a:pt x="900905" y="183024"/>
                      </a:lnTo>
                      <a:lnTo>
                        <a:pt x="909791" y="145156"/>
                      </a:lnTo>
                      <a:cubicBezTo>
                        <a:pt x="933452" y="64148"/>
                        <a:pt x="973521" y="10887"/>
                        <a:pt x="1018968" y="10887"/>
                      </a:cubicBezTo>
                      <a:cubicBezTo>
                        <a:pt x="1064415" y="10887"/>
                        <a:pt x="1104483" y="64148"/>
                        <a:pt x="1128144" y="145156"/>
                      </a:cubicBezTo>
                      <a:lnTo>
                        <a:pt x="1137429" y="184722"/>
                      </a:lnTo>
                      <a:lnTo>
                        <a:pt x="1259386" y="184722"/>
                      </a:lnTo>
                      <a:lnTo>
                        <a:pt x="1259386" y="446131"/>
                      </a:lnTo>
                      <a:lnTo>
                        <a:pt x="1137429" y="446131"/>
                      </a:lnTo>
                      <a:lnTo>
                        <a:pt x="1128144" y="485699"/>
                      </a:lnTo>
                      <a:cubicBezTo>
                        <a:pt x="1104483" y="566707"/>
                        <a:pt x="1064415" y="619968"/>
                        <a:pt x="1018968" y="619968"/>
                      </a:cubicBezTo>
                      <a:cubicBezTo>
                        <a:pt x="973521" y="619968"/>
                        <a:pt x="933452" y="566707"/>
                        <a:pt x="909791" y="485699"/>
                      </a:cubicBezTo>
                      <a:lnTo>
                        <a:pt x="900506" y="446131"/>
                      </a:lnTo>
                      <a:lnTo>
                        <a:pt x="878237" y="446131"/>
                      </a:lnTo>
                      <a:lnTo>
                        <a:pt x="869350" y="484001"/>
                      </a:lnTo>
                      <a:cubicBezTo>
                        <a:pt x="845689" y="565009"/>
                        <a:pt x="805621" y="618270"/>
                        <a:pt x="760174" y="618270"/>
                      </a:cubicBezTo>
                      <a:cubicBezTo>
                        <a:pt x="714727" y="618270"/>
                        <a:pt x="674658" y="565009"/>
                        <a:pt x="650997" y="484001"/>
                      </a:cubicBezTo>
                      <a:lnTo>
                        <a:pt x="641712" y="444433"/>
                      </a:lnTo>
                      <a:lnTo>
                        <a:pt x="615916" y="444433"/>
                      </a:lnTo>
                      <a:lnTo>
                        <a:pt x="608389" y="476510"/>
                      </a:lnTo>
                      <a:cubicBezTo>
                        <a:pt x="584728" y="557518"/>
                        <a:pt x="544660" y="610779"/>
                        <a:pt x="499213" y="610779"/>
                      </a:cubicBezTo>
                      <a:cubicBezTo>
                        <a:pt x="453766" y="610779"/>
                        <a:pt x="413697" y="557518"/>
                        <a:pt x="390036" y="476510"/>
                      </a:cubicBezTo>
                      <a:lnTo>
                        <a:pt x="380751" y="436942"/>
                      </a:lnTo>
                      <a:lnTo>
                        <a:pt x="358482" y="436942"/>
                      </a:lnTo>
                      <a:lnTo>
                        <a:pt x="349595" y="474812"/>
                      </a:lnTo>
                      <a:cubicBezTo>
                        <a:pt x="325934" y="555820"/>
                        <a:pt x="285866" y="609081"/>
                        <a:pt x="240419" y="609081"/>
                      </a:cubicBezTo>
                      <a:cubicBezTo>
                        <a:pt x="194972" y="609081"/>
                        <a:pt x="154903" y="555820"/>
                        <a:pt x="131242" y="474812"/>
                      </a:cubicBezTo>
                      <a:lnTo>
                        <a:pt x="121957" y="435244"/>
                      </a:lnTo>
                      <a:lnTo>
                        <a:pt x="0" y="435244"/>
                      </a:lnTo>
                      <a:lnTo>
                        <a:pt x="0" y="173835"/>
                      </a:lnTo>
                      <a:lnTo>
                        <a:pt x="121958" y="173835"/>
                      </a:lnTo>
                      <a:lnTo>
                        <a:pt x="131242" y="134269"/>
                      </a:lnTo>
                      <a:cubicBezTo>
                        <a:pt x="154903" y="53261"/>
                        <a:pt x="194972" y="0"/>
                        <a:pt x="240419"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07" name="Trapezoid 106"/>
              <p:cNvSpPr/>
              <p:nvPr/>
            </p:nvSpPr>
            <p:spPr>
              <a:xfrm rot="5400000">
                <a:off x="9754113" y="8227787"/>
                <a:ext cx="254031" cy="303836"/>
              </a:xfrm>
              <a:prstGeom prst="trapezoid">
                <a:avLst>
                  <a:gd name="adj" fmla="val 35615"/>
                </a:avLst>
              </a:pr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grpSp>
        <p:nvGrpSpPr>
          <p:cNvPr id="219" name="Group 218"/>
          <p:cNvGrpSpPr>
            <a:grpSpLocks noChangeAspect="1"/>
          </p:cNvGrpSpPr>
          <p:nvPr/>
        </p:nvGrpSpPr>
        <p:grpSpPr>
          <a:xfrm>
            <a:off x="672840" y="5634604"/>
            <a:ext cx="3306403" cy="451611"/>
            <a:chOff x="3985827" y="8884245"/>
            <a:chExt cx="4423115" cy="604139"/>
          </a:xfrm>
        </p:grpSpPr>
        <p:sp>
          <p:nvSpPr>
            <p:cNvPr id="220" name="Rectangle 219"/>
            <p:cNvSpPr/>
            <p:nvPr/>
          </p:nvSpPr>
          <p:spPr>
            <a:xfrm>
              <a:off x="4000435" y="8884245"/>
              <a:ext cx="4359411" cy="604139"/>
            </a:xfrm>
            <a:prstGeom prst="rect">
              <a:avLst/>
            </a:prstGeom>
            <a:solidFill>
              <a:schemeClr val="accent3">
                <a:lumMod val="20000"/>
                <a:lumOff val="80000"/>
              </a:schemeClr>
            </a:solidFill>
            <a:ln w="127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1" name="Rectangle 220"/>
            <p:cNvSpPr/>
            <p:nvPr/>
          </p:nvSpPr>
          <p:spPr>
            <a:xfrm>
              <a:off x="4431213" y="8930275"/>
              <a:ext cx="782972" cy="513763"/>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2" name="Rectangle 221"/>
            <p:cNvSpPr/>
            <p:nvPr/>
          </p:nvSpPr>
          <p:spPr>
            <a:xfrm>
              <a:off x="5351006" y="8930275"/>
              <a:ext cx="786763" cy="513764"/>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3" name="Rectangle 222"/>
            <p:cNvSpPr/>
            <p:nvPr/>
          </p:nvSpPr>
          <p:spPr>
            <a:xfrm>
              <a:off x="6276501" y="8925135"/>
              <a:ext cx="791606" cy="518904"/>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4" name="Rectangle 223"/>
            <p:cNvSpPr/>
            <p:nvPr/>
          </p:nvSpPr>
          <p:spPr>
            <a:xfrm>
              <a:off x="7212125" y="8922866"/>
              <a:ext cx="777267" cy="521172"/>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225" name="Group 224"/>
            <p:cNvGrpSpPr/>
            <p:nvPr/>
          </p:nvGrpSpPr>
          <p:grpSpPr>
            <a:xfrm>
              <a:off x="3985827" y="8971826"/>
              <a:ext cx="4423115" cy="421638"/>
              <a:chOff x="8698384" y="8812231"/>
              <a:chExt cx="3750791" cy="421638"/>
            </a:xfrm>
          </p:grpSpPr>
          <p:sp>
            <p:nvSpPr>
              <p:cNvPr id="226" name="Trapezoid 225"/>
              <p:cNvSpPr/>
              <p:nvPr/>
            </p:nvSpPr>
            <p:spPr>
              <a:xfrm rot="5400000">
                <a:off x="12241253" y="8904311"/>
                <a:ext cx="176600" cy="239245"/>
              </a:xfrm>
              <a:prstGeom prst="trapezoid">
                <a:avLst>
                  <a:gd name="adj" fmla="val 35615"/>
                </a:avLst>
              </a:pr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227" name="Group 226"/>
              <p:cNvGrpSpPr/>
              <p:nvPr/>
            </p:nvGrpSpPr>
            <p:grpSpPr>
              <a:xfrm>
                <a:off x="9848585" y="8817772"/>
                <a:ext cx="780747" cy="416097"/>
                <a:chOff x="9848585" y="8817772"/>
                <a:chExt cx="780747" cy="416097"/>
              </a:xfrm>
            </p:grpSpPr>
            <p:sp>
              <p:nvSpPr>
                <p:cNvPr id="322" name="Freeform 321"/>
                <p:cNvSpPr/>
                <p:nvPr/>
              </p:nvSpPr>
              <p:spPr>
                <a:xfrm>
                  <a:off x="9848585" y="8817772"/>
                  <a:ext cx="679956" cy="416097"/>
                </a:xfrm>
                <a:custGeom>
                  <a:avLst/>
                  <a:gdLst>
                    <a:gd name="connsiteX0" fmla="*/ 240419 w 1518755"/>
                    <a:gd name="connsiteY0" fmla="*/ 0 h 619968"/>
                    <a:gd name="connsiteX1" fmla="*/ 349595 w 1518755"/>
                    <a:gd name="connsiteY1" fmla="*/ 134269 h 619968"/>
                    <a:gd name="connsiteX2" fmla="*/ 358880 w 1518755"/>
                    <a:gd name="connsiteY2" fmla="*/ 173835 h 619968"/>
                    <a:gd name="connsiteX3" fmla="*/ 381150 w 1518755"/>
                    <a:gd name="connsiteY3" fmla="*/ 173835 h 619968"/>
                    <a:gd name="connsiteX4" fmla="*/ 390036 w 1518755"/>
                    <a:gd name="connsiteY4" fmla="*/ 135967 h 619968"/>
                    <a:gd name="connsiteX5" fmla="*/ 499213 w 1518755"/>
                    <a:gd name="connsiteY5" fmla="*/ 1698 h 619968"/>
                    <a:gd name="connsiteX6" fmla="*/ 608389 w 1518755"/>
                    <a:gd name="connsiteY6" fmla="*/ 135967 h 619968"/>
                    <a:gd name="connsiteX7" fmla="*/ 617674 w 1518755"/>
                    <a:gd name="connsiteY7" fmla="*/ 175533 h 619968"/>
                    <a:gd name="connsiteX8" fmla="*/ 643471 w 1518755"/>
                    <a:gd name="connsiteY8" fmla="*/ 175533 h 619968"/>
                    <a:gd name="connsiteX9" fmla="*/ 650997 w 1518755"/>
                    <a:gd name="connsiteY9" fmla="*/ 143458 h 619968"/>
                    <a:gd name="connsiteX10" fmla="*/ 760174 w 1518755"/>
                    <a:gd name="connsiteY10" fmla="*/ 9189 h 619968"/>
                    <a:gd name="connsiteX11" fmla="*/ 869350 w 1518755"/>
                    <a:gd name="connsiteY11" fmla="*/ 143458 h 619968"/>
                    <a:gd name="connsiteX12" fmla="*/ 878635 w 1518755"/>
                    <a:gd name="connsiteY12" fmla="*/ 183024 h 619968"/>
                    <a:gd name="connsiteX13" fmla="*/ 900905 w 1518755"/>
                    <a:gd name="connsiteY13" fmla="*/ 183024 h 619968"/>
                    <a:gd name="connsiteX14" fmla="*/ 909791 w 1518755"/>
                    <a:gd name="connsiteY14" fmla="*/ 145156 h 619968"/>
                    <a:gd name="connsiteX15" fmla="*/ 1018968 w 1518755"/>
                    <a:gd name="connsiteY15" fmla="*/ 10887 h 619968"/>
                    <a:gd name="connsiteX16" fmla="*/ 1128144 w 1518755"/>
                    <a:gd name="connsiteY16" fmla="*/ 145156 h 619968"/>
                    <a:gd name="connsiteX17" fmla="*/ 1136151 w 1518755"/>
                    <a:gd name="connsiteY17" fmla="*/ 179278 h 619968"/>
                    <a:gd name="connsiteX18" fmla="*/ 1159876 w 1518755"/>
                    <a:gd name="connsiteY18" fmla="*/ 179278 h 619968"/>
                    <a:gd name="connsiteX19" fmla="*/ 1169160 w 1518755"/>
                    <a:gd name="connsiteY19" fmla="*/ 139712 h 619968"/>
                    <a:gd name="connsiteX20" fmla="*/ 1278337 w 1518755"/>
                    <a:gd name="connsiteY20" fmla="*/ 5443 h 619968"/>
                    <a:gd name="connsiteX21" fmla="*/ 1387513 w 1518755"/>
                    <a:gd name="connsiteY21" fmla="*/ 139712 h 619968"/>
                    <a:gd name="connsiteX22" fmla="*/ 1396798 w 1518755"/>
                    <a:gd name="connsiteY22" fmla="*/ 179278 h 619968"/>
                    <a:gd name="connsiteX23" fmla="*/ 1518755 w 1518755"/>
                    <a:gd name="connsiteY23" fmla="*/ 179278 h 619968"/>
                    <a:gd name="connsiteX24" fmla="*/ 1518755 w 1518755"/>
                    <a:gd name="connsiteY24" fmla="*/ 440687 h 619968"/>
                    <a:gd name="connsiteX25" fmla="*/ 1396798 w 1518755"/>
                    <a:gd name="connsiteY25" fmla="*/ 440687 h 619968"/>
                    <a:gd name="connsiteX26" fmla="*/ 1387513 w 1518755"/>
                    <a:gd name="connsiteY26" fmla="*/ 480255 h 619968"/>
                    <a:gd name="connsiteX27" fmla="*/ 1278337 w 1518755"/>
                    <a:gd name="connsiteY27" fmla="*/ 614524 h 619968"/>
                    <a:gd name="connsiteX28" fmla="*/ 1169160 w 1518755"/>
                    <a:gd name="connsiteY28" fmla="*/ 480255 h 619968"/>
                    <a:gd name="connsiteX29" fmla="*/ 1161152 w 1518755"/>
                    <a:gd name="connsiteY29" fmla="*/ 446131 h 619968"/>
                    <a:gd name="connsiteX30" fmla="*/ 1137429 w 1518755"/>
                    <a:gd name="connsiteY30" fmla="*/ 446131 h 619968"/>
                    <a:gd name="connsiteX31" fmla="*/ 1128144 w 1518755"/>
                    <a:gd name="connsiteY31" fmla="*/ 485699 h 619968"/>
                    <a:gd name="connsiteX32" fmla="*/ 1018968 w 1518755"/>
                    <a:gd name="connsiteY32" fmla="*/ 619968 h 619968"/>
                    <a:gd name="connsiteX33" fmla="*/ 909791 w 1518755"/>
                    <a:gd name="connsiteY33" fmla="*/ 485699 h 619968"/>
                    <a:gd name="connsiteX34" fmla="*/ 900506 w 1518755"/>
                    <a:gd name="connsiteY34" fmla="*/ 446131 h 619968"/>
                    <a:gd name="connsiteX35" fmla="*/ 878237 w 1518755"/>
                    <a:gd name="connsiteY35" fmla="*/ 446131 h 619968"/>
                    <a:gd name="connsiteX36" fmla="*/ 869350 w 1518755"/>
                    <a:gd name="connsiteY36" fmla="*/ 484001 h 619968"/>
                    <a:gd name="connsiteX37" fmla="*/ 760174 w 1518755"/>
                    <a:gd name="connsiteY37" fmla="*/ 618270 h 619968"/>
                    <a:gd name="connsiteX38" fmla="*/ 650997 w 1518755"/>
                    <a:gd name="connsiteY38" fmla="*/ 484001 h 619968"/>
                    <a:gd name="connsiteX39" fmla="*/ 641712 w 1518755"/>
                    <a:gd name="connsiteY39" fmla="*/ 444433 h 619968"/>
                    <a:gd name="connsiteX40" fmla="*/ 615916 w 1518755"/>
                    <a:gd name="connsiteY40" fmla="*/ 444433 h 619968"/>
                    <a:gd name="connsiteX41" fmla="*/ 608389 w 1518755"/>
                    <a:gd name="connsiteY41" fmla="*/ 476510 h 619968"/>
                    <a:gd name="connsiteX42" fmla="*/ 499213 w 1518755"/>
                    <a:gd name="connsiteY42" fmla="*/ 610779 h 619968"/>
                    <a:gd name="connsiteX43" fmla="*/ 390036 w 1518755"/>
                    <a:gd name="connsiteY43" fmla="*/ 476510 h 619968"/>
                    <a:gd name="connsiteX44" fmla="*/ 380751 w 1518755"/>
                    <a:gd name="connsiteY44" fmla="*/ 436942 h 619968"/>
                    <a:gd name="connsiteX45" fmla="*/ 358482 w 1518755"/>
                    <a:gd name="connsiteY45" fmla="*/ 436942 h 619968"/>
                    <a:gd name="connsiteX46" fmla="*/ 349595 w 1518755"/>
                    <a:gd name="connsiteY46" fmla="*/ 474812 h 619968"/>
                    <a:gd name="connsiteX47" fmla="*/ 240419 w 1518755"/>
                    <a:gd name="connsiteY47" fmla="*/ 609081 h 619968"/>
                    <a:gd name="connsiteX48" fmla="*/ 131242 w 1518755"/>
                    <a:gd name="connsiteY48" fmla="*/ 474812 h 619968"/>
                    <a:gd name="connsiteX49" fmla="*/ 121957 w 1518755"/>
                    <a:gd name="connsiteY49" fmla="*/ 435244 h 619968"/>
                    <a:gd name="connsiteX50" fmla="*/ 0 w 1518755"/>
                    <a:gd name="connsiteY50" fmla="*/ 435244 h 619968"/>
                    <a:gd name="connsiteX51" fmla="*/ 0 w 1518755"/>
                    <a:gd name="connsiteY51" fmla="*/ 173835 h 619968"/>
                    <a:gd name="connsiteX52" fmla="*/ 121958 w 1518755"/>
                    <a:gd name="connsiteY52" fmla="*/ 173835 h 619968"/>
                    <a:gd name="connsiteX53" fmla="*/ 131242 w 1518755"/>
                    <a:gd name="connsiteY53" fmla="*/ 134269 h 619968"/>
                    <a:gd name="connsiteX54" fmla="*/ 240419 w 1518755"/>
                    <a:gd name="connsiteY54" fmla="*/ 0 h 61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18755" h="619968">
                      <a:moveTo>
                        <a:pt x="240419" y="0"/>
                      </a:moveTo>
                      <a:cubicBezTo>
                        <a:pt x="285866" y="0"/>
                        <a:pt x="325934" y="53261"/>
                        <a:pt x="349595" y="134269"/>
                      </a:cubicBezTo>
                      <a:lnTo>
                        <a:pt x="358880" y="173835"/>
                      </a:lnTo>
                      <a:lnTo>
                        <a:pt x="381150" y="173835"/>
                      </a:lnTo>
                      <a:lnTo>
                        <a:pt x="390036" y="135967"/>
                      </a:lnTo>
                      <a:cubicBezTo>
                        <a:pt x="413697" y="54959"/>
                        <a:pt x="453766" y="1698"/>
                        <a:pt x="499213" y="1698"/>
                      </a:cubicBezTo>
                      <a:cubicBezTo>
                        <a:pt x="544660" y="1698"/>
                        <a:pt x="584728" y="54959"/>
                        <a:pt x="608389" y="135967"/>
                      </a:cubicBezTo>
                      <a:lnTo>
                        <a:pt x="617674" y="175533"/>
                      </a:lnTo>
                      <a:lnTo>
                        <a:pt x="643471" y="175533"/>
                      </a:lnTo>
                      <a:lnTo>
                        <a:pt x="650997" y="143458"/>
                      </a:lnTo>
                      <a:cubicBezTo>
                        <a:pt x="674658" y="62450"/>
                        <a:pt x="714727" y="9189"/>
                        <a:pt x="760174" y="9189"/>
                      </a:cubicBezTo>
                      <a:cubicBezTo>
                        <a:pt x="805621" y="9189"/>
                        <a:pt x="845689" y="62450"/>
                        <a:pt x="869350" y="143458"/>
                      </a:cubicBezTo>
                      <a:lnTo>
                        <a:pt x="878635" y="183024"/>
                      </a:lnTo>
                      <a:lnTo>
                        <a:pt x="900905" y="183024"/>
                      </a:lnTo>
                      <a:lnTo>
                        <a:pt x="909791" y="145156"/>
                      </a:lnTo>
                      <a:cubicBezTo>
                        <a:pt x="933452" y="64148"/>
                        <a:pt x="973521" y="10887"/>
                        <a:pt x="1018968" y="10887"/>
                      </a:cubicBezTo>
                      <a:cubicBezTo>
                        <a:pt x="1064415" y="10887"/>
                        <a:pt x="1104483" y="64148"/>
                        <a:pt x="1128144" y="145156"/>
                      </a:cubicBezTo>
                      <a:lnTo>
                        <a:pt x="1136151" y="179278"/>
                      </a:lnTo>
                      <a:lnTo>
                        <a:pt x="1159876" y="179278"/>
                      </a:lnTo>
                      <a:lnTo>
                        <a:pt x="1169160" y="139712"/>
                      </a:lnTo>
                      <a:cubicBezTo>
                        <a:pt x="1192821" y="58704"/>
                        <a:pt x="1232890" y="5443"/>
                        <a:pt x="1278337" y="5443"/>
                      </a:cubicBezTo>
                      <a:cubicBezTo>
                        <a:pt x="1323784" y="5443"/>
                        <a:pt x="1363853" y="58704"/>
                        <a:pt x="1387513" y="139712"/>
                      </a:cubicBezTo>
                      <a:lnTo>
                        <a:pt x="1396798" y="179278"/>
                      </a:lnTo>
                      <a:lnTo>
                        <a:pt x="1518755" y="179278"/>
                      </a:lnTo>
                      <a:lnTo>
                        <a:pt x="1518755" y="440687"/>
                      </a:lnTo>
                      <a:lnTo>
                        <a:pt x="1396798" y="440687"/>
                      </a:lnTo>
                      <a:lnTo>
                        <a:pt x="1387513" y="480255"/>
                      </a:lnTo>
                      <a:cubicBezTo>
                        <a:pt x="1363853" y="561263"/>
                        <a:pt x="1323784" y="614524"/>
                        <a:pt x="1278337" y="614524"/>
                      </a:cubicBezTo>
                      <a:cubicBezTo>
                        <a:pt x="1232890" y="614524"/>
                        <a:pt x="1192821" y="561263"/>
                        <a:pt x="1169160" y="480255"/>
                      </a:cubicBezTo>
                      <a:lnTo>
                        <a:pt x="1161152" y="446131"/>
                      </a:lnTo>
                      <a:lnTo>
                        <a:pt x="1137429" y="446131"/>
                      </a:lnTo>
                      <a:lnTo>
                        <a:pt x="1128144" y="485699"/>
                      </a:lnTo>
                      <a:cubicBezTo>
                        <a:pt x="1104483" y="566707"/>
                        <a:pt x="1064415" y="619968"/>
                        <a:pt x="1018968" y="619968"/>
                      </a:cubicBezTo>
                      <a:cubicBezTo>
                        <a:pt x="973521" y="619968"/>
                        <a:pt x="933452" y="566707"/>
                        <a:pt x="909791" y="485699"/>
                      </a:cubicBezTo>
                      <a:lnTo>
                        <a:pt x="900506" y="446131"/>
                      </a:lnTo>
                      <a:lnTo>
                        <a:pt x="878237" y="446131"/>
                      </a:lnTo>
                      <a:lnTo>
                        <a:pt x="869350" y="484001"/>
                      </a:lnTo>
                      <a:cubicBezTo>
                        <a:pt x="845689" y="565009"/>
                        <a:pt x="805621" y="618270"/>
                        <a:pt x="760174" y="618270"/>
                      </a:cubicBezTo>
                      <a:cubicBezTo>
                        <a:pt x="714727" y="618270"/>
                        <a:pt x="674658" y="565009"/>
                        <a:pt x="650997" y="484001"/>
                      </a:cubicBezTo>
                      <a:lnTo>
                        <a:pt x="641712" y="444433"/>
                      </a:lnTo>
                      <a:lnTo>
                        <a:pt x="615916" y="444433"/>
                      </a:lnTo>
                      <a:lnTo>
                        <a:pt x="608389" y="476510"/>
                      </a:lnTo>
                      <a:cubicBezTo>
                        <a:pt x="584728" y="557518"/>
                        <a:pt x="544660" y="610779"/>
                        <a:pt x="499213" y="610779"/>
                      </a:cubicBezTo>
                      <a:cubicBezTo>
                        <a:pt x="453766" y="610779"/>
                        <a:pt x="413697" y="557518"/>
                        <a:pt x="390036" y="476510"/>
                      </a:cubicBezTo>
                      <a:lnTo>
                        <a:pt x="380751" y="436942"/>
                      </a:lnTo>
                      <a:lnTo>
                        <a:pt x="358482" y="436942"/>
                      </a:lnTo>
                      <a:lnTo>
                        <a:pt x="349595" y="474812"/>
                      </a:lnTo>
                      <a:cubicBezTo>
                        <a:pt x="325934" y="555820"/>
                        <a:pt x="285866" y="609081"/>
                        <a:pt x="240419" y="609081"/>
                      </a:cubicBezTo>
                      <a:cubicBezTo>
                        <a:pt x="194972" y="609081"/>
                        <a:pt x="154903" y="555820"/>
                        <a:pt x="131242" y="474812"/>
                      </a:cubicBezTo>
                      <a:lnTo>
                        <a:pt x="121957" y="435244"/>
                      </a:lnTo>
                      <a:lnTo>
                        <a:pt x="0" y="435244"/>
                      </a:lnTo>
                      <a:lnTo>
                        <a:pt x="0" y="173835"/>
                      </a:lnTo>
                      <a:lnTo>
                        <a:pt x="121958" y="173835"/>
                      </a:lnTo>
                      <a:lnTo>
                        <a:pt x="131242" y="134269"/>
                      </a:lnTo>
                      <a:cubicBezTo>
                        <a:pt x="154903" y="53261"/>
                        <a:pt x="194972" y="0"/>
                        <a:pt x="240419"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23" name="Group 322"/>
                <p:cNvGrpSpPr/>
                <p:nvPr/>
              </p:nvGrpSpPr>
              <p:grpSpPr>
                <a:xfrm>
                  <a:off x="10536306" y="8932952"/>
                  <a:ext cx="93026" cy="185220"/>
                  <a:chOff x="4667250" y="7250906"/>
                  <a:chExt cx="505068" cy="835456"/>
                </a:xfrm>
              </p:grpSpPr>
              <p:sp>
                <p:nvSpPr>
                  <p:cNvPr id="324" name="Rectangle 323"/>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25" name="Group 324"/>
                  <p:cNvGrpSpPr/>
                  <p:nvPr/>
                </p:nvGrpSpPr>
                <p:grpSpPr>
                  <a:xfrm>
                    <a:off x="4752828" y="7250906"/>
                    <a:ext cx="319095" cy="77791"/>
                    <a:chOff x="6881404" y="7406639"/>
                    <a:chExt cx="602315" cy="130630"/>
                  </a:xfrm>
                </p:grpSpPr>
                <p:cxnSp>
                  <p:nvCxnSpPr>
                    <p:cNvPr id="337" name="Straight Connector 336"/>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8" name="Straight Connector 337"/>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9" name="Straight Connector 338"/>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40" name="Straight Connector 339"/>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41" name="Straight Connector 340"/>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42" name="Straight Connector 341"/>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43" name="Straight Connector 342"/>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44" name="Straight Connector 343"/>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326" name="Group 325"/>
                  <p:cNvGrpSpPr/>
                  <p:nvPr/>
                </p:nvGrpSpPr>
                <p:grpSpPr>
                  <a:xfrm>
                    <a:off x="4767645" y="8008571"/>
                    <a:ext cx="319095" cy="77791"/>
                    <a:chOff x="6881404" y="7799545"/>
                    <a:chExt cx="602315" cy="130630"/>
                  </a:xfrm>
                </p:grpSpPr>
                <p:cxnSp>
                  <p:nvCxnSpPr>
                    <p:cNvPr id="329" name="Straight Connector 328"/>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0" name="Straight Connector 329"/>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1" name="Straight Connector 330"/>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2" name="Straight Connector 331"/>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3" name="Straight Connector 332"/>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4" name="Straight Connector 333"/>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5" name="Straight Connector 334"/>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36" name="Straight Connector 335"/>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327" name="Rectangle 326"/>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8" name="Rectangle 327"/>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grpSp>
            <p:nvGrpSpPr>
              <p:cNvPr id="228" name="Group 227"/>
              <p:cNvGrpSpPr/>
              <p:nvPr/>
            </p:nvGrpSpPr>
            <p:grpSpPr>
              <a:xfrm>
                <a:off x="10636533" y="8817113"/>
                <a:ext cx="780747" cy="416097"/>
                <a:chOff x="9848585" y="8817772"/>
                <a:chExt cx="780747" cy="416097"/>
              </a:xfrm>
            </p:grpSpPr>
            <p:sp>
              <p:nvSpPr>
                <p:cNvPr id="299" name="Freeform 298"/>
                <p:cNvSpPr/>
                <p:nvPr/>
              </p:nvSpPr>
              <p:spPr>
                <a:xfrm>
                  <a:off x="9848585" y="8817772"/>
                  <a:ext cx="679956" cy="416097"/>
                </a:xfrm>
                <a:custGeom>
                  <a:avLst/>
                  <a:gdLst>
                    <a:gd name="connsiteX0" fmla="*/ 240419 w 1518755"/>
                    <a:gd name="connsiteY0" fmla="*/ 0 h 619968"/>
                    <a:gd name="connsiteX1" fmla="*/ 349595 w 1518755"/>
                    <a:gd name="connsiteY1" fmla="*/ 134269 h 619968"/>
                    <a:gd name="connsiteX2" fmla="*/ 358880 w 1518755"/>
                    <a:gd name="connsiteY2" fmla="*/ 173835 h 619968"/>
                    <a:gd name="connsiteX3" fmla="*/ 381150 w 1518755"/>
                    <a:gd name="connsiteY3" fmla="*/ 173835 h 619968"/>
                    <a:gd name="connsiteX4" fmla="*/ 390036 w 1518755"/>
                    <a:gd name="connsiteY4" fmla="*/ 135967 h 619968"/>
                    <a:gd name="connsiteX5" fmla="*/ 499213 w 1518755"/>
                    <a:gd name="connsiteY5" fmla="*/ 1698 h 619968"/>
                    <a:gd name="connsiteX6" fmla="*/ 608389 w 1518755"/>
                    <a:gd name="connsiteY6" fmla="*/ 135967 h 619968"/>
                    <a:gd name="connsiteX7" fmla="*/ 617674 w 1518755"/>
                    <a:gd name="connsiteY7" fmla="*/ 175533 h 619968"/>
                    <a:gd name="connsiteX8" fmla="*/ 643471 w 1518755"/>
                    <a:gd name="connsiteY8" fmla="*/ 175533 h 619968"/>
                    <a:gd name="connsiteX9" fmla="*/ 650997 w 1518755"/>
                    <a:gd name="connsiteY9" fmla="*/ 143458 h 619968"/>
                    <a:gd name="connsiteX10" fmla="*/ 760174 w 1518755"/>
                    <a:gd name="connsiteY10" fmla="*/ 9189 h 619968"/>
                    <a:gd name="connsiteX11" fmla="*/ 869350 w 1518755"/>
                    <a:gd name="connsiteY11" fmla="*/ 143458 h 619968"/>
                    <a:gd name="connsiteX12" fmla="*/ 878635 w 1518755"/>
                    <a:gd name="connsiteY12" fmla="*/ 183024 h 619968"/>
                    <a:gd name="connsiteX13" fmla="*/ 900905 w 1518755"/>
                    <a:gd name="connsiteY13" fmla="*/ 183024 h 619968"/>
                    <a:gd name="connsiteX14" fmla="*/ 909791 w 1518755"/>
                    <a:gd name="connsiteY14" fmla="*/ 145156 h 619968"/>
                    <a:gd name="connsiteX15" fmla="*/ 1018968 w 1518755"/>
                    <a:gd name="connsiteY15" fmla="*/ 10887 h 619968"/>
                    <a:gd name="connsiteX16" fmla="*/ 1128144 w 1518755"/>
                    <a:gd name="connsiteY16" fmla="*/ 145156 h 619968"/>
                    <a:gd name="connsiteX17" fmla="*/ 1136151 w 1518755"/>
                    <a:gd name="connsiteY17" fmla="*/ 179278 h 619968"/>
                    <a:gd name="connsiteX18" fmla="*/ 1159876 w 1518755"/>
                    <a:gd name="connsiteY18" fmla="*/ 179278 h 619968"/>
                    <a:gd name="connsiteX19" fmla="*/ 1169160 w 1518755"/>
                    <a:gd name="connsiteY19" fmla="*/ 139712 h 619968"/>
                    <a:gd name="connsiteX20" fmla="*/ 1278337 w 1518755"/>
                    <a:gd name="connsiteY20" fmla="*/ 5443 h 619968"/>
                    <a:gd name="connsiteX21" fmla="*/ 1387513 w 1518755"/>
                    <a:gd name="connsiteY21" fmla="*/ 139712 h 619968"/>
                    <a:gd name="connsiteX22" fmla="*/ 1396798 w 1518755"/>
                    <a:gd name="connsiteY22" fmla="*/ 179278 h 619968"/>
                    <a:gd name="connsiteX23" fmla="*/ 1518755 w 1518755"/>
                    <a:gd name="connsiteY23" fmla="*/ 179278 h 619968"/>
                    <a:gd name="connsiteX24" fmla="*/ 1518755 w 1518755"/>
                    <a:gd name="connsiteY24" fmla="*/ 440687 h 619968"/>
                    <a:gd name="connsiteX25" fmla="*/ 1396798 w 1518755"/>
                    <a:gd name="connsiteY25" fmla="*/ 440687 h 619968"/>
                    <a:gd name="connsiteX26" fmla="*/ 1387513 w 1518755"/>
                    <a:gd name="connsiteY26" fmla="*/ 480255 h 619968"/>
                    <a:gd name="connsiteX27" fmla="*/ 1278337 w 1518755"/>
                    <a:gd name="connsiteY27" fmla="*/ 614524 h 619968"/>
                    <a:gd name="connsiteX28" fmla="*/ 1169160 w 1518755"/>
                    <a:gd name="connsiteY28" fmla="*/ 480255 h 619968"/>
                    <a:gd name="connsiteX29" fmla="*/ 1161152 w 1518755"/>
                    <a:gd name="connsiteY29" fmla="*/ 446131 h 619968"/>
                    <a:gd name="connsiteX30" fmla="*/ 1137429 w 1518755"/>
                    <a:gd name="connsiteY30" fmla="*/ 446131 h 619968"/>
                    <a:gd name="connsiteX31" fmla="*/ 1128144 w 1518755"/>
                    <a:gd name="connsiteY31" fmla="*/ 485699 h 619968"/>
                    <a:gd name="connsiteX32" fmla="*/ 1018968 w 1518755"/>
                    <a:gd name="connsiteY32" fmla="*/ 619968 h 619968"/>
                    <a:gd name="connsiteX33" fmla="*/ 909791 w 1518755"/>
                    <a:gd name="connsiteY33" fmla="*/ 485699 h 619968"/>
                    <a:gd name="connsiteX34" fmla="*/ 900506 w 1518755"/>
                    <a:gd name="connsiteY34" fmla="*/ 446131 h 619968"/>
                    <a:gd name="connsiteX35" fmla="*/ 878237 w 1518755"/>
                    <a:gd name="connsiteY35" fmla="*/ 446131 h 619968"/>
                    <a:gd name="connsiteX36" fmla="*/ 869350 w 1518755"/>
                    <a:gd name="connsiteY36" fmla="*/ 484001 h 619968"/>
                    <a:gd name="connsiteX37" fmla="*/ 760174 w 1518755"/>
                    <a:gd name="connsiteY37" fmla="*/ 618270 h 619968"/>
                    <a:gd name="connsiteX38" fmla="*/ 650997 w 1518755"/>
                    <a:gd name="connsiteY38" fmla="*/ 484001 h 619968"/>
                    <a:gd name="connsiteX39" fmla="*/ 641712 w 1518755"/>
                    <a:gd name="connsiteY39" fmla="*/ 444433 h 619968"/>
                    <a:gd name="connsiteX40" fmla="*/ 615916 w 1518755"/>
                    <a:gd name="connsiteY40" fmla="*/ 444433 h 619968"/>
                    <a:gd name="connsiteX41" fmla="*/ 608389 w 1518755"/>
                    <a:gd name="connsiteY41" fmla="*/ 476510 h 619968"/>
                    <a:gd name="connsiteX42" fmla="*/ 499213 w 1518755"/>
                    <a:gd name="connsiteY42" fmla="*/ 610779 h 619968"/>
                    <a:gd name="connsiteX43" fmla="*/ 390036 w 1518755"/>
                    <a:gd name="connsiteY43" fmla="*/ 476510 h 619968"/>
                    <a:gd name="connsiteX44" fmla="*/ 380751 w 1518755"/>
                    <a:gd name="connsiteY44" fmla="*/ 436942 h 619968"/>
                    <a:gd name="connsiteX45" fmla="*/ 358482 w 1518755"/>
                    <a:gd name="connsiteY45" fmla="*/ 436942 h 619968"/>
                    <a:gd name="connsiteX46" fmla="*/ 349595 w 1518755"/>
                    <a:gd name="connsiteY46" fmla="*/ 474812 h 619968"/>
                    <a:gd name="connsiteX47" fmla="*/ 240419 w 1518755"/>
                    <a:gd name="connsiteY47" fmla="*/ 609081 h 619968"/>
                    <a:gd name="connsiteX48" fmla="*/ 131242 w 1518755"/>
                    <a:gd name="connsiteY48" fmla="*/ 474812 h 619968"/>
                    <a:gd name="connsiteX49" fmla="*/ 121957 w 1518755"/>
                    <a:gd name="connsiteY49" fmla="*/ 435244 h 619968"/>
                    <a:gd name="connsiteX50" fmla="*/ 0 w 1518755"/>
                    <a:gd name="connsiteY50" fmla="*/ 435244 h 619968"/>
                    <a:gd name="connsiteX51" fmla="*/ 0 w 1518755"/>
                    <a:gd name="connsiteY51" fmla="*/ 173835 h 619968"/>
                    <a:gd name="connsiteX52" fmla="*/ 121958 w 1518755"/>
                    <a:gd name="connsiteY52" fmla="*/ 173835 h 619968"/>
                    <a:gd name="connsiteX53" fmla="*/ 131242 w 1518755"/>
                    <a:gd name="connsiteY53" fmla="*/ 134269 h 619968"/>
                    <a:gd name="connsiteX54" fmla="*/ 240419 w 1518755"/>
                    <a:gd name="connsiteY54" fmla="*/ 0 h 61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18755" h="619968">
                      <a:moveTo>
                        <a:pt x="240419" y="0"/>
                      </a:moveTo>
                      <a:cubicBezTo>
                        <a:pt x="285866" y="0"/>
                        <a:pt x="325934" y="53261"/>
                        <a:pt x="349595" y="134269"/>
                      </a:cubicBezTo>
                      <a:lnTo>
                        <a:pt x="358880" y="173835"/>
                      </a:lnTo>
                      <a:lnTo>
                        <a:pt x="381150" y="173835"/>
                      </a:lnTo>
                      <a:lnTo>
                        <a:pt x="390036" y="135967"/>
                      </a:lnTo>
                      <a:cubicBezTo>
                        <a:pt x="413697" y="54959"/>
                        <a:pt x="453766" y="1698"/>
                        <a:pt x="499213" y="1698"/>
                      </a:cubicBezTo>
                      <a:cubicBezTo>
                        <a:pt x="544660" y="1698"/>
                        <a:pt x="584728" y="54959"/>
                        <a:pt x="608389" y="135967"/>
                      </a:cubicBezTo>
                      <a:lnTo>
                        <a:pt x="617674" y="175533"/>
                      </a:lnTo>
                      <a:lnTo>
                        <a:pt x="643471" y="175533"/>
                      </a:lnTo>
                      <a:lnTo>
                        <a:pt x="650997" y="143458"/>
                      </a:lnTo>
                      <a:cubicBezTo>
                        <a:pt x="674658" y="62450"/>
                        <a:pt x="714727" y="9189"/>
                        <a:pt x="760174" y="9189"/>
                      </a:cubicBezTo>
                      <a:cubicBezTo>
                        <a:pt x="805621" y="9189"/>
                        <a:pt x="845689" y="62450"/>
                        <a:pt x="869350" y="143458"/>
                      </a:cubicBezTo>
                      <a:lnTo>
                        <a:pt x="878635" y="183024"/>
                      </a:lnTo>
                      <a:lnTo>
                        <a:pt x="900905" y="183024"/>
                      </a:lnTo>
                      <a:lnTo>
                        <a:pt x="909791" y="145156"/>
                      </a:lnTo>
                      <a:cubicBezTo>
                        <a:pt x="933452" y="64148"/>
                        <a:pt x="973521" y="10887"/>
                        <a:pt x="1018968" y="10887"/>
                      </a:cubicBezTo>
                      <a:cubicBezTo>
                        <a:pt x="1064415" y="10887"/>
                        <a:pt x="1104483" y="64148"/>
                        <a:pt x="1128144" y="145156"/>
                      </a:cubicBezTo>
                      <a:lnTo>
                        <a:pt x="1136151" y="179278"/>
                      </a:lnTo>
                      <a:lnTo>
                        <a:pt x="1159876" y="179278"/>
                      </a:lnTo>
                      <a:lnTo>
                        <a:pt x="1169160" y="139712"/>
                      </a:lnTo>
                      <a:cubicBezTo>
                        <a:pt x="1192821" y="58704"/>
                        <a:pt x="1232890" y="5443"/>
                        <a:pt x="1278337" y="5443"/>
                      </a:cubicBezTo>
                      <a:cubicBezTo>
                        <a:pt x="1323784" y="5443"/>
                        <a:pt x="1363853" y="58704"/>
                        <a:pt x="1387513" y="139712"/>
                      </a:cubicBezTo>
                      <a:lnTo>
                        <a:pt x="1396798" y="179278"/>
                      </a:lnTo>
                      <a:lnTo>
                        <a:pt x="1518755" y="179278"/>
                      </a:lnTo>
                      <a:lnTo>
                        <a:pt x="1518755" y="440687"/>
                      </a:lnTo>
                      <a:lnTo>
                        <a:pt x="1396798" y="440687"/>
                      </a:lnTo>
                      <a:lnTo>
                        <a:pt x="1387513" y="480255"/>
                      </a:lnTo>
                      <a:cubicBezTo>
                        <a:pt x="1363853" y="561263"/>
                        <a:pt x="1323784" y="614524"/>
                        <a:pt x="1278337" y="614524"/>
                      </a:cubicBezTo>
                      <a:cubicBezTo>
                        <a:pt x="1232890" y="614524"/>
                        <a:pt x="1192821" y="561263"/>
                        <a:pt x="1169160" y="480255"/>
                      </a:cubicBezTo>
                      <a:lnTo>
                        <a:pt x="1161152" y="446131"/>
                      </a:lnTo>
                      <a:lnTo>
                        <a:pt x="1137429" y="446131"/>
                      </a:lnTo>
                      <a:lnTo>
                        <a:pt x="1128144" y="485699"/>
                      </a:lnTo>
                      <a:cubicBezTo>
                        <a:pt x="1104483" y="566707"/>
                        <a:pt x="1064415" y="619968"/>
                        <a:pt x="1018968" y="619968"/>
                      </a:cubicBezTo>
                      <a:cubicBezTo>
                        <a:pt x="973521" y="619968"/>
                        <a:pt x="933452" y="566707"/>
                        <a:pt x="909791" y="485699"/>
                      </a:cubicBezTo>
                      <a:lnTo>
                        <a:pt x="900506" y="446131"/>
                      </a:lnTo>
                      <a:lnTo>
                        <a:pt x="878237" y="446131"/>
                      </a:lnTo>
                      <a:lnTo>
                        <a:pt x="869350" y="484001"/>
                      </a:lnTo>
                      <a:cubicBezTo>
                        <a:pt x="845689" y="565009"/>
                        <a:pt x="805621" y="618270"/>
                        <a:pt x="760174" y="618270"/>
                      </a:cubicBezTo>
                      <a:cubicBezTo>
                        <a:pt x="714727" y="618270"/>
                        <a:pt x="674658" y="565009"/>
                        <a:pt x="650997" y="484001"/>
                      </a:cubicBezTo>
                      <a:lnTo>
                        <a:pt x="641712" y="444433"/>
                      </a:lnTo>
                      <a:lnTo>
                        <a:pt x="615916" y="444433"/>
                      </a:lnTo>
                      <a:lnTo>
                        <a:pt x="608389" y="476510"/>
                      </a:lnTo>
                      <a:cubicBezTo>
                        <a:pt x="584728" y="557518"/>
                        <a:pt x="544660" y="610779"/>
                        <a:pt x="499213" y="610779"/>
                      </a:cubicBezTo>
                      <a:cubicBezTo>
                        <a:pt x="453766" y="610779"/>
                        <a:pt x="413697" y="557518"/>
                        <a:pt x="390036" y="476510"/>
                      </a:cubicBezTo>
                      <a:lnTo>
                        <a:pt x="380751" y="436942"/>
                      </a:lnTo>
                      <a:lnTo>
                        <a:pt x="358482" y="436942"/>
                      </a:lnTo>
                      <a:lnTo>
                        <a:pt x="349595" y="474812"/>
                      </a:lnTo>
                      <a:cubicBezTo>
                        <a:pt x="325934" y="555820"/>
                        <a:pt x="285866" y="609081"/>
                        <a:pt x="240419" y="609081"/>
                      </a:cubicBezTo>
                      <a:cubicBezTo>
                        <a:pt x="194972" y="609081"/>
                        <a:pt x="154903" y="555820"/>
                        <a:pt x="131242" y="474812"/>
                      </a:cubicBezTo>
                      <a:lnTo>
                        <a:pt x="121957" y="435244"/>
                      </a:lnTo>
                      <a:lnTo>
                        <a:pt x="0" y="435244"/>
                      </a:lnTo>
                      <a:lnTo>
                        <a:pt x="0" y="173835"/>
                      </a:lnTo>
                      <a:lnTo>
                        <a:pt x="121958" y="173835"/>
                      </a:lnTo>
                      <a:lnTo>
                        <a:pt x="131242" y="134269"/>
                      </a:lnTo>
                      <a:cubicBezTo>
                        <a:pt x="154903" y="53261"/>
                        <a:pt x="194972" y="0"/>
                        <a:pt x="240419"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00" name="Group 299"/>
                <p:cNvGrpSpPr/>
                <p:nvPr/>
              </p:nvGrpSpPr>
              <p:grpSpPr>
                <a:xfrm>
                  <a:off x="10536306" y="8932952"/>
                  <a:ext cx="93026" cy="185220"/>
                  <a:chOff x="4667250" y="7250906"/>
                  <a:chExt cx="505068" cy="835456"/>
                </a:xfrm>
              </p:grpSpPr>
              <p:sp>
                <p:nvSpPr>
                  <p:cNvPr id="301" name="Rectangle 300"/>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02" name="Group 301"/>
                  <p:cNvGrpSpPr/>
                  <p:nvPr/>
                </p:nvGrpSpPr>
                <p:grpSpPr>
                  <a:xfrm>
                    <a:off x="4752828" y="7250906"/>
                    <a:ext cx="319095" cy="77791"/>
                    <a:chOff x="6881404" y="7406639"/>
                    <a:chExt cx="602315" cy="130630"/>
                  </a:xfrm>
                </p:grpSpPr>
                <p:cxnSp>
                  <p:nvCxnSpPr>
                    <p:cNvPr id="314" name="Straight Connector 313"/>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5" name="Straight Connector 314"/>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6" name="Straight Connector 315"/>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7" name="Straight Connector 316"/>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8" name="Straight Connector 317"/>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9" name="Straight Connector 318"/>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20" name="Straight Connector 319"/>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21" name="Straight Connector 320"/>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303" name="Group 302"/>
                  <p:cNvGrpSpPr/>
                  <p:nvPr/>
                </p:nvGrpSpPr>
                <p:grpSpPr>
                  <a:xfrm>
                    <a:off x="4767645" y="8008571"/>
                    <a:ext cx="319095" cy="77791"/>
                    <a:chOff x="6881404" y="7799545"/>
                    <a:chExt cx="602315" cy="130630"/>
                  </a:xfrm>
                </p:grpSpPr>
                <p:cxnSp>
                  <p:nvCxnSpPr>
                    <p:cNvPr id="306" name="Straight Connector 305"/>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07" name="Straight Connector 306"/>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08" name="Straight Connector 307"/>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09" name="Straight Connector 308"/>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0" name="Straight Connector 309"/>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1" name="Straight Connector 310"/>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2" name="Straight Connector 311"/>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13" name="Straight Connector 312"/>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304" name="Rectangle 303"/>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5" name="Rectangle 304"/>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sp>
            <p:nvSpPr>
              <p:cNvPr id="229" name="Freeform 228"/>
              <p:cNvSpPr/>
              <p:nvPr/>
            </p:nvSpPr>
            <p:spPr>
              <a:xfrm>
                <a:off x="11424481" y="8816454"/>
                <a:ext cx="679956" cy="416097"/>
              </a:xfrm>
              <a:custGeom>
                <a:avLst/>
                <a:gdLst>
                  <a:gd name="connsiteX0" fmla="*/ 240419 w 1518755"/>
                  <a:gd name="connsiteY0" fmla="*/ 0 h 619968"/>
                  <a:gd name="connsiteX1" fmla="*/ 349595 w 1518755"/>
                  <a:gd name="connsiteY1" fmla="*/ 134269 h 619968"/>
                  <a:gd name="connsiteX2" fmla="*/ 358880 w 1518755"/>
                  <a:gd name="connsiteY2" fmla="*/ 173835 h 619968"/>
                  <a:gd name="connsiteX3" fmla="*/ 381150 w 1518755"/>
                  <a:gd name="connsiteY3" fmla="*/ 173835 h 619968"/>
                  <a:gd name="connsiteX4" fmla="*/ 390036 w 1518755"/>
                  <a:gd name="connsiteY4" fmla="*/ 135967 h 619968"/>
                  <a:gd name="connsiteX5" fmla="*/ 499213 w 1518755"/>
                  <a:gd name="connsiteY5" fmla="*/ 1698 h 619968"/>
                  <a:gd name="connsiteX6" fmla="*/ 608389 w 1518755"/>
                  <a:gd name="connsiteY6" fmla="*/ 135967 h 619968"/>
                  <a:gd name="connsiteX7" fmla="*/ 617674 w 1518755"/>
                  <a:gd name="connsiteY7" fmla="*/ 175533 h 619968"/>
                  <a:gd name="connsiteX8" fmla="*/ 643471 w 1518755"/>
                  <a:gd name="connsiteY8" fmla="*/ 175533 h 619968"/>
                  <a:gd name="connsiteX9" fmla="*/ 650997 w 1518755"/>
                  <a:gd name="connsiteY9" fmla="*/ 143458 h 619968"/>
                  <a:gd name="connsiteX10" fmla="*/ 760174 w 1518755"/>
                  <a:gd name="connsiteY10" fmla="*/ 9189 h 619968"/>
                  <a:gd name="connsiteX11" fmla="*/ 869350 w 1518755"/>
                  <a:gd name="connsiteY11" fmla="*/ 143458 h 619968"/>
                  <a:gd name="connsiteX12" fmla="*/ 878635 w 1518755"/>
                  <a:gd name="connsiteY12" fmla="*/ 183024 h 619968"/>
                  <a:gd name="connsiteX13" fmla="*/ 900905 w 1518755"/>
                  <a:gd name="connsiteY13" fmla="*/ 183024 h 619968"/>
                  <a:gd name="connsiteX14" fmla="*/ 909791 w 1518755"/>
                  <a:gd name="connsiteY14" fmla="*/ 145156 h 619968"/>
                  <a:gd name="connsiteX15" fmla="*/ 1018968 w 1518755"/>
                  <a:gd name="connsiteY15" fmla="*/ 10887 h 619968"/>
                  <a:gd name="connsiteX16" fmla="*/ 1128144 w 1518755"/>
                  <a:gd name="connsiteY16" fmla="*/ 145156 h 619968"/>
                  <a:gd name="connsiteX17" fmla="*/ 1136151 w 1518755"/>
                  <a:gd name="connsiteY17" fmla="*/ 179278 h 619968"/>
                  <a:gd name="connsiteX18" fmla="*/ 1159876 w 1518755"/>
                  <a:gd name="connsiteY18" fmla="*/ 179278 h 619968"/>
                  <a:gd name="connsiteX19" fmla="*/ 1169160 w 1518755"/>
                  <a:gd name="connsiteY19" fmla="*/ 139712 h 619968"/>
                  <a:gd name="connsiteX20" fmla="*/ 1278337 w 1518755"/>
                  <a:gd name="connsiteY20" fmla="*/ 5443 h 619968"/>
                  <a:gd name="connsiteX21" fmla="*/ 1387513 w 1518755"/>
                  <a:gd name="connsiteY21" fmla="*/ 139712 h 619968"/>
                  <a:gd name="connsiteX22" fmla="*/ 1396798 w 1518755"/>
                  <a:gd name="connsiteY22" fmla="*/ 179278 h 619968"/>
                  <a:gd name="connsiteX23" fmla="*/ 1518755 w 1518755"/>
                  <a:gd name="connsiteY23" fmla="*/ 179278 h 619968"/>
                  <a:gd name="connsiteX24" fmla="*/ 1518755 w 1518755"/>
                  <a:gd name="connsiteY24" fmla="*/ 440687 h 619968"/>
                  <a:gd name="connsiteX25" fmla="*/ 1396798 w 1518755"/>
                  <a:gd name="connsiteY25" fmla="*/ 440687 h 619968"/>
                  <a:gd name="connsiteX26" fmla="*/ 1387513 w 1518755"/>
                  <a:gd name="connsiteY26" fmla="*/ 480255 h 619968"/>
                  <a:gd name="connsiteX27" fmla="*/ 1278337 w 1518755"/>
                  <a:gd name="connsiteY27" fmla="*/ 614524 h 619968"/>
                  <a:gd name="connsiteX28" fmla="*/ 1169160 w 1518755"/>
                  <a:gd name="connsiteY28" fmla="*/ 480255 h 619968"/>
                  <a:gd name="connsiteX29" fmla="*/ 1161152 w 1518755"/>
                  <a:gd name="connsiteY29" fmla="*/ 446131 h 619968"/>
                  <a:gd name="connsiteX30" fmla="*/ 1137429 w 1518755"/>
                  <a:gd name="connsiteY30" fmla="*/ 446131 h 619968"/>
                  <a:gd name="connsiteX31" fmla="*/ 1128144 w 1518755"/>
                  <a:gd name="connsiteY31" fmla="*/ 485699 h 619968"/>
                  <a:gd name="connsiteX32" fmla="*/ 1018968 w 1518755"/>
                  <a:gd name="connsiteY32" fmla="*/ 619968 h 619968"/>
                  <a:gd name="connsiteX33" fmla="*/ 909791 w 1518755"/>
                  <a:gd name="connsiteY33" fmla="*/ 485699 h 619968"/>
                  <a:gd name="connsiteX34" fmla="*/ 900506 w 1518755"/>
                  <a:gd name="connsiteY34" fmla="*/ 446131 h 619968"/>
                  <a:gd name="connsiteX35" fmla="*/ 878237 w 1518755"/>
                  <a:gd name="connsiteY35" fmla="*/ 446131 h 619968"/>
                  <a:gd name="connsiteX36" fmla="*/ 869350 w 1518755"/>
                  <a:gd name="connsiteY36" fmla="*/ 484001 h 619968"/>
                  <a:gd name="connsiteX37" fmla="*/ 760174 w 1518755"/>
                  <a:gd name="connsiteY37" fmla="*/ 618270 h 619968"/>
                  <a:gd name="connsiteX38" fmla="*/ 650997 w 1518755"/>
                  <a:gd name="connsiteY38" fmla="*/ 484001 h 619968"/>
                  <a:gd name="connsiteX39" fmla="*/ 641712 w 1518755"/>
                  <a:gd name="connsiteY39" fmla="*/ 444433 h 619968"/>
                  <a:gd name="connsiteX40" fmla="*/ 615916 w 1518755"/>
                  <a:gd name="connsiteY40" fmla="*/ 444433 h 619968"/>
                  <a:gd name="connsiteX41" fmla="*/ 608389 w 1518755"/>
                  <a:gd name="connsiteY41" fmla="*/ 476510 h 619968"/>
                  <a:gd name="connsiteX42" fmla="*/ 499213 w 1518755"/>
                  <a:gd name="connsiteY42" fmla="*/ 610779 h 619968"/>
                  <a:gd name="connsiteX43" fmla="*/ 390036 w 1518755"/>
                  <a:gd name="connsiteY43" fmla="*/ 476510 h 619968"/>
                  <a:gd name="connsiteX44" fmla="*/ 380751 w 1518755"/>
                  <a:gd name="connsiteY44" fmla="*/ 436942 h 619968"/>
                  <a:gd name="connsiteX45" fmla="*/ 358482 w 1518755"/>
                  <a:gd name="connsiteY45" fmla="*/ 436942 h 619968"/>
                  <a:gd name="connsiteX46" fmla="*/ 349595 w 1518755"/>
                  <a:gd name="connsiteY46" fmla="*/ 474812 h 619968"/>
                  <a:gd name="connsiteX47" fmla="*/ 240419 w 1518755"/>
                  <a:gd name="connsiteY47" fmla="*/ 609081 h 619968"/>
                  <a:gd name="connsiteX48" fmla="*/ 131242 w 1518755"/>
                  <a:gd name="connsiteY48" fmla="*/ 474812 h 619968"/>
                  <a:gd name="connsiteX49" fmla="*/ 121957 w 1518755"/>
                  <a:gd name="connsiteY49" fmla="*/ 435244 h 619968"/>
                  <a:gd name="connsiteX50" fmla="*/ 0 w 1518755"/>
                  <a:gd name="connsiteY50" fmla="*/ 435244 h 619968"/>
                  <a:gd name="connsiteX51" fmla="*/ 0 w 1518755"/>
                  <a:gd name="connsiteY51" fmla="*/ 173835 h 619968"/>
                  <a:gd name="connsiteX52" fmla="*/ 121958 w 1518755"/>
                  <a:gd name="connsiteY52" fmla="*/ 173835 h 619968"/>
                  <a:gd name="connsiteX53" fmla="*/ 131242 w 1518755"/>
                  <a:gd name="connsiteY53" fmla="*/ 134269 h 619968"/>
                  <a:gd name="connsiteX54" fmla="*/ 240419 w 1518755"/>
                  <a:gd name="connsiteY54" fmla="*/ 0 h 61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18755" h="619968">
                    <a:moveTo>
                      <a:pt x="240419" y="0"/>
                    </a:moveTo>
                    <a:cubicBezTo>
                      <a:pt x="285866" y="0"/>
                      <a:pt x="325934" y="53261"/>
                      <a:pt x="349595" y="134269"/>
                    </a:cubicBezTo>
                    <a:lnTo>
                      <a:pt x="358880" y="173835"/>
                    </a:lnTo>
                    <a:lnTo>
                      <a:pt x="381150" y="173835"/>
                    </a:lnTo>
                    <a:lnTo>
                      <a:pt x="390036" y="135967"/>
                    </a:lnTo>
                    <a:cubicBezTo>
                      <a:pt x="413697" y="54959"/>
                      <a:pt x="453766" y="1698"/>
                      <a:pt x="499213" y="1698"/>
                    </a:cubicBezTo>
                    <a:cubicBezTo>
                      <a:pt x="544660" y="1698"/>
                      <a:pt x="584728" y="54959"/>
                      <a:pt x="608389" y="135967"/>
                    </a:cubicBezTo>
                    <a:lnTo>
                      <a:pt x="617674" y="175533"/>
                    </a:lnTo>
                    <a:lnTo>
                      <a:pt x="643471" y="175533"/>
                    </a:lnTo>
                    <a:lnTo>
                      <a:pt x="650997" y="143458"/>
                    </a:lnTo>
                    <a:cubicBezTo>
                      <a:pt x="674658" y="62450"/>
                      <a:pt x="714727" y="9189"/>
                      <a:pt x="760174" y="9189"/>
                    </a:cubicBezTo>
                    <a:cubicBezTo>
                      <a:pt x="805621" y="9189"/>
                      <a:pt x="845689" y="62450"/>
                      <a:pt x="869350" y="143458"/>
                    </a:cubicBezTo>
                    <a:lnTo>
                      <a:pt x="878635" y="183024"/>
                    </a:lnTo>
                    <a:lnTo>
                      <a:pt x="900905" y="183024"/>
                    </a:lnTo>
                    <a:lnTo>
                      <a:pt x="909791" y="145156"/>
                    </a:lnTo>
                    <a:cubicBezTo>
                      <a:pt x="933452" y="64148"/>
                      <a:pt x="973521" y="10887"/>
                      <a:pt x="1018968" y="10887"/>
                    </a:cubicBezTo>
                    <a:cubicBezTo>
                      <a:pt x="1064415" y="10887"/>
                      <a:pt x="1104483" y="64148"/>
                      <a:pt x="1128144" y="145156"/>
                    </a:cubicBezTo>
                    <a:lnTo>
                      <a:pt x="1136151" y="179278"/>
                    </a:lnTo>
                    <a:lnTo>
                      <a:pt x="1159876" y="179278"/>
                    </a:lnTo>
                    <a:lnTo>
                      <a:pt x="1169160" y="139712"/>
                    </a:lnTo>
                    <a:cubicBezTo>
                      <a:pt x="1192821" y="58704"/>
                      <a:pt x="1232890" y="5443"/>
                      <a:pt x="1278337" y="5443"/>
                    </a:cubicBezTo>
                    <a:cubicBezTo>
                      <a:pt x="1323784" y="5443"/>
                      <a:pt x="1363853" y="58704"/>
                      <a:pt x="1387513" y="139712"/>
                    </a:cubicBezTo>
                    <a:lnTo>
                      <a:pt x="1396798" y="179278"/>
                    </a:lnTo>
                    <a:lnTo>
                      <a:pt x="1518755" y="179278"/>
                    </a:lnTo>
                    <a:lnTo>
                      <a:pt x="1518755" y="440687"/>
                    </a:lnTo>
                    <a:lnTo>
                      <a:pt x="1396798" y="440687"/>
                    </a:lnTo>
                    <a:lnTo>
                      <a:pt x="1387513" y="480255"/>
                    </a:lnTo>
                    <a:cubicBezTo>
                      <a:pt x="1363853" y="561263"/>
                      <a:pt x="1323784" y="614524"/>
                      <a:pt x="1278337" y="614524"/>
                    </a:cubicBezTo>
                    <a:cubicBezTo>
                      <a:pt x="1232890" y="614524"/>
                      <a:pt x="1192821" y="561263"/>
                      <a:pt x="1169160" y="480255"/>
                    </a:cubicBezTo>
                    <a:lnTo>
                      <a:pt x="1161152" y="446131"/>
                    </a:lnTo>
                    <a:lnTo>
                      <a:pt x="1137429" y="446131"/>
                    </a:lnTo>
                    <a:lnTo>
                      <a:pt x="1128144" y="485699"/>
                    </a:lnTo>
                    <a:cubicBezTo>
                      <a:pt x="1104483" y="566707"/>
                      <a:pt x="1064415" y="619968"/>
                      <a:pt x="1018968" y="619968"/>
                    </a:cubicBezTo>
                    <a:cubicBezTo>
                      <a:pt x="973521" y="619968"/>
                      <a:pt x="933452" y="566707"/>
                      <a:pt x="909791" y="485699"/>
                    </a:cubicBezTo>
                    <a:lnTo>
                      <a:pt x="900506" y="446131"/>
                    </a:lnTo>
                    <a:lnTo>
                      <a:pt x="878237" y="446131"/>
                    </a:lnTo>
                    <a:lnTo>
                      <a:pt x="869350" y="484001"/>
                    </a:lnTo>
                    <a:cubicBezTo>
                      <a:pt x="845689" y="565009"/>
                      <a:pt x="805621" y="618270"/>
                      <a:pt x="760174" y="618270"/>
                    </a:cubicBezTo>
                    <a:cubicBezTo>
                      <a:pt x="714727" y="618270"/>
                      <a:pt x="674658" y="565009"/>
                      <a:pt x="650997" y="484001"/>
                    </a:cubicBezTo>
                    <a:lnTo>
                      <a:pt x="641712" y="444433"/>
                    </a:lnTo>
                    <a:lnTo>
                      <a:pt x="615916" y="444433"/>
                    </a:lnTo>
                    <a:lnTo>
                      <a:pt x="608389" y="476510"/>
                    </a:lnTo>
                    <a:cubicBezTo>
                      <a:pt x="584728" y="557518"/>
                      <a:pt x="544660" y="610779"/>
                      <a:pt x="499213" y="610779"/>
                    </a:cubicBezTo>
                    <a:cubicBezTo>
                      <a:pt x="453766" y="610779"/>
                      <a:pt x="413697" y="557518"/>
                      <a:pt x="390036" y="476510"/>
                    </a:cubicBezTo>
                    <a:lnTo>
                      <a:pt x="380751" y="436942"/>
                    </a:lnTo>
                    <a:lnTo>
                      <a:pt x="358482" y="436942"/>
                    </a:lnTo>
                    <a:lnTo>
                      <a:pt x="349595" y="474812"/>
                    </a:lnTo>
                    <a:cubicBezTo>
                      <a:pt x="325934" y="555820"/>
                      <a:pt x="285866" y="609081"/>
                      <a:pt x="240419" y="609081"/>
                    </a:cubicBezTo>
                    <a:cubicBezTo>
                      <a:pt x="194972" y="609081"/>
                      <a:pt x="154903" y="555820"/>
                      <a:pt x="131242" y="474812"/>
                    </a:cubicBezTo>
                    <a:lnTo>
                      <a:pt x="121957" y="435244"/>
                    </a:lnTo>
                    <a:lnTo>
                      <a:pt x="0" y="435244"/>
                    </a:lnTo>
                    <a:lnTo>
                      <a:pt x="0" y="173835"/>
                    </a:lnTo>
                    <a:lnTo>
                      <a:pt x="121958" y="173835"/>
                    </a:lnTo>
                    <a:lnTo>
                      <a:pt x="131242" y="134269"/>
                    </a:lnTo>
                    <a:cubicBezTo>
                      <a:pt x="154903" y="53261"/>
                      <a:pt x="194972" y="0"/>
                      <a:pt x="240419"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230" name="Group 229"/>
              <p:cNvGrpSpPr/>
              <p:nvPr/>
            </p:nvGrpSpPr>
            <p:grpSpPr>
              <a:xfrm>
                <a:off x="12112202" y="8931634"/>
                <a:ext cx="93026" cy="185220"/>
                <a:chOff x="4667250" y="7250906"/>
                <a:chExt cx="505068" cy="835456"/>
              </a:xfrm>
            </p:grpSpPr>
            <p:sp>
              <p:nvSpPr>
                <p:cNvPr id="278" name="Rectangle 277"/>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279" name="Group 278"/>
                <p:cNvGrpSpPr/>
                <p:nvPr/>
              </p:nvGrpSpPr>
              <p:grpSpPr>
                <a:xfrm>
                  <a:off x="4752828" y="7250906"/>
                  <a:ext cx="319095" cy="77791"/>
                  <a:chOff x="6881404" y="7406639"/>
                  <a:chExt cx="602315" cy="130630"/>
                </a:xfrm>
              </p:grpSpPr>
              <p:cxnSp>
                <p:nvCxnSpPr>
                  <p:cNvPr id="291" name="Straight Connector 290"/>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2" name="Straight Connector 291"/>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3" name="Straight Connector 292"/>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4" name="Straight Connector 293"/>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5" name="Straight Connector 294"/>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6" name="Straight Connector 295"/>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7" name="Straight Connector 296"/>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8" name="Straight Connector 297"/>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280" name="Group 279"/>
                <p:cNvGrpSpPr/>
                <p:nvPr/>
              </p:nvGrpSpPr>
              <p:grpSpPr>
                <a:xfrm>
                  <a:off x="4767645" y="8008571"/>
                  <a:ext cx="319095" cy="77791"/>
                  <a:chOff x="6881404" y="7799545"/>
                  <a:chExt cx="602315" cy="130630"/>
                </a:xfrm>
              </p:grpSpPr>
              <p:cxnSp>
                <p:nvCxnSpPr>
                  <p:cNvPr id="283" name="Straight Connector 282"/>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84" name="Straight Connector 283"/>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85" name="Straight Connector 284"/>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86" name="Straight Connector 285"/>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87" name="Straight Connector 286"/>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88" name="Straight Connector 287"/>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89" name="Straight Connector 288"/>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0" name="Straight Connector 289"/>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281" name="Rectangle 280"/>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82" name="Rectangle 281"/>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231" name="Group 230"/>
              <p:cNvGrpSpPr/>
              <p:nvPr/>
            </p:nvGrpSpPr>
            <p:grpSpPr>
              <a:xfrm>
                <a:off x="9060073" y="8812231"/>
                <a:ext cx="780747" cy="416097"/>
                <a:chOff x="9848585" y="8817772"/>
                <a:chExt cx="780747" cy="416097"/>
              </a:xfrm>
            </p:grpSpPr>
            <p:sp>
              <p:nvSpPr>
                <p:cNvPr id="255" name="Freeform 254"/>
                <p:cNvSpPr/>
                <p:nvPr/>
              </p:nvSpPr>
              <p:spPr>
                <a:xfrm>
                  <a:off x="9848585" y="8817772"/>
                  <a:ext cx="679956" cy="416097"/>
                </a:xfrm>
                <a:custGeom>
                  <a:avLst/>
                  <a:gdLst>
                    <a:gd name="connsiteX0" fmla="*/ 240419 w 1518755"/>
                    <a:gd name="connsiteY0" fmla="*/ 0 h 619968"/>
                    <a:gd name="connsiteX1" fmla="*/ 349595 w 1518755"/>
                    <a:gd name="connsiteY1" fmla="*/ 134269 h 619968"/>
                    <a:gd name="connsiteX2" fmla="*/ 358880 w 1518755"/>
                    <a:gd name="connsiteY2" fmla="*/ 173835 h 619968"/>
                    <a:gd name="connsiteX3" fmla="*/ 381150 w 1518755"/>
                    <a:gd name="connsiteY3" fmla="*/ 173835 h 619968"/>
                    <a:gd name="connsiteX4" fmla="*/ 390036 w 1518755"/>
                    <a:gd name="connsiteY4" fmla="*/ 135967 h 619968"/>
                    <a:gd name="connsiteX5" fmla="*/ 499213 w 1518755"/>
                    <a:gd name="connsiteY5" fmla="*/ 1698 h 619968"/>
                    <a:gd name="connsiteX6" fmla="*/ 608389 w 1518755"/>
                    <a:gd name="connsiteY6" fmla="*/ 135967 h 619968"/>
                    <a:gd name="connsiteX7" fmla="*/ 617674 w 1518755"/>
                    <a:gd name="connsiteY7" fmla="*/ 175533 h 619968"/>
                    <a:gd name="connsiteX8" fmla="*/ 643471 w 1518755"/>
                    <a:gd name="connsiteY8" fmla="*/ 175533 h 619968"/>
                    <a:gd name="connsiteX9" fmla="*/ 650997 w 1518755"/>
                    <a:gd name="connsiteY9" fmla="*/ 143458 h 619968"/>
                    <a:gd name="connsiteX10" fmla="*/ 760174 w 1518755"/>
                    <a:gd name="connsiteY10" fmla="*/ 9189 h 619968"/>
                    <a:gd name="connsiteX11" fmla="*/ 869350 w 1518755"/>
                    <a:gd name="connsiteY11" fmla="*/ 143458 h 619968"/>
                    <a:gd name="connsiteX12" fmla="*/ 878635 w 1518755"/>
                    <a:gd name="connsiteY12" fmla="*/ 183024 h 619968"/>
                    <a:gd name="connsiteX13" fmla="*/ 900905 w 1518755"/>
                    <a:gd name="connsiteY13" fmla="*/ 183024 h 619968"/>
                    <a:gd name="connsiteX14" fmla="*/ 909791 w 1518755"/>
                    <a:gd name="connsiteY14" fmla="*/ 145156 h 619968"/>
                    <a:gd name="connsiteX15" fmla="*/ 1018968 w 1518755"/>
                    <a:gd name="connsiteY15" fmla="*/ 10887 h 619968"/>
                    <a:gd name="connsiteX16" fmla="*/ 1128144 w 1518755"/>
                    <a:gd name="connsiteY16" fmla="*/ 145156 h 619968"/>
                    <a:gd name="connsiteX17" fmla="*/ 1136151 w 1518755"/>
                    <a:gd name="connsiteY17" fmla="*/ 179278 h 619968"/>
                    <a:gd name="connsiteX18" fmla="*/ 1159876 w 1518755"/>
                    <a:gd name="connsiteY18" fmla="*/ 179278 h 619968"/>
                    <a:gd name="connsiteX19" fmla="*/ 1169160 w 1518755"/>
                    <a:gd name="connsiteY19" fmla="*/ 139712 h 619968"/>
                    <a:gd name="connsiteX20" fmla="*/ 1278337 w 1518755"/>
                    <a:gd name="connsiteY20" fmla="*/ 5443 h 619968"/>
                    <a:gd name="connsiteX21" fmla="*/ 1387513 w 1518755"/>
                    <a:gd name="connsiteY21" fmla="*/ 139712 h 619968"/>
                    <a:gd name="connsiteX22" fmla="*/ 1396798 w 1518755"/>
                    <a:gd name="connsiteY22" fmla="*/ 179278 h 619968"/>
                    <a:gd name="connsiteX23" fmla="*/ 1518755 w 1518755"/>
                    <a:gd name="connsiteY23" fmla="*/ 179278 h 619968"/>
                    <a:gd name="connsiteX24" fmla="*/ 1518755 w 1518755"/>
                    <a:gd name="connsiteY24" fmla="*/ 440687 h 619968"/>
                    <a:gd name="connsiteX25" fmla="*/ 1396798 w 1518755"/>
                    <a:gd name="connsiteY25" fmla="*/ 440687 h 619968"/>
                    <a:gd name="connsiteX26" fmla="*/ 1387513 w 1518755"/>
                    <a:gd name="connsiteY26" fmla="*/ 480255 h 619968"/>
                    <a:gd name="connsiteX27" fmla="*/ 1278337 w 1518755"/>
                    <a:gd name="connsiteY27" fmla="*/ 614524 h 619968"/>
                    <a:gd name="connsiteX28" fmla="*/ 1169160 w 1518755"/>
                    <a:gd name="connsiteY28" fmla="*/ 480255 h 619968"/>
                    <a:gd name="connsiteX29" fmla="*/ 1161152 w 1518755"/>
                    <a:gd name="connsiteY29" fmla="*/ 446131 h 619968"/>
                    <a:gd name="connsiteX30" fmla="*/ 1137429 w 1518755"/>
                    <a:gd name="connsiteY30" fmla="*/ 446131 h 619968"/>
                    <a:gd name="connsiteX31" fmla="*/ 1128144 w 1518755"/>
                    <a:gd name="connsiteY31" fmla="*/ 485699 h 619968"/>
                    <a:gd name="connsiteX32" fmla="*/ 1018968 w 1518755"/>
                    <a:gd name="connsiteY32" fmla="*/ 619968 h 619968"/>
                    <a:gd name="connsiteX33" fmla="*/ 909791 w 1518755"/>
                    <a:gd name="connsiteY33" fmla="*/ 485699 h 619968"/>
                    <a:gd name="connsiteX34" fmla="*/ 900506 w 1518755"/>
                    <a:gd name="connsiteY34" fmla="*/ 446131 h 619968"/>
                    <a:gd name="connsiteX35" fmla="*/ 878237 w 1518755"/>
                    <a:gd name="connsiteY35" fmla="*/ 446131 h 619968"/>
                    <a:gd name="connsiteX36" fmla="*/ 869350 w 1518755"/>
                    <a:gd name="connsiteY36" fmla="*/ 484001 h 619968"/>
                    <a:gd name="connsiteX37" fmla="*/ 760174 w 1518755"/>
                    <a:gd name="connsiteY37" fmla="*/ 618270 h 619968"/>
                    <a:gd name="connsiteX38" fmla="*/ 650997 w 1518755"/>
                    <a:gd name="connsiteY38" fmla="*/ 484001 h 619968"/>
                    <a:gd name="connsiteX39" fmla="*/ 641712 w 1518755"/>
                    <a:gd name="connsiteY39" fmla="*/ 444433 h 619968"/>
                    <a:gd name="connsiteX40" fmla="*/ 615916 w 1518755"/>
                    <a:gd name="connsiteY40" fmla="*/ 444433 h 619968"/>
                    <a:gd name="connsiteX41" fmla="*/ 608389 w 1518755"/>
                    <a:gd name="connsiteY41" fmla="*/ 476510 h 619968"/>
                    <a:gd name="connsiteX42" fmla="*/ 499213 w 1518755"/>
                    <a:gd name="connsiteY42" fmla="*/ 610779 h 619968"/>
                    <a:gd name="connsiteX43" fmla="*/ 390036 w 1518755"/>
                    <a:gd name="connsiteY43" fmla="*/ 476510 h 619968"/>
                    <a:gd name="connsiteX44" fmla="*/ 380751 w 1518755"/>
                    <a:gd name="connsiteY44" fmla="*/ 436942 h 619968"/>
                    <a:gd name="connsiteX45" fmla="*/ 358482 w 1518755"/>
                    <a:gd name="connsiteY45" fmla="*/ 436942 h 619968"/>
                    <a:gd name="connsiteX46" fmla="*/ 349595 w 1518755"/>
                    <a:gd name="connsiteY46" fmla="*/ 474812 h 619968"/>
                    <a:gd name="connsiteX47" fmla="*/ 240419 w 1518755"/>
                    <a:gd name="connsiteY47" fmla="*/ 609081 h 619968"/>
                    <a:gd name="connsiteX48" fmla="*/ 131242 w 1518755"/>
                    <a:gd name="connsiteY48" fmla="*/ 474812 h 619968"/>
                    <a:gd name="connsiteX49" fmla="*/ 121957 w 1518755"/>
                    <a:gd name="connsiteY49" fmla="*/ 435244 h 619968"/>
                    <a:gd name="connsiteX50" fmla="*/ 0 w 1518755"/>
                    <a:gd name="connsiteY50" fmla="*/ 435244 h 619968"/>
                    <a:gd name="connsiteX51" fmla="*/ 0 w 1518755"/>
                    <a:gd name="connsiteY51" fmla="*/ 173835 h 619968"/>
                    <a:gd name="connsiteX52" fmla="*/ 121958 w 1518755"/>
                    <a:gd name="connsiteY52" fmla="*/ 173835 h 619968"/>
                    <a:gd name="connsiteX53" fmla="*/ 131242 w 1518755"/>
                    <a:gd name="connsiteY53" fmla="*/ 134269 h 619968"/>
                    <a:gd name="connsiteX54" fmla="*/ 240419 w 1518755"/>
                    <a:gd name="connsiteY54" fmla="*/ 0 h 61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18755" h="619968">
                      <a:moveTo>
                        <a:pt x="240419" y="0"/>
                      </a:moveTo>
                      <a:cubicBezTo>
                        <a:pt x="285866" y="0"/>
                        <a:pt x="325934" y="53261"/>
                        <a:pt x="349595" y="134269"/>
                      </a:cubicBezTo>
                      <a:lnTo>
                        <a:pt x="358880" y="173835"/>
                      </a:lnTo>
                      <a:lnTo>
                        <a:pt x="381150" y="173835"/>
                      </a:lnTo>
                      <a:lnTo>
                        <a:pt x="390036" y="135967"/>
                      </a:lnTo>
                      <a:cubicBezTo>
                        <a:pt x="413697" y="54959"/>
                        <a:pt x="453766" y="1698"/>
                        <a:pt x="499213" y="1698"/>
                      </a:cubicBezTo>
                      <a:cubicBezTo>
                        <a:pt x="544660" y="1698"/>
                        <a:pt x="584728" y="54959"/>
                        <a:pt x="608389" y="135967"/>
                      </a:cubicBezTo>
                      <a:lnTo>
                        <a:pt x="617674" y="175533"/>
                      </a:lnTo>
                      <a:lnTo>
                        <a:pt x="643471" y="175533"/>
                      </a:lnTo>
                      <a:lnTo>
                        <a:pt x="650997" y="143458"/>
                      </a:lnTo>
                      <a:cubicBezTo>
                        <a:pt x="674658" y="62450"/>
                        <a:pt x="714727" y="9189"/>
                        <a:pt x="760174" y="9189"/>
                      </a:cubicBezTo>
                      <a:cubicBezTo>
                        <a:pt x="805621" y="9189"/>
                        <a:pt x="845689" y="62450"/>
                        <a:pt x="869350" y="143458"/>
                      </a:cubicBezTo>
                      <a:lnTo>
                        <a:pt x="878635" y="183024"/>
                      </a:lnTo>
                      <a:lnTo>
                        <a:pt x="900905" y="183024"/>
                      </a:lnTo>
                      <a:lnTo>
                        <a:pt x="909791" y="145156"/>
                      </a:lnTo>
                      <a:cubicBezTo>
                        <a:pt x="933452" y="64148"/>
                        <a:pt x="973521" y="10887"/>
                        <a:pt x="1018968" y="10887"/>
                      </a:cubicBezTo>
                      <a:cubicBezTo>
                        <a:pt x="1064415" y="10887"/>
                        <a:pt x="1104483" y="64148"/>
                        <a:pt x="1128144" y="145156"/>
                      </a:cubicBezTo>
                      <a:lnTo>
                        <a:pt x="1136151" y="179278"/>
                      </a:lnTo>
                      <a:lnTo>
                        <a:pt x="1159876" y="179278"/>
                      </a:lnTo>
                      <a:lnTo>
                        <a:pt x="1169160" y="139712"/>
                      </a:lnTo>
                      <a:cubicBezTo>
                        <a:pt x="1192821" y="58704"/>
                        <a:pt x="1232890" y="5443"/>
                        <a:pt x="1278337" y="5443"/>
                      </a:cubicBezTo>
                      <a:cubicBezTo>
                        <a:pt x="1323784" y="5443"/>
                        <a:pt x="1363853" y="58704"/>
                        <a:pt x="1387513" y="139712"/>
                      </a:cubicBezTo>
                      <a:lnTo>
                        <a:pt x="1396798" y="179278"/>
                      </a:lnTo>
                      <a:lnTo>
                        <a:pt x="1518755" y="179278"/>
                      </a:lnTo>
                      <a:lnTo>
                        <a:pt x="1518755" y="440687"/>
                      </a:lnTo>
                      <a:lnTo>
                        <a:pt x="1396798" y="440687"/>
                      </a:lnTo>
                      <a:lnTo>
                        <a:pt x="1387513" y="480255"/>
                      </a:lnTo>
                      <a:cubicBezTo>
                        <a:pt x="1363853" y="561263"/>
                        <a:pt x="1323784" y="614524"/>
                        <a:pt x="1278337" y="614524"/>
                      </a:cubicBezTo>
                      <a:cubicBezTo>
                        <a:pt x="1232890" y="614524"/>
                        <a:pt x="1192821" y="561263"/>
                        <a:pt x="1169160" y="480255"/>
                      </a:cubicBezTo>
                      <a:lnTo>
                        <a:pt x="1161152" y="446131"/>
                      </a:lnTo>
                      <a:lnTo>
                        <a:pt x="1137429" y="446131"/>
                      </a:lnTo>
                      <a:lnTo>
                        <a:pt x="1128144" y="485699"/>
                      </a:lnTo>
                      <a:cubicBezTo>
                        <a:pt x="1104483" y="566707"/>
                        <a:pt x="1064415" y="619968"/>
                        <a:pt x="1018968" y="619968"/>
                      </a:cubicBezTo>
                      <a:cubicBezTo>
                        <a:pt x="973521" y="619968"/>
                        <a:pt x="933452" y="566707"/>
                        <a:pt x="909791" y="485699"/>
                      </a:cubicBezTo>
                      <a:lnTo>
                        <a:pt x="900506" y="446131"/>
                      </a:lnTo>
                      <a:lnTo>
                        <a:pt x="878237" y="446131"/>
                      </a:lnTo>
                      <a:lnTo>
                        <a:pt x="869350" y="484001"/>
                      </a:lnTo>
                      <a:cubicBezTo>
                        <a:pt x="845689" y="565009"/>
                        <a:pt x="805621" y="618270"/>
                        <a:pt x="760174" y="618270"/>
                      </a:cubicBezTo>
                      <a:cubicBezTo>
                        <a:pt x="714727" y="618270"/>
                        <a:pt x="674658" y="565009"/>
                        <a:pt x="650997" y="484001"/>
                      </a:cubicBezTo>
                      <a:lnTo>
                        <a:pt x="641712" y="444433"/>
                      </a:lnTo>
                      <a:lnTo>
                        <a:pt x="615916" y="444433"/>
                      </a:lnTo>
                      <a:lnTo>
                        <a:pt x="608389" y="476510"/>
                      </a:lnTo>
                      <a:cubicBezTo>
                        <a:pt x="584728" y="557518"/>
                        <a:pt x="544660" y="610779"/>
                        <a:pt x="499213" y="610779"/>
                      </a:cubicBezTo>
                      <a:cubicBezTo>
                        <a:pt x="453766" y="610779"/>
                        <a:pt x="413697" y="557518"/>
                        <a:pt x="390036" y="476510"/>
                      </a:cubicBezTo>
                      <a:lnTo>
                        <a:pt x="380751" y="436942"/>
                      </a:lnTo>
                      <a:lnTo>
                        <a:pt x="358482" y="436942"/>
                      </a:lnTo>
                      <a:lnTo>
                        <a:pt x="349595" y="474812"/>
                      </a:lnTo>
                      <a:cubicBezTo>
                        <a:pt x="325934" y="555820"/>
                        <a:pt x="285866" y="609081"/>
                        <a:pt x="240419" y="609081"/>
                      </a:cubicBezTo>
                      <a:cubicBezTo>
                        <a:pt x="194972" y="609081"/>
                        <a:pt x="154903" y="555820"/>
                        <a:pt x="131242" y="474812"/>
                      </a:cubicBezTo>
                      <a:lnTo>
                        <a:pt x="121957" y="435244"/>
                      </a:lnTo>
                      <a:lnTo>
                        <a:pt x="0" y="435244"/>
                      </a:lnTo>
                      <a:lnTo>
                        <a:pt x="0" y="173835"/>
                      </a:lnTo>
                      <a:lnTo>
                        <a:pt x="121958" y="173835"/>
                      </a:lnTo>
                      <a:lnTo>
                        <a:pt x="131242" y="134269"/>
                      </a:lnTo>
                      <a:cubicBezTo>
                        <a:pt x="154903" y="53261"/>
                        <a:pt x="194972" y="0"/>
                        <a:pt x="240419"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256" name="Group 255"/>
                <p:cNvGrpSpPr/>
                <p:nvPr/>
              </p:nvGrpSpPr>
              <p:grpSpPr>
                <a:xfrm>
                  <a:off x="10536306" y="8932952"/>
                  <a:ext cx="93026" cy="185220"/>
                  <a:chOff x="4667250" y="7250906"/>
                  <a:chExt cx="505068" cy="835456"/>
                </a:xfrm>
              </p:grpSpPr>
              <p:sp>
                <p:nvSpPr>
                  <p:cNvPr id="257" name="Rectangle 256"/>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258" name="Group 257"/>
                  <p:cNvGrpSpPr/>
                  <p:nvPr/>
                </p:nvGrpSpPr>
                <p:grpSpPr>
                  <a:xfrm>
                    <a:off x="4752828" y="7250906"/>
                    <a:ext cx="319095" cy="77791"/>
                    <a:chOff x="6881404" y="7406639"/>
                    <a:chExt cx="602315" cy="130630"/>
                  </a:xfrm>
                </p:grpSpPr>
                <p:cxnSp>
                  <p:nvCxnSpPr>
                    <p:cNvPr id="270" name="Straight Connector 269"/>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71" name="Straight Connector 270"/>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72" name="Straight Connector 271"/>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73" name="Straight Connector 272"/>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74" name="Straight Connector 273"/>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75" name="Straight Connector 274"/>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76" name="Straight Connector 275"/>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77" name="Straight Connector 276"/>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259" name="Group 258"/>
                  <p:cNvGrpSpPr/>
                  <p:nvPr/>
                </p:nvGrpSpPr>
                <p:grpSpPr>
                  <a:xfrm>
                    <a:off x="4767645" y="8008571"/>
                    <a:ext cx="319095" cy="77791"/>
                    <a:chOff x="6881404" y="7799545"/>
                    <a:chExt cx="602315" cy="130630"/>
                  </a:xfrm>
                </p:grpSpPr>
                <p:cxnSp>
                  <p:nvCxnSpPr>
                    <p:cNvPr id="262" name="Straight Connector 261"/>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63" name="Straight Connector 262"/>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64" name="Straight Connector 263"/>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65" name="Straight Connector 264"/>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66" name="Straight Connector 265"/>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67" name="Straight Connector 266"/>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68" name="Straight Connector 267"/>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69" name="Straight Connector 268"/>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260" name="Rectangle 259"/>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1" name="Rectangle 260"/>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grpSp>
            <p:nvGrpSpPr>
              <p:cNvPr id="232" name="Group 231"/>
              <p:cNvGrpSpPr/>
              <p:nvPr/>
            </p:nvGrpSpPr>
            <p:grpSpPr>
              <a:xfrm>
                <a:off x="8959282" y="8927011"/>
                <a:ext cx="93026" cy="185220"/>
                <a:chOff x="4667250" y="7250906"/>
                <a:chExt cx="505068" cy="835456"/>
              </a:xfrm>
            </p:grpSpPr>
            <p:sp>
              <p:nvSpPr>
                <p:cNvPr id="234" name="Rectangle 233"/>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235" name="Group 234"/>
                <p:cNvGrpSpPr/>
                <p:nvPr/>
              </p:nvGrpSpPr>
              <p:grpSpPr>
                <a:xfrm>
                  <a:off x="4752828" y="7250906"/>
                  <a:ext cx="319095" cy="77791"/>
                  <a:chOff x="6881404" y="7406639"/>
                  <a:chExt cx="602315" cy="130630"/>
                </a:xfrm>
              </p:grpSpPr>
              <p:cxnSp>
                <p:nvCxnSpPr>
                  <p:cNvPr id="247" name="Straight Connector 246"/>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8" name="Straight Connector 247"/>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9" name="Straight Connector 248"/>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50" name="Straight Connector 249"/>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51" name="Straight Connector 250"/>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52" name="Straight Connector 251"/>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53" name="Straight Connector 252"/>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54" name="Straight Connector 253"/>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236" name="Group 235"/>
                <p:cNvGrpSpPr/>
                <p:nvPr/>
              </p:nvGrpSpPr>
              <p:grpSpPr>
                <a:xfrm>
                  <a:off x="4767645" y="8008571"/>
                  <a:ext cx="319095" cy="77791"/>
                  <a:chOff x="6881404" y="7799545"/>
                  <a:chExt cx="602315" cy="130630"/>
                </a:xfrm>
              </p:grpSpPr>
              <p:cxnSp>
                <p:nvCxnSpPr>
                  <p:cNvPr id="239" name="Straight Connector 238"/>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0" name="Straight Connector 239"/>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1" name="Straight Connector 240"/>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2" name="Straight Connector 241"/>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3" name="Straight Connector 242"/>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4" name="Straight Connector 243"/>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5" name="Straight Connector 244"/>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6" name="Straight Connector 245"/>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237" name="Rectangle 236"/>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38" name="Rectangle 237"/>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33" name="Trapezoid 232"/>
              <p:cNvSpPr/>
              <p:nvPr/>
            </p:nvSpPr>
            <p:spPr>
              <a:xfrm rot="16200000" flipH="1">
                <a:off x="8729707" y="8894887"/>
                <a:ext cx="176600" cy="239245"/>
              </a:xfrm>
              <a:prstGeom prst="trapezoid">
                <a:avLst>
                  <a:gd name="adj" fmla="val 35615"/>
                </a:avLst>
              </a:pr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pic>
        <p:nvPicPr>
          <p:cNvPr id="345" name="Picture 344"/>
          <p:cNvPicPr>
            <a:picLocks noChangeAspect="1"/>
          </p:cNvPicPr>
          <p:nvPr/>
        </p:nvPicPr>
        <p:blipFill>
          <a:blip r:embed="rId4"/>
          <a:stretch>
            <a:fillRect/>
          </a:stretch>
        </p:blipFill>
        <p:spPr>
          <a:xfrm>
            <a:off x="5151556" y="3224707"/>
            <a:ext cx="3270019" cy="3431561"/>
          </a:xfrm>
          <a:prstGeom prst="rect">
            <a:avLst/>
          </a:prstGeom>
        </p:spPr>
      </p:pic>
      <p:grpSp>
        <p:nvGrpSpPr>
          <p:cNvPr id="5" name="Gruppieren 4"/>
          <p:cNvGrpSpPr/>
          <p:nvPr/>
        </p:nvGrpSpPr>
        <p:grpSpPr>
          <a:xfrm>
            <a:off x="628650" y="3664073"/>
            <a:ext cx="2550811" cy="615135"/>
            <a:chOff x="312927" y="3925495"/>
            <a:chExt cx="2550811" cy="615135"/>
          </a:xfrm>
        </p:grpSpPr>
        <p:sp>
          <p:nvSpPr>
            <p:cNvPr id="348" name="Rectangle 93"/>
            <p:cNvSpPr/>
            <p:nvPr/>
          </p:nvSpPr>
          <p:spPr>
            <a:xfrm>
              <a:off x="357117" y="3925495"/>
              <a:ext cx="2436179" cy="615135"/>
            </a:xfrm>
            <a:prstGeom prst="rect">
              <a:avLst/>
            </a:prstGeom>
            <a:solidFill>
              <a:schemeClr val="accent3">
                <a:lumMod val="20000"/>
                <a:lumOff val="80000"/>
              </a:schemeClr>
            </a:solidFill>
            <a:ln w="127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2" name="Rectangle 97"/>
            <p:cNvSpPr/>
            <p:nvPr/>
          </p:nvSpPr>
          <p:spPr>
            <a:xfrm>
              <a:off x="654864" y="4014717"/>
              <a:ext cx="361427" cy="462097"/>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56" name="Group 101"/>
            <p:cNvGrpSpPr/>
            <p:nvPr/>
          </p:nvGrpSpPr>
          <p:grpSpPr>
            <a:xfrm>
              <a:off x="2553586" y="4149382"/>
              <a:ext cx="95549" cy="199496"/>
              <a:chOff x="4667250" y="7250906"/>
              <a:chExt cx="505068" cy="835456"/>
            </a:xfrm>
          </p:grpSpPr>
          <p:sp>
            <p:nvSpPr>
              <p:cNvPr id="431" name="Rectangle 176"/>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432" name="Group 177"/>
              <p:cNvGrpSpPr/>
              <p:nvPr/>
            </p:nvGrpSpPr>
            <p:grpSpPr>
              <a:xfrm>
                <a:off x="4752828" y="7250906"/>
                <a:ext cx="319095" cy="77791"/>
                <a:chOff x="6881404" y="7406639"/>
                <a:chExt cx="602315" cy="130630"/>
              </a:xfrm>
            </p:grpSpPr>
            <p:cxnSp>
              <p:nvCxnSpPr>
                <p:cNvPr id="444" name="Straight Connector 189"/>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5" name="Straight Connector 190"/>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6" name="Straight Connector 191"/>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7" name="Straight Connector 192"/>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8" name="Straight Connector 193"/>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9" name="Straight Connector 194"/>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50" name="Straight Connector 195"/>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51" name="Straight Connector 196"/>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433" name="Group 178"/>
              <p:cNvGrpSpPr/>
              <p:nvPr/>
            </p:nvGrpSpPr>
            <p:grpSpPr>
              <a:xfrm>
                <a:off x="4767645" y="8008571"/>
                <a:ext cx="319095" cy="77791"/>
                <a:chOff x="6881404" y="7799545"/>
                <a:chExt cx="602315" cy="130630"/>
              </a:xfrm>
            </p:grpSpPr>
            <p:cxnSp>
              <p:nvCxnSpPr>
                <p:cNvPr id="436" name="Straight Connector 181"/>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37" name="Straight Connector 182"/>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38" name="Straight Connector 183"/>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39" name="Straight Connector 184"/>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0" name="Straight Connector 185"/>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1" name="Straight Connector 186"/>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2" name="Straight Connector 187"/>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43" name="Straight Connector 188"/>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434" name="Rectangle 179"/>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435" name="Rectangle 180"/>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357" name="Trapezoid 356"/>
            <p:cNvSpPr/>
            <p:nvPr/>
          </p:nvSpPr>
          <p:spPr>
            <a:xfrm rot="16200000" flipH="1">
              <a:off x="330012" y="4134419"/>
              <a:ext cx="174293" cy="208464"/>
            </a:xfrm>
            <a:prstGeom prst="trapezoid">
              <a:avLst>
                <a:gd name="adj" fmla="val 35615"/>
              </a:avLst>
            </a:pr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9" name="Freeform 154"/>
            <p:cNvSpPr/>
            <p:nvPr/>
          </p:nvSpPr>
          <p:spPr>
            <a:xfrm>
              <a:off x="633227" y="4036447"/>
              <a:ext cx="406831" cy="412829"/>
            </a:xfrm>
            <a:custGeom>
              <a:avLst/>
              <a:gdLst>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499213 w 1259386"/>
                <a:gd name="connsiteY5" fmla="*/ 1698 h 619968"/>
                <a:gd name="connsiteX6" fmla="*/ 608389 w 1259386"/>
                <a:gd name="connsiteY6" fmla="*/ 135967 h 619968"/>
                <a:gd name="connsiteX7" fmla="*/ 617674 w 1259386"/>
                <a:gd name="connsiteY7" fmla="*/ 175533 h 619968"/>
                <a:gd name="connsiteX8" fmla="*/ 643471 w 1259386"/>
                <a:gd name="connsiteY8" fmla="*/ 175533 h 619968"/>
                <a:gd name="connsiteX9" fmla="*/ 650997 w 1259386"/>
                <a:gd name="connsiteY9" fmla="*/ 143458 h 619968"/>
                <a:gd name="connsiteX10" fmla="*/ 760174 w 1259386"/>
                <a:gd name="connsiteY10" fmla="*/ 9189 h 619968"/>
                <a:gd name="connsiteX11" fmla="*/ 869350 w 1259386"/>
                <a:gd name="connsiteY11" fmla="*/ 143458 h 619968"/>
                <a:gd name="connsiteX12" fmla="*/ 878635 w 1259386"/>
                <a:gd name="connsiteY12" fmla="*/ 183024 h 619968"/>
                <a:gd name="connsiteX13" fmla="*/ 900905 w 1259386"/>
                <a:gd name="connsiteY13" fmla="*/ 183024 h 619968"/>
                <a:gd name="connsiteX14" fmla="*/ 909791 w 1259386"/>
                <a:gd name="connsiteY14" fmla="*/ 145156 h 619968"/>
                <a:gd name="connsiteX15" fmla="*/ 1018968 w 1259386"/>
                <a:gd name="connsiteY15" fmla="*/ 10887 h 619968"/>
                <a:gd name="connsiteX16" fmla="*/ 1128144 w 1259386"/>
                <a:gd name="connsiteY16" fmla="*/ 145156 h 619968"/>
                <a:gd name="connsiteX17" fmla="*/ 1137429 w 1259386"/>
                <a:gd name="connsiteY17" fmla="*/ 184722 h 619968"/>
                <a:gd name="connsiteX18" fmla="*/ 1259386 w 1259386"/>
                <a:gd name="connsiteY18" fmla="*/ 184722 h 619968"/>
                <a:gd name="connsiteX19" fmla="*/ 1259386 w 1259386"/>
                <a:gd name="connsiteY19" fmla="*/ 446131 h 619968"/>
                <a:gd name="connsiteX20" fmla="*/ 1137429 w 1259386"/>
                <a:gd name="connsiteY20" fmla="*/ 446131 h 619968"/>
                <a:gd name="connsiteX21" fmla="*/ 1128144 w 1259386"/>
                <a:gd name="connsiteY21" fmla="*/ 485699 h 619968"/>
                <a:gd name="connsiteX22" fmla="*/ 1018968 w 1259386"/>
                <a:gd name="connsiteY22" fmla="*/ 619968 h 619968"/>
                <a:gd name="connsiteX23" fmla="*/ 909791 w 1259386"/>
                <a:gd name="connsiteY23" fmla="*/ 485699 h 619968"/>
                <a:gd name="connsiteX24" fmla="*/ 900506 w 1259386"/>
                <a:gd name="connsiteY24" fmla="*/ 446131 h 619968"/>
                <a:gd name="connsiteX25" fmla="*/ 878237 w 1259386"/>
                <a:gd name="connsiteY25" fmla="*/ 446131 h 619968"/>
                <a:gd name="connsiteX26" fmla="*/ 869350 w 1259386"/>
                <a:gd name="connsiteY26" fmla="*/ 484001 h 619968"/>
                <a:gd name="connsiteX27" fmla="*/ 760174 w 1259386"/>
                <a:gd name="connsiteY27" fmla="*/ 618270 h 619968"/>
                <a:gd name="connsiteX28" fmla="*/ 650997 w 1259386"/>
                <a:gd name="connsiteY28" fmla="*/ 484001 h 619968"/>
                <a:gd name="connsiteX29" fmla="*/ 641712 w 1259386"/>
                <a:gd name="connsiteY29" fmla="*/ 444433 h 619968"/>
                <a:gd name="connsiteX30" fmla="*/ 615916 w 1259386"/>
                <a:gd name="connsiteY30" fmla="*/ 444433 h 619968"/>
                <a:gd name="connsiteX31" fmla="*/ 608389 w 1259386"/>
                <a:gd name="connsiteY31" fmla="*/ 476510 h 619968"/>
                <a:gd name="connsiteX32" fmla="*/ 499213 w 1259386"/>
                <a:gd name="connsiteY32" fmla="*/ 610779 h 619968"/>
                <a:gd name="connsiteX33" fmla="*/ 390036 w 1259386"/>
                <a:gd name="connsiteY33" fmla="*/ 476510 h 619968"/>
                <a:gd name="connsiteX34" fmla="*/ 380751 w 1259386"/>
                <a:gd name="connsiteY34" fmla="*/ 436942 h 619968"/>
                <a:gd name="connsiteX35" fmla="*/ 358482 w 1259386"/>
                <a:gd name="connsiteY35" fmla="*/ 436942 h 619968"/>
                <a:gd name="connsiteX36" fmla="*/ 349595 w 1259386"/>
                <a:gd name="connsiteY36" fmla="*/ 474812 h 619968"/>
                <a:gd name="connsiteX37" fmla="*/ 240419 w 1259386"/>
                <a:gd name="connsiteY37" fmla="*/ 609081 h 619968"/>
                <a:gd name="connsiteX38" fmla="*/ 131242 w 1259386"/>
                <a:gd name="connsiteY38" fmla="*/ 474812 h 619968"/>
                <a:gd name="connsiteX39" fmla="*/ 121957 w 1259386"/>
                <a:gd name="connsiteY39" fmla="*/ 435244 h 619968"/>
                <a:gd name="connsiteX40" fmla="*/ 0 w 1259386"/>
                <a:gd name="connsiteY40" fmla="*/ 435244 h 619968"/>
                <a:gd name="connsiteX41" fmla="*/ 0 w 1259386"/>
                <a:gd name="connsiteY41" fmla="*/ 173835 h 619968"/>
                <a:gd name="connsiteX42" fmla="*/ 121958 w 1259386"/>
                <a:gd name="connsiteY42" fmla="*/ 173835 h 619968"/>
                <a:gd name="connsiteX43" fmla="*/ 131242 w 1259386"/>
                <a:gd name="connsiteY43" fmla="*/ 134269 h 619968"/>
                <a:gd name="connsiteX44" fmla="*/ 240419 w 1259386"/>
                <a:gd name="connsiteY44"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08389 w 1259386"/>
                <a:gd name="connsiteY5" fmla="*/ 135967 h 619968"/>
                <a:gd name="connsiteX6" fmla="*/ 617674 w 1259386"/>
                <a:gd name="connsiteY6" fmla="*/ 175533 h 619968"/>
                <a:gd name="connsiteX7" fmla="*/ 643471 w 1259386"/>
                <a:gd name="connsiteY7" fmla="*/ 175533 h 619968"/>
                <a:gd name="connsiteX8" fmla="*/ 650997 w 1259386"/>
                <a:gd name="connsiteY8" fmla="*/ 143458 h 619968"/>
                <a:gd name="connsiteX9" fmla="*/ 760174 w 1259386"/>
                <a:gd name="connsiteY9" fmla="*/ 9189 h 619968"/>
                <a:gd name="connsiteX10" fmla="*/ 869350 w 1259386"/>
                <a:gd name="connsiteY10" fmla="*/ 143458 h 619968"/>
                <a:gd name="connsiteX11" fmla="*/ 878635 w 1259386"/>
                <a:gd name="connsiteY11" fmla="*/ 183024 h 619968"/>
                <a:gd name="connsiteX12" fmla="*/ 900905 w 1259386"/>
                <a:gd name="connsiteY12" fmla="*/ 183024 h 619968"/>
                <a:gd name="connsiteX13" fmla="*/ 909791 w 1259386"/>
                <a:gd name="connsiteY13" fmla="*/ 145156 h 619968"/>
                <a:gd name="connsiteX14" fmla="*/ 1018968 w 1259386"/>
                <a:gd name="connsiteY14" fmla="*/ 10887 h 619968"/>
                <a:gd name="connsiteX15" fmla="*/ 1128144 w 1259386"/>
                <a:gd name="connsiteY15" fmla="*/ 145156 h 619968"/>
                <a:gd name="connsiteX16" fmla="*/ 1137429 w 1259386"/>
                <a:gd name="connsiteY16" fmla="*/ 184722 h 619968"/>
                <a:gd name="connsiteX17" fmla="*/ 1259386 w 1259386"/>
                <a:gd name="connsiteY17" fmla="*/ 184722 h 619968"/>
                <a:gd name="connsiteX18" fmla="*/ 1259386 w 1259386"/>
                <a:gd name="connsiteY18" fmla="*/ 446131 h 619968"/>
                <a:gd name="connsiteX19" fmla="*/ 1137429 w 1259386"/>
                <a:gd name="connsiteY19" fmla="*/ 446131 h 619968"/>
                <a:gd name="connsiteX20" fmla="*/ 1128144 w 1259386"/>
                <a:gd name="connsiteY20" fmla="*/ 485699 h 619968"/>
                <a:gd name="connsiteX21" fmla="*/ 1018968 w 1259386"/>
                <a:gd name="connsiteY21" fmla="*/ 619968 h 619968"/>
                <a:gd name="connsiteX22" fmla="*/ 909791 w 1259386"/>
                <a:gd name="connsiteY22" fmla="*/ 485699 h 619968"/>
                <a:gd name="connsiteX23" fmla="*/ 900506 w 1259386"/>
                <a:gd name="connsiteY23" fmla="*/ 446131 h 619968"/>
                <a:gd name="connsiteX24" fmla="*/ 878237 w 1259386"/>
                <a:gd name="connsiteY24" fmla="*/ 446131 h 619968"/>
                <a:gd name="connsiteX25" fmla="*/ 869350 w 1259386"/>
                <a:gd name="connsiteY25" fmla="*/ 484001 h 619968"/>
                <a:gd name="connsiteX26" fmla="*/ 760174 w 1259386"/>
                <a:gd name="connsiteY26" fmla="*/ 618270 h 619968"/>
                <a:gd name="connsiteX27" fmla="*/ 650997 w 1259386"/>
                <a:gd name="connsiteY27" fmla="*/ 484001 h 619968"/>
                <a:gd name="connsiteX28" fmla="*/ 641712 w 1259386"/>
                <a:gd name="connsiteY28" fmla="*/ 444433 h 619968"/>
                <a:gd name="connsiteX29" fmla="*/ 615916 w 1259386"/>
                <a:gd name="connsiteY29" fmla="*/ 444433 h 619968"/>
                <a:gd name="connsiteX30" fmla="*/ 608389 w 1259386"/>
                <a:gd name="connsiteY30" fmla="*/ 476510 h 619968"/>
                <a:gd name="connsiteX31" fmla="*/ 499213 w 1259386"/>
                <a:gd name="connsiteY31" fmla="*/ 610779 h 619968"/>
                <a:gd name="connsiteX32" fmla="*/ 390036 w 1259386"/>
                <a:gd name="connsiteY32" fmla="*/ 476510 h 619968"/>
                <a:gd name="connsiteX33" fmla="*/ 380751 w 1259386"/>
                <a:gd name="connsiteY33" fmla="*/ 436942 h 619968"/>
                <a:gd name="connsiteX34" fmla="*/ 358482 w 1259386"/>
                <a:gd name="connsiteY34" fmla="*/ 436942 h 619968"/>
                <a:gd name="connsiteX35" fmla="*/ 349595 w 1259386"/>
                <a:gd name="connsiteY35" fmla="*/ 474812 h 619968"/>
                <a:gd name="connsiteX36" fmla="*/ 240419 w 1259386"/>
                <a:gd name="connsiteY36" fmla="*/ 609081 h 619968"/>
                <a:gd name="connsiteX37" fmla="*/ 131242 w 1259386"/>
                <a:gd name="connsiteY37" fmla="*/ 474812 h 619968"/>
                <a:gd name="connsiteX38" fmla="*/ 121957 w 1259386"/>
                <a:gd name="connsiteY38" fmla="*/ 435244 h 619968"/>
                <a:gd name="connsiteX39" fmla="*/ 0 w 1259386"/>
                <a:gd name="connsiteY39" fmla="*/ 435244 h 619968"/>
                <a:gd name="connsiteX40" fmla="*/ 0 w 1259386"/>
                <a:gd name="connsiteY40" fmla="*/ 173835 h 619968"/>
                <a:gd name="connsiteX41" fmla="*/ 121958 w 1259386"/>
                <a:gd name="connsiteY41" fmla="*/ 173835 h 619968"/>
                <a:gd name="connsiteX42" fmla="*/ 131242 w 1259386"/>
                <a:gd name="connsiteY42" fmla="*/ 134269 h 619968"/>
                <a:gd name="connsiteX43" fmla="*/ 240419 w 1259386"/>
                <a:gd name="connsiteY43"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17674 w 1259386"/>
                <a:gd name="connsiteY5" fmla="*/ 175533 h 619968"/>
                <a:gd name="connsiteX6" fmla="*/ 643471 w 1259386"/>
                <a:gd name="connsiteY6" fmla="*/ 175533 h 619968"/>
                <a:gd name="connsiteX7" fmla="*/ 650997 w 1259386"/>
                <a:gd name="connsiteY7" fmla="*/ 143458 h 619968"/>
                <a:gd name="connsiteX8" fmla="*/ 760174 w 1259386"/>
                <a:gd name="connsiteY8" fmla="*/ 9189 h 619968"/>
                <a:gd name="connsiteX9" fmla="*/ 869350 w 1259386"/>
                <a:gd name="connsiteY9" fmla="*/ 143458 h 619968"/>
                <a:gd name="connsiteX10" fmla="*/ 878635 w 1259386"/>
                <a:gd name="connsiteY10" fmla="*/ 183024 h 619968"/>
                <a:gd name="connsiteX11" fmla="*/ 900905 w 1259386"/>
                <a:gd name="connsiteY11" fmla="*/ 183024 h 619968"/>
                <a:gd name="connsiteX12" fmla="*/ 909791 w 1259386"/>
                <a:gd name="connsiteY12" fmla="*/ 145156 h 619968"/>
                <a:gd name="connsiteX13" fmla="*/ 1018968 w 1259386"/>
                <a:gd name="connsiteY13" fmla="*/ 10887 h 619968"/>
                <a:gd name="connsiteX14" fmla="*/ 1128144 w 1259386"/>
                <a:gd name="connsiteY14" fmla="*/ 145156 h 619968"/>
                <a:gd name="connsiteX15" fmla="*/ 1137429 w 1259386"/>
                <a:gd name="connsiteY15" fmla="*/ 184722 h 619968"/>
                <a:gd name="connsiteX16" fmla="*/ 1259386 w 1259386"/>
                <a:gd name="connsiteY16" fmla="*/ 184722 h 619968"/>
                <a:gd name="connsiteX17" fmla="*/ 1259386 w 1259386"/>
                <a:gd name="connsiteY17" fmla="*/ 446131 h 619968"/>
                <a:gd name="connsiteX18" fmla="*/ 1137429 w 1259386"/>
                <a:gd name="connsiteY18" fmla="*/ 446131 h 619968"/>
                <a:gd name="connsiteX19" fmla="*/ 1128144 w 1259386"/>
                <a:gd name="connsiteY19" fmla="*/ 485699 h 619968"/>
                <a:gd name="connsiteX20" fmla="*/ 1018968 w 1259386"/>
                <a:gd name="connsiteY20" fmla="*/ 619968 h 619968"/>
                <a:gd name="connsiteX21" fmla="*/ 909791 w 1259386"/>
                <a:gd name="connsiteY21" fmla="*/ 485699 h 619968"/>
                <a:gd name="connsiteX22" fmla="*/ 900506 w 1259386"/>
                <a:gd name="connsiteY22" fmla="*/ 446131 h 619968"/>
                <a:gd name="connsiteX23" fmla="*/ 878237 w 1259386"/>
                <a:gd name="connsiteY23" fmla="*/ 446131 h 619968"/>
                <a:gd name="connsiteX24" fmla="*/ 869350 w 1259386"/>
                <a:gd name="connsiteY24" fmla="*/ 484001 h 619968"/>
                <a:gd name="connsiteX25" fmla="*/ 760174 w 1259386"/>
                <a:gd name="connsiteY25" fmla="*/ 618270 h 619968"/>
                <a:gd name="connsiteX26" fmla="*/ 650997 w 1259386"/>
                <a:gd name="connsiteY26" fmla="*/ 484001 h 619968"/>
                <a:gd name="connsiteX27" fmla="*/ 641712 w 1259386"/>
                <a:gd name="connsiteY27" fmla="*/ 444433 h 619968"/>
                <a:gd name="connsiteX28" fmla="*/ 615916 w 1259386"/>
                <a:gd name="connsiteY28" fmla="*/ 444433 h 619968"/>
                <a:gd name="connsiteX29" fmla="*/ 608389 w 1259386"/>
                <a:gd name="connsiteY29" fmla="*/ 476510 h 619968"/>
                <a:gd name="connsiteX30" fmla="*/ 499213 w 1259386"/>
                <a:gd name="connsiteY30" fmla="*/ 610779 h 619968"/>
                <a:gd name="connsiteX31" fmla="*/ 390036 w 1259386"/>
                <a:gd name="connsiteY31" fmla="*/ 476510 h 619968"/>
                <a:gd name="connsiteX32" fmla="*/ 380751 w 1259386"/>
                <a:gd name="connsiteY32" fmla="*/ 436942 h 619968"/>
                <a:gd name="connsiteX33" fmla="*/ 358482 w 1259386"/>
                <a:gd name="connsiteY33" fmla="*/ 436942 h 619968"/>
                <a:gd name="connsiteX34" fmla="*/ 349595 w 1259386"/>
                <a:gd name="connsiteY34" fmla="*/ 474812 h 619968"/>
                <a:gd name="connsiteX35" fmla="*/ 240419 w 1259386"/>
                <a:gd name="connsiteY35" fmla="*/ 609081 h 619968"/>
                <a:gd name="connsiteX36" fmla="*/ 131242 w 1259386"/>
                <a:gd name="connsiteY36" fmla="*/ 474812 h 619968"/>
                <a:gd name="connsiteX37" fmla="*/ 121957 w 1259386"/>
                <a:gd name="connsiteY37" fmla="*/ 435244 h 619968"/>
                <a:gd name="connsiteX38" fmla="*/ 0 w 1259386"/>
                <a:gd name="connsiteY38" fmla="*/ 435244 h 619968"/>
                <a:gd name="connsiteX39" fmla="*/ 0 w 1259386"/>
                <a:gd name="connsiteY39" fmla="*/ 173835 h 619968"/>
                <a:gd name="connsiteX40" fmla="*/ 121958 w 1259386"/>
                <a:gd name="connsiteY40" fmla="*/ 173835 h 619968"/>
                <a:gd name="connsiteX41" fmla="*/ 131242 w 1259386"/>
                <a:gd name="connsiteY41" fmla="*/ 134269 h 619968"/>
                <a:gd name="connsiteX42" fmla="*/ 240419 w 1259386"/>
                <a:gd name="connsiteY42"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17674 w 1259386"/>
                <a:gd name="connsiteY5" fmla="*/ 175533 h 619968"/>
                <a:gd name="connsiteX6" fmla="*/ 650997 w 1259386"/>
                <a:gd name="connsiteY6" fmla="*/ 143458 h 619968"/>
                <a:gd name="connsiteX7" fmla="*/ 760174 w 1259386"/>
                <a:gd name="connsiteY7" fmla="*/ 9189 h 619968"/>
                <a:gd name="connsiteX8" fmla="*/ 869350 w 1259386"/>
                <a:gd name="connsiteY8" fmla="*/ 143458 h 619968"/>
                <a:gd name="connsiteX9" fmla="*/ 878635 w 1259386"/>
                <a:gd name="connsiteY9" fmla="*/ 183024 h 619968"/>
                <a:gd name="connsiteX10" fmla="*/ 900905 w 1259386"/>
                <a:gd name="connsiteY10" fmla="*/ 183024 h 619968"/>
                <a:gd name="connsiteX11" fmla="*/ 909791 w 1259386"/>
                <a:gd name="connsiteY11" fmla="*/ 145156 h 619968"/>
                <a:gd name="connsiteX12" fmla="*/ 1018968 w 1259386"/>
                <a:gd name="connsiteY12" fmla="*/ 10887 h 619968"/>
                <a:gd name="connsiteX13" fmla="*/ 1128144 w 1259386"/>
                <a:gd name="connsiteY13" fmla="*/ 145156 h 619968"/>
                <a:gd name="connsiteX14" fmla="*/ 1137429 w 1259386"/>
                <a:gd name="connsiteY14" fmla="*/ 184722 h 619968"/>
                <a:gd name="connsiteX15" fmla="*/ 1259386 w 1259386"/>
                <a:gd name="connsiteY15" fmla="*/ 184722 h 619968"/>
                <a:gd name="connsiteX16" fmla="*/ 1259386 w 1259386"/>
                <a:gd name="connsiteY16" fmla="*/ 446131 h 619968"/>
                <a:gd name="connsiteX17" fmla="*/ 1137429 w 1259386"/>
                <a:gd name="connsiteY17" fmla="*/ 446131 h 619968"/>
                <a:gd name="connsiteX18" fmla="*/ 1128144 w 1259386"/>
                <a:gd name="connsiteY18" fmla="*/ 485699 h 619968"/>
                <a:gd name="connsiteX19" fmla="*/ 1018968 w 1259386"/>
                <a:gd name="connsiteY19" fmla="*/ 619968 h 619968"/>
                <a:gd name="connsiteX20" fmla="*/ 909791 w 1259386"/>
                <a:gd name="connsiteY20" fmla="*/ 485699 h 619968"/>
                <a:gd name="connsiteX21" fmla="*/ 900506 w 1259386"/>
                <a:gd name="connsiteY21" fmla="*/ 446131 h 619968"/>
                <a:gd name="connsiteX22" fmla="*/ 878237 w 1259386"/>
                <a:gd name="connsiteY22" fmla="*/ 446131 h 619968"/>
                <a:gd name="connsiteX23" fmla="*/ 869350 w 1259386"/>
                <a:gd name="connsiteY23" fmla="*/ 484001 h 619968"/>
                <a:gd name="connsiteX24" fmla="*/ 760174 w 1259386"/>
                <a:gd name="connsiteY24" fmla="*/ 618270 h 619968"/>
                <a:gd name="connsiteX25" fmla="*/ 650997 w 1259386"/>
                <a:gd name="connsiteY25" fmla="*/ 484001 h 619968"/>
                <a:gd name="connsiteX26" fmla="*/ 641712 w 1259386"/>
                <a:gd name="connsiteY26" fmla="*/ 444433 h 619968"/>
                <a:gd name="connsiteX27" fmla="*/ 615916 w 1259386"/>
                <a:gd name="connsiteY27" fmla="*/ 444433 h 619968"/>
                <a:gd name="connsiteX28" fmla="*/ 608389 w 1259386"/>
                <a:gd name="connsiteY28" fmla="*/ 476510 h 619968"/>
                <a:gd name="connsiteX29" fmla="*/ 499213 w 1259386"/>
                <a:gd name="connsiteY29" fmla="*/ 610779 h 619968"/>
                <a:gd name="connsiteX30" fmla="*/ 390036 w 1259386"/>
                <a:gd name="connsiteY30" fmla="*/ 476510 h 619968"/>
                <a:gd name="connsiteX31" fmla="*/ 380751 w 1259386"/>
                <a:gd name="connsiteY31" fmla="*/ 436942 h 619968"/>
                <a:gd name="connsiteX32" fmla="*/ 358482 w 1259386"/>
                <a:gd name="connsiteY32" fmla="*/ 436942 h 619968"/>
                <a:gd name="connsiteX33" fmla="*/ 349595 w 1259386"/>
                <a:gd name="connsiteY33" fmla="*/ 474812 h 619968"/>
                <a:gd name="connsiteX34" fmla="*/ 240419 w 1259386"/>
                <a:gd name="connsiteY34" fmla="*/ 609081 h 619968"/>
                <a:gd name="connsiteX35" fmla="*/ 131242 w 1259386"/>
                <a:gd name="connsiteY35" fmla="*/ 474812 h 619968"/>
                <a:gd name="connsiteX36" fmla="*/ 121957 w 1259386"/>
                <a:gd name="connsiteY36" fmla="*/ 435244 h 619968"/>
                <a:gd name="connsiteX37" fmla="*/ 0 w 1259386"/>
                <a:gd name="connsiteY37" fmla="*/ 435244 h 619968"/>
                <a:gd name="connsiteX38" fmla="*/ 0 w 1259386"/>
                <a:gd name="connsiteY38" fmla="*/ 173835 h 619968"/>
                <a:gd name="connsiteX39" fmla="*/ 121958 w 1259386"/>
                <a:gd name="connsiteY39" fmla="*/ 173835 h 619968"/>
                <a:gd name="connsiteX40" fmla="*/ 131242 w 1259386"/>
                <a:gd name="connsiteY40" fmla="*/ 134269 h 619968"/>
                <a:gd name="connsiteX41" fmla="*/ 240419 w 1259386"/>
                <a:gd name="connsiteY41"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650997 w 1259386"/>
                <a:gd name="connsiteY5" fmla="*/ 143458 h 619968"/>
                <a:gd name="connsiteX6" fmla="*/ 760174 w 1259386"/>
                <a:gd name="connsiteY6" fmla="*/ 9189 h 619968"/>
                <a:gd name="connsiteX7" fmla="*/ 869350 w 1259386"/>
                <a:gd name="connsiteY7" fmla="*/ 143458 h 619968"/>
                <a:gd name="connsiteX8" fmla="*/ 878635 w 1259386"/>
                <a:gd name="connsiteY8" fmla="*/ 183024 h 619968"/>
                <a:gd name="connsiteX9" fmla="*/ 900905 w 1259386"/>
                <a:gd name="connsiteY9" fmla="*/ 183024 h 619968"/>
                <a:gd name="connsiteX10" fmla="*/ 909791 w 1259386"/>
                <a:gd name="connsiteY10" fmla="*/ 145156 h 619968"/>
                <a:gd name="connsiteX11" fmla="*/ 1018968 w 1259386"/>
                <a:gd name="connsiteY11" fmla="*/ 10887 h 619968"/>
                <a:gd name="connsiteX12" fmla="*/ 1128144 w 1259386"/>
                <a:gd name="connsiteY12" fmla="*/ 145156 h 619968"/>
                <a:gd name="connsiteX13" fmla="*/ 1137429 w 1259386"/>
                <a:gd name="connsiteY13" fmla="*/ 184722 h 619968"/>
                <a:gd name="connsiteX14" fmla="*/ 1259386 w 1259386"/>
                <a:gd name="connsiteY14" fmla="*/ 184722 h 619968"/>
                <a:gd name="connsiteX15" fmla="*/ 1259386 w 1259386"/>
                <a:gd name="connsiteY15" fmla="*/ 446131 h 619968"/>
                <a:gd name="connsiteX16" fmla="*/ 1137429 w 1259386"/>
                <a:gd name="connsiteY16" fmla="*/ 446131 h 619968"/>
                <a:gd name="connsiteX17" fmla="*/ 1128144 w 1259386"/>
                <a:gd name="connsiteY17" fmla="*/ 485699 h 619968"/>
                <a:gd name="connsiteX18" fmla="*/ 1018968 w 1259386"/>
                <a:gd name="connsiteY18" fmla="*/ 619968 h 619968"/>
                <a:gd name="connsiteX19" fmla="*/ 909791 w 1259386"/>
                <a:gd name="connsiteY19" fmla="*/ 485699 h 619968"/>
                <a:gd name="connsiteX20" fmla="*/ 900506 w 1259386"/>
                <a:gd name="connsiteY20" fmla="*/ 446131 h 619968"/>
                <a:gd name="connsiteX21" fmla="*/ 878237 w 1259386"/>
                <a:gd name="connsiteY21" fmla="*/ 446131 h 619968"/>
                <a:gd name="connsiteX22" fmla="*/ 869350 w 1259386"/>
                <a:gd name="connsiteY22" fmla="*/ 484001 h 619968"/>
                <a:gd name="connsiteX23" fmla="*/ 760174 w 1259386"/>
                <a:gd name="connsiteY23" fmla="*/ 618270 h 619968"/>
                <a:gd name="connsiteX24" fmla="*/ 650997 w 1259386"/>
                <a:gd name="connsiteY24" fmla="*/ 484001 h 619968"/>
                <a:gd name="connsiteX25" fmla="*/ 641712 w 1259386"/>
                <a:gd name="connsiteY25" fmla="*/ 444433 h 619968"/>
                <a:gd name="connsiteX26" fmla="*/ 615916 w 1259386"/>
                <a:gd name="connsiteY26" fmla="*/ 444433 h 619968"/>
                <a:gd name="connsiteX27" fmla="*/ 608389 w 1259386"/>
                <a:gd name="connsiteY27" fmla="*/ 476510 h 619968"/>
                <a:gd name="connsiteX28" fmla="*/ 499213 w 1259386"/>
                <a:gd name="connsiteY28" fmla="*/ 610779 h 619968"/>
                <a:gd name="connsiteX29" fmla="*/ 390036 w 1259386"/>
                <a:gd name="connsiteY29" fmla="*/ 476510 h 619968"/>
                <a:gd name="connsiteX30" fmla="*/ 380751 w 1259386"/>
                <a:gd name="connsiteY30" fmla="*/ 436942 h 619968"/>
                <a:gd name="connsiteX31" fmla="*/ 358482 w 1259386"/>
                <a:gd name="connsiteY31" fmla="*/ 436942 h 619968"/>
                <a:gd name="connsiteX32" fmla="*/ 349595 w 1259386"/>
                <a:gd name="connsiteY32" fmla="*/ 474812 h 619968"/>
                <a:gd name="connsiteX33" fmla="*/ 240419 w 1259386"/>
                <a:gd name="connsiteY33" fmla="*/ 609081 h 619968"/>
                <a:gd name="connsiteX34" fmla="*/ 131242 w 1259386"/>
                <a:gd name="connsiteY34" fmla="*/ 474812 h 619968"/>
                <a:gd name="connsiteX35" fmla="*/ 121957 w 1259386"/>
                <a:gd name="connsiteY35" fmla="*/ 435244 h 619968"/>
                <a:gd name="connsiteX36" fmla="*/ 0 w 1259386"/>
                <a:gd name="connsiteY36" fmla="*/ 435244 h 619968"/>
                <a:gd name="connsiteX37" fmla="*/ 0 w 1259386"/>
                <a:gd name="connsiteY37" fmla="*/ 173835 h 619968"/>
                <a:gd name="connsiteX38" fmla="*/ 121958 w 1259386"/>
                <a:gd name="connsiteY38" fmla="*/ 173835 h 619968"/>
                <a:gd name="connsiteX39" fmla="*/ 131242 w 1259386"/>
                <a:gd name="connsiteY39" fmla="*/ 134269 h 619968"/>
                <a:gd name="connsiteX40" fmla="*/ 240419 w 1259386"/>
                <a:gd name="connsiteY40"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760174 w 1259386"/>
                <a:gd name="connsiteY5" fmla="*/ 9189 h 619968"/>
                <a:gd name="connsiteX6" fmla="*/ 869350 w 1259386"/>
                <a:gd name="connsiteY6" fmla="*/ 143458 h 619968"/>
                <a:gd name="connsiteX7" fmla="*/ 878635 w 1259386"/>
                <a:gd name="connsiteY7" fmla="*/ 183024 h 619968"/>
                <a:gd name="connsiteX8" fmla="*/ 900905 w 1259386"/>
                <a:gd name="connsiteY8" fmla="*/ 183024 h 619968"/>
                <a:gd name="connsiteX9" fmla="*/ 909791 w 1259386"/>
                <a:gd name="connsiteY9" fmla="*/ 145156 h 619968"/>
                <a:gd name="connsiteX10" fmla="*/ 1018968 w 1259386"/>
                <a:gd name="connsiteY10" fmla="*/ 10887 h 619968"/>
                <a:gd name="connsiteX11" fmla="*/ 1128144 w 1259386"/>
                <a:gd name="connsiteY11" fmla="*/ 145156 h 619968"/>
                <a:gd name="connsiteX12" fmla="*/ 1137429 w 1259386"/>
                <a:gd name="connsiteY12" fmla="*/ 184722 h 619968"/>
                <a:gd name="connsiteX13" fmla="*/ 1259386 w 1259386"/>
                <a:gd name="connsiteY13" fmla="*/ 184722 h 619968"/>
                <a:gd name="connsiteX14" fmla="*/ 1259386 w 1259386"/>
                <a:gd name="connsiteY14" fmla="*/ 446131 h 619968"/>
                <a:gd name="connsiteX15" fmla="*/ 1137429 w 1259386"/>
                <a:gd name="connsiteY15" fmla="*/ 446131 h 619968"/>
                <a:gd name="connsiteX16" fmla="*/ 1128144 w 1259386"/>
                <a:gd name="connsiteY16" fmla="*/ 485699 h 619968"/>
                <a:gd name="connsiteX17" fmla="*/ 1018968 w 1259386"/>
                <a:gd name="connsiteY17" fmla="*/ 619968 h 619968"/>
                <a:gd name="connsiteX18" fmla="*/ 909791 w 1259386"/>
                <a:gd name="connsiteY18" fmla="*/ 485699 h 619968"/>
                <a:gd name="connsiteX19" fmla="*/ 900506 w 1259386"/>
                <a:gd name="connsiteY19" fmla="*/ 446131 h 619968"/>
                <a:gd name="connsiteX20" fmla="*/ 878237 w 1259386"/>
                <a:gd name="connsiteY20" fmla="*/ 446131 h 619968"/>
                <a:gd name="connsiteX21" fmla="*/ 869350 w 1259386"/>
                <a:gd name="connsiteY21" fmla="*/ 484001 h 619968"/>
                <a:gd name="connsiteX22" fmla="*/ 760174 w 1259386"/>
                <a:gd name="connsiteY22" fmla="*/ 618270 h 619968"/>
                <a:gd name="connsiteX23" fmla="*/ 650997 w 1259386"/>
                <a:gd name="connsiteY23" fmla="*/ 484001 h 619968"/>
                <a:gd name="connsiteX24" fmla="*/ 641712 w 1259386"/>
                <a:gd name="connsiteY24" fmla="*/ 444433 h 619968"/>
                <a:gd name="connsiteX25" fmla="*/ 615916 w 1259386"/>
                <a:gd name="connsiteY25" fmla="*/ 444433 h 619968"/>
                <a:gd name="connsiteX26" fmla="*/ 608389 w 1259386"/>
                <a:gd name="connsiteY26" fmla="*/ 476510 h 619968"/>
                <a:gd name="connsiteX27" fmla="*/ 499213 w 1259386"/>
                <a:gd name="connsiteY27" fmla="*/ 610779 h 619968"/>
                <a:gd name="connsiteX28" fmla="*/ 390036 w 1259386"/>
                <a:gd name="connsiteY28" fmla="*/ 476510 h 619968"/>
                <a:gd name="connsiteX29" fmla="*/ 380751 w 1259386"/>
                <a:gd name="connsiteY29" fmla="*/ 436942 h 619968"/>
                <a:gd name="connsiteX30" fmla="*/ 358482 w 1259386"/>
                <a:gd name="connsiteY30" fmla="*/ 436942 h 619968"/>
                <a:gd name="connsiteX31" fmla="*/ 349595 w 1259386"/>
                <a:gd name="connsiteY31" fmla="*/ 474812 h 619968"/>
                <a:gd name="connsiteX32" fmla="*/ 240419 w 1259386"/>
                <a:gd name="connsiteY32" fmla="*/ 609081 h 619968"/>
                <a:gd name="connsiteX33" fmla="*/ 131242 w 1259386"/>
                <a:gd name="connsiteY33" fmla="*/ 474812 h 619968"/>
                <a:gd name="connsiteX34" fmla="*/ 121957 w 1259386"/>
                <a:gd name="connsiteY34" fmla="*/ 435244 h 619968"/>
                <a:gd name="connsiteX35" fmla="*/ 0 w 1259386"/>
                <a:gd name="connsiteY35" fmla="*/ 435244 h 619968"/>
                <a:gd name="connsiteX36" fmla="*/ 0 w 1259386"/>
                <a:gd name="connsiteY36" fmla="*/ 173835 h 619968"/>
                <a:gd name="connsiteX37" fmla="*/ 121958 w 1259386"/>
                <a:gd name="connsiteY37" fmla="*/ 173835 h 619968"/>
                <a:gd name="connsiteX38" fmla="*/ 131242 w 1259386"/>
                <a:gd name="connsiteY38" fmla="*/ 134269 h 619968"/>
                <a:gd name="connsiteX39" fmla="*/ 240419 w 1259386"/>
                <a:gd name="connsiteY3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69350 w 1259386"/>
                <a:gd name="connsiteY5" fmla="*/ 143458 h 619968"/>
                <a:gd name="connsiteX6" fmla="*/ 878635 w 1259386"/>
                <a:gd name="connsiteY6" fmla="*/ 183024 h 619968"/>
                <a:gd name="connsiteX7" fmla="*/ 900905 w 1259386"/>
                <a:gd name="connsiteY7" fmla="*/ 183024 h 619968"/>
                <a:gd name="connsiteX8" fmla="*/ 909791 w 1259386"/>
                <a:gd name="connsiteY8" fmla="*/ 145156 h 619968"/>
                <a:gd name="connsiteX9" fmla="*/ 1018968 w 1259386"/>
                <a:gd name="connsiteY9" fmla="*/ 10887 h 619968"/>
                <a:gd name="connsiteX10" fmla="*/ 1128144 w 1259386"/>
                <a:gd name="connsiteY10" fmla="*/ 145156 h 619968"/>
                <a:gd name="connsiteX11" fmla="*/ 1137429 w 1259386"/>
                <a:gd name="connsiteY11" fmla="*/ 184722 h 619968"/>
                <a:gd name="connsiteX12" fmla="*/ 1259386 w 1259386"/>
                <a:gd name="connsiteY12" fmla="*/ 184722 h 619968"/>
                <a:gd name="connsiteX13" fmla="*/ 1259386 w 1259386"/>
                <a:gd name="connsiteY13" fmla="*/ 446131 h 619968"/>
                <a:gd name="connsiteX14" fmla="*/ 1137429 w 1259386"/>
                <a:gd name="connsiteY14" fmla="*/ 446131 h 619968"/>
                <a:gd name="connsiteX15" fmla="*/ 1128144 w 1259386"/>
                <a:gd name="connsiteY15" fmla="*/ 485699 h 619968"/>
                <a:gd name="connsiteX16" fmla="*/ 1018968 w 1259386"/>
                <a:gd name="connsiteY16" fmla="*/ 619968 h 619968"/>
                <a:gd name="connsiteX17" fmla="*/ 909791 w 1259386"/>
                <a:gd name="connsiteY17" fmla="*/ 485699 h 619968"/>
                <a:gd name="connsiteX18" fmla="*/ 900506 w 1259386"/>
                <a:gd name="connsiteY18" fmla="*/ 446131 h 619968"/>
                <a:gd name="connsiteX19" fmla="*/ 878237 w 1259386"/>
                <a:gd name="connsiteY19" fmla="*/ 446131 h 619968"/>
                <a:gd name="connsiteX20" fmla="*/ 869350 w 1259386"/>
                <a:gd name="connsiteY20" fmla="*/ 484001 h 619968"/>
                <a:gd name="connsiteX21" fmla="*/ 760174 w 1259386"/>
                <a:gd name="connsiteY21" fmla="*/ 618270 h 619968"/>
                <a:gd name="connsiteX22" fmla="*/ 650997 w 1259386"/>
                <a:gd name="connsiteY22" fmla="*/ 484001 h 619968"/>
                <a:gd name="connsiteX23" fmla="*/ 641712 w 1259386"/>
                <a:gd name="connsiteY23" fmla="*/ 444433 h 619968"/>
                <a:gd name="connsiteX24" fmla="*/ 615916 w 1259386"/>
                <a:gd name="connsiteY24" fmla="*/ 444433 h 619968"/>
                <a:gd name="connsiteX25" fmla="*/ 608389 w 1259386"/>
                <a:gd name="connsiteY25" fmla="*/ 476510 h 619968"/>
                <a:gd name="connsiteX26" fmla="*/ 499213 w 1259386"/>
                <a:gd name="connsiteY26" fmla="*/ 610779 h 619968"/>
                <a:gd name="connsiteX27" fmla="*/ 390036 w 1259386"/>
                <a:gd name="connsiteY27" fmla="*/ 476510 h 619968"/>
                <a:gd name="connsiteX28" fmla="*/ 380751 w 1259386"/>
                <a:gd name="connsiteY28" fmla="*/ 436942 h 619968"/>
                <a:gd name="connsiteX29" fmla="*/ 358482 w 1259386"/>
                <a:gd name="connsiteY29" fmla="*/ 436942 h 619968"/>
                <a:gd name="connsiteX30" fmla="*/ 349595 w 1259386"/>
                <a:gd name="connsiteY30" fmla="*/ 474812 h 619968"/>
                <a:gd name="connsiteX31" fmla="*/ 240419 w 1259386"/>
                <a:gd name="connsiteY31" fmla="*/ 609081 h 619968"/>
                <a:gd name="connsiteX32" fmla="*/ 131242 w 1259386"/>
                <a:gd name="connsiteY32" fmla="*/ 474812 h 619968"/>
                <a:gd name="connsiteX33" fmla="*/ 121957 w 1259386"/>
                <a:gd name="connsiteY33" fmla="*/ 435244 h 619968"/>
                <a:gd name="connsiteX34" fmla="*/ 0 w 1259386"/>
                <a:gd name="connsiteY34" fmla="*/ 435244 h 619968"/>
                <a:gd name="connsiteX35" fmla="*/ 0 w 1259386"/>
                <a:gd name="connsiteY35" fmla="*/ 173835 h 619968"/>
                <a:gd name="connsiteX36" fmla="*/ 121958 w 1259386"/>
                <a:gd name="connsiteY36" fmla="*/ 173835 h 619968"/>
                <a:gd name="connsiteX37" fmla="*/ 131242 w 1259386"/>
                <a:gd name="connsiteY37" fmla="*/ 134269 h 619968"/>
                <a:gd name="connsiteX38" fmla="*/ 240419 w 1259386"/>
                <a:gd name="connsiteY38"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900905 w 1259386"/>
                <a:gd name="connsiteY6" fmla="*/ 183024 h 619968"/>
                <a:gd name="connsiteX7" fmla="*/ 909791 w 1259386"/>
                <a:gd name="connsiteY7" fmla="*/ 145156 h 619968"/>
                <a:gd name="connsiteX8" fmla="*/ 1018968 w 1259386"/>
                <a:gd name="connsiteY8" fmla="*/ 10887 h 619968"/>
                <a:gd name="connsiteX9" fmla="*/ 1128144 w 1259386"/>
                <a:gd name="connsiteY9" fmla="*/ 145156 h 619968"/>
                <a:gd name="connsiteX10" fmla="*/ 1137429 w 1259386"/>
                <a:gd name="connsiteY10" fmla="*/ 184722 h 619968"/>
                <a:gd name="connsiteX11" fmla="*/ 1259386 w 1259386"/>
                <a:gd name="connsiteY11" fmla="*/ 184722 h 619968"/>
                <a:gd name="connsiteX12" fmla="*/ 1259386 w 1259386"/>
                <a:gd name="connsiteY12" fmla="*/ 446131 h 619968"/>
                <a:gd name="connsiteX13" fmla="*/ 1137429 w 1259386"/>
                <a:gd name="connsiteY13" fmla="*/ 446131 h 619968"/>
                <a:gd name="connsiteX14" fmla="*/ 1128144 w 1259386"/>
                <a:gd name="connsiteY14" fmla="*/ 485699 h 619968"/>
                <a:gd name="connsiteX15" fmla="*/ 1018968 w 1259386"/>
                <a:gd name="connsiteY15" fmla="*/ 619968 h 619968"/>
                <a:gd name="connsiteX16" fmla="*/ 909791 w 1259386"/>
                <a:gd name="connsiteY16" fmla="*/ 485699 h 619968"/>
                <a:gd name="connsiteX17" fmla="*/ 900506 w 1259386"/>
                <a:gd name="connsiteY17" fmla="*/ 446131 h 619968"/>
                <a:gd name="connsiteX18" fmla="*/ 878237 w 1259386"/>
                <a:gd name="connsiteY18" fmla="*/ 446131 h 619968"/>
                <a:gd name="connsiteX19" fmla="*/ 869350 w 1259386"/>
                <a:gd name="connsiteY19" fmla="*/ 484001 h 619968"/>
                <a:gd name="connsiteX20" fmla="*/ 760174 w 1259386"/>
                <a:gd name="connsiteY20" fmla="*/ 618270 h 619968"/>
                <a:gd name="connsiteX21" fmla="*/ 650997 w 1259386"/>
                <a:gd name="connsiteY21" fmla="*/ 484001 h 619968"/>
                <a:gd name="connsiteX22" fmla="*/ 641712 w 1259386"/>
                <a:gd name="connsiteY22" fmla="*/ 444433 h 619968"/>
                <a:gd name="connsiteX23" fmla="*/ 615916 w 1259386"/>
                <a:gd name="connsiteY23" fmla="*/ 444433 h 619968"/>
                <a:gd name="connsiteX24" fmla="*/ 608389 w 1259386"/>
                <a:gd name="connsiteY24" fmla="*/ 476510 h 619968"/>
                <a:gd name="connsiteX25" fmla="*/ 499213 w 1259386"/>
                <a:gd name="connsiteY25" fmla="*/ 610779 h 619968"/>
                <a:gd name="connsiteX26" fmla="*/ 390036 w 1259386"/>
                <a:gd name="connsiteY26" fmla="*/ 476510 h 619968"/>
                <a:gd name="connsiteX27" fmla="*/ 380751 w 1259386"/>
                <a:gd name="connsiteY27" fmla="*/ 436942 h 619968"/>
                <a:gd name="connsiteX28" fmla="*/ 358482 w 1259386"/>
                <a:gd name="connsiteY28" fmla="*/ 436942 h 619968"/>
                <a:gd name="connsiteX29" fmla="*/ 349595 w 1259386"/>
                <a:gd name="connsiteY29" fmla="*/ 474812 h 619968"/>
                <a:gd name="connsiteX30" fmla="*/ 240419 w 1259386"/>
                <a:gd name="connsiteY30" fmla="*/ 609081 h 619968"/>
                <a:gd name="connsiteX31" fmla="*/ 131242 w 1259386"/>
                <a:gd name="connsiteY31" fmla="*/ 474812 h 619968"/>
                <a:gd name="connsiteX32" fmla="*/ 121957 w 1259386"/>
                <a:gd name="connsiteY32" fmla="*/ 435244 h 619968"/>
                <a:gd name="connsiteX33" fmla="*/ 0 w 1259386"/>
                <a:gd name="connsiteY33" fmla="*/ 435244 h 619968"/>
                <a:gd name="connsiteX34" fmla="*/ 0 w 1259386"/>
                <a:gd name="connsiteY34" fmla="*/ 173835 h 619968"/>
                <a:gd name="connsiteX35" fmla="*/ 121958 w 1259386"/>
                <a:gd name="connsiteY35" fmla="*/ 173835 h 619968"/>
                <a:gd name="connsiteX36" fmla="*/ 131242 w 1259386"/>
                <a:gd name="connsiteY36" fmla="*/ 134269 h 619968"/>
                <a:gd name="connsiteX37" fmla="*/ 240419 w 1259386"/>
                <a:gd name="connsiteY37"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909791 w 1259386"/>
                <a:gd name="connsiteY6" fmla="*/ 145156 h 619968"/>
                <a:gd name="connsiteX7" fmla="*/ 1018968 w 1259386"/>
                <a:gd name="connsiteY7" fmla="*/ 10887 h 619968"/>
                <a:gd name="connsiteX8" fmla="*/ 1128144 w 1259386"/>
                <a:gd name="connsiteY8" fmla="*/ 145156 h 619968"/>
                <a:gd name="connsiteX9" fmla="*/ 1137429 w 1259386"/>
                <a:gd name="connsiteY9" fmla="*/ 184722 h 619968"/>
                <a:gd name="connsiteX10" fmla="*/ 1259386 w 1259386"/>
                <a:gd name="connsiteY10" fmla="*/ 184722 h 619968"/>
                <a:gd name="connsiteX11" fmla="*/ 1259386 w 1259386"/>
                <a:gd name="connsiteY11" fmla="*/ 446131 h 619968"/>
                <a:gd name="connsiteX12" fmla="*/ 1137429 w 1259386"/>
                <a:gd name="connsiteY12" fmla="*/ 446131 h 619968"/>
                <a:gd name="connsiteX13" fmla="*/ 1128144 w 1259386"/>
                <a:gd name="connsiteY13" fmla="*/ 485699 h 619968"/>
                <a:gd name="connsiteX14" fmla="*/ 1018968 w 1259386"/>
                <a:gd name="connsiteY14" fmla="*/ 619968 h 619968"/>
                <a:gd name="connsiteX15" fmla="*/ 909791 w 1259386"/>
                <a:gd name="connsiteY15" fmla="*/ 485699 h 619968"/>
                <a:gd name="connsiteX16" fmla="*/ 900506 w 1259386"/>
                <a:gd name="connsiteY16" fmla="*/ 446131 h 619968"/>
                <a:gd name="connsiteX17" fmla="*/ 878237 w 1259386"/>
                <a:gd name="connsiteY17" fmla="*/ 446131 h 619968"/>
                <a:gd name="connsiteX18" fmla="*/ 869350 w 1259386"/>
                <a:gd name="connsiteY18" fmla="*/ 484001 h 619968"/>
                <a:gd name="connsiteX19" fmla="*/ 760174 w 1259386"/>
                <a:gd name="connsiteY19" fmla="*/ 618270 h 619968"/>
                <a:gd name="connsiteX20" fmla="*/ 650997 w 1259386"/>
                <a:gd name="connsiteY20" fmla="*/ 484001 h 619968"/>
                <a:gd name="connsiteX21" fmla="*/ 641712 w 1259386"/>
                <a:gd name="connsiteY21" fmla="*/ 444433 h 619968"/>
                <a:gd name="connsiteX22" fmla="*/ 615916 w 1259386"/>
                <a:gd name="connsiteY22" fmla="*/ 444433 h 619968"/>
                <a:gd name="connsiteX23" fmla="*/ 608389 w 1259386"/>
                <a:gd name="connsiteY23" fmla="*/ 476510 h 619968"/>
                <a:gd name="connsiteX24" fmla="*/ 499213 w 1259386"/>
                <a:gd name="connsiteY24" fmla="*/ 610779 h 619968"/>
                <a:gd name="connsiteX25" fmla="*/ 390036 w 1259386"/>
                <a:gd name="connsiteY25" fmla="*/ 476510 h 619968"/>
                <a:gd name="connsiteX26" fmla="*/ 380751 w 1259386"/>
                <a:gd name="connsiteY26" fmla="*/ 436942 h 619968"/>
                <a:gd name="connsiteX27" fmla="*/ 358482 w 1259386"/>
                <a:gd name="connsiteY27" fmla="*/ 436942 h 619968"/>
                <a:gd name="connsiteX28" fmla="*/ 349595 w 1259386"/>
                <a:gd name="connsiteY28" fmla="*/ 474812 h 619968"/>
                <a:gd name="connsiteX29" fmla="*/ 240419 w 1259386"/>
                <a:gd name="connsiteY29" fmla="*/ 609081 h 619968"/>
                <a:gd name="connsiteX30" fmla="*/ 131242 w 1259386"/>
                <a:gd name="connsiteY30" fmla="*/ 474812 h 619968"/>
                <a:gd name="connsiteX31" fmla="*/ 121957 w 1259386"/>
                <a:gd name="connsiteY31" fmla="*/ 435244 h 619968"/>
                <a:gd name="connsiteX32" fmla="*/ 0 w 1259386"/>
                <a:gd name="connsiteY32" fmla="*/ 435244 h 619968"/>
                <a:gd name="connsiteX33" fmla="*/ 0 w 1259386"/>
                <a:gd name="connsiteY33" fmla="*/ 173835 h 619968"/>
                <a:gd name="connsiteX34" fmla="*/ 121958 w 1259386"/>
                <a:gd name="connsiteY34" fmla="*/ 173835 h 619968"/>
                <a:gd name="connsiteX35" fmla="*/ 131242 w 1259386"/>
                <a:gd name="connsiteY35" fmla="*/ 134269 h 619968"/>
                <a:gd name="connsiteX36" fmla="*/ 240419 w 1259386"/>
                <a:gd name="connsiteY36"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018968 w 1259386"/>
                <a:gd name="connsiteY6" fmla="*/ 10887 h 619968"/>
                <a:gd name="connsiteX7" fmla="*/ 1128144 w 1259386"/>
                <a:gd name="connsiteY7" fmla="*/ 145156 h 619968"/>
                <a:gd name="connsiteX8" fmla="*/ 1137429 w 1259386"/>
                <a:gd name="connsiteY8" fmla="*/ 184722 h 619968"/>
                <a:gd name="connsiteX9" fmla="*/ 1259386 w 1259386"/>
                <a:gd name="connsiteY9" fmla="*/ 184722 h 619968"/>
                <a:gd name="connsiteX10" fmla="*/ 1259386 w 1259386"/>
                <a:gd name="connsiteY10" fmla="*/ 446131 h 619968"/>
                <a:gd name="connsiteX11" fmla="*/ 1137429 w 1259386"/>
                <a:gd name="connsiteY11" fmla="*/ 446131 h 619968"/>
                <a:gd name="connsiteX12" fmla="*/ 1128144 w 1259386"/>
                <a:gd name="connsiteY12" fmla="*/ 485699 h 619968"/>
                <a:gd name="connsiteX13" fmla="*/ 1018968 w 1259386"/>
                <a:gd name="connsiteY13" fmla="*/ 619968 h 619968"/>
                <a:gd name="connsiteX14" fmla="*/ 909791 w 1259386"/>
                <a:gd name="connsiteY14" fmla="*/ 485699 h 619968"/>
                <a:gd name="connsiteX15" fmla="*/ 900506 w 1259386"/>
                <a:gd name="connsiteY15" fmla="*/ 446131 h 619968"/>
                <a:gd name="connsiteX16" fmla="*/ 878237 w 1259386"/>
                <a:gd name="connsiteY16" fmla="*/ 446131 h 619968"/>
                <a:gd name="connsiteX17" fmla="*/ 869350 w 1259386"/>
                <a:gd name="connsiteY17" fmla="*/ 484001 h 619968"/>
                <a:gd name="connsiteX18" fmla="*/ 760174 w 1259386"/>
                <a:gd name="connsiteY18" fmla="*/ 618270 h 619968"/>
                <a:gd name="connsiteX19" fmla="*/ 650997 w 1259386"/>
                <a:gd name="connsiteY19" fmla="*/ 484001 h 619968"/>
                <a:gd name="connsiteX20" fmla="*/ 641712 w 1259386"/>
                <a:gd name="connsiteY20" fmla="*/ 444433 h 619968"/>
                <a:gd name="connsiteX21" fmla="*/ 615916 w 1259386"/>
                <a:gd name="connsiteY21" fmla="*/ 444433 h 619968"/>
                <a:gd name="connsiteX22" fmla="*/ 608389 w 1259386"/>
                <a:gd name="connsiteY22" fmla="*/ 476510 h 619968"/>
                <a:gd name="connsiteX23" fmla="*/ 499213 w 1259386"/>
                <a:gd name="connsiteY23" fmla="*/ 610779 h 619968"/>
                <a:gd name="connsiteX24" fmla="*/ 390036 w 1259386"/>
                <a:gd name="connsiteY24" fmla="*/ 476510 h 619968"/>
                <a:gd name="connsiteX25" fmla="*/ 380751 w 1259386"/>
                <a:gd name="connsiteY25" fmla="*/ 436942 h 619968"/>
                <a:gd name="connsiteX26" fmla="*/ 358482 w 1259386"/>
                <a:gd name="connsiteY26" fmla="*/ 436942 h 619968"/>
                <a:gd name="connsiteX27" fmla="*/ 349595 w 1259386"/>
                <a:gd name="connsiteY27" fmla="*/ 474812 h 619968"/>
                <a:gd name="connsiteX28" fmla="*/ 240419 w 1259386"/>
                <a:gd name="connsiteY28" fmla="*/ 609081 h 619968"/>
                <a:gd name="connsiteX29" fmla="*/ 131242 w 1259386"/>
                <a:gd name="connsiteY29" fmla="*/ 474812 h 619968"/>
                <a:gd name="connsiteX30" fmla="*/ 121957 w 1259386"/>
                <a:gd name="connsiteY30" fmla="*/ 435244 h 619968"/>
                <a:gd name="connsiteX31" fmla="*/ 0 w 1259386"/>
                <a:gd name="connsiteY31" fmla="*/ 435244 h 619968"/>
                <a:gd name="connsiteX32" fmla="*/ 0 w 1259386"/>
                <a:gd name="connsiteY32" fmla="*/ 173835 h 619968"/>
                <a:gd name="connsiteX33" fmla="*/ 121958 w 1259386"/>
                <a:gd name="connsiteY33" fmla="*/ 173835 h 619968"/>
                <a:gd name="connsiteX34" fmla="*/ 131242 w 1259386"/>
                <a:gd name="connsiteY34" fmla="*/ 134269 h 619968"/>
                <a:gd name="connsiteX35" fmla="*/ 240419 w 1259386"/>
                <a:gd name="connsiteY35"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128144 w 1259386"/>
                <a:gd name="connsiteY6" fmla="*/ 145156 h 619968"/>
                <a:gd name="connsiteX7" fmla="*/ 1137429 w 1259386"/>
                <a:gd name="connsiteY7" fmla="*/ 184722 h 619968"/>
                <a:gd name="connsiteX8" fmla="*/ 1259386 w 1259386"/>
                <a:gd name="connsiteY8" fmla="*/ 184722 h 619968"/>
                <a:gd name="connsiteX9" fmla="*/ 1259386 w 1259386"/>
                <a:gd name="connsiteY9" fmla="*/ 446131 h 619968"/>
                <a:gd name="connsiteX10" fmla="*/ 1137429 w 1259386"/>
                <a:gd name="connsiteY10" fmla="*/ 446131 h 619968"/>
                <a:gd name="connsiteX11" fmla="*/ 1128144 w 1259386"/>
                <a:gd name="connsiteY11" fmla="*/ 485699 h 619968"/>
                <a:gd name="connsiteX12" fmla="*/ 1018968 w 1259386"/>
                <a:gd name="connsiteY12" fmla="*/ 619968 h 619968"/>
                <a:gd name="connsiteX13" fmla="*/ 909791 w 1259386"/>
                <a:gd name="connsiteY13" fmla="*/ 485699 h 619968"/>
                <a:gd name="connsiteX14" fmla="*/ 900506 w 1259386"/>
                <a:gd name="connsiteY14" fmla="*/ 446131 h 619968"/>
                <a:gd name="connsiteX15" fmla="*/ 878237 w 1259386"/>
                <a:gd name="connsiteY15" fmla="*/ 446131 h 619968"/>
                <a:gd name="connsiteX16" fmla="*/ 869350 w 1259386"/>
                <a:gd name="connsiteY16" fmla="*/ 484001 h 619968"/>
                <a:gd name="connsiteX17" fmla="*/ 760174 w 1259386"/>
                <a:gd name="connsiteY17" fmla="*/ 618270 h 619968"/>
                <a:gd name="connsiteX18" fmla="*/ 650997 w 1259386"/>
                <a:gd name="connsiteY18" fmla="*/ 484001 h 619968"/>
                <a:gd name="connsiteX19" fmla="*/ 641712 w 1259386"/>
                <a:gd name="connsiteY19" fmla="*/ 444433 h 619968"/>
                <a:gd name="connsiteX20" fmla="*/ 615916 w 1259386"/>
                <a:gd name="connsiteY20" fmla="*/ 444433 h 619968"/>
                <a:gd name="connsiteX21" fmla="*/ 608389 w 1259386"/>
                <a:gd name="connsiteY21" fmla="*/ 476510 h 619968"/>
                <a:gd name="connsiteX22" fmla="*/ 499213 w 1259386"/>
                <a:gd name="connsiteY22" fmla="*/ 610779 h 619968"/>
                <a:gd name="connsiteX23" fmla="*/ 390036 w 1259386"/>
                <a:gd name="connsiteY23" fmla="*/ 476510 h 619968"/>
                <a:gd name="connsiteX24" fmla="*/ 380751 w 1259386"/>
                <a:gd name="connsiteY24" fmla="*/ 436942 h 619968"/>
                <a:gd name="connsiteX25" fmla="*/ 358482 w 1259386"/>
                <a:gd name="connsiteY25" fmla="*/ 436942 h 619968"/>
                <a:gd name="connsiteX26" fmla="*/ 349595 w 1259386"/>
                <a:gd name="connsiteY26" fmla="*/ 474812 h 619968"/>
                <a:gd name="connsiteX27" fmla="*/ 240419 w 1259386"/>
                <a:gd name="connsiteY27" fmla="*/ 609081 h 619968"/>
                <a:gd name="connsiteX28" fmla="*/ 131242 w 1259386"/>
                <a:gd name="connsiteY28" fmla="*/ 474812 h 619968"/>
                <a:gd name="connsiteX29" fmla="*/ 121957 w 1259386"/>
                <a:gd name="connsiteY29" fmla="*/ 435244 h 619968"/>
                <a:gd name="connsiteX30" fmla="*/ 0 w 1259386"/>
                <a:gd name="connsiteY30" fmla="*/ 435244 h 619968"/>
                <a:gd name="connsiteX31" fmla="*/ 0 w 1259386"/>
                <a:gd name="connsiteY31" fmla="*/ 173835 h 619968"/>
                <a:gd name="connsiteX32" fmla="*/ 121958 w 1259386"/>
                <a:gd name="connsiteY32" fmla="*/ 173835 h 619968"/>
                <a:gd name="connsiteX33" fmla="*/ 131242 w 1259386"/>
                <a:gd name="connsiteY33" fmla="*/ 134269 h 619968"/>
                <a:gd name="connsiteX34" fmla="*/ 240419 w 1259386"/>
                <a:gd name="connsiteY34"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137429 w 1259386"/>
                <a:gd name="connsiteY6" fmla="*/ 184722 h 619968"/>
                <a:gd name="connsiteX7" fmla="*/ 1259386 w 1259386"/>
                <a:gd name="connsiteY7" fmla="*/ 184722 h 619968"/>
                <a:gd name="connsiteX8" fmla="*/ 1259386 w 1259386"/>
                <a:gd name="connsiteY8" fmla="*/ 446131 h 619968"/>
                <a:gd name="connsiteX9" fmla="*/ 1137429 w 1259386"/>
                <a:gd name="connsiteY9" fmla="*/ 446131 h 619968"/>
                <a:gd name="connsiteX10" fmla="*/ 1128144 w 1259386"/>
                <a:gd name="connsiteY10" fmla="*/ 485699 h 619968"/>
                <a:gd name="connsiteX11" fmla="*/ 1018968 w 1259386"/>
                <a:gd name="connsiteY11" fmla="*/ 619968 h 619968"/>
                <a:gd name="connsiteX12" fmla="*/ 909791 w 1259386"/>
                <a:gd name="connsiteY12" fmla="*/ 485699 h 619968"/>
                <a:gd name="connsiteX13" fmla="*/ 900506 w 1259386"/>
                <a:gd name="connsiteY13" fmla="*/ 446131 h 619968"/>
                <a:gd name="connsiteX14" fmla="*/ 878237 w 1259386"/>
                <a:gd name="connsiteY14" fmla="*/ 446131 h 619968"/>
                <a:gd name="connsiteX15" fmla="*/ 869350 w 1259386"/>
                <a:gd name="connsiteY15" fmla="*/ 484001 h 619968"/>
                <a:gd name="connsiteX16" fmla="*/ 760174 w 1259386"/>
                <a:gd name="connsiteY16" fmla="*/ 618270 h 619968"/>
                <a:gd name="connsiteX17" fmla="*/ 650997 w 1259386"/>
                <a:gd name="connsiteY17" fmla="*/ 484001 h 619968"/>
                <a:gd name="connsiteX18" fmla="*/ 641712 w 1259386"/>
                <a:gd name="connsiteY18" fmla="*/ 444433 h 619968"/>
                <a:gd name="connsiteX19" fmla="*/ 615916 w 1259386"/>
                <a:gd name="connsiteY19" fmla="*/ 444433 h 619968"/>
                <a:gd name="connsiteX20" fmla="*/ 608389 w 1259386"/>
                <a:gd name="connsiteY20" fmla="*/ 476510 h 619968"/>
                <a:gd name="connsiteX21" fmla="*/ 499213 w 1259386"/>
                <a:gd name="connsiteY21" fmla="*/ 610779 h 619968"/>
                <a:gd name="connsiteX22" fmla="*/ 390036 w 1259386"/>
                <a:gd name="connsiteY22" fmla="*/ 476510 h 619968"/>
                <a:gd name="connsiteX23" fmla="*/ 380751 w 1259386"/>
                <a:gd name="connsiteY23" fmla="*/ 436942 h 619968"/>
                <a:gd name="connsiteX24" fmla="*/ 358482 w 1259386"/>
                <a:gd name="connsiteY24" fmla="*/ 436942 h 619968"/>
                <a:gd name="connsiteX25" fmla="*/ 349595 w 1259386"/>
                <a:gd name="connsiteY25" fmla="*/ 474812 h 619968"/>
                <a:gd name="connsiteX26" fmla="*/ 240419 w 1259386"/>
                <a:gd name="connsiteY26" fmla="*/ 609081 h 619968"/>
                <a:gd name="connsiteX27" fmla="*/ 131242 w 1259386"/>
                <a:gd name="connsiteY27" fmla="*/ 474812 h 619968"/>
                <a:gd name="connsiteX28" fmla="*/ 121957 w 1259386"/>
                <a:gd name="connsiteY28" fmla="*/ 435244 h 619968"/>
                <a:gd name="connsiteX29" fmla="*/ 0 w 1259386"/>
                <a:gd name="connsiteY29" fmla="*/ 435244 h 619968"/>
                <a:gd name="connsiteX30" fmla="*/ 0 w 1259386"/>
                <a:gd name="connsiteY30" fmla="*/ 173835 h 619968"/>
                <a:gd name="connsiteX31" fmla="*/ 121958 w 1259386"/>
                <a:gd name="connsiteY31" fmla="*/ 173835 h 619968"/>
                <a:gd name="connsiteX32" fmla="*/ 131242 w 1259386"/>
                <a:gd name="connsiteY32" fmla="*/ 134269 h 619968"/>
                <a:gd name="connsiteX33" fmla="*/ 240419 w 1259386"/>
                <a:gd name="connsiteY33"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878635 w 1259386"/>
                <a:gd name="connsiteY4" fmla="*/ 183024 h 619968"/>
                <a:gd name="connsiteX5" fmla="*/ 1137429 w 1259386"/>
                <a:gd name="connsiteY5" fmla="*/ 184722 h 619968"/>
                <a:gd name="connsiteX6" fmla="*/ 1259386 w 1259386"/>
                <a:gd name="connsiteY6" fmla="*/ 184722 h 619968"/>
                <a:gd name="connsiteX7" fmla="*/ 1259386 w 1259386"/>
                <a:gd name="connsiteY7" fmla="*/ 446131 h 619968"/>
                <a:gd name="connsiteX8" fmla="*/ 1137429 w 1259386"/>
                <a:gd name="connsiteY8" fmla="*/ 446131 h 619968"/>
                <a:gd name="connsiteX9" fmla="*/ 1128144 w 1259386"/>
                <a:gd name="connsiteY9" fmla="*/ 485699 h 619968"/>
                <a:gd name="connsiteX10" fmla="*/ 1018968 w 1259386"/>
                <a:gd name="connsiteY10" fmla="*/ 619968 h 619968"/>
                <a:gd name="connsiteX11" fmla="*/ 909791 w 1259386"/>
                <a:gd name="connsiteY11" fmla="*/ 485699 h 619968"/>
                <a:gd name="connsiteX12" fmla="*/ 900506 w 1259386"/>
                <a:gd name="connsiteY12" fmla="*/ 446131 h 619968"/>
                <a:gd name="connsiteX13" fmla="*/ 878237 w 1259386"/>
                <a:gd name="connsiteY13" fmla="*/ 446131 h 619968"/>
                <a:gd name="connsiteX14" fmla="*/ 869350 w 1259386"/>
                <a:gd name="connsiteY14" fmla="*/ 484001 h 619968"/>
                <a:gd name="connsiteX15" fmla="*/ 760174 w 1259386"/>
                <a:gd name="connsiteY15" fmla="*/ 618270 h 619968"/>
                <a:gd name="connsiteX16" fmla="*/ 650997 w 1259386"/>
                <a:gd name="connsiteY16" fmla="*/ 484001 h 619968"/>
                <a:gd name="connsiteX17" fmla="*/ 641712 w 1259386"/>
                <a:gd name="connsiteY17" fmla="*/ 444433 h 619968"/>
                <a:gd name="connsiteX18" fmla="*/ 615916 w 1259386"/>
                <a:gd name="connsiteY18" fmla="*/ 444433 h 619968"/>
                <a:gd name="connsiteX19" fmla="*/ 608389 w 1259386"/>
                <a:gd name="connsiteY19" fmla="*/ 476510 h 619968"/>
                <a:gd name="connsiteX20" fmla="*/ 499213 w 1259386"/>
                <a:gd name="connsiteY20" fmla="*/ 610779 h 619968"/>
                <a:gd name="connsiteX21" fmla="*/ 390036 w 1259386"/>
                <a:gd name="connsiteY21" fmla="*/ 476510 h 619968"/>
                <a:gd name="connsiteX22" fmla="*/ 380751 w 1259386"/>
                <a:gd name="connsiteY22" fmla="*/ 436942 h 619968"/>
                <a:gd name="connsiteX23" fmla="*/ 358482 w 1259386"/>
                <a:gd name="connsiteY23" fmla="*/ 436942 h 619968"/>
                <a:gd name="connsiteX24" fmla="*/ 349595 w 1259386"/>
                <a:gd name="connsiteY24" fmla="*/ 474812 h 619968"/>
                <a:gd name="connsiteX25" fmla="*/ 240419 w 1259386"/>
                <a:gd name="connsiteY25" fmla="*/ 609081 h 619968"/>
                <a:gd name="connsiteX26" fmla="*/ 131242 w 1259386"/>
                <a:gd name="connsiteY26" fmla="*/ 474812 h 619968"/>
                <a:gd name="connsiteX27" fmla="*/ 121957 w 1259386"/>
                <a:gd name="connsiteY27" fmla="*/ 435244 h 619968"/>
                <a:gd name="connsiteX28" fmla="*/ 0 w 1259386"/>
                <a:gd name="connsiteY28" fmla="*/ 435244 h 619968"/>
                <a:gd name="connsiteX29" fmla="*/ 0 w 1259386"/>
                <a:gd name="connsiteY29" fmla="*/ 173835 h 619968"/>
                <a:gd name="connsiteX30" fmla="*/ 121958 w 1259386"/>
                <a:gd name="connsiteY30" fmla="*/ 173835 h 619968"/>
                <a:gd name="connsiteX31" fmla="*/ 131242 w 1259386"/>
                <a:gd name="connsiteY31" fmla="*/ 134269 h 619968"/>
                <a:gd name="connsiteX32" fmla="*/ 240419 w 1259386"/>
                <a:gd name="connsiteY32"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1137429 w 1259386"/>
                <a:gd name="connsiteY4" fmla="*/ 184722 h 619968"/>
                <a:gd name="connsiteX5" fmla="*/ 1259386 w 1259386"/>
                <a:gd name="connsiteY5" fmla="*/ 184722 h 619968"/>
                <a:gd name="connsiteX6" fmla="*/ 1259386 w 1259386"/>
                <a:gd name="connsiteY6" fmla="*/ 446131 h 619968"/>
                <a:gd name="connsiteX7" fmla="*/ 1137429 w 1259386"/>
                <a:gd name="connsiteY7" fmla="*/ 446131 h 619968"/>
                <a:gd name="connsiteX8" fmla="*/ 1128144 w 1259386"/>
                <a:gd name="connsiteY8" fmla="*/ 485699 h 619968"/>
                <a:gd name="connsiteX9" fmla="*/ 1018968 w 1259386"/>
                <a:gd name="connsiteY9" fmla="*/ 619968 h 619968"/>
                <a:gd name="connsiteX10" fmla="*/ 909791 w 1259386"/>
                <a:gd name="connsiteY10" fmla="*/ 485699 h 619968"/>
                <a:gd name="connsiteX11" fmla="*/ 900506 w 1259386"/>
                <a:gd name="connsiteY11" fmla="*/ 446131 h 619968"/>
                <a:gd name="connsiteX12" fmla="*/ 878237 w 1259386"/>
                <a:gd name="connsiteY12" fmla="*/ 446131 h 619968"/>
                <a:gd name="connsiteX13" fmla="*/ 869350 w 1259386"/>
                <a:gd name="connsiteY13" fmla="*/ 484001 h 619968"/>
                <a:gd name="connsiteX14" fmla="*/ 760174 w 1259386"/>
                <a:gd name="connsiteY14" fmla="*/ 618270 h 619968"/>
                <a:gd name="connsiteX15" fmla="*/ 650997 w 1259386"/>
                <a:gd name="connsiteY15" fmla="*/ 484001 h 619968"/>
                <a:gd name="connsiteX16" fmla="*/ 641712 w 1259386"/>
                <a:gd name="connsiteY16" fmla="*/ 444433 h 619968"/>
                <a:gd name="connsiteX17" fmla="*/ 615916 w 1259386"/>
                <a:gd name="connsiteY17" fmla="*/ 444433 h 619968"/>
                <a:gd name="connsiteX18" fmla="*/ 608389 w 1259386"/>
                <a:gd name="connsiteY18" fmla="*/ 476510 h 619968"/>
                <a:gd name="connsiteX19" fmla="*/ 499213 w 1259386"/>
                <a:gd name="connsiteY19" fmla="*/ 610779 h 619968"/>
                <a:gd name="connsiteX20" fmla="*/ 390036 w 1259386"/>
                <a:gd name="connsiteY20" fmla="*/ 476510 h 619968"/>
                <a:gd name="connsiteX21" fmla="*/ 380751 w 1259386"/>
                <a:gd name="connsiteY21" fmla="*/ 436942 h 619968"/>
                <a:gd name="connsiteX22" fmla="*/ 358482 w 1259386"/>
                <a:gd name="connsiteY22" fmla="*/ 436942 h 619968"/>
                <a:gd name="connsiteX23" fmla="*/ 349595 w 1259386"/>
                <a:gd name="connsiteY23" fmla="*/ 474812 h 619968"/>
                <a:gd name="connsiteX24" fmla="*/ 240419 w 1259386"/>
                <a:gd name="connsiteY24" fmla="*/ 609081 h 619968"/>
                <a:gd name="connsiteX25" fmla="*/ 131242 w 1259386"/>
                <a:gd name="connsiteY25" fmla="*/ 474812 h 619968"/>
                <a:gd name="connsiteX26" fmla="*/ 121957 w 1259386"/>
                <a:gd name="connsiteY26" fmla="*/ 435244 h 619968"/>
                <a:gd name="connsiteX27" fmla="*/ 0 w 1259386"/>
                <a:gd name="connsiteY27" fmla="*/ 435244 h 619968"/>
                <a:gd name="connsiteX28" fmla="*/ 0 w 1259386"/>
                <a:gd name="connsiteY28" fmla="*/ 173835 h 619968"/>
                <a:gd name="connsiteX29" fmla="*/ 121958 w 1259386"/>
                <a:gd name="connsiteY29" fmla="*/ 173835 h 619968"/>
                <a:gd name="connsiteX30" fmla="*/ 131242 w 1259386"/>
                <a:gd name="connsiteY30" fmla="*/ 134269 h 619968"/>
                <a:gd name="connsiteX31" fmla="*/ 240419 w 1259386"/>
                <a:gd name="connsiteY31"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1259386 w 1259386"/>
                <a:gd name="connsiteY4" fmla="*/ 184722 h 619968"/>
                <a:gd name="connsiteX5" fmla="*/ 1259386 w 1259386"/>
                <a:gd name="connsiteY5" fmla="*/ 446131 h 619968"/>
                <a:gd name="connsiteX6" fmla="*/ 1137429 w 1259386"/>
                <a:gd name="connsiteY6" fmla="*/ 446131 h 619968"/>
                <a:gd name="connsiteX7" fmla="*/ 1128144 w 1259386"/>
                <a:gd name="connsiteY7" fmla="*/ 485699 h 619968"/>
                <a:gd name="connsiteX8" fmla="*/ 1018968 w 1259386"/>
                <a:gd name="connsiteY8" fmla="*/ 619968 h 619968"/>
                <a:gd name="connsiteX9" fmla="*/ 909791 w 1259386"/>
                <a:gd name="connsiteY9" fmla="*/ 485699 h 619968"/>
                <a:gd name="connsiteX10" fmla="*/ 900506 w 1259386"/>
                <a:gd name="connsiteY10" fmla="*/ 446131 h 619968"/>
                <a:gd name="connsiteX11" fmla="*/ 878237 w 1259386"/>
                <a:gd name="connsiteY11" fmla="*/ 446131 h 619968"/>
                <a:gd name="connsiteX12" fmla="*/ 869350 w 1259386"/>
                <a:gd name="connsiteY12" fmla="*/ 484001 h 619968"/>
                <a:gd name="connsiteX13" fmla="*/ 760174 w 1259386"/>
                <a:gd name="connsiteY13" fmla="*/ 618270 h 619968"/>
                <a:gd name="connsiteX14" fmla="*/ 650997 w 1259386"/>
                <a:gd name="connsiteY14" fmla="*/ 484001 h 619968"/>
                <a:gd name="connsiteX15" fmla="*/ 641712 w 1259386"/>
                <a:gd name="connsiteY15" fmla="*/ 444433 h 619968"/>
                <a:gd name="connsiteX16" fmla="*/ 615916 w 1259386"/>
                <a:gd name="connsiteY16" fmla="*/ 444433 h 619968"/>
                <a:gd name="connsiteX17" fmla="*/ 608389 w 1259386"/>
                <a:gd name="connsiteY17" fmla="*/ 476510 h 619968"/>
                <a:gd name="connsiteX18" fmla="*/ 499213 w 1259386"/>
                <a:gd name="connsiteY18" fmla="*/ 610779 h 619968"/>
                <a:gd name="connsiteX19" fmla="*/ 390036 w 1259386"/>
                <a:gd name="connsiteY19" fmla="*/ 476510 h 619968"/>
                <a:gd name="connsiteX20" fmla="*/ 380751 w 1259386"/>
                <a:gd name="connsiteY20" fmla="*/ 436942 h 619968"/>
                <a:gd name="connsiteX21" fmla="*/ 358482 w 1259386"/>
                <a:gd name="connsiteY21" fmla="*/ 436942 h 619968"/>
                <a:gd name="connsiteX22" fmla="*/ 349595 w 1259386"/>
                <a:gd name="connsiteY22" fmla="*/ 474812 h 619968"/>
                <a:gd name="connsiteX23" fmla="*/ 240419 w 1259386"/>
                <a:gd name="connsiteY23" fmla="*/ 609081 h 619968"/>
                <a:gd name="connsiteX24" fmla="*/ 131242 w 1259386"/>
                <a:gd name="connsiteY24" fmla="*/ 474812 h 619968"/>
                <a:gd name="connsiteX25" fmla="*/ 121957 w 1259386"/>
                <a:gd name="connsiteY25" fmla="*/ 435244 h 619968"/>
                <a:gd name="connsiteX26" fmla="*/ 0 w 1259386"/>
                <a:gd name="connsiteY26" fmla="*/ 435244 h 619968"/>
                <a:gd name="connsiteX27" fmla="*/ 0 w 1259386"/>
                <a:gd name="connsiteY27" fmla="*/ 173835 h 619968"/>
                <a:gd name="connsiteX28" fmla="*/ 121958 w 1259386"/>
                <a:gd name="connsiteY28" fmla="*/ 173835 h 619968"/>
                <a:gd name="connsiteX29" fmla="*/ 131242 w 1259386"/>
                <a:gd name="connsiteY29" fmla="*/ 134269 h 619968"/>
                <a:gd name="connsiteX30" fmla="*/ 240419 w 1259386"/>
                <a:gd name="connsiteY30"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8472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41712 w 1259386"/>
                <a:gd name="connsiteY14" fmla="*/ 444433 h 619968"/>
                <a:gd name="connsiteX15" fmla="*/ 615916 w 1259386"/>
                <a:gd name="connsiteY15" fmla="*/ 444433 h 619968"/>
                <a:gd name="connsiteX16" fmla="*/ 608389 w 1259386"/>
                <a:gd name="connsiteY16" fmla="*/ 476510 h 619968"/>
                <a:gd name="connsiteX17" fmla="*/ 499213 w 1259386"/>
                <a:gd name="connsiteY17" fmla="*/ 610779 h 619968"/>
                <a:gd name="connsiteX18" fmla="*/ 390036 w 1259386"/>
                <a:gd name="connsiteY18" fmla="*/ 476510 h 619968"/>
                <a:gd name="connsiteX19" fmla="*/ 380751 w 1259386"/>
                <a:gd name="connsiteY19" fmla="*/ 436942 h 619968"/>
                <a:gd name="connsiteX20" fmla="*/ 358482 w 1259386"/>
                <a:gd name="connsiteY20" fmla="*/ 436942 h 619968"/>
                <a:gd name="connsiteX21" fmla="*/ 349595 w 1259386"/>
                <a:gd name="connsiteY21" fmla="*/ 474812 h 619968"/>
                <a:gd name="connsiteX22" fmla="*/ 240419 w 1259386"/>
                <a:gd name="connsiteY22" fmla="*/ 609081 h 619968"/>
                <a:gd name="connsiteX23" fmla="*/ 131242 w 1259386"/>
                <a:gd name="connsiteY23" fmla="*/ 474812 h 619968"/>
                <a:gd name="connsiteX24" fmla="*/ 121957 w 1259386"/>
                <a:gd name="connsiteY24" fmla="*/ 435244 h 619968"/>
                <a:gd name="connsiteX25" fmla="*/ 0 w 1259386"/>
                <a:gd name="connsiteY25" fmla="*/ 435244 h 619968"/>
                <a:gd name="connsiteX26" fmla="*/ 0 w 1259386"/>
                <a:gd name="connsiteY26" fmla="*/ 173835 h 619968"/>
                <a:gd name="connsiteX27" fmla="*/ 121958 w 1259386"/>
                <a:gd name="connsiteY27" fmla="*/ 173835 h 619968"/>
                <a:gd name="connsiteX28" fmla="*/ 131242 w 1259386"/>
                <a:gd name="connsiteY28" fmla="*/ 134269 h 619968"/>
                <a:gd name="connsiteX29" fmla="*/ 240419 w 1259386"/>
                <a:gd name="connsiteY2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41712 w 1259386"/>
                <a:gd name="connsiteY14" fmla="*/ 444433 h 619968"/>
                <a:gd name="connsiteX15" fmla="*/ 615916 w 1259386"/>
                <a:gd name="connsiteY15" fmla="*/ 444433 h 619968"/>
                <a:gd name="connsiteX16" fmla="*/ 608389 w 1259386"/>
                <a:gd name="connsiteY16" fmla="*/ 476510 h 619968"/>
                <a:gd name="connsiteX17" fmla="*/ 499213 w 1259386"/>
                <a:gd name="connsiteY17" fmla="*/ 610779 h 619968"/>
                <a:gd name="connsiteX18" fmla="*/ 390036 w 1259386"/>
                <a:gd name="connsiteY18" fmla="*/ 476510 h 619968"/>
                <a:gd name="connsiteX19" fmla="*/ 380751 w 1259386"/>
                <a:gd name="connsiteY19" fmla="*/ 436942 h 619968"/>
                <a:gd name="connsiteX20" fmla="*/ 358482 w 1259386"/>
                <a:gd name="connsiteY20" fmla="*/ 436942 h 619968"/>
                <a:gd name="connsiteX21" fmla="*/ 349595 w 1259386"/>
                <a:gd name="connsiteY21" fmla="*/ 474812 h 619968"/>
                <a:gd name="connsiteX22" fmla="*/ 240419 w 1259386"/>
                <a:gd name="connsiteY22" fmla="*/ 609081 h 619968"/>
                <a:gd name="connsiteX23" fmla="*/ 131242 w 1259386"/>
                <a:gd name="connsiteY23" fmla="*/ 474812 h 619968"/>
                <a:gd name="connsiteX24" fmla="*/ 121957 w 1259386"/>
                <a:gd name="connsiteY24" fmla="*/ 435244 h 619968"/>
                <a:gd name="connsiteX25" fmla="*/ 0 w 1259386"/>
                <a:gd name="connsiteY25" fmla="*/ 435244 h 619968"/>
                <a:gd name="connsiteX26" fmla="*/ 0 w 1259386"/>
                <a:gd name="connsiteY26" fmla="*/ 173835 h 619968"/>
                <a:gd name="connsiteX27" fmla="*/ 121958 w 1259386"/>
                <a:gd name="connsiteY27" fmla="*/ 173835 h 619968"/>
                <a:gd name="connsiteX28" fmla="*/ 131242 w 1259386"/>
                <a:gd name="connsiteY28" fmla="*/ 134269 h 619968"/>
                <a:gd name="connsiteX29" fmla="*/ 240419 w 1259386"/>
                <a:gd name="connsiteY2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15916 w 1259386"/>
                <a:gd name="connsiteY14" fmla="*/ 444433 h 619968"/>
                <a:gd name="connsiteX15" fmla="*/ 608389 w 1259386"/>
                <a:gd name="connsiteY15" fmla="*/ 476510 h 619968"/>
                <a:gd name="connsiteX16" fmla="*/ 499213 w 1259386"/>
                <a:gd name="connsiteY16" fmla="*/ 610779 h 619968"/>
                <a:gd name="connsiteX17" fmla="*/ 390036 w 1259386"/>
                <a:gd name="connsiteY17" fmla="*/ 476510 h 619968"/>
                <a:gd name="connsiteX18" fmla="*/ 380751 w 1259386"/>
                <a:gd name="connsiteY18" fmla="*/ 436942 h 619968"/>
                <a:gd name="connsiteX19" fmla="*/ 358482 w 1259386"/>
                <a:gd name="connsiteY19" fmla="*/ 436942 h 619968"/>
                <a:gd name="connsiteX20" fmla="*/ 349595 w 1259386"/>
                <a:gd name="connsiteY20" fmla="*/ 474812 h 619968"/>
                <a:gd name="connsiteX21" fmla="*/ 240419 w 1259386"/>
                <a:gd name="connsiteY21" fmla="*/ 609081 h 619968"/>
                <a:gd name="connsiteX22" fmla="*/ 131242 w 1259386"/>
                <a:gd name="connsiteY22" fmla="*/ 474812 h 619968"/>
                <a:gd name="connsiteX23" fmla="*/ 121957 w 1259386"/>
                <a:gd name="connsiteY23" fmla="*/ 435244 h 619968"/>
                <a:gd name="connsiteX24" fmla="*/ 0 w 1259386"/>
                <a:gd name="connsiteY24" fmla="*/ 435244 h 619968"/>
                <a:gd name="connsiteX25" fmla="*/ 0 w 1259386"/>
                <a:gd name="connsiteY25" fmla="*/ 173835 h 619968"/>
                <a:gd name="connsiteX26" fmla="*/ 121958 w 1259386"/>
                <a:gd name="connsiteY26" fmla="*/ 173835 h 619968"/>
                <a:gd name="connsiteX27" fmla="*/ 131242 w 1259386"/>
                <a:gd name="connsiteY27" fmla="*/ 134269 h 619968"/>
                <a:gd name="connsiteX28" fmla="*/ 240419 w 1259386"/>
                <a:gd name="connsiteY28"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08389 w 1259386"/>
                <a:gd name="connsiteY14" fmla="*/ 476510 h 619968"/>
                <a:gd name="connsiteX15" fmla="*/ 499213 w 1259386"/>
                <a:gd name="connsiteY15" fmla="*/ 610779 h 619968"/>
                <a:gd name="connsiteX16" fmla="*/ 390036 w 1259386"/>
                <a:gd name="connsiteY16" fmla="*/ 476510 h 619968"/>
                <a:gd name="connsiteX17" fmla="*/ 380751 w 1259386"/>
                <a:gd name="connsiteY17" fmla="*/ 436942 h 619968"/>
                <a:gd name="connsiteX18" fmla="*/ 358482 w 1259386"/>
                <a:gd name="connsiteY18" fmla="*/ 436942 h 619968"/>
                <a:gd name="connsiteX19" fmla="*/ 349595 w 1259386"/>
                <a:gd name="connsiteY19" fmla="*/ 474812 h 619968"/>
                <a:gd name="connsiteX20" fmla="*/ 240419 w 1259386"/>
                <a:gd name="connsiteY20" fmla="*/ 609081 h 619968"/>
                <a:gd name="connsiteX21" fmla="*/ 131242 w 1259386"/>
                <a:gd name="connsiteY21" fmla="*/ 474812 h 619968"/>
                <a:gd name="connsiteX22" fmla="*/ 121957 w 1259386"/>
                <a:gd name="connsiteY22" fmla="*/ 435244 h 619968"/>
                <a:gd name="connsiteX23" fmla="*/ 0 w 1259386"/>
                <a:gd name="connsiteY23" fmla="*/ 435244 h 619968"/>
                <a:gd name="connsiteX24" fmla="*/ 0 w 1259386"/>
                <a:gd name="connsiteY24" fmla="*/ 173835 h 619968"/>
                <a:gd name="connsiteX25" fmla="*/ 121958 w 1259386"/>
                <a:gd name="connsiteY25" fmla="*/ 173835 h 619968"/>
                <a:gd name="connsiteX26" fmla="*/ 131242 w 1259386"/>
                <a:gd name="connsiteY26" fmla="*/ 134269 h 619968"/>
                <a:gd name="connsiteX27" fmla="*/ 240419 w 1259386"/>
                <a:gd name="connsiteY27"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08389 w 1259386"/>
                <a:gd name="connsiteY13" fmla="*/ 476510 h 619968"/>
                <a:gd name="connsiteX14" fmla="*/ 499213 w 1259386"/>
                <a:gd name="connsiteY14" fmla="*/ 610779 h 619968"/>
                <a:gd name="connsiteX15" fmla="*/ 390036 w 1259386"/>
                <a:gd name="connsiteY15" fmla="*/ 476510 h 619968"/>
                <a:gd name="connsiteX16" fmla="*/ 380751 w 1259386"/>
                <a:gd name="connsiteY16" fmla="*/ 436942 h 619968"/>
                <a:gd name="connsiteX17" fmla="*/ 358482 w 1259386"/>
                <a:gd name="connsiteY17" fmla="*/ 436942 h 619968"/>
                <a:gd name="connsiteX18" fmla="*/ 349595 w 1259386"/>
                <a:gd name="connsiteY18" fmla="*/ 474812 h 619968"/>
                <a:gd name="connsiteX19" fmla="*/ 240419 w 1259386"/>
                <a:gd name="connsiteY19" fmla="*/ 609081 h 619968"/>
                <a:gd name="connsiteX20" fmla="*/ 131242 w 1259386"/>
                <a:gd name="connsiteY20" fmla="*/ 474812 h 619968"/>
                <a:gd name="connsiteX21" fmla="*/ 121957 w 1259386"/>
                <a:gd name="connsiteY21" fmla="*/ 435244 h 619968"/>
                <a:gd name="connsiteX22" fmla="*/ 0 w 1259386"/>
                <a:gd name="connsiteY22" fmla="*/ 435244 h 619968"/>
                <a:gd name="connsiteX23" fmla="*/ 0 w 1259386"/>
                <a:gd name="connsiteY23" fmla="*/ 173835 h 619968"/>
                <a:gd name="connsiteX24" fmla="*/ 121958 w 1259386"/>
                <a:gd name="connsiteY24" fmla="*/ 173835 h 619968"/>
                <a:gd name="connsiteX25" fmla="*/ 131242 w 1259386"/>
                <a:gd name="connsiteY25" fmla="*/ 134269 h 619968"/>
                <a:gd name="connsiteX26" fmla="*/ 240419 w 1259386"/>
                <a:gd name="connsiteY26" fmla="*/ 0 h 619968"/>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00506 w 1259386"/>
                <a:gd name="connsiteY9" fmla="*/ 446131 h 631632"/>
                <a:gd name="connsiteX10" fmla="*/ 878237 w 1259386"/>
                <a:gd name="connsiteY10" fmla="*/ 446131 h 631632"/>
                <a:gd name="connsiteX11" fmla="*/ 869350 w 1259386"/>
                <a:gd name="connsiteY11" fmla="*/ 484001 h 631632"/>
                <a:gd name="connsiteX12" fmla="*/ 760174 w 1259386"/>
                <a:gd name="connsiteY12" fmla="*/ 618270 h 631632"/>
                <a:gd name="connsiteX13" fmla="*/ 499213 w 1259386"/>
                <a:gd name="connsiteY13" fmla="*/ 610779 h 631632"/>
                <a:gd name="connsiteX14" fmla="*/ 390036 w 1259386"/>
                <a:gd name="connsiteY14" fmla="*/ 476510 h 631632"/>
                <a:gd name="connsiteX15" fmla="*/ 380751 w 1259386"/>
                <a:gd name="connsiteY15" fmla="*/ 436942 h 631632"/>
                <a:gd name="connsiteX16" fmla="*/ 358482 w 1259386"/>
                <a:gd name="connsiteY16" fmla="*/ 436942 h 631632"/>
                <a:gd name="connsiteX17" fmla="*/ 349595 w 1259386"/>
                <a:gd name="connsiteY17" fmla="*/ 474812 h 631632"/>
                <a:gd name="connsiteX18" fmla="*/ 240419 w 1259386"/>
                <a:gd name="connsiteY18" fmla="*/ 609081 h 631632"/>
                <a:gd name="connsiteX19" fmla="*/ 131242 w 1259386"/>
                <a:gd name="connsiteY19" fmla="*/ 474812 h 631632"/>
                <a:gd name="connsiteX20" fmla="*/ 121957 w 1259386"/>
                <a:gd name="connsiteY20" fmla="*/ 435244 h 631632"/>
                <a:gd name="connsiteX21" fmla="*/ 0 w 1259386"/>
                <a:gd name="connsiteY21" fmla="*/ 435244 h 631632"/>
                <a:gd name="connsiteX22" fmla="*/ 0 w 1259386"/>
                <a:gd name="connsiteY22" fmla="*/ 173835 h 631632"/>
                <a:gd name="connsiteX23" fmla="*/ 121958 w 1259386"/>
                <a:gd name="connsiteY23" fmla="*/ 173835 h 631632"/>
                <a:gd name="connsiteX24" fmla="*/ 131242 w 1259386"/>
                <a:gd name="connsiteY24" fmla="*/ 134269 h 631632"/>
                <a:gd name="connsiteX25" fmla="*/ 240419 w 1259386"/>
                <a:gd name="connsiteY25"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00506 w 1259386"/>
                <a:gd name="connsiteY9" fmla="*/ 446131 h 631632"/>
                <a:gd name="connsiteX10" fmla="*/ 869350 w 1259386"/>
                <a:gd name="connsiteY10" fmla="*/ 484001 h 631632"/>
                <a:gd name="connsiteX11" fmla="*/ 760174 w 1259386"/>
                <a:gd name="connsiteY11" fmla="*/ 618270 h 631632"/>
                <a:gd name="connsiteX12" fmla="*/ 499213 w 1259386"/>
                <a:gd name="connsiteY12" fmla="*/ 610779 h 631632"/>
                <a:gd name="connsiteX13" fmla="*/ 390036 w 1259386"/>
                <a:gd name="connsiteY13" fmla="*/ 476510 h 631632"/>
                <a:gd name="connsiteX14" fmla="*/ 380751 w 1259386"/>
                <a:gd name="connsiteY14" fmla="*/ 436942 h 631632"/>
                <a:gd name="connsiteX15" fmla="*/ 358482 w 1259386"/>
                <a:gd name="connsiteY15" fmla="*/ 436942 h 631632"/>
                <a:gd name="connsiteX16" fmla="*/ 349595 w 1259386"/>
                <a:gd name="connsiteY16" fmla="*/ 474812 h 631632"/>
                <a:gd name="connsiteX17" fmla="*/ 240419 w 1259386"/>
                <a:gd name="connsiteY17" fmla="*/ 609081 h 631632"/>
                <a:gd name="connsiteX18" fmla="*/ 131242 w 1259386"/>
                <a:gd name="connsiteY18" fmla="*/ 474812 h 631632"/>
                <a:gd name="connsiteX19" fmla="*/ 121957 w 1259386"/>
                <a:gd name="connsiteY19" fmla="*/ 435244 h 631632"/>
                <a:gd name="connsiteX20" fmla="*/ 0 w 1259386"/>
                <a:gd name="connsiteY20" fmla="*/ 435244 h 631632"/>
                <a:gd name="connsiteX21" fmla="*/ 0 w 1259386"/>
                <a:gd name="connsiteY21" fmla="*/ 173835 h 631632"/>
                <a:gd name="connsiteX22" fmla="*/ 121958 w 1259386"/>
                <a:gd name="connsiteY22" fmla="*/ 173835 h 631632"/>
                <a:gd name="connsiteX23" fmla="*/ 131242 w 1259386"/>
                <a:gd name="connsiteY23" fmla="*/ 134269 h 631632"/>
                <a:gd name="connsiteX24" fmla="*/ 240419 w 1259386"/>
                <a:gd name="connsiteY24"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869350 w 1259386"/>
                <a:gd name="connsiteY9" fmla="*/ 484001 h 631632"/>
                <a:gd name="connsiteX10" fmla="*/ 760174 w 1259386"/>
                <a:gd name="connsiteY10" fmla="*/ 618270 h 631632"/>
                <a:gd name="connsiteX11" fmla="*/ 499213 w 1259386"/>
                <a:gd name="connsiteY11" fmla="*/ 610779 h 631632"/>
                <a:gd name="connsiteX12" fmla="*/ 390036 w 1259386"/>
                <a:gd name="connsiteY12" fmla="*/ 476510 h 631632"/>
                <a:gd name="connsiteX13" fmla="*/ 380751 w 1259386"/>
                <a:gd name="connsiteY13" fmla="*/ 436942 h 631632"/>
                <a:gd name="connsiteX14" fmla="*/ 358482 w 1259386"/>
                <a:gd name="connsiteY14" fmla="*/ 436942 h 631632"/>
                <a:gd name="connsiteX15" fmla="*/ 349595 w 1259386"/>
                <a:gd name="connsiteY15" fmla="*/ 474812 h 631632"/>
                <a:gd name="connsiteX16" fmla="*/ 240419 w 1259386"/>
                <a:gd name="connsiteY16" fmla="*/ 609081 h 631632"/>
                <a:gd name="connsiteX17" fmla="*/ 131242 w 1259386"/>
                <a:gd name="connsiteY17" fmla="*/ 474812 h 631632"/>
                <a:gd name="connsiteX18" fmla="*/ 121957 w 1259386"/>
                <a:gd name="connsiteY18" fmla="*/ 435244 h 631632"/>
                <a:gd name="connsiteX19" fmla="*/ 0 w 1259386"/>
                <a:gd name="connsiteY19" fmla="*/ 435244 h 631632"/>
                <a:gd name="connsiteX20" fmla="*/ 0 w 1259386"/>
                <a:gd name="connsiteY20" fmla="*/ 173835 h 631632"/>
                <a:gd name="connsiteX21" fmla="*/ 121958 w 1259386"/>
                <a:gd name="connsiteY21" fmla="*/ 173835 h 631632"/>
                <a:gd name="connsiteX22" fmla="*/ 131242 w 1259386"/>
                <a:gd name="connsiteY22" fmla="*/ 134269 h 631632"/>
                <a:gd name="connsiteX23" fmla="*/ 240419 w 1259386"/>
                <a:gd name="connsiteY23"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18900 w 1259386"/>
                <a:gd name="connsiteY9" fmla="*/ 484930 h 631632"/>
                <a:gd name="connsiteX10" fmla="*/ 869350 w 1259386"/>
                <a:gd name="connsiteY10" fmla="*/ 484001 h 631632"/>
                <a:gd name="connsiteX11" fmla="*/ 760174 w 1259386"/>
                <a:gd name="connsiteY11" fmla="*/ 618270 h 631632"/>
                <a:gd name="connsiteX12" fmla="*/ 499213 w 1259386"/>
                <a:gd name="connsiteY12" fmla="*/ 610779 h 631632"/>
                <a:gd name="connsiteX13" fmla="*/ 390036 w 1259386"/>
                <a:gd name="connsiteY13" fmla="*/ 476510 h 631632"/>
                <a:gd name="connsiteX14" fmla="*/ 380751 w 1259386"/>
                <a:gd name="connsiteY14" fmla="*/ 436942 h 631632"/>
                <a:gd name="connsiteX15" fmla="*/ 358482 w 1259386"/>
                <a:gd name="connsiteY15" fmla="*/ 436942 h 631632"/>
                <a:gd name="connsiteX16" fmla="*/ 349595 w 1259386"/>
                <a:gd name="connsiteY16" fmla="*/ 474812 h 631632"/>
                <a:gd name="connsiteX17" fmla="*/ 240419 w 1259386"/>
                <a:gd name="connsiteY17" fmla="*/ 609081 h 631632"/>
                <a:gd name="connsiteX18" fmla="*/ 131242 w 1259386"/>
                <a:gd name="connsiteY18" fmla="*/ 474812 h 631632"/>
                <a:gd name="connsiteX19" fmla="*/ 121957 w 1259386"/>
                <a:gd name="connsiteY19" fmla="*/ 435244 h 631632"/>
                <a:gd name="connsiteX20" fmla="*/ 0 w 1259386"/>
                <a:gd name="connsiteY20" fmla="*/ 435244 h 631632"/>
                <a:gd name="connsiteX21" fmla="*/ 0 w 1259386"/>
                <a:gd name="connsiteY21" fmla="*/ 173835 h 631632"/>
                <a:gd name="connsiteX22" fmla="*/ 121958 w 1259386"/>
                <a:gd name="connsiteY22" fmla="*/ 173835 h 631632"/>
                <a:gd name="connsiteX23" fmla="*/ 131242 w 1259386"/>
                <a:gd name="connsiteY23" fmla="*/ 134269 h 631632"/>
                <a:gd name="connsiteX24" fmla="*/ 240419 w 1259386"/>
                <a:gd name="connsiteY24"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918900 w 1259386"/>
                <a:gd name="connsiteY8" fmla="*/ 484930 h 631632"/>
                <a:gd name="connsiteX9" fmla="*/ 869350 w 1259386"/>
                <a:gd name="connsiteY9" fmla="*/ 484001 h 631632"/>
                <a:gd name="connsiteX10" fmla="*/ 760174 w 1259386"/>
                <a:gd name="connsiteY10" fmla="*/ 618270 h 631632"/>
                <a:gd name="connsiteX11" fmla="*/ 499213 w 1259386"/>
                <a:gd name="connsiteY11" fmla="*/ 610779 h 631632"/>
                <a:gd name="connsiteX12" fmla="*/ 390036 w 1259386"/>
                <a:gd name="connsiteY12" fmla="*/ 476510 h 631632"/>
                <a:gd name="connsiteX13" fmla="*/ 380751 w 1259386"/>
                <a:gd name="connsiteY13" fmla="*/ 436942 h 631632"/>
                <a:gd name="connsiteX14" fmla="*/ 358482 w 1259386"/>
                <a:gd name="connsiteY14" fmla="*/ 436942 h 631632"/>
                <a:gd name="connsiteX15" fmla="*/ 349595 w 1259386"/>
                <a:gd name="connsiteY15" fmla="*/ 474812 h 631632"/>
                <a:gd name="connsiteX16" fmla="*/ 240419 w 1259386"/>
                <a:gd name="connsiteY16" fmla="*/ 609081 h 631632"/>
                <a:gd name="connsiteX17" fmla="*/ 131242 w 1259386"/>
                <a:gd name="connsiteY17" fmla="*/ 474812 h 631632"/>
                <a:gd name="connsiteX18" fmla="*/ 121957 w 1259386"/>
                <a:gd name="connsiteY18" fmla="*/ 435244 h 631632"/>
                <a:gd name="connsiteX19" fmla="*/ 0 w 1259386"/>
                <a:gd name="connsiteY19" fmla="*/ 435244 h 631632"/>
                <a:gd name="connsiteX20" fmla="*/ 0 w 1259386"/>
                <a:gd name="connsiteY20" fmla="*/ 173835 h 631632"/>
                <a:gd name="connsiteX21" fmla="*/ 121958 w 1259386"/>
                <a:gd name="connsiteY21" fmla="*/ 173835 h 631632"/>
                <a:gd name="connsiteX22" fmla="*/ 131242 w 1259386"/>
                <a:gd name="connsiteY22" fmla="*/ 134269 h 631632"/>
                <a:gd name="connsiteX23" fmla="*/ 240419 w 1259386"/>
                <a:gd name="connsiteY23"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918900 w 1259386"/>
                <a:gd name="connsiteY8" fmla="*/ 484930 h 631632"/>
                <a:gd name="connsiteX9" fmla="*/ 760174 w 1259386"/>
                <a:gd name="connsiteY9" fmla="*/ 618270 h 631632"/>
                <a:gd name="connsiteX10" fmla="*/ 499213 w 1259386"/>
                <a:gd name="connsiteY10" fmla="*/ 610779 h 631632"/>
                <a:gd name="connsiteX11" fmla="*/ 390036 w 1259386"/>
                <a:gd name="connsiteY11" fmla="*/ 476510 h 631632"/>
                <a:gd name="connsiteX12" fmla="*/ 380751 w 1259386"/>
                <a:gd name="connsiteY12" fmla="*/ 436942 h 631632"/>
                <a:gd name="connsiteX13" fmla="*/ 358482 w 1259386"/>
                <a:gd name="connsiteY13" fmla="*/ 436942 h 631632"/>
                <a:gd name="connsiteX14" fmla="*/ 349595 w 1259386"/>
                <a:gd name="connsiteY14" fmla="*/ 474812 h 631632"/>
                <a:gd name="connsiteX15" fmla="*/ 240419 w 1259386"/>
                <a:gd name="connsiteY15" fmla="*/ 609081 h 631632"/>
                <a:gd name="connsiteX16" fmla="*/ 131242 w 1259386"/>
                <a:gd name="connsiteY16" fmla="*/ 474812 h 631632"/>
                <a:gd name="connsiteX17" fmla="*/ 121957 w 1259386"/>
                <a:gd name="connsiteY17" fmla="*/ 435244 h 631632"/>
                <a:gd name="connsiteX18" fmla="*/ 0 w 1259386"/>
                <a:gd name="connsiteY18" fmla="*/ 435244 h 631632"/>
                <a:gd name="connsiteX19" fmla="*/ 0 w 1259386"/>
                <a:gd name="connsiteY19" fmla="*/ 173835 h 631632"/>
                <a:gd name="connsiteX20" fmla="*/ 121958 w 1259386"/>
                <a:gd name="connsiteY20" fmla="*/ 173835 h 631632"/>
                <a:gd name="connsiteX21" fmla="*/ 131242 w 1259386"/>
                <a:gd name="connsiteY21" fmla="*/ 134269 h 631632"/>
                <a:gd name="connsiteX22" fmla="*/ 240419 w 1259386"/>
                <a:gd name="connsiteY22"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760174 w 1259386"/>
                <a:gd name="connsiteY8" fmla="*/ 618270 h 631632"/>
                <a:gd name="connsiteX9" fmla="*/ 499213 w 1259386"/>
                <a:gd name="connsiteY9" fmla="*/ 610779 h 631632"/>
                <a:gd name="connsiteX10" fmla="*/ 390036 w 1259386"/>
                <a:gd name="connsiteY10" fmla="*/ 476510 h 631632"/>
                <a:gd name="connsiteX11" fmla="*/ 380751 w 1259386"/>
                <a:gd name="connsiteY11" fmla="*/ 436942 h 631632"/>
                <a:gd name="connsiteX12" fmla="*/ 358482 w 1259386"/>
                <a:gd name="connsiteY12" fmla="*/ 436942 h 631632"/>
                <a:gd name="connsiteX13" fmla="*/ 349595 w 1259386"/>
                <a:gd name="connsiteY13" fmla="*/ 474812 h 631632"/>
                <a:gd name="connsiteX14" fmla="*/ 240419 w 1259386"/>
                <a:gd name="connsiteY14" fmla="*/ 609081 h 631632"/>
                <a:gd name="connsiteX15" fmla="*/ 131242 w 1259386"/>
                <a:gd name="connsiteY15" fmla="*/ 474812 h 631632"/>
                <a:gd name="connsiteX16" fmla="*/ 121957 w 1259386"/>
                <a:gd name="connsiteY16" fmla="*/ 435244 h 631632"/>
                <a:gd name="connsiteX17" fmla="*/ 0 w 1259386"/>
                <a:gd name="connsiteY17" fmla="*/ 435244 h 631632"/>
                <a:gd name="connsiteX18" fmla="*/ 0 w 1259386"/>
                <a:gd name="connsiteY18" fmla="*/ 173835 h 631632"/>
                <a:gd name="connsiteX19" fmla="*/ 121958 w 1259386"/>
                <a:gd name="connsiteY19" fmla="*/ 173835 h 631632"/>
                <a:gd name="connsiteX20" fmla="*/ 131242 w 1259386"/>
                <a:gd name="connsiteY20" fmla="*/ 134269 h 631632"/>
                <a:gd name="connsiteX21" fmla="*/ 240419 w 1259386"/>
                <a:gd name="connsiteY21"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760174 w 1259386"/>
                <a:gd name="connsiteY7" fmla="*/ 618270 h 631632"/>
                <a:gd name="connsiteX8" fmla="*/ 499213 w 1259386"/>
                <a:gd name="connsiteY8" fmla="*/ 610779 h 631632"/>
                <a:gd name="connsiteX9" fmla="*/ 390036 w 1259386"/>
                <a:gd name="connsiteY9" fmla="*/ 476510 h 631632"/>
                <a:gd name="connsiteX10" fmla="*/ 380751 w 1259386"/>
                <a:gd name="connsiteY10" fmla="*/ 436942 h 631632"/>
                <a:gd name="connsiteX11" fmla="*/ 358482 w 1259386"/>
                <a:gd name="connsiteY11" fmla="*/ 436942 h 631632"/>
                <a:gd name="connsiteX12" fmla="*/ 349595 w 1259386"/>
                <a:gd name="connsiteY12" fmla="*/ 474812 h 631632"/>
                <a:gd name="connsiteX13" fmla="*/ 240419 w 1259386"/>
                <a:gd name="connsiteY13" fmla="*/ 609081 h 631632"/>
                <a:gd name="connsiteX14" fmla="*/ 131242 w 1259386"/>
                <a:gd name="connsiteY14" fmla="*/ 474812 h 631632"/>
                <a:gd name="connsiteX15" fmla="*/ 121957 w 1259386"/>
                <a:gd name="connsiteY15" fmla="*/ 435244 h 631632"/>
                <a:gd name="connsiteX16" fmla="*/ 0 w 1259386"/>
                <a:gd name="connsiteY16" fmla="*/ 435244 h 631632"/>
                <a:gd name="connsiteX17" fmla="*/ 0 w 1259386"/>
                <a:gd name="connsiteY17" fmla="*/ 173835 h 631632"/>
                <a:gd name="connsiteX18" fmla="*/ 121958 w 1259386"/>
                <a:gd name="connsiteY18" fmla="*/ 173835 h 631632"/>
                <a:gd name="connsiteX19" fmla="*/ 131242 w 1259386"/>
                <a:gd name="connsiteY19" fmla="*/ 134269 h 631632"/>
                <a:gd name="connsiteX20" fmla="*/ 240419 w 1259386"/>
                <a:gd name="connsiteY20" fmla="*/ 0 h 631632"/>
                <a:gd name="connsiteX0" fmla="*/ 240419 w 1259386"/>
                <a:gd name="connsiteY0" fmla="*/ 0 h 632643"/>
                <a:gd name="connsiteX1" fmla="*/ 349595 w 1259386"/>
                <a:gd name="connsiteY1" fmla="*/ 134269 h 632643"/>
                <a:gd name="connsiteX2" fmla="*/ 358880 w 1259386"/>
                <a:gd name="connsiteY2" fmla="*/ 173835 h 632643"/>
                <a:gd name="connsiteX3" fmla="*/ 1259386 w 1259386"/>
                <a:gd name="connsiteY3" fmla="*/ 174182 h 632643"/>
                <a:gd name="connsiteX4" fmla="*/ 1259386 w 1259386"/>
                <a:gd name="connsiteY4" fmla="*/ 446131 h 632643"/>
                <a:gd name="connsiteX5" fmla="*/ 1128144 w 1259386"/>
                <a:gd name="connsiteY5" fmla="*/ 485699 h 632643"/>
                <a:gd name="connsiteX6" fmla="*/ 1018968 w 1259386"/>
                <a:gd name="connsiteY6" fmla="*/ 619968 h 632643"/>
                <a:gd name="connsiteX7" fmla="*/ 499213 w 1259386"/>
                <a:gd name="connsiteY7" fmla="*/ 610779 h 632643"/>
                <a:gd name="connsiteX8" fmla="*/ 390036 w 1259386"/>
                <a:gd name="connsiteY8" fmla="*/ 476510 h 632643"/>
                <a:gd name="connsiteX9" fmla="*/ 380751 w 1259386"/>
                <a:gd name="connsiteY9" fmla="*/ 436942 h 632643"/>
                <a:gd name="connsiteX10" fmla="*/ 358482 w 1259386"/>
                <a:gd name="connsiteY10" fmla="*/ 436942 h 632643"/>
                <a:gd name="connsiteX11" fmla="*/ 349595 w 1259386"/>
                <a:gd name="connsiteY11" fmla="*/ 474812 h 632643"/>
                <a:gd name="connsiteX12" fmla="*/ 240419 w 1259386"/>
                <a:gd name="connsiteY12" fmla="*/ 609081 h 632643"/>
                <a:gd name="connsiteX13" fmla="*/ 131242 w 1259386"/>
                <a:gd name="connsiteY13" fmla="*/ 474812 h 632643"/>
                <a:gd name="connsiteX14" fmla="*/ 121957 w 1259386"/>
                <a:gd name="connsiteY14" fmla="*/ 435244 h 632643"/>
                <a:gd name="connsiteX15" fmla="*/ 0 w 1259386"/>
                <a:gd name="connsiteY15" fmla="*/ 435244 h 632643"/>
                <a:gd name="connsiteX16" fmla="*/ 0 w 1259386"/>
                <a:gd name="connsiteY16" fmla="*/ 173835 h 632643"/>
                <a:gd name="connsiteX17" fmla="*/ 121958 w 1259386"/>
                <a:gd name="connsiteY17" fmla="*/ 173835 h 632643"/>
                <a:gd name="connsiteX18" fmla="*/ 131242 w 1259386"/>
                <a:gd name="connsiteY18" fmla="*/ 134269 h 632643"/>
                <a:gd name="connsiteX19" fmla="*/ 240419 w 1259386"/>
                <a:gd name="connsiteY19" fmla="*/ 0 h 632643"/>
                <a:gd name="connsiteX0" fmla="*/ 240419 w 1259386"/>
                <a:gd name="connsiteY0" fmla="*/ 0 h 619999"/>
                <a:gd name="connsiteX1" fmla="*/ 349595 w 1259386"/>
                <a:gd name="connsiteY1" fmla="*/ 134269 h 619999"/>
                <a:gd name="connsiteX2" fmla="*/ 358880 w 1259386"/>
                <a:gd name="connsiteY2" fmla="*/ 173835 h 619999"/>
                <a:gd name="connsiteX3" fmla="*/ 1259386 w 1259386"/>
                <a:gd name="connsiteY3" fmla="*/ 174182 h 619999"/>
                <a:gd name="connsiteX4" fmla="*/ 1259386 w 1259386"/>
                <a:gd name="connsiteY4" fmla="*/ 446131 h 619999"/>
                <a:gd name="connsiteX5" fmla="*/ 1128144 w 1259386"/>
                <a:gd name="connsiteY5" fmla="*/ 485699 h 619999"/>
                <a:gd name="connsiteX6" fmla="*/ 1018968 w 1259386"/>
                <a:gd name="connsiteY6" fmla="*/ 619968 h 619999"/>
                <a:gd name="connsiteX7" fmla="*/ 390036 w 1259386"/>
                <a:gd name="connsiteY7" fmla="*/ 476510 h 619999"/>
                <a:gd name="connsiteX8" fmla="*/ 380751 w 1259386"/>
                <a:gd name="connsiteY8" fmla="*/ 436942 h 619999"/>
                <a:gd name="connsiteX9" fmla="*/ 358482 w 1259386"/>
                <a:gd name="connsiteY9" fmla="*/ 436942 h 619999"/>
                <a:gd name="connsiteX10" fmla="*/ 349595 w 1259386"/>
                <a:gd name="connsiteY10" fmla="*/ 474812 h 619999"/>
                <a:gd name="connsiteX11" fmla="*/ 240419 w 1259386"/>
                <a:gd name="connsiteY11" fmla="*/ 609081 h 619999"/>
                <a:gd name="connsiteX12" fmla="*/ 131242 w 1259386"/>
                <a:gd name="connsiteY12" fmla="*/ 474812 h 619999"/>
                <a:gd name="connsiteX13" fmla="*/ 121957 w 1259386"/>
                <a:gd name="connsiteY13" fmla="*/ 435244 h 619999"/>
                <a:gd name="connsiteX14" fmla="*/ 0 w 1259386"/>
                <a:gd name="connsiteY14" fmla="*/ 435244 h 619999"/>
                <a:gd name="connsiteX15" fmla="*/ 0 w 1259386"/>
                <a:gd name="connsiteY15" fmla="*/ 173835 h 619999"/>
                <a:gd name="connsiteX16" fmla="*/ 121958 w 1259386"/>
                <a:gd name="connsiteY16" fmla="*/ 173835 h 619999"/>
                <a:gd name="connsiteX17" fmla="*/ 131242 w 1259386"/>
                <a:gd name="connsiteY17" fmla="*/ 134269 h 619999"/>
                <a:gd name="connsiteX18" fmla="*/ 240419 w 1259386"/>
                <a:gd name="connsiteY18" fmla="*/ 0 h 619999"/>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90036 w 1259386"/>
                <a:gd name="connsiteY6" fmla="*/ 476510 h 609081"/>
                <a:gd name="connsiteX7" fmla="*/ 380751 w 1259386"/>
                <a:gd name="connsiteY7" fmla="*/ 436942 h 609081"/>
                <a:gd name="connsiteX8" fmla="*/ 358482 w 1259386"/>
                <a:gd name="connsiteY8" fmla="*/ 436942 h 609081"/>
                <a:gd name="connsiteX9" fmla="*/ 349595 w 1259386"/>
                <a:gd name="connsiteY9" fmla="*/ 474812 h 609081"/>
                <a:gd name="connsiteX10" fmla="*/ 240419 w 1259386"/>
                <a:gd name="connsiteY10" fmla="*/ 609081 h 609081"/>
                <a:gd name="connsiteX11" fmla="*/ 131242 w 1259386"/>
                <a:gd name="connsiteY11" fmla="*/ 474812 h 609081"/>
                <a:gd name="connsiteX12" fmla="*/ 121957 w 1259386"/>
                <a:gd name="connsiteY12" fmla="*/ 435244 h 609081"/>
                <a:gd name="connsiteX13" fmla="*/ 0 w 1259386"/>
                <a:gd name="connsiteY13" fmla="*/ 435244 h 609081"/>
                <a:gd name="connsiteX14" fmla="*/ 0 w 1259386"/>
                <a:gd name="connsiteY14" fmla="*/ 173835 h 609081"/>
                <a:gd name="connsiteX15" fmla="*/ 121958 w 1259386"/>
                <a:gd name="connsiteY15" fmla="*/ 173835 h 609081"/>
                <a:gd name="connsiteX16" fmla="*/ 131242 w 1259386"/>
                <a:gd name="connsiteY16" fmla="*/ 134269 h 609081"/>
                <a:gd name="connsiteX17" fmla="*/ 240419 w 1259386"/>
                <a:gd name="connsiteY17"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80751 w 1259386"/>
                <a:gd name="connsiteY6" fmla="*/ 436942 h 609081"/>
                <a:gd name="connsiteX7" fmla="*/ 358482 w 1259386"/>
                <a:gd name="connsiteY7" fmla="*/ 436942 h 609081"/>
                <a:gd name="connsiteX8" fmla="*/ 349595 w 1259386"/>
                <a:gd name="connsiteY8" fmla="*/ 474812 h 609081"/>
                <a:gd name="connsiteX9" fmla="*/ 240419 w 1259386"/>
                <a:gd name="connsiteY9" fmla="*/ 609081 h 609081"/>
                <a:gd name="connsiteX10" fmla="*/ 131242 w 1259386"/>
                <a:gd name="connsiteY10" fmla="*/ 474812 h 609081"/>
                <a:gd name="connsiteX11" fmla="*/ 121957 w 1259386"/>
                <a:gd name="connsiteY11" fmla="*/ 435244 h 609081"/>
                <a:gd name="connsiteX12" fmla="*/ 0 w 1259386"/>
                <a:gd name="connsiteY12" fmla="*/ 435244 h 609081"/>
                <a:gd name="connsiteX13" fmla="*/ 0 w 1259386"/>
                <a:gd name="connsiteY13" fmla="*/ 173835 h 609081"/>
                <a:gd name="connsiteX14" fmla="*/ 121958 w 1259386"/>
                <a:gd name="connsiteY14" fmla="*/ 173835 h 609081"/>
                <a:gd name="connsiteX15" fmla="*/ 131242 w 1259386"/>
                <a:gd name="connsiteY15" fmla="*/ 134269 h 609081"/>
                <a:gd name="connsiteX16" fmla="*/ 240419 w 1259386"/>
                <a:gd name="connsiteY16"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58482 w 1259386"/>
                <a:gd name="connsiteY6" fmla="*/ 436942 h 609081"/>
                <a:gd name="connsiteX7" fmla="*/ 349595 w 1259386"/>
                <a:gd name="connsiteY7" fmla="*/ 474812 h 609081"/>
                <a:gd name="connsiteX8" fmla="*/ 240419 w 1259386"/>
                <a:gd name="connsiteY8" fmla="*/ 609081 h 609081"/>
                <a:gd name="connsiteX9" fmla="*/ 131242 w 1259386"/>
                <a:gd name="connsiteY9" fmla="*/ 474812 h 609081"/>
                <a:gd name="connsiteX10" fmla="*/ 121957 w 1259386"/>
                <a:gd name="connsiteY10" fmla="*/ 435244 h 609081"/>
                <a:gd name="connsiteX11" fmla="*/ 0 w 1259386"/>
                <a:gd name="connsiteY11" fmla="*/ 435244 h 609081"/>
                <a:gd name="connsiteX12" fmla="*/ 0 w 1259386"/>
                <a:gd name="connsiteY12" fmla="*/ 173835 h 609081"/>
                <a:gd name="connsiteX13" fmla="*/ 121958 w 1259386"/>
                <a:gd name="connsiteY13" fmla="*/ 173835 h 609081"/>
                <a:gd name="connsiteX14" fmla="*/ 131242 w 1259386"/>
                <a:gd name="connsiteY14" fmla="*/ 134269 h 609081"/>
                <a:gd name="connsiteX15" fmla="*/ 240419 w 1259386"/>
                <a:gd name="connsiteY15"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2616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35591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104140 w 1363526"/>
                <a:gd name="connsiteY10" fmla="*/ 435244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42270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35242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727923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35242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735106"/>
                <a:gd name="connsiteY0" fmla="*/ 0 h 609081"/>
                <a:gd name="connsiteX1" fmla="*/ 453735 w 735106"/>
                <a:gd name="connsiteY1" fmla="*/ 134269 h 609081"/>
                <a:gd name="connsiteX2" fmla="*/ 463020 w 735106"/>
                <a:gd name="connsiteY2" fmla="*/ 173835 h 609081"/>
                <a:gd name="connsiteX3" fmla="*/ 735106 w 735106"/>
                <a:gd name="connsiteY3" fmla="*/ 174182 h 609081"/>
                <a:gd name="connsiteX4" fmla="*/ 727923 w 735106"/>
                <a:gd name="connsiteY4" fmla="*/ 435591 h 609081"/>
                <a:gd name="connsiteX5" fmla="*/ 462622 w 735106"/>
                <a:gd name="connsiteY5" fmla="*/ 436942 h 609081"/>
                <a:gd name="connsiteX6" fmla="*/ 453735 w 735106"/>
                <a:gd name="connsiteY6" fmla="*/ 474812 h 609081"/>
                <a:gd name="connsiteX7" fmla="*/ 344559 w 735106"/>
                <a:gd name="connsiteY7" fmla="*/ 609081 h 609081"/>
                <a:gd name="connsiteX8" fmla="*/ 235382 w 735106"/>
                <a:gd name="connsiteY8" fmla="*/ 474812 h 609081"/>
                <a:gd name="connsiteX9" fmla="*/ 226097 w 735106"/>
                <a:gd name="connsiteY9" fmla="*/ 435244 h 609081"/>
                <a:gd name="connsiteX10" fmla="*/ 3592 w 735106"/>
                <a:gd name="connsiteY10" fmla="*/ 435242 h 609081"/>
                <a:gd name="connsiteX11" fmla="*/ 0 w 735106"/>
                <a:gd name="connsiteY11" fmla="*/ 173836 h 609081"/>
                <a:gd name="connsiteX12" fmla="*/ 226098 w 735106"/>
                <a:gd name="connsiteY12" fmla="*/ 173835 h 609081"/>
                <a:gd name="connsiteX13" fmla="*/ 235382 w 735106"/>
                <a:gd name="connsiteY13" fmla="*/ 134269 h 609081"/>
                <a:gd name="connsiteX14" fmla="*/ 344559 w 735106"/>
                <a:gd name="connsiteY14" fmla="*/ 0 h 609081"/>
                <a:gd name="connsiteX0" fmla="*/ 344559 w 727923"/>
                <a:gd name="connsiteY0" fmla="*/ 0 h 609081"/>
                <a:gd name="connsiteX1" fmla="*/ 453735 w 727923"/>
                <a:gd name="connsiteY1" fmla="*/ 134269 h 609081"/>
                <a:gd name="connsiteX2" fmla="*/ 463020 w 727923"/>
                <a:gd name="connsiteY2" fmla="*/ 173835 h 609081"/>
                <a:gd name="connsiteX3" fmla="*/ 720742 w 727923"/>
                <a:gd name="connsiteY3" fmla="*/ 170669 h 609081"/>
                <a:gd name="connsiteX4" fmla="*/ 727923 w 727923"/>
                <a:gd name="connsiteY4" fmla="*/ 435591 h 609081"/>
                <a:gd name="connsiteX5" fmla="*/ 462622 w 727923"/>
                <a:gd name="connsiteY5" fmla="*/ 436942 h 609081"/>
                <a:gd name="connsiteX6" fmla="*/ 453735 w 727923"/>
                <a:gd name="connsiteY6" fmla="*/ 474812 h 609081"/>
                <a:gd name="connsiteX7" fmla="*/ 344559 w 727923"/>
                <a:gd name="connsiteY7" fmla="*/ 609081 h 609081"/>
                <a:gd name="connsiteX8" fmla="*/ 235382 w 727923"/>
                <a:gd name="connsiteY8" fmla="*/ 474812 h 609081"/>
                <a:gd name="connsiteX9" fmla="*/ 226097 w 727923"/>
                <a:gd name="connsiteY9" fmla="*/ 435244 h 609081"/>
                <a:gd name="connsiteX10" fmla="*/ 3592 w 727923"/>
                <a:gd name="connsiteY10" fmla="*/ 435242 h 609081"/>
                <a:gd name="connsiteX11" fmla="*/ 0 w 727923"/>
                <a:gd name="connsiteY11" fmla="*/ 173836 h 609081"/>
                <a:gd name="connsiteX12" fmla="*/ 226098 w 727923"/>
                <a:gd name="connsiteY12" fmla="*/ 173835 h 609081"/>
                <a:gd name="connsiteX13" fmla="*/ 235382 w 727923"/>
                <a:gd name="connsiteY13" fmla="*/ 134269 h 609081"/>
                <a:gd name="connsiteX14" fmla="*/ 344559 w 727923"/>
                <a:gd name="connsiteY14" fmla="*/ 0 h 609081"/>
                <a:gd name="connsiteX0" fmla="*/ 344559 w 731515"/>
                <a:gd name="connsiteY0" fmla="*/ 0 h 609081"/>
                <a:gd name="connsiteX1" fmla="*/ 453735 w 731515"/>
                <a:gd name="connsiteY1" fmla="*/ 134269 h 609081"/>
                <a:gd name="connsiteX2" fmla="*/ 463020 w 731515"/>
                <a:gd name="connsiteY2" fmla="*/ 173835 h 609081"/>
                <a:gd name="connsiteX3" fmla="*/ 731515 w 731515"/>
                <a:gd name="connsiteY3" fmla="*/ 170669 h 609081"/>
                <a:gd name="connsiteX4" fmla="*/ 727923 w 731515"/>
                <a:gd name="connsiteY4" fmla="*/ 435591 h 609081"/>
                <a:gd name="connsiteX5" fmla="*/ 462622 w 731515"/>
                <a:gd name="connsiteY5" fmla="*/ 436942 h 609081"/>
                <a:gd name="connsiteX6" fmla="*/ 453735 w 731515"/>
                <a:gd name="connsiteY6" fmla="*/ 474812 h 609081"/>
                <a:gd name="connsiteX7" fmla="*/ 344559 w 731515"/>
                <a:gd name="connsiteY7" fmla="*/ 609081 h 609081"/>
                <a:gd name="connsiteX8" fmla="*/ 235382 w 731515"/>
                <a:gd name="connsiteY8" fmla="*/ 474812 h 609081"/>
                <a:gd name="connsiteX9" fmla="*/ 226097 w 731515"/>
                <a:gd name="connsiteY9" fmla="*/ 435244 h 609081"/>
                <a:gd name="connsiteX10" fmla="*/ 3592 w 731515"/>
                <a:gd name="connsiteY10" fmla="*/ 435242 h 609081"/>
                <a:gd name="connsiteX11" fmla="*/ 0 w 731515"/>
                <a:gd name="connsiteY11" fmla="*/ 173836 h 609081"/>
                <a:gd name="connsiteX12" fmla="*/ 226098 w 731515"/>
                <a:gd name="connsiteY12" fmla="*/ 173835 h 609081"/>
                <a:gd name="connsiteX13" fmla="*/ 235382 w 731515"/>
                <a:gd name="connsiteY13" fmla="*/ 134269 h 609081"/>
                <a:gd name="connsiteX14" fmla="*/ 344559 w 731515"/>
                <a:gd name="connsiteY14" fmla="*/ 0 h 609081"/>
                <a:gd name="connsiteX0" fmla="*/ 344559 w 728268"/>
                <a:gd name="connsiteY0" fmla="*/ 0 h 609081"/>
                <a:gd name="connsiteX1" fmla="*/ 453735 w 728268"/>
                <a:gd name="connsiteY1" fmla="*/ 134269 h 609081"/>
                <a:gd name="connsiteX2" fmla="*/ 463020 w 728268"/>
                <a:gd name="connsiteY2" fmla="*/ 173835 h 609081"/>
                <a:gd name="connsiteX3" fmla="*/ 727924 w 728268"/>
                <a:gd name="connsiteY3" fmla="*/ 174182 h 609081"/>
                <a:gd name="connsiteX4" fmla="*/ 727923 w 728268"/>
                <a:gd name="connsiteY4" fmla="*/ 435591 h 609081"/>
                <a:gd name="connsiteX5" fmla="*/ 462622 w 728268"/>
                <a:gd name="connsiteY5" fmla="*/ 436942 h 609081"/>
                <a:gd name="connsiteX6" fmla="*/ 453735 w 728268"/>
                <a:gd name="connsiteY6" fmla="*/ 474812 h 609081"/>
                <a:gd name="connsiteX7" fmla="*/ 344559 w 728268"/>
                <a:gd name="connsiteY7" fmla="*/ 609081 h 609081"/>
                <a:gd name="connsiteX8" fmla="*/ 235382 w 728268"/>
                <a:gd name="connsiteY8" fmla="*/ 474812 h 609081"/>
                <a:gd name="connsiteX9" fmla="*/ 226097 w 728268"/>
                <a:gd name="connsiteY9" fmla="*/ 435244 h 609081"/>
                <a:gd name="connsiteX10" fmla="*/ 3592 w 728268"/>
                <a:gd name="connsiteY10" fmla="*/ 435242 h 609081"/>
                <a:gd name="connsiteX11" fmla="*/ 0 w 728268"/>
                <a:gd name="connsiteY11" fmla="*/ 173836 h 609081"/>
                <a:gd name="connsiteX12" fmla="*/ 226098 w 728268"/>
                <a:gd name="connsiteY12" fmla="*/ 173835 h 609081"/>
                <a:gd name="connsiteX13" fmla="*/ 235382 w 728268"/>
                <a:gd name="connsiteY13" fmla="*/ 134269 h 609081"/>
                <a:gd name="connsiteX14" fmla="*/ 344559 w 728268"/>
                <a:gd name="connsiteY14" fmla="*/ 0 h 609081"/>
                <a:gd name="connsiteX0" fmla="*/ 358923 w 742632"/>
                <a:gd name="connsiteY0" fmla="*/ 0 h 609081"/>
                <a:gd name="connsiteX1" fmla="*/ 468099 w 742632"/>
                <a:gd name="connsiteY1" fmla="*/ 134269 h 609081"/>
                <a:gd name="connsiteX2" fmla="*/ 477384 w 742632"/>
                <a:gd name="connsiteY2" fmla="*/ 173835 h 609081"/>
                <a:gd name="connsiteX3" fmla="*/ 742288 w 742632"/>
                <a:gd name="connsiteY3" fmla="*/ 174182 h 609081"/>
                <a:gd name="connsiteX4" fmla="*/ 742287 w 742632"/>
                <a:gd name="connsiteY4" fmla="*/ 435591 h 609081"/>
                <a:gd name="connsiteX5" fmla="*/ 476986 w 742632"/>
                <a:gd name="connsiteY5" fmla="*/ 436942 h 609081"/>
                <a:gd name="connsiteX6" fmla="*/ 468099 w 742632"/>
                <a:gd name="connsiteY6" fmla="*/ 474812 h 609081"/>
                <a:gd name="connsiteX7" fmla="*/ 358923 w 742632"/>
                <a:gd name="connsiteY7" fmla="*/ 609081 h 609081"/>
                <a:gd name="connsiteX8" fmla="*/ 249746 w 742632"/>
                <a:gd name="connsiteY8" fmla="*/ 474812 h 609081"/>
                <a:gd name="connsiteX9" fmla="*/ 240461 w 742632"/>
                <a:gd name="connsiteY9" fmla="*/ 435244 h 609081"/>
                <a:gd name="connsiteX10" fmla="*/ 17956 w 742632"/>
                <a:gd name="connsiteY10" fmla="*/ 435242 h 609081"/>
                <a:gd name="connsiteX11" fmla="*/ 0 w 742632"/>
                <a:gd name="connsiteY11" fmla="*/ 173836 h 609081"/>
                <a:gd name="connsiteX12" fmla="*/ 240462 w 742632"/>
                <a:gd name="connsiteY12" fmla="*/ 173835 h 609081"/>
                <a:gd name="connsiteX13" fmla="*/ 249746 w 742632"/>
                <a:gd name="connsiteY13" fmla="*/ 134269 h 609081"/>
                <a:gd name="connsiteX14" fmla="*/ 358923 w 742632"/>
                <a:gd name="connsiteY14" fmla="*/ 0 h 609081"/>
                <a:gd name="connsiteX0" fmla="*/ 358923 w 742632"/>
                <a:gd name="connsiteY0" fmla="*/ 0 h 609081"/>
                <a:gd name="connsiteX1" fmla="*/ 468099 w 742632"/>
                <a:gd name="connsiteY1" fmla="*/ 134269 h 609081"/>
                <a:gd name="connsiteX2" fmla="*/ 477384 w 742632"/>
                <a:gd name="connsiteY2" fmla="*/ 173835 h 609081"/>
                <a:gd name="connsiteX3" fmla="*/ 742288 w 742632"/>
                <a:gd name="connsiteY3" fmla="*/ 174182 h 609081"/>
                <a:gd name="connsiteX4" fmla="*/ 742287 w 742632"/>
                <a:gd name="connsiteY4" fmla="*/ 435591 h 609081"/>
                <a:gd name="connsiteX5" fmla="*/ 476986 w 742632"/>
                <a:gd name="connsiteY5" fmla="*/ 436942 h 609081"/>
                <a:gd name="connsiteX6" fmla="*/ 468099 w 742632"/>
                <a:gd name="connsiteY6" fmla="*/ 474812 h 609081"/>
                <a:gd name="connsiteX7" fmla="*/ 358923 w 742632"/>
                <a:gd name="connsiteY7" fmla="*/ 609081 h 609081"/>
                <a:gd name="connsiteX8" fmla="*/ 249746 w 742632"/>
                <a:gd name="connsiteY8" fmla="*/ 474812 h 609081"/>
                <a:gd name="connsiteX9" fmla="*/ 240461 w 742632"/>
                <a:gd name="connsiteY9" fmla="*/ 435244 h 609081"/>
                <a:gd name="connsiteX10" fmla="*/ 3592 w 742632"/>
                <a:gd name="connsiteY10" fmla="*/ 435242 h 609081"/>
                <a:gd name="connsiteX11" fmla="*/ 0 w 742632"/>
                <a:gd name="connsiteY11" fmla="*/ 173836 h 609081"/>
                <a:gd name="connsiteX12" fmla="*/ 240462 w 742632"/>
                <a:gd name="connsiteY12" fmla="*/ 173835 h 609081"/>
                <a:gd name="connsiteX13" fmla="*/ 249746 w 742632"/>
                <a:gd name="connsiteY13" fmla="*/ 134269 h 609081"/>
                <a:gd name="connsiteX14" fmla="*/ 358923 w 742632"/>
                <a:gd name="connsiteY14" fmla="*/ 0 h 609081"/>
                <a:gd name="connsiteX0" fmla="*/ 369772 w 753481"/>
                <a:gd name="connsiteY0" fmla="*/ 0 h 609081"/>
                <a:gd name="connsiteX1" fmla="*/ 478948 w 753481"/>
                <a:gd name="connsiteY1" fmla="*/ 134269 h 609081"/>
                <a:gd name="connsiteX2" fmla="*/ 488233 w 753481"/>
                <a:gd name="connsiteY2" fmla="*/ 173835 h 609081"/>
                <a:gd name="connsiteX3" fmla="*/ 753137 w 753481"/>
                <a:gd name="connsiteY3" fmla="*/ 174182 h 609081"/>
                <a:gd name="connsiteX4" fmla="*/ 753136 w 753481"/>
                <a:gd name="connsiteY4" fmla="*/ 435591 h 609081"/>
                <a:gd name="connsiteX5" fmla="*/ 487835 w 753481"/>
                <a:gd name="connsiteY5" fmla="*/ 436942 h 609081"/>
                <a:gd name="connsiteX6" fmla="*/ 478948 w 753481"/>
                <a:gd name="connsiteY6" fmla="*/ 474812 h 609081"/>
                <a:gd name="connsiteX7" fmla="*/ 369772 w 753481"/>
                <a:gd name="connsiteY7" fmla="*/ 609081 h 609081"/>
                <a:gd name="connsiteX8" fmla="*/ 260595 w 753481"/>
                <a:gd name="connsiteY8" fmla="*/ 474812 h 609081"/>
                <a:gd name="connsiteX9" fmla="*/ 251310 w 753481"/>
                <a:gd name="connsiteY9" fmla="*/ 435244 h 609081"/>
                <a:gd name="connsiteX10" fmla="*/ 77 w 753481"/>
                <a:gd name="connsiteY10" fmla="*/ 435242 h 609081"/>
                <a:gd name="connsiteX11" fmla="*/ 10849 w 753481"/>
                <a:gd name="connsiteY11" fmla="*/ 173836 h 609081"/>
                <a:gd name="connsiteX12" fmla="*/ 251311 w 753481"/>
                <a:gd name="connsiteY12" fmla="*/ 173835 h 609081"/>
                <a:gd name="connsiteX13" fmla="*/ 260595 w 753481"/>
                <a:gd name="connsiteY13" fmla="*/ 134269 h 609081"/>
                <a:gd name="connsiteX14" fmla="*/ 369772 w 753481"/>
                <a:gd name="connsiteY14" fmla="*/ 0 h 609081"/>
                <a:gd name="connsiteX0" fmla="*/ 373287 w 756996"/>
                <a:gd name="connsiteY0" fmla="*/ 0 h 609081"/>
                <a:gd name="connsiteX1" fmla="*/ 482463 w 756996"/>
                <a:gd name="connsiteY1" fmla="*/ 134269 h 609081"/>
                <a:gd name="connsiteX2" fmla="*/ 491748 w 756996"/>
                <a:gd name="connsiteY2" fmla="*/ 173835 h 609081"/>
                <a:gd name="connsiteX3" fmla="*/ 756652 w 756996"/>
                <a:gd name="connsiteY3" fmla="*/ 174182 h 609081"/>
                <a:gd name="connsiteX4" fmla="*/ 756651 w 756996"/>
                <a:gd name="connsiteY4" fmla="*/ 435591 h 609081"/>
                <a:gd name="connsiteX5" fmla="*/ 491350 w 756996"/>
                <a:gd name="connsiteY5" fmla="*/ 436942 h 609081"/>
                <a:gd name="connsiteX6" fmla="*/ 482463 w 756996"/>
                <a:gd name="connsiteY6" fmla="*/ 474812 h 609081"/>
                <a:gd name="connsiteX7" fmla="*/ 373287 w 756996"/>
                <a:gd name="connsiteY7" fmla="*/ 609081 h 609081"/>
                <a:gd name="connsiteX8" fmla="*/ 264110 w 756996"/>
                <a:gd name="connsiteY8" fmla="*/ 474812 h 609081"/>
                <a:gd name="connsiteX9" fmla="*/ 254825 w 756996"/>
                <a:gd name="connsiteY9" fmla="*/ 435244 h 609081"/>
                <a:gd name="connsiteX10" fmla="*/ 3592 w 756996"/>
                <a:gd name="connsiteY10" fmla="*/ 435242 h 609081"/>
                <a:gd name="connsiteX11" fmla="*/ 0 w 756996"/>
                <a:gd name="connsiteY11" fmla="*/ 169151 h 609081"/>
                <a:gd name="connsiteX12" fmla="*/ 254826 w 756996"/>
                <a:gd name="connsiteY12" fmla="*/ 173835 h 609081"/>
                <a:gd name="connsiteX13" fmla="*/ 264110 w 756996"/>
                <a:gd name="connsiteY13" fmla="*/ 134269 h 609081"/>
                <a:gd name="connsiteX14" fmla="*/ 373287 w 756996"/>
                <a:gd name="connsiteY14" fmla="*/ 0 h 609081"/>
                <a:gd name="connsiteX0" fmla="*/ 373287 w 756996"/>
                <a:gd name="connsiteY0" fmla="*/ 0 h 609081"/>
                <a:gd name="connsiteX1" fmla="*/ 482463 w 756996"/>
                <a:gd name="connsiteY1" fmla="*/ 134269 h 609081"/>
                <a:gd name="connsiteX2" fmla="*/ 491748 w 756996"/>
                <a:gd name="connsiteY2" fmla="*/ 173835 h 609081"/>
                <a:gd name="connsiteX3" fmla="*/ 756652 w 756996"/>
                <a:gd name="connsiteY3" fmla="*/ 174182 h 609081"/>
                <a:gd name="connsiteX4" fmla="*/ 756651 w 756996"/>
                <a:gd name="connsiteY4" fmla="*/ 435591 h 609081"/>
                <a:gd name="connsiteX5" fmla="*/ 491350 w 756996"/>
                <a:gd name="connsiteY5" fmla="*/ 436942 h 609081"/>
                <a:gd name="connsiteX6" fmla="*/ 482463 w 756996"/>
                <a:gd name="connsiteY6" fmla="*/ 474812 h 609081"/>
                <a:gd name="connsiteX7" fmla="*/ 373287 w 756996"/>
                <a:gd name="connsiteY7" fmla="*/ 609081 h 609081"/>
                <a:gd name="connsiteX8" fmla="*/ 264110 w 756996"/>
                <a:gd name="connsiteY8" fmla="*/ 474812 h 609081"/>
                <a:gd name="connsiteX9" fmla="*/ 254825 w 756996"/>
                <a:gd name="connsiteY9" fmla="*/ 435244 h 609081"/>
                <a:gd name="connsiteX10" fmla="*/ 3592 w 756996"/>
                <a:gd name="connsiteY10" fmla="*/ 435242 h 609081"/>
                <a:gd name="connsiteX11" fmla="*/ 0 w 756996"/>
                <a:gd name="connsiteY11" fmla="*/ 176177 h 609081"/>
                <a:gd name="connsiteX12" fmla="*/ 254826 w 756996"/>
                <a:gd name="connsiteY12" fmla="*/ 173835 h 609081"/>
                <a:gd name="connsiteX13" fmla="*/ 264110 w 756996"/>
                <a:gd name="connsiteY13" fmla="*/ 134269 h 609081"/>
                <a:gd name="connsiteX14" fmla="*/ 373287 w 756996"/>
                <a:gd name="connsiteY14" fmla="*/ 0 h 609081"/>
                <a:gd name="connsiteX0" fmla="*/ 373629 w 757338"/>
                <a:gd name="connsiteY0" fmla="*/ 0 h 609081"/>
                <a:gd name="connsiteX1" fmla="*/ 482805 w 757338"/>
                <a:gd name="connsiteY1" fmla="*/ 134269 h 609081"/>
                <a:gd name="connsiteX2" fmla="*/ 492090 w 757338"/>
                <a:gd name="connsiteY2" fmla="*/ 173835 h 609081"/>
                <a:gd name="connsiteX3" fmla="*/ 756994 w 757338"/>
                <a:gd name="connsiteY3" fmla="*/ 174182 h 609081"/>
                <a:gd name="connsiteX4" fmla="*/ 756993 w 757338"/>
                <a:gd name="connsiteY4" fmla="*/ 435591 h 609081"/>
                <a:gd name="connsiteX5" fmla="*/ 491692 w 757338"/>
                <a:gd name="connsiteY5" fmla="*/ 436942 h 609081"/>
                <a:gd name="connsiteX6" fmla="*/ 482805 w 757338"/>
                <a:gd name="connsiteY6" fmla="*/ 474812 h 609081"/>
                <a:gd name="connsiteX7" fmla="*/ 373629 w 757338"/>
                <a:gd name="connsiteY7" fmla="*/ 609081 h 609081"/>
                <a:gd name="connsiteX8" fmla="*/ 264452 w 757338"/>
                <a:gd name="connsiteY8" fmla="*/ 474812 h 609081"/>
                <a:gd name="connsiteX9" fmla="*/ 255167 w 757338"/>
                <a:gd name="connsiteY9" fmla="*/ 435244 h 609081"/>
                <a:gd name="connsiteX10" fmla="*/ 344 w 757338"/>
                <a:gd name="connsiteY10" fmla="*/ 435242 h 609081"/>
                <a:gd name="connsiteX11" fmla="*/ 342 w 757338"/>
                <a:gd name="connsiteY11" fmla="*/ 176177 h 609081"/>
                <a:gd name="connsiteX12" fmla="*/ 255168 w 757338"/>
                <a:gd name="connsiteY12" fmla="*/ 173835 h 609081"/>
                <a:gd name="connsiteX13" fmla="*/ 264452 w 757338"/>
                <a:gd name="connsiteY13" fmla="*/ 134269 h 609081"/>
                <a:gd name="connsiteX14" fmla="*/ 373629 w 757338"/>
                <a:gd name="connsiteY14" fmla="*/ 0 h 609081"/>
                <a:gd name="connsiteX0" fmla="*/ 373631 w 757340"/>
                <a:gd name="connsiteY0" fmla="*/ 0 h 609081"/>
                <a:gd name="connsiteX1" fmla="*/ 482807 w 757340"/>
                <a:gd name="connsiteY1" fmla="*/ 134269 h 609081"/>
                <a:gd name="connsiteX2" fmla="*/ 492092 w 757340"/>
                <a:gd name="connsiteY2" fmla="*/ 173835 h 609081"/>
                <a:gd name="connsiteX3" fmla="*/ 756996 w 757340"/>
                <a:gd name="connsiteY3" fmla="*/ 174182 h 609081"/>
                <a:gd name="connsiteX4" fmla="*/ 756995 w 757340"/>
                <a:gd name="connsiteY4" fmla="*/ 435591 h 609081"/>
                <a:gd name="connsiteX5" fmla="*/ 491694 w 757340"/>
                <a:gd name="connsiteY5" fmla="*/ 436942 h 609081"/>
                <a:gd name="connsiteX6" fmla="*/ 482807 w 757340"/>
                <a:gd name="connsiteY6" fmla="*/ 474812 h 609081"/>
                <a:gd name="connsiteX7" fmla="*/ 373631 w 757340"/>
                <a:gd name="connsiteY7" fmla="*/ 609081 h 609081"/>
                <a:gd name="connsiteX8" fmla="*/ 264454 w 757340"/>
                <a:gd name="connsiteY8" fmla="*/ 474812 h 609081"/>
                <a:gd name="connsiteX9" fmla="*/ 255169 w 757340"/>
                <a:gd name="connsiteY9" fmla="*/ 435244 h 609081"/>
                <a:gd name="connsiteX10" fmla="*/ 346 w 757340"/>
                <a:gd name="connsiteY10" fmla="*/ 435242 h 609081"/>
                <a:gd name="connsiteX11" fmla="*/ 344 w 757340"/>
                <a:gd name="connsiteY11" fmla="*/ 172664 h 609081"/>
                <a:gd name="connsiteX12" fmla="*/ 255170 w 757340"/>
                <a:gd name="connsiteY12" fmla="*/ 173835 h 609081"/>
                <a:gd name="connsiteX13" fmla="*/ 264454 w 757340"/>
                <a:gd name="connsiteY13" fmla="*/ 134269 h 609081"/>
                <a:gd name="connsiteX14" fmla="*/ 373631 w 757340"/>
                <a:gd name="connsiteY14" fmla="*/ 0 h 609081"/>
                <a:gd name="connsiteX0" fmla="*/ 373631 w 757007"/>
                <a:gd name="connsiteY0" fmla="*/ 0 h 609081"/>
                <a:gd name="connsiteX1" fmla="*/ 482807 w 757007"/>
                <a:gd name="connsiteY1" fmla="*/ 134269 h 609081"/>
                <a:gd name="connsiteX2" fmla="*/ 492092 w 757007"/>
                <a:gd name="connsiteY2" fmla="*/ 173835 h 609081"/>
                <a:gd name="connsiteX3" fmla="*/ 674403 w 757007"/>
                <a:gd name="connsiteY3" fmla="*/ 174182 h 609081"/>
                <a:gd name="connsiteX4" fmla="*/ 756995 w 757007"/>
                <a:gd name="connsiteY4" fmla="*/ 435591 h 609081"/>
                <a:gd name="connsiteX5" fmla="*/ 491694 w 757007"/>
                <a:gd name="connsiteY5" fmla="*/ 436942 h 609081"/>
                <a:gd name="connsiteX6" fmla="*/ 482807 w 757007"/>
                <a:gd name="connsiteY6" fmla="*/ 474812 h 609081"/>
                <a:gd name="connsiteX7" fmla="*/ 373631 w 757007"/>
                <a:gd name="connsiteY7" fmla="*/ 609081 h 609081"/>
                <a:gd name="connsiteX8" fmla="*/ 264454 w 757007"/>
                <a:gd name="connsiteY8" fmla="*/ 474812 h 609081"/>
                <a:gd name="connsiteX9" fmla="*/ 255169 w 757007"/>
                <a:gd name="connsiteY9" fmla="*/ 435244 h 609081"/>
                <a:gd name="connsiteX10" fmla="*/ 346 w 757007"/>
                <a:gd name="connsiteY10" fmla="*/ 435242 h 609081"/>
                <a:gd name="connsiteX11" fmla="*/ 344 w 757007"/>
                <a:gd name="connsiteY11" fmla="*/ 172664 h 609081"/>
                <a:gd name="connsiteX12" fmla="*/ 255170 w 757007"/>
                <a:gd name="connsiteY12" fmla="*/ 173835 h 609081"/>
                <a:gd name="connsiteX13" fmla="*/ 264454 w 757007"/>
                <a:gd name="connsiteY13" fmla="*/ 134269 h 609081"/>
                <a:gd name="connsiteX14" fmla="*/ 373631 w 757007"/>
                <a:gd name="connsiteY14" fmla="*/ 0 h 609081"/>
                <a:gd name="connsiteX0" fmla="*/ 373631 w 685252"/>
                <a:gd name="connsiteY0" fmla="*/ 0 h 609081"/>
                <a:gd name="connsiteX1" fmla="*/ 482807 w 685252"/>
                <a:gd name="connsiteY1" fmla="*/ 134269 h 609081"/>
                <a:gd name="connsiteX2" fmla="*/ 492092 w 685252"/>
                <a:gd name="connsiteY2" fmla="*/ 173835 h 609081"/>
                <a:gd name="connsiteX3" fmla="*/ 674403 w 685252"/>
                <a:gd name="connsiteY3" fmla="*/ 174182 h 609081"/>
                <a:gd name="connsiteX4" fmla="*/ 685175 w 685252"/>
                <a:gd name="connsiteY4" fmla="*/ 442616 h 609081"/>
                <a:gd name="connsiteX5" fmla="*/ 491694 w 685252"/>
                <a:gd name="connsiteY5" fmla="*/ 436942 h 609081"/>
                <a:gd name="connsiteX6" fmla="*/ 482807 w 685252"/>
                <a:gd name="connsiteY6" fmla="*/ 474812 h 609081"/>
                <a:gd name="connsiteX7" fmla="*/ 373631 w 685252"/>
                <a:gd name="connsiteY7" fmla="*/ 609081 h 609081"/>
                <a:gd name="connsiteX8" fmla="*/ 264454 w 685252"/>
                <a:gd name="connsiteY8" fmla="*/ 474812 h 609081"/>
                <a:gd name="connsiteX9" fmla="*/ 255169 w 685252"/>
                <a:gd name="connsiteY9" fmla="*/ 435244 h 609081"/>
                <a:gd name="connsiteX10" fmla="*/ 346 w 685252"/>
                <a:gd name="connsiteY10" fmla="*/ 435242 h 609081"/>
                <a:gd name="connsiteX11" fmla="*/ 344 w 685252"/>
                <a:gd name="connsiteY11" fmla="*/ 172664 h 609081"/>
                <a:gd name="connsiteX12" fmla="*/ 255170 w 685252"/>
                <a:gd name="connsiteY12" fmla="*/ 173835 h 609081"/>
                <a:gd name="connsiteX13" fmla="*/ 264454 w 685252"/>
                <a:gd name="connsiteY13" fmla="*/ 134269 h 609081"/>
                <a:gd name="connsiteX14" fmla="*/ 373631 w 685252"/>
                <a:gd name="connsiteY14" fmla="*/ 0 h 609081"/>
                <a:gd name="connsiteX0" fmla="*/ 373631 w 678151"/>
                <a:gd name="connsiteY0" fmla="*/ 0 h 609081"/>
                <a:gd name="connsiteX1" fmla="*/ 482807 w 678151"/>
                <a:gd name="connsiteY1" fmla="*/ 134269 h 609081"/>
                <a:gd name="connsiteX2" fmla="*/ 492092 w 678151"/>
                <a:gd name="connsiteY2" fmla="*/ 173835 h 609081"/>
                <a:gd name="connsiteX3" fmla="*/ 674403 w 678151"/>
                <a:gd name="connsiteY3" fmla="*/ 174182 h 609081"/>
                <a:gd name="connsiteX4" fmla="*/ 677992 w 678151"/>
                <a:gd name="connsiteY4" fmla="*/ 435589 h 609081"/>
                <a:gd name="connsiteX5" fmla="*/ 491694 w 678151"/>
                <a:gd name="connsiteY5" fmla="*/ 436942 h 609081"/>
                <a:gd name="connsiteX6" fmla="*/ 482807 w 678151"/>
                <a:gd name="connsiteY6" fmla="*/ 474812 h 609081"/>
                <a:gd name="connsiteX7" fmla="*/ 373631 w 678151"/>
                <a:gd name="connsiteY7" fmla="*/ 609081 h 609081"/>
                <a:gd name="connsiteX8" fmla="*/ 264454 w 678151"/>
                <a:gd name="connsiteY8" fmla="*/ 474812 h 609081"/>
                <a:gd name="connsiteX9" fmla="*/ 255169 w 678151"/>
                <a:gd name="connsiteY9" fmla="*/ 435244 h 609081"/>
                <a:gd name="connsiteX10" fmla="*/ 346 w 678151"/>
                <a:gd name="connsiteY10" fmla="*/ 435242 h 609081"/>
                <a:gd name="connsiteX11" fmla="*/ 344 w 678151"/>
                <a:gd name="connsiteY11" fmla="*/ 172664 h 609081"/>
                <a:gd name="connsiteX12" fmla="*/ 255170 w 678151"/>
                <a:gd name="connsiteY12" fmla="*/ 173835 h 609081"/>
                <a:gd name="connsiteX13" fmla="*/ 264454 w 678151"/>
                <a:gd name="connsiteY13" fmla="*/ 134269 h 609081"/>
                <a:gd name="connsiteX14" fmla="*/ 373631 w 678151"/>
                <a:gd name="connsiteY14" fmla="*/ 0 h 609081"/>
                <a:gd name="connsiteX0" fmla="*/ 373631 w 678153"/>
                <a:gd name="connsiteY0" fmla="*/ 0 h 609081"/>
                <a:gd name="connsiteX1" fmla="*/ 482807 w 678153"/>
                <a:gd name="connsiteY1" fmla="*/ 134269 h 609081"/>
                <a:gd name="connsiteX2" fmla="*/ 492092 w 678153"/>
                <a:gd name="connsiteY2" fmla="*/ 173835 h 609081"/>
                <a:gd name="connsiteX3" fmla="*/ 674403 w 678153"/>
                <a:gd name="connsiteY3" fmla="*/ 174182 h 609081"/>
                <a:gd name="connsiteX4" fmla="*/ 677993 w 678153"/>
                <a:gd name="connsiteY4" fmla="*/ 435589 h 609081"/>
                <a:gd name="connsiteX5" fmla="*/ 491694 w 678153"/>
                <a:gd name="connsiteY5" fmla="*/ 436942 h 609081"/>
                <a:gd name="connsiteX6" fmla="*/ 482807 w 678153"/>
                <a:gd name="connsiteY6" fmla="*/ 474812 h 609081"/>
                <a:gd name="connsiteX7" fmla="*/ 373631 w 678153"/>
                <a:gd name="connsiteY7" fmla="*/ 609081 h 609081"/>
                <a:gd name="connsiteX8" fmla="*/ 264454 w 678153"/>
                <a:gd name="connsiteY8" fmla="*/ 474812 h 609081"/>
                <a:gd name="connsiteX9" fmla="*/ 255169 w 678153"/>
                <a:gd name="connsiteY9" fmla="*/ 435244 h 609081"/>
                <a:gd name="connsiteX10" fmla="*/ 346 w 678153"/>
                <a:gd name="connsiteY10" fmla="*/ 435242 h 609081"/>
                <a:gd name="connsiteX11" fmla="*/ 344 w 678153"/>
                <a:gd name="connsiteY11" fmla="*/ 172664 h 609081"/>
                <a:gd name="connsiteX12" fmla="*/ 255170 w 678153"/>
                <a:gd name="connsiteY12" fmla="*/ 173835 h 609081"/>
                <a:gd name="connsiteX13" fmla="*/ 264454 w 678153"/>
                <a:gd name="connsiteY13" fmla="*/ 134269 h 609081"/>
                <a:gd name="connsiteX14" fmla="*/ 373631 w 678153"/>
                <a:gd name="connsiteY14" fmla="*/ 0 h 609081"/>
                <a:gd name="connsiteX0" fmla="*/ 373631 w 678151"/>
                <a:gd name="connsiteY0" fmla="*/ 0 h 609081"/>
                <a:gd name="connsiteX1" fmla="*/ 482807 w 678151"/>
                <a:gd name="connsiteY1" fmla="*/ 134269 h 609081"/>
                <a:gd name="connsiteX2" fmla="*/ 492092 w 678151"/>
                <a:gd name="connsiteY2" fmla="*/ 173835 h 609081"/>
                <a:gd name="connsiteX3" fmla="*/ 674403 w 678151"/>
                <a:gd name="connsiteY3" fmla="*/ 174182 h 609081"/>
                <a:gd name="connsiteX4" fmla="*/ 677993 w 678151"/>
                <a:gd name="connsiteY4" fmla="*/ 435589 h 609081"/>
                <a:gd name="connsiteX5" fmla="*/ 491694 w 678151"/>
                <a:gd name="connsiteY5" fmla="*/ 436942 h 609081"/>
                <a:gd name="connsiteX6" fmla="*/ 482807 w 678151"/>
                <a:gd name="connsiteY6" fmla="*/ 474812 h 609081"/>
                <a:gd name="connsiteX7" fmla="*/ 373631 w 678151"/>
                <a:gd name="connsiteY7" fmla="*/ 609081 h 609081"/>
                <a:gd name="connsiteX8" fmla="*/ 264454 w 678151"/>
                <a:gd name="connsiteY8" fmla="*/ 474812 h 609081"/>
                <a:gd name="connsiteX9" fmla="*/ 255169 w 678151"/>
                <a:gd name="connsiteY9" fmla="*/ 435244 h 609081"/>
                <a:gd name="connsiteX10" fmla="*/ 346 w 678151"/>
                <a:gd name="connsiteY10" fmla="*/ 435242 h 609081"/>
                <a:gd name="connsiteX11" fmla="*/ 344 w 678151"/>
                <a:gd name="connsiteY11" fmla="*/ 172664 h 609081"/>
                <a:gd name="connsiteX12" fmla="*/ 255170 w 678151"/>
                <a:gd name="connsiteY12" fmla="*/ 173835 h 609081"/>
                <a:gd name="connsiteX13" fmla="*/ 264454 w 678151"/>
                <a:gd name="connsiteY13" fmla="*/ 134269 h 609081"/>
                <a:gd name="connsiteX14" fmla="*/ 373631 w 678151"/>
                <a:gd name="connsiteY14" fmla="*/ 0 h 609081"/>
                <a:gd name="connsiteX0" fmla="*/ 373287 w 677809"/>
                <a:gd name="connsiteY0" fmla="*/ 0 h 609081"/>
                <a:gd name="connsiteX1" fmla="*/ 482463 w 677809"/>
                <a:gd name="connsiteY1" fmla="*/ 134269 h 609081"/>
                <a:gd name="connsiteX2" fmla="*/ 491748 w 677809"/>
                <a:gd name="connsiteY2" fmla="*/ 173835 h 609081"/>
                <a:gd name="connsiteX3" fmla="*/ 674059 w 677809"/>
                <a:gd name="connsiteY3" fmla="*/ 174182 h 609081"/>
                <a:gd name="connsiteX4" fmla="*/ 677649 w 677809"/>
                <a:gd name="connsiteY4" fmla="*/ 435589 h 609081"/>
                <a:gd name="connsiteX5" fmla="*/ 491350 w 677809"/>
                <a:gd name="connsiteY5" fmla="*/ 436942 h 609081"/>
                <a:gd name="connsiteX6" fmla="*/ 482463 w 677809"/>
                <a:gd name="connsiteY6" fmla="*/ 474812 h 609081"/>
                <a:gd name="connsiteX7" fmla="*/ 373287 w 677809"/>
                <a:gd name="connsiteY7" fmla="*/ 609081 h 609081"/>
                <a:gd name="connsiteX8" fmla="*/ 264110 w 677809"/>
                <a:gd name="connsiteY8" fmla="*/ 474812 h 609081"/>
                <a:gd name="connsiteX9" fmla="*/ 254825 w 677809"/>
                <a:gd name="connsiteY9" fmla="*/ 435244 h 609081"/>
                <a:gd name="connsiteX10" fmla="*/ 64640 w 677809"/>
                <a:gd name="connsiteY10" fmla="*/ 431730 h 609081"/>
                <a:gd name="connsiteX11" fmla="*/ 0 w 677809"/>
                <a:gd name="connsiteY11" fmla="*/ 172664 h 609081"/>
                <a:gd name="connsiteX12" fmla="*/ 254826 w 677809"/>
                <a:gd name="connsiteY12" fmla="*/ 173835 h 609081"/>
                <a:gd name="connsiteX13" fmla="*/ 264110 w 677809"/>
                <a:gd name="connsiteY13" fmla="*/ 134269 h 609081"/>
                <a:gd name="connsiteX14" fmla="*/ 373287 w 677809"/>
                <a:gd name="connsiteY14" fmla="*/ 0 h 609081"/>
                <a:gd name="connsiteX0" fmla="*/ 315831 w 620352"/>
                <a:gd name="connsiteY0" fmla="*/ 0 h 609081"/>
                <a:gd name="connsiteX1" fmla="*/ 425007 w 620352"/>
                <a:gd name="connsiteY1" fmla="*/ 134269 h 609081"/>
                <a:gd name="connsiteX2" fmla="*/ 434292 w 620352"/>
                <a:gd name="connsiteY2" fmla="*/ 173835 h 609081"/>
                <a:gd name="connsiteX3" fmla="*/ 616603 w 620352"/>
                <a:gd name="connsiteY3" fmla="*/ 174182 h 609081"/>
                <a:gd name="connsiteX4" fmla="*/ 620193 w 620352"/>
                <a:gd name="connsiteY4" fmla="*/ 435589 h 609081"/>
                <a:gd name="connsiteX5" fmla="*/ 433894 w 620352"/>
                <a:gd name="connsiteY5" fmla="*/ 436942 h 609081"/>
                <a:gd name="connsiteX6" fmla="*/ 425007 w 620352"/>
                <a:gd name="connsiteY6" fmla="*/ 474812 h 609081"/>
                <a:gd name="connsiteX7" fmla="*/ 315831 w 620352"/>
                <a:gd name="connsiteY7" fmla="*/ 609081 h 609081"/>
                <a:gd name="connsiteX8" fmla="*/ 206654 w 620352"/>
                <a:gd name="connsiteY8" fmla="*/ 474812 h 609081"/>
                <a:gd name="connsiteX9" fmla="*/ 197369 w 620352"/>
                <a:gd name="connsiteY9" fmla="*/ 435244 h 609081"/>
                <a:gd name="connsiteX10" fmla="*/ 7184 w 620352"/>
                <a:gd name="connsiteY10" fmla="*/ 431730 h 609081"/>
                <a:gd name="connsiteX11" fmla="*/ 0 w 620352"/>
                <a:gd name="connsiteY11" fmla="*/ 162124 h 609081"/>
                <a:gd name="connsiteX12" fmla="*/ 197370 w 620352"/>
                <a:gd name="connsiteY12" fmla="*/ 173835 h 609081"/>
                <a:gd name="connsiteX13" fmla="*/ 206654 w 620352"/>
                <a:gd name="connsiteY13" fmla="*/ 134269 h 609081"/>
                <a:gd name="connsiteX14" fmla="*/ 315831 w 620352"/>
                <a:gd name="connsiteY14" fmla="*/ 0 h 609081"/>
                <a:gd name="connsiteX0" fmla="*/ 315831 w 620352"/>
                <a:gd name="connsiteY0" fmla="*/ 0 h 609081"/>
                <a:gd name="connsiteX1" fmla="*/ 425007 w 620352"/>
                <a:gd name="connsiteY1" fmla="*/ 134269 h 609081"/>
                <a:gd name="connsiteX2" fmla="*/ 434292 w 620352"/>
                <a:gd name="connsiteY2" fmla="*/ 173835 h 609081"/>
                <a:gd name="connsiteX3" fmla="*/ 616603 w 620352"/>
                <a:gd name="connsiteY3" fmla="*/ 174182 h 609081"/>
                <a:gd name="connsiteX4" fmla="*/ 620193 w 620352"/>
                <a:gd name="connsiteY4" fmla="*/ 435589 h 609081"/>
                <a:gd name="connsiteX5" fmla="*/ 433894 w 620352"/>
                <a:gd name="connsiteY5" fmla="*/ 436942 h 609081"/>
                <a:gd name="connsiteX6" fmla="*/ 425007 w 620352"/>
                <a:gd name="connsiteY6" fmla="*/ 474812 h 609081"/>
                <a:gd name="connsiteX7" fmla="*/ 315831 w 620352"/>
                <a:gd name="connsiteY7" fmla="*/ 609081 h 609081"/>
                <a:gd name="connsiteX8" fmla="*/ 206654 w 620352"/>
                <a:gd name="connsiteY8" fmla="*/ 474812 h 609081"/>
                <a:gd name="connsiteX9" fmla="*/ 197369 w 620352"/>
                <a:gd name="connsiteY9" fmla="*/ 435244 h 609081"/>
                <a:gd name="connsiteX10" fmla="*/ 7184 w 620352"/>
                <a:gd name="connsiteY10" fmla="*/ 431730 h 609081"/>
                <a:gd name="connsiteX11" fmla="*/ 0 w 620352"/>
                <a:gd name="connsiteY11" fmla="*/ 179691 h 609081"/>
                <a:gd name="connsiteX12" fmla="*/ 197370 w 620352"/>
                <a:gd name="connsiteY12" fmla="*/ 173835 h 609081"/>
                <a:gd name="connsiteX13" fmla="*/ 206654 w 620352"/>
                <a:gd name="connsiteY13" fmla="*/ 134269 h 609081"/>
                <a:gd name="connsiteX14" fmla="*/ 315831 w 620352"/>
                <a:gd name="connsiteY14" fmla="*/ 0 h 609081"/>
                <a:gd name="connsiteX0" fmla="*/ 308994 w 613515"/>
                <a:gd name="connsiteY0" fmla="*/ 0 h 609081"/>
                <a:gd name="connsiteX1" fmla="*/ 418170 w 613515"/>
                <a:gd name="connsiteY1" fmla="*/ 134269 h 609081"/>
                <a:gd name="connsiteX2" fmla="*/ 427455 w 613515"/>
                <a:gd name="connsiteY2" fmla="*/ 173835 h 609081"/>
                <a:gd name="connsiteX3" fmla="*/ 609766 w 613515"/>
                <a:gd name="connsiteY3" fmla="*/ 174182 h 609081"/>
                <a:gd name="connsiteX4" fmla="*/ 613356 w 613515"/>
                <a:gd name="connsiteY4" fmla="*/ 435589 h 609081"/>
                <a:gd name="connsiteX5" fmla="*/ 427057 w 613515"/>
                <a:gd name="connsiteY5" fmla="*/ 436942 h 609081"/>
                <a:gd name="connsiteX6" fmla="*/ 418170 w 613515"/>
                <a:gd name="connsiteY6" fmla="*/ 474812 h 609081"/>
                <a:gd name="connsiteX7" fmla="*/ 308994 w 613515"/>
                <a:gd name="connsiteY7" fmla="*/ 609081 h 609081"/>
                <a:gd name="connsiteX8" fmla="*/ 199817 w 613515"/>
                <a:gd name="connsiteY8" fmla="*/ 474812 h 609081"/>
                <a:gd name="connsiteX9" fmla="*/ 190532 w 613515"/>
                <a:gd name="connsiteY9" fmla="*/ 435244 h 609081"/>
                <a:gd name="connsiteX10" fmla="*/ 347 w 613515"/>
                <a:gd name="connsiteY10" fmla="*/ 431730 h 609081"/>
                <a:gd name="connsiteX11" fmla="*/ 344 w 613515"/>
                <a:gd name="connsiteY11" fmla="*/ 172666 h 609081"/>
                <a:gd name="connsiteX12" fmla="*/ 190533 w 613515"/>
                <a:gd name="connsiteY12" fmla="*/ 173835 h 609081"/>
                <a:gd name="connsiteX13" fmla="*/ 199817 w 613515"/>
                <a:gd name="connsiteY13" fmla="*/ 134269 h 609081"/>
                <a:gd name="connsiteX14" fmla="*/ 308994 w 613515"/>
                <a:gd name="connsiteY14" fmla="*/ 0 h 609081"/>
                <a:gd name="connsiteX0" fmla="*/ 308650 w 613171"/>
                <a:gd name="connsiteY0" fmla="*/ 0 h 609081"/>
                <a:gd name="connsiteX1" fmla="*/ 417826 w 613171"/>
                <a:gd name="connsiteY1" fmla="*/ 134269 h 609081"/>
                <a:gd name="connsiteX2" fmla="*/ 427111 w 613171"/>
                <a:gd name="connsiteY2" fmla="*/ 173835 h 609081"/>
                <a:gd name="connsiteX3" fmla="*/ 609422 w 613171"/>
                <a:gd name="connsiteY3" fmla="*/ 174182 h 609081"/>
                <a:gd name="connsiteX4" fmla="*/ 613012 w 613171"/>
                <a:gd name="connsiteY4" fmla="*/ 435589 h 609081"/>
                <a:gd name="connsiteX5" fmla="*/ 426713 w 613171"/>
                <a:gd name="connsiteY5" fmla="*/ 436942 h 609081"/>
                <a:gd name="connsiteX6" fmla="*/ 417826 w 613171"/>
                <a:gd name="connsiteY6" fmla="*/ 474812 h 609081"/>
                <a:gd name="connsiteX7" fmla="*/ 308650 w 613171"/>
                <a:gd name="connsiteY7" fmla="*/ 609081 h 609081"/>
                <a:gd name="connsiteX8" fmla="*/ 199473 w 613171"/>
                <a:gd name="connsiteY8" fmla="*/ 474812 h 609081"/>
                <a:gd name="connsiteX9" fmla="*/ 190188 w 613171"/>
                <a:gd name="connsiteY9" fmla="*/ 435244 h 609081"/>
                <a:gd name="connsiteX10" fmla="*/ 7186 w 613171"/>
                <a:gd name="connsiteY10" fmla="*/ 431730 h 609081"/>
                <a:gd name="connsiteX11" fmla="*/ 0 w 613171"/>
                <a:gd name="connsiteY11" fmla="*/ 172666 h 609081"/>
                <a:gd name="connsiteX12" fmla="*/ 190189 w 613171"/>
                <a:gd name="connsiteY12" fmla="*/ 173835 h 609081"/>
                <a:gd name="connsiteX13" fmla="*/ 199473 w 613171"/>
                <a:gd name="connsiteY13" fmla="*/ 134269 h 609081"/>
                <a:gd name="connsiteX14" fmla="*/ 308650 w 613171"/>
                <a:gd name="connsiteY14" fmla="*/ 0 h 609081"/>
                <a:gd name="connsiteX0" fmla="*/ 308991 w 613512"/>
                <a:gd name="connsiteY0" fmla="*/ 0 h 609081"/>
                <a:gd name="connsiteX1" fmla="*/ 418167 w 613512"/>
                <a:gd name="connsiteY1" fmla="*/ 134269 h 609081"/>
                <a:gd name="connsiteX2" fmla="*/ 427452 w 613512"/>
                <a:gd name="connsiteY2" fmla="*/ 173835 h 609081"/>
                <a:gd name="connsiteX3" fmla="*/ 609763 w 613512"/>
                <a:gd name="connsiteY3" fmla="*/ 174182 h 609081"/>
                <a:gd name="connsiteX4" fmla="*/ 613353 w 613512"/>
                <a:gd name="connsiteY4" fmla="*/ 435589 h 609081"/>
                <a:gd name="connsiteX5" fmla="*/ 427054 w 613512"/>
                <a:gd name="connsiteY5" fmla="*/ 436942 h 609081"/>
                <a:gd name="connsiteX6" fmla="*/ 418167 w 613512"/>
                <a:gd name="connsiteY6" fmla="*/ 474812 h 609081"/>
                <a:gd name="connsiteX7" fmla="*/ 308991 w 613512"/>
                <a:gd name="connsiteY7" fmla="*/ 609081 h 609081"/>
                <a:gd name="connsiteX8" fmla="*/ 199814 w 613512"/>
                <a:gd name="connsiteY8" fmla="*/ 474812 h 609081"/>
                <a:gd name="connsiteX9" fmla="*/ 190529 w 613512"/>
                <a:gd name="connsiteY9" fmla="*/ 435244 h 609081"/>
                <a:gd name="connsiteX10" fmla="*/ 346 w 613512"/>
                <a:gd name="connsiteY10" fmla="*/ 431730 h 609081"/>
                <a:gd name="connsiteX11" fmla="*/ 341 w 613512"/>
                <a:gd name="connsiteY11" fmla="*/ 172666 h 609081"/>
                <a:gd name="connsiteX12" fmla="*/ 190530 w 613512"/>
                <a:gd name="connsiteY12" fmla="*/ 173835 h 609081"/>
                <a:gd name="connsiteX13" fmla="*/ 199814 w 613512"/>
                <a:gd name="connsiteY13" fmla="*/ 134269 h 609081"/>
                <a:gd name="connsiteX14" fmla="*/ 308991 w 613512"/>
                <a:gd name="connsiteY14" fmla="*/ 0 h 60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3512" h="609081">
                  <a:moveTo>
                    <a:pt x="308991" y="0"/>
                  </a:moveTo>
                  <a:cubicBezTo>
                    <a:pt x="354438" y="0"/>
                    <a:pt x="394506" y="53261"/>
                    <a:pt x="418167" y="134269"/>
                  </a:cubicBezTo>
                  <a:lnTo>
                    <a:pt x="427452" y="173835"/>
                  </a:lnTo>
                  <a:lnTo>
                    <a:pt x="609763" y="174182"/>
                  </a:lnTo>
                  <a:cubicBezTo>
                    <a:pt x="608566" y="262489"/>
                    <a:pt x="614550" y="347282"/>
                    <a:pt x="613353" y="435589"/>
                  </a:cubicBezTo>
                  <a:lnTo>
                    <a:pt x="427054" y="436942"/>
                  </a:lnTo>
                  <a:lnTo>
                    <a:pt x="418167" y="474812"/>
                  </a:lnTo>
                  <a:cubicBezTo>
                    <a:pt x="394506" y="555820"/>
                    <a:pt x="354438" y="609081"/>
                    <a:pt x="308991" y="609081"/>
                  </a:cubicBezTo>
                  <a:cubicBezTo>
                    <a:pt x="263544" y="609081"/>
                    <a:pt x="223475" y="555820"/>
                    <a:pt x="199814" y="474812"/>
                  </a:cubicBezTo>
                  <a:lnTo>
                    <a:pt x="190529" y="435244"/>
                  </a:lnTo>
                  <a:lnTo>
                    <a:pt x="346" y="431730"/>
                  </a:lnTo>
                  <a:cubicBezTo>
                    <a:pt x="-851" y="342252"/>
                    <a:pt x="1538" y="262144"/>
                    <a:pt x="341" y="172666"/>
                  </a:cubicBezTo>
                  <a:lnTo>
                    <a:pt x="190530" y="173835"/>
                  </a:lnTo>
                  <a:lnTo>
                    <a:pt x="199814" y="134269"/>
                  </a:lnTo>
                  <a:cubicBezTo>
                    <a:pt x="223475" y="53261"/>
                    <a:pt x="263544" y="0"/>
                    <a:pt x="308991"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61" name="Trapezoid 360"/>
            <p:cNvSpPr/>
            <p:nvPr/>
          </p:nvSpPr>
          <p:spPr>
            <a:xfrm rot="5400000">
              <a:off x="2672359" y="4144603"/>
              <a:ext cx="174293" cy="208464"/>
            </a:xfrm>
            <a:prstGeom prst="trapezoid">
              <a:avLst>
                <a:gd name="adj" fmla="val 35615"/>
              </a:avLst>
            </a:pr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55" name="Group 100"/>
            <p:cNvGrpSpPr/>
            <p:nvPr/>
          </p:nvGrpSpPr>
          <p:grpSpPr>
            <a:xfrm>
              <a:off x="513830" y="4144877"/>
              <a:ext cx="112716" cy="199496"/>
              <a:chOff x="4667250" y="7250906"/>
              <a:chExt cx="505068" cy="835456"/>
            </a:xfrm>
          </p:grpSpPr>
          <p:sp>
            <p:nvSpPr>
              <p:cNvPr id="452" name="Rectangle 197"/>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453" name="Group 198"/>
              <p:cNvGrpSpPr/>
              <p:nvPr/>
            </p:nvGrpSpPr>
            <p:grpSpPr>
              <a:xfrm>
                <a:off x="4752828" y="7250906"/>
                <a:ext cx="319095" cy="77791"/>
                <a:chOff x="6881404" y="7406639"/>
                <a:chExt cx="602315" cy="130630"/>
              </a:xfrm>
            </p:grpSpPr>
            <p:cxnSp>
              <p:nvCxnSpPr>
                <p:cNvPr id="465" name="Straight Connector 210"/>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6" name="Straight Connector 211"/>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7" name="Straight Connector 212"/>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8" name="Straight Connector 213"/>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9" name="Straight Connector 214"/>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70" name="Straight Connector 215"/>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71" name="Straight Connector 216"/>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72" name="Straight Connector 217"/>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454" name="Group 199"/>
              <p:cNvGrpSpPr/>
              <p:nvPr/>
            </p:nvGrpSpPr>
            <p:grpSpPr>
              <a:xfrm>
                <a:off x="4767645" y="8008571"/>
                <a:ext cx="319095" cy="77791"/>
                <a:chOff x="6881404" y="7799545"/>
                <a:chExt cx="602315" cy="130630"/>
              </a:xfrm>
            </p:grpSpPr>
            <p:cxnSp>
              <p:nvCxnSpPr>
                <p:cNvPr id="457" name="Straight Connector 202"/>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58" name="Straight Connector 203"/>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59" name="Straight Connector 204"/>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0" name="Straight Connector 205"/>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1" name="Straight Connector 206"/>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2" name="Straight Connector 207"/>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3" name="Straight Connector 208"/>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64" name="Straight Connector 209"/>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455" name="Rectangle 200"/>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6" name="Rectangle 201"/>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501" name="Rectangle 97"/>
            <p:cNvSpPr/>
            <p:nvPr/>
          </p:nvSpPr>
          <p:spPr>
            <a:xfrm>
              <a:off x="1161058" y="4016820"/>
              <a:ext cx="361427" cy="462097"/>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502" name="Freeform 154"/>
            <p:cNvSpPr/>
            <p:nvPr/>
          </p:nvSpPr>
          <p:spPr>
            <a:xfrm>
              <a:off x="1139421" y="4038550"/>
              <a:ext cx="406831" cy="412829"/>
            </a:xfrm>
            <a:custGeom>
              <a:avLst/>
              <a:gdLst>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499213 w 1259386"/>
                <a:gd name="connsiteY5" fmla="*/ 1698 h 619968"/>
                <a:gd name="connsiteX6" fmla="*/ 608389 w 1259386"/>
                <a:gd name="connsiteY6" fmla="*/ 135967 h 619968"/>
                <a:gd name="connsiteX7" fmla="*/ 617674 w 1259386"/>
                <a:gd name="connsiteY7" fmla="*/ 175533 h 619968"/>
                <a:gd name="connsiteX8" fmla="*/ 643471 w 1259386"/>
                <a:gd name="connsiteY8" fmla="*/ 175533 h 619968"/>
                <a:gd name="connsiteX9" fmla="*/ 650997 w 1259386"/>
                <a:gd name="connsiteY9" fmla="*/ 143458 h 619968"/>
                <a:gd name="connsiteX10" fmla="*/ 760174 w 1259386"/>
                <a:gd name="connsiteY10" fmla="*/ 9189 h 619968"/>
                <a:gd name="connsiteX11" fmla="*/ 869350 w 1259386"/>
                <a:gd name="connsiteY11" fmla="*/ 143458 h 619968"/>
                <a:gd name="connsiteX12" fmla="*/ 878635 w 1259386"/>
                <a:gd name="connsiteY12" fmla="*/ 183024 h 619968"/>
                <a:gd name="connsiteX13" fmla="*/ 900905 w 1259386"/>
                <a:gd name="connsiteY13" fmla="*/ 183024 h 619968"/>
                <a:gd name="connsiteX14" fmla="*/ 909791 w 1259386"/>
                <a:gd name="connsiteY14" fmla="*/ 145156 h 619968"/>
                <a:gd name="connsiteX15" fmla="*/ 1018968 w 1259386"/>
                <a:gd name="connsiteY15" fmla="*/ 10887 h 619968"/>
                <a:gd name="connsiteX16" fmla="*/ 1128144 w 1259386"/>
                <a:gd name="connsiteY16" fmla="*/ 145156 h 619968"/>
                <a:gd name="connsiteX17" fmla="*/ 1137429 w 1259386"/>
                <a:gd name="connsiteY17" fmla="*/ 184722 h 619968"/>
                <a:gd name="connsiteX18" fmla="*/ 1259386 w 1259386"/>
                <a:gd name="connsiteY18" fmla="*/ 184722 h 619968"/>
                <a:gd name="connsiteX19" fmla="*/ 1259386 w 1259386"/>
                <a:gd name="connsiteY19" fmla="*/ 446131 h 619968"/>
                <a:gd name="connsiteX20" fmla="*/ 1137429 w 1259386"/>
                <a:gd name="connsiteY20" fmla="*/ 446131 h 619968"/>
                <a:gd name="connsiteX21" fmla="*/ 1128144 w 1259386"/>
                <a:gd name="connsiteY21" fmla="*/ 485699 h 619968"/>
                <a:gd name="connsiteX22" fmla="*/ 1018968 w 1259386"/>
                <a:gd name="connsiteY22" fmla="*/ 619968 h 619968"/>
                <a:gd name="connsiteX23" fmla="*/ 909791 w 1259386"/>
                <a:gd name="connsiteY23" fmla="*/ 485699 h 619968"/>
                <a:gd name="connsiteX24" fmla="*/ 900506 w 1259386"/>
                <a:gd name="connsiteY24" fmla="*/ 446131 h 619968"/>
                <a:gd name="connsiteX25" fmla="*/ 878237 w 1259386"/>
                <a:gd name="connsiteY25" fmla="*/ 446131 h 619968"/>
                <a:gd name="connsiteX26" fmla="*/ 869350 w 1259386"/>
                <a:gd name="connsiteY26" fmla="*/ 484001 h 619968"/>
                <a:gd name="connsiteX27" fmla="*/ 760174 w 1259386"/>
                <a:gd name="connsiteY27" fmla="*/ 618270 h 619968"/>
                <a:gd name="connsiteX28" fmla="*/ 650997 w 1259386"/>
                <a:gd name="connsiteY28" fmla="*/ 484001 h 619968"/>
                <a:gd name="connsiteX29" fmla="*/ 641712 w 1259386"/>
                <a:gd name="connsiteY29" fmla="*/ 444433 h 619968"/>
                <a:gd name="connsiteX30" fmla="*/ 615916 w 1259386"/>
                <a:gd name="connsiteY30" fmla="*/ 444433 h 619968"/>
                <a:gd name="connsiteX31" fmla="*/ 608389 w 1259386"/>
                <a:gd name="connsiteY31" fmla="*/ 476510 h 619968"/>
                <a:gd name="connsiteX32" fmla="*/ 499213 w 1259386"/>
                <a:gd name="connsiteY32" fmla="*/ 610779 h 619968"/>
                <a:gd name="connsiteX33" fmla="*/ 390036 w 1259386"/>
                <a:gd name="connsiteY33" fmla="*/ 476510 h 619968"/>
                <a:gd name="connsiteX34" fmla="*/ 380751 w 1259386"/>
                <a:gd name="connsiteY34" fmla="*/ 436942 h 619968"/>
                <a:gd name="connsiteX35" fmla="*/ 358482 w 1259386"/>
                <a:gd name="connsiteY35" fmla="*/ 436942 h 619968"/>
                <a:gd name="connsiteX36" fmla="*/ 349595 w 1259386"/>
                <a:gd name="connsiteY36" fmla="*/ 474812 h 619968"/>
                <a:gd name="connsiteX37" fmla="*/ 240419 w 1259386"/>
                <a:gd name="connsiteY37" fmla="*/ 609081 h 619968"/>
                <a:gd name="connsiteX38" fmla="*/ 131242 w 1259386"/>
                <a:gd name="connsiteY38" fmla="*/ 474812 h 619968"/>
                <a:gd name="connsiteX39" fmla="*/ 121957 w 1259386"/>
                <a:gd name="connsiteY39" fmla="*/ 435244 h 619968"/>
                <a:gd name="connsiteX40" fmla="*/ 0 w 1259386"/>
                <a:gd name="connsiteY40" fmla="*/ 435244 h 619968"/>
                <a:gd name="connsiteX41" fmla="*/ 0 w 1259386"/>
                <a:gd name="connsiteY41" fmla="*/ 173835 h 619968"/>
                <a:gd name="connsiteX42" fmla="*/ 121958 w 1259386"/>
                <a:gd name="connsiteY42" fmla="*/ 173835 h 619968"/>
                <a:gd name="connsiteX43" fmla="*/ 131242 w 1259386"/>
                <a:gd name="connsiteY43" fmla="*/ 134269 h 619968"/>
                <a:gd name="connsiteX44" fmla="*/ 240419 w 1259386"/>
                <a:gd name="connsiteY44"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08389 w 1259386"/>
                <a:gd name="connsiteY5" fmla="*/ 135967 h 619968"/>
                <a:gd name="connsiteX6" fmla="*/ 617674 w 1259386"/>
                <a:gd name="connsiteY6" fmla="*/ 175533 h 619968"/>
                <a:gd name="connsiteX7" fmla="*/ 643471 w 1259386"/>
                <a:gd name="connsiteY7" fmla="*/ 175533 h 619968"/>
                <a:gd name="connsiteX8" fmla="*/ 650997 w 1259386"/>
                <a:gd name="connsiteY8" fmla="*/ 143458 h 619968"/>
                <a:gd name="connsiteX9" fmla="*/ 760174 w 1259386"/>
                <a:gd name="connsiteY9" fmla="*/ 9189 h 619968"/>
                <a:gd name="connsiteX10" fmla="*/ 869350 w 1259386"/>
                <a:gd name="connsiteY10" fmla="*/ 143458 h 619968"/>
                <a:gd name="connsiteX11" fmla="*/ 878635 w 1259386"/>
                <a:gd name="connsiteY11" fmla="*/ 183024 h 619968"/>
                <a:gd name="connsiteX12" fmla="*/ 900905 w 1259386"/>
                <a:gd name="connsiteY12" fmla="*/ 183024 h 619968"/>
                <a:gd name="connsiteX13" fmla="*/ 909791 w 1259386"/>
                <a:gd name="connsiteY13" fmla="*/ 145156 h 619968"/>
                <a:gd name="connsiteX14" fmla="*/ 1018968 w 1259386"/>
                <a:gd name="connsiteY14" fmla="*/ 10887 h 619968"/>
                <a:gd name="connsiteX15" fmla="*/ 1128144 w 1259386"/>
                <a:gd name="connsiteY15" fmla="*/ 145156 h 619968"/>
                <a:gd name="connsiteX16" fmla="*/ 1137429 w 1259386"/>
                <a:gd name="connsiteY16" fmla="*/ 184722 h 619968"/>
                <a:gd name="connsiteX17" fmla="*/ 1259386 w 1259386"/>
                <a:gd name="connsiteY17" fmla="*/ 184722 h 619968"/>
                <a:gd name="connsiteX18" fmla="*/ 1259386 w 1259386"/>
                <a:gd name="connsiteY18" fmla="*/ 446131 h 619968"/>
                <a:gd name="connsiteX19" fmla="*/ 1137429 w 1259386"/>
                <a:gd name="connsiteY19" fmla="*/ 446131 h 619968"/>
                <a:gd name="connsiteX20" fmla="*/ 1128144 w 1259386"/>
                <a:gd name="connsiteY20" fmla="*/ 485699 h 619968"/>
                <a:gd name="connsiteX21" fmla="*/ 1018968 w 1259386"/>
                <a:gd name="connsiteY21" fmla="*/ 619968 h 619968"/>
                <a:gd name="connsiteX22" fmla="*/ 909791 w 1259386"/>
                <a:gd name="connsiteY22" fmla="*/ 485699 h 619968"/>
                <a:gd name="connsiteX23" fmla="*/ 900506 w 1259386"/>
                <a:gd name="connsiteY23" fmla="*/ 446131 h 619968"/>
                <a:gd name="connsiteX24" fmla="*/ 878237 w 1259386"/>
                <a:gd name="connsiteY24" fmla="*/ 446131 h 619968"/>
                <a:gd name="connsiteX25" fmla="*/ 869350 w 1259386"/>
                <a:gd name="connsiteY25" fmla="*/ 484001 h 619968"/>
                <a:gd name="connsiteX26" fmla="*/ 760174 w 1259386"/>
                <a:gd name="connsiteY26" fmla="*/ 618270 h 619968"/>
                <a:gd name="connsiteX27" fmla="*/ 650997 w 1259386"/>
                <a:gd name="connsiteY27" fmla="*/ 484001 h 619968"/>
                <a:gd name="connsiteX28" fmla="*/ 641712 w 1259386"/>
                <a:gd name="connsiteY28" fmla="*/ 444433 h 619968"/>
                <a:gd name="connsiteX29" fmla="*/ 615916 w 1259386"/>
                <a:gd name="connsiteY29" fmla="*/ 444433 h 619968"/>
                <a:gd name="connsiteX30" fmla="*/ 608389 w 1259386"/>
                <a:gd name="connsiteY30" fmla="*/ 476510 h 619968"/>
                <a:gd name="connsiteX31" fmla="*/ 499213 w 1259386"/>
                <a:gd name="connsiteY31" fmla="*/ 610779 h 619968"/>
                <a:gd name="connsiteX32" fmla="*/ 390036 w 1259386"/>
                <a:gd name="connsiteY32" fmla="*/ 476510 h 619968"/>
                <a:gd name="connsiteX33" fmla="*/ 380751 w 1259386"/>
                <a:gd name="connsiteY33" fmla="*/ 436942 h 619968"/>
                <a:gd name="connsiteX34" fmla="*/ 358482 w 1259386"/>
                <a:gd name="connsiteY34" fmla="*/ 436942 h 619968"/>
                <a:gd name="connsiteX35" fmla="*/ 349595 w 1259386"/>
                <a:gd name="connsiteY35" fmla="*/ 474812 h 619968"/>
                <a:gd name="connsiteX36" fmla="*/ 240419 w 1259386"/>
                <a:gd name="connsiteY36" fmla="*/ 609081 h 619968"/>
                <a:gd name="connsiteX37" fmla="*/ 131242 w 1259386"/>
                <a:gd name="connsiteY37" fmla="*/ 474812 h 619968"/>
                <a:gd name="connsiteX38" fmla="*/ 121957 w 1259386"/>
                <a:gd name="connsiteY38" fmla="*/ 435244 h 619968"/>
                <a:gd name="connsiteX39" fmla="*/ 0 w 1259386"/>
                <a:gd name="connsiteY39" fmla="*/ 435244 h 619968"/>
                <a:gd name="connsiteX40" fmla="*/ 0 w 1259386"/>
                <a:gd name="connsiteY40" fmla="*/ 173835 h 619968"/>
                <a:gd name="connsiteX41" fmla="*/ 121958 w 1259386"/>
                <a:gd name="connsiteY41" fmla="*/ 173835 h 619968"/>
                <a:gd name="connsiteX42" fmla="*/ 131242 w 1259386"/>
                <a:gd name="connsiteY42" fmla="*/ 134269 h 619968"/>
                <a:gd name="connsiteX43" fmla="*/ 240419 w 1259386"/>
                <a:gd name="connsiteY43"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17674 w 1259386"/>
                <a:gd name="connsiteY5" fmla="*/ 175533 h 619968"/>
                <a:gd name="connsiteX6" fmla="*/ 643471 w 1259386"/>
                <a:gd name="connsiteY6" fmla="*/ 175533 h 619968"/>
                <a:gd name="connsiteX7" fmla="*/ 650997 w 1259386"/>
                <a:gd name="connsiteY7" fmla="*/ 143458 h 619968"/>
                <a:gd name="connsiteX8" fmla="*/ 760174 w 1259386"/>
                <a:gd name="connsiteY8" fmla="*/ 9189 h 619968"/>
                <a:gd name="connsiteX9" fmla="*/ 869350 w 1259386"/>
                <a:gd name="connsiteY9" fmla="*/ 143458 h 619968"/>
                <a:gd name="connsiteX10" fmla="*/ 878635 w 1259386"/>
                <a:gd name="connsiteY10" fmla="*/ 183024 h 619968"/>
                <a:gd name="connsiteX11" fmla="*/ 900905 w 1259386"/>
                <a:gd name="connsiteY11" fmla="*/ 183024 h 619968"/>
                <a:gd name="connsiteX12" fmla="*/ 909791 w 1259386"/>
                <a:gd name="connsiteY12" fmla="*/ 145156 h 619968"/>
                <a:gd name="connsiteX13" fmla="*/ 1018968 w 1259386"/>
                <a:gd name="connsiteY13" fmla="*/ 10887 h 619968"/>
                <a:gd name="connsiteX14" fmla="*/ 1128144 w 1259386"/>
                <a:gd name="connsiteY14" fmla="*/ 145156 h 619968"/>
                <a:gd name="connsiteX15" fmla="*/ 1137429 w 1259386"/>
                <a:gd name="connsiteY15" fmla="*/ 184722 h 619968"/>
                <a:gd name="connsiteX16" fmla="*/ 1259386 w 1259386"/>
                <a:gd name="connsiteY16" fmla="*/ 184722 h 619968"/>
                <a:gd name="connsiteX17" fmla="*/ 1259386 w 1259386"/>
                <a:gd name="connsiteY17" fmla="*/ 446131 h 619968"/>
                <a:gd name="connsiteX18" fmla="*/ 1137429 w 1259386"/>
                <a:gd name="connsiteY18" fmla="*/ 446131 h 619968"/>
                <a:gd name="connsiteX19" fmla="*/ 1128144 w 1259386"/>
                <a:gd name="connsiteY19" fmla="*/ 485699 h 619968"/>
                <a:gd name="connsiteX20" fmla="*/ 1018968 w 1259386"/>
                <a:gd name="connsiteY20" fmla="*/ 619968 h 619968"/>
                <a:gd name="connsiteX21" fmla="*/ 909791 w 1259386"/>
                <a:gd name="connsiteY21" fmla="*/ 485699 h 619968"/>
                <a:gd name="connsiteX22" fmla="*/ 900506 w 1259386"/>
                <a:gd name="connsiteY22" fmla="*/ 446131 h 619968"/>
                <a:gd name="connsiteX23" fmla="*/ 878237 w 1259386"/>
                <a:gd name="connsiteY23" fmla="*/ 446131 h 619968"/>
                <a:gd name="connsiteX24" fmla="*/ 869350 w 1259386"/>
                <a:gd name="connsiteY24" fmla="*/ 484001 h 619968"/>
                <a:gd name="connsiteX25" fmla="*/ 760174 w 1259386"/>
                <a:gd name="connsiteY25" fmla="*/ 618270 h 619968"/>
                <a:gd name="connsiteX26" fmla="*/ 650997 w 1259386"/>
                <a:gd name="connsiteY26" fmla="*/ 484001 h 619968"/>
                <a:gd name="connsiteX27" fmla="*/ 641712 w 1259386"/>
                <a:gd name="connsiteY27" fmla="*/ 444433 h 619968"/>
                <a:gd name="connsiteX28" fmla="*/ 615916 w 1259386"/>
                <a:gd name="connsiteY28" fmla="*/ 444433 h 619968"/>
                <a:gd name="connsiteX29" fmla="*/ 608389 w 1259386"/>
                <a:gd name="connsiteY29" fmla="*/ 476510 h 619968"/>
                <a:gd name="connsiteX30" fmla="*/ 499213 w 1259386"/>
                <a:gd name="connsiteY30" fmla="*/ 610779 h 619968"/>
                <a:gd name="connsiteX31" fmla="*/ 390036 w 1259386"/>
                <a:gd name="connsiteY31" fmla="*/ 476510 h 619968"/>
                <a:gd name="connsiteX32" fmla="*/ 380751 w 1259386"/>
                <a:gd name="connsiteY32" fmla="*/ 436942 h 619968"/>
                <a:gd name="connsiteX33" fmla="*/ 358482 w 1259386"/>
                <a:gd name="connsiteY33" fmla="*/ 436942 h 619968"/>
                <a:gd name="connsiteX34" fmla="*/ 349595 w 1259386"/>
                <a:gd name="connsiteY34" fmla="*/ 474812 h 619968"/>
                <a:gd name="connsiteX35" fmla="*/ 240419 w 1259386"/>
                <a:gd name="connsiteY35" fmla="*/ 609081 h 619968"/>
                <a:gd name="connsiteX36" fmla="*/ 131242 w 1259386"/>
                <a:gd name="connsiteY36" fmla="*/ 474812 h 619968"/>
                <a:gd name="connsiteX37" fmla="*/ 121957 w 1259386"/>
                <a:gd name="connsiteY37" fmla="*/ 435244 h 619968"/>
                <a:gd name="connsiteX38" fmla="*/ 0 w 1259386"/>
                <a:gd name="connsiteY38" fmla="*/ 435244 h 619968"/>
                <a:gd name="connsiteX39" fmla="*/ 0 w 1259386"/>
                <a:gd name="connsiteY39" fmla="*/ 173835 h 619968"/>
                <a:gd name="connsiteX40" fmla="*/ 121958 w 1259386"/>
                <a:gd name="connsiteY40" fmla="*/ 173835 h 619968"/>
                <a:gd name="connsiteX41" fmla="*/ 131242 w 1259386"/>
                <a:gd name="connsiteY41" fmla="*/ 134269 h 619968"/>
                <a:gd name="connsiteX42" fmla="*/ 240419 w 1259386"/>
                <a:gd name="connsiteY42"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17674 w 1259386"/>
                <a:gd name="connsiteY5" fmla="*/ 175533 h 619968"/>
                <a:gd name="connsiteX6" fmla="*/ 650997 w 1259386"/>
                <a:gd name="connsiteY6" fmla="*/ 143458 h 619968"/>
                <a:gd name="connsiteX7" fmla="*/ 760174 w 1259386"/>
                <a:gd name="connsiteY7" fmla="*/ 9189 h 619968"/>
                <a:gd name="connsiteX8" fmla="*/ 869350 w 1259386"/>
                <a:gd name="connsiteY8" fmla="*/ 143458 h 619968"/>
                <a:gd name="connsiteX9" fmla="*/ 878635 w 1259386"/>
                <a:gd name="connsiteY9" fmla="*/ 183024 h 619968"/>
                <a:gd name="connsiteX10" fmla="*/ 900905 w 1259386"/>
                <a:gd name="connsiteY10" fmla="*/ 183024 h 619968"/>
                <a:gd name="connsiteX11" fmla="*/ 909791 w 1259386"/>
                <a:gd name="connsiteY11" fmla="*/ 145156 h 619968"/>
                <a:gd name="connsiteX12" fmla="*/ 1018968 w 1259386"/>
                <a:gd name="connsiteY12" fmla="*/ 10887 h 619968"/>
                <a:gd name="connsiteX13" fmla="*/ 1128144 w 1259386"/>
                <a:gd name="connsiteY13" fmla="*/ 145156 h 619968"/>
                <a:gd name="connsiteX14" fmla="*/ 1137429 w 1259386"/>
                <a:gd name="connsiteY14" fmla="*/ 184722 h 619968"/>
                <a:gd name="connsiteX15" fmla="*/ 1259386 w 1259386"/>
                <a:gd name="connsiteY15" fmla="*/ 184722 h 619968"/>
                <a:gd name="connsiteX16" fmla="*/ 1259386 w 1259386"/>
                <a:gd name="connsiteY16" fmla="*/ 446131 h 619968"/>
                <a:gd name="connsiteX17" fmla="*/ 1137429 w 1259386"/>
                <a:gd name="connsiteY17" fmla="*/ 446131 h 619968"/>
                <a:gd name="connsiteX18" fmla="*/ 1128144 w 1259386"/>
                <a:gd name="connsiteY18" fmla="*/ 485699 h 619968"/>
                <a:gd name="connsiteX19" fmla="*/ 1018968 w 1259386"/>
                <a:gd name="connsiteY19" fmla="*/ 619968 h 619968"/>
                <a:gd name="connsiteX20" fmla="*/ 909791 w 1259386"/>
                <a:gd name="connsiteY20" fmla="*/ 485699 h 619968"/>
                <a:gd name="connsiteX21" fmla="*/ 900506 w 1259386"/>
                <a:gd name="connsiteY21" fmla="*/ 446131 h 619968"/>
                <a:gd name="connsiteX22" fmla="*/ 878237 w 1259386"/>
                <a:gd name="connsiteY22" fmla="*/ 446131 h 619968"/>
                <a:gd name="connsiteX23" fmla="*/ 869350 w 1259386"/>
                <a:gd name="connsiteY23" fmla="*/ 484001 h 619968"/>
                <a:gd name="connsiteX24" fmla="*/ 760174 w 1259386"/>
                <a:gd name="connsiteY24" fmla="*/ 618270 h 619968"/>
                <a:gd name="connsiteX25" fmla="*/ 650997 w 1259386"/>
                <a:gd name="connsiteY25" fmla="*/ 484001 h 619968"/>
                <a:gd name="connsiteX26" fmla="*/ 641712 w 1259386"/>
                <a:gd name="connsiteY26" fmla="*/ 444433 h 619968"/>
                <a:gd name="connsiteX27" fmla="*/ 615916 w 1259386"/>
                <a:gd name="connsiteY27" fmla="*/ 444433 h 619968"/>
                <a:gd name="connsiteX28" fmla="*/ 608389 w 1259386"/>
                <a:gd name="connsiteY28" fmla="*/ 476510 h 619968"/>
                <a:gd name="connsiteX29" fmla="*/ 499213 w 1259386"/>
                <a:gd name="connsiteY29" fmla="*/ 610779 h 619968"/>
                <a:gd name="connsiteX30" fmla="*/ 390036 w 1259386"/>
                <a:gd name="connsiteY30" fmla="*/ 476510 h 619968"/>
                <a:gd name="connsiteX31" fmla="*/ 380751 w 1259386"/>
                <a:gd name="connsiteY31" fmla="*/ 436942 h 619968"/>
                <a:gd name="connsiteX32" fmla="*/ 358482 w 1259386"/>
                <a:gd name="connsiteY32" fmla="*/ 436942 h 619968"/>
                <a:gd name="connsiteX33" fmla="*/ 349595 w 1259386"/>
                <a:gd name="connsiteY33" fmla="*/ 474812 h 619968"/>
                <a:gd name="connsiteX34" fmla="*/ 240419 w 1259386"/>
                <a:gd name="connsiteY34" fmla="*/ 609081 h 619968"/>
                <a:gd name="connsiteX35" fmla="*/ 131242 w 1259386"/>
                <a:gd name="connsiteY35" fmla="*/ 474812 h 619968"/>
                <a:gd name="connsiteX36" fmla="*/ 121957 w 1259386"/>
                <a:gd name="connsiteY36" fmla="*/ 435244 h 619968"/>
                <a:gd name="connsiteX37" fmla="*/ 0 w 1259386"/>
                <a:gd name="connsiteY37" fmla="*/ 435244 h 619968"/>
                <a:gd name="connsiteX38" fmla="*/ 0 w 1259386"/>
                <a:gd name="connsiteY38" fmla="*/ 173835 h 619968"/>
                <a:gd name="connsiteX39" fmla="*/ 121958 w 1259386"/>
                <a:gd name="connsiteY39" fmla="*/ 173835 h 619968"/>
                <a:gd name="connsiteX40" fmla="*/ 131242 w 1259386"/>
                <a:gd name="connsiteY40" fmla="*/ 134269 h 619968"/>
                <a:gd name="connsiteX41" fmla="*/ 240419 w 1259386"/>
                <a:gd name="connsiteY41"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650997 w 1259386"/>
                <a:gd name="connsiteY5" fmla="*/ 143458 h 619968"/>
                <a:gd name="connsiteX6" fmla="*/ 760174 w 1259386"/>
                <a:gd name="connsiteY6" fmla="*/ 9189 h 619968"/>
                <a:gd name="connsiteX7" fmla="*/ 869350 w 1259386"/>
                <a:gd name="connsiteY7" fmla="*/ 143458 h 619968"/>
                <a:gd name="connsiteX8" fmla="*/ 878635 w 1259386"/>
                <a:gd name="connsiteY8" fmla="*/ 183024 h 619968"/>
                <a:gd name="connsiteX9" fmla="*/ 900905 w 1259386"/>
                <a:gd name="connsiteY9" fmla="*/ 183024 h 619968"/>
                <a:gd name="connsiteX10" fmla="*/ 909791 w 1259386"/>
                <a:gd name="connsiteY10" fmla="*/ 145156 h 619968"/>
                <a:gd name="connsiteX11" fmla="*/ 1018968 w 1259386"/>
                <a:gd name="connsiteY11" fmla="*/ 10887 h 619968"/>
                <a:gd name="connsiteX12" fmla="*/ 1128144 w 1259386"/>
                <a:gd name="connsiteY12" fmla="*/ 145156 h 619968"/>
                <a:gd name="connsiteX13" fmla="*/ 1137429 w 1259386"/>
                <a:gd name="connsiteY13" fmla="*/ 184722 h 619968"/>
                <a:gd name="connsiteX14" fmla="*/ 1259386 w 1259386"/>
                <a:gd name="connsiteY14" fmla="*/ 184722 h 619968"/>
                <a:gd name="connsiteX15" fmla="*/ 1259386 w 1259386"/>
                <a:gd name="connsiteY15" fmla="*/ 446131 h 619968"/>
                <a:gd name="connsiteX16" fmla="*/ 1137429 w 1259386"/>
                <a:gd name="connsiteY16" fmla="*/ 446131 h 619968"/>
                <a:gd name="connsiteX17" fmla="*/ 1128144 w 1259386"/>
                <a:gd name="connsiteY17" fmla="*/ 485699 h 619968"/>
                <a:gd name="connsiteX18" fmla="*/ 1018968 w 1259386"/>
                <a:gd name="connsiteY18" fmla="*/ 619968 h 619968"/>
                <a:gd name="connsiteX19" fmla="*/ 909791 w 1259386"/>
                <a:gd name="connsiteY19" fmla="*/ 485699 h 619968"/>
                <a:gd name="connsiteX20" fmla="*/ 900506 w 1259386"/>
                <a:gd name="connsiteY20" fmla="*/ 446131 h 619968"/>
                <a:gd name="connsiteX21" fmla="*/ 878237 w 1259386"/>
                <a:gd name="connsiteY21" fmla="*/ 446131 h 619968"/>
                <a:gd name="connsiteX22" fmla="*/ 869350 w 1259386"/>
                <a:gd name="connsiteY22" fmla="*/ 484001 h 619968"/>
                <a:gd name="connsiteX23" fmla="*/ 760174 w 1259386"/>
                <a:gd name="connsiteY23" fmla="*/ 618270 h 619968"/>
                <a:gd name="connsiteX24" fmla="*/ 650997 w 1259386"/>
                <a:gd name="connsiteY24" fmla="*/ 484001 h 619968"/>
                <a:gd name="connsiteX25" fmla="*/ 641712 w 1259386"/>
                <a:gd name="connsiteY25" fmla="*/ 444433 h 619968"/>
                <a:gd name="connsiteX26" fmla="*/ 615916 w 1259386"/>
                <a:gd name="connsiteY26" fmla="*/ 444433 h 619968"/>
                <a:gd name="connsiteX27" fmla="*/ 608389 w 1259386"/>
                <a:gd name="connsiteY27" fmla="*/ 476510 h 619968"/>
                <a:gd name="connsiteX28" fmla="*/ 499213 w 1259386"/>
                <a:gd name="connsiteY28" fmla="*/ 610779 h 619968"/>
                <a:gd name="connsiteX29" fmla="*/ 390036 w 1259386"/>
                <a:gd name="connsiteY29" fmla="*/ 476510 h 619968"/>
                <a:gd name="connsiteX30" fmla="*/ 380751 w 1259386"/>
                <a:gd name="connsiteY30" fmla="*/ 436942 h 619968"/>
                <a:gd name="connsiteX31" fmla="*/ 358482 w 1259386"/>
                <a:gd name="connsiteY31" fmla="*/ 436942 h 619968"/>
                <a:gd name="connsiteX32" fmla="*/ 349595 w 1259386"/>
                <a:gd name="connsiteY32" fmla="*/ 474812 h 619968"/>
                <a:gd name="connsiteX33" fmla="*/ 240419 w 1259386"/>
                <a:gd name="connsiteY33" fmla="*/ 609081 h 619968"/>
                <a:gd name="connsiteX34" fmla="*/ 131242 w 1259386"/>
                <a:gd name="connsiteY34" fmla="*/ 474812 h 619968"/>
                <a:gd name="connsiteX35" fmla="*/ 121957 w 1259386"/>
                <a:gd name="connsiteY35" fmla="*/ 435244 h 619968"/>
                <a:gd name="connsiteX36" fmla="*/ 0 w 1259386"/>
                <a:gd name="connsiteY36" fmla="*/ 435244 h 619968"/>
                <a:gd name="connsiteX37" fmla="*/ 0 w 1259386"/>
                <a:gd name="connsiteY37" fmla="*/ 173835 h 619968"/>
                <a:gd name="connsiteX38" fmla="*/ 121958 w 1259386"/>
                <a:gd name="connsiteY38" fmla="*/ 173835 h 619968"/>
                <a:gd name="connsiteX39" fmla="*/ 131242 w 1259386"/>
                <a:gd name="connsiteY39" fmla="*/ 134269 h 619968"/>
                <a:gd name="connsiteX40" fmla="*/ 240419 w 1259386"/>
                <a:gd name="connsiteY40"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760174 w 1259386"/>
                <a:gd name="connsiteY5" fmla="*/ 9189 h 619968"/>
                <a:gd name="connsiteX6" fmla="*/ 869350 w 1259386"/>
                <a:gd name="connsiteY6" fmla="*/ 143458 h 619968"/>
                <a:gd name="connsiteX7" fmla="*/ 878635 w 1259386"/>
                <a:gd name="connsiteY7" fmla="*/ 183024 h 619968"/>
                <a:gd name="connsiteX8" fmla="*/ 900905 w 1259386"/>
                <a:gd name="connsiteY8" fmla="*/ 183024 h 619968"/>
                <a:gd name="connsiteX9" fmla="*/ 909791 w 1259386"/>
                <a:gd name="connsiteY9" fmla="*/ 145156 h 619968"/>
                <a:gd name="connsiteX10" fmla="*/ 1018968 w 1259386"/>
                <a:gd name="connsiteY10" fmla="*/ 10887 h 619968"/>
                <a:gd name="connsiteX11" fmla="*/ 1128144 w 1259386"/>
                <a:gd name="connsiteY11" fmla="*/ 145156 h 619968"/>
                <a:gd name="connsiteX12" fmla="*/ 1137429 w 1259386"/>
                <a:gd name="connsiteY12" fmla="*/ 184722 h 619968"/>
                <a:gd name="connsiteX13" fmla="*/ 1259386 w 1259386"/>
                <a:gd name="connsiteY13" fmla="*/ 184722 h 619968"/>
                <a:gd name="connsiteX14" fmla="*/ 1259386 w 1259386"/>
                <a:gd name="connsiteY14" fmla="*/ 446131 h 619968"/>
                <a:gd name="connsiteX15" fmla="*/ 1137429 w 1259386"/>
                <a:gd name="connsiteY15" fmla="*/ 446131 h 619968"/>
                <a:gd name="connsiteX16" fmla="*/ 1128144 w 1259386"/>
                <a:gd name="connsiteY16" fmla="*/ 485699 h 619968"/>
                <a:gd name="connsiteX17" fmla="*/ 1018968 w 1259386"/>
                <a:gd name="connsiteY17" fmla="*/ 619968 h 619968"/>
                <a:gd name="connsiteX18" fmla="*/ 909791 w 1259386"/>
                <a:gd name="connsiteY18" fmla="*/ 485699 h 619968"/>
                <a:gd name="connsiteX19" fmla="*/ 900506 w 1259386"/>
                <a:gd name="connsiteY19" fmla="*/ 446131 h 619968"/>
                <a:gd name="connsiteX20" fmla="*/ 878237 w 1259386"/>
                <a:gd name="connsiteY20" fmla="*/ 446131 h 619968"/>
                <a:gd name="connsiteX21" fmla="*/ 869350 w 1259386"/>
                <a:gd name="connsiteY21" fmla="*/ 484001 h 619968"/>
                <a:gd name="connsiteX22" fmla="*/ 760174 w 1259386"/>
                <a:gd name="connsiteY22" fmla="*/ 618270 h 619968"/>
                <a:gd name="connsiteX23" fmla="*/ 650997 w 1259386"/>
                <a:gd name="connsiteY23" fmla="*/ 484001 h 619968"/>
                <a:gd name="connsiteX24" fmla="*/ 641712 w 1259386"/>
                <a:gd name="connsiteY24" fmla="*/ 444433 h 619968"/>
                <a:gd name="connsiteX25" fmla="*/ 615916 w 1259386"/>
                <a:gd name="connsiteY25" fmla="*/ 444433 h 619968"/>
                <a:gd name="connsiteX26" fmla="*/ 608389 w 1259386"/>
                <a:gd name="connsiteY26" fmla="*/ 476510 h 619968"/>
                <a:gd name="connsiteX27" fmla="*/ 499213 w 1259386"/>
                <a:gd name="connsiteY27" fmla="*/ 610779 h 619968"/>
                <a:gd name="connsiteX28" fmla="*/ 390036 w 1259386"/>
                <a:gd name="connsiteY28" fmla="*/ 476510 h 619968"/>
                <a:gd name="connsiteX29" fmla="*/ 380751 w 1259386"/>
                <a:gd name="connsiteY29" fmla="*/ 436942 h 619968"/>
                <a:gd name="connsiteX30" fmla="*/ 358482 w 1259386"/>
                <a:gd name="connsiteY30" fmla="*/ 436942 h 619968"/>
                <a:gd name="connsiteX31" fmla="*/ 349595 w 1259386"/>
                <a:gd name="connsiteY31" fmla="*/ 474812 h 619968"/>
                <a:gd name="connsiteX32" fmla="*/ 240419 w 1259386"/>
                <a:gd name="connsiteY32" fmla="*/ 609081 h 619968"/>
                <a:gd name="connsiteX33" fmla="*/ 131242 w 1259386"/>
                <a:gd name="connsiteY33" fmla="*/ 474812 h 619968"/>
                <a:gd name="connsiteX34" fmla="*/ 121957 w 1259386"/>
                <a:gd name="connsiteY34" fmla="*/ 435244 h 619968"/>
                <a:gd name="connsiteX35" fmla="*/ 0 w 1259386"/>
                <a:gd name="connsiteY35" fmla="*/ 435244 h 619968"/>
                <a:gd name="connsiteX36" fmla="*/ 0 w 1259386"/>
                <a:gd name="connsiteY36" fmla="*/ 173835 h 619968"/>
                <a:gd name="connsiteX37" fmla="*/ 121958 w 1259386"/>
                <a:gd name="connsiteY37" fmla="*/ 173835 h 619968"/>
                <a:gd name="connsiteX38" fmla="*/ 131242 w 1259386"/>
                <a:gd name="connsiteY38" fmla="*/ 134269 h 619968"/>
                <a:gd name="connsiteX39" fmla="*/ 240419 w 1259386"/>
                <a:gd name="connsiteY3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69350 w 1259386"/>
                <a:gd name="connsiteY5" fmla="*/ 143458 h 619968"/>
                <a:gd name="connsiteX6" fmla="*/ 878635 w 1259386"/>
                <a:gd name="connsiteY6" fmla="*/ 183024 h 619968"/>
                <a:gd name="connsiteX7" fmla="*/ 900905 w 1259386"/>
                <a:gd name="connsiteY7" fmla="*/ 183024 h 619968"/>
                <a:gd name="connsiteX8" fmla="*/ 909791 w 1259386"/>
                <a:gd name="connsiteY8" fmla="*/ 145156 h 619968"/>
                <a:gd name="connsiteX9" fmla="*/ 1018968 w 1259386"/>
                <a:gd name="connsiteY9" fmla="*/ 10887 h 619968"/>
                <a:gd name="connsiteX10" fmla="*/ 1128144 w 1259386"/>
                <a:gd name="connsiteY10" fmla="*/ 145156 h 619968"/>
                <a:gd name="connsiteX11" fmla="*/ 1137429 w 1259386"/>
                <a:gd name="connsiteY11" fmla="*/ 184722 h 619968"/>
                <a:gd name="connsiteX12" fmla="*/ 1259386 w 1259386"/>
                <a:gd name="connsiteY12" fmla="*/ 184722 h 619968"/>
                <a:gd name="connsiteX13" fmla="*/ 1259386 w 1259386"/>
                <a:gd name="connsiteY13" fmla="*/ 446131 h 619968"/>
                <a:gd name="connsiteX14" fmla="*/ 1137429 w 1259386"/>
                <a:gd name="connsiteY14" fmla="*/ 446131 h 619968"/>
                <a:gd name="connsiteX15" fmla="*/ 1128144 w 1259386"/>
                <a:gd name="connsiteY15" fmla="*/ 485699 h 619968"/>
                <a:gd name="connsiteX16" fmla="*/ 1018968 w 1259386"/>
                <a:gd name="connsiteY16" fmla="*/ 619968 h 619968"/>
                <a:gd name="connsiteX17" fmla="*/ 909791 w 1259386"/>
                <a:gd name="connsiteY17" fmla="*/ 485699 h 619968"/>
                <a:gd name="connsiteX18" fmla="*/ 900506 w 1259386"/>
                <a:gd name="connsiteY18" fmla="*/ 446131 h 619968"/>
                <a:gd name="connsiteX19" fmla="*/ 878237 w 1259386"/>
                <a:gd name="connsiteY19" fmla="*/ 446131 h 619968"/>
                <a:gd name="connsiteX20" fmla="*/ 869350 w 1259386"/>
                <a:gd name="connsiteY20" fmla="*/ 484001 h 619968"/>
                <a:gd name="connsiteX21" fmla="*/ 760174 w 1259386"/>
                <a:gd name="connsiteY21" fmla="*/ 618270 h 619968"/>
                <a:gd name="connsiteX22" fmla="*/ 650997 w 1259386"/>
                <a:gd name="connsiteY22" fmla="*/ 484001 h 619968"/>
                <a:gd name="connsiteX23" fmla="*/ 641712 w 1259386"/>
                <a:gd name="connsiteY23" fmla="*/ 444433 h 619968"/>
                <a:gd name="connsiteX24" fmla="*/ 615916 w 1259386"/>
                <a:gd name="connsiteY24" fmla="*/ 444433 h 619968"/>
                <a:gd name="connsiteX25" fmla="*/ 608389 w 1259386"/>
                <a:gd name="connsiteY25" fmla="*/ 476510 h 619968"/>
                <a:gd name="connsiteX26" fmla="*/ 499213 w 1259386"/>
                <a:gd name="connsiteY26" fmla="*/ 610779 h 619968"/>
                <a:gd name="connsiteX27" fmla="*/ 390036 w 1259386"/>
                <a:gd name="connsiteY27" fmla="*/ 476510 h 619968"/>
                <a:gd name="connsiteX28" fmla="*/ 380751 w 1259386"/>
                <a:gd name="connsiteY28" fmla="*/ 436942 h 619968"/>
                <a:gd name="connsiteX29" fmla="*/ 358482 w 1259386"/>
                <a:gd name="connsiteY29" fmla="*/ 436942 h 619968"/>
                <a:gd name="connsiteX30" fmla="*/ 349595 w 1259386"/>
                <a:gd name="connsiteY30" fmla="*/ 474812 h 619968"/>
                <a:gd name="connsiteX31" fmla="*/ 240419 w 1259386"/>
                <a:gd name="connsiteY31" fmla="*/ 609081 h 619968"/>
                <a:gd name="connsiteX32" fmla="*/ 131242 w 1259386"/>
                <a:gd name="connsiteY32" fmla="*/ 474812 h 619968"/>
                <a:gd name="connsiteX33" fmla="*/ 121957 w 1259386"/>
                <a:gd name="connsiteY33" fmla="*/ 435244 h 619968"/>
                <a:gd name="connsiteX34" fmla="*/ 0 w 1259386"/>
                <a:gd name="connsiteY34" fmla="*/ 435244 h 619968"/>
                <a:gd name="connsiteX35" fmla="*/ 0 w 1259386"/>
                <a:gd name="connsiteY35" fmla="*/ 173835 h 619968"/>
                <a:gd name="connsiteX36" fmla="*/ 121958 w 1259386"/>
                <a:gd name="connsiteY36" fmla="*/ 173835 h 619968"/>
                <a:gd name="connsiteX37" fmla="*/ 131242 w 1259386"/>
                <a:gd name="connsiteY37" fmla="*/ 134269 h 619968"/>
                <a:gd name="connsiteX38" fmla="*/ 240419 w 1259386"/>
                <a:gd name="connsiteY38"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900905 w 1259386"/>
                <a:gd name="connsiteY6" fmla="*/ 183024 h 619968"/>
                <a:gd name="connsiteX7" fmla="*/ 909791 w 1259386"/>
                <a:gd name="connsiteY7" fmla="*/ 145156 h 619968"/>
                <a:gd name="connsiteX8" fmla="*/ 1018968 w 1259386"/>
                <a:gd name="connsiteY8" fmla="*/ 10887 h 619968"/>
                <a:gd name="connsiteX9" fmla="*/ 1128144 w 1259386"/>
                <a:gd name="connsiteY9" fmla="*/ 145156 h 619968"/>
                <a:gd name="connsiteX10" fmla="*/ 1137429 w 1259386"/>
                <a:gd name="connsiteY10" fmla="*/ 184722 h 619968"/>
                <a:gd name="connsiteX11" fmla="*/ 1259386 w 1259386"/>
                <a:gd name="connsiteY11" fmla="*/ 184722 h 619968"/>
                <a:gd name="connsiteX12" fmla="*/ 1259386 w 1259386"/>
                <a:gd name="connsiteY12" fmla="*/ 446131 h 619968"/>
                <a:gd name="connsiteX13" fmla="*/ 1137429 w 1259386"/>
                <a:gd name="connsiteY13" fmla="*/ 446131 h 619968"/>
                <a:gd name="connsiteX14" fmla="*/ 1128144 w 1259386"/>
                <a:gd name="connsiteY14" fmla="*/ 485699 h 619968"/>
                <a:gd name="connsiteX15" fmla="*/ 1018968 w 1259386"/>
                <a:gd name="connsiteY15" fmla="*/ 619968 h 619968"/>
                <a:gd name="connsiteX16" fmla="*/ 909791 w 1259386"/>
                <a:gd name="connsiteY16" fmla="*/ 485699 h 619968"/>
                <a:gd name="connsiteX17" fmla="*/ 900506 w 1259386"/>
                <a:gd name="connsiteY17" fmla="*/ 446131 h 619968"/>
                <a:gd name="connsiteX18" fmla="*/ 878237 w 1259386"/>
                <a:gd name="connsiteY18" fmla="*/ 446131 h 619968"/>
                <a:gd name="connsiteX19" fmla="*/ 869350 w 1259386"/>
                <a:gd name="connsiteY19" fmla="*/ 484001 h 619968"/>
                <a:gd name="connsiteX20" fmla="*/ 760174 w 1259386"/>
                <a:gd name="connsiteY20" fmla="*/ 618270 h 619968"/>
                <a:gd name="connsiteX21" fmla="*/ 650997 w 1259386"/>
                <a:gd name="connsiteY21" fmla="*/ 484001 h 619968"/>
                <a:gd name="connsiteX22" fmla="*/ 641712 w 1259386"/>
                <a:gd name="connsiteY22" fmla="*/ 444433 h 619968"/>
                <a:gd name="connsiteX23" fmla="*/ 615916 w 1259386"/>
                <a:gd name="connsiteY23" fmla="*/ 444433 h 619968"/>
                <a:gd name="connsiteX24" fmla="*/ 608389 w 1259386"/>
                <a:gd name="connsiteY24" fmla="*/ 476510 h 619968"/>
                <a:gd name="connsiteX25" fmla="*/ 499213 w 1259386"/>
                <a:gd name="connsiteY25" fmla="*/ 610779 h 619968"/>
                <a:gd name="connsiteX26" fmla="*/ 390036 w 1259386"/>
                <a:gd name="connsiteY26" fmla="*/ 476510 h 619968"/>
                <a:gd name="connsiteX27" fmla="*/ 380751 w 1259386"/>
                <a:gd name="connsiteY27" fmla="*/ 436942 h 619968"/>
                <a:gd name="connsiteX28" fmla="*/ 358482 w 1259386"/>
                <a:gd name="connsiteY28" fmla="*/ 436942 h 619968"/>
                <a:gd name="connsiteX29" fmla="*/ 349595 w 1259386"/>
                <a:gd name="connsiteY29" fmla="*/ 474812 h 619968"/>
                <a:gd name="connsiteX30" fmla="*/ 240419 w 1259386"/>
                <a:gd name="connsiteY30" fmla="*/ 609081 h 619968"/>
                <a:gd name="connsiteX31" fmla="*/ 131242 w 1259386"/>
                <a:gd name="connsiteY31" fmla="*/ 474812 h 619968"/>
                <a:gd name="connsiteX32" fmla="*/ 121957 w 1259386"/>
                <a:gd name="connsiteY32" fmla="*/ 435244 h 619968"/>
                <a:gd name="connsiteX33" fmla="*/ 0 w 1259386"/>
                <a:gd name="connsiteY33" fmla="*/ 435244 h 619968"/>
                <a:gd name="connsiteX34" fmla="*/ 0 w 1259386"/>
                <a:gd name="connsiteY34" fmla="*/ 173835 h 619968"/>
                <a:gd name="connsiteX35" fmla="*/ 121958 w 1259386"/>
                <a:gd name="connsiteY35" fmla="*/ 173835 h 619968"/>
                <a:gd name="connsiteX36" fmla="*/ 131242 w 1259386"/>
                <a:gd name="connsiteY36" fmla="*/ 134269 h 619968"/>
                <a:gd name="connsiteX37" fmla="*/ 240419 w 1259386"/>
                <a:gd name="connsiteY37"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909791 w 1259386"/>
                <a:gd name="connsiteY6" fmla="*/ 145156 h 619968"/>
                <a:gd name="connsiteX7" fmla="*/ 1018968 w 1259386"/>
                <a:gd name="connsiteY7" fmla="*/ 10887 h 619968"/>
                <a:gd name="connsiteX8" fmla="*/ 1128144 w 1259386"/>
                <a:gd name="connsiteY8" fmla="*/ 145156 h 619968"/>
                <a:gd name="connsiteX9" fmla="*/ 1137429 w 1259386"/>
                <a:gd name="connsiteY9" fmla="*/ 184722 h 619968"/>
                <a:gd name="connsiteX10" fmla="*/ 1259386 w 1259386"/>
                <a:gd name="connsiteY10" fmla="*/ 184722 h 619968"/>
                <a:gd name="connsiteX11" fmla="*/ 1259386 w 1259386"/>
                <a:gd name="connsiteY11" fmla="*/ 446131 h 619968"/>
                <a:gd name="connsiteX12" fmla="*/ 1137429 w 1259386"/>
                <a:gd name="connsiteY12" fmla="*/ 446131 h 619968"/>
                <a:gd name="connsiteX13" fmla="*/ 1128144 w 1259386"/>
                <a:gd name="connsiteY13" fmla="*/ 485699 h 619968"/>
                <a:gd name="connsiteX14" fmla="*/ 1018968 w 1259386"/>
                <a:gd name="connsiteY14" fmla="*/ 619968 h 619968"/>
                <a:gd name="connsiteX15" fmla="*/ 909791 w 1259386"/>
                <a:gd name="connsiteY15" fmla="*/ 485699 h 619968"/>
                <a:gd name="connsiteX16" fmla="*/ 900506 w 1259386"/>
                <a:gd name="connsiteY16" fmla="*/ 446131 h 619968"/>
                <a:gd name="connsiteX17" fmla="*/ 878237 w 1259386"/>
                <a:gd name="connsiteY17" fmla="*/ 446131 h 619968"/>
                <a:gd name="connsiteX18" fmla="*/ 869350 w 1259386"/>
                <a:gd name="connsiteY18" fmla="*/ 484001 h 619968"/>
                <a:gd name="connsiteX19" fmla="*/ 760174 w 1259386"/>
                <a:gd name="connsiteY19" fmla="*/ 618270 h 619968"/>
                <a:gd name="connsiteX20" fmla="*/ 650997 w 1259386"/>
                <a:gd name="connsiteY20" fmla="*/ 484001 h 619968"/>
                <a:gd name="connsiteX21" fmla="*/ 641712 w 1259386"/>
                <a:gd name="connsiteY21" fmla="*/ 444433 h 619968"/>
                <a:gd name="connsiteX22" fmla="*/ 615916 w 1259386"/>
                <a:gd name="connsiteY22" fmla="*/ 444433 h 619968"/>
                <a:gd name="connsiteX23" fmla="*/ 608389 w 1259386"/>
                <a:gd name="connsiteY23" fmla="*/ 476510 h 619968"/>
                <a:gd name="connsiteX24" fmla="*/ 499213 w 1259386"/>
                <a:gd name="connsiteY24" fmla="*/ 610779 h 619968"/>
                <a:gd name="connsiteX25" fmla="*/ 390036 w 1259386"/>
                <a:gd name="connsiteY25" fmla="*/ 476510 h 619968"/>
                <a:gd name="connsiteX26" fmla="*/ 380751 w 1259386"/>
                <a:gd name="connsiteY26" fmla="*/ 436942 h 619968"/>
                <a:gd name="connsiteX27" fmla="*/ 358482 w 1259386"/>
                <a:gd name="connsiteY27" fmla="*/ 436942 h 619968"/>
                <a:gd name="connsiteX28" fmla="*/ 349595 w 1259386"/>
                <a:gd name="connsiteY28" fmla="*/ 474812 h 619968"/>
                <a:gd name="connsiteX29" fmla="*/ 240419 w 1259386"/>
                <a:gd name="connsiteY29" fmla="*/ 609081 h 619968"/>
                <a:gd name="connsiteX30" fmla="*/ 131242 w 1259386"/>
                <a:gd name="connsiteY30" fmla="*/ 474812 h 619968"/>
                <a:gd name="connsiteX31" fmla="*/ 121957 w 1259386"/>
                <a:gd name="connsiteY31" fmla="*/ 435244 h 619968"/>
                <a:gd name="connsiteX32" fmla="*/ 0 w 1259386"/>
                <a:gd name="connsiteY32" fmla="*/ 435244 h 619968"/>
                <a:gd name="connsiteX33" fmla="*/ 0 w 1259386"/>
                <a:gd name="connsiteY33" fmla="*/ 173835 h 619968"/>
                <a:gd name="connsiteX34" fmla="*/ 121958 w 1259386"/>
                <a:gd name="connsiteY34" fmla="*/ 173835 h 619968"/>
                <a:gd name="connsiteX35" fmla="*/ 131242 w 1259386"/>
                <a:gd name="connsiteY35" fmla="*/ 134269 h 619968"/>
                <a:gd name="connsiteX36" fmla="*/ 240419 w 1259386"/>
                <a:gd name="connsiteY36"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018968 w 1259386"/>
                <a:gd name="connsiteY6" fmla="*/ 10887 h 619968"/>
                <a:gd name="connsiteX7" fmla="*/ 1128144 w 1259386"/>
                <a:gd name="connsiteY7" fmla="*/ 145156 h 619968"/>
                <a:gd name="connsiteX8" fmla="*/ 1137429 w 1259386"/>
                <a:gd name="connsiteY8" fmla="*/ 184722 h 619968"/>
                <a:gd name="connsiteX9" fmla="*/ 1259386 w 1259386"/>
                <a:gd name="connsiteY9" fmla="*/ 184722 h 619968"/>
                <a:gd name="connsiteX10" fmla="*/ 1259386 w 1259386"/>
                <a:gd name="connsiteY10" fmla="*/ 446131 h 619968"/>
                <a:gd name="connsiteX11" fmla="*/ 1137429 w 1259386"/>
                <a:gd name="connsiteY11" fmla="*/ 446131 h 619968"/>
                <a:gd name="connsiteX12" fmla="*/ 1128144 w 1259386"/>
                <a:gd name="connsiteY12" fmla="*/ 485699 h 619968"/>
                <a:gd name="connsiteX13" fmla="*/ 1018968 w 1259386"/>
                <a:gd name="connsiteY13" fmla="*/ 619968 h 619968"/>
                <a:gd name="connsiteX14" fmla="*/ 909791 w 1259386"/>
                <a:gd name="connsiteY14" fmla="*/ 485699 h 619968"/>
                <a:gd name="connsiteX15" fmla="*/ 900506 w 1259386"/>
                <a:gd name="connsiteY15" fmla="*/ 446131 h 619968"/>
                <a:gd name="connsiteX16" fmla="*/ 878237 w 1259386"/>
                <a:gd name="connsiteY16" fmla="*/ 446131 h 619968"/>
                <a:gd name="connsiteX17" fmla="*/ 869350 w 1259386"/>
                <a:gd name="connsiteY17" fmla="*/ 484001 h 619968"/>
                <a:gd name="connsiteX18" fmla="*/ 760174 w 1259386"/>
                <a:gd name="connsiteY18" fmla="*/ 618270 h 619968"/>
                <a:gd name="connsiteX19" fmla="*/ 650997 w 1259386"/>
                <a:gd name="connsiteY19" fmla="*/ 484001 h 619968"/>
                <a:gd name="connsiteX20" fmla="*/ 641712 w 1259386"/>
                <a:gd name="connsiteY20" fmla="*/ 444433 h 619968"/>
                <a:gd name="connsiteX21" fmla="*/ 615916 w 1259386"/>
                <a:gd name="connsiteY21" fmla="*/ 444433 h 619968"/>
                <a:gd name="connsiteX22" fmla="*/ 608389 w 1259386"/>
                <a:gd name="connsiteY22" fmla="*/ 476510 h 619968"/>
                <a:gd name="connsiteX23" fmla="*/ 499213 w 1259386"/>
                <a:gd name="connsiteY23" fmla="*/ 610779 h 619968"/>
                <a:gd name="connsiteX24" fmla="*/ 390036 w 1259386"/>
                <a:gd name="connsiteY24" fmla="*/ 476510 h 619968"/>
                <a:gd name="connsiteX25" fmla="*/ 380751 w 1259386"/>
                <a:gd name="connsiteY25" fmla="*/ 436942 h 619968"/>
                <a:gd name="connsiteX26" fmla="*/ 358482 w 1259386"/>
                <a:gd name="connsiteY26" fmla="*/ 436942 h 619968"/>
                <a:gd name="connsiteX27" fmla="*/ 349595 w 1259386"/>
                <a:gd name="connsiteY27" fmla="*/ 474812 h 619968"/>
                <a:gd name="connsiteX28" fmla="*/ 240419 w 1259386"/>
                <a:gd name="connsiteY28" fmla="*/ 609081 h 619968"/>
                <a:gd name="connsiteX29" fmla="*/ 131242 w 1259386"/>
                <a:gd name="connsiteY29" fmla="*/ 474812 h 619968"/>
                <a:gd name="connsiteX30" fmla="*/ 121957 w 1259386"/>
                <a:gd name="connsiteY30" fmla="*/ 435244 h 619968"/>
                <a:gd name="connsiteX31" fmla="*/ 0 w 1259386"/>
                <a:gd name="connsiteY31" fmla="*/ 435244 h 619968"/>
                <a:gd name="connsiteX32" fmla="*/ 0 w 1259386"/>
                <a:gd name="connsiteY32" fmla="*/ 173835 h 619968"/>
                <a:gd name="connsiteX33" fmla="*/ 121958 w 1259386"/>
                <a:gd name="connsiteY33" fmla="*/ 173835 h 619968"/>
                <a:gd name="connsiteX34" fmla="*/ 131242 w 1259386"/>
                <a:gd name="connsiteY34" fmla="*/ 134269 h 619968"/>
                <a:gd name="connsiteX35" fmla="*/ 240419 w 1259386"/>
                <a:gd name="connsiteY35"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128144 w 1259386"/>
                <a:gd name="connsiteY6" fmla="*/ 145156 h 619968"/>
                <a:gd name="connsiteX7" fmla="*/ 1137429 w 1259386"/>
                <a:gd name="connsiteY7" fmla="*/ 184722 h 619968"/>
                <a:gd name="connsiteX8" fmla="*/ 1259386 w 1259386"/>
                <a:gd name="connsiteY8" fmla="*/ 184722 h 619968"/>
                <a:gd name="connsiteX9" fmla="*/ 1259386 w 1259386"/>
                <a:gd name="connsiteY9" fmla="*/ 446131 h 619968"/>
                <a:gd name="connsiteX10" fmla="*/ 1137429 w 1259386"/>
                <a:gd name="connsiteY10" fmla="*/ 446131 h 619968"/>
                <a:gd name="connsiteX11" fmla="*/ 1128144 w 1259386"/>
                <a:gd name="connsiteY11" fmla="*/ 485699 h 619968"/>
                <a:gd name="connsiteX12" fmla="*/ 1018968 w 1259386"/>
                <a:gd name="connsiteY12" fmla="*/ 619968 h 619968"/>
                <a:gd name="connsiteX13" fmla="*/ 909791 w 1259386"/>
                <a:gd name="connsiteY13" fmla="*/ 485699 h 619968"/>
                <a:gd name="connsiteX14" fmla="*/ 900506 w 1259386"/>
                <a:gd name="connsiteY14" fmla="*/ 446131 h 619968"/>
                <a:gd name="connsiteX15" fmla="*/ 878237 w 1259386"/>
                <a:gd name="connsiteY15" fmla="*/ 446131 h 619968"/>
                <a:gd name="connsiteX16" fmla="*/ 869350 w 1259386"/>
                <a:gd name="connsiteY16" fmla="*/ 484001 h 619968"/>
                <a:gd name="connsiteX17" fmla="*/ 760174 w 1259386"/>
                <a:gd name="connsiteY17" fmla="*/ 618270 h 619968"/>
                <a:gd name="connsiteX18" fmla="*/ 650997 w 1259386"/>
                <a:gd name="connsiteY18" fmla="*/ 484001 h 619968"/>
                <a:gd name="connsiteX19" fmla="*/ 641712 w 1259386"/>
                <a:gd name="connsiteY19" fmla="*/ 444433 h 619968"/>
                <a:gd name="connsiteX20" fmla="*/ 615916 w 1259386"/>
                <a:gd name="connsiteY20" fmla="*/ 444433 h 619968"/>
                <a:gd name="connsiteX21" fmla="*/ 608389 w 1259386"/>
                <a:gd name="connsiteY21" fmla="*/ 476510 h 619968"/>
                <a:gd name="connsiteX22" fmla="*/ 499213 w 1259386"/>
                <a:gd name="connsiteY22" fmla="*/ 610779 h 619968"/>
                <a:gd name="connsiteX23" fmla="*/ 390036 w 1259386"/>
                <a:gd name="connsiteY23" fmla="*/ 476510 h 619968"/>
                <a:gd name="connsiteX24" fmla="*/ 380751 w 1259386"/>
                <a:gd name="connsiteY24" fmla="*/ 436942 h 619968"/>
                <a:gd name="connsiteX25" fmla="*/ 358482 w 1259386"/>
                <a:gd name="connsiteY25" fmla="*/ 436942 h 619968"/>
                <a:gd name="connsiteX26" fmla="*/ 349595 w 1259386"/>
                <a:gd name="connsiteY26" fmla="*/ 474812 h 619968"/>
                <a:gd name="connsiteX27" fmla="*/ 240419 w 1259386"/>
                <a:gd name="connsiteY27" fmla="*/ 609081 h 619968"/>
                <a:gd name="connsiteX28" fmla="*/ 131242 w 1259386"/>
                <a:gd name="connsiteY28" fmla="*/ 474812 h 619968"/>
                <a:gd name="connsiteX29" fmla="*/ 121957 w 1259386"/>
                <a:gd name="connsiteY29" fmla="*/ 435244 h 619968"/>
                <a:gd name="connsiteX30" fmla="*/ 0 w 1259386"/>
                <a:gd name="connsiteY30" fmla="*/ 435244 h 619968"/>
                <a:gd name="connsiteX31" fmla="*/ 0 w 1259386"/>
                <a:gd name="connsiteY31" fmla="*/ 173835 h 619968"/>
                <a:gd name="connsiteX32" fmla="*/ 121958 w 1259386"/>
                <a:gd name="connsiteY32" fmla="*/ 173835 h 619968"/>
                <a:gd name="connsiteX33" fmla="*/ 131242 w 1259386"/>
                <a:gd name="connsiteY33" fmla="*/ 134269 h 619968"/>
                <a:gd name="connsiteX34" fmla="*/ 240419 w 1259386"/>
                <a:gd name="connsiteY34"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137429 w 1259386"/>
                <a:gd name="connsiteY6" fmla="*/ 184722 h 619968"/>
                <a:gd name="connsiteX7" fmla="*/ 1259386 w 1259386"/>
                <a:gd name="connsiteY7" fmla="*/ 184722 h 619968"/>
                <a:gd name="connsiteX8" fmla="*/ 1259386 w 1259386"/>
                <a:gd name="connsiteY8" fmla="*/ 446131 h 619968"/>
                <a:gd name="connsiteX9" fmla="*/ 1137429 w 1259386"/>
                <a:gd name="connsiteY9" fmla="*/ 446131 h 619968"/>
                <a:gd name="connsiteX10" fmla="*/ 1128144 w 1259386"/>
                <a:gd name="connsiteY10" fmla="*/ 485699 h 619968"/>
                <a:gd name="connsiteX11" fmla="*/ 1018968 w 1259386"/>
                <a:gd name="connsiteY11" fmla="*/ 619968 h 619968"/>
                <a:gd name="connsiteX12" fmla="*/ 909791 w 1259386"/>
                <a:gd name="connsiteY12" fmla="*/ 485699 h 619968"/>
                <a:gd name="connsiteX13" fmla="*/ 900506 w 1259386"/>
                <a:gd name="connsiteY13" fmla="*/ 446131 h 619968"/>
                <a:gd name="connsiteX14" fmla="*/ 878237 w 1259386"/>
                <a:gd name="connsiteY14" fmla="*/ 446131 h 619968"/>
                <a:gd name="connsiteX15" fmla="*/ 869350 w 1259386"/>
                <a:gd name="connsiteY15" fmla="*/ 484001 h 619968"/>
                <a:gd name="connsiteX16" fmla="*/ 760174 w 1259386"/>
                <a:gd name="connsiteY16" fmla="*/ 618270 h 619968"/>
                <a:gd name="connsiteX17" fmla="*/ 650997 w 1259386"/>
                <a:gd name="connsiteY17" fmla="*/ 484001 h 619968"/>
                <a:gd name="connsiteX18" fmla="*/ 641712 w 1259386"/>
                <a:gd name="connsiteY18" fmla="*/ 444433 h 619968"/>
                <a:gd name="connsiteX19" fmla="*/ 615916 w 1259386"/>
                <a:gd name="connsiteY19" fmla="*/ 444433 h 619968"/>
                <a:gd name="connsiteX20" fmla="*/ 608389 w 1259386"/>
                <a:gd name="connsiteY20" fmla="*/ 476510 h 619968"/>
                <a:gd name="connsiteX21" fmla="*/ 499213 w 1259386"/>
                <a:gd name="connsiteY21" fmla="*/ 610779 h 619968"/>
                <a:gd name="connsiteX22" fmla="*/ 390036 w 1259386"/>
                <a:gd name="connsiteY22" fmla="*/ 476510 h 619968"/>
                <a:gd name="connsiteX23" fmla="*/ 380751 w 1259386"/>
                <a:gd name="connsiteY23" fmla="*/ 436942 h 619968"/>
                <a:gd name="connsiteX24" fmla="*/ 358482 w 1259386"/>
                <a:gd name="connsiteY24" fmla="*/ 436942 h 619968"/>
                <a:gd name="connsiteX25" fmla="*/ 349595 w 1259386"/>
                <a:gd name="connsiteY25" fmla="*/ 474812 h 619968"/>
                <a:gd name="connsiteX26" fmla="*/ 240419 w 1259386"/>
                <a:gd name="connsiteY26" fmla="*/ 609081 h 619968"/>
                <a:gd name="connsiteX27" fmla="*/ 131242 w 1259386"/>
                <a:gd name="connsiteY27" fmla="*/ 474812 h 619968"/>
                <a:gd name="connsiteX28" fmla="*/ 121957 w 1259386"/>
                <a:gd name="connsiteY28" fmla="*/ 435244 h 619968"/>
                <a:gd name="connsiteX29" fmla="*/ 0 w 1259386"/>
                <a:gd name="connsiteY29" fmla="*/ 435244 h 619968"/>
                <a:gd name="connsiteX30" fmla="*/ 0 w 1259386"/>
                <a:gd name="connsiteY30" fmla="*/ 173835 h 619968"/>
                <a:gd name="connsiteX31" fmla="*/ 121958 w 1259386"/>
                <a:gd name="connsiteY31" fmla="*/ 173835 h 619968"/>
                <a:gd name="connsiteX32" fmla="*/ 131242 w 1259386"/>
                <a:gd name="connsiteY32" fmla="*/ 134269 h 619968"/>
                <a:gd name="connsiteX33" fmla="*/ 240419 w 1259386"/>
                <a:gd name="connsiteY33"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878635 w 1259386"/>
                <a:gd name="connsiteY4" fmla="*/ 183024 h 619968"/>
                <a:gd name="connsiteX5" fmla="*/ 1137429 w 1259386"/>
                <a:gd name="connsiteY5" fmla="*/ 184722 h 619968"/>
                <a:gd name="connsiteX6" fmla="*/ 1259386 w 1259386"/>
                <a:gd name="connsiteY6" fmla="*/ 184722 h 619968"/>
                <a:gd name="connsiteX7" fmla="*/ 1259386 w 1259386"/>
                <a:gd name="connsiteY7" fmla="*/ 446131 h 619968"/>
                <a:gd name="connsiteX8" fmla="*/ 1137429 w 1259386"/>
                <a:gd name="connsiteY8" fmla="*/ 446131 h 619968"/>
                <a:gd name="connsiteX9" fmla="*/ 1128144 w 1259386"/>
                <a:gd name="connsiteY9" fmla="*/ 485699 h 619968"/>
                <a:gd name="connsiteX10" fmla="*/ 1018968 w 1259386"/>
                <a:gd name="connsiteY10" fmla="*/ 619968 h 619968"/>
                <a:gd name="connsiteX11" fmla="*/ 909791 w 1259386"/>
                <a:gd name="connsiteY11" fmla="*/ 485699 h 619968"/>
                <a:gd name="connsiteX12" fmla="*/ 900506 w 1259386"/>
                <a:gd name="connsiteY12" fmla="*/ 446131 h 619968"/>
                <a:gd name="connsiteX13" fmla="*/ 878237 w 1259386"/>
                <a:gd name="connsiteY13" fmla="*/ 446131 h 619968"/>
                <a:gd name="connsiteX14" fmla="*/ 869350 w 1259386"/>
                <a:gd name="connsiteY14" fmla="*/ 484001 h 619968"/>
                <a:gd name="connsiteX15" fmla="*/ 760174 w 1259386"/>
                <a:gd name="connsiteY15" fmla="*/ 618270 h 619968"/>
                <a:gd name="connsiteX16" fmla="*/ 650997 w 1259386"/>
                <a:gd name="connsiteY16" fmla="*/ 484001 h 619968"/>
                <a:gd name="connsiteX17" fmla="*/ 641712 w 1259386"/>
                <a:gd name="connsiteY17" fmla="*/ 444433 h 619968"/>
                <a:gd name="connsiteX18" fmla="*/ 615916 w 1259386"/>
                <a:gd name="connsiteY18" fmla="*/ 444433 h 619968"/>
                <a:gd name="connsiteX19" fmla="*/ 608389 w 1259386"/>
                <a:gd name="connsiteY19" fmla="*/ 476510 h 619968"/>
                <a:gd name="connsiteX20" fmla="*/ 499213 w 1259386"/>
                <a:gd name="connsiteY20" fmla="*/ 610779 h 619968"/>
                <a:gd name="connsiteX21" fmla="*/ 390036 w 1259386"/>
                <a:gd name="connsiteY21" fmla="*/ 476510 h 619968"/>
                <a:gd name="connsiteX22" fmla="*/ 380751 w 1259386"/>
                <a:gd name="connsiteY22" fmla="*/ 436942 h 619968"/>
                <a:gd name="connsiteX23" fmla="*/ 358482 w 1259386"/>
                <a:gd name="connsiteY23" fmla="*/ 436942 h 619968"/>
                <a:gd name="connsiteX24" fmla="*/ 349595 w 1259386"/>
                <a:gd name="connsiteY24" fmla="*/ 474812 h 619968"/>
                <a:gd name="connsiteX25" fmla="*/ 240419 w 1259386"/>
                <a:gd name="connsiteY25" fmla="*/ 609081 h 619968"/>
                <a:gd name="connsiteX26" fmla="*/ 131242 w 1259386"/>
                <a:gd name="connsiteY26" fmla="*/ 474812 h 619968"/>
                <a:gd name="connsiteX27" fmla="*/ 121957 w 1259386"/>
                <a:gd name="connsiteY27" fmla="*/ 435244 h 619968"/>
                <a:gd name="connsiteX28" fmla="*/ 0 w 1259386"/>
                <a:gd name="connsiteY28" fmla="*/ 435244 h 619968"/>
                <a:gd name="connsiteX29" fmla="*/ 0 w 1259386"/>
                <a:gd name="connsiteY29" fmla="*/ 173835 h 619968"/>
                <a:gd name="connsiteX30" fmla="*/ 121958 w 1259386"/>
                <a:gd name="connsiteY30" fmla="*/ 173835 h 619968"/>
                <a:gd name="connsiteX31" fmla="*/ 131242 w 1259386"/>
                <a:gd name="connsiteY31" fmla="*/ 134269 h 619968"/>
                <a:gd name="connsiteX32" fmla="*/ 240419 w 1259386"/>
                <a:gd name="connsiteY32"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1137429 w 1259386"/>
                <a:gd name="connsiteY4" fmla="*/ 184722 h 619968"/>
                <a:gd name="connsiteX5" fmla="*/ 1259386 w 1259386"/>
                <a:gd name="connsiteY5" fmla="*/ 184722 h 619968"/>
                <a:gd name="connsiteX6" fmla="*/ 1259386 w 1259386"/>
                <a:gd name="connsiteY6" fmla="*/ 446131 h 619968"/>
                <a:gd name="connsiteX7" fmla="*/ 1137429 w 1259386"/>
                <a:gd name="connsiteY7" fmla="*/ 446131 h 619968"/>
                <a:gd name="connsiteX8" fmla="*/ 1128144 w 1259386"/>
                <a:gd name="connsiteY8" fmla="*/ 485699 h 619968"/>
                <a:gd name="connsiteX9" fmla="*/ 1018968 w 1259386"/>
                <a:gd name="connsiteY9" fmla="*/ 619968 h 619968"/>
                <a:gd name="connsiteX10" fmla="*/ 909791 w 1259386"/>
                <a:gd name="connsiteY10" fmla="*/ 485699 h 619968"/>
                <a:gd name="connsiteX11" fmla="*/ 900506 w 1259386"/>
                <a:gd name="connsiteY11" fmla="*/ 446131 h 619968"/>
                <a:gd name="connsiteX12" fmla="*/ 878237 w 1259386"/>
                <a:gd name="connsiteY12" fmla="*/ 446131 h 619968"/>
                <a:gd name="connsiteX13" fmla="*/ 869350 w 1259386"/>
                <a:gd name="connsiteY13" fmla="*/ 484001 h 619968"/>
                <a:gd name="connsiteX14" fmla="*/ 760174 w 1259386"/>
                <a:gd name="connsiteY14" fmla="*/ 618270 h 619968"/>
                <a:gd name="connsiteX15" fmla="*/ 650997 w 1259386"/>
                <a:gd name="connsiteY15" fmla="*/ 484001 h 619968"/>
                <a:gd name="connsiteX16" fmla="*/ 641712 w 1259386"/>
                <a:gd name="connsiteY16" fmla="*/ 444433 h 619968"/>
                <a:gd name="connsiteX17" fmla="*/ 615916 w 1259386"/>
                <a:gd name="connsiteY17" fmla="*/ 444433 h 619968"/>
                <a:gd name="connsiteX18" fmla="*/ 608389 w 1259386"/>
                <a:gd name="connsiteY18" fmla="*/ 476510 h 619968"/>
                <a:gd name="connsiteX19" fmla="*/ 499213 w 1259386"/>
                <a:gd name="connsiteY19" fmla="*/ 610779 h 619968"/>
                <a:gd name="connsiteX20" fmla="*/ 390036 w 1259386"/>
                <a:gd name="connsiteY20" fmla="*/ 476510 h 619968"/>
                <a:gd name="connsiteX21" fmla="*/ 380751 w 1259386"/>
                <a:gd name="connsiteY21" fmla="*/ 436942 h 619968"/>
                <a:gd name="connsiteX22" fmla="*/ 358482 w 1259386"/>
                <a:gd name="connsiteY22" fmla="*/ 436942 h 619968"/>
                <a:gd name="connsiteX23" fmla="*/ 349595 w 1259386"/>
                <a:gd name="connsiteY23" fmla="*/ 474812 h 619968"/>
                <a:gd name="connsiteX24" fmla="*/ 240419 w 1259386"/>
                <a:gd name="connsiteY24" fmla="*/ 609081 h 619968"/>
                <a:gd name="connsiteX25" fmla="*/ 131242 w 1259386"/>
                <a:gd name="connsiteY25" fmla="*/ 474812 h 619968"/>
                <a:gd name="connsiteX26" fmla="*/ 121957 w 1259386"/>
                <a:gd name="connsiteY26" fmla="*/ 435244 h 619968"/>
                <a:gd name="connsiteX27" fmla="*/ 0 w 1259386"/>
                <a:gd name="connsiteY27" fmla="*/ 435244 h 619968"/>
                <a:gd name="connsiteX28" fmla="*/ 0 w 1259386"/>
                <a:gd name="connsiteY28" fmla="*/ 173835 h 619968"/>
                <a:gd name="connsiteX29" fmla="*/ 121958 w 1259386"/>
                <a:gd name="connsiteY29" fmla="*/ 173835 h 619968"/>
                <a:gd name="connsiteX30" fmla="*/ 131242 w 1259386"/>
                <a:gd name="connsiteY30" fmla="*/ 134269 h 619968"/>
                <a:gd name="connsiteX31" fmla="*/ 240419 w 1259386"/>
                <a:gd name="connsiteY31"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1259386 w 1259386"/>
                <a:gd name="connsiteY4" fmla="*/ 184722 h 619968"/>
                <a:gd name="connsiteX5" fmla="*/ 1259386 w 1259386"/>
                <a:gd name="connsiteY5" fmla="*/ 446131 h 619968"/>
                <a:gd name="connsiteX6" fmla="*/ 1137429 w 1259386"/>
                <a:gd name="connsiteY6" fmla="*/ 446131 h 619968"/>
                <a:gd name="connsiteX7" fmla="*/ 1128144 w 1259386"/>
                <a:gd name="connsiteY7" fmla="*/ 485699 h 619968"/>
                <a:gd name="connsiteX8" fmla="*/ 1018968 w 1259386"/>
                <a:gd name="connsiteY8" fmla="*/ 619968 h 619968"/>
                <a:gd name="connsiteX9" fmla="*/ 909791 w 1259386"/>
                <a:gd name="connsiteY9" fmla="*/ 485699 h 619968"/>
                <a:gd name="connsiteX10" fmla="*/ 900506 w 1259386"/>
                <a:gd name="connsiteY10" fmla="*/ 446131 h 619968"/>
                <a:gd name="connsiteX11" fmla="*/ 878237 w 1259386"/>
                <a:gd name="connsiteY11" fmla="*/ 446131 h 619968"/>
                <a:gd name="connsiteX12" fmla="*/ 869350 w 1259386"/>
                <a:gd name="connsiteY12" fmla="*/ 484001 h 619968"/>
                <a:gd name="connsiteX13" fmla="*/ 760174 w 1259386"/>
                <a:gd name="connsiteY13" fmla="*/ 618270 h 619968"/>
                <a:gd name="connsiteX14" fmla="*/ 650997 w 1259386"/>
                <a:gd name="connsiteY14" fmla="*/ 484001 h 619968"/>
                <a:gd name="connsiteX15" fmla="*/ 641712 w 1259386"/>
                <a:gd name="connsiteY15" fmla="*/ 444433 h 619968"/>
                <a:gd name="connsiteX16" fmla="*/ 615916 w 1259386"/>
                <a:gd name="connsiteY16" fmla="*/ 444433 h 619968"/>
                <a:gd name="connsiteX17" fmla="*/ 608389 w 1259386"/>
                <a:gd name="connsiteY17" fmla="*/ 476510 h 619968"/>
                <a:gd name="connsiteX18" fmla="*/ 499213 w 1259386"/>
                <a:gd name="connsiteY18" fmla="*/ 610779 h 619968"/>
                <a:gd name="connsiteX19" fmla="*/ 390036 w 1259386"/>
                <a:gd name="connsiteY19" fmla="*/ 476510 h 619968"/>
                <a:gd name="connsiteX20" fmla="*/ 380751 w 1259386"/>
                <a:gd name="connsiteY20" fmla="*/ 436942 h 619968"/>
                <a:gd name="connsiteX21" fmla="*/ 358482 w 1259386"/>
                <a:gd name="connsiteY21" fmla="*/ 436942 h 619968"/>
                <a:gd name="connsiteX22" fmla="*/ 349595 w 1259386"/>
                <a:gd name="connsiteY22" fmla="*/ 474812 h 619968"/>
                <a:gd name="connsiteX23" fmla="*/ 240419 w 1259386"/>
                <a:gd name="connsiteY23" fmla="*/ 609081 h 619968"/>
                <a:gd name="connsiteX24" fmla="*/ 131242 w 1259386"/>
                <a:gd name="connsiteY24" fmla="*/ 474812 h 619968"/>
                <a:gd name="connsiteX25" fmla="*/ 121957 w 1259386"/>
                <a:gd name="connsiteY25" fmla="*/ 435244 h 619968"/>
                <a:gd name="connsiteX26" fmla="*/ 0 w 1259386"/>
                <a:gd name="connsiteY26" fmla="*/ 435244 h 619968"/>
                <a:gd name="connsiteX27" fmla="*/ 0 w 1259386"/>
                <a:gd name="connsiteY27" fmla="*/ 173835 h 619968"/>
                <a:gd name="connsiteX28" fmla="*/ 121958 w 1259386"/>
                <a:gd name="connsiteY28" fmla="*/ 173835 h 619968"/>
                <a:gd name="connsiteX29" fmla="*/ 131242 w 1259386"/>
                <a:gd name="connsiteY29" fmla="*/ 134269 h 619968"/>
                <a:gd name="connsiteX30" fmla="*/ 240419 w 1259386"/>
                <a:gd name="connsiteY30"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8472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41712 w 1259386"/>
                <a:gd name="connsiteY14" fmla="*/ 444433 h 619968"/>
                <a:gd name="connsiteX15" fmla="*/ 615916 w 1259386"/>
                <a:gd name="connsiteY15" fmla="*/ 444433 h 619968"/>
                <a:gd name="connsiteX16" fmla="*/ 608389 w 1259386"/>
                <a:gd name="connsiteY16" fmla="*/ 476510 h 619968"/>
                <a:gd name="connsiteX17" fmla="*/ 499213 w 1259386"/>
                <a:gd name="connsiteY17" fmla="*/ 610779 h 619968"/>
                <a:gd name="connsiteX18" fmla="*/ 390036 w 1259386"/>
                <a:gd name="connsiteY18" fmla="*/ 476510 h 619968"/>
                <a:gd name="connsiteX19" fmla="*/ 380751 w 1259386"/>
                <a:gd name="connsiteY19" fmla="*/ 436942 h 619968"/>
                <a:gd name="connsiteX20" fmla="*/ 358482 w 1259386"/>
                <a:gd name="connsiteY20" fmla="*/ 436942 h 619968"/>
                <a:gd name="connsiteX21" fmla="*/ 349595 w 1259386"/>
                <a:gd name="connsiteY21" fmla="*/ 474812 h 619968"/>
                <a:gd name="connsiteX22" fmla="*/ 240419 w 1259386"/>
                <a:gd name="connsiteY22" fmla="*/ 609081 h 619968"/>
                <a:gd name="connsiteX23" fmla="*/ 131242 w 1259386"/>
                <a:gd name="connsiteY23" fmla="*/ 474812 h 619968"/>
                <a:gd name="connsiteX24" fmla="*/ 121957 w 1259386"/>
                <a:gd name="connsiteY24" fmla="*/ 435244 h 619968"/>
                <a:gd name="connsiteX25" fmla="*/ 0 w 1259386"/>
                <a:gd name="connsiteY25" fmla="*/ 435244 h 619968"/>
                <a:gd name="connsiteX26" fmla="*/ 0 w 1259386"/>
                <a:gd name="connsiteY26" fmla="*/ 173835 h 619968"/>
                <a:gd name="connsiteX27" fmla="*/ 121958 w 1259386"/>
                <a:gd name="connsiteY27" fmla="*/ 173835 h 619968"/>
                <a:gd name="connsiteX28" fmla="*/ 131242 w 1259386"/>
                <a:gd name="connsiteY28" fmla="*/ 134269 h 619968"/>
                <a:gd name="connsiteX29" fmla="*/ 240419 w 1259386"/>
                <a:gd name="connsiteY2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41712 w 1259386"/>
                <a:gd name="connsiteY14" fmla="*/ 444433 h 619968"/>
                <a:gd name="connsiteX15" fmla="*/ 615916 w 1259386"/>
                <a:gd name="connsiteY15" fmla="*/ 444433 h 619968"/>
                <a:gd name="connsiteX16" fmla="*/ 608389 w 1259386"/>
                <a:gd name="connsiteY16" fmla="*/ 476510 h 619968"/>
                <a:gd name="connsiteX17" fmla="*/ 499213 w 1259386"/>
                <a:gd name="connsiteY17" fmla="*/ 610779 h 619968"/>
                <a:gd name="connsiteX18" fmla="*/ 390036 w 1259386"/>
                <a:gd name="connsiteY18" fmla="*/ 476510 h 619968"/>
                <a:gd name="connsiteX19" fmla="*/ 380751 w 1259386"/>
                <a:gd name="connsiteY19" fmla="*/ 436942 h 619968"/>
                <a:gd name="connsiteX20" fmla="*/ 358482 w 1259386"/>
                <a:gd name="connsiteY20" fmla="*/ 436942 h 619968"/>
                <a:gd name="connsiteX21" fmla="*/ 349595 w 1259386"/>
                <a:gd name="connsiteY21" fmla="*/ 474812 h 619968"/>
                <a:gd name="connsiteX22" fmla="*/ 240419 w 1259386"/>
                <a:gd name="connsiteY22" fmla="*/ 609081 h 619968"/>
                <a:gd name="connsiteX23" fmla="*/ 131242 w 1259386"/>
                <a:gd name="connsiteY23" fmla="*/ 474812 h 619968"/>
                <a:gd name="connsiteX24" fmla="*/ 121957 w 1259386"/>
                <a:gd name="connsiteY24" fmla="*/ 435244 h 619968"/>
                <a:gd name="connsiteX25" fmla="*/ 0 w 1259386"/>
                <a:gd name="connsiteY25" fmla="*/ 435244 h 619968"/>
                <a:gd name="connsiteX26" fmla="*/ 0 w 1259386"/>
                <a:gd name="connsiteY26" fmla="*/ 173835 h 619968"/>
                <a:gd name="connsiteX27" fmla="*/ 121958 w 1259386"/>
                <a:gd name="connsiteY27" fmla="*/ 173835 h 619968"/>
                <a:gd name="connsiteX28" fmla="*/ 131242 w 1259386"/>
                <a:gd name="connsiteY28" fmla="*/ 134269 h 619968"/>
                <a:gd name="connsiteX29" fmla="*/ 240419 w 1259386"/>
                <a:gd name="connsiteY2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15916 w 1259386"/>
                <a:gd name="connsiteY14" fmla="*/ 444433 h 619968"/>
                <a:gd name="connsiteX15" fmla="*/ 608389 w 1259386"/>
                <a:gd name="connsiteY15" fmla="*/ 476510 h 619968"/>
                <a:gd name="connsiteX16" fmla="*/ 499213 w 1259386"/>
                <a:gd name="connsiteY16" fmla="*/ 610779 h 619968"/>
                <a:gd name="connsiteX17" fmla="*/ 390036 w 1259386"/>
                <a:gd name="connsiteY17" fmla="*/ 476510 h 619968"/>
                <a:gd name="connsiteX18" fmla="*/ 380751 w 1259386"/>
                <a:gd name="connsiteY18" fmla="*/ 436942 h 619968"/>
                <a:gd name="connsiteX19" fmla="*/ 358482 w 1259386"/>
                <a:gd name="connsiteY19" fmla="*/ 436942 h 619968"/>
                <a:gd name="connsiteX20" fmla="*/ 349595 w 1259386"/>
                <a:gd name="connsiteY20" fmla="*/ 474812 h 619968"/>
                <a:gd name="connsiteX21" fmla="*/ 240419 w 1259386"/>
                <a:gd name="connsiteY21" fmla="*/ 609081 h 619968"/>
                <a:gd name="connsiteX22" fmla="*/ 131242 w 1259386"/>
                <a:gd name="connsiteY22" fmla="*/ 474812 h 619968"/>
                <a:gd name="connsiteX23" fmla="*/ 121957 w 1259386"/>
                <a:gd name="connsiteY23" fmla="*/ 435244 h 619968"/>
                <a:gd name="connsiteX24" fmla="*/ 0 w 1259386"/>
                <a:gd name="connsiteY24" fmla="*/ 435244 h 619968"/>
                <a:gd name="connsiteX25" fmla="*/ 0 w 1259386"/>
                <a:gd name="connsiteY25" fmla="*/ 173835 h 619968"/>
                <a:gd name="connsiteX26" fmla="*/ 121958 w 1259386"/>
                <a:gd name="connsiteY26" fmla="*/ 173835 h 619968"/>
                <a:gd name="connsiteX27" fmla="*/ 131242 w 1259386"/>
                <a:gd name="connsiteY27" fmla="*/ 134269 h 619968"/>
                <a:gd name="connsiteX28" fmla="*/ 240419 w 1259386"/>
                <a:gd name="connsiteY28"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08389 w 1259386"/>
                <a:gd name="connsiteY14" fmla="*/ 476510 h 619968"/>
                <a:gd name="connsiteX15" fmla="*/ 499213 w 1259386"/>
                <a:gd name="connsiteY15" fmla="*/ 610779 h 619968"/>
                <a:gd name="connsiteX16" fmla="*/ 390036 w 1259386"/>
                <a:gd name="connsiteY16" fmla="*/ 476510 h 619968"/>
                <a:gd name="connsiteX17" fmla="*/ 380751 w 1259386"/>
                <a:gd name="connsiteY17" fmla="*/ 436942 h 619968"/>
                <a:gd name="connsiteX18" fmla="*/ 358482 w 1259386"/>
                <a:gd name="connsiteY18" fmla="*/ 436942 h 619968"/>
                <a:gd name="connsiteX19" fmla="*/ 349595 w 1259386"/>
                <a:gd name="connsiteY19" fmla="*/ 474812 h 619968"/>
                <a:gd name="connsiteX20" fmla="*/ 240419 w 1259386"/>
                <a:gd name="connsiteY20" fmla="*/ 609081 h 619968"/>
                <a:gd name="connsiteX21" fmla="*/ 131242 w 1259386"/>
                <a:gd name="connsiteY21" fmla="*/ 474812 h 619968"/>
                <a:gd name="connsiteX22" fmla="*/ 121957 w 1259386"/>
                <a:gd name="connsiteY22" fmla="*/ 435244 h 619968"/>
                <a:gd name="connsiteX23" fmla="*/ 0 w 1259386"/>
                <a:gd name="connsiteY23" fmla="*/ 435244 h 619968"/>
                <a:gd name="connsiteX24" fmla="*/ 0 w 1259386"/>
                <a:gd name="connsiteY24" fmla="*/ 173835 h 619968"/>
                <a:gd name="connsiteX25" fmla="*/ 121958 w 1259386"/>
                <a:gd name="connsiteY25" fmla="*/ 173835 h 619968"/>
                <a:gd name="connsiteX26" fmla="*/ 131242 w 1259386"/>
                <a:gd name="connsiteY26" fmla="*/ 134269 h 619968"/>
                <a:gd name="connsiteX27" fmla="*/ 240419 w 1259386"/>
                <a:gd name="connsiteY27"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08389 w 1259386"/>
                <a:gd name="connsiteY13" fmla="*/ 476510 h 619968"/>
                <a:gd name="connsiteX14" fmla="*/ 499213 w 1259386"/>
                <a:gd name="connsiteY14" fmla="*/ 610779 h 619968"/>
                <a:gd name="connsiteX15" fmla="*/ 390036 w 1259386"/>
                <a:gd name="connsiteY15" fmla="*/ 476510 h 619968"/>
                <a:gd name="connsiteX16" fmla="*/ 380751 w 1259386"/>
                <a:gd name="connsiteY16" fmla="*/ 436942 h 619968"/>
                <a:gd name="connsiteX17" fmla="*/ 358482 w 1259386"/>
                <a:gd name="connsiteY17" fmla="*/ 436942 h 619968"/>
                <a:gd name="connsiteX18" fmla="*/ 349595 w 1259386"/>
                <a:gd name="connsiteY18" fmla="*/ 474812 h 619968"/>
                <a:gd name="connsiteX19" fmla="*/ 240419 w 1259386"/>
                <a:gd name="connsiteY19" fmla="*/ 609081 h 619968"/>
                <a:gd name="connsiteX20" fmla="*/ 131242 w 1259386"/>
                <a:gd name="connsiteY20" fmla="*/ 474812 h 619968"/>
                <a:gd name="connsiteX21" fmla="*/ 121957 w 1259386"/>
                <a:gd name="connsiteY21" fmla="*/ 435244 h 619968"/>
                <a:gd name="connsiteX22" fmla="*/ 0 w 1259386"/>
                <a:gd name="connsiteY22" fmla="*/ 435244 h 619968"/>
                <a:gd name="connsiteX23" fmla="*/ 0 w 1259386"/>
                <a:gd name="connsiteY23" fmla="*/ 173835 h 619968"/>
                <a:gd name="connsiteX24" fmla="*/ 121958 w 1259386"/>
                <a:gd name="connsiteY24" fmla="*/ 173835 h 619968"/>
                <a:gd name="connsiteX25" fmla="*/ 131242 w 1259386"/>
                <a:gd name="connsiteY25" fmla="*/ 134269 h 619968"/>
                <a:gd name="connsiteX26" fmla="*/ 240419 w 1259386"/>
                <a:gd name="connsiteY26" fmla="*/ 0 h 619968"/>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00506 w 1259386"/>
                <a:gd name="connsiteY9" fmla="*/ 446131 h 631632"/>
                <a:gd name="connsiteX10" fmla="*/ 878237 w 1259386"/>
                <a:gd name="connsiteY10" fmla="*/ 446131 h 631632"/>
                <a:gd name="connsiteX11" fmla="*/ 869350 w 1259386"/>
                <a:gd name="connsiteY11" fmla="*/ 484001 h 631632"/>
                <a:gd name="connsiteX12" fmla="*/ 760174 w 1259386"/>
                <a:gd name="connsiteY12" fmla="*/ 618270 h 631632"/>
                <a:gd name="connsiteX13" fmla="*/ 499213 w 1259386"/>
                <a:gd name="connsiteY13" fmla="*/ 610779 h 631632"/>
                <a:gd name="connsiteX14" fmla="*/ 390036 w 1259386"/>
                <a:gd name="connsiteY14" fmla="*/ 476510 h 631632"/>
                <a:gd name="connsiteX15" fmla="*/ 380751 w 1259386"/>
                <a:gd name="connsiteY15" fmla="*/ 436942 h 631632"/>
                <a:gd name="connsiteX16" fmla="*/ 358482 w 1259386"/>
                <a:gd name="connsiteY16" fmla="*/ 436942 h 631632"/>
                <a:gd name="connsiteX17" fmla="*/ 349595 w 1259386"/>
                <a:gd name="connsiteY17" fmla="*/ 474812 h 631632"/>
                <a:gd name="connsiteX18" fmla="*/ 240419 w 1259386"/>
                <a:gd name="connsiteY18" fmla="*/ 609081 h 631632"/>
                <a:gd name="connsiteX19" fmla="*/ 131242 w 1259386"/>
                <a:gd name="connsiteY19" fmla="*/ 474812 h 631632"/>
                <a:gd name="connsiteX20" fmla="*/ 121957 w 1259386"/>
                <a:gd name="connsiteY20" fmla="*/ 435244 h 631632"/>
                <a:gd name="connsiteX21" fmla="*/ 0 w 1259386"/>
                <a:gd name="connsiteY21" fmla="*/ 435244 h 631632"/>
                <a:gd name="connsiteX22" fmla="*/ 0 w 1259386"/>
                <a:gd name="connsiteY22" fmla="*/ 173835 h 631632"/>
                <a:gd name="connsiteX23" fmla="*/ 121958 w 1259386"/>
                <a:gd name="connsiteY23" fmla="*/ 173835 h 631632"/>
                <a:gd name="connsiteX24" fmla="*/ 131242 w 1259386"/>
                <a:gd name="connsiteY24" fmla="*/ 134269 h 631632"/>
                <a:gd name="connsiteX25" fmla="*/ 240419 w 1259386"/>
                <a:gd name="connsiteY25"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00506 w 1259386"/>
                <a:gd name="connsiteY9" fmla="*/ 446131 h 631632"/>
                <a:gd name="connsiteX10" fmla="*/ 869350 w 1259386"/>
                <a:gd name="connsiteY10" fmla="*/ 484001 h 631632"/>
                <a:gd name="connsiteX11" fmla="*/ 760174 w 1259386"/>
                <a:gd name="connsiteY11" fmla="*/ 618270 h 631632"/>
                <a:gd name="connsiteX12" fmla="*/ 499213 w 1259386"/>
                <a:gd name="connsiteY12" fmla="*/ 610779 h 631632"/>
                <a:gd name="connsiteX13" fmla="*/ 390036 w 1259386"/>
                <a:gd name="connsiteY13" fmla="*/ 476510 h 631632"/>
                <a:gd name="connsiteX14" fmla="*/ 380751 w 1259386"/>
                <a:gd name="connsiteY14" fmla="*/ 436942 h 631632"/>
                <a:gd name="connsiteX15" fmla="*/ 358482 w 1259386"/>
                <a:gd name="connsiteY15" fmla="*/ 436942 h 631632"/>
                <a:gd name="connsiteX16" fmla="*/ 349595 w 1259386"/>
                <a:gd name="connsiteY16" fmla="*/ 474812 h 631632"/>
                <a:gd name="connsiteX17" fmla="*/ 240419 w 1259386"/>
                <a:gd name="connsiteY17" fmla="*/ 609081 h 631632"/>
                <a:gd name="connsiteX18" fmla="*/ 131242 w 1259386"/>
                <a:gd name="connsiteY18" fmla="*/ 474812 h 631632"/>
                <a:gd name="connsiteX19" fmla="*/ 121957 w 1259386"/>
                <a:gd name="connsiteY19" fmla="*/ 435244 h 631632"/>
                <a:gd name="connsiteX20" fmla="*/ 0 w 1259386"/>
                <a:gd name="connsiteY20" fmla="*/ 435244 h 631632"/>
                <a:gd name="connsiteX21" fmla="*/ 0 w 1259386"/>
                <a:gd name="connsiteY21" fmla="*/ 173835 h 631632"/>
                <a:gd name="connsiteX22" fmla="*/ 121958 w 1259386"/>
                <a:gd name="connsiteY22" fmla="*/ 173835 h 631632"/>
                <a:gd name="connsiteX23" fmla="*/ 131242 w 1259386"/>
                <a:gd name="connsiteY23" fmla="*/ 134269 h 631632"/>
                <a:gd name="connsiteX24" fmla="*/ 240419 w 1259386"/>
                <a:gd name="connsiteY24"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869350 w 1259386"/>
                <a:gd name="connsiteY9" fmla="*/ 484001 h 631632"/>
                <a:gd name="connsiteX10" fmla="*/ 760174 w 1259386"/>
                <a:gd name="connsiteY10" fmla="*/ 618270 h 631632"/>
                <a:gd name="connsiteX11" fmla="*/ 499213 w 1259386"/>
                <a:gd name="connsiteY11" fmla="*/ 610779 h 631632"/>
                <a:gd name="connsiteX12" fmla="*/ 390036 w 1259386"/>
                <a:gd name="connsiteY12" fmla="*/ 476510 h 631632"/>
                <a:gd name="connsiteX13" fmla="*/ 380751 w 1259386"/>
                <a:gd name="connsiteY13" fmla="*/ 436942 h 631632"/>
                <a:gd name="connsiteX14" fmla="*/ 358482 w 1259386"/>
                <a:gd name="connsiteY14" fmla="*/ 436942 h 631632"/>
                <a:gd name="connsiteX15" fmla="*/ 349595 w 1259386"/>
                <a:gd name="connsiteY15" fmla="*/ 474812 h 631632"/>
                <a:gd name="connsiteX16" fmla="*/ 240419 w 1259386"/>
                <a:gd name="connsiteY16" fmla="*/ 609081 h 631632"/>
                <a:gd name="connsiteX17" fmla="*/ 131242 w 1259386"/>
                <a:gd name="connsiteY17" fmla="*/ 474812 h 631632"/>
                <a:gd name="connsiteX18" fmla="*/ 121957 w 1259386"/>
                <a:gd name="connsiteY18" fmla="*/ 435244 h 631632"/>
                <a:gd name="connsiteX19" fmla="*/ 0 w 1259386"/>
                <a:gd name="connsiteY19" fmla="*/ 435244 h 631632"/>
                <a:gd name="connsiteX20" fmla="*/ 0 w 1259386"/>
                <a:gd name="connsiteY20" fmla="*/ 173835 h 631632"/>
                <a:gd name="connsiteX21" fmla="*/ 121958 w 1259386"/>
                <a:gd name="connsiteY21" fmla="*/ 173835 h 631632"/>
                <a:gd name="connsiteX22" fmla="*/ 131242 w 1259386"/>
                <a:gd name="connsiteY22" fmla="*/ 134269 h 631632"/>
                <a:gd name="connsiteX23" fmla="*/ 240419 w 1259386"/>
                <a:gd name="connsiteY23"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18900 w 1259386"/>
                <a:gd name="connsiteY9" fmla="*/ 484930 h 631632"/>
                <a:gd name="connsiteX10" fmla="*/ 869350 w 1259386"/>
                <a:gd name="connsiteY10" fmla="*/ 484001 h 631632"/>
                <a:gd name="connsiteX11" fmla="*/ 760174 w 1259386"/>
                <a:gd name="connsiteY11" fmla="*/ 618270 h 631632"/>
                <a:gd name="connsiteX12" fmla="*/ 499213 w 1259386"/>
                <a:gd name="connsiteY12" fmla="*/ 610779 h 631632"/>
                <a:gd name="connsiteX13" fmla="*/ 390036 w 1259386"/>
                <a:gd name="connsiteY13" fmla="*/ 476510 h 631632"/>
                <a:gd name="connsiteX14" fmla="*/ 380751 w 1259386"/>
                <a:gd name="connsiteY14" fmla="*/ 436942 h 631632"/>
                <a:gd name="connsiteX15" fmla="*/ 358482 w 1259386"/>
                <a:gd name="connsiteY15" fmla="*/ 436942 h 631632"/>
                <a:gd name="connsiteX16" fmla="*/ 349595 w 1259386"/>
                <a:gd name="connsiteY16" fmla="*/ 474812 h 631632"/>
                <a:gd name="connsiteX17" fmla="*/ 240419 w 1259386"/>
                <a:gd name="connsiteY17" fmla="*/ 609081 h 631632"/>
                <a:gd name="connsiteX18" fmla="*/ 131242 w 1259386"/>
                <a:gd name="connsiteY18" fmla="*/ 474812 h 631632"/>
                <a:gd name="connsiteX19" fmla="*/ 121957 w 1259386"/>
                <a:gd name="connsiteY19" fmla="*/ 435244 h 631632"/>
                <a:gd name="connsiteX20" fmla="*/ 0 w 1259386"/>
                <a:gd name="connsiteY20" fmla="*/ 435244 h 631632"/>
                <a:gd name="connsiteX21" fmla="*/ 0 w 1259386"/>
                <a:gd name="connsiteY21" fmla="*/ 173835 h 631632"/>
                <a:gd name="connsiteX22" fmla="*/ 121958 w 1259386"/>
                <a:gd name="connsiteY22" fmla="*/ 173835 h 631632"/>
                <a:gd name="connsiteX23" fmla="*/ 131242 w 1259386"/>
                <a:gd name="connsiteY23" fmla="*/ 134269 h 631632"/>
                <a:gd name="connsiteX24" fmla="*/ 240419 w 1259386"/>
                <a:gd name="connsiteY24"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918900 w 1259386"/>
                <a:gd name="connsiteY8" fmla="*/ 484930 h 631632"/>
                <a:gd name="connsiteX9" fmla="*/ 869350 w 1259386"/>
                <a:gd name="connsiteY9" fmla="*/ 484001 h 631632"/>
                <a:gd name="connsiteX10" fmla="*/ 760174 w 1259386"/>
                <a:gd name="connsiteY10" fmla="*/ 618270 h 631632"/>
                <a:gd name="connsiteX11" fmla="*/ 499213 w 1259386"/>
                <a:gd name="connsiteY11" fmla="*/ 610779 h 631632"/>
                <a:gd name="connsiteX12" fmla="*/ 390036 w 1259386"/>
                <a:gd name="connsiteY12" fmla="*/ 476510 h 631632"/>
                <a:gd name="connsiteX13" fmla="*/ 380751 w 1259386"/>
                <a:gd name="connsiteY13" fmla="*/ 436942 h 631632"/>
                <a:gd name="connsiteX14" fmla="*/ 358482 w 1259386"/>
                <a:gd name="connsiteY14" fmla="*/ 436942 h 631632"/>
                <a:gd name="connsiteX15" fmla="*/ 349595 w 1259386"/>
                <a:gd name="connsiteY15" fmla="*/ 474812 h 631632"/>
                <a:gd name="connsiteX16" fmla="*/ 240419 w 1259386"/>
                <a:gd name="connsiteY16" fmla="*/ 609081 h 631632"/>
                <a:gd name="connsiteX17" fmla="*/ 131242 w 1259386"/>
                <a:gd name="connsiteY17" fmla="*/ 474812 h 631632"/>
                <a:gd name="connsiteX18" fmla="*/ 121957 w 1259386"/>
                <a:gd name="connsiteY18" fmla="*/ 435244 h 631632"/>
                <a:gd name="connsiteX19" fmla="*/ 0 w 1259386"/>
                <a:gd name="connsiteY19" fmla="*/ 435244 h 631632"/>
                <a:gd name="connsiteX20" fmla="*/ 0 w 1259386"/>
                <a:gd name="connsiteY20" fmla="*/ 173835 h 631632"/>
                <a:gd name="connsiteX21" fmla="*/ 121958 w 1259386"/>
                <a:gd name="connsiteY21" fmla="*/ 173835 h 631632"/>
                <a:gd name="connsiteX22" fmla="*/ 131242 w 1259386"/>
                <a:gd name="connsiteY22" fmla="*/ 134269 h 631632"/>
                <a:gd name="connsiteX23" fmla="*/ 240419 w 1259386"/>
                <a:gd name="connsiteY23"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918900 w 1259386"/>
                <a:gd name="connsiteY8" fmla="*/ 484930 h 631632"/>
                <a:gd name="connsiteX9" fmla="*/ 760174 w 1259386"/>
                <a:gd name="connsiteY9" fmla="*/ 618270 h 631632"/>
                <a:gd name="connsiteX10" fmla="*/ 499213 w 1259386"/>
                <a:gd name="connsiteY10" fmla="*/ 610779 h 631632"/>
                <a:gd name="connsiteX11" fmla="*/ 390036 w 1259386"/>
                <a:gd name="connsiteY11" fmla="*/ 476510 h 631632"/>
                <a:gd name="connsiteX12" fmla="*/ 380751 w 1259386"/>
                <a:gd name="connsiteY12" fmla="*/ 436942 h 631632"/>
                <a:gd name="connsiteX13" fmla="*/ 358482 w 1259386"/>
                <a:gd name="connsiteY13" fmla="*/ 436942 h 631632"/>
                <a:gd name="connsiteX14" fmla="*/ 349595 w 1259386"/>
                <a:gd name="connsiteY14" fmla="*/ 474812 h 631632"/>
                <a:gd name="connsiteX15" fmla="*/ 240419 w 1259386"/>
                <a:gd name="connsiteY15" fmla="*/ 609081 h 631632"/>
                <a:gd name="connsiteX16" fmla="*/ 131242 w 1259386"/>
                <a:gd name="connsiteY16" fmla="*/ 474812 h 631632"/>
                <a:gd name="connsiteX17" fmla="*/ 121957 w 1259386"/>
                <a:gd name="connsiteY17" fmla="*/ 435244 h 631632"/>
                <a:gd name="connsiteX18" fmla="*/ 0 w 1259386"/>
                <a:gd name="connsiteY18" fmla="*/ 435244 h 631632"/>
                <a:gd name="connsiteX19" fmla="*/ 0 w 1259386"/>
                <a:gd name="connsiteY19" fmla="*/ 173835 h 631632"/>
                <a:gd name="connsiteX20" fmla="*/ 121958 w 1259386"/>
                <a:gd name="connsiteY20" fmla="*/ 173835 h 631632"/>
                <a:gd name="connsiteX21" fmla="*/ 131242 w 1259386"/>
                <a:gd name="connsiteY21" fmla="*/ 134269 h 631632"/>
                <a:gd name="connsiteX22" fmla="*/ 240419 w 1259386"/>
                <a:gd name="connsiteY22"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760174 w 1259386"/>
                <a:gd name="connsiteY8" fmla="*/ 618270 h 631632"/>
                <a:gd name="connsiteX9" fmla="*/ 499213 w 1259386"/>
                <a:gd name="connsiteY9" fmla="*/ 610779 h 631632"/>
                <a:gd name="connsiteX10" fmla="*/ 390036 w 1259386"/>
                <a:gd name="connsiteY10" fmla="*/ 476510 h 631632"/>
                <a:gd name="connsiteX11" fmla="*/ 380751 w 1259386"/>
                <a:gd name="connsiteY11" fmla="*/ 436942 h 631632"/>
                <a:gd name="connsiteX12" fmla="*/ 358482 w 1259386"/>
                <a:gd name="connsiteY12" fmla="*/ 436942 h 631632"/>
                <a:gd name="connsiteX13" fmla="*/ 349595 w 1259386"/>
                <a:gd name="connsiteY13" fmla="*/ 474812 h 631632"/>
                <a:gd name="connsiteX14" fmla="*/ 240419 w 1259386"/>
                <a:gd name="connsiteY14" fmla="*/ 609081 h 631632"/>
                <a:gd name="connsiteX15" fmla="*/ 131242 w 1259386"/>
                <a:gd name="connsiteY15" fmla="*/ 474812 h 631632"/>
                <a:gd name="connsiteX16" fmla="*/ 121957 w 1259386"/>
                <a:gd name="connsiteY16" fmla="*/ 435244 h 631632"/>
                <a:gd name="connsiteX17" fmla="*/ 0 w 1259386"/>
                <a:gd name="connsiteY17" fmla="*/ 435244 h 631632"/>
                <a:gd name="connsiteX18" fmla="*/ 0 w 1259386"/>
                <a:gd name="connsiteY18" fmla="*/ 173835 h 631632"/>
                <a:gd name="connsiteX19" fmla="*/ 121958 w 1259386"/>
                <a:gd name="connsiteY19" fmla="*/ 173835 h 631632"/>
                <a:gd name="connsiteX20" fmla="*/ 131242 w 1259386"/>
                <a:gd name="connsiteY20" fmla="*/ 134269 h 631632"/>
                <a:gd name="connsiteX21" fmla="*/ 240419 w 1259386"/>
                <a:gd name="connsiteY21"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760174 w 1259386"/>
                <a:gd name="connsiteY7" fmla="*/ 618270 h 631632"/>
                <a:gd name="connsiteX8" fmla="*/ 499213 w 1259386"/>
                <a:gd name="connsiteY8" fmla="*/ 610779 h 631632"/>
                <a:gd name="connsiteX9" fmla="*/ 390036 w 1259386"/>
                <a:gd name="connsiteY9" fmla="*/ 476510 h 631632"/>
                <a:gd name="connsiteX10" fmla="*/ 380751 w 1259386"/>
                <a:gd name="connsiteY10" fmla="*/ 436942 h 631632"/>
                <a:gd name="connsiteX11" fmla="*/ 358482 w 1259386"/>
                <a:gd name="connsiteY11" fmla="*/ 436942 h 631632"/>
                <a:gd name="connsiteX12" fmla="*/ 349595 w 1259386"/>
                <a:gd name="connsiteY12" fmla="*/ 474812 h 631632"/>
                <a:gd name="connsiteX13" fmla="*/ 240419 w 1259386"/>
                <a:gd name="connsiteY13" fmla="*/ 609081 h 631632"/>
                <a:gd name="connsiteX14" fmla="*/ 131242 w 1259386"/>
                <a:gd name="connsiteY14" fmla="*/ 474812 h 631632"/>
                <a:gd name="connsiteX15" fmla="*/ 121957 w 1259386"/>
                <a:gd name="connsiteY15" fmla="*/ 435244 h 631632"/>
                <a:gd name="connsiteX16" fmla="*/ 0 w 1259386"/>
                <a:gd name="connsiteY16" fmla="*/ 435244 h 631632"/>
                <a:gd name="connsiteX17" fmla="*/ 0 w 1259386"/>
                <a:gd name="connsiteY17" fmla="*/ 173835 h 631632"/>
                <a:gd name="connsiteX18" fmla="*/ 121958 w 1259386"/>
                <a:gd name="connsiteY18" fmla="*/ 173835 h 631632"/>
                <a:gd name="connsiteX19" fmla="*/ 131242 w 1259386"/>
                <a:gd name="connsiteY19" fmla="*/ 134269 h 631632"/>
                <a:gd name="connsiteX20" fmla="*/ 240419 w 1259386"/>
                <a:gd name="connsiteY20" fmla="*/ 0 h 631632"/>
                <a:gd name="connsiteX0" fmla="*/ 240419 w 1259386"/>
                <a:gd name="connsiteY0" fmla="*/ 0 h 632643"/>
                <a:gd name="connsiteX1" fmla="*/ 349595 w 1259386"/>
                <a:gd name="connsiteY1" fmla="*/ 134269 h 632643"/>
                <a:gd name="connsiteX2" fmla="*/ 358880 w 1259386"/>
                <a:gd name="connsiteY2" fmla="*/ 173835 h 632643"/>
                <a:gd name="connsiteX3" fmla="*/ 1259386 w 1259386"/>
                <a:gd name="connsiteY3" fmla="*/ 174182 h 632643"/>
                <a:gd name="connsiteX4" fmla="*/ 1259386 w 1259386"/>
                <a:gd name="connsiteY4" fmla="*/ 446131 h 632643"/>
                <a:gd name="connsiteX5" fmla="*/ 1128144 w 1259386"/>
                <a:gd name="connsiteY5" fmla="*/ 485699 h 632643"/>
                <a:gd name="connsiteX6" fmla="*/ 1018968 w 1259386"/>
                <a:gd name="connsiteY6" fmla="*/ 619968 h 632643"/>
                <a:gd name="connsiteX7" fmla="*/ 499213 w 1259386"/>
                <a:gd name="connsiteY7" fmla="*/ 610779 h 632643"/>
                <a:gd name="connsiteX8" fmla="*/ 390036 w 1259386"/>
                <a:gd name="connsiteY8" fmla="*/ 476510 h 632643"/>
                <a:gd name="connsiteX9" fmla="*/ 380751 w 1259386"/>
                <a:gd name="connsiteY9" fmla="*/ 436942 h 632643"/>
                <a:gd name="connsiteX10" fmla="*/ 358482 w 1259386"/>
                <a:gd name="connsiteY10" fmla="*/ 436942 h 632643"/>
                <a:gd name="connsiteX11" fmla="*/ 349595 w 1259386"/>
                <a:gd name="connsiteY11" fmla="*/ 474812 h 632643"/>
                <a:gd name="connsiteX12" fmla="*/ 240419 w 1259386"/>
                <a:gd name="connsiteY12" fmla="*/ 609081 h 632643"/>
                <a:gd name="connsiteX13" fmla="*/ 131242 w 1259386"/>
                <a:gd name="connsiteY13" fmla="*/ 474812 h 632643"/>
                <a:gd name="connsiteX14" fmla="*/ 121957 w 1259386"/>
                <a:gd name="connsiteY14" fmla="*/ 435244 h 632643"/>
                <a:gd name="connsiteX15" fmla="*/ 0 w 1259386"/>
                <a:gd name="connsiteY15" fmla="*/ 435244 h 632643"/>
                <a:gd name="connsiteX16" fmla="*/ 0 w 1259386"/>
                <a:gd name="connsiteY16" fmla="*/ 173835 h 632643"/>
                <a:gd name="connsiteX17" fmla="*/ 121958 w 1259386"/>
                <a:gd name="connsiteY17" fmla="*/ 173835 h 632643"/>
                <a:gd name="connsiteX18" fmla="*/ 131242 w 1259386"/>
                <a:gd name="connsiteY18" fmla="*/ 134269 h 632643"/>
                <a:gd name="connsiteX19" fmla="*/ 240419 w 1259386"/>
                <a:gd name="connsiteY19" fmla="*/ 0 h 632643"/>
                <a:gd name="connsiteX0" fmla="*/ 240419 w 1259386"/>
                <a:gd name="connsiteY0" fmla="*/ 0 h 619999"/>
                <a:gd name="connsiteX1" fmla="*/ 349595 w 1259386"/>
                <a:gd name="connsiteY1" fmla="*/ 134269 h 619999"/>
                <a:gd name="connsiteX2" fmla="*/ 358880 w 1259386"/>
                <a:gd name="connsiteY2" fmla="*/ 173835 h 619999"/>
                <a:gd name="connsiteX3" fmla="*/ 1259386 w 1259386"/>
                <a:gd name="connsiteY3" fmla="*/ 174182 h 619999"/>
                <a:gd name="connsiteX4" fmla="*/ 1259386 w 1259386"/>
                <a:gd name="connsiteY4" fmla="*/ 446131 h 619999"/>
                <a:gd name="connsiteX5" fmla="*/ 1128144 w 1259386"/>
                <a:gd name="connsiteY5" fmla="*/ 485699 h 619999"/>
                <a:gd name="connsiteX6" fmla="*/ 1018968 w 1259386"/>
                <a:gd name="connsiteY6" fmla="*/ 619968 h 619999"/>
                <a:gd name="connsiteX7" fmla="*/ 390036 w 1259386"/>
                <a:gd name="connsiteY7" fmla="*/ 476510 h 619999"/>
                <a:gd name="connsiteX8" fmla="*/ 380751 w 1259386"/>
                <a:gd name="connsiteY8" fmla="*/ 436942 h 619999"/>
                <a:gd name="connsiteX9" fmla="*/ 358482 w 1259386"/>
                <a:gd name="connsiteY9" fmla="*/ 436942 h 619999"/>
                <a:gd name="connsiteX10" fmla="*/ 349595 w 1259386"/>
                <a:gd name="connsiteY10" fmla="*/ 474812 h 619999"/>
                <a:gd name="connsiteX11" fmla="*/ 240419 w 1259386"/>
                <a:gd name="connsiteY11" fmla="*/ 609081 h 619999"/>
                <a:gd name="connsiteX12" fmla="*/ 131242 w 1259386"/>
                <a:gd name="connsiteY12" fmla="*/ 474812 h 619999"/>
                <a:gd name="connsiteX13" fmla="*/ 121957 w 1259386"/>
                <a:gd name="connsiteY13" fmla="*/ 435244 h 619999"/>
                <a:gd name="connsiteX14" fmla="*/ 0 w 1259386"/>
                <a:gd name="connsiteY14" fmla="*/ 435244 h 619999"/>
                <a:gd name="connsiteX15" fmla="*/ 0 w 1259386"/>
                <a:gd name="connsiteY15" fmla="*/ 173835 h 619999"/>
                <a:gd name="connsiteX16" fmla="*/ 121958 w 1259386"/>
                <a:gd name="connsiteY16" fmla="*/ 173835 h 619999"/>
                <a:gd name="connsiteX17" fmla="*/ 131242 w 1259386"/>
                <a:gd name="connsiteY17" fmla="*/ 134269 h 619999"/>
                <a:gd name="connsiteX18" fmla="*/ 240419 w 1259386"/>
                <a:gd name="connsiteY18" fmla="*/ 0 h 619999"/>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90036 w 1259386"/>
                <a:gd name="connsiteY6" fmla="*/ 476510 h 609081"/>
                <a:gd name="connsiteX7" fmla="*/ 380751 w 1259386"/>
                <a:gd name="connsiteY7" fmla="*/ 436942 h 609081"/>
                <a:gd name="connsiteX8" fmla="*/ 358482 w 1259386"/>
                <a:gd name="connsiteY8" fmla="*/ 436942 h 609081"/>
                <a:gd name="connsiteX9" fmla="*/ 349595 w 1259386"/>
                <a:gd name="connsiteY9" fmla="*/ 474812 h 609081"/>
                <a:gd name="connsiteX10" fmla="*/ 240419 w 1259386"/>
                <a:gd name="connsiteY10" fmla="*/ 609081 h 609081"/>
                <a:gd name="connsiteX11" fmla="*/ 131242 w 1259386"/>
                <a:gd name="connsiteY11" fmla="*/ 474812 h 609081"/>
                <a:gd name="connsiteX12" fmla="*/ 121957 w 1259386"/>
                <a:gd name="connsiteY12" fmla="*/ 435244 h 609081"/>
                <a:gd name="connsiteX13" fmla="*/ 0 w 1259386"/>
                <a:gd name="connsiteY13" fmla="*/ 435244 h 609081"/>
                <a:gd name="connsiteX14" fmla="*/ 0 w 1259386"/>
                <a:gd name="connsiteY14" fmla="*/ 173835 h 609081"/>
                <a:gd name="connsiteX15" fmla="*/ 121958 w 1259386"/>
                <a:gd name="connsiteY15" fmla="*/ 173835 h 609081"/>
                <a:gd name="connsiteX16" fmla="*/ 131242 w 1259386"/>
                <a:gd name="connsiteY16" fmla="*/ 134269 h 609081"/>
                <a:gd name="connsiteX17" fmla="*/ 240419 w 1259386"/>
                <a:gd name="connsiteY17"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80751 w 1259386"/>
                <a:gd name="connsiteY6" fmla="*/ 436942 h 609081"/>
                <a:gd name="connsiteX7" fmla="*/ 358482 w 1259386"/>
                <a:gd name="connsiteY7" fmla="*/ 436942 h 609081"/>
                <a:gd name="connsiteX8" fmla="*/ 349595 w 1259386"/>
                <a:gd name="connsiteY8" fmla="*/ 474812 h 609081"/>
                <a:gd name="connsiteX9" fmla="*/ 240419 w 1259386"/>
                <a:gd name="connsiteY9" fmla="*/ 609081 h 609081"/>
                <a:gd name="connsiteX10" fmla="*/ 131242 w 1259386"/>
                <a:gd name="connsiteY10" fmla="*/ 474812 h 609081"/>
                <a:gd name="connsiteX11" fmla="*/ 121957 w 1259386"/>
                <a:gd name="connsiteY11" fmla="*/ 435244 h 609081"/>
                <a:gd name="connsiteX12" fmla="*/ 0 w 1259386"/>
                <a:gd name="connsiteY12" fmla="*/ 435244 h 609081"/>
                <a:gd name="connsiteX13" fmla="*/ 0 w 1259386"/>
                <a:gd name="connsiteY13" fmla="*/ 173835 h 609081"/>
                <a:gd name="connsiteX14" fmla="*/ 121958 w 1259386"/>
                <a:gd name="connsiteY14" fmla="*/ 173835 h 609081"/>
                <a:gd name="connsiteX15" fmla="*/ 131242 w 1259386"/>
                <a:gd name="connsiteY15" fmla="*/ 134269 h 609081"/>
                <a:gd name="connsiteX16" fmla="*/ 240419 w 1259386"/>
                <a:gd name="connsiteY16"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58482 w 1259386"/>
                <a:gd name="connsiteY6" fmla="*/ 436942 h 609081"/>
                <a:gd name="connsiteX7" fmla="*/ 349595 w 1259386"/>
                <a:gd name="connsiteY7" fmla="*/ 474812 h 609081"/>
                <a:gd name="connsiteX8" fmla="*/ 240419 w 1259386"/>
                <a:gd name="connsiteY8" fmla="*/ 609081 h 609081"/>
                <a:gd name="connsiteX9" fmla="*/ 131242 w 1259386"/>
                <a:gd name="connsiteY9" fmla="*/ 474812 h 609081"/>
                <a:gd name="connsiteX10" fmla="*/ 121957 w 1259386"/>
                <a:gd name="connsiteY10" fmla="*/ 435244 h 609081"/>
                <a:gd name="connsiteX11" fmla="*/ 0 w 1259386"/>
                <a:gd name="connsiteY11" fmla="*/ 435244 h 609081"/>
                <a:gd name="connsiteX12" fmla="*/ 0 w 1259386"/>
                <a:gd name="connsiteY12" fmla="*/ 173835 h 609081"/>
                <a:gd name="connsiteX13" fmla="*/ 121958 w 1259386"/>
                <a:gd name="connsiteY13" fmla="*/ 173835 h 609081"/>
                <a:gd name="connsiteX14" fmla="*/ 131242 w 1259386"/>
                <a:gd name="connsiteY14" fmla="*/ 134269 h 609081"/>
                <a:gd name="connsiteX15" fmla="*/ 240419 w 1259386"/>
                <a:gd name="connsiteY15"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2616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35591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104140 w 1363526"/>
                <a:gd name="connsiteY10" fmla="*/ 435244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42270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35242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727923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35242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735106"/>
                <a:gd name="connsiteY0" fmla="*/ 0 h 609081"/>
                <a:gd name="connsiteX1" fmla="*/ 453735 w 735106"/>
                <a:gd name="connsiteY1" fmla="*/ 134269 h 609081"/>
                <a:gd name="connsiteX2" fmla="*/ 463020 w 735106"/>
                <a:gd name="connsiteY2" fmla="*/ 173835 h 609081"/>
                <a:gd name="connsiteX3" fmla="*/ 735106 w 735106"/>
                <a:gd name="connsiteY3" fmla="*/ 174182 h 609081"/>
                <a:gd name="connsiteX4" fmla="*/ 727923 w 735106"/>
                <a:gd name="connsiteY4" fmla="*/ 435591 h 609081"/>
                <a:gd name="connsiteX5" fmla="*/ 462622 w 735106"/>
                <a:gd name="connsiteY5" fmla="*/ 436942 h 609081"/>
                <a:gd name="connsiteX6" fmla="*/ 453735 w 735106"/>
                <a:gd name="connsiteY6" fmla="*/ 474812 h 609081"/>
                <a:gd name="connsiteX7" fmla="*/ 344559 w 735106"/>
                <a:gd name="connsiteY7" fmla="*/ 609081 h 609081"/>
                <a:gd name="connsiteX8" fmla="*/ 235382 w 735106"/>
                <a:gd name="connsiteY8" fmla="*/ 474812 h 609081"/>
                <a:gd name="connsiteX9" fmla="*/ 226097 w 735106"/>
                <a:gd name="connsiteY9" fmla="*/ 435244 h 609081"/>
                <a:gd name="connsiteX10" fmla="*/ 3592 w 735106"/>
                <a:gd name="connsiteY10" fmla="*/ 435242 h 609081"/>
                <a:gd name="connsiteX11" fmla="*/ 0 w 735106"/>
                <a:gd name="connsiteY11" fmla="*/ 173836 h 609081"/>
                <a:gd name="connsiteX12" fmla="*/ 226098 w 735106"/>
                <a:gd name="connsiteY12" fmla="*/ 173835 h 609081"/>
                <a:gd name="connsiteX13" fmla="*/ 235382 w 735106"/>
                <a:gd name="connsiteY13" fmla="*/ 134269 h 609081"/>
                <a:gd name="connsiteX14" fmla="*/ 344559 w 735106"/>
                <a:gd name="connsiteY14" fmla="*/ 0 h 609081"/>
                <a:gd name="connsiteX0" fmla="*/ 344559 w 727923"/>
                <a:gd name="connsiteY0" fmla="*/ 0 h 609081"/>
                <a:gd name="connsiteX1" fmla="*/ 453735 w 727923"/>
                <a:gd name="connsiteY1" fmla="*/ 134269 h 609081"/>
                <a:gd name="connsiteX2" fmla="*/ 463020 w 727923"/>
                <a:gd name="connsiteY2" fmla="*/ 173835 h 609081"/>
                <a:gd name="connsiteX3" fmla="*/ 720742 w 727923"/>
                <a:gd name="connsiteY3" fmla="*/ 170669 h 609081"/>
                <a:gd name="connsiteX4" fmla="*/ 727923 w 727923"/>
                <a:gd name="connsiteY4" fmla="*/ 435591 h 609081"/>
                <a:gd name="connsiteX5" fmla="*/ 462622 w 727923"/>
                <a:gd name="connsiteY5" fmla="*/ 436942 h 609081"/>
                <a:gd name="connsiteX6" fmla="*/ 453735 w 727923"/>
                <a:gd name="connsiteY6" fmla="*/ 474812 h 609081"/>
                <a:gd name="connsiteX7" fmla="*/ 344559 w 727923"/>
                <a:gd name="connsiteY7" fmla="*/ 609081 h 609081"/>
                <a:gd name="connsiteX8" fmla="*/ 235382 w 727923"/>
                <a:gd name="connsiteY8" fmla="*/ 474812 h 609081"/>
                <a:gd name="connsiteX9" fmla="*/ 226097 w 727923"/>
                <a:gd name="connsiteY9" fmla="*/ 435244 h 609081"/>
                <a:gd name="connsiteX10" fmla="*/ 3592 w 727923"/>
                <a:gd name="connsiteY10" fmla="*/ 435242 h 609081"/>
                <a:gd name="connsiteX11" fmla="*/ 0 w 727923"/>
                <a:gd name="connsiteY11" fmla="*/ 173836 h 609081"/>
                <a:gd name="connsiteX12" fmla="*/ 226098 w 727923"/>
                <a:gd name="connsiteY12" fmla="*/ 173835 h 609081"/>
                <a:gd name="connsiteX13" fmla="*/ 235382 w 727923"/>
                <a:gd name="connsiteY13" fmla="*/ 134269 h 609081"/>
                <a:gd name="connsiteX14" fmla="*/ 344559 w 727923"/>
                <a:gd name="connsiteY14" fmla="*/ 0 h 609081"/>
                <a:gd name="connsiteX0" fmla="*/ 344559 w 731515"/>
                <a:gd name="connsiteY0" fmla="*/ 0 h 609081"/>
                <a:gd name="connsiteX1" fmla="*/ 453735 w 731515"/>
                <a:gd name="connsiteY1" fmla="*/ 134269 h 609081"/>
                <a:gd name="connsiteX2" fmla="*/ 463020 w 731515"/>
                <a:gd name="connsiteY2" fmla="*/ 173835 h 609081"/>
                <a:gd name="connsiteX3" fmla="*/ 731515 w 731515"/>
                <a:gd name="connsiteY3" fmla="*/ 170669 h 609081"/>
                <a:gd name="connsiteX4" fmla="*/ 727923 w 731515"/>
                <a:gd name="connsiteY4" fmla="*/ 435591 h 609081"/>
                <a:gd name="connsiteX5" fmla="*/ 462622 w 731515"/>
                <a:gd name="connsiteY5" fmla="*/ 436942 h 609081"/>
                <a:gd name="connsiteX6" fmla="*/ 453735 w 731515"/>
                <a:gd name="connsiteY6" fmla="*/ 474812 h 609081"/>
                <a:gd name="connsiteX7" fmla="*/ 344559 w 731515"/>
                <a:gd name="connsiteY7" fmla="*/ 609081 h 609081"/>
                <a:gd name="connsiteX8" fmla="*/ 235382 w 731515"/>
                <a:gd name="connsiteY8" fmla="*/ 474812 h 609081"/>
                <a:gd name="connsiteX9" fmla="*/ 226097 w 731515"/>
                <a:gd name="connsiteY9" fmla="*/ 435244 h 609081"/>
                <a:gd name="connsiteX10" fmla="*/ 3592 w 731515"/>
                <a:gd name="connsiteY10" fmla="*/ 435242 h 609081"/>
                <a:gd name="connsiteX11" fmla="*/ 0 w 731515"/>
                <a:gd name="connsiteY11" fmla="*/ 173836 h 609081"/>
                <a:gd name="connsiteX12" fmla="*/ 226098 w 731515"/>
                <a:gd name="connsiteY12" fmla="*/ 173835 h 609081"/>
                <a:gd name="connsiteX13" fmla="*/ 235382 w 731515"/>
                <a:gd name="connsiteY13" fmla="*/ 134269 h 609081"/>
                <a:gd name="connsiteX14" fmla="*/ 344559 w 731515"/>
                <a:gd name="connsiteY14" fmla="*/ 0 h 609081"/>
                <a:gd name="connsiteX0" fmla="*/ 344559 w 728268"/>
                <a:gd name="connsiteY0" fmla="*/ 0 h 609081"/>
                <a:gd name="connsiteX1" fmla="*/ 453735 w 728268"/>
                <a:gd name="connsiteY1" fmla="*/ 134269 h 609081"/>
                <a:gd name="connsiteX2" fmla="*/ 463020 w 728268"/>
                <a:gd name="connsiteY2" fmla="*/ 173835 h 609081"/>
                <a:gd name="connsiteX3" fmla="*/ 727924 w 728268"/>
                <a:gd name="connsiteY3" fmla="*/ 174182 h 609081"/>
                <a:gd name="connsiteX4" fmla="*/ 727923 w 728268"/>
                <a:gd name="connsiteY4" fmla="*/ 435591 h 609081"/>
                <a:gd name="connsiteX5" fmla="*/ 462622 w 728268"/>
                <a:gd name="connsiteY5" fmla="*/ 436942 h 609081"/>
                <a:gd name="connsiteX6" fmla="*/ 453735 w 728268"/>
                <a:gd name="connsiteY6" fmla="*/ 474812 h 609081"/>
                <a:gd name="connsiteX7" fmla="*/ 344559 w 728268"/>
                <a:gd name="connsiteY7" fmla="*/ 609081 h 609081"/>
                <a:gd name="connsiteX8" fmla="*/ 235382 w 728268"/>
                <a:gd name="connsiteY8" fmla="*/ 474812 h 609081"/>
                <a:gd name="connsiteX9" fmla="*/ 226097 w 728268"/>
                <a:gd name="connsiteY9" fmla="*/ 435244 h 609081"/>
                <a:gd name="connsiteX10" fmla="*/ 3592 w 728268"/>
                <a:gd name="connsiteY10" fmla="*/ 435242 h 609081"/>
                <a:gd name="connsiteX11" fmla="*/ 0 w 728268"/>
                <a:gd name="connsiteY11" fmla="*/ 173836 h 609081"/>
                <a:gd name="connsiteX12" fmla="*/ 226098 w 728268"/>
                <a:gd name="connsiteY12" fmla="*/ 173835 h 609081"/>
                <a:gd name="connsiteX13" fmla="*/ 235382 w 728268"/>
                <a:gd name="connsiteY13" fmla="*/ 134269 h 609081"/>
                <a:gd name="connsiteX14" fmla="*/ 344559 w 728268"/>
                <a:gd name="connsiteY14" fmla="*/ 0 h 609081"/>
                <a:gd name="connsiteX0" fmla="*/ 358923 w 742632"/>
                <a:gd name="connsiteY0" fmla="*/ 0 h 609081"/>
                <a:gd name="connsiteX1" fmla="*/ 468099 w 742632"/>
                <a:gd name="connsiteY1" fmla="*/ 134269 h 609081"/>
                <a:gd name="connsiteX2" fmla="*/ 477384 w 742632"/>
                <a:gd name="connsiteY2" fmla="*/ 173835 h 609081"/>
                <a:gd name="connsiteX3" fmla="*/ 742288 w 742632"/>
                <a:gd name="connsiteY3" fmla="*/ 174182 h 609081"/>
                <a:gd name="connsiteX4" fmla="*/ 742287 w 742632"/>
                <a:gd name="connsiteY4" fmla="*/ 435591 h 609081"/>
                <a:gd name="connsiteX5" fmla="*/ 476986 w 742632"/>
                <a:gd name="connsiteY5" fmla="*/ 436942 h 609081"/>
                <a:gd name="connsiteX6" fmla="*/ 468099 w 742632"/>
                <a:gd name="connsiteY6" fmla="*/ 474812 h 609081"/>
                <a:gd name="connsiteX7" fmla="*/ 358923 w 742632"/>
                <a:gd name="connsiteY7" fmla="*/ 609081 h 609081"/>
                <a:gd name="connsiteX8" fmla="*/ 249746 w 742632"/>
                <a:gd name="connsiteY8" fmla="*/ 474812 h 609081"/>
                <a:gd name="connsiteX9" fmla="*/ 240461 w 742632"/>
                <a:gd name="connsiteY9" fmla="*/ 435244 h 609081"/>
                <a:gd name="connsiteX10" fmla="*/ 17956 w 742632"/>
                <a:gd name="connsiteY10" fmla="*/ 435242 h 609081"/>
                <a:gd name="connsiteX11" fmla="*/ 0 w 742632"/>
                <a:gd name="connsiteY11" fmla="*/ 173836 h 609081"/>
                <a:gd name="connsiteX12" fmla="*/ 240462 w 742632"/>
                <a:gd name="connsiteY12" fmla="*/ 173835 h 609081"/>
                <a:gd name="connsiteX13" fmla="*/ 249746 w 742632"/>
                <a:gd name="connsiteY13" fmla="*/ 134269 h 609081"/>
                <a:gd name="connsiteX14" fmla="*/ 358923 w 742632"/>
                <a:gd name="connsiteY14" fmla="*/ 0 h 609081"/>
                <a:gd name="connsiteX0" fmla="*/ 358923 w 742632"/>
                <a:gd name="connsiteY0" fmla="*/ 0 h 609081"/>
                <a:gd name="connsiteX1" fmla="*/ 468099 w 742632"/>
                <a:gd name="connsiteY1" fmla="*/ 134269 h 609081"/>
                <a:gd name="connsiteX2" fmla="*/ 477384 w 742632"/>
                <a:gd name="connsiteY2" fmla="*/ 173835 h 609081"/>
                <a:gd name="connsiteX3" fmla="*/ 742288 w 742632"/>
                <a:gd name="connsiteY3" fmla="*/ 174182 h 609081"/>
                <a:gd name="connsiteX4" fmla="*/ 742287 w 742632"/>
                <a:gd name="connsiteY4" fmla="*/ 435591 h 609081"/>
                <a:gd name="connsiteX5" fmla="*/ 476986 w 742632"/>
                <a:gd name="connsiteY5" fmla="*/ 436942 h 609081"/>
                <a:gd name="connsiteX6" fmla="*/ 468099 w 742632"/>
                <a:gd name="connsiteY6" fmla="*/ 474812 h 609081"/>
                <a:gd name="connsiteX7" fmla="*/ 358923 w 742632"/>
                <a:gd name="connsiteY7" fmla="*/ 609081 h 609081"/>
                <a:gd name="connsiteX8" fmla="*/ 249746 w 742632"/>
                <a:gd name="connsiteY8" fmla="*/ 474812 h 609081"/>
                <a:gd name="connsiteX9" fmla="*/ 240461 w 742632"/>
                <a:gd name="connsiteY9" fmla="*/ 435244 h 609081"/>
                <a:gd name="connsiteX10" fmla="*/ 3592 w 742632"/>
                <a:gd name="connsiteY10" fmla="*/ 435242 h 609081"/>
                <a:gd name="connsiteX11" fmla="*/ 0 w 742632"/>
                <a:gd name="connsiteY11" fmla="*/ 173836 h 609081"/>
                <a:gd name="connsiteX12" fmla="*/ 240462 w 742632"/>
                <a:gd name="connsiteY12" fmla="*/ 173835 h 609081"/>
                <a:gd name="connsiteX13" fmla="*/ 249746 w 742632"/>
                <a:gd name="connsiteY13" fmla="*/ 134269 h 609081"/>
                <a:gd name="connsiteX14" fmla="*/ 358923 w 742632"/>
                <a:gd name="connsiteY14" fmla="*/ 0 h 609081"/>
                <a:gd name="connsiteX0" fmla="*/ 369772 w 753481"/>
                <a:gd name="connsiteY0" fmla="*/ 0 h 609081"/>
                <a:gd name="connsiteX1" fmla="*/ 478948 w 753481"/>
                <a:gd name="connsiteY1" fmla="*/ 134269 h 609081"/>
                <a:gd name="connsiteX2" fmla="*/ 488233 w 753481"/>
                <a:gd name="connsiteY2" fmla="*/ 173835 h 609081"/>
                <a:gd name="connsiteX3" fmla="*/ 753137 w 753481"/>
                <a:gd name="connsiteY3" fmla="*/ 174182 h 609081"/>
                <a:gd name="connsiteX4" fmla="*/ 753136 w 753481"/>
                <a:gd name="connsiteY4" fmla="*/ 435591 h 609081"/>
                <a:gd name="connsiteX5" fmla="*/ 487835 w 753481"/>
                <a:gd name="connsiteY5" fmla="*/ 436942 h 609081"/>
                <a:gd name="connsiteX6" fmla="*/ 478948 w 753481"/>
                <a:gd name="connsiteY6" fmla="*/ 474812 h 609081"/>
                <a:gd name="connsiteX7" fmla="*/ 369772 w 753481"/>
                <a:gd name="connsiteY7" fmla="*/ 609081 h 609081"/>
                <a:gd name="connsiteX8" fmla="*/ 260595 w 753481"/>
                <a:gd name="connsiteY8" fmla="*/ 474812 h 609081"/>
                <a:gd name="connsiteX9" fmla="*/ 251310 w 753481"/>
                <a:gd name="connsiteY9" fmla="*/ 435244 h 609081"/>
                <a:gd name="connsiteX10" fmla="*/ 77 w 753481"/>
                <a:gd name="connsiteY10" fmla="*/ 435242 h 609081"/>
                <a:gd name="connsiteX11" fmla="*/ 10849 w 753481"/>
                <a:gd name="connsiteY11" fmla="*/ 173836 h 609081"/>
                <a:gd name="connsiteX12" fmla="*/ 251311 w 753481"/>
                <a:gd name="connsiteY12" fmla="*/ 173835 h 609081"/>
                <a:gd name="connsiteX13" fmla="*/ 260595 w 753481"/>
                <a:gd name="connsiteY13" fmla="*/ 134269 h 609081"/>
                <a:gd name="connsiteX14" fmla="*/ 369772 w 753481"/>
                <a:gd name="connsiteY14" fmla="*/ 0 h 609081"/>
                <a:gd name="connsiteX0" fmla="*/ 373287 w 756996"/>
                <a:gd name="connsiteY0" fmla="*/ 0 h 609081"/>
                <a:gd name="connsiteX1" fmla="*/ 482463 w 756996"/>
                <a:gd name="connsiteY1" fmla="*/ 134269 h 609081"/>
                <a:gd name="connsiteX2" fmla="*/ 491748 w 756996"/>
                <a:gd name="connsiteY2" fmla="*/ 173835 h 609081"/>
                <a:gd name="connsiteX3" fmla="*/ 756652 w 756996"/>
                <a:gd name="connsiteY3" fmla="*/ 174182 h 609081"/>
                <a:gd name="connsiteX4" fmla="*/ 756651 w 756996"/>
                <a:gd name="connsiteY4" fmla="*/ 435591 h 609081"/>
                <a:gd name="connsiteX5" fmla="*/ 491350 w 756996"/>
                <a:gd name="connsiteY5" fmla="*/ 436942 h 609081"/>
                <a:gd name="connsiteX6" fmla="*/ 482463 w 756996"/>
                <a:gd name="connsiteY6" fmla="*/ 474812 h 609081"/>
                <a:gd name="connsiteX7" fmla="*/ 373287 w 756996"/>
                <a:gd name="connsiteY7" fmla="*/ 609081 h 609081"/>
                <a:gd name="connsiteX8" fmla="*/ 264110 w 756996"/>
                <a:gd name="connsiteY8" fmla="*/ 474812 h 609081"/>
                <a:gd name="connsiteX9" fmla="*/ 254825 w 756996"/>
                <a:gd name="connsiteY9" fmla="*/ 435244 h 609081"/>
                <a:gd name="connsiteX10" fmla="*/ 3592 w 756996"/>
                <a:gd name="connsiteY10" fmla="*/ 435242 h 609081"/>
                <a:gd name="connsiteX11" fmla="*/ 0 w 756996"/>
                <a:gd name="connsiteY11" fmla="*/ 169151 h 609081"/>
                <a:gd name="connsiteX12" fmla="*/ 254826 w 756996"/>
                <a:gd name="connsiteY12" fmla="*/ 173835 h 609081"/>
                <a:gd name="connsiteX13" fmla="*/ 264110 w 756996"/>
                <a:gd name="connsiteY13" fmla="*/ 134269 h 609081"/>
                <a:gd name="connsiteX14" fmla="*/ 373287 w 756996"/>
                <a:gd name="connsiteY14" fmla="*/ 0 h 609081"/>
                <a:gd name="connsiteX0" fmla="*/ 373287 w 756996"/>
                <a:gd name="connsiteY0" fmla="*/ 0 h 609081"/>
                <a:gd name="connsiteX1" fmla="*/ 482463 w 756996"/>
                <a:gd name="connsiteY1" fmla="*/ 134269 h 609081"/>
                <a:gd name="connsiteX2" fmla="*/ 491748 w 756996"/>
                <a:gd name="connsiteY2" fmla="*/ 173835 h 609081"/>
                <a:gd name="connsiteX3" fmla="*/ 756652 w 756996"/>
                <a:gd name="connsiteY3" fmla="*/ 174182 h 609081"/>
                <a:gd name="connsiteX4" fmla="*/ 756651 w 756996"/>
                <a:gd name="connsiteY4" fmla="*/ 435591 h 609081"/>
                <a:gd name="connsiteX5" fmla="*/ 491350 w 756996"/>
                <a:gd name="connsiteY5" fmla="*/ 436942 h 609081"/>
                <a:gd name="connsiteX6" fmla="*/ 482463 w 756996"/>
                <a:gd name="connsiteY6" fmla="*/ 474812 h 609081"/>
                <a:gd name="connsiteX7" fmla="*/ 373287 w 756996"/>
                <a:gd name="connsiteY7" fmla="*/ 609081 h 609081"/>
                <a:gd name="connsiteX8" fmla="*/ 264110 w 756996"/>
                <a:gd name="connsiteY8" fmla="*/ 474812 h 609081"/>
                <a:gd name="connsiteX9" fmla="*/ 254825 w 756996"/>
                <a:gd name="connsiteY9" fmla="*/ 435244 h 609081"/>
                <a:gd name="connsiteX10" fmla="*/ 3592 w 756996"/>
                <a:gd name="connsiteY10" fmla="*/ 435242 h 609081"/>
                <a:gd name="connsiteX11" fmla="*/ 0 w 756996"/>
                <a:gd name="connsiteY11" fmla="*/ 176177 h 609081"/>
                <a:gd name="connsiteX12" fmla="*/ 254826 w 756996"/>
                <a:gd name="connsiteY12" fmla="*/ 173835 h 609081"/>
                <a:gd name="connsiteX13" fmla="*/ 264110 w 756996"/>
                <a:gd name="connsiteY13" fmla="*/ 134269 h 609081"/>
                <a:gd name="connsiteX14" fmla="*/ 373287 w 756996"/>
                <a:gd name="connsiteY14" fmla="*/ 0 h 609081"/>
                <a:gd name="connsiteX0" fmla="*/ 373629 w 757338"/>
                <a:gd name="connsiteY0" fmla="*/ 0 h 609081"/>
                <a:gd name="connsiteX1" fmla="*/ 482805 w 757338"/>
                <a:gd name="connsiteY1" fmla="*/ 134269 h 609081"/>
                <a:gd name="connsiteX2" fmla="*/ 492090 w 757338"/>
                <a:gd name="connsiteY2" fmla="*/ 173835 h 609081"/>
                <a:gd name="connsiteX3" fmla="*/ 756994 w 757338"/>
                <a:gd name="connsiteY3" fmla="*/ 174182 h 609081"/>
                <a:gd name="connsiteX4" fmla="*/ 756993 w 757338"/>
                <a:gd name="connsiteY4" fmla="*/ 435591 h 609081"/>
                <a:gd name="connsiteX5" fmla="*/ 491692 w 757338"/>
                <a:gd name="connsiteY5" fmla="*/ 436942 h 609081"/>
                <a:gd name="connsiteX6" fmla="*/ 482805 w 757338"/>
                <a:gd name="connsiteY6" fmla="*/ 474812 h 609081"/>
                <a:gd name="connsiteX7" fmla="*/ 373629 w 757338"/>
                <a:gd name="connsiteY7" fmla="*/ 609081 h 609081"/>
                <a:gd name="connsiteX8" fmla="*/ 264452 w 757338"/>
                <a:gd name="connsiteY8" fmla="*/ 474812 h 609081"/>
                <a:gd name="connsiteX9" fmla="*/ 255167 w 757338"/>
                <a:gd name="connsiteY9" fmla="*/ 435244 h 609081"/>
                <a:gd name="connsiteX10" fmla="*/ 344 w 757338"/>
                <a:gd name="connsiteY10" fmla="*/ 435242 h 609081"/>
                <a:gd name="connsiteX11" fmla="*/ 342 w 757338"/>
                <a:gd name="connsiteY11" fmla="*/ 176177 h 609081"/>
                <a:gd name="connsiteX12" fmla="*/ 255168 w 757338"/>
                <a:gd name="connsiteY12" fmla="*/ 173835 h 609081"/>
                <a:gd name="connsiteX13" fmla="*/ 264452 w 757338"/>
                <a:gd name="connsiteY13" fmla="*/ 134269 h 609081"/>
                <a:gd name="connsiteX14" fmla="*/ 373629 w 757338"/>
                <a:gd name="connsiteY14" fmla="*/ 0 h 609081"/>
                <a:gd name="connsiteX0" fmla="*/ 373631 w 757340"/>
                <a:gd name="connsiteY0" fmla="*/ 0 h 609081"/>
                <a:gd name="connsiteX1" fmla="*/ 482807 w 757340"/>
                <a:gd name="connsiteY1" fmla="*/ 134269 h 609081"/>
                <a:gd name="connsiteX2" fmla="*/ 492092 w 757340"/>
                <a:gd name="connsiteY2" fmla="*/ 173835 h 609081"/>
                <a:gd name="connsiteX3" fmla="*/ 756996 w 757340"/>
                <a:gd name="connsiteY3" fmla="*/ 174182 h 609081"/>
                <a:gd name="connsiteX4" fmla="*/ 756995 w 757340"/>
                <a:gd name="connsiteY4" fmla="*/ 435591 h 609081"/>
                <a:gd name="connsiteX5" fmla="*/ 491694 w 757340"/>
                <a:gd name="connsiteY5" fmla="*/ 436942 h 609081"/>
                <a:gd name="connsiteX6" fmla="*/ 482807 w 757340"/>
                <a:gd name="connsiteY6" fmla="*/ 474812 h 609081"/>
                <a:gd name="connsiteX7" fmla="*/ 373631 w 757340"/>
                <a:gd name="connsiteY7" fmla="*/ 609081 h 609081"/>
                <a:gd name="connsiteX8" fmla="*/ 264454 w 757340"/>
                <a:gd name="connsiteY8" fmla="*/ 474812 h 609081"/>
                <a:gd name="connsiteX9" fmla="*/ 255169 w 757340"/>
                <a:gd name="connsiteY9" fmla="*/ 435244 h 609081"/>
                <a:gd name="connsiteX10" fmla="*/ 346 w 757340"/>
                <a:gd name="connsiteY10" fmla="*/ 435242 h 609081"/>
                <a:gd name="connsiteX11" fmla="*/ 344 w 757340"/>
                <a:gd name="connsiteY11" fmla="*/ 172664 h 609081"/>
                <a:gd name="connsiteX12" fmla="*/ 255170 w 757340"/>
                <a:gd name="connsiteY12" fmla="*/ 173835 h 609081"/>
                <a:gd name="connsiteX13" fmla="*/ 264454 w 757340"/>
                <a:gd name="connsiteY13" fmla="*/ 134269 h 609081"/>
                <a:gd name="connsiteX14" fmla="*/ 373631 w 757340"/>
                <a:gd name="connsiteY14" fmla="*/ 0 h 609081"/>
                <a:gd name="connsiteX0" fmla="*/ 373631 w 757007"/>
                <a:gd name="connsiteY0" fmla="*/ 0 h 609081"/>
                <a:gd name="connsiteX1" fmla="*/ 482807 w 757007"/>
                <a:gd name="connsiteY1" fmla="*/ 134269 h 609081"/>
                <a:gd name="connsiteX2" fmla="*/ 492092 w 757007"/>
                <a:gd name="connsiteY2" fmla="*/ 173835 h 609081"/>
                <a:gd name="connsiteX3" fmla="*/ 674403 w 757007"/>
                <a:gd name="connsiteY3" fmla="*/ 174182 h 609081"/>
                <a:gd name="connsiteX4" fmla="*/ 756995 w 757007"/>
                <a:gd name="connsiteY4" fmla="*/ 435591 h 609081"/>
                <a:gd name="connsiteX5" fmla="*/ 491694 w 757007"/>
                <a:gd name="connsiteY5" fmla="*/ 436942 h 609081"/>
                <a:gd name="connsiteX6" fmla="*/ 482807 w 757007"/>
                <a:gd name="connsiteY6" fmla="*/ 474812 h 609081"/>
                <a:gd name="connsiteX7" fmla="*/ 373631 w 757007"/>
                <a:gd name="connsiteY7" fmla="*/ 609081 h 609081"/>
                <a:gd name="connsiteX8" fmla="*/ 264454 w 757007"/>
                <a:gd name="connsiteY8" fmla="*/ 474812 h 609081"/>
                <a:gd name="connsiteX9" fmla="*/ 255169 w 757007"/>
                <a:gd name="connsiteY9" fmla="*/ 435244 h 609081"/>
                <a:gd name="connsiteX10" fmla="*/ 346 w 757007"/>
                <a:gd name="connsiteY10" fmla="*/ 435242 h 609081"/>
                <a:gd name="connsiteX11" fmla="*/ 344 w 757007"/>
                <a:gd name="connsiteY11" fmla="*/ 172664 h 609081"/>
                <a:gd name="connsiteX12" fmla="*/ 255170 w 757007"/>
                <a:gd name="connsiteY12" fmla="*/ 173835 h 609081"/>
                <a:gd name="connsiteX13" fmla="*/ 264454 w 757007"/>
                <a:gd name="connsiteY13" fmla="*/ 134269 h 609081"/>
                <a:gd name="connsiteX14" fmla="*/ 373631 w 757007"/>
                <a:gd name="connsiteY14" fmla="*/ 0 h 609081"/>
                <a:gd name="connsiteX0" fmla="*/ 373631 w 685252"/>
                <a:gd name="connsiteY0" fmla="*/ 0 h 609081"/>
                <a:gd name="connsiteX1" fmla="*/ 482807 w 685252"/>
                <a:gd name="connsiteY1" fmla="*/ 134269 h 609081"/>
                <a:gd name="connsiteX2" fmla="*/ 492092 w 685252"/>
                <a:gd name="connsiteY2" fmla="*/ 173835 h 609081"/>
                <a:gd name="connsiteX3" fmla="*/ 674403 w 685252"/>
                <a:gd name="connsiteY3" fmla="*/ 174182 h 609081"/>
                <a:gd name="connsiteX4" fmla="*/ 685175 w 685252"/>
                <a:gd name="connsiteY4" fmla="*/ 442616 h 609081"/>
                <a:gd name="connsiteX5" fmla="*/ 491694 w 685252"/>
                <a:gd name="connsiteY5" fmla="*/ 436942 h 609081"/>
                <a:gd name="connsiteX6" fmla="*/ 482807 w 685252"/>
                <a:gd name="connsiteY6" fmla="*/ 474812 h 609081"/>
                <a:gd name="connsiteX7" fmla="*/ 373631 w 685252"/>
                <a:gd name="connsiteY7" fmla="*/ 609081 h 609081"/>
                <a:gd name="connsiteX8" fmla="*/ 264454 w 685252"/>
                <a:gd name="connsiteY8" fmla="*/ 474812 h 609081"/>
                <a:gd name="connsiteX9" fmla="*/ 255169 w 685252"/>
                <a:gd name="connsiteY9" fmla="*/ 435244 h 609081"/>
                <a:gd name="connsiteX10" fmla="*/ 346 w 685252"/>
                <a:gd name="connsiteY10" fmla="*/ 435242 h 609081"/>
                <a:gd name="connsiteX11" fmla="*/ 344 w 685252"/>
                <a:gd name="connsiteY11" fmla="*/ 172664 h 609081"/>
                <a:gd name="connsiteX12" fmla="*/ 255170 w 685252"/>
                <a:gd name="connsiteY12" fmla="*/ 173835 h 609081"/>
                <a:gd name="connsiteX13" fmla="*/ 264454 w 685252"/>
                <a:gd name="connsiteY13" fmla="*/ 134269 h 609081"/>
                <a:gd name="connsiteX14" fmla="*/ 373631 w 685252"/>
                <a:gd name="connsiteY14" fmla="*/ 0 h 609081"/>
                <a:gd name="connsiteX0" fmla="*/ 373631 w 678151"/>
                <a:gd name="connsiteY0" fmla="*/ 0 h 609081"/>
                <a:gd name="connsiteX1" fmla="*/ 482807 w 678151"/>
                <a:gd name="connsiteY1" fmla="*/ 134269 h 609081"/>
                <a:gd name="connsiteX2" fmla="*/ 492092 w 678151"/>
                <a:gd name="connsiteY2" fmla="*/ 173835 h 609081"/>
                <a:gd name="connsiteX3" fmla="*/ 674403 w 678151"/>
                <a:gd name="connsiteY3" fmla="*/ 174182 h 609081"/>
                <a:gd name="connsiteX4" fmla="*/ 677992 w 678151"/>
                <a:gd name="connsiteY4" fmla="*/ 435589 h 609081"/>
                <a:gd name="connsiteX5" fmla="*/ 491694 w 678151"/>
                <a:gd name="connsiteY5" fmla="*/ 436942 h 609081"/>
                <a:gd name="connsiteX6" fmla="*/ 482807 w 678151"/>
                <a:gd name="connsiteY6" fmla="*/ 474812 h 609081"/>
                <a:gd name="connsiteX7" fmla="*/ 373631 w 678151"/>
                <a:gd name="connsiteY7" fmla="*/ 609081 h 609081"/>
                <a:gd name="connsiteX8" fmla="*/ 264454 w 678151"/>
                <a:gd name="connsiteY8" fmla="*/ 474812 h 609081"/>
                <a:gd name="connsiteX9" fmla="*/ 255169 w 678151"/>
                <a:gd name="connsiteY9" fmla="*/ 435244 h 609081"/>
                <a:gd name="connsiteX10" fmla="*/ 346 w 678151"/>
                <a:gd name="connsiteY10" fmla="*/ 435242 h 609081"/>
                <a:gd name="connsiteX11" fmla="*/ 344 w 678151"/>
                <a:gd name="connsiteY11" fmla="*/ 172664 h 609081"/>
                <a:gd name="connsiteX12" fmla="*/ 255170 w 678151"/>
                <a:gd name="connsiteY12" fmla="*/ 173835 h 609081"/>
                <a:gd name="connsiteX13" fmla="*/ 264454 w 678151"/>
                <a:gd name="connsiteY13" fmla="*/ 134269 h 609081"/>
                <a:gd name="connsiteX14" fmla="*/ 373631 w 678151"/>
                <a:gd name="connsiteY14" fmla="*/ 0 h 609081"/>
                <a:gd name="connsiteX0" fmla="*/ 373631 w 678153"/>
                <a:gd name="connsiteY0" fmla="*/ 0 h 609081"/>
                <a:gd name="connsiteX1" fmla="*/ 482807 w 678153"/>
                <a:gd name="connsiteY1" fmla="*/ 134269 h 609081"/>
                <a:gd name="connsiteX2" fmla="*/ 492092 w 678153"/>
                <a:gd name="connsiteY2" fmla="*/ 173835 h 609081"/>
                <a:gd name="connsiteX3" fmla="*/ 674403 w 678153"/>
                <a:gd name="connsiteY3" fmla="*/ 174182 h 609081"/>
                <a:gd name="connsiteX4" fmla="*/ 677993 w 678153"/>
                <a:gd name="connsiteY4" fmla="*/ 435589 h 609081"/>
                <a:gd name="connsiteX5" fmla="*/ 491694 w 678153"/>
                <a:gd name="connsiteY5" fmla="*/ 436942 h 609081"/>
                <a:gd name="connsiteX6" fmla="*/ 482807 w 678153"/>
                <a:gd name="connsiteY6" fmla="*/ 474812 h 609081"/>
                <a:gd name="connsiteX7" fmla="*/ 373631 w 678153"/>
                <a:gd name="connsiteY7" fmla="*/ 609081 h 609081"/>
                <a:gd name="connsiteX8" fmla="*/ 264454 w 678153"/>
                <a:gd name="connsiteY8" fmla="*/ 474812 h 609081"/>
                <a:gd name="connsiteX9" fmla="*/ 255169 w 678153"/>
                <a:gd name="connsiteY9" fmla="*/ 435244 h 609081"/>
                <a:gd name="connsiteX10" fmla="*/ 346 w 678153"/>
                <a:gd name="connsiteY10" fmla="*/ 435242 h 609081"/>
                <a:gd name="connsiteX11" fmla="*/ 344 w 678153"/>
                <a:gd name="connsiteY11" fmla="*/ 172664 h 609081"/>
                <a:gd name="connsiteX12" fmla="*/ 255170 w 678153"/>
                <a:gd name="connsiteY12" fmla="*/ 173835 h 609081"/>
                <a:gd name="connsiteX13" fmla="*/ 264454 w 678153"/>
                <a:gd name="connsiteY13" fmla="*/ 134269 h 609081"/>
                <a:gd name="connsiteX14" fmla="*/ 373631 w 678153"/>
                <a:gd name="connsiteY14" fmla="*/ 0 h 609081"/>
                <a:gd name="connsiteX0" fmla="*/ 373631 w 678151"/>
                <a:gd name="connsiteY0" fmla="*/ 0 h 609081"/>
                <a:gd name="connsiteX1" fmla="*/ 482807 w 678151"/>
                <a:gd name="connsiteY1" fmla="*/ 134269 h 609081"/>
                <a:gd name="connsiteX2" fmla="*/ 492092 w 678151"/>
                <a:gd name="connsiteY2" fmla="*/ 173835 h 609081"/>
                <a:gd name="connsiteX3" fmla="*/ 674403 w 678151"/>
                <a:gd name="connsiteY3" fmla="*/ 174182 h 609081"/>
                <a:gd name="connsiteX4" fmla="*/ 677993 w 678151"/>
                <a:gd name="connsiteY4" fmla="*/ 435589 h 609081"/>
                <a:gd name="connsiteX5" fmla="*/ 491694 w 678151"/>
                <a:gd name="connsiteY5" fmla="*/ 436942 h 609081"/>
                <a:gd name="connsiteX6" fmla="*/ 482807 w 678151"/>
                <a:gd name="connsiteY6" fmla="*/ 474812 h 609081"/>
                <a:gd name="connsiteX7" fmla="*/ 373631 w 678151"/>
                <a:gd name="connsiteY7" fmla="*/ 609081 h 609081"/>
                <a:gd name="connsiteX8" fmla="*/ 264454 w 678151"/>
                <a:gd name="connsiteY8" fmla="*/ 474812 h 609081"/>
                <a:gd name="connsiteX9" fmla="*/ 255169 w 678151"/>
                <a:gd name="connsiteY9" fmla="*/ 435244 h 609081"/>
                <a:gd name="connsiteX10" fmla="*/ 346 w 678151"/>
                <a:gd name="connsiteY10" fmla="*/ 435242 h 609081"/>
                <a:gd name="connsiteX11" fmla="*/ 344 w 678151"/>
                <a:gd name="connsiteY11" fmla="*/ 172664 h 609081"/>
                <a:gd name="connsiteX12" fmla="*/ 255170 w 678151"/>
                <a:gd name="connsiteY12" fmla="*/ 173835 h 609081"/>
                <a:gd name="connsiteX13" fmla="*/ 264454 w 678151"/>
                <a:gd name="connsiteY13" fmla="*/ 134269 h 609081"/>
                <a:gd name="connsiteX14" fmla="*/ 373631 w 678151"/>
                <a:gd name="connsiteY14" fmla="*/ 0 h 609081"/>
                <a:gd name="connsiteX0" fmla="*/ 373287 w 677809"/>
                <a:gd name="connsiteY0" fmla="*/ 0 h 609081"/>
                <a:gd name="connsiteX1" fmla="*/ 482463 w 677809"/>
                <a:gd name="connsiteY1" fmla="*/ 134269 h 609081"/>
                <a:gd name="connsiteX2" fmla="*/ 491748 w 677809"/>
                <a:gd name="connsiteY2" fmla="*/ 173835 h 609081"/>
                <a:gd name="connsiteX3" fmla="*/ 674059 w 677809"/>
                <a:gd name="connsiteY3" fmla="*/ 174182 h 609081"/>
                <a:gd name="connsiteX4" fmla="*/ 677649 w 677809"/>
                <a:gd name="connsiteY4" fmla="*/ 435589 h 609081"/>
                <a:gd name="connsiteX5" fmla="*/ 491350 w 677809"/>
                <a:gd name="connsiteY5" fmla="*/ 436942 h 609081"/>
                <a:gd name="connsiteX6" fmla="*/ 482463 w 677809"/>
                <a:gd name="connsiteY6" fmla="*/ 474812 h 609081"/>
                <a:gd name="connsiteX7" fmla="*/ 373287 w 677809"/>
                <a:gd name="connsiteY7" fmla="*/ 609081 h 609081"/>
                <a:gd name="connsiteX8" fmla="*/ 264110 w 677809"/>
                <a:gd name="connsiteY8" fmla="*/ 474812 h 609081"/>
                <a:gd name="connsiteX9" fmla="*/ 254825 w 677809"/>
                <a:gd name="connsiteY9" fmla="*/ 435244 h 609081"/>
                <a:gd name="connsiteX10" fmla="*/ 64640 w 677809"/>
                <a:gd name="connsiteY10" fmla="*/ 431730 h 609081"/>
                <a:gd name="connsiteX11" fmla="*/ 0 w 677809"/>
                <a:gd name="connsiteY11" fmla="*/ 172664 h 609081"/>
                <a:gd name="connsiteX12" fmla="*/ 254826 w 677809"/>
                <a:gd name="connsiteY12" fmla="*/ 173835 h 609081"/>
                <a:gd name="connsiteX13" fmla="*/ 264110 w 677809"/>
                <a:gd name="connsiteY13" fmla="*/ 134269 h 609081"/>
                <a:gd name="connsiteX14" fmla="*/ 373287 w 677809"/>
                <a:gd name="connsiteY14" fmla="*/ 0 h 609081"/>
                <a:gd name="connsiteX0" fmla="*/ 315831 w 620352"/>
                <a:gd name="connsiteY0" fmla="*/ 0 h 609081"/>
                <a:gd name="connsiteX1" fmla="*/ 425007 w 620352"/>
                <a:gd name="connsiteY1" fmla="*/ 134269 h 609081"/>
                <a:gd name="connsiteX2" fmla="*/ 434292 w 620352"/>
                <a:gd name="connsiteY2" fmla="*/ 173835 h 609081"/>
                <a:gd name="connsiteX3" fmla="*/ 616603 w 620352"/>
                <a:gd name="connsiteY3" fmla="*/ 174182 h 609081"/>
                <a:gd name="connsiteX4" fmla="*/ 620193 w 620352"/>
                <a:gd name="connsiteY4" fmla="*/ 435589 h 609081"/>
                <a:gd name="connsiteX5" fmla="*/ 433894 w 620352"/>
                <a:gd name="connsiteY5" fmla="*/ 436942 h 609081"/>
                <a:gd name="connsiteX6" fmla="*/ 425007 w 620352"/>
                <a:gd name="connsiteY6" fmla="*/ 474812 h 609081"/>
                <a:gd name="connsiteX7" fmla="*/ 315831 w 620352"/>
                <a:gd name="connsiteY7" fmla="*/ 609081 h 609081"/>
                <a:gd name="connsiteX8" fmla="*/ 206654 w 620352"/>
                <a:gd name="connsiteY8" fmla="*/ 474812 h 609081"/>
                <a:gd name="connsiteX9" fmla="*/ 197369 w 620352"/>
                <a:gd name="connsiteY9" fmla="*/ 435244 h 609081"/>
                <a:gd name="connsiteX10" fmla="*/ 7184 w 620352"/>
                <a:gd name="connsiteY10" fmla="*/ 431730 h 609081"/>
                <a:gd name="connsiteX11" fmla="*/ 0 w 620352"/>
                <a:gd name="connsiteY11" fmla="*/ 162124 h 609081"/>
                <a:gd name="connsiteX12" fmla="*/ 197370 w 620352"/>
                <a:gd name="connsiteY12" fmla="*/ 173835 h 609081"/>
                <a:gd name="connsiteX13" fmla="*/ 206654 w 620352"/>
                <a:gd name="connsiteY13" fmla="*/ 134269 h 609081"/>
                <a:gd name="connsiteX14" fmla="*/ 315831 w 620352"/>
                <a:gd name="connsiteY14" fmla="*/ 0 h 609081"/>
                <a:gd name="connsiteX0" fmla="*/ 315831 w 620352"/>
                <a:gd name="connsiteY0" fmla="*/ 0 h 609081"/>
                <a:gd name="connsiteX1" fmla="*/ 425007 w 620352"/>
                <a:gd name="connsiteY1" fmla="*/ 134269 h 609081"/>
                <a:gd name="connsiteX2" fmla="*/ 434292 w 620352"/>
                <a:gd name="connsiteY2" fmla="*/ 173835 h 609081"/>
                <a:gd name="connsiteX3" fmla="*/ 616603 w 620352"/>
                <a:gd name="connsiteY3" fmla="*/ 174182 h 609081"/>
                <a:gd name="connsiteX4" fmla="*/ 620193 w 620352"/>
                <a:gd name="connsiteY4" fmla="*/ 435589 h 609081"/>
                <a:gd name="connsiteX5" fmla="*/ 433894 w 620352"/>
                <a:gd name="connsiteY5" fmla="*/ 436942 h 609081"/>
                <a:gd name="connsiteX6" fmla="*/ 425007 w 620352"/>
                <a:gd name="connsiteY6" fmla="*/ 474812 h 609081"/>
                <a:gd name="connsiteX7" fmla="*/ 315831 w 620352"/>
                <a:gd name="connsiteY7" fmla="*/ 609081 h 609081"/>
                <a:gd name="connsiteX8" fmla="*/ 206654 w 620352"/>
                <a:gd name="connsiteY8" fmla="*/ 474812 h 609081"/>
                <a:gd name="connsiteX9" fmla="*/ 197369 w 620352"/>
                <a:gd name="connsiteY9" fmla="*/ 435244 h 609081"/>
                <a:gd name="connsiteX10" fmla="*/ 7184 w 620352"/>
                <a:gd name="connsiteY10" fmla="*/ 431730 h 609081"/>
                <a:gd name="connsiteX11" fmla="*/ 0 w 620352"/>
                <a:gd name="connsiteY11" fmla="*/ 179691 h 609081"/>
                <a:gd name="connsiteX12" fmla="*/ 197370 w 620352"/>
                <a:gd name="connsiteY12" fmla="*/ 173835 h 609081"/>
                <a:gd name="connsiteX13" fmla="*/ 206654 w 620352"/>
                <a:gd name="connsiteY13" fmla="*/ 134269 h 609081"/>
                <a:gd name="connsiteX14" fmla="*/ 315831 w 620352"/>
                <a:gd name="connsiteY14" fmla="*/ 0 h 609081"/>
                <a:gd name="connsiteX0" fmla="*/ 308994 w 613515"/>
                <a:gd name="connsiteY0" fmla="*/ 0 h 609081"/>
                <a:gd name="connsiteX1" fmla="*/ 418170 w 613515"/>
                <a:gd name="connsiteY1" fmla="*/ 134269 h 609081"/>
                <a:gd name="connsiteX2" fmla="*/ 427455 w 613515"/>
                <a:gd name="connsiteY2" fmla="*/ 173835 h 609081"/>
                <a:gd name="connsiteX3" fmla="*/ 609766 w 613515"/>
                <a:gd name="connsiteY3" fmla="*/ 174182 h 609081"/>
                <a:gd name="connsiteX4" fmla="*/ 613356 w 613515"/>
                <a:gd name="connsiteY4" fmla="*/ 435589 h 609081"/>
                <a:gd name="connsiteX5" fmla="*/ 427057 w 613515"/>
                <a:gd name="connsiteY5" fmla="*/ 436942 h 609081"/>
                <a:gd name="connsiteX6" fmla="*/ 418170 w 613515"/>
                <a:gd name="connsiteY6" fmla="*/ 474812 h 609081"/>
                <a:gd name="connsiteX7" fmla="*/ 308994 w 613515"/>
                <a:gd name="connsiteY7" fmla="*/ 609081 h 609081"/>
                <a:gd name="connsiteX8" fmla="*/ 199817 w 613515"/>
                <a:gd name="connsiteY8" fmla="*/ 474812 h 609081"/>
                <a:gd name="connsiteX9" fmla="*/ 190532 w 613515"/>
                <a:gd name="connsiteY9" fmla="*/ 435244 h 609081"/>
                <a:gd name="connsiteX10" fmla="*/ 347 w 613515"/>
                <a:gd name="connsiteY10" fmla="*/ 431730 h 609081"/>
                <a:gd name="connsiteX11" fmla="*/ 344 w 613515"/>
                <a:gd name="connsiteY11" fmla="*/ 172666 h 609081"/>
                <a:gd name="connsiteX12" fmla="*/ 190533 w 613515"/>
                <a:gd name="connsiteY12" fmla="*/ 173835 h 609081"/>
                <a:gd name="connsiteX13" fmla="*/ 199817 w 613515"/>
                <a:gd name="connsiteY13" fmla="*/ 134269 h 609081"/>
                <a:gd name="connsiteX14" fmla="*/ 308994 w 613515"/>
                <a:gd name="connsiteY14" fmla="*/ 0 h 609081"/>
                <a:gd name="connsiteX0" fmla="*/ 308650 w 613171"/>
                <a:gd name="connsiteY0" fmla="*/ 0 h 609081"/>
                <a:gd name="connsiteX1" fmla="*/ 417826 w 613171"/>
                <a:gd name="connsiteY1" fmla="*/ 134269 h 609081"/>
                <a:gd name="connsiteX2" fmla="*/ 427111 w 613171"/>
                <a:gd name="connsiteY2" fmla="*/ 173835 h 609081"/>
                <a:gd name="connsiteX3" fmla="*/ 609422 w 613171"/>
                <a:gd name="connsiteY3" fmla="*/ 174182 h 609081"/>
                <a:gd name="connsiteX4" fmla="*/ 613012 w 613171"/>
                <a:gd name="connsiteY4" fmla="*/ 435589 h 609081"/>
                <a:gd name="connsiteX5" fmla="*/ 426713 w 613171"/>
                <a:gd name="connsiteY5" fmla="*/ 436942 h 609081"/>
                <a:gd name="connsiteX6" fmla="*/ 417826 w 613171"/>
                <a:gd name="connsiteY6" fmla="*/ 474812 h 609081"/>
                <a:gd name="connsiteX7" fmla="*/ 308650 w 613171"/>
                <a:gd name="connsiteY7" fmla="*/ 609081 h 609081"/>
                <a:gd name="connsiteX8" fmla="*/ 199473 w 613171"/>
                <a:gd name="connsiteY8" fmla="*/ 474812 h 609081"/>
                <a:gd name="connsiteX9" fmla="*/ 190188 w 613171"/>
                <a:gd name="connsiteY9" fmla="*/ 435244 h 609081"/>
                <a:gd name="connsiteX10" fmla="*/ 7186 w 613171"/>
                <a:gd name="connsiteY10" fmla="*/ 431730 h 609081"/>
                <a:gd name="connsiteX11" fmla="*/ 0 w 613171"/>
                <a:gd name="connsiteY11" fmla="*/ 172666 h 609081"/>
                <a:gd name="connsiteX12" fmla="*/ 190189 w 613171"/>
                <a:gd name="connsiteY12" fmla="*/ 173835 h 609081"/>
                <a:gd name="connsiteX13" fmla="*/ 199473 w 613171"/>
                <a:gd name="connsiteY13" fmla="*/ 134269 h 609081"/>
                <a:gd name="connsiteX14" fmla="*/ 308650 w 613171"/>
                <a:gd name="connsiteY14" fmla="*/ 0 h 609081"/>
                <a:gd name="connsiteX0" fmla="*/ 308991 w 613512"/>
                <a:gd name="connsiteY0" fmla="*/ 0 h 609081"/>
                <a:gd name="connsiteX1" fmla="*/ 418167 w 613512"/>
                <a:gd name="connsiteY1" fmla="*/ 134269 h 609081"/>
                <a:gd name="connsiteX2" fmla="*/ 427452 w 613512"/>
                <a:gd name="connsiteY2" fmla="*/ 173835 h 609081"/>
                <a:gd name="connsiteX3" fmla="*/ 609763 w 613512"/>
                <a:gd name="connsiteY3" fmla="*/ 174182 h 609081"/>
                <a:gd name="connsiteX4" fmla="*/ 613353 w 613512"/>
                <a:gd name="connsiteY4" fmla="*/ 435589 h 609081"/>
                <a:gd name="connsiteX5" fmla="*/ 427054 w 613512"/>
                <a:gd name="connsiteY5" fmla="*/ 436942 h 609081"/>
                <a:gd name="connsiteX6" fmla="*/ 418167 w 613512"/>
                <a:gd name="connsiteY6" fmla="*/ 474812 h 609081"/>
                <a:gd name="connsiteX7" fmla="*/ 308991 w 613512"/>
                <a:gd name="connsiteY7" fmla="*/ 609081 h 609081"/>
                <a:gd name="connsiteX8" fmla="*/ 199814 w 613512"/>
                <a:gd name="connsiteY8" fmla="*/ 474812 h 609081"/>
                <a:gd name="connsiteX9" fmla="*/ 190529 w 613512"/>
                <a:gd name="connsiteY9" fmla="*/ 435244 h 609081"/>
                <a:gd name="connsiteX10" fmla="*/ 346 w 613512"/>
                <a:gd name="connsiteY10" fmla="*/ 431730 h 609081"/>
                <a:gd name="connsiteX11" fmla="*/ 341 w 613512"/>
                <a:gd name="connsiteY11" fmla="*/ 172666 h 609081"/>
                <a:gd name="connsiteX12" fmla="*/ 190530 w 613512"/>
                <a:gd name="connsiteY12" fmla="*/ 173835 h 609081"/>
                <a:gd name="connsiteX13" fmla="*/ 199814 w 613512"/>
                <a:gd name="connsiteY13" fmla="*/ 134269 h 609081"/>
                <a:gd name="connsiteX14" fmla="*/ 308991 w 613512"/>
                <a:gd name="connsiteY14" fmla="*/ 0 h 60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3512" h="609081">
                  <a:moveTo>
                    <a:pt x="308991" y="0"/>
                  </a:moveTo>
                  <a:cubicBezTo>
                    <a:pt x="354438" y="0"/>
                    <a:pt x="394506" y="53261"/>
                    <a:pt x="418167" y="134269"/>
                  </a:cubicBezTo>
                  <a:lnTo>
                    <a:pt x="427452" y="173835"/>
                  </a:lnTo>
                  <a:lnTo>
                    <a:pt x="609763" y="174182"/>
                  </a:lnTo>
                  <a:cubicBezTo>
                    <a:pt x="608566" y="262489"/>
                    <a:pt x="614550" y="347282"/>
                    <a:pt x="613353" y="435589"/>
                  </a:cubicBezTo>
                  <a:lnTo>
                    <a:pt x="427054" y="436942"/>
                  </a:lnTo>
                  <a:lnTo>
                    <a:pt x="418167" y="474812"/>
                  </a:lnTo>
                  <a:cubicBezTo>
                    <a:pt x="394506" y="555820"/>
                    <a:pt x="354438" y="609081"/>
                    <a:pt x="308991" y="609081"/>
                  </a:cubicBezTo>
                  <a:cubicBezTo>
                    <a:pt x="263544" y="609081"/>
                    <a:pt x="223475" y="555820"/>
                    <a:pt x="199814" y="474812"/>
                  </a:cubicBezTo>
                  <a:lnTo>
                    <a:pt x="190529" y="435244"/>
                  </a:lnTo>
                  <a:lnTo>
                    <a:pt x="346" y="431730"/>
                  </a:lnTo>
                  <a:cubicBezTo>
                    <a:pt x="-851" y="342252"/>
                    <a:pt x="1538" y="262144"/>
                    <a:pt x="341" y="172666"/>
                  </a:cubicBezTo>
                  <a:lnTo>
                    <a:pt x="190530" y="173835"/>
                  </a:lnTo>
                  <a:lnTo>
                    <a:pt x="199814" y="134269"/>
                  </a:lnTo>
                  <a:cubicBezTo>
                    <a:pt x="223475" y="53261"/>
                    <a:pt x="263544" y="0"/>
                    <a:pt x="308991"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grpSp>
          <p:nvGrpSpPr>
            <p:cNvPr id="362" name="Group 107"/>
            <p:cNvGrpSpPr/>
            <p:nvPr/>
          </p:nvGrpSpPr>
          <p:grpSpPr>
            <a:xfrm>
              <a:off x="1042451" y="4143113"/>
              <a:ext cx="95549" cy="199496"/>
              <a:chOff x="4667250" y="7250906"/>
              <a:chExt cx="505068" cy="835456"/>
            </a:xfrm>
          </p:grpSpPr>
          <p:sp>
            <p:nvSpPr>
              <p:cNvPr id="364" name="Rectangle 109"/>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65" name="Group 110"/>
              <p:cNvGrpSpPr/>
              <p:nvPr/>
            </p:nvGrpSpPr>
            <p:grpSpPr>
              <a:xfrm>
                <a:off x="4752828" y="7250906"/>
                <a:ext cx="319095" cy="77791"/>
                <a:chOff x="6881404" y="7406639"/>
                <a:chExt cx="602315" cy="130630"/>
              </a:xfrm>
            </p:grpSpPr>
            <p:cxnSp>
              <p:nvCxnSpPr>
                <p:cNvPr id="377" name="Straight Connector 122"/>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8" name="Straight Connector 123"/>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9" name="Straight Connector 124"/>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80" name="Straight Connector 125"/>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81" name="Straight Connector 126"/>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82" name="Straight Connector 127"/>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83" name="Straight Connector 128"/>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84" name="Straight Connector 129"/>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366" name="Group 111"/>
              <p:cNvGrpSpPr/>
              <p:nvPr/>
            </p:nvGrpSpPr>
            <p:grpSpPr>
              <a:xfrm>
                <a:off x="4767645" y="8008571"/>
                <a:ext cx="319095" cy="77791"/>
                <a:chOff x="6881404" y="7799545"/>
                <a:chExt cx="602315" cy="130630"/>
              </a:xfrm>
            </p:grpSpPr>
            <p:cxnSp>
              <p:nvCxnSpPr>
                <p:cNvPr id="369" name="Straight Connector 114"/>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0" name="Straight Connector 115"/>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1" name="Straight Connector 116"/>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2" name="Straight Connector 117"/>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3" name="Straight Connector 118"/>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4" name="Straight Connector 119"/>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5" name="Straight Connector 120"/>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6" name="Straight Connector 121"/>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367" name="Rectangle 112"/>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8" name="Rectangle 113"/>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525" name="Rectangle 97"/>
            <p:cNvSpPr/>
            <p:nvPr/>
          </p:nvSpPr>
          <p:spPr>
            <a:xfrm>
              <a:off x="1664033" y="4019175"/>
              <a:ext cx="361427" cy="462097"/>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526" name="Freeform 154"/>
            <p:cNvSpPr/>
            <p:nvPr/>
          </p:nvSpPr>
          <p:spPr>
            <a:xfrm>
              <a:off x="1642396" y="4040905"/>
              <a:ext cx="406831" cy="412829"/>
            </a:xfrm>
            <a:custGeom>
              <a:avLst/>
              <a:gdLst>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499213 w 1259386"/>
                <a:gd name="connsiteY5" fmla="*/ 1698 h 619968"/>
                <a:gd name="connsiteX6" fmla="*/ 608389 w 1259386"/>
                <a:gd name="connsiteY6" fmla="*/ 135967 h 619968"/>
                <a:gd name="connsiteX7" fmla="*/ 617674 w 1259386"/>
                <a:gd name="connsiteY7" fmla="*/ 175533 h 619968"/>
                <a:gd name="connsiteX8" fmla="*/ 643471 w 1259386"/>
                <a:gd name="connsiteY8" fmla="*/ 175533 h 619968"/>
                <a:gd name="connsiteX9" fmla="*/ 650997 w 1259386"/>
                <a:gd name="connsiteY9" fmla="*/ 143458 h 619968"/>
                <a:gd name="connsiteX10" fmla="*/ 760174 w 1259386"/>
                <a:gd name="connsiteY10" fmla="*/ 9189 h 619968"/>
                <a:gd name="connsiteX11" fmla="*/ 869350 w 1259386"/>
                <a:gd name="connsiteY11" fmla="*/ 143458 h 619968"/>
                <a:gd name="connsiteX12" fmla="*/ 878635 w 1259386"/>
                <a:gd name="connsiteY12" fmla="*/ 183024 h 619968"/>
                <a:gd name="connsiteX13" fmla="*/ 900905 w 1259386"/>
                <a:gd name="connsiteY13" fmla="*/ 183024 h 619968"/>
                <a:gd name="connsiteX14" fmla="*/ 909791 w 1259386"/>
                <a:gd name="connsiteY14" fmla="*/ 145156 h 619968"/>
                <a:gd name="connsiteX15" fmla="*/ 1018968 w 1259386"/>
                <a:gd name="connsiteY15" fmla="*/ 10887 h 619968"/>
                <a:gd name="connsiteX16" fmla="*/ 1128144 w 1259386"/>
                <a:gd name="connsiteY16" fmla="*/ 145156 h 619968"/>
                <a:gd name="connsiteX17" fmla="*/ 1137429 w 1259386"/>
                <a:gd name="connsiteY17" fmla="*/ 184722 h 619968"/>
                <a:gd name="connsiteX18" fmla="*/ 1259386 w 1259386"/>
                <a:gd name="connsiteY18" fmla="*/ 184722 h 619968"/>
                <a:gd name="connsiteX19" fmla="*/ 1259386 w 1259386"/>
                <a:gd name="connsiteY19" fmla="*/ 446131 h 619968"/>
                <a:gd name="connsiteX20" fmla="*/ 1137429 w 1259386"/>
                <a:gd name="connsiteY20" fmla="*/ 446131 h 619968"/>
                <a:gd name="connsiteX21" fmla="*/ 1128144 w 1259386"/>
                <a:gd name="connsiteY21" fmla="*/ 485699 h 619968"/>
                <a:gd name="connsiteX22" fmla="*/ 1018968 w 1259386"/>
                <a:gd name="connsiteY22" fmla="*/ 619968 h 619968"/>
                <a:gd name="connsiteX23" fmla="*/ 909791 w 1259386"/>
                <a:gd name="connsiteY23" fmla="*/ 485699 h 619968"/>
                <a:gd name="connsiteX24" fmla="*/ 900506 w 1259386"/>
                <a:gd name="connsiteY24" fmla="*/ 446131 h 619968"/>
                <a:gd name="connsiteX25" fmla="*/ 878237 w 1259386"/>
                <a:gd name="connsiteY25" fmla="*/ 446131 h 619968"/>
                <a:gd name="connsiteX26" fmla="*/ 869350 w 1259386"/>
                <a:gd name="connsiteY26" fmla="*/ 484001 h 619968"/>
                <a:gd name="connsiteX27" fmla="*/ 760174 w 1259386"/>
                <a:gd name="connsiteY27" fmla="*/ 618270 h 619968"/>
                <a:gd name="connsiteX28" fmla="*/ 650997 w 1259386"/>
                <a:gd name="connsiteY28" fmla="*/ 484001 h 619968"/>
                <a:gd name="connsiteX29" fmla="*/ 641712 w 1259386"/>
                <a:gd name="connsiteY29" fmla="*/ 444433 h 619968"/>
                <a:gd name="connsiteX30" fmla="*/ 615916 w 1259386"/>
                <a:gd name="connsiteY30" fmla="*/ 444433 h 619968"/>
                <a:gd name="connsiteX31" fmla="*/ 608389 w 1259386"/>
                <a:gd name="connsiteY31" fmla="*/ 476510 h 619968"/>
                <a:gd name="connsiteX32" fmla="*/ 499213 w 1259386"/>
                <a:gd name="connsiteY32" fmla="*/ 610779 h 619968"/>
                <a:gd name="connsiteX33" fmla="*/ 390036 w 1259386"/>
                <a:gd name="connsiteY33" fmla="*/ 476510 h 619968"/>
                <a:gd name="connsiteX34" fmla="*/ 380751 w 1259386"/>
                <a:gd name="connsiteY34" fmla="*/ 436942 h 619968"/>
                <a:gd name="connsiteX35" fmla="*/ 358482 w 1259386"/>
                <a:gd name="connsiteY35" fmla="*/ 436942 h 619968"/>
                <a:gd name="connsiteX36" fmla="*/ 349595 w 1259386"/>
                <a:gd name="connsiteY36" fmla="*/ 474812 h 619968"/>
                <a:gd name="connsiteX37" fmla="*/ 240419 w 1259386"/>
                <a:gd name="connsiteY37" fmla="*/ 609081 h 619968"/>
                <a:gd name="connsiteX38" fmla="*/ 131242 w 1259386"/>
                <a:gd name="connsiteY38" fmla="*/ 474812 h 619968"/>
                <a:gd name="connsiteX39" fmla="*/ 121957 w 1259386"/>
                <a:gd name="connsiteY39" fmla="*/ 435244 h 619968"/>
                <a:gd name="connsiteX40" fmla="*/ 0 w 1259386"/>
                <a:gd name="connsiteY40" fmla="*/ 435244 h 619968"/>
                <a:gd name="connsiteX41" fmla="*/ 0 w 1259386"/>
                <a:gd name="connsiteY41" fmla="*/ 173835 h 619968"/>
                <a:gd name="connsiteX42" fmla="*/ 121958 w 1259386"/>
                <a:gd name="connsiteY42" fmla="*/ 173835 h 619968"/>
                <a:gd name="connsiteX43" fmla="*/ 131242 w 1259386"/>
                <a:gd name="connsiteY43" fmla="*/ 134269 h 619968"/>
                <a:gd name="connsiteX44" fmla="*/ 240419 w 1259386"/>
                <a:gd name="connsiteY44"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08389 w 1259386"/>
                <a:gd name="connsiteY5" fmla="*/ 135967 h 619968"/>
                <a:gd name="connsiteX6" fmla="*/ 617674 w 1259386"/>
                <a:gd name="connsiteY6" fmla="*/ 175533 h 619968"/>
                <a:gd name="connsiteX7" fmla="*/ 643471 w 1259386"/>
                <a:gd name="connsiteY7" fmla="*/ 175533 h 619968"/>
                <a:gd name="connsiteX8" fmla="*/ 650997 w 1259386"/>
                <a:gd name="connsiteY8" fmla="*/ 143458 h 619968"/>
                <a:gd name="connsiteX9" fmla="*/ 760174 w 1259386"/>
                <a:gd name="connsiteY9" fmla="*/ 9189 h 619968"/>
                <a:gd name="connsiteX10" fmla="*/ 869350 w 1259386"/>
                <a:gd name="connsiteY10" fmla="*/ 143458 h 619968"/>
                <a:gd name="connsiteX11" fmla="*/ 878635 w 1259386"/>
                <a:gd name="connsiteY11" fmla="*/ 183024 h 619968"/>
                <a:gd name="connsiteX12" fmla="*/ 900905 w 1259386"/>
                <a:gd name="connsiteY12" fmla="*/ 183024 h 619968"/>
                <a:gd name="connsiteX13" fmla="*/ 909791 w 1259386"/>
                <a:gd name="connsiteY13" fmla="*/ 145156 h 619968"/>
                <a:gd name="connsiteX14" fmla="*/ 1018968 w 1259386"/>
                <a:gd name="connsiteY14" fmla="*/ 10887 h 619968"/>
                <a:gd name="connsiteX15" fmla="*/ 1128144 w 1259386"/>
                <a:gd name="connsiteY15" fmla="*/ 145156 h 619968"/>
                <a:gd name="connsiteX16" fmla="*/ 1137429 w 1259386"/>
                <a:gd name="connsiteY16" fmla="*/ 184722 h 619968"/>
                <a:gd name="connsiteX17" fmla="*/ 1259386 w 1259386"/>
                <a:gd name="connsiteY17" fmla="*/ 184722 h 619968"/>
                <a:gd name="connsiteX18" fmla="*/ 1259386 w 1259386"/>
                <a:gd name="connsiteY18" fmla="*/ 446131 h 619968"/>
                <a:gd name="connsiteX19" fmla="*/ 1137429 w 1259386"/>
                <a:gd name="connsiteY19" fmla="*/ 446131 h 619968"/>
                <a:gd name="connsiteX20" fmla="*/ 1128144 w 1259386"/>
                <a:gd name="connsiteY20" fmla="*/ 485699 h 619968"/>
                <a:gd name="connsiteX21" fmla="*/ 1018968 w 1259386"/>
                <a:gd name="connsiteY21" fmla="*/ 619968 h 619968"/>
                <a:gd name="connsiteX22" fmla="*/ 909791 w 1259386"/>
                <a:gd name="connsiteY22" fmla="*/ 485699 h 619968"/>
                <a:gd name="connsiteX23" fmla="*/ 900506 w 1259386"/>
                <a:gd name="connsiteY23" fmla="*/ 446131 h 619968"/>
                <a:gd name="connsiteX24" fmla="*/ 878237 w 1259386"/>
                <a:gd name="connsiteY24" fmla="*/ 446131 h 619968"/>
                <a:gd name="connsiteX25" fmla="*/ 869350 w 1259386"/>
                <a:gd name="connsiteY25" fmla="*/ 484001 h 619968"/>
                <a:gd name="connsiteX26" fmla="*/ 760174 w 1259386"/>
                <a:gd name="connsiteY26" fmla="*/ 618270 h 619968"/>
                <a:gd name="connsiteX27" fmla="*/ 650997 w 1259386"/>
                <a:gd name="connsiteY27" fmla="*/ 484001 h 619968"/>
                <a:gd name="connsiteX28" fmla="*/ 641712 w 1259386"/>
                <a:gd name="connsiteY28" fmla="*/ 444433 h 619968"/>
                <a:gd name="connsiteX29" fmla="*/ 615916 w 1259386"/>
                <a:gd name="connsiteY29" fmla="*/ 444433 h 619968"/>
                <a:gd name="connsiteX30" fmla="*/ 608389 w 1259386"/>
                <a:gd name="connsiteY30" fmla="*/ 476510 h 619968"/>
                <a:gd name="connsiteX31" fmla="*/ 499213 w 1259386"/>
                <a:gd name="connsiteY31" fmla="*/ 610779 h 619968"/>
                <a:gd name="connsiteX32" fmla="*/ 390036 w 1259386"/>
                <a:gd name="connsiteY32" fmla="*/ 476510 h 619968"/>
                <a:gd name="connsiteX33" fmla="*/ 380751 w 1259386"/>
                <a:gd name="connsiteY33" fmla="*/ 436942 h 619968"/>
                <a:gd name="connsiteX34" fmla="*/ 358482 w 1259386"/>
                <a:gd name="connsiteY34" fmla="*/ 436942 h 619968"/>
                <a:gd name="connsiteX35" fmla="*/ 349595 w 1259386"/>
                <a:gd name="connsiteY35" fmla="*/ 474812 h 619968"/>
                <a:gd name="connsiteX36" fmla="*/ 240419 w 1259386"/>
                <a:gd name="connsiteY36" fmla="*/ 609081 h 619968"/>
                <a:gd name="connsiteX37" fmla="*/ 131242 w 1259386"/>
                <a:gd name="connsiteY37" fmla="*/ 474812 h 619968"/>
                <a:gd name="connsiteX38" fmla="*/ 121957 w 1259386"/>
                <a:gd name="connsiteY38" fmla="*/ 435244 h 619968"/>
                <a:gd name="connsiteX39" fmla="*/ 0 w 1259386"/>
                <a:gd name="connsiteY39" fmla="*/ 435244 h 619968"/>
                <a:gd name="connsiteX40" fmla="*/ 0 w 1259386"/>
                <a:gd name="connsiteY40" fmla="*/ 173835 h 619968"/>
                <a:gd name="connsiteX41" fmla="*/ 121958 w 1259386"/>
                <a:gd name="connsiteY41" fmla="*/ 173835 h 619968"/>
                <a:gd name="connsiteX42" fmla="*/ 131242 w 1259386"/>
                <a:gd name="connsiteY42" fmla="*/ 134269 h 619968"/>
                <a:gd name="connsiteX43" fmla="*/ 240419 w 1259386"/>
                <a:gd name="connsiteY43"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17674 w 1259386"/>
                <a:gd name="connsiteY5" fmla="*/ 175533 h 619968"/>
                <a:gd name="connsiteX6" fmla="*/ 643471 w 1259386"/>
                <a:gd name="connsiteY6" fmla="*/ 175533 h 619968"/>
                <a:gd name="connsiteX7" fmla="*/ 650997 w 1259386"/>
                <a:gd name="connsiteY7" fmla="*/ 143458 h 619968"/>
                <a:gd name="connsiteX8" fmla="*/ 760174 w 1259386"/>
                <a:gd name="connsiteY8" fmla="*/ 9189 h 619968"/>
                <a:gd name="connsiteX9" fmla="*/ 869350 w 1259386"/>
                <a:gd name="connsiteY9" fmla="*/ 143458 h 619968"/>
                <a:gd name="connsiteX10" fmla="*/ 878635 w 1259386"/>
                <a:gd name="connsiteY10" fmla="*/ 183024 h 619968"/>
                <a:gd name="connsiteX11" fmla="*/ 900905 w 1259386"/>
                <a:gd name="connsiteY11" fmla="*/ 183024 h 619968"/>
                <a:gd name="connsiteX12" fmla="*/ 909791 w 1259386"/>
                <a:gd name="connsiteY12" fmla="*/ 145156 h 619968"/>
                <a:gd name="connsiteX13" fmla="*/ 1018968 w 1259386"/>
                <a:gd name="connsiteY13" fmla="*/ 10887 h 619968"/>
                <a:gd name="connsiteX14" fmla="*/ 1128144 w 1259386"/>
                <a:gd name="connsiteY14" fmla="*/ 145156 h 619968"/>
                <a:gd name="connsiteX15" fmla="*/ 1137429 w 1259386"/>
                <a:gd name="connsiteY15" fmla="*/ 184722 h 619968"/>
                <a:gd name="connsiteX16" fmla="*/ 1259386 w 1259386"/>
                <a:gd name="connsiteY16" fmla="*/ 184722 h 619968"/>
                <a:gd name="connsiteX17" fmla="*/ 1259386 w 1259386"/>
                <a:gd name="connsiteY17" fmla="*/ 446131 h 619968"/>
                <a:gd name="connsiteX18" fmla="*/ 1137429 w 1259386"/>
                <a:gd name="connsiteY18" fmla="*/ 446131 h 619968"/>
                <a:gd name="connsiteX19" fmla="*/ 1128144 w 1259386"/>
                <a:gd name="connsiteY19" fmla="*/ 485699 h 619968"/>
                <a:gd name="connsiteX20" fmla="*/ 1018968 w 1259386"/>
                <a:gd name="connsiteY20" fmla="*/ 619968 h 619968"/>
                <a:gd name="connsiteX21" fmla="*/ 909791 w 1259386"/>
                <a:gd name="connsiteY21" fmla="*/ 485699 h 619968"/>
                <a:gd name="connsiteX22" fmla="*/ 900506 w 1259386"/>
                <a:gd name="connsiteY22" fmla="*/ 446131 h 619968"/>
                <a:gd name="connsiteX23" fmla="*/ 878237 w 1259386"/>
                <a:gd name="connsiteY23" fmla="*/ 446131 h 619968"/>
                <a:gd name="connsiteX24" fmla="*/ 869350 w 1259386"/>
                <a:gd name="connsiteY24" fmla="*/ 484001 h 619968"/>
                <a:gd name="connsiteX25" fmla="*/ 760174 w 1259386"/>
                <a:gd name="connsiteY25" fmla="*/ 618270 h 619968"/>
                <a:gd name="connsiteX26" fmla="*/ 650997 w 1259386"/>
                <a:gd name="connsiteY26" fmla="*/ 484001 h 619968"/>
                <a:gd name="connsiteX27" fmla="*/ 641712 w 1259386"/>
                <a:gd name="connsiteY27" fmla="*/ 444433 h 619968"/>
                <a:gd name="connsiteX28" fmla="*/ 615916 w 1259386"/>
                <a:gd name="connsiteY28" fmla="*/ 444433 h 619968"/>
                <a:gd name="connsiteX29" fmla="*/ 608389 w 1259386"/>
                <a:gd name="connsiteY29" fmla="*/ 476510 h 619968"/>
                <a:gd name="connsiteX30" fmla="*/ 499213 w 1259386"/>
                <a:gd name="connsiteY30" fmla="*/ 610779 h 619968"/>
                <a:gd name="connsiteX31" fmla="*/ 390036 w 1259386"/>
                <a:gd name="connsiteY31" fmla="*/ 476510 h 619968"/>
                <a:gd name="connsiteX32" fmla="*/ 380751 w 1259386"/>
                <a:gd name="connsiteY32" fmla="*/ 436942 h 619968"/>
                <a:gd name="connsiteX33" fmla="*/ 358482 w 1259386"/>
                <a:gd name="connsiteY33" fmla="*/ 436942 h 619968"/>
                <a:gd name="connsiteX34" fmla="*/ 349595 w 1259386"/>
                <a:gd name="connsiteY34" fmla="*/ 474812 h 619968"/>
                <a:gd name="connsiteX35" fmla="*/ 240419 w 1259386"/>
                <a:gd name="connsiteY35" fmla="*/ 609081 h 619968"/>
                <a:gd name="connsiteX36" fmla="*/ 131242 w 1259386"/>
                <a:gd name="connsiteY36" fmla="*/ 474812 h 619968"/>
                <a:gd name="connsiteX37" fmla="*/ 121957 w 1259386"/>
                <a:gd name="connsiteY37" fmla="*/ 435244 h 619968"/>
                <a:gd name="connsiteX38" fmla="*/ 0 w 1259386"/>
                <a:gd name="connsiteY38" fmla="*/ 435244 h 619968"/>
                <a:gd name="connsiteX39" fmla="*/ 0 w 1259386"/>
                <a:gd name="connsiteY39" fmla="*/ 173835 h 619968"/>
                <a:gd name="connsiteX40" fmla="*/ 121958 w 1259386"/>
                <a:gd name="connsiteY40" fmla="*/ 173835 h 619968"/>
                <a:gd name="connsiteX41" fmla="*/ 131242 w 1259386"/>
                <a:gd name="connsiteY41" fmla="*/ 134269 h 619968"/>
                <a:gd name="connsiteX42" fmla="*/ 240419 w 1259386"/>
                <a:gd name="connsiteY42"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17674 w 1259386"/>
                <a:gd name="connsiteY5" fmla="*/ 175533 h 619968"/>
                <a:gd name="connsiteX6" fmla="*/ 650997 w 1259386"/>
                <a:gd name="connsiteY6" fmla="*/ 143458 h 619968"/>
                <a:gd name="connsiteX7" fmla="*/ 760174 w 1259386"/>
                <a:gd name="connsiteY7" fmla="*/ 9189 h 619968"/>
                <a:gd name="connsiteX8" fmla="*/ 869350 w 1259386"/>
                <a:gd name="connsiteY8" fmla="*/ 143458 h 619968"/>
                <a:gd name="connsiteX9" fmla="*/ 878635 w 1259386"/>
                <a:gd name="connsiteY9" fmla="*/ 183024 h 619968"/>
                <a:gd name="connsiteX10" fmla="*/ 900905 w 1259386"/>
                <a:gd name="connsiteY10" fmla="*/ 183024 h 619968"/>
                <a:gd name="connsiteX11" fmla="*/ 909791 w 1259386"/>
                <a:gd name="connsiteY11" fmla="*/ 145156 h 619968"/>
                <a:gd name="connsiteX12" fmla="*/ 1018968 w 1259386"/>
                <a:gd name="connsiteY12" fmla="*/ 10887 h 619968"/>
                <a:gd name="connsiteX13" fmla="*/ 1128144 w 1259386"/>
                <a:gd name="connsiteY13" fmla="*/ 145156 h 619968"/>
                <a:gd name="connsiteX14" fmla="*/ 1137429 w 1259386"/>
                <a:gd name="connsiteY14" fmla="*/ 184722 h 619968"/>
                <a:gd name="connsiteX15" fmla="*/ 1259386 w 1259386"/>
                <a:gd name="connsiteY15" fmla="*/ 184722 h 619968"/>
                <a:gd name="connsiteX16" fmla="*/ 1259386 w 1259386"/>
                <a:gd name="connsiteY16" fmla="*/ 446131 h 619968"/>
                <a:gd name="connsiteX17" fmla="*/ 1137429 w 1259386"/>
                <a:gd name="connsiteY17" fmla="*/ 446131 h 619968"/>
                <a:gd name="connsiteX18" fmla="*/ 1128144 w 1259386"/>
                <a:gd name="connsiteY18" fmla="*/ 485699 h 619968"/>
                <a:gd name="connsiteX19" fmla="*/ 1018968 w 1259386"/>
                <a:gd name="connsiteY19" fmla="*/ 619968 h 619968"/>
                <a:gd name="connsiteX20" fmla="*/ 909791 w 1259386"/>
                <a:gd name="connsiteY20" fmla="*/ 485699 h 619968"/>
                <a:gd name="connsiteX21" fmla="*/ 900506 w 1259386"/>
                <a:gd name="connsiteY21" fmla="*/ 446131 h 619968"/>
                <a:gd name="connsiteX22" fmla="*/ 878237 w 1259386"/>
                <a:gd name="connsiteY22" fmla="*/ 446131 h 619968"/>
                <a:gd name="connsiteX23" fmla="*/ 869350 w 1259386"/>
                <a:gd name="connsiteY23" fmla="*/ 484001 h 619968"/>
                <a:gd name="connsiteX24" fmla="*/ 760174 w 1259386"/>
                <a:gd name="connsiteY24" fmla="*/ 618270 h 619968"/>
                <a:gd name="connsiteX25" fmla="*/ 650997 w 1259386"/>
                <a:gd name="connsiteY25" fmla="*/ 484001 h 619968"/>
                <a:gd name="connsiteX26" fmla="*/ 641712 w 1259386"/>
                <a:gd name="connsiteY26" fmla="*/ 444433 h 619968"/>
                <a:gd name="connsiteX27" fmla="*/ 615916 w 1259386"/>
                <a:gd name="connsiteY27" fmla="*/ 444433 h 619968"/>
                <a:gd name="connsiteX28" fmla="*/ 608389 w 1259386"/>
                <a:gd name="connsiteY28" fmla="*/ 476510 h 619968"/>
                <a:gd name="connsiteX29" fmla="*/ 499213 w 1259386"/>
                <a:gd name="connsiteY29" fmla="*/ 610779 h 619968"/>
                <a:gd name="connsiteX30" fmla="*/ 390036 w 1259386"/>
                <a:gd name="connsiteY30" fmla="*/ 476510 h 619968"/>
                <a:gd name="connsiteX31" fmla="*/ 380751 w 1259386"/>
                <a:gd name="connsiteY31" fmla="*/ 436942 h 619968"/>
                <a:gd name="connsiteX32" fmla="*/ 358482 w 1259386"/>
                <a:gd name="connsiteY32" fmla="*/ 436942 h 619968"/>
                <a:gd name="connsiteX33" fmla="*/ 349595 w 1259386"/>
                <a:gd name="connsiteY33" fmla="*/ 474812 h 619968"/>
                <a:gd name="connsiteX34" fmla="*/ 240419 w 1259386"/>
                <a:gd name="connsiteY34" fmla="*/ 609081 h 619968"/>
                <a:gd name="connsiteX35" fmla="*/ 131242 w 1259386"/>
                <a:gd name="connsiteY35" fmla="*/ 474812 h 619968"/>
                <a:gd name="connsiteX36" fmla="*/ 121957 w 1259386"/>
                <a:gd name="connsiteY36" fmla="*/ 435244 h 619968"/>
                <a:gd name="connsiteX37" fmla="*/ 0 w 1259386"/>
                <a:gd name="connsiteY37" fmla="*/ 435244 h 619968"/>
                <a:gd name="connsiteX38" fmla="*/ 0 w 1259386"/>
                <a:gd name="connsiteY38" fmla="*/ 173835 h 619968"/>
                <a:gd name="connsiteX39" fmla="*/ 121958 w 1259386"/>
                <a:gd name="connsiteY39" fmla="*/ 173835 h 619968"/>
                <a:gd name="connsiteX40" fmla="*/ 131242 w 1259386"/>
                <a:gd name="connsiteY40" fmla="*/ 134269 h 619968"/>
                <a:gd name="connsiteX41" fmla="*/ 240419 w 1259386"/>
                <a:gd name="connsiteY41"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650997 w 1259386"/>
                <a:gd name="connsiteY5" fmla="*/ 143458 h 619968"/>
                <a:gd name="connsiteX6" fmla="*/ 760174 w 1259386"/>
                <a:gd name="connsiteY6" fmla="*/ 9189 h 619968"/>
                <a:gd name="connsiteX7" fmla="*/ 869350 w 1259386"/>
                <a:gd name="connsiteY7" fmla="*/ 143458 h 619968"/>
                <a:gd name="connsiteX8" fmla="*/ 878635 w 1259386"/>
                <a:gd name="connsiteY8" fmla="*/ 183024 h 619968"/>
                <a:gd name="connsiteX9" fmla="*/ 900905 w 1259386"/>
                <a:gd name="connsiteY9" fmla="*/ 183024 h 619968"/>
                <a:gd name="connsiteX10" fmla="*/ 909791 w 1259386"/>
                <a:gd name="connsiteY10" fmla="*/ 145156 h 619968"/>
                <a:gd name="connsiteX11" fmla="*/ 1018968 w 1259386"/>
                <a:gd name="connsiteY11" fmla="*/ 10887 h 619968"/>
                <a:gd name="connsiteX12" fmla="*/ 1128144 w 1259386"/>
                <a:gd name="connsiteY12" fmla="*/ 145156 h 619968"/>
                <a:gd name="connsiteX13" fmla="*/ 1137429 w 1259386"/>
                <a:gd name="connsiteY13" fmla="*/ 184722 h 619968"/>
                <a:gd name="connsiteX14" fmla="*/ 1259386 w 1259386"/>
                <a:gd name="connsiteY14" fmla="*/ 184722 h 619968"/>
                <a:gd name="connsiteX15" fmla="*/ 1259386 w 1259386"/>
                <a:gd name="connsiteY15" fmla="*/ 446131 h 619968"/>
                <a:gd name="connsiteX16" fmla="*/ 1137429 w 1259386"/>
                <a:gd name="connsiteY16" fmla="*/ 446131 h 619968"/>
                <a:gd name="connsiteX17" fmla="*/ 1128144 w 1259386"/>
                <a:gd name="connsiteY17" fmla="*/ 485699 h 619968"/>
                <a:gd name="connsiteX18" fmla="*/ 1018968 w 1259386"/>
                <a:gd name="connsiteY18" fmla="*/ 619968 h 619968"/>
                <a:gd name="connsiteX19" fmla="*/ 909791 w 1259386"/>
                <a:gd name="connsiteY19" fmla="*/ 485699 h 619968"/>
                <a:gd name="connsiteX20" fmla="*/ 900506 w 1259386"/>
                <a:gd name="connsiteY20" fmla="*/ 446131 h 619968"/>
                <a:gd name="connsiteX21" fmla="*/ 878237 w 1259386"/>
                <a:gd name="connsiteY21" fmla="*/ 446131 h 619968"/>
                <a:gd name="connsiteX22" fmla="*/ 869350 w 1259386"/>
                <a:gd name="connsiteY22" fmla="*/ 484001 h 619968"/>
                <a:gd name="connsiteX23" fmla="*/ 760174 w 1259386"/>
                <a:gd name="connsiteY23" fmla="*/ 618270 h 619968"/>
                <a:gd name="connsiteX24" fmla="*/ 650997 w 1259386"/>
                <a:gd name="connsiteY24" fmla="*/ 484001 h 619968"/>
                <a:gd name="connsiteX25" fmla="*/ 641712 w 1259386"/>
                <a:gd name="connsiteY25" fmla="*/ 444433 h 619968"/>
                <a:gd name="connsiteX26" fmla="*/ 615916 w 1259386"/>
                <a:gd name="connsiteY26" fmla="*/ 444433 h 619968"/>
                <a:gd name="connsiteX27" fmla="*/ 608389 w 1259386"/>
                <a:gd name="connsiteY27" fmla="*/ 476510 h 619968"/>
                <a:gd name="connsiteX28" fmla="*/ 499213 w 1259386"/>
                <a:gd name="connsiteY28" fmla="*/ 610779 h 619968"/>
                <a:gd name="connsiteX29" fmla="*/ 390036 w 1259386"/>
                <a:gd name="connsiteY29" fmla="*/ 476510 h 619968"/>
                <a:gd name="connsiteX30" fmla="*/ 380751 w 1259386"/>
                <a:gd name="connsiteY30" fmla="*/ 436942 h 619968"/>
                <a:gd name="connsiteX31" fmla="*/ 358482 w 1259386"/>
                <a:gd name="connsiteY31" fmla="*/ 436942 h 619968"/>
                <a:gd name="connsiteX32" fmla="*/ 349595 w 1259386"/>
                <a:gd name="connsiteY32" fmla="*/ 474812 h 619968"/>
                <a:gd name="connsiteX33" fmla="*/ 240419 w 1259386"/>
                <a:gd name="connsiteY33" fmla="*/ 609081 h 619968"/>
                <a:gd name="connsiteX34" fmla="*/ 131242 w 1259386"/>
                <a:gd name="connsiteY34" fmla="*/ 474812 h 619968"/>
                <a:gd name="connsiteX35" fmla="*/ 121957 w 1259386"/>
                <a:gd name="connsiteY35" fmla="*/ 435244 h 619968"/>
                <a:gd name="connsiteX36" fmla="*/ 0 w 1259386"/>
                <a:gd name="connsiteY36" fmla="*/ 435244 h 619968"/>
                <a:gd name="connsiteX37" fmla="*/ 0 w 1259386"/>
                <a:gd name="connsiteY37" fmla="*/ 173835 h 619968"/>
                <a:gd name="connsiteX38" fmla="*/ 121958 w 1259386"/>
                <a:gd name="connsiteY38" fmla="*/ 173835 h 619968"/>
                <a:gd name="connsiteX39" fmla="*/ 131242 w 1259386"/>
                <a:gd name="connsiteY39" fmla="*/ 134269 h 619968"/>
                <a:gd name="connsiteX40" fmla="*/ 240419 w 1259386"/>
                <a:gd name="connsiteY40"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760174 w 1259386"/>
                <a:gd name="connsiteY5" fmla="*/ 9189 h 619968"/>
                <a:gd name="connsiteX6" fmla="*/ 869350 w 1259386"/>
                <a:gd name="connsiteY6" fmla="*/ 143458 h 619968"/>
                <a:gd name="connsiteX7" fmla="*/ 878635 w 1259386"/>
                <a:gd name="connsiteY7" fmla="*/ 183024 h 619968"/>
                <a:gd name="connsiteX8" fmla="*/ 900905 w 1259386"/>
                <a:gd name="connsiteY8" fmla="*/ 183024 h 619968"/>
                <a:gd name="connsiteX9" fmla="*/ 909791 w 1259386"/>
                <a:gd name="connsiteY9" fmla="*/ 145156 h 619968"/>
                <a:gd name="connsiteX10" fmla="*/ 1018968 w 1259386"/>
                <a:gd name="connsiteY10" fmla="*/ 10887 h 619968"/>
                <a:gd name="connsiteX11" fmla="*/ 1128144 w 1259386"/>
                <a:gd name="connsiteY11" fmla="*/ 145156 h 619968"/>
                <a:gd name="connsiteX12" fmla="*/ 1137429 w 1259386"/>
                <a:gd name="connsiteY12" fmla="*/ 184722 h 619968"/>
                <a:gd name="connsiteX13" fmla="*/ 1259386 w 1259386"/>
                <a:gd name="connsiteY13" fmla="*/ 184722 h 619968"/>
                <a:gd name="connsiteX14" fmla="*/ 1259386 w 1259386"/>
                <a:gd name="connsiteY14" fmla="*/ 446131 h 619968"/>
                <a:gd name="connsiteX15" fmla="*/ 1137429 w 1259386"/>
                <a:gd name="connsiteY15" fmla="*/ 446131 h 619968"/>
                <a:gd name="connsiteX16" fmla="*/ 1128144 w 1259386"/>
                <a:gd name="connsiteY16" fmla="*/ 485699 h 619968"/>
                <a:gd name="connsiteX17" fmla="*/ 1018968 w 1259386"/>
                <a:gd name="connsiteY17" fmla="*/ 619968 h 619968"/>
                <a:gd name="connsiteX18" fmla="*/ 909791 w 1259386"/>
                <a:gd name="connsiteY18" fmla="*/ 485699 h 619968"/>
                <a:gd name="connsiteX19" fmla="*/ 900506 w 1259386"/>
                <a:gd name="connsiteY19" fmla="*/ 446131 h 619968"/>
                <a:gd name="connsiteX20" fmla="*/ 878237 w 1259386"/>
                <a:gd name="connsiteY20" fmla="*/ 446131 h 619968"/>
                <a:gd name="connsiteX21" fmla="*/ 869350 w 1259386"/>
                <a:gd name="connsiteY21" fmla="*/ 484001 h 619968"/>
                <a:gd name="connsiteX22" fmla="*/ 760174 w 1259386"/>
                <a:gd name="connsiteY22" fmla="*/ 618270 h 619968"/>
                <a:gd name="connsiteX23" fmla="*/ 650997 w 1259386"/>
                <a:gd name="connsiteY23" fmla="*/ 484001 h 619968"/>
                <a:gd name="connsiteX24" fmla="*/ 641712 w 1259386"/>
                <a:gd name="connsiteY24" fmla="*/ 444433 h 619968"/>
                <a:gd name="connsiteX25" fmla="*/ 615916 w 1259386"/>
                <a:gd name="connsiteY25" fmla="*/ 444433 h 619968"/>
                <a:gd name="connsiteX26" fmla="*/ 608389 w 1259386"/>
                <a:gd name="connsiteY26" fmla="*/ 476510 h 619968"/>
                <a:gd name="connsiteX27" fmla="*/ 499213 w 1259386"/>
                <a:gd name="connsiteY27" fmla="*/ 610779 h 619968"/>
                <a:gd name="connsiteX28" fmla="*/ 390036 w 1259386"/>
                <a:gd name="connsiteY28" fmla="*/ 476510 h 619968"/>
                <a:gd name="connsiteX29" fmla="*/ 380751 w 1259386"/>
                <a:gd name="connsiteY29" fmla="*/ 436942 h 619968"/>
                <a:gd name="connsiteX30" fmla="*/ 358482 w 1259386"/>
                <a:gd name="connsiteY30" fmla="*/ 436942 h 619968"/>
                <a:gd name="connsiteX31" fmla="*/ 349595 w 1259386"/>
                <a:gd name="connsiteY31" fmla="*/ 474812 h 619968"/>
                <a:gd name="connsiteX32" fmla="*/ 240419 w 1259386"/>
                <a:gd name="connsiteY32" fmla="*/ 609081 h 619968"/>
                <a:gd name="connsiteX33" fmla="*/ 131242 w 1259386"/>
                <a:gd name="connsiteY33" fmla="*/ 474812 h 619968"/>
                <a:gd name="connsiteX34" fmla="*/ 121957 w 1259386"/>
                <a:gd name="connsiteY34" fmla="*/ 435244 h 619968"/>
                <a:gd name="connsiteX35" fmla="*/ 0 w 1259386"/>
                <a:gd name="connsiteY35" fmla="*/ 435244 h 619968"/>
                <a:gd name="connsiteX36" fmla="*/ 0 w 1259386"/>
                <a:gd name="connsiteY36" fmla="*/ 173835 h 619968"/>
                <a:gd name="connsiteX37" fmla="*/ 121958 w 1259386"/>
                <a:gd name="connsiteY37" fmla="*/ 173835 h 619968"/>
                <a:gd name="connsiteX38" fmla="*/ 131242 w 1259386"/>
                <a:gd name="connsiteY38" fmla="*/ 134269 h 619968"/>
                <a:gd name="connsiteX39" fmla="*/ 240419 w 1259386"/>
                <a:gd name="connsiteY3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69350 w 1259386"/>
                <a:gd name="connsiteY5" fmla="*/ 143458 h 619968"/>
                <a:gd name="connsiteX6" fmla="*/ 878635 w 1259386"/>
                <a:gd name="connsiteY6" fmla="*/ 183024 h 619968"/>
                <a:gd name="connsiteX7" fmla="*/ 900905 w 1259386"/>
                <a:gd name="connsiteY7" fmla="*/ 183024 h 619968"/>
                <a:gd name="connsiteX8" fmla="*/ 909791 w 1259386"/>
                <a:gd name="connsiteY8" fmla="*/ 145156 h 619968"/>
                <a:gd name="connsiteX9" fmla="*/ 1018968 w 1259386"/>
                <a:gd name="connsiteY9" fmla="*/ 10887 h 619968"/>
                <a:gd name="connsiteX10" fmla="*/ 1128144 w 1259386"/>
                <a:gd name="connsiteY10" fmla="*/ 145156 h 619968"/>
                <a:gd name="connsiteX11" fmla="*/ 1137429 w 1259386"/>
                <a:gd name="connsiteY11" fmla="*/ 184722 h 619968"/>
                <a:gd name="connsiteX12" fmla="*/ 1259386 w 1259386"/>
                <a:gd name="connsiteY12" fmla="*/ 184722 h 619968"/>
                <a:gd name="connsiteX13" fmla="*/ 1259386 w 1259386"/>
                <a:gd name="connsiteY13" fmla="*/ 446131 h 619968"/>
                <a:gd name="connsiteX14" fmla="*/ 1137429 w 1259386"/>
                <a:gd name="connsiteY14" fmla="*/ 446131 h 619968"/>
                <a:gd name="connsiteX15" fmla="*/ 1128144 w 1259386"/>
                <a:gd name="connsiteY15" fmla="*/ 485699 h 619968"/>
                <a:gd name="connsiteX16" fmla="*/ 1018968 w 1259386"/>
                <a:gd name="connsiteY16" fmla="*/ 619968 h 619968"/>
                <a:gd name="connsiteX17" fmla="*/ 909791 w 1259386"/>
                <a:gd name="connsiteY17" fmla="*/ 485699 h 619968"/>
                <a:gd name="connsiteX18" fmla="*/ 900506 w 1259386"/>
                <a:gd name="connsiteY18" fmla="*/ 446131 h 619968"/>
                <a:gd name="connsiteX19" fmla="*/ 878237 w 1259386"/>
                <a:gd name="connsiteY19" fmla="*/ 446131 h 619968"/>
                <a:gd name="connsiteX20" fmla="*/ 869350 w 1259386"/>
                <a:gd name="connsiteY20" fmla="*/ 484001 h 619968"/>
                <a:gd name="connsiteX21" fmla="*/ 760174 w 1259386"/>
                <a:gd name="connsiteY21" fmla="*/ 618270 h 619968"/>
                <a:gd name="connsiteX22" fmla="*/ 650997 w 1259386"/>
                <a:gd name="connsiteY22" fmla="*/ 484001 h 619968"/>
                <a:gd name="connsiteX23" fmla="*/ 641712 w 1259386"/>
                <a:gd name="connsiteY23" fmla="*/ 444433 h 619968"/>
                <a:gd name="connsiteX24" fmla="*/ 615916 w 1259386"/>
                <a:gd name="connsiteY24" fmla="*/ 444433 h 619968"/>
                <a:gd name="connsiteX25" fmla="*/ 608389 w 1259386"/>
                <a:gd name="connsiteY25" fmla="*/ 476510 h 619968"/>
                <a:gd name="connsiteX26" fmla="*/ 499213 w 1259386"/>
                <a:gd name="connsiteY26" fmla="*/ 610779 h 619968"/>
                <a:gd name="connsiteX27" fmla="*/ 390036 w 1259386"/>
                <a:gd name="connsiteY27" fmla="*/ 476510 h 619968"/>
                <a:gd name="connsiteX28" fmla="*/ 380751 w 1259386"/>
                <a:gd name="connsiteY28" fmla="*/ 436942 h 619968"/>
                <a:gd name="connsiteX29" fmla="*/ 358482 w 1259386"/>
                <a:gd name="connsiteY29" fmla="*/ 436942 h 619968"/>
                <a:gd name="connsiteX30" fmla="*/ 349595 w 1259386"/>
                <a:gd name="connsiteY30" fmla="*/ 474812 h 619968"/>
                <a:gd name="connsiteX31" fmla="*/ 240419 w 1259386"/>
                <a:gd name="connsiteY31" fmla="*/ 609081 h 619968"/>
                <a:gd name="connsiteX32" fmla="*/ 131242 w 1259386"/>
                <a:gd name="connsiteY32" fmla="*/ 474812 h 619968"/>
                <a:gd name="connsiteX33" fmla="*/ 121957 w 1259386"/>
                <a:gd name="connsiteY33" fmla="*/ 435244 h 619968"/>
                <a:gd name="connsiteX34" fmla="*/ 0 w 1259386"/>
                <a:gd name="connsiteY34" fmla="*/ 435244 h 619968"/>
                <a:gd name="connsiteX35" fmla="*/ 0 w 1259386"/>
                <a:gd name="connsiteY35" fmla="*/ 173835 h 619968"/>
                <a:gd name="connsiteX36" fmla="*/ 121958 w 1259386"/>
                <a:gd name="connsiteY36" fmla="*/ 173835 h 619968"/>
                <a:gd name="connsiteX37" fmla="*/ 131242 w 1259386"/>
                <a:gd name="connsiteY37" fmla="*/ 134269 h 619968"/>
                <a:gd name="connsiteX38" fmla="*/ 240419 w 1259386"/>
                <a:gd name="connsiteY38"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900905 w 1259386"/>
                <a:gd name="connsiteY6" fmla="*/ 183024 h 619968"/>
                <a:gd name="connsiteX7" fmla="*/ 909791 w 1259386"/>
                <a:gd name="connsiteY7" fmla="*/ 145156 h 619968"/>
                <a:gd name="connsiteX8" fmla="*/ 1018968 w 1259386"/>
                <a:gd name="connsiteY8" fmla="*/ 10887 h 619968"/>
                <a:gd name="connsiteX9" fmla="*/ 1128144 w 1259386"/>
                <a:gd name="connsiteY9" fmla="*/ 145156 h 619968"/>
                <a:gd name="connsiteX10" fmla="*/ 1137429 w 1259386"/>
                <a:gd name="connsiteY10" fmla="*/ 184722 h 619968"/>
                <a:gd name="connsiteX11" fmla="*/ 1259386 w 1259386"/>
                <a:gd name="connsiteY11" fmla="*/ 184722 h 619968"/>
                <a:gd name="connsiteX12" fmla="*/ 1259386 w 1259386"/>
                <a:gd name="connsiteY12" fmla="*/ 446131 h 619968"/>
                <a:gd name="connsiteX13" fmla="*/ 1137429 w 1259386"/>
                <a:gd name="connsiteY13" fmla="*/ 446131 h 619968"/>
                <a:gd name="connsiteX14" fmla="*/ 1128144 w 1259386"/>
                <a:gd name="connsiteY14" fmla="*/ 485699 h 619968"/>
                <a:gd name="connsiteX15" fmla="*/ 1018968 w 1259386"/>
                <a:gd name="connsiteY15" fmla="*/ 619968 h 619968"/>
                <a:gd name="connsiteX16" fmla="*/ 909791 w 1259386"/>
                <a:gd name="connsiteY16" fmla="*/ 485699 h 619968"/>
                <a:gd name="connsiteX17" fmla="*/ 900506 w 1259386"/>
                <a:gd name="connsiteY17" fmla="*/ 446131 h 619968"/>
                <a:gd name="connsiteX18" fmla="*/ 878237 w 1259386"/>
                <a:gd name="connsiteY18" fmla="*/ 446131 h 619968"/>
                <a:gd name="connsiteX19" fmla="*/ 869350 w 1259386"/>
                <a:gd name="connsiteY19" fmla="*/ 484001 h 619968"/>
                <a:gd name="connsiteX20" fmla="*/ 760174 w 1259386"/>
                <a:gd name="connsiteY20" fmla="*/ 618270 h 619968"/>
                <a:gd name="connsiteX21" fmla="*/ 650997 w 1259386"/>
                <a:gd name="connsiteY21" fmla="*/ 484001 h 619968"/>
                <a:gd name="connsiteX22" fmla="*/ 641712 w 1259386"/>
                <a:gd name="connsiteY22" fmla="*/ 444433 h 619968"/>
                <a:gd name="connsiteX23" fmla="*/ 615916 w 1259386"/>
                <a:gd name="connsiteY23" fmla="*/ 444433 h 619968"/>
                <a:gd name="connsiteX24" fmla="*/ 608389 w 1259386"/>
                <a:gd name="connsiteY24" fmla="*/ 476510 h 619968"/>
                <a:gd name="connsiteX25" fmla="*/ 499213 w 1259386"/>
                <a:gd name="connsiteY25" fmla="*/ 610779 h 619968"/>
                <a:gd name="connsiteX26" fmla="*/ 390036 w 1259386"/>
                <a:gd name="connsiteY26" fmla="*/ 476510 h 619968"/>
                <a:gd name="connsiteX27" fmla="*/ 380751 w 1259386"/>
                <a:gd name="connsiteY27" fmla="*/ 436942 h 619968"/>
                <a:gd name="connsiteX28" fmla="*/ 358482 w 1259386"/>
                <a:gd name="connsiteY28" fmla="*/ 436942 h 619968"/>
                <a:gd name="connsiteX29" fmla="*/ 349595 w 1259386"/>
                <a:gd name="connsiteY29" fmla="*/ 474812 h 619968"/>
                <a:gd name="connsiteX30" fmla="*/ 240419 w 1259386"/>
                <a:gd name="connsiteY30" fmla="*/ 609081 h 619968"/>
                <a:gd name="connsiteX31" fmla="*/ 131242 w 1259386"/>
                <a:gd name="connsiteY31" fmla="*/ 474812 h 619968"/>
                <a:gd name="connsiteX32" fmla="*/ 121957 w 1259386"/>
                <a:gd name="connsiteY32" fmla="*/ 435244 h 619968"/>
                <a:gd name="connsiteX33" fmla="*/ 0 w 1259386"/>
                <a:gd name="connsiteY33" fmla="*/ 435244 h 619968"/>
                <a:gd name="connsiteX34" fmla="*/ 0 w 1259386"/>
                <a:gd name="connsiteY34" fmla="*/ 173835 h 619968"/>
                <a:gd name="connsiteX35" fmla="*/ 121958 w 1259386"/>
                <a:gd name="connsiteY35" fmla="*/ 173835 h 619968"/>
                <a:gd name="connsiteX36" fmla="*/ 131242 w 1259386"/>
                <a:gd name="connsiteY36" fmla="*/ 134269 h 619968"/>
                <a:gd name="connsiteX37" fmla="*/ 240419 w 1259386"/>
                <a:gd name="connsiteY37"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909791 w 1259386"/>
                <a:gd name="connsiteY6" fmla="*/ 145156 h 619968"/>
                <a:gd name="connsiteX7" fmla="*/ 1018968 w 1259386"/>
                <a:gd name="connsiteY7" fmla="*/ 10887 h 619968"/>
                <a:gd name="connsiteX8" fmla="*/ 1128144 w 1259386"/>
                <a:gd name="connsiteY8" fmla="*/ 145156 h 619968"/>
                <a:gd name="connsiteX9" fmla="*/ 1137429 w 1259386"/>
                <a:gd name="connsiteY9" fmla="*/ 184722 h 619968"/>
                <a:gd name="connsiteX10" fmla="*/ 1259386 w 1259386"/>
                <a:gd name="connsiteY10" fmla="*/ 184722 h 619968"/>
                <a:gd name="connsiteX11" fmla="*/ 1259386 w 1259386"/>
                <a:gd name="connsiteY11" fmla="*/ 446131 h 619968"/>
                <a:gd name="connsiteX12" fmla="*/ 1137429 w 1259386"/>
                <a:gd name="connsiteY12" fmla="*/ 446131 h 619968"/>
                <a:gd name="connsiteX13" fmla="*/ 1128144 w 1259386"/>
                <a:gd name="connsiteY13" fmla="*/ 485699 h 619968"/>
                <a:gd name="connsiteX14" fmla="*/ 1018968 w 1259386"/>
                <a:gd name="connsiteY14" fmla="*/ 619968 h 619968"/>
                <a:gd name="connsiteX15" fmla="*/ 909791 w 1259386"/>
                <a:gd name="connsiteY15" fmla="*/ 485699 h 619968"/>
                <a:gd name="connsiteX16" fmla="*/ 900506 w 1259386"/>
                <a:gd name="connsiteY16" fmla="*/ 446131 h 619968"/>
                <a:gd name="connsiteX17" fmla="*/ 878237 w 1259386"/>
                <a:gd name="connsiteY17" fmla="*/ 446131 h 619968"/>
                <a:gd name="connsiteX18" fmla="*/ 869350 w 1259386"/>
                <a:gd name="connsiteY18" fmla="*/ 484001 h 619968"/>
                <a:gd name="connsiteX19" fmla="*/ 760174 w 1259386"/>
                <a:gd name="connsiteY19" fmla="*/ 618270 h 619968"/>
                <a:gd name="connsiteX20" fmla="*/ 650997 w 1259386"/>
                <a:gd name="connsiteY20" fmla="*/ 484001 h 619968"/>
                <a:gd name="connsiteX21" fmla="*/ 641712 w 1259386"/>
                <a:gd name="connsiteY21" fmla="*/ 444433 h 619968"/>
                <a:gd name="connsiteX22" fmla="*/ 615916 w 1259386"/>
                <a:gd name="connsiteY22" fmla="*/ 444433 h 619968"/>
                <a:gd name="connsiteX23" fmla="*/ 608389 w 1259386"/>
                <a:gd name="connsiteY23" fmla="*/ 476510 h 619968"/>
                <a:gd name="connsiteX24" fmla="*/ 499213 w 1259386"/>
                <a:gd name="connsiteY24" fmla="*/ 610779 h 619968"/>
                <a:gd name="connsiteX25" fmla="*/ 390036 w 1259386"/>
                <a:gd name="connsiteY25" fmla="*/ 476510 h 619968"/>
                <a:gd name="connsiteX26" fmla="*/ 380751 w 1259386"/>
                <a:gd name="connsiteY26" fmla="*/ 436942 h 619968"/>
                <a:gd name="connsiteX27" fmla="*/ 358482 w 1259386"/>
                <a:gd name="connsiteY27" fmla="*/ 436942 h 619968"/>
                <a:gd name="connsiteX28" fmla="*/ 349595 w 1259386"/>
                <a:gd name="connsiteY28" fmla="*/ 474812 h 619968"/>
                <a:gd name="connsiteX29" fmla="*/ 240419 w 1259386"/>
                <a:gd name="connsiteY29" fmla="*/ 609081 h 619968"/>
                <a:gd name="connsiteX30" fmla="*/ 131242 w 1259386"/>
                <a:gd name="connsiteY30" fmla="*/ 474812 h 619968"/>
                <a:gd name="connsiteX31" fmla="*/ 121957 w 1259386"/>
                <a:gd name="connsiteY31" fmla="*/ 435244 h 619968"/>
                <a:gd name="connsiteX32" fmla="*/ 0 w 1259386"/>
                <a:gd name="connsiteY32" fmla="*/ 435244 h 619968"/>
                <a:gd name="connsiteX33" fmla="*/ 0 w 1259386"/>
                <a:gd name="connsiteY33" fmla="*/ 173835 h 619968"/>
                <a:gd name="connsiteX34" fmla="*/ 121958 w 1259386"/>
                <a:gd name="connsiteY34" fmla="*/ 173835 h 619968"/>
                <a:gd name="connsiteX35" fmla="*/ 131242 w 1259386"/>
                <a:gd name="connsiteY35" fmla="*/ 134269 h 619968"/>
                <a:gd name="connsiteX36" fmla="*/ 240419 w 1259386"/>
                <a:gd name="connsiteY36"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018968 w 1259386"/>
                <a:gd name="connsiteY6" fmla="*/ 10887 h 619968"/>
                <a:gd name="connsiteX7" fmla="*/ 1128144 w 1259386"/>
                <a:gd name="connsiteY7" fmla="*/ 145156 h 619968"/>
                <a:gd name="connsiteX8" fmla="*/ 1137429 w 1259386"/>
                <a:gd name="connsiteY8" fmla="*/ 184722 h 619968"/>
                <a:gd name="connsiteX9" fmla="*/ 1259386 w 1259386"/>
                <a:gd name="connsiteY9" fmla="*/ 184722 h 619968"/>
                <a:gd name="connsiteX10" fmla="*/ 1259386 w 1259386"/>
                <a:gd name="connsiteY10" fmla="*/ 446131 h 619968"/>
                <a:gd name="connsiteX11" fmla="*/ 1137429 w 1259386"/>
                <a:gd name="connsiteY11" fmla="*/ 446131 h 619968"/>
                <a:gd name="connsiteX12" fmla="*/ 1128144 w 1259386"/>
                <a:gd name="connsiteY12" fmla="*/ 485699 h 619968"/>
                <a:gd name="connsiteX13" fmla="*/ 1018968 w 1259386"/>
                <a:gd name="connsiteY13" fmla="*/ 619968 h 619968"/>
                <a:gd name="connsiteX14" fmla="*/ 909791 w 1259386"/>
                <a:gd name="connsiteY14" fmla="*/ 485699 h 619968"/>
                <a:gd name="connsiteX15" fmla="*/ 900506 w 1259386"/>
                <a:gd name="connsiteY15" fmla="*/ 446131 h 619968"/>
                <a:gd name="connsiteX16" fmla="*/ 878237 w 1259386"/>
                <a:gd name="connsiteY16" fmla="*/ 446131 h 619968"/>
                <a:gd name="connsiteX17" fmla="*/ 869350 w 1259386"/>
                <a:gd name="connsiteY17" fmla="*/ 484001 h 619968"/>
                <a:gd name="connsiteX18" fmla="*/ 760174 w 1259386"/>
                <a:gd name="connsiteY18" fmla="*/ 618270 h 619968"/>
                <a:gd name="connsiteX19" fmla="*/ 650997 w 1259386"/>
                <a:gd name="connsiteY19" fmla="*/ 484001 h 619968"/>
                <a:gd name="connsiteX20" fmla="*/ 641712 w 1259386"/>
                <a:gd name="connsiteY20" fmla="*/ 444433 h 619968"/>
                <a:gd name="connsiteX21" fmla="*/ 615916 w 1259386"/>
                <a:gd name="connsiteY21" fmla="*/ 444433 h 619968"/>
                <a:gd name="connsiteX22" fmla="*/ 608389 w 1259386"/>
                <a:gd name="connsiteY22" fmla="*/ 476510 h 619968"/>
                <a:gd name="connsiteX23" fmla="*/ 499213 w 1259386"/>
                <a:gd name="connsiteY23" fmla="*/ 610779 h 619968"/>
                <a:gd name="connsiteX24" fmla="*/ 390036 w 1259386"/>
                <a:gd name="connsiteY24" fmla="*/ 476510 h 619968"/>
                <a:gd name="connsiteX25" fmla="*/ 380751 w 1259386"/>
                <a:gd name="connsiteY25" fmla="*/ 436942 h 619968"/>
                <a:gd name="connsiteX26" fmla="*/ 358482 w 1259386"/>
                <a:gd name="connsiteY26" fmla="*/ 436942 h 619968"/>
                <a:gd name="connsiteX27" fmla="*/ 349595 w 1259386"/>
                <a:gd name="connsiteY27" fmla="*/ 474812 h 619968"/>
                <a:gd name="connsiteX28" fmla="*/ 240419 w 1259386"/>
                <a:gd name="connsiteY28" fmla="*/ 609081 h 619968"/>
                <a:gd name="connsiteX29" fmla="*/ 131242 w 1259386"/>
                <a:gd name="connsiteY29" fmla="*/ 474812 h 619968"/>
                <a:gd name="connsiteX30" fmla="*/ 121957 w 1259386"/>
                <a:gd name="connsiteY30" fmla="*/ 435244 h 619968"/>
                <a:gd name="connsiteX31" fmla="*/ 0 w 1259386"/>
                <a:gd name="connsiteY31" fmla="*/ 435244 h 619968"/>
                <a:gd name="connsiteX32" fmla="*/ 0 w 1259386"/>
                <a:gd name="connsiteY32" fmla="*/ 173835 h 619968"/>
                <a:gd name="connsiteX33" fmla="*/ 121958 w 1259386"/>
                <a:gd name="connsiteY33" fmla="*/ 173835 h 619968"/>
                <a:gd name="connsiteX34" fmla="*/ 131242 w 1259386"/>
                <a:gd name="connsiteY34" fmla="*/ 134269 h 619968"/>
                <a:gd name="connsiteX35" fmla="*/ 240419 w 1259386"/>
                <a:gd name="connsiteY35"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128144 w 1259386"/>
                <a:gd name="connsiteY6" fmla="*/ 145156 h 619968"/>
                <a:gd name="connsiteX7" fmla="*/ 1137429 w 1259386"/>
                <a:gd name="connsiteY7" fmla="*/ 184722 h 619968"/>
                <a:gd name="connsiteX8" fmla="*/ 1259386 w 1259386"/>
                <a:gd name="connsiteY8" fmla="*/ 184722 h 619968"/>
                <a:gd name="connsiteX9" fmla="*/ 1259386 w 1259386"/>
                <a:gd name="connsiteY9" fmla="*/ 446131 h 619968"/>
                <a:gd name="connsiteX10" fmla="*/ 1137429 w 1259386"/>
                <a:gd name="connsiteY10" fmla="*/ 446131 h 619968"/>
                <a:gd name="connsiteX11" fmla="*/ 1128144 w 1259386"/>
                <a:gd name="connsiteY11" fmla="*/ 485699 h 619968"/>
                <a:gd name="connsiteX12" fmla="*/ 1018968 w 1259386"/>
                <a:gd name="connsiteY12" fmla="*/ 619968 h 619968"/>
                <a:gd name="connsiteX13" fmla="*/ 909791 w 1259386"/>
                <a:gd name="connsiteY13" fmla="*/ 485699 h 619968"/>
                <a:gd name="connsiteX14" fmla="*/ 900506 w 1259386"/>
                <a:gd name="connsiteY14" fmla="*/ 446131 h 619968"/>
                <a:gd name="connsiteX15" fmla="*/ 878237 w 1259386"/>
                <a:gd name="connsiteY15" fmla="*/ 446131 h 619968"/>
                <a:gd name="connsiteX16" fmla="*/ 869350 w 1259386"/>
                <a:gd name="connsiteY16" fmla="*/ 484001 h 619968"/>
                <a:gd name="connsiteX17" fmla="*/ 760174 w 1259386"/>
                <a:gd name="connsiteY17" fmla="*/ 618270 h 619968"/>
                <a:gd name="connsiteX18" fmla="*/ 650997 w 1259386"/>
                <a:gd name="connsiteY18" fmla="*/ 484001 h 619968"/>
                <a:gd name="connsiteX19" fmla="*/ 641712 w 1259386"/>
                <a:gd name="connsiteY19" fmla="*/ 444433 h 619968"/>
                <a:gd name="connsiteX20" fmla="*/ 615916 w 1259386"/>
                <a:gd name="connsiteY20" fmla="*/ 444433 h 619968"/>
                <a:gd name="connsiteX21" fmla="*/ 608389 w 1259386"/>
                <a:gd name="connsiteY21" fmla="*/ 476510 h 619968"/>
                <a:gd name="connsiteX22" fmla="*/ 499213 w 1259386"/>
                <a:gd name="connsiteY22" fmla="*/ 610779 h 619968"/>
                <a:gd name="connsiteX23" fmla="*/ 390036 w 1259386"/>
                <a:gd name="connsiteY23" fmla="*/ 476510 h 619968"/>
                <a:gd name="connsiteX24" fmla="*/ 380751 w 1259386"/>
                <a:gd name="connsiteY24" fmla="*/ 436942 h 619968"/>
                <a:gd name="connsiteX25" fmla="*/ 358482 w 1259386"/>
                <a:gd name="connsiteY25" fmla="*/ 436942 h 619968"/>
                <a:gd name="connsiteX26" fmla="*/ 349595 w 1259386"/>
                <a:gd name="connsiteY26" fmla="*/ 474812 h 619968"/>
                <a:gd name="connsiteX27" fmla="*/ 240419 w 1259386"/>
                <a:gd name="connsiteY27" fmla="*/ 609081 h 619968"/>
                <a:gd name="connsiteX28" fmla="*/ 131242 w 1259386"/>
                <a:gd name="connsiteY28" fmla="*/ 474812 h 619968"/>
                <a:gd name="connsiteX29" fmla="*/ 121957 w 1259386"/>
                <a:gd name="connsiteY29" fmla="*/ 435244 h 619968"/>
                <a:gd name="connsiteX30" fmla="*/ 0 w 1259386"/>
                <a:gd name="connsiteY30" fmla="*/ 435244 h 619968"/>
                <a:gd name="connsiteX31" fmla="*/ 0 w 1259386"/>
                <a:gd name="connsiteY31" fmla="*/ 173835 h 619968"/>
                <a:gd name="connsiteX32" fmla="*/ 121958 w 1259386"/>
                <a:gd name="connsiteY32" fmla="*/ 173835 h 619968"/>
                <a:gd name="connsiteX33" fmla="*/ 131242 w 1259386"/>
                <a:gd name="connsiteY33" fmla="*/ 134269 h 619968"/>
                <a:gd name="connsiteX34" fmla="*/ 240419 w 1259386"/>
                <a:gd name="connsiteY34"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137429 w 1259386"/>
                <a:gd name="connsiteY6" fmla="*/ 184722 h 619968"/>
                <a:gd name="connsiteX7" fmla="*/ 1259386 w 1259386"/>
                <a:gd name="connsiteY7" fmla="*/ 184722 h 619968"/>
                <a:gd name="connsiteX8" fmla="*/ 1259386 w 1259386"/>
                <a:gd name="connsiteY8" fmla="*/ 446131 h 619968"/>
                <a:gd name="connsiteX9" fmla="*/ 1137429 w 1259386"/>
                <a:gd name="connsiteY9" fmla="*/ 446131 h 619968"/>
                <a:gd name="connsiteX10" fmla="*/ 1128144 w 1259386"/>
                <a:gd name="connsiteY10" fmla="*/ 485699 h 619968"/>
                <a:gd name="connsiteX11" fmla="*/ 1018968 w 1259386"/>
                <a:gd name="connsiteY11" fmla="*/ 619968 h 619968"/>
                <a:gd name="connsiteX12" fmla="*/ 909791 w 1259386"/>
                <a:gd name="connsiteY12" fmla="*/ 485699 h 619968"/>
                <a:gd name="connsiteX13" fmla="*/ 900506 w 1259386"/>
                <a:gd name="connsiteY13" fmla="*/ 446131 h 619968"/>
                <a:gd name="connsiteX14" fmla="*/ 878237 w 1259386"/>
                <a:gd name="connsiteY14" fmla="*/ 446131 h 619968"/>
                <a:gd name="connsiteX15" fmla="*/ 869350 w 1259386"/>
                <a:gd name="connsiteY15" fmla="*/ 484001 h 619968"/>
                <a:gd name="connsiteX16" fmla="*/ 760174 w 1259386"/>
                <a:gd name="connsiteY16" fmla="*/ 618270 h 619968"/>
                <a:gd name="connsiteX17" fmla="*/ 650997 w 1259386"/>
                <a:gd name="connsiteY17" fmla="*/ 484001 h 619968"/>
                <a:gd name="connsiteX18" fmla="*/ 641712 w 1259386"/>
                <a:gd name="connsiteY18" fmla="*/ 444433 h 619968"/>
                <a:gd name="connsiteX19" fmla="*/ 615916 w 1259386"/>
                <a:gd name="connsiteY19" fmla="*/ 444433 h 619968"/>
                <a:gd name="connsiteX20" fmla="*/ 608389 w 1259386"/>
                <a:gd name="connsiteY20" fmla="*/ 476510 h 619968"/>
                <a:gd name="connsiteX21" fmla="*/ 499213 w 1259386"/>
                <a:gd name="connsiteY21" fmla="*/ 610779 h 619968"/>
                <a:gd name="connsiteX22" fmla="*/ 390036 w 1259386"/>
                <a:gd name="connsiteY22" fmla="*/ 476510 h 619968"/>
                <a:gd name="connsiteX23" fmla="*/ 380751 w 1259386"/>
                <a:gd name="connsiteY23" fmla="*/ 436942 h 619968"/>
                <a:gd name="connsiteX24" fmla="*/ 358482 w 1259386"/>
                <a:gd name="connsiteY24" fmla="*/ 436942 h 619968"/>
                <a:gd name="connsiteX25" fmla="*/ 349595 w 1259386"/>
                <a:gd name="connsiteY25" fmla="*/ 474812 h 619968"/>
                <a:gd name="connsiteX26" fmla="*/ 240419 w 1259386"/>
                <a:gd name="connsiteY26" fmla="*/ 609081 h 619968"/>
                <a:gd name="connsiteX27" fmla="*/ 131242 w 1259386"/>
                <a:gd name="connsiteY27" fmla="*/ 474812 h 619968"/>
                <a:gd name="connsiteX28" fmla="*/ 121957 w 1259386"/>
                <a:gd name="connsiteY28" fmla="*/ 435244 h 619968"/>
                <a:gd name="connsiteX29" fmla="*/ 0 w 1259386"/>
                <a:gd name="connsiteY29" fmla="*/ 435244 h 619968"/>
                <a:gd name="connsiteX30" fmla="*/ 0 w 1259386"/>
                <a:gd name="connsiteY30" fmla="*/ 173835 h 619968"/>
                <a:gd name="connsiteX31" fmla="*/ 121958 w 1259386"/>
                <a:gd name="connsiteY31" fmla="*/ 173835 h 619968"/>
                <a:gd name="connsiteX32" fmla="*/ 131242 w 1259386"/>
                <a:gd name="connsiteY32" fmla="*/ 134269 h 619968"/>
                <a:gd name="connsiteX33" fmla="*/ 240419 w 1259386"/>
                <a:gd name="connsiteY33"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878635 w 1259386"/>
                <a:gd name="connsiteY4" fmla="*/ 183024 h 619968"/>
                <a:gd name="connsiteX5" fmla="*/ 1137429 w 1259386"/>
                <a:gd name="connsiteY5" fmla="*/ 184722 h 619968"/>
                <a:gd name="connsiteX6" fmla="*/ 1259386 w 1259386"/>
                <a:gd name="connsiteY6" fmla="*/ 184722 h 619968"/>
                <a:gd name="connsiteX7" fmla="*/ 1259386 w 1259386"/>
                <a:gd name="connsiteY7" fmla="*/ 446131 h 619968"/>
                <a:gd name="connsiteX8" fmla="*/ 1137429 w 1259386"/>
                <a:gd name="connsiteY8" fmla="*/ 446131 h 619968"/>
                <a:gd name="connsiteX9" fmla="*/ 1128144 w 1259386"/>
                <a:gd name="connsiteY9" fmla="*/ 485699 h 619968"/>
                <a:gd name="connsiteX10" fmla="*/ 1018968 w 1259386"/>
                <a:gd name="connsiteY10" fmla="*/ 619968 h 619968"/>
                <a:gd name="connsiteX11" fmla="*/ 909791 w 1259386"/>
                <a:gd name="connsiteY11" fmla="*/ 485699 h 619968"/>
                <a:gd name="connsiteX12" fmla="*/ 900506 w 1259386"/>
                <a:gd name="connsiteY12" fmla="*/ 446131 h 619968"/>
                <a:gd name="connsiteX13" fmla="*/ 878237 w 1259386"/>
                <a:gd name="connsiteY13" fmla="*/ 446131 h 619968"/>
                <a:gd name="connsiteX14" fmla="*/ 869350 w 1259386"/>
                <a:gd name="connsiteY14" fmla="*/ 484001 h 619968"/>
                <a:gd name="connsiteX15" fmla="*/ 760174 w 1259386"/>
                <a:gd name="connsiteY15" fmla="*/ 618270 h 619968"/>
                <a:gd name="connsiteX16" fmla="*/ 650997 w 1259386"/>
                <a:gd name="connsiteY16" fmla="*/ 484001 h 619968"/>
                <a:gd name="connsiteX17" fmla="*/ 641712 w 1259386"/>
                <a:gd name="connsiteY17" fmla="*/ 444433 h 619968"/>
                <a:gd name="connsiteX18" fmla="*/ 615916 w 1259386"/>
                <a:gd name="connsiteY18" fmla="*/ 444433 h 619968"/>
                <a:gd name="connsiteX19" fmla="*/ 608389 w 1259386"/>
                <a:gd name="connsiteY19" fmla="*/ 476510 h 619968"/>
                <a:gd name="connsiteX20" fmla="*/ 499213 w 1259386"/>
                <a:gd name="connsiteY20" fmla="*/ 610779 h 619968"/>
                <a:gd name="connsiteX21" fmla="*/ 390036 w 1259386"/>
                <a:gd name="connsiteY21" fmla="*/ 476510 h 619968"/>
                <a:gd name="connsiteX22" fmla="*/ 380751 w 1259386"/>
                <a:gd name="connsiteY22" fmla="*/ 436942 h 619968"/>
                <a:gd name="connsiteX23" fmla="*/ 358482 w 1259386"/>
                <a:gd name="connsiteY23" fmla="*/ 436942 h 619968"/>
                <a:gd name="connsiteX24" fmla="*/ 349595 w 1259386"/>
                <a:gd name="connsiteY24" fmla="*/ 474812 h 619968"/>
                <a:gd name="connsiteX25" fmla="*/ 240419 w 1259386"/>
                <a:gd name="connsiteY25" fmla="*/ 609081 h 619968"/>
                <a:gd name="connsiteX26" fmla="*/ 131242 w 1259386"/>
                <a:gd name="connsiteY26" fmla="*/ 474812 h 619968"/>
                <a:gd name="connsiteX27" fmla="*/ 121957 w 1259386"/>
                <a:gd name="connsiteY27" fmla="*/ 435244 h 619968"/>
                <a:gd name="connsiteX28" fmla="*/ 0 w 1259386"/>
                <a:gd name="connsiteY28" fmla="*/ 435244 h 619968"/>
                <a:gd name="connsiteX29" fmla="*/ 0 w 1259386"/>
                <a:gd name="connsiteY29" fmla="*/ 173835 h 619968"/>
                <a:gd name="connsiteX30" fmla="*/ 121958 w 1259386"/>
                <a:gd name="connsiteY30" fmla="*/ 173835 h 619968"/>
                <a:gd name="connsiteX31" fmla="*/ 131242 w 1259386"/>
                <a:gd name="connsiteY31" fmla="*/ 134269 h 619968"/>
                <a:gd name="connsiteX32" fmla="*/ 240419 w 1259386"/>
                <a:gd name="connsiteY32"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1137429 w 1259386"/>
                <a:gd name="connsiteY4" fmla="*/ 184722 h 619968"/>
                <a:gd name="connsiteX5" fmla="*/ 1259386 w 1259386"/>
                <a:gd name="connsiteY5" fmla="*/ 184722 h 619968"/>
                <a:gd name="connsiteX6" fmla="*/ 1259386 w 1259386"/>
                <a:gd name="connsiteY6" fmla="*/ 446131 h 619968"/>
                <a:gd name="connsiteX7" fmla="*/ 1137429 w 1259386"/>
                <a:gd name="connsiteY7" fmla="*/ 446131 h 619968"/>
                <a:gd name="connsiteX8" fmla="*/ 1128144 w 1259386"/>
                <a:gd name="connsiteY8" fmla="*/ 485699 h 619968"/>
                <a:gd name="connsiteX9" fmla="*/ 1018968 w 1259386"/>
                <a:gd name="connsiteY9" fmla="*/ 619968 h 619968"/>
                <a:gd name="connsiteX10" fmla="*/ 909791 w 1259386"/>
                <a:gd name="connsiteY10" fmla="*/ 485699 h 619968"/>
                <a:gd name="connsiteX11" fmla="*/ 900506 w 1259386"/>
                <a:gd name="connsiteY11" fmla="*/ 446131 h 619968"/>
                <a:gd name="connsiteX12" fmla="*/ 878237 w 1259386"/>
                <a:gd name="connsiteY12" fmla="*/ 446131 h 619968"/>
                <a:gd name="connsiteX13" fmla="*/ 869350 w 1259386"/>
                <a:gd name="connsiteY13" fmla="*/ 484001 h 619968"/>
                <a:gd name="connsiteX14" fmla="*/ 760174 w 1259386"/>
                <a:gd name="connsiteY14" fmla="*/ 618270 h 619968"/>
                <a:gd name="connsiteX15" fmla="*/ 650997 w 1259386"/>
                <a:gd name="connsiteY15" fmla="*/ 484001 h 619968"/>
                <a:gd name="connsiteX16" fmla="*/ 641712 w 1259386"/>
                <a:gd name="connsiteY16" fmla="*/ 444433 h 619968"/>
                <a:gd name="connsiteX17" fmla="*/ 615916 w 1259386"/>
                <a:gd name="connsiteY17" fmla="*/ 444433 h 619968"/>
                <a:gd name="connsiteX18" fmla="*/ 608389 w 1259386"/>
                <a:gd name="connsiteY18" fmla="*/ 476510 h 619968"/>
                <a:gd name="connsiteX19" fmla="*/ 499213 w 1259386"/>
                <a:gd name="connsiteY19" fmla="*/ 610779 h 619968"/>
                <a:gd name="connsiteX20" fmla="*/ 390036 w 1259386"/>
                <a:gd name="connsiteY20" fmla="*/ 476510 h 619968"/>
                <a:gd name="connsiteX21" fmla="*/ 380751 w 1259386"/>
                <a:gd name="connsiteY21" fmla="*/ 436942 h 619968"/>
                <a:gd name="connsiteX22" fmla="*/ 358482 w 1259386"/>
                <a:gd name="connsiteY22" fmla="*/ 436942 h 619968"/>
                <a:gd name="connsiteX23" fmla="*/ 349595 w 1259386"/>
                <a:gd name="connsiteY23" fmla="*/ 474812 h 619968"/>
                <a:gd name="connsiteX24" fmla="*/ 240419 w 1259386"/>
                <a:gd name="connsiteY24" fmla="*/ 609081 h 619968"/>
                <a:gd name="connsiteX25" fmla="*/ 131242 w 1259386"/>
                <a:gd name="connsiteY25" fmla="*/ 474812 h 619968"/>
                <a:gd name="connsiteX26" fmla="*/ 121957 w 1259386"/>
                <a:gd name="connsiteY26" fmla="*/ 435244 h 619968"/>
                <a:gd name="connsiteX27" fmla="*/ 0 w 1259386"/>
                <a:gd name="connsiteY27" fmla="*/ 435244 h 619968"/>
                <a:gd name="connsiteX28" fmla="*/ 0 w 1259386"/>
                <a:gd name="connsiteY28" fmla="*/ 173835 h 619968"/>
                <a:gd name="connsiteX29" fmla="*/ 121958 w 1259386"/>
                <a:gd name="connsiteY29" fmla="*/ 173835 h 619968"/>
                <a:gd name="connsiteX30" fmla="*/ 131242 w 1259386"/>
                <a:gd name="connsiteY30" fmla="*/ 134269 h 619968"/>
                <a:gd name="connsiteX31" fmla="*/ 240419 w 1259386"/>
                <a:gd name="connsiteY31"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1259386 w 1259386"/>
                <a:gd name="connsiteY4" fmla="*/ 184722 h 619968"/>
                <a:gd name="connsiteX5" fmla="*/ 1259386 w 1259386"/>
                <a:gd name="connsiteY5" fmla="*/ 446131 h 619968"/>
                <a:gd name="connsiteX6" fmla="*/ 1137429 w 1259386"/>
                <a:gd name="connsiteY6" fmla="*/ 446131 h 619968"/>
                <a:gd name="connsiteX7" fmla="*/ 1128144 w 1259386"/>
                <a:gd name="connsiteY7" fmla="*/ 485699 h 619968"/>
                <a:gd name="connsiteX8" fmla="*/ 1018968 w 1259386"/>
                <a:gd name="connsiteY8" fmla="*/ 619968 h 619968"/>
                <a:gd name="connsiteX9" fmla="*/ 909791 w 1259386"/>
                <a:gd name="connsiteY9" fmla="*/ 485699 h 619968"/>
                <a:gd name="connsiteX10" fmla="*/ 900506 w 1259386"/>
                <a:gd name="connsiteY10" fmla="*/ 446131 h 619968"/>
                <a:gd name="connsiteX11" fmla="*/ 878237 w 1259386"/>
                <a:gd name="connsiteY11" fmla="*/ 446131 h 619968"/>
                <a:gd name="connsiteX12" fmla="*/ 869350 w 1259386"/>
                <a:gd name="connsiteY12" fmla="*/ 484001 h 619968"/>
                <a:gd name="connsiteX13" fmla="*/ 760174 w 1259386"/>
                <a:gd name="connsiteY13" fmla="*/ 618270 h 619968"/>
                <a:gd name="connsiteX14" fmla="*/ 650997 w 1259386"/>
                <a:gd name="connsiteY14" fmla="*/ 484001 h 619968"/>
                <a:gd name="connsiteX15" fmla="*/ 641712 w 1259386"/>
                <a:gd name="connsiteY15" fmla="*/ 444433 h 619968"/>
                <a:gd name="connsiteX16" fmla="*/ 615916 w 1259386"/>
                <a:gd name="connsiteY16" fmla="*/ 444433 h 619968"/>
                <a:gd name="connsiteX17" fmla="*/ 608389 w 1259386"/>
                <a:gd name="connsiteY17" fmla="*/ 476510 h 619968"/>
                <a:gd name="connsiteX18" fmla="*/ 499213 w 1259386"/>
                <a:gd name="connsiteY18" fmla="*/ 610779 h 619968"/>
                <a:gd name="connsiteX19" fmla="*/ 390036 w 1259386"/>
                <a:gd name="connsiteY19" fmla="*/ 476510 h 619968"/>
                <a:gd name="connsiteX20" fmla="*/ 380751 w 1259386"/>
                <a:gd name="connsiteY20" fmla="*/ 436942 h 619968"/>
                <a:gd name="connsiteX21" fmla="*/ 358482 w 1259386"/>
                <a:gd name="connsiteY21" fmla="*/ 436942 h 619968"/>
                <a:gd name="connsiteX22" fmla="*/ 349595 w 1259386"/>
                <a:gd name="connsiteY22" fmla="*/ 474812 h 619968"/>
                <a:gd name="connsiteX23" fmla="*/ 240419 w 1259386"/>
                <a:gd name="connsiteY23" fmla="*/ 609081 h 619968"/>
                <a:gd name="connsiteX24" fmla="*/ 131242 w 1259386"/>
                <a:gd name="connsiteY24" fmla="*/ 474812 h 619968"/>
                <a:gd name="connsiteX25" fmla="*/ 121957 w 1259386"/>
                <a:gd name="connsiteY25" fmla="*/ 435244 h 619968"/>
                <a:gd name="connsiteX26" fmla="*/ 0 w 1259386"/>
                <a:gd name="connsiteY26" fmla="*/ 435244 h 619968"/>
                <a:gd name="connsiteX27" fmla="*/ 0 w 1259386"/>
                <a:gd name="connsiteY27" fmla="*/ 173835 h 619968"/>
                <a:gd name="connsiteX28" fmla="*/ 121958 w 1259386"/>
                <a:gd name="connsiteY28" fmla="*/ 173835 h 619968"/>
                <a:gd name="connsiteX29" fmla="*/ 131242 w 1259386"/>
                <a:gd name="connsiteY29" fmla="*/ 134269 h 619968"/>
                <a:gd name="connsiteX30" fmla="*/ 240419 w 1259386"/>
                <a:gd name="connsiteY30"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8472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41712 w 1259386"/>
                <a:gd name="connsiteY14" fmla="*/ 444433 h 619968"/>
                <a:gd name="connsiteX15" fmla="*/ 615916 w 1259386"/>
                <a:gd name="connsiteY15" fmla="*/ 444433 h 619968"/>
                <a:gd name="connsiteX16" fmla="*/ 608389 w 1259386"/>
                <a:gd name="connsiteY16" fmla="*/ 476510 h 619968"/>
                <a:gd name="connsiteX17" fmla="*/ 499213 w 1259386"/>
                <a:gd name="connsiteY17" fmla="*/ 610779 h 619968"/>
                <a:gd name="connsiteX18" fmla="*/ 390036 w 1259386"/>
                <a:gd name="connsiteY18" fmla="*/ 476510 h 619968"/>
                <a:gd name="connsiteX19" fmla="*/ 380751 w 1259386"/>
                <a:gd name="connsiteY19" fmla="*/ 436942 h 619968"/>
                <a:gd name="connsiteX20" fmla="*/ 358482 w 1259386"/>
                <a:gd name="connsiteY20" fmla="*/ 436942 h 619968"/>
                <a:gd name="connsiteX21" fmla="*/ 349595 w 1259386"/>
                <a:gd name="connsiteY21" fmla="*/ 474812 h 619968"/>
                <a:gd name="connsiteX22" fmla="*/ 240419 w 1259386"/>
                <a:gd name="connsiteY22" fmla="*/ 609081 h 619968"/>
                <a:gd name="connsiteX23" fmla="*/ 131242 w 1259386"/>
                <a:gd name="connsiteY23" fmla="*/ 474812 h 619968"/>
                <a:gd name="connsiteX24" fmla="*/ 121957 w 1259386"/>
                <a:gd name="connsiteY24" fmla="*/ 435244 h 619968"/>
                <a:gd name="connsiteX25" fmla="*/ 0 w 1259386"/>
                <a:gd name="connsiteY25" fmla="*/ 435244 h 619968"/>
                <a:gd name="connsiteX26" fmla="*/ 0 w 1259386"/>
                <a:gd name="connsiteY26" fmla="*/ 173835 h 619968"/>
                <a:gd name="connsiteX27" fmla="*/ 121958 w 1259386"/>
                <a:gd name="connsiteY27" fmla="*/ 173835 h 619968"/>
                <a:gd name="connsiteX28" fmla="*/ 131242 w 1259386"/>
                <a:gd name="connsiteY28" fmla="*/ 134269 h 619968"/>
                <a:gd name="connsiteX29" fmla="*/ 240419 w 1259386"/>
                <a:gd name="connsiteY2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41712 w 1259386"/>
                <a:gd name="connsiteY14" fmla="*/ 444433 h 619968"/>
                <a:gd name="connsiteX15" fmla="*/ 615916 w 1259386"/>
                <a:gd name="connsiteY15" fmla="*/ 444433 h 619968"/>
                <a:gd name="connsiteX16" fmla="*/ 608389 w 1259386"/>
                <a:gd name="connsiteY16" fmla="*/ 476510 h 619968"/>
                <a:gd name="connsiteX17" fmla="*/ 499213 w 1259386"/>
                <a:gd name="connsiteY17" fmla="*/ 610779 h 619968"/>
                <a:gd name="connsiteX18" fmla="*/ 390036 w 1259386"/>
                <a:gd name="connsiteY18" fmla="*/ 476510 h 619968"/>
                <a:gd name="connsiteX19" fmla="*/ 380751 w 1259386"/>
                <a:gd name="connsiteY19" fmla="*/ 436942 h 619968"/>
                <a:gd name="connsiteX20" fmla="*/ 358482 w 1259386"/>
                <a:gd name="connsiteY20" fmla="*/ 436942 h 619968"/>
                <a:gd name="connsiteX21" fmla="*/ 349595 w 1259386"/>
                <a:gd name="connsiteY21" fmla="*/ 474812 h 619968"/>
                <a:gd name="connsiteX22" fmla="*/ 240419 w 1259386"/>
                <a:gd name="connsiteY22" fmla="*/ 609081 h 619968"/>
                <a:gd name="connsiteX23" fmla="*/ 131242 w 1259386"/>
                <a:gd name="connsiteY23" fmla="*/ 474812 h 619968"/>
                <a:gd name="connsiteX24" fmla="*/ 121957 w 1259386"/>
                <a:gd name="connsiteY24" fmla="*/ 435244 h 619968"/>
                <a:gd name="connsiteX25" fmla="*/ 0 w 1259386"/>
                <a:gd name="connsiteY25" fmla="*/ 435244 h 619968"/>
                <a:gd name="connsiteX26" fmla="*/ 0 w 1259386"/>
                <a:gd name="connsiteY26" fmla="*/ 173835 h 619968"/>
                <a:gd name="connsiteX27" fmla="*/ 121958 w 1259386"/>
                <a:gd name="connsiteY27" fmla="*/ 173835 h 619968"/>
                <a:gd name="connsiteX28" fmla="*/ 131242 w 1259386"/>
                <a:gd name="connsiteY28" fmla="*/ 134269 h 619968"/>
                <a:gd name="connsiteX29" fmla="*/ 240419 w 1259386"/>
                <a:gd name="connsiteY2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15916 w 1259386"/>
                <a:gd name="connsiteY14" fmla="*/ 444433 h 619968"/>
                <a:gd name="connsiteX15" fmla="*/ 608389 w 1259386"/>
                <a:gd name="connsiteY15" fmla="*/ 476510 h 619968"/>
                <a:gd name="connsiteX16" fmla="*/ 499213 w 1259386"/>
                <a:gd name="connsiteY16" fmla="*/ 610779 h 619968"/>
                <a:gd name="connsiteX17" fmla="*/ 390036 w 1259386"/>
                <a:gd name="connsiteY17" fmla="*/ 476510 h 619968"/>
                <a:gd name="connsiteX18" fmla="*/ 380751 w 1259386"/>
                <a:gd name="connsiteY18" fmla="*/ 436942 h 619968"/>
                <a:gd name="connsiteX19" fmla="*/ 358482 w 1259386"/>
                <a:gd name="connsiteY19" fmla="*/ 436942 h 619968"/>
                <a:gd name="connsiteX20" fmla="*/ 349595 w 1259386"/>
                <a:gd name="connsiteY20" fmla="*/ 474812 h 619968"/>
                <a:gd name="connsiteX21" fmla="*/ 240419 w 1259386"/>
                <a:gd name="connsiteY21" fmla="*/ 609081 h 619968"/>
                <a:gd name="connsiteX22" fmla="*/ 131242 w 1259386"/>
                <a:gd name="connsiteY22" fmla="*/ 474812 h 619968"/>
                <a:gd name="connsiteX23" fmla="*/ 121957 w 1259386"/>
                <a:gd name="connsiteY23" fmla="*/ 435244 h 619968"/>
                <a:gd name="connsiteX24" fmla="*/ 0 w 1259386"/>
                <a:gd name="connsiteY24" fmla="*/ 435244 h 619968"/>
                <a:gd name="connsiteX25" fmla="*/ 0 w 1259386"/>
                <a:gd name="connsiteY25" fmla="*/ 173835 h 619968"/>
                <a:gd name="connsiteX26" fmla="*/ 121958 w 1259386"/>
                <a:gd name="connsiteY26" fmla="*/ 173835 h 619968"/>
                <a:gd name="connsiteX27" fmla="*/ 131242 w 1259386"/>
                <a:gd name="connsiteY27" fmla="*/ 134269 h 619968"/>
                <a:gd name="connsiteX28" fmla="*/ 240419 w 1259386"/>
                <a:gd name="connsiteY28"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08389 w 1259386"/>
                <a:gd name="connsiteY14" fmla="*/ 476510 h 619968"/>
                <a:gd name="connsiteX15" fmla="*/ 499213 w 1259386"/>
                <a:gd name="connsiteY15" fmla="*/ 610779 h 619968"/>
                <a:gd name="connsiteX16" fmla="*/ 390036 w 1259386"/>
                <a:gd name="connsiteY16" fmla="*/ 476510 h 619968"/>
                <a:gd name="connsiteX17" fmla="*/ 380751 w 1259386"/>
                <a:gd name="connsiteY17" fmla="*/ 436942 h 619968"/>
                <a:gd name="connsiteX18" fmla="*/ 358482 w 1259386"/>
                <a:gd name="connsiteY18" fmla="*/ 436942 h 619968"/>
                <a:gd name="connsiteX19" fmla="*/ 349595 w 1259386"/>
                <a:gd name="connsiteY19" fmla="*/ 474812 h 619968"/>
                <a:gd name="connsiteX20" fmla="*/ 240419 w 1259386"/>
                <a:gd name="connsiteY20" fmla="*/ 609081 h 619968"/>
                <a:gd name="connsiteX21" fmla="*/ 131242 w 1259386"/>
                <a:gd name="connsiteY21" fmla="*/ 474812 h 619968"/>
                <a:gd name="connsiteX22" fmla="*/ 121957 w 1259386"/>
                <a:gd name="connsiteY22" fmla="*/ 435244 h 619968"/>
                <a:gd name="connsiteX23" fmla="*/ 0 w 1259386"/>
                <a:gd name="connsiteY23" fmla="*/ 435244 h 619968"/>
                <a:gd name="connsiteX24" fmla="*/ 0 w 1259386"/>
                <a:gd name="connsiteY24" fmla="*/ 173835 h 619968"/>
                <a:gd name="connsiteX25" fmla="*/ 121958 w 1259386"/>
                <a:gd name="connsiteY25" fmla="*/ 173835 h 619968"/>
                <a:gd name="connsiteX26" fmla="*/ 131242 w 1259386"/>
                <a:gd name="connsiteY26" fmla="*/ 134269 h 619968"/>
                <a:gd name="connsiteX27" fmla="*/ 240419 w 1259386"/>
                <a:gd name="connsiteY27"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08389 w 1259386"/>
                <a:gd name="connsiteY13" fmla="*/ 476510 h 619968"/>
                <a:gd name="connsiteX14" fmla="*/ 499213 w 1259386"/>
                <a:gd name="connsiteY14" fmla="*/ 610779 h 619968"/>
                <a:gd name="connsiteX15" fmla="*/ 390036 w 1259386"/>
                <a:gd name="connsiteY15" fmla="*/ 476510 h 619968"/>
                <a:gd name="connsiteX16" fmla="*/ 380751 w 1259386"/>
                <a:gd name="connsiteY16" fmla="*/ 436942 h 619968"/>
                <a:gd name="connsiteX17" fmla="*/ 358482 w 1259386"/>
                <a:gd name="connsiteY17" fmla="*/ 436942 h 619968"/>
                <a:gd name="connsiteX18" fmla="*/ 349595 w 1259386"/>
                <a:gd name="connsiteY18" fmla="*/ 474812 h 619968"/>
                <a:gd name="connsiteX19" fmla="*/ 240419 w 1259386"/>
                <a:gd name="connsiteY19" fmla="*/ 609081 h 619968"/>
                <a:gd name="connsiteX20" fmla="*/ 131242 w 1259386"/>
                <a:gd name="connsiteY20" fmla="*/ 474812 h 619968"/>
                <a:gd name="connsiteX21" fmla="*/ 121957 w 1259386"/>
                <a:gd name="connsiteY21" fmla="*/ 435244 h 619968"/>
                <a:gd name="connsiteX22" fmla="*/ 0 w 1259386"/>
                <a:gd name="connsiteY22" fmla="*/ 435244 h 619968"/>
                <a:gd name="connsiteX23" fmla="*/ 0 w 1259386"/>
                <a:gd name="connsiteY23" fmla="*/ 173835 h 619968"/>
                <a:gd name="connsiteX24" fmla="*/ 121958 w 1259386"/>
                <a:gd name="connsiteY24" fmla="*/ 173835 h 619968"/>
                <a:gd name="connsiteX25" fmla="*/ 131242 w 1259386"/>
                <a:gd name="connsiteY25" fmla="*/ 134269 h 619968"/>
                <a:gd name="connsiteX26" fmla="*/ 240419 w 1259386"/>
                <a:gd name="connsiteY26" fmla="*/ 0 h 619968"/>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00506 w 1259386"/>
                <a:gd name="connsiteY9" fmla="*/ 446131 h 631632"/>
                <a:gd name="connsiteX10" fmla="*/ 878237 w 1259386"/>
                <a:gd name="connsiteY10" fmla="*/ 446131 h 631632"/>
                <a:gd name="connsiteX11" fmla="*/ 869350 w 1259386"/>
                <a:gd name="connsiteY11" fmla="*/ 484001 h 631632"/>
                <a:gd name="connsiteX12" fmla="*/ 760174 w 1259386"/>
                <a:gd name="connsiteY12" fmla="*/ 618270 h 631632"/>
                <a:gd name="connsiteX13" fmla="*/ 499213 w 1259386"/>
                <a:gd name="connsiteY13" fmla="*/ 610779 h 631632"/>
                <a:gd name="connsiteX14" fmla="*/ 390036 w 1259386"/>
                <a:gd name="connsiteY14" fmla="*/ 476510 h 631632"/>
                <a:gd name="connsiteX15" fmla="*/ 380751 w 1259386"/>
                <a:gd name="connsiteY15" fmla="*/ 436942 h 631632"/>
                <a:gd name="connsiteX16" fmla="*/ 358482 w 1259386"/>
                <a:gd name="connsiteY16" fmla="*/ 436942 h 631632"/>
                <a:gd name="connsiteX17" fmla="*/ 349595 w 1259386"/>
                <a:gd name="connsiteY17" fmla="*/ 474812 h 631632"/>
                <a:gd name="connsiteX18" fmla="*/ 240419 w 1259386"/>
                <a:gd name="connsiteY18" fmla="*/ 609081 h 631632"/>
                <a:gd name="connsiteX19" fmla="*/ 131242 w 1259386"/>
                <a:gd name="connsiteY19" fmla="*/ 474812 h 631632"/>
                <a:gd name="connsiteX20" fmla="*/ 121957 w 1259386"/>
                <a:gd name="connsiteY20" fmla="*/ 435244 h 631632"/>
                <a:gd name="connsiteX21" fmla="*/ 0 w 1259386"/>
                <a:gd name="connsiteY21" fmla="*/ 435244 h 631632"/>
                <a:gd name="connsiteX22" fmla="*/ 0 w 1259386"/>
                <a:gd name="connsiteY22" fmla="*/ 173835 h 631632"/>
                <a:gd name="connsiteX23" fmla="*/ 121958 w 1259386"/>
                <a:gd name="connsiteY23" fmla="*/ 173835 h 631632"/>
                <a:gd name="connsiteX24" fmla="*/ 131242 w 1259386"/>
                <a:gd name="connsiteY24" fmla="*/ 134269 h 631632"/>
                <a:gd name="connsiteX25" fmla="*/ 240419 w 1259386"/>
                <a:gd name="connsiteY25"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00506 w 1259386"/>
                <a:gd name="connsiteY9" fmla="*/ 446131 h 631632"/>
                <a:gd name="connsiteX10" fmla="*/ 869350 w 1259386"/>
                <a:gd name="connsiteY10" fmla="*/ 484001 h 631632"/>
                <a:gd name="connsiteX11" fmla="*/ 760174 w 1259386"/>
                <a:gd name="connsiteY11" fmla="*/ 618270 h 631632"/>
                <a:gd name="connsiteX12" fmla="*/ 499213 w 1259386"/>
                <a:gd name="connsiteY12" fmla="*/ 610779 h 631632"/>
                <a:gd name="connsiteX13" fmla="*/ 390036 w 1259386"/>
                <a:gd name="connsiteY13" fmla="*/ 476510 h 631632"/>
                <a:gd name="connsiteX14" fmla="*/ 380751 w 1259386"/>
                <a:gd name="connsiteY14" fmla="*/ 436942 h 631632"/>
                <a:gd name="connsiteX15" fmla="*/ 358482 w 1259386"/>
                <a:gd name="connsiteY15" fmla="*/ 436942 h 631632"/>
                <a:gd name="connsiteX16" fmla="*/ 349595 w 1259386"/>
                <a:gd name="connsiteY16" fmla="*/ 474812 h 631632"/>
                <a:gd name="connsiteX17" fmla="*/ 240419 w 1259386"/>
                <a:gd name="connsiteY17" fmla="*/ 609081 h 631632"/>
                <a:gd name="connsiteX18" fmla="*/ 131242 w 1259386"/>
                <a:gd name="connsiteY18" fmla="*/ 474812 h 631632"/>
                <a:gd name="connsiteX19" fmla="*/ 121957 w 1259386"/>
                <a:gd name="connsiteY19" fmla="*/ 435244 h 631632"/>
                <a:gd name="connsiteX20" fmla="*/ 0 w 1259386"/>
                <a:gd name="connsiteY20" fmla="*/ 435244 h 631632"/>
                <a:gd name="connsiteX21" fmla="*/ 0 w 1259386"/>
                <a:gd name="connsiteY21" fmla="*/ 173835 h 631632"/>
                <a:gd name="connsiteX22" fmla="*/ 121958 w 1259386"/>
                <a:gd name="connsiteY22" fmla="*/ 173835 h 631632"/>
                <a:gd name="connsiteX23" fmla="*/ 131242 w 1259386"/>
                <a:gd name="connsiteY23" fmla="*/ 134269 h 631632"/>
                <a:gd name="connsiteX24" fmla="*/ 240419 w 1259386"/>
                <a:gd name="connsiteY24"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869350 w 1259386"/>
                <a:gd name="connsiteY9" fmla="*/ 484001 h 631632"/>
                <a:gd name="connsiteX10" fmla="*/ 760174 w 1259386"/>
                <a:gd name="connsiteY10" fmla="*/ 618270 h 631632"/>
                <a:gd name="connsiteX11" fmla="*/ 499213 w 1259386"/>
                <a:gd name="connsiteY11" fmla="*/ 610779 h 631632"/>
                <a:gd name="connsiteX12" fmla="*/ 390036 w 1259386"/>
                <a:gd name="connsiteY12" fmla="*/ 476510 h 631632"/>
                <a:gd name="connsiteX13" fmla="*/ 380751 w 1259386"/>
                <a:gd name="connsiteY13" fmla="*/ 436942 h 631632"/>
                <a:gd name="connsiteX14" fmla="*/ 358482 w 1259386"/>
                <a:gd name="connsiteY14" fmla="*/ 436942 h 631632"/>
                <a:gd name="connsiteX15" fmla="*/ 349595 w 1259386"/>
                <a:gd name="connsiteY15" fmla="*/ 474812 h 631632"/>
                <a:gd name="connsiteX16" fmla="*/ 240419 w 1259386"/>
                <a:gd name="connsiteY16" fmla="*/ 609081 h 631632"/>
                <a:gd name="connsiteX17" fmla="*/ 131242 w 1259386"/>
                <a:gd name="connsiteY17" fmla="*/ 474812 h 631632"/>
                <a:gd name="connsiteX18" fmla="*/ 121957 w 1259386"/>
                <a:gd name="connsiteY18" fmla="*/ 435244 h 631632"/>
                <a:gd name="connsiteX19" fmla="*/ 0 w 1259386"/>
                <a:gd name="connsiteY19" fmla="*/ 435244 h 631632"/>
                <a:gd name="connsiteX20" fmla="*/ 0 w 1259386"/>
                <a:gd name="connsiteY20" fmla="*/ 173835 h 631632"/>
                <a:gd name="connsiteX21" fmla="*/ 121958 w 1259386"/>
                <a:gd name="connsiteY21" fmla="*/ 173835 h 631632"/>
                <a:gd name="connsiteX22" fmla="*/ 131242 w 1259386"/>
                <a:gd name="connsiteY22" fmla="*/ 134269 h 631632"/>
                <a:gd name="connsiteX23" fmla="*/ 240419 w 1259386"/>
                <a:gd name="connsiteY23"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18900 w 1259386"/>
                <a:gd name="connsiteY9" fmla="*/ 484930 h 631632"/>
                <a:gd name="connsiteX10" fmla="*/ 869350 w 1259386"/>
                <a:gd name="connsiteY10" fmla="*/ 484001 h 631632"/>
                <a:gd name="connsiteX11" fmla="*/ 760174 w 1259386"/>
                <a:gd name="connsiteY11" fmla="*/ 618270 h 631632"/>
                <a:gd name="connsiteX12" fmla="*/ 499213 w 1259386"/>
                <a:gd name="connsiteY12" fmla="*/ 610779 h 631632"/>
                <a:gd name="connsiteX13" fmla="*/ 390036 w 1259386"/>
                <a:gd name="connsiteY13" fmla="*/ 476510 h 631632"/>
                <a:gd name="connsiteX14" fmla="*/ 380751 w 1259386"/>
                <a:gd name="connsiteY14" fmla="*/ 436942 h 631632"/>
                <a:gd name="connsiteX15" fmla="*/ 358482 w 1259386"/>
                <a:gd name="connsiteY15" fmla="*/ 436942 h 631632"/>
                <a:gd name="connsiteX16" fmla="*/ 349595 w 1259386"/>
                <a:gd name="connsiteY16" fmla="*/ 474812 h 631632"/>
                <a:gd name="connsiteX17" fmla="*/ 240419 w 1259386"/>
                <a:gd name="connsiteY17" fmla="*/ 609081 h 631632"/>
                <a:gd name="connsiteX18" fmla="*/ 131242 w 1259386"/>
                <a:gd name="connsiteY18" fmla="*/ 474812 h 631632"/>
                <a:gd name="connsiteX19" fmla="*/ 121957 w 1259386"/>
                <a:gd name="connsiteY19" fmla="*/ 435244 h 631632"/>
                <a:gd name="connsiteX20" fmla="*/ 0 w 1259386"/>
                <a:gd name="connsiteY20" fmla="*/ 435244 h 631632"/>
                <a:gd name="connsiteX21" fmla="*/ 0 w 1259386"/>
                <a:gd name="connsiteY21" fmla="*/ 173835 h 631632"/>
                <a:gd name="connsiteX22" fmla="*/ 121958 w 1259386"/>
                <a:gd name="connsiteY22" fmla="*/ 173835 h 631632"/>
                <a:gd name="connsiteX23" fmla="*/ 131242 w 1259386"/>
                <a:gd name="connsiteY23" fmla="*/ 134269 h 631632"/>
                <a:gd name="connsiteX24" fmla="*/ 240419 w 1259386"/>
                <a:gd name="connsiteY24"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918900 w 1259386"/>
                <a:gd name="connsiteY8" fmla="*/ 484930 h 631632"/>
                <a:gd name="connsiteX9" fmla="*/ 869350 w 1259386"/>
                <a:gd name="connsiteY9" fmla="*/ 484001 h 631632"/>
                <a:gd name="connsiteX10" fmla="*/ 760174 w 1259386"/>
                <a:gd name="connsiteY10" fmla="*/ 618270 h 631632"/>
                <a:gd name="connsiteX11" fmla="*/ 499213 w 1259386"/>
                <a:gd name="connsiteY11" fmla="*/ 610779 h 631632"/>
                <a:gd name="connsiteX12" fmla="*/ 390036 w 1259386"/>
                <a:gd name="connsiteY12" fmla="*/ 476510 h 631632"/>
                <a:gd name="connsiteX13" fmla="*/ 380751 w 1259386"/>
                <a:gd name="connsiteY13" fmla="*/ 436942 h 631632"/>
                <a:gd name="connsiteX14" fmla="*/ 358482 w 1259386"/>
                <a:gd name="connsiteY14" fmla="*/ 436942 h 631632"/>
                <a:gd name="connsiteX15" fmla="*/ 349595 w 1259386"/>
                <a:gd name="connsiteY15" fmla="*/ 474812 h 631632"/>
                <a:gd name="connsiteX16" fmla="*/ 240419 w 1259386"/>
                <a:gd name="connsiteY16" fmla="*/ 609081 h 631632"/>
                <a:gd name="connsiteX17" fmla="*/ 131242 w 1259386"/>
                <a:gd name="connsiteY17" fmla="*/ 474812 h 631632"/>
                <a:gd name="connsiteX18" fmla="*/ 121957 w 1259386"/>
                <a:gd name="connsiteY18" fmla="*/ 435244 h 631632"/>
                <a:gd name="connsiteX19" fmla="*/ 0 w 1259386"/>
                <a:gd name="connsiteY19" fmla="*/ 435244 h 631632"/>
                <a:gd name="connsiteX20" fmla="*/ 0 w 1259386"/>
                <a:gd name="connsiteY20" fmla="*/ 173835 h 631632"/>
                <a:gd name="connsiteX21" fmla="*/ 121958 w 1259386"/>
                <a:gd name="connsiteY21" fmla="*/ 173835 h 631632"/>
                <a:gd name="connsiteX22" fmla="*/ 131242 w 1259386"/>
                <a:gd name="connsiteY22" fmla="*/ 134269 h 631632"/>
                <a:gd name="connsiteX23" fmla="*/ 240419 w 1259386"/>
                <a:gd name="connsiteY23"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918900 w 1259386"/>
                <a:gd name="connsiteY8" fmla="*/ 484930 h 631632"/>
                <a:gd name="connsiteX9" fmla="*/ 760174 w 1259386"/>
                <a:gd name="connsiteY9" fmla="*/ 618270 h 631632"/>
                <a:gd name="connsiteX10" fmla="*/ 499213 w 1259386"/>
                <a:gd name="connsiteY10" fmla="*/ 610779 h 631632"/>
                <a:gd name="connsiteX11" fmla="*/ 390036 w 1259386"/>
                <a:gd name="connsiteY11" fmla="*/ 476510 h 631632"/>
                <a:gd name="connsiteX12" fmla="*/ 380751 w 1259386"/>
                <a:gd name="connsiteY12" fmla="*/ 436942 h 631632"/>
                <a:gd name="connsiteX13" fmla="*/ 358482 w 1259386"/>
                <a:gd name="connsiteY13" fmla="*/ 436942 h 631632"/>
                <a:gd name="connsiteX14" fmla="*/ 349595 w 1259386"/>
                <a:gd name="connsiteY14" fmla="*/ 474812 h 631632"/>
                <a:gd name="connsiteX15" fmla="*/ 240419 w 1259386"/>
                <a:gd name="connsiteY15" fmla="*/ 609081 h 631632"/>
                <a:gd name="connsiteX16" fmla="*/ 131242 w 1259386"/>
                <a:gd name="connsiteY16" fmla="*/ 474812 h 631632"/>
                <a:gd name="connsiteX17" fmla="*/ 121957 w 1259386"/>
                <a:gd name="connsiteY17" fmla="*/ 435244 h 631632"/>
                <a:gd name="connsiteX18" fmla="*/ 0 w 1259386"/>
                <a:gd name="connsiteY18" fmla="*/ 435244 h 631632"/>
                <a:gd name="connsiteX19" fmla="*/ 0 w 1259386"/>
                <a:gd name="connsiteY19" fmla="*/ 173835 h 631632"/>
                <a:gd name="connsiteX20" fmla="*/ 121958 w 1259386"/>
                <a:gd name="connsiteY20" fmla="*/ 173835 h 631632"/>
                <a:gd name="connsiteX21" fmla="*/ 131242 w 1259386"/>
                <a:gd name="connsiteY21" fmla="*/ 134269 h 631632"/>
                <a:gd name="connsiteX22" fmla="*/ 240419 w 1259386"/>
                <a:gd name="connsiteY22"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760174 w 1259386"/>
                <a:gd name="connsiteY8" fmla="*/ 618270 h 631632"/>
                <a:gd name="connsiteX9" fmla="*/ 499213 w 1259386"/>
                <a:gd name="connsiteY9" fmla="*/ 610779 h 631632"/>
                <a:gd name="connsiteX10" fmla="*/ 390036 w 1259386"/>
                <a:gd name="connsiteY10" fmla="*/ 476510 h 631632"/>
                <a:gd name="connsiteX11" fmla="*/ 380751 w 1259386"/>
                <a:gd name="connsiteY11" fmla="*/ 436942 h 631632"/>
                <a:gd name="connsiteX12" fmla="*/ 358482 w 1259386"/>
                <a:gd name="connsiteY12" fmla="*/ 436942 h 631632"/>
                <a:gd name="connsiteX13" fmla="*/ 349595 w 1259386"/>
                <a:gd name="connsiteY13" fmla="*/ 474812 h 631632"/>
                <a:gd name="connsiteX14" fmla="*/ 240419 w 1259386"/>
                <a:gd name="connsiteY14" fmla="*/ 609081 h 631632"/>
                <a:gd name="connsiteX15" fmla="*/ 131242 w 1259386"/>
                <a:gd name="connsiteY15" fmla="*/ 474812 h 631632"/>
                <a:gd name="connsiteX16" fmla="*/ 121957 w 1259386"/>
                <a:gd name="connsiteY16" fmla="*/ 435244 h 631632"/>
                <a:gd name="connsiteX17" fmla="*/ 0 w 1259386"/>
                <a:gd name="connsiteY17" fmla="*/ 435244 h 631632"/>
                <a:gd name="connsiteX18" fmla="*/ 0 w 1259386"/>
                <a:gd name="connsiteY18" fmla="*/ 173835 h 631632"/>
                <a:gd name="connsiteX19" fmla="*/ 121958 w 1259386"/>
                <a:gd name="connsiteY19" fmla="*/ 173835 h 631632"/>
                <a:gd name="connsiteX20" fmla="*/ 131242 w 1259386"/>
                <a:gd name="connsiteY20" fmla="*/ 134269 h 631632"/>
                <a:gd name="connsiteX21" fmla="*/ 240419 w 1259386"/>
                <a:gd name="connsiteY21"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760174 w 1259386"/>
                <a:gd name="connsiteY7" fmla="*/ 618270 h 631632"/>
                <a:gd name="connsiteX8" fmla="*/ 499213 w 1259386"/>
                <a:gd name="connsiteY8" fmla="*/ 610779 h 631632"/>
                <a:gd name="connsiteX9" fmla="*/ 390036 w 1259386"/>
                <a:gd name="connsiteY9" fmla="*/ 476510 h 631632"/>
                <a:gd name="connsiteX10" fmla="*/ 380751 w 1259386"/>
                <a:gd name="connsiteY10" fmla="*/ 436942 h 631632"/>
                <a:gd name="connsiteX11" fmla="*/ 358482 w 1259386"/>
                <a:gd name="connsiteY11" fmla="*/ 436942 h 631632"/>
                <a:gd name="connsiteX12" fmla="*/ 349595 w 1259386"/>
                <a:gd name="connsiteY12" fmla="*/ 474812 h 631632"/>
                <a:gd name="connsiteX13" fmla="*/ 240419 w 1259386"/>
                <a:gd name="connsiteY13" fmla="*/ 609081 h 631632"/>
                <a:gd name="connsiteX14" fmla="*/ 131242 w 1259386"/>
                <a:gd name="connsiteY14" fmla="*/ 474812 h 631632"/>
                <a:gd name="connsiteX15" fmla="*/ 121957 w 1259386"/>
                <a:gd name="connsiteY15" fmla="*/ 435244 h 631632"/>
                <a:gd name="connsiteX16" fmla="*/ 0 w 1259386"/>
                <a:gd name="connsiteY16" fmla="*/ 435244 h 631632"/>
                <a:gd name="connsiteX17" fmla="*/ 0 w 1259386"/>
                <a:gd name="connsiteY17" fmla="*/ 173835 h 631632"/>
                <a:gd name="connsiteX18" fmla="*/ 121958 w 1259386"/>
                <a:gd name="connsiteY18" fmla="*/ 173835 h 631632"/>
                <a:gd name="connsiteX19" fmla="*/ 131242 w 1259386"/>
                <a:gd name="connsiteY19" fmla="*/ 134269 h 631632"/>
                <a:gd name="connsiteX20" fmla="*/ 240419 w 1259386"/>
                <a:gd name="connsiteY20" fmla="*/ 0 h 631632"/>
                <a:gd name="connsiteX0" fmla="*/ 240419 w 1259386"/>
                <a:gd name="connsiteY0" fmla="*/ 0 h 632643"/>
                <a:gd name="connsiteX1" fmla="*/ 349595 w 1259386"/>
                <a:gd name="connsiteY1" fmla="*/ 134269 h 632643"/>
                <a:gd name="connsiteX2" fmla="*/ 358880 w 1259386"/>
                <a:gd name="connsiteY2" fmla="*/ 173835 h 632643"/>
                <a:gd name="connsiteX3" fmla="*/ 1259386 w 1259386"/>
                <a:gd name="connsiteY3" fmla="*/ 174182 h 632643"/>
                <a:gd name="connsiteX4" fmla="*/ 1259386 w 1259386"/>
                <a:gd name="connsiteY4" fmla="*/ 446131 h 632643"/>
                <a:gd name="connsiteX5" fmla="*/ 1128144 w 1259386"/>
                <a:gd name="connsiteY5" fmla="*/ 485699 h 632643"/>
                <a:gd name="connsiteX6" fmla="*/ 1018968 w 1259386"/>
                <a:gd name="connsiteY6" fmla="*/ 619968 h 632643"/>
                <a:gd name="connsiteX7" fmla="*/ 499213 w 1259386"/>
                <a:gd name="connsiteY7" fmla="*/ 610779 h 632643"/>
                <a:gd name="connsiteX8" fmla="*/ 390036 w 1259386"/>
                <a:gd name="connsiteY8" fmla="*/ 476510 h 632643"/>
                <a:gd name="connsiteX9" fmla="*/ 380751 w 1259386"/>
                <a:gd name="connsiteY9" fmla="*/ 436942 h 632643"/>
                <a:gd name="connsiteX10" fmla="*/ 358482 w 1259386"/>
                <a:gd name="connsiteY10" fmla="*/ 436942 h 632643"/>
                <a:gd name="connsiteX11" fmla="*/ 349595 w 1259386"/>
                <a:gd name="connsiteY11" fmla="*/ 474812 h 632643"/>
                <a:gd name="connsiteX12" fmla="*/ 240419 w 1259386"/>
                <a:gd name="connsiteY12" fmla="*/ 609081 h 632643"/>
                <a:gd name="connsiteX13" fmla="*/ 131242 w 1259386"/>
                <a:gd name="connsiteY13" fmla="*/ 474812 h 632643"/>
                <a:gd name="connsiteX14" fmla="*/ 121957 w 1259386"/>
                <a:gd name="connsiteY14" fmla="*/ 435244 h 632643"/>
                <a:gd name="connsiteX15" fmla="*/ 0 w 1259386"/>
                <a:gd name="connsiteY15" fmla="*/ 435244 h 632643"/>
                <a:gd name="connsiteX16" fmla="*/ 0 w 1259386"/>
                <a:gd name="connsiteY16" fmla="*/ 173835 h 632643"/>
                <a:gd name="connsiteX17" fmla="*/ 121958 w 1259386"/>
                <a:gd name="connsiteY17" fmla="*/ 173835 h 632643"/>
                <a:gd name="connsiteX18" fmla="*/ 131242 w 1259386"/>
                <a:gd name="connsiteY18" fmla="*/ 134269 h 632643"/>
                <a:gd name="connsiteX19" fmla="*/ 240419 w 1259386"/>
                <a:gd name="connsiteY19" fmla="*/ 0 h 632643"/>
                <a:gd name="connsiteX0" fmla="*/ 240419 w 1259386"/>
                <a:gd name="connsiteY0" fmla="*/ 0 h 619999"/>
                <a:gd name="connsiteX1" fmla="*/ 349595 w 1259386"/>
                <a:gd name="connsiteY1" fmla="*/ 134269 h 619999"/>
                <a:gd name="connsiteX2" fmla="*/ 358880 w 1259386"/>
                <a:gd name="connsiteY2" fmla="*/ 173835 h 619999"/>
                <a:gd name="connsiteX3" fmla="*/ 1259386 w 1259386"/>
                <a:gd name="connsiteY3" fmla="*/ 174182 h 619999"/>
                <a:gd name="connsiteX4" fmla="*/ 1259386 w 1259386"/>
                <a:gd name="connsiteY4" fmla="*/ 446131 h 619999"/>
                <a:gd name="connsiteX5" fmla="*/ 1128144 w 1259386"/>
                <a:gd name="connsiteY5" fmla="*/ 485699 h 619999"/>
                <a:gd name="connsiteX6" fmla="*/ 1018968 w 1259386"/>
                <a:gd name="connsiteY6" fmla="*/ 619968 h 619999"/>
                <a:gd name="connsiteX7" fmla="*/ 390036 w 1259386"/>
                <a:gd name="connsiteY7" fmla="*/ 476510 h 619999"/>
                <a:gd name="connsiteX8" fmla="*/ 380751 w 1259386"/>
                <a:gd name="connsiteY8" fmla="*/ 436942 h 619999"/>
                <a:gd name="connsiteX9" fmla="*/ 358482 w 1259386"/>
                <a:gd name="connsiteY9" fmla="*/ 436942 h 619999"/>
                <a:gd name="connsiteX10" fmla="*/ 349595 w 1259386"/>
                <a:gd name="connsiteY10" fmla="*/ 474812 h 619999"/>
                <a:gd name="connsiteX11" fmla="*/ 240419 w 1259386"/>
                <a:gd name="connsiteY11" fmla="*/ 609081 h 619999"/>
                <a:gd name="connsiteX12" fmla="*/ 131242 w 1259386"/>
                <a:gd name="connsiteY12" fmla="*/ 474812 h 619999"/>
                <a:gd name="connsiteX13" fmla="*/ 121957 w 1259386"/>
                <a:gd name="connsiteY13" fmla="*/ 435244 h 619999"/>
                <a:gd name="connsiteX14" fmla="*/ 0 w 1259386"/>
                <a:gd name="connsiteY14" fmla="*/ 435244 h 619999"/>
                <a:gd name="connsiteX15" fmla="*/ 0 w 1259386"/>
                <a:gd name="connsiteY15" fmla="*/ 173835 h 619999"/>
                <a:gd name="connsiteX16" fmla="*/ 121958 w 1259386"/>
                <a:gd name="connsiteY16" fmla="*/ 173835 h 619999"/>
                <a:gd name="connsiteX17" fmla="*/ 131242 w 1259386"/>
                <a:gd name="connsiteY17" fmla="*/ 134269 h 619999"/>
                <a:gd name="connsiteX18" fmla="*/ 240419 w 1259386"/>
                <a:gd name="connsiteY18" fmla="*/ 0 h 619999"/>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90036 w 1259386"/>
                <a:gd name="connsiteY6" fmla="*/ 476510 h 609081"/>
                <a:gd name="connsiteX7" fmla="*/ 380751 w 1259386"/>
                <a:gd name="connsiteY7" fmla="*/ 436942 h 609081"/>
                <a:gd name="connsiteX8" fmla="*/ 358482 w 1259386"/>
                <a:gd name="connsiteY8" fmla="*/ 436942 h 609081"/>
                <a:gd name="connsiteX9" fmla="*/ 349595 w 1259386"/>
                <a:gd name="connsiteY9" fmla="*/ 474812 h 609081"/>
                <a:gd name="connsiteX10" fmla="*/ 240419 w 1259386"/>
                <a:gd name="connsiteY10" fmla="*/ 609081 h 609081"/>
                <a:gd name="connsiteX11" fmla="*/ 131242 w 1259386"/>
                <a:gd name="connsiteY11" fmla="*/ 474812 h 609081"/>
                <a:gd name="connsiteX12" fmla="*/ 121957 w 1259386"/>
                <a:gd name="connsiteY12" fmla="*/ 435244 h 609081"/>
                <a:gd name="connsiteX13" fmla="*/ 0 w 1259386"/>
                <a:gd name="connsiteY13" fmla="*/ 435244 h 609081"/>
                <a:gd name="connsiteX14" fmla="*/ 0 w 1259386"/>
                <a:gd name="connsiteY14" fmla="*/ 173835 h 609081"/>
                <a:gd name="connsiteX15" fmla="*/ 121958 w 1259386"/>
                <a:gd name="connsiteY15" fmla="*/ 173835 h 609081"/>
                <a:gd name="connsiteX16" fmla="*/ 131242 w 1259386"/>
                <a:gd name="connsiteY16" fmla="*/ 134269 h 609081"/>
                <a:gd name="connsiteX17" fmla="*/ 240419 w 1259386"/>
                <a:gd name="connsiteY17"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80751 w 1259386"/>
                <a:gd name="connsiteY6" fmla="*/ 436942 h 609081"/>
                <a:gd name="connsiteX7" fmla="*/ 358482 w 1259386"/>
                <a:gd name="connsiteY7" fmla="*/ 436942 h 609081"/>
                <a:gd name="connsiteX8" fmla="*/ 349595 w 1259386"/>
                <a:gd name="connsiteY8" fmla="*/ 474812 h 609081"/>
                <a:gd name="connsiteX9" fmla="*/ 240419 w 1259386"/>
                <a:gd name="connsiteY9" fmla="*/ 609081 h 609081"/>
                <a:gd name="connsiteX10" fmla="*/ 131242 w 1259386"/>
                <a:gd name="connsiteY10" fmla="*/ 474812 h 609081"/>
                <a:gd name="connsiteX11" fmla="*/ 121957 w 1259386"/>
                <a:gd name="connsiteY11" fmla="*/ 435244 h 609081"/>
                <a:gd name="connsiteX12" fmla="*/ 0 w 1259386"/>
                <a:gd name="connsiteY12" fmla="*/ 435244 h 609081"/>
                <a:gd name="connsiteX13" fmla="*/ 0 w 1259386"/>
                <a:gd name="connsiteY13" fmla="*/ 173835 h 609081"/>
                <a:gd name="connsiteX14" fmla="*/ 121958 w 1259386"/>
                <a:gd name="connsiteY14" fmla="*/ 173835 h 609081"/>
                <a:gd name="connsiteX15" fmla="*/ 131242 w 1259386"/>
                <a:gd name="connsiteY15" fmla="*/ 134269 h 609081"/>
                <a:gd name="connsiteX16" fmla="*/ 240419 w 1259386"/>
                <a:gd name="connsiteY16"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58482 w 1259386"/>
                <a:gd name="connsiteY6" fmla="*/ 436942 h 609081"/>
                <a:gd name="connsiteX7" fmla="*/ 349595 w 1259386"/>
                <a:gd name="connsiteY7" fmla="*/ 474812 h 609081"/>
                <a:gd name="connsiteX8" fmla="*/ 240419 w 1259386"/>
                <a:gd name="connsiteY8" fmla="*/ 609081 h 609081"/>
                <a:gd name="connsiteX9" fmla="*/ 131242 w 1259386"/>
                <a:gd name="connsiteY9" fmla="*/ 474812 h 609081"/>
                <a:gd name="connsiteX10" fmla="*/ 121957 w 1259386"/>
                <a:gd name="connsiteY10" fmla="*/ 435244 h 609081"/>
                <a:gd name="connsiteX11" fmla="*/ 0 w 1259386"/>
                <a:gd name="connsiteY11" fmla="*/ 435244 h 609081"/>
                <a:gd name="connsiteX12" fmla="*/ 0 w 1259386"/>
                <a:gd name="connsiteY12" fmla="*/ 173835 h 609081"/>
                <a:gd name="connsiteX13" fmla="*/ 121958 w 1259386"/>
                <a:gd name="connsiteY13" fmla="*/ 173835 h 609081"/>
                <a:gd name="connsiteX14" fmla="*/ 131242 w 1259386"/>
                <a:gd name="connsiteY14" fmla="*/ 134269 h 609081"/>
                <a:gd name="connsiteX15" fmla="*/ 240419 w 1259386"/>
                <a:gd name="connsiteY15"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2616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35591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104140 w 1363526"/>
                <a:gd name="connsiteY10" fmla="*/ 435244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42270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35242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727923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35242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735106"/>
                <a:gd name="connsiteY0" fmla="*/ 0 h 609081"/>
                <a:gd name="connsiteX1" fmla="*/ 453735 w 735106"/>
                <a:gd name="connsiteY1" fmla="*/ 134269 h 609081"/>
                <a:gd name="connsiteX2" fmla="*/ 463020 w 735106"/>
                <a:gd name="connsiteY2" fmla="*/ 173835 h 609081"/>
                <a:gd name="connsiteX3" fmla="*/ 735106 w 735106"/>
                <a:gd name="connsiteY3" fmla="*/ 174182 h 609081"/>
                <a:gd name="connsiteX4" fmla="*/ 727923 w 735106"/>
                <a:gd name="connsiteY4" fmla="*/ 435591 h 609081"/>
                <a:gd name="connsiteX5" fmla="*/ 462622 w 735106"/>
                <a:gd name="connsiteY5" fmla="*/ 436942 h 609081"/>
                <a:gd name="connsiteX6" fmla="*/ 453735 w 735106"/>
                <a:gd name="connsiteY6" fmla="*/ 474812 h 609081"/>
                <a:gd name="connsiteX7" fmla="*/ 344559 w 735106"/>
                <a:gd name="connsiteY7" fmla="*/ 609081 h 609081"/>
                <a:gd name="connsiteX8" fmla="*/ 235382 w 735106"/>
                <a:gd name="connsiteY8" fmla="*/ 474812 h 609081"/>
                <a:gd name="connsiteX9" fmla="*/ 226097 w 735106"/>
                <a:gd name="connsiteY9" fmla="*/ 435244 h 609081"/>
                <a:gd name="connsiteX10" fmla="*/ 3592 w 735106"/>
                <a:gd name="connsiteY10" fmla="*/ 435242 h 609081"/>
                <a:gd name="connsiteX11" fmla="*/ 0 w 735106"/>
                <a:gd name="connsiteY11" fmla="*/ 173836 h 609081"/>
                <a:gd name="connsiteX12" fmla="*/ 226098 w 735106"/>
                <a:gd name="connsiteY12" fmla="*/ 173835 h 609081"/>
                <a:gd name="connsiteX13" fmla="*/ 235382 w 735106"/>
                <a:gd name="connsiteY13" fmla="*/ 134269 h 609081"/>
                <a:gd name="connsiteX14" fmla="*/ 344559 w 735106"/>
                <a:gd name="connsiteY14" fmla="*/ 0 h 609081"/>
                <a:gd name="connsiteX0" fmla="*/ 344559 w 727923"/>
                <a:gd name="connsiteY0" fmla="*/ 0 h 609081"/>
                <a:gd name="connsiteX1" fmla="*/ 453735 w 727923"/>
                <a:gd name="connsiteY1" fmla="*/ 134269 h 609081"/>
                <a:gd name="connsiteX2" fmla="*/ 463020 w 727923"/>
                <a:gd name="connsiteY2" fmla="*/ 173835 h 609081"/>
                <a:gd name="connsiteX3" fmla="*/ 720742 w 727923"/>
                <a:gd name="connsiteY3" fmla="*/ 170669 h 609081"/>
                <a:gd name="connsiteX4" fmla="*/ 727923 w 727923"/>
                <a:gd name="connsiteY4" fmla="*/ 435591 h 609081"/>
                <a:gd name="connsiteX5" fmla="*/ 462622 w 727923"/>
                <a:gd name="connsiteY5" fmla="*/ 436942 h 609081"/>
                <a:gd name="connsiteX6" fmla="*/ 453735 w 727923"/>
                <a:gd name="connsiteY6" fmla="*/ 474812 h 609081"/>
                <a:gd name="connsiteX7" fmla="*/ 344559 w 727923"/>
                <a:gd name="connsiteY7" fmla="*/ 609081 h 609081"/>
                <a:gd name="connsiteX8" fmla="*/ 235382 w 727923"/>
                <a:gd name="connsiteY8" fmla="*/ 474812 h 609081"/>
                <a:gd name="connsiteX9" fmla="*/ 226097 w 727923"/>
                <a:gd name="connsiteY9" fmla="*/ 435244 h 609081"/>
                <a:gd name="connsiteX10" fmla="*/ 3592 w 727923"/>
                <a:gd name="connsiteY10" fmla="*/ 435242 h 609081"/>
                <a:gd name="connsiteX11" fmla="*/ 0 w 727923"/>
                <a:gd name="connsiteY11" fmla="*/ 173836 h 609081"/>
                <a:gd name="connsiteX12" fmla="*/ 226098 w 727923"/>
                <a:gd name="connsiteY12" fmla="*/ 173835 h 609081"/>
                <a:gd name="connsiteX13" fmla="*/ 235382 w 727923"/>
                <a:gd name="connsiteY13" fmla="*/ 134269 h 609081"/>
                <a:gd name="connsiteX14" fmla="*/ 344559 w 727923"/>
                <a:gd name="connsiteY14" fmla="*/ 0 h 609081"/>
                <a:gd name="connsiteX0" fmla="*/ 344559 w 731515"/>
                <a:gd name="connsiteY0" fmla="*/ 0 h 609081"/>
                <a:gd name="connsiteX1" fmla="*/ 453735 w 731515"/>
                <a:gd name="connsiteY1" fmla="*/ 134269 h 609081"/>
                <a:gd name="connsiteX2" fmla="*/ 463020 w 731515"/>
                <a:gd name="connsiteY2" fmla="*/ 173835 h 609081"/>
                <a:gd name="connsiteX3" fmla="*/ 731515 w 731515"/>
                <a:gd name="connsiteY3" fmla="*/ 170669 h 609081"/>
                <a:gd name="connsiteX4" fmla="*/ 727923 w 731515"/>
                <a:gd name="connsiteY4" fmla="*/ 435591 h 609081"/>
                <a:gd name="connsiteX5" fmla="*/ 462622 w 731515"/>
                <a:gd name="connsiteY5" fmla="*/ 436942 h 609081"/>
                <a:gd name="connsiteX6" fmla="*/ 453735 w 731515"/>
                <a:gd name="connsiteY6" fmla="*/ 474812 h 609081"/>
                <a:gd name="connsiteX7" fmla="*/ 344559 w 731515"/>
                <a:gd name="connsiteY7" fmla="*/ 609081 h 609081"/>
                <a:gd name="connsiteX8" fmla="*/ 235382 w 731515"/>
                <a:gd name="connsiteY8" fmla="*/ 474812 h 609081"/>
                <a:gd name="connsiteX9" fmla="*/ 226097 w 731515"/>
                <a:gd name="connsiteY9" fmla="*/ 435244 h 609081"/>
                <a:gd name="connsiteX10" fmla="*/ 3592 w 731515"/>
                <a:gd name="connsiteY10" fmla="*/ 435242 h 609081"/>
                <a:gd name="connsiteX11" fmla="*/ 0 w 731515"/>
                <a:gd name="connsiteY11" fmla="*/ 173836 h 609081"/>
                <a:gd name="connsiteX12" fmla="*/ 226098 w 731515"/>
                <a:gd name="connsiteY12" fmla="*/ 173835 h 609081"/>
                <a:gd name="connsiteX13" fmla="*/ 235382 w 731515"/>
                <a:gd name="connsiteY13" fmla="*/ 134269 h 609081"/>
                <a:gd name="connsiteX14" fmla="*/ 344559 w 731515"/>
                <a:gd name="connsiteY14" fmla="*/ 0 h 609081"/>
                <a:gd name="connsiteX0" fmla="*/ 344559 w 728268"/>
                <a:gd name="connsiteY0" fmla="*/ 0 h 609081"/>
                <a:gd name="connsiteX1" fmla="*/ 453735 w 728268"/>
                <a:gd name="connsiteY1" fmla="*/ 134269 h 609081"/>
                <a:gd name="connsiteX2" fmla="*/ 463020 w 728268"/>
                <a:gd name="connsiteY2" fmla="*/ 173835 h 609081"/>
                <a:gd name="connsiteX3" fmla="*/ 727924 w 728268"/>
                <a:gd name="connsiteY3" fmla="*/ 174182 h 609081"/>
                <a:gd name="connsiteX4" fmla="*/ 727923 w 728268"/>
                <a:gd name="connsiteY4" fmla="*/ 435591 h 609081"/>
                <a:gd name="connsiteX5" fmla="*/ 462622 w 728268"/>
                <a:gd name="connsiteY5" fmla="*/ 436942 h 609081"/>
                <a:gd name="connsiteX6" fmla="*/ 453735 w 728268"/>
                <a:gd name="connsiteY6" fmla="*/ 474812 h 609081"/>
                <a:gd name="connsiteX7" fmla="*/ 344559 w 728268"/>
                <a:gd name="connsiteY7" fmla="*/ 609081 h 609081"/>
                <a:gd name="connsiteX8" fmla="*/ 235382 w 728268"/>
                <a:gd name="connsiteY8" fmla="*/ 474812 h 609081"/>
                <a:gd name="connsiteX9" fmla="*/ 226097 w 728268"/>
                <a:gd name="connsiteY9" fmla="*/ 435244 h 609081"/>
                <a:gd name="connsiteX10" fmla="*/ 3592 w 728268"/>
                <a:gd name="connsiteY10" fmla="*/ 435242 h 609081"/>
                <a:gd name="connsiteX11" fmla="*/ 0 w 728268"/>
                <a:gd name="connsiteY11" fmla="*/ 173836 h 609081"/>
                <a:gd name="connsiteX12" fmla="*/ 226098 w 728268"/>
                <a:gd name="connsiteY12" fmla="*/ 173835 h 609081"/>
                <a:gd name="connsiteX13" fmla="*/ 235382 w 728268"/>
                <a:gd name="connsiteY13" fmla="*/ 134269 h 609081"/>
                <a:gd name="connsiteX14" fmla="*/ 344559 w 728268"/>
                <a:gd name="connsiteY14" fmla="*/ 0 h 609081"/>
                <a:gd name="connsiteX0" fmla="*/ 358923 w 742632"/>
                <a:gd name="connsiteY0" fmla="*/ 0 h 609081"/>
                <a:gd name="connsiteX1" fmla="*/ 468099 w 742632"/>
                <a:gd name="connsiteY1" fmla="*/ 134269 h 609081"/>
                <a:gd name="connsiteX2" fmla="*/ 477384 w 742632"/>
                <a:gd name="connsiteY2" fmla="*/ 173835 h 609081"/>
                <a:gd name="connsiteX3" fmla="*/ 742288 w 742632"/>
                <a:gd name="connsiteY3" fmla="*/ 174182 h 609081"/>
                <a:gd name="connsiteX4" fmla="*/ 742287 w 742632"/>
                <a:gd name="connsiteY4" fmla="*/ 435591 h 609081"/>
                <a:gd name="connsiteX5" fmla="*/ 476986 w 742632"/>
                <a:gd name="connsiteY5" fmla="*/ 436942 h 609081"/>
                <a:gd name="connsiteX6" fmla="*/ 468099 w 742632"/>
                <a:gd name="connsiteY6" fmla="*/ 474812 h 609081"/>
                <a:gd name="connsiteX7" fmla="*/ 358923 w 742632"/>
                <a:gd name="connsiteY7" fmla="*/ 609081 h 609081"/>
                <a:gd name="connsiteX8" fmla="*/ 249746 w 742632"/>
                <a:gd name="connsiteY8" fmla="*/ 474812 h 609081"/>
                <a:gd name="connsiteX9" fmla="*/ 240461 w 742632"/>
                <a:gd name="connsiteY9" fmla="*/ 435244 h 609081"/>
                <a:gd name="connsiteX10" fmla="*/ 17956 w 742632"/>
                <a:gd name="connsiteY10" fmla="*/ 435242 h 609081"/>
                <a:gd name="connsiteX11" fmla="*/ 0 w 742632"/>
                <a:gd name="connsiteY11" fmla="*/ 173836 h 609081"/>
                <a:gd name="connsiteX12" fmla="*/ 240462 w 742632"/>
                <a:gd name="connsiteY12" fmla="*/ 173835 h 609081"/>
                <a:gd name="connsiteX13" fmla="*/ 249746 w 742632"/>
                <a:gd name="connsiteY13" fmla="*/ 134269 h 609081"/>
                <a:gd name="connsiteX14" fmla="*/ 358923 w 742632"/>
                <a:gd name="connsiteY14" fmla="*/ 0 h 609081"/>
                <a:gd name="connsiteX0" fmla="*/ 358923 w 742632"/>
                <a:gd name="connsiteY0" fmla="*/ 0 h 609081"/>
                <a:gd name="connsiteX1" fmla="*/ 468099 w 742632"/>
                <a:gd name="connsiteY1" fmla="*/ 134269 h 609081"/>
                <a:gd name="connsiteX2" fmla="*/ 477384 w 742632"/>
                <a:gd name="connsiteY2" fmla="*/ 173835 h 609081"/>
                <a:gd name="connsiteX3" fmla="*/ 742288 w 742632"/>
                <a:gd name="connsiteY3" fmla="*/ 174182 h 609081"/>
                <a:gd name="connsiteX4" fmla="*/ 742287 w 742632"/>
                <a:gd name="connsiteY4" fmla="*/ 435591 h 609081"/>
                <a:gd name="connsiteX5" fmla="*/ 476986 w 742632"/>
                <a:gd name="connsiteY5" fmla="*/ 436942 h 609081"/>
                <a:gd name="connsiteX6" fmla="*/ 468099 w 742632"/>
                <a:gd name="connsiteY6" fmla="*/ 474812 h 609081"/>
                <a:gd name="connsiteX7" fmla="*/ 358923 w 742632"/>
                <a:gd name="connsiteY7" fmla="*/ 609081 h 609081"/>
                <a:gd name="connsiteX8" fmla="*/ 249746 w 742632"/>
                <a:gd name="connsiteY8" fmla="*/ 474812 h 609081"/>
                <a:gd name="connsiteX9" fmla="*/ 240461 w 742632"/>
                <a:gd name="connsiteY9" fmla="*/ 435244 h 609081"/>
                <a:gd name="connsiteX10" fmla="*/ 3592 w 742632"/>
                <a:gd name="connsiteY10" fmla="*/ 435242 h 609081"/>
                <a:gd name="connsiteX11" fmla="*/ 0 w 742632"/>
                <a:gd name="connsiteY11" fmla="*/ 173836 h 609081"/>
                <a:gd name="connsiteX12" fmla="*/ 240462 w 742632"/>
                <a:gd name="connsiteY12" fmla="*/ 173835 h 609081"/>
                <a:gd name="connsiteX13" fmla="*/ 249746 w 742632"/>
                <a:gd name="connsiteY13" fmla="*/ 134269 h 609081"/>
                <a:gd name="connsiteX14" fmla="*/ 358923 w 742632"/>
                <a:gd name="connsiteY14" fmla="*/ 0 h 609081"/>
                <a:gd name="connsiteX0" fmla="*/ 369772 w 753481"/>
                <a:gd name="connsiteY0" fmla="*/ 0 h 609081"/>
                <a:gd name="connsiteX1" fmla="*/ 478948 w 753481"/>
                <a:gd name="connsiteY1" fmla="*/ 134269 h 609081"/>
                <a:gd name="connsiteX2" fmla="*/ 488233 w 753481"/>
                <a:gd name="connsiteY2" fmla="*/ 173835 h 609081"/>
                <a:gd name="connsiteX3" fmla="*/ 753137 w 753481"/>
                <a:gd name="connsiteY3" fmla="*/ 174182 h 609081"/>
                <a:gd name="connsiteX4" fmla="*/ 753136 w 753481"/>
                <a:gd name="connsiteY4" fmla="*/ 435591 h 609081"/>
                <a:gd name="connsiteX5" fmla="*/ 487835 w 753481"/>
                <a:gd name="connsiteY5" fmla="*/ 436942 h 609081"/>
                <a:gd name="connsiteX6" fmla="*/ 478948 w 753481"/>
                <a:gd name="connsiteY6" fmla="*/ 474812 h 609081"/>
                <a:gd name="connsiteX7" fmla="*/ 369772 w 753481"/>
                <a:gd name="connsiteY7" fmla="*/ 609081 h 609081"/>
                <a:gd name="connsiteX8" fmla="*/ 260595 w 753481"/>
                <a:gd name="connsiteY8" fmla="*/ 474812 h 609081"/>
                <a:gd name="connsiteX9" fmla="*/ 251310 w 753481"/>
                <a:gd name="connsiteY9" fmla="*/ 435244 h 609081"/>
                <a:gd name="connsiteX10" fmla="*/ 77 w 753481"/>
                <a:gd name="connsiteY10" fmla="*/ 435242 h 609081"/>
                <a:gd name="connsiteX11" fmla="*/ 10849 w 753481"/>
                <a:gd name="connsiteY11" fmla="*/ 173836 h 609081"/>
                <a:gd name="connsiteX12" fmla="*/ 251311 w 753481"/>
                <a:gd name="connsiteY12" fmla="*/ 173835 h 609081"/>
                <a:gd name="connsiteX13" fmla="*/ 260595 w 753481"/>
                <a:gd name="connsiteY13" fmla="*/ 134269 h 609081"/>
                <a:gd name="connsiteX14" fmla="*/ 369772 w 753481"/>
                <a:gd name="connsiteY14" fmla="*/ 0 h 609081"/>
                <a:gd name="connsiteX0" fmla="*/ 373287 w 756996"/>
                <a:gd name="connsiteY0" fmla="*/ 0 h 609081"/>
                <a:gd name="connsiteX1" fmla="*/ 482463 w 756996"/>
                <a:gd name="connsiteY1" fmla="*/ 134269 h 609081"/>
                <a:gd name="connsiteX2" fmla="*/ 491748 w 756996"/>
                <a:gd name="connsiteY2" fmla="*/ 173835 h 609081"/>
                <a:gd name="connsiteX3" fmla="*/ 756652 w 756996"/>
                <a:gd name="connsiteY3" fmla="*/ 174182 h 609081"/>
                <a:gd name="connsiteX4" fmla="*/ 756651 w 756996"/>
                <a:gd name="connsiteY4" fmla="*/ 435591 h 609081"/>
                <a:gd name="connsiteX5" fmla="*/ 491350 w 756996"/>
                <a:gd name="connsiteY5" fmla="*/ 436942 h 609081"/>
                <a:gd name="connsiteX6" fmla="*/ 482463 w 756996"/>
                <a:gd name="connsiteY6" fmla="*/ 474812 h 609081"/>
                <a:gd name="connsiteX7" fmla="*/ 373287 w 756996"/>
                <a:gd name="connsiteY7" fmla="*/ 609081 h 609081"/>
                <a:gd name="connsiteX8" fmla="*/ 264110 w 756996"/>
                <a:gd name="connsiteY8" fmla="*/ 474812 h 609081"/>
                <a:gd name="connsiteX9" fmla="*/ 254825 w 756996"/>
                <a:gd name="connsiteY9" fmla="*/ 435244 h 609081"/>
                <a:gd name="connsiteX10" fmla="*/ 3592 w 756996"/>
                <a:gd name="connsiteY10" fmla="*/ 435242 h 609081"/>
                <a:gd name="connsiteX11" fmla="*/ 0 w 756996"/>
                <a:gd name="connsiteY11" fmla="*/ 169151 h 609081"/>
                <a:gd name="connsiteX12" fmla="*/ 254826 w 756996"/>
                <a:gd name="connsiteY12" fmla="*/ 173835 h 609081"/>
                <a:gd name="connsiteX13" fmla="*/ 264110 w 756996"/>
                <a:gd name="connsiteY13" fmla="*/ 134269 h 609081"/>
                <a:gd name="connsiteX14" fmla="*/ 373287 w 756996"/>
                <a:gd name="connsiteY14" fmla="*/ 0 h 609081"/>
                <a:gd name="connsiteX0" fmla="*/ 373287 w 756996"/>
                <a:gd name="connsiteY0" fmla="*/ 0 h 609081"/>
                <a:gd name="connsiteX1" fmla="*/ 482463 w 756996"/>
                <a:gd name="connsiteY1" fmla="*/ 134269 h 609081"/>
                <a:gd name="connsiteX2" fmla="*/ 491748 w 756996"/>
                <a:gd name="connsiteY2" fmla="*/ 173835 h 609081"/>
                <a:gd name="connsiteX3" fmla="*/ 756652 w 756996"/>
                <a:gd name="connsiteY3" fmla="*/ 174182 h 609081"/>
                <a:gd name="connsiteX4" fmla="*/ 756651 w 756996"/>
                <a:gd name="connsiteY4" fmla="*/ 435591 h 609081"/>
                <a:gd name="connsiteX5" fmla="*/ 491350 w 756996"/>
                <a:gd name="connsiteY5" fmla="*/ 436942 h 609081"/>
                <a:gd name="connsiteX6" fmla="*/ 482463 w 756996"/>
                <a:gd name="connsiteY6" fmla="*/ 474812 h 609081"/>
                <a:gd name="connsiteX7" fmla="*/ 373287 w 756996"/>
                <a:gd name="connsiteY7" fmla="*/ 609081 h 609081"/>
                <a:gd name="connsiteX8" fmla="*/ 264110 w 756996"/>
                <a:gd name="connsiteY8" fmla="*/ 474812 h 609081"/>
                <a:gd name="connsiteX9" fmla="*/ 254825 w 756996"/>
                <a:gd name="connsiteY9" fmla="*/ 435244 h 609081"/>
                <a:gd name="connsiteX10" fmla="*/ 3592 w 756996"/>
                <a:gd name="connsiteY10" fmla="*/ 435242 h 609081"/>
                <a:gd name="connsiteX11" fmla="*/ 0 w 756996"/>
                <a:gd name="connsiteY11" fmla="*/ 176177 h 609081"/>
                <a:gd name="connsiteX12" fmla="*/ 254826 w 756996"/>
                <a:gd name="connsiteY12" fmla="*/ 173835 h 609081"/>
                <a:gd name="connsiteX13" fmla="*/ 264110 w 756996"/>
                <a:gd name="connsiteY13" fmla="*/ 134269 h 609081"/>
                <a:gd name="connsiteX14" fmla="*/ 373287 w 756996"/>
                <a:gd name="connsiteY14" fmla="*/ 0 h 609081"/>
                <a:gd name="connsiteX0" fmla="*/ 373629 w 757338"/>
                <a:gd name="connsiteY0" fmla="*/ 0 h 609081"/>
                <a:gd name="connsiteX1" fmla="*/ 482805 w 757338"/>
                <a:gd name="connsiteY1" fmla="*/ 134269 h 609081"/>
                <a:gd name="connsiteX2" fmla="*/ 492090 w 757338"/>
                <a:gd name="connsiteY2" fmla="*/ 173835 h 609081"/>
                <a:gd name="connsiteX3" fmla="*/ 756994 w 757338"/>
                <a:gd name="connsiteY3" fmla="*/ 174182 h 609081"/>
                <a:gd name="connsiteX4" fmla="*/ 756993 w 757338"/>
                <a:gd name="connsiteY4" fmla="*/ 435591 h 609081"/>
                <a:gd name="connsiteX5" fmla="*/ 491692 w 757338"/>
                <a:gd name="connsiteY5" fmla="*/ 436942 h 609081"/>
                <a:gd name="connsiteX6" fmla="*/ 482805 w 757338"/>
                <a:gd name="connsiteY6" fmla="*/ 474812 h 609081"/>
                <a:gd name="connsiteX7" fmla="*/ 373629 w 757338"/>
                <a:gd name="connsiteY7" fmla="*/ 609081 h 609081"/>
                <a:gd name="connsiteX8" fmla="*/ 264452 w 757338"/>
                <a:gd name="connsiteY8" fmla="*/ 474812 h 609081"/>
                <a:gd name="connsiteX9" fmla="*/ 255167 w 757338"/>
                <a:gd name="connsiteY9" fmla="*/ 435244 h 609081"/>
                <a:gd name="connsiteX10" fmla="*/ 344 w 757338"/>
                <a:gd name="connsiteY10" fmla="*/ 435242 h 609081"/>
                <a:gd name="connsiteX11" fmla="*/ 342 w 757338"/>
                <a:gd name="connsiteY11" fmla="*/ 176177 h 609081"/>
                <a:gd name="connsiteX12" fmla="*/ 255168 w 757338"/>
                <a:gd name="connsiteY12" fmla="*/ 173835 h 609081"/>
                <a:gd name="connsiteX13" fmla="*/ 264452 w 757338"/>
                <a:gd name="connsiteY13" fmla="*/ 134269 h 609081"/>
                <a:gd name="connsiteX14" fmla="*/ 373629 w 757338"/>
                <a:gd name="connsiteY14" fmla="*/ 0 h 609081"/>
                <a:gd name="connsiteX0" fmla="*/ 373631 w 757340"/>
                <a:gd name="connsiteY0" fmla="*/ 0 h 609081"/>
                <a:gd name="connsiteX1" fmla="*/ 482807 w 757340"/>
                <a:gd name="connsiteY1" fmla="*/ 134269 h 609081"/>
                <a:gd name="connsiteX2" fmla="*/ 492092 w 757340"/>
                <a:gd name="connsiteY2" fmla="*/ 173835 h 609081"/>
                <a:gd name="connsiteX3" fmla="*/ 756996 w 757340"/>
                <a:gd name="connsiteY3" fmla="*/ 174182 h 609081"/>
                <a:gd name="connsiteX4" fmla="*/ 756995 w 757340"/>
                <a:gd name="connsiteY4" fmla="*/ 435591 h 609081"/>
                <a:gd name="connsiteX5" fmla="*/ 491694 w 757340"/>
                <a:gd name="connsiteY5" fmla="*/ 436942 h 609081"/>
                <a:gd name="connsiteX6" fmla="*/ 482807 w 757340"/>
                <a:gd name="connsiteY6" fmla="*/ 474812 h 609081"/>
                <a:gd name="connsiteX7" fmla="*/ 373631 w 757340"/>
                <a:gd name="connsiteY7" fmla="*/ 609081 h 609081"/>
                <a:gd name="connsiteX8" fmla="*/ 264454 w 757340"/>
                <a:gd name="connsiteY8" fmla="*/ 474812 h 609081"/>
                <a:gd name="connsiteX9" fmla="*/ 255169 w 757340"/>
                <a:gd name="connsiteY9" fmla="*/ 435244 h 609081"/>
                <a:gd name="connsiteX10" fmla="*/ 346 w 757340"/>
                <a:gd name="connsiteY10" fmla="*/ 435242 h 609081"/>
                <a:gd name="connsiteX11" fmla="*/ 344 w 757340"/>
                <a:gd name="connsiteY11" fmla="*/ 172664 h 609081"/>
                <a:gd name="connsiteX12" fmla="*/ 255170 w 757340"/>
                <a:gd name="connsiteY12" fmla="*/ 173835 h 609081"/>
                <a:gd name="connsiteX13" fmla="*/ 264454 w 757340"/>
                <a:gd name="connsiteY13" fmla="*/ 134269 h 609081"/>
                <a:gd name="connsiteX14" fmla="*/ 373631 w 757340"/>
                <a:gd name="connsiteY14" fmla="*/ 0 h 609081"/>
                <a:gd name="connsiteX0" fmla="*/ 373631 w 757007"/>
                <a:gd name="connsiteY0" fmla="*/ 0 h 609081"/>
                <a:gd name="connsiteX1" fmla="*/ 482807 w 757007"/>
                <a:gd name="connsiteY1" fmla="*/ 134269 h 609081"/>
                <a:gd name="connsiteX2" fmla="*/ 492092 w 757007"/>
                <a:gd name="connsiteY2" fmla="*/ 173835 h 609081"/>
                <a:gd name="connsiteX3" fmla="*/ 674403 w 757007"/>
                <a:gd name="connsiteY3" fmla="*/ 174182 h 609081"/>
                <a:gd name="connsiteX4" fmla="*/ 756995 w 757007"/>
                <a:gd name="connsiteY4" fmla="*/ 435591 h 609081"/>
                <a:gd name="connsiteX5" fmla="*/ 491694 w 757007"/>
                <a:gd name="connsiteY5" fmla="*/ 436942 h 609081"/>
                <a:gd name="connsiteX6" fmla="*/ 482807 w 757007"/>
                <a:gd name="connsiteY6" fmla="*/ 474812 h 609081"/>
                <a:gd name="connsiteX7" fmla="*/ 373631 w 757007"/>
                <a:gd name="connsiteY7" fmla="*/ 609081 h 609081"/>
                <a:gd name="connsiteX8" fmla="*/ 264454 w 757007"/>
                <a:gd name="connsiteY8" fmla="*/ 474812 h 609081"/>
                <a:gd name="connsiteX9" fmla="*/ 255169 w 757007"/>
                <a:gd name="connsiteY9" fmla="*/ 435244 h 609081"/>
                <a:gd name="connsiteX10" fmla="*/ 346 w 757007"/>
                <a:gd name="connsiteY10" fmla="*/ 435242 h 609081"/>
                <a:gd name="connsiteX11" fmla="*/ 344 w 757007"/>
                <a:gd name="connsiteY11" fmla="*/ 172664 h 609081"/>
                <a:gd name="connsiteX12" fmla="*/ 255170 w 757007"/>
                <a:gd name="connsiteY12" fmla="*/ 173835 h 609081"/>
                <a:gd name="connsiteX13" fmla="*/ 264454 w 757007"/>
                <a:gd name="connsiteY13" fmla="*/ 134269 h 609081"/>
                <a:gd name="connsiteX14" fmla="*/ 373631 w 757007"/>
                <a:gd name="connsiteY14" fmla="*/ 0 h 609081"/>
                <a:gd name="connsiteX0" fmla="*/ 373631 w 685252"/>
                <a:gd name="connsiteY0" fmla="*/ 0 h 609081"/>
                <a:gd name="connsiteX1" fmla="*/ 482807 w 685252"/>
                <a:gd name="connsiteY1" fmla="*/ 134269 h 609081"/>
                <a:gd name="connsiteX2" fmla="*/ 492092 w 685252"/>
                <a:gd name="connsiteY2" fmla="*/ 173835 h 609081"/>
                <a:gd name="connsiteX3" fmla="*/ 674403 w 685252"/>
                <a:gd name="connsiteY3" fmla="*/ 174182 h 609081"/>
                <a:gd name="connsiteX4" fmla="*/ 685175 w 685252"/>
                <a:gd name="connsiteY4" fmla="*/ 442616 h 609081"/>
                <a:gd name="connsiteX5" fmla="*/ 491694 w 685252"/>
                <a:gd name="connsiteY5" fmla="*/ 436942 h 609081"/>
                <a:gd name="connsiteX6" fmla="*/ 482807 w 685252"/>
                <a:gd name="connsiteY6" fmla="*/ 474812 h 609081"/>
                <a:gd name="connsiteX7" fmla="*/ 373631 w 685252"/>
                <a:gd name="connsiteY7" fmla="*/ 609081 h 609081"/>
                <a:gd name="connsiteX8" fmla="*/ 264454 w 685252"/>
                <a:gd name="connsiteY8" fmla="*/ 474812 h 609081"/>
                <a:gd name="connsiteX9" fmla="*/ 255169 w 685252"/>
                <a:gd name="connsiteY9" fmla="*/ 435244 h 609081"/>
                <a:gd name="connsiteX10" fmla="*/ 346 w 685252"/>
                <a:gd name="connsiteY10" fmla="*/ 435242 h 609081"/>
                <a:gd name="connsiteX11" fmla="*/ 344 w 685252"/>
                <a:gd name="connsiteY11" fmla="*/ 172664 h 609081"/>
                <a:gd name="connsiteX12" fmla="*/ 255170 w 685252"/>
                <a:gd name="connsiteY12" fmla="*/ 173835 h 609081"/>
                <a:gd name="connsiteX13" fmla="*/ 264454 w 685252"/>
                <a:gd name="connsiteY13" fmla="*/ 134269 h 609081"/>
                <a:gd name="connsiteX14" fmla="*/ 373631 w 685252"/>
                <a:gd name="connsiteY14" fmla="*/ 0 h 609081"/>
                <a:gd name="connsiteX0" fmla="*/ 373631 w 678151"/>
                <a:gd name="connsiteY0" fmla="*/ 0 h 609081"/>
                <a:gd name="connsiteX1" fmla="*/ 482807 w 678151"/>
                <a:gd name="connsiteY1" fmla="*/ 134269 h 609081"/>
                <a:gd name="connsiteX2" fmla="*/ 492092 w 678151"/>
                <a:gd name="connsiteY2" fmla="*/ 173835 h 609081"/>
                <a:gd name="connsiteX3" fmla="*/ 674403 w 678151"/>
                <a:gd name="connsiteY3" fmla="*/ 174182 h 609081"/>
                <a:gd name="connsiteX4" fmla="*/ 677992 w 678151"/>
                <a:gd name="connsiteY4" fmla="*/ 435589 h 609081"/>
                <a:gd name="connsiteX5" fmla="*/ 491694 w 678151"/>
                <a:gd name="connsiteY5" fmla="*/ 436942 h 609081"/>
                <a:gd name="connsiteX6" fmla="*/ 482807 w 678151"/>
                <a:gd name="connsiteY6" fmla="*/ 474812 h 609081"/>
                <a:gd name="connsiteX7" fmla="*/ 373631 w 678151"/>
                <a:gd name="connsiteY7" fmla="*/ 609081 h 609081"/>
                <a:gd name="connsiteX8" fmla="*/ 264454 w 678151"/>
                <a:gd name="connsiteY8" fmla="*/ 474812 h 609081"/>
                <a:gd name="connsiteX9" fmla="*/ 255169 w 678151"/>
                <a:gd name="connsiteY9" fmla="*/ 435244 h 609081"/>
                <a:gd name="connsiteX10" fmla="*/ 346 w 678151"/>
                <a:gd name="connsiteY10" fmla="*/ 435242 h 609081"/>
                <a:gd name="connsiteX11" fmla="*/ 344 w 678151"/>
                <a:gd name="connsiteY11" fmla="*/ 172664 h 609081"/>
                <a:gd name="connsiteX12" fmla="*/ 255170 w 678151"/>
                <a:gd name="connsiteY12" fmla="*/ 173835 h 609081"/>
                <a:gd name="connsiteX13" fmla="*/ 264454 w 678151"/>
                <a:gd name="connsiteY13" fmla="*/ 134269 h 609081"/>
                <a:gd name="connsiteX14" fmla="*/ 373631 w 678151"/>
                <a:gd name="connsiteY14" fmla="*/ 0 h 609081"/>
                <a:gd name="connsiteX0" fmla="*/ 373631 w 678153"/>
                <a:gd name="connsiteY0" fmla="*/ 0 h 609081"/>
                <a:gd name="connsiteX1" fmla="*/ 482807 w 678153"/>
                <a:gd name="connsiteY1" fmla="*/ 134269 h 609081"/>
                <a:gd name="connsiteX2" fmla="*/ 492092 w 678153"/>
                <a:gd name="connsiteY2" fmla="*/ 173835 h 609081"/>
                <a:gd name="connsiteX3" fmla="*/ 674403 w 678153"/>
                <a:gd name="connsiteY3" fmla="*/ 174182 h 609081"/>
                <a:gd name="connsiteX4" fmla="*/ 677993 w 678153"/>
                <a:gd name="connsiteY4" fmla="*/ 435589 h 609081"/>
                <a:gd name="connsiteX5" fmla="*/ 491694 w 678153"/>
                <a:gd name="connsiteY5" fmla="*/ 436942 h 609081"/>
                <a:gd name="connsiteX6" fmla="*/ 482807 w 678153"/>
                <a:gd name="connsiteY6" fmla="*/ 474812 h 609081"/>
                <a:gd name="connsiteX7" fmla="*/ 373631 w 678153"/>
                <a:gd name="connsiteY7" fmla="*/ 609081 h 609081"/>
                <a:gd name="connsiteX8" fmla="*/ 264454 w 678153"/>
                <a:gd name="connsiteY8" fmla="*/ 474812 h 609081"/>
                <a:gd name="connsiteX9" fmla="*/ 255169 w 678153"/>
                <a:gd name="connsiteY9" fmla="*/ 435244 h 609081"/>
                <a:gd name="connsiteX10" fmla="*/ 346 w 678153"/>
                <a:gd name="connsiteY10" fmla="*/ 435242 h 609081"/>
                <a:gd name="connsiteX11" fmla="*/ 344 w 678153"/>
                <a:gd name="connsiteY11" fmla="*/ 172664 h 609081"/>
                <a:gd name="connsiteX12" fmla="*/ 255170 w 678153"/>
                <a:gd name="connsiteY12" fmla="*/ 173835 h 609081"/>
                <a:gd name="connsiteX13" fmla="*/ 264454 w 678153"/>
                <a:gd name="connsiteY13" fmla="*/ 134269 h 609081"/>
                <a:gd name="connsiteX14" fmla="*/ 373631 w 678153"/>
                <a:gd name="connsiteY14" fmla="*/ 0 h 609081"/>
                <a:gd name="connsiteX0" fmla="*/ 373631 w 678151"/>
                <a:gd name="connsiteY0" fmla="*/ 0 h 609081"/>
                <a:gd name="connsiteX1" fmla="*/ 482807 w 678151"/>
                <a:gd name="connsiteY1" fmla="*/ 134269 h 609081"/>
                <a:gd name="connsiteX2" fmla="*/ 492092 w 678151"/>
                <a:gd name="connsiteY2" fmla="*/ 173835 h 609081"/>
                <a:gd name="connsiteX3" fmla="*/ 674403 w 678151"/>
                <a:gd name="connsiteY3" fmla="*/ 174182 h 609081"/>
                <a:gd name="connsiteX4" fmla="*/ 677993 w 678151"/>
                <a:gd name="connsiteY4" fmla="*/ 435589 h 609081"/>
                <a:gd name="connsiteX5" fmla="*/ 491694 w 678151"/>
                <a:gd name="connsiteY5" fmla="*/ 436942 h 609081"/>
                <a:gd name="connsiteX6" fmla="*/ 482807 w 678151"/>
                <a:gd name="connsiteY6" fmla="*/ 474812 h 609081"/>
                <a:gd name="connsiteX7" fmla="*/ 373631 w 678151"/>
                <a:gd name="connsiteY7" fmla="*/ 609081 h 609081"/>
                <a:gd name="connsiteX8" fmla="*/ 264454 w 678151"/>
                <a:gd name="connsiteY8" fmla="*/ 474812 h 609081"/>
                <a:gd name="connsiteX9" fmla="*/ 255169 w 678151"/>
                <a:gd name="connsiteY9" fmla="*/ 435244 h 609081"/>
                <a:gd name="connsiteX10" fmla="*/ 346 w 678151"/>
                <a:gd name="connsiteY10" fmla="*/ 435242 h 609081"/>
                <a:gd name="connsiteX11" fmla="*/ 344 w 678151"/>
                <a:gd name="connsiteY11" fmla="*/ 172664 h 609081"/>
                <a:gd name="connsiteX12" fmla="*/ 255170 w 678151"/>
                <a:gd name="connsiteY12" fmla="*/ 173835 h 609081"/>
                <a:gd name="connsiteX13" fmla="*/ 264454 w 678151"/>
                <a:gd name="connsiteY13" fmla="*/ 134269 h 609081"/>
                <a:gd name="connsiteX14" fmla="*/ 373631 w 678151"/>
                <a:gd name="connsiteY14" fmla="*/ 0 h 609081"/>
                <a:gd name="connsiteX0" fmla="*/ 373287 w 677809"/>
                <a:gd name="connsiteY0" fmla="*/ 0 h 609081"/>
                <a:gd name="connsiteX1" fmla="*/ 482463 w 677809"/>
                <a:gd name="connsiteY1" fmla="*/ 134269 h 609081"/>
                <a:gd name="connsiteX2" fmla="*/ 491748 w 677809"/>
                <a:gd name="connsiteY2" fmla="*/ 173835 h 609081"/>
                <a:gd name="connsiteX3" fmla="*/ 674059 w 677809"/>
                <a:gd name="connsiteY3" fmla="*/ 174182 h 609081"/>
                <a:gd name="connsiteX4" fmla="*/ 677649 w 677809"/>
                <a:gd name="connsiteY4" fmla="*/ 435589 h 609081"/>
                <a:gd name="connsiteX5" fmla="*/ 491350 w 677809"/>
                <a:gd name="connsiteY5" fmla="*/ 436942 h 609081"/>
                <a:gd name="connsiteX6" fmla="*/ 482463 w 677809"/>
                <a:gd name="connsiteY6" fmla="*/ 474812 h 609081"/>
                <a:gd name="connsiteX7" fmla="*/ 373287 w 677809"/>
                <a:gd name="connsiteY7" fmla="*/ 609081 h 609081"/>
                <a:gd name="connsiteX8" fmla="*/ 264110 w 677809"/>
                <a:gd name="connsiteY8" fmla="*/ 474812 h 609081"/>
                <a:gd name="connsiteX9" fmla="*/ 254825 w 677809"/>
                <a:gd name="connsiteY9" fmla="*/ 435244 h 609081"/>
                <a:gd name="connsiteX10" fmla="*/ 64640 w 677809"/>
                <a:gd name="connsiteY10" fmla="*/ 431730 h 609081"/>
                <a:gd name="connsiteX11" fmla="*/ 0 w 677809"/>
                <a:gd name="connsiteY11" fmla="*/ 172664 h 609081"/>
                <a:gd name="connsiteX12" fmla="*/ 254826 w 677809"/>
                <a:gd name="connsiteY12" fmla="*/ 173835 h 609081"/>
                <a:gd name="connsiteX13" fmla="*/ 264110 w 677809"/>
                <a:gd name="connsiteY13" fmla="*/ 134269 h 609081"/>
                <a:gd name="connsiteX14" fmla="*/ 373287 w 677809"/>
                <a:gd name="connsiteY14" fmla="*/ 0 h 609081"/>
                <a:gd name="connsiteX0" fmla="*/ 315831 w 620352"/>
                <a:gd name="connsiteY0" fmla="*/ 0 h 609081"/>
                <a:gd name="connsiteX1" fmla="*/ 425007 w 620352"/>
                <a:gd name="connsiteY1" fmla="*/ 134269 h 609081"/>
                <a:gd name="connsiteX2" fmla="*/ 434292 w 620352"/>
                <a:gd name="connsiteY2" fmla="*/ 173835 h 609081"/>
                <a:gd name="connsiteX3" fmla="*/ 616603 w 620352"/>
                <a:gd name="connsiteY3" fmla="*/ 174182 h 609081"/>
                <a:gd name="connsiteX4" fmla="*/ 620193 w 620352"/>
                <a:gd name="connsiteY4" fmla="*/ 435589 h 609081"/>
                <a:gd name="connsiteX5" fmla="*/ 433894 w 620352"/>
                <a:gd name="connsiteY5" fmla="*/ 436942 h 609081"/>
                <a:gd name="connsiteX6" fmla="*/ 425007 w 620352"/>
                <a:gd name="connsiteY6" fmla="*/ 474812 h 609081"/>
                <a:gd name="connsiteX7" fmla="*/ 315831 w 620352"/>
                <a:gd name="connsiteY7" fmla="*/ 609081 h 609081"/>
                <a:gd name="connsiteX8" fmla="*/ 206654 w 620352"/>
                <a:gd name="connsiteY8" fmla="*/ 474812 h 609081"/>
                <a:gd name="connsiteX9" fmla="*/ 197369 w 620352"/>
                <a:gd name="connsiteY9" fmla="*/ 435244 h 609081"/>
                <a:gd name="connsiteX10" fmla="*/ 7184 w 620352"/>
                <a:gd name="connsiteY10" fmla="*/ 431730 h 609081"/>
                <a:gd name="connsiteX11" fmla="*/ 0 w 620352"/>
                <a:gd name="connsiteY11" fmla="*/ 162124 h 609081"/>
                <a:gd name="connsiteX12" fmla="*/ 197370 w 620352"/>
                <a:gd name="connsiteY12" fmla="*/ 173835 h 609081"/>
                <a:gd name="connsiteX13" fmla="*/ 206654 w 620352"/>
                <a:gd name="connsiteY13" fmla="*/ 134269 h 609081"/>
                <a:gd name="connsiteX14" fmla="*/ 315831 w 620352"/>
                <a:gd name="connsiteY14" fmla="*/ 0 h 609081"/>
                <a:gd name="connsiteX0" fmla="*/ 315831 w 620352"/>
                <a:gd name="connsiteY0" fmla="*/ 0 h 609081"/>
                <a:gd name="connsiteX1" fmla="*/ 425007 w 620352"/>
                <a:gd name="connsiteY1" fmla="*/ 134269 h 609081"/>
                <a:gd name="connsiteX2" fmla="*/ 434292 w 620352"/>
                <a:gd name="connsiteY2" fmla="*/ 173835 h 609081"/>
                <a:gd name="connsiteX3" fmla="*/ 616603 w 620352"/>
                <a:gd name="connsiteY3" fmla="*/ 174182 h 609081"/>
                <a:gd name="connsiteX4" fmla="*/ 620193 w 620352"/>
                <a:gd name="connsiteY4" fmla="*/ 435589 h 609081"/>
                <a:gd name="connsiteX5" fmla="*/ 433894 w 620352"/>
                <a:gd name="connsiteY5" fmla="*/ 436942 h 609081"/>
                <a:gd name="connsiteX6" fmla="*/ 425007 w 620352"/>
                <a:gd name="connsiteY6" fmla="*/ 474812 h 609081"/>
                <a:gd name="connsiteX7" fmla="*/ 315831 w 620352"/>
                <a:gd name="connsiteY7" fmla="*/ 609081 h 609081"/>
                <a:gd name="connsiteX8" fmla="*/ 206654 w 620352"/>
                <a:gd name="connsiteY8" fmla="*/ 474812 h 609081"/>
                <a:gd name="connsiteX9" fmla="*/ 197369 w 620352"/>
                <a:gd name="connsiteY9" fmla="*/ 435244 h 609081"/>
                <a:gd name="connsiteX10" fmla="*/ 7184 w 620352"/>
                <a:gd name="connsiteY10" fmla="*/ 431730 h 609081"/>
                <a:gd name="connsiteX11" fmla="*/ 0 w 620352"/>
                <a:gd name="connsiteY11" fmla="*/ 179691 h 609081"/>
                <a:gd name="connsiteX12" fmla="*/ 197370 w 620352"/>
                <a:gd name="connsiteY12" fmla="*/ 173835 h 609081"/>
                <a:gd name="connsiteX13" fmla="*/ 206654 w 620352"/>
                <a:gd name="connsiteY13" fmla="*/ 134269 h 609081"/>
                <a:gd name="connsiteX14" fmla="*/ 315831 w 620352"/>
                <a:gd name="connsiteY14" fmla="*/ 0 h 609081"/>
                <a:gd name="connsiteX0" fmla="*/ 308994 w 613515"/>
                <a:gd name="connsiteY0" fmla="*/ 0 h 609081"/>
                <a:gd name="connsiteX1" fmla="*/ 418170 w 613515"/>
                <a:gd name="connsiteY1" fmla="*/ 134269 h 609081"/>
                <a:gd name="connsiteX2" fmla="*/ 427455 w 613515"/>
                <a:gd name="connsiteY2" fmla="*/ 173835 h 609081"/>
                <a:gd name="connsiteX3" fmla="*/ 609766 w 613515"/>
                <a:gd name="connsiteY3" fmla="*/ 174182 h 609081"/>
                <a:gd name="connsiteX4" fmla="*/ 613356 w 613515"/>
                <a:gd name="connsiteY4" fmla="*/ 435589 h 609081"/>
                <a:gd name="connsiteX5" fmla="*/ 427057 w 613515"/>
                <a:gd name="connsiteY5" fmla="*/ 436942 h 609081"/>
                <a:gd name="connsiteX6" fmla="*/ 418170 w 613515"/>
                <a:gd name="connsiteY6" fmla="*/ 474812 h 609081"/>
                <a:gd name="connsiteX7" fmla="*/ 308994 w 613515"/>
                <a:gd name="connsiteY7" fmla="*/ 609081 h 609081"/>
                <a:gd name="connsiteX8" fmla="*/ 199817 w 613515"/>
                <a:gd name="connsiteY8" fmla="*/ 474812 h 609081"/>
                <a:gd name="connsiteX9" fmla="*/ 190532 w 613515"/>
                <a:gd name="connsiteY9" fmla="*/ 435244 h 609081"/>
                <a:gd name="connsiteX10" fmla="*/ 347 w 613515"/>
                <a:gd name="connsiteY10" fmla="*/ 431730 h 609081"/>
                <a:gd name="connsiteX11" fmla="*/ 344 w 613515"/>
                <a:gd name="connsiteY11" fmla="*/ 172666 h 609081"/>
                <a:gd name="connsiteX12" fmla="*/ 190533 w 613515"/>
                <a:gd name="connsiteY12" fmla="*/ 173835 h 609081"/>
                <a:gd name="connsiteX13" fmla="*/ 199817 w 613515"/>
                <a:gd name="connsiteY13" fmla="*/ 134269 h 609081"/>
                <a:gd name="connsiteX14" fmla="*/ 308994 w 613515"/>
                <a:gd name="connsiteY14" fmla="*/ 0 h 609081"/>
                <a:gd name="connsiteX0" fmla="*/ 308650 w 613171"/>
                <a:gd name="connsiteY0" fmla="*/ 0 h 609081"/>
                <a:gd name="connsiteX1" fmla="*/ 417826 w 613171"/>
                <a:gd name="connsiteY1" fmla="*/ 134269 h 609081"/>
                <a:gd name="connsiteX2" fmla="*/ 427111 w 613171"/>
                <a:gd name="connsiteY2" fmla="*/ 173835 h 609081"/>
                <a:gd name="connsiteX3" fmla="*/ 609422 w 613171"/>
                <a:gd name="connsiteY3" fmla="*/ 174182 h 609081"/>
                <a:gd name="connsiteX4" fmla="*/ 613012 w 613171"/>
                <a:gd name="connsiteY4" fmla="*/ 435589 h 609081"/>
                <a:gd name="connsiteX5" fmla="*/ 426713 w 613171"/>
                <a:gd name="connsiteY5" fmla="*/ 436942 h 609081"/>
                <a:gd name="connsiteX6" fmla="*/ 417826 w 613171"/>
                <a:gd name="connsiteY6" fmla="*/ 474812 h 609081"/>
                <a:gd name="connsiteX7" fmla="*/ 308650 w 613171"/>
                <a:gd name="connsiteY7" fmla="*/ 609081 h 609081"/>
                <a:gd name="connsiteX8" fmla="*/ 199473 w 613171"/>
                <a:gd name="connsiteY8" fmla="*/ 474812 h 609081"/>
                <a:gd name="connsiteX9" fmla="*/ 190188 w 613171"/>
                <a:gd name="connsiteY9" fmla="*/ 435244 h 609081"/>
                <a:gd name="connsiteX10" fmla="*/ 7186 w 613171"/>
                <a:gd name="connsiteY10" fmla="*/ 431730 h 609081"/>
                <a:gd name="connsiteX11" fmla="*/ 0 w 613171"/>
                <a:gd name="connsiteY11" fmla="*/ 172666 h 609081"/>
                <a:gd name="connsiteX12" fmla="*/ 190189 w 613171"/>
                <a:gd name="connsiteY12" fmla="*/ 173835 h 609081"/>
                <a:gd name="connsiteX13" fmla="*/ 199473 w 613171"/>
                <a:gd name="connsiteY13" fmla="*/ 134269 h 609081"/>
                <a:gd name="connsiteX14" fmla="*/ 308650 w 613171"/>
                <a:gd name="connsiteY14" fmla="*/ 0 h 609081"/>
                <a:gd name="connsiteX0" fmla="*/ 308991 w 613512"/>
                <a:gd name="connsiteY0" fmla="*/ 0 h 609081"/>
                <a:gd name="connsiteX1" fmla="*/ 418167 w 613512"/>
                <a:gd name="connsiteY1" fmla="*/ 134269 h 609081"/>
                <a:gd name="connsiteX2" fmla="*/ 427452 w 613512"/>
                <a:gd name="connsiteY2" fmla="*/ 173835 h 609081"/>
                <a:gd name="connsiteX3" fmla="*/ 609763 w 613512"/>
                <a:gd name="connsiteY3" fmla="*/ 174182 h 609081"/>
                <a:gd name="connsiteX4" fmla="*/ 613353 w 613512"/>
                <a:gd name="connsiteY4" fmla="*/ 435589 h 609081"/>
                <a:gd name="connsiteX5" fmla="*/ 427054 w 613512"/>
                <a:gd name="connsiteY5" fmla="*/ 436942 h 609081"/>
                <a:gd name="connsiteX6" fmla="*/ 418167 w 613512"/>
                <a:gd name="connsiteY6" fmla="*/ 474812 h 609081"/>
                <a:gd name="connsiteX7" fmla="*/ 308991 w 613512"/>
                <a:gd name="connsiteY7" fmla="*/ 609081 h 609081"/>
                <a:gd name="connsiteX8" fmla="*/ 199814 w 613512"/>
                <a:gd name="connsiteY8" fmla="*/ 474812 h 609081"/>
                <a:gd name="connsiteX9" fmla="*/ 190529 w 613512"/>
                <a:gd name="connsiteY9" fmla="*/ 435244 h 609081"/>
                <a:gd name="connsiteX10" fmla="*/ 346 w 613512"/>
                <a:gd name="connsiteY10" fmla="*/ 431730 h 609081"/>
                <a:gd name="connsiteX11" fmla="*/ 341 w 613512"/>
                <a:gd name="connsiteY11" fmla="*/ 172666 h 609081"/>
                <a:gd name="connsiteX12" fmla="*/ 190530 w 613512"/>
                <a:gd name="connsiteY12" fmla="*/ 173835 h 609081"/>
                <a:gd name="connsiteX13" fmla="*/ 199814 w 613512"/>
                <a:gd name="connsiteY13" fmla="*/ 134269 h 609081"/>
                <a:gd name="connsiteX14" fmla="*/ 308991 w 613512"/>
                <a:gd name="connsiteY14" fmla="*/ 0 h 60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3512" h="609081">
                  <a:moveTo>
                    <a:pt x="308991" y="0"/>
                  </a:moveTo>
                  <a:cubicBezTo>
                    <a:pt x="354438" y="0"/>
                    <a:pt x="394506" y="53261"/>
                    <a:pt x="418167" y="134269"/>
                  </a:cubicBezTo>
                  <a:lnTo>
                    <a:pt x="427452" y="173835"/>
                  </a:lnTo>
                  <a:lnTo>
                    <a:pt x="609763" y="174182"/>
                  </a:lnTo>
                  <a:cubicBezTo>
                    <a:pt x="608566" y="262489"/>
                    <a:pt x="614550" y="347282"/>
                    <a:pt x="613353" y="435589"/>
                  </a:cubicBezTo>
                  <a:lnTo>
                    <a:pt x="427054" y="436942"/>
                  </a:lnTo>
                  <a:lnTo>
                    <a:pt x="418167" y="474812"/>
                  </a:lnTo>
                  <a:cubicBezTo>
                    <a:pt x="394506" y="555820"/>
                    <a:pt x="354438" y="609081"/>
                    <a:pt x="308991" y="609081"/>
                  </a:cubicBezTo>
                  <a:cubicBezTo>
                    <a:pt x="263544" y="609081"/>
                    <a:pt x="223475" y="555820"/>
                    <a:pt x="199814" y="474812"/>
                  </a:cubicBezTo>
                  <a:lnTo>
                    <a:pt x="190529" y="435244"/>
                  </a:lnTo>
                  <a:lnTo>
                    <a:pt x="346" y="431730"/>
                  </a:lnTo>
                  <a:cubicBezTo>
                    <a:pt x="-851" y="342252"/>
                    <a:pt x="1538" y="262144"/>
                    <a:pt x="341" y="172666"/>
                  </a:cubicBezTo>
                  <a:lnTo>
                    <a:pt x="190530" y="173835"/>
                  </a:lnTo>
                  <a:lnTo>
                    <a:pt x="199814" y="134269"/>
                  </a:lnTo>
                  <a:cubicBezTo>
                    <a:pt x="223475" y="53261"/>
                    <a:pt x="263544" y="0"/>
                    <a:pt x="308991"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grpSp>
          <p:nvGrpSpPr>
            <p:cNvPr id="527" name="Group 107"/>
            <p:cNvGrpSpPr/>
            <p:nvPr/>
          </p:nvGrpSpPr>
          <p:grpSpPr>
            <a:xfrm>
              <a:off x="2051620" y="4147571"/>
              <a:ext cx="95549" cy="199496"/>
              <a:chOff x="4667250" y="7250906"/>
              <a:chExt cx="505068" cy="835456"/>
            </a:xfrm>
          </p:grpSpPr>
          <p:sp>
            <p:nvSpPr>
              <p:cNvPr id="528" name="Rectangle 109"/>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529" name="Group 110"/>
              <p:cNvGrpSpPr/>
              <p:nvPr/>
            </p:nvGrpSpPr>
            <p:grpSpPr>
              <a:xfrm>
                <a:off x="4752828" y="7250906"/>
                <a:ext cx="319095" cy="77791"/>
                <a:chOff x="6881404" y="7406639"/>
                <a:chExt cx="602315" cy="130630"/>
              </a:xfrm>
            </p:grpSpPr>
            <p:cxnSp>
              <p:nvCxnSpPr>
                <p:cNvPr id="541" name="Straight Connector 122"/>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42" name="Straight Connector 123"/>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43" name="Straight Connector 124"/>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44" name="Straight Connector 125"/>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45" name="Straight Connector 126"/>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46" name="Straight Connector 127"/>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47" name="Straight Connector 128"/>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48" name="Straight Connector 129"/>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530" name="Group 111"/>
              <p:cNvGrpSpPr/>
              <p:nvPr/>
            </p:nvGrpSpPr>
            <p:grpSpPr>
              <a:xfrm>
                <a:off x="4767645" y="8008571"/>
                <a:ext cx="319095" cy="77791"/>
                <a:chOff x="6881404" y="7799545"/>
                <a:chExt cx="602315" cy="130630"/>
              </a:xfrm>
            </p:grpSpPr>
            <p:cxnSp>
              <p:nvCxnSpPr>
                <p:cNvPr id="533" name="Straight Connector 114"/>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34" name="Straight Connector 115"/>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35" name="Straight Connector 116"/>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36" name="Straight Connector 117"/>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37" name="Straight Connector 118"/>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38" name="Straight Connector 119"/>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39" name="Straight Connector 120"/>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40" name="Straight Connector 121"/>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531" name="Rectangle 112"/>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532" name="Rectangle 113"/>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503" name="Group 107"/>
            <p:cNvGrpSpPr/>
            <p:nvPr/>
          </p:nvGrpSpPr>
          <p:grpSpPr>
            <a:xfrm>
              <a:off x="1548645" y="4145216"/>
              <a:ext cx="95549" cy="199496"/>
              <a:chOff x="4667250" y="7250906"/>
              <a:chExt cx="505068" cy="835456"/>
            </a:xfrm>
          </p:grpSpPr>
          <p:sp>
            <p:nvSpPr>
              <p:cNvPr id="504" name="Rectangle 109"/>
              <p:cNvSpPr/>
              <p:nvPr/>
            </p:nvSpPr>
            <p:spPr>
              <a:xfrm>
                <a:off x="4763589" y="7289801"/>
                <a:ext cx="308334" cy="754062"/>
              </a:xfrm>
              <a:prstGeom prst="rect">
                <a:avLst/>
              </a:prstGeom>
              <a:solidFill>
                <a:schemeClr val="bg2">
                  <a:lumMod val="75000"/>
                </a:schemeClr>
              </a:solidFill>
              <a:ln w="254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505" name="Group 110"/>
              <p:cNvGrpSpPr/>
              <p:nvPr/>
            </p:nvGrpSpPr>
            <p:grpSpPr>
              <a:xfrm>
                <a:off x="4752828" y="7250906"/>
                <a:ext cx="319095" cy="77791"/>
                <a:chOff x="6881404" y="7406639"/>
                <a:chExt cx="602315" cy="130630"/>
              </a:xfrm>
            </p:grpSpPr>
            <p:cxnSp>
              <p:nvCxnSpPr>
                <p:cNvPr id="517" name="Straight Connector 122"/>
                <p:cNvCxnSpPr/>
                <p:nvPr/>
              </p:nvCxnSpPr>
              <p:spPr>
                <a:xfrm>
                  <a:off x="702625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8" name="Straight Connector 123"/>
                <p:cNvCxnSpPr/>
                <p:nvPr/>
              </p:nvCxnSpPr>
              <p:spPr>
                <a:xfrm>
                  <a:off x="6881404"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9" name="Straight Connector 124"/>
                <p:cNvCxnSpPr/>
                <p:nvPr/>
              </p:nvCxnSpPr>
              <p:spPr>
                <a:xfrm flipH="1">
                  <a:off x="6953828"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20" name="Straight Connector 125"/>
                <p:cNvCxnSpPr/>
                <p:nvPr/>
              </p:nvCxnSpPr>
              <p:spPr>
                <a:xfrm flipH="1">
                  <a:off x="7105104"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21" name="Straight Connector 126"/>
                <p:cNvCxnSpPr/>
                <p:nvPr/>
              </p:nvCxnSpPr>
              <p:spPr>
                <a:xfrm>
                  <a:off x="7326490"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22" name="Straight Connector 127"/>
                <p:cNvCxnSpPr/>
                <p:nvPr/>
              </p:nvCxnSpPr>
              <p:spPr>
                <a:xfrm>
                  <a:off x="7181642" y="7406640"/>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23" name="Straight Connector 128"/>
                <p:cNvCxnSpPr/>
                <p:nvPr/>
              </p:nvCxnSpPr>
              <p:spPr>
                <a:xfrm flipH="1">
                  <a:off x="7254066"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24" name="Straight Connector 129"/>
                <p:cNvCxnSpPr/>
                <p:nvPr/>
              </p:nvCxnSpPr>
              <p:spPr>
                <a:xfrm flipH="1">
                  <a:off x="7405342" y="7406639"/>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506" name="Group 111"/>
              <p:cNvGrpSpPr/>
              <p:nvPr/>
            </p:nvGrpSpPr>
            <p:grpSpPr>
              <a:xfrm>
                <a:off x="4767645" y="8008571"/>
                <a:ext cx="319095" cy="77791"/>
                <a:chOff x="6881404" y="7799545"/>
                <a:chExt cx="602315" cy="130630"/>
              </a:xfrm>
            </p:grpSpPr>
            <p:cxnSp>
              <p:nvCxnSpPr>
                <p:cNvPr id="509" name="Straight Connector 114"/>
                <p:cNvCxnSpPr/>
                <p:nvPr/>
              </p:nvCxnSpPr>
              <p:spPr>
                <a:xfrm flipV="1">
                  <a:off x="702625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0" name="Straight Connector 115"/>
                <p:cNvCxnSpPr/>
                <p:nvPr/>
              </p:nvCxnSpPr>
              <p:spPr>
                <a:xfrm flipV="1">
                  <a:off x="6881404"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1" name="Straight Connector 116"/>
                <p:cNvCxnSpPr/>
                <p:nvPr/>
              </p:nvCxnSpPr>
              <p:spPr>
                <a:xfrm flipH="1" flipV="1">
                  <a:off x="6953828"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2" name="Straight Connector 117"/>
                <p:cNvCxnSpPr/>
                <p:nvPr/>
              </p:nvCxnSpPr>
              <p:spPr>
                <a:xfrm flipH="1" flipV="1">
                  <a:off x="7105104"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3" name="Straight Connector 118"/>
                <p:cNvCxnSpPr/>
                <p:nvPr/>
              </p:nvCxnSpPr>
              <p:spPr>
                <a:xfrm flipV="1">
                  <a:off x="7326490"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4" name="Straight Connector 119"/>
                <p:cNvCxnSpPr/>
                <p:nvPr/>
              </p:nvCxnSpPr>
              <p:spPr>
                <a:xfrm flipV="1">
                  <a:off x="7181642" y="7799546"/>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5" name="Straight Connector 120"/>
                <p:cNvCxnSpPr/>
                <p:nvPr/>
              </p:nvCxnSpPr>
              <p:spPr>
                <a:xfrm flipH="1" flipV="1">
                  <a:off x="7254066"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16" name="Straight Connector 121"/>
                <p:cNvCxnSpPr/>
                <p:nvPr/>
              </p:nvCxnSpPr>
              <p:spPr>
                <a:xfrm flipH="1" flipV="1">
                  <a:off x="7405342" y="7799545"/>
                  <a:ext cx="78377" cy="130629"/>
                </a:xfrm>
                <a:prstGeom prst="line">
                  <a:avLst/>
                </a:prstGeom>
                <a:noFill/>
                <a:ln w="25400" cap="flat">
                  <a:solidFill>
                    <a:schemeClr val="bg2">
                      <a:lumMod val="2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507" name="Rectangle 112"/>
              <p:cNvSpPr/>
              <p:nvPr/>
            </p:nvSpPr>
            <p:spPr>
              <a:xfrm>
                <a:off x="4667250"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508" name="Rectangle 113"/>
              <p:cNvSpPr/>
              <p:nvPr/>
            </p:nvSpPr>
            <p:spPr>
              <a:xfrm>
                <a:off x="5084315" y="7250907"/>
                <a:ext cx="88003" cy="835454"/>
              </a:xfrm>
              <a:prstGeom prst="rect">
                <a:avLst/>
              </a:prstGeom>
              <a:solidFill>
                <a:schemeClr val="bg2">
                  <a:lumMod val="75000"/>
                </a:schemeClr>
              </a:solidFill>
              <a:ln w="25400" cap="flat">
                <a:solidFill>
                  <a:schemeClr val="bg2">
                    <a:lumMod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549" name="Rectangle 97"/>
            <p:cNvSpPr/>
            <p:nvPr/>
          </p:nvSpPr>
          <p:spPr>
            <a:xfrm>
              <a:off x="2169063" y="4014717"/>
              <a:ext cx="361427" cy="462097"/>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550" name="Freeform 154"/>
            <p:cNvSpPr/>
            <p:nvPr/>
          </p:nvSpPr>
          <p:spPr>
            <a:xfrm>
              <a:off x="2147426" y="4036447"/>
              <a:ext cx="406831" cy="412829"/>
            </a:xfrm>
            <a:custGeom>
              <a:avLst/>
              <a:gdLst>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499213 w 1259386"/>
                <a:gd name="connsiteY5" fmla="*/ 1698 h 619968"/>
                <a:gd name="connsiteX6" fmla="*/ 608389 w 1259386"/>
                <a:gd name="connsiteY6" fmla="*/ 135967 h 619968"/>
                <a:gd name="connsiteX7" fmla="*/ 617674 w 1259386"/>
                <a:gd name="connsiteY7" fmla="*/ 175533 h 619968"/>
                <a:gd name="connsiteX8" fmla="*/ 643471 w 1259386"/>
                <a:gd name="connsiteY8" fmla="*/ 175533 h 619968"/>
                <a:gd name="connsiteX9" fmla="*/ 650997 w 1259386"/>
                <a:gd name="connsiteY9" fmla="*/ 143458 h 619968"/>
                <a:gd name="connsiteX10" fmla="*/ 760174 w 1259386"/>
                <a:gd name="connsiteY10" fmla="*/ 9189 h 619968"/>
                <a:gd name="connsiteX11" fmla="*/ 869350 w 1259386"/>
                <a:gd name="connsiteY11" fmla="*/ 143458 h 619968"/>
                <a:gd name="connsiteX12" fmla="*/ 878635 w 1259386"/>
                <a:gd name="connsiteY12" fmla="*/ 183024 h 619968"/>
                <a:gd name="connsiteX13" fmla="*/ 900905 w 1259386"/>
                <a:gd name="connsiteY13" fmla="*/ 183024 h 619968"/>
                <a:gd name="connsiteX14" fmla="*/ 909791 w 1259386"/>
                <a:gd name="connsiteY14" fmla="*/ 145156 h 619968"/>
                <a:gd name="connsiteX15" fmla="*/ 1018968 w 1259386"/>
                <a:gd name="connsiteY15" fmla="*/ 10887 h 619968"/>
                <a:gd name="connsiteX16" fmla="*/ 1128144 w 1259386"/>
                <a:gd name="connsiteY16" fmla="*/ 145156 h 619968"/>
                <a:gd name="connsiteX17" fmla="*/ 1137429 w 1259386"/>
                <a:gd name="connsiteY17" fmla="*/ 184722 h 619968"/>
                <a:gd name="connsiteX18" fmla="*/ 1259386 w 1259386"/>
                <a:gd name="connsiteY18" fmla="*/ 184722 h 619968"/>
                <a:gd name="connsiteX19" fmla="*/ 1259386 w 1259386"/>
                <a:gd name="connsiteY19" fmla="*/ 446131 h 619968"/>
                <a:gd name="connsiteX20" fmla="*/ 1137429 w 1259386"/>
                <a:gd name="connsiteY20" fmla="*/ 446131 h 619968"/>
                <a:gd name="connsiteX21" fmla="*/ 1128144 w 1259386"/>
                <a:gd name="connsiteY21" fmla="*/ 485699 h 619968"/>
                <a:gd name="connsiteX22" fmla="*/ 1018968 w 1259386"/>
                <a:gd name="connsiteY22" fmla="*/ 619968 h 619968"/>
                <a:gd name="connsiteX23" fmla="*/ 909791 w 1259386"/>
                <a:gd name="connsiteY23" fmla="*/ 485699 h 619968"/>
                <a:gd name="connsiteX24" fmla="*/ 900506 w 1259386"/>
                <a:gd name="connsiteY24" fmla="*/ 446131 h 619968"/>
                <a:gd name="connsiteX25" fmla="*/ 878237 w 1259386"/>
                <a:gd name="connsiteY25" fmla="*/ 446131 h 619968"/>
                <a:gd name="connsiteX26" fmla="*/ 869350 w 1259386"/>
                <a:gd name="connsiteY26" fmla="*/ 484001 h 619968"/>
                <a:gd name="connsiteX27" fmla="*/ 760174 w 1259386"/>
                <a:gd name="connsiteY27" fmla="*/ 618270 h 619968"/>
                <a:gd name="connsiteX28" fmla="*/ 650997 w 1259386"/>
                <a:gd name="connsiteY28" fmla="*/ 484001 h 619968"/>
                <a:gd name="connsiteX29" fmla="*/ 641712 w 1259386"/>
                <a:gd name="connsiteY29" fmla="*/ 444433 h 619968"/>
                <a:gd name="connsiteX30" fmla="*/ 615916 w 1259386"/>
                <a:gd name="connsiteY30" fmla="*/ 444433 h 619968"/>
                <a:gd name="connsiteX31" fmla="*/ 608389 w 1259386"/>
                <a:gd name="connsiteY31" fmla="*/ 476510 h 619968"/>
                <a:gd name="connsiteX32" fmla="*/ 499213 w 1259386"/>
                <a:gd name="connsiteY32" fmla="*/ 610779 h 619968"/>
                <a:gd name="connsiteX33" fmla="*/ 390036 w 1259386"/>
                <a:gd name="connsiteY33" fmla="*/ 476510 h 619968"/>
                <a:gd name="connsiteX34" fmla="*/ 380751 w 1259386"/>
                <a:gd name="connsiteY34" fmla="*/ 436942 h 619968"/>
                <a:gd name="connsiteX35" fmla="*/ 358482 w 1259386"/>
                <a:gd name="connsiteY35" fmla="*/ 436942 h 619968"/>
                <a:gd name="connsiteX36" fmla="*/ 349595 w 1259386"/>
                <a:gd name="connsiteY36" fmla="*/ 474812 h 619968"/>
                <a:gd name="connsiteX37" fmla="*/ 240419 w 1259386"/>
                <a:gd name="connsiteY37" fmla="*/ 609081 h 619968"/>
                <a:gd name="connsiteX38" fmla="*/ 131242 w 1259386"/>
                <a:gd name="connsiteY38" fmla="*/ 474812 h 619968"/>
                <a:gd name="connsiteX39" fmla="*/ 121957 w 1259386"/>
                <a:gd name="connsiteY39" fmla="*/ 435244 h 619968"/>
                <a:gd name="connsiteX40" fmla="*/ 0 w 1259386"/>
                <a:gd name="connsiteY40" fmla="*/ 435244 h 619968"/>
                <a:gd name="connsiteX41" fmla="*/ 0 w 1259386"/>
                <a:gd name="connsiteY41" fmla="*/ 173835 h 619968"/>
                <a:gd name="connsiteX42" fmla="*/ 121958 w 1259386"/>
                <a:gd name="connsiteY42" fmla="*/ 173835 h 619968"/>
                <a:gd name="connsiteX43" fmla="*/ 131242 w 1259386"/>
                <a:gd name="connsiteY43" fmla="*/ 134269 h 619968"/>
                <a:gd name="connsiteX44" fmla="*/ 240419 w 1259386"/>
                <a:gd name="connsiteY44"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08389 w 1259386"/>
                <a:gd name="connsiteY5" fmla="*/ 135967 h 619968"/>
                <a:gd name="connsiteX6" fmla="*/ 617674 w 1259386"/>
                <a:gd name="connsiteY6" fmla="*/ 175533 h 619968"/>
                <a:gd name="connsiteX7" fmla="*/ 643471 w 1259386"/>
                <a:gd name="connsiteY7" fmla="*/ 175533 h 619968"/>
                <a:gd name="connsiteX8" fmla="*/ 650997 w 1259386"/>
                <a:gd name="connsiteY8" fmla="*/ 143458 h 619968"/>
                <a:gd name="connsiteX9" fmla="*/ 760174 w 1259386"/>
                <a:gd name="connsiteY9" fmla="*/ 9189 h 619968"/>
                <a:gd name="connsiteX10" fmla="*/ 869350 w 1259386"/>
                <a:gd name="connsiteY10" fmla="*/ 143458 h 619968"/>
                <a:gd name="connsiteX11" fmla="*/ 878635 w 1259386"/>
                <a:gd name="connsiteY11" fmla="*/ 183024 h 619968"/>
                <a:gd name="connsiteX12" fmla="*/ 900905 w 1259386"/>
                <a:gd name="connsiteY12" fmla="*/ 183024 h 619968"/>
                <a:gd name="connsiteX13" fmla="*/ 909791 w 1259386"/>
                <a:gd name="connsiteY13" fmla="*/ 145156 h 619968"/>
                <a:gd name="connsiteX14" fmla="*/ 1018968 w 1259386"/>
                <a:gd name="connsiteY14" fmla="*/ 10887 h 619968"/>
                <a:gd name="connsiteX15" fmla="*/ 1128144 w 1259386"/>
                <a:gd name="connsiteY15" fmla="*/ 145156 h 619968"/>
                <a:gd name="connsiteX16" fmla="*/ 1137429 w 1259386"/>
                <a:gd name="connsiteY16" fmla="*/ 184722 h 619968"/>
                <a:gd name="connsiteX17" fmla="*/ 1259386 w 1259386"/>
                <a:gd name="connsiteY17" fmla="*/ 184722 h 619968"/>
                <a:gd name="connsiteX18" fmla="*/ 1259386 w 1259386"/>
                <a:gd name="connsiteY18" fmla="*/ 446131 h 619968"/>
                <a:gd name="connsiteX19" fmla="*/ 1137429 w 1259386"/>
                <a:gd name="connsiteY19" fmla="*/ 446131 h 619968"/>
                <a:gd name="connsiteX20" fmla="*/ 1128144 w 1259386"/>
                <a:gd name="connsiteY20" fmla="*/ 485699 h 619968"/>
                <a:gd name="connsiteX21" fmla="*/ 1018968 w 1259386"/>
                <a:gd name="connsiteY21" fmla="*/ 619968 h 619968"/>
                <a:gd name="connsiteX22" fmla="*/ 909791 w 1259386"/>
                <a:gd name="connsiteY22" fmla="*/ 485699 h 619968"/>
                <a:gd name="connsiteX23" fmla="*/ 900506 w 1259386"/>
                <a:gd name="connsiteY23" fmla="*/ 446131 h 619968"/>
                <a:gd name="connsiteX24" fmla="*/ 878237 w 1259386"/>
                <a:gd name="connsiteY24" fmla="*/ 446131 h 619968"/>
                <a:gd name="connsiteX25" fmla="*/ 869350 w 1259386"/>
                <a:gd name="connsiteY25" fmla="*/ 484001 h 619968"/>
                <a:gd name="connsiteX26" fmla="*/ 760174 w 1259386"/>
                <a:gd name="connsiteY26" fmla="*/ 618270 h 619968"/>
                <a:gd name="connsiteX27" fmla="*/ 650997 w 1259386"/>
                <a:gd name="connsiteY27" fmla="*/ 484001 h 619968"/>
                <a:gd name="connsiteX28" fmla="*/ 641712 w 1259386"/>
                <a:gd name="connsiteY28" fmla="*/ 444433 h 619968"/>
                <a:gd name="connsiteX29" fmla="*/ 615916 w 1259386"/>
                <a:gd name="connsiteY29" fmla="*/ 444433 h 619968"/>
                <a:gd name="connsiteX30" fmla="*/ 608389 w 1259386"/>
                <a:gd name="connsiteY30" fmla="*/ 476510 h 619968"/>
                <a:gd name="connsiteX31" fmla="*/ 499213 w 1259386"/>
                <a:gd name="connsiteY31" fmla="*/ 610779 h 619968"/>
                <a:gd name="connsiteX32" fmla="*/ 390036 w 1259386"/>
                <a:gd name="connsiteY32" fmla="*/ 476510 h 619968"/>
                <a:gd name="connsiteX33" fmla="*/ 380751 w 1259386"/>
                <a:gd name="connsiteY33" fmla="*/ 436942 h 619968"/>
                <a:gd name="connsiteX34" fmla="*/ 358482 w 1259386"/>
                <a:gd name="connsiteY34" fmla="*/ 436942 h 619968"/>
                <a:gd name="connsiteX35" fmla="*/ 349595 w 1259386"/>
                <a:gd name="connsiteY35" fmla="*/ 474812 h 619968"/>
                <a:gd name="connsiteX36" fmla="*/ 240419 w 1259386"/>
                <a:gd name="connsiteY36" fmla="*/ 609081 h 619968"/>
                <a:gd name="connsiteX37" fmla="*/ 131242 w 1259386"/>
                <a:gd name="connsiteY37" fmla="*/ 474812 h 619968"/>
                <a:gd name="connsiteX38" fmla="*/ 121957 w 1259386"/>
                <a:gd name="connsiteY38" fmla="*/ 435244 h 619968"/>
                <a:gd name="connsiteX39" fmla="*/ 0 w 1259386"/>
                <a:gd name="connsiteY39" fmla="*/ 435244 h 619968"/>
                <a:gd name="connsiteX40" fmla="*/ 0 w 1259386"/>
                <a:gd name="connsiteY40" fmla="*/ 173835 h 619968"/>
                <a:gd name="connsiteX41" fmla="*/ 121958 w 1259386"/>
                <a:gd name="connsiteY41" fmla="*/ 173835 h 619968"/>
                <a:gd name="connsiteX42" fmla="*/ 131242 w 1259386"/>
                <a:gd name="connsiteY42" fmla="*/ 134269 h 619968"/>
                <a:gd name="connsiteX43" fmla="*/ 240419 w 1259386"/>
                <a:gd name="connsiteY43"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17674 w 1259386"/>
                <a:gd name="connsiteY5" fmla="*/ 175533 h 619968"/>
                <a:gd name="connsiteX6" fmla="*/ 643471 w 1259386"/>
                <a:gd name="connsiteY6" fmla="*/ 175533 h 619968"/>
                <a:gd name="connsiteX7" fmla="*/ 650997 w 1259386"/>
                <a:gd name="connsiteY7" fmla="*/ 143458 h 619968"/>
                <a:gd name="connsiteX8" fmla="*/ 760174 w 1259386"/>
                <a:gd name="connsiteY8" fmla="*/ 9189 h 619968"/>
                <a:gd name="connsiteX9" fmla="*/ 869350 w 1259386"/>
                <a:gd name="connsiteY9" fmla="*/ 143458 h 619968"/>
                <a:gd name="connsiteX10" fmla="*/ 878635 w 1259386"/>
                <a:gd name="connsiteY10" fmla="*/ 183024 h 619968"/>
                <a:gd name="connsiteX11" fmla="*/ 900905 w 1259386"/>
                <a:gd name="connsiteY11" fmla="*/ 183024 h 619968"/>
                <a:gd name="connsiteX12" fmla="*/ 909791 w 1259386"/>
                <a:gd name="connsiteY12" fmla="*/ 145156 h 619968"/>
                <a:gd name="connsiteX13" fmla="*/ 1018968 w 1259386"/>
                <a:gd name="connsiteY13" fmla="*/ 10887 h 619968"/>
                <a:gd name="connsiteX14" fmla="*/ 1128144 w 1259386"/>
                <a:gd name="connsiteY14" fmla="*/ 145156 h 619968"/>
                <a:gd name="connsiteX15" fmla="*/ 1137429 w 1259386"/>
                <a:gd name="connsiteY15" fmla="*/ 184722 h 619968"/>
                <a:gd name="connsiteX16" fmla="*/ 1259386 w 1259386"/>
                <a:gd name="connsiteY16" fmla="*/ 184722 h 619968"/>
                <a:gd name="connsiteX17" fmla="*/ 1259386 w 1259386"/>
                <a:gd name="connsiteY17" fmla="*/ 446131 h 619968"/>
                <a:gd name="connsiteX18" fmla="*/ 1137429 w 1259386"/>
                <a:gd name="connsiteY18" fmla="*/ 446131 h 619968"/>
                <a:gd name="connsiteX19" fmla="*/ 1128144 w 1259386"/>
                <a:gd name="connsiteY19" fmla="*/ 485699 h 619968"/>
                <a:gd name="connsiteX20" fmla="*/ 1018968 w 1259386"/>
                <a:gd name="connsiteY20" fmla="*/ 619968 h 619968"/>
                <a:gd name="connsiteX21" fmla="*/ 909791 w 1259386"/>
                <a:gd name="connsiteY21" fmla="*/ 485699 h 619968"/>
                <a:gd name="connsiteX22" fmla="*/ 900506 w 1259386"/>
                <a:gd name="connsiteY22" fmla="*/ 446131 h 619968"/>
                <a:gd name="connsiteX23" fmla="*/ 878237 w 1259386"/>
                <a:gd name="connsiteY23" fmla="*/ 446131 h 619968"/>
                <a:gd name="connsiteX24" fmla="*/ 869350 w 1259386"/>
                <a:gd name="connsiteY24" fmla="*/ 484001 h 619968"/>
                <a:gd name="connsiteX25" fmla="*/ 760174 w 1259386"/>
                <a:gd name="connsiteY25" fmla="*/ 618270 h 619968"/>
                <a:gd name="connsiteX26" fmla="*/ 650997 w 1259386"/>
                <a:gd name="connsiteY26" fmla="*/ 484001 h 619968"/>
                <a:gd name="connsiteX27" fmla="*/ 641712 w 1259386"/>
                <a:gd name="connsiteY27" fmla="*/ 444433 h 619968"/>
                <a:gd name="connsiteX28" fmla="*/ 615916 w 1259386"/>
                <a:gd name="connsiteY28" fmla="*/ 444433 h 619968"/>
                <a:gd name="connsiteX29" fmla="*/ 608389 w 1259386"/>
                <a:gd name="connsiteY29" fmla="*/ 476510 h 619968"/>
                <a:gd name="connsiteX30" fmla="*/ 499213 w 1259386"/>
                <a:gd name="connsiteY30" fmla="*/ 610779 h 619968"/>
                <a:gd name="connsiteX31" fmla="*/ 390036 w 1259386"/>
                <a:gd name="connsiteY31" fmla="*/ 476510 h 619968"/>
                <a:gd name="connsiteX32" fmla="*/ 380751 w 1259386"/>
                <a:gd name="connsiteY32" fmla="*/ 436942 h 619968"/>
                <a:gd name="connsiteX33" fmla="*/ 358482 w 1259386"/>
                <a:gd name="connsiteY33" fmla="*/ 436942 h 619968"/>
                <a:gd name="connsiteX34" fmla="*/ 349595 w 1259386"/>
                <a:gd name="connsiteY34" fmla="*/ 474812 h 619968"/>
                <a:gd name="connsiteX35" fmla="*/ 240419 w 1259386"/>
                <a:gd name="connsiteY35" fmla="*/ 609081 h 619968"/>
                <a:gd name="connsiteX36" fmla="*/ 131242 w 1259386"/>
                <a:gd name="connsiteY36" fmla="*/ 474812 h 619968"/>
                <a:gd name="connsiteX37" fmla="*/ 121957 w 1259386"/>
                <a:gd name="connsiteY37" fmla="*/ 435244 h 619968"/>
                <a:gd name="connsiteX38" fmla="*/ 0 w 1259386"/>
                <a:gd name="connsiteY38" fmla="*/ 435244 h 619968"/>
                <a:gd name="connsiteX39" fmla="*/ 0 w 1259386"/>
                <a:gd name="connsiteY39" fmla="*/ 173835 h 619968"/>
                <a:gd name="connsiteX40" fmla="*/ 121958 w 1259386"/>
                <a:gd name="connsiteY40" fmla="*/ 173835 h 619968"/>
                <a:gd name="connsiteX41" fmla="*/ 131242 w 1259386"/>
                <a:gd name="connsiteY41" fmla="*/ 134269 h 619968"/>
                <a:gd name="connsiteX42" fmla="*/ 240419 w 1259386"/>
                <a:gd name="connsiteY42"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390036 w 1259386"/>
                <a:gd name="connsiteY4" fmla="*/ 135967 h 619968"/>
                <a:gd name="connsiteX5" fmla="*/ 617674 w 1259386"/>
                <a:gd name="connsiteY5" fmla="*/ 175533 h 619968"/>
                <a:gd name="connsiteX6" fmla="*/ 650997 w 1259386"/>
                <a:gd name="connsiteY6" fmla="*/ 143458 h 619968"/>
                <a:gd name="connsiteX7" fmla="*/ 760174 w 1259386"/>
                <a:gd name="connsiteY7" fmla="*/ 9189 h 619968"/>
                <a:gd name="connsiteX8" fmla="*/ 869350 w 1259386"/>
                <a:gd name="connsiteY8" fmla="*/ 143458 h 619968"/>
                <a:gd name="connsiteX9" fmla="*/ 878635 w 1259386"/>
                <a:gd name="connsiteY9" fmla="*/ 183024 h 619968"/>
                <a:gd name="connsiteX10" fmla="*/ 900905 w 1259386"/>
                <a:gd name="connsiteY10" fmla="*/ 183024 h 619968"/>
                <a:gd name="connsiteX11" fmla="*/ 909791 w 1259386"/>
                <a:gd name="connsiteY11" fmla="*/ 145156 h 619968"/>
                <a:gd name="connsiteX12" fmla="*/ 1018968 w 1259386"/>
                <a:gd name="connsiteY12" fmla="*/ 10887 h 619968"/>
                <a:gd name="connsiteX13" fmla="*/ 1128144 w 1259386"/>
                <a:gd name="connsiteY13" fmla="*/ 145156 h 619968"/>
                <a:gd name="connsiteX14" fmla="*/ 1137429 w 1259386"/>
                <a:gd name="connsiteY14" fmla="*/ 184722 h 619968"/>
                <a:gd name="connsiteX15" fmla="*/ 1259386 w 1259386"/>
                <a:gd name="connsiteY15" fmla="*/ 184722 h 619968"/>
                <a:gd name="connsiteX16" fmla="*/ 1259386 w 1259386"/>
                <a:gd name="connsiteY16" fmla="*/ 446131 h 619968"/>
                <a:gd name="connsiteX17" fmla="*/ 1137429 w 1259386"/>
                <a:gd name="connsiteY17" fmla="*/ 446131 h 619968"/>
                <a:gd name="connsiteX18" fmla="*/ 1128144 w 1259386"/>
                <a:gd name="connsiteY18" fmla="*/ 485699 h 619968"/>
                <a:gd name="connsiteX19" fmla="*/ 1018968 w 1259386"/>
                <a:gd name="connsiteY19" fmla="*/ 619968 h 619968"/>
                <a:gd name="connsiteX20" fmla="*/ 909791 w 1259386"/>
                <a:gd name="connsiteY20" fmla="*/ 485699 h 619968"/>
                <a:gd name="connsiteX21" fmla="*/ 900506 w 1259386"/>
                <a:gd name="connsiteY21" fmla="*/ 446131 h 619968"/>
                <a:gd name="connsiteX22" fmla="*/ 878237 w 1259386"/>
                <a:gd name="connsiteY22" fmla="*/ 446131 h 619968"/>
                <a:gd name="connsiteX23" fmla="*/ 869350 w 1259386"/>
                <a:gd name="connsiteY23" fmla="*/ 484001 h 619968"/>
                <a:gd name="connsiteX24" fmla="*/ 760174 w 1259386"/>
                <a:gd name="connsiteY24" fmla="*/ 618270 h 619968"/>
                <a:gd name="connsiteX25" fmla="*/ 650997 w 1259386"/>
                <a:gd name="connsiteY25" fmla="*/ 484001 h 619968"/>
                <a:gd name="connsiteX26" fmla="*/ 641712 w 1259386"/>
                <a:gd name="connsiteY26" fmla="*/ 444433 h 619968"/>
                <a:gd name="connsiteX27" fmla="*/ 615916 w 1259386"/>
                <a:gd name="connsiteY27" fmla="*/ 444433 h 619968"/>
                <a:gd name="connsiteX28" fmla="*/ 608389 w 1259386"/>
                <a:gd name="connsiteY28" fmla="*/ 476510 h 619968"/>
                <a:gd name="connsiteX29" fmla="*/ 499213 w 1259386"/>
                <a:gd name="connsiteY29" fmla="*/ 610779 h 619968"/>
                <a:gd name="connsiteX30" fmla="*/ 390036 w 1259386"/>
                <a:gd name="connsiteY30" fmla="*/ 476510 h 619968"/>
                <a:gd name="connsiteX31" fmla="*/ 380751 w 1259386"/>
                <a:gd name="connsiteY31" fmla="*/ 436942 h 619968"/>
                <a:gd name="connsiteX32" fmla="*/ 358482 w 1259386"/>
                <a:gd name="connsiteY32" fmla="*/ 436942 h 619968"/>
                <a:gd name="connsiteX33" fmla="*/ 349595 w 1259386"/>
                <a:gd name="connsiteY33" fmla="*/ 474812 h 619968"/>
                <a:gd name="connsiteX34" fmla="*/ 240419 w 1259386"/>
                <a:gd name="connsiteY34" fmla="*/ 609081 h 619968"/>
                <a:gd name="connsiteX35" fmla="*/ 131242 w 1259386"/>
                <a:gd name="connsiteY35" fmla="*/ 474812 h 619968"/>
                <a:gd name="connsiteX36" fmla="*/ 121957 w 1259386"/>
                <a:gd name="connsiteY36" fmla="*/ 435244 h 619968"/>
                <a:gd name="connsiteX37" fmla="*/ 0 w 1259386"/>
                <a:gd name="connsiteY37" fmla="*/ 435244 h 619968"/>
                <a:gd name="connsiteX38" fmla="*/ 0 w 1259386"/>
                <a:gd name="connsiteY38" fmla="*/ 173835 h 619968"/>
                <a:gd name="connsiteX39" fmla="*/ 121958 w 1259386"/>
                <a:gd name="connsiteY39" fmla="*/ 173835 h 619968"/>
                <a:gd name="connsiteX40" fmla="*/ 131242 w 1259386"/>
                <a:gd name="connsiteY40" fmla="*/ 134269 h 619968"/>
                <a:gd name="connsiteX41" fmla="*/ 240419 w 1259386"/>
                <a:gd name="connsiteY41"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650997 w 1259386"/>
                <a:gd name="connsiteY5" fmla="*/ 143458 h 619968"/>
                <a:gd name="connsiteX6" fmla="*/ 760174 w 1259386"/>
                <a:gd name="connsiteY6" fmla="*/ 9189 h 619968"/>
                <a:gd name="connsiteX7" fmla="*/ 869350 w 1259386"/>
                <a:gd name="connsiteY7" fmla="*/ 143458 h 619968"/>
                <a:gd name="connsiteX8" fmla="*/ 878635 w 1259386"/>
                <a:gd name="connsiteY8" fmla="*/ 183024 h 619968"/>
                <a:gd name="connsiteX9" fmla="*/ 900905 w 1259386"/>
                <a:gd name="connsiteY9" fmla="*/ 183024 h 619968"/>
                <a:gd name="connsiteX10" fmla="*/ 909791 w 1259386"/>
                <a:gd name="connsiteY10" fmla="*/ 145156 h 619968"/>
                <a:gd name="connsiteX11" fmla="*/ 1018968 w 1259386"/>
                <a:gd name="connsiteY11" fmla="*/ 10887 h 619968"/>
                <a:gd name="connsiteX12" fmla="*/ 1128144 w 1259386"/>
                <a:gd name="connsiteY12" fmla="*/ 145156 h 619968"/>
                <a:gd name="connsiteX13" fmla="*/ 1137429 w 1259386"/>
                <a:gd name="connsiteY13" fmla="*/ 184722 h 619968"/>
                <a:gd name="connsiteX14" fmla="*/ 1259386 w 1259386"/>
                <a:gd name="connsiteY14" fmla="*/ 184722 h 619968"/>
                <a:gd name="connsiteX15" fmla="*/ 1259386 w 1259386"/>
                <a:gd name="connsiteY15" fmla="*/ 446131 h 619968"/>
                <a:gd name="connsiteX16" fmla="*/ 1137429 w 1259386"/>
                <a:gd name="connsiteY16" fmla="*/ 446131 h 619968"/>
                <a:gd name="connsiteX17" fmla="*/ 1128144 w 1259386"/>
                <a:gd name="connsiteY17" fmla="*/ 485699 h 619968"/>
                <a:gd name="connsiteX18" fmla="*/ 1018968 w 1259386"/>
                <a:gd name="connsiteY18" fmla="*/ 619968 h 619968"/>
                <a:gd name="connsiteX19" fmla="*/ 909791 w 1259386"/>
                <a:gd name="connsiteY19" fmla="*/ 485699 h 619968"/>
                <a:gd name="connsiteX20" fmla="*/ 900506 w 1259386"/>
                <a:gd name="connsiteY20" fmla="*/ 446131 h 619968"/>
                <a:gd name="connsiteX21" fmla="*/ 878237 w 1259386"/>
                <a:gd name="connsiteY21" fmla="*/ 446131 h 619968"/>
                <a:gd name="connsiteX22" fmla="*/ 869350 w 1259386"/>
                <a:gd name="connsiteY22" fmla="*/ 484001 h 619968"/>
                <a:gd name="connsiteX23" fmla="*/ 760174 w 1259386"/>
                <a:gd name="connsiteY23" fmla="*/ 618270 h 619968"/>
                <a:gd name="connsiteX24" fmla="*/ 650997 w 1259386"/>
                <a:gd name="connsiteY24" fmla="*/ 484001 h 619968"/>
                <a:gd name="connsiteX25" fmla="*/ 641712 w 1259386"/>
                <a:gd name="connsiteY25" fmla="*/ 444433 h 619968"/>
                <a:gd name="connsiteX26" fmla="*/ 615916 w 1259386"/>
                <a:gd name="connsiteY26" fmla="*/ 444433 h 619968"/>
                <a:gd name="connsiteX27" fmla="*/ 608389 w 1259386"/>
                <a:gd name="connsiteY27" fmla="*/ 476510 h 619968"/>
                <a:gd name="connsiteX28" fmla="*/ 499213 w 1259386"/>
                <a:gd name="connsiteY28" fmla="*/ 610779 h 619968"/>
                <a:gd name="connsiteX29" fmla="*/ 390036 w 1259386"/>
                <a:gd name="connsiteY29" fmla="*/ 476510 h 619968"/>
                <a:gd name="connsiteX30" fmla="*/ 380751 w 1259386"/>
                <a:gd name="connsiteY30" fmla="*/ 436942 h 619968"/>
                <a:gd name="connsiteX31" fmla="*/ 358482 w 1259386"/>
                <a:gd name="connsiteY31" fmla="*/ 436942 h 619968"/>
                <a:gd name="connsiteX32" fmla="*/ 349595 w 1259386"/>
                <a:gd name="connsiteY32" fmla="*/ 474812 h 619968"/>
                <a:gd name="connsiteX33" fmla="*/ 240419 w 1259386"/>
                <a:gd name="connsiteY33" fmla="*/ 609081 h 619968"/>
                <a:gd name="connsiteX34" fmla="*/ 131242 w 1259386"/>
                <a:gd name="connsiteY34" fmla="*/ 474812 h 619968"/>
                <a:gd name="connsiteX35" fmla="*/ 121957 w 1259386"/>
                <a:gd name="connsiteY35" fmla="*/ 435244 h 619968"/>
                <a:gd name="connsiteX36" fmla="*/ 0 w 1259386"/>
                <a:gd name="connsiteY36" fmla="*/ 435244 h 619968"/>
                <a:gd name="connsiteX37" fmla="*/ 0 w 1259386"/>
                <a:gd name="connsiteY37" fmla="*/ 173835 h 619968"/>
                <a:gd name="connsiteX38" fmla="*/ 121958 w 1259386"/>
                <a:gd name="connsiteY38" fmla="*/ 173835 h 619968"/>
                <a:gd name="connsiteX39" fmla="*/ 131242 w 1259386"/>
                <a:gd name="connsiteY39" fmla="*/ 134269 h 619968"/>
                <a:gd name="connsiteX40" fmla="*/ 240419 w 1259386"/>
                <a:gd name="connsiteY40"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760174 w 1259386"/>
                <a:gd name="connsiteY5" fmla="*/ 9189 h 619968"/>
                <a:gd name="connsiteX6" fmla="*/ 869350 w 1259386"/>
                <a:gd name="connsiteY6" fmla="*/ 143458 h 619968"/>
                <a:gd name="connsiteX7" fmla="*/ 878635 w 1259386"/>
                <a:gd name="connsiteY7" fmla="*/ 183024 h 619968"/>
                <a:gd name="connsiteX8" fmla="*/ 900905 w 1259386"/>
                <a:gd name="connsiteY8" fmla="*/ 183024 h 619968"/>
                <a:gd name="connsiteX9" fmla="*/ 909791 w 1259386"/>
                <a:gd name="connsiteY9" fmla="*/ 145156 h 619968"/>
                <a:gd name="connsiteX10" fmla="*/ 1018968 w 1259386"/>
                <a:gd name="connsiteY10" fmla="*/ 10887 h 619968"/>
                <a:gd name="connsiteX11" fmla="*/ 1128144 w 1259386"/>
                <a:gd name="connsiteY11" fmla="*/ 145156 h 619968"/>
                <a:gd name="connsiteX12" fmla="*/ 1137429 w 1259386"/>
                <a:gd name="connsiteY12" fmla="*/ 184722 h 619968"/>
                <a:gd name="connsiteX13" fmla="*/ 1259386 w 1259386"/>
                <a:gd name="connsiteY13" fmla="*/ 184722 h 619968"/>
                <a:gd name="connsiteX14" fmla="*/ 1259386 w 1259386"/>
                <a:gd name="connsiteY14" fmla="*/ 446131 h 619968"/>
                <a:gd name="connsiteX15" fmla="*/ 1137429 w 1259386"/>
                <a:gd name="connsiteY15" fmla="*/ 446131 h 619968"/>
                <a:gd name="connsiteX16" fmla="*/ 1128144 w 1259386"/>
                <a:gd name="connsiteY16" fmla="*/ 485699 h 619968"/>
                <a:gd name="connsiteX17" fmla="*/ 1018968 w 1259386"/>
                <a:gd name="connsiteY17" fmla="*/ 619968 h 619968"/>
                <a:gd name="connsiteX18" fmla="*/ 909791 w 1259386"/>
                <a:gd name="connsiteY18" fmla="*/ 485699 h 619968"/>
                <a:gd name="connsiteX19" fmla="*/ 900506 w 1259386"/>
                <a:gd name="connsiteY19" fmla="*/ 446131 h 619968"/>
                <a:gd name="connsiteX20" fmla="*/ 878237 w 1259386"/>
                <a:gd name="connsiteY20" fmla="*/ 446131 h 619968"/>
                <a:gd name="connsiteX21" fmla="*/ 869350 w 1259386"/>
                <a:gd name="connsiteY21" fmla="*/ 484001 h 619968"/>
                <a:gd name="connsiteX22" fmla="*/ 760174 w 1259386"/>
                <a:gd name="connsiteY22" fmla="*/ 618270 h 619968"/>
                <a:gd name="connsiteX23" fmla="*/ 650997 w 1259386"/>
                <a:gd name="connsiteY23" fmla="*/ 484001 h 619968"/>
                <a:gd name="connsiteX24" fmla="*/ 641712 w 1259386"/>
                <a:gd name="connsiteY24" fmla="*/ 444433 h 619968"/>
                <a:gd name="connsiteX25" fmla="*/ 615916 w 1259386"/>
                <a:gd name="connsiteY25" fmla="*/ 444433 h 619968"/>
                <a:gd name="connsiteX26" fmla="*/ 608389 w 1259386"/>
                <a:gd name="connsiteY26" fmla="*/ 476510 h 619968"/>
                <a:gd name="connsiteX27" fmla="*/ 499213 w 1259386"/>
                <a:gd name="connsiteY27" fmla="*/ 610779 h 619968"/>
                <a:gd name="connsiteX28" fmla="*/ 390036 w 1259386"/>
                <a:gd name="connsiteY28" fmla="*/ 476510 h 619968"/>
                <a:gd name="connsiteX29" fmla="*/ 380751 w 1259386"/>
                <a:gd name="connsiteY29" fmla="*/ 436942 h 619968"/>
                <a:gd name="connsiteX30" fmla="*/ 358482 w 1259386"/>
                <a:gd name="connsiteY30" fmla="*/ 436942 h 619968"/>
                <a:gd name="connsiteX31" fmla="*/ 349595 w 1259386"/>
                <a:gd name="connsiteY31" fmla="*/ 474812 h 619968"/>
                <a:gd name="connsiteX32" fmla="*/ 240419 w 1259386"/>
                <a:gd name="connsiteY32" fmla="*/ 609081 h 619968"/>
                <a:gd name="connsiteX33" fmla="*/ 131242 w 1259386"/>
                <a:gd name="connsiteY33" fmla="*/ 474812 h 619968"/>
                <a:gd name="connsiteX34" fmla="*/ 121957 w 1259386"/>
                <a:gd name="connsiteY34" fmla="*/ 435244 h 619968"/>
                <a:gd name="connsiteX35" fmla="*/ 0 w 1259386"/>
                <a:gd name="connsiteY35" fmla="*/ 435244 h 619968"/>
                <a:gd name="connsiteX36" fmla="*/ 0 w 1259386"/>
                <a:gd name="connsiteY36" fmla="*/ 173835 h 619968"/>
                <a:gd name="connsiteX37" fmla="*/ 121958 w 1259386"/>
                <a:gd name="connsiteY37" fmla="*/ 173835 h 619968"/>
                <a:gd name="connsiteX38" fmla="*/ 131242 w 1259386"/>
                <a:gd name="connsiteY38" fmla="*/ 134269 h 619968"/>
                <a:gd name="connsiteX39" fmla="*/ 240419 w 1259386"/>
                <a:gd name="connsiteY3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69350 w 1259386"/>
                <a:gd name="connsiteY5" fmla="*/ 143458 h 619968"/>
                <a:gd name="connsiteX6" fmla="*/ 878635 w 1259386"/>
                <a:gd name="connsiteY6" fmla="*/ 183024 h 619968"/>
                <a:gd name="connsiteX7" fmla="*/ 900905 w 1259386"/>
                <a:gd name="connsiteY7" fmla="*/ 183024 h 619968"/>
                <a:gd name="connsiteX8" fmla="*/ 909791 w 1259386"/>
                <a:gd name="connsiteY8" fmla="*/ 145156 h 619968"/>
                <a:gd name="connsiteX9" fmla="*/ 1018968 w 1259386"/>
                <a:gd name="connsiteY9" fmla="*/ 10887 h 619968"/>
                <a:gd name="connsiteX10" fmla="*/ 1128144 w 1259386"/>
                <a:gd name="connsiteY10" fmla="*/ 145156 h 619968"/>
                <a:gd name="connsiteX11" fmla="*/ 1137429 w 1259386"/>
                <a:gd name="connsiteY11" fmla="*/ 184722 h 619968"/>
                <a:gd name="connsiteX12" fmla="*/ 1259386 w 1259386"/>
                <a:gd name="connsiteY12" fmla="*/ 184722 h 619968"/>
                <a:gd name="connsiteX13" fmla="*/ 1259386 w 1259386"/>
                <a:gd name="connsiteY13" fmla="*/ 446131 h 619968"/>
                <a:gd name="connsiteX14" fmla="*/ 1137429 w 1259386"/>
                <a:gd name="connsiteY14" fmla="*/ 446131 h 619968"/>
                <a:gd name="connsiteX15" fmla="*/ 1128144 w 1259386"/>
                <a:gd name="connsiteY15" fmla="*/ 485699 h 619968"/>
                <a:gd name="connsiteX16" fmla="*/ 1018968 w 1259386"/>
                <a:gd name="connsiteY16" fmla="*/ 619968 h 619968"/>
                <a:gd name="connsiteX17" fmla="*/ 909791 w 1259386"/>
                <a:gd name="connsiteY17" fmla="*/ 485699 h 619968"/>
                <a:gd name="connsiteX18" fmla="*/ 900506 w 1259386"/>
                <a:gd name="connsiteY18" fmla="*/ 446131 h 619968"/>
                <a:gd name="connsiteX19" fmla="*/ 878237 w 1259386"/>
                <a:gd name="connsiteY19" fmla="*/ 446131 h 619968"/>
                <a:gd name="connsiteX20" fmla="*/ 869350 w 1259386"/>
                <a:gd name="connsiteY20" fmla="*/ 484001 h 619968"/>
                <a:gd name="connsiteX21" fmla="*/ 760174 w 1259386"/>
                <a:gd name="connsiteY21" fmla="*/ 618270 h 619968"/>
                <a:gd name="connsiteX22" fmla="*/ 650997 w 1259386"/>
                <a:gd name="connsiteY22" fmla="*/ 484001 h 619968"/>
                <a:gd name="connsiteX23" fmla="*/ 641712 w 1259386"/>
                <a:gd name="connsiteY23" fmla="*/ 444433 h 619968"/>
                <a:gd name="connsiteX24" fmla="*/ 615916 w 1259386"/>
                <a:gd name="connsiteY24" fmla="*/ 444433 h 619968"/>
                <a:gd name="connsiteX25" fmla="*/ 608389 w 1259386"/>
                <a:gd name="connsiteY25" fmla="*/ 476510 h 619968"/>
                <a:gd name="connsiteX26" fmla="*/ 499213 w 1259386"/>
                <a:gd name="connsiteY26" fmla="*/ 610779 h 619968"/>
                <a:gd name="connsiteX27" fmla="*/ 390036 w 1259386"/>
                <a:gd name="connsiteY27" fmla="*/ 476510 h 619968"/>
                <a:gd name="connsiteX28" fmla="*/ 380751 w 1259386"/>
                <a:gd name="connsiteY28" fmla="*/ 436942 h 619968"/>
                <a:gd name="connsiteX29" fmla="*/ 358482 w 1259386"/>
                <a:gd name="connsiteY29" fmla="*/ 436942 h 619968"/>
                <a:gd name="connsiteX30" fmla="*/ 349595 w 1259386"/>
                <a:gd name="connsiteY30" fmla="*/ 474812 h 619968"/>
                <a:gd name="connsiteX31" fmla="*/ 240419 w 1259386"/>
                <a:gd name="connsiteY31" fmla="*/ 609081 h 619968"/>
                <a:gd name="connsiteX32" fmla="*/ 131242 w 1259386"/>
                <a:gd name="connsiteY32" fmla="*/ 474812 h 619968"/>
                <a:gd name="connsiteX33" fmla="*/ 121957 w 1259386"/>
                <a:gd name="connsiteY33" fmla="*/ 435244 h 619968"/>
                <a:gd name="connsiteX34" fmla="*/ 0 w 1259386"/>
                <a:gd name="connsiteY34" fmla="*/ 435244 h 619968"/>
                <a:gd name="connsiteX35" fmla="*/ 0 w 1259386"/>
                <a:gd name="connsiteY35" fmla="*/ 173835 h 619968"/>
                <a:gd name="connsiteX36" fmla="*/ 121958 w 1259386"/>
                <a:gd name="connsiteY36" fmla="*/ 173835 h 619968"/>
                <a:gd name="connsiteX37" fmla="*/ 131242 w 1259386"/>
                <a:gd name="connsiteY37" fmla="*/ 134269 h 619968"/>
                <a:gd name="connsiteX38" fmla="*/ 240419 w 1259386"/>
                <a:gd name="connsiteY38"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900905 w 1259386"/>
                <a:gd name="connsiteY6" fmla="*/ 183024 h 619968"/>
                <a:gd name="connsiteX7" fmla="*/ 909791 w 1259386"/>
                <a:gd name="connsiteY7" fmla="*/ 145156 h 619968"/>
                <a:gd name="connsiteX8" fmla="*/ 1018968 w 1259386"/>
                <a:gd name="connsiteY8" fmla="*/ 10887 h 619968"/>
                <a:gd name="connsiteX9" fmla="*/ 1128144 w 1259386"/>
                <a:gd name="connsiteY9" fmla="*/ 145156 h 619968"/>
                <a:gd name="connsiteX10" fmla="*/ 1137429 w 1259386"/>
                <a:gd name="connsiteY10" fmla="*/ 184722 h 619968"/>
                <a:gd name="connsiteX11" fmla="*/ 1259386 w 1259386"/>
                <a:gd name="connsiteY11" fmla="*/ 184722 h 619968"/>
                <a:gd name="connsiteX12" fmla="*/ 1259386 w 1259386"/>
                <a:gd name="connsiteY12" fmla="*/ 446131 h 619968"/>
                <a:gd name="connsiteX13" fmla="*/ 1137429 w 1259386"/>
                <a:gd name="connsiteY13" fmla="*/ 446131 h 619968"/>
                <a:gd name="connsiteX14" fmla="*/ 1128144 w 1259386"/>
                <a:gd name="connsiteY14" fmla="*/ 485699 h 619968"/>
                <a:gd name="connsiteX15" fmla="*/ 1018968 w 1259386"/>
                <a:gd name="connsiteY15" fmla="*/ 619968 h 619968"/>
                <a:gd name="connsiteX16" fmla="*/ 909791 w 1259386"/>
                <a:gd name="connsiteY16" fmla="*/ 485699 h 619968"/>
                <a:gd name="connsiteX17" fmla="*/ 900506 w 1259386"/>
                <a:gd name="connsiteY17" fmla="*/ 446131 h 619968"/>
                <a:gd name="connsiteX18" fmla="*/ 878237 w 1259386"/>
                <a:gd name="connsiteY18" fmla="*/ 446131 h 619968"/>
                <a:gd name="connsiteX19" fmla="*/ 869350 w 1259386"/>
                <a:gd name="connsiteY19" fmla="*/ 484001 h 619968"/>
                <a:gd name="connsiteX20" fmla="*/ 760174 w 1259386"/>
                <a:gd name="connsiteY20" fmla="*/ 618270 h 619968"/>
                <a:gd name="connsiteX21" fmla="*/ 650997 w 1259386"/>
                <a:gd name="connsiteY21" fmla="*/ 484001 h 619968"/>
                <a:gd name="connsiteX22" fmla="*/ 641712 w 1259386"/>
                <a:gd name="connsiteY22" fmla="*/ 444433 h 619968"/>
                <a:gd name="connsiteX23" fmla="*/ 615916 w 1259386"/>
                <a:gd name="connsiteY23" fmla="*/ 444433 h 619968"/>
                <a:gd name="connsiteX24" fmla="*/ 608389 w 1259386"/>
                <a:gd name="connsiteY24" fmla="*/ 476510 h 619968"/>
                <a:gd name="connsiteX25" fmla="*/ 499213 w 1259386"/>
                <a:gd name="connsiteY25" fmla="*/ 610779 h 619968"/>
                <a:gd name="connsiteX26" fmla="*/ 390036 w 1259386"/>
                <a:gd name="connsiteY26" fmla="*/ 476510 h 619968"/>
                <a:gd name="connsiteX27" fmla="*/ 380751 w 1259386"/>
                <a:gd name="connsiteY27" fmla="*/ 436942 h 619968"/>
                <a:gd name="connsiteX28" fmla="*/ 358482 w 1259386"/>
                <a:gd name="connsiteY28" fmla="*/ 436942 h 619968"/>
                <a:gd name="connsiteX29" fmla="*/ 349595 w 1259386"/>
                <a:gd name="connsiteY29" fmla="*/ 474812 h 619968"/>
                <a:gd name="connsiteX30" fmla="*/ 240419 w 1259386"/>
                <a:gd name="connsiteY30" fmla="*/ 609081 h 619968"/>
                <a:gd name="connsiteX31" fmla="*/ 131242 w 1259386"/>
                <a:gd name="connsiteY31" fmla="*/ 474812 h 619968"/>
                <a:gd name="connsiteX32" fmla="*/ 121957 w 1259386"/>
                <a:gd name="connsiteY32" fmla="*/ 435244 h 619968"/>
                <a:gd name="connsiteX33" fmla="*/ 0 w 1259386"/>
                <a:gd name="connsiteY33" fmla="*/ 435244 h 619968"/>
                <a:gd name="connsiteX34" fmla="*/ 0 w 1259386"/>
                <a:gd name="connsiteY34" fmla="*/ 173835 h 619968"/>
                <a:gd name="connsiteX35" fmla="*/ 121958 w 1259386"/>
                <a:gd name="connsiteY35" fmla="*/ 173835 h 619968"/>
                <a:gd name="connsiteX36" fmla="*/ 131242 w 1259386"/>
                <a:gd name="connsiteY36" fmla="*/ 134269 h 619968"/>
                <a:gd name="connsiteX37" fmla="*/ 240419 w 1259386"/>
                <a:gd name="connsiteY37"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909791 w 1259386"/>
                <a:gd name="connsiteY6" fmla="*/ 145156 h 619968"/>
                <a:gd name="connsiteX7" fmla="*/ 1018968 w 1259386"/>
                <a:gd name="connsiteY7" fmla="*/ 10887 h 619968"/>
                <a:gd name="connsiteX8" fmla="*/ 1128144 w 1259386"/>
                <a:gd name="connsiteY8" fmla="*/ 145156 h 619968"/>
                <a:gd name="connsiteX9" fmla="*/ 1137429 w 1259386"/>
                <a:gd name="connsiteY9" fmla="*/ 184722 h 619968"/>
                <a:gd name="connsiteX10" fmla="*/ 1259386 w 1259386"/>
                <a:gd name="connsiteY10" fmla="*/ 184722 h 619968"/>
                <a:gd name="connsiteX11" fmla="*/ 1259386 w 1259386"/>
                <a:gd name="connsiteY11" fmla="*/ 446131 h 619968"/>
                <a:gd name="connsiteX12" fmla="*/ 1137429 w 1259386"/>
                <a:gd name="connsiteY12" fmla="*/ 446131 h 619968"/>
                <a:gd name="connsiteX13" fmla="*/ 1128144 w 1259386"/>
                <a:gd name="connsiteY13" fmla="*/ 485699 h 619968"/>
                <a:gd name="connsiteX14" fmla="*/ 1018968 w 1259386"/>
                <a:gd name="connsiteY14" fmla="*/ 619968 h 619968"/>
                <a:gd name="connsiteX15" fmla="*/ 909791 w 1259386"/>
                <a:gd name="connsiteY15" fmla="*/ 485699 h 619968"/>
                <a:gd name="connsiteX16" fmla="*/ 900506 w 1259386"/>
                <a:gd name="connsiteY16" fmla="*/ 446131 h 619968"/>
                <a:gd name="connsiteX17" fmla="*/ 878237 w 1259386"/>
                <a:gd name="connsiteY17" fmla="*/ 446131 h 619968"/>
                <a:gd name="connsiteX18" fmla="*/ 869350 w 1259386"/>
                <a:gd name="connsiteY18" fmla="*/ 484001 h 619968"/>
                <a:gd name="connsiteX19" fmla="*/ 760174 w 1259386"/>
                <a:gd name="connsiteY19" fmla="*/ 618270 h 619968"/>
                <a:gd name="connsiteX20" fmla="*/ 650997 w 1259386"/>
                <a:gd name="connsiteY20" fmla="*/ 484001 h 619968"/>
                <a:gd name="connsiteX21" fmla="*/ 641712 w 1259386"/>
                <a:gd name="connsiteY21" fmla="*/ 444433 h 619968"/>
                <a:gd name="connsiteX22" fmla="*/ 615916 w 1259386"/>
                <a:gd name="connsiteY22" fmla="*/ 444433 h 619968"/>
                <a:gd name="connsiteX23" fmla="*/ 608389 w 1259386"/>
                <a:gd name="connsiteY23" fmla="*/ 476510 h 619968"/>
                <a:gd name="connsiteX24" fmla="*/ 499213 w 1259386"/>
                <a:gd name="connsiteY24" fmla="*/ 610779 h 619968"/>
                <a:gd name="connsiteX25" fmla="*/ 390036 w 1259386"/>
                <a:gd name="connsiteY25" fmla="*/ 476510 h 619968"/>
                <a:gd name="connsiteX26" fmla="*/ 380751 w 1259386"/>
                <a:gd name="connsiteY26" fmla="*/ 436942 h 619968"/>
                <a:gd name="connsiteX27" fmla="*/ 358482 w 1259386"/>
                <a:gd name="connsiteY27" fmla="*/ 436942 h 619968"/>
                <a:gd name="connsiteX28" fmla="*/ 349595 w 1259386"/>
                <a:gd name="connsiteY28" fmla="*/ 474812 h 619968"/>
                <a:gd name="connsiteX29" fmla="*/ 240419 w 1259386"/>
                <a:gd name="connsiteY29" fmla="*/ 609081 h 619968"/>
                <a:gd name="connsiteX30" fmla="*/ 131242 w 1259386"/>
                <a:gd name="connsiteY30" fmla="*/ 474812 h 619968"/>
                <a:gd name="connsiteX31" fmla="*/ 121957 w 1259386"/>
                <a:gd name="connsiteY31" fmla="*/ 435244 h 619968"/>
                <a:gd name="connsiteX32" fmla="*/ 0 w 1259386"/>
                <a:gd name="connsiteY32" fmla="*/ 435244 h 619968"/>
                <a:gd name="connsiteX33" fmla="*/ 0 w 1259386"/>
                <a:gd name="connsiteY33" fmla="*/ 173835 h 619968"/>
                <a:gd name="connsiteX34" fmla="*/ 121958 w 1259386"/>
                <a:gd name="connsiteY34" fmla="*/ 173835 h 619968"/>
                <a:gd name="connsiteX35" fmla="*/ 131242 w 1259386"/>
                <a:gd name="connsiteY35" fmla="*/ 134269 h 619968"/>
                <a:gd name="connsiteX36" fmla="*/ 240419 w 1259386"/>
                <a:gd name="connsiteY36"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018968 w 1259386"/>
                <a:gd name="connsiteY6" fmla="*/ 10887 h 619968"/>
                <a:gd name="connsiteX7" fmla="*/ 1128144 w 1259386"/>
                <a:gd name="connsiteY7" fmla="*/ 145156 h 619968"/>
                <a:gd name="connsiteX8" fmla="*/ 1137429 w 1259386"/>
                <a:gd name="connsiteY8" fmla="*/ 184722 h 619968"/>
                <a:gd name="connsiteX9" fmla="*/ 1259386 w 1259386"/>
                <a:gd name="connsiteY9" fmla="*/ 184722 h 619968"/>
                <a:gd name="connsiteX10" fmla="*/ 1259386 w 1259386"/>
                <a:gd name="connsiteY10" fmla="*/ 446131 h 619968"/>
                <a:gd name="connsiteX11" fmla="*/ 1137429 w 1259386"/>
                <a:gd name="connsiteY11" fmla="*/ 446131 h 619968"/>
                <a:gd name="connsiteX12" fmla="*/ 1128144 w 1259386"/>
                <a:gd name="connsiteY12" fmla="*/ 485699 h 619968"/>
                <a:gd name="connsiteX13" fmla="*/ 1018968 w 1259386"/>
                <a:gd name="connsiteY13" fmla="*/ 619968 h 619968"/>
                <a:gd name="connsiteX14" fmla="*/ 909791 w 1259386"/>
                <a:gd name="connsiteY14" fmla="*/ 485699 h 619968"/>
                <a:gd name="connsiteX15" fmla="*/ 900506 w 1259386"/>
                <a:gd name="connsiteY15" fmla="*/ 446131 h 619968"/>
                <a:gd name="connsiteX16" fmla="*/ 878237 w 1259386"/>
                <a:gd name="connsiteY16" fmla="*/ 446131 h 619968"/>
                <a:gd name="connsiteX17" fmla="*/ 869350 w 1259386"/>
                <a:gd name="connsiteY17" fmla="*/ 484001 h 619968"/>
                <a:gd name="connsiteX18" fmla="*/ 760174 w 1259386"/>
                <a:gd name="connsiteY18" fmla="*/ 618270 h 619968"/>
                <a:gd name="connsiteX19" fmla="*/ 650997 w 1259386"/>
                <a:gd name="connsiteY19" fmla="*/ 484001 h 619968"/>
                <a:gd name="connsiteX20" fmla="*/ 641712 w 1259386"/>
                <a:gd name="connsiteY20" fmla="*/ 444433 h 619968"/>
                <a:gd name="connsiteX21" fmla="*/ 615916 w 1259386"/>
                <a:gd name="connsiteY21" fmla="*/ 444433 h 619968"/>
                <a:gd name="connsiteX22" fmla="*/ 608389 w 1259386"/>
                <a:gd name="connsiteY22" fmla="*/ 476510 h 619968"/>
                <a:gd name="connsiteX23" fmla="*/ 499213 w 1259386"/>
                <a:gd name="connsiteY23" fmla="*/ 610779 h 619968"/>
                <a:gd name="connsiteX24" fmla="*/ 390036 w 1259386"/>
                <a:gd name="connsiteY24" fmla="*/ 476510 h 619968"/>
                <a:gd name="connsiteX25" fmla="*/ 380751 w 1259386"/>
                <a:gd name="connsiteY25" fmla="*/ 436942 h 619968"/>
                <a:gd name="connsiteX26" fmla="*/ 358482 w 1259386"/>
                <a:gd name="connsiteY26" fmla="*/ 436942 h 619968"/>
                <a:gd name="connsiteX27" fmla="*/ 349595 w 1259386"/>
                <a:gd name="connsiteY27" fmla="*/ 474812 h 619968"/>
                <a:gd name="connsiteX28" fmla="*/ 240419 w 1259386"/>
                <a:gd name="connsiteY28" fmla="*/ 609081 h 619968"/>
                <a:gd name="connsiteX29" fmla="*/ 131242 w 1259386"/>
                <a:gd name="connsiteY29" fmla="*/ 474812 h 619968"/>
                <a:gd name="connsiteX30" fmla="*/ 121957 w 1259386"/>
                <a:gd name="connsiteY30" fmla="*/ 435244 h 619968"/>
                <a:gd name="connsiteX31" fmla="*/ 0 w 1259386"/>
                <a:gd name="connsiteY31" fmla="*/ 435244 h 619968"/>
                <a:gd name="connsiteX32" fmla="*/ 0 w 1259386"/>
                <a:gd name="connsiteY32" fmla="*/ 173835 h 619968"/>
                <a:gd name="connsiteX33" fmla="*/ 121958 w 1259386"/>
                <a:gd name="connsiteY33" fmla="*/ 173835 h 619968"/>
                <a:gd name="connsiteX34" fmla="*/ 131242 w 1259386"/>
                <a:gd name="connsiteY34" fmla="*/ 134269 h 619968"/>
                <a:gd name="connsiteX35" fmla="*/ 240419 w 1259386"/>
                <a:gd name="connsiteY35"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128144 w 1259386"/>
                <a:gd name="connsiteY6" fmla="*/ 145156 h 619968"/>
                <a:gd name="connsiteX7" fmla="*/ 1137429 w 1259386"/>
                <a:gd name="connsiteY7" fmla="*/ 184722 h 619968"/>
                <a:gd name="connsiteX8" fmla="*/ 1259386 w 1259386"/>
                <a:gd name="connsiteY8" fmla="*/ 184722 h 619968"/>
                <a:gd name="connsiteX9" fmla="*/ 1259386 w 1259386"/>
                <a:gd name="connsiteY9" fmla="*/ 446131 h 619968"/>
                <a:gd name="connsiteX10" fmla="*/ 1137429 w 1259386"/>
                <a:gd name="connsiteY10" fmla="*/ 446131 h 619968"/>
                <a:gd name="connsiteX11" fmla="*/ 1128144 w 1259386"/>
                <a:gd name="connsiteY11" fmla="*/ 485699 h 619968"/>
                <a:gd name="connsiteX12" fmla="*/ 1018968 w 1259386"/>
                <a:gd name="connsiteY12" fmla="*/ 619968 h 619968"/>
                <a:gd name="connsiteX13" fmla="*/ 909791 w 1259386"/>
                <a:gd name="connsiteY13" fmla="*/ 485699 h 619968"/>
                <a:gd name="connsiteX14" fmla="*/ 900506 w 1259386"/>
                <a:gd name="connsiteY14" fmla="*/ 446131 h 619968"/>
                <a:gd name="connsiteX15" fmla="*/ 878237 w 1259386"/>
                <a:gd name="connsiteY15" fmla="*/ 446131 h 619968"/>
                <a:gd name="connsiteX16" fmla="*/ 869350 w 1259386"/>
                <a:gd name="connsiteY16" fmla="*/ 484001 h 619968"/>
                <a:gd name="connsiteX17" fmla="*/ 760174 w 1259386"/>
                <a:gd name="connsiteY17" fmla="*/ 618270 h 619968"/>
                <a:gd name="connsiteX18" fmla="*/ 650997 w 1259386"/>
                <a:gd name="connsiteY18" fmla="*/ 484001 h 619968"/>
                <a:gd name="connsiteX19" fmla="*/ 641712 w 1259386"/>
                <a:gd name="connsiteY19" fmla="*/ 444433 h 619968"/>
                <a:gd name="connsiteX20" fmla="*/ 615916 w 1259386"/>
                <a:gd name="connsiteY20" fmla="*/ 444433 h 619968"/>
                <a:gd name="connsiteX21" fmla="*/ 608389 w 1259386"/>
                <a:gd name="connsiteY21" fmla="*/ 476510 h 619968"/>
                <a:gd name="connsiteX22" fmla="*/ 499213 w 1259386"/>
                <a:gd name="connsiteY22" fmla="*/ 610779 h 619968"/>
                <a:gd name="connsiteX23" fmla="*/ 390036 w 1259386"/>
                <a:gd name="connsiteY23" fmla="*/ 476510 h 619968"/>
                <a:gd name="connsiteX24" fmla="*/ 380751 w 1259386"/>
                <a:gd name="connsiteY24" fmla="*/ 436942 h 619968"/>
                <a:gd name="connsiteX25" fmla="*/ 358482 w 1259386"/>
                <a:gd name="connsiteY25" fmla="*/ 436942 h 619968"/>
                <a:gd name="connsiteX26" fmla="*/ 349595 w 1259386"/>
                <a:gd name="connsiteY26" fmla="*/ 474812 h 619968"/>
                <a:gd name="connsiteX27" fmla="*/ 240419 w 1259386"/>
                <a:gd name="connsiteY27" fmla="*/ 609081 h 619968"/>
                <a:gd name="connsiteX28" fmla="*/ 131242 w 1259386"/>
                <a:gd name="connsiteY28" fmla="*/ 474812 h 619968"/>
                <a:gd name="connsiteX29" fmla="*/ 121957 w 1259386"/>
                <a:gd name="connsiteY29" fmla="*/ 435244 h 619968"/>
                <a:gd name="connsiteX30" fmla="*/ 0 w 1259386"/>
                <a:gd name="connsiteY30" fmla="*/ 435244 h 619968"/>
                <a:gd name="connsiteX31" fmla="*/ 0 w 1259386"/>
                <a:gd name="connsiteY31" fmla="*/ 173835 h 619968"/>
                <a:gd name="connsiteX32" fmla="*/ 121958 w 1259386"/>
                <a:gd name="connsiteY32" fmla="*/ 173835 h 619968"/>
                <a:gd name="connsiteX33" fmla="*/ 131242 w 1259386"/>
                <a:gd name="connsiteY33" fmla="*/ 134269 h 619968"/>
                <a:gd name="connsiteX34" fmla="*/ 240419 w 1259386"/>
                <a:gd name="connsiteY34"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617674 w 1259386"/>
                <a:gd name="connsiteY4" fmla="*/ 175533 h 619968"/>
                <a:gd name="connsiteX5" fmla="*/ 878635 w 1259386"/>
                <a:gd name="connsiteY5" fmla="*/ 183024 h 619968"/>
                <a:gd name="connsiteX6" fmla="*/ 1137429 w 1259386"/>
                <a:gd name="connsiteY6" fmla="*/ 184722 h 619968"/>
                <a:gd name="connsiteX7" fmla="*/ 1259386 w 1259386"/>
                <a:gd name="connsiteY7" fmla="*/ 184722 h 619968"/>
                <a:gd name="connsiteX8" fmla="*/ 1259386 w 1259386"/>
                <a:gd name="connsiteY8" fmla="*/ 446131 h 619968"/>
                <a:gd name="connsiteX9" fmla="*/ 1137429 w 1259386"/>
                <a:gd name="connsiteY9" fmla="*/ 446131 h 619968"/>
                <a:gd name="connsiteX10" fmla="*/ 1128144 w 1259386"/>
                <a:gd name="connsiteY10" fmla="*/ 485699 h 619968"/>
                <a:gd name="connsiteX11" fmla="*/ 1018968 w 1259386"/>
                <a:gd name="connsiteY11" fmla="*/ 619968 h 619968"/>
                <a:gd name="connsiteX12" fmla="*/ 909791 w 1259386"/>
                <a:gd name="connsiteY12" fmla="*/ 485699 h 619968"/>
                <a:gd name="connsiteX13" fmla="*/ 900506 w 1259386"/>
                <a:gd name="connsiteY13" fmla="*/ 446131 h 619968"/>
                <a:gd name="connsiteX14" fmla="*/ 878237 w 1259386"/>
                <a:gd name="connsiteY14" fmla="*/ 446131 h 619968"/>
                <a:gd name="connsiteX15" fmla="*/ 869350 w 1259386"/>
                <a:gd name="connsiteY15" fmla="*/ 484001 h 619968"/>
                <a:gd name="connsiteX16" fmla="*/ 760174 w 1259386"/>
                <a:gd name="connsiteY16" fmla="*/ 618270 h 619968"/>
                <a:gd name="connsiteX17" fmla="*/ 650997 w 1259386"/>
                <a:gd name="connsiteY17" fmla="*/ 484001 h 619968"/>
                <a:gd name="connsiteX18" fmla="*/ 641712 w 1259386"/>
                <a:gd name="connsiteY18" fmla="*/ 444433 h 619968"/>
                <a:gd name="connsiteX19" fmla="*/ 615916 w 1259386"/>
                <a:gd name="connsiteY19" fmla="*/ 444433 h 619968"/>
                <a:gd name="connsiteX20" fmla="*/ 608389 w 1259386"/>
                <a:gd name="connsiteY20" fmla="*/ 476510 h 619968"/>
                <a:gd name="connsiteX21" fmla="*/ 499213 w 1259386"/>
                <a:gd name="connsiteY21" fmla="*/ 610779 h 619968"/>
                <a:gd name="connsiteX22" fmla="*/ 390036 w 1259386"/>
                <a:gd name="connsiteY22" fmla="*/ 476510 h 619968"/>
                <a:gd name="connsiteX23" fmla="*/ 380751 w 1259386"/>
                <a:gd name="connsiteY23" fmla="*/ 436942 h 619968"/>
                <a:gd name="connsiteX24" fmla="*/ 358482 w 1259386"/>
                <a:gd name="connsiteY24" fmla="*/ 436942 h 619968"/>
                <a:gd name="connsiteX25" fmla="*/ 349595 w 1259386"/>
                <a:gd name="connsiteY25" fmla="*/ 474812 h 619968"/>
                <a:gd name="connsiteX26" fmla="*/ 240419 w 1259386"/>
                <a:gd name="connsiteY26" fmla="*/ 609081 h 619968"/>
                <a:gd name="connsiteX27" fmla="*/ 131242 w 1259386"/>
                <a:gd name="connsiteY27" fmla="*/ 474812 h 619968"/>
                <a:gd name="connsiteX28" fmla="*/ 121957 w 1259386"/>
                <a:gd name="connsiteY28" fmla="*/ 435244 h 619968"/>
                <a:gd name="connsiteX29" fmla="*/ 0 w 1259386"/>
                <a:gd name="connsiteY29" fmla="*/ 435244 h 619968"/>
                <a:gd name="connsiteX30" fmla="*/ 0 w 1259386"/>
                <a:gd name="connsiteY30" fmla="*/ 173835 h 619968"/>
                <a:gd name="connsiteX31" fmla="*/ 121958 w 1259386"/>
                <a:gd name="connsiteY31" fmla="*/ 173835 h 619968"/>
                <a:gd name="connsiteX32" fmla="*/ 131242 w 1259386"/>
                <a:gd name="connsiteY32" fmla="*/ 134269 h 619968"/>
                <a:gd name="connsiteX33" fmla="*/ 240419 w 1259386"/>
                <a:gd name="connsiteY33"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878635 w 1259386"/>
                <a:gd name="connsiteY4" fmla="*/ 183024 h 619968"/>
                <a:gd name="connsiteX5" fmla="*/ 1137429 w 1259386"/>
                <a:gd name="connsiteY5" fmla="*/ 184722 h 619968"/>
                <a:gd name="connsiteX6" fmla="*/ 1259386 w 1259386"/>
                <a:gd name="connsiteY6" fmla="*/ 184722 h 619968"/>
                <a:gd name="connsiteX7" fmla="*/ 1259386 w 1259386"/>
                <a:gd name="connsiteY7" fmla="*/ 446131 h 619968"/>
                <a:gd name="connsiteX8" fmla="*/ 1137429 w 1259386"/>
                <a:gd name="connsiteY8" fmla="*/ 446131 h 619968"/>
                <a:gd name="connsiteX9" fmla="*/ 1128144 w 1259386"/>
                <a:gd name="connsiteY9" fmla="*/ 485699 h 619968"/>
                <a:gd name="connsiteX10" fmla="*/ 1018968 w 1259386"/>
                <a:gd name="connsiteY10" fmla="*/ 619968 h 619968"/>
                <a:gd name="connsiteX11" fmla="*/ 909791 w 1259386"/>
                <a:gd name="connsiteY11" fmla="*/ 485699 h 619968"/>
                <a:gd name="connsiteX12" fmla="*/ 900506 w 1259386"/>
                <a:gd name="connsiteY12" fmla="*/ 446131 h 619968"/>
                <a:gd name="connsiteX13" fmla="*/ 878237 w 1259386"/>
                <a:gd name="connsiteY13" fmla="*/ 446131 h 619968"/>
                <a:gd name="connsiteX14" fmla="*/ 869350 w 1259386"/>
                <a:gd name="connsiteY14" fmla="*/ 484001 h 619968"/>
                <a:gd name="connsiteX15" fmla="*/ 760174 w 1259386"/>
                <a:gd name="connsiteY15" fmla="*/ 618270 h 619968"/>
                <a:gd name="connsiteX16" fmla="*/ 650997 w 1259386"/>
                <a:gd name="connsiteY16" fmla="*/ 484001 h 619968"/>
                <a:gd name="connsiteX17" fmla="*/ 641712 w 1259386"/>
                <a:gd name="connsiteY17" fmla="*/ 444433 h 619968"/>
                <a:gd name="connsiteX18" fmla="*/ 615916 w 1259386"/>
                <a:gd name="connsiteY18" fmla="*/ 444433 h 619968"/>
                <a:gd name="connsiteX19" fmla="*/ 608389 w 1259386"/>
                <a:gd name="connsiteY19" fmla="*/ 476510 h 619968"/>
                <a:gd name="connsiteX20" fmla="*/ 499213 w 1259386"/>
                <a:gd name="connsiteY20" fmla="*/ 610779 h 619968"/>
                <a:gd name="connsiteX21" fmla="*/ 390036 w 1259386"/>
                <a:gd name="connsiteY21" fmla="*/ 476510 h 619968"/>
                <a:gd name="connsiteX22" fmla="*/ 380751 w 1259386"/>
                <a:gd name="connsiteY22" fmla="*/ 436942 h 619968"/>
                <a:gd name="connsiteX23" fmla="*/ 358482 w 1259386"/>
                <a:gd name="connsiteY23" fmla="*/ 436942 h 619968"/>
                <a:gd name="connsiteX24" fmla="*/ 349595 w 1259386"/>
                <a:gd name="connsiteY24" fmla="*/ 474812 h 619968"/>
                <a:gd name="connsiteX25" fmla="*/ 240419 w 1259386"/>
                <a:gd name="connsiteY25" fmla="*/ 609081 h 619968"/>
                <a:gd name="connsiteX26" fmla="*/ 131242 w 1259386"/>
                <a:gd name="connsiteY26" fmla="*/ 474812 h 619968"/>
                <a:gd name="connsiteX27" fmla="*/ 121957 w 1259386"/>
                <a:gd name="connsiteY27" fmla="*/ 435244 h 619968"/>
                <a:gd name="connsiteX28" fmla="*/ 0 w 1259386"/>
                <a:gd name="connsiteY28" fmla="*/ 435244 h 619968"/>
                <a:gd name="connsiteX29" fmla="*/ 0 w 1259386"/>
                <a:gd name="connsiteY29" fmla="*/ 173835 h 619968"/>
                <a:gd name="connsiteX30" fmla="*/ 121958 w 1259386"/>
                <a:gd name="connsiteY30" fmla="*/ 173835 h 619968"/>
                <a:gd name="connsiteX31" fmla="*/ 131242 w 1259386"/>
                <a:gd name="connsiteY31" fmla="*/ 134269 h 619968"/>
                <a:gd name="connsiteX32" fmla="*/ 240419 w 1259386"/>
                <a:gd name="connsiteY32"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1137429 w 1259386"/>
                <a:gd name="connsiteY4" fmla="*/ 184722 h 619968"/>
                <a:gd name="connsiteX5" fmla="*/ 1259386 w 1259386"/>
                <a:gd name="connsiteY5" fmla="*/ 184722 h 619968"/>
                <a:gd name="connsiteX6" fmla="*/ 1259386 w 1259386"/>
                <a:gd name="connsiteY6" fmla="*/ 446131 h 619968"/>
                <a:gd name="connsiteX7" fmla="*/ 1137429 w 1259386"/>
                <a:gd name="connsiteY7" fmla="*/ 446131 h 619968"/>
                <a:gd name="connsiteX8" fmla="*/ 1128144 w 1259386"/>
                <a:gd name="connsiteY8" fmla="*/ 485699 h 619968"/>
                <a:gd name="connsiteX9" fmla="*/ 1018968 w 1259386"/>
                <a:gd name="connsiteY9" fmla="*/ 619968 h 619968"/>
                <a:gd name="connsiteX10" fmla="*/ 909791 w 1259386"/>
                <a:gd name="connsiteY10" fmla="*/ 485699 h 619968"/>
                <a:gd name="connsiteX11" fmla="*/ 900506 w 1259386"/>
                <a:gd name="connsiteY11" fmla="*/ 446131 h 619968"/>
                <a:gd name="connsiteX12" fmla="*/ 878237 w 1259386"/>
                <a:gd name="connsiteY12" fmla="*/ 446131 h 619968"/>
                <a:gd name="connsiteX13" fmla="*/ 869350 w 1259386"/>
                <a:gd name="connsiteY13" fmla="*/ 484001 h 619968"/>
                <a:gd name="connsiteX14" fmla="*/ 760174 w 1259386"/>
                <a:gd name="connsiteY14" fmla="*/ 618270 h 619968"/>
                <a:gd name="connsiteX15" fmla="*/ 650997 w 1259386"/>
                <a:gd name="connsiteY15" fmla="*/ 484001 h 619968"/>
                <a:gd name="connsiteX16" fmla="*/ 641712 w 1259386"/>
                <a:gd name="connsiteY16" fmla="*/ 444433 h 619968"/>
                <a:gd name="connsiteX17" fmla="*/ 615916 w 1259386"/>
                <a:gd name="connsiteY17" fmla="*/ 444433 h 619968"/>
                <a:gd name="connsiteX18" fmla="*/ 608389 w 1259386"/>
                <a:gd name="connsiteY18" fmla="*/ 476510 h 619968"/>
                <a:gd name="connsiteX19" fmla="*/ 499213 w 1259386"/>
                <a:gd name="connsiteY19" fmla="*/ 610779 h 619968"/>
                <a:gd name="connsiteX20" fmla="*/ 390036 w 1259386"/>
                <a:gd name="connsiteY20" fmla="*/ 476510 h 619968"/>
                <a:gd name="connsiteX21" fmla="*/ 380751 w 1259386"/>
                <a:gd name="connsiteY21" fmla="*/ 436942 h 619968"/>
                <a:gd name="connsiteX22" fmla="*/ 358482 w 1259386"/>
                <a:gd name="connsiteY22" fmla="*/ 436942 h 619968"/>
                <a:gd name="connsiteX23" fmla="*/ 349595 w 1259386"/>
                <a:gd name="connsiteY23" fmla="*/ 474812 h 619968"/>
                <a:gd name="connsiteX24" fmla="*/ 240419 w 1259386"/>
                <a:gd name="connsiteY24" fmla="*/ 609081 h 619968"/>
                <a:gd name="connsiteX25" fmla="*/ 131242 w 1259386"/>
                <a:gd name="connsiteY25" fmla="*/ 474812 h 619968"/>
                <a:gd name="connsiteX26" fmla="*/ 121957 w 1259386"/>
                <a:gd name="connsiteY26" fmla="*/ 435244 h 619968"/>
                <a:gd name="connsiteX27" fmla="*/ 0 w 1259386"/>
                <a:gd name="connsiteY27" fmla="*/ 435244 h 619968"/>
                <a:gd name="connsiteX28" fmla="*/ 0 w 1259386"/>
                <a:gd name="connsiteY28" fmla="*/ 173835 h 619968"/>
                <a:gd name="connsiteX29" fmla="*/ 121958 w 1259386"/>
                <a:gd name="connsiteY29" fmla="*/ 173835 h 619968"/>
                <a:gd name="connsiteX30" fmla="*/ 131242 w 1259386"/>
                <a:gd name="connsiteY30" fmla="*/ 134269 h 619968"/>
                <a:gd name="connsiteX31" fmla="*/ 240419 w 1259386"/>
                <a:gd name="connsiteY31" fmla="*/ 0 h 619968"/>
                <a:gd name="connsiteX0" fmla="*/ 240419 w 1259386"/>
                <a:gd name="connsiteY0" fmla="*/ 0 h 619968"/>
                <a:gd name="connsiteX1" fmla="*/ 349595 w 1259386"/>
                <a:gd name="connsiteY1" fmla="*/ 134269 h 619968"/>
                <a:gd name="connsiteX2" fmla="*/ 358880 w 1259386"/>
                <a:gd name="connsiteY2" fmla="*/ 173835 h 619968"/>
                <a:gd name="connsiteX3" fmla="*/ 381150 w 1259386"/>
                <a:gd name="connsiteY3" fmla="*/ 173835 h 619968"/>
                <a:gd name="connsiteX4" fmla="*/ 1259386 w 1259386"/>
                <a:gd name="connsiteY4" fmla="*/ 184722 h 619968"/>
                <a:gd name="connsiteX5" fmla="*/ 1259386 w 1259386"/>
                <a:gd name="connsiteY5" fmla="*/ 446131 h 619968"/>
                <a:gd name="connsiteX6" fmla="*/ 1137429 w 1259386"/>
                <a:gd name="connsiteY6" fmla="*/ 446131 h 619968"/>
                <a:gd name="connsiteX7" fmla="*/ 1128144 w 1259386"/>
                <a:gd name="connsiteY7" fmla="*/ 485699 h 619968"/>
                <a:gd name="connsiteX8" fmla="*/ 1018968 w 1259386"/>
                <a:gd name="connsiteY8" fmla="*/ 619968 h 619968"/>
                <a:gd name="connsiteX9" fmla="*/ 909791 w 1259386"/>
                <a:gd name="connsiteY9" fmla="*/ 485699 h 619968"/>
                <a:gd name="connsiteX10" fmla="*/ 900506 w 1259386"/>
                <a:gd name="connsiteY10" fmla="*/ 446131 h 619968"/>
                <a:gd name="connsiteX11" fmla="*/ 878237 w 1259386"/>
                <a:gd name="connsiteY11" fmla="*/ 446131 h 619968"/>
                <a:gd name="connsiteX12" fmla="*/ 869350 w 1259386"/>
                <a:gd name="connsiteY12" fmla="*/ 484001 h 619968"/>
                <a:gd name="connsiteX13" fmla="*/ 760174 w 1259386"/>
                <a:gd name="connsiteY13" fmla="*/ 618270 h 619968"/>
                <a:gd name="connsiteX14" fmla="*/ 650997 w 1259386"/>
                <a:gd name="connsiteY14" fmla="*/ 484001 h 619968"/>
                <a:gd name="connsiteX15" fmla="*/ 641712 w 1259386"/>
                <a:gd name="connsiteY15" fmla="*/ 444433 h 619968"/>
                <a:gd name="connsiteX16" fmla="*/ 615916 w 1259386"/>
                <a:gd name="connsiteY16" fmla="*/ 444433 h 619968"/>
                <a:gd name="connsiteX17" fmla="*/ 608389 w 1259386"/>
                <a:gd name="connsiteY17" fmla="*/ 476510 h 619968"/>
                <a:gd name="connsiteX18" fmla="*/ 499213 w 1259386"/>
                <a:gd name="connsiteY18" fmla="*/ 610779 h 619968"/>
                <a:gd name="connsiteX19" fmla="*/ 390036 w 1259386"/>
                <a:gd name="connsiteY19" fmla="*/ 476510 h 619968"/>
                <a:gd name="connsiteX20" fmla="*/ 380751 w 1259386"/>
                <a:gd name="connsiteY20" fmla="*/ 436942 h 619968"/>
                <a:gd name="connsiteX21" fmla="*/ 358482 w 1259386"/>
                <a:gd name="connsiteY21" fmla="*/ 436942 h 619968"/>
                <a:gd name="connsiteX22" fmla="*/ 349595 w 1259386"/>
                <a:gd name="connsiteY22" fmla="*/ 474812 h 619968"/>
                <a:gd name="connsiteX23" fmla="*/ 240419 w 1259386"/>
                <a:gd name="connsiteY23" fmla="*/ 609081 h 619968"/>
                <a:gd name="connsiteX24" fmla="*/ 131242 w 1259386"/>
                <a:gd name="connsiteY24" fmla="*/ 474812 h 619968"/>
                <a:gd name="connsiteX25" fmla="*/ 121957 w 1259386"/>
                <a:gd name="connsiteY25" fmla="*/ 435244 h 619968"/>
                <a:gd name="connsiteX26" fmla="*/ 0 w 1259386"/>
                <a:gd name="connsiteY26" fmla="*/ 435244 h 619968"/>
                <a:gd name="connsiteX27" fmla="*/ 0 w 1259386"/>
                <a:gd name="connsiteY27" fmla="*/ 173835 h 619968"/>
                <a:gd name="connsiteX28" fmla="*/ 121958 w 1259386"/>
                <a:gd name="connsiteY28" fmla="*/ 173835 h 619968"/>
                <a:gd name="connsiteX29" fmla="*/ 131242 w 1259386"/>
                <a:gd name="connsiteY29" fmla="*/ 134269 h 619968"/>
                <a:gd name="connsiteX30" fmla="*/ 240419 w 1259386"/>
                <a:gd name="connsiteY30"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8472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41712 w 1259386"/>
                <a:gd name="connsiteY14" fmla="*/ 444433 h 619968"/>
                <a:gd name="connsiteX15" fmla="*/ 615916 w 1259386"/>
                <a:gd name="connsiteY15" fmla="*/ 444433 h 619968"/>
                <a:gd name="connsiteX16" fmla="*/ 608389 w 1259386"/>
                <a:gd name="connsiteY16" fmla="*/ 476510 h 619968"/>
                <a:gd name="connsiteX17" fmla="*/ 499213 w 1259386"/>
                <a:gd name="connsiteY17" fmla="*/ 610779 h 619968"/>
                <a:gd name="connsiteX18" fmla="*/ 390036 w 1259386"/>
                <a:gd name="connsiteY18" fmla="*/ 476510 h 619968"/>
                <a:gd name="connsiteX19" fmla="*/ 380751 w 1259386"/>
                <a:gd name="connsiteY19" fmla="*/ 436942 h 619968"/>
                <a:gd name="connsiteX20" fmla="*/ 358482 w 1259386"/>
                <a:gd name="connsiteY20" fmla="*/ 436942 h 619968"/>
                <a:gd name="connsiteX21" fmla="*/ 349595 w 1259386"/>
                <a:gd name="connsiteY21" fmla="*/ 474812 h 619968"/>
                <a:gd name="connsiteX22" fmla="*/ 240419 w 1259386"/>
                <a:gd name="connsiteY22" fmla="*/ 609081 h 619968"/>
                <a:gd name="connsiteX23" fmla="*/ 131242 w 1259386"/>
                <a:gd name="connsiteY23" fmla="*/ 474812 h 619968"/>
                <a:gd name="connsiteX24" fmla="*/ 121957 w 1259386"/>
                <a:gd name="connsiteY24" fmla="*/ 435244 h 619968"/>
                <a:gd name="connsiteX25" fmla="*/ 0 w 1259386"/>
                <a:gd name="connsiteY25" fmla="*/ 435244 h 619968"/>
                <a:gd name="connsiteX26" fmla="*/ 0 w 1259386"/>
                <a:gd name="connsiteY26" fmla="*/ 173835 h 619968"/>
                <a:gd name="connsiteX27" fmla="*/ 121958 w 1259386"/>
                <a:gd name="connsiteY27" fmla="*/ 173835 h 619968"/>
                <a:gd name="connsiteX28" fmla="*/ 131242 w 1259386"/>
                <a:gd name="connsiteY28" fmla="*/ 134269 h 619968"/>
                <a:gd name="connsiteX29" fmla="*/ 240419 w 1259386"/>
                <a:gd name="connsiteY2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41712 w 1259386"/>
                <a:gd name="connsiteY14" fmla="*/ 444433 h 619968"/>
                <a:gd name="connsiteX15" fmla="*/ 615916 w 1259386"/>
                <a:gd name="connsiteY15" fmla="*/ 444433 h 619968"/>
                <a:gd name="connsiteX16" fmla="*/ 608389 w 1259386"/>
                <a:gd name="connsiteY16" fmla="*/ 476510 h 619968"/>
                <a:gd name="connsiteX17" fmla="*/ 499213 w 1259386"/>
                <a:gd name="connsiteY17" fmla="*/ 610779 h 619968"/>
                <a:gd name="connsiteX18" fmla="*/ 390036 w 1259386"/>
                <a:gd name="connsiteY18" fmla="*/ 476510 h 619968"/>
                <a:gd name="connsiteX19" fmla="*/ 380751 w 1259386"/>
                <a:gd name="connsiteY19" fmla="*/ 436942 h 619968"/>
                <a:gd name="connsiteX20" fmla="*/ 358482 w 1259386"/>
                <a:gd name="connsiteY20" fmla="*/ 436942 h 619968"/>
                <a:gd name="connsiteX21" fmla="*/ 349595 w 1259386"/>
                <a:gd name="connsiteY21" fmla="*/ 474812 h 619968"/>
                <a:gd name="connsiteX22" fmla="*/ 240419 w 1259386"/>
                <a:gd name="connsiteY22" fmla="*/ 609081 h 619968"/>
                <a:gd name="connsiteX23" fmla="*/ 131242 w 1259386"/>
                <a:gd name="connsiteY23" fmla="*/ 474812 h 619968"/>
                <a:gd name="connsiteX24" fmla="*/ 121957 w 1259386"/>
                <a:gd name="connsiteY24" fmla="*/ 435244 h 619968"/>
                <a:gd name="connsiteX25" fmla="*/ 0 w 1259386"/>
                <a:gd name="connsiteY25" fmla="*/ 435244 h 619968"/>
                <a:gd name="connsiteX26" fmla="*/ 0 w 1259386"/>
                <a:gd name="connsiteY26" fmla="*/ 173835 h 619968"/>
                <a:gd name="connsiteX27" fmla="*/ 121958 w 1259386"/>
                <a:gd name="connsiteY27" fmla="*/ 173835 h 619968"/>
                <a:gd name="connsiteX28" fmla="*/ 131242 w 1259386"/>
                <a:gd name="connsiteY28" fmla="*/ 134269 h 619968"/>
                <a:gd name="connsiteX29" fmla="*/ 240419 w 1259386"/>
                <a:gd name="connsiteY29"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15916 w 1259386"/>
                <a:gd name="connsiteY14" fmla="*/ 444433 h 619968"/>
                <a:gd name="connsiteX15" fmla="*/ 608389 w 1259386"/>
                <a:gd name="connsiteY15" fmla="*/ 476510 h 619968"/>
                <a:gd name="connsiteX16" fmla="*/ 499213 w 1259386"/>
                <a:gd name="connsiteY16" fmla="*/ 610779 h 619968"/>
                <a:gd name="connsiteX17" fmla="*/ 390036 w 1259386"/>
                <a:gd name="connsiteY17" fmla="*/ 476510 h 619968"/>
                <a:gd name="connsiteX18" fmla="*/ 380751 w 1259386"/>
                <a:gd name="connsiteY18" fmla="*/ 436942 h 619968"/>
                <a:gd name="connsiteX19" fmla="*/ 358482 w 1259386"/>
                <a:gd name="connsiteY19" fmla="*/ 436942 h 619968"/>
                <a:gd name="connsiteX20" fmla="*/ 349595 w 1259386"/>
                <a:gd name="connsiteY20" fmla="*/ 474812 h 619968"/>
                <a:gd name="connsiteX21" fmla="*/ 240419 w 1259386"/>
                <a:gd name="connsiteY21" fmla="*/ 609081 h 619968"/>
                <a:gd name="connsiteX22" fmla="*/ 131242 w 1259386"/>
                <a:gd name="connsiteY22" fmla="*/ 474812 h 619968"/>
                <a:gd name="connsiteX23" fmla="*/ 121957 w 1259386"/>
                <a:gd name="connsiteY23" fmla="*/ 435244 h 619968"/>
                <a:gd name="connsiteX24" fmla="*/ 0 w 1259386"/>
                <a:gd name="connsiteY24" fmla="*/ 435244 h 619968"/>
                <a:gd name="connsiteX25" fmla="*/ 0 w 1259386"/>
                <a:gd name="connsiteY25" fmla="*/ 173835 h 619968"/>
                <a:gd name="connsiteX26" fmla="*/ 121958 w 1259386"/>
                <a:gd name="connsiteY26" fmla="*/ 173835 h 619968"/>
                <a:gd name="connsiteX27" fmla="*/ 131242 w 1259386"/>
                <a:gd name="connsiteY27" fmla="*/ 134269 h 619968"/>
                <a:gd name="connsiteX28" fmla="*/ 240419 w 1259386"/>
                <a:gd name="connsiteY28"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50997 w 1259386"/>
                <a:gd name="connsiteY13" fmla="*/ 484001 h 619968"/>
                <a:gd name="connsiteX14" fmla="*/ 608389 w 1259386"/>
                <a:gd name="connsiteY14" fmla="*/ 476510 h 619968"/>
                <a:gd name="connsiteX15" fmla="*/ 499213 w 1259386"/>
                <a:gd name="connsiteY15" fmla="*/ 610779 h 619968"/>
                <a:gd name="connsiteX16" fmla="*/ 390036 w 1259386"/>
                <a:gd name="connsiteY16" fmla="*/ 476510 h 619968"/>
                <a:gd name="connsiteX17" fmla="*/ 380751 w 1259386"/>
                <a:gd name="connsiteY17" fmla="*/ 436942 h 619968"/>
                <a:gd name="connsiteX18" fmla="*/ 358482 w 1259386"/>
                <a:gd name="connsiteY18" fmla="*/ 436942 h 619968"/>
                <a:gd name="connsiteX19" fmla="*/ 349595 w 1259386"/>
                <a:gd name="connsiteY19" fmla="*/ 474812 h 619968"/>
                <a:gd name="connsiteX20" fmla="*/ 240419 w 1259386"/>
                <a:gd name="connsiteY20" fmla="*/ 609081 h 619968"/>
                <a:gd name="connsiteX21" fmla="*/ 131242 w 1259386"/>
                <a:gd name="connsiteY21" fmla="*/ 474812 h 619968"/>
                <a:gd name="connsiteX22" fmla="*/ 121957 w 1259386"/>
                <a:gd name="connsiteY22" fmla="*/ 435244 h 619968"/>
                <a:gd name="connsiteX23" fmla="*/ 0 w 1259386"/>
                <a:gd name="connsiteY23" fmla="*/ 435244 h 619968"/>
                <a:gd name="connsiteX24" fmla="*/ 0 w 1259386"/>
                <a:gd name="connsiteY24" fmla="*/ 173835 h 619968"/>
                <a:gd name="connsiteX25" fmla="*/ 121958 w 1259386"/>
                <a:gd name="connsiteY25" fmla="*/ 173835 h 619968"/>
                <a:gd name="connsiteX26" fmla="*/ 131242 w 1259386"/>
                <a:gd name="connsiteY26" fmla="*/ 134269 h 619968"/>
                <a:gd name="connsiteX27" fmla="*/ 240419 w 1259386"/>
                <a:gd name="connsiteY27" fmla="*/ 0 h 619968"/>
                <a:gd name="connsiteX0" fmla="*/ 240419 w 1259386"/>
                <a:gd name="connsiteY0" fmla="*/ 0 h 619968"/>
                <a:gd name="connsiteX1" fmla="*/ 349595 w 1259386"/>
                <a:gd name="connsiteY1" fmla="*/ 134269 h 619968"/>
                <a:gd name="connsiteX2" fmla="*/ 358880 w 1259386"/>
                <a:gd name="connsiteY2" fmla="*/ 173835 h 619968"/>
                <a:gd name="connsiteX3" fmla="*/ 1259386 w 1259386"/>
                <a:gd name="connsiteY3" fmla="*/ 174182 h 619968"/>
                <a:gd name="connsiteX4" fmla="*/ 1259386 w 1259386"/>
                <a:gd name="connsiteY4" fmla="*/ 446131 h 619968"/>
                <a:gd name="connsiteX5" fmla="*/ 1137429 w 1259386"/>
                <a:gd name="connsiteY5" fmla="*/ 446131 h 619968"/>
                <a:gd name="connsiteX6" fmla="*/ 1128144 w 1259386"/>
                <a:gd name="connsiteY6" fmla="*/ 485699 h 619968"/>
                <a:gd name="connsiteX7" fmla="*/ 1018968 w 1259386"/>
                <a:gd name="connsiteY7" fmla="*/ 619968 h 619968"/>
                <a:gd name="connsiteX8" fmla="*/ 909791 w 1259386"/>
                <a:gd name="connsiteY8" fmla="*/ 485699 h 619968"/>
                <a:gd name="connsiteX9" fmla="*/ 900506 w 1259386"/>
                <a:gd name="connsiteY9" fmla="*/ 446131 h 619968"/>
                <a:gd name="connsiteX10" fmla="*/ 878237 w 1259386"/>
                <a:gd name="connsiteY10" fmla="*/ 446131 h 619968"/>
                <a:gd name="connsiteX11" fmla="*/ 869350 w 1259386"/>
                <a:gd name="connsiteY11" fmla="*/ 484001 h 619968"/>
                <a:gd name="connsiteX12" fmla="*/ 760174 w 1259386"/>
                <a:gd name="connsiteY12" fmla="*/ 618270 h 619968"/>
                <a:gd name="connsiteX13" fmla="*/ 608389 w 1259386"/>
                <a:gd name="connsiteY13" fmla="*/ 476510 h 619968"/>
                <a:gd name="connsiteX14" fmla="*/ 499213 w 1259386"/>
                <a:gd name="connsiteY14" fmla="*/ 610779 h 619968"/>
                <a:gd name="connsiteX15" fmla="*/ 390036 w 1259386"/>
                <a:gd name="connsiteY15" fmla="*/ 476510 h 619968"/>
                <a:gd name="connsiteX16" fmla="*/ 380751 w 1259386"/>
                <a:gd name="connsiteY16" fmla="*/ 436942 h 619968"/>
                <a:gd name="connsiteX17" fmla="*/ 358482 w 1259386"/>
                <a:gd name="connsiteY17" fmla="*/ 436942 h 619968"/>
                <a:gd name="connsiteX18" fmla="*/ 349595 w 1259386"/>
                <a:gd name="connsiteY18" fmla="*/ 474812 h 619968"/>
                <a:gd name="connsiteX19" fmla="*/ 240419 w 1259386"/>
                <a:gd name="connsiteY19" fmla="*/ 609081 h 619968"/>
                <a:gd name="connsiteX20" fmla="*/ 131242 w 1259386"/>
                <a:gd name="connsiteY20" fmla="*/ 474812 h 619968"/>
                <a:gd name="connsiteX21" fmla="*/ 121957 w 1259386"/>
                <a:gd name="connsiteY21" fmla="*/ 435244 h 619968"/>
                <a:gd name="connsiteX22" fmla="*/ 0 w 1259386"/>
                <a:gd name="connsiteY22" fmla="*/ 435244 h 619968"/>
                <a:gd name="connsiteX23" fmla="*/ 0 w 1259386"/>
                <a:gd name="connsiteY23" fmla="*/ 173835 h 619968"/>
                <a:gd name="connsiteX24" fmla="*/ 121958 w 1259386"/>
                <a:gd name="connsiteY24" fmla="*/ 173835 h 619968"/>
                <a:gd name="connsiteX25" fmla="*/ 131242 w 1259386"/>
                <a:gd name="connsiteY25" fmla="*/ 134269 h 619968"/>
                <a:gd name="connsiteX26" fmla="*/ 240419 w 1259386"/>
                <a:gd name="connsiteY26" fmla="*/ 0 h 619968"/>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00506 w 1259386"/>
                <a:gd name="connsiteY9" fmla="*/ 446131 h 631632"/>
                <a:gd name="connsiteX10" fmla="*/ 878237 w 1259386"/>
                <a:gd name="connsiteY10" fmla="*/ 446131 h 631632"/>
                <a:gd name="connsiteX11" fmla="*/ 869350 w 1259386"/>
                <a:gd name="connsiteY11" fmla="*/ 484001 h 631632"/>
                <a:gd name="connsiteX12" fmla="*/ 760174 w 1259386"/>
                <a:gd name="connsiteY12" fmla="*/ 618270 h 631632"/>
                <a:gd name="connsiteX13" fmla="*/ 499213 w 1259386"/>
                <a:gd name="connsiteY13" fmla="*/ 610779 h 631632"/>
                <a:gd name="connsiteX14" fmla="*/ 390036 w 1259386"/>
                <a:gd name="connsiteY14" fmla="*/ 476510 h 631632"/>
                <a:gd name="connsiteX15" fmla="*/ 380751 w 1259386"/>
                <a:gd name="connsiteY15" fmla="*/ 436942 h 631632"/>
                <a:gd name="connsiteX16" fmla="*/ 358482 w 1259386"/>
                <a:gd name="connsiteY16" fmla="*/ 436942 h 631632"/>
                <a:gd name="connsiteX17" fmla="*/ 349595 w 1259386"/>
                <a:gd name="connsiteY17" fmla="*/ 474812 h 631632"/>
                <a:gd name="connsiteX18" fmla="*/ 240419 w 1259386"/>
                <a:gd name="connsiteY18" fmla="*/ 609081 h 631632"/>
                <a:gd name="connsiteX19" fmla="*/ 131242 w 1259386"/>
                <a:gd name="connsiteY19" fmla="*/ 474812 h 631632"/>
                <a:gd name="connsiteX20" fmla="*/ 121957 w 1259386"/>
                <a:gd name="connsiteY20" fmla="*/ 435244 h 631632"/>
                <a:gd name="connsiteX21" fmla="*/ 0 w 1259386"/>
                <a:gd name="connsiteY21" fmla="*/ 435244 h 631632"/>
                <a:gd name="connsiteX22" fmla="*/ 0 w 1259386"/>
                <a:gd name="connsiteY22" fmla="*/ 173835 h 631632"/>
                <a:gd name="connsiteX23" fmla="*/ 121958 w 1259386"/>
                <a:gd name="connsiteY23" fmla="*/ 173835 h 631632"/>
                <a:gd name="connsiteX24" fmla="*/ 131242 w 1259386"/>
                <a:gd name="connsiteY24" fmla="*/ 134269 h 631632"/>
                <a:gd name="connsiteX25" fmla="*/ 240419 w 1259386"/>
                <a:gd name="connsiteY25"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00506 w 1259386"/>
                <a:gd name="connsiteY9" fmla="*/ 446131 h 631632"/>
                <a:gd name="connsiteX10" fmla="*/ 869350 w 1259386"/>
                <a:gd name="connsiteY10" fmla="*/ 484001 h 631632"/>
                <a:gd name="connsiteX11" fmla="*/ 760174 w 1259386"/>
                <a:gd name="connsiteY11" fmla="*/ 618270 h 631632"/>
                <a:gd name="connsiteX12" fmla="*/ 499213 w 1259386"/>
                <a:gd name="connsiteY12" fmla="*/ 610779 h 631632"/>
                <a:gd name="connsiteX13" fmla="*/ 390036 w 1259386"/>
                <a:gd name="connsiteY13" fmla="*/ 476510 h 631632"/>
                <a:gd name="connsiteX14" fmla="*/ 380751 w 1259386"/>
                <a:gd name="connsiteY14" fmla="*/ 436942 h 631632"/>
                <a:gd name="connsiteX15" fmla="*/ 358482 w 1259386"/>
                <a:gd name="connsiteY15" fmla="*/ 436942 h 631632"/>
                <a:gd name="connsiteX16" fmla="*/ 349595 w 1259386"/>
                <a:gd name="connsiteY16" fmla="*/ 474812 h 631632"/>
                <a:gd name="connsiteX17" fmla="*/ 240419 w 1259386"/>
                <a:gd name="connsiteY17" fmla="*/ 609081 h 631632"/>
                <a:gd name="connsiteX18" fmla="*/ 131242 w 1259386"/>
                <a:gd name="connsiteY18" fmla="*/ 474812 h 631632"/>
                <a:gd name="connsiteX19" fmla="*/ 121957 w 1259386"/>
                <a:gd name="connsiteY19" fmla="*/ 435244 h 631632"/>
                <a:gd name="connsiteX20" fmla="*/ 0 w 1259386"/>
                <a:gd name="connsiteY20" fmla="*/ 435244 h 631632"/>
                <a:gd name="connsiteX21" fmla="*/ 0 w 1259386"/>
                <a:gd name="connsiteY21" fmla="*/ 173835 h 631632"/>
                <a:gd name="connsiteX22" fmla="*/ 121958 w 1259386"/>
                <a:gd name="connsiteY22" fmla="*/ 173835 h 631632"/>
                <a:gd name="connsiteX23" fmla="*/ 131242 w 1259386"/>
                <a:gd name="connsiteY23" fmla="*/ 134269 h 631632"/>
                <a:gd name="connsiteX24" fmla="*/ 240419 w 1259386"/>
                <a:gd name="connsiteY24"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869350 w 1259386"/>
                <a:gd name="connsiteY9" fmla="*/ 484001 h 631632"/>
                <a:gd name="connsiteX10" fmla="*/ 760174 w 1259386"/>
                <a:gd name="connsiteY10" fmla="*/ 618270 h 631632"/>
                <a:gd name="connsiteX11" fmla="*/ 499213 w 1259386"/>
                <a:gd name="connsiteY11" fmla="*/ 610779 h 631632"/>
                <a:gd name="connsiteX12" fmla="*/ 390036 w 1259386"/>
                <a:gd name="connsiteY12" fmla="*/ 476510 h 631632"/>
                <a:gd name="connsiteX13" fmla="*/ 380751 w 1259386"/>
                <a:gd name="connsiteY13" fmla="*/ 436942 h 631632"/>
                <a:gd name="connsiteX14" fmla="*/ 358482 w 1259386"/>
                <a:gd name="connsiteY14" fmla="*/ 436942 h 631632"/>
                <a:gd name="connsiteX15" fmla="*/ 349595 w 1259386"/>
                <a:gd name="connsiteY15" fmla="*/ 474812 h 631632"/>
                <a:gd name="connsiteX16" fmla="*/ 240419 w 1259386"/>
                <a:gd name="connsiteY16" fmla="*/ 609081 h 631632"/>
                <a:gd name="connsiteX17" fmla="*/ 131242 w 1259386"/>
                <a:gd name="connsiteY17" fmla="*/ 474812 h 631632"/>
                <a:gd name="connsiteX18" fmla="*/ 121957 w 1259386"/>
                <a:gd name="connsiteY18" fmla="*/ 435244 h 631632"/>
                <a:gd name="connsiteX19" fmla="*/ 0 w 1259386"/>
                <a:gd name="connsiteY19" fmla="*/ 435244 h 631632"/>
                <a:gd name="connsiteX20" fmla="*/ 0 w 1259386"/>
                <a:gd name="connsiteY20" fmla="*/ 173835 h 631632"/>
                <a:gd name="connsiteX21" fmla="*/ 121958 w 1259386"/>
                <a:gd name="connsiteY21" fmla="*/ 173835 h 631632"/>
                <a:gd name="connsiteX22" fmla="*/ 131242 w 1259386"/>
                <a:gd name="connsiteY22" fmla="*/ 134269 h 631632"/>
                <a:gd name="connsiteX23" fmla="*/ 240419 w 1259386"/>
                <a:gd name="connsiteY23"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37429 w 1259386"/>
                <a:gd name="connsiteY5" fmla="*/ 446131 h 631632"/>
                <a:gd name="connsiteX6" fmla="*/ 1128144 w 1259386"/>
                <a:gd name="connsiteY6" fmla="*/ 485699 h 631632"/>
                <a:gd name="connsiteX7" fmla="*/ 1018968 w 1259386"/>
                <a:gd name="connsiteY7" fmla="*/ 619968 h 631632"/>
                <a:gd name="connsiteX8" fmla="*/ 909791 w 1259386"/>
                <a:gd name="connsiteY8" fmla="*/ 485699 h 631632"/>
                <a:gd name="connsiteX9" fmla="*/ 918900 w 1259386"/>
                <a:gd name="connsiteY9" fmla="*/ 484930 h 631632"/>
                <a:gd name="connsiteX10" fmla="*/ 869350 w 1259386"/>
                <a:gd name="connsiteY10" fmla="*/ 484001 h 631632"/>
                <a:gd name="connsiteX11" fmla="*/ 760174 w 1259386"/>
                <a:gd name="connsiteY11" fmla="*/ 618270 h 631632"/>
                <a:gd name="connsiteX12" fmla="*/ 499213 w 1259386"/>
                <a:gd name="connsiteY12" fmla="*/ 610779 h 631632"/>
                <a:gd name="connsiteX13" fmla="*/ 390036 w 1259386"/>
                <a:gd name="connsiteY13" fmla="*/ 476510 h 631632"/>
                <a:gd name="connsiteX14" fmla="*/ 380751 w 1259386"/>
                <a:gd name="connsiteY14" fmla="*/ 436942 h 631632"/>
                <a:gd name="connsiteX15" fmla="*/ 358482 w 1259386"/>
                <a:gd name="connsiteY15" fmla="*/ 436942 h 631632"/>
                <a:gd name="connsiteX16" fmla="*/ 349595 w 1259386"/>
                <a:gd name="connsiteY16" fmla="*/ 474812 h 631632"/>
                <a:gd name="connsiteX17" fmla="*/ 240419 w 1259386"/>
                <a:gd name="connsiteY17" fmla="*/ 609081 h 631632"/>
                <a:gd name="connsiteX18" fmla="*/ 131242 w 1259386"/>
                <a:gd name="connsiteY18" fmla="*/ 474812 h 631632"/>
                <a:gd name="connsiteX19" fmla="*/ 121957 w 1259386"/>
                <a:gd name="connsiteY19" fmla="*/ 435244 h 631632"/>
                <a:gd name="connsiteX20" fmla="*/ 0 w 1259386"/>
                <a:gd name="connsiteY20" fmla="*/ 435244 h 631632"/>
                <a:gd name="connsiteX21" fmla="*/ 0 w 1259386"/>
                <a:gd name="connsiteY21" fmla="*/ 173835 h 631632"/>
                <a:gd name="connsiteX22" fmla="*/ 121958 w 1259386"/>
                <a:gd name="connsiteY22" fmla="*/ 173835 h 631632"/>
                <a:gd name="connsiteX23" fmla="*/ 131242 w 1259386"/>
                <a:gd name="connsiteY23" fmla="*/ 134269 h 631632"/>
                <a:gd name="connsiteX24" fmla="*/ 240419 w 1259386"/>
                <a:gd name="connsiteY24"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918900 w 1259386"/>
                <a:gd name="connsiteY8" fmla="*/ 484930 h 631632"/>
                <a:gd name="connsiteX9" fmla="*/ 869350 w 1259386"/>
                <a:gd name="connsiteY9" fmla="*/ 484001 h 631632"/>
                <a:gd name="connsiteX10" fmla="*/ 760174 w 1259386"/>
                <a:gd name="connsiteY10" fmla="*/ 618270 h 631632"/>
                <a:gd name="connsiteX11" fmla="*/ 499213 w 1259386"/>
                <a:gd name="connsiteY11" fmla="*/ 610779 h 631632"/>
                <a:gd name="connsiteX12" fmla="*/ 390036 w 1259386"/>
                <a:gd name="connsiteY12" fmla="*/ 476510 h 631632"/>
                <a:gd name="connsiteX13" fmla="*/ 380751 w 1259386"/>
                <a:gd name="connsiteY13" fmla="*/ 436942 h 631632"/>
                <a:gd name="connsiteX14" fmla="*/ 358482 w 1259386"/>
                <a:gd name="connsiteY14" fmla="*/ 436942 h 631632"/>
                <a:gd name="connsiteX15" fmla="*/ 349595 w 1259386"/>
                <a:gd name="connsiteY15" fmla="*/ 474812 h 631632"/>
                <a:gd name="connsiteX16" fmla="*/ 240419 w 1259386"/>
                <a:gd name="connsiteY16" fmla="*/ 609081 h 631632"/>
                <a:gd name="connsiteX17" fmla="*/ 131242 w 1259386"/>
                <a:gd name="connsiteY17" fmla="*/ 474812 h 631632"/>
                <a:gd name="connsiteX18" fmla="*/ 121957 w 1259386"/>
                <a:gd name="connsiteY18" fmla="*/ 435244 h 631632"/>
                <a:gd name="connsiteX19" fmla="*/ 0 w 1259386"/>
                <a:gd name="connsiteY19" fmla="*/ 435244 h 631632"/>
                <a:gd name="connsiteX20" fmla="*/ 0 w 1259386"/>
                <a:gd name="connsiteY20" fmla="*/ 173835 h 631632"/>
                <a:gd name="connsiteX21" fmla="*/ 121958 w 1259386"/>
                <a:gd name="connsiteY21" fmla="*/ 173835 h 631632"/>
                <a:gd name="connsiteX22" fmla="*/ 131242 w 1259386"/>
                <a:gd name="connsiteY22" fmla="*/ 134269 h 631632"/>
                <a:gd name="connsiteX23" fmla="*/ 240419 w 1259386"/>
                <a:gd name="connsiteY23"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918900 w 1259386"/>
                <a:gd name="connsiteY8" fmla="*/ 484930 h 631632"/>
                <a:gd name="connsiteX9" fmla="*/ 760174 w 1259386"/>
                <a:gd name="connsiteY9" fmla="*/ 618270 h 631632"/>
                <a:gd name="connsiteX10" fmla="*/ 499213 w 1259386"/>
                <a:gd name="connsiteY10" fmla="*/ 610779 h 631632"/>
                <a:gd name="connsiteX11" fmla="*/ 390036 w 1259386"/>
                <a:gd name="connsiteY11" fmla="*/ 476510 h 631632"/>
                <a:gd name="connsiteX12" fmla="*/ 380751 w 1259386"/>
                <a:gd name="connsiteY12" fmla="*/ 436942 h 631632"/>
                <a:gd name="connsiteX13" fmla="*/ 358482 w 1259386"/>
                <a:gd name="connsiteY13" fmla="*/ 436942 h 631632"/>
                <a:gd name="connsiteX14" fmla="*/ 349595 w 1259386"/>
                <a:gd name="connsiteY14" fmla="*/ 474812 h 631632"/>
                <a:gd name="connsiteX15" fmla="*/ 240419 w 1259386"/>
                <a:gd name="connsiteY15" fmla="*/ 609081 h 631632"/>
                <a:gd name="connsiteX16" fmla="*/ 131242 w 1259386"/>
                <a:gd name="connsiteY16" fmla="*/ 474812 h 631632"/>
                <a:gd name="connsiteX17" fmla="*/ 121957 w 1259386"/>
                <a:gd name="connsiteY17" fmla="*/ 435244 h 631632"/>
                <a:gd name="connsiteX18" fmla="*/ 0 w 1259386"/>
                <a:gd name="connsiteY18" fmla="*/ 435244 h 631632"/>
                <a:gd name="connsiteX19" fmla="*/ 0 w 1259386"/>
                <a:gd name="connsiteY19" fmla="*/ 173835 h 631632"/>
                <a:gd name="connsiteX20" fmla="*/ 121958 w 1259386"/>
                <a:gd name="connsiteY20" fmla="*/ 173835 h 631632"/>
                <a:gd name="connsiteX21" fmla="*/ 131242 w 1259386"/>
                <a:gd name="connsiteY21" fmla="*/ 134269 h 631632"/>
                <a:gd name="connsiteX22" fmla="*/ 240419 w 1259386"/>
                <a:gd name="connsiteY22"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909791 w 1259386"/>
                <a:gd name="connsiteY7" fmla="*/ 485699 h 631632"/>
                <a:gd name="connsiteX8" fmla="*/ 760174 w 1259386"/>
                <a:gd name="connsiteY8" fmla="*/ 618270 h 631632"/>
                <a:gd name="connsiteX9" fmla="*/ 499213 w 1259386"/>
                <a:gd name="connsiteY9" fmla="*/ 610779 h 631632"/>
                <a:gd name="connsiteX10" fmla="*/ 390036 w 1259386"/>
                <a:gd name="connsiteY10" fmla="*/ 476510 h 631632"/>
                <a:gd name="connsiteX11" fmla="*/ 380751 w 1259386"/>
                <a:gd name="connsiteY11" fmla="*/ 436942 h 631632"/>
                <a:gd name="connsiteX12" fmla="*/ 358482 w 1259386"/>
                <a:gd name="connsiteY12" fmla="*/ 436942 h 631632"/>
                <a:gd name="connsiteX13" fmla="*/ 349595 w 1259386"/>
                <a:gd name="connsiteY13" fmla="*/ 474812 h 631632"/>
                <a:gd name="connsiteX14" fmla="*/ 240419 w 1259386"/>
                <a:gd name="connsiteY14" fmla="*/ 609081 h 631632"/>
                <a:gd name="connsiteX15" fmla="*/ 131242 w 1259386"/>
                <a:gd name="connsiteY15" fmla="*/ 474812 h 631632"/>
                <a:gd name="connsiteX16" fmla="*/ 121957 w 1259386"/>
                <a:gd name="connsiteY16" fmla="*/ 435244 h 631632"/>
                <a:gd name="connsiteX17" fmla="*/ 0 w 1259386"/>
                <a:gd name="connsiteY17" fmla="*/ 435244 h 631632"/>
                <a:gd name="connsiteX18" fmla="*/ 0 w 1259386"/>
                <a:gd name="connsiteY18" fmla="*/ 173835 h 631632"/>
                <a:gd name="connsiteX19" fmla="*/ 121958 w 1259386"/>
                <a:gd name="connsiteY19" fmla="*/ 173835 h 631632"/>
                <a:gd name="connsiteX20" fmla="*/ 131242 w 1259386"/>
                <a:gd name="connsiteY20" fmla="*/ 134269 h 631632"/>
                <a:gd name="connsiteX21" fmla="*/ 240419 w 1259386"/>
                <a:gd name="connsiteY21" fmla="*/ 0 h 631632"/>
                <a:gd name="connsiteX0" fmla="*/ 240419 w 1259386"/>
                <a:gd name="connsiteY0" fmla="*/ 0 h 631632"/>
                <a:gd name="connsiteX1" fmla="*/ 349595 w 1259386"/>
                <a:gd name="connsiteY1" fmla="*/ 134269 h 631632"/>
                <a:gd name="connsiteX2" fmla="*/ 358880 w 1259386"/>
                <a:gd name="connsiteY2" fmla="*/ 173835 h 631632"/>
                <a:gd name="connsiteX3" fmla="*/ 1259386 w 1259386"/>
                <a:gd name="connsiteY3" fmla="*/ 174182 h 631632"/>
                <a:gd name="connsiteX4" fmla="*/ 1259386 w 1259386"/>
                <a:gd name="connsiteY4" fmla="*/ 446131 h 631632"/>
                <a:gd name="connsiteX5" fmla="*/ 1128144 w 1259386"/>
                <a:gd name="connsiteY5" fmla="*/ 485699 h 631632"/>
                <a:gd name="connsiteX6" fmla="*/ 1018968 w 1259386"/>
                <a:gd name="connsiteY6" fmla="*/ 619968 h 631632"/>
                <a:gd name="connsiteX7" fmla="*/ 760174 w 1259386"/>
                <a:gd name="connsiteY7" fmla="*/ 618270 h 631632"/>
                <a:gd name="connsiteX8" fmla="*/ 499213 w 1259386"/>
                <a:gd name="connsiteY8" fmla="*/ 610779 h 631632"/>
                <a:gd name="connsiteX9" fmla="*/ 390036 w 1259386"/>
                <a:gd name="connsiteY9" fmla="*/ 476510 h 631632"/>
                <a:gd name="connsiteX10" fmla="*/ 380751 w 1259386"/>
                <a:gd name="connsiteY10" fmla="*/ 436942 h 631632"/>
                <a:gd name="connsiteX11" fmla="*/ 358482 w 1259386"/>
                <a:gd name="connsiteY11" fmla="*/ 436942 h 631632"/>
                <a:gd name="connsiteX12" fmla="*/ 349595 w 1259386"/>
                <a:gd name="connsiteY12" fmla="*/ 474812 h 631632"/>
                <a:gd name="connsiteX13" fmla="*/ 240419 w 1259386"/>
                <a:gd name="connsiteY13" fmla="*/ 609081 h 631632"/>
                <a:gd name="connsiteX14" fmla="*/ 131242 w 1259386"/>
                <a:gd name="connsiteY14" fmla="*/ 474812 h 631632"/>
                <a:gd name="connsiteX15" fmla="*/ 121957 w 1259386"/>
                <a:gd name="connsiteY15" fmla="*/ 435244 h 631632"/>
                <a:gd name="connsiteX16" fmla="*/ 0 w 1259386"/>
                <a:gd name="connsiteY16" fmla="*/ 435244 h 631632"/>
                <a:gd name="connsiteX17" fmla="*/ 0 w 1259386"/>
                <a:gd name="connsiteY17" fmla="*/ 173835 h 631632"/>
                <a:gd name="connsiteX18" fmla="*/ 121958 w 1259386"/>
                <a:gd name="connsiteY18" fmla="*/ 173835 h 631632"/>
                <a:gd name="connsiteX19" fmla="*/ 131242 w 1259386"/>
                <a:gd name="connsiteY19" fmla="*/ 134269 h 631632"/>
                <a:gd name="connsiteX20" fmla="*/ 240419 w 1259386"/>
                <a:gd name="connsiteY20" fmla="*/ 0 h 631632"/>
                <a:gd name="connsiteX0" fmla="*/ 240419 w 1259386"/>
                <a:gd name="connsiteY0" fmla="*/ 0 h 632643"/>
                <a:gd name="connsiteX1" fmla="*/ 349595 w 1259386"/>
                <a:gd name="connsiteY1" fmla="*/ 134269 h 632643"/>
                <a:gd name="connsiteX2" fmla="*/ 358880 w 1259386"/>
                <a:gd name="connsiteY2" fmla="*/ 173835 h 632643"/>
                <a:gd name="connsiteX3" fmla="*/ 1259386 w 1259386"/>
                <a:gd name="connsiteY3" fmla="*/ 174182 h 632643"/>
                <a:gd name="connsiteX4" fmla="*/ 1259386 w 1259386"/>
                <a:gd name="connsiteY4" fmla="*/ 446131 h 632643"/>
                <a:gd name="connsiteX5" fmla="*/ 1128144 w 1259386"/>
                <a:gd name="connsiteY5" fmla="*/ 485699 h 632643"/>
                <a:gd name="connsiteX6" fmla="*/ 1018968 w 1259386"/>
                <a:gd name="connsiteY6" fmla="*/ 619968 h 632643"/>
                <a:gd name="connsiteX7" fmla="*/ 499213 w 1259386"/>
                <a:gd name="connsiteY7" fmla="*/ 610779 h 632643"/>
                <a:gd name="connsiteX8" fmla="*/ 390036 w 1259386"/>
                <a:gd name="connsiteY8" fmla="*/ 476510 h 632643"/>
                <a:gd name="connsiteX9" fmla="*/ 380751 w 1259386"/>
                <a:gd name="connsiteY9" fmla="*/ 436942 h 632643"/>
                <a:gd name="connsiteX10" fmla="*/ 358482 w 1259386"/>
                <a:gd name="connsiteY10" fmla="*/ 436942 h 632643"/>
                <a:gd name="connsiteX11" fmla="*/ 349595 w 1259386"/>
                <a:gd name="connsiteY11" fmla="*/ 474812 h 632643"/>
                <a:gd name="connsiteX12" fmla="*/ 240419 w 1259386"/>
                <a:gd name="connsiteY12" fmla="*/ 609081 h 632643"/>
                <a:gd name="connsiteX13" fmla="*/ 131242 w 1259386"/>
                <a:gd name="connsiteY13" fmla="*/ 474812 h 632643"/>
                <a:gd name="connsiteX14" fmla="*/ 121957 w 1259386"/>
                <a:gd name="connsiteY14" fmla="*/ 435244 h 632643"/>
                <a:gd name="connsiteX15" fmla="*/ 0 w 1259386"/>
                <a:gd name="connsiteY15" fmla="*/ 435244 h 632643"/>
                <a:gd name="connsiteX16" fmla="*/ 0 w 1259386"/>
                <a:gd name="connsiteY16" fmla="*/ 173835 h 632643"/>
                <a:gd name="connsiteX17" fmla="*/ 121958 w 1259386"/>
                <a:gd name="connsiteY17" fmla="*/ 173835 h 632643"/>
                <a:gd name="connsiteX18" fmla="*/ 131242 w 1259386"/>
                <a:gd name="connsiteY18" fmla="*/ 134269 h 632643"/>
                <a:gd name="connsiteX19" fmla="*/ 240419 w 1259386"/>
                <a:gd name="connsiteY19" fmla="*/ 0 h 632643"/>
                <a:gd name="connsiteX0" fmla="*/ 240419 w 1259386"/>
                <a:gd name="connsiteY0" fmla="*/ 0 h 619999"/>
                <a:gd name="connsiteX1" fmla="*/ 349595 w 1259386"/>
                <a:gd name="connsiteY1" fmla="*/ 134269 h 619999"/>
                <a:gd name="connsiteX2" fmla="*/ 358880 w 1259386"/>
                <a:gd name="connsiteY2" fmla="*/ 173835 h 619999"/>
                <a:gd name="connsiteX3" fmla="*/ 1259386 w 1259386"/>
                <a:gd name="connsiteY3" fmla="*/ 174182 h 619999"/>
                <a:gd name="connsiteX4" fmla="*/ 1259386 w 1259386"/>
                <a:gd name="connsiteY4" fmla="*/ 446131 h 619999"/>
                <a:gd name="connsiteX5" fmla="*/ 1128144 w 1259386"/>
                <a:gd name="connsiteY5" fmla="*/ 485699 h 619999"/>
                <a:gd name="connsiteX6" fmla="*/ 1018968 w 1259386"/>
                <a:gd name="connsiteY6" fmla="*/ 619968 h 619999"/>
                <a:gd name="connsiteX7" fmla="*/ 390036 w 1259386"/>
                <a:gd name="connsiteY7" fmla="*/ 476510 h 619999"/>
                <a:gd name="connsiteX8" fmla="*/ 380751 w 1259386"/>
                <a:gd name="connsiteY8" fmla="*/ 436942 h 619999"/>
                <a:gd name="connsiteX9" fmla="*/ 358482 w 1259386"/>
                <a:gd name="connsiteY9" fmla="*/ 436942 h 619999"/>
                <a:gd name="connsiteX10" fmla="*/ 349595 w 1259386"/>
                <a:gd name="connsiteY10" fmla="*/ 474812 h 619999"/>
                <a:gd name="connsiteX11" fmla="*/ 240419 w 1259386"/>
                <a:gd name="connsiteY11" fmla="*/ 609081 h 619999"/>
                <a:gd name="connsiteX12" fmla="*/ 131242 w 1259386"/>
                <a:gd name="connsiteY12" fmla="*/ 474812 h 619999"/>
                <a:gd name="connsiteX13" fmla="*/ 121957 w 1259386"/>
                <a:gd name="connsiteY13" fmla="*/ 435244 h 619999"/>
                <a:gd name="connsiteX14" fmla="*/ 0 w 1259386"/>
                <a:gd name="connsiteY14" fmla="*/ 435244 h 619999"/>
                <a:gd name="connsiteX15" fmla="*/ 0 w 1259386"/>
                <a:gd name="connsiteY15" fmla="*/ 173835 h 619999"/>
                <a:gd name="connsiteX16" fmla="*/ 121958 w 1259386"/>
                <a:gd name="connsiteY16" fmla="*/ 173835 h 619999"/>
                <a:gd name="connsiteX17" fmla="*/ 131242 w 1259386"/>
                <a:gd name="connsiteY17" fmla="*/ 134269 h 619999"/>
                <a:gd name="connsiteX18" fmla="*/ 240419 w 1259386"/>
                <a:gd name="connsiteY18" fmla="*/ 0 h 619999"/>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90036 w 1259386"/>
                <a:gd name="connsiteY6" fmla="*/ 476510 h 609081"/>
                <a:gd name="connsiteX7" fmla="*/ 380751 w 1259386"/>
                <a:gd name="connsiteY7" fmla="*/ 436942 h 609081"/>
                <a:gd name="connsiteX8" fmla="*/ 358482 w 1259386"/>
                <a:gd name="connsiteY8" fmla="*/ 436942 h 609081"/>
                <a:gd name="connsiteX9" fmla="*/ 349595 w 1259386"/>
                <a:gd name="connsiteY9" fmla="*/ 474812 h 609081"/>
                <a:gd name="connsiteX10" fmla="*/ 240419 w 1259386"/>
                <a:gd name="connsiteY10" fmla="*/ 609081 h 609081"/>
                <a:gd name="connsiteX11" fmla="*/ 131242 w 1259386"/>
                <a:gd name="connsiteY11" fmla="*/ 474812 h 609081"/>
                <a:gd name="connsiteX12" fmla="*/ 121957 w 1259386"/>
                <a:gd name="connsiteY12" fmla="*/ 435244 h 609081"/>
                <a:gd name="connsiteX13" fmla="*/ 0 w 1259386"/>
                <a:gd name="connsiteY13" fmla="*/ 435244 h 609081"/>
                <a:gd name="connsiteX14" fmla="*/ 0 w 1259386"/>
                <a:gd name="connsiteY14" fmla="*/ 173835 h 609081"/>
                <a:gd name="connsiteX15" fmla="*/ 121958 w 1259386"/>
                <a:gd name="connsiteY15" fmla="*/ 173835 h 609081"/>
                <a:gd name="connsiteX16" fmla="*/ 131242 w 1259386"/>
                <a:gd name="connsiteY16" fmla="*/ 134269 h 609081"/>
                <a:gd name="connsiteX17" fmla="*/ 240419 w 1259386"/>
                <a:gd name="connsiteY17"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80751 w 1259386"/>
                <a:gd name="connsiteY6" fmla="*/ 436942 h 609081"/>
                <a:gd name="connsiteX7" fmla="*/ 358482 w 1259386"/>
                <a:gd name="connsiteY7" fmla="*/ 436942 h 609081"/>
                <a:gd name="connsiteX8" fmla="*/ 349595 w 1259386"/>
                <a:gd name="connsiteY8" fmla="*/ 474812 h 609081"/>
                <a:gd name="connsiteX9" fmla="*/ 240419 w 1259386"/>
                <a:gd name="connsiteY9" fmla="*/ 609081 h 609081"/>
                <a:gd name="connsiteX10" fmla="*/ 131242 w 1259386"/>
                <a:gd name="connsiteY10" fmla="*/ 474812 h 609081"/>
                <a:gd name="connsiteX11" fmla="*/ 121957 w 1259386"/>
                <a:gd name="connsiteY11" fmla="*/ 435244 h 609081"/>
                <a:gd name="connsiteX12" fmla="*/ 0 w 1259386"/>
                <a:gd name="connsiteY12" fmla="*/ 435244 h 609081"/>
                <a:gd name="connsiteX13" fmla="*/ 0 w 1259386"/>
                <a:gd name="connsiteY13" fmla="*/ 173835 h 609081"/>
                <a:gd name="connsiteX14" fmla="*/ 121958 w 1259386"/>
                <a:gd name="connsiteY14" fmla="*/ 173835 h 609081"/>
                <a:gd name="connsiteX15" fmla="*/ 131242 w 1259386"/>
                <a:gd name="connsiteY15" fmla="*/ 134269 h 609081"/>
                <a:gd name="connsiteX16" fmla="*/ 240419 w 1259386"/>
                <a:gd name="connsiteY16"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1128144 w 1259386"/>
                <a:gd name="connsiteY5" fmla="*/ 485699 h 609081"/>
                <a:gd name="connsiteX6" fmla="*/ 358482 w 1259386"/>
                <a:gd name="connsiteY6" fmla="*/ 436942 h 609081"/>
                <a:gd name="connsiteX7" fmla="*/ 349595 w 1259386"/>
                <a:gd name="connsiteY7" fmla="*/ 474812 h 609081"/>
                <a:gd name="connsiteX8" fmla="*/ 240419 w 1259386"/>
                <a:gd name="connsiteY8" fmla="*/ 609081 h 609081"/>
                <a:gd name="connsiteX9" fmla="*/ 131242 w 1259386"/>
                <a:gd name="connsiteY9" fmla="*/ 474812 h 609081"/>
                <a:gd name="connsiteX10" fmla="*/ 121957 w 1259386"/>
                <a:gd name="connsiteY10" fmla="*/ 435244 h 609081"/>
                <a:gd name="connsiteX11" fmla="*/ 0 w 1259386"/>
                <a:gd name="connsiteY11" fmla="*/ 435244 h 609081"/>
                <a:gd name="connsiteX12" fmla="*/ 0 w 1259386"/>
                <a:gd name="connsiteY12" fmla="*/ 173835 h 609081"/>
                <a:gd name="connsiteX13" fmla="*/ 121958 w 1259386"/>
                <a:gd name="connsiteY13" fmla="*/ 173835 h 609081"/>
                <a:gd name="connsiteX14" fmla="*/ 131242 w 1259386"/>
                <a:gd name="connsiteY14" fmla="*/ 134269 h 609081"/>
                <a:gd name="connsiteX15" fmla="*/ 240419 w 1259386"/>
                <a:gd name="connsiteY15"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6131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42616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240419 w 1259386"/>
                <a:gd name="connsiteY0" fmla="*/ 0 h 609081"/>
                <a:gd name="connsiteX1" fmla="*/ 349595 w 1259386"/>
                <a:gd name="connsiteY1" fmla="*/ 134269 h 609081"/>
                <a:gd name="connsiteX2" fmla="*/ 358880 w 1259386"/>
                <a:gd name="connsiteY2" fmla="*/ 173835 h 609081"/>
                <a:gd name="connsiteX3" fmla="*/ 1259386 w 1259386"/>
                <a:gd name="connsiteY3" fmla="*/ 174182 h 609081"/>
                <a:gd name="connsiteX4" fmla="*/ 1259386 w 1259386"/>
                <a:gd name="connsiteY4" fmla="*/ 435591 h 609081"/>
                <a:gd name="connsiteX5" fmla="*/ 358482 w 1259386"/>
                <a:gd name="connsiteY5" fmla="*/ 436942 h 609081"/>
                <a:gd name="connsiteX6" fmla="*/ 349595 w 1259386"/>
                <a:gd name="connsiteY6" fmla="*/ 474812 h 609081"/>
                <a:gd name="connsiteX7" fmla="*/ 240419 w 1259386"/>
                <a:gd name="connsiteY7" fmla="*/ 609081 h 609081"/>
                <a:gd name="connsiteX8" fmla="*/ 131242 w 1259386"/>
                <a:gd name="connsiteY8" fmla="*/ 474812 h 609081"/>
                <a:gd name="connsiteX9" fmla="*/ 121957 w 1259386"/>
                <a:gd name="connsiteY9" fmla="*/ 435244 h 609081"/>
                <a:gd name="connsiteX10" fmla="*/ 0 w 1259386"/>
                <a:gd name="connsiteY10" fmla="*/ 435244 h 609081"/>
                <a:gd name="connsiteX11" fmla="*/ 0 w 1259386"/>
                <a:gd name="connsiteY11" fmla="*/ 173835 h 609081"/>
                <a:gd name="connsiteX12" fmla="*/ 121958 w 1259386"/>
                <a:gd name="connsiteY12" fmla="*/ 173835 h 609081"/>
                <a:gd name="connsiteX13" fmla="*/ 131242 w 1259386"/>
                <a:gd name="connsiteY13" fmla="*/ 134269 h 609081"/>
                <a:gd name="connsiteX14" fmla="*/ 240419 w 125938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104140 w 1363526"/>
                <a:gd name="connsiteY10" fmla="*/ 435244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42270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1363526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35242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1363526"/>
                <a:gd name="connsiteY0" fmla="*/ 0 h 609081"/>
                <a:gd name="connsiteX1" fmla="*/ 453735 w 1363526"/>
                <a:gd name="connsiteY1" fmla="*/ 134269 h 609081"/>
                <a:gd name="connsiteX2" fmla="*/ 463020 w 1363526"/>
                <a:gd name="connsiteY2" fmla="*/ 173835 h 609081"/>
                <a:gd name="connsiteX3" fmla="*/ 1363526 w 1363526"/>
                <a:gd name="connsiteY3" fmla="*/ 174182 h 609081"/>
                <a:gd name="connsiteX4" fmla="*/ 727923 w 1363526"/>
                <a:gd name="connsiteY4" fmla="*/ 435591 h 609081"/>
                <a:gd name="connsiteX5" fmla="*/ 462622 w 1363526"/>
                <a:gd name="connsiteY5" fmla="*/ 436942 h 609081"/>
                <a:gd name="connsiteX6" fmla="*/ 453735 w 1363526"/>
                <a:gd name="connsiteY6" fmla="*/ 474812 h 609081"/>
                <a:gd name="connsiteX7" fmla="*/ 344559 w 1363526"/>
                <a:gd name="connsiteY7" fmla="*/ 609081 h 609081"/>
                <a:gd name="connsiteX8" fmla="*/ 235382 w 1363526"/>
                <a:gd name="connsiteY8" fmla="*/ 474812 h 609081"/>
                <a:gd name="connsiteX9" fmla="*/ 226097 w 1363526"/>
                <a:gd name="connsiteY9" fmla="*/ 435244 h 609081"/>
                <a:gd name="connsiteX10" fmla="*/ 3592 w 1363526"/>
                <a:gd name="connsiteY10" fmla="*/ 435242 h 609081"/>
                <a:gd name="connsiteX11" fmla="*/ 0 w 1363526"/>
                <a:gd name="connsiteY11" fmla="*/ 173836 h 609081"/>
                <a:gd name="connsiteX12" fmla="*/ 226098 w 1363526"/>
                <a:gd name="connsiteY12" fmla="*/ 173835 h 609081"/>
                <a:gd name="connsiteX13" fmla="*/ 235382 w 1363526"/>
                <a:gd name="connsiteY13" fmla="*/ 134269 h 609081"/>
                <a:gd name="connsiteX14" fmla="*/ 344559 w 1363526"/>
                <a:gd name="connsiteY14" fmla="*/ 0 h 609081"/>
                <a:gd name="connsiteX0" fmla="*/ 344559 w 735106"/>
                <a:gd name="connsiteY0" fmla="*/ 0 h 609081"/>
                <a:gd name="connsiteX1" fmla="*/ 453735 w 735106"/>
                <a:gd name="connsiteY1" fmla="*/ 134269 h 609081"/>
                <a:gd name="connsiteX2" fmla="*/ 463020 w 735106"/>
                <a:gd name="connsiteY2" fmla="*/ 173835 h 609081"/>
                <a:gd name="connsiteX3" fmla="*/ 735106 w 735106"/>
                <a:gd name="connsiteY3" fmla="*/ 174182 h 609081"/>
                <a:gd name="connsiteX4" fmla="*/ 727923 w 735106"/>
                <a:gd name="connsiteY4" fmla="*/ 435591 h 609081"/>
                <a:gd name="connsiteX5" fmla="*/ 462622 w 735106"/>
                <a:gd name="connsiteY5" fmla="*/ 436942 h 609081"/>
                <a:gd name="connsiteX6" fmla="*/ 453735 w 735106"/>
                <a:gd name="connsiteY6" fmla="*/ 474812 h 609081"/>
                <a:gd name="connsiteX7" fmla="*/ 344559 w 735106"/>
                <a:gd name="connsiteY7" fmla="*/ 609081 h 609081"/>
                <a:gd name="connsiteX8" fmla="*/ 235382 w 735106"/>
                <a:gd name="connsiteY8" fmla="*/ 474812 h 609081"/>
                <a:gd name="connsiteX9" fmla="*/ 226097 w 735106"/>
                <a:gd name="connsiteY9" fmla="*/ 435244 h 609081"/>
                <a:gd name="connsiteX10" fmla="*/ 3592 w 735106"/>
                <a:gd name="connsiteY10" fmla="*/ 435242 h 609081"/>
                <a:gd name="connsiteX11" fmla="*/ 0 w 735106"/>
                <a:gd name="connsiteY11" fmla="*/ 173836 h 609081"/>
                <a:gd name="connsiteX12" fmla="*/ 226098 w 735106"/>
                <a:gd name="connsiteY12" fmla="*/ 173835 h 609081"/>
                <a:gd name="connsiteX13" fmla="*/ 235382 w 735106"/>
                <a:gd name="connsiteY13" fmla="*/ 134269 h 609081"/>
                <a:gd name="connsiteX14" fmla="*/ 344559 w 735106"/>
                <a:gd name="connsiteY14" fmla="*/ 0 h 609081"/>
                <a:gd name="connsiteX0" fmla="*/ 344559 w 727923"/>
                <a:gd name="connsiteY0" fmla="*/ 0 h 609081"/>
                <a:gd name="connsiteX1" fmla="*/ 453735 w 727923"/>
                <a:gd name="connsiteY1" fmla="*/ 134269 h 609081"/>
                <a:gd name="connsiteX2" fmla="*/ 463020 w 727923"/>
                <a:gd name="connsiteY2" fmla="*/ 173835 h 609081"/>
                <a:gd name="connsiteX3" fmla="*/ 720742 w 727923"/>
                <a:gd name="connsiteY3" fmla="*/ 170669 h 609081"/>
                <a:gd name="connsiteX4" fmla="*/ 727923 w 727923"/>
                <a:gd name="connsiteY4" fmla="*/ 435591 h 609081"/>
                <a:gd name="connsiteX5" fmla="*/ 462622 w 727923"/>
                <a:gd name="connsiteY5" fmla="*/ 436942 h 609081"/>
                <a:gd name="connsiteX6" fmla="*/ 453735 w 727923"/>
                <a:gd name="connsiteY6" fmla="*/ 474812 h 609081"/>
                <a:gd name="connsiteX7" fmla="*/ 344559 w 727923"/>
                <a:gd name="connsiteY7" fmla="*/ 609081 h 609081"/>
                <a:gd name="connsiteX8" fmla="*/ 235382 w 727923"/>
                <a:gd name="connsiteY8" fmla="*/ 474812 h 609081"/>
                <a:gd name="connsiteX9" fmla="*/ 226097 w 727923"/>
                <a:gd name="connsiteY9" fmla="*/ 435244 h 609081"/>
                <a:gd name="connsiteX10" fmla="*/ 3592 w 727923"/>
                <a:gd name="connsiteY10" fmla="*/ 435242 h 609081"/>
                <a:gd name="connsiteX11" fmla="*/ 0 w 727923"/>
                <a:gd name="connsiteY11" fmla="*/ 173836 h 609081"/>
                <a:gd name="connsiteX12" fmla="*/ 226098 w 727923"/>
                <a:gd name="connsiteY12" fmla="*/ 173835 h 609081"/>
                <a:gd name="connsiteX13" fmla="*/ 235382 w 727923"/>
                <a:gd name="connsiteY13" fmla="*/ 134269 h 609081"/>
                <a:gd name="connsiteX14" fmla="*/ 344559 w 727923"/>
                <a:gd name="connsiteY14" fmla="*/ 0 h 609081"/>
                <a:gd name="connsiteX0" fmla="*/ 344559 w 731515"/>
                <a:gd name="connsiteY0" fmla="*/ 0 h 609081"/>
                <a:gd name="connsiteX1" fmla="*/ 453735 w 731515"/>
                <a:gd name="connsiteY1" fmla="*/ 134269 h 609081"/>
                <a:gd name="connsiteX2" fmla="*/ 463020 w 731515"/>
                <a:gd name="connsiteY2" fmla="*/ 173835 h 609081"/>
                <a:gd name="connsiteX3" fmla="*/ 731515 w 731515"/>
                <a:gd name="connsiteY3" fmla="*/ 170669 h 609081"/>
                <a:gd name="connsiteX4" fmla="*/ 727923 w 731515"/>
                <a:gd name="connsiteY4" fmla="*/ 435591 h 609081"/>
                <a:gd name="connsiteX5" fmla="*/ 462622 w 731515"/>
                <a:gd name="connsiteY5" fmla="*/ 436942 h 609081"/>
                <a:gd name="connsiteX6" fmla="*/ 453735 w 731515"/>
                <a:gd name="connsiteY6" fmla="*/ 474812 h 609081"/>
                <a:gd name="connsiteX7" fmla="*/ 344559 w 731515"/>
                <a:gd name="connsiteY7" fmla="*/ 609081 h 609081"/>
                <a:gd name="connsiteX8" fmla="*/ 235382 w 731515"/>
                <a:gd name="connsiteY8" fmla="*/ 474812 h 609081"/>
                <a:gd name="connsiteX9" fmla="*/ 226097 w 731515"/>
                <a:gd name="connsiteY9" fmla="*/ 435244 h 609081"/>
                <a:gd name="connsiteX10" fmla="*/ 3592 w 731515"/>
                <a:gd name="connsiteY10" fmla="*/ 435242 h 609081"/>
                <a:gd name="connsiteX11" fmla="*/ 0 w 731515"/>
                <a:gd name="connsiteY11" fmla="*/ 173836 h 609081"/>
                <a:gd name="connsiteX12" fmla="*/ 226098 w 731515"/>
                <a:gd name="connsiteY12" fmla="*/ 173835 h 609081"/>
                <a:gd name="connsiteX13" fmla="*/ 235382 w 731515"/>
                <a:gd name="connsiteY13" fmla="*/ 134269 h 609081"/>
                <a:gd name="connsiteX14" fmla="*/ 344559 w 731515"/>
                <a:gd name="connsiteY14" fmla="*/ 0 h 609081"/>
                <a:gd name="connsiteX0" fmla="*/ 344559 w 728268"/>
                <a:gd name="connsiteY0" fmla="*/ 0 h 609081"/>
                <a:gd name="connsiteX1" fmla="*/ 453735 w 728268"/>
                <a:gd name="connsiteY1" fmla="*/ 134269 h 609081"/>
                <a:gd name="connsiteX2" fmla="*/ 463020 w 728268"/>
                <a:gd name="connsiteY2" fmla="*/ 173835 h 609081"/>
                <a:gd name="connsiteX3" fmla="*/ 727924 w 728268"/>
                <a:gd name="connsiteY3" fmla="*/ 174182 h 609081"/>
                <a:gd name="connsiteX4" fmla="*/ 727923 w 728268"/>
                <a:gd name="connsiteY4" fmla="*/ 435591 h 609081"/>
                <a:gd name="connsiteX5" fmla="*/ 462622 w 728268"/>
                <a:gd name="connsiteY5" fmla="*/ 436942 h 609081"/>
                <a:gd name="connsiteX6" fmla="*/ 453735 w 728268"/>
                <a:gd name="connsiteY6" fmla="*/ 474812 h 609081"/>
                <a:gd name="connsiteX7" fmla="*/ 344559 w 728268"/>
                <a:gd name="connsiteY7" fmla="*/ 609081 h 609081"/>
                <a:gd name="connsiteX8" fmla="*/ 235382 w 728268"/>
                <a:gd name="connsiteY8" fmla="*/ 474812 h 609081"/>
                <a:gd name="connsiteX9" fmla="*/ 226097 w 728268"/>
                <a:gd name="connsiteY9" fmla="*/ 435244 h 609081"/>
                <a:gd name="connsiteX10" fmla="*/ 3592 w 728268"/>
                <a:gd name="connsiteY10" fmla="*/ 435242 h 609081"/>
                <a:gd name="connsiteX11" fmla="*/ 0 w 728268"/>
                <a:gd name="connsiteY11" fmla="*/ 173836 h 609081"/>
                <a:gd name="connsiteX12" fmla="*/ 226098 w 728268"/>
                <a:gd name="connsiteY12" fmla="*/ 173835 h 609081"/>
                <a:gd name="connsiteX13" fmla="*/ 235382 w 728268"/>
                <a:gd name="connsiteY13" fmla="*/ 134269 h 609081"/>
                <a:gd name="connsiteX14" fmla="*/ 344559 w 728268"/>
                <a:gd name="connsiteY14" fmla="*/ 0 h 609081"/>
                <a:gd name="connsiteX0" fmla="*/ 358923 w 742632"/>
                <a:gd name="connsiteY0" fmla="*/ 0 h 609081"/>
                <a:gd name="connsiteX1" fmla="*/ 468099 w 742632"/>
                <a:gd name="connsiteY1" fmla="*/ 134269 h 609081"/>
                <a:gd name="connsiteX2" fmla="*/ 477384 w 742632"/>
                <a:gd name="connsiteY2" fmla="*/ 173835 h 609081"/>
                <a:gd name="connsiteX3" fmla="*/ 742288 w 742632"/>
                <a:gd name="connsiteY3" fmla="*/ 174182 h 609081"/>
                <a:gd name="connsiteX4" fmla="*/ 742287 w 742632"/>
                <a:gd name="connsiteY4" fmla="*/ 435591 h 609081"/>
                <a:gd name="connsiteX5" fmla="*/ 476986 w 742632"/>
                <a:gd name="connsiteY5" fmla="*/ 436942 h 609081"/>
                <a:gd name="connsiteX6" fmla="*/ 468099 w 742632"/>
                <a:gd name="connsiteY6" fmla="*/ 474812 h 609081"/>
                <a:gd name="connsiteX7" fmla="*/ 358923 w 742632"/>
                <a:gd name="connsiteY7" fmla="*/ 609081 h 609081"/>
                <a:gd name="connsiteX8" fmla="*/ 249746 w 742632"/>
                <a:gd name="connsiteY8" fmla="*/ 474812 h 609081"/>
                <a:gd name="connsiteX9" fmla="*/ 240461 w 742632"/>
                <a:gd name="connsiteY9" fmla="*/ 435244 h 609081"/>
                <a:gd name="connsiteX10" fmla="*/ 17956 w 742632"/>
                <a:gd name="connsiteY10" fmla="*/ 435242 h 609081"/>
                <a:gd name="connsiteX11" fmla="*/ 0 w 742632"/>
                <a:gd name="connsiteY11" fmla="*/ 173836 h 609081"/>
                <a:gd name="connsiteX12" fmla="*/ 240462 w 742632"/>
                <a:gd name="connsiteY12" fmla="*/ 173835 h 609081"/>
                <a:gd name="connsiteX13" fmla="*/ 249746 w 742632"/>
                <a:gd name="connsiteY13" fmla="*/ 134269 h 609081"/>
                <a:gd name="connsiteX14" fmla="*/ 358923 w 742632"/>
                <a:gd name="connsiteY14" fmla="*/ 0 h 609081"/>
                <a:gd name="connsiteX0" fmla="*/ 358923 w 742632"/>
                <a:gd name="connsiteY0" fmla="*/ 0 h 609081"/>
                <a:gd name="connsiteX1" fmla="*/ 468099 w 742632"/>
                <a:gd name="connsiteY1" fmla="*/ 134269 h 609081"/>
                <a:gd name="connsiteX2" fmla="*/ 477384 w 742632"/>
                <a:gd name="connsiteY2" fmla="*/ 173835 h 609081"/>
                <a:gd name="connsiteX3" fmla="*/ 742288 w 742632"/>
                <a:gd name="connsiteY3" fmla="*/ 174182 h 609081"/>
                <a:gd name="connsiteX4" fmla="*/ 742287 w 742632"/>
                <a:gd name="connsiteY4" fmla="*/ 435591 h 609081"/>
                <a:gd name="connsiteX5" fmla="*/ 476986 w 742632"/>
                <a:gd name="connsiteY5" fmla="*/ 436942 h 609081"/>
                <a:gd name="connsiteX6" fmla="*/ 468099 w 742632"/>
                <a:gd name="connsiteY6" fmla="*/ 474812 h 609081"/>
                <a:gd name="connsiteX7" fmla="*/ 358923 w 742632"/>
                <a:gd name="connsiteY7" fmla="*/ 609081 h 609081"/>
                <a:gd name="connsiteX8" fmla="*/ 249746 w 742632"/>
                <a:gd name="connsiteY8" fmla="*/ 474812 h 609081"/>
                <a:gd name="connsiteX9" fmla="*/ 240461 w 742632"/>
                <a:gd name="connsiteY9" fmla="*/ 435244 h 609081"/>
                <a:gd name="connsiteX10" fmla="*/ 3592 w 742632"/>
                <a:gd name="connsiteY10" fmla="*/ 435242 h 609081"/>
                <a:gd name="connsiteX11" fmla="*/ 0 w 742632"/>
                <a:gd name="connsiteY11" fmla="*/ 173836 h 609081"/>
                <a:gd name="connsiteX12" fmla="*/ 240462 w 742632"/>
                <a:gd name="connsiteY12" fmla="*/ 173835 h 609081"/>
                <a:gd name="connsiteX13" fmla="*/ 249746 w 742632"/>
                <a:gd name="connsiteY13" fmla="*/ 134269 h 609081"/>
                <a:gd name="connsiteX14" fmla="*/ 358923 w 742632"/>
                <a:gd name="connsiteY14" fmla="*/ 0 h 609081"/>
                <a:gd name="connsiteX0" fmla="*/ 369772 w 753481"/>
                <a:gd name="connsiteY0" fmla="*/ 0 h 609081"/>
                <a:gd name="connsiteX1" fmla="*/ 478948 w 753481"/>
                <a:gd name="connsiteY1" fmla="*/ 134269 h 609081"/>
                <a:gd name="connsiteX2" fmla="*/ 488233 w 753481"/>
                <a:gd name="connsiteY2" fmla="*/ 173835 h 609081"/>
                <a:gd name="connsiteX3" fmla="*/ 753137 w 753481"/>
                <a:gd name="connsiteY3" fmla="*/ 174182 h 609081"/>
                <a:gd name="connsiteX4" fmla="*/ 753136 w 753481"/>
                <a:gd name="connsiteY4" fmla="*/ 435591 h 609081"/>
                <a:gd name="connsiteX5" fmla="*/ 487835 w 753481"/>
                <a:gd name="connsiteY5" fmla="*/ 436942 h 609081"/>
                <a:gd name="connsiteX6" fmla="*/ 478948 w 753481"/>
                <a:gd name="connsiteY6" fmla="*/ 474812 h 609081"/>
                <a:gd name="connsiteX7" fmla="*/ 369772 w 753481"/>
                <a:gd name="connsiteY7" fmla="*/ 609081 h 609081"/>
                <a:gd name="connsiteX8" fmla="*/ 260595 w 753481"/>
                <a:gd name="connsiteY8" fmla="*/ 474812 h 609081"/>
                <a:gd name="connsiteX9" fmla="*/ 251310 w 753481"/>
                <a:gd name="connsiteY9" fmla="*/ 435244 h 609081"/>
                <a:gd name="connsiteX10" fmla="*/ 77 w 753481"/>
                <a:gd name="connsiteY10" fmla="*/ 435242 h 609081"/>
                <a:gd name="connsiteX11" fmla="*/ 10849 w 753481"/>
                <a:gd name="connsiteY11" fmla="*/ 173836 h 609081"/>
                <a:gd name="connsiteX12" fmla="*/ 251311 w 753481"/>
                <a:gd name="connsiteY12" fmla="*/ 173835 h 609081"/>
                <a:gd name="connsiteX13" fmla="*/ 260595 w 753481"/>
                <a:gd name="connsiteY13" fmla="*/ 134269 h 609081"/>
                <a:gd name="connsiteX14" fmla="*/ 369772 w 753481"/>
                <a:gd name="connsiteY14" fmla="*/ 0 h 609081"/>
                <a:gd name="connsiteX0" fmla="*/ 373287 w 756996"/>
                <a:gd name="connsiteY0" fmla="*/ 0 h 609081"/>
                <a:gd name="connsiteX1" fmla="*/ 482463 w 756996"/>
                <a:gd name="connsiteY1" fmla="*/ 134269 h 609081"/>
                <a:gd name="connsiteX2" fmla="*/ 491748 w 756996"/>
                <a:gd name="connsiteY2" fmla="*/ 173835 h 609081"/>
                <a:gd name="connsiteX3" fmla="*/ 756652 w 756996"/>
                <a:gd name="connsiteY3" fmla="*/ 174182 h 609081"/>
                <a:gd name="connsiteX4" fmla="*/ 756651 w 756996"/>
                <a:gd name="connsiteY4" fmla="*/ 435591 h 609081"/>
                <a:gd name="connsiteX5" fmla="*/ 491350 w 756996"/>
                <a:gd name="connsiteY5" fmla="*/ 436942 h 609081"/>
                <a:gd name="connsiteX6" fmla="*/ 482463 w 756996"/>
                <a:gd name="connsiteY6" fmla="*/ 474812 h 609081"/>
                <a:gd name="connsiteX7" fmla="*/ 373287 w 756996"/>
                <a:gd name="connsiteY7" fmla="*/ 609081 h 609081"/>
                <a:gd name="connsiteX8" fmla="*/ 264110 w 756996"/>
                <a:gd name="connsiteY8" fmla="*/ 474812 h 609081"/>
                <a:gd name="connsiteX9" fmla="*/ 254825 w 756996"/>
                <a:gd name="connsiteY9" fmla="*/ 435244 h 609081"/>
                <a:gd name="connsiteX10" fmla="*/ 3592 w 756996"/>
                <a:gd name="connsiteY10" fmla="*/ 435242 h 609081"/>
                <a:gd name="connsiteX11" fmla="*/ 0 w 756996"/>
                <a:gd name="connsiteY11" fmla="*/ 169151 h 609081"/>
                <a:gd name="connsiteX12" fmla="*/ 254826 w 756996"/>
                <a:gd name="connsiteY12" fmla="*/ 173835 h 609081"/>
                <a:gd name="connsiteX13" fmla="*/ 264110 w 756996"/>
                <a:gd name="connsiteY13" fmla="*/ 134269 h 609081"/>
                <a:gd name="connsiteX14" fmla="*/ 373287 w 756996"/>
                <a:gd name="connsiteY14" fmla="*/ 0 h 609081"/>
                <a:gd name="connsiteX0" fmla="*/ 373287 w 756996"/>
                <a:gd name="connsiteY0" fmla="*/ 0 h 609081"/>
                <a:gd name="connsiteX1" fmla="*/ 482463 w 756996"/>
                <a:gd name="connsiteY1" fmla="*/ 134269 h 609081"/>
                <a:gd name="connsiteX2" fmla="*/ 491748 w 756996"/>
                <a:gd name="connsiteY2" fmla="*/ 173835 h 609081"/>
                <a:gd name="connsiteX3" fmla="*/ 756652 w 756996"/>
                <a:gd name="connsiteY3" fmla="*/ 174182 h 609081"/>
                <a:gd name="connsiteX4" fmla="*/ 756651 w 756996"/>
                <a:gd name="connsiteY4" fmla="*/ 435591 h 609081"/>
                <a:gd name="connsiteX5" fmla="*/ 491350 w 756996"/>
                <a:gd name="connsiteY5" fmla="*/ 436942 h 609081"/>
                <a:gd name="connsiteX6" fmla="*/ 482463 w 756996"/>
                <a:gd name="connsiteY6" fmla="*/ 474812 h 609081"/>
                <a:gd name="connsiteX7" fmla="*/ 373287 w 756996"/>
                <a:gd name="connsiteY7" fmla="*/ 609081 h 609081"/>
                <a:gd name="connsiteX8" fmla="*/ 264110 w 756996"/>
                <a:gd name="connsiteY8" fmla="*/ 474812 h 609081"/>
                <a:gd name="connsiteX9" fmla="*/ 254825 w 756996"/>
                <a:gd name="connsiteY9" fmla="*/ 435244 h 609081"/>
                <a:gd name="connsiteX10" fmla="*/ 3592 w 756996"/>
                <a:gd name="connsiteY10" fmla="*/ 435242 h 609081"/>
                <a:gd name="connsiteX11" fmla="*/ 0 w 756996"/>
                <a:gd name="connsiteY11" fmla="*/ 176177 h 609081"/>
                <a:gd name="connsiteX12" fmla="*/ 254826 w 756996"/>
                <a:gd name="connsiteY12" fmla="*/ 173835 h 609081"/>
                <a:gd name="connsiteX13" fmla="*/ 264110 w 756996"/>
                <a:gd name="connsiteY13" fmla="*/ 134269 h 609081"/>
                <a:gd name="connsiteX14" fmla="*/ 373287 w 756996"/>
                <a:gd name="connsiteY14" fmla="*/ 0 h 609081"/>
                <a:gd name="connsiteX0" fmla="*/ 373629 w 757338"/>
                <a:gd name="connsiteY0" fmla="*/ 0 h 609081"/>
                <a:gd name="connsiteX1" fmla="*/ 482805 w 757338"/>
                <a:gd name="connsiteY1" fmla="*/ 134269 h 609081"/>
                <a:gd name="connsiteX2" fmla="*/ 492090 w 757338"/>
                <a:gd name="connsiteY2" fmla="*/ 173835 h 609081"/>
                <a:gd name="connsiteX3" fmla="*/ 756994 w 757338"/>
                <a:gd name="connsiteY3" fmla="*/ 174182 h 609081"/>
                <a:gd name="connsiteX4" fmla="*/ 756993 w 757338"/>
                <a:gd name="connsiteY4" fmla="*/ 435591 h 609081"/>
                <a:gd name="connsiteX5" fmla="*/ 491692 w 757338"/>
                <a:gd name="connsiteY5" fmla="*/ 436942 h 609081"/>
                <a:gd name="connsiteX6" fmla="*/ 482805 w 757338"/>
                <a:gd name="connsiteY6" fmla="*/ 474812 h 609081"/>
                <a:gd name="connsiteX7" fmla="*/ 373629 w 757338"/>
                <a:gd name="connsiteY7" fmla="*/ 609081 h 609081"/>
                <a:gd name="connsiteX8" fmla="*/ 264452 w 757338"/>
                <a:gd name="connsiteY8" fmla="*/ 474812 h 609081"/>
                <a:gd name="connsiteX9" fmla="*/ 255167 w 757338"/>
                <a:gd name="connsiteY9" fmla="*/ 435244 h 609081"/>
                <a:gd name="connsiteX10" fmla="*/ 344 w 757338"/>
                <a:gd name="connsiteY10" fmla="*/ 435242 h 609081"/>
                <a:gd name="connsiteX11" fmla="*/ 342 w 757338"/>
                <a:gd name="connsiteY11" fmla="*/ 176177 h 609081"/>
                <a:gd name="connsiteX12" fmla="*/ 255168 w 757338"/>
                <a:gd name="connsiteY12" fmla="*/ 173835 h 609081"/>
                <a:gd name="connsiteX13" fmla="*/ 264452 w 757338"/>
                <a:gd name="connsiteY13" fmla="*/ 134269 h 609081"/>
                <a:gd name="connsiteX14" fmla="*/ 373629 w 757338"/>
                <a:gd name="connsiteY14" fmla="*/ 0 h 609081"/>
                <a:gd name="connsiteX0" fmla="*/ 373631 w 757340"/>
                <a:gd name="connsiteY0" fmla="*/ 0 h 609081"/>
                <a:gd name="connsiteX1" fmla="*/ 482807 w 757340"/>
                <a:gd name="connsiteY1" fmla="*/ 134269 h 609081"/>
                <a:gd name="connsiteX2" fmla="*/ 492092 w 757340"/>
                <a:gd name="connsiteY2" fmla="*/ 173835 h 609081"/>
                <a:gd name="connsiteX3" fmla="*/ 756996 w 757340"/>
                <a:gd name="connsiteY3" fmla="*/ 174182 h 609081"/>
                <a:gd name="connsiteX4" fmla="*/ 756995 w 757340"/>
                <a:gd name="connsiteY4" fmla="*/ 435591 h 609081"/>
                <a:gd name="connsiteX5" fmla="*/ 491694 w 757340"/>
                <a:gd name="connsiteY5" fmla="*/ 436942 h 609081"/>
                <a:gd name="connsiteX6" fmla="*/ 482807 w 757340"/>
                <a:gd name="connsiteY6" fmla="*/ 474812 h 609081"/>
                <a:gd name="connsiteX7" fmla="*/ 373631 w 757340"/>
                <a:gd name="connsiteY7" fmla="*/ 609081 h 609081"/>
                <a:gd name="connsiteX8" fmla="*/ 264454 w 757340"/>
                <a:gd name="connsiteY8" fmla="*/ 474812 h 609081"/>
                <a:gd name="connsiteX9" fmla="*/ 255169 w 757340"/>
                <a:gd name="connsiteY9" fmla="*/ 435244 h 609081"/>
                <a:gd name="connsiteX10" fmla="*/ 346 w 757340"/>
                <a:gd name="connsiteY10" fmla="*/ 435242 h 609081"/>
                <a:gd name="connsiteX11" fmla="*/ 344 w 757340"/>
                <a:gd name="connsiteY11" fmla="*/ 172664 h 609081"/>
                <a:gd name="connsiteX12" fmla="*/ 255170 w 757340"/>
                <a:gd name="connsiteY12" fmla="*/ 173835 h 609081"/>
                <a:gd name="connsiteX13" fmla="*/ 264454 w 757340"/>
                <a:gd name="connsiteY13" fmla="*/ 134269 h 609081"/>
                <a:gd name="connsiteX14" fmla="*/ 373631 w 757340"/>
                <a:gd name="connsiteY14" fmla="*/ 0 h 609081"/>
                <a:gd name="connsiteX0" fmla="*/ 373631 w 757007"/>
                <a:gd name="connsiteY0" fmla="*/ 0 h 609081"/>
                <a:gd name="connsiteX1" fmla="*/ 482807 w 757007"/>
                <a:gd name="connsiteY1" fmla="*/ 134269 h 609081"/>
                <a:gd name="connsiteX2" fmla="*/ 492092 w 757007"/>
                <a:gd name="connsiteY2" fmla="*/ 173835 h 609081"/>
                <a:gd name="connsiteX3" fmla="*/ 674403 w 757007"/>
                <a:gd name="connsiteY3" fmla="*/ 174182 h 609081"/>
                <a:gd name="connsiteX4" fmla="*/ 756995 w 757007"/>
                <a:gd name="connsiteY4" fmla="*/ 435591 h 609081"/>
                <a:gd name="connsiteX5" fmla="*/ 491694 w 757007"/>
                <a:gd name="connsiteY5" fmla="*/ 436942 h 609081"/>
                <a:gd name="connsiteX6" fmla="*/ 482807 w 757007"/>
                <a:gd name="connsiteY6" fmla="*/ 474812 h 609081"/>
                <a:gd name="connsiteX7" fmla="*/ 373631 w 757007"/>
                <a:gd name="connsiteY7" fmla="*/ 609081 h 609081"/>
                <a:gd name="connsiteX8" fmla="*/ 264454 w 757007"/>
                <a:gd name="connsiteY8" fmla="*/ 474812 h 609081"/>
                <a:gd name="connsiteX9" fmla="*/ 255169 w 757007"/>
                <a:gd name="connsiteY9" fmla="*/ 435244 h 609081"/>
                <a:gd name="connsiteX10" fmla="*/ 346 w 757007"/>
                <a:gd name="connsiteY10" fmla="*/ 435242 h 609081"/>
                <a:gd name="connsiteX11" fmla="*/ 344 w 757007"/>
                <a:gd name="connsiteY11" fmla="*/ 172664 h 609081"/>
                <a:gd name="connsiteX12" fmla="*/ 255170 w 757007"/>
                <a:gd name="connsiteY12" fmla="*/ 173835 h 609081"/>
                <a:gd name="connsiteX13" fmla="*/ 264454 w 757007"/>
                <a:gd name="connsiteY13" fmla="*/ 134269 h 609081"/>
                <a:gd name="connsiteX14" fmla="*/ 373631 w 757007"/>
                <a:gd name="connsiteY14" fmla="*/ 0 h 609081"/>
                <a:gd name="connsiteX0" fmla="*/ 373631 w 685252"/>
                <a:gd name="connsiteY0" fmla="*/ 0 h 609081"/>
                <a:gd name="connsiteX1" fmla="*/ 482807 w 685252"/>
                <a:gd name="connsiteY1" fmla="*/ 134269 h 609081"/>
                <a:gd name="connsiteX2" fmla="*/ 492092 w 685252"/>
                <a:gd name="connsiteY2" fmla="*/ 173835 h 609081"/>
                <a:gd name="connsiteX3" fmla="*/ 674403 w 685252"/>
                <a:gd name="connsiteY3" fmla="*/ 174182 h 609081"/>
                <a:gd name="connsiteX4" fmla="*/ 685175 w 685252"/>
                <a:gd name="connsiteY4" fmla="*/ 442616 h 609081"/>
                <a:gd name="connsiteX5" fmla="*/ 491694 w 685252"/>
                <a:gd name="connsiteY5" fmla="*/ 436942 h 609081"/>
                <a:gd name="connsiteX6" fmla="*/ 482807 w 685252"/>
                <a:gd name="connsiteY6" fmla="*/ 474812 h 609081"/>
                <a:gd name="connsiteX7" fmla="*/ 373631 w 685252"/>
                <a:gd name="connsiteY7" fmla="*/ 609081 h 609081"/>
                <a:gd name="connsiteX8" fmla="*/ 264454 w 685252"/>
                <a:gd name="connsiteY8" fmla="*/ 474812 h 609081"/>
                <a:gd name="connsiteX9" fmla="*/ 255169 w 685252"/>
                <a:gd name="connsiteY9" fmla="*/ 435244 h 609081"/>
                <a:gd name="connsiteX10" fmla="*/ 346 w 685252"/>
                <a:gd name="connsiteY10" fmla="*/ 435242 h 609081"/>
                <a:gd name="connsiteX11" fmla="*/ 344 w 685252"/>
                <a:gd name="connsiteY11" fmla="*/ 172664 h 609081"/>
                <a:gd name="connsiteX12" fmla="*/ 255170 w 685252"/>
                <a:gd name="connsiteY12" fmla="*/ 173835 h 609081"/>
                <a:gd name="connsiteX13" fmla="*/ 264454 w 685252"/>
                <a:gd name="connsiteY13" fmla="*/ 134269 h 609081"/>
                <a:gd name="connsiteX14" fmla="*/ 373631 w 685252"/>
                <a:gd name="connsiteY14" fmla="*/ 0 h 609081"/>
                <a:gd name="connsiteX0" fmla="*/ 373631 w 678151"/>
                <a:gd name="connsiteY0" fmla="*/ 0 h 609081"/>
                <a:gd name="connsiteX1" fmla="*/ 482807 w 678151"/>
                <a:gd name="connsiteY1" fmla="*/ 134269 h 609081"/>
                <a:gd name="connsiteX2" fmla="*/ 492092 w 678151"/>
                <a:gd name="connsiteY2" fmla="*/ 173835 h 609081"/>
                <a:gd name="connsiteX3" fmla="*/ 674403 w 678151"/>
                <a:gd name="connsiteY3" fmla="*/ 174182 h 609081"/>
                <a:gd name="connsiteX4" fmla="*/ 677992 w 678151"/>
                <a:gd name="connsiteY4" fmla="*/ 435589 h 609081"/>
                <a:gd name="connsiteX5" fmla="*/ 491694 w 678151"/>
                <a:gd name="connsiteY5" fmla="*/ 436942 h 609081"/>
                <a:gd name="connsiteX6" fmla="*/ 482807 w 678151"/>
                <a:gd name="connsiteY6" fmla="*/ 474812 h 609081"/>
                <a:gd name="connsiteX7" fmla="*/ 373631 w 678151"/>
                <a:gd name="connsiteY7" fmla="*/ 609081 h 609081"/>
                <a:gd name="connsiteX8" fmla="*/ 264454 w 678151"/>
                <a:gd name="connsiteY8" fmla="*/ 474812 h 609081"/>
                <a:gd name="connsiteX9" fmla="*/ 255169 w 678151"/>
                <a:gd name="connsiteY9" fmla="*/ 435244 h 609081"/>
                <a:gd name="connsiteX10" fmla="*/ 346 w 678151"/>
                <a:gd name="connsiteY10" fmla="*/ 435242 h 609081"/>
                <a:gd name="connsiteX11" fmla="*/ 344 w 678151"/>
                <a:gd name="connsiteY11" fmla="*/ 172664 h 609081"/>
                <a:gd name="connsiteX12" fmla="*/ 255170 w 678151"/>
                <a:gd name="connsiteY12" fmla="*/ 173835 h 609081"/>
                <a:gd name="connsiteX13" fmla="*/ 264454 w 678151"/>
                <a:gd name="connsiteY13" fmla="*/ 134269 h 609081"/>
                <a:gd name="connsiteX14" fmla="*/ 373631 w 678151"/>
                <a:gd name="connsiteY14" fmla="*/ 0 h 609081"/>
                <a:gd name="connsiteX0" fmla="*/ 373631 w 678153"/>
                <a:gd name="connsiteY0" fmla="*/ 0 h 609081"/>
                <a:gd name="connsiteX1" fmla="*/ 482807 w 678153"/>
                <a:gd name="connsiteY1" fmla="*/ 134269 h 609081"/>
                <a:gd name="connsiteX2" fmla="*/ 492092 w 678153"/>
                <a:gd name="connsiteY2" fmla="*/ 173835 h 609081"/>
                <a:gd name="connsiteX3" fmla="*/ 674403 w 678153"/>
                <a:gd name="connsiteY3" fmla="*/ 174182 h 609081"/>
                <a:gd name="connsiteX4" fmla="*/ 677993 w 678153"/>
                <a:gd name="connsiteY4" fmla="*/ 435589 h 609081"/>
                <a:gd name="connsiteX5" fmla="*/ 491694 w 678153"/>
                <a:gd name="connsiteY5" fmla="*/ 436942 h 609081"/>
                <a:gd name="connsiteX6" fmla="*/ 482807 w 678153"/>
                <a:gd name="connsiteY6" fmla="*/ 474812 h 609081"/>
                <a:gd name="connsiteX7" fmla="*/ 373631 w 678153"/>
                <a:gd name="connsiteY7" fmla="*/ 609081 h 609081"/>
                <a:gd name="connsiteX8" fmla="*/ 264454 w 678153"/>
                <a:gd name="connsiteY8" fmla="*/ 474812 h 609081"/>
                <a:gd name="connsiteX9" fmla="*/ 255169 w 678153"/>
                <a:gd name="connsiteY9" fmla="*/ 435244 h 609081"/>
                <a:gd name="connsiteX10" fmla="*/ 346 w 678153"/>
                <a:gd name="connsiteY10" fmla="*/ 435242 h 609081"/>
                <a:gd name="connsiteX11" fmla="*/ 344 w 678153"/>
                <a:gd name="connsiteY11" fmla="*/ 172664 h 609081"/>
                <a:gd name="connsiteX12" fmla="*/ 255170 w 678153"/>
                <a:gd name="connsiteY12" fmla="*/ 173835 h 609081"/>
                <a:gd name="connsiteX13" fmla="*/ 264454 w 678153"/>
                <a:gd name="connsiteY13" fmla="*/ 134269 h 609081"/>
                <a:gd name="connsiteX14" fmla="*/ 373631 w 678153"/>
                <a:gd name="connsiteY14" fmla="*/ 0 h 609081"/>
                <a:gd name="connsiteX0" fmla="*/ 373631 w 678151"/>
                <a:gd name="connsiteY0" fmla="*/ 0 h 609081"/>
                <a:gd name="connsiteX1" fmla="*/ 482807 w 678151"/>
                <a:gd name="connsiteY1" fmla="*/ 134269 h 609081"/>
                <a:gd name="connsiteX2" fmla="*/ 492092 w 678151"/>
                <a:gd name="connsiteY2" fmla="*/ 173835 h 609081"/>
                <a:gd name="connsiteX3" fmla="*/ 674403 w 678151"/>
                <a:gd name="connsiteY3" fmla="*/ 174182 h 609081"/>
                <a:gd name="connsiteX4" fmla="*/ 677993 w 678151"/>
                <a:gd name="connsiteY4" fmla="*/ 435589 h 609081"/>
                <a:gd name="connsiteX5" fmla="*/ 491694 w 678151"/>
                <a:gd name="connsiteY5" fmla="*/ 436942 h 609081"/>
                <a:gd name="connsiteX6" fmla="*/ 482807 w 678151"/>
                <a:gd name="connsiteY6" fmla="*/ 474812 h 609081"/>
                <a:gd name="connsiteX7" fmla="*/ 373631 w 678151"/>
                <a:gd name="connsiteY7" fmla="*/ 609081 h 609081"/>
                <a:gd name="connsiteX8" fmla="*/ 264454 w 678151"/>
                <a:gd name="connsiteY8" fmla="*/ 474812 h 609081"/>
                <a:gd name="connsiteX9" fmla="*/ 255169 w 678151"/>
                <a:gd name="connsiteY9" fmla="*/ 435244 h 609081"/>
                <a:gd name="connsiteX10" fmla="*/ 346 w 678151"/>
                <a:gd name="connsiteY10" fmla="*/ 435242 h 609081"/>
                <a:gd name="connsiteX11" fmla="*/ 344 w 678151"/>
                <a:gd name="connsiteY11" fmla="*/ 172664 h 609081"/>
                <a:gd name="connsiteX12" fmla="*/ 255170 w 678151"/>
                <a:gd name="connsiteY12" fmla="*/ 173835 h 609081"/>
                <a:gd name="connsiteX13" fmla="*/ 264454 w 678151"/>
                <a:gd name="connsiteY13" fmla="*/ 134269 h 609081"/>
                <a:gd name="connsiteX14" fmla="*/ 373631 w 678151"/>
                <a:gd name="connsiteY14" fmla="*/ 0 h 609081"/>
                <a:gd name="connsiteX0" fmla="*/ 373287 w 677809"/>
                <a:gd name="connsiteY0" fmla="*/ 0 h 609081"/>
                <a:gd name="connsiteX1" fmla="*/ 482463 w 677809"/>
                <a:gd name="connsiteY1" fmla="*/ 134269 h 609081"/>
                <a:gd name="connsiteX2" fmla="*/ 491748 w 677809"/>
                <a:gd name="connsiteY2" fmla="*/ 173835 h 609081"/>
                <a:gd name="connsiteX3" fmla="*/ 674059 w 677809"/>
                <a:gd name="connsiteY3" fmla="*/ 174182 h 609081"/>
                <a:gd name="connsiteX4" fmla="*/ 677649 w 677809"/>
                <a:gd name="connsiteY4" fmla="*/ 435589 h 609081"/>
                <a:gd name="connsiteX5" fmla="*/ 491350 w 677809"/>
                <a:gd name="connsiteY5" fmla="*/ 436942 h 609081"/>
                <a:gd name="connsiteX6" fmla="*/ 482463 w 677809"/>
                <a:gd name="connsiteY6" fmla="*/ 474812 h 609081"/>
                <a:gd name="connsiteX7" fmla="*/ 373287 w 677809"/>
                <a:gd name="connsiteY7" fmla="*/ 609081 h 609081"/>
                <a:gd name="connsiteX8" fmla="*/ 264110 w 677809"/>
                <a:gd name="connsiteY8" fmla="*/ 474812 h 609081"/>
                <a:gd name="connsiteX9" fmla="*/ 254825 w 677809"/>
                <a:gd name="connsiteY9" fmla="*/ 435244 h 609081"/>
                <a:gd name="connsiteX10" fmla="*/ 64640 w 677809"/>
                <a:gd name="connsiteY10" fmla="*/ 431730 h 609081"/>
                <a:gd name="connsiteX11" fmla="*/ 0 w 677809"/>
                <a:gd name="connsiteY11" fmla="*/ 172664 h 609081"/>
                <a:gd name="connsiteX12" fmla="*/ 254826 w 677809"/>
                <a:gd name="connsiteY12" fmla="*/ 173835 h 609081"/>
                <a:gd name="connsiteX13" fmla="*/ 264110 w 677809"/>
                <a:gd name="connsiteY13" fmla="*/ 134269 h 609081"/>
                <a:gd name="connsiteX14" fmla="*/ 373287 w 677809"/>
                <a:gd name="connsiteY14" fmla="*/ 0 h 609081"/>
                <a:gd name="connsiteX0" fmla="*/ 315831 w 620352"/>
                <a:gd name="connsiteY0" fmla="*/ 0 h 609081"/>
                <a:gd name="connsiteX1" fmla="*/ 425007 w 620352"/>
                <a:gd name="connsiteY1" fmla="*/ 134269 h 609081"/>
                <a:gd name="connsiteX2" fmla="*/ 434292 w 620352"/>
                <a:gd name="connsiteY2" fmla="*/ 173835 h 609081"/>
                <a:gd name="connsiteX3" fmla="*/ 616603 w 620352"/>
                <a:gd name="connsiteY3" fmla="*/ 174182 h 609081"/>
                <a:gd name="connsiteX4" fmla="*/ 620193 w 620352"/>
                <a:gd name="connsiteY4" fmla="*/ 435589 h 609081"/>
                <a:gd name="connsiteX5" fmla="*/ 433894 w 620352"/>
                <a:gd name="connsiteY5" fmla="*/ 436942 h 609081"/>
                <a:gd name="connsiteX6" fmla="*/ 425007 w 620352"/>
                <a:gd name="connsiteY6" fmla="*/ 474812 h 609081"/>
                <a:gd name="connsiteX7" fmla="*/ 315831 w 620352"/>
                <a:gd name="connsiteY7" fmla="*/ 609081 h 609081"/>
                <a:gd name="connsiteX8" fmla="*/ 206654 w 620352"/>
                <a:gd name="connsiteY8" fmla="*/ 474812 h 609081"/>
                <a:gd name="connsiteX9" fmla="*/ 197369 w 620352"/>
                <a:gd name="connsiteY9" fmla="*/ 435244 h 609081"/>
                <a:gd name="connsiteX10" fmla="*/ 7184 w 620352"/>
                <a:gd name="connsiteY10" fmla="*/ 431730 h 609081"/>
                <a:gd name="connsiteX11" fmla="*/ 0 w 620352"/>
                <a:gd name="connsiteY11" fmla="*/ 162124 h 609081"/>
                <a:gd name="connsiteX12" fmla="*/ 197370 w 620352"/>
                <a:gd name="connsiteY12" fmla="*/ 173835 h 609081"/>
                <a:gd name="connsiteX13" fmla="*/ 206654 w 620352"/>
                <a:gd name="connsiteY13" fmla="*/ 134269 h 609081"/>
                <a:gd name="connsiteX14" fmla="*/ 315831 w 620352"/>
                <a:gd name="connsiteY14" fmla="*/ 0 h 609081"/>
                <a:gd name="connsiteX0" fmla="*/ 315831 w 620352"/>
                <a:gd name="connsiteY0" fmla="*/ 0 h 609081"/>
                <a:gd name="connsiteX1" fmla="*/ 425007 w 620352"/>
                <a:gd name="connsiteY1" fmla="*/ 134269 h 609081"/>
                <a:gd name="connsiteX2" fmla="*/ 434292 w 620352"/>
                <a:gd name="connsiteY2" fmla="*/ 173835 h 609081"/>
                <a:gd name="connsiteX3" fmla="*/ 616603 w 620352"/>
                <a:gd name="connsiteY3" fmla="*/ 174182 h 609081"/>
                <a:gd name="connsiteX4" fmla="*/ 620193 w 620352"/>
                <a:gd name="connsiteY4" fmla="*/ 435589 h 609081"/>
                <a:gd name="connsiteX5" fmla="*/ 433894 w 620352"/>
                <a:gd name="connsiteY5" fmla="*/ 436942 h 609081"/>
                <a:gd name="connsiteX6" fmla="*/ 425007 w 620352"/>
                <a:gd name="connsiteY6" fmla="*/ 474812 h 609081"/>
                <a:gd name="connsiteX7" fmla="*/ 315831 w 620352"/>
                <a:gd name="connsiteY7" fmla="*/ 609081 h 609081"/>
                <a:gd name="connsiteX8" fmla="*/ 206654 w 620352"/>
                <a:gd name="connsiteY8" fmla="*/ 474812 h 609081"/>
                <a:gd name="connsiteX9" fmla="*/ 197369 w 620352"/>
                <a:gd name="connsiteY9" fmla="*/ 435244 h 609081"/>
                <a:gd name="connsiteX10" fmla="*/ 7184 w 620352"/>
                <a:gd name="connsiteY10" fmla="*/ 431730 h 609081"/>
                <a:gd name="connsiteX11" fmla="*/ 0 w 620352"/>
                <a:gd name="connsiteY11" fmla="*/ 179691 h 609081"/>
                <a:gd name="connsiteX12" fmla="*/ 197370 w 620352"/>
                <a:gd name="connsiteY12" fmla="*/ 173835 h 609081"/>
                <a:gd name="connsiteX13" fmla="*/ 206654 w 620352"/>
                <a:gd name="connsiteY13" fmla="*/ 134269 h 609081"/>
                <a:gd name="connsiteX14" fmla="*/ 315831 w 620352"/>
                <a:gd name="connsiteY14" fmla="*/ 0 h 609081"/>
                <a:gd name="connsiteX0" fmla="*/ 308994 w 613515"/>
                <a:gd name="connsiteY0" fmla="*/ 0 h 609081"/>
                <a:gd name="connsiteX1" fmla="*/ 418170 w 613515"/>
                <a:gd name="connsiteY1" fmla="*/ 134269 h 609081"/>
                <a:gd name="connsiteX2" fmla="*/ 427455 w 613515"/>
                <a:gd name="connsiteY2" fmla="*/ 173835 h 609081"/>
                <a:gd name="connsiteX3" fmla="*/ 609766 w 613515"/>
                <a:gd name="connsiteY3" fmla="*/ 174182 h 609081"/>
                <a:gd name="connsiteX4" fmla="*/ 613356 w 613515"/>
                <a:gd name="connsiteY4" fmla="*/ 435589 h 609081"/>
                <a:gd name="connsiteX5" fmla="*/ 427057 w 613515"/>
                <a:gd name="connsiteY5" fmla="*/ 436942 h 609081"/>
                <a:gd name="connsiteX6" fmla="*/ 418170 w 613515"/>
                <a:gd name="connsiteY6" fmla="*/ 474812 h 609081"/>
                <a:gd name="connsiteX7" fmla="*/ 308994 w 613515"/>
                <a:gd name="connsiteY7" fmla="*/ 609081 h 609081"/>
                <a:gd name="connsiteX8" fmla="*/ 199817 w 613515"/>
                <a:gd name="connsiteY8" fmla="*/ 474812 h 609081"/>
                <a:gd name="connsiteX9" fmla="*/ 190532 w 613515"/>
                <a:gd name="connsiteY9" fmla="*/ 435244 h 609081"/>
                <a:gd name="connsiteX10" fmla="*/ 347 w 613515"/>
                <a:gd name="connsiteY10" fmla="*/ 431730 h 609081"/>
                <a:gd name="connsiteX11" fmla="*/ 344 w 613515"/>
                <a:gd name="connsiteY11" fmla="*/ 172666 h 609081"/>
                <a:gd name="connsiteX12" fmla="*/ 190533 w 613515"/>
                <a:gd name="connsiteY12" fmla="*/ 173835 h 609081"/>
                <a:gd name="connsiteX13" fmla="*/ 199817 w 613515"/>
                <a:gd name="connsiteY13" fmla="*/ 134269 h 609081"/>
                <a:gd name="connsiteX14" fmla="*/ 308994 w 613515"/>
                <a:gd name="connsiteY14" fmla="*/ 0 h 609081"/>
                <a:gd name="connsiteX0" fmla="*/ 308650 w 613171"/>
                <a:gd name="connsiteY0" fmla="*/ 0 h 609081"/>
                <a:gd name="connsiteX1" fmla="*/ 417826 w 613171"/>
                <a:gd name="connsiteY1" fmla="*/ 134269 h 609081"/>
                <a:gd name="connsiteX2" fmla="*/ 427111 w 613171"/>
                <a:gd name="connsiteY2" fmla="*/ 173835 h 609081"/>
                <a:gd name="connsiteX3" fmla="*/ 609422 w 613171"/>
                <a:gd name="connsiteY3" fmla="*/ 174182 h 609081"/>
                <a:gd name="connsiteX4" fmla="*/ 613012 w 613171"/>
                <a:gd name="connsiteY4" fmla="*/ 435589 h 609081"/>
                <a:gd name="connsiteX5" fmla="*/ 426713 w 613171"/>
                <a:gd name="connsiteY5" fmla="*/ 436942 h 609081"/>
                <a:gd name="connsiteX6" fmla="*/ 417826 w 613171"/>
                <a:gd name="connsiteY6" fmla="*/ 474812 h 609081"/>
                <a:gd name="connsiteX7" fmla="*/ 308650 w 613171"/>
                <a:gd name="connsiteY7" fmla="*/ 609081 h 609081"/>
                <a:gd name="connsiteX8" fmla="*/ 199473 w 613171"/>
                <a:gd name="connsiteY8" fmla="*/ 474812 h 609081"/>
                <a:gd name="connsiteX9" fmla="*/ 190188 w 613171"/>
                <a:gd name="connsiteY9" fmla="*/ 435244 h 609081"/>
                <a:gd name="connsiteX10" fmla="*/ 7186 w 613171"/>
                <a:gd name="connsiteY10" fmla="*/ 431730 h 609081"/>
                <a:gd name="connsiteX11" fmla="*/ 0 w 613171"/>
                <a:gd name="connsiteY11" fmla="*/ 172666 h 609081"/>
                <a:gd name="connsiteX12" fmla="*/ 190189 w 613171"/>
                <a:gd name="connsiteY12" fmla="*/ 173835 h 609081"/>
                <a:gd name="connsiteX13" fmla="*/ 199473 w 613171"/>
                <a:gd name="connsiteY13" fmla="*/ 134269 h 609081"/>
                <a:gd name="connsiteX14" fmla="*/ 308650 w 613171"/>
                <a:gd name="connsiteY14" fmla="*/ 0 h 609081"/>
                <a:gd name="connsiteX0" fmla="*/ 308991 w 613512"/>
                <a:gd name="connsiteY0" fmla="*/ 0 h 609081"/>
                <a:gd name="connsiteX1" fmla="*/ 418167 w 613512"/>
                <a:gd name="connsiteY1" fmla="*/ 134269 h 609081"/>
                <a:gd name="connsiteX2" fmla="*/ 427452 w 613512"/>
                <a:gd name="connsiteY2" fmla="*/ 173835 h 609081"/>
                <a:gd name="connsiteX3" fmla="*/ 609763 w 613512"/>
                <a:gd name="connsiteY3" fmla="*/ 174182 h 609081"/>
                <a:gd name="connsiteX4" fmla="*/ 613353 w 613512"/>
                <a:gd name="connsiteY4" fmla="*/ 435589 h 609081"/>
                <a:gd name="connsiteX5" fmla="*/ 427054 w 613512"/>
                <a:gd name="connsiteY5" fmla="*/ 436942 h 609081"/>
                <a:gd name="connsiteX6" fmla="*/ 418167 w 613512"/>
                <a:gd name="connsiteY6" fmla="*/ 474812 h 609081"/>
                <a:gd name="connsiteX7" fmla="*/ 308991 w 613512"/>
                <a:gd name="connsiteY7" fmla="*/ 609081 h 609081"/>
                <a:gd name="connsiteX8" fmla="*/ 199814 w 613512"/>
                <a:gd name="connsiteY8" fmla="*/ 474812 h 609081"/>
                <a:gd name="connsiteX9" fmla="*/ 190529 w 613512"/>
                <a:gd name="connsiteY9" fmla="*/ 435244 h 609081"/>
                <a:gd name="connsiteX10" fmla="*/ 346 w 613512"/>
                <a:gd name="connsiteY10" fmla="*/ 431730 h 609081"/>
                <a:gd name="connsiteX11" fmla="*/ 341 w 613512"/>
                <a:gd name="connsiteY11" fmla="*/ 172666 h 609081"/>
                <a:gd name="connsiteX12" fmla="*/ 190530 w 613512"/>
                <a:gd name="connsiteY12" fmla="*/ 173835 h 609081"/>
                <a:gd name="connsiteX13" fmla="*/ 199814 w 613512"/>
                <a:gd name="connsiteY13" fmla="*/ 134269 h 609081"/>
                <a:gd name="connsiteX14" fmla="*/ 308991 w 613512"/>
                <a:gd name="connsiteY14" fmla="*/ 0 h 60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3512" h="609081">
                  <a:moveTo>
                    <a:pt x="308991" y="0"/>
                  </a:moveTo>
                  <a:cubicBezTo>
                    <a:pt x="354438" y="0"/>
                    <a:pt x="394506" y="53261"/>
                    <a:pt x="418167" y="134269"/>
                  </a:cubicBezTo>
                  <a:lnTo>
                    <a:pt x="427452" y="173835"/>
                  </a:lnTo>
                  <a:lnTo>
                    <a:pt x="609763" y="174182"/>
                  </a:lnTo>
                  <a:cubicBezTo>
                    <a:pt x="608566" y="262489"/>
                    <a:pt x="614550" y="347282"/>
                    <a:pt x="613353" y="435589"/>
                  </a:cubicBezTo>
                  <a:lnTo>
                    <a:pt x="427054" y="436942"/>
                  </a:lnTo>
                  <a:lnTo>
                    <a:pt x="418167" y="474812"/>
                  </a:lnTo>
                  <a:cubicBezTo>
                    <a:pt x="394506" y="555820"/>
                    <a:pt x="354438" y="609081"/>
                    <a:pt x="308991" y="609081"/>
                  </a:cubicBezTo>
                  <a:cubicBezTo>
                    <a:pt x="263544" y="609081"/>
                    <a:pt x="223475" y="555820"/>
                    <a:pt x="199814" y="474812"/>
                  </a:cubicBezTo>
                  <a:lnTo>
                    <a:pt x="190529" y="435244"/>
                  </a:lnTo>
                  <a:lnTo>
                    <a:pt x="346" y="431730"/>
                  </a:lnTo>
                  <a:cubicBezTo>
                    <a:pt x="-851" y="342252"/>
                    <a:pt x="1538" y="262144"/>
                    <a:pt x="341" y="172666"/>
                  </a:cubicBezTo>
                  <a:lnTo>
                    <a:pt x="190530" y="173835"/>
                  </a:lnTo>
                  <a:lnTo>
                    <a:pt x="199814" y="134269"/>
                  </a:lnTo>
                  <a:cubicBezTo>
                    <a:pt x="223475" y="53261"/>
                    <a:pt x="263544" y="0"/>
                    <a:pt x="308991" y="0"/>
                  </a:cubicBezTo>
                  <a:close/>
                </a:path>
              </a:pathLst>
            </a:custGeom>
            <a:solidFill>
              <a:schemeClr val="tx2">
                <a:lumMod val="40000"/>
                <a:lumOff val="60000"/>
              </a:schemeClr>
            </a:solidFill>
            <a:ln w="25400" cap="flat">
              <a:solidFill>
                <a:schemeClr val="tx1">
                  <a:lumMod val="75000"/>
                  <a:lumOff val="2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grpSp>
      <p:sp>
        <p:nvSpPr>
          <p:cNvPr id="6" name="Slide Number Placeholder 5">
            <a:extLst>
              <a:ext uri="{FF2B5EF4-FFF2-40B4-BE49-F238E27FC236}">
                <a16:creationId xmlns:a16="http://schemas.microsoft.com/office/drawing/2014/main" id="{C48B92D5-2C2A-49FE-89C6-021B61131319}"/>
              </a:ext>
            </a:extLst>
          </p:cNvPr>
          <p:cNvSpPr>
            <a:spLocks noGrp="1"/>
          </p:cNvSpPr>
          <p:nvPr>
            <p:ph type="sldNum" sz="quarter" idx="12"/>
          </p:nvPr>
        </p:nvSpPr>
        <p:spPr/>
        <p:txBody>
          <a:bodyPr/>
          <a:lstStyle/>
          <a:p>
            <a:fld id="{A1245FAC-A09C-43E8-B14B-FDF84A38097F}" type="slidenum">
              <a:rPr lang="en-GB" smtClean="0"/>
              <a:t>22</a:t>
            </a:fld>
            <a:endParaRPr lang="en-GB"/>
          </a:p>
        </p:txBody>
      </p:sp>
    </p:spTree>
    <p:extLst>
      <p:ext uri="{BB962C8B-B14F-4D97-AF65-F5344CB8AC3E}">
        <p14:creationId xmlns:p14="http://schemas.microsoft.com/office/powerpoint/2010/main" val="3328197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7"/>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CDR Baseline</a:t>
            </a:r>
          </a:p>
        </p:txBody>
      </p:sp>
      <p:pic>
        <p:nvPicPr>
          <p:cNvPr id="2" name="Picture 1"/>
          <p:cNvPicPr>
            <a:picLocks noChangeAspect="1"/>
          </p:cNvPicPr>
          <p:nvPr/>
        </p:nvPicPr>
        <p:blipFill>
          <a:blip r:embed="rId2"/>
          <a:stretch>
            <a:fillRect/>
          </a:stretch>
        </p:blipFill>
        <p:spPr>
          <a:xfrm>
            <a:off x="4068475" y="3654269"/>
            <a:ext cx="4576758" cy="3203731"/>
          </a:xfrm>
          <a:prstGeom prst="rect">
            <a:avLst/>
          </a:prstGeom>
        </p:spPr>
      </p:pic>
      <p:sp>
        <p:nvSpPr>
          <p:cNvPr id="5" name="TextBox 4"/>
          <p:cNvSpPr txBox="1"/>
          <p:nvPr/>
        </p:nvSpPr>
        <p:spPr>
          <a:xfrm>
            <a:off x="1096049" y="3945808"/>
            <a:ext cx="2812245" cy="369332"/>
          </a:xfrm>
          <a:prstGeom prst="rect">
            <a:avLst/>
          </a:prstGeom>
          <a:noFill/>
        </p:spPr>
        <p:txBody>
          <a:bodyPr wrap="none" rtlCol="0">
            <a:spAutoFit/>
          </a:bodyPr>
          <a:lstStyle/>
          <a:p>
            <a:r>
              <a:rPr lang="en-US" dirty="0"/>
              <a:t>400 MHz 4-cell (</a:t>
            </a:r>
            <a:r>
              <a:rPr lang="en-US" b="1" dirty="0"/>
              <a:t>W, H, </a:t>
            </a:r>
            <a:r>
              <a:rPr lang="en-US" b="1" dirty="0" err="1"/>
              <a:t>ttbar</a:t>
            </a:r>
            <a:r>
              <a:rPr lang="en-US" dirty="0"/>
              <a:t>)</a:t>
            </a:r>
          </a:p>
        </p:txBody>
      </p:sp>
      <p:sp>
        <p:nvSpPr>
          <p:cNvPr id="6" name="TextBox 5"/>
          <p:cNvSpPr txBox="1"/>
          <p:nvPr/>
        </p:nvSpPr>
        <p:spPr>
          <a:xfrm>
            <a:off x="1080305" y="5929660"/>
            <a:ext cx="2657651" cy="369332"/>
          </a:xfrm>
          <a:prstGeom prst="rect">
            <a:avLst/>
          </a:prstGeom>
          <a:noFill/>
        </p:spPr>
        <p:txBody>
          <a:bodyPr wrap="none" rtlCol="0">
            <a:spAutoFit/>
          </a:bodyPr>
          <a:lstStyle/>
          <a:p>
            <a:r>
              <a:rPr lang="en-US" dirty="0"/>
              <a:t>400 MHz 1-cell (</a:t>
            </a:r>
            <a:r>
              <a:rPr lang="en-US" b="1" dirty="0"/>
              <a:t>Z</a:t>
            </a:r>
            <a:r>
              <a:rPr lang="en-US" dirty="0"/>
              <a:t>, FCC-</a:t>
            </a:r>
            <a:r>
              <a:rPr lang="en-US" dirty="0" err="1"/>
              <a:t>hh</a:t>
            </a:r>
            <a:r>
              <a:rPr lang="en-US" dirty="0"/>
              <a:t>)</a:t>
            </a:r>
          </a:p>
        </p:txBody>
      </p:sp>
      <p:sp>
        <p:nvSpPr>
          <p:cNvPr id="7" name="Content Placeholder 4"/>
          <p:cNvSpPr>
            <a:spLocks noGrp="1"/>
          </p:cNvSpPr>
          <p:nvPr>
            <p:ph idx="1"/>
          </p:nvPr>
        </p:nvSpPr>
        <p:spPr>
          <a:xfrm>
            <a:off x="628650" y="1188720"/>
            <a:ext cx="7886700" cy="4988243"/>
          </a:xfrm>
        </p:spPr>
        <p:txBody>
          <a:bodyPr>
            <a:normAutofit/>
          </a:bodyPr>
          <a:lstStyle/>
          <a:p>
            <a:r>
              <a:rPr lang="en-GB" dirty="0"/>
              <a:t>Present baseline considers 400 MHz, </a:t>
            </a:r>
            <a:r>
              <a:rPr lang="en-GB" dirty="0" err="1"/>
              <a:t>Nb</a:t>
            </a:r>
            <a:r>
              <a:rPr lang="en-GB" dirty="0"/>
              <a:t>-Cu technology for all options</a:t>
            </a:r>
          </a:p>
          <a:p>
            <a:r>
              <a:rPr lang="en-GB" dirty="0"/>
              <a:t>An alternative: Hybrid option using 5-cell 800 MHz for H, </a:t>
            </a:r>
            <a:r>
              <a:rPr lang="en-GB" dirty="0" err="1"/>
              <a:t>ttbar</a:t>
            </a:r>
            <a:r>
              <a:rPr lang="en-GB" dirty="0"/>
              <a:t> options are also studied</a:t>
            </a:r>
          </a:p>
        </p:txBody>
      </p:sp>
      <p:sp>
        <p:nvSpPr>
          <p:cNvPr id="8" name="TextBox 7"/>
          <p:cNvSpPr txBox="1"/>
          <p:nvPr/>
        </p:nvSpPr>
        <p:spPr>
          <a:xfrm>
            <a:off x="1107139" y="4921165"/>
            <a:ext cx="2935997" cy="369332"/>
          </a:xfrm>
          <a:prstGeom prst="rect">
            <a:avLst/>
          </a:prstGeom>
          <a:noFill/>
        </p:spPr>
        <p:txBody>
          <a:bodyPr wrap="none" rtlCol="0">
            <a:spAutoFit/>
          </a:bodyPr>
          <a:lstStyle/>
          <a:p>
            <a:r>
              <a:rPr lang="en-US" dirty="0">
                <a:solidFill>
                  <a:schemeClr val="bg1">
                    <a:lumMod val="65000"/>
                  </a:schemeClr>
                </a:solidFill>
              </a:rPr>
              <a:t>2-Cell an option, not baseline</a:t>
            </a:r>
          </a:p>
        </p:txBody>
      </p:sp>
      <p:sp>
        <p:nvSpPr>
          <p:cNvPr id="9" name="Slide Number Placeholder 8">
            <a:extLst>
              <a:ext uri="{FF2B5EF4-FFF2-40B4-BE49-F238E27FC236}">
                <a16:creationId xmlns:a16="http://schemas.microsoft.com/office/drawing/2014/main" id="{CCDFB29D-8ADB-453D-9BAB-B868B0EC275F}"/>
              </a:ext>
            </a:extLst>
          </p:cNvPr>
          <p:cNvSpPr>
            <a:spLocks noGrp="1"/>
          </p:cNvSpPr>
          <p:nvPr>
            <p:ph type="sldNum" sz="quarter" idx="12"/>
          </p:nvPr>
        </p:nvSpPr>
        <p:spPr/>
        <p:txBody>
          <a:bodyPr/>
          <a:lstStyle/>
          <a:p>
            <a:fld id="{A1245FAC-A09C-43E8-B14B-FDF84A38097F}" type="slidenum">
              <a:rPr lang="en-GB" smtClean="0"/>
              <a:t>23</a:t>
            </a:fld>
            <a:endParaRPr lang="en-GB"/>
          </a:p>
        </p:txBody>
      </p:sp>
    </p:spTree>
    <p:extLst>
      <p:ext uri="{BB962C8B-B14F-4D97-AF65-F5344CB8AC3E}">
        <p14:creationId xmlns:p14="http://schemas.microsoft.com/office/powerpoint/2010/main" val="2453116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7"/>
            <a:ext cx="7886700" cy="68094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RF Constraints</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628650" y="1188720"/>
                <a:ext cx="7886700" cy="4988243"/>
              </a:xfrm>
            </p:spPr>
            <p:txBody>
              <a:bodyPr/>
              <a:lstStyle/>
              <a:p>
                <a:r>
                  <a:rPr lang="en-US" dirty="0"/>
                  <a:t>Large variation of detuning between Z-pole and </a:t>
                </a:r>
                <a:r>
                  <a:rPr lang="en-US" dirty="0" err="1"/>
                  <a:t>ttbar</a:t>
                </a:r>
                <a:r>
                  <a:rPr lang="en-US" dirty="0"/>
                  <a:t> (detuning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r>
                          <a:rPr lang="en-GB" b="0" i="1" smtClean="0">
                            <a:latin typeface="Cambria Math" panose="02040503050406030204" pitchFamily="18" charset="0"/>
                          </a:rPr>
                          <m:t>𝑓</m:t>
                        </m:r>
                      </m:e>
                      <m:sub>
                        <m:r>
                          <a:rPr lang="en-GB" b="0" i="1" smtClean="0">
                            <a:latin typeface="Cambria Math" panose="02040503050406030204" pitchFamily="18" charset="0"/>
                          </a:rPr>
                          <m:t>𝑟𝑒𝑣</m:t>
                        </m:r>
                      </m:sub>
                    </m:sSub>
                  </m:oMath>
                </a14:m>
                <a:r>
                  <a:rPr lang="en-US" dirty="0"/>
                  <a:t>)</a:t>
                </a:r>
              </a:p>
              <a:p>
                <a:r>
                  <a:rPr lang="en-US" dirty="0"/>
                  <a:t>Large HOM power for high current</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628650" y="1188720"/>
                <a:ext cx="7886700" cy="4988243"/>
              </a:xfrm>
              <a:blipFill>
                <a:blip r:embed="rId3"/>
                <a:stretch>
                  <a:fillRect l="-1391" t="-1956"/>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136" y="2896819"/>
            <a:ext cx="6368202" cy="3572561"/>
          </a:xfrm>
          <a:prstGeom prst="rect">
            <a:avLst/>
          </a:prstGeom>
        </p:spPr>
      </p:pic>
      <p:sp>
        <p:nvSpPr>
          <p:cNvPr id="6" name="Slide Number Placeholder 5">
            <a:extLst>
              <a:ext uri="{FF2B5EF4-FFF2-40B4-BE49-F238E27FC236}">
                <a16:creationId xmlns:a16="http://schemas.microsoft.com/office/drawing/2014/main" id="{ED68F9D7-25ED-444B-8F54-929066A4BD61}"/>
              </a:ext>
            </a:extLst>
          </p:cNvPr>
          <p:cNvSpPr>
            <a:spLocks noGrp="1"/>
          </p:cNvSpPr>
          <p:nvPr>
            <p:ph type="sldNum" sz="quarter" idx="12"/>
          </p:nvPr>
        </p:nvSpPr>
        <p:spPr/>
        <p:txBody>
          <a:bodyPr/>
          <a:lstStyle/>
          <a:p>
            <a:fld id="{A1245FAC-A09C-43E8-B14B-FDF84A38097F}" type="slidenum">
              <a:rPr lang="en-GB" smtClean="0"/>
              <a:t>24</a:t>
            </a:fld>
            <a:endParaRPr lang="en-GB"/>
          </a:p>
        </p:txBody>
      </p:sp>
    </p:spTree>
    <p:extLst>
      <p:ext uri="{BB962C8B-B14F-4D97-AF65-F5344CB8AC3E}">
        <p14:creationId xmlns:p14="http://schemas.microsoft.com/office/powerpoint/2010/main" val="5956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7"/>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Injector</a:t>
            </a:r>
          </a:p>
        </p:txBody>
      </p:sp>
      <p:sp>
        <p:nvSpPr>
          <p:cNvPr id="5" name="Content Placeholder 4"/>
          <p:cNvSpPr>
            <a:spLocks noGrp="1"/>
          </p:cNvSpPr>
          <p:nvPr>
            <p:ph idx="1"/>
          </p:nvPr>
        </p:nvSpPr>
        <p:spPr>
          <a:xfrm>
            <a:off x="628650" y="1188720"/>
            <a:ext cx="7886700" cy="4988243"/>
          </a:xfrm>
        </p:spPr>
        <p:txBody>
          <a:bodyPr>
            <a:normAutofit/>
          </a:bodyPr>
          <a:lstStyle/>
          <a:p>
            <a:r>
              <a:rPr lang="en-GB" dirty="0"/>
              <a:t>Injector: Requires fast rep rate and top up injection with a booster ring foreseen at full energy</a:t>
            </a:r>
          </a:p>
          <a:p>
            <a:r>
              <a:rPr lang="en-GB" dirty="0"/>
              <a:t>Assumes total currents much lower</a:t>
            </a:r>
          </a:p>
          <a:p>
            <a:pPr lvl="1"/>
            <a:r>
              <a:rPr lang="en-GB" dirty="0"/>
              <a:t>RF source is modest (SSPA?) but injection transients need detailed study</a:t>
            </a:r>
          </a:p>
          <a:p>
            <a:pPr lvl="1"/>
            <a:r>
              <a:rPr lang="en-GB" dirty="0"/>
              <a:t>The # of cavities determined by FCC-</a:t>
            </a:r>
            <a:r>
              <a:rPr lang="en-GB" dirty="0" err="1"/>
              <a:t>ttbar</a:t>
            </a:r>
            <a:r>
              <a:rPr lang="en-GB" dirty="0"/>
              <a:t> (10 GV)</a:t>
            </a:r>
          </a:p>
          <a:p>
            <a:pPr lvl="1"/>
            <a:r>
              <a:rPr lang="en-GB" dirty="0"/>
              <a:t>FCC-Z, with 2x9000 bunches → 60 kW (@1 MV) → 10MW</a:t>
            </a:r>
          </a:p>
          <a:p>
            <a:pPr lvl="1"/>
            <a:r>
              <a:rPr lang="en-GB" dirty="0"/>
              <a:t>400 MHz 4-cell (or 5-cell 800 MHz) is assumed baseline to be consistent collider technology</a:t>
            </a:r>
          </a:p>
        </p:txBody>
      </p:sp>
      <p:pic>
        <p:nvPicPr>
          <p:cNvPr id="6" name="Picture 2">
            <a:extLst>
              <a:ext uri="{FF2B5EF4-FFF2-40B4-BE49-F238E27FC236}">
                <a16:creationId xmlns:a16="http://schemas.microsoft.com/office/drawing/2014/main" id="{C1482AF6-73BD-47EC-BC28-235FD64B7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03" y="5387243"/>
            <a:ext cx="3190139" cy="1287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88FF0FBD-9BE9-492A-8167-5DF1BA7598B7}"/>
              </a:ext>
            </a:extLst>
          </p:cNvPr>
          <p:cNvSpPr>
            <a:spLocks noGrp="1"/>
          </p:cNvSpPr>
          <p:nvPr>
            <p:ph type="sldNum" sz="quarter" idx="12"/>
          </p:nvPr>
        </p:nvSpPr>
        <p:spPr/>
        <p:txBody>
          <a:bodyPr/>
          <a:lstStyle/>
          <a:p>
            <a:fld id="{A1245FAC-A09C-43E8-B14B-FDF84A38097F}" type="slidenum">
              <a:rPr lang="en-GB" smtClean="0"/>
              <a:t>25</a:t>
            </a:fld>
            <a:endParaRPr lang="en-GB"/>
          </a:p>
        </p:txBody>
      </p:sp>
    </p:spTree>
    <p:extLst>
      <p:ext uri="{BB962C8B-B14F-4D97-AF65-F5344CB8AC3E}">
        <p14:creationId xmlns:p14="http://schemas.microsoft.com/office/powerpoint/2010/main" val="309970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0303" y="1035783"/>
                <a:ext cx="8055047" cy="817348"/>
              </a:xfrm>
            </p:spPr>
            <p:txBody>
              <a:bodyPr>
                <a:normAutofit lnSpcReduction="10000"/>
              </a:bodyPr>
              <a:lstStyle/>
              <a:p>
                <a:r>
                  <a:rPr lang="en-GB" dirty="0"/>
                  <a:t>Choice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𝐿</m:t>
                        </m:r>
                      </m:sub>
                    </m:sSub>
                  </m:oMath>
                </a14:m>
                <a:r>
                  <a:rPr lang="en-GB" dirty="0"/>
                  <a:t> is not unique, two available designs (E. </a:t>
                </a:r>
                <a:r>
                  <a:rPr lang="en-GB" dirty="0" err="1"/>
                  <a:t>Montesinos</a:t>
                </a:r>
                <a:r>
                  <a:rPr lang="en-GB"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0303" y="1035783"/>
                <a:ext cx="8055047" cy="817348"/>
              </a:xfrm>
              <a:blipFill>
                <a:blip r:embed="rId2"/>
                <a:stretch>
                  <a:fillRect l="-1363" t="-17164" r="-379" b="-17164"/>
                </a:stretch>
              </a:blipFill>
            </p:spPr>
            <p:txBody>
              <a:bodyPr/>
              <a:lstStyle/>
              <a:p>
                <a:r>
                  <a:rPr lang="en-US">
                    <a:noFill/>
                  </a:rPr>
                  <a:t> </a:t>
                </a:r>
              </a:p>
            </p:txBody>
          </p:sp>
        </mc:Fallback>
      </mc:AlternateContent>
      <p:sp>
        <p:nvSpPr>
          <p:cNvPr id="4" name="Title 1"/>
          <p:cNvSpPr>
            <a:spLocks noGrp="1"/>
          </p:cNvSpPr>
          <p:nvPr>
            <p:ph type="title"/>
          </p:nvPr>
        </p:nvSpPr>
        <p:spPr>
          <a:xfrm>
            <a:off x="628650" y="248085"/>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Input Power &amp; Coupler</a:t>
            </a:r>
          </a:p>
        </p:txBody>
      </p:sp>
      <p:pic>
        <p:nvPicPr>
          <p:cNvPr id="5" name="Grafik 5"/>
          <p:cNvPicPr>
            <a:picLocks noChangeAspect="1"/>
          </p:cNvPicPr>
          <p:nvPr/>
        </p:nvPicPr>
        <p:blipFill rotWithShape="1">
          <a:blip r:embed="rId3" cstate="print">
            <a:extLst>
              <a:ext uri="{28A0092B-C50C-407E-A947-70E740481C1C}">
                <a14:useLocalDpi xmlns:a14="http://schemas.microsoft.com/office/drawing/2010/main" val="0"/>
              </a:ext>
            </a:extLst>
          </a:blip>
          <a:srcRect r="4571"/>
          <a:stretch/>
        </p:blipFill>
        <p:spPr>
          <a:xfrm>
            <a:off x="628650" y="3712551"/>
            <a:ext cx="4281272" cy="2977545"/>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54352" y="4052622"/>
            <a:ext cx="1882843" cy="242221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flipH="1">
            <a:off x="7344610" y="4052622"/>
            <a:ext cx="1583599" cy="242221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795418" y="3712551"/>
            <a:ext cx="550151" cy="369332"/>
          </a:xfrm>
          <a:prstGeom prst="rect">
            <a:avLst/>
          </a:prstGeom>
          <a:noFill/>
        </p:spPr>
        <p:txBody>
          <a:bodyPr wrap="none" rtlCol="0">
            <a:spAutoFit/>
          </a:bodyPr>
          <a:lstStyle/>
          <a:p>
            <a:r>
              <a:rPr lang="en-US" dirty="0"/>
              <a:t>LHC</a:t>
            </a:r>
          </a:p>
        </p:txBody>
      </p:sp>
      <p:sp>
        <p:nvSpPr>
          <p:cNvPr id="8" name="TextBox 7"/>
          <p:cNvSpPr txBox="1"/>
          <p:nvPr/>
        </p:nvSpPr>
        <p:spPr>
          <a:xfrm>
            <a:off x="7399636" y="3712551"/>
            <a:ext cx="1484252" cy="369332"/>
          </a:xfrm>
          <a:prstGeom prst="rect">
            <a:avLst/>
          </a:prstGeom>
          <a:noFill/>
        </p:spPr>
        <p:txBody>
          <a:bodyPr wrap="none" rtlCol="0">
            <a:spAutoFit/>
          </a:bodyPr>
          <a:lstStyle/>
          <a:p>
            <a:r>
              <a:rPr lang="en-US" dirty="0"/>
              <a:t>High Gradient</a:t>
            </a:r>
          </a:p>
        </p:txBody>
      </p:sp>
      <p:graphicFrame>
        <p:nvGraphicFramePr>
          <p:cNvPr id="9" name="Content Placeholder 23"/>
          <p:cNvGraphicFramePr>
            <a:graphicFrameLocks/>
          </p:cNvGraphicFramePr>
          <p:nvPr>
            <p:extLst>
              <p:ext uri="{D42A27DB-BD31-4B8C-83A1-F6EECF244321}">
                <p14:modId xmlns:p14="http://schemas.microsoft.com/office/powerpoint/2010/main" val="1657727925"/>
              </p:ext>
            </p:extLst>
          </p:nvPr>
        </p:nvGraphicFramePr>
        <p:xfrm>
          <a:off x="1258270" y="1959881"/>
          <a:ext cx="7070446" cy="1371600"/>
        </p:xfrm>
        <a:graphic>
          <a:graphicData uri="http://schemas.openxmlformats.org/drawingml/2006/table">
            <a:tbl>
              <a:tblPr firstRow="1" firstCol="1"/>
              <a:tblGrid>
                <a:gridCol w="1057264">
                  <a:extLst>
                    <a:ext uri="{9D8B030D-6E8A-4147-A177-3AD203B41FA5}">
                      <a16:colId xmlns:a16="http://schemas.microsoft.com/office/drawing/2014/main" val="20000"/>
                    </a:ext>
                  </a:extLst>
                </a:gridCol>
                <a:gridCol w="859026">
                  <a:extLst>
                    <a:ext uri="{9D8B030D-6E8A-4147-A177-3AD203B41FA5}">
                      <a16:colId xmlns:a16="http://schemas.microsoft.com/office/drawing/2014/main" val="20002"/>
                    </a:ext>
                  </a:extLst>
                </a:gridCol>
                <a:gridCol w="859026">
                  <a:extLst>
                    <a:ext uri="{9D8B030D-6E8A-4147-A177-3AD203B41FA5}">
                      <a16:colId xmlns:a16="http://schemas.microsoft.com/office/drawing/2014/main" val="20003"/>
                    </a:ext>
                  </a:extLst>
                </a:gridCol>
                <a:gridCol w="859026">
                  <a:extLst>
                    <a:ext uri="{9D8B030D-6E8A-4147-A177-3AD203B41FA5}">
                      <a16:colId xmlns:a16="http://schemas.microsoft.com/office/drawing/2014/main" val="20004"/>
                    </a:ext>
                  </a:extLst>
                </a:gridCol>
                <a:gridCol w="859026">
                  <a:extLst>
                    <a:ext uri="{9D8B030D-6E8A-4147-A177-3AD203B41FA5}">
                      <a16:colId xmlns:a16="http://schemas.microsoft.com/office/drawing/2014/main" val="20005"/>
                    </a:ext>
                  </a:extLst>
                </a:gridCol>
                <a:gridCol w="859026">
                  <a:extLst>
                    <a:ext uri="{9D8B030D-6E8A-4147-A177-3AD203B41FA5}">
                      <a16:colId xmlns:a16="http://schemas.microsoft.com/office/drawing/2014/main" val="20006"/>
                    </a:ext>
                  </a:extLst>
                </a:gridCol>
                <a:gridCol w="859026">
                  <a:extLst>
                    <a:ext uri="{9D8B030D-6E8A-4147-A177-3AD203B41FA5}">
                      <a16:colId xmlns:a16="http://schemas.microsoft.com/office/drawing/2014/main" val="20007"/>
                    </a:ext>
                  </a:extLst>
                </a:gridCol>
                <a:gridCol w="859026">
                  <a:extLst>
                    <a:ext uri="{9D8B030D-6E8A-4147-A177-3AD203B41FA5}">
                      <a16:colId xmlns:a16="http://schemas.microsoft.com/office/drawing/2014/main" val="20008"/>
                    </a:ext>
                  </a:extLst>
                </a:gridCol>
              </a:tblGrid>
              <a:tr h="266264">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endParaRPr lang="en-US" sz="12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n-US" sz="1200" dirty="0"/>
                        <a:t>Z</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n-US" sz="1200" dirty="0"/>
                        <a:t>W</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ttbar</a:t>
                      </a:r>
                      <a:endParaRPr lang="en-US" sz="12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ttbar</a:t>
                      </a:r>
                      <a:endParaRPr lang="en-US" sz="12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FCC </a:t>
                      </a:r>
                      <a:r>
                        <a:rPr lang="en-GB" sz="1200" dirty="0" err="1"/>
                        <a:t>hh</a:t>
                      </a:r>
                      <a:endParaRPr lang="en-US" sz="12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66264">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n-US" sz="1200" dirty="0" err="1"/>
                        <a:t>Freq</a:t>
                      </a:r>
                      <a:endParaRPr lang="en-US" sz="1200" b="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gridSpan="4">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400 MHz</a:t>
                      </a:r>
                      <a:endParaRPr lang="en-US" sz="1200" b="1"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endParaRPr lang="en-US" sz="1200" dirty="0"/>
                    </a:p>
                  </a:txBody>
                  <a:tcPr anchor="ctr"/>
                </a:tc>
                <a:tc hMerge="1">
                  <a:txBody>
                    <a:bodyPr/>
                    <a:lstStyle/>
                    <a:p>
                      <a:endParaRPr lang="en-US" sz="1200" dirty="0"/>
                    </a:p>
                  </a:txBody>
                  <a:tcPr anchor="ctr"/>
                </a:tc>
                <a:tc hMerge="1">
                  <a:txBody>
                    <a:bodyPr/>
                    <a:lstStyle/>
                    <a:p>
                      <a:endParaRPr lang="en-US" sz="1200" dirty="0"/>
                    </a:p>
                  </a:txBody>
                  <a:tcPr anchor="ctr"/>
                </a:tc>
                <a:tc gridSpan="2">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800 MHz</a:t>
                      </a:r>
                      <a:endParaRPr lang="en-US" sz="1200" b="1" dirty="0">
                        <a:solidFill>
                          <a:schemeClr val="tx1">
                            <a:lumMod val="95000"/>
                          </a:schemeClr>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endParaRPr lang="en-US" sz="1200" dirty="0"/>
                    </a:p>
                  </a:txBody>
                  <a:tcPr anchor="ct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400 MHz</a:t>
                      </a:r>
                      <a:endParaRPr lang="en-US" sz="1200" b="1"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266264">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n-US" sz="1200" dirty="0"/>
                        <a:t>MV/m</a:t>
                      </a:r>
                      <a:endParaRPr lang="en-US" sz="1200" b="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5</a:t>
                      </a:r>
                      <a:endParaRPr lang="en-US" sz="1200" b="1"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gridSpan="3">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10</a:t>
                      </a:r>
                      <a:endParaRPr lang="en-US" sz="1200" b="1"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ctr"/>
                      <a:endParaRPr lang="en-US" sz="1200" dirty="0"/>
                    </a:p>
                  </a:txBody>
                  <a:tcPr anchor="ctr"/>
                </a:tc>
                <a:tc hMerge="1">
                  <a:txBody>
                    <a:bodyPr/>
                    <a:lstStyle/>
                    <a:p>
                      <a:pPr algn="ctr"/>
                      <a:endParaRPr lang="en-US" sz="1200" dirty="0"/>
                    </a:p>
                  </a:txBody>
                  <a:tcPr anchor="ctr"/>
                </a:tc>
                <a:tc gridSpan="2">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20 (?)</a:t>
                      </a:r>
                      <a:endParaRPr lang="en-US" sz="1200" b="1" dirty="0">
                        <a:solidFill>
                          <a:schemeClr val="tx1">
                            <a:lumMod val="95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ctr"/>
                      <a:endParaRPr lang="en-US" sz="1200" dirty="0"/>
                    </a:p>
                  </a:txBody>
                  <a:tcPr anchor="ct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5</a:t>
                      </a:r>
                      <a:endParaRPr lang="en-US" sz="1200" b="1"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2"/>
                  </a:ext>
                </a:extLst>
              </a:tr>
              <a:tr h="266264">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n-US" sz="1200" dirty="0"/>
                        <a:t>kW</a:t>
                      </a:r>
                      <a:endParaRPr lang="en-US" sz="1200" b="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gridSpan="2">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1000</a:t>
                      </a:r>
                      <a:endParaRPr lang="en-US" sz="1200" b="1" dirty="0">
                        <a:solidFill>
                          <a:schemeClr val="tx1">
                            <a:lumMod val="95000"/>
                          </a:schemeClr>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endParaRPr lang="en-US" sz="1200" b="1"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b="0" dirty="0">
                          <a:solidFill>
                            <a:schemeClr val="dk1"/>
                          </a:solidFill>
                        </a:rPr>
                        <a:t>500</a:t>
                      </a:r>
                      <a:endParaRPr lang="en-US" sz="1200" b="1" dirty="0">
                        <a:solidFill>
                          <a:schemeClr val="tx1">
                            <a:lumMod val="95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200</a:t>
                      </a:r>
                      <a:endParaRPr lang="en-US" sz="1200" b="1" dirty="0">
                        <a:solidFill>
                          <a:schemeClr val="tx1">
                            <a:lumMod val="95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300</a:t>
                      </a:r>
                      <a:endParaRPr lang="en-US" sz="1200" b="1" dirty="0">
                        <a:solidFill>
                          <a:schemeClr val="tx1">
                            <a:lumMod val="95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100</a:t>
                      </a:r>
                      <a:endParaRPr lang="en-US" sz="1200" b="1" dirty="0">
                        <a:solidFill>
                          <a:schemeClr val="tx1">
                            <a:lumMod val="95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1000</a:t>
                      </a:r>
                      <a:endParaRPr lang="en-US" sz="1200" b="1" dirty="0">
                        <a:solidFill>
                          <a:schemeClr val="tx1">
                            <a:lumMod val="95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3"/>
                  </a:ext>
                </a:extLst>
              </a:tr>
              <a:tr h="266264">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n-US" sz="1200" dirty="0"/>
                        <a:t>Coupling</a:t>
                      </a:r>
                      <a:endParaRPr lang="en-US" sz="1200" b="0" dirty="0"/>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Fixed</a:t>
                      </a:r>
                      <a:endParaRPr lang="en-US" sz="1200" b="1" dirty="0">
                        <a:solidFill>
                          <a:schemeClr val="tx1">
                            <a:lumMod val="95000"/>
                          </a:schemeClr>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Fixed</a:t>
                      </a:r>
                      <a:endParaRPr lang="en-US" sz="1200" b="1" dirty="0">
                        <a:solidFill>
                          <a:schemeClr val="tx1">
                            <a:lumMod val="95000"/>
                          </a:schemeClr>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gridSpan="4">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Two fixed</a:t>
                      </a:r>
                      <a:r>
                        <a:rPr lang="en-US" sz="1200" baseline="0" dirty="0"/>
                        <a:t> positions  no venting</a:t>
                      </a:r>
                      <a:endParaRPr lang="en-US" sz="1200" b="1" dirty="0">
                        <a:solidFill>
                          <a:schemeClr val="tx1">
                            <a:lumMod val="95000"/>
                          </a:schemeClr>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ctr"/>
                      <a:endParaRPr lang="en-US" sz="1200" b="0" dirty="0"/>
                    </a:p>
                  </a:txBody>
                  <a:tcPr anchor="ctr"/>
                </a:tc>
                <a:tc hMerge="1">
                  <a:txBody>
                    <a:bodyPr/>
                    <a:lstStyle/>
                    <a:p>
                      <a:pPr algn="ctr"/>
                      <a:endParaRPr lang="en-US" sz="1200" b="0" dirty="0"/>
                    </a:p>
                  </a:txBody>
                  <a:tcPr anchor="ctr"/>
                </a:tc>
                <a:tc hMerge="1">
                  <a:txBody>
                    <a:bodyPr/>
                    <a:lstStyle/>
                    <a:p>
                      <a:pPr algn="ctr"/>
                      <a:endParaRPr lang="en-US" sz="1200" b="0" dirty="0"/>
                    </a:p>
                  </a:txBody>
                  <a:tcPr anchor="ct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n-US" sz="1200" dirty="0"/>
                        <a:t>Mobile</a:t>
                      </a:r>
                      <a:endParaRPr lang="en-US" sz="1200" b="1"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5"/>
                  </a:ext>
                </a:extLst>
              </a:tr>
            </a:tbl>
          </a:graphicData>
        </a:graphic>
      </p:graphicFrame>
      <p:sp>
        <p:nvSpPr>
          <p:cNvPr id="11" name="Slide Number Placeholder 10">
            <a:extLst>
              <a:ext uri="{FF2B5EF4-FFF2-40B4-BE49-F238E27FC236}">
                <a16:creationId xmlns:a16="http://schemas.microsoft.com/office/drawing/2014/main" id="{1DAF466C-6C5D-4758-81C7-5C22398F15BD}"/>
              </a:ext>
            </a:extLst>
          </p:cNvPr>
          <p:cNvSpPr>
            <a:spLocks noGrp="1"/>
          </p:cNvSpPr>
          <p:nvPr>
            <p:ph type="sldNum" sz="quarter" idx="12"/>
          </p:nvPr>
        </p:nvSpPr>
        <p:spPr/>
        <p:txBody>
          <a:bodyPr/>
          <a:lstStyle/>
          <a:p>
            <a:fld id="{A1245FAC-A09C-43E8-B14B-FDF84A38097F}" type="slidenum">
              <a:rPr lang="en-GB" smtClean="0"/>
              <a:t>26</a:t>
            </a:fld>
            <a:endParaRPr lang="en-GB"/>
          </a:p>
        </p:txBody>
      </p:sp>
    </p:spTree>
    <p:extLst>
      <p:ext uri="{BB962C8B-B14F-4D97-AF65-F5344CB8AC3E}">
        <p14:creationId xmlns:p14="http://schemas.microsoft.com/office/powerpoint/2010/main" val="3549091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p:cNvSpPr>
            <a:spLocks noGrp="1"/>
          </p:cNvSpPr>
          <p:nvPr>
            <p:ph type="sldNum" sz="quarter" idx="12"/>
          </p:nvPr>
        </p:nvSpPr>
        <p:spPr/>
        <p:txBody>
          <a:bodyPr/>
          <a:lstStyle/>
          <a:p>
            <a:fld id="{AFD38038-CA46-43D2-A98B-214BA842C866}" type="slidenum">
              <a:rPr lang="en-GB" smtClean="0"/>
              <a:t>27</a:t>
            </a:fld>
            <a:endParaRPr lang="en-GB"/>
          </a:p>
        </p:txBody>
      </p:sp>
      <p:pic>
        <p:nvPicPr>
          <p:cNvPr id="4" name="Picture 3"/>
          <p:cNvPicPr>
            <a:picLocks noChangeAspect="1"/>
          </p:cNvPicPr>
          <p:nvPr/>
        </p:nvPicPr>
        <p:blipFill>
          <a:blip r:embed="rId2"/>
          <a:stretch>
            <a:fillRect/>
          </a:stretch>
        </p:blipFill>
        <p:spPr>
          <a:xfrm>
            <a:off x="5019913" y="1416477"/>
            <a:ext cx="3495437" cy="1536892"/>
          </a:xfrm>
          <a:prstGeom prst="rect">
            <a:avLst/>
          </a:prstGeom>
        </p:spPr>
      </p:pic>
      <p:sp>
        <p:nvSpPr>
          <p:cNvPr id="18" name="Title 1"/>
          <p:cNvSpPr>
            <a:spLocks noGrp="1"/>
          </p:cNvSpPr>
          <p:nvPr>
            <p:ph type="title"/>
          </p:nvPr>
        </p:nvSpPr>
        <p:spPr>
          <a:xfrm>
            <a:off x="628650" y="182516"/>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Beam Loading, Z</a:t>
            </a:r>
          </a:p>
        </p:txBody>
      </p:sp>
      <p:pic>
        <p:nvPicPr>
          <p:cNvPr id="25" name="Picture 24"/>
          <p:cNvPicPr>
            <a:picLocks noChangeAspect="1"/>
          </p:cNvPicPr>
          <p:nvPr/>
        </p:nvPicPr>
        <p:blipFill>
          <a:blip r:embed="rId3"/>
          <a:stretch>
            <a:fillRect/>
          </a:stretch>
        </p:blipFill>
        <p:spPr>
          <a:xfrm>
            <a:off x="4447911" y="3449242"/>
            <a:ext cx="4696089" cy="3119109"/>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ACA5B50-43DE-40A2-858F-5F75798975B1}"/>
                  </a:ext>
                </a:extLst>
              </p:cNvPr>
              <p:cNvSpPr txBox="1"/>
              <p:nvPr/>
            </p:nvSpPr>
            <p:spPr>
              <a:xfrm>
                <a:off x="416359" y="6017690"/>
                <a:ext cx="3870611" cy="5130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500">
                          <a:latin typeface="Cambria Math" panose="02040503050406030204" pitchFamily="18" charset="0"/>
                        </a:rPr>
                        <m:t>Δ</m:t>
                      </m:r>
                      <m:sSub>
                        <m:sSubPr>
                          <m:ctrlPr>
                            <a:rPr lang="en-US" sz="1500" i="1">
                              <a:latin typeface="Cambria Math" panose="02040503050406030204" pitchFamily="18" charset="0"/>
                            </a:rPr>
                          </m:ctrlPr>
                        </m:sSubPr>
                        <m:e>
                          <m:r>
                            <a:rPr lang="en-US" sz="1500" i="1">
                              <a:latin typeface="Cambria Math" panose="02040503050406030204" pitchFamily="18" charset="0"/>
                            </a:rPr>
                            <m:t>𝜔</m:t>
                          </m:r>
                        </m:e>
                        <m:sub>
                          <m:r>
                            <m:rPr>
                              <m:sty m:val="p"/>
                            </m:rPr>
                            <a:rPr lang="en-US" sz="1500">
                              <a:latin typeface="Cambria Math" panose="02040503050406030204" pitchFamily="18" charset="0"/>
                            </a:rPr>
                            <m:t>opt</m:t>
                          </m:r>
                        </m:sub>
                      </m:sSub>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𝜔</m:t>
                          </m:r>
                        </m:e>
                        <m:sub>
                          <m:r>
                            <a:rPr lang="en-US" sz="1500" i="1">
                              <a:latin typeface="Cambria Math" panose="02040503050406030204" pitchFamily="18" charset="0"/>
                            </a:rPr>
                            <m:t>0</m:t>
                          </m:r>
                        </m:sub>
                      </m:sSub>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𝜔</m:t>
                          </m:r>
                        </m:e>
                        <m:sub>
                          <m:r>
                            <m:rPr>
                              <m:sty m:val="p"/>
                            </m:rPr>
                            <a:rPr lang="en-US" sz="1500">
                              <a:latin typeface="Cambria Math" panose="02040503050406030204" pitchFamily="18" charset="0"/>
                            </a:rPr>
                            <m:t>RF</m:t>
                          </m:r>
                        </m:sub>
                      </m:sSub>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𝜔</m:t>
                          </m:r>
                        </m:e>
                        <m:sub>
                          <m:r>
                            <m:rPr>
                              <m:sty m:val="p"/>
                            </m:rPr>
                            <a:rPr lang="en-US" sz="1500">
                              <a:latin typeface="Cambria Math" panose="02040503050406030204" pitchFamily="18" charset="0"/>
                            </a:rPr>
                            <m:t>RF</m:t>
                          </m:r>
                        </m:sub>
                      </m:sSub>
                      <m:f>
                        <m:fPr>
                          <m:ctrlPr>
                            <a:rPr lang="en-US" sz="1500" i="1">
                              <a:latin typeface="Cambria Math" panose="02040503050406030204" pitchFamily="18" charset="0"/>
                            </a:rPr>
                          </m:ctrlPr>
                        </m:fPr>
                        <m:num>
                          <m:d>
                            <m:dPr>
                              <m:begChr m:val="⟨"/>
                              <m:endChr m:val="⟩"/>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panose="02040503050406030204" pitchFamily="18" charset="0"/>
                                    </a:rPr>
                                    <m:t>𝐼</m:t>
                                  </m:r>
                                </m:e>
                                <m:sub>
                                  <m:r>
                                    <m:rPr>
                                      <m:sty m:val="p"/>
                                    </m:rPr>
                                    <a:rPr lang="en-US" sz="1500">
                                      <a:latin typeface="Cambria Math" panose="02040503050406030204" pitchFamily="18" charset="0"/>
                                    </a:rPr>
                                    <m:t>b</m:t>
                                  </m:r>
                                  <m:r>
                                    <a:rPr lang="en-US" sz="1500">
                                      <a:latin typeface="Cambria Math" panose="02040503050406030204" pitchFamily="18" charset="0"/>
                                    </a:rPr>
                                    <m:t>,</m:t>
                                  </m:r>
                                  <m:r>
                                    <m:rPr>
                                      <m:sty m:val="p"/>
                                    </m:rPr>
                                    <a:rPr lang="en-US" sz="1500">
                                      <a:latin typeface="Cambria Math" panose="02040503050406030204" pitchFamily="18" charset="0"/>
                                    </a:rPr>
                                    <m:t>RF</m:t>
                                  </m:r>
                                </m:sub>
                              </m:sSub>
                            </m:e>
                          </m:d>
                          <m:r>
                            <a:rPr lang="en-US" sz="1500" i="1">
                              <a:latin typeface="Cambria Math" panose="02040503050406030204" pitchFamily="18" charset="0"/>
                            </a:rPr>
                            <m:t>𝑅</m:t>
                          </m:r>
                          <m:r>
                            <a:rPr lang="en-US" sz="1500" i="1">
                              <a:latin typeface="Cambria Math" panose="02040503050406030204" pitchFamily="18" charset="0"/>
                            </a:rPr>
                            <m:t>/</m:t>
                          </m:r>
                          <m:r>
                            <a:rPr lang="en-US" sz="1500" i="1">
                              <a:latin typeface="Cambria Math" panose="02040503050406030204" pitchFamily="18" charset="0"/>
                            </a:rPr>
                            <m:t>𝑄</m:t>
                          </m:r>
                          <m:r>
                            <a:rPr lang="en-US" sz="1500" i="1">
                              <a:latin typeface="Cambria Math" panose="02040503050406030204" pitchFamily="18" charset="0"/>
                            </a:rPr>
                            <m:t> </m:t>
                          </m:r>
                          <m:r>
                            <m:rPr>
                              <m:sty m:val="p"/>
                            </m:rPr>
                            <a:rPr lang="en-US" sz="1500">
                              <a:latin typeface="Cambria Math" panose="02040503050406030204" pitchFamily="18" charset="0"/>
                            </a:rPr>
                            <m:t>s</m:t>
                          </m:r>
                          <m:r>
                            <m:rPr>
                              <m:sty m:val="p"/>
                            </m:rPr>
                            <a:rPr lang="en-US" sz="1500" i="1">
                              <a:latin typeface="Cambria Math" panose="02040503050406030204" pitchFamily="18" charset="0"/>
                            </a:rPr>
                            <m:t>in</m:t>
                          </m:r>
                          <m:d>
                            <m:dPr>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panose="02040503050406030204" pitchFamily="18" charset="0"/>
                                    </a:rPr>
                                    <m:t>𝜙</m:t>
                                  </m:r>
                                </m:e>
                                <m:sub>
                                  <m:r>
                                    <a:rPr lang="en-US" sz="1500" i="1">
                                      <a:latin typeface="Cambria Math" panose="02040503050406030204" pitchFamily="18" charset="0"/>
                                    </a:rPr>
                                    <m:t>𝑠</m:t>
                                  </m:r>
                                </m:sub>
                              </m:sSub>
                            </m:e>
                          </m:d>
                        </m:num>
                        <m:den>
                          <m:r>
                            <a:rPr lang="en-US" sz="1500" i="1">
                              <a:latin typeface="Cambria Math" panose="02040503050406030204" pitchFamily="18" charset="0"/>
                            </a:rPr>
                            <m:t>2</m:t>
                          </m:r>
                          <m:sSub>
                            <m:sSubPr>
                              <m:ctrlPr>
                                <a:rPr lang="en-US" sz="1500" i="1">
                                  <a:latin typeface="Cambria Math" panose="02040503050406030204" pitchFamily="18" charset="0"/>
                                </a:rPr>
                              </m:ctrlPr>
                            </m:sSubPr>
                            <m:e>
                              <m:r>
                                <a:rPr lang="en-US" sz="1500" i="1">
                                  <a:latin typeface="Cambria Math" panose="02040503050406030204" pitchFamily="18" charset="0"/>
                                </a:rPr>
                                <m:t>𝑉</m:t>
                              </m:r>
                            </m:e>
                            <m:sub>
                              <m:r>
                                <m:rPr>
                                  <m:sty m:val="p"/>
                                </m:rPr>
                                <a:rPr lang="en-US" sz="1500">
                                  <a:latin typeface="Cambria Math" panose="02040503050406030204" pitchFamily="18" charset="0"/>
                                </a:rPr>
                                <m:t>cav</m:t>
                              </m:r>
                            </m:sub>
                          </m:sSub>
                        </m:den>
                      </m:f>
                      <m:r>
                        <a:rPr lang="en-US" sz="1500" i="1">
                          <a:latin typeface="Cambria Math" panose="02040503050406030204" pitchFamily="18" charset="0"/>
                        </a:rPr>
                        <m:t> </m:t>
                      </m:r>
                    </m:oMath>
                  </m:oMathPara>
                </a14:m>
                <a:endParaRPr lang="pl-PL" sz="1500" dirty="0"/>
              </a:p>
            </p:txBody>
          </p:sp>
        </mc:Choice>
        <mc:Fallback xmlns="">
          <p:sp>
            <p:nvSpPr>
              <p:cNvPr id="27" name="TextBox 26">
                <a:extLst>
                  <a:ext uri="{FF2B5EF4-FFF2-40B4-BE49-F238E27FC236}">
                    <a16:creationId xmlns:a16="http://schemas.microsoft.com/office/drawing/2014/main" id="{3ACA5B50-43DE-40A2-858F-5F75798975B1}"/>
                  </a:ext>
                </a:extLst>
              </p:cNvPr>
              <p:cNvSpPr txBox="1">
                <a:spLocks noRot="1" noChangeAspect="1" noMove="1" noResize="1" noEditPoints="1" noAdjustHandles="1" noChangeArrowheads="1" noChangeShapeType="1" noTextEdit="1"/>
              </p:cNvSpPr>
              <p:nvPr/>
            </p:nvSpPr>
            <p:spPr>
              <a:xfrm>
                <a:off x="416359" y="6017690"/>
                <a:ext cx="3870611" cy="51308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A4993CB-08B1-4C7F-AD45-9CCBE23D978F}"/>
                  </a:ext>
                </a:extLst>
              </p:cNvPr>
              <p:cNvSpPr txBox="1"/>
              <p:nvPr/>
            </p:nvSpPr>
            <p:spPr>
              <a:xfrm>
                <a:off x="365897" y="2588092"/>
                <a:ext cx="2822504" cy="2955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m:rPr>
                              <m:sty m:val="p"/>
                            </m:rPr>
                            <a:rPr lang="en-US">
                              <a:latin typeface="Cambria Math" panose="02040503050406030204" pitchFamily="18" charset="0"/>
                            </a:rPr>
                            <m:t>cav</m:t>
                          </m:r>
                        </m:sub>
                      </m:sSub>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𝑉</m:t>
                                  </m:r>
                                </m:sub>
                              </m:sSub>
                              <m:d>
                                <m:dPr>
                                  <m:ctrlPr>
                                    <a:rPr lang="en-US" i="1">
                                      <a:latin typeface="Cambria Math" panose="02040503050406030204" pitchFamily="18" charset="0"/>
                                    </a:rPr>
                                  </m:ctrlPr>
                                </m:dPr>
                                <m:e>
                                  <m:r>
                                    <a:rPr lang="en-US" i="1">
                                      <a:latin typeface="Cambria Math" panose="02040503050406030204" pitchFamily="18" charset="0"/>
                                    </a:rPr>
                                    <m:t>𝑡</m:t>
                                  </m:r>
                                </m:e>
                              </m:d>
                            </m:e>
                          </m:d>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rPr>
                            <m:t>𝜙</m:t>
                          </m:r>
                          <m:d>
                            <m:dPr>
                              <m:ctrlPr>
                                <a:rPr lang="en-US" i="1">
                                  <a:latin typeface="Cambria Math" panose="02040503050406030204" pitchFamily="18" charset="0"/>
                                </a:rPr>
                              </m:ctrlPr>
                            </m:dPr>
                            <m:e>
                              <m:r>
                                <a:rPr lang="en-US" i="1">
                                  <a:latin typeface="Cambria Math" panose="02040503050406030204" pitchFamily="18" charset="0"/>
                                </a:rPr>
                                <m:t>𝑡</m:t>
                              </m:r>
                            </m:e>
                          </m:d>
                        </m:sup>
                      </m:sSup>
                    </m:oMath>
                  </m:oMathPara>
                </a14:m>
                <a:endParaRPr lang="pl-PL" dirty="0"/>
              </a:p>
            </p:txBody>
          </p:sp>
        </mc:Choice>
        <mc:Fallback xmlns="">
          <p:sp>
            <p:nvSpPr>
              <p:cNvPr id="28" name="TextBox 27">
                <a:extLst>
                  <a:ext uri="{FF2B5EF4-FFF2-40B4-BE49-F238E27FC236}">
                    <a16:creationId xmlns:a16="http://schemas.microsoft.com/office/drawing/2014/main" id="{4A4993CB-08B1-4C7F-AD45-9CCBE23D978F}"/>
                  </a:ext>
                </a:extLst>
              </p:cNvPr>
              <p:cNvSpPr txBox="1">
                <a:spLocks noRot="1" noChangeAspect="1" noMove="1" noResize="1" noEditPoints="1" noAdjustHandles="1" noChangeArrowheads="1" noChangeShapeType="1" noTextEdit="1"/>
              </p:cNvSpPr>
              <p:nvPr/>
            </p:nvSpPr>
            <p:spPr>
              <a:xfrm>
                <a:off x="365897" y="2588092"/>
                <a:ext cx="2822504" cy="295594"/>
              </a:xfrm>
              <a:prstGeom prst="rect">
                <a:avLst/>
              </a:prstGeom>
              <a:blipFill>
                <a:blip r:embed="rId5"/>
                <a:stretch>
                  <a:fillRect l="-1512" t="-6250" b="-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CF3672D-7BD9-40E5-BEA4-67A707FB9D07}"/>
                  </a:ext>
                </a:extLst>
              </p:cNvPr>
              <p:cNvSpPr txBox="1"/>
              <p:nvPr/>
            </p:nvSpPr>
            <p:spPr>
              <a:xfrm>
                <a:off x="365897" y="2027668"/>
                <a:ext cx="3971536" cy="3145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m:rPr>
                              <m:sty m:val="p"/>
                            </m:rPr>
                            <a:rPr lang="en-US">
                              <a:latin typeface="Cambria Math" panose="02040503050406030204" pitchFamily="18" charset="0"/>
                            </a:rPr>
                            <m:t>b</m:t>
                          </m:r>
                          <m:r>
                            <a:rPr lang="en-US">
                              <a:latin typeface="Cambria Math" panose="02040503050406030204" pitchFamily="18" charset="0"/>
                            </a:rPr>
                            <m:t>,</m:t>
                          </m:r>
                          <m:r>
                            <m:rPr>
                              <m:sty m:val="p"/>
                            </m:rPr>
                            <a:rPr lang="en-US">
                              <a:latin typeface="Cambria Math" panose="02040503050406030204" pitchFamily="18" charset="0"/>
                            </a:rPr>
                            <m:t>RF</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𝐼</m:t>
                          </m:r>
                        </m:e>
                        <m:sub>
                          <m:r>
                            <m:rPr>
                              <m:sty m:val="p"/>
                            </m:rPr>
                            <a:rPr lang="en-US">
                              <a:latin typeface="Cambria Math" panose="02040503050406030204" pitchFamily="18" charset="0"/>
                            </a:rPr>
                            <m:t>b</m:t>
                          </m:r>
                          <m:r>
                            <a:rPr lang="en-US">
                              <a:latin typeface="Cambria Math" panose="02040503050406030204" pitchFamily="18" charset="0"/>
                            </a:rPr>
                            <m:t>,</m:t>
                          </m:r>
                          <m:r>
                            <m:rPr>
                              <m:sty m:val="p"/>
                            </m:rPr>
                            <a:rPr lang="en-US">
                              <a:latin typeface="Cambria Math" panose="02040503050406030204" pitchFamily="18" charset="0"/>
                            </a:rPr>
                            <m:t>DC</m:t>
                          </m:r>
                        </m:sub>
                      </m:sSub>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𝑎</m:t>
                                  </m:r>
                                </m:e>
                                <m:sub>
                                  <m:r>
                                    <m:rPr>
                                      <m:sty m:val="p"/>
                                    </m:rPr>
                                    <a:rPr lang="en-US">
                                      <a:latin typeface="Cambria Math" panose="02040503050406030204" pitchFamily="18" charset="0"/>
                                    </a:rPr>
                                    <m:t>b</m:t>
                                  </m:r>
                                </m:sub>
                              </m:sSub>
                              <m:d>
                                <m:dPr>
                                  <m:ctrlPr>
                                    <a:rPr lang="en-US" i="1">
                                      <a:latin typeface="Cambria Math" panose="02040503050406030204" pitchFamily="18" charset="0"/>
                                    </a:rPr>
                                  </m:ctrlPr>
                                </m:dPr>
                                <m:e>
                                  <m:r>
                                    <a:rPr lang="en-US" i="1">
                                      <a:latin typeface="Cambria Math" panose="02040503050406030204" pitchFamily="18" charset="0"/>
                                    </a:rPr>
                                    <m:t>𝑡</m:t>
                                  </m:r>
                                </m:e>
                              </m:d>
                            </m:e>
                          </m:d>
                          <m:r>
                            <a:rPr lang="en-US" i="1">
                              <a:latin typeface="Cambria Math" panose="02040503050406030204" pitchFamily="18" charset="0"/>
                            </a:rPr>
                            <m:t>𝑒</m:t>
                          </m:r>
                        </m:e>
                        <m:sup>
                          <m:r>
                            <a:rPr lang="en-US" i="1">
                              <a:latin typeface="Cambria Math" panose="02040503050406030204" pitchFamily="18" charset="0"/>
                            </a:rPr>
                            <m:t>−</m:t>
                          </m:r>
                          <m:r>
                            <a:rPr lang="en-US" i="1">
                              <a:latin typeface="Cambria Math" panose="02040503050406030204" pitchFamily="18" charset="0"/>
                            </a:rPr>
                            <m:t>𝑖</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𝜙</m:t>
                                  </m:r>
                                </m:e>
                                <m:sub>
                                  <m:r>
                                    <m:rPr>
                                      <m:sty m:val="p"/>
                                    </m:rPr>
                                    <a:rPr lang="en-US">
                                      <a:latin typeface="Cambria Math" panose="02040503050406030204" pitchFamily="18" charset="0"/>
                                    </a:rPr>
                                    <m:t>b</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𝑠</m:t>
                                  </m:r>
                                </m:sub>
                              </m:sSub>
                            </m:e>
                          </m:d>
                        </m:sup>
                      </m:sSup>
                    </m:oMath>
                  </m:oMathPara>
                </a14:m>
                <a:endParaRPr lang="pl-PL" dirty="0"/>
              </a:p>
            </p:txBody>
          </p:sp>
        </mc:Choice>
        <mc:Fallback xmlns="">
          <p:sp>
            <p:nvSpPr>
              <p:cNvPr id="29" name="TextBox 28">
                <a:extLst>
                  <a:ext uri="{FF2B5EF4-FFF2-40B4-BE49-F238E27FC236}">
                    <a16:creationId xmlns:a16="http://schemas.microsoft.com/office/drawing/2014/main" id="{9CF3672D-7BD9-40E5-BEA4-67A707FB9D07}"/>
                  </a:ext>
                </a:extLst>
              </p:cNvPr>
              <p:cNvSpPr txBox="1">
                <a:spLocks noRot="1" noChangeAspect="1" noMove="1" noResize="1" noEditPoints="1" noAdjustHandles="1" noChangeArrowheads="1" noChangeShapeType="1" noTextEdit="1"/>
              </p:cNvSpPr>
              <p:nvPr/>
            </p:nvSpPr>
            <p:spPr>
              <a:xfrm>
                <a:off x="365897" y="2027668"/>
                <a:ext cx="3971536" cy="314510"/>
              </a:xfrm>
              <a:prstGeom prst="rect">
                <a:avLst/>
              </a:prstGeom>
              <a:blipFill>
                <a:blip r:embed="rId6"/>
                <a:stretch>
                  <a:fillRect l="-920" t="-1961"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13C3532-1EB8-44C0-A456-AF1E84457AB0}"/>
                  </a:ext>
                </a:extLst>
              </p:cNvPr>
              <p:cNvSpPr txBox="1"/>
              <p:nvPr/>
            </p:nvSpPr>
            <p:spPr>
              <a:xfrm>
                <a:off x="359091" y="4056181"/>
                <a:ext cx="4198041" cy="806567"/>
              </a:xfrm>
              <a:prstGeom prst="rect">
                <a:avLst/>
              </a:prstGeom>
              <a:noFill/>
            </p:spPr>
            <p:txBody>
              <a:bodyPr wrap="square" rtlCol="0">
                <a:spAutoFit/>
              </a:bodyPr>
              <a:lstStyle/>
              <a:p>
                <a:r>
                  <a:rPr lang="en-US" sz="1500" dirty="0"/>
                  <a:t>Modulation dominated by </a:t>
                </a:r>
                <a:r>
                  <a:rPr lang="en-US" sz="1500" b="1" dirty="0"/>
                  <a:t>abort gap </a:t>
                </a:r>
                <a:r>
                  <a:rPr lang="en-US" sz="1500" dirty="0"/>
                  <a:t>(</a:t>
                </a:r>
                <a14:m>
                  <m:oMath xmlns:m="http://schemas.openxmlformats.org/officeDocument/2006/math">
                    <m:sSub>
                      <m:sSubPr>
                        <m:ctrlPr>
                          <a:rPr lang="en-US" sz="1500" i="1" dirty="0">
                            <a:latin typeface="Cambria Math" panose="02040503050406030204" pitchFamily="18" charset="0"/>
                          </a:rPr>
                        </m:ctrlPr>
                      </m:sSubPr>
                      <m:e>
                        <m:r>
                          <a:rPr lang="en-US" sz="1500" i="1" dirty="0">
                            <a:latin typeface="Cambria Math" panose="02040503050406030204" pitchFamily="18" charset="0"/>
                          </a:rPr>
                          <m:t>𝑡</m:t>
                        </m:r>
                      </m:e>
                      <m:sub>
                        <m:r>
                          <m:rPr>
                            <m:sty m:val="p"/>
                          </m:rPr>
                          <a:rPr lang="en-US" sz="1500" dirty="0">
                            <a:latin typeface="Cambria Math" panose="02040503050406030204" pitchFamily="18" charset="0"/>
                          </a:rPr>
                          <m:t>gap</m:t>
                        </m:r>
                      </m:sub>
                    </m:sSub>
                    <m:r>
                      <a:rPr lang="en-US" sz="1500" i="1" dirty="0">
                        <a:latin typeface="Cambria Math" panose="02040503050406030204" pitchFamily="18" charset="0"/>
                      </a:rPr>
                      <m:t> &gt;2 </m:t>
                    </m:r>
                    <m:r>
                      <m:rPr>
                        <m:sty m:val="p"/>
                      </m:rPr>
                      <a:rPr lang="en-US" sz="1500" dirty="0">
                        <a:latin typeface="Cambria Math" panose="02040503050406030204" pitchFamily="18" charset="0"/>
                      </a:rPr>
                      <m:t>μs</m:t>
                    </m:r>
                  </m:oMath>
                </a14:m>
                <a:r>
                  <a:rPr lang="en-US" sz="1500" dirty="0"/>
                  <a:t>) </a:t>
                </a:r>
                <a14:m>
                  <m:oMath xmlns:m="http://schemas.openxmlformats.org/officeDocument/2006/math">
                    <m:r>
                      <a:rPr lang="en-US" sz="1500" i="1" dirty="0">
                        <a:latin typeface="Cambria Math" panose="02040503050406030204" pitchFamily="18" charset="0"/>
                      </a:rPr>
                      <m:t>→ </m:t>
                    </m:r>
                  </m:oMath>
                </a14:m>
                <a:r>
                  <a:rPr lang="en-US" sz="1500" dirty="0" err="1"/>
                  <a:t>pk</a:t>
                </a:r>
                <a:r>
                  <a:rPr lang="en-US" sz="1500" dirty="0"/>
                  <a:t>-to-</a:t>
                </a:r>
                <a:r>
                  <a:rPr lang="en-US" sz="1500" dirty="0" err="1"/>
                  <a:t>pk</a:t>
                </a:r>
                <a:r>
                  <a:rPr lang="en-US" sz="1500" dirty="0"/>
                  <a:t>: </a:t>
                </a:r>
                <a14:m>
                  <m:oMath xmlns:m="http://schemas.openxmlformats.org/officeDocument/2006/math">
                    <m:sSub>
                      <m:sSubPr>
                        <m:ctrlPr>
                          <a:rPr lang="en-US" sz="1500" i="1" dirty="0">
                            <a:latin typeface="Cambria Math" panose="02040503050406030204" pitchFamily="18" charset="0"/>
                          </a:rPr>
                        </m:ctrlPr>
                      </m:sSubPr>
                      <m:e>
                        <m:r>
                          <a:rPr lang="en-US" sz="1500" i="1" dirty="0">
                            <a:latin typeface="Cambria Math" panose="02040503050406030204" pitchFamily="18" charset="0"/>
                          </a:rPr>
                          <m:t>𝑎</m:t>
                        </m:r>
                      </m:e>
                      <m:sub>
                        <m:r>
                          <a:rPr lang="en-US" sz="1500" i="1" dirty="0">
                            <a:latin typeface="Cambria Math" panose="02040503050406030204" pitchFamily="18" charset="0"/>
                          </a:rPr>
                          <m:t>𝑉</m:t>
                        </m:r>
                      </m:sub>
                    </m:sSub>
                  </m:oMath>
                </a14:m>
                <a:r>
                  <a:rPr lang="en-US" sz="1500" dirty="0"/>
                  <a:t> &gt;  6%,  </a:t>
                </a:r>
                <a14:m>
                  <m:oMath xmlns:m="http://schemas.openxmlformats.org/officeDocument/2006/math">
                    <m:r>
                      <a:rPr lang="en-US" sz="1500" i="1" dirty="0">
                        <a:latin typeface="Cambria Math" panose="02040503050406030204" pitchFamily="18" charset="0"/>
                      </a:rPr>
                      <m:t>𝜙</m:t>
                    </m:r>
                  </m:oMath>
                </a14:m>
                <a:r>
                  <a:rPr lang="en-US" sz="1500" dirty="0"/>
                  <a:t> &gt; 70 ps</a:t>
                </a:r>
              </a:p>
              <a:p>
                <a14:m>
                  <m:oMath xmlns:m="http://schemas.openxmlformats.org/officeDocument/2006/math">
                    <m:r>
                      <a:rPr lang="en-US" sz="1500" i="1" dirty="0">
                        <a:latin typeface="Cambria Math" panose="02040503050406030204" pitchFamily="18" charset="0"/>
                      </a:rPr>
                      <m:t>→</m:t>
                    </m:r>
                  </m:oMath>
                </a14:m>
                <a:r>
                  <a:rPr lang="en-US" sz="1500" dirty="0"/>
                  <a:t> Collision point shift gap transients are matched</a:t>
                </a:r>
              </a:p>
            </p:txBody>
          </p:sp>
        </mc:Choice>
        <mc:Fallback xmlns="">
          <p:sp>
            <p:nvSpPr>
              <p:cNvPr id="30" name="TextBox 29">
                <a:extLst>
                  <a:ext uri="{FF2B5EF4-FFF2-40B4-BE49-F238E27FC236}">
                    <a16:creationId xmlns:a16="http://schemas.microsoft.com/office/drawing/2014/main" id="{513C3532-1EB8-44C0-A456-AF1E84457AB0}"/>
                  </a:ext>
                </a:extLst>
              </p:cNvPr>
              <p:cNvSpPr txBox="1">
                <a:spLocks noRot="1" noChangeAspect="1" noMove="1" noResize="1" noEditPoints="1" noAdjustHandles="1" noChangeArrowheads="1" noChangeShapeType="1" noTextEdit="1"/>
              </p:cNvSpPr>
              <p:nvPr/>
            </p:nvSpPr>
            <p:spPr>
              <a:xfrm>
                <a:off x="359091" y="4056181"/>
                <a:ext cx="4198041" cy="806567"/>
              </a:xfrm>
              <a:prstGeom prst="rect">
                <a:avLst/>
              </a:prstGeom>
              <a:blipFill>
                <a:blip r:embed="rId7"/>
                <a:stretch>
                  <a:fillRect l="-581" t="-752" b="-7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320C98-E076-4806-847A-1D1841369373}"/>
                  </a:ext>
                </a:extLst>
              </p:cNvPr>
              <p:cNvSpPr txBox="1"/>
              <p:nvPr/>
            </p:nvSpPr>
            <p:spPr>
              <a:xfrm>
                <a:off x="317160" y="3101503"/>
                <a:ext cx="4329006" cy="553998"/>
              </a:xfrm>
              <a:prstGeom prst="rect">
                <a:avLst/>
              </a:prstGeom>
              <a:noFill/>
            </p:spPr>
            <p:txBody>
              <a:bodyPr wrap="none" rtlCol="0">
                <a:spAutoFit/>
              </a:bodyPr>
              <a:lstStyle/>
              <a:p>
                <a14:m>
                  <m:oMath xmlns:m="http://schemas.openxmlformats.org/officeDocument/2006/math">
                    <m:sSub>
                      <m:sSubPr>
                        <m:ctrlPr>
                          <a:rPr lang="en-US" sz="1500" i="1" dirty="0">
                            <a:latin typeface="Cambria Math" panose="02040503050406030204" pitchFamily="18" charset="0"/>
                          </a:rPr>
                        </m:ctrlPr>
                      </m:sSubPr>
                      <m:e>
                        <m:r>
                          <a:rPr lang="en-US" sz="1500" i="1" dirty="0">
                            <a:latin typeface="Cambria Math" panose="02040503050406030204" pitchFamily="18" charset="0"/>
                          </a:rPr>
                          <m:t>𝑎</m:t>
                        </m:r>
                      </m:e>
                      <m:sub>
                        <m:r>
                          <a:rPr lang="en-US" sz="1500" i="1" dirty="0" err="1">
                            <a:latin typeface="Cambria Math" panose="02040503050406030204" pitchFamily="18" charset="0"/>
                          </a:rPr>
                          <m:t>𝑉</m:t>
                        </m:r>
                      </m:sub>
                    </m:sSub>
                    <m:d>
                      <m:dPr>
                        <m:ctrlPr>
                          <a:rPr lang="en-US" sz="1500" i="1" dirty="0">
                            <a:latin typeface="Cambria Math" panose="02040503050406030204" pitchFamily="18" charset="0"/>
                          </a:rPr>
                        </m:ctrlPr>
                      </m:dPr>
                      <m:e>
                        <m:r>
                          <a:rPr lang="en-US" sz="1500" i="1" dirty="0">
                            <a:latin typeface="Cambria Math" panose="02040503050406030204" pitchFamily="18" charset="0"/>
                          </a:rPr>
                          <m:t>𝑡</m:t>
                        </m:r>
                      </m:e>
                    </m:d>
                  </m:oMath>
                </a14:m>
                <a:r>
                  <a:rPr lang="en-US" sz="1500" dirty="0"/>
                  <a:t> – amplitude modulation </a:t>
                </a:r>
                <a14:m>
                  <m:oMath xmlns:m="http://schemas.openxmlformats.org/officeDocument/2006/math">
                    <m:r>
                      <a:rPr lang="en-US" sz="1500" i="1" dirty="0">
                        <a:latin typeface="Cambria Math" panose="02040503050406030204" pitchFamily="18" charset="0"/>
                      </a:rPr>
                      <m:t>→</m:t>
                    </m:r>
                  </m:oMath>
                </a14:m>
                <a:r>
                  <a:rPr lang="en-US" sz="1500" dirty="0"/>
                  <a:t> spread of </a:t>
                </a:r>
                <a14:m>
                  <m:oMath xmlns:m="http://schemas.openxmlformats.org/officeDocument/2006/math">
                    <m:r>
                      <a:rPr lang="en-US" sz="1500" i="1" dirty="0">
                        <a:latin typeface="Cambria Math" panose="02040503050406030204" pitchFamily="18" charset="0"/>
                      </a:rPr>
                      <m:t>𝜎</m:t>
                    </m:r>
                  </m:oMath>
                </a14:m>
                <a:r>
                  <a:rPr lang="en-US" sz="1500" dirty="0"/>
                  <a:t> and </a:t>
                </a:r>
                <a14:m>
                  <m:oMath xmlns:m="http://schemas.openxmlformats.org/officeDocument/2006/math">
                    <m:sSub>
                      <m:sSubPr>
                        <m:ctrlPr>
                          <a:rPr lang="en-US" sz="1500" i="1" dirty="0">
                            <a:latin typeface="Cambria Math" panose="02040503050406030204" pitchFamily="18" charset="0"/>
                          </a:rPr>
                        </m:ctrlPr>
                      </m:sSubPr>
                      <m:e>
                        <m:r>
                          <a:rPr lang="en-US" sz="1500" i="1" dirty="0">
                            <a:latin typeface="Cambria Math" panose="02040503050406030204" pitchFamily="18" charset="0"/>
                          </a:rPr>
                          <m:t>𝑄</m:t>
                        </m:r>
                      </m:e>
                      <m:sub>
                        <m:r>
                          <a:rPr lang="en-US" sz="1500" i="1" dirty="0">
                            <a:latin typeface="Cambria Math" panose="02040503050406030204" pitchFamily="18" charset="0"/>
                          </a:rPr>
                          <m:t>𝑠</m:t>
                        </m:r>
                      </m:sub>
                    </m:sSub>
                  </m:oMath>
                </a14:m>
                <a:r>
                  <a:rPr lang="en-US" sz="1500" dirty="0"/>
                  <a:t> </a:t>
                </a:r>
              </a:p>
              <a:p>
                <a14:m>
                  <m:oMath xmlns:m="http://schemas.openxmlformats.org/officeDocument/2006/math">
                    <m:r>
                      <a:rPr lang="en-US" sz="1500" i="1" dirty="0">
                        <a:latin typeface="Cambria Math" panose="02040503050406030204" pitchFamily="18" charset="0"/>
                      </a:rPr>
                      <m:t>𝜙</m:t>
                    </m:r>
                    <m:d>
                      <m:dPr>
                        <m:ctrlPr>
                          <a:rPr lang="en-US" sz="1500" i="1" dirty="0">
                            <a:latin typeface="Cambria Math" panose="02040503050406030204" pitchFamily="18" charset="0"/>
                          </a:rPr>
                        </m:ctrlPr>
                      </m:dPr>
                      <m:e>
                        <m:r>
                          <a:rPr lang="en-US" sz="1500" i="1" dirty="0">
                            <a:latin typeface="Cambria Math" panose="02040503050406030204" pitchFamily="18" charset="0"/>
                          </a:rPr>
                          <m:t>𝑡</m:t>
                        </m:r>
                      </m:e>
                    </m:d>
                  </m:oMath>
                </a14:m>
                <a:r>
                  <a:rPr lang="en-US" sz="1500" dirty="0"/>
                  <a:t> – phase modulation </a:t>
                </a:r>
                <a14:m>
                  <m:oMath xmlns:m="http://schemas.openxmlformats.org/officeDocument/2006/math">
                    <m:r>
                      <a:rPr lang="en-US" sz="1500" i="1" dirty="0">
                        <a:latin typeface="Cambria Math" panose="02040503050406030204" pitchFamily="18" charset="0"/>
                      </a:rPr>
                      <m:t>→</m:t>
                    </m:r>
                  </m:oMath>
                </a14:m>
                <a:r>
                  <a:rPr lang="en-US" sz="1500" dirty="0"/>
                  <a:t> collision point shift</a:t>
                </a:r>
                <a:endParaRPr lang="pl-PL" sz="1500" dirty="0"/>
              </a:p>
            </p:txBody>
          </p:sp>
        </mc:Choice>
        <mc:Fallback xmlns="">
          <p:sp>
            <p:nvSpPr>
              <p:cNvPr id="31" name="TextBox 30">
                <a:extLst>
                  <a:ext uri="{FF2B5EF4-FFF2-40B4-BE49-F238E27FC236}">
                    <a16:creationId xmlns:a16="http://schemas.microsoft.com/office/drawing/2014/main" id="{DA320C98-E076-4806-847A-1D1841369373}"/>
                  </a:ext>
                </a:extLst>
              </p:cNvPr>
              <p:cNvSpPr txBox="1">
                <a:spLocks noRot="1" noChangeAspect="1" noMove="1" noResize="1" noEditPoints="1" noAdjustHandles="1" noChangeArrowheads="1" noChangeShapeType="1" noTextEdit="1"/>
              </p:cNvSpPr>
              <p:nvPr/>
            </p:nvSpPr>
            <p:spPr>
              <a:xfrm>
                <a:off x="317160" y="3101503"/>
                <a:ext cx="4329006" cy="553998"/>
              </a:xfrm>
              <a:prstGeom prst="rect">
                <a:avLst/>
              </a:prstGeom>
              <a:blipFill>
                <a:blip r:embed="rId8"/>
                <a:stretch>
                  <a:fillRect t="-2198" b="-10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D89D17F-26C6-4FA8-A304-17354D84652C}"/>
                  </a:ext>
                </a:extLst>
              </p:cNvPr>
              <p:cNvSpPr txBox="1"/>
              <p:nvPr/>
            </p:nvSpPr>
            <p:spPr>
              <a:xfrm>
                <a:off x="317160" y="1418609"/>
                <a:ext cx="3741152" cy="399533"/>
              </a:xfrm>
              <a:prstGeom prst="rect">
                <a:avLst/>
              </a:prstGeom>
              <a:noFill/>
            </p:spPr>
            <p:txBody>
              <a:bodyPr wrap="none" rtlCol="0">
                <a:spAutoFit/>
              </a:bodyPr>
              <a:lstStyle/>
              <a:p>
                <a:r>
                  <a:rPr lang="en-US" dirty="0"/>
                  <a:t>Assuming detuning </a:t>
                </a:r>
                <a14:m>
                  <m:oMath xmlns:m="http://schemas.openxmlformats.org/officeDocument/2006/math">
                    <m:r>
                      <a:rPr lang="en-GB" b="0" i="0" smtClean="0">
                        <a:latin typeface="Cambria Math" panose="02040503050406030204" pitchFamily="18" charset="0"/>
                      </a:rPr>
                      <m:t>=</m:t>
                    </m:r>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𝜔</m:t>
                        </m:r>
                      </m:e>
                      <m:sub>
                        <m:r>
                          <m:rPr>
                            <m:sty m:val="p"/>
                          </m:rPr>
                          <a:rPr lang="en-US">
                            <a:latin typeface="Cambria Math" panose="02040503050406030204" pitchFamily="18" charset="0"/>
                          </a:rPr>
                          <m:t>opt</m:t>
                        </m:r>
                      </m:sub>
                    </m:sSub>
                    <m:r>
                      <a:rPr lang="en-US" i="1">
                        <a:latin typeface="Cambria Math" panose="02040503050406030204" pitchFamily="18" charset="0"/>
                      </a:rPr>
                      <m:t>/</m:t>
                    </m:r>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i="1">
                                <a:latin typeface="Cambria Math" panose="02040503050406030204" pitchFamily="18" charset="0"/>
                              </a:rPr>
                              <m:t>2</m:t>
                            </m:r>
                          </m:sup>
                        </m:sSup>
                      </m:fName>
                      <m:e>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𝑠</m:t>
                            </m:r>
                          </m:sub>
                        </m:sSub>
                      </m:e>
                    </m:func>
                    <m:r>
                      <a:rPr lang="en-US" i="1">
                        <a:latin typeface="Cambria Math" panose="02040503050406030204" pitchFamily="18" charset="0"/>
                      </a:rPr>
                      <m:t> </m:t>
                    </m:r>
                  </m:oMath>
                </a14:m>
                <a:endParaRPr lang="pl-PL" dirty="0"/>
              </a:p>
            </p:txBody>
          </p:sp>
        </mc:Choice>
        <mc:Fallback xmlns="">
          <p:sp>
            <p:nvSpPr>
              <p:cNvPr id="32" name="TextBox 31">
                <a:extLst>
                  <a:ext uri="{FF2B5EF4-FFF2-40B4-BE49-F238E27FC236}">
                    <a16:creationId xmlns:a16="http://schemas.microsoft.com/office/drawing/2014/main" id="{AD89D17F-26C6-4FA8-A304-17354D84652C}"/>
                  </a:ext>
                </a:extLst>
              </p:cNvPr>
              <p:cNvSpPr txBox="1">
                <a:spLocks noRot="1" noChangeAspect="1" noMove="1" noResize="1" noEditPoints="1" noAdjustHandles="1" noChangeArrowheads="1" noChangeShapeType="1" noTextEdit="1"/>
              </p:cNvSpPr>
              <p:nvPr/>
            </p:nvSpPr>
            <p:spPr>
              <a:xfrm>
                <a:off x="317160" y="1418609"/>
                <a:ext cx="3741152" cy="399533"/>
              </a:xfrm>
              <a:prstGeom prst="rect">
                <a:avLst/>
              </a:prstGeom>
              <a:blipFill>
                <a:blip r:embed="rId9"/>
                <a:stretch>
                  <a:fillRect l="-1303" t="-6154" b="-20000"/>
                </a:stretch>
              </a:blipFill>
            </p:spPr>
            <p:txBody>
              <a:bodyPr/>
              <a:lstStyle/>
              <a:p>
                <a:r>
                  <a:rPr lang="en-US">
                    <a:noFill/>
                  </a:rPr>
                  <a:t> </a:t>
                </a:r>
              </a:p>
            </p:txBody>
          </p:sp>
        </mc:Fallback>
      </mc:AlternateContent>
    </p:spTree>
    <p:extLst>
      <p:ext uri="{BB962C8B-B14F-4D97-AF65-F5344CB8AC3E}">
        <p14:creationId xmlns:p14="http://schemas.microsoft.com/office/powerpoint/2010/main" val="4183032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1056013" y="1573972"/>
                <a:ext cx="6488956" cy="4410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i="1">
                                  <a:latin typeface="Cambria Math" panose="02040503050406030204" pitchFamily="18" charset="0"/>
                                </a:rPr>
                                <m:t>𝜏</m:t>
                              </m:r>
                            </m:e>
                            <m:sub>
                              <m:r>
                                <a:rPr lang="en-US" sz="1400" i="1">
                                  <a:latin typeface="Cambria Math" panose="02040503050406030204" pitchFamily="18" charset="0"/>
                                </a:rPr>
                                <m:t>𝑚</m:t>
                              </m:r>
                            </m:sub>
                          </m:sSub>
                        </m:den>
                      </m:f>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𝑒</m:t>
                          </m:r>
                          <m:r>
                            <a:rPr lang="en-US" sz="1400" i="1">
                              <a:latin typeface="Cambria Math" panose="02040503050406030204" pitchFamily="18" charset="0"/>
                            </a:rPr>
                            <m:t>𝜂</m:t>
                          </m:r>
                          <m:sSub>
                            <m:sSubPr>
                              <m:ctrlPr>
                                <a:rPr lang="en-US" sz="1400" i="1">
                                  <a:latin typeface="Cambria Math" panose="02040503050406030204" pitchFamily="18" charset="0"/>
                                </a:rPr>
                              </m:ctrlPr>
                            </m:sSubPr>
                            <m:e>
                              <m:r>
                                <a:rPr lang="en-US" sz="1400" i="1">
                                  <a:latin typeface="Cambria Math" panose="02040503050406030204" pitchFamily="18" charset="0"/>
                                </a:rPr>
                                <m:t>𝜔</m:t>
                              </m:r>
                            </m:e>
                            <m:sub>
                              <m:r>
                                <m:rPr>
                                  <m:sty m:val="p"/>
                                </m:rPr>
                                <a:rPr lang="en-US" sz="1400">
                                  <a:latin typeface="Cambria Math" panose="02040503050406030204" pitchFamily="18" charset="0"/>
                                </a:rPr>
                                <m:t>RF</m:t>
                              </m:r>
                            </m:sub>
                          </m:sSub>
                        </m:num>
                        <m:den>
                          <m:r>
                            <a:rPr lang="en-US" sz="1400" i="1">
                              <a:latin typeface="Cambria Math" panose="02040503050406030204" pitchFamily="18" charset="0"/>
                            </a:rPr>
                            <m:t>4</m:t>
                          </m:r>
                          <m:r>
                            <a:rPr lang="en-US" sz="1400" i="1">
                              <a:latin typeface="Cambria Math" panose="02040503050406030204" pitchFamily="18" charset="0"/>
                            </a:rPr>
                            <m:t>𝜋</m:t>
                          </m:r>
                          <m:r>
                            <a:rPr lang="en-US" sz="1400" i="1">
                              <a:latin typeface="Cambria Math" panose="02040503050406030204" pitchFamily="18" charset="0"/>
                            </a:rPr>
                            <m:t>𝐸</m:t>
                          </m:r>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𝑠</m:t>
                              </m:r>
                            </m:sub>
                          </m:sSub>
                        </m:den>
                      </m:f>
                      <m:sSub>
                        <m:sSubPr>
                          <m:ctrlPr>
                            <a:rPr lang="en-US" sz="1400" i="1">
                              <a:latin typeface="Cambria Math" panose="02040503050406030204" pitchFamily="18" charset="0"/>
                            </a:rPr>
                          </m:ctrlPr>
                        </m:sSubPr>
                        <m:e>
                          <m:r>
                            <a:rPr lang="en-US" sz="1400" i="1">
                              <a:latin typeface="Cambria Math" panose="02040503050406030204" pitchFamily="18" charset="0"/>
                            </a:rPr>
                            <m:t>𝐼</m:t>
                          </m:r>
                        </m:e>
                        <m:sub>
                          <m:r>
                            <m:rPr>
                              <m:sty m:val="p"/>
                            </m:rPr>
                            <a:rPr lang="en-US" sz="1400">
                              <a:latin typeface="Cambria Math" panose="02040503050406030204" pitchFamily="18" charset="0"/>
                            </a:rPr>
                            <m:t>b</m:t>
                          </m:r>
                          <m:r>
                            <a:rPr lang="en-US" sz="1400">
                              <a:latin typeface="Cambria Math" panose="02040503050406030204" pitchFamily="18" charset="0"/>
                            </a:rPr>
                            <m:t>,</m:t>
                          </m:r>
                          <m:r>
                            <m:rPr>
                              <m:sty m:val="p"/>
                            </m:rPr>
                            <a:rPr lang="en-US" sz="1400">
                              <a:latin typeface="Cambria Math" panose="02040503050406030204" pitchFamily="18" charset="0"/>
                            </a:rPr>
                            <m:t>DC</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𝑐𝑎𝑣</m:t>
                          </m:r>
                        </m:sub>
                      </m:sSub>
                      <m:d>
                        <m:dPr>
                          <m:ctrlPr>
                            <a:rPr lang="en-US" sz="1400" i="1">
                              <a:latin typeface="Cambria Math" panose="02040503050406030204" pitchFamily="18" charset="0"/>
                            </a:rPr>
                          </m:ctrlPr>
                        </m:dPr>
                        <m:e>
                          <m:r>
                            <m:rPr>
                              <m:sty m:val="p"/>
                            </m:rPr>
                            <a:rPr lang="en-US" sz="1400">
                              <a:latin typeface="Cambria Math" panose="02040503050406030204" pitchFamily="18" charset="0"/>
                            </a:rPr>
                            <m:t>Re</m:t>
                          </m:r>
                          <m:sSub>
                            <m:sSubPr>
                              <m:ctrlPr>
                                <a:rPr lang="en-US" sz="1400" i="1">
                                  <a:latin typeface="Cambria Math" panose="02040503050406030204" pitchFamily="18" charset="0"/>
                                </a:rPr>
                              </m:ctrlPr>
                            </m:sSubPr>
                            <m:e>
                              <m:r>
                                <a:rPr lang="en-US" sz="1400" i="1">
                                  <a:latin typeface="Cambria Math" panose="02040503050406030204" pitchFamily="18" charset="0"/>
                                </a:rPr>
                                <m:t>{</m:t>
                              </m:r>
                              <m:r>
                                <a:rPr lang="en-US" sz="1400" i="1">
                                  <a:latin typeface="Cambria Math" panose="02040503050406030204" pitchFamily="18" charset="0"/>
                                </a:rPr>
                                <m:t>𝑍</m:t>
                              </m:r>
                            </m:e>
                            <m:sub>
                              <m:r>
                                <a:rPr lang="en-US" sz="1400" i="1">
                                  <a:latin typeface="Cambria Math" panose="02040503050406030204" pitchFamily="18" charset="0"/>
                                </a:rPr>
                                <m:t>∥</m:t>
                              </m:r>
                            </m:sub>
                          </m:sSub>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𝜔</m:t>
                                  </m:r>
                                </m:e>
                                <m:sub>
                                  <m:r>
                                    <m:rPr>
                                      <m:sty m:val="p"/>
                                    </m:rPr>
                                    <a:rPr lang="en-US" sz="1400">
                                      <a:latin typeface="Cambria Math" panose="02040503050406030204" pitchFamily="18" charset="0"/>
                                    </a:rPr>
                                    <m:t>RF</m:t>
                                  </m:r>
                                </m:sub>
                              </m:sSub>
                              <m:r>
                                <a:rPr lang="en-US" sz="1400" i="1">
                                  <a:latin typeface="Cambria Math" panose="02040503050406030204" pitchFamily="18" charset="0"/>
                                </a:rPr>
                                <m:t>+</m:t>
                              </m:r>
                              <m:d>
                                <m:dPr>
                                  <m:ctrlPr>
                                    <a:rPr lang="en-US" sz="1400" i="1">
                                      <a:latin typeface="Cambria Math" panose="02040503050406030204" pitchFamily="18" charset="0"/>
                                    </a:rPr>
                                  </m:ctrlPr>
                                </m:dPr>
                                <m:e>
                                  <m:r>
                                    <a:rPr lang="en-US" sz="1400" i="1">
                                      <a:latin typeface="Cambria Math" panose="02040503050406030204" pitchFamily="18" charset="0"/>
                                    </a:rPr>
                                    <m:t>𝑚</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𝑠</m:t>
                                      </m:r>
                                    </m:sub>
                                  </m:sSub>
                                </m:e>
                              </m:d>
                              <m:sSub>
                                <m:sSubPr>
                                  <m:ctrlPr>
                                    <a:rPr lang="en-US" sz="1400" i="1">
                                      <a:latin typeface="Cambria Math" panose="02040503050406030204" pitchFamily="18" charset="0"/>
                                    </a:rPr>
                                  </m:ctrlPr>
                                </m:sSubPr>
                                <m:e>
                                  <m:r>
                                    <a:rPr lang="en-US" sz="1400" i="1">
                                      <a:latin typeface="Cambria Math" panose="02040503050406030204" pitchFamily="18" charset="0"/>
                                    </a:rPr>
                                    <m:t>𝜔</m:t>
                                  </m:r>
                                </m:e>
                                <m:sub>
                                  <m:r>
                                    <m:rPr>
                                      <m:sty m:val="p"/>
                                    </m:rPr>
                                    <a:rPr lang="en-US" sz="1400">
                                      <a:latin typeface="Cambria Math" panose="02040503050406030204" pitchFamily="18" charset="0"/>
                                    </a:rPr>
                                    <m:t>rev</m:t>
                                  </m:r>
                                </m:sub>
                              </m:sSub>
                            </m:e>
                          </m:d>
                          <m:r>
                            <a:rPr lang="en-US" sz="1400" i="1">
                              <a:latin typeface="Cambria Math" panose="02040503050406030204" pitchFamily="18" charset="0"/>
                            </a:rPr>
                            <m:t>}−</m:t>
                          </m:r>
                          <m:r>
                            <m:rPr>
                              <m:sty m:val="p"/>
                            </m:rPr>
                            <a:rPr lang="en-US" sz="1400">
                              <a:latin typeface="Cambria Math" panose="02040503050406030204" pitchFamily="18" charset="0"/>
                            </a:rPr>
                            <m:t>Re</m:t>
                          </m:r>
                          <m:sSub>
                            <m:sSubPr>
                              <m:ctrlPr>
                                <a:rPr lang="en-US" sz="1400" i="1">
                                  <a:latin typeface="Cambria Math" panose="02040503050406030204" pitchFamily="18" charset="0"/>
                                </a:rPr>
                              </m:ctrlPr>
                            </m:sSubPr>
                            <m:e>
                              <m:r>
                                <a:rPr lang="en-US" sz="1400" i="1">
                                  <a:latin typeface="Cambria Math" panose="02040503050406030204" pitchFamily="18" charset="0"/>
                                </a:rPr>
                                <m:t>{</m:t>
                              </m:r>
                              <m:r>
                                <a:rPr lang="en-US" sz="1400" i="1">
                                  <a:latin typeface="Cambria Math" panose="02040503050406030204" pitchFamily="18" charset="0"/>
                                </a:rPr>
                                <m:t>𝑍</m:t>
                              </m:r>
                            </m:e>
                            <m:sub>
                              <m:r>
                                <a:rPr lang="en-US" sz="1400" i="1">
                                  <a:latin typeface="Cambria Math" panose="02040503050406030204" pitchFamily="18" charset="0"/>
                                </a:rPr>
                                <m:t>∥</m:t>
                              </m:r>
                            </m:sub>
                          </m:sSub>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𝜔</m:t>
                                  </m:r>
                                </m:e>
                                <m:sub>
                                  <m:r>
                                    <m:rPr>
                                      <m:sty m:val="p"/>
                                    </m:rPr>
                                    <a:rPr lang="en-US" sz="1400">
                                      <a:latin typeface="Cambria Math" panose="02040503050406030204" pitchFamily="18" charset="0"/>
                                    </a:rPr>
                                    <m:t>RF</m:t>
                                  </m:r>
                                </m:sub>
                              </m:sSub>
                              <m:r>
                                <a:rPr lang="en-US" sz="1400" i="1">
                                  <a:latin typeface="Cambria Math" panose="02040503050406030204" pitchFamily="18" charset="0"/>
                                </a:rPr>
                                <m:t>−</m:t>
                              </m:r>
                              <m:d>
                                <m:dPr>
                                  <m:ctrlPr>
                                    <a:rPr lang="en-US" sz="1400" i="1">
                                      <a:latin typeface="Cambria Math" panose="02040503050406030204" pitchFamily="18" charset="0"/>
                                    </a:rPr>
                                  </m:ctrlPr>
                                </m:dPr>
                                <m:e>
                                  <m:r>
                                    <a:rPr lang="en-US" sz="1400" i="1">
                                      <a:latin typeface="Cambria Math" panose="02040503050406030204" pitchFamily="18" charset="0"/>
                                    </a:rPr>
                                    <m:t>𝑚</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𝑠</m:t>
                                      </m:r>
                                    </m:sub>
                                  </m:sSub>
                                </m:e>
                              </m:d>
                              <m:sSub>
                                <m:sSubPr>
                                  <m:ctrlPr>
                                    <a:rPr lang="en-US" sz="1400" i="1">
                                      <a:latin typeface="Cambria Math" panose="02040503050406030204" pitchFamily="18" charset="0"/>
                                    </a:rPr>
                                  </m:ctrlPr>
                                </m:sSubPr>
                                <m:e>
                                  <m:r>
                                    <a:rPr lang="en-US" sz="1400" i="1">
                                      <a:latin typeface="Cambria Math" panose="02040503050406030204" pitchFamily="18" charset="0"/>
                                    </a:rPr>
                                    <m:t>𝜔</m:t>
                                  </m:r>
                                </m:e>
                                <m:sub>
                                  <m:r>
                                    <m:rPr>
                                      <m:sty m:val="p"/>
                                    </m:rPr>
                                    <a:rPr lang="en-US" sz="1400">
                                      <a:latin typeface="Cambria Math" panose="02040503050406030204" pitchFamily="18" charset="0"/>
                                    </a:rPr>
                                    <m:t>rev</m:t>
                                  </m:r>
                                </m:sub>
                              </m:sSub>
                            </m:e>
                          </m:d>
                          <m:r>
                            <a:rPr lang="en-US" sz="1400" i="1">
                              <a:latin typeface="Cambria Math" panose="02040503050406030204" pitchFamily="18" charset="0"/>
                            </a:rPr>
                            <m:t>}</m:t>
                          </m:r>
                        </m:e>
                      </m:d>
                    </m:oMath>
                  </m:oMathPara>
                </a14:m>
                <a:endParaRPr lang="en-GB" sz="1400" dirty="0"/>
              </a:p>
            </p:txBody>
          </p:sp>
        </mc:Choice>
        <mc:Fallback xmlns="">
          <p:sp>
            <p:nvSpPr>
              <p:cNvPr id="5" name="TextBox 4"/>
              <p:cNvSpPr txBox="1">
                <a:spLocks noRot="1" noChangeAspect="1" noMove="1" noResize="1" noEditPoints="1" noAdjustHandles="1" noChangeArrowheads="1" noChangeShapeType="1" noTextEdit="1"/>
              </p:cNvSpPr>
              <p:nvPr/>
            </p:nvSpPr>
            <p:spPr>
              <a:xfrm>
                <a:off x="1056013" y="1573972"/>
                <a:ext cx="6488956" cy="441083"/>
              </a:xfrm>
              <a:prstGeom prst="rect">
                <a:avLst/>
              </a:prstGeom>
              <a:blipFill>
                <a:blip r:embed="rId2"/>
                <a:stretch>
                  <a:fillRect b="-15068"/>
                </a:stretch>
              </a:blipFill>
            </p:spPr>
            <p:txBody>
              <a:bodyPr/>
              <a:lstStyle/>
              <a:p>
                <a:r>
                  <a:rPr lang="en-US">
                    <a:noFill/>
                  </a:rPr>
                  <a:t> </a:t>
                </a:r>
              </a:p>
            </p:txBody>
          </p:sp>
        </mc:Fallback>
      </mc:AlternateContent>
      <p:sp>
        <p:nvSpPr>
          <p:cNvPr id="20" name="TextBox 19"/>
          <p:cNvSpPr txBox="1"/>
          <p:nvPr/>
        </p:nvSpPr>
        <p:spPr>
          <a:xfrm>
            <a:off x="265972" y="1168978"/>
            <a:ext cx="6032415" cy="369332"/>
          </a:xfrm>
          <a:prstGeom prst="rect">
            <a:avLst/>
          </a:prstGeom>
          <a:noFill/>
        </p:spPr>
        <p:txBody>
          <a:bodyPr wrap="square" rtlCol="0">
            <a:spAutoFit/>
          </a:bodyPr>
          <a:lstStyle/>
          <a:p>
            <a:r>
              <a:rPr lang="en-US" dirty="0"/>
              <a:t>For short Gaussian bunches the growth rate of the mode </a:t>
            </a:r>
            <a:r>
              <a:rPr lang="en-US" i="1" dirty="0"/>
              <a:t>m </a:t>
            </a:r>
            <a:r>
              <a:rPr lang="en-US" dirty="0"/>
              <a:t>is*</a:t>
            </a:r>
          </a:p>
        </p:txBody>
      </p:sp>
      <p:sp>
        <p:nvSpPr>
          <p:cNvPr id="3" name="Slide Number Placeholder 2">
            <a:extLst>
              <a:ext uri="{FF2B5EF4-FFF2-40B4-BE49-F238E27FC236}">
                <a16:creationId xmlns:a16="http://schemas.microsoft.com/office/drawing/2014/main" id="{CAEA7D66-8232-47EC-962C-3403D9DC83AA}"/>
              </a:ext>
            </a:extLst>
          </p:cNvPr>
          <p:cNvSpPr>
            <a:spLocks noGrp="1"/>
          </p:cNvSpPr>
          <p:nvPr>
            <p:ph type="sldNum" sz="quarter" idx="12"/>
          </p:nvPr>
        </p:nvSpPr>
        <p:spPr>
          <a:xfrm>
            <a:off x="6794450" y="6114950"/>
            <a:ext cx="2057400" cy="365125"/>
          </a:xfrm>
        </p:spPr>
        <p:txBody>
          <a:bodyPr/>
          <a:lstStyle/>
          <a:p>
            <a:fld id="{A49AE759-24C7-49EC-94AE-D49ACB6F2B18}" type="slidenum">
              <a:rPr lang="en-GB" smtClean="0"/>
              <a:t>28</a:t>
            </a:fld>
            <a:endParaRPr lang="en-GB"/>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7F4A238-D842-4FF9-88B9-ADCDAA1C0B67}"/>
                  </a:ext>
                </a:extLst>
              </p:cNvPr>
              <p:cNvSpPr txBox="1"/>
              <p:nvPr/>
            </p:nvSpPr>
            <p:spPr>
              <a:xfrm>
                <a:off x="818484" y="2480702"/>
                <a:ext cx="3379449" cy="1015663"/>
              </a:xfrm>
              <a:prstGeom prst="rect">
                <a:avLst/>
              </a:prstGeom>
              <a:noFill/>
            </p:spPr>
            <p:txBody>
              <a:bodyPr wrap="square" rtlCol="0">
                <a:spAutoFit/>
              </a:bodyPr>
              <a:lstStyle/>
              <a:p>
                <a:r>
                  <a:rPr lang="en-US" sz="1500" dirty="0"/>
                  <a:t>For the fundamental mode impedance &amp; optimum detuning (</a:t>
                </a:r>
                <a14:m>
                  <m:oMath xmlns:m="http://schemas.openxmlformats.org/officeDocument/2006/math">
                    <m:r>
                      <a:rPr lang="en-GB" sz="1500" b="0" i="0" dirty="0" smtClean="0">
                        <a:latin typeface="Cambria Math" panose="02040503050406030204" pitchFamily="18" charset="0"/>
                      </a:rPr>
                      <m:t>~</m:t>
                    </m:r>
                    <m:r>
                      <a:rPr lang="en-US" sz="1500" i="1" dirty="0">
                        <a:latin typeface="Cambria Math" panose="02040503050406030204" pitchFamily="18" charset="0"/>
                      </a:rPr>
                      <m:t>4×</m:t>
                    </m:r>
                    <m:sSub>
                      <m:sSubPr>
                        <m:ctrlPr>
                          <a:rPr lang="en-US" sz="1500" i="1" dirty="0">
                            <a:latin typeface="Cambria Math" panose="02040503050406030204" pitchFamily="18" charset="0"/>
                          </a:rPr>
                        </m:ctrlPr>
                      </m:sSubPr>
                      <m:e>
                        <m:r>
                          <a:rPr lang="en-US" sz="1500" i="1" dirty="0">
                            <a:latin typeface="Cambria Math" panose="02040503050406030204" pitchFamily="18" charset="0"/>
                          </a:rPr>
                          <m:t>𝑓</m:t>
                        </m:r>
                      </m:e>
                      <m:sub>
                        <m:r>
                          <m:rPr>
                            <m:sty m:val="p"/>
                          </m:rPr>
                          <a:rPr lang="en-US" sz="1500" dirty="0">
                            <a:latin typeface="Cambria Math" panose="02040503050406030204" pitchFamily="18" charset="0"/>
                          </a:rPr>
                          <m:t>rev</m:t>
                        </m:r>
                      </m:sub>
                    </m:sSub>
                  </m:oMath>
                </a14:m>
                <a:r>
                  <a:rPr lang="en-US" sz="1500" dirty="0"/>
                  <a:t>) </a:t>
                </a:r>
              </a:p>
              <a:p>
                <a:endParaRPr lang="en-US" sz="1500" dirty="0"/>
              </a:p>
              <a:p>
                <a:r>
                  <a:rPr lang="en-US" sz="1500" dirty="0"/>
                  <a:t>the most unstable mode is </a:t>
                </a:r>
                <a14:m>
                  <m:oMath xmlns:m="http://schemas.openxmlformats.org/officeDocument/2006/math">
                    <m:r>
                      <a:rPr lang="en-US" sz="1500" i="1" dirty="0">
                        <a:latin typeface="Cambria Math" panose="02040503050406030204" pitchFamily="18" charset="0"/>
                      </a:rPr>
                      <m:t>𝑚</m:t>
                    </m:r>
                    <m:r>
                      <a:rPr lang="en-US" sz="1500" i="1" dirty="0">
                        <a:latin typeface="Cambria Math" panose="02040503050406030204" pitchFamily="18" charset="0"/>
                      </a:rPr>
                      <m:t>=</m:t>
                    </m:r>
                  </m:oMath>
                </a14:m>
                <a:r>
                  <a:rPr lang="en-US" sz="1500" dirty="0"/>
                  <a:t> -4</a:t>
                </a:r>
                <a:endParaRPr lang="pl-PL" sz="1500" dirty="0"/>
              </a:p>
            </p:txBody>
          </p:sp>
        </mc:Choice>
        <mc:Fallback xmlns="">
          <p:sp>
            <p:nvSpPr>
              <p:cNvPr id="10" name="TextBox 9">
                <a:extLst>
                  <a:ext uri="{FF2B5EF4-FFF2-40B4-BE49-F238E27FC236}">
                    <a16:creationId xmlns:a16="http://schemas.microsoft.com/office/drawing/2014/main" id="{A7F4A238-D842-4FF9-88B9-ADCDAA1C0B67}"/>
                  </a:ext>
                </a:extLst>
              </p:cNvPr>
              <p:cNvSpPr txBox="1">
                <a:spLocks noRot="1" noChangeAspect="1" noMove="1" noResize="1" noEditPoints="1" noAdjustHandles="1" noChangeArrowheads="1" noChangeShapeType="1" noTextEdit="1"/>
              </p:cNvSpPr>
              <p:nvPr/>
            </p:nvSpPr>
            <p:spPr>
              <a:xfrm>
                <a:off x="818484" y="2480702"/>
                <a:ext cx="3379449" cy="1015663"/>
              </a:xfrm>
              <a:prstGeom prst="rect">
                <a:avLst/>
              </a:prstGeom>
              <a:blipFill>
                <a:blip r:embed="rId3"/>
                <a:stretch>
                  <a:fillRect l="-721" t="-1198" r="-541" b="-5389"/>
                </a:stretch>
              </a:blipFill>
            </p:spPr>
            <p:txBody>
              <a:bodyPr/>
              <a:lstStyle/>
              <a:p>
                <a:r>
                  <a:rPr lang="en-US">
                    <a:noFill/>
                  </a:rPr>
                  <a:t> </a:t>
                </a:r>
              </a:p>
            </p:txBody>
          </p:sp>
        </mc:Fallback>
      </mc:AlternateContent>
      <p:sp>
        <p:nvSpPr>
          <p:cNvPr id="14" name="Title 1"/>
          <p:cNvSpPr>
            <a:spLocks noGrp="1"/>
          </p:cNvSpPr>
          <p:nvPr>
            <p:ph type="title"/>
          </p:nvPr>
        </p:nvSpPr>
        <p:spPr>
          <a:xfrm>
            <a:off x="628650" y="182516"/>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LLRF, Long. Coupled Bunch</a:t>
            </a:r>
          </a:p>
        </p:txBody>
      </p:sp>
      <p:pic>
        <p:nvPicPr>
          <p:cNvPr id="16" name="Picture 15">
            <a:extLst>
              <a:ext uri="{FF2B5EF4-FFF2-40B4-BE49-F238E27FC236}">
                <a16:creationId xmlns:a16="http://schemas.microsoft.com/office/drawing/2014/main" id="{B9014B85-8199-47F6-8C53-433765262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7592" y="4714333"/>
            <a:ext cx="2388720" cy="1765742"/>
          </a:xfrm>
          <a:prstGeom prst="rect">
            <a:avLst/>
          </a:prstGeom>
        </p:spPr>
      </p:pic>
      <p:pic>
        <p:nvPicPr>
          <p:cNvPr id="7" name="Picture 6"/>
          <p:cNvPicPr>
            <a:picLocks noChangeAspect="1"/>
          </p:cNvPicPr>
          <p:nvPr/>
        </p:nvPicPr>
        <p:blipFill>
          <a:blip r:embed="rId5"/>
          <a:stretch>
            <a:fillRect/>
          </a:stretch>
        </p:blipFill>
        <p:spPr>
          <a:xfrm>
            <a:off x="4653569" y="2256246"/>
            <a:ext cx="2724308" cy="2034975"/>
          </a:xfrm>
          <a:prstGeom prst="rect">
            <a:avLst/>
          </a:prstGeom>
        </p:spPr>
      </p:pic>
      <p:pic>
        <p:nvPicPr>
          <p:cNvPr id="17" name="Picture 16">
            <a:extLst>
              <a:ext uri="{FF2B5EF4-FFF2-40B4-BE49-F238E27FC236}">
                <a16:creationId xmlns:a16="http://schemas.microsoft.com/office/drawing/2014/main" id="{8C9F4849-3009-4A54-9E55-62F8D2FA5D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6522" y="4714333"/>
            <a:ext cx="2482953" cy="1765742"/>
          </a:xfrm>
          <a:prstGeom prst="rect">
            <a:avLst/>
          </a:prstGeom>
        </p:spPr>
      </p:pic>
      <p:sp>
        <p:nvSpPr>
          <p:cNvPr id="22" name="TextBox 21">
            <a:extLst>
              <a:ext uri="{FF2B5EF4-FFF2-40B4-BE49-F238E27FC236}">
                <a16:creationId xmlns:a16="http://schemas.microsoft.com/office/drawing/2014/main" id="{924F83D3-7A6E-407E-8FD9-F45794D34A73}"/>
              </a:ext>
            </a:extLst>
          </p:cNvPr>
          <p:cNvSpPr txBox="1"/>
          <p:nvPr/>
        </p:nvSpPr>
        <p:spPr>
          <a:xfrm>
            <a:off x="7197998" y="4964519"/>
            <a:ext cx="1074974" cy="300082"/>
          </a:xfrm>
          <a:prstGeom prst="rect">
            <a:avLst/>
          </a:prstGeom>
          <a:noFill/>
        </p:spPr>
        <p:txBody>
          <a:bodyPr wrap="none" rtlCol="0">
            <a:spAutoFit/>
          </a:bodyPr>
          <a:lstStyle/>
          <a:p>
            <a:r>
              <a:rPr lang="en-US" sz="1350" dirty="0"/>
              <a:t>Feedback on</a:t>
            </a:r>
            <a:endParaRPr lang="pl-PL" sz="1350" dirty="0"/>
          </a:p>
        </p:txBody>
      </p:sp>
      <mc:AlternateContent xmlns:mc="http://schemas.openxmlformats.org/markup-compatibility/2006" xmlns:a14="http://schemas.microsoft.com/office/drawing/2010/main">
        <mc:Choice Requires="a14">
          <p:sp>
            <p:nvSpPr>
              <p:cNvPr id="23" name="TextBox 22"/>
              <p:cNvSpPr txBox="1"/>
              <p:nvPr/>
            </p:nvSpPr>
            <p:spPr>
              <a:xfrm>
                <a:off x="489661" y="4823915"/>
                <a:ext cx="2678732" cy="1546577"/>
              </a:xfrm>
              <a:prstGeom prst="rect">
                <a:avLst/>
              </a:prstGeom>
              <a:noFill/>
            </p:spPr>
            <p:txBody>
              <a:bodyPr wrap="square" rtlCol="0">
                <a:spAutoFit/>
              </a:bodyPr>
              <a:lstStyle/>
              <a:p>
                <a:r>
                  <a:rPr lang="en-US" sz="1350" dirty="0"/>
                  <a:t>Mitigation with strong RF feedback using flat response</a:t>
                </a:r>
                <a:endParaRPr lang="en-US" sz="135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1/</m:t>
                      </m:r>
                      <m:r>
                        <a:rPr lang="en-US" sz="1350" i="1">
                          <a:latin typeface="Cambria Math" panose="02040503050406030204" pitchFamily="18" charset="0"/>
                        </a:rPr>
                        <m:t>𝐺</m:t>
                      </m:r>
                      <m:r>
                        <a:rPr lang="en-US" sz="1350" i="1">
                          <a:latin typeface="Cambria Math" panose="02040503050406030204" pitchFamily="18" charset="0"/>
                        </a:rPr>
                        <m:t>=</m:t>
                      </m:r>
                      <m:r>
                        <a:rPr lang="en-US" sz="1350" i="1">
                          <a:latin typeface="Cambria Math" panose="02040503050406030204" pitchFamily="18" charset="0"/>
                        </a:rPr>
                        <m:t>𝑅</m:t>
                      </m:r>
                      <m:r>
                        <a:rPr lang="en-US" sz="1350" i="1">
                          <a:latin typeface="Cambria Math" panose="02040503050406030204" pitchFamily="18" charset="0"/>
                        </a:rPr>
                        <m:t>/</m:t>
                      </m:r>
                      <m:r>
                        <a:rPr lang="en-US" sz="1350" i="1">
                          <a:latin typeface="Cambria Math" panose="02040503050406030204" pitchFamily="18" charset="0"/>
                        </a:rPr>
                        <m:t>𝑄</m:t>
                      </m:r>
                      <m:sSub>
                        <m:sSubPr>
                          <m:ctrlPr>
                            <a:rPr lang="en-US" sz="1350" i="1">
                              <a:latin typeface="Cambria Math" panose="02040503050406030204" pitchFamily="18" charset="0"/>
                            </a:rPr>
                          </m:ctrlPr>
                        </m:sSubPr>
                        <m:e>
                          <m:r>
                            <a:rPr lang="en-US" sz="1350" i="1">
                              <a:latin typeface="Cambria Math" panose="02040503050406030204" pitchFamily="18" charset="0"/>
                            </a:rPr>
                            <m:t>𝜔</m:t>
                          </m:r>
                        </m:e>
                        <m:sub>
                          <m:r>
                            <m:rPr>
                              <m:sty m:val="p"/>
                            </m:rPr>
                            <a:rPr lang="en-US" sz="1350">
                              <a:latin typeface="Cambria Math" panose="02040503050406030204" pitchFamily="18" charset="0"/>
                            </a:rPr>
                            <m:t>RF</m:t>
                          </m:r>
                        </m:sub>
                      </m:sSub>
                      <m:sSub>
                        <m:sSubPr>
                          <m:ctrlPr>
                            <a:rPr lang="en-US" sz="1350" i="1">
                              <a:latin typeface="Cambria Math" panose="02040503050406030204" pitchFamily="18" charset="0"/>
                            </a:rPr>
                          </m:ctrlPr>
                        </m:sSubPr>
                        <m:e>
                          <m:r>
                            <a:rPr lang="en-US" sz="1350" i="1">
                              <a:latin typeface="Cambria Math" panose="02040503050406030204" pitchFamily="18" charset="0"/>
                            </a:rPr>
                            <m:t>𝜏</m:t>
                          </m:r>
                        </m:e>
                        <m:sub>
                          <m:r>
                            <m:rPr>
                              <m:sty m:val="p"/>
                            </m:rPr>
                            <a:rPr lang="en-US" sz="1350">
                              <a:latin typeface="Cambria Math" panose="02040503050406030204" pitchFamily="18" charset="0"/>
                            </a:rPr>
                            <m:t>d</m:t>
                          </m:r>
                        </m:sub>
                      </m:sSub>
                    </m:oMath>
                  </m:oMathPara>
                </a14:m>
                <a:endParaRPr lang="en-GB" sz="1350" dirty="0"/>
              </a:p>
              <a:p>
                <a:endParaRPr lang="en-US" sz="1350" dirty="0"/>
              </a:p>
              <a:p>
                <a:r>
                  <a:rPr lang="en-US" sz="1350" dirty="0"/>
                  <a:t>Loop delay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𝜏</m:t>
                        </m:r>
                      </m:e>
                      <m:sub>
                        <m:r>
                          <m:rPr>
                            <m:sty m:val="p"/>
                          </m:rPr>
                          <a:rPr lang="en-US" sz="1350">
                            <a:latin typeface="Cambria Math" panose="02040503050406030204" pitchFamily="18" charset="0"/>
                          </a:rPr>
                          <m:t>d</m:t>
                        </m:r>
                      </m:sub>
                    </m:sSub>
                    <m:r>
                      <a:rPr lang="en-US" sz="1350" i="1">
                        <a:latin typeface="Cambria Math" panose="02040503050406030204" pitchFamily="18" charset="0"/>
                      </a:rPr>
                      <m:t>≈700</m:t>
                    </m:r>
                  </m:oMath>
                </a14:m>
                <a:r>
                  <a:rPr lang="en-GB" sz="1350" dirty="0"/>
                  <a:t> ns (similar to LHC) </a:t>
                </a:r>
              </a:p>
              <a:p>
                <a:endParaRPr lang="en-GB" sz="1350" dirty="0"/>
              </a:p>
            </p:txBody>
          </p:sp>
        </mc:Choice>
        <mc:Fallback xmlns="">
          <p:sp>
            <p:nvSpPr>
              <p:cNvPr id="23" name="TextBox 22"/>
              <p:cNvSpPr txBox="1">
                <a:spLocks noRot="1" noChangeAspect="1" noMove="1" noResize="1" noEditPoints="1" noAdjustHandles="1" noChangeArrowheads="1" noChangeShapeType="1" noTextEdit="1"/>
              </p:cNvSpPr>
              <p:nvPr/>
            </p:nvSpPr>
            <p:spPr>
              <a:xfrm>
                <a:off x="489661" y="4823915"/>
                <a:ext cx="2678732" cy="1546577"/>
              </a:xfrm>
              <a:prstGeom prst="rect">
                <a:avLst/>
              </a:prstGeom>
              <a:blipFill>
                <a:blip r:embed="rId7"/>
                <a:stretch>
                  <a:fillRect l="-455" t="-394"/>
                </a:stretch>
              </a:blipFill>
            </p:spPr>
            <p:txBody>
              <a:bodyPr/>
              <a:lstStyle/>
              <a:p>
                <a:r>
                  <a:rPr lang="en-US">
                    <a:noFill/>
                  </a:rPr>
                  <a:t> </a:t>
                </a:r>
              </a:p>
            </p:txBody>
          </p:sp>
        </mc:Fallback>
      </mc:AlternateContent>
    </p:spTree>
    <p:extLst>
      <p:ext uri="{BB962C8B-B14F-4D97-AF65-F5344CB8AC3E}">
        <p14:creationId xmlns:p14="http://schemas.microsoft.com/office/powerpoint/2010/main" val="1358492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7"/>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LLRF, RF Noise</a:t>
            </a:r>
          </a:p>
        </p:txBody>
      </p:sp>
      <p:pic>
        <p:nvPicPr>
          <p:cNvPr id="3" name="Picture 2"/>
          <p:cNvPicPr>
            <a:picLocks noChangeAspect="1"/>
          </p:cNvPicPr>
          <p:nvPr/>
        </p:nvPicPr>
        <p:blipFill>
          <a:blip r:embed="rId2"/>
          <a:stretch>
            <a:fillRect/>
          </a:stretch>
        </p:blipFill>
        <p:spPr>
          <a:xfrm>
            <a:off x="308040" y="1579133"/>
            <a:ext cx="8527919" cy="5029770"/>
          </a:xfrm>
          <a:prstGeom prst="rect">
            <a:avLst/>
          </a:prstGeom>
        </p:spPr>
      </p:pic>
      <p:pic>
        <p:nvPicPr>
          <p:cNvPr id="5" name="Picture 4"/>
          <p:cNvPicPr>
            <a:picLocks noChangeAspect="1"/>
          </p:cNvPicPr>
          <p:nvPr/>
        </p:nvPicPr>
        <p:blipFill>
          <a:blip r:embed="rId3"/>
          <a:stretch>
            <a:fillRect/>
          </a:stretch>
        </p:blipFill>
        <p:spPr>
          <a:xfrm>
            <a:off x="1354121" y="4480560"/>
            <a:ext cx="2569617" cy="1441564"/>
          </a:xfrm>
          <a:prstGeom prst="rect">
            <a:avLst/>
          </a:prstGeom>
        </p:spPr>
      </p:pic>
      <p:pic>
        <p:nvPicPr>
          <p:cNvPr id="6" name="Picture 5"/>
          <p:cNvPicPr>
            <a:picLocks noChangeAspect="1"/>
          </p:cNvPicPr>
          <p:nvPr/>
        </p:nvPicPr>
        <p:blipFill>
          <a:blip r:embed="rId4"/>
          <a:stretch>
            <a:fillRect/>
          </a:stretch>
        </p:blipFill>
        <p:spPr>
          <a:xfrm>
            <a:off x="4914199" y="4420740"/>
            <a:ext cx="811886" cy="1258475"/>
          </a:xfrm>
          <a:prstGeom prst="rect">
            <a:avLst/>
          </a:prstGeom>
        </p:spPr>
      </p:pic>
      <p:sp>
        <p:nvSpPr>
          <p:cNvPr id="7" name="TextBox 6"/>
          <p:cNvSpPr txBox="1"/>
          <p:nvPr/>
        </p:nvSpPr>
        <p:spPr>
          <a:xfrm>
            <a:off x="4995950" y="2076607"/>
            <a:ext cx="3359894" cy="923330"/>
          </a:xfrm>
          <a:prstGeom prst="rect">
            <a:avLst/>
          </a:prstGeom>
          <a:noFill/>
        </p:spPr>
        <p:txBody>
          <a:bodyPr wrap="none" rtlCol="0">
            <a:spAutoFit/>
          </a:bodyPr>
          <a:lstStyle/>
          <a:p>
            <a:r>
              <a:rPr lang="en-US" dirty="0">
                <a:solidFill>
                  <a:srgbClr val="FF0000"/>
                </a:solidFill>
              </a:rPr>
              <a:t>10-1000 Hz – Reference Noise</a:t>
            </a:r>
          </a:p>
          <a:p>
            <a:r>
              <a:rPr lang="en-US" dirty="0"/>
              <a:t>10-400 kHz – Measurement Noise</a:t>
            </a:r>
          </a:p>
          <a:p>
            <a:r>
              <a:rPr lang="en-US" dirty="0"/>
              <a:t>50 Hz – HV ripples, Dips - OTFB</a:t>
            </a:r>
          </a:p>
        </p:txBody>
      </p:sp>
      <p:sp>
        <p:nvSpPr>
          <p:cNvPr id="2" name="TextBox 1"/>
          <p:cNvSpPr txBox="1"/>
          <p:nvPr/>
        </p:nvSpPr>
        <p:spPr>
          <a:xfrm>
            <a:off x="4784867" y="5201342"/>
            <a:ext cx="535275" cy="369332"/>
          </a:xfrm>
          <a:prstGeom prst="rect">
            <a:avLst/>
          </a:prstGeom>
          <a:noFill/>
        </p:spPr>
        <p:txBody>
          <a:bodyPr wrap="none" rtlCol="0">
            <a:spAutoFit/>
          </a:bodyPr>
          <a:lstStyle/>
          <a:p>
            <a:r>
              <a:rPr lang="en-US" dirty="0"/>
              <a:t>FCC</a:t>
            </a:r>
          </a:p>
        </p:txBody>
      </p:sp>
      <p:sp>
        <p:nvSpPr>
          <p:cNvPr id="8" name="TextBox 7"/>
          <p:cNvSpPr txBox="1"/>
          <p:nvPr/>
        </p:nvSpPr>
        <p:spPr>
          <a:xfrm>
            <a:off x="5451009" y="5675707"/>
            <a:ext cx="550151" cy="369332"/>
          </a:xfrm>
          <a:prstGeom prst="rect">
            <a:avLst/>
          </a:prstGeom>
          <a:noFill/>
        </p:spPr>
        <p:txBody>
          <a:bodyPr wrap="none" rtlCol="0">
            <a:spAutoFit/>
          </a:bodyPr>
          <a:lstStyle/>
          <a:p>
            <a:r>
              <a:rPr lang="en-US" dirty="0"/>
              <a:t>LHC</a:t>
            </a:r>
          </a:p>
        </p:txBody>
      </p:sp>
      <p:sp>
        <p:nvSpPr>
          <p:cNvPr id="10" name="Slide Number Placeholder 9">
            <a:extLst>
              <a:ext uri="{FF2B5EF4-FFF2-40B4-BE49-F238E27FC236}">
                <a16:creationId xmlns:a16="http://schemas.microsoft.com/office/drawing/2014/main" id="{0082B423-8EB7-4613-BD67-593AE7AC23E6}"/>
              </a:ext>
            </a:extLst>
          </p:cNvPr>
          <p:cNvSpPr>
            <a:spLocks noGrp="1"/>
          </p:cNvSpPr>
          <p:nvPr>
            <p:ph type="sldNum" sz="quarter" idx="12"/>
          </p:nvPr>
        </p:nvSpPr>
        <p:spPr/>
        <p:txBody>
          <a:bodyPr/>
          <a:lstStyle/>
          <a:p>
            <a:fld id="{A1245FAC-A09C-43E8-B14B-FDF84A38097F}" type="slidenum">
              <a:rPr lang="en-GB" smtClean="0"/>
              <a:t>29</a:t>
            </a:fld>
            <a:endParaRPr lang="en-GB"/>
          </a:p>
        </p:txBody>
      </p:sp>
    </p:spTree>
    <p:extLst>
      <p:ext uri="{BB962C8B-B14F-4D97-AF65-F5344CB8AC3E}">
        <p14:creationId xmlns:p14="http://schemas.microsoft.com/office/powerpoint/2010/main" val="719134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314" name="Titel 1"/>
              <p:cNvSpPr>
                <a:spLocks noGrp="1"/>
              </p:cNvSpPr>
              <p:nvPr>
                <p:ph type="title"/>
              </p:nvPr>
            </p:nvSpPr>
            <p:spPr>
              <a:xfrm>
                <a:off x="628650" y="478726"/>
                <a:ext cx="8128141" cy="509588"/>
              </a:xfrm>
            </p:spPr>
            <p:txBody>
              <a:bodyPr vert="horz" lIns="91440" tIns="45720" rIns="91440" bIns="45720" rtlCol="0" anchor="ctr">
                <a:noAutofit/>
              </a:bodyPr>
              <a:lstStyle/>
              <a:p>
                <a:r>
                  <a:rPr lang="de-DE"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RF </a:t>
                </a:r>
                <a:r>
                  <a:rPr lang="en-US"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parameters</a:t>
                </a:r>
                <a:r>
                  <a:rPr lang="de-DE"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a:t>
                </a:r>
                <a:r>
                  <a:rPr lang="en-US"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of</a:t>
                </a:r>
                <a:r>
                  <a:rPr lang="de-DE"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PERLE </a:t>
                </a:r>
                <a:r>
                  <a:rPr lang="en-US"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and</a:t>
                </a:r>
                <a:r>
                  <a:rPr lang="de-DE"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a:t>
                </a:r>
                <a14:m>
                  <m:oMath xmlns:m="http://schemas.openxmlformats.org/officeDocument/2006/math">
                    <m:r>
                      <m:rPr>
                        <m:sty m:val="p"/>
                      </m:rPr>
                      <a:rPr lang="en-US" sz="280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t</m:t>
                    </m:r>
                    <m:acc>
                      <m:accPr>
                        <m:chr m:val="̅"/>
                        <m:ctrlPr>
                          <a:rPr lang="en-US" sz="28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accPr>
                      <m:e>
                        <m:r>
                          <m:rPr>
                            <m:sty m:val="p"/>
                          </m:rPr>
                          <a:rPr lang="en-US" sz="280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t</m:t>
                        </m:r>
                      </m:e>
                    </m:acc>
                  </m:oMath>
                </a14:m>
                <a:r>
                  <a:rPr lang="en-US"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operation of </a:t>
                </a:r>
                <a:r>
                  <a:rPr lang="de-DE"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de-DE" altLang="de-DE" sz="28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endParaRPr lang="de-DE" altLang="de-DE" sz="28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mc:Choice>
        <mc:Fallback xmlns="">
          <p:sp>
            <p:nvSpPr>
              <p:cNvPr id="13314" name="Titel 1"/>
              <p:cNvSpPr>
                <a:spLocks noGrp="1" noRot="1" noChangeAspect="1" noMove="1" noResize="1" noEditPoints="1" noAdjustHandles="1" noChangeArrowheads="1" noChangeShapeType="1" noTextEdit="1"/>
              </p:cNvSpPr>
              <p:nvPr>
                <p:ph type="title"/>
              </p:nvPr>
            </p:nvSpPr>
            <p:spPr>
              <a:xfrm>
                <a:off x="628650" y="478726"/>
                <a:ext cx="8128141" cy="509588"/>
              </a:xfrm>
              <a:blipFill rotWithShape="0">
                <a:blip r:embed="rId3"/>
                <a:stretch>
                  <a:fillRect l="-1800" t="-19277" b="-37349"/>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3</a:t>
            </a:fld>
            <a:endParaRPr lang="de-DE" altLang="de-DE"/>
          </a:p>
        </p:txBody>
      </p:sp>
      <mc:AlternateContent xmlns:mc="http://schemas.openxmlformats.org/markup-compatibility/2006">
        <mc:Choice xmlns:a14="http://schemas.microsoft.com/office/drawing/2010/main" Requires="a14">
          <p:sp>
            <p:nvSpPr>
              <p:cNvPr id="229" name="Inhaltsplatzhalter 2"/>
              <p:cNvSpPr>
                <a:spLocks noGrp="1"/>
              </p:cNvSpPr>
              <p:nvPr>
                <p:ph idx="1"/>
              </p:nvPr>
            </p:nvSpPr>
            <p:spPr>
              <a:xfrm>
                <a:off x="247676" y="1041239"/>
                <a:ext cx="8370930" cy="2469383"/>
              </a:xfrm>
            </p:spPr>
            <p:txBody>
              <a:bodyPr>
                <a:noAutofit/>
              </a:bodyPr>
              <a:lstStyle/>
              <a:p>
                <a:pPr marL="0" indent="0" algn="just">
                  <a:buNone/>
                </a:pPr>
                <a:r>
                  <a:rPr lang="en-US" sz="2000" dirty="0"/>
                  <a:t>FCC-</a:t>
                </a:r>
                <a:r>
                  <a:rPr lang="en-US" sz="2000" dirty="0" err="1"/>
                  <a:t>ee</a:t>
                </a:r>
                <a:r>
                  <a:rPr lang="en-US" sz="2000" dirty="0"/>
                  <a:t> is a circular lepton collider designed to Z, W, H and </a:t>
                </a:r>
                <a14:m>
                  <m:oMath xmlns:m="http://schemas.openxmlformats.org/officeDocument/2006/math">
                    <m:r>
                      <m:rPr>
                        <m:sty m:val="p"/>
                      </m:rPr>
                      <a:rPr lang="en-US" sz="2000">
                        <a:latin typeface="Cambria Math" panose="02040503050406030204" pitchFamily="18" charset="0"/>
                      </a:rPr>
                      <m:t>t</m:t>
                    </m:r>
                    <m:acc>
                      <m:accPr>
                        <m:chr m:val="̅"/>
                        <m:ctrlPr>
                          <a:rPr lang="en-US" sz="2000" i="1">
                            <a:latin typeface="Cambria Math" panose="02040503050406030204" pitchFamily="18" charset="0"/>
                          </a:rPr>
                        </m:ctrlPr>
                      </m:accPr>
                      <m:e>
                        <m:r>
                          <m:rPr>
                            <m:sty m:val="p"/>
                          </m:rPr>
                          <a:rPr lang="en-US" sz="2000">
                            <a:latin typeface="Cambria Math" panose="02040503050406030204" pitchFamily="18" charset="0"/>
                          </a:rPr>
                          <m:t>t</m:t>
                        </m:r>
                      </m:e>
                    </m:acc>
                  </m:oMath>
                </a14:m>
                <a:endParaRPr lang="en-US" sz="2000" dirty="0"/>
              </a:p>
              <a:p>
                <a:pPr lvl="1" algn="just"/>
                <a:r>
                  <a:rPr lang="en-US" sz="1600" dirty="0"/>
                  <a:t>Beam energies of FCC-</a:t>
                </a:r>
                <a:r>
                  <a:rPr lang="en-US" sz="1600" dirty="0" err="1"/>
                  <a:t>ee</a:t>
                </a:r>
                <a:r>
                  <a:rPr lang="en-US" sz="1600" dirty="0"/>
                  <a:t> range from 45.6 to 182.5 GeV</a:t>
                </a:r>
              </a:p>
              <a:p>
                <a:pPr lvl="1" algn="just"/>
                <a:r>
                  <a:rPr lang="en-US" altLang="de-DE" sz="1600" dirty="0"/>
                  <a:t>A multi-harmonic RF system including 5-cell 801.58 MHz cavities is foreseen for </a:t>
                </a:r>
                <a14:m>
                  <m:oMath xmlns:m="http://schemas.openxmlformats.org/officeDocument/2006/math">
                    <m:r>
                      <m:rPr>
                        <m:sty m:val="p"/>
                      </m:rPr>
                      <a:rPr lang="en-US" sz="1600">
                        <a:latin typeface="Cambria Math" panose="02040503050406030204" pitchFamily="18" charset="0"/>
                      </a:rPr>
                      <m:t>t</m:t>
                    </m:r>
                    <m:acc>
                      <m:accPr>
                        <m:chr m:val="̅"/>
                        <m:ctrlPr>
                          <a:rPr lang="en-US" sz="1600" i="1">
                            <a:latin typeface="Cambria Math" panose="02040503050406030204" pitchFamily="18" charset="0"/>
                          </a:rPr>
                        </m:ctrlPr>
                      </m:accPr>
                      <m:e>
                        <m:r>
                          <m:rPr>
                            <m:sty m:val="p"/>
                          </m:rPr>
                          <a:rPr lang="en-US" sz="1600">
                            <a:latin typeface="Cambria Math" panose="02040503050406030204" pitchFamily="18" charset="0"/>
                          </a:rPr>
                          <m:t>t</m:t>
                        </m:r>
                      </m:e>
                    </m:acc>
                  </m:oMath>
                </a14:m>
                <a:endParaRPr lang="en-US" altLang="de-DE" sz="1600" dirty="0"/>
              </a:p>
              <a:p>
                <a:pPr marL="0" indent="0" algn="just">
                  <a:buNone/>
                </a:pPr>
                <a:r>
                  <a:rPr lang="en-US" altLang="de-DE" sz="2000" dirty="0"/>
                  <a:t>The PERLE facility aims at a maximum energy of 1 GeV</a:t>
                </a:r>
              </a:p>
              <a:p>
                <a:pPr lvl="1" algn="just"/>
                <a:r>
                  <a:rPr lang="en-US" altLang="de-DE" sz="1600" dirty="0"/>
                  <a:t>5-cell cavities operating at 801.58 MHz are chosen as the baseline for PERLE</a:t>
                </a:r>
              </a:p>
              <a:p>
                <a:pPr lvl="1" algn="just"/>
                <a:r>
                  <a:rPr lang="en-US" altLang="de-DE" sz="1600" dirty="0"/>
                  <a:t>PERLE can serve as a starting point to FCC-eh</a:t>
                </a:r>
              </a:p>
              <a:p>
                <a:pPr marL="0" indent="0" algn="just">
                  <a:buNone/>
                </a:pPr>
                <a:endParaRPr lang="en-US" altLang="de-DE" sz="2000" dirty="0"/>
              </a:p>
              <a:p>
                <a:pPr marL="0" indent="0" algn="just">
                  <a:buNone/>
                </a:pPr>
                <a:endParaRPr lang="en-US" altLang="de-DE" sz="4000" dirty="0"/>
              </a:p>
            </p:txBody>
          </p:sp>
        </mc:Choice>
        <mc:Fallback>
          <p:sp>
            <p:nvSpPr>
              <p:cNvPr id="229" name="Inhaltsplatzhalter 2"/>
              <p:cNvSpPr>
                <a:spLocks noGrp="1" noRot="1" noChangeAspect="1" noMove="1" noResize="1" noEditPoints="1" noAdjustHandles="1" noChangeArrowheads="1" noChangeShapeType="1" noTextEdit="1"/>
              </p:cNvSpPr>
              <p:nvPr>
                <p:ph idx="1"/>
              </p:nvPr>
            </p:nvSpPr>
            <p:spPr>
              <a:xfrm>
                <a:off x="247676" y="1041239"/>
                <a:ext cx="8370930" cy="2469383"/>
              </a:xfrm>
              <a:blipFill>
                <a:blip r:embed="rId4"/>
                <a:stretch>
                  <a:fillRect l="-801" t="-27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8" name="Tabelle 7"/>
              <p:cNvGraphicFramePr>
                <a:graphicFrameLocks noGrp="1"/>
              </p:cNvGraphicFramePr>
              <p:nvPr>
                <p:extLst>
                  <p:ext uri="{D42A27DB-BD31-4B8C-83A1-F6EECF244321}">
                    <p14:modId xmlns:p14="http://schemas.microsoft.com/office/powerpoint/2010/main" val="2040664456"/>
                  </p:ext>
                </p:extLst>
              </p:nvPr>
            </p:nvGraphicFramePr>
            <p:xfrm>
              <a:off x="5026088" y="3303523"/>
              <a:ext cx="3846296" cy="2157348"/>
            </p:xfrm>
            <a:graphic>
              <a:graphicData uri="http://schemas.openxmlformats.org/drawingml/2006/table">
                <a:tbl>
                  <a:tblPr firstRow="1" bandRow="1">
                    <a:tableStyleId>{5C22544A-7EE6-4342-B048-85BDC9FD1C3A}</a:tableStyleId>
                  </a:tblPr>
                  <a:tblGrid>
                    <a:gridCol w="1798691">
                      <a:extLst>
                        <a:ext uri="{9D8B030D-6E8A-4147-A177-3AD203B41FA5}">
                          <a16:colId xmlns:a16="http://schemas.microsoft.com/office/drawing/2014/main" val="20000"/>
                        </a:ext>
                      </a:extLst>
                    </a:gridCol>
                    <a:gridCol w="940718">
                      <a:extLst>
                        <a:ext uri="{9D8B030D-6E8A-4147-A177-3AD203B41FA5}">
                          <a16:colId xmlns:a16="http://schemas.microsoft.com/office/drawing/2014/main" val="20001"/>
                        </a:ext>
                      </a:extLst>
                    </a:gridCol>
                    <a:gridCol w="1106887">
                      <a:extLst>
                        <a:ext uri="{9D8B030D-6E8A-4147-A177-3AD203B41FA5}">
                          <a16:colId xmlns:a16="http://schemas.microsoft.com/office/drawing/2014/main" val="20002"/>
                        </a:ext>
                      </a:extLst>
                    </a:gridCol>
                  </a:tblGrid>
                  <a:tr h="220944">
                    <a:tc>
                      <a:txBody>
                        <a:bodyPr/>
                        <a:lstStyle/>
                        <a:p>
                          <a:pPr algn="ctr"/>
                          <a:endParaRPr lang="en-US" sz="900" dirty="0">
                            <a:latin typeface="+mn-lt"/>
                            <a:cs typeface="Times New Roman" panose="02020603050405020304" pitchFamily="18" charset="0"/>
                          </a:endParaRPr>
                        </a:p>
                      </a:txBody>
                      <a:tcPr marL="68575" marR="68575" marT="34286" marB="34286" anchor="ctr">
                        <a:noFill/>
                      </a:tcPr>
                    </a:tc>
                    <a:tc>
                      <a:txBody>
                        <a:bodyPr/>
                        <a:lstStyle/>
                        <a:p>
                          <a:pPr algn="ctr"/>
                          <a:r>
                            <a:rPr lang="en-US" sz="900" dirty="0">
                              <a:latin typeface="+mn-lt"/>
                              <a:cs typeface="Times New Roman" panose="02020603050405020304" pitchFamily="18" charset="0"/>
                            </a:rPr>
                            <a:t>PERLE</a:t>
                          </a:r>
                        </a:p>
                      </a:txBody>
                      <a:tcPr marL="68575" marR="68575" marT="34286" marB="34286" anchor="ctr"/>
                    </a:tc>
                    <a:tc>
                      <a:txBody>
                        <a:bodyPr/>
                        <a:lstStyle/>
                        <a:p>
                          <a:pPr algn="ctr"/>
                          <a:r>
                            <a:rPr lang="en-US" sz="900" dirty="0">
                              <a:latin typeface="+mn-lt"/>
                              <a:cs typeface="Times New Roman" panose="02020603050405020304" pitchFamily="18" charset="0"/>
                            </a:rPr>
                            <a:t>FCC-</a:t>
                          </a:r>
                          <a14:m>
                            <m:oMath xmlns:m="http://schemas.openxmlformats.org/officeDocument/2006/math">
                              <m:r>
                                <a:rPr lang="en-US" sz="900" b="1" i="0" dirty="0" smtClean="0">
                                  <a:latin typeface="Cambria Math" panose="02040503050406030204" pitchFamily="18" charset="0"/>
                                  <a:cs typeface="Times New Roman" panose="02020603050405020304" pitchFamily="18" charset="0"/>
                                </a:rPr>
                                <m:t>𝐭</m:t>
                              </m:r>
                              <m:acc>
                                <m:accPr>
                                  <m:chr m:val="̅"/>
                                  <m:ctrlPr>
                                    <a:rPr lang="en-US" sz="900" i="1" dirty="0" smtClean="0">
                                      <a:latin typeface="Cambria Math" panose="02040503050406030204" pitchFamily="18" charset="0"/>
                                      <a:cs typeface="Times New Roman" panose="02020603050405020304" pitchFamily="18" charset="0"/>
                                    </a:rPr>
                                  </m:ctrlPr>
                                </m:accPr>
                                <m:e>
                                  <m:r>
                                    <a:rPr lang="en-US" sz="900" b="1" i="0" dirty="0" smtClean="0">
                                      <a:latin typeface="Cambria Math" panose="02040503050406030204" pitchFamily="18" charset="0"/>
                                      <a:cs typeface="Times New Roman" panose="02020603050405020304" pitchFamily="18" charset="0"/>
                                    </a:rPr>
                                    <m:t>𝐭</m:t>
                                  </m:r>
                                </m:e>
                              </m:acc>
                            </m:oMath>
                          </a14:m>
                          <a:endParaRPr lang="en-US" sz="900" i="0" dirty="0">
                            <a:latin typeface="+mn-lt"/>
                            <a:cs typeface="Times New Roman" panose="02020603050405020304" pitchFamily="18" charset="0"/>
                          </a:endParaRPr>
                        </a:p>
                      </a:txBody>
                      <a:tcPr marL="68575" marR="68575" marT="34286" marB="34286" anchor="ctr"/>
                    </a:tc>
                    <a:extLst>
                      <a:ext uri="{0D108BD9-81ED-4DB2-BD59-A6C34878D82A}">
                        <a16:rowId xmlns:a16="http://schemas.microsoft.com/office/drawing/2014/main" val="10000"/>
                      </a:ext>
                    </a:extLst>
                  </a:tr>
                  <a:tr h="215156">
                    <a:tc>
                      <a:txBody>
                        <a:bodyPr/>
                        <a:lstStyle/>
                        <a:p>
                          <a:pPr marL="0" marR="0" algn="ctr">
                            <a:lnSpc>
                              <a:spcPct val="130000"/>
                            </a:lnSpc>
                            <a:spcBef>
                              <a:spcPts val="600"/>
                            </a:spcBef>
                            <a:spcAft>
                              <a:spcPts val="0"/>
                            </a:spcAft>
                          </a:pPr>
                          <a:r>
                            <a:rPr lang="en-US" sz="900" b="1" dirty="0">
                              <a:effectLst/>
                              <a:latin typeface="+mn-lt"/>
                              <a:ea typeface="Times New Roman" panose="02020603050405020304" pitchFamily="18" charset="0"/>
                              <a:cs typeface="Times New Roman" panose="02020603050405020304" pitchFamily="18" charset="0"/>
                            </a:rPr>
                            <a:t>Injection energy</a:t>
                          </a:r>
                          <a:r>
                            <a:rPr lang="en-US" sz="900" b="1" baseline="0" dirty="0">
                              <a:effectLst/>
                              <a:latin typeface="+mn-lt"/>
                              <a:ea typeface="Times New Roman" panose="02020603050405020304" pitchFamily="18" charset="0"/>
                              <a:cs typeface="Times New Roman" panose="02020603050405020304" pitchFamily="18" charset="0"/>
                            </a:rPr>
                            <a:t> </a:t>
                          </a:r>
                          <a:r>
                            <a:rPr lang="en-US" sz="900" b="1" dirty="0">
                              <a:effectLst/>
                              <a:latin typeface="+mn-lt"/>
                              <a:ea typeface="Times New Roman" panose="02020603050405020304" pitchFamily="18" charset="0"/>
                              <a:cs typeface="Times New Roman" panose="02020603050405020304" pitchFamily="18" charset="0"/>
                            </a:rPr>
                            <a:t>[MeV]</a:t>
                          </a:r>
                        </a:p>
                      </a:txBody>
                      <a:tcPr marL="51435" marR="51435" marT="0" marB="0" anchor="ctr">
                        <a:solidFill>
                          <a:schemeClr val="accent6">
                            <a:lumMod val="20000"/>
                            <a:lumOff val="80000"/>
                          </a:schemeClr>
                        </a:solidFill>
                      </a:tcP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5-10</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Top-up</a:t>
                          </a:r>
                        </a:p>
                      </a:txBody>
                      <a:tcPr marL="51435" marR="51435" marT="0" marB="0" anchor="ctr"/>
                    </a:tc>
                    <a:extLst>
                      <a:ext uri="{0D108BD9-81ED-4DB2-BD59-A6C34878D82A}">
                        <a16:rowId xmlns:a16="http://schemas.microsoft.com/office/drawing/2014/main" val="10001"/>
                      </a:ext>
                    </a:extLst>
                  </a:tr>
                  <a:tr h="215156">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900" b="1" dirty="0">
                              <a:solidFill>
                                <a:schemeClr val="tx1"/>
                              </a:solidFill>
                              <a:effectLst/>
                              <a:latin typeface="+mn-lt"/>
                              <a:ea typeface="Times New Roman" panose="02020603050405020304" pitchFamily="18" charset="0"/>
                              <a:cs typeface="Times New Roman" panose="02020603050405020304" pitchFamily="18" charset="0"/>
                            </a:rPr>
                            <a:t>Maximum</a:t>
                          </a:r>
                          <a:r>
                            <a:rPr lang="en-US" sz="900" b="1" baseline="0" dirty="0">
                              <a:solidFill>
                                <a:schemeClr val="tx1"/>
                              </a:solidFill>
                              <a:effectLst/>
                              <a:latin typeface="+mn-lt"/>
                              <a:ea typeface="Times New Roman" panose="02020603050405020304" pitchFamily="18" charset="0"/>
                              <a:cs typeface="Times New Roman" panose="02020603050405020304" pitchFamily="18" charset="0"/>
                            </a:rPr>
                            <a:t> </a:t>
                          </a:r>
                          <a:r>
                            <a:rPr lang="en-US" sz="900" b="1" dirty="0">
                              <a:solidFill>
                                <a:schemeClr val="tx1"/>
                              </a:solidFill>
                              <a:effectLst/>
                              <a:latin typeface="+mn-lt"/>
                              <a:ea typeface="Times New Roman" panose="02020603050405020304" pitchFamily="18" charset="0"/>
                              <a:cs typeface="Times New Roman" panose="02020603050405020304" pitchFamily="18" charset="0"/>
                            </a:rPr>
                            <a:t>beam energy </a:t>
                          </a:r>
                          <a:r>
                            <a:rPr lang="en-US" sz="900" b="1" dirty="0">
                              <a:effectLst/>
                              <a:latin typeface="+mn-lt"/>
                              <a:ea typeface="Times New Roman" panose="02020603050405020304" pitchFamily="18" charset="0"/>
                              <a:cs typeface="Times New Roman" panose="02020603050405020304" pitchFamily="18" charset="0"/>
                            </a:rPr>
                            <a:t>[GeV]</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182.5</a:t>
                          </a:r>
                          <a:endParaRPr lang="en-US" sz="1100" b="0" kern="1200" baseline="30000" dirty="0">
                            <a:solidFill>
                              <a:schemeClr val="tx1"/>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Bunch charge</a:t>
                          </a:r>
                          <a:r>
                            <a:rPr lang="en-US" sz="900" b="1" baseline="0" dirty="0">
                              <a:solidFill>
                                <a:schemeClr val="tx1"/>
                              </a:solidFill>
                              <a:effectLst/>
                              <a:latin typeface="+mn-lt"/>
                              <a:ea typeface="Times New Roman" panose="02020603050405020304" pitchFamily="18" charset="0"/>
                              <a:cs typeface="Times New Roman" panose="02020603050405020304" pitchFamily="18" charset="0"/>
                            </a:rPr>
                            <a:t> [</a:t>
                          </a:r>
                          <a:r>
                            <a:rPr lang="en-US" sz="900" b="1" baseline="0" dirty="0" err="1">
                              <a:solidFill>
                                <a:schemeClr val="tx1"/>
                              </a:solidFill>
                              <a:effectLst/>
                              <a:latin typeface="+mn-lt"/>
                              <a:ea typeface="Times New Roman" panose="02020603050405020304" pitchFamily="18" charset="0"/>
                              <a:cs typeface="Times New Roman" panose="02020603050405020304" pitchFamily="18" charset="0"/>
                            </a:rPr>
                            <a:t>pC</a:t>
                          </a:r>
                          <a:r>
                            <a:rPr lang="en-US" sz="900" b="1" baseline="0" dirty="0">
                              <a:solidFill>
                                <a:schemeClr val="tx1"/>
                              </a:solidFill>
                              <a:effectLst/>
                              <a:latin typeface="+mn-lt"/>
                              <a:ea typeface="Times New Roman" panose="02020603050405020304" pitchFamily="18" charset="0"/>
                              <a:cs typeface="Times New Roman" panose="02020603050405020304" pitchFamily="18" charset="0"/>
                            </a:rPr>
                            <a:t>]</a:t>
                          </a:r>
                          <a:endParaRPr lang="en-US" sz="900" b="1" dirty="0">
                            <a:solidFill>
                              <a:schemeClr val="tx1"/>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320</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36850</a:t>
                          </a:r>
                        </a:p>
                      </a:txBody>
                      <a:tcPr marL="51435" marR="51435" marT="0" marB="0" anchor="ctr"/>
                    </a:tc>
                    <a:extLst>
                      <a:ext uri="{0D108BD9-81ED-4DB2-BD59-A6C34878D82A}">
                        <a16:rowId xmlns:a16="http://schemas.microsoft.com/office/drawing/2014/main" val="10003"/>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RMS Bunch Length (SR/BS) [mm]</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1.97/2.54</a:t>
                          </a:r>
                        </a:p>
                      </a:txBody>
                      <a:tcPr marL="51435" marR="51435" marT="0" marB="0" anchor="ctr"/>
                    </a:tc>
                    <a:extLst>
                      <a:ext uri="{0D108BD9-81ED-4DB2-BD59-A6C34878D82A}">
                        <a16:rowId xmlns:a16="http://schemas.microsoft.com/office/drawing/2014/main" val="10004"/>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Beam Current [mA]</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15</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5.4</a:t>
                          </a:r>
                        </a:p>
                      </a:txBody>
                      <a:tcPr marL="51435" marR="51435" marT="0" marB="0" anchor="ctr"/>
                    </a:tc>
                    <a:extLst>
                      <a:ext uri="{0D108BD9-81ED-4DB2-BD59-A6C34878D82A}">
                        <a16:rowId xmlns:a16="http://schemas.microsoft.com/office/drawing/2014/main" val="10005"/>
                      </a:ext>
                    </a:extLst>
                  </a:tr>
                  <a:tr h="215156">
                    <a:tc>
                      <a:txBody>
                        <a:bodyPr/>
                        <a:lstStyle/>
                        <a:p>
                          <a:pPr marL="0" marR="0" algn="ctr">
                            <a:lnSpc>
                              <a:spcPct val="130000"/>
                            </a:lnSpc>
                            <a:spcBef>
                              <a:spcPts val="600"/>
                            </a:spcBef>
                            <a:spcAft>
                              <a:spcPts val="0"/>
                            </a:spcAft>
                          </a:pPr>
                          <a:r>
                            <a:rPr lang="en-US" sz="900" b="1" kern="1200" dirty="0">
                              <a:solidFill>
                                <a:schemeClr val="tx1"/>
                              </a:solidFill>
                              <a:effectLst/>
                              <a:latin typeface="+mn-lt"/>
                              <a:ea typeface="Times New Roman" panose="02020603050405020304" pitchFamily="18" charset="0"/>
                              <a:cs typeface="Times New Roman" panose="02020603050405020304" pitchFamily="18" charset="0"/>
                            </a:rPr>
                            <a:t>Bunch spacing [ns]</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25</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3396</a:t>
                          </a:r>
                        </a:p>
                      </a:txBody>
                      <a:tcPr marL="51435" marR="51435" marT="0" marB="0" anchor="ctr"/>
                    </a:tc>
                    <a:extLst>
                      <a:ext uri="{0D108BD9-81ED-4DB2-BD59-A6C34878D82A}">
                        <a16:rowId xmlns:a16="http://schemas.microsoft.com/office/drawing/2014/main" val="10006"/>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RF frequency [MHz]</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801.58</a:t>
                          </a:r>
                        </a:p>
                      </a:txBody>
                      <a:tcPr marL="51435" marR="51435" marT="0" marB="0" anchor="ctr"/>
                    </a:tc>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400.79 / 801.58</a:t>
                          </a:r>
                        </a:p>
                      </a:txBody>
                      <a:tcPr marL="51435" marR="51435" marT="0" marB="0" anchor="ctr"/>
                    </a:tc>
                    <a:extLst>
                      <a:ext uri="{0D108BD9-81ED-4DB2-BD59-A6C34878D82A}">
                        <a16:rowId xmlns:a16="http://schemas.microsoft.com/office/drawing/2014/main" val="10007"/>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RF Voltage</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300 MV/pass</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10.93 GV</a:t>
                          </a:r>
                        </a:p>
                      </a:txBody>
                      <a:tcPr marL="51435" marR="51435" marT="0" marB="0" anchor="ctr"/>
                    </a:tc>
                    <a:extLst>
                      <a:ext uri="{0D108BD9-81ED-4DB2-BD59-A6C34878D82A}">
                        <a16:rowId xmlns:a16="http://schemas.microsoft.com/office/drawing/2014/main" val="10008"/>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Duty factor</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CW</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CW</a:t>
                          </a:r>
                        </a:p>
                      </a:txBody>
                      <a:tcPr marL="51435" marR="51435" marT="0" marB="0" anchor="ctr"/>
                    </a:tc>
                    <a:extLst>
                      <a:ext uri="{0D108BD9-81ED-4DB2-BD59-A6C34878D82A}">
                        <a16:rowId xmlns:a16="http://schemas.microsoft.com/office/drawing/2014/main" val="10009"/>
                      </a:ext>
                    </a:extLst>
                  </a:tr>
                </a:tbl>
              </a:graphicData>
            </a:graphic>
          </p:graphicFrame>
        </mc:Choice>
        <mc:Fallback>
          <p:graphicFrame>
            <p:nvGraphicFramePr>
              <p:cNvPr id="8" name="Tabelle 7"/>
              <p:cNvGraphicFramePr>
                <a:graphicFrameLocks noGrp="1"/>
              </p:cNvGraphicFramePr>
              <p:nvPr>
                <p:extLst>
                  <p:ext uri="{D42A27DB-BD31-4B8C-83A1-F6EECF244321}">
                    <p14:modId xmlns:p14="http://schemas.microsoft.com/office/powerpoint/2010/main" val="2040664456"/>
                  </p:ext>
                </p:extLst>
              </p:nvPr>
            </p:nvGraphicFramePr>
            <p:xfrm>
              <a:off x="5026088" y="3303523"/>
              <a:ext cx="3846296" cy="2157348"/>
            </p:xfrm>
            <a:graphic>
              <a:graphicData uri="http://schemas.openxmlformats.org/drawingml/2006/table">
                <a:tbl>
                  <a:tblPr firstRow="1" bandRow="1">
                    <a:tableStyleId>{5C22544A-7EE6-4342-B048-85BDC9FD1C3A}</a:tableStyleId>
                  </a:tblPr>
                  <a:tblGrid>
                    <a:gridCol w="1798691">
                      <a:extLst>
                        <a:ext uri="{9D8B030D-6E8A-4147-A177-3AD203B41FA5}">
                          <a16:colId xmlns:a16="http://schemas.microsoft.com/office/drawing/2014/main" val="20000"/>
                        </a:ext>
                      </a:extLst>
                    </a:gridCol>
                    <a:gridCol w="940718">
                      <a:extLst>
                        <a:ext uri="{9D8B030D-6E8A-4147-A177-3AD203B41FA5}">
                          <a16:colId xmlns:a16="http://schemas.microsoft.com/office/drawing/2014/main" val="20001"/>
                        </a:ext>
                      </a:extLst>
                    </a:gridCol>
                    <a:gridCol w="1106887">
                      <a:extLst>
                        <a:ext uri="{9D8B030D-6E8A-4147-A177-3AD203B41FA5}">
                          <a16:colId xmlns:a16="http://schemas.microsoft.com/office/drawing/2014/main" val="20002"/>
                        </a:ext>
                      </a:extLst>
                    </a:gridCol>
                  </a:tblGrid>
                  <a:tr h="220944">
                    <a:tc>
                      <a:txBody>
                        <a:bodyPr/>
                        <a:lstStyle/>
                        <a:p>
                          <a:pPr algn="ctr"/>
                          <a:endParaRPr lang="en-US" sz="900" dirty="0">
                            <a:latin typeface="+mn-lt"/>
                            <a:cs typeface="Times New Roman" panose="02020603050405020304" pitchFamily="18" charset="0"/>
                          </a:endParaRPr>
                        </a:p>
                      </a:txBody>
                      <a:tcPr marL="68575" marR="68575" marT="34286" marB="34286" anchor="ctr">
                        <a:noFill/>
                      </a:tcPr>
                    </a:tc>
                    <a:tc>
                      <a:txBody>
                        <a:bodyPr/>
                        <a:lstStyle/>
                        <a:p>
                          <a:pPr algn="ctr"/>
                          <a:r>
                            <a:rPr lang="en-US" sz="900" dirty="0">
                              <a:latin typeface="+mn-lt"/>
                              <a:cs typeface="Times New Roman" panose="02020603050405020304" pitchFamily="18" charset="0"/>
                            </a:rPr>
                            <a:t>PERLE</a:t>
                          </a:r>
                        </a:p>
                      </a:txBody>
                      <a:tcPr marL="68575" marR="68575" marT="34286" marB="34286" anchor="ctr"/>
                    </a:tc>
                    <a:tc>
                      <a:txBody>
                        <a:bodyPr/>
                        <a:lstStyle/>
                        <a:p>
                          <a:endParaRPr lang="en-US"/>
                        </a:p>
                      </a:txBody>
                      <a:tcPr marL="68575" marR="68575" marT="34286" marB="34286" anchor="ctr">
                        <a:blipFill>
                          <a:blip r:embed="rId5"/>
                          <a:stretch>
                            <a:fillRect l="-247802" t="-2778" r="-2198" b="-922222"/>
                          </a:stretch>
                        </a:blipFill>
                      </a:tcPr>
                    </a:tc>
                    <a:extLst>
                      <a:ext uri="{0D108BD9-81ED-4DB2-BD59-A6C34878D82A}">
                        <a16:rowId xmlns:a16="http://schemas.microsoft.com/office/drawing/2014/main" val="10000"/>
                      </a:ext>
                    </a:extLst>
                  </a:tr>
                  <a:tr h="215156">
                    <a:tc>
                      <a:txBody>
                        <a:bodyPr/>
                        <a:lstStyle/>
                        <a:p>
                          <a:pPr marL="0" marR="0" algn="ctr">
                            <a:lnSpc>
                              <a:spcPct val="130000"/>
                            </a:lnSpc>
                            <a:spcBef>
                              <a:spcPts val="600"/>
                            </a:spcBef>
                            <a:spcAft>
                              <a:spcPts val="0"/>
                            </a:spcAft>
                          </a:pPr>
                          <a:r>
                            <a:rPr lang="en-US" sz="900" b="1" dirty="0">
                              <a:effectLst/>
                              <a:latin typeface="+mn-lt"/>
                              <a:ea typeface="Times New Roman" panose="02020603050405020304" pitchFamily="18" charset="0"/>
                              <a:cs typeface="Times New Roman" panose="02020603050405020304" pitchFamily="18" charset="0"/>
                            </a:rPr>
                            <a:t>Injection energy</a:t>
                          </a:r>
                          <a:r>
                            <a:rPr lang="en-US" sz="900" b="1" baseline="0" dirty="0">
                              <a:effectLst/>
                              <a:latin typeface="+mn-lt"/>
                              <a:ea typeface="Times New Roman" panose="02020603050405020304" pitchFamily="18" charset="0"/>
                              <a:cs typeface="Times New Roman" panose="02020603050405020304" pitchFamily="18" charset="0"/>
                            </a:rPr>
                            <a:t> </a:t>
                          </a:r>
                          <a:r>
                            <a:rPr lang="en-US" sz="900" b="1" dirty="0">
                              <a:effectLst/>
                              <a:latin typeface="+mn-lt"/>
                              <a:ea typeface="Times New Roman" panose="02020603050405020304" pitchFamily="18" charset="0"/>
                              <a:cs typeface="Times New Roman" panose="02020603050405020304" pitchFamily="18" charset="0"/>
                            </a:rPr>
                            <a:t>[MeV]</a:t>
                          </a:r>
                        </a:p>
                      </a:txBody>
                      <a:tcPr marL="51435" marR="51435" marT="0" marB="0" anchor="ctr">
                        <a:solidFill>
                          <a:schemeClr val="accent6">
                            <a:lumMod val="20000"/>
                            <a:lumOff val="80000"/>
                          </a:schemeClr>
                        </a:solidFill>
                      </a:tcP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5-10</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Top-up</a:t>
                          </a:r>
                        </a:p>
                      </a:txBody>
                      <a:tcPr marL="51435" marR="51435" marT="0" marB="0" anchor="ctr"/>
                    </a:tc>
                    <a:extLst>
                      <a:ext uri="{0D108BD9-81ED-4DB2-BD59-A6C34878D82A}">
                        <a16:rowId xmlns:a16="http://schemas.microsoft.com/office/drawing/2014/main" val="10001"/>
                      </a:ext>
                    </a:extLst>
                  </a:tr>
                  <a:tr h="215156">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900" b="1" dirty="0">
                              <a:solidFill>
                                <a:schemeClr val="tx1"/>
                              </a:solidFill>
                              <a:effectLst/>
                              <a:latin typeface="+mn-lt"/>
                              <a:ea typeface="Times New Roman" panose="02020603050405020304" pitchFamily="18" charset="0"/>
                              <a:cs typeface="Times New Roman" panose="02020603050405020304" pitchFamily="18" charset="0"/>
                            </a:rPr>
                            <a:t>Maximum</a:t>
                          </a:r>
                          <a:r>
                            <a:rPr lang="en-US" sz="900" b="1" baseline="0" dirty="0">
                              <a:solidFill>
                                <a:schemeClr val="tx1"/>
                              </a:solidFill>
                              <a:effectLst/>
                              <a:latin typeface="+mn-lt"/>
                              <a:ea typeface="Times New Roman" panose="02020603050405020304" pitchFamily="18" charset="0"/>
                              <a:cs typeface="Times New Roman" panose="02020603050405020304" pitchFamily="18" charset="0"/>
                            </a:rPr>
                            <a:t> </a:t>
                          </a:r>
                          <a:r>
                            <a:rPr lang="en-US" sz="900" b="1" dirty="0">
                              <a:solidFill>
                                <a:schemeClr val="tx1"/>
                              </a:solidFill>
                              <a:effectLst/>
                              <a:latin typeface="+mn-lt"/>
                              <a:ea typeface="Times New Roman" panose="02020603050405020304" pitchFamily="18" charset="0"/>
                              <a:cs typeface="Times New Roman" panose="02020603050405020304" pitchFamily="18" charset="0"/>
                            </a:rPr>
                            <a:t>beam energy </a:t>
                          </a:r>
                          <a:r>
                            <a:rPr lang="en-US" sz="900" b="1" dirty="0">
                              <a:effectLst/>
                              <a:latin typeface="+mn-lt"/>
                              <a:ea typeface="Times New Roman" panose="02020603050405020304" pitchFamily="18" charset="0"/>
                              <a:cs typeface="Times New Roman" panose="02020603050405020304" pitchFamily="18" charset="0"/>
                            </a:rPr>
                            <a:t>[GeV]</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182.5</a:t>
                          </a:r>
                          <a:endParaRPr lang="en-US" sz="1100" b="0" kern="1200" baseline="30000" dirty="0">
                            <a:solidFill>
                              <a:schemeClr val="tx1"/>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Bunch charge</a:t>
                          </a:r>
                          <a:r>
                            <a:rPr lang="en-US" sz="900" b="1" baseline="0" dirty="0">
                              <a:solidFill>
                                <a:schemeClr val="tx1"/>
                              </a:solidFill>
                              <a:effectLst/>
                              <a:latin typeface="+mn-lt"/>
                              <a:ea typeface="Times New Roman" panose="02020603050405020304" pitchFamily="18" charset="0"/>
                              <a:cs typeface="Times New Roman" panose="02020603050405020304" pitchFamily="18" charset="0"/>
                            </a:rPr>
                            <a:t> [</a:t>
                          </a:r>
                          <a:r>
                            <a:rPr lang="en-US" sz="900" b="1" baseline="0" dirty="0" err="1">
                              <a:solidFill>
                                <a:schemeClr val="tx1"/>
                              </a:solidFill>
                              <a:effectLst/>
                              <a:latin typeface="+mn-lt"/>
                              <a:ea typeface="Times New Roman" panose="02020603050405020304" pitchFamily="18" charset="0"/>
                              <a:cs typeface="Times New Roman" panose="02020603050405020304" pitchFamily="18" charset="0"/>
                            </a:rPr>
                            <a:t>pC</a:t>
                          </a:r>
                          <a:r>
                            <a:rPr lang="en-US" sz="900" b="1" baseline="0" dirty="0">
                              <a:solidFill>
                                <a:schemeClr val="tx1"/>
                              </a:solidFill>
                              <a:effectLst/>
                              <a:latin typeface="+mn-lt"/>
                              <a:ea typeface="Times New Roman" panose="02020603050405020304" pitchFamily="18" charset="0"/>
                              <a:cs typeface="Times New Roman" panose="02020603050405020304" pitchFamily="18" charset="0"/>
                            </a:rPr>
                            <a:t>]</a:t>
                          </a:r>
                          <a:endParaRPr lang="en-US" sz="900" b="1" dirty="0">
                            <a:solidFill>
                              <a:schemeClr val="tx1"/>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320</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36850</a:t>
                          </a:r>
                        </a:p>
                      </a:txBody>
                      <a:tcPr marL="51435" marR="51435" marT="0" marB="0" anchor="ctr"/>
                    </a:tc>
                    <a:extLst>
                      <a:ext uri="{0D108BD9-81ED-4DB2-BD59-A6C34878D82A}">
                        <a16:rowId xmlns:a16="http://schemas.microsoft.com/office/drawing/2014/main" val="10003"/>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RMS Bunch Length (SR/BS) [mm]</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1.97/2.54</a:t>
                          </a:r>
                        </a:p>
                      </a:txBody>
                      <a:tcPr marL="51435" marR="51435" marT="0" marB="0" anchor="ctr"/>
                    </a:tc>
                    <a:extLst>
                      <a:ext uri="{0D108BD9-81ED-4DB2-BD59-A6C34878D82A}">
                        <a16:rowId xmlns:a16="http://schemas.microsoft.com/office/drawing/2014/main" val="10004"/>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Beam Current [mA]</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15</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5.4</a:t>
                          </a:r>
                        </a:p>
                      </a:txBody>
                      <a:tcPr marL="51435" marR="51435" marT="0" marB="0" anchor="ctr"/>
                    </a:tc>
                    <a:extLst>
                      <a:ext uri="{0D108BD9-81ED-4DB2-BD59-A6C34878D82A}">
                        <a16:rowId xmlns:a16="http://schemas.microsoft.com/office/drawing/2014/main" val="10005"/>
                      </a:ext>
                    </a:extLst>
                  </a:tr>
                  <a:tr h="215156">
                    <a:tc>
                      <a:txBody>
                        <a:bodyPr/>
                        <a:lstStyle/>
                        <a:p>
                          <a:pPr marL="0" marR="0" algn="ctr">
                            <a:lnSpc>
                              <a:spcPct val="130000"/>
                            </a:lnSpc>
                            <a:spcBef>
                              <a:spcPts val="600"/>
                            </a:spcBef>
                            <a:spcAft>
                              <a:spcPts val="0"/>
                            </a:spcAft>
                          </a:pPr>
                          <a:r>
                            <a:rPr lang="en-US" sz="900" b="1" kern="1200" dirty="0">
                              <a:solidFill>
                                <a:schemeClr val="tx1"/>
                              </a:solidFill>
                              <a:effectLst/>
                              <a:latin typeface="+mn-lt"/>
                              <a:ea typeface="Times New Roman" panose="02020603050405020304" pitchFamily="18" charset="0"/>
                              <a:cs typeface="Times New Roman" panose="02020603050405020304" pitchFamily="18" charset="0"/>
                            </a:rPr>
                            <a:t>Bunch spacing [ns]</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25</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3396</a:t>
                          </a:r>
                        </a:p>
                      </a:txBody>
                      <a:tcPr marL="51435" marR="51435" marT="0" marB="0" anchor="ctr"/>
                    </a:tc>
                    <a:extLst>
                      <a:ext uri="{0D108BD9-81ED-4DB2-BD59-A6C34878D82A}">
                        <a16:rowId xmlns:a16="http://schemas.microsoft.com/office/drawing/2014/main" val="10006"/>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RF frequency [MHz]</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801.58</a:t>
                          </a:r>
                        </a:p>
                      </a:txBody>
                      <a:tcPr marL="51435" marR="51435" marT="0" marB="0" anchor="ctr"/>
                    </a:tc>
                    <a:tc>
                      <a:txBody>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400.79 / 801.58</a:t>
                          </a:r>
                        </a:p>
                      </a:txBody>
                      <a:tcPr marL="51435" marR="51435" marT="0" marB="0" anchor="ctr"/>
                    </a:tc>
                    <a:extLst>
                      <a:ext uri="{0D108BD9-81ED-4DB2-BD59-A6C34878D82A}">
                        <a16:rowId xmlns:a16="http://schemas.microsoft.com/office/drawing/2014/main" val="10007"/>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RF Voltage</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300 MV/pass</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10.93 GV</a:t>
                          </a:r>
                        </a:p>
                      </a:txBody>
                      <a:tcPr marL="51435" marR="51435" marT="0" marB="0" anchor="ctr"/>
                    </a:tc>
                    <a:extLst>
                      <a:ext uri="{0D108BD9-81ED-4DB2-BD59-A6C34878D82A}">
                        <a16:rowId xmlns:a16="http://schemas.microsoft.com/office/drawing/2014/main" val="10008"/>
                      </a:ext>
                    </a:extLst>
                  </a:tr>
                  <a:tr h="215156">
                    <a:tc>
                      <a:txBody>
                        <a:bodyPr/>
                        <a:lstStyle/>
                        <a:p>
                          <a:pPr marL="0" marR="0" algn="ctr">
                            <a:lnSpc>
                              <a:spcPct val="130000"/>
                            </a:lnSpc>
                            <a:spcBef>
                              <a:spcPts val="600"/>
                            </a:spcBef>
                            <a:spcAft>
                              <a:spcPts val="0"/>
                            </a:spcAft>
                          </a:pPr>
                          <a:r>
                            <a:rPr lang="en-US" sz="900" b="1" dirty="0">
                              <a:solidFill>
                                <a:schemeClr val="tx1"/>
                              </a:solidFill>
                              <a:effectLst/>
                              <a:latin typeface="+mn-lt"/>
                              <a:ea typeface="Times New Roman" panose="02020603050405020304" pitchFamily="18" charset="0"/>
                              <a:cs typeface="Times New Roman" panose="02020603050405020304" pitchFamily="18" charset="0"/>
                            </a:rPr>
                            <a:t>Duty factor</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CW</a:t>
                          </a:r>
                        </a:p>
                      </a:txBody>
                      <a:tcPr marL="51435" marR="51435" marT="0" marB="0" anchor="ctr"/>
                    </a:tc>
                    <a:tc>
                      <a:txBody>
                        <a:bodyPr/>
                        <a:lstStyle/>
                        <a:p>
                          <a:pPr marL="0" marR="0" algn="ctr" defTabSz="914400" rtl="0" eaLnBrk="1" latinLnBrk="0" hangingPunct="1">
                            <a:lnSpc>
                              <a:spcPct val="130000"/>
                            </a:lnSpc>
                            <a:spcBef>
                              <a:spcPts val="600"/>
                            </a:spcBef>
                            <a:spcAft>
                              <a:spcPts val="0"/>
                            </a:spcAft>
                          </a:pPr>
                          <a:r>
                            <a:rPr lang="en-US" sz="1100" b="0" kern="1200" dirty="0">
                              <a:solidFill>
                                <a:schemeClr val="tx1"/>
                              </a:solidFill>
                              <a:effectLst/>
                              <a:latin typeface="+mn-lt"/>
                              <a:ea typeface="Times New Roman" panose="02020603050405020304" pitchFamily="18" charset="0"/>
                              <a:cs typeface="Times New Roman" panose="02020603050405020304" pitchFamily="18" charset="0"/>
                            </a:rPr>
                            <a:t>CW</a:t>
                          </a:r>
                        </a:p>
                      </a:txBody>
                      <a:tcPr marL="51435" marR="51435" marT="0" marB="0" anchor="ctr"/>
                    </a:tc>
                    <a:extLst>
                      <a:ext uri="{0D108BD9-81ED-4DB2-BD59-A6C34878D82A}">
                        <a16:rowId xmlns:a16="http://schemas.microsoft.com/office/drawing/2014/main" val="10009"/>
                      </a:ext>
                    </a:extLst>
                  </a:tr>
                </a:tbl>
              </a:graphicData>
            </a:graphic>
          </p:graphicFrame>
        </mc:Fallback>
      </mc:AlternateContent>
      <p:grpSp>
        <p:nvGrpSpPr>
          <p:cNvPr id="18" name="Gruppieren 17"/>
          <p:cNvGrpSpPr/>
          <p:nvPr/>
        </p:nvGrpSpPr>
        <p:grpSpPr>
          <a:xfrm>
            <a:off x="396509" y="3599608"/>
            <a:ext cx="4350058" cy="1854481"/>
            <a:chOff x="371364" y="4059288"/>
            <a:chExt cx="5815609" cy="2344639"/>
          </a:xfrm>
        </p:grpSpPr>
        <p:pic>
          <p:nvPicPr>
            <p:cNvPr id="6" name="Grafik 5"/>
            <p:cNvPicPr>
              <a:picLocks noChangeAspect="1"/>
            </p:cNvPicPr>
            <p:nvPr/>
          </p:nvPicPr>
          <p:blipFill>
            <a:blip r:embed="rId6"/>
            <a:stretch>
              <a:fillRect/>
            </a:stretch>
          </p:blipFill>
          <p:spPr>
            <a:xfrm>
              <a:off x="371364" y="4059288"/>
              <a:ext cx="5688632" cy="1966793"/>
            </a:xfrm>
            <a:prstGeom prst="rect">
              <a:avLst/>
            </a:prstGeom>
          </p:spPr>
        </p:pic>
        <p:sp>
          <p:nvSpPr>
            <p:cNvPr id="14" name="Textfeld 13"/>
            <p:cNvSpPr txBox="1"/>
            <p:nvPr/>
          </p:nvSpPr>
          <p:spPr>
            <a:xfrm>
              <a:off x="2747627" y="4925357"/>
              <a:ext cx="1387491" cy="321029"/>
            </a:xfrm>
            <a:prstGeom prst="rect">
              <a:avLst/>
            </a:prstGeom>
            <a:noFill/>
          </p:spPr>
          <p:txBody>
            <a:bodyPr wrap="square" rtlCol="0">
              <a:spAutoFit/>
            </a:bodyPr>
            <a:lstStyle/>
            <a:p>
              <a:r>
                <a:rPr lang="en-US" sz="1050" b="1" dirty="0"/>
                <a:t>PERLE layout</a:t>
              </a:r>
            </a:p>
          </p:txBody>
        </p:sp>
        <p:sp>
          <p:nvSpPr>
            <p:cNvPr id="16" name="Textfeld 15"/>
            <p:cNvSpPr txBox="1"/>
            <p:nvPr/>
          </p:nvSpPr>
          <p:spPr>
            <a:xfrm>
              <a:off x="443372" y="5966161"/>
              <a:ext cx="5616624" cy="437766"/>
            </a:xfrm>
            <a:prstGeom prst="rect">
              <a:avLst/>
            </a:prstGeom>
            <a:noFill/>
          </p:spPr>
          <p:txBody>
            <a:bodyPr wrap="square" rtlCol="0">
              <a:spAutoFit/>
            </a:bodyPr>
            <a:lstStyle/>
            <a:p>
              <a:r>
                <a:rPr lang="en-US" sz="825" i="1" dirty="0"/>
                <a:t>Ref: PERLE, Powerful Energy Recovery </a:t>
              </a:r>
              <a:r>
                <a:rPr lang="en-US" sz="825" i="1" dirty="0" err="1"/>
                <a:t>Linac</a:t>
              </a:r>
              <a:r>
                <a:rPr lang="en-US" sz="825" i="1" dirty="0"/>
                <a:t> for Experiments, conceptual design report, May 2017</a:t>
              </a:r>
            </a:p>
          </p:txBody>
        </p:sp>
        <p:sp>
          <p:nvSpPr>
            <p:cNvPr id="17" name="Textfeld 16"/>
            <p:cNvSpPr txBox="1"/>
            <p:nvPr/>
          </p:nvSpPr>
          <p:spPr>
            <a:xfrm>
              <a:off x="4469377" y="5102329"/>
              <a:ext cx="761216" cy="277252"/>
            </a:xfrm>
            <a:prstGeom prst="rect">
              <a:avLst/>
            </a:prstGeom>
            <a:noFill/>
          </p:spPr>
          <p:txBody>
            <a:bodyPr wrap="none" rtlCol="0">
              <a:spAutoFit/>
            </a:bodyPr>
            <a:lstStyle/>
            <a:p>
              <a:r>
                <a:rPr lang="en-US" sz="825" dirty="0">
                  <a:solidFill>
                    <a:srgbClr val="FD831F"/>
                  </a:solidFill>
                </a:rPr>
                <a:t>155 MeV</a:t>
              </a:r>
            </a:p>
          </p:txBody>
        </p:sp>
        <p:sp>
          <p:nvSpPr>
            <p:cNvPr id="20" name="Textfeld 19"/>
            <p:cNvSpPr txBox="1"/>
            <p:nvPr/>
          </p:nvSpPr>
          <p:spPr>
            <a:xfrm>
              <a:off x="5164472" y="5102329"/>
              <a:ext cx="761216" cy="277252"/>
            </a:xfrm>
            <a:prstGeom prst="rect">
              <a:avLst/>
            </a:prstGeom>
            <a:noFill/>
          </p:spPr>
          <p:txBody>
            <a:bodyPr wrap="none" rtlCol="0">
              <a:spAutoFit/>
            </a:bodyPr>
            <a:lstStyle/>
            <a:p>
              <a:r>
                <a:rPr lang="en-US" sz="825" dirty="0">
                  <a:solidFill>
                    <a:srgbClr val="DB9E9D"/>
                  </a:solidFill>
                </a:rPr>
                <a:t>455 MeV</a:t>
              </a:r>
            </a:p>
          </p:txBody>
        </p:sp>
        <p:sp>
          <p:nvSpPr>
            <p:cNvPr id="21" name="Textfeld 20"/>
            <p:cNvSpPr txBox="1"/>
            <p:nvPr/>
          </p:nvSpPr>
          <p:spPr>
            <a:xfrm>
              <a:off x="5425757" y="4794553"/>
              <a:ext cx="761216" cy="277252"/>
            </a:xfrm>
            <a:prstGeom prst="rect">
              <a:avLst/>
            </a:prstGeom>
            <a:noFill/>
          </p:spPr>
          <p:txBody>
            <a:bodyPr wrap="none" rtlCol="0">
              <a:spAutoFit/>
            </a:bodyPr>
            <a:lstStyle/>
            <a:p>
              <a:r>
                <a:rPr lang="en-US" sz="825" dirty="0">
                  <a:solidFill>
                    <a:srgbClr val="FF0000"/>
                  </a:solidFill>
                </a:rPr>
                <a:t>755 MeV</a:t>
              </a:r>
            </a:p>
          </p:txBody>
        </p:sp>
        <p:sp>
          <p:nvSpPr>
            <p:cNvPr id="22" name="Textfeld 21"/>
            <p:cNvSpPr txBox="1"/>
            <p:nvPr/>
          </p:nvSpPr>
          <p:spPr>
            <a:xfrm>
              <a:off x="1166324" y="5068556"/>
              <a:ext cx="761216" cy="277252"/>
            </a:xfrm>
            <a:prstGeom prst="rect">
              <a:avLst/>
            </a:prstGeom>
            <a:noFill/>
          </p:spPr>
          <p:txBody>
            <a:bodyPr wrap="none" rtlCol="0">
              <a:spAutoFit/>
            </a:bodyPr>
            <a:lstStyle/>
            <a:p>
              <a:r>
                <a:rPr lang="en-US" sz="825" dirty="0">
                  <a:solidFill>
                    <a:srgbClr val="7030A0"/>
                  </a:solidFill>
                </a:rPr>
                <a:t>305 MeV</a:t>
              </a:r>
            </a:p>
          </p:txBody>
        </p:sp>
        <p:sp>
          <p:nvSpPr>
            <p:cNvPr id="23" name="Textfeld 22"/>
            <p:cNvSpPr txBox="1"/>
            <p:nvPr/>
          </p:nvSpPr>
          <p:spPr>
            <a:xfrm>
              <a:off x="587388" y="5056162"/>
              <a:ext cx="761216" cy="277252"/>
            </a:xfrm>
            <a:prstGeom prst="rect">
              <a:avLst/>
            </a:prstGeom>
            <a:noFill/>
          </p:spPr>
          <p:txBody>
            <a:bodyPr wrap="none" rtlCol="0">
              <a:spAutoFit/>
            </a:bodyPr>
            <a:lstStyle/>
            <a:p>
              <a:r>
                <a:rPr lang="en-US" sz="825" dirty="0">
                  <a:solidFill>
                    <a:srgbClr val="4795A9"/>
                  </a:solidFill>
                </a:rPr>
                <a:t>305 MeV</a:t>
              </a:r>
            </a:p>
          </p:txBody>
        </p:sp>
        <p:sp>
          <p:nvSpPr>
            <p:cNvPr id="24" name="Textfeld 23"/>
            <p:cNvSpPr txBox="1"/>
            <p:nvPr/>
          </p:nvSpPr>
          <p:spPr>
            <a:xfrm>
              <a:off x="443372" y="4806947"/>
              <a:ext cx="761216" cy="277252"/>
            </a:xfrm>
            <a:prstGeom prst="rect">
              <a:avLst/>
            </a:prstGeom>
            <a:noFill/>
          </p:spPr>
          <p:txBody>
            <a:bodyPr wrap="none" rtlCol="0">
              <a:spAutoFit/>
            </a:bodyPr>
            <a:lstStyle/>
            <a:p>
              <a:r>
                <a:rPr lang="en-US" sz="825" dirty="0">
                  <a:solidFill>
                    <a:srgbClr val="006DB8"/>
                  </a:solidFill>
                </a:rPr>
                <a:t>905 MeV</a:t>
              </a:r>
            </a:p>
          </p:txBody>
        </p:sp>
      </p:grpSp>
    </p:spTree>
    <p:extLst>
      <p:ext uri="{BB962C8B-B14F-4D97-AF65-F5344CB8AC3E}">
        <p14:creationId xmlns:p14="http://schemas.microsoft.com/office/powerpoint/2010/main" val="1854885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7FEADB-4702-4CC6-8522-982861B62EE1}" type="slidenum">
              <a:rPr lang="en-GB" smtClean="0"/>
              <a:t>30</a:t>
            </a:fld>
            <a:endParaRPr lang="en-GB"/>
          </a:p>
        </p:txBody>
      </p:sp>
      <p:sp>
        <p:nvSpPr>
          <p:cNvPr id="7" name="TextBox 6"/>
          <p:cNvSpPr txBox="1"/>
          <p:nvPr/>
        </p:nvSpPr>
        <p:spPr>
          <a:xfrm>
            <a:off x="4139380" y="1541584"/>
            <a:ext cx="4104850" cy="338554"/>
          </a:xfrm>
          <a:prstGeom prst="rect">
            <a:avLst/>
          </a:prstGeom>
          <a:noFill/>
        </p:spPr>
        <p:txBody>
          <a:bodyPr wrap="square" rtlCol="0">
            <a:spAutoFit/>
          </a:bodyPr>
          <a:lstStyle/>
          <a:p>
            <a:r>
              <a:rPr lang="en-US" sz="1600" dirty="0"/>
              <a:t>For resonant case, long. coupled-bunch, HOMs</a:t>
            </a:r>
          </a:p>
        </p:txBody>
      </p:sp>
      <mc:AlternateContent xmlns:mc="http://schemas.openxmlformats.org/markup-compatibility/2006" xmlns:a14="http://schemas.microsoft.com/office/drawing/2010/main">
        <mc:Choice Requires="a14">
          <p:sp>
            <p:nvSpPr>
              <p:cNvPr id="13" name="TextBox 12"/>
              <p:cNvSpPr txBox="1"/>
              <p:nvPr/>
            </p:nvSpPr>
            <p:spPr>
              <a:xfrm>
                <a:off x="4907791" y="2214368"/>
                <a:ext cx="1268874" cy="4366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350" i="1">
                              <a:latin typeface="Cambria Math" panose="02040503050406030204" pitchFamily="18" charset="0"/>
                            </a:rPr>
                          </m:ctrlPr>
                        </m:fPr>
                        <m:num>
                          <m:r>
                            <a:rPr lang="en-US" sz="1350" i="1">
                              <a:latin typeface="Cambria Math" panose="02040503050406030204" pitchFamily="18" charset="0"/>
                            </a:rPr>
                            <m:t>1</m:t>
                          </m:r>
                        </m:num>
                        <m:den>
                          <m:r>
                            <a:rPr lang="en-US" sz="1350" i="1">
                              <a:latin typeface="Cambria Math" panose="02040503050406030204" pitchFamily="18" charset="0"/>
                            </a:rPr>
                            <m:t>𝜏</m:t>
                          </m:r>
                        </m:den>
                      </m:f>
                      <m:r>
                        <a:rPr lang="en-US" sz="1350" i="1">
                          <a:latin typeface="Cambria Math" panose="02040503050406030204" pitchFamily="18" charset="0"/>
                        </a:rPr>
                        <m:t>=</m:t>
                      </m:r>
                      <m:f>
                        <m:fPr>
                          <m:ctrlPr>
                            <a:rPr lang="en-US" sz="1350" i="1">
                              <a:latin typeface="Cambria Math" panose="02040503050406030204" pitchFamily="18" charset="0"/>
                            </a:rPr>
                          </m:ctrlPr>
                        </m:fPr>
                        <m:num>
                          <m:r>
                            <a:rPr lang="en-US" sz="1350" i="1">
                              <a:latin typeface="Cambria Math" panose="02040503050406030204" pitchFamily="18" charset="0"/>
                            </a:rPr>
                            <m:t>𝑒</m:t>
                          </m:r>
                          <m:d>
                            <m:dPr>
                              <m:begChr m:val="|"/>
                              <m:endChr m:val="|"/>
                              <m:ctrlPr>
                                <a:rPr lang="en-US" sz="1350" i="1">
                                  <a:latin typeface="Cambria Math" panose="02040503050406030204" pitchFamily="18" charset="0"/>
                                </a:rPr>
                              </m:ctrlPr>
                            </m:dPr>
                            <m:e>
                              <m:r>
                                <a:rPr lang="en-US" sz="1350" i="1">
                                  <a:latin typeface="Cambria Math" panose="02040503050406030204" pitchFamily="18" charset="0"/>
                                </a:rPr>
                                <m:t>𝜂</m:t>
                              </m:r>
                            </m:e>
                          </m:d>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m:rPr>
                                  <m:sty m:val="p"/>
                                </m:rPr>
                                <a:rPr lang="en-US" sz="1350">
                                  <a:latin typeface="Cambria Math" panose="02040503050406030204" pitchFamily="18" charset="0"/>
                                </a:rPr>
                                <m:t>b</m:t>
                              </m:r>
                              <m:r>
                                <a:rPr lang="en-US" sz="1350">
                                  <a:latin typeface="Cambria Math" panose="02040503050406030204" pitchFamily="18" charset="0"/>
                                </a:rPr>
                                <m:t>,</m:t>
                              </m:r>
                              <m:r>
                                <m:rPr>
                                  <m:sty m:val="p"/>
                                </m:rPr>
                                <a:rPr lang="en-US" sz="1350">
                                  <a:latin typeface="Cambria Math" panose="02040503050406030204" pitchFamily="18" charset="0"/>
                                </a:rPr>
                                <m:t>DC</m:t>
                              </m:r>
                            </m:sub>
                          </m:sSub>
                        </m:num>
                        <m:den>
                          <m:r>
                            <a:rPr lang="en-US" sz="1350" i="1">
                              <a:latin typeface="Cambria Math" panose="02040503050406030204" pitchFamily="18" charset="0"/>
                            </a:rPr>
                            <m:t>2</m:t>
                          </m:r>
                          <m:r>
                            <a:rPr lang="en-US" sz="1350" i="1">
                              <a:latin typeface="Cambria Math" panose="02040503050406030204" pitchFamily="18" charset="0"/>
                            </a:rPr>
                            <m:t>𝐸</m:t>
                          </m:r>
                          <m:sSub>
                            <m:sSubPr>
                              <m:ctrlPr>
                                <a:rPr lang="en-US" sz="1350" i="1">
                                  <a:latin typeface="Cambria Math" panose="02040503050406030204" pitchFamily="18" charset="0"/>
                                </a:rPr>
                              </m:ctrlPr>
                            </m:sSubPr>
                            <m:e>
                              <m:r>
                                <a:rPr lang="en-US" sz="1350" i="1">
                                  <a:latin typeface="Cambria Math" panose="02040503050406030204" pitchFamily="18" charset="0"/>
                                </a:rPr>
                                <m:t>𝑄</m:t>
                              </m:r>
                            </m:e>
                            <m:sub>
                              <m:r>
                                <a:rPr lang="en-US" sz="1350" i="1">
                                  <a:latin typeface="Cambria Math" panose="02040503050406030204" pitchFamily="18" charset="0"/>
                                </a:rPr>
                                <m:t>𝑠</m:t>
                              </m:r>
                            </m:sub>
                          </m:sSub>
                        </m:den>
                      </m:f>
                      <m:sSub>
                        <m:sSubPr>
                          <m:ctrlPr>
                            <a:rPr lang="en-US" sz="1350" i="1">
                              <a:latin typeface="Cambria Math" panose="02040503050406030204" pitchFamily="18" charset="0"/>
                            </a:rPr>
                          </m:ctrlPr>
                        </m:sSubPr>
                        <m:e>
                          <m:r>
                            <a:rPr lang="en-US" sz="1350" i="1">
                              <a:latin typeface="Cambria Math" panose="02040503050406030204" pitchFamily="18" charset="0"/>
                            </a:rPr>
                            <m:t>𝑓</m:t>
                          </m:r>
                        </m:e>
                        <m:sub>
                          <m:r>
                            <m:rPr>
                              <m:sty m:val="p"/>
                            </m:rPr>
                            <a:rPr lang="en-US" sz="1350">
                              <a:latin typeface="Cambria Math" panose="02040503050406030204" pitchFamily="18" charset="0"/>
                            </a:rPr>
                            <m:t>r</m:t>
                          </m:r>
                        </m:sub>
                      </m:sSub>
                      <m:r>
                        <a:rPr lang="en-US" sz="1350" i="1">
                          <a:latin typeface="Cambria Math" panose="02040503050406030204" pitchFamily="18" charset="0"/>
                        </a:rPr>
                        <m:t>𝑅</m:t>
                      </m:r>
                    </m:oMath>
                  </m:oMathPara>
                </a14:m>
                <a:endParaRPr lang="en-GB" sz="1350" dirty="0"/>
              </a:p>
            </p:txBody>
          </p:sp>
        </mc:Choice>
        <mc:Fallback xmlns="">
          <p:sp>
            <p:nvSpPr>
              <p:cNvPr id="13" name="TextBox 12"/>
              <p:cNvSpPr txBox="1">
                <a:spLocks noRot="1" noChangeAspect="1" noMove="1" noResize="1" noEditPoints="1" noAdjustHandles="1" noChangeArrowheads="1" noChangeShapeType="1" noTextEdit="1"/>
              </p:cNvSpPr>
              <p:nvPr/>
            </p:nvSpPr>
            <p:spPr>
              <a:xfrm>
                <a:off x="4907791" y="2214368"/>
                <a:ext cx="1268874" cy="436658"/>
              </a:xfrm>
              <a:prstGeom prst="rect">
                <a:avLst/>
              </a:prstGeom>
              <a:blipFill>
                <a:blip r:embed="rId2"/>
                <a:stretch>
                  <a:fillRect l="-2885" r="-2404"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68295" y="2289739"/>
                <a:ext cx="1647054" cy="300082"/>
              </a:xfrm>
              <a:prstGeom prst="rect">
                <a:avLst/>
              </a:prstGeom>
              <a:noFill/>
            </p:spPr>
            <p:txBody>
              <a:bodyPr wrap="none" rtlCol="0">
                <a:spAutoFit/>
              </a:bodyPr>
              <a:lstStyle/>
              <a:p>
                <a:r>
                  <a:rPr lang="en-US" sz="1350" dirty="0"/>
                  <a:t>If </a:t>
                </a:r>
                <a14:m>
                  <m:oMath xmlns:m="http://schemas.openxmlformats.org/officeDocument/2006/math">
                    <m:r>
                      <a:rPr lang="en-US" sz="1350" i="1" dirty="0">
                        <a:latin typeface="Cambria Math" panose="02040503050406030204" pitchFamily="18" charset="0"/>
                      </a:rPr>
                      <m:t>𝜏</m:t>
                    </m:r>
                    <m:r>
                      <a:rPr lang="en-US" sz="1350" i="1" dirty="0">
                        <a:latin typeface="Cambria Math" panose="02040503050406030204" pitchFamily="18" charset="0"/>
                      </a:rPr>
                      <m:t>&gt;</m:t>
                    </m:r>
                    <m:sSub>
                      <m:sSubPr>
                        <m:ctrlPr>
                          <a:rPr lang="en-US" sz="1350" i="1" dirty="0">
                            <a:latin typeface="Cambria Math" panose="02040503050406030204" pitchFamily="18" charset="0"/>
                          </a:rPr>
                        </m:ctrlPr>
                      </m:sSubPr>
                      <m:e>
                        <m:r>
                          <a:rPr lang="en-US" sz="1350" i="1" dirty="0">
                            <a:latin typeface="Cambria Math" panose="02040503050406030204" pitchFamily="18" charset="0"/>
                          </a:rPr>
                          <m:t>𝜏</m:t>
                        </m:r>
                      </m:e>
                      <m:sub>
                        <m:r>
                          <m:rPr>
                            <m:sty m:val="p"/>
                          </m:rPr>
                          <a:rPr lang="en-US" sz="1350" dirty="0">
                            <a:latin typeface="Cambria Math" panose="02040503050406030204" pitchFamily="18" charset="0"/>
                          </a:rPr>
                          <m:t>SR</m:t>
                        </m:r>
                      </m:sub>
                    </m:sSub>
                  </m:oMath>
                </a14:m>
                <a:r>
                  <a:rPr lang="en-GB" sz="1350" dirty="0"/>
                  <a:t> </a:t>
                </a:r>
                <a14:m>
                  <m:oMath xmlns:m="http://schemas.openxmlformats.org/officeDocument/2006/math">
                    <m:r>
                      <a:rPr lang="en-GB" sz="1350" i="1" dirty="0">
                        <a:latin typeface="Cambria Math" panose="02040503050406030204" pitchFamily="18" charset="0"/>
                      </a:rPr>
                      <m:t>→</m:t>
                    </m:r>
                  </m:oMath>
                </a14:m>
                <a:r>
                  <a:rPr lang="en-GB" sz="1350" dirty="0"/>
                  <a:t> stability</a:t>
                </a:r>
              </a:p>
            </p:txBody>
          </p:sp>
        </mc:Choice>
        <mc:Fallback xmlns="">
          <p:sp>
            <p:nvSpPr>
              <p:cNvPr id="14" name="TextBox 13"/>
              <p:cNvSpPr txBox="1">
                <a:spLocks noRot="1" noChangeAspect="1" noMove="1" noResize="1" noEditPoints="1" noAdjustHandles="1" noChangeArrowheads="1" noChangeShapeType="1" noTextEdit="1"/>
              </p:cNvSpPr>
              <p:nvPr/>
            </p:nvSpPr>
            <p:spPr>
              <a:xfrm>
                <a:off x="6868295" y="2289739"/>
                <a:ext cx="1647054" cy="300082"/>
              </a:xfrm>
              <a:prstGeom prst="rect">
                <a:avLst/>
              </a:prstGeom>
              <a:blipFill>
                <a:blip r:embed="rId3"/>
                <a:stretch>
                  <a:fillRect l="-1111" t="-4082" b="-20408"/>
                </a:stretch>
              </a:blipFill>
            </p:spPr>
            <p:txBody>
              <a:bodyPr/>
              <a:lstStyle/>
              <a:p>
                <a:r>
                  <a:rPr lang="en-US">
                    <a:noFill/>
                  </a:rPr>
                  <a:t> </a:t>
                </a:r>
              </a:p>
            </p:txBody>
          </p:sp>
        </mc:Fallback>
      </mc:AlternateContent>
      <p:sp>
        <p:nvSpPr>
          <p:cNvPr id="15" name="Title 1"/>
          <p:cNvSpPr>
            <a:spLocks noGrp="1"/>
          </p:cNvSpPr>
          <p:nvPr>
            <p:ph type="title"/>
          </p:nvPr>
        </p:nvSpPr>
        <p:spPr>
          <a:xfrm>
            <a:off x="628650" y="365127"/>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 Power &amp; Stability, Z</a:t>
            </a:r>
          </a:p>
        </p:txBody>
      </p:sp>
      <p:pic>
        <p:nvPicPr>
          <p:cNvPr id="9" name="Picture 8"/>
          <p:cNvPicPr>
            <a:picLocks noChangeAspect="1"/>
          </p:cNvPicPr>
          <p:nvPr/>
        </p:nvPicPr>
        <p:blipFill>
          <a:blip r:embed="rId4"/>
          <a:stretch>
            <a:fillRect/>
          </a:stretch>
        </p:blipFill>
        <p:spPr>
          <a:xfrm>
            <a:off x="363155" y="1195306"/>
            <a:ext cx="3853006" cy="3060457"/>
          </a:xfrm>
          <a:prstGeom prst="rect">
            <a:avLst/>
          </a:prstGeom>
        </p:spPr>
      </p:pic>
      <p:sp>
        <p:nvSpPr>
          <p:cNvPr id="10" name="TextBox 9"/>
          <p:cNvSpPr txBox="1"/>
          <p:nvPr/>
        </p:nvSpPr>
        <p:spPr>
          <a:xfrm>
            <a:off x="1830525" y="1920407"/>
            <a:ext cx="918265" cy="369332"/>
          </a:xfrm>
          <a:prstGeom prst="rect">
            <a:avLst/>
          </a:prstGeom>
          <a:noFill/>
        </p:spPr>
        <p:txBody>
          <a:bodyPr wrap="none" rtlCol="0">
            <a:spAutoFit/>
          </a:bodyPr>
          <a:lstStyle/>
          <a:p>
            <a:r>
              <a:rPr lang="en-US" dirty="0"/>
              <a:t>stability</a:t>
            </a:r>
          </a:p>
        </p:txBody>
      </p:sp>
      <p:sp>
        <p:nvSpPr>
          <p:cNvPr id="11" name="Rectangle 10"/>
          <p:cNvSpPr/>
          <p:nvPr/>
        </p:nvSpPr>
        <p:spPr>
          <a:xfrm>
            <a:off x="5373133" y="4198269"/>
            <a:ext cx="2169633" cy="338554"/>
          </a:xfrm>
          <a:prstGeom prst="rect">
            <a:avLst/>
          </a:prstGeom>
        </p:spPr>
        <p:txBody>
          <a:bodyPr wrap="none">
            <a:spAutoFit/>
          </a:bodyPr>
          <a:lstStyle/>
          <a:p>
            <a:r>
              <a:rPr lang="en-US" sz="1600" dirty="0"/>
              <a:t>For non-resonant cases </a:t>
            </a:r>
          </a:p>
        </p:txBody>
      </p:sp>
      <p:pic>
        <p:nvPicPr>
          <p:cNvPr id="19" name="Picture 18">
            <a:extLst>
              <a:ext uri="{FF2B5EF4-FFF2-40B4-BE49-F238E27FC236}">
                <a16:creationId xmlns:a16="http://schemas.microsoft.com/office/drawing/2014/main" id="{71AF1D4E-7C06-40B4-BEEF-773D82F67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959" y="4605111"/>
            <a:ext cx="2591141" cy="2018252"/>
          </a:xfrm>
          <a:prstGeom prst="rect">
            <a:avLst/>
          </a:prstGeom>
        </p:spPr>
      </p:pic>
      <p:pic>
        <p:nvPicPr>
          <p:cNvPr id="22" name="Picture 21"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550" y="4686049"/>
            <a:ext cx="2693917" cy="2001626"/>
          </a:xfrm>
          <a:prstGeom prst="rect">
            <a:avLst/>
          </a:prstGeom>
        </p:spPr>
      </p:pic>
      <p:sp>
        <p:nvSpPr>
          <p:cNvPr id="23" name="TextBox 22"/>
          <p:cNvSpPr txBox="1"/>
          <p:nvPr/>
        </p:nvSpPr>
        <p:spPr>
          <a:xfrm>
            <a:off x="334848" y="5091663"/>
            <a:ext cx="2991353" cy="923330"/>
          </a:xfrm>
          <a:prstGeom prst="rect">
            <a:avLst/>
          </a:prstGeom>
          <a:noFill/>
        </p:spPr>
        <p:txBody>
          <a:bodyPr wrap="square" rtlCol="0">
            <a:spAutoFit/>
          </a:bodyPr>
          <a:lstStyle/>
          <a:p>
            <a:r>
              <a:rPr lang="en-US" dirty="0"/>
              <a:t>Weak scaling with bunch or train spacing for modes above cut-off</a:t>
            </a:r>
            <a:endParaRPr lang="en-GB" dirty="0"/>
          </a:p>
        </p:txBody>
      </p:sp>
      <p:pic>
        <p:nvPicPr>
          <p:cNvPr id="24" name="Picture 23"/>
          <p:cNvPicPr>
            <a:picLocks noChangeAspect="1"/>
          </p:cNvPicPr>
          <p:nvPr/>
        </p:nvPicPr>
        <p:blipFill>
          <a:blip r:embed="rId7"/>
          <a:stretch>
            <a:fillRect/>
          </a:stretch>
        </p:blipFill>
        <p:spPr>
          <a:xfrm>
            <a:off x="4572000" y="2999422"/>
            <a:ext cx="2596257" cy="587630"/>
          </a:xfrm>
          <a:prstGeom prst="rect">
            <a:avLst/>
          </a:prstGeom>
        </p:spPr>
      </p:pic>
    </p:spTree>
    <p:extLst>
      <p:ext uri="{BB962C8B-B14F-4D97-AF65-F5344CB8AC3E}">
        <p14:creationId xmlns:p14="http://schemas.microsoft.com/office/powerpoint/2010/main" val="1037445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7544" y="4372576"/>
            <a:ext cx="4254456" cy="923330"/>
          </a:xfrm>
          <a:prstGeom prst="rect">
            <a:avLst/>
          </a:prstGeom>
          <a:noFill/>
        </p:spPr>
        <p:txBody>
          <a:bodyPr wrap="square" rtlCol="0">
            <a:spAutoFit/>
          </a:bodyPr>
          <a:lstStyle/>
          <a:p>
            <a:r>
              <a:rPr lang="en-US" dirty="0"/>
              <a:t>Some filling schemes should be avoided in machine operation (implying restrictions for train and bunch spacings)</a:t>
            </a:r>
            <a:endParaRPr lang="en-GB" dirty="0"/>
          </a:p>
        </p:txBody>
      </p:sp>
      <p:sp>
        <p:nvSpPr>
          <p:cNvPr id="8" name="Slide Number Placeholder 7"/>
          <p:cNvSpPr>
            <a:spLocks noGrp="1"/>
          </p:cNvSpPr>
          <p:nvPr>
            <p:ph type="sldNum" sz="quarter" idx="12"/>
          </p:nvPr>
        </p:nvSpPr>
        <p:spPr/>
        <p:txBody>
          <a:bodyPr/>
          <a:lstStyle/>
          <a:p>
            <a:fld id="{C4DDDB3C-7DB7-44A7-8BD9-C3771D32A661}" type="slidenum">
              <a:rPr lang="en-GB" smtClean="0"/>
              <a:t>31</a:t>
            </a:fld>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6F30DD6-E398-43AE-9E5E-DA9E6256D5D1}"/>
                  </a:ext>
                </a:extLst>
              </p:cNvPr>
              <p:cNvSpPr/>
              <p:nvPr/>
            </p:nvSpPr>
            <p:spPr>
              <a:xfrm>
                <a:off x="375854" y="1082502"/>
                <a:ext cx="7893379" cy="539571"/>
              </a:xfrm>
              <a:prstGeom prst="rect">
                <a:avLst/>
              </a:prstGeom>
            </p:spPr>
            <p:txBody>
              <a:bodyPr wrap="none">
                <a:spAutoFit/>
              </a:bodyPr>
              <a:lstStyle/>
              <a:p>
                <a:r>
                  <a:rPr lang="en-US" dirty="0"/>
                  <a:t>Resonant case when the beam spectral line overlaps with </a:t>
                </a:r>
                <a:r>
                  <a:rPr lang="en-US"/>
                  <a:t>HOM if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m:rPr>
                                        <m:sty m:val="p"/>
                                      </m:rPr>
                                      <a:rPr lang="en-US">
                                        <a:latin typeface="Cambria Math" panose="02040503050406030204" pitchFamily="18" charset="0"/>
                                      </a:rPr>
                                      <m:t>r</m:t>
                                    </m:r>
                                  </m:sub>
                                </m:sSub>
                                <m:sSub>
                                  <m:sSubPr>
                                    <m:ctrlPr>
                                      <a:rPr lang="en-US" i="1">
                                        <a:latin typeface="Cambria Math" panose="02040503050406030204" pitchFamily="18" charset="0"/>
                                      </a:rPr>
                                    </m:ctrlPr>
                                  </m:sSubPr>
                                  <m:e>
                                    <m:r>
                                      <a:rPr lang="en-US" i="1">
                                        <a:latin typeface="Cambria Math" panose="02040503050406030204" pitchFamily="18" charset="0"/>
                                      </a:rPr>
                                      <m:t>𝑡</m:t>
                                    </m:r>
                                  </m:e>
                                  <m:sub>
                                    <m:r>
                                      <m:rPr>
                                        <m:sty m:val="p"/>
                                      </m:rPr>
                                      <a:rPr lang="en-US">
                                        <a:latin typeface="Cambria Math" panose="02040503050406030204" pitchFamily="18" charset="0"/>
                                      </a:rPr>
                                      <m:t>tt</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𝑓</m:t>
                                </m:r>
                              </m:e>
                              <m:sub>
                                <m:r>
                                  <m:rPr>
                                    <m:sty m:val="p"/>
                                  </m:rPr>
                                  <a:rPr lang="en-US">
                                    <a:latin typeface="Cambria Math" panose="02040503050406030204" pitchFamily="18" charset="0"/>
                                  </a:rPr>
                                  <m:t>r</m:t>
                                </m:r>
                              </m:sub>
                            </m:sSub>
                            <m:sSub>
                              <m:sSubPr>
                                <m:ctrlPr>
                                  <a:rPr lang="en-US" i="1">
                                    <a:latin typeface="Cambria Math" panose="02040503050406030204" pitchFamily="18" charset="0"/>
                                  </a:rPr>
                                </m:ctrlPr>
                              </m:sSubPr>
                              <m:e>
                                <m:r>
                                  <a:rPr lang="en-US" i="1">
                                    <a:latin typeface="Cambria Math" panose="02040503050406030204" pitchFamily="18" charset="0"/>
                                  </a:rPr>
                                  <m:t>𝑡</m:t>
                                </m:r>
                              </m:e>
                              <m:sub>
                                <m:r>
                                  <m:rPr>
                                    <m:sty m:val="p"/>
                                  </m:rPr>
                                  <a:rPr lang="en-US">
                                    <a:latin typeface="Cambria Math" panose="02040503050406030204" pitchFamily="18" charset="0"/>
                                  </a:rPr>
                                  <m:t>tt</m:t>
                                </m:r>
                              </m:sub>
                            </m:sSub>
                          </m:den>
                        </m:f>
                      </m:e>
                    </m:d>
                    <m:r>
                      <a:rPr lang="en-US" i="1">
                        <a:latin typeface="Cambria Math" panose="02040503050406030204" pitchFamily="18" charset="0"/>
                      </a:rPr>
                      <m:t>&lt;</m:t>
                    </m:r>
                    <m:f>
                      <m:fPr>
                        <m:ctrlPr>
                          <a:rPr lang="en-US" i="1">
                            <a:latin typeface="Cambria Math" panose="02040503050406030204" pitchFamily="18" charset="0"/>
                          </a:rPr>
                        </m:ctrlPr>
                      </m:fPr>
                      <m:num>
                        <m:r>
                          <a:rPr lang="en-US">
                            <a:latin typeface="Cambria Math" panose="02040503050406030204" pitchFamily="18" charset="0"/>
                          </a:rPr>
                          <m:t>1</m:t>
                        </m:r>
                      </m:num>
                      <m:den>
                        <m:r>
                          <a:rPr lang="en-US" i="1">
                            <a:latin typeface="Cambria Math" panose="02040503050406030204" pitchFamily="18" charset="0"/>
                          </a:rPr>
                          <m:t>𝑄</m:t>
                        </m:r>
                      </m:den>
                    </m:f>
                  </m:oMath>
                </a14:m>
                <a:endParaRPr lang="en-US" dirty="0"/>
              </a:p>
            </p:txBody>
          </p:sp>
        </mc:Choice>
        <mc:Fallback xmlns="">
          <p:sp>
            <p:nvSpPr>
              <p:cNvPr id="10" name="Rectangle 9">
                <a:extLst>
                  <a:ext uri="{FF2B5EF4-FFF2-40B4-BE49-F238E27FC236}">
                    <a16:creationId xmlns:a16="http://schemas.microsoft.com/office/drawing/2014/main" id="{86F30DD6-E398-43AE-9E5E-DA9E6256D5D1}"/>
                  </a:ext>
                </a:extLst>
              </p:cNvPr>
              <p:cNvSpPr>
                <a:spLocks noRot="1" noChangeAspect="1" noMove="1" noResize="1" noEditPoints="1" noAdjustHandles="1" noChangeArrowheads="1" noChangeShapeType="1" noTextEdit="1"/>
              </p:cNvSpPr>
              <p:nvPr/>
            </p:nvSpPr>
            <p:spPr>
              <a:xfrm>
                <a:off x="375854" y="1082502"/>
                <a:ext cx="7893379" cy="539571"/>
              </a:xfrm>
              <a:prstGeom prst="rect">
                <a:avLst/>
              </a:prstGeom>
              <a:blipFill>
                <a:blip r:embed="rId2"/>
                <a:stretch>
                  <a:fillRect l="-695" b="-5682"/>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187571" y="1547758"/>
            <a:ext cx="5414936" cy="2115346"/>
          </a:xfrm>
          <a:prstGeom prst="rect">
            <a:avLst/>
          </a:prstGeom>
        </p:spPr>
      </p:pic>
      <p:sp>
        <p:nvSpPr>
          <p:cNvPr id="14" name="Title 1"/>
          <p:cNvSpPr>
            <a:spLocks noGrp="1"/>
          </p:cNvSpPr>
          <p:nvPr>
            <p:ph type="title"/>
          </p:nvPr>
        </p:nvSpPr>
        <p:spPr>
          <a:xfrm>
            <a:off x="628650" y="167159"/>
            <a:ext cx="7886700" cy="680948"/>
          </a:xfrm>
        </p:spPr>
        <p:txBody>
          <a:bodyPr>
            <a:normAutofit fontScale="90000"/>
          </a:bodyPr>
          <a:lstStyle/>
          <a:p>
            <a:r>
              <a:rPr lang="en-GB"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HOMs vs. Filling Schemes</a:t>
            </a:r>
          </a:p>
        </p:txBody>
      </p:sp>
      <p:pic>
        <p:nvPicPr>
          <p:cNvPr id="15" name="Picture 14">
            <a:extLst>
              <a:ext uri="{FF2B5EF4-FFF2-40B4-BE49-F238E27FC236}">
                <a16:creationId xmlns:a16="http://schemas.microsoft.com/office/drawing/2014/main" id="{9CCC3488-485A-4FCB-BCB1-AAF1E5D71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897" y="3251687"/>
            <a:ext cx="3696878" cy="2889945"/>
          </a:xfrm>
          <a:prstGeom prst="rect">
            <a:avLst/>
          </a:prstGeom>
        </p:spPr>
      </p:pic>
      <p:cxnSp>
        <p:nvCxnSpPr>
          <p:cNvPr id="16" name="Straight Arrow Connector 15"/>
          <p:cNvCxnSpPr/>
          <p:nvPr/>
        </p:nvCxnSpPr>
        <p:spPr>
          <a:xfrm flipV="1">
            <a:off x="5568635" y="5533541"/>
            <a:ext cx="279333" cy="6493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785160" y="6357556"/>
            <a:ext cx="625745" cy="300082"/>
          </a:xfrm>
          <a:prstGeom prst="rect">
            <a:avLst/>
          </a:prstGeom>
          <a:noFill/>
        </p:spPr>
        <p:txBody>
          <a:bodyPr wrap="square" rtlCol="0">
            <a:spAutoFit/>
          </a:bodyPr>
          <a:lstStyle/>
          <a:p>
            <a:r>
              <a:rPr lang="en-US" sz="1350" b="1" dirty="0">
                <a:solidFill>
                  <a:srgbClr val="008000"/>
                </a:solidFill>
              </a:rPr>
              <a:t>Safe</a:t>
            </a:r>
            <a:endParaRPr lang="en-GB" sz="1350" b="1" dirty="0">
              <a:solidFill>
                <a:srgbClr val="008000"/>
              </a:solidFill>
            </a:endParaRPr>
          </a:p>
        </p:txBody>
      </p:sp>
      <p:sp>
        <p:nvSpPr>
          <p:cNvPr id="18" name="TextBox 17"/>
          <p:cNvSpPr txBox="1"/>
          <p:nvPr/>
        </p:nvSpPr>
        <p:spPr>
          <a:xfrm>
            <a:off x="4983963" y="6177590"/>
            <a:ext cx="951735" cy="300082"/>
          </a:xfrm>
          <a:prstGeom prst="rect">
            <a:avLst/>
          </a:prstGeom>
          <a:noFill/>
        </p:spPr>
        <p:txBody>
          <a:bodyPr wrap="none" rtlCol="0">
            <a:spAutoFit/>
          </a:bodyPr>
          <a:lstStyle/>
          <a:p>
            <a:r>
              <a:rPr lang="en-US" sz="1350" b="1" dirty="0">
                <a:solidFill>
                  <a:srgbClr val="FF0000"/>
                </a:solidFill>
              </a:rPr>
              <a:t>Dangerous</a:t>
            </a:r>
            <a:endParaRPr lang="en-GB" sz="1350" b="1" dirty="0">
              <a:solidFill>
                <a:srgbClr val="FF0000"/>
              </a:solidFill>
            </a:endParaRPr>
          </a:p>
        </p:txBody>
      </p:sp>
      <p:cxnSp>
        <p:nvCxnSpPr>
          <p:cNvPr id="19" name="Straight Arrow Connector 18"/>
          <p:cNvCxnSpPr>
            <a:cxnSpLocks/>
          </p:cNvCxnSpPr>
          <p:nvPr/>
        </p:nvCxnSpPr>
        <p:spPr>
          <a:xfrm flipV="1">
            <a:off x="6033631" y="5391060"/>
            <a:ext cx="309301" cy="960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21" idx="0"/>
          </p:cNvCxnSpPr>
          <p:nvPr/>
        </p:nvCxnSpPr>
        <p:spPr>
          <a:xfrm flipH="1" flipV="1">
            <a:off x="7946088" y="5391060"/>
            <a:ext cx="482565" cy="660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7819704" y="6051491"/>
            <a:ext cx="1217898" cy="300082"/>
          </a:xfrm>
          <a:prstGeom prst="rect">
            <a:avLst/>
          </a:prstGeom>
          <a:noFill/>
        </p:spPr>
        <p:txBody>
          <a:bodyPr wrap="none" rtlCol="0">
            <a:spAutoFit/>
          </a:bodyPr>
          <a:lstStyle/>
          <a:p>
            <a:r>
              <a:rPr lang="en-US" sz="1350" dirty="0"/>
              <a:t>Present design</a:t>
            </a:r>
            <a:endParaRPr lang="en-GB" sz="1350" dirty="0"/>
          </a:p>
        </p:txBody>
      </p:sp>
    </p:spTree>
    <p:extLst>
      <p:ext uri="{BB962C8B-B14F-4D97-AF65-F5344CB8AC3E}">
        <p14:creationId xmlns:p14="http://schemas.microsoft.com/office/powerpoint/2010/main" val="674869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05277"/>
            <a:ext cx="7886700" cy="680948"/>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FCC-</a:t>
            </a:r>
            <a:r>
              <a:rPr lang="en-GB"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ee</a:t>
            </a:r>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CDR Baseline</a:t>
            </a:r>
          </a:p>
        </p:txBody>
      </p:sp>
      <p:sp>
        <p:nvSpPr>
          <p:cNvPr id="7" name="Content Placeholder 4"/>
          <p:cNvSpPr>
            <a:spLocks noGrp="1"/>
          </p:cNvSpPr>
          <p:nvPr>
            <p:ph idx="1"/>
          </p:nvPr>
        </p:nvSpPr>
        <p:spPr>
          <a:xfrm>
            <a:off x="628650" y="1188721"/>
            <a:ext cx="7886700" cy="1905610"/>
          </a:xfrm>
        </p:spPr>
        <p:txBody>
          <a:bodyPr>
            <a:normAutofit/>
          </a:bodyPr>
          <a:lstStyle/>
          <a:p>
            <a:pPr marL="0" indent="0">
              <a:buNone/>
            </a:pPr>
            <a:r>
              <a:rPr lang="en-GB" sz="2400" dirty="0"/>
              <a:t>Proposed staging of the different energies (O. Brunner et al.)</a:t>
            </a:r>
          </a:p>
        </p:txBody>
      </p:sp>
      <p:pic>
        <p:nvPicPr>
          <p:cNvPr id="3" name="Picture 2"/>
          <p:cNvPicPr>
            <a:picLocks noChangeAspect="1"/>
          </p:cNvPicPr>
          <p:nvPr/>
        </p:nvPicPr>
        <p:blipFill>
          <a:blip r:embed="rId2"/>
          <a:stretch>
            <a:fillRect/>
          </a:stretch>
        </p:blipFill>
        <p:spPr>
          <a:xfrm>
            <a:off x="1153166" y="1716245"/>
            <a:ext cx="6876409" cy="3100712"/>
          </a:xfrm>
          <a:prstGeom prst="rect">
            <a:avLst/>
          </a:prstGeom>
        </p:spPr>
      </p:pic>
      <p:pic>
        <p:nvPicPr>
          <p:cNvPr id="25" name="Picture 24"/>
          <p:cNvPicPr>
            <a:picLocks noChangeAspect="1"/>
          </p:cNvPicPr>
          <p:nvPr/>
        </p:nvPicPr>
        <p:blipFill rotWithShape="1">
          <a:blip r:embed="rId3"/>
          <a:srcRect t="63950" b="24204"/>
          <a:stretch/>
        </p:blipFill>
        <p:spPr>
          <a:xfrm>
            <a:off x="982060" y="5176804"/>
            <a:ext cx="3057328" cy="622356"/>
          </a:xfrm>
          <a:prstGeom prst="rect">
            <a:avLst/>
          </a:prstGeom>
        </p:spPr>
      </p:pic>
      <p:pic>
        <p:nvPicPr>
          <p:cNvPr id="26" name="Picture 25"/>
          <p:cNvPicPr>
            <a:picLocks noChangeAspect="1"/>
          </p:cNvPicPr>
          <p:nvPr/>
        </p:nvPicPr>
        <p:blipFill rotWithShape="1">
          <a:blip r:embed="rId3"/>
          <a:srcRect t="89013"/>
          <a:stretch/>
        </p:blipFill>
        <p:spPr>
          <a:xfrm>
            <a:off x="4753962" y="5221949"/>
            <a:ext cx="3057326" cy="577211"/>
          </a:xfrm>
          <a:prstGeom prst="rect">
            <a:avLst/>
          </a:prstGeom>
        </p:spPr>
      </p:pic>
      <p:sp>
        <p:nvSpPr>
          <p:cNvPr id="27" name="TextBox 26"/>
          <p:cNvSpPr txBox="1"/>
          <p:nvPr/>
        </p:nvSpPr>
        <p:spPr>
          <a:xfrm>
            <a:off x="6169239" y="4982018"/>
            <a:ext cx="830677" cy="230832"/>
          </a:xfrm>
          <a:prstGeom prst="rect">
            <a:avLst/>
          </a:prstGeom>
          <a:noFill/>
        </p:spPr>
        <p:txBody>
          <a:bodyPr wrap="none" rtlCol="0">
            <a:spAutoFit/>
          </a:bodyPr>
          <a:lstStyle/>
          <a:p>
            <a:r>
              <a:rPr lang="en-US" sz="900" dirty="0">
                <a:solidFill>
                  <a:srgbClr val="FF0000"/>
                </a:solidFill>
              </a:rPr>
              <a:t>800 MHz CMs</a:t>
            </a:r>
          </a:p>
        </p:txBody>
      </p:sp>
      <p:sp>
        <p:nvSpPr>
          <p:cNvPr id="28" name="TextBox 27"/>
          <p:cNvSpPr txBox="1"/>
          <p:nvPr/>
        </p:nvSpPr>
        <p:spPr>
          <a:xfrm>
            <a:off x="2284068" y="5004534"/>
            <a:ext cx="830677" cy="230832"/>
          </a:xfrm>
          <a:prstGeom prst="rect">
            <a:avLst/>
          </a:prstGeom>
          <a:noFill/>
        </p:spPr>
        <p:txBody>
          <a:bodyPr wrap="none" rtlCol="0">
            <a:spAutoFit/>
          </a:bodyPr>
          <a:lstStyle/>
          <a:p>
            <a:r>
              <a:rPr lang="en-US" sz="900" dirty="0">
                <a:solidFill>
                  <a:schemeClr val="accent5">
                    <a:lumMod val="75000"/>
                  </a:schemeClr>
                </a:solidFill>
              </a:rPr>
              <a:t>400 MHz CMs</a:t>
            </a:r>
          </a:p>
        </p:txBody>
      </p:sp>
      <p:sp>
        <p:nvSpPr>
          <p:cNvPr id="29" name="TextBox 28"/>
          <p:cNvSpPr txBox="1"/>
          <p:nvPr/>
        </p:nvSpPr>
        <p:spPr>
          <a:xfrm>
            <a:off x="5036444" y="4991117"/>
            <a:ext cx="830677" cy="230832"/>
          </a:xfrm>
          <a:prstGeom prst="rect">
            <a:avLst/>
          </a:prstGeom>
          <a:noFill/>
        </p:spPr>
        <p:txBody>
          <a:bodyPr wrap="none" rtlCol="0">
            <a:spAutoFit/>
          </a:bodyPr>
          <a:lstStyle/>
          <a:p>
            <a:r>
              <a:rPr lang="en-US" sz="900" dirty="0">
                <a:solidFill>
                  <a:schemeClr val="accent5">
                    <a:lumMod val="75000"/>
                  </a:schemeClr>
                </a:solidFill>
              </a:rPr>
              <a:t>400 MHz CMs</a:t>
            </a:r>
          </a:p>
        </p:txBody>
      </p:sp>
      <p:sp>
        <p:nvSpPr>
          <p:cNvPr id="30" name="TextBox 29"/>
          <p:cNvSpPr txBox="1"/>
          <p:nvPr/>
        </p:nvSpPr>
        <p:spPr>
          <a:xfrm>
            <a:off x="2489014" y="5828469"/>
            <a:ext cx="328936" cy="369332"/>
          </a:xfrm>
          <a:prstGeom prst="rect">
            <a:avLst/>
          </a:prstGeom>
          <a:noFill/>
        </p:spPr>
        <p:txBody>
          <a:bodyPr wrap="none" rtlCol="0">
            <a:spAutoFit/>
          </a:bodyPr>
          <a:lstStyle/>
          <a:p>
            <a:r>
              <a:rPr lang="en-US" dirty="0"/>
              <a:t>H</a:t>
            </a:r>
          </a:p>
        </p:txBody>
      </p:sp>
      <p:sp>
        <p:nvSpPr>
          <p:cNvPr id="31" name="TextBox 30"/>
          <p:cNvSpPr txBox="1"/>
          <p:nvPr/>
        </p:nvSpPr>
        <p:spPr>
          <a:xfrm>
            <a:off x="5696815" y="5836708"/>
            <a:ext cx="1455720" cy="369332"/>
          </a:xfrm>
          <a:prstGeom prst="rect">
            <a:avLst/>
          </a:prstGeom>
          <a:noFill/>
        </p:spPr>
        <p:txBody>
          <a:bodyPr wrap="none" rtlCol="0">
            <a:spAutoFit/>
          </a:bodyPr>
          <a:lstStyle/>
          <a:p>
            <a:r>
              <a:rPr lang="en-US" dirty="0"/>
              <a:t>ttbar1, ttbar2</a:t>
            </a:r>
          </a:p>
        </p:txBody>
      </p:sp>
      <p:sp>
        <p:nvSpPr>
          <p:cNvPr id="32" name="TextBox 31"/>
          <p:cNvSpPr txBox="1"/>
          <p:nvPr/>
        </p:nvSpPr>
        <p:spPr>
          <a:xfrm>
            <a:off x="5283678" y="6243289"/>
            <a:ext cx="2527610" cy="523220"/>
          </a:xfrm>
          <a:prstGeom prst="rect">
            <a:avLst/>
          </a:prstGeom>
          <a:noFill/>
        </p:spPr>
        <p:txBody>
          <a:bodyPr wrap="square" rtlCol="0">
            <a:spAutoFit/>
          </a:bodyPr>
          <a:lstStyle/>
          <a:p>
            <a:pPr algn="ctr"/>
            <a:r>
              <a:rPr lang="en-US" sz="1400" dirty="0"/>
              <a:t>Re-arrange to share RF system between beams 1&amp;2</a:t>
            </a:r>
          </a:p>
        </p:txBody>
      </p:sp>
      <p:sp>
        <p:nvSpPr>
          <p:cNvPr id="5" name="Slide Number Placeholder 4">
            <a:extLst>
              <a:ext uri="{FF2B5EF4-FFF2-40B4-BE49-F238E27FC236}">
                <a16:creationId xmlns:a16="http://schemas.microsoft.com/office/drawing/2014/main" id="{3B98A57E-A845-458E-B3D5-2F6DA80494DF}"/>
              </a:ext>
            </a:extLst>
          </p:cNvPr>
          <p:cNvSpPr>
            <a:spLocks noGrp="1"/>
          </p:cNvSpPr>
          <p:nvPr>
            <p:ph type="sldNum" sz="quarter" idx="12"/>
          </p:nvPr>
        </p:nvSpPr>
        <p:spPr/>
        <p:txBody>
          <a:bodyPr/>
          <a:lstStyle/>
          <a:p>
            <a:fld id="{A1245FAC-A09C-43E8-B14B-FDF84A38097F}" type="slidenum">
              <a:rPr lang="en-GB" smtClean="0"/>
              <a:t>32</a:t>
            </a:fld>
            <a:endParaRPr lang="en-GB"/>
          </a:p>
        </p:txBody>
      </p:sp>
    </p:spTree>
    <p:extLst>
      <p:ext uri="{BB962C8B-B14F-4D97-AF65-F5344CB8AC3E}">
        <p14:creationId xmlns:p14="http://schemas.microsoft.com/office/powerpoint/2010/main" val="596529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541020" y="342923"/>
            <a:ext cx="7974330" cy="680948"/>
          </a:xfrm>
        </p:spPr>
        <p:txBody>
          <a:bodyPr>
            <a:normAutofit/>
          </a:bodyPr>
          <a:lstStyle/>
          <a:p>
            <a:r>
              <a:rPr lang="en-GB"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Cavity Optimization</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541020" y="1046076"/>
                <a:ext cx="7886700" cy="2765143"/>
              </a:xfrm>
            </p:spPr>
            <p:txBody>
              <a:bodyPr>
                <a:normAutofit/>
              </a:bodyPr>
              <a:lstStyle/>
              <a:p>
                <a:pPr marL="0" indent="0" algn="just">
                  <a:buNone/>
                </a:pPr>
                <a:r>
                  <a:rPr lang="en-US" sz="2400" dirty="0"/>
                  <a:t>Considerations used in cavity optimization (UROS)</a:t>
                </a:r>
              </a:p>
              <a:p>
                <a:pPr algn="just"/>
                <a:r>
                  <a:rPr lang="en-US" sz="2400" dirty="0"/>
                  <a:t>Minimize intrinsic surface losses (peak fields) &amp; field flatness</a:t>
                </a:r>
              </a:p>
              <a:p>
                <a:pPr algn="just"/>
                <a:r>
                  <a:rPr lang="en-US" sz="2400" dirty="0"/>
                  <a:t>Separation between first two HOMs (</a:t>
                </a:r>
                <a14:m>
                  <m:oMath xmlns:m="http://schemas.openxmlformats.org/officeDocument/2006/math">
                    <m:r>
                      <a:rPr lang="en-US" sz="2400" i="1" dirty="0" smtClean="0">
                        <a:latin typeface="Cambria Math" panose="02040503050406030204" pitchFamily="18" charset="0"/>
                      </a:rPr>
                      <m:t>𝑇</m:t>
                    </m:r>
                    <m:sSub>
                      <m:sSubPr>
                        <m:ctrlPr>
                          <a:rPr lang="en-GB" sz="2400" b="0" i="1" dirty="0" smtClean="0">
                            <a:latin typeface="Cambria Math" panose="02040503050406030204" pitchFamily="18" charset="0"/>
                          </a:rPr>
                        </m:ctrlPr>
                      </m:sSubPr>
                      <m:e>
                        <m:r>
                          <a:rPr lang="en-US" sz="2400" i="1" dirty="0" smtClean="0">
                            <a:latin typeface="Cambria Math" panose="02040503050406030204" pitchFamily="18" charset="0"/>
                          </a:rPr>
                          <m:t>𝐸</m:t>
                        </m:r>
                      </m:e>
                      <m:sub>
                        <m:r>
                          <a:rPr lang="en-GB" sz="2400" b="0" i="1" dirty="0" smtClean="0">
                            <a:latin typeface="Cambria Math" panose="02040503050406030204" pitchFamily="18" charset="0"/>
                          </a:rPr>
                          <m:t>111</m:t>
                        </m:r>
                      </m:sub>
                    </m:sSub>
                    <m:r>
                      <a:rPr lang="en-GB" sz="2400" b="0" i="0" dirty="0" smtClean="0">
                        <a:latin typeface="Cambria Math" panose="02040503050406030204" pitchFamily="18" charset="0"/>
                      </a:rPr>
                      <m:t>, </m:t>
                    </m:r>
                    <m:r>
                      <a:rPr lang="en-US" sz="2400" i="1" dirty="0" smtClean="0">
                        <a:latin typeface="Cambria Math" panose="02040503050406030204" pitchFamily="18" charset="0"/>
                      </a:rPr>
                      <m:t>𝑇</m:t>
                    </m:r>
                    <m:sSub>
                      <m:sSubPr>
                        <m:ctrlPr>
                          <a:rPr lang="en-GB" sz="2400" b="0" i="1" dirty="0" smtClean="0">
                            <a:latin typeface="Cambria Math" panose="02040503050406030204" pitchFamily="18" charset="0"/>
                          </a:rPr>
                        </m:ctrlPr>
                      </m:sSubPr>
                      <m:e>
                        <m:r>
                          <a:rPr lang="en-US" sz="2400" i="1" dirty="0" smtClean="0">
                            <a:latin typeface="Cambria Math" panose="02040503050406030204" pitchFamily="18" charset="0"/>
                          </a:rPr>
                          <m:t>𝑀</m:t>
                        </m:r>
                      </m:e>
                      <m:sub>
                        <m:r>
                          <a:rPr lang="en-GB" sz="2400" b="0" i="1" dirty="0" smtClean="0">
                            <a:latin typeface="Cambria Math" panose="02040503050406030204" pitchFamily="18" charset="0"/>
                          </a:rPr>
                          <m:t>110</m:t>
                        </m:r>
                      </m:sub>
                    </m:sSub>
                  </m:oMath>
                </a14:m>
                <a:r>
                  <a:rPr lang="en-US" sz="2400" dirty="0"/>
                  <a:t>) minimized</a:t>
                </a:r>
              </a:p>
              <a:p>
                <a:pPr algn="just"/>
                <a:r>
                  <a:rPr lang="en-US" sz="2400" dirty="0"/>
                  <a:t>The end-cell aperture increased to reduce </a:t>
                </a:r>
                <a14:m>
                  <m:oMath xmlns:m="http://schemas.openxmlformats.org/officeDocument/2006/math">
                    <m:sSub>
                      <m:sSubPr>
                        <m:ctrlPr>
                          <a:rPr lang="en-GB" sz="2400" i="1">
                            <a:latin typeface="Cambria Math" panose="02040503050406030204" pitchFamily="18" charset="0"/>
                          </a:rPr>
                        </m:ctrlPr>
                      </m:sSubPr>
                      <m:e>
                        <m:r>
                          <a:rPr lang="en-GB" sz="2400">
                            <a:latin typeface="Cambria Math" panose="02040503050406030204" pitchFamily="18" charset="0"/>
                          </a:rPr>
                          <m:t>𝑄</m:t>
                        </m:r>
                      </m:e>
                      <m:sub>
                        <m:r>
                          <a:rPr lang="en-GB" sz="2400">
                            <a:latin typeface="Cambria Math" panose="02040503050406030204" pitchFamily="18" charset="0"/>
                          </a:rPr>
                          <m:t>𝑒𝑥𝑡</m:t>
                        </m:r>
                      </m:sub>
                    </m:sSub>
                  </m:oMath>
                </a14:m>
                <a:r>
                  <a:rPr lang="en-US" sz="2400" dirty="0"/>
                  <a:t> for the first monopole/dipole pass band</a:t>
                </a:r>
              </a:p>
              <a:p>
                <a:endParaRPr lang="en-US" sz="2400"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541020" y="1046076"/>
                <a:ext cx="7886700" cy="2765143"/>
              </a:xfrm>
              <a:blipFill>
                <a:blip r:embed="rId3"/>
                <a:stretch>
                  <a:fillRect l="-1236" t="-3091" r="-1159"/>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4</a:t>
            </a:fld>
            <a:endParaRPr lang="de-DE" altLang="de-DE"/>
          </a:p>
        </p:txBody>
      </p:sp>
      <p:grpSp>
        <p:nvGrpSpPr>
          <p:cNvPr id="25" name="Group 24"/>
          <p:cNvGrpSpPr/>
          <p:nvPr/>
        </p:nvGrpSpPr>
        <p:grpSpPr>
          <a:xfrm>
            <a:off x="63101" y="3924300"/>
            <a:ext cx="9017797" cy="2072535"/>
            <a:chOff x="656177" y="4137244"/>
            <a:chExt cx="11367550" cy="2200602"/>
          </a:xfrm>
        </p:grpSpPr>
        <p:grpSp>
          <p:nvGrpSpPr>
            <p:cNvPr id="26" name="Group 25"/>
            <p:cNvGrpSpPr/>
            <p:nvPr/>
          </p:nvGrpSpPr>
          <p:grpSpPr>
            <a:xfrm>
              <a:off x="656177" y="4142345"/>
              <a:ext cx="2952329" cy="2195501"/>
              <a:chOff x="656177" y="4142345"/>
              <a:chExt cx="2952329" cy="2195501"/>
            </a:xfrm>
          </p:grpSpPr>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150" y="4387126"/>
                <a:ext cx="1959014" cy="1950720"/>
              </a:xfrm>
              <a:prstGeom prst="rect">
                <a:avLst/>
              </a:prstGeom>
            </p:spPr>
          </p:pic>
          <p:sp>
            <p:nvSpPr>
              <p:cNvPr id="34" name="Rectangle 20"/>
              <p:cNvSpPr/>
              <p:nvPr/>
            </p:nvSpPr>
            <p:spPr>
              <a:xfrm>
                <a:off x="656177" y="4142345"/>
                <a:ext cx="2952329" cy="338555"/>
              </a:xfrm>
              <a:prstGeom prst="rect">
                <a:avLst/>
              </a:prstGeom>
            </p:spPr>
            <p:txBody>
              <a:bodyPr wrap="square">
                <a:spAutoFit/>
              </a:bodyPr>
              <a:ls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050" b="1" dirty="0">
                    <a:latin typeface="+mn-lt"/>
                  </a:rPr>
                  <a:t>1-cell cavity at 400.79 MHz</a:t>
                </a:r>
              </a:p>
            </p:txBody>
          </p:sp>
        </p:grpSp>
        <p:grpSp>
          <p:nvGrpSpPr>
            <p:cNvPr id="27" name="Group 26"/>
            <p:cNvGrpSpPr/>
            <p:nvPr/>
          </p:nvGrpSpPr>
          <p:grpSpPr>
            <a:xfrm>
              <a:off x="7688423" y="4137245"/>
              <a:ext cx="4335304" cy="2197243"/>
              <a:chOff x="7657619" y="4141487"/>
              <a:chExt cx="4335304" cy="2197243"/>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7619" y="4388010"/>
                <a:ext cx="4335304" cy="1950720"/>
              </a:xfrm>
              <a:prstGeom prst="rect">
                <a:avLst/>
              </a:prstGeom>
            </p:spPr>
          </p:pic>
          <p:sp>
            <p:nvSpPr>
              <p:cNvPr id="32" name="Rectangle 20"/>
              <p:cNvSpPr/>
              <p:nvPr/>
            </p:nvSpPr>
            <p:spPr>
              <a:xfrm>
                <a:off x="8225434" y="4141487"/>
                <a:ext cx="3265148" cy="338555"/>
              </a:xfrm>
              <a:prstGeom prst="rect">
                <a:avLst/>
              </a:prstGeom>
            </p:spPr>
            <p:txBody>
              <a:bodyPr wrap="square">
                <a:spAutoFit/>
              </a:bodyPr>
              <a:ls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050" b="1" dirty="0">
                    <a:latin typeface="+mn-lt"/>
                  </a:rPr>
                  <a:t>5-cell cavity at 801.58 MHz</a:t>
                </a:r>
              </a:p>
            </p:txBody>
          </p:sp>
        </p:grpSp>
        <p:grpSp>
          <p:nvGrpSpPr>
            <p:cNvPr id="28" name="Group 27"/>
            <p:cNvGrpSpPr/>
            <p:nvPr/>
          </p:nvGrpSpPr>
          <p:grpSpPr>
            <a:xfrm>
              <a:off x="3353119" y="4137244"/>
              <a:ext cx="4335304" cy="2197666"/>
              <a:chOff x="3402306" y="4140320"/>
              <a:chExt cx="4335304" cy="2197666"/>
            </a:xfrm>
          </p:grpSpPr>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306" y="4387266"/>
                <a:ext cx="4335304" cy="1950720"/>
              </a:xfrm>
              <a:prstGeom prst="rect">
                <a:avLst/>
              </a:prstGeom>
            </p:spPr>
          </p:pic>
          <p:sp>
            <p:nvSpPr>
              <p:cNvPr id="30" name="Rectangle 20"/>
              <p:cNvSpPr/>
              <p:nvPr/>
            </p:nvSpPr>
            <p:spPr>
              <a:xfrm>
                <a:off x="4018911" y="4140320"/>
                <a:ext cx="3216357" cy="338555"/>
              </a:xfrm>
              <a:prstGeom prst="rect">
                <a:avLst/>
              </a:prstGeom>
            </p:spPr>
            <p:txBody>
              <a:bodyPr wrap="square">
                <a:spAutoFit/>
              </a:bodyPr>
              <a:ls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050" b="1" dirty="0">
                    <a:latin typeface="+mn-lt"/>
                  </a:rPr>
                  <a:t>4-cell cavity at 400.79 MHz</a:t>
                </a:r>
              </a:p>
            </p:txBody>
          </p:sp>
        </p:grpSp>
      </p:grpSp>
    </p:spTree>
    <p:extLst>
      <p:ext uri="{BB962C8B-B14F-4D97-AF65-F5344CB8AC3E}">
        <p14:creationId xmlns:p14="http://schemas.microsoft.com/office/powerpoint/2010/main" val="258123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628649" y="538894"/>
            <a:ext cx="6946471" cy="509588"/>
          </a:xfrm>
        </p:spPr>
        <p:txBody>
          <a:bodyPr vert="horz" lIns="91440" tIns="45720" rIns="91440" bIns="45720" rtlCol="0" anchor="ctr">
            <a:noAutofit/>
          </a:bodyPr>
          <a:lstStyle/>
          <a:p>
            <a:r>
              <a:rPr lang="en-US" altLang="de-DE"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Main Parameters</a:t>
            </a:r>
          </a:p>
        </p:txBody>
      </p:sp>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5</a:t>
            </a:fld>
            <a:endParaRPr lang="de-DE" altLang="de-DE"/>
          </a:p>
        </p:txBody>
      </p:sp>
      <mc:AlternateContent xmlns:mc="http://schemas.openxmlformats.org/markup-compatibility/2006">
        <mc:Choice xmlns:a14="http://schemas.microsoft.com/office/drawing/2010/main" Requires="a14">
          <p:graphicFrame>
            <p:nvGraphicFramePr>
              <p:cNvPr id="7" name="Tabelle 6"/>
              <p:cNvGraphicFramePr>
                <a:graphicFrameLocks noGrp="1"/>
              </p:cNvGraphicFramePr>
              <p:nvPr>
                <p:extLst>
                  <p:ext uri="{D42A27DB-BD31-4B8C-83A1-F6EECF244321}">
                    <p14:modId xmlns:p14="http://schemas.microsoft.com/office/powerpoint/2010/main" val="4166933354"/>
                  </p:ext>
                </p:extLst>
              </p:nvPr>
            </p:nvGraphicFramePr>
            <p:xfrm>
              <a:off x="336072" y="1264349"/>
              <a:ext cx="5632603" cy="4876135"/>
            </p:xfrm>
            <a:graphic>
              <a:graphicData uri="http://schemas.openxmlformats.org/drawingml/2006/table">
                <a:tbl>
                  <a:tblPr firstRow="1" bandRow="1">
                    <a:tableStyleId>{5C22544A-7EE6-4342-B048-85BDC9FD1C3A}</a:tableStyleId>
                  </a:tblPr>
                  <a:tblGrid>
                    <a:gridCol w="2706710">
                      <a:extLst>
                        <a:ext uri="{9D8B030D-6E8A-4147-A177-3AD203B41FA5}">
                          <a16:colId xmlns:a16="http://schemas.microsoft.com/office/drawing/2014/main" val="20000"/>
                        </a:ext>
                      </a:extLst>
                    </a:gridCol>
                    <a:gridCol w="958290">
                      <a:extLst>
                        <a:ext uri="{9D8B030D-6E8A-4147-A177-3AD203B41FA5}">
                          <a16:colId xmlns:a16="http://schemas.microsoft.com/office/drawing/2014/main" val="20001"/>
                        </a:ext>
                      </a:extLst>
                    </a:gridCol>
                    <a:gridCol w="1195545">
                      <a:extLst>
                        <a:ext uri="{9D8B030D-6E8A-4147-A177-3AD203B41FA5}">
                          <a16:colId xmlns:a16="http://schemas.microsoft.com/office/drawing/2014/main" val="20002"/>
                        </a:ext>
                      </a:extLst>
                    </a:gridCol>
                    <a:gridCol w="772058">
                      <a:extLst>
                        <a:ext uri="{9D8B030D-6E8A-4147-A177-3AD203B41FA5}">
                          <a16:colId xmlns:a16="http://schemas.microsoft.com/office/drawing/2014/main" val="20003"/>
                        </a:ext>
                      </a:extLst>
                    </a:gridCol>
                  </a:tblGrid>
                  <a:tr h="364549">
                    <a:tc>
                      <a:txBody>
                        <a:bodyPr/>
                        <a:lstStyle/>
                        <a:p>
                          <a:pPr algn="ctr">
                            <a:lnSpc>
                              <a:spcPct val="100000"/>
                            </a:lnSpc>
                          </a:pPr>
                          <a:r>
                            <a:rPr lang="en-US" sz="1400" dirty="0"/>
                            <a:t>Parameters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UROS. FCC-</a:t>
                          </a:r>
                          <a:r>
                            <a:rPr lang="en-US" sz="1400" dirty="0" err="1"/>
                            <a:t>ee</a:t>
                          </a:r>
                          <a:endParaRPr lang="en-US" sz="1400" dirty="0"/>
                        </a:p>
                      </a:txBody>
                      <a:tcPr marL="68580" marR="68580" marT="34290" marB="34290" anchor="ctr"/>
                    </a:tc>
                    <a:tc>
                      <a:txBody>
                        <a:bodyPr/>
                        <a:lstStyle/>
                        <a:p>
                          <a:pPr algn="ctr">
                            <a:lnSpc>
                              <a:spcPct val="100000"/>
                            </a:lnSpc>
                          </a:pPr>
                          <a:r>
                            <a:rPr lang="en-US" sz="1400" dirty="0"/>
                            <a:t>CERN</a:t>
                          </a:r>
                          <a:r>
                            <a:rPr lang="en-US" sz="1400" baseline="0" dirty="0"/>
                            <a:t> </a:t>
                          </a:r>
                          <a:r>
                            <a:rPr lang="en-US" sz="1400" baseline="0" dirty="0" err="1"/>
                            <a:t>LHeC</a:t>
                          </a:r>
                          <a:r>
                            <a:rPr lang="en-US" sz="1400" baseline="0" dirty="0"/>
                            <a:t> v2  </a:t>
                          </a:r>
                          <a:endParaRPr lang="en-US" sz="1400" dirty="0"/>
                        </a:p>
                      </a:txBody>
                      <a:tcPr marL="68580" marR="68580" marT="34290" marB="34290" anchor="ctr"/>
                    </a:tc>
                    <a:tc>
                      <a:txBody>
                        <a:bodyPr/>
                        <a:lstStyle/>
                        <a:p>
                          <a:pPr algn="ctr">
                            <a:lnSpc>
                              <a:spcPct val="100000"/>
                            </a:lnSpc>
                          </a:pPr>
                          <a:r>
                            <a:rPr lang="en-US" sz="1400" dirty="0" err="1"/>
                            <a:t>Jlab</a:t>
                          </a:r>
                          <a:r>
                            <a:rPr lang="en-US" sz="1400" dirty="0"/>
                            <a:t> </a:t>
                          </a:r>
                          <a:r>
                            <a:rPr lang="en-US" sz="1400" baseline="0" dirty="0"/>
                            <a:t>v2 </a:t>
                          </a:r>
                          <a:endParaRPr lang="en-US" sz="1400" dirty="0"/>
                        </a:p>
                      </a:txBody>
                      <a:tcPr marL="68580" marR="68580" marT="34290" marB="34290" anchor="ctr"/>
                    </a:tc>
                    <a:extLst>
                      <a:ext uri="{0D108BD9-81ED-4DB2-BD59-A6C34878D82A}">
                        <a16:rowId xmlns:a16="http://schemas.microsoft.com/office/drawing/2014/main" val="10000"/>
                      </a:ext>
                    </a:extLst>
                  </a:tr>
                  <a:tr h="157036">
                    <a:tc>
                      <a:txBody>
                        <a:bodyPr/>
                        <a:lstStyle/>
                        <a:p>
                          <a:pPr marL="0" marR="0" algn="ctr">
                            <a:lnSpc>
                              <a:spcPct val="100000"/>
                            </a:lnSpc>
                            <a:spcBef>
                              <a:spcPts val="600"/>
                            </a:spcBef>
                            <a:spcAft>
                              <a:spcPts val="0"/>
                            </a:spcAft>
                          </a:pPr>
                          <a:r>
                            <a:rPr lang="en-US" sz="1050" b="1" dirty="0">
                              <a:effectLst/>
                            </a:rPr>
                            <a:t>Frequency [MHz]</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801.58</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801.58</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801.58</a:t>
                          </a:r>
                        </a:p>
                      </a:txBody>
                      <a:tcPr marL="38926" marR="38926" marT="0" marB="0" anchor="ctr"/>
                    </a:tc>
                    <a:extLst>
                      <a:ext uri="{0D108BD9-81ED-4DB2-BD59-A6C34878D82A}">
                        <a16:rowId xmlns:a16="http://schemas.microsoft.com/office/drawing/2014/main" val="10001"/>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Number of Cells</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a:t>
                          </a:r>
                        </a:p>
                      </a:txBody>
                      <a:tcPr marL="38926" marR="38926" marT="0" marB="0" anchor="ctr"/>
                    </a:tc>
                    <a:extLst>
                      <a:ext uri="{0D108BD9-81ED-4DB2-BD59-A6C34878D82A}">
                        <a16:rowId xmlns:a16="http://schemas.microsoft.com/office/drawing/2014/main" val="10002"/>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Material </a:t>
                          </a:r>
                        </a:p>
                      </a:txBody>
                      <a:tcPr marL="38926" marR="38926" marT="0" marB="0" anchor="ct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kern="1200" dirty="0">
                              <a:solidFill>
                                <a:schemeClr val="dk1"/>
                              </a:solidFill>
                              <a:effectLst/>
                              <a:latin typeface="+mn-lt"/>
                              <a:ea typeface="+mn-ea"/>
                              <a:cs typeface="+mn-cs"/>
                            </a:rPr>
                            <a:t>Bulk Nb.</a:t>
                          </a:r>
                        </a:p>
                      </a:txBody>
                      <a:tcPr marL="38926" marR="38926" marT="0" marB="0" anchor="ct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kern="1200" dirty="0">
                              <a:solidFill>
                                <a:schemeClr val="dk1"/>
                              </a:solidFill>
                              <a:effectLst/>
                              <a:latin typeface="+mn-lt"/>
                              <a:ea typeface="+mn-ea"/>
                              <a:cs typeface="+mn-cs"/>
                            </a:rPr>
                            <a:t>Bulk Nb.</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Bulk Nb.</a:t>
                          </a:r>
                        </a:p>
                      </a:txBody>
                      <a:tcPr marL="38926" marR="38926" marT="0" marB="0" anchor="ctr"/>
                    </a:tc>
                    <a:extLst>
                      <a:ext uri="{0D108BD9-81ED-4DB2-BD59-A6C34878D82A}">
                        <a16:rowId xmlns:a16="http://schemas.microsoft.com/office/drawing/2014/main" val="10003"/>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Temperature [K]</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2.0</a:t>
                          </a:r>
                        </a:p>
                      </a:txBody>
                      <a:tcPr marL="38926" marR="38926" marT="0" marB="0" anchor="ctr"/>
                    </a:tc>
                    <a:extLst>
                      <a:ext uri="{0D108BD9-81ED-4DB2-BD59-A6C34878D82A}">
                        <a16:rowId xmlns:a16="http://schemas.microsoft.com/office/drawing/2014/main" val="10004"/>
                      </a:ext>
                    </a:extLst>
                  </a:tr>
                  <a:tr h="157036">
                    <a:tc>
                      <a:txBody>
                        <a:bodyPr/>
                        <a:lstStyle/>
                        <a:p>
                          <a:pPr marL="0" marR="0" algn="ctr">
                            <a:lnSpc>
                              <a:spcPct val="100000"/>
                            </a:lnSpc>
                            <a:spcBef>
                              <a:spcPts val="600"/>
                            </a:spcBef>
                            <a:spcAft>
                              <a:spcPts val="0"/>
                            </a:spcAft>
                          </a:pPr>
                          <a:r>
                            <a:rPr lang="en-US" sz="1050" b="1" dirty="0">
                              <a:effectLst/>
                            </a:rPr>
                            <a:t>R/Q [Ω] *</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521</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393</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523.9</a:t>
                          </a:r>
                        </a:p>
                      </a:txBody>
                      <a:tcPr marL="38926" marR="38926" marT="0" marB="0" anchor="ctr"/>
                    </a:tc>
                    <a:extLst>
                      <a:ext uri="{0D108BD9-81ED-4DB2-BD59-A6C34878D82A}">
                        <a16:rowId xmlns:a16="http://schemas.microsoft.com/office/drawing/2014/main" val="10005"/>
                      </a:ext>
                    </a:extLst>
                  </a:tr>
                  <a:tr h="157036">
                    <a:tc>
                      <a:txBody>
                        <a:bodyPr/>
                        <a:lstStyle/>
                        <a:p>
                          <a:pPr marL="0" marR="0" algn="ctr">
                            <a:lnSpc>
                              <a:spcPct val="100000"/>
                            </a:lnSpc>
                            <a:spcBef>
                              <a:spcPts val="600"/>
                            </a:spcBef>
                            <a:spcAft>
                              <a:spcPts val="0"/>
                            </a:spcAft>
                          </a:pPr>
                          <a:r>
                            <a:rPr lang="en-US" sz="1050" b="1" dirty="0">
                              <a:effectLst/>
                            </a:rPr>
                            <a:t>Geometry Factor [Ω]</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273.7</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283</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274.7</a:t>
                          </a:r>
                        </a:p>
                      </a:txBody>
                      <a:tcPr marL="38926" marR="38926" marT="0" marB="0" anchor="ctr"/>
                    </a:tc>
                    <a:extLst>
                      <a:ext uri="{0D108BD9-81ED-4DB2-BD59-A6C34878D82A}">
                        <a16:rowId xmlns:a16="http://schemas.microsoft.com/office/drawing/2014/main" val="10006"/>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G.R/Q  [Ω]</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142597</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111219</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143915</a:t>
                          </a:r>
                        </a:p>
                      </a:txBody>
                      <a:tcPr marL="38926" marR="38926" marT="0" marB="0" anchor="ctr"/>
                    </a:tc>
                    <a:extLst>
                      <a:ext uri="{0D108BD9-81ED-4DB2-BD59-A6C34878D82A}">
                        <a16:rowId xmlns:a16="http://schemas.microsoft.com/office/drawing/2014/main" val="10007"/>
                      </a:ext>
                    </a:extLst>
                  </a:tr>
                  <a:tr h="157036">
                    <a:tc>
                      <a:txBody>
                        <a:bodyPr/>
                        <a:lstStyle/>
                        <a:p>
                          <a:pPr marL="0" marR="0" algn="ctr">
                            <a:lnSpc>
                              <a:spcPct val="100000"/>
                            </a:lnSpc>
                            <a:spcBef>
                              <a:spcPts val="600"/>
                            </a:spcBef>
                            <a:spcAft>
                              <a:spcPts val="0"/>
                            </a:spcAft>
                            <a:tabLst>
                              <a:tab pos="243205" algn="ctr"/>
                            </a:tabLst>
                          </a:pPr>
                          <a14:m>
                            <m:oMath xmlns:m="http://schemas.openxmlformats.org/officeDocument/2006/math">
                              <m:sSub>
                                <m:sSubPr>
                                  <m:ctrlPr>
                                    <a:rPr lang="en-US" sz="1050" b="1" i="1" smtClean="0">
                                      <a:effectLst/>
                                      <a:latin typeface="Cambria Math" panose="02040503050406030204" pitchFamily="18" charset="0"/>
                                    </a:rPr>
                                  </m:ctrlPr>
                                </m:sSubPr>
                                <m:e>
                                  <m:r>
                                    <a:rPr lang="en-US" sz="1050" b="1" i="1" smtClean="0">
                                      <a:effectLst/>
                                      <a:latin typeface="Cambria Math" panose="02040503050406030204" pitchFamily="18" charset="0"/>
                                    </a:rPr>
                                    <m:t>𝑩</m:t>
                                  </m:r>
                                </m:e>
                                <m:sub>
                                  <m:r>
                                    <a:rPr lang="en-US" sz="1050" b="1" i="1" baseline="-25000">
                                      <a:effectLst/>
                                      <a:latin typeface="Cambria Math" panose="02040503050406030204" pitchFamily="18" charset="0"/>
                                    </a:rPr>
                                    <m:t>𝒑𝒌</m:t>
                                  </m:r>
                                </m:sub>
                              </m:sSub>
                              <m:sSub>
                                <m:sSubPr>
                                  <m:ctrlPr>
                                    <a:rPr lang="en-US" sz="1050" b="1" i="1">
                                      <a:effectLst/>
                                      <a:latin typeface="Cambria Math" panose="02040503050406030204" pitchFamily="18" charset="0"/>
                                    </a:rPr>
                                  </m:ctrlPr>
                                </m:sSubPr>
                                <m:e>
                                  <m:r>
                                    <a:rPr lang="en-US" sz="1050" b="1" i="1" smtClean="0">
                                      <a:effectLst/>
                                      <a:latin typeface="Cambria Math" panose="02040503050406030204" pitchFamily="18" charset="0"/>
                                    </a:rPr>
                                    <m:t>/</m:t>
                                  </m:r>
                                  <m:r>
                                    <a:rPr lang="en-US" sz="1050" b="1" i="1">
                                      <a:effectLst/>
                                      <a:latin typeface="Cambria Math" panose="02040503050406030204" pitchFamily="18" charset="0"/>
                                    </a:rPr>
                                    <m:t>𝑬</m:t>
                                  </m:r>
                                </m:e>
                                <m:sub>
                                  <m:r>
                                    <a:rPr lang="en-US" sz="1050" b="1" i="1" baseline="-25000">
                                      <a:effectLst/>
                                      <a:latin typeface="Cambria Math" panose="02040503050406030204" pitchFamily="18" charset="0"/>
                                    </a:rPr>
                                    <m:t>𝒂𝒄𝒄</m:t>
                                  </m:r>
                                </m:sub>
                              </m:sSub>
                            </m:oMath>
                          </a14:m>
                          <a:r>
                            <a:rPr lang="fr-FR" sz="1050" b="1" baseline="-25000" dirty="0">
                              <a:effectLst/>
                            </a:rPr>
                            <a:t>  </a:t>
                          </a:r>
                          <a:r>
                            <a:rPr lang="en-US" sz="1050" b="1" kern="1200" dirty="0">
                              <a:solidFill>
                                <a:schemeClr val="dk1"/>
                              </a:solidFill>
                              <a:effectLst/>
                              <a:latin typeface="+mn-lt"/>
                              <a:ea typeface="+mn-ea"/>
                              <a:cs typeface="+mn-cs"/>
                            </a:rPr>
                            <a:t>(mid-cell) </a:t>
                          </a:r>
                          <a:r>
                            <a:rPr lang="fr-FR" sz="1050" b="1" dirty="0">
                              <a:effectLst/>
                            </a:rPr>
                            <a:t>[</a:t>
                          </a:r>
                          <a14:m>
                            <m:oMath xmlns:m="http://schemas.openxmlformats.org/officeDocument/2006/math">
                              <m:r>
                                <a:rPr lang="en-US" sz="1050" b="1" i="1">
                                  <a:effectLst/>
                                  <a:latin typeface="Cambria Math" panose="02040503050406030204" pitchFamily="18" charset="0"/>
                                </a:rPr>
                                <m:t>𝐦𝐓</m:t>
                              </m:r>
                              <m:r>
                                <m:rPr>
                                  <m:lit/>
                                </m:rPr>
                                <a:rPr lang="fr-FR" sz="1050" b="1">
                                  <a:effectLst/>
                                  <a:latin typeface="Cambria Math" panose="02040503050406030204" pitchFamily="18" charset="0"/>
                                </a:rPr>
                                <m:t>/</m:t>
                              </m:r>
                              <m:r>
                                <a:rPr lang="fr-FR" sz="1050" b="1">
                                  <a:effectLst/>
                                  <a:latin typeface="Cambria Math" panose="02040503050406030204" pitchFamily="18" charset="0"/>
                                </a:rPr>
                                <m:t>(</m:t>
                              </m:r>
                              <m:r>
                                <a:rPr lang="en-US" sz="1050" b="1" i="1">
                                  <a:effectLst/>
                                  <a:latin typeface="Cambria Math" panose="02040503050406030204" pitchFamily="18" charset="0"/>
                                </a:rPr>
                                <m:t>𝐌𝐕</m:t>
                              </m:r>
                              <m:r>
                                <m:rPr>
                                  <m:lit/>
                                </m:rPr>
                                <a:rPr lang="fr-FR" sz="1050" b="1">
                                  <a:effectLst/>
                                  <a:latin typeface="Cambria Math" panose="02040503050406030204" pitchFamily="18" charset="0"/>
                                </a:rPr>
                                <m:t>/</m:t>
                              </m:r>
                              <m:r>
                                <a:rPr lang="en-US" sz="1050" b="1" i="1">
                                  <a:effectLst/>
                                  <a:latin typeface="Cambria Math" panose="02040503050406030204" pitchFamily="18" charset="0"/>
                                </a:rPr>
                                <m:t>𝐦</m:t>
                              </m:r>
                              <m:r>
                                <a:rPr lang="fr-FR" sz="1050" b="1">
                                  <a:effectLst/>
                                  <a:latin typeface="Cambria Math" panose="02040503050406030204" pitchFamily="18" charset="0"/>
                                </a:rPr>
                                <m:t>)</m:t>
                              </m:r>
                            </m:oMath>
                          </a14:m>
                          <a:r>
                            <a:rPr lang="fr-FR" sz="1050" b="1" dirty="0">
                              <a:effectLst/>
                            </a:rPr>
                            <a:t>]</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4.2</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4.92</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4.2</a:t>
                          </a:r>
                        </a:p>
                      </a:txBody>
                      <a:tcPr marL="38926" marR="38926" marT="0" marB="0" anchor="ctr"/>
                    </a:tc>
                    <a:extLst>
                      <a:ext uri="{0D108BD9-81ED-4DB2-BD59-A6C34878D82A}">
                        <a16:rowId xmlns:a16="http://schemas.microsoft.com/office/drawing/2014/main" val="10008"/>
                      </a:ext>
                    </a:extLst>
                  </a:tr>
                  <a:tr h="157036">
                    <a:tc>
                      <a:txBody>
                        <a:bodyPr/>
                        <a:lstStyle/>
                        <a:p>
                          <a:pPr marL="0" marR="0" algn="ctr">
                            <a:lnSpc>
                              <a:spcPct val="100000"/>
                            </a:lnSpc>
                            <a:spcBef>
                              <a:spcPts val="600"/>
                            </a:spcBef>
                            <a:spcAft>
                              <a:spcPts val="0"/>
                            </a:spcAft>
                          </a:pPr>
                          <a14:m>
                            <m:oMath xmlns:m="http://schemas.openxmlformats.org/officeDocument/2006/math">
                              <m:sSub>
                                <m:sSubPr>
                                  <m:ctrlPr>
                                    <a:rPr lang="en-US" sz="1050" b="1" i="1" smtClean="0">
                                      <a:effectLst/>
                                      <a:latin typeface="Cambria Math" panose="02040503050406030204" pitchFamily="18" charset="0"/>
                                    </a:rPr>
                                  </m:ctrlPr>
                                </m:sSubPr>
                                <m:e>
                                  <m:r>
                                    <a:rPr lang="en-US" sz="1050" b="1" i="1">
                                      <a:effectLst/>
                                      <a:latin typeface="Cambria Math" panose="02040503050406030204" pitchFamily="18" charset="0"/>
                                    </a:rPr>
                                    <m:t>𝑬</m:t>
                                  </m:r>
                                </m:e>
                                <m:sub>
                                  <m:r>
                                    <a:rPr lang="en-US" sz="1050" b="1" i="1" baseline="-25000">
                                      <a:effectLst/>
                                      <a:latin typeface="Cambria Math" panose="02040503050406030204" pitchFamily="18" charset="0"/>
                                    </a:rPr>
                                    <m:t>𝒑𝒌</m:t>
                                  </m:r>
                                </m:sub>
                              </m:sSub>
                              <m:sSub>
                                <m:sSubPr>
                                  <m:ctrlPr>
                                    <a:rPr lang="en-US" sz="1050" b="1" i="1">
                                      <a:effectLst/>
                                      <a:latin typeface="Cambria Math" panose="02040503050406030204" pitchFamily="18" charset="0"/>
                                    </a:rPr>
                                  </m:ctrlPr>
                                </m:sSubPr>
                                <m:e>
                                  <m:r>
                                    <a:rPr lang="en-US" sz="1050" b="1" i="1" smtClean="0">
                                      <a:effectLst/>
                                      <a:latin typeface="Cambria Math" panose="02040503050406030204" pitchFamily="18" charset="0"/>
                                    </a:rPr>
                                    <m:t>/</m:t>
                                  </m:r>
                                  <m:r>
                                    <a:rPr lang="en-US" sz="1050" b="1" i="1">
                                      <a:effectLst/>
                                      <a:latin typeface="Cambria Math" panose="02040503050406030204" pitchFamily="18" charset="0"/>
                                    </a:rPr>
                                    <m:t>𝑬</m:t>
                                  </m:r>
                                </m:e>
                                <m:sub>
                                  <m:r>
                                    <a:rPr lang="en-US" sz="1050" b="1" i="1" baseline="-25000">
                                      <a:effectLst/>
                                      <a:latin typeface="Cambria Math" panose="02040503050406030204" pitchFamily="18" charset="0"/>
                                    </a:rPr>
                                    <m:t>𝒂𝒄𝒄</m:t>
                                  </m:r>
                                </m:sub>
                              </m:sSub>
                            </m:oMath>
                          </a14:m>
                          <a:r>
                            <a:rPr lang="en-US" sz="1050" b="1"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1050" b="1" kern="1200" dirty="0">
                              <a:solidFill>
                                <a:schemeClr val="dk1"/>
                              </a:solidFill>
                              <a:effectLst/>
                              <a:latin typeface="+mn-lt"/>
                              <a:ea typeface="+mn-ea"/>
                              <a:cs typeface="+mn-cs"/>
                            </a:rPr>
                            <a:t>(mid-cell) </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2.0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2.4</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2.26</a:t>
                          </a:r>
                        </a:p>
                      </a:txBody>
                      <a:tcPr marL="38926" marR="38926" marT="0" marB="0" anchor="ctr"/>
                    </a:tc>
                    <a:extLst>
                      <a:ext uri="{0D108BD9-81ED-4DB2-BD59-A6C34878D82A}">
                        <a16:rowId xmlns:a16="http://schemas.microsoft.com/office/drawing/2014/main" val="10009"/>
                      </a:ext>
                    </a:extLst>
                  </a:tr>
                  <a:tr h="157036">
                    <a:tc>
                      <a:txBody>
                        <a:bodyPr/>
                        <a:lstStyle/>
                        <a:p>
                          <a:pPr marL="0" marR="0" algn="ctr">
                            <a:lnSpc>
                              <a:spcPct val="100000"/>
                            </a:lnSpc>
                            <a:spcBef>
                              <a:spcPts val="600"/>
                            </a:spcBef>
                            <a:spcAft>
                              <a:spcPts val="0"/>
                            </a:spcAft>
                          </a:pPr>
                          <a:r>
                            <a:rPr lang="en-US" sz="1050" b="1" dirty="0">
                              <a:effectLst/>
                            </a:rPr>
                            <a:t>Cavity Active Length [mm]</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919.5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935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917.9</a:t>
                          </a:r>
                        </a:p>
                      </a:txBody>
                      <a:tcPr marL="38926" marR="38926" marT="0" marB="0" anchor="ctr"/>
                    </a:tc>
                    <a:extLst>
                      <a:ext uri="{0D108BD9-81ED-4DB2-BD59-A6C34878D82A}">
                        <a16:rowId xmlns:a16="http://schemas.microsoft.com/office/drawing/2014/main" val="10010"/>
                      </a:ext>
                    </a:extLst>
                  </a:tr>
                  <a:tr h="157036">
                    <a:tc>
                      <a:txBody>
                        <a:bodyPr/>
                        <a:lstStyle/>
                        <a:p>
                          <a:pPr marL="0" marR="0" algn="ctr">
                            <a:lnSpc>
                              <a:spcPct val="100000"/>
                            </a:lnSpc>
                            <a:spcBef>
                              <a:spcPts val="600"/>
                            </a:spcBef>
                            <a:spcAft>
                              <a:spcPts val="0"/>
                            </a:spcAft>
                          </a:pPr>
                          <a:r>
                            <a:rPr lang="en-US" sz="1050" b="1" dirty="0">
                              <a:effectLst/>
                            </a:rPr>
                            <a:t>Iris radius [mm]</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60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65</a:t>
                          </a:r>
                        </a:p>
                      </a:txBody>
                      <a:tcPr marL="38926" marR="38926" marT="0" marB="0" anchor="ctr"/>
                    </a:tc>
                    <a:extLst>
                      <a:ext uri="{0D108BD9-81ED-4DB2-BD59-A6C34878D82A}">
                        <a16:rowId xmlns:a16="http://schemas.microsoft.com/office/drawing/2014/main" val="10011"/>
                      </a:ext>
                    </a:extLst>
                  </a:tr>
                  <a:tr h="157036">
                    <a:tc>
                      <a:txBody>
                        <a:bodyPr/>
                        <a:lstStyle/>
                        <a:p>
                          <a:pPr marL="0" marR="0" algn="ctr">
                            <a:lnSpc>
                              <a:spcPct val="100000"/>
                            </a:lnSpc>
                            <a:spcBef>
                              <a:spcPts val="600"/>
                            </a:spcBef>
                            <a:spcAft>
                              <a:spcPts val="0"/>
                            </a:spcAft>
                          </a:pPr>
                          <a:r>
                            <a:rPr lang="en-US" sz="1050" b="1" dirty="0">
                              <a:effectLst/>
                            </a:rPr>
                            <a:t>Beam Pipe radius [mm]</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78</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65</a:t>
                          </a:r>
                        </a:p>
                      </a:txBody>
                      <a:tcPr marL="38926" marR="38926" marT="0" marB="0" anchor="ctr"/>
                    </a:tc>
                    <a:extLst>
                      <a:ext uri="{0D108BD9-81ED-4DB2-BD59-A6C34878D82A}">
                        <a16:rowId xmlns:a16="http://schemas.microsoft.com/office/drawing/2014/main" val="10012"/>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Wall angle (mid-cell) [degree]</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100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102.5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90</a:t>
                          </a:r>
                        </a:p>
                      </a:txBody>
                      <a:tcPr marL="38926" marR="38926" marT="0" marB="0" anchor="ctr"/>
                    </a:tc>
                    <a:extLst>
                      <a:ext uri="{0D108BD9-81ED-4DB2-BD59-A6C34878D82A}">
                        <a16:rowId xmlns:a16="http://schemas.microsoft.com/office/drawing/2014/main" val="10013"/>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Cell to cell coupling of mid cells [%]</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2.25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5.75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3.21</a:t>
                          </a:r>
                        </a:p>
                      </a:txBody>
                      <a:tcPr marL="38926" marR="38926" marT="0" marB="0" anchor="ctr"/>
                    </a:tc>
                    <a:extLst>
                      <a:ext uri="{0D108BD9-81ED-4DB2-BD59-A6C34878D82A}">
                        <a16:rowId xmlns:a16="http://schemas.microsoft.com/office/drawing/2014/main" val="10014"/>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Field Flatness [%]</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99</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96</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a:t>
                          </a:r>
                        </a:p>
                      </a:txBody>
                      <a:tcPr marL="51435" marR="51435" marT="0" marB="0"/>
                    </a:tc>
                    <a:extLst>
                      <a:ext uri="{0D108BD9-81ED-4DB2-BD59-A6C34878D82A}">
                        <a16:rowId xmlns:a16="http://schemas.microsoft.com/office/drawing/2014/main" val="10015"/>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 </a:t>
                          </a:r>
                          <a14:m>
                            <m:oMath xmlns:m="http://schemas.openxmlformats.org/officeDocument/2006/math">
                              <m:sSub>
                                <m:sSubPr>
                                  <m:ctrlPr>
                                    <a:rPr lang="en-US" sz="1050" b="1" i="1" kern="1200">
                                      <a:solidFill>
                                        <a:schemeClr val="dk1"/>
                                      </a:solidFill>
                                      <a:effectLst/>
                                      <a:latin typeface="Cambria Math" panose="02040503050406030204" pitchFamily="18" charset="0"/>
                                      <a:ea typeface="+mn-ea"/>
                                      <a:cs typeface="+mn-cs"/>
                                    </a:rPr>
                                  </m:ctrlPr>
                                </m:sSubPr>
                                <m:e>
                                  <m:r>
                                    <a:rPr lang="en-US" sz="1050" b="1" i="1" kern="1200">
                                      <a:solidFill>
                                        <a:schemeClr val="dk1"/>
                                      </a:solidFill>
                                      <a:effectLst/>
                                      <a:latin typeface="Cambria Math" panose="02040503050406030204" pitchFamily="18" charset="0"/>
                                      <a:ea typeface="+mn-ea"/>
                                      <a:cs typeface="+mn-cs"/>
                                    </a:rPr>
                                    <m:t>𝒌</m:t>
                                  </m:r>
                                </m:e>
                                <m:sub>
                                  <m:r>
                                    <m:rPr>
                                      <m:lit/>
                                    </m:rPr>
                                    <a:rPr lang="en-US" sz="1050" b="1" kern="1200">
                                      <a:solidFill>
                                        <a:schemeClr val="dk1"/>
                                      </a:solidFill>
                                      <a:effectLst/>
                                      <a:latin typeface="Cambria Math" panose="02040503050406030204" pitchFamily="18" charset="0"/>
                                      <a:ea typeface="+mn-ea"/>
                                      <a:cs typeface="+mn-cs"/>
                                    </a:rPr>
                                    <m:t>||</m:t>
                                  </m:r>
                                </m:sub>
                              </m:sSub>
                              <m:r>
                                <a:rPr lang="en-US" sz="1050" b="1" kern="1200">
                                  <a:solidFill>
                                    <a:schemeClr val="dk1"/>
                                  </a:solidFill>
                                  <a:effectLst/>
                                  <a:latin typeface="Cambria Math" panose="02040503050406030204" pitchFamily="18" charset="0"/>
                                  <a:ea typeface="+mn-ea"/>
                                  <a:cs typeface="+mn-cs"/>
                                </a:rPr>
                                <m:t>(</m:t>
                              </m:r>
                              <m:sSub>
                                <m:sSubPr>
                                  <m:ctrlPr>
                                    <a:rPr lang="en-US" sz="1050" b="1" i="1" kern="1200">
                                      <a:solidFill>
                                        <a:schemeClr val="dk1"/>
                                      </a:solidFill>
                                      <a:effectLst/>
                                      <a:latin typeface="Cambria Math" panose="02040503050406030204" pitchFamily="18" charset="0"/>
                                      <a:ea typeface="+mn-ea"/>
                                      <a:cs typeface="+mn-cs"/>
                                    </a:rPr>
                                  </m:ctrlPr>
                                </m:sSubPr>
                                <m:e>
                                  <m:r>
                                    <a:rPr lang="en-US" sz="1050" b="1" i="1" kern="1200">
                                      <a:solidFill>
                                        <a:schemeClr val="dk1"/>
                                      </a:solidFill>
                                      <a:effectLst/>
                                      <a:latin typeface="Cambria Math" panose="02040503050406030204" pitchFamily="18" charset="0"/>
                                      <a:ea typeface="+mn-ea"/>
                                      <a:cs typeface="+mn-cs"/>
                                    </a:rPr>
                                    <m:t>𝝈</m:t>
                                  </m:r>
                                </m:e>
                                <m:sub>
                                  <m:r>
                                    <a:rPr lang="en-US" sz="1050" b="1" i="1" kern="1200">
                                      <a:solidFill>
                                        <a:schemeClr val="dk1"/>
                                      </a:solidFill>
                                      <a:effectLst/>
                                      <a:latin typeface="Cambria Math" panose="02040503050406030204" pitchFamily="18" charset="0"/>
                                      <a:ea typeface="+mn-ea"/>
                                      <a:cs typeface="+mn-cs"/>
                                    </a:rPr>
                                    <m:t>𝒛</m:t>
                                  </m:r>
                                </m:sub>
                              </m:sSub>
                              <m:r>
                                <a:rPr lang="en-US" sz="1050" b="1" kern="1200">
                                  <a:solidFill>
                                    <a:schemeClr val="dk1"/>
                                  </a:solidFill>
                                  <a:effectLst/>
                                  <a:latin typeface="Cambria Math" panose="02040503050406030204" pitchFamily="18" charset="0"/>
                                  <a:ea typeface="+mn-ea"/>
                                  <a:cs typeface="+mn-cs"/>
                                </a:rPr>
                                <m:t>=</m:t>
                              </m:r>
                              <m:r>
                                <a:rPr lang="en-US" sz="1050" b="1" i="1" kern="1200">
                                  <a:solidFill>
                                    <a:schemeClr val="dk1"/>
                                  </a:solidFill>
                                  <a:effectLst/>
                                  <a:latin typeface="Cambria Math" panose="02040503050406030204" pitchFamily="18" charset="0"/>
                                  <a:ea typeface="+mn-ea"/>
                                  <a:cs typeface="+mn-cs"/>
                                </a:rPr>
                                <m:t>𝟐𝐦𝐦</m:t>
                              </m:r>
                              <m:r>
                                <a:rPr lang="en-US" sz="1050" b="1" kern="1200">
                                  <a:solidFill>
                                    <a:schemeClr val="dk1"/>
                                  </a:solidFill>
                                  <a:effectLst/>
                                  <a:latin typeface="Cambria Math" panose="02040503050406030204" pitchFamily="18" charset="0"/>
                                  <a:ea typeface="+mn-ea"/>
                                  <a:cs typeface="+mn-cs"/>
                                </a:rPr>
                                <m:t>)</m:t>
                              </m:r>
                            </m:oMath>
                          </a14:m>
                          <a:r>
                            <a:rPr lang="en-US" sz="1050" b="1" kern="1200" dirty="0">
                              <a:solidFill>
                                <a:schemeClr val="dk1"/>
                              </a:solidFill>
                              <a:effectLst/>
                              <a:latin typeface="+mn-lt"/>
                              <a:ea typeface="+mn-ea"/>
                              <a:cs typeface="+mn-cs"/>
                            </a:rPr>
                            <a:t> [V/</a:t>
                          </a:r>
                          <a:r>
                            <a:rPr lang="en-US" sz="1050" b="1" kern="1200" dirty="0" err="1">
                              <a:solidFill>
                                <a:schemeClr val="dk1"/>
                              </a:solidFill>
                              <a:effectLst/>
                              <a:latin typeface="+mn-lt"/>
                              <a:ea typeface="+mn-ea"/>
                              <a:cs typeface="+mn-cs"/>
                            </a:rPr>
                            <a:t>pC</a:t>
                          </a:r>
                          <a:r>
                            <a:rPr lang="en-US" sz="1050" b="1" kern="1200" dirty="0">
                              <a:solidFill>
                                <a:schemeClr val="dk1"/>
                              </a:solidFill>
                              <a:effectLst/>
                              <a:latin typeface="+mn-lt"/>
                              <a:ea typeface="+mn-ea"/>
                              <a:cs typeface="+mn-cs"/>
                            </a:rPr>
                            <a:t>]</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3.37</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2.63</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2.74</a:t>
                          </a:r>
                        </a:p>
                      </a:txBody>
                      <a:tcPr marL="51435" marR="51435" marT="0" marB="0"/>
                    </a:tc>
                    <a:extLst>
                      <a:ext uri="{0D108BD9-81ED-4DB2-BD59-A6C34878D82A}">
                        <a16:rowId xmlns:a16="http://schemas.microsoft.com/office/drawing/2014/main" val="10016"/>
                      </a:ext>
                    </a:extLst>
                  </a:tr>
                  <a:tr h="157036">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Cutoff TE</a:t>
                          </a:r>
                          <a:r>
                            <a:rPr lang="en-US" sz="1050" b="1" kern="1200" baseline="-25000" dirty="0">
                              <a:solidFill>
                                <a:schemeClr val="dk1"/>
                              </a:solidFill>
                              <a:effectLst/>
                              <a:latin typeface="+mn-lt"/>
                              <a:ea typeface="+mn-ea"/>
                              <a:cs typeface="+mn-cs"/>
                            </a:rPr>
                            <a:t>11</a:t>
                          </a:r>
                          <a:r>
                            <a:rPr lang="en-US" sz="1050" b="1" kern="1200" baseline="0" dirty="0">
                              <a:solidFill>
                                <a:schemeClr val="dk1"/>
                              </a:solidFill>
                              <a:effectLst/>
                              <a:latin typeface="+mn-lt"/>
                              <a:ea typeface="+mn-ea"/>
                              <a:cs typeface="+mn-cs"/>
                            </a:rPr>
                            <a:t> [GHz]</a:t>
                          </a:r>
                          <a:endParaRPr lang="en-US" sz="1050" b="1" kern="1200" baseline="-250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1.126</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1.10</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1.35</a:t>
                          </a:r>
                        </a:p>
                      </a:txBody>
                      <a:tcPr marL="51435" marR="51435" marT="0" marB="0"/>
                    </a:tc>
                    <a:extLst>
                      <a:ext uri="{0D108BD9-81ED-4DB2-BD59-A6C34878D82A}">
                        <a16:rowId xmlns:a16="http://schemas.microsoft.com/office/drawing/2014/main" val="10017"/>
                      </a:ext>
                    </a:extLst>
                  </a:tr>
                  <a:tr h="157036">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050" b="1" kern="1200" dirty="0">
                              <a:solidFill>
                                <a:schemeClr val="dk1"/>
                              </a:solidFill>
                              <a:effectLst/>
                              <a:latin typeface="+mn-lt"/>
                              <a:ea typeface="+mn-ea"/>
                              <a:cs typeface="+mn-cs"/>
                            </a:rPr>
                            <a:t>Cutoff TM</a:t>
                          </a:r>
                          <a:r>
                            <a:rPr lang="en-US" sz="1050" b="1" kern="1200" baseline="-25000" dirty="0">
                              <a:solidFill>
                                <a:schemeClr val="dk1"/>
                              </a:solidFill>
                              <a:effectLst/>
                              <a:latin typeface="+mn-lt"/>
                              <a:ea typeface="+mn-ea"/>
                              <a:cs typeface="+mn-cs"/>
                            </a:rPr>
                            <a:t>01</a:t>
                          </a:r>
                          <a:r>
                            <a:rPr lang="en-US" sz="1050" b="1" kern="1200" baseline="0" dirty="0">
                              <a:solidFill>
                                <a:schemeClr val="dk1"/>
                              </a:solidFill>
                              <a:effectLst/>
                              <a:latin typeface="+mn-lt"/>
                              <a:ea typeface="+mn-ea"/>
                              <a:cs typeface="+mn-cs"/>
                            </a:rPr>
                            <a:t> [GHz]</a:t>
                          </a:r>
                          <a:endParaRPr lang="en-US" sz="1050" b="1" kern="1200" baseline="-250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1.471</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1.43</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1.77</a:t>
                          </a:r>
                        </a:p>
                      </a:txBody>
                      <a:tcPr marL="51435" marR="51435" marT="0" marB="0"/>
                    </a:tc>
                    <a:extLst>
                      <a:ext uri="{0D108BD9-81ED-4DB2-BD59-A6C34878D82A}">
                        <a16:rowId xmlns:a16="http://schemas.microsoft.com/office/drawing/2014/main" val="10018"/>
                      </a:ext>
                    </a:extLst>
                  </a:tr>
                  <a:tr h="23555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000" b="1" kern="1200" dirty="0" err="1">
                              <a:solidFill>
                                <a:schemeClr val="dk1"/>
                              </a:solidFill>
                              <a:effectLst/>
                              <a:latin typeface="+mn-lt"/>
                              <a:ea typeface="+mn-ea"/>
                              <a:cs typeface="+mn-cs"/>
                            </a:rPr>
                            <a:t>Cryo</a:t>
                          </a:r>
                          <a:r>
                            <a:rPr lang="en-US" sz="1000" b="1" kern="1200" dirty="0">
                              <a:solidFill>
                                <a:schemeClr val="dk1"/>
                              </a:solidFill>
                              <a:effectLst/>
                              <a:latin typeface="+mn-lt"/>
                              <a:ea typeface="+mn-ea"/>
                              <a:cs typeface="+mn-cs"/>
                            </a:rPr>
                            <a:t> dynamic losses / cavity (</a:t>
                          </a:r>
                          <a:r>
                            <a:rPr lang="en-US" sz="1000" b="1" kern="1200" dirty="0" err="1">
                              <a:solidFill>
                                <a:schemeClr val="dk1"/>
                              </a:solidFill>
                              <a:effectLst/>
                              <a:latin typeface="+mn-lt"/>
                              <a:ea typeface="+mn-ea"/>
                              <a:cs typeface="+mn-cs"/>
                            </a:rPr>
                            <a:t>E</a:t>
                          </a:r>
                          <a:r>
                            <a:rPr lang="en-US" sz="1000" b="1" kern="1200" baseline="-25000" dirty="0" err="1">
                              <a:solidFill>
                                <a:schemeClr val="dk1"/>
                              </a:solidFill>
                              <a:effectLst/>
                              <a:latin typeface="+mn-lt"/>
                              <a:ea typeface="+mn-ea"/>
                              <a:cs typeface="+mn-cs"/>
                            </a:rPr>
                            <a:t>acc</a:t>
                          </a:r>
                          <a:r>
                            <a:rPr lang="en-US" sz="1000" b="1" kern="1200" dirty="0">
                              <a:solidFill>
                                <a:schemeClr val="dk1"/>
                              </a:solidFill>
                              <a:effectLst/>
                              <a:latin typeface="+mn-lt"/>
                              <a:ea typeface="+mn-ea"/>
                              <a:cs typeface="+mn-cs"/>
                            </a:rPr>
                            <a:t>=18.7 MV &amp;</a:t>
                          </a:r>
                          <a:r>
                            <a:rPr lang="en-US" sz="1000" b="1" kern="1200" baseline="0" dirty="0">
                              <a:solidFill>
                                <a:schemeClr val="dk1"/>
                              </a:solidFill>
                              <a:effectLst/>
                              <a:latin typeface="+mn-lt"/>
                              <a:ea typeface="+mn-ea"/>
                              <a:cs typeface="+mn-cs"/>
                            </a:rPr>
                            <a:t> </a:t>
                          </a:r>
                          <a:r>
                            <a:rPr lang="en-US" sz="1000" b="1" kern="1200" dirty="0">
                              <a:solidFill>
                                <a:schemeClr val="dk1"/>
                              </a:solidFill>
                              <a:effectLst/>
                              <a:latin typeface="+mn-lt"/>
                              <a:ea typeface="+mn-ea"/>
                              <a:cs typeface="+mn-cs"/>
                            </a:rPr>
                            <a:t>Q</a:t>
                          </a:r>
                          <a:r>
                            <a:rPr lang="en-US" sz="1000" b="1" kern="1200" baseline="-25000" dirty="0">
                              <a:solidFill>
                                <a:schemeClr val="dk1"/>
                              </a:solidFill>
                              <a:effectLst/>
                              <a:latin typeface="+mn-lt"/>
                              <a:ea typeface="+mn-ea"/>
                              <a:cs typeface="+mn-cs"/>
                            </a:rPr>
                            <a:t>0</a:t>
                          </a:r>
                          <a:r>
                            <a:rPr lang="en-US" sz="1000" b="1" kern="1200" dirty="0">
                              <a:solidFill>
                                <a:schemeClr val="dk1"/>
                              </a:solidFill>
                              <a:effectLst/>
                              <a:latin typeface="+mn-lt"/>
                              <a:ea typeface="+mn-ea"/>
                              <a:cs typeface="+mn-cs"/>
                            </a:rPr>
                            <a:t>=10</a:t>
                          </a:r>
                          <a:r>
                            <a:rPr lang="en-US" sz="1000" b="1" kern="1200" baseline="30000" dirty="0">
                              <a:solidFill>
                                <a:schemeClr val="dk1"/>
                              </a:solidFill>
                              <a:effectLst/>
                              <a:latin typeface="+mn-lt"/>
                              <a:ea typeface="+mn-ea"/>
                              <a:cs typeface="+mn-cs"/>
                            </a:rPr>
                            <a:t>10</a:t>
                          </a:r>
                          <a:r>
                            <a:rPr lang="en-US" sz="1000" b="1" kern="1200" dirty="0">
                              <a:solidFill>
                                <a:schemeClr val="dk1"/>
                              </a:solidFill>
                              <a:effectLst/>
                              <a:latin typeface="+mn-lt"/>
                              <a:ea typeface="+mn-ea"/>
                              <a:cs typeface="+mn-cs"/>
                            </a:rPr>
                            <a:t>) [W]</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tx1"/>
                              </a:solidFill>
                              <a:effectLst/>
                              <a:latin typeface="+mn-lt"/>
                              <a:ea typeface="+mn-ea"/>
                              <a:cs typeface="+mn-cs"/>
                            </a:rPr>
                            <a:t>67.1</a:t>
                          </a:r>
                          <a:endParaRPr lang="en-US" sz="1400" kern="1200" dirty="0">
                            <a:solidFill>
                              <a:schemeClr val="tx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rgbClr val="FF0000"/>
                              </a:solidFill>
                              <a:effectLst/>
                              <a:latin typeface="+mn-lt"/>
                              <a:ea typeface="+mn-ea"/>
                              <a:cs typeface="+mn-cs"/>
                            </a:rPr>
                            <a:t>89</a:t>
                          </a:r>
                          <a:endParaRPr lang="en-US" sz="1400" kern="1200" dirty="0">
                            <a:solidFill>
                              <a:srgbClr val="FF0000"/>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tx1"/>
                              </a:solidFill>
                              <a:effectLst/>
                              <a:latin typeface="+mn-lt"/>
                              <a:ea typeface="+mn-ea"/>
                              <a:cs typeface="+mn-cs"/>
                            </a:rPr>
                            <a:t>66.7</a:t>
                          </a:r>
                          <a:endParaRPr lang="en-US" sz="1400" kern="1200" dirty="0">
                            <a:solidFill>
                              <a:schemeClr val="tx1"/>
                            </a:solidFill>
                            <a:effectLst/>
                            <a:latin typeface="+mn-lt"/>
                            <a:ea typeface="+mn-ea"/>
                            <a:cs typeface="+mn-cs"/>
                          </a:endParaRPr>
                        </a:p>
                      </a:txBody>
                      <a:tcPr marL="51435" marR="51435" marT="0" marB="0"/>
                    </a:tc>
                    <a:extLst>
                      <a:ext uri="{0D108BD9-81ED-4DB2-BD59-A6C34878D82A}">
                        <a16:rowId xmlns:a16="http://schemas.microsoft.com/office/drawing/2014/main" val="10019"/>
                      </a:ext>
                    </a:extLst>
                  </a:tr>
                  <a:tr h="23555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000" b="1" kern="1200" dirty="0">
                              <a:solidFill>
                                <a:schemeClr val="dk1"/>
                              </a:solidFill>
                              <a:effectLst/>
                              <a:latin typeface="+mn-lt"/>
                              <a:ea typeface="+mn-ea"/>
                              <a:cs typeface="+mn-cs"/>
                            </a:rPr>
                            <a:t>Wall plug power / cavity (COP=800</a:t>
                          </a:r>
                          <a:r>
                            <a:rPr lang="en-US" sz="1000" b="1" kern="1200" baseline="0" dirty="0">
                              <a:solidFill>
                                <a:schemeClr val="dk1"/>
                              </a:solidFill>
                              <a:effectLst/>
                              <a:latin typeface="+mn-lt"/>
                              <a:ea typeface="+mn-ea"/>
                              <a:cs typeface="+mn-cs"/>
                            </a:rPr>
                            <a:t> W/W</a:t>
                          </a:r>
                          <a:r>
                            <a:rPr lang="en-US" sz="1000" b="1" kern="1200" dirty="0">
                              <a:solidFill>
                                <a:schemeClr val="dk1"/>
                              </a:solidFill>
                              <a:effectLst/>
                              <a:latin typeface="+mn-lt"/>
                              <a:ea typeface="+mn-ea"/>
                              <a:cs typeface="+mn-cs"/>
                            </a:rPr>
                            <a:t>) [kW]</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dk1"/>
                              </a:solidFill>
                              <a:effectLst/>
                              <a:latin typeface="+mn-lt"/>
                              <a:ea typeface="+mn-ea"/>
                              <a:cs typeface="+mn-cs"/>
                            </a:rPr>
                            <a:t>53.7</a:t>
                          </a:r>
                          <a:endParaRPr lang="en-US" sz="14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tx1"/>
                              </a:solidFill>
                              <a:effectLst/>
                              <a:latin typeface="+mn-lt"/>
                              <a:ea typeface="+mn-ea"/>
                              <a:cs typeface="+mn-cs"/>
                            </a:rPr>
                            <a:t>71.2</a:t>
                          </a:r>
                          <a:endParaRPr lang="en-US" sz="1400" kern="1200" dirty="0">
                            <a:solidFill>
                              <a:schemeClr val="tx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tx1"/>
                              </a:solidFill>
                              <a:effectLst/>
                              <a:latin typeface="+mn-lt"/>
                              <a:ea typeface="+mn-ea"/>
                              <a:cs typeface="+mn-cs"/>
                            </a:rPr>
                            <a:t>53.4</a:t>
                          </a:r>
                          <a:endParaRPr lang="en-US" sz="1400" kern="1200" dirty="0">
                            <a:solidFill>
                              <a:schemeClr val="tx1"/>
                            </a:solidFill>
                            <a:effectLst/>
                            <a:latin typeface="+mn-lt"/>
                            <a:ea typeface="+mn-ea"/>
                            <a:cs typeface="+mn-cs"/>
                          </a:endParaRPr>
                        </a:p>
                      </a:txBody>
                      <a:tcPr marL="51435" marR="51435" marT="0" marB="0"/>
                    </a:tc>
                    <a:extLst>
                      <a:ext uri="{0D108BD9-81ED-4DB2-BD59-A6C34878D82A}">
                        <a16:rowId xmlns:a16="http://schemas.microsoft.com/office/drawing/2014/main" val="10020"/>
                      </a:ext>
                    </a:extLst>
                  </a:tr>
                </a:tbl>
              </a:graphicData>
            </a:graphic>
          </p:graphicFrame>
        </mc:Choice>
        <mc:Fallback>
          <p:graphicFrame>
            <p:nvGraphicFramePr>
              <p:cNvPr id="7" name="Tabelle 6"/>
              <p:cNvGraphicFramePr>
                <a:graphicFrameLocks noGrp="1"/>
              </p:cNvGraphicFramePr>
              <p:nvPr>
                <p:extLst>
                  <p:ext uri="{D42A27DB-BD31-4B8C-83A1-F6EECF244321}">
                    <p14:modId xmlns:p14="http://schemas.microsoft.com/office/powerpoint/2010/main" val="4166933354"/>
                  </p:ext>
                </p:extLst>
              </p:nvPr>
            </p:nvGraphicFramePr>
            <p:xfrm>
              <a:off x="336072" y="1264349"/>
              <a:ext cx="5632603" cy="4876135"/>
            </p:xfrm>
            <a:graphic>
              <a:graphicData uri="http://schemas.openxmlformats.org/drawingml/2006/table">
                <a:tbl>
                  <a:tblPr firstRow="1" bandRow="1">
                    <a:tableStyleId>{5C22544A-7EE6-4342-B048-85BDC9FD1C3A}</a:tableStyleId>
                  </a:tblPr>
                  <a:tblGrid>
                    <a:gridCol w="2706710">
                      <a:extLst>
                        <a:ext uri="{9D8B030D-6E8A-4147-A177-3AD203B41FA5}">
                          <a16:colId xmlns:a16="http://schemas.microsoft.com/office/drawing/2014/main" val="20000"/>
                        </a:ext>
                      </a:extLst>
                    </a:gridCol>
                    <a:gridCol w="958290">
                      <a:extLst>
                        <a:ext uri="{9D8B030D-6E8A-4147-A177-3AD203B41FA5}">
                          <a16:colId xmlns:a16="http://schemas.microsoft.com/office/drawing/2014/main" val="20001"/>
                        </a:ext>
                      </a:extLst>
                    </a:gridCol>
                    <a:gridCol w="1195545">
                      <a:extLst>
                        <a:ext uri="{9D8B030D-6E8A-4147-A177-3AD203B41FA5}">
                          <a16:colId xmlns:a16="http://schemas.microsoft.com/office/drawing/2014/main" val="20002"/>
                        </a:ext>
                      </a:extLst>
                    </a:gridCol>
                    <a:gridCol w="772058">
                      <a:extLst>
                        <a:ext uri="{9D8B030D-6E8A-4147-A177-3AD203B41FA5}">
                          <a16:colId xmlns:a16="http://schemas.microsoft.com/office/drawing/2014/main" val="20003"/>
                        </a:ext>
                      </a:extLst>
                    </a:gridCol>
                  </a:tblGrid>
                  <a:tr h="495300">
                    <a:tc>
                      <a:txBody>
                        <a:bodyPr/>
                        <a:lstStyle/>
                        <a:p>
                          <a:pPr algn="ctr">
                            <a:lnSpc>
                              <a:spcPct val="100000"/>
                            </a:lnSpc>
                          </a:pPr>
                          <a:r>
                            <a:rPr lang="en-US" sz="1400" dirty="0"/>
                            <a:t>Parameters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UROS. FCC-</a:t>
                          </a:r>
                          <a:r>
                            <a:rPr lang="en-US" sz="1400" dirty="0" err="1"/>
                            <a:t>ee</a:t>
                          </a:r>
                          <a:endParaRPr lang="en-US" sz="1400" dirty="0"/>
                        </a:p>
                      </a:txBody>
                      <a:tcPr marL="68580" marR="68580" marT="34290" marB="34290" anchor="ctr"/>
                    </a:tc>
                    <a:tc>
                      <a:txBody>
                        <a:bodyPr/>
                        <a:lstStyle/>
                        <a:p>
                          <a:pPr algn="ctr">
                            <a:lnSpc>
                              <a:spcPct val="100000"/>
                            </a:lnSpc>
                          </a:pPr>
                          <a:r>
                            <a:rPr lang="en-US" sz="1400" dirty="0"/>
                            <a:t>CERN</a:t>
                          </a:r>
                          <a:r>
                            <a:rPr lang="en-US" sz="1400" baseline="0" dirty="0"/>
                            <a:t> </a:t>
                          </a:r>
                          <a:r>
                            <a:rPr lang="en-US" sz="1400" baseline="0" dirty="0" err="1"/>
                            <a:t>LHeC</a:t>
                          </a:r>
                          <a:r>
                            <a:rPr lang="en-US" sz="1400" baseline="0" dirty="0"/>
                            <a:t> v2  </a:t>
                          </a:r>
                          <a:endParaRPr lang="en-US" sz="1400" dirty="0"/>
                        </a:p>
                      </a:txBody>
                      <a:tcPr marL="68580" marR="68580" marT="34290" marB="34290" anchor="ctr"/>
                    </a:tc>
                    <a:tc>
                      <a:txBody>
                        <a:bodyPr/>
                        <a:lstStyle/>
                        <a:p>
                          <a:pPr algn="ctr">
                            <a:lnSpc>
                              <a:spcPct val="100000"/>
                            </a:lnSpc>
                          </a:pPr>
                          <a:r>
                            <a:rPr lang="en-US" sz="1400" dirty="0" err="1"/>
                            <a:t>Jlab</a:t>
                          </a:r>
                          <a:r>
                            <a:rPr lang="en-US" sz="1400" dirty="0"/>
                            <a:t> </a:t>
                          </a:r>
                          <a:r>
                            <a:rPr lang="en-US" sz="1400" baseline="0" dirty="0"/>
                            <a:t>v2 </a:t>
                          </a:r>
                          <a:endParaRPr lang="en-US" sz="1400" dirty="0"/>
                        </a:p>
                      </a:txBody>
                      <a:tcPr marL="68580" marR="68580" marT="34290" marB="34290" anchor="ctr"/>
                    </a:tc>
                    <a:extLst>
                      <a:ext uri="{0D108BD9-81ED-4DB2-BD59-A6C34878D82A}">
                        <a16:rowId xmlns:a16="http://schemas.microsoft.com/office/drawing/2014/main" val="10000"/>
                      </a:ext>
                    </a:extLst>
                  </a:tr>
                  <a:tr h="213360">
                    <a:tc>
                      <a:txBody>
                        <a:bodyPr/>
                        <a:lstStyle/>
                        <a:p>
                          <a:pPr marL="0" marR="0" algn="ctr">
                            <a:lnSpc>
                              <a:spcPct val="100000"/>
                            </a:lnSpc>
                            <a:spcBef>
                              <a:spcPts val="600"/>
                            </a:spcBef>
                            <a:spcAft>
                              <a:spcPts val="0"/>
                            </a:spcAft>
                          </a:pPr>
                          <a:r>
                            <a:rPr lang="en-US" sz="1050" b="1" dirty="0">
                              <a:effectLst/>
                            </a:rPr>
                            <a:t>Frequency [MHz]</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801.58</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801.58</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801.58</a:t>
                          </a:r>
                        </a:p>
                      </a:txBody>
                      <a:tcPr marL="38926" marR="38926" marT="0" marB="0" anchor="ctr"/>
                    </a:tc>
                    <a:extLst>
                      <a:ext uri="{0D108BD9-81ED-4DB2-BD59-A6C34878D82A}">
                        <a16:rowId xmlns:a16="http://schemas.microsoft.com/office/drawing/2014/main" val="10001"/>
                      </a:ext>
                    </a:extLst>
                  </a:tr>
                  <a:tr h="213360">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Number of Cells</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a:t>
                          </a:r>
                        </a:p>
                      </a:txBody>
                      <a:tcPr marL="38926" marR="38926" marT="0" marB="0" anchor="ctr"/>
                    </a:tc>
                    <a:extLst>
                      <a:ext uri="{0D108BD9-81ED-4DB2-BD59-A6C34878D82A}">
                        <a16:rowId xmlns:a16="http://schemas.microsoft.com/office/drawing/2014/main" val="10002"/>
                      </a:ext>
                    </a:extLst>
                  </a:tr>
                  <a:tr h="213360">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Material </a:t>
                          </a:r>
                        </a:p>
                      </a:txBody>
                      <a:tcPr marL="38926" marR="38926" marT="0" marB="0" anchor="ct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kern="1200" dirty="0">
                              <a:solidFill>
                                <a:schemeClr val="dk1"/>
                              </a:solidFill>
                              <a:effectLst/>
                              <a:latin typeface="+mn-lt"/>
                              <a:ea typeface="+mn-ea"/>
                              <a:cs typeface="+mn-cs"/>
                            </a:rPr>
                            <a:t>Bulk Nb.</a:t>
                          </a:r>
                        </a:p>
                      </a:txBody>
                      <a:tcPr marL="38926" marR="38926" marT="0" marB="0" anchor="ct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kern="1200" dirty="0">
                              <a:solidFill>
                                <a:schemeClr val="dk1"/>
                              </a:solidFill>
                              <a:effectLst/>
                              <a:latin typeface="+mn-lt"/>
                              <a:ea typeface="+mn-ea"/>
                              <a:cs typeface="+mn-cs"/>
                            </a:rPr>
                            <a:t>Bulk Nb.</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Bulk Nb.</a:t>
                          </a:r>
                        </a:p>
                      </a:txBody>
                      <a:tcPr marL="38926" marR="38926" marT="0" marB="0" anchor="ctr"/>
                    </a:tc>
                    <a:extLst>
                      <a:ext uri="{0D108BD9-81ED-4DB2-BD59-A6C34878D82A}">
                        <a16:rowId xmlns:a16="http://schemas.microsoft.com/office/drawing/2014/main" val="10003"/>
                      </a:ext>
                    </a:extLst>
                  </a:tr>
                  <a:tr h="213360">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Temperature [K]</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2.0</a:t>
                          </a:r>
                        </a:p>
                      </a:txBody>
                      <a:tcPr marL="38926" marR="38926" marT="0" marB="0" anchor="ctr"/>
                    </a:tc>
                    <a:extLst>
                      <a:ext uri="{0D108BD9-81ED-4DB2-BD59-A6C34878D82A}">
                        <a16:rowId xmlns:a16="http://schemas.microsoft.com/office/drawing/2014/main" val="10004"/>
                      </a:ext>
                    </a:extLst>
                  </a:tr>
                  <a:tr h="213360">
                    <a:tc>
                      <a:txBody>
                        <a:bodyPr/>
                        <a:lstStyle/>
                        <a:p>
                          <a:pPr marL="0" marR="0" algn="ctr">
                            <a:lnSpc>
                              <a:spcPct val="100000"/>
                            </a:lnSpc>
                            <a:spcBef>
                              <a:spcPts val="600"/>
                            </a:spcBef>
                            <a:spcAft>
                              <a:spcPts val="0"/>
                            </a:spcAft>
                          </a:pPr>
                          <a:r>
                            <a:rPr lang="en-US" sz="1050" b="1" dirty="0">
                              <a:effectLst/>
                            </a:rPr>
                            <a:t>R/Q [Ω] *</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521</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393</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523.9</a:t>
                          </a:r>
                        </a:p>
                      </a:txBody>
                      <a:tcPr marL="38926" marR="38926" marT="0" marB="0" anchor="ctr"/>
                    </a:tc>
                    <a:extLst>
                      <a:ext uri="{0D108BD9-81ED-4DB2-BD59-A6C34878D82A}">
                        <a16:rowId xmlns:a16="http://schemas.microsoft.com/office/drawing/2014/main" val="10005"/>
                      </a:ext>
                    </a:extLst>
                  </a:tr>
                  <a:tr h="213360">
                    <a:tc>
                      <a:txBody>
                        <a:bodyPr/>
                        <a:lstStyle/>
                        <a:p>
                          <a:pPr marL="0" marR="0" algn="ctr">
                            <a:lnSpc>
                              <a:spcPct val="100000"/>
                            </a:lnSpc>
                            <a:spcBef>
                              <a:spcPts val="600"/>
                            </a:spcBef>
                            <a:spcAft>
                              <a:spcPts val="0"/>
                            </a:spcAft>
                          </a:pPr>
                          <a:r>
                            <a:rPr lang="en-US" sz="1050" b="1" dirty="0">
                              <a:effectLst/>
                            </a:rPr>
                            <a:t>Geometry Factor [Ω]</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273.7</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283</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274.7</a:t>
                          </a:r>
                        </a:p>
                      </a:txBody>
                      <a:tcPr marL="38926" marR="38926" marT="0" marB="0" anchor="ctr"/>
                    </a:tc>
                    <a:extLst>
                      <a:ext uri="{0D108BD9-81ED-4DB2-BD59-A6C34878D82A}">
                        <a16:rowId xmlns:a16="http://schemas.microsoft.com/office/drawing/2014/main" val="10006"/>
                      </a:ext>
                    </a:extLst>
                  </a:tr>
                  <a:tr h="213360">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G.R/Q  [Ω]</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142597</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111219</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143915</a:t>
                          </a:r>
                        </a:p>
                      </a:txBody>
                      <a:tcPr marL="38926" marR="38926" marT="0" marB="0" anchor="ctr"/>
                    </a:tc>
                    <a:extLst>
                      <a:ext uri="{0D108BD9-81ED-4DB2-BD59-A6C34878D82A}">
                        <a16:rowId xmlns:a16="http://schemas.microsoft.com/office/drawing/2014/main" val="10007"/>
                      </a:ext>
                    </a:extLst>
                  </a:tr>
                  <a:tr h="213360">
                    <a:tc>
                      <a:txBody>
                        <a:bodyPr/>
                        <a:lstStyle/>
                        <a:p>
                          <a:endParaRPr lang="en-US"/>
                        </a:p>
                      </a:txBody>
                      <a:tcPr marL="38926" marR="38926" marT="0" marB="0" anchor="ctr">
                        <a:blipFill>
                          <a:blip r:embed="rId3"/>
                          <a:stretch>
                            <a:fillRect l="-225" t="-942857" r="-108764" b="-1294286"/>
                          </a:stretch>
                        </a:blipFill>
                      </a:tcP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4.2</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4.92</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4.2</a:t>
                          </a:r>
                        </a:p>
                      </a:txBody>
                      <a:tcPr marL="38926" marR="38926" marT="0" marB="0" anchor="ctr"/>
                    </a:tc>
                    <a:extLst>
                      <a:ext uri="{0D108BD9-81ED-4DB2-BD59-A6C34878D82A}">
                        <a16:rowId xmlns:a16="http://schemas.microsoft.com/office/drawing/2014/main" val="10008"/>
                      </a:ext>
                    </a:extLst>
                  </a:tr>
                  <a:tr h="213360">
                    <a:tc>
                      <a:txBody>
                        <a:bodyPr/>
                        <a:lstStyle/>
                        <a:p>
                          <a:endParaRPr lang="en-US"/>
                        </a:p>
                      </a:txBody>
                      <a:tcPr marL="38926" marR="38926" marT="0" marB="0" anchor="ctr">
                        <a:blipFill>
                          <a:blip r:embed="rId3"/>
                          <a:stretch>
                            <a:fillRect l="-225" t="-1042857" r="-108764" b="-1194286"/>
                          </a:stretch>
                        </a:blipFill>
                      </a:tcPr>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2.0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2.4</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2.26</a:t>
                          </a:r>
                        </a:p>
                      </a:txBody>
                      <a:tcPr marL="38926" marR="38926" marT="0" marB="0" anchor="ctr"/>
                    </a:tc>
                    <a:extLst>
                      <a:ext uri="{0D108BD9-81ED-4DB2-BD59-A6C34878D82A}">
                        <a16:rowId xmlns:a16="http://schemas.microsoft.com/office/drawing/2014/main" val="10009"/>
                      </a:ext>
                    </a:extLst>
                  </a:tr>
                  <a:tr h="213360">
                    <a:tc>
                      <a:txBody>
                        <a:bodyPr/>
                        <a:lstStyle/>
                        <a:p>
                          <a:pPr marL="0" marR="0" algn="ctr">
                            <a:lnSpc>
                              <a:spcPct val="100000"/>
                            </a:lnSpc>
                            <a:spcBef>
                              <a:spcPts val="600"/>
                            </a:spcBef>
                            <a:spcAft>
                              <a:spcPts val="0"/>
                            </a:spcAft>
                          </a:pPr>
                          <a:r>
                            <a:rPr lang="en-US" sz="1050" b="1" dirty="0">
                              <a:effectLst/>
                            </a:rPr>
                            <a:t>Cavity Active Length [mm]</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919.5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935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917.9</a:t>
                          </a:r>
                        </a:p>
                      </a:txBody>
                      <a:tcPr marL="38926" marR="38926" marT="0" marB="0" anchor="ctr"/>
                    </a:tc>
                    <a:extLst>
                      <a:ext uri="{0D108BD9-81ED-4DB2-BD59-A6C34878D82A}">
                        <a16:rowId xmlns:a16="http://schemas.microsoft.com/office/drawing/2014/main" val="10010"/>
                      </a:ext>
                    </a:extLst>
                  </a:tr>
                  <a:tr h="213360">
                    <a:tc>
                      <a:txBody>
                        <a:bodyPr/>
                        <a:lstStyle/>
                        <a:p>
                          <a:pPr marL="0" marR="0" algn="ctr">
                            <a:lnSpc>
                              <a:spcPct val="100000"/>
                            </a:lnSpc>
                            <a:spcBef>
                              <a:spcPts val="600"/>
                            </a:spcBef>
                            <a:spcAft>
                              <a:spcPts val="0"/>
                            </a:spcAft>
                          </a:pPr>
                          <a:r>
                            <a:rPr lang="en-US" sz="1050" b="1" dirty="0">
                              <a:effectLst/>
                            </a:rPr>
                            <a:t>Iris radius [mm]</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60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65</a:t>
                          </a:r>
                        </a:p>
                      </a:txBody>
                      <a:tcPr marL="38926" marR="38926" marT="0" marB="0" anchor="ctr"/>
                    </a:tc>
                    <a:extLst>
                      <a:ext uri="{0D108BD9-81ED-4DB2-BD59-A6C34878D82A}">
                        <a16:rowId xmlns:a16="http://schemas.microsoft.com/office/drawing/2014/main" val="10011"/>
                      </a:ext>
                    </a:extLst>
                  </a:tr>
                  <a:tr h="213360">
                    <a:tc>
                      <a:txBody>
                        <a:bodyPr/>
                        <a:lstStyle/>
                        <a:p>
                          <a:pPr marL="0" marR="0" algn="ctr">
                            <a:lnSpc>
                              <a:spcPct val="100000"/>
                            </a:lnSpc>
                            <a:spcBef>
                              <a:spcPts val="600"/>
                            </a:spcBef>
                            <a:spcAft>
                              <a:spcPts val="0"/>
                            </a:spcAft>
                          </a:pPr>
                          <a:r>
                            <a:rPr lang="en-US" sz="1050" b="1" dirty="0">
                              <a:effectLst/>
                            </a:rPr>
                            <a:t>Beam Pipe radius [mm]</a:t>
                          </a:r>
                          <a:endParaRPr lang="en-US" sz="105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78</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80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65</a:t>
                          </a:r>
                        </a:p>
                      </a:txBody>
                      <a:tcPr marL="38926" marR="38926" marT="0" marB="0" anchor="ctr"/>
                    </a:tc>
                    <a:extLst>
                      <a:ext uri="{0D108BD9-81ED-4DB2-BD59-A6C34878D82A}">
                        <a16:rowId xmlns:a16="http://schemas.microsoft.com/office/drawing/2014/main" val="10012"/>
                      </a:ext>
                    </a:extLst>
                  </a:tr>
                  <a:tr h="213360">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Wall angle (mid-cell) [degree]</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100</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102.5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90</a:t>
                          </a:r>
                        </a:p>
                      </a:txBody>
                      <a:tcPr marL="38926" marR="38926" marT="0" marB="0" anchor="ctr"/>
                    </a:tc>
                    <a:extLst>
                      <a:ext uri="{0D108BD9-81ED-4DB2-BD59-A6C34878D82A}">
                        <a16:rowId xmlns:a16="http://schemas.microsoft.com/office/drawing/2014/main" val="10013"/>
                      </a:ext>
                    </a:extLst>
                  </a:tr>
                  <a:tr h="213360">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Cell to cell coupling of mid cells [%]</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2.25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5.75</a:t>
                          </a:r>
                        </a:p>
                      </a:txBody>
                      <a:tcPr marL="38926" marR="38926" marT="0" marB="0" anchor="ctr"/>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3.21</a:t>
                          </a:r>
                        </a:p>
                      </a:txBody>
                      <a:tcPr marL="38926" marR="38926" marT="0" marB="0" anchor="ctr"/>
                    </a:tc>
                    <a:extLst>
                      <a:ext uri="{0D108BD9-81ED-4DB2-BD59-A6C34878D82A}">
                        <a16:rowId xmlns:a16="http://schemas.microsoft.com/office/drawing/2014/main" val="10014"/>
                      </a:ext>
                    </a:extLst>
                  </a:tr>
                  <a:tr h="213360">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Field Flatness [%]</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99</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96</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chemeClr val="dk1"/>
                              </a:solidFill>
                              <a:effectLst/>
                              <a:latin typeface="+mn-lt"/>
                              <a:ea typeface="+mn-ea"/>
                              <a:cs typeface="+mn-cs"/>
                            </a:rPr>
                            <a:t>-</a:t>
                          </a:r>
                        </a:p>
                      </a:txBody>
                      <a:tcPr marL="51435" marR="51435" marT="0" marB="0"/>
                    </a:tc>
                    <a:extLst>
                      <a:ext uri="{0D108BD9-81ED-4DB2-BD59-A6C34878D82A}">
                        <a16:rowId xmlns:a16="http://schemas.microsoft.com/office/drawing/2014/main" val="10015"/>
                      </a:ext>
                    </a:extLst>
                  </a:tr>
                  <a:tr h="213360">
                    <a:tc>
                      <a:txBody>
                        <a:bodyPr/>
                        <a:lstStyle/>
                        <a:p>
                          <a:endParaRPr lang="en-US"/>
                        </a:p>
                      </a:txBody>
                      <a:tcPr marL="51435" marR="51435" marT="0" marB="0">
                        <a:blipFill>
                          <a:blip r:embed="rId3"/>
                          <a:stretch>
                            <a:fillRect l="-225" t="-1742857" r="-108764" b="-494286"/>
                          </a:stretch>
                        </a:blipFill>
                      </a:tcPr>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3.37</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2.63</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2.74</a:t>
                          </a:r>
                        </a:p>
                      </a:txBody>
                      <a:tcPr marL="51435" marR="51435" marT="0" marB="0"/>
                    </a:tc>
                    <a:extLst>
                      <a:ext uri="{0D108BD9-81ED-4DB2-BD59-A6C34878D82A}">
                        <a16:rowId xmlns:a16="http://schemas.microsoft.com/office/drawing/2014/main" val="10016"/>
                      </a:ext>
                    </a:extLst>
                  </a:tr>
                  <a:tr h="213360">
                    <a:tc>
                      <a:txBody>
                        <a:bodyPr/>
                        <a:lstStyle/>
                        <a:p>
                          <a:pPr marL="0" marR="0" algn="ctr">
                            <a:lnSpc>
                              <a:spcPct val="100000"/>
                            </a:lnSpc>
                            <a:spcBef>
                              <a:spcPts val="600"/>
                            </a:spcBef>
                            <a:spcAft>
                              <a:spcPts val="0"/>
                            </a:spcAft>
                          </a:pPr>
                          <a:r>
                            <a:rPr lang="en-US" sz="1050" b="1" kern="1200" dirty="0">
                              <a:solidFill>
                                <a:schemeClr val="dk1"/>
                              </a:solidFill>
                              <a:effectLst/>
                              <a:latin typeface="+mn-lt"/>
                              <a:ea typeface="+mn-ea"/>
                              <a:cs typeface="+mn-cs"/>
                            </a:rPr>
                            <a:t>Cutoff TE</a:t>
                          </a:r>
                          <a:r>
                            <a:rPr lang="en-US" sz="1050" b="1" kern="1200" baseline="-25000" dirty="0">
                              <a:solidFill>
                                <a:schemeClr val="dk1"/>
                              </a:solidFill>
                              <a:effectLst/>
                              <a:latin typeface="+mn-lt"/>
                              <a:ea typeface="+mn-ea"/>
                              <a:cs typeface="+mn-cs"/>
                            </a:rPr>
                            <a:t>11</a:t>
                          </a:r>
                          <a:r>
                            <a:rPr lang="en-US" sz="1050" b="1" kern="1200" baseline="0" dirty="0">
                              <a:solidFill>
                                <a:schemeClr val="dk1"/>
                              </a:solidFill>
                              <a:effectLst/>
                              <a:latin typeface="+mn-lt"/>
                              <a:ea typeface="+mn-ea"/>
                              <a:cs typeface="+mn-cs"/>
                            </a:rPr>
                            <a:t> [GHz]</a:t>
                          </a:r>
                          <a:endParaRPr lang="en-US" sz="1050" b="1" kern="1200" baseline="-250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1.126</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1.10</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1.35</a:t>
                          </a:r>
                        </a:p>
                      </a:txBody>
                      <a:tcPr marL="51435" marR="51435" marT="0" marB="0"/>
                    </a:tc>
                    <a:extLst>
                      <a:ext uri="{0D108BD9-81ED-4DB2-BD59-A6C34878D82A}">
                        <a16:rowId xmlns:a16="http://schemas.microsoft.com/office/drawing/2014/main" val="10017"/>
                      </a:ext>
                    </a:extLst>
                  </a:tr>
                  <a:tr h="213360">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050" b="1" kern="1200" dirty="0">
                              <a:solidFill>
                                <a:schemeClr val="dk1"/>
                              </a:solidFill>
                              <a:effectLst/>
                              <a:latin typeface="+mn-lt"/>
                              <a:ea typeface="+mn-ea"/>
                              <a:cs typeface="+mn-cs"/>
                            </a:rPr>
                            <a:t>Cutoff TM</a:t>
                          </a:r>
                          <a:r>
                            <a:rPr lang="en-US" sz="1050" b="1" kern="1200" baseline="-25000" dirty="0">
                              <a:solidFill>
                                <a:schemeClr val="dk1"/>
                              </a:solidFill>
                              <a:effectLst/>
                              <a:latin typeface="+mn-lt"/>
                              <a:ea typeface="+mn-ea"/>
                              <a:cs typeface="+mn-cs"/>
                            </a:rPr>
                            <a:t>01</a:t>
                          </a:r>
                          <a:r>
                            <a:rPr lang="en-US" sz="1050" b="1" kern="1200" baseline="0" dirty="0">
                              <a:solidFill>
                                <a:schemeClr val="dk1"/>
                              </a:solidFill>
                              <a:effectLst/>
                              <a:latin typeface="+mn-lt"/>
                              <a:ea typeface="+mn-ea"/>
                              <a:cs typeface="+mn-cs"/>
                            </a:rPr>
                            <a:t> [GHz]</a:t>
                          </a:r>
                          <a:endParaRPr lang="en-US" sz="1050" b="1" kern="1200" baseline="-250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1.471</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00B050"/>
                              </a:solidFill>
                              <a:effectLst/>
                              <a:latin typeface="+mn-lt"/>
                              <a:ea typeface="+mn-ea"/>
                              <a:cs typeface="+mn-cs"/>
                            </a:rPr>
                            <a:t>1.43</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en-US" sz="1400" kern="1200" dirty="0">
                              <a:solidFill>
                                <a:srgbClr val="FF0000"/>
                              </a:solidFill>
                              <a:effectLst/>
                              <a:latin typeface="+mn-lt"/>
                              <a:ea typeface="+mn-ea"/>
                              <a:cs typeface="+mn-cs"/>
                            </a:rPr>
                            <a:t>1.77</a:t>
                          </a:r>
                        </a:p>
                      </a:txBody>
                      <a:tcPr marL="51435" marR="51435" marT="0" marB="0"/>
                    </a:tc>
                    <a:extLst>
                      <a:ext uri="{0D108BD9-81ED-4DB2-BD59-A6C34878D82A}">
                        <a16:rowId xmlns:a16="http://schemas.microsoft.com/office/drawing/2014/main" val="10018"/>
                      </a:ext>
                    </a:extLst>
                  </a:tr>
                  <a:tr h="304800">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000" b="1" kern="1200" dirty="0" err="1">
                              <a:solidFill>
                                <a:schemeClr val="dk1"/>
                              </a:solidFill>
                              <a:effectLst/>
                              <a:latin typeface="+mn-lt"/>
                              <a:ea typeface="+mn-ea"/>
                              <a:cs typeface="+mn-cs"/>
                            </a:rPr>
                            <a:t>Cryo</a:t>
                          </a:r>
                          <a:r>
                            <a:rPr lang="en-US" sz="1000" b="1" kern="1200" dirty="0">
                              <a:solidFill>
                                <a:schemeClr val="dk1"/>
                              </a:solidFill>
                              <a:effectLst/>
                              <a:latin typeface="+mn-lt"/>
                              <a:ea typeface="+mn-ea"/>
                              <a:cs typeface="+mn-cs"/>
                            </a:rPr>
                            <a:t> dynamic losses / cavity (</a:t>
                          </a:r>
                          <a:r>
                            <a:rPr lang="en-US" sz="1000" b="1" kern="1200" dirty="0" err="1">
                              <a:solidFill>
                                <a:schemeClr val="dk1"/>
                              </a:solidFill>
                              <a:effectLst/>
                              <a:latin typeface="+mn-lt"/>
                              <a:ea typeface="+mn-ea"/>
                              <a:cs typeface="+mn-cs"/>
                            </a:rPr>
                            <a:t>E</a:t>
                          </a:r>
                          <a:r>
                            <a:rPr lang="en-US" sz="1000" b="1" kern="1200" baseline="-25000" dirty="0" err="1">
                              <a:solidFill>
                                <a:schemeClr val="dk1"/>
                              </a:solidFill>
                              <a:effectLst/>
                              <a:latin typeface="+mn-lt"/>
                              <a:ea typeface="+mn-ea"/>
                              <a:cs typeface="+mn-cs"/>
                            </a:rPr>
                            <a:t>acc</a:t>
                          </a:r>
                          <a:r>
                            <a:rPr lang="en-US" sz="1000" b="1" kern="1200" dirty="0">
                              <a:solidFill>
                                <a:schemeClr val="dk1"/>
                              </a:solidFill>
                              <a:effectLst/>
                              <a:latin typeface="+mn-lt"/>
                              <a:ea typeface="+mn-ea"/>
                              <a:cs typeface="+mn-cs"/>
                            </a:rPr>
                            <a:t>=18.7 MV &amp;</a:t>
                          </a:r>
                          <a:r>
                            <a:rPr lang="en-US" sz="1000" b="1" kern="1200" baseline="0" dirty="0">
                              <a:solidFill>
                                <a:schemeClr val="dk1"/>
                              </a:solidFill>
                              <a:effectLst/>
                              <a:latin typeface="+mn-lt"/>
                              <a:ea typeface="+mn-ea"/>
                              <a:cs typeface="+mn-cs"/>
                            </a:rPr>
                            <a:t> </a:t>
                          </a:r>
                          <a:r>
                            <a:rPr lang="en-US" sz="1000" b="1" kern="1200" dirty="0">
                              <a:solidFill>
                                <a:schemeClr val="dk1"/>
                              </a:solidFill>
                              <a:effectLst/>
                              <a:latin typeface="+mn-lt"/>
                              <a:ea typeface="+mn-ea"/>
                              <a:cs typeface="+mn-cs"/>
                            </a:rPr>
                            <a:t>Q</a:t>
                          </a:r>
                          <a:r>
                            <a:rPr lang="en-US" sz="1000" b="1" kern="1200" baseline="-25000" dirty="0">
                              <a:solidFill>
                                <a:schemeClr val="dk1"/>
                              </a:solidFill>
                              <a:effectLst/>
                              <a:latin typeface="+mn-lt"/>
                              <a:ea typeface="+mn-ea"/>
                              <a:cs typeface="+mn-cs"/>
                            </a:rPr>
                            <a:t>0</a:t>
                          </a:r>
                          <a:r>
                            <a:rPr lang="en-US" sz="1000" b="1" kern="1200" dirty="0">
                              <a:solidFill>
                                <a:schemeClr val="dk1"/>
                              </a:solidFill>
                              <a:effectLst/>
                              <a:latin typeface="+mn-lt"/>
                              <a:ea typeface="+mn-ea"/>
                              <a:cs typeface="+mn-cs"/>
                            </a:rPr>
                            <a:t>=10</a:t>
                          </a:r>
                          <a:r>
                            <a:rPr lang="en-US" sz="1000" b="1" kern="1200" baseline="30000" dirty="0">
                              <a:solidFill>
                                <a:schemeClr val="dk1"/>
                              </a:solidFill>
                              <a:effectLst/>
                              <a:latin typeface="+mn-lt"/>
                              <a:ea typeface="+mn-ea"/>
                              <a:cs typeface="+mn-cs"/>
                            </a:rPr>
                            <a:t>10</a:t>
                          </a:r>
                          <a:r>
                            <a:rPr lang="en-US" sz="1000" b="1" kern="1200" dirty="0">
                              <a:solidFill>
                                <a:schemeClr val="dk1"/>
                              </a:solidFill>
                              <a:effectLst/>
                              <a:latin typeface="+mn-lt"/>
                              <a:ea typeface="+mn-ea"/>
                              <a:cs typeface="+mn-cs"/>
                            </a:rPr>
                            <a:t>) [W]</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tx1"/>
                              </a:solidFill>
                              <a:effectLst/>
                              <a:latin typeface="+mn-lt"/>
                              <a:ea typeface="+mn-ea"/>
                              <a:cs typeface="+mn-cs"/>
                            </a:rPr>
                            <a:t>67.1</a:t>
                          </a:r>
                          <a:endParaRPr lang="en-US" sz="1400" kern="1200" dirty="0">
                            <a:solidFill>
                              <a:schemeClr val="tx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rgbClr val="FF0000"/>
                              </a:solidFill>
                              <a:effectLst/>
                              <a:latin typeface="+mn-lt"/>
                              <a:ea typeface="+mn-ea"/>
                              <a:cs typeface="+mn-cs"/>
                            </a:rPr>
                            <a:t>89</a:t>
                          </a:r>
                          <a:endParaRPr lang="en-US" sz="1400" kern="1200" dirty="0">
                            <a:solidFill>
                              <a:srgbClr val="FF0000"/>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tx1"/>
                              </a:solidFill>
                              <a:effectLst/>
                              <a:latin typeface="+mn-lt"/>
                              <a:ea typeface="+mn-ea"/>
                              <a:cs typeface="+mn-cs"/>
                            </a:rPr>
                            <a:t>66.7</a:t>
                          </a:r>
                          <a:endParaRPr lang="en-US" sz="1400" kern="1200" dirty="0">
                            <a:solidFill>
                              <a:schemeClr val="tx1"/>
                            </a:solidFill>
                            <a:effectLst/>
                            <a:latin typeface="+mn-lt"/>
                            <a:ea typeface="+mn-ea"/>
                            <a:cs typeface="+mn-cs"/>
                          </a:endParaRPr>
                        </a:p>
                      </a:txBody>
                      <a:tcPr marL="51435" marR="51435" marT="0" marB="0"/>
                    </a:tc>
                    <a:extLst>
                      <a:ext uri="{0D108BD9-81ED-4DB2-BD59-A6C34878D82A}">
                        <a16:rowId xmlns:a16="http://schemas.microsoft.com/office/drawing/2014/main" val="10019"/>
                      </a:ext>
                    </a:extLst>
                  </a:tr>
                  <a:tr h="23555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000" b="1" kern="1200" dirty="0">
                              <a:solidFill>
                                <a:schemeClr val="dk1"/>
                              </a:solidFill>
                              <a:effectLst/>
                              <a:latin typeface="+mn-lt"/>
                              <a:ea typeface="+mn-ea"/>
                              <a:cs typeface="+mn-cs"/>
                            </a:rPr>
                            <a:t>Wall plug power / cavity (COP=800</a:t>
                          </a:r>
                          <a:r>
                            <a:rPr lang="en-US" sz="1000" b="1" kern="1200" baseline="0" dirty="0">
                              <a:solidFill>
                                <a:schemeClr val="dk1"/>
                              </a:solidFill>
                              <a:effectLst/>
                              <a:latin typeface="+mn-lt"/>
                              <a:ea typeface="+mn-ea"/>
                              <a:cs typeface="+mn-cs"/>
                            </a:rPr>
                            <a:t> W/W</a:t>
                          </a:r>
                          <a:r>
                            <a:rPr lang="en-US" sz="1000" b="1" kern="1200" dirty="0">
                              <a:solidFill>
                                <a:schemeClr val="dk1"/>
                              </a:solidFill>
                              <a:effectLst/>
                              <a:latin typeface="+mn-lt"/>
                              <a:ea typeface="+mn-ea"/>
                              <a:cs typeface="+mn-cs"/>
                            </a:rPr>
                            <a:t>) [kW]</a:t>
                          </a: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dk1"/>
                              </a:solidFill>
                              <a:effectLst/>
                              <a:latin typeface="+mn-lt"/>
                              <a:ea typeface="+mn-ea"/>
                              <a:cs typeface="+mn-cs"/>
                            </a:rPr>
                            <a:t>53.7</a:t>
                          </a:r>
                          <a:endParaRPr lang="en-US" sz="14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tx1"/>
                              </a:solidFill>
                              <a:effectLst/>
                              <a:latin typeface="+mn-lt"/>
                              <a:ea typeface="+mn-ea"/>
                              <a:cs typeface="+mn-cs"/>
                            </a:rPr>
                            <a:t>71.2</a:t>
                          </a:r>
                          <a:endParaRPr lang="en-US" sz="1400" kern="1200" dirty="0">
                            <a:solidFill>
                              <a:schemeClr val="tx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600"/>
                            </a:spcBef>
                            <a:spcAft>
                              <a:spcPts val="0"/>
                            </a:spcAft>
                          </a:pPr>
                          <a:r>
                            <a:rPr lang="de-DE" sz="1400" kern="1200" dirty="0">
                              <a:solidFill>
                                <a:schemeClr val="tx1"/>
                              </a:solidFill>
                              <a:effectLst/>
                              <a:latin typeface="+mn-lt"/>
                              <a:ea typeface="+mn-ea"/>
                              <a:cs typeface="+mn-cs"/>
                            </a:rPr>
                            <a:t>53.4</a:t>
                          </a:r>
                          <a:endParaRPr lang="en-US" sz="1400" kern="1200" dirty="0">
                            <a:solidFill>
                              <a:schemeClr val="tx1"/>
                            </a:solidFill>
                            <a:effectLst/>
                            <a:latin typeface="+mn-lt"/>
                            <a:ea typeface="+mn-ea"/>
                            <a:cs typeface="+mn-cs"/>
                          </a:endParaRPr>
                        </a:p>
                      </a:txBody>
                      <a:tcPr marL="51435" marR="51435" marT="0" marB="0"/>
                    </a:tc>
                    <a:extLst>
                      <a:ext uri="{0D108BD9-81ED-4DB2-BD59-A6C34878D82A}">
                        <a16:rowId xmlns:a16="http://schemas.microsoft.com/office/drawing/2014/main" val="10020"/>
                      </a:ext>
                    </a:extLst>
                  </a:tr>
                </a:tbl>
              </a:graphicData>
            </a:graphic>
          </p:graphicFrame>
        </mc:Fallback>
      </mc:AlternateContent>
      <p:pic>
        <p:nvPicPr>
          <p:cNvPr id="6" name="Grafik 2" descr="Bildschirmausschnitt"/>
          <p:cNvPicPr>
            <a:picLocks noChangeAspect="1"/>
          </p:cNvPicPr>
          <p:nvPr/>
        </p:nvPicPr>
        <p:blipFill rotWithShape="1">
          <a:blip r:embed="rId4" cstate="print">
            <a:extLst>
              <a:ext uri="{28A0092B-C50C-407E-A947-70E740481C1C}">
                <a14:useLocalDpi xmlns:a14="http://schemas.microsoft.com/office/drawing/2010/main" val="0"/>
              </a:ext>
            </a:extLst>
          </a:blip>
          <a:srcRect b="721"/>
          <a:stretch/>
        </p:blipFill>
        <p:spPr>
          <a:xfrm>
            <a:off x="5968675" y="1485205"/>
            <a:ext cx="3159019" cy="1986643"/>
          </a:xfrm>
          <a:prstGeom prst="rect">
            <a:avLst/>
          </a:prstGeom>
        </p:spPr>
      </p:pic>
      <p:pic>
        <p:nvPicPr>
          <p:cNvPr id="8" name="Grafik 3" descr="Bildschirmausschnit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8675" y="3834009"/>
            <a:ext cx="3159020" cy="2013295"/>
          </a:xfrm>
          <a:prstGeom prst="rect">
            <a:avLst/>
          </a:prstGeom>
        </p:spPr>
      </p:pic>
      <p:sp>
        <p:nvSpPr>
          <p:cNvPr id="9" name="Rectangle 20"/>
          <p:cNvSpPr/>
          <p:nvPr/>
        </p:nvSpPr>
        <p:spPr>
          <a:xfrm>
            <a:off x="6525532" y="5932098"/>
            <a:ext cx="2282396" cy="600164"/>
          </a:xfrm>
          <a:prstGeom prst="rect">
            <a:avLst/>
          </a:prstGeom>
        </p:spPr>
        <p:txBody>
          <a:bodyPr wrap="square">
            <a:spAutoFit/>
          </a:bodyPr>
          <a:ls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100" b="1" i="1" dirty="0">
                <a:latin typeface="+mn-lt"/>
              </a:rPr>
              <a:t>Note: Impedances are for bare cavity and the peaks are not fully resolved.</a:t>
            </a:r>
          </a:p>
        </p:txBody>
      </p:sp>
      <p:sp>
        <p:nvSpPr>
          <p:cNvPr id="3" name="TextBox 2">
            <a:extLst>
              <a:ext uri="{FF2B5EF4-FFF2-40B4-BE49-F238E27FC236}">
                <a16:creationId xmlns:a16="http://schemas.microsoft.com/office/drawing/2014/main" id="{4152950A-34C6-4EA9-96CB-D66B84604BC7}"/>
              </a:ext>
            </a:extLst>
          </p:cNvPr>
          <p:cNvSpPr txBox="1"/>
          <p:nvPr/>
        </p:nvSpPr>
        <p:spPr>
          <a:xfrm>
            <a:off x="6995474" y="1304509"/>
            <a:ext cx="1159292" cy="369332"/>
          </a:xfrm>
          <a:prstGeom prst="rect">
            <a:avLst/>
          </a:prstGeom>
          <a:noFill/>
        </p:spPr>
        <p:txBody>
          <a:bodyPr wrap="none" rtlCol="0">
            <a:spAutoFit/>
          </a:bodyPr>
          <a:lstStyle/>
          <a:p>
            <a:r>
              <a:rPr lang="en-US" dirty="0"/>
              <a:t>Monopole</a:t>
            </a:r>
          </a:p>
        </p:txBody>
      </p:sp>
      <p:sp>
        <p:nvSpPr>
          <p:cNvPr id="10" name="TextBox 9">
            <a:extLst>
              <a:ext uri="{FF2B5EF4-FFF2-40B4-BE49-F238E27FC236}">
                <a16:creationId xmlns:a16="http://schemas.microsoft.com/office/drawing/2014/main" id="{5EA347D9-560E-4F6A-9EC3-DA8E3296FFBE}"/>
              </a:ext>
            </a:extLst>
          </p:cNvPr>
          <p:cNvSpPr txBox="1"/>
          <p:nvPr/>
        </p:nvSpPr>
        <p:spPr>
          <a:xfrm>
            <a:off x="7179017" y="3606946"/>
            <a:ext cx="792205" cy="369332"/>
          </a:xfrm>
          <a:prstGeom prst="rect">
            <a:avLst/>
          </a:prstGeom>
          <a:noFill/>
        </p:spPr>
        <p:txBody>
          <a:bodyPr wrap="none" rtlCol="0">
            <a:spAutoFit/>
          </a:bodyPr>
          <a:lstStyle/>
          <a:p>
            <a:r>
              <a:rPr lang="en-US" dirty="0"/>
              <a:t>Dipole</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FD15F95-EE25-4FAA-A158-EE1662AAAC0F}"/>
                  </a:ext>
                </a:extLst>
              </p:cNvPr>
              <p:cNvSpPr txBox="1"/>
              <p:nvPr/>
            </p:nvSpPr>
            <p:spPr>
              <a:xfrm>
                <a:off x="553296" y="6444477"/>
                <a:ext cx="5572744" cy="276999"/>
              </a:xfrm>
              <a:prstGeom prst="rect">
                <a:avLst/>
              </a:prstGeom>
              <a:noFill/>
            </p:spPr>
            <p:txBody>
              <a:bodyPr wrap="none" rtlCol="0">
                <a:spAutoFit/>
              </a:bodyPr>
              <a:lstStyle/>
              <a:p>
                <a:r>
                  <a:rPr lang="en-US" sz="1200" dirty="0"/>
                  <a:t>*Note: Input power not to be forgotten (</a:t>
                </a:r>
                <a14:m>
                  <m:oMath xmlns:m="http://schemas.openxmlformats.org/officeDocument/2006/math">
                    <m:r>
                      <a:rPr lang="en-GB" sz="1200" b="0" i="1" smtClean="0">
                        <a:latin typeface="Cambria Math" panose="02040503050406030204" pitchFamily="18" charset="0"/>
                      </a:rPr>
                      <m:t>𝑄𝑒</m:t>
                    </m:r>
                    <m:r>
                      <a:rPr lang="en-GB" sz="1200" b="0" i="1" smtClean="0">
                        <a:latin typeface="Cambria Math" panose="02040503050406030204" pitchFamily="18" charset="0"/>
                      </a:rPr>
                      <m:t> ~ 8×</m:t>
                    </m:r>
                    <m:sSup>
                      <m:sSupPr>
                        <m:ctrlPr>
                          <a:rPr lang="en-GB" sz="1200" b="0" i="1" smtClean="0">
                            <a:latin typeface="Cambria Math" panose="02040503050406030204" pitchFamily="18" charset="0"/>
                          </a:rPr>
                        </m:ctrlPr>
                      </m:sSupPr>
                      <m:e>
                        <m:r>
                          <a:rPr lang="en-GB" sz="1200" b="0" i="1" smtClean="0">
                            <a:latin typeface="Cambria Math" panose="02040503050406030204" pitchFamily="18" charset="0"/>
                          </a:rPr>
                          <m:t>10</m:t>
                        </m:r>
                      </m:e>
                      <m:sup>
                        <m:r>
                          <a:rPr lang="en-GB" sz="1200" b="0" i="1" smtClean="0">
                            <a:latin typeface="Cambria Math" panose="02040503050406030204" pitchFamily="18" charset="0"/>
                          </a:rPr>
                          <m:t>6</m:t>
                        </m:r>
                      </m:sup>
                    </m:sSup>
                  </m:oMath>
                </a14:m>
                <a:r>
                  <a:rPr lang="en-US" sz="1200" dirty="0"/>
                  <a:t> </a:t>
                </a:r>
                <a:r>
                  <a:rPr lang="en-US" sz="1200" dirty="0">
                    <a:sym typeface="Wingdings" panose="05000000000000000000" pitchFamily="2" charset="2"/>
                  </a:rPr>
                  <a:t> 40-60 kW, detuning </a:t>
                </a:r>
                <a14:m>
                  <m:oMath xmlns:m="http://schemas.openxmlformats.org/officeDocument/2006/math">
                    <m:r>
                      <a:rPr lang="en-GB" sz="1200" b="0" i="0" smtClean="0">
                        <a:latin typeface="Cambria Math" panose="02040503050406030204" pitchFamily="18" charset="0"/>
                        <a:sym typeface="Wingdings" panose="05000000000000000000" pitchFamily="2" charset="2"/>
                      </a:rPr>
                      <m:t>~</m:t>
                    </m:r>
                    <m:r>
                      <a:rPr lang="en-GB" sz="1200" b="0" i="1" smtClean="0">
                        <a:latin typeface="Cambria Math" panose="02040503050406030204" pitchFamily="18" charset="0"/>
                        <a:sym typeface="Wingdings" panose="05000000000000000000" pitchFamily="2" charset="2"/>
                      </a:rPr>
                      <m:t>50 </m:t>
                    </m:r>
                    <m:r>
                      <a:rPr lang="en-GB" sz="1200" b="0" i="1" smtClean="0">
                        <a:latin typeface="Cambria Math" panose="02040503050406030204" pitchFamily="18" charset="0"/>
                        <a:sym typeface="Wingdings" panose="05000000000000000000" pitchFamily="2" charset="2"/>
                      </a:rPr>
                      <m:t>𝐻𝑧</m:t>
                    </m:r>
                  </m:oMath>
                </a14:m>
                <a:r>
                  <a:rPr lang="en-US" sz="1200" dirty="0"/>
                  <a:t>)</a:t>
                </a:r>
              </a:p>
            </p:txBody>
          </p:sp>
        </mc:Choice>
        <mc:Fallback>
          <p:sp>
            <p:nvSpPr>
              <p:cNvPr id="5" name="TextBox 4">
                <a:extLst>
                  <a:ext uri="{FF2B5EF4-FFF2-40B4-BE49-F238E27FC236}">
                    <a16:creationId xmlns:a16="http://schemas.microsoft.com/office/drawing/2014/main" id="{DFD15F95-EE25-4FAA-A158-EE1662AAAC0F}"/>
                  </a:ext>
                </a:extLst>
              </p:cNvPr>
              <p:cNvSpPr txBox="1">
                <a:spLocks noRot="1" noChangeAspect="1" noMove="1" noResize="1" noEditPoints="1" noAdjustHandles="1" noChangeArrowheads="1" noChangeShapeType="1" noTextEdit="1"/>
              </p:cNvSpPr>
              <p:nvPr/>
            </p:nvSpPr>
            <p:spPr>
              <a:xfrm>
                <a:off x="553296" y="6444477"/>
                <a:ext cx="5572744" cy="276999"/>
              </a:xfrm>
              <a:prstGeom prst="rect">
                <a:avLst/>
              </a:prstGeom>
              <a:blipFill>
                <a:blip r:embed="rId6"/>
                <a:stretch>
                  <a:fillRect l="-109" b="-17391"/>
                </a:stretch>
              </a:blipFill>
            </p:spPr>
            <p:txBody>
              <a:bodyPr/>
              <a:lstStyle/>
              <a:p>
                <a:r>
                  <a:rPr lang="en-US">
                    <a:noFill/>
                  </a:rPr>
                  <a:t> </a:t>
                </a:r>
              </a:p>
            </p:txBody>
          </p:sp>
        </mc:Fallback>
      </mc:AlternateContent>
    </p:spTree>
    <p:extLst>
      <p:ext uri="{BB962C8B-B14F-4D97-AF65-F5344CB8AC3E}">
        <p14:creationId xmlns:p14="http://schemas.microsoft.com/office/powerpoint/2010/main" val="245550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961182" y="1128451"/>
            <a:ext cx="2249792" cy="1552580"/>
            <a:chOff x="4752461" y="1228225"/>
            <a:chExt cx="2999723" cy="2070107"/>
          </a:xfrm>
        </p:grpSpPr>
        <p:pic>
          <p:nvPicPr>
            <p:cNvPr id="12" name="Grafik 8"/>
            <p:cNvPicPr>
              <a:picLocks noChangeAspect="1"/>
            </p:cNvPicPr>
            <p:nvPr/>
          </p:nvPicPr>
          <p:blipFill>
            <a:blip r:embed="rId3" cstate="print">
              <a:extLst>
                <a:ext uri="{28A0092B-C50C-407E-A947-70E740481C1C}">
                  <a14:useLocalDpi xmlns:a14="http://schemas.microsoft.com/office/drawing/2010/main" val="0"/>
                </a:ext>
              </a:extLst>
            </a:blip>
            <a:srcRect l="18997" r="10220"/>
            <a:stretch>
              <a:fillRect/>
            </a:stretch>
          </p:blipFill>
          <p:spPr bwMode="auto">
            <a:xfrm>
              <a:off x="4830214" y="1673226"/>
              <a:ext cx="807865" cy="162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3"/>
            <p:cNvSpPr txBox="1">
              <a:spLocks/>
            </p:cNvSpPr>
            <p:nvPr/>
          </p:nvSpPr>
          <p:spPr>
            <a:xfrm>
              <a:off x="4752461" y="1228225"/>
              <a:ext cx="1101045" cy="181243"/>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1000" b="1" i="1" dirty="0">
                  <a:latin typeface="Arial Narrow" panose="020B0606020202030204" pitchFamily="34" charset="0"/>
                  <a:cs typeface="Times New Roman" panose="02020603050405020304" pitchFamily="18" charset="0"/>
                </a:rPr>
                <a:t>LHC Hook-type</a:t>
              </a:r>
            </a:p>
          </p:txBody>
        </p:sp>
        <p:pic>
          <p:nvPicPr>
            <p:cNvPr id="15" name="Grafik 24"/>
            <p:cNvPicPr/>
            <p:nvPr/>
          </p:nvPicPr>
          <p:blipFill>
            <a:blip r:embed="rId4" cstate="print">
              <a:extLst>
                <a:ext uri="{28A0092B-C50C-407E-A947-70E740481C1C}">
                  <a14:useLocalDpi xmlns:a14="http://schemas.microsoft.com/office/drawing/2010/main" val="0"/>
                </a:ext>
              </a:extLst>
            </a:blip>
            <a:stretch>
              <a:fillRect/>
            </a:stretch>
          </p:blipFill>
          <p:spPr bwMode="auto">
            <a:xfrm>
              <a:off x="5982498" y="1640075"/>
              <a:ext cx="1769686" cy="1589165"/>
            </a:xfrm>
            <a:prstGeom prst="rect">
              <a:avLst/>
            </a:prstGeom>
            <a:noFill/>
          </p:spPr>
        </p:pic>
        <p:sp>
          <p:nvSpPr>
            <p:cNvPr id="16" name="Title 3"/>
            <p:cNvSpPr txBox="1">
              <a:spLocks/>
            </p:cNvSpPr>
            <p:nvPr/>
          </p:nvSpPr>
          <p:spPr>
            <a:xfrm>
              <a:off x="6152991" y="1247738"/>
              <a:ext cx="1346880" cy="188255"/>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1000" b="1" i="1" dirty="0">
                  <a:latin typeface="Arial Narrow" panose="020B0606020202030204" pitchFamily="34" charset="0"/>
                  <a:cs typeface="Times New Roman" panose="02020603050405020304" pitchFamily="18" charset="0"/>
                </a:rPr>
                <a:t>DQW HOM Coupler</a:t>
              </a:r>
            </a:p>
          </p:txBody>
        </p:sp>
      </p:grpSp>
      <p:sp>
        <p:nvSpPr>
          <p:cNvPr id="29" name="Inhaltsplatzhalter 2"/>
          <p:cNvSpPr>
            <a:spLocks noGrp="1"/>
          </p:cNvSpPr>
          <p:nvPr>
            <p:ph idx="1"/>
          </p:nvPr>
        </p:nvSpPr>
        <p:spPr>
          <a:xfrm>
            <a:off x="288943" y="1231701"/>
            <a:ext cx="6435708" cy="3711837"/>
          </a:xfrm>
        </p:spPr>
        <p:txBody>
          <a:bodyPr>
            <a:noAutofit/>
          </a:bodyPr>
          <a:lstStyle/>
          <a:p>
            <a:pPr algn="just">
              <a:buSzPct val="120000"/>
            </a:pPr>
            <a:r>
              <a:rPr lang="en-US" sz="2400" dirty="0"/>
              <a:t>Coaxial HOM couplers</a:t>
            </a:r>
          </a:p>
          <a:p>
            <a:pPr lvl="1" algn="just">
              <a:buFont typeface="Courier New" panose="02070309020205020404" pitchFamily="49" charset="0"/>
              <a:buChar char="o"/>
            </a:pPr>
            <a:r>
              <a:rPr lang="en-US" dirty="0"/>
              <a:t>LHC Hook-type coupler</a:t>
            </a:r>
          </a:p>
          <a:p>
            <a:pPr lvl="1" algn="just">
              <a:buFont typeface="Courier New" panose="02070309020205020404" pitchFamily="49" charset="0"/>
              <a:buChar char="o"/>
            </a:pPr>
            <a:r>
              <a:rPr lang="en-US" dirty="0"/>
              <a:t>LHC Probe-type coupler</a:t>
            </a:r>
          </a:p>
          <a:p>
            <a:pPr lvl="1" algn="just">
              <a:buFont typeface="Courier New" panose="02070309020205020404" pitchFamily="49" charset="0"/>
              <a:buChar char="o"/>
            </a:pPr>
            <a:r>
              <a:rPr lang="en-US" dirty="0"/>
              <a:t>DQW coupler</a:t>
            </a:r>
          </a:p>
          <a:p>
            <a:pPr algn="just">
              <a:buSzPct val="120000"/>
            </a:pPr>
            <a:r>
              <a:rPr lang="en-US" sz="2400" dirty="0"/>
              <a:t>Waveguide (WG) HOM couplers</a:t>
            </a:r>
          </a:p>
          <a:p>
            <a:pPr lvl="1" algn="just">
              <a:buFont typeface="Courier New" panose="02070309020205020404" pitchFamily="49" charset="0"/>
              <a:buChar char="o"/>
            </a:pPr>
            <a:r>
              <a:rPr lang="en-US" dirty="0"/>
              <a:t>Rectangular waveguide coupler (B)</a:t>
            </a:r>
          </a:p>
          <a:p>
            <a:pPr lvl="1" algn="just">
              <a:buFont typeface="Courier New" panose="02070309020205020404" pitchFamily="49" charset="0"/>
              <a:buChar char="o"/>
            </a:pPr>
            <a:r>
              <a:rPr lang="en-US" dirty="0"/>
              <a:t>Quad-ridged waveguide (QRWG) coupler (A)</a:t>
            </a:r>
          </a:p>
        </p:txBody>
      </p:sp>
      <p:sp>
        <p:nvSpPr>
          <p:cNvPr id="2" name="Title 1"/>
          <p:cNvSpPr>
            <a:spLocks noGrp="1"/>
          </p:cNvSpPr>
          <p:nvPr>
            <p:ph type="title"/>
          </p:nvPr>
        </p:nvSpPr>
        <p:spPr>
          <a:xfrm>
            <a:off x="628650" y="323888"/>
            <a:ext cx="7705742" cy="509588"/>
          </a:xfrm>
        </p:spPr>
        <p:txBody>
          <a:bodyPr vert="horz" lIns="91440" tIns="45720" rIns="91440" bIns="45720" rtlCol="0" anchor="ctr">
            <a:noAutofit/>
          </a:bodyPr>
          <a:lstStyle/>
          <a:p>
            <a:r>
              <a:rPr lang="de-DE"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 damping</a:t>
            </a:r>
            <a:endPar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sp>
        <p:nvSpPr>
          <p:cNvPr id="6" name="Slide Number Placeholder 5"/>
          <p:cNvSpPr>
            <a:spLocks noGrp="1"/>
          </p:cNvSpPr>
          <p:nvPr>
            <p:ph type="sldNum" sz="quarter" idx="12"/>
          </p:nvPr>
        </p:nvSpPr>
        <p:spPr/>
        <p:txBody>
          <a:bodyPr/>
          <a:lstStyle/>
          <a:p>
            <a:pPr>
              <a:defRPr/>
            </a:pPr>
            <a:fld id="{51BFAF71-3E7D-4660-B669-990E4ED1AF8B}" type="slidenum">
              <a:rPr lang="de-DE" altLang="de-DE" smtClean="0"/>
              <a:pPr>
                <a:defRPr/>
              </a:pPr>
              <a:t>6</a:t>
            </a:fld>
            <a:endParaRPr lang="de-DE" altLang="de-DE"/>
          </a:p>
        </p:txBody>
      </p:sp>
      <p:sp>
        <p:nvSpPr>
          <p:cNvPr id="10" name="Title 3"/>
          <p:cNvSpPr txBox="1">
            <a:spLocks/>
          </p:cNvSpPr>
          <p:nvPr/>
        </p:nvSpPr>
        <p:spPr>
          <a:xfrm>
            <a:off x="7137405" y="1159943"/>
            <a:ext cx="972108" cy="150389"/>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1000" b="1" i="1" dirty="0">
                <a:latin typeface="Arial Narrow" panose="020B0606020202030204" pitchFamily="34" charset="0"/>
                <a:cs typeface="Times New Roman" panose="02020603050405020304" pitchFamily="18" charset="0"/>
              </a:rPr>
              <a:t>LHC Probe-type</a:t>
            </a:r>
          </a:p>
        </p:txBody>
      </p:sp>
      <p:pic>
        <p:nvPicPr>
          <p:cNvPr id="17" name="Picture 1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3901" y="1343134"/>
            <a:ext cx="2562083" cy="1314344"/>
          </a:xfrm>
          <a:prstGeom prst="rect">
            <a:avLst/>
          </a:prstGeom>
        </p:spPr>
      </p:pic>
      <p:pic>
        <p:nvPicPr>
          <p:cNvPr id="20" name="Picture 19"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680" y="4431353"/>
            <a:ext cx="2592288" cy="1820819"/>
          </a:xfrm>
          <a:prstGeom prst="rect">
            <a:avLst/>
          </a:prstGeom>
        </p:spPr>
      </p:pic>
      <p:pic>
        <p:nvPicPr>
          <p:cNvPr id="24" name="Picture 23"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9363" y="4972212"/>
            <a:ext cx="2300323" cy="1677011"/>
          </a:xfrm>
          <a:prstGeom prst="rect">
            <a:avLst/>
          </a:prstGeom>
        </p:spPr>
      </p:pic>
      <p:pic>
        <p:nvPicPr>
          <p:cNvPr id="25" name="Picture 24"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9497" y="4186893"/>
            <a:ext cx="1576913" cy="822960"/>
          </a:xfrm>
          <a:prstGeom prst="rect">
            <a:avLst/>
          </a:prstGeom>
        </p:spPr>
      </p:pic>
      <p:sp>
        <p:nvSpPr>
          <p:cNvPr id="30" name="Title 3"/>
          <p:cNvSpPr txBox="1">
            <a:spLocks/>
          </p:cNvSpPr>
          <p:nvPr/>
        </p:nvSpPr>
        <p:spPr>
          <a:xfrm>
            <a:off x="4304867" y="4061162"/>
            <a:ext cx="1211792" cy="125731"/>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Cross section of QRWG</a:t>
            </a:r>
          </a:p>
        </p:txBody>
      </p:sp>
      <p:pic>
        <p:nvPicPr>
          <p:cNvPr id="7" name="Picture 6"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4796" y="2952453"/>
            <a:ext cx="2622753" cy="1645920"/>
          </a:xfrm>
          <a:prstGeom prst="rect">
            <a:avLst/>
          </a:prstGeom>
        </p:spPr>
      </p:pic>
      <p:pic>
        <p:nvPicPr>
          <p:cNvPr id="8" name="Picture 7" descr="Screen Clipp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0162" y="4720026"/>
            <a:ext cx="2595822" cy="1645920"/>
          </a:xfrm>
          <a:prstGeom prst="rect">
            <a:avLst/>
          </a:prstGeom>
        </p:spPr>
      </p:pic>
    </p:spTree>
    <p:extLst>
      <p:ext uri="{BB962C8B-B14F-4D97-AF65-F5344CB8AC3E}">
        <p14:creationId xmlns:p14="http://schemas.microsoft.com/office/powerpoint/2010/main" val="230282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p:cNvPicPr/>
          <p:nvPr/>
        </p:nvPicPr>
        <p:blipFill>
          <a:blip r:embed="rId3" cstate="print">
            <a:extLst>
              <a:ext uri="{28A0092B-C50C-407E-A947-70E740481C1C}">
                <a14:useLocalDpi xmlns:a14="http://schemas.microsoft.com/office/drawing/2010/main" val="0"/>
              </a:ext>
            </a:extLst>
          </a:blip>
          <a:stretch>
            <a:fillRect/>
          </a:stretch>
        </p:blipFill>
        <p:spPr bwMode="auto">
          <a:xfrm>
            <a:off x="237186" y="3877516"/>
            <a:ext cx="4347483" cy="2194560"/>
          </a:xfrm>
          <a:prstGeom prst="rect">
            <a:avLst/>
          </a:prstGeom>
          <a:noFill/>
        </p:spPr>
      </p:pic>
      <p:sp>
        <p:nvSpPr>
          <p:cNvPr id="13314" name="Titel 1"/>
          <p:cNvSpPr>
            <a:spLocks noGrp="1"/>
          </p:cNvSpPr>
          <p:nvPr>
            <p:ph type="title"/>
          </p:nvPr>
        </p:nvSpPr>
        <p:spPr>
          <a:xfrm>
            <a:off x="588225" y="312418"/>
            <a:ext cx="6965695" cy="509588"/>
          </a:xfrm>
        </p:spPr>
        <p:txBody>
          <a:bodyPr vert="horz" lIns="91440" tIns="45720" rIns="91440" bIns="45720" rtlCol="0" anchor="ctr">
            <a:noAutofit/>
          </a:bodyPr>
          <a:lstStyle/>
          <a:p>
            <a:r>
              <a:rPr lang="en-US" altLang="de-DE"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Coaxial HOM Coupler (UROS)</a:t>
            </a:r>
          </a:p>
        </p:txBody>
      </p:sp>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7</a:t>
            </a:fld>
            <a:endParaRPr lang="de-DE" altLang="de-DE"/>
          </a:p>
        </p:txBody>
      </p:sp>
      <p:sp>
        <p:nvSpPr>
          <p:cNvPr id="229" name="Inhaltsplatzhalter 2"/>
          <p:cNvSpPr>
            <a:spLocks noGrp="1"/>
          </p:cNvSpPr>
          <p:nvPr>
            <p:ph idx="1"/>
          </p:nvPr>
        </p:nvSpPr>
        <p:spPr>
          <a:xfrm>
            <a:off x="418222" y="1246249"/>
            <a:ext cx="4792029" cy="1471842"/>
          </a:xfrm>
        </p:spPr>
        <p:txBody>
          <a:bodyPr>
            <a:noAutofit/>
          </a:bodyPr>
          <a:lstStyle/>
          <a:p>
            <a:pPr algn="just"/>
            <a:r>
              <a:rPr lang="en-US" sz="2400" dirty="0"/>
              <a:t>The notch effect of all couplers is tuned to 801.58 MHz for the monopole coupling. </a:t>
            </a:r>
            <a:endParaRPr lang="en-GB" sz="2400" dirty="0"/>
          </a:p>
          <a:p>
            <a:pPr algn="just"/>
            <a:r>
              <a:rPr lang="en-GB" sz="2400" dirty="0"/>
              <a:t>The DQW HOM coupler can deliver a high value of transmission at both first higher order dipole and monopole band.</a:t>
            </a:r>
          </a:p>
          <a:p>
            <a:pPr algn="just"/>
            <a:endParaRPr lang="en-US" sz="4400" dirty="0"/>
          </a:p>
        </p:txBody>
      </p:sp>
      <p:sp>
        <p:nvSpPr>
          <p:cNvPr id="22" name="Title 3"/>
          <p:cNvSpPr txBox="1">
            <a:spLocks/>
          </p:cNvSpPr>
          <p:nvPr/>
        </p:nvSpPr>
        <p:spPr>
          <a:xfrm>
            <a:off x="1316646" y="3877516"/>
            <a:ext cx="2112238" cy="192798"/>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dirty="0">
                <a:latin typeface="Arial Narrow" panose="020B0606020202030204" pitchFamily="34" charset="0"/>
                <a:cs typeface="Times New Roman" panose="02020603050405020304" pitchFamily="18" charset="0"/>
              </a:rPr>
              <a:t>TM01-TEM </a:t>
            </a:r>
            <a:r>
              <a:rPr lang="en-US" sz="900" b="1" i="1" dirty="0">
                <a:latin typeface="Arial Narrow" panose="020B0606020202030204" pitchFamily="34" charset="0"/>
                <a:cs typeface="Times New Roman" panose="02020603050405020304" pitchFamily="18" charset="0"/>
              </a:rPr>
              <a:t>transmission (Monopole coupling)</a:t>
            </a:r>
          </a:p>
        </p:txBody>
      </p:sp>
      <p:sp>
        <p:nvSpPr>
          <p:cNvPr id="23" name="Title 3"/>
          <p:cNvSpPr txBox="1">
            <a:spLocks/>
          </p:cNvSpPr>
          <p:nvPr/>
        </p:nvSpPr>
        <p:spPr>
          <a:xfrm>
            <a:off x="5240085" y="3866074"/>
            <a:ext cx="2112238" cy="192798"/>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TE11-TEM transmission (Dipole coupling)</a:t>
            </a:r>
          </a:p>
        </p:txBody>
      </p:sp>
      <p:sp>
        <p:nvSpPr>
          <p:cNvPr id="21" name="Rectangle 20"/>
          <p:cNvSpPr/>
          <p:nvPr/>
        </p:nvSpPr>
        <p:spPr>
          <a:xfrm>
            <a:off x="588225" y="6018184"/>
            <a:ext cx="7927125" cy="253916"/>
          </a:xfrm>
          <a:prstGeom prst="rect">
            <a:avLst/>
          </a:prstGeom>
        </p:spPr>
        <p:txBody>
          <a:bodyPr wrap="square">
            <a:spAutoFit/>
          </a:bodyPr>
          <a:lstStyle/>
          <a:p>
            <a:pPr algn="ctr"/>
            <a:r>
              <a:rPr lang="en-US" sz="1050" b="1" dirty="0"/>
              <a:t>Impedances are for bare cavity and the peaks are not fully resolved.</a:t>
            </a:r>
          </a:p>
        </p:txBody>
      </p:sp>
      <p:grpSp>
        <p:nvGrpSpPr>
          <p:cNvPr id="3" name="Gruppieren 2"/>
          <p:cNvGrpSpPr/>
          <p:nvPr/>
        </p:nvGrpSpPr>
        <p:grpSpPr>
          <a:xfrm>
            <a:off x="5506826" y="1691825"/>
            <a:ext cx="819441" cy="1545789"/>
            <a:chOff x="6255609" y="960255"/>
            <a:chExt cx="1092588" cy="2061052"/>
          </a:xfrm>
        </p:grpSpPr>
        <p:pic>
          <p:nvPicPr>
            <p:cNvPr id="16" name="Grafik 10"/>
            <p:cNvPicPr>
              <a:picLocks noChangeAspect="1"/>
            </p:cNvPicPr>
            <p:nvPr/>
          </p:nvPicPr>
          <p:blipFill>
            <a:blip r:embed="rId4" cstate="print">
              <a:extLst>
                <a:ext uri="{28A0092B-C50C-407E-A947-70E740481C1C}">
                  <a14:useLocalDpi xmlns:a14="http://schemas.microsoft.com/office/drawing/2010/main" val="0"/>
                </a:ext>
              </a:extLst>
            </a:blip>
            <a:srcRect l="42259" r="36508"/>
            <a:stretch>
              <a:fillRect/>
            </a:stretch>
          </p:blipFill>
          <p:spPr bwMode="auto">
            <a:xfrm>
              <a:off x="6322672" y="960255"/>
              <a:ext cx="80524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3"/>
            <p:cNvSpPr txBox="1">
              <a:spLocks/>
            </p:cNvSpPr>
            <p:nvPr/>
          </p:nvSpPr>
          <p:spPr>
            <a:xfrm>
              <a:off x="6255609" y="2771021"/>
              <a:ext cx="1092588" cy="250286"/>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LHC Probe-type</a:t>
              </a:r>
            </a:p>
          </p:txBody>
        </p:sp>
      </p:grpSp>
      <p:grpSp>
        <p:nvGrpSpPr>
          <p:cNvPr id="6" name="Gruppieren 5"/>
          <p:cNvGrpSpPr/>
          <p:nvPr/>
        </p:nvGrpSpPr>
        <p:grpSpPr>
          <a:xfrm>
            <a:off x="6457950" y="1715175"/>
            <a:ext cx="819441" cy="1522439"/>
            <a:chOff x="7703018" y="1004183"/>
            <a:chExt cx="1092588" cy="2029919"/>
          </a:xfrm>
        </p:grpSpPr>
        <p:pic>
          <p:nvPicPr>
            <p:cNvPr id="15" name="Grafik 8"/>
            <p:cNvPicPr>
              <a:picLocks noChangeAspect="1"/>
            </p:cNvPicPr>
            <p:nvPr/>
          </p:nvPicPr>
          <p:blipFill>
            <a:blip r:embed="rId5" cstate="print">
              <a:extLst>
                <a:ext uri="{28A0092B-C50C-407E-A947-70E740481C1C}">
                  <a14:useLocalDpi xmlns:a14="http://schemas.microsoft.com/office/drawing/2010/main" val="0"/>
                </a:ext>
              </a:extLst>
            </a:blip>
            <a:srcRect l="18997" r="10220"/>
            <a:stretch>
              <a:fillRect/>
            </a:stretch>
          </p:blipFill>
          <p:spPr bwMode="auto">
            <a:xfrm>
              <a:off x="7769652" y="1004183"/>
              <a:ext cx="81366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3"/>
            <p:cNvSpPr txBox="1">
              <a:spLocks/>
            </p:cNvSpPr>
            <p:nvPr/>
          </p:nvSpPr>
          <p:spPr>
            <a:xfrm>
              <a:off x="7703018" y="2783816"/>
              <a:ext cx="1092588" cy="250286"/>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LHC Hook-type</a:t>
              </a:r>
            </a:p>
          </p:txBody>
        </p:sp>
      </p:grpSp>
      <p:grpSp>
        <p:nvGrpSpPr>
          <p:cNvPr id="7" name="Gruppieren 6"/>
          <p:cNvGrpSpPr/>
          <p:nvPr/>
        </p:nvGrpSpPr>
        <p:grpSpPr>
          <a:xfrm>
            <a:off x="7299833" y="1724553"/>
            <a:ext cx="1440180" cy="1513061"/>
            <a:chOff x="8757550" y="1004183"/>
            <a:chExt cx="1920240" cy="2017415"/>
          </a:xfrm>
        </p:grpSpPr>
        <p:pic>
          <p:nvPicPr>
            <p:cNvPr id="25" name="Grafik 24"/>
            <p:cNvPicPr/>
            <p:nvPr/>
          </p:nvPicPr>
          <p:blipFill>
            <a:blip r:embed="rId6" cstate="print">
              <a:extLst>
                <a:ext uri="{28A0092B-C50C-407E-A947-70E740481C1C}">
                  <a14:useLocalDpi xmlns:a14="http://schemas.microsoft.com/office/drawing/2010/main" val="0"/>
                </a:ext>
              </a:extLst>
            </a:blip>
            <a:stretch>
              <a:fillRect/>
            </a:stretch>
          </p:blipFill>
          <p:spPr bwMode="auto">
            <a:xfrm>
              <a:off x="8757550" y="1004183"/>
              <a:ext cx="1920240" cy="1828800"/>
            </a:xfrm>
            <a:prstGeom prst="rect">
              <a:avLst/>
            </a:prstGeom>
            <a:noFill/>
          </p:spPr>
        </p:pic>
        <p:sp>
          <p:nvSpPr>
            <p:cNvPr id="24" name="Title 3"/>
            <p:cNvSpPr txBox="1">
              <a:spLocks/>
            </p:cNvSpPr>
            <p:nvPr/>
          </p:nvSpPr>
          <p:spPr>
            <a:xfrm>
              <a:off x="8862240" y="2795223"/>
              <a:ext cx="1449550" cy="226375"/>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DQW HOM Coupler</a:t>
              </a:r>
            </a:p>
          </p:txBody>
        </p:sp>
      </p:grpSp>
      <p:pic>
        <p:nvPicPr>
          <p:cNvPr id="28" name="Grafik 27"/>
          <p:cNvPicPr/>
          <p:nvPr/>
        </p:nvPicPr>
        <p:blipFill>
          <a:blip r:embed="rId7" cstate="print">
            <a:extLst>
              <a:ext uri="{28A0092B-C50C-407E-A947-70E740481C1C}">
                <a14:useLocalDpi xmlns:a14="http://schemas.microsoft.com/office/drawing/2010/main" val="0"/>
              </a:ext>
            </a:extLst>
          </a:blip>
          <a:stretch>
            <a:fillRect/>
          </a:stretch>
        </p:blipFill>
        <p:spPr bwMode="auto">
          <a:xfrm>
            <a:off x="4508344" y="3871271"/>
            <a:ext cx="4397900" cy="2194560"/>
          </a:xfrm>
          <a:prstGeom prst="rect">
            <a:avLst/>
          </a:prstGeom>
          <a:noFill/>
        </p:spPr>
      </p:pic>
      <p:sp>
        <p:nvSpPr>
          <p:cNvPr id="20" name="Title 3"/>
          <p:cNvSpPr txBox="1">
            <a:spLocks/>
          </p:cNvSpPr>
          <p:nvPr/>
        </p:nvSpPr>
        <p:spPr>
          <a:xfrm>
            <a:off x="5971826" y="3877516"/>
            <a:ext cx="2112238" cy="192798"/>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dirty="0">
                <a:latin typeface="Arial Narrow" panose="020B0606020202030204" pitchFamily="34" charset="0"/>
                <a:cs typeface="Times New Roman" panose="02020603050405020304" pitchFamily="18" charset="0"/>
              </a:rPr>
              <a:t>TE11-TEM</a:t>
            </a:r>
            <a:r>
              <a:rPr lang="en-US" sz="900" b="1" i="1" dirty="0">
                <a:latin typeface="Arial Narrow" panose="020B0606020202030204" pitchFamily="34" charset="0"/>
                <a:cs typeface="Times New Roman" panose="02020603050405020304" pitchFamily="18" charset="0"/>
              </a:rPr>
              <a:t> transmission (Dipole coupling)</a:t>
            </a:r>
          </a:p>
        </p:txBody>
      </p:sp>
    </p:spTree>
    <p:extLst>
      <p:ext uri="{BB962C8B-B14F-4D97-AF65-F5344CB8AC3E}">
        <p14:creationId xmlns:p14="http://schemas.microsoft.com/office/powerpoint/2010/main" val="2486115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7800" y="1610236"/>
            <a:ext cx="4297680" cy="2194560"/>
            <a:chOff x="227350" y="1289289"/>
            <a:chExt cx="5164359" cy="256032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350" y="1289289"/>
              <a:ext cx="5164359" cy="2560320"/>
            </a:xfrm>
            <a:prstGeom prst="rect">
              <a:avLst/>
            </a:prstGeom>
          </p:spPr>
        </p:pic>
        <p:sp>
          <p:nvSpPr>
            <p:cNvPr id="15" name="TextBox 14"/>
            <p:cNvSpPr txBox="1"/>
            <p:nvPr/>
          </p:nvSpPr>
          <p:spPr>
            <a:xfrm>
              <a:off x="815931" y="1513416"/>
              <a:ext cx="904521" cy="369332"/>
            </a:xfrm>
            <a:prstGeom prst="rect">
              <a:avLst/>
            </a:prstGeom>
            <a:noFill/>
          </p:spPr>
          <p:txBody>
            <a:bodyPr wrap="none" rtlCol="0">
              <a:spAutoFit/>
            </a:bodyPr>
            <a:lstStyle/>
            <a:p>
              <a:r>
                <a:rPr lang="en-US" sz="1200" b="1" dirty="0"/>
                <a:t>Cern-v2</a:t>
              </a:r>
            </a:p>
          </p:txBody>
        </p:sp>
      </p:grpSp>
      <p:sp>
        <p:nvSpPr>
          <p:cNvPr id="2" name="Title 1"/>
          <p:cNvSpPr>
            <a:spLocks noGrp="1"/>
          </p:cNvSpPr>
          <p:nvPr>
            <p:ph type="title"/>
          </p:nvPr>
        </p:nvSpPr>
        <p:spPr>
          <a:xfrm>
            <a:off x="481641" y="393076"/>
            <a:ext cx="8152650" cy="976935"/>
          </a:xfrm>
        </p:spPr>
        <p:txBody>
          <a:bodyPr vert="horz" lIns="91440" tIns="45720" rIns="91440" bIns="45720" rtlCol="0" anchor="ctr">
            <a:noAutofit/>
          </a:bodyPr>
          <a:lstStyle/>
          <a:p>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HOM couplers: Cernv2 and </a:t>
            </a:r>
            <a:r>
              <a:rPr lang="en-US"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Jlab</a:t>
            </a:r>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5-cell</a:t>
            </a:r>
            <a:b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br>
            <a:endPar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p:sp>
        <p:nvSpPr>
          <p:cNvPr id="6" name="Slide Number Placeholder 5"/>
          <p:cNvSpPr>
            <a:spLocks noGrp="1"/>
          </p:cNvSpPr>
          <p:nvPr>
            <p:ph type="sldNum" sz="quarter" idx="12"/>
          </p:nvPr>
        </p:nvSpPr>
        <p:spPr/>
        <p:txBody>
          <a:bodyPr/>
          <a:lstStyle/>
          <a:p>
            <a:pPr>
              <a:defRPr/>
            </a:pPr>
            <a:fld id="{51BFAF71-3E7D-4660-B669-990E4ED1AF8B}" type="slidenum">
              <a:rPr lang="de-DE" altLang="de-DE" smtClean="0"/>
              <a:pPr>
                <a:defRPr/>
              </a:pPr>
              <a:t>8</a:t>
            </a:fld>
            <a:endParaRPr lang="de-DE" altLang="de-DE"/>
          </a:p>
        </p:txBody>
      </p:sp>
      <p:grpSp>
        <p:nvGrpSpPr>
          <p:cNvPr id="20" name="Group 19"/>
          <p:cNvGrpSpPr/>
          <p:nvPr/>
        </p:nvGrpSpPr>
        <p:grpSpPr>
          <a:xfrm>
            <a:off x="257800" y="3851905"/>
            <a:ext cx="4297680" cy="2194560"/>
            <a:chOff x="322841" y="3677071"/>
            <a:chExt cx="5730240" cy="2840865"/>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841" y="3677071"/>
              <a:ext cx="5730240" cy="2840865"/>
            </a:xfrm>
            <a:prstGeom prst="rect">
              <a:avLst/>
            </a:prstGeom>
          </p:spPr>
        </p:pic>
        <p:sp>
          <p:nvSpPr>
            <p:cNvPr id="16" name="TextBox 15"/>
            <p:cNvSpPr txBox="1"/>
            <p:nvPr/>
          </p:nvSpPr>
          <p:spPr>
            <a:xfrm>
              <a:off x="1025470" y="3984745"/>
              <a:ext cx="904521" cy="369332"/>
            </a:xfrm>
            <a:prstGeom prst="rect">
              <a:avLst/>
            </a:prstGeom>
            <a:noFill/>
          </p:spPr>
          <p:txBody>
            <a:bodyPr wrap="none" rtlCol="0">
              <a:spAutoFit/>
            </a:bodyPr>
            <a:lstStyle/>
            <a:p>
              <a:r>
                <a:rPr lang="en-US" sz="1200" b="1" dirty="0"/>
                <a:t>Cern-v2</a:t>
              </a:r>
            </a:p>
          </p:txBody>
        </p:sp>
      </p:grpSp>
      <p:grpSp>
        <p:nvGrpSpPr>
          <p:cNvPr id="22" name="Group 21"/>
          <p:cNvGrpSpPr/>
          <p:nvPr/>
        </p:nvGrpSpPr>
        <p:grpSpPr>
          <a:xfrm>
            <a:off x="4555480" y="1659832"/>
            <a:ext cx="4297680" cy="2194560"/>
            <a:chOff x="6348028" y="1304764"/>
            <a:chExt cx="5164359" cy="2560319"/>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8028" y="1304764"/>
              <a:ext cx="5164359" cy="2560319"/>
            </a:xfrm>
            <a:prstGeom prst="rect">
              <a:avLst/>
            </a:prstGeom>
          </p:spPr>
        </p:pic>
        <p:sp>
          <p:nvSpPr>
            <p:cNvPr id="17" name="TextBox 16"/>
            <p:cNvSpPr txBox="1"/>
            <p:nvPr/>
          </p:nvSpPr>
          <p:spPr>
            <a:xfrm>
              <a:off x="6967085" y="1528889"/>
              <a:ext cx="577509" cy="369332"/>
            </a:xfrm>
            <a:prstGeom prst="rect">
              <a:avLst/>
            </a:prstGeom>
            <a:noFill/>
          </p:spPr>
          <p:txBody>
            <a:bodyPr wrap="none" rtlCol="0">
              <a:spAutoFit/>
            </a:bodyPr>
            <a:lstStyle/>
            <a:p>
              <a:r>
                <a:rPr lang="en-US" sz="1200" b="1" dirty="0" err="1"/>
                <a:t>Jlab</a:t>
              </a:r>
              <a:endParaRPr lang="en-US" sz="1200" b="1" dirty="0"/>
            </a:p>
          </p:txBody>
        </p:sp>
      </p:grpSp>
      <p:grpSp>
        <p:nvGrpSpPr>
          <p:cNvPr id="23" name="Group 22"/>
          <p:cNvGrpSpPr/>
          <p:nvPr/>
        </p:nvGrpSpPr>
        <p:grpSpPr>
          <a:xfrm>
            <a:off x="4555480" y="3884248"/>
            <a:ext cx="4297680" cy="2194560"/>
            <a:chOff x="6348025" y="3677073"/>
            <a:chExt cx="5164359" cy="2560320"/>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8025" y="3677073"/>
              <a:ext cx="5164359" cy="2560320"/>
            </a:xfrm>
            <a:prstGeom prst="rect">
              <a:avLst/>
            </a:prstGeom>
          </p:spPr>
        </p:pic>
        <p:sp>
          <p:nvSpPr>
            <p:cNvPr id="18" name="TextBox 17"/>
            <p:cNvSpPr txBox="1"/>
            <p:nvPr/>
          </p:nvSpPr>
          <p:spPr>
            <a:xfrm>
              <a:off x="6967081" y="4009157"/>
              <a:ext cx="577509" cy="369332"/>
            </a:xfrm>
            <a:prstGeom prst="rect">
              <a:avLst/>
            </a:prstGeom>
            <a:noFill/>
          </p:spPr>
          <p:txBody>
            <a:bodyPr wrap="none" rtlCol="0">
              <a:spAutoFit/>
            </a:bodyPr>
            <a:lstStyle/>
            <a:p>
              <a:r>
                <a:rPr lang="en-US" sz="1200" b="1" dirty="0" err="1"/>
                <a:t>Jlab</a:t>
              </a:r>
              <a:endParaRPr lang="en-US" sz="1200" b="1" dirty="0"/>
            </a:p>
          </p:txBody>
        </p:sp>
      </p:grpSp>
      <p:sp>
        <p:nvSpPr>
          <p:cNvPr id="25" name="Title 3"/>
          <p:cNvSpPr txBox="1">
            <a:spLocks/>
          </p:cNvSpPr>
          <p:nvPr/>
        </p:nvSpPr>
        <p:spPr>
          <a:xfrm>
            <a:off x="1611448" y="1611954"/>
            <a:ext cx="2112238" cy="192798"/>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dirty="0">
                <a:latin typeface="Arial Narrow" panose="020B0606020202030204" pitchFamily="34" charset="0"/>
                <a:cs typeface="Times New Roman" panose="02020603050405020304" pitchFamily="18" charset="0"/>
              </a:rPr>
              <a:t>TM01-TEM</a:t>
            </a:r>
            <a:r>
              <a:rPr lang="en-US" sz="900" b="1" i="1" dirty="0">
                <a:latin typeface="Arial Narrow" panose="020B0606020202030204" pitchFamily="34" charset="0"/>
                <a:cs typeface="Times New Roman" panose="02020603050405020304" pitchFamily="18" charset="0"/>
              </a:rPr>
              <a:t> transmission (Monopole coupling)</a:t>
            </a:r>
          </a:p>
        </p:txBody>
      </p:sp>
      <p:sp>
        <p:nvSpPr>
          <p:cNvPr id="26" name="Title 3"/>
          <p:cNvSpPr txBox="1">
            <a:spLocks/>
          </p:cNvSpPr>
          <p:nvPr/>
        </p:nvSpPr>
        <p:spPr>
          <a:xfrm>
            <a:off x="5648201" y="1604111"/>
            <a:ext cx="2112238" cy="192798"/>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dirty="0">
                <a:latin typeface="Arial Narrow" panose="020B0606020202030204" pitchFamily="34" charset="0"/>
                <a:cs typeface="Times New Roman" panose="02020603050405020304" pitchFamily="18" charset="0"/>
              </a:rPr>
              <a:t>TM01-TEM</a:t>
            </a:r>
            <a:r>
              <a:rPr lang="en-US" sz="900" b="1" i="1" dirty="0">
                <a:latin typeface="Arial Narrow" panose="020B0606020202030204" pitchFamily="34" charset="0"/>
                <a:cs typeface="Times New Roman" panose="02020603050405020304" pitchFamily="18" charset="0"/>
              </a:rPr>
              <a:t> transmission (Monopole coupling)</a:t>
            </a:r>
          </a:p>
        </p:txBody>
      </p:sp>
      <p:sp>
        <p:nvSpPr>
          <p:cNvPr id="27" name="Title 3"/>
          <p:cNvSpPr txBox="1">
            <a:spLocks/>
          </p:cNvSpPr>
          <p:nvPr/>
        </p:nvSpPr>
        <p:spPr>
          <a:xfrm>
            <a:off x="1657350" y="3853849"/>
            <a:ext cx="2112238" cy="192798"/>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dirty="0">
                <a:latin typeface="Arial Narrow" panose="020B0606020202030204" pitchFamily="34" charset="0"/>
                <a:cs typeface="Times New Roman" panose="02020603050405020304" pitchFamily="18" charset="0"/>
              </a:rPr>
              <a:t>TE11-TEM</a:t>
            </a:r>
            <a:r>
              <a:rPr lang="en-US" sz="900" b="1" i="1" dirty="0">
                <a:latin typeface="Arial Narrow" panose="020B0606020202030204" pitchFamily="34" charset="0"/>
                <a:cs typeface="Times New Roman" panose="02020603050405020304" pitchFamily="18" charset="0"/>
              </a:rPr>
              <a:t> transmission (Dipole coupling)</a:t>
            </a:r>
          </a:p>
        </p:txBody>
      </p:sp>
      <p:sp>
        <p:nvSpPr>
          <p:cNvPr id="28" name="Title 3"/>
          <p:cNvSpPr txBox="1">
            <a:spLocks/>
          </p:cNvSpPr>
          <p:nvPr/>
        </p:nvSpPr>
        <p:spPr>
          <a:xfrm>
            <a:off x="5765361" y="3853849"/>
            <a:ext cx="2112238" cy="192798"/>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dirty="0">
                <a:latin typeface="Arial Narrow" panose="020B0606020202030204" pitchFamily="34" charset="0"/>
                <a:cs typeface="Times New Roman" panose="02020603050405020304" pitchFamily="18" charset="0"/>
              </a:rPr>
              <a:t>TE11-TEM </a:t>
            </a:r>
            <a:r>
              <a:rPr lang="en-US" sz="900" b="1" i="1" dirty="0">
                <a:latin typeface="Arial Narrow" panose="020B0606020202030204" pitchFamily="34" charset="0"/>
                <a:cs typeface="Times New Roman" panose="02020603050405020304" pitchFamily="18" charset="0"/>
              </a:rPr>
              <a:t>transmission (Dipole coupling)</a:t>
            </a:r>
          </a:p>
        </p:txBody>
      </p:sp>
      <p:sp>
        <p:nvSpPr>
          <p:cNvPr id="31" name="Rectangle 30"/>
          <p:cNvSpPr/>
          <p:nvPr/>
        </p:nvSpPr>
        <p:spPr>
          <a:xfrm>
            <a:off x="2033718" y="2646946"/>
            <a:ext cx="1670060" cy="459244"/>
          </a:xfrm>
          <a:prstGeom prst="rect">
            <a:avLst/>
          </a:prstGeom>
          <a:blipFill>
            <a:blip r:embed="rId7">
              <a:alphaModFix amt="4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6597225" y="2620285"/>
            <a:ext cx="1593790" cy="378718"/>
          </a:xfrm>
          <a:prstGeom prst="rect">
            <a:avLst/>
          </a:prstGeom>
          <a:blipFill>
            <a:blip r:embed="rId8">
              <a:alphaModFix amt="4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555431" y="5967713"/>
            <a:ext cx="7959919" cy="253916"/>
          </a:xfrm>
          <a:prstGeom prst="rect">
            <a:avLst/>
          </a:prstGeom>
        </p:spPr>
        <p:txBody>
          <a:bodyPr wrap="square">
            <a:spAutoFit/>
          </a:bodyPr>
          <a:lstStyle/>
          <a:p>
            <a:pPr algn="ctr"/>
            <a:r>
              <a:rPr lang="en-US" sz="1050" b="1" dirty="0"/>
              <a:t>Impedances are for bare cavity and the peaks are not fully resolved.</a:t>
            </a:r>
          </a:p>
        </p:txBody>
      </p:sp>
    </p:spTree>
    <p:extLst>
      <p:ext uri="{BB962C8B-B14F-4D97-AF65-F5344CB8AC3E}">
        <p14:creationId xmlns:p14="http://schemas.microsoft.com/office/powerpoint/2010/main" val="1345619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314" name="Titel 1"/>
              <p:cNvSpPr>
                <a:spLocks noGrp="1"/>
              </p:cNvSpPr>
              <p:nvPr>
                <p:ph type="title"/>
              </p:nvPr>
            </p:nvSpPr>
            <p:spPr>
              <a:xfrm>
                <a:off x="521551" y="322761"/>
                <a:ext cx="7584224" cy="509588"/>
              </a:xfrm>
            </p:spPr>
            <p:txBody>
              <a:bodyPr vert="horz" lIns="91440" tIns="45720" rIns="91440" bIns="45720" rtlCol="0" anchor="ctr">
                <a:noAutofit/>
              </a:bodyPr>
              <a:lstStyle/>
              <a:p>
                <a14:m>
                  <m:oMath xmlns:m="http://schemas.openxmlformats.org/officeDocument/2006/math">
                    <m:sSub>
                      <m:sSubPr>
                        <m:ctrlPr>
                          <a:rPr lang="en-GB" sz="36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bPr>
                      <m:e>
                        <m:r>
                          <a:rPr lang="en-GB" sz="360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𝑄</m:t>
                        </m:r>
                      </m:e>
                      <m:sub>
                        <m:r>
                          <m:rPr>
                            <m:sty m:val="p"/>
                          </m:rPr>
                          <a:rPr lang="en-GB" sz="3600" i="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ext</m:t>
                        </m:r>
                      </m:sub>
                    </m:sSub>
                  </m:oMath>
                </a14:m>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of Cernv2, </a:t>
                </a:r>
                <a:r>
                  <a:rPr lang="en-US" sz="3600" dirty="0" err="1">
                    <a:ln w="0"/>
                    <a:solidFill>
                      <a:schemeClr val="accent1"/>
                    </a:solidFill>
                    <a:effectLst>
                      <a:outerShdw blurRad="38100" dist="25400" dir="5400000" algn="ctr" rotWithShape="0">
                        <a:srgbClr val="6E747A">
                          <a:alpha val="43000"/>
                        </a:srgbClr>
                      </a:outerShdw>
                    </a:effectLst>
                    <a:latin typeface="Cambria" panose="02040503050406030204" pitchFamily="18" charset="0"/>
                  </a:rPr>
                  <a:t>Jlab</a:t>
                </a:r>
                <a:r>
                  <a:rPr lang="en-US"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rPr>
                  <a:t> and UROS cavity</a:t>
                </a:r>
                <a:endParaRPr lang="en-US" altLang="de-DE" sz="3600" dirty="0">
                  <a:ln w="0"/>
                  <a:solidFill>
                    <a:schemeClr val="accent1"/>
                  </a:solidFill>
                  <a:effectLst>
                    <a:outerShdw blurRad="38100" dist="25400" dir="5400000" algn="ctr" rotWithShape="0">
                      <a:srgbClr val="6E747A">
                        <a:alpha val="43000"/>
                      </a:srgbClr>
                    </a:outerShdw>
                  </a:effectLst>
                  <a:latin typeface="Cambria" panose="02040503050406030204" pitchFamily="18" charset="0"/>
                </a:endParaRPr>
              </a:p>
            </p:txBody>
          </p:sp>
        </mc:Choice>
        <mc:Fallback xmlns="">
          <p:sp>
            <p:nvSpPr>
              <p:cNvPr id="13314" name="Titel 1"/>
              <p:cNvSpPr>
                <a:spLocks noGrp="1" noRot="1" noChangeAspect="1" noMove="1" noResize="1" noEditPoints="1" noAdjustHandles="1" noChangeArrowheads="1" noChangeShapeType="1" noTextEdit="1"/>
              </p:cNvSpPr>
              <p:nvPr>
                <p:ph type="title"/>
              </p:nvPr>
            </p:nvSpPr>
            <p:spPr>
              <a:xfrm>
                <a:off x="521551" y="322761"/>
                <a:ext cx="7584224" cy="509588"/>
              </a:xfrm>
              <a:blipFill rotWithShape="0">
                <a:blip r:embed="rId3"/>
                <a:stretch>
                  <a:fillRect t="-41667" b="-55952"/>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pPr>
              <a:defRPr/>
            </a:pPr>
            <a:fld id="{51BFAF71-3E7D-4660-B669-990E4ED1AF8B}" type="slidenum">
              <a:rPr lang="de-DE" altLang="de-DE" smtClean="0"/>
              <a:pPr>
                <a:defRPr/>
              </a:pPr>
              <a:t>9</a:t>
            </a:fld>
            <a:endParaRPr lang="de-DE" altLang="de-DE"/>
          </a:p>
        </p:txBody>
      </p:sp>
      <p:pic>
        <p:nvPicPr>
          <p:cNvPr id="11" name="Grafik 10"/>
          <p:cNvPicPr/>
          <p:nvPr/>
        </p:nvPicPr>
        <p:blipFill rotWithShape="1">
          <a:blip r:embed="rId4" cstate="print">
            <a:extLst>
              <a:ext uri="{28A0092B-C50C-407E-A947-70E740481C1C}">
                <a14:useLocalDpi xmlns:a14="http://schemas.microsoft.com/office/drawing/2010/main" val="0"/>
              </a:ext>
            </a:extLst>
          </a:blip>
          <a:srcRect t="6455" r="7473"/>
          <a:stretch/>
        </p:blipFill>
        <p:spPr bwMode="auto">
          <a:xfrm>
            <a:off x="268129" y="1527043"/>
            <a:ext cx="3895277" cy="4040062"/>
          </a:xfrm>
          <a:prstGeom prst="rect">
            <a:avLst/>
          </a:prstGeom>
          <a:noFill/>
          <a:ln>
            <a:noFill/>
          </a:ln>
        </p:spPr>
      </p:pic>
      <p:sp>
        <p:nvSpPr>
          <p:cNvPr id="3" name="TextBox 2"/>
          <p:cNvSpPr txBox="1"/>
          <p:nvPr/>
        </p:nvSpPr>
        <p:spPr>
          <a:xfrm>
            <a:off x="1061329" y="5592396"/>
            <a:ext cx="2806799" cy="738664"/>
          </a:xfrm>
          <a:prstGeom prst="rect">
            <a:avLst/>
          </a:prstGeom>
          <a:noFill/>
        </p:spPr>
        <p:txBody>
          <a:bodyPr wrap="square" rtlCol="0">
            <a:spAutoFit/>
          </a:bodyPr>
          <a:lstStyle/>
          <a:p>
            <a:pPr algn="ctr"/>
            <a:r>
              <a:rPr lang="en-US" sz="1400" dirty="0"/>
              <a:t>Nonlinear eigenmode solver of CST STUDIO 2018 is used for the calculation of </a:t>
            </a:r>
            <a:r>
              <a:rPr lang="en-US" sz="1400" i="1" dirty="0" err="1"/>
              <a:t>Q</a:t>
            </a:r>
            <a:r>
              <a:rPr lang="en-US" sz="1400" i="1" baseline="-25000" dirty="0" err="1"/>
              <a:t>ext</a:t>
            </a:r>
            <a:endParaRPr lang="en-US" sz="1400" i="1" baseline="-25000" dirty="0"/>
          </a:p>
        </p:txBody>
      </p:sp>
      <p:sp>
        <p:nvSpPr>
          <p:cNvPr id="14" name="TextBox 13"/>
          <p:cNvSpPr txBox="1"/>
          <p:nvPr/>
        </p:nvSpPr>
        <p:spPr>
          <a:xfrm>
            <a:off x="4163406" y="1388404"/>
            <a:ext cx="4589088" cy="4708981"/>
          </a:xfrm>
          <a:prstGeom prst="rect">
            <a:avLst/>
          </a:prstGeom>
          <a:noFill/>
        </p:spPr>
        <p:txBody>
          <a:bodyPr wrap="square" rtlCol="0">
            <a:spAutoFit/>
          </a:bodyPr>
          <a:lstStyle/>
          <a:p>
            <a:pPr marL="214313" indent="-214313" algn="just">
              <a:buFont typeface="Arial" panose="020B0604020202020204" pitchFamily="34" charset="0"/>
              <a:buChar char="•"/>
            </a:pPr>
            <a:r>
              <a:rPr lang="en-US" sz="2000" i="1" dirty="0" err="1"/>
              <a:t>Q</a:t>
            </a:r>
            <a:r>
              <a:rPr lang="en-US" sz="2000" i="1" baseline="-25000" dirty="0" err="1"/>
              <a:t>ext</a:t>
            </a:r>
            <a:r>
              <a:rPr lang="en-US" sz="2000" dirty="0"/>
              <a:t> of first dipole band of UROS cavity is smaller because the frequencies of the first dipole band modes are more concentrated and could be damped easier by the HOM coupler. </a:t>
            </a:r>
          </a:p>
          <a:p>
            <a:pPr marL="214313" indent="-214313" algn="just">
              <a:buFont typeface="Arial" panose="020B0604020202020204" pitchFamily="34" charset="0"/>
              <a:buChar char="•"/>
            </a:pPr>
            <a:r>
              <a:rPr lang="en-US" sz="2000" dirty="0"/>
              <a:t>Few dipole modes of the first dipole band of the UROS cavity are above cutoff frequency and their damping is eased by the help of the beam pipes.</a:t>
            </a:r>
            <a:endParaRPr lang="en-US" sz="2000" baseline="-25000" dirty="0"/>
          </a:p>
          <a:p>
            <a:pPr marL="214313" indent="-214313" algn="just">
              <a:buFont typeface="Arial" panose="020B0604020202020204" pitchFamily="34" charset="0"/>
              <a:buChar char="•"/>
            </a:pPr>
            <a:r>
              <a:rPr lang="en-US" sz="2000" dirty="0"/>
              <a:t>Using different type of couplers (LHC type couplers) lowers the risk of having high </a:t>
            </a:r>
            <a:r>
              <a:rPr lang="en-US" sz="2000" i="1" dirty="0" err="1"/>
              <a:t>Q</a:t>
            </a:r>
            <a:r>
              <a:rPr lang="en-US" sz="2000" i="1" baseline="-25000" dirty="0" err="1"/>
              <a:t>ext</a:t>
            </a:r>
            <a:r>
              <a:rPr lang="en-US" sz="2000" dirty="0"/>
              <a:t> in frequencies for which the coupler is not tuned (that helps to avoid having a trapped mode with </a:t>
            </a:r>
            <a:r>
              <a:rPr lang="en-US" sz="2000" i="1" dirty="0" err="1"/>
              <a:t>Q</a:t>
            </a:r>
            <a:r>
              <a:rPr lang="en-US" sz="2000" i="1" baseline="-25000" dirty="0" err="1"/>
              <a:t>ext</a:t>
            </a:r>
            <a:r>
              <a:rPr lang="en-US" sz="2000" dirty="0"/>
              <a:t> close to </a:t>
            </a:r>
            <a:r>
              <a:rPr lang="en-US" sz="2000" i="1" dirty="0"/>
              <a:t>Q</a:t>
            </a:r>
            <a:r>
              <a:rPr lang="en-US" sz="2000" i="1" baseline="-25000" dirty="0"/>
              <a:t>0</a:t>
            </a:r>
            <a:r>
              <a:rPr lang="en-US" sz="2000" dirty="0"/>
              <a:t> of the cavity)</a:t>
            </a:r>
            <a:endParaRPr lang="en-US" sz="2000" baseline="-25000" dirty="0"/>
          </a:p>
        </p:txBody>
      </p:sp>
    </p:spTree>
    <p:extLst>
      <p:ext uri="{BB962C8B-B14F-4D97-AF65-F5344CB8AC3E}">
        <p14:creationId xmlns:p14="http://schemas.microsoft.com/office/powerpoint/2010/main" val="7017387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4901</TotalTime>
  <Words>2741</Words>
  <Application>Microsoft Office PowerPoint</Application>
  <PresentationFormat>On-screen Show (4:3)</PresentationFormat>
  <Paragraphs>781</Paragraphs>
  <Slides>32</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Arial Narrow</vt:lpstr>
      <vt:lpstr>Calibri</vt:lpstr>
      <vt:lpstr>Calibri Light</vt:lpstr>
      <vt:lpstr>Cambria</vt:lpstr>
      <vt:lpstr>Cambria Math</vt:lpstr>
      <vt:lpstr>Courier New</vt:lpstr>
      <vt:lpstr>Times New Roman</vt:lpstr>
      <vt:lpstr>Trebuchet MS</vt:lpstr>
      <vt:lpstr>Verdana</vt:lpstr>
      <vt:lpstr>Office Theme</vt:lpstr>
      <vt:lpstr>HOM Damping for PERLE</vt:lpstr>
      <vt:lpstr>FCC-ee Parameters</vt:lpstr>
      <vt:lpstr>RF parameters of PERLE and tt ̅ operation of FCC-ee</vt:lpstr>
      <vt:lpstr>Cavity Optimization</vt:lpstr>
      <vt:lpstr>Main Parameters</vt:lpstr>
      <vt:lpstr>HOM damping</vt:lpstr>
      <vt:lpstr>Coaxial HOM Coupler (UROS)</vt:lpstr>
      <vt:lpstr>HOM couplers: Cernv2 and Jlab 5-cell </vt:lpstr>
      <vt:lpstr>Q_ext of Cernv2, Jlab and UROS cavity</vt:lpstr>
      <vt:lpstr>Cernv2, Jlab and UROS cavity impedance with coaxial HOM coupler</vt:lpstr>
      <vt:lpstr>Cernv2, Jlab and UROS cavity impedance</vt:lpstr>
      <vt:lpstr>Damping schemes for the tt ̅ running</vt:lpstr>
      <vt:lpstr>Q_ext for 4-Cavity Module</vt:lpstr>
      <vt:lpstr>Impedance of the five-cell cavities</vt:lpstr>
      <vt:lpstr>HOM power of the five-cell cavities</vt:lpstr>
      <vt:lpstr>HOM power of 5-cell for PERLE beam</vt:lpstr>
      <vt:lpstr>Appendix</vt:lpstr>
      <vt:lpstr>FCC-ee, Cavity Options</vt:lpstr>
      <vt:lpstr>HOM Power (Average)</vt:lpstr>
      <vt:lpstr>Three Scenarios: FCC-ee</vt:lpstr>
      <vt:lpstr>FCC-ee Layout</vt:lpstr>
      <vt:lpstr>FCC-ee RF Layout</vt:lpstr>
      <vt:lpstr>FCC-ee, CDR Baseline</vt:lpstr>
      <vt:lpstr>PowerPoint Presentation</vt:lpstr>
      <vt:lpstr>FCC-ee Injector</vt:lpstr>
      <vt:lpstr>Input Power &amp; Coupler</vt:lpstr>
      <vt:lpstr>Beam Loading, Z</vt:lpstr>
      <vt:lpstr>LLRF, Long. Coupled Bunch</vt:lpstr>
      <vt:lpstr>LLRF, RF Noise</vt:lpstr>
      <vt:lpstr>HOM Power &amp; Stability, Z</vt:lpstr>
      <vt:lpstr>HOMs vs. Filling Schemes</vt:lpstr>
      <vt:lpstr>FCC-ee, CDR Baseline</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Crab Cavities for FCC</dc:title>
  <dc:creator>Rama Calaga</dc:creator>
  <cp:lastModifiedBy>Rama Calaga</cp:lastModifiedBy>
  <cp:revision>227</cp:revision>
  <dcterms:created xsi:type="dcterms:W3CDTF">2017-05-08T08:10:50Z</dcterms:created>
  <dcterms:modified xsi:type="dcterms:W3CDTF">2019-10-11T08:50:37Z</dcterms:modified>
</cp:coreProperties>
</file>