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71" r:id="rId4"/>
    <p:sldId id="270" r:id="rId5"/>
    <p:sldId id="272" r:id="rId6"/>
    <p:sldId id="274" r:id="rId7"/>
    <p:sldId id="258" r:id="rId8"/>
    <p:sldId id="269" r:id="rId9"/>
    <p:sldId id="259" r:id="rId10"/>
    <p:sldId id="263" r:id="rId11"/>
    <p:sldId id="260" r:id="rId12"/>
    <p:sldId id="261" r:id="rId13"/>
    <p:sldId id="262" r:id="rId14"/>
    <p:sldId id="264" r:id="rId15"/>
    <p:sldId id="265" r:id="rId16"/>
    <p:sldId id="266" r:id="rId17"/>
    <p:sldId id="267" r:id="rId18"/>
    <p:sldId id="268" r:id="rId19"/>
    <p:sldId id="273" r:id="rId2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15620"/>
    <p:restoredTop sz="94660"/>
  </p:normalViewPr>
  <p:slideViewPr>
    <p:cSldViewPr snapToObjects="1">
      <p:cViewPr varScale="1">
        <p:scale>
          <a:sx n="122" d="100"/>
          <a:sy n="122" d="100"/>
        </p:scale>
        <p:origin x="-9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Relationship Id="rId2" Type="http://schemas.openxmlformats.org/officeDocument/2006/relationships/image" Target="../media/image1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4B4D5-E0A8-2247-B1FD-74A6E6E4BD3C}" type="datetimeFigureOut">
              <a:rPr lang="fr-FR" smtClean="0"/>
              <a:pPr/>
              <a:t>3/10/19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F6F72-8C9D-C64F-A131-41F5224E9DF7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2CBE5-2AD6-1A47-A3F8-107F36057DDC}" type="datetimeFigureOut">
              <a:rPr lang="fr-FR" smtClean="0"/>
              <a:pPr/>
              <a:t>3/10/19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4665E-439C-154F-8F6B-FE5E26E74006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10/25/2007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10/25/2007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10/25/2007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10/25/2007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images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10/25/2007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10/25/2007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10/25/2007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Ferme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10/25/2007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10/25/2007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10/25/2007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10/25/2007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10/25/2007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10/25/2007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10/25/2007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10/25/2007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10/25/2007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smtClean="0"/>
              <a:t>10/25/2007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F94E285-444D-4C0C-8BFA-BDB311F86A90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  <p:sldLayoutId r:id="rId14"/>
    <p:sldLayoutId r:id="rId15"/>
    <p:sldLayoutId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3.bin"/><Relationship Id="rId9" Type="http://schemas.openxmlformats.org/officeDocument/2006/relationships/image" Target="../media/image21.png"/><Relationship Id="rId10" Type="http://schemas.openxmlformats.org/officeDocument/2006/relationships/image" Target="../media/image22.pdf"/><Relationship Id="rId11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buy/Desktop/Les%20ondes%20gravitationnelles,%20qu%20est-ce%20que%20c%20est%20%20%20_%20Futura%20(1080p)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buy/Desktop/Les%20ondes%20gravitationnelles,%20qu%20est-ce%20que%20c%20est%20%20%20_%20Futura%20(1080p)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199" y="331787"/>
            <a:ext cx="8228013" cy="1927225"/>
          </a:xfrm>
        </p:spPr>
        <p:txBody>
          <a:bodyPr/>
          <a:lstStyle/>
          <a:p>
            <a:r>
              <a:rPr lang="fr-FR" b="0" dirty="0" err="1" smtClean="0"/>
              <a:t>Gravitational</a:t>
            </a:r>
            <a:r>
              <a:rPr lang="fr-FR" b="0" dirty="0" smtClean="0"/>
              <a:t> </a:t>
            </a:r>
            <a:r>
              <a:rPr lang="fr-FR" b="0" dirty="0" err="1" smtClean="0"/>
              <a:t>waves</a:t>
            </a:r>
            <a:endParaRPr lang="fr-FR" b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72723" y="2590800"/>
            <a:ext cx="8228013" cy="106680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A new area of </a:t>
            </a:r>
            <a:r>
              <a:rPr lang="fr-FR" sz="2800" dirty="0" err="1" smtClean="0"/>
              <a:t>astronomy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6096000" y="5906869"/>
            <a:ext cx="3048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+mj-lt"/>
              </a:rPr>
              <a:t>Christelle </a:t>
            </a:r>
            <a:r>
              <a:rPr lang="fr-FR" sz="1200" dirty="0" smtClean="0">
                <a:latin typeface="+mj-lt"/>
              </a:rPr>
              <a:t>Buy</a:t>
            </a:r>
          </a:p>
          <a:p>
            <a:pPr algn="ctr"/>
            <a:r>
              <a:rPr lang="fr-FR" sz="1200" dirty="0" smtClean="0">
                <a:latin typeface="+mj-lt"/>
              </a:rPr>
              <a:t>Christelle.buy@l2it.in2p3.fr</a:t>
            </a:r>
            <a:endParaRPr lang="fr-FR" sz="1200" dirty="0" smtClean="0">
              <a:latin typeface="+mj-lt"/>
            </a:endParaRPr>
          </a:p>
          <a:p>
            <a:pPr algn="ctr"/>
            <a:r>
              <a:rPr lang="fr-FR" sz="1200" dirty="0" smtClean="0">
                <a:latin typeface="+mj-lt"/>
              </a:rPr>
              <a:t>Optical </a:t>
            </a:r>
            <a:r>
              <a:rPr lang="fr-FR" sz="1200" dirty="0" err="1" smtClean="0">
                <a:latin typeface="+mj-lt"/>
              </a:rPr>
              <a:t>engineer</a:t>
            </a:r>
            <a:r>
              <a:rPr lang="fr-FR" sz="1200" dirty="0" smtClean="0">
                <a:latin typeface="+mj-lt"/>
              </a:rPr>
              <a:t> </a:t>
            </a:r>
          </a:p>
          <a:p>
            <a:pPr algn="ctr"/>
            <a:r>
              <a:rPr lang="fr-FR" sz="1200" dirty="0" smtClean="0">
                <a:latin typeface="+mj-lt"/>
              </a:rPr>
              <a:t>CNRS/IN2P3 – L2IT</a:t>
            </a:r>
            <a:endParaRPr lang="fr-FR" sz="1200" dirty="0">
              <a:latin typeface="+mj-lt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SCN0295 - copi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199" y="240506"/>
            <a:ext cx="2762251" cy="2071688"/>
          </a:xfrm>
        </p:spPr>
      </p:pic>
      <p:pic>
        <p:nvPicPr>
          <p:cNvPr id="5" name="Image 4" descr="DSCN0302 - copi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0506"/>
            <a:ext cx="2762250" cy="2071688"/>
          </a:xfrm>
          <a:prstGeom prst="rect">
            <a:avLst/>
          </a:prstGeom>
        </p:spPr>
      </p:pic>
      <p:pic>
        <p:nvPicPr>
          <p:cNvPr id="6" name="Image 5" descr="DSCN0318 - copi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316" y="4876800"/>
            <a:ext cx="4341284" cy="1968500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10</a:t>
            </a:fld>
            <a:endParaRPr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Virgo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Image 11" descr="Virgo vue du cie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52819"/>
            <a:ext cx="9144000" cy="2360481"/>
          </a:xfrm>
          <a:prstGeom prst="rect">
            <a:avLst/>
          </a:prstGeom>
        </p:spPr>
      </p:pic>
      <p:graphicFrame>
        <p:nvGraphicFramePr>
          <p:cNvPr id="13" name="Objet 12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24578" name="Equation" r:id="rId7" imgW="114300" imgH="165100" progId="Equation.DSMT4">
              <p:embed/>
            </p:oleObj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/>
        </p:nvGraphicFramePr>
        <p:xfrm>
          <a:off x="3511096" y="1219200"/>
          <a:ext cx="1588408" cy="646528"/>
        </p:xfrm>
        <a:graphic>
          <a:graphicData uri="http://schemas.openxmlformats.org/presentationml/2006/ole">
            <p:oleObj spid="_x0000_s24579" name="Equation" r:id="rId8" imgW="1498600" imgH="609600" progId="Equation.DSMT4">
              <p:embed/>
            </p:oleObj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457199" y="24050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Super </a:t>
            </a:r>
            <a:r>
              <a:rPr lang="fr-FR" b="1" dirty="0" err="1" smtClean="0">
                <a:solidFill>
                  <a:srgbClr val="FFFFFF"/>
                </a:solidFill>
              </a:rPr>
              <a:t>attenuators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096000" y="208240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FFFF"/>
                </a:solidFill>
              </a:rPr>
              <a:t>Suspended</a:t>
            </a:r>
            <a:r>
              <a:rPr lang="fr-FR" b="1" dirty="0" smtClean="0">
                <a:solidFill>
                  <a:srgbClr val="FFFFFF"/>
                </a:solidFill>
              </a:rPr>
              <a:t> </a:t>
            </a:r>
            <a:r>
              <a:rPr lang="fr-FR" b="1" dirty="0" err="1" smtClean="0">
                <a:solidFill>
                  <a:srgbClr val="FFFFFF"/>
                </a:solidFill>
              </a:rPr>
              <a:t>mirrors</a:t>
            </a:r>
            <a:endParaRPr lang="fr-FR" b="1" dirty="0" smtClean="0">
              <a:solidFill>
                <a:srgbClr val="FFFFFF"/>
              </a:solidFill>
            </a:endParaRPr>
          </a:p>
          <a:p>
            <a:r>
              <a:rPr lang="fr-FR" b="1" dirty="0" err="1" smtClean="0">
                <a:solidFill>
                  <a:srgbClr val="FFFFFF"/>
                </a:solidFill>
              </a:rPr>
              <a:t>Suspended</a:t>
            </a:r>
            <a:r>
              <a:rPr lang="fr-FR" b="1" dirty="0" smtClean="0">
                <a:solidFill>
                  <a:srgbClr val="FFFFFF"/>
                </a:solidFill>
              </a:rPr>
              <a:t> </a:t>
            </a:r>
            <a:r>
              <a:rPr lang="fr-FR" b="1" dirty="0" err="1" smtClean="0">
                <a:solidFill>
                  <a:srgbClr val="FFFFFF"/>
                </a:solidFill>
              </a:rPr>
              <a:t>benches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687804" y="6412468"/>
            <a:ext cx="323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Long </a:t>
            </a:r>
            <a:r>
              <a:rPr lang="fr-FR" b="1" dirty="0" err="1" smtClean="0">
                <a:solidFill>
                  <a:srgbClr val="FFFFFF"/>
                </a:solidFill>
              </a:rPr>
              <a:t>arms</a:t>
            </a:r>
            <a:r>
              <a:rPr lang="fr-FR" b="1" dirty="0" smtClean="0">
                <a:solidFill>
                  <a:srgbClr val="FFFFFF"/>
                </a:solidFill>
              </a:rPr>
              <a:t> (vacuum 10</a:t>
            </a:r>
            <a:r>
              <a:rPr lang="fr-FR" b="1" baseline="30000" dirty="0" smtClean="0">
                <a:solidFill>
                  <a:srgbClr val="FFFFFF"/>
                </a:solidFill>
              </a:rPr>
              <a:t>-9 </a:t>
            </a:r>
            <a:r>
              <a:rPr lang="fr-FR" b="1" dirty="0" smtClean="0">
                <a:solidFill>
                  <a:srgbClr val="FFFFFF"/>
                </a:solidFill>
              </a:rPr>
              <a:t>mbar)</a:t>
            </a:r>
            <a:endParaRPr lang="fr-FR" b="1" dirty="0">
              <a:solidFill>
                <a:srgbClr val="FFFFFF"/>
              </a:solidFill>
            </a:endParaRPr>
          </a:p>
        </p:txBody>
      </p:sp>
      <p:pic>
        <p:nvPicPr>
          <p:cNvPr id="18" name="Image 17" descr="integration detectio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7563" y="1341569"/>
            <a:ext cx="3214574" cy="22225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907563" y="134156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FFFF"/>
                </a:solidFill>
              </a:rPr>
              <a:t>Suspended</a:t>
            </a:r>
            <a:r>
              <a:rPr lang="fr-FR" b="1" dirty="0" smtClean="0">
                <a:solidFill>
                  <a:srgbClr val="FFFFFF"/>
                </a:solidFill>
              </a:rPr>
              <a:t> </a:t>
            </a:r>
            <a:r>
              <a:rPr lang="fr-FR" b="1" dirty="0" err="1" smtClean="0">
                <a:solidFill>
                  <a:srgbClr val="FFFFFF"/>
                </a:solidFill>
              </a:rPr>
              <a:t>optical</a:t>
            </a:r>
            <a:r>
              <a:rPr lang="fr-FR" b="1" dirty="0" smtClean="0">
                <a:solidFill>
                  <a:srgbClr val="FFFFFF"/>
                </a:solidFill>
              </a:rPr>
              <a:t> </a:t>
            </a:r>
            <a:r>
              <a:rPr lang="fr-FR" b="1" dirty="0" err="1" smtClean="0">
                <a:solidFill>
                  <a:srgbClr val="FFFFFF"/>
                </a:solidFill>
              </a:rPr>
              <a:t>bench</a:t>
            </a:r>
            <a:endParaRPr lang="fr-FR" b="1" dirty="0">
              <a:solidFill>
                <a:srgbClr val="FFFFFF"/>
              </a:solidFill>
            </a:endParaRPr>
          </a:p>
        </p:txBody>
      </p:sp>
      <p:pic>
        <p:nvPicPr>
          <p:cNvPr id="20" name="Image 19" descr="PastedGraphic-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rcRect r="44396"/>
              <a:stretch>
                <a:fillRect/>
              </a:stretch>
            </p:blipFill>
          </mc:Choice>
          <mc:Fallback>
            <p:blipFill>
              <a:blip r:embed="rId11"/>
              <a:srcRect r="44396"/>
              <a:stretch>
                <a:fillRect/>
              </a:stretch>
            </p:blipFill>
          </mc:Fallback>
        </mc:AlternateContent>
        <p:spPr>
          <a:xfrm>
            <a:off x="304800" y="4024546"/>
            <a:ext cx="3505200" cy="2743953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04800" y="648866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595959"/>
                </a:solidFill>
              </a:rPr>
              <a:t>Diffused</a:t>
            </a:r>
            <a:r>
              <a:rPr lang="fr-FR" b="1" dirty="0" smtClean="0">
                <a:solidFill>
                  <a:srgbClr val="595959"/>
                </a:solidFill>
              </a:rPr>
              <a:t> light</a:t>
            </a:r>
            <a:endParaRPr lang="fr-FR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73868" y="2514600"/>
            <a:ext cx="7662864" cy="3841750"/>
          </a:xfrm>
        </p:spPr>
        <p:txBody>
          <a:bodyPr>
            <a:normAutofit fontScale="92500" lnSpcReduction="20000"/>
          </a:bodyPr>
          <a:lstStyle/>
          <a:p>
            <a:r>
              <a:rPr lang="fr-FR" sz="2000" dirty="0" smtClean="0"/>
              <a:t>First direct </a:t>
            </a:r>
            <a:r>
              <a:rPr lang="fr-FR" sz="2000" dirty="0" err="1" smtClean="0"/>
              <a:t>detection</a:t>
            </a:r>
            <a:r>
              <a:rPr lang="fr-FR" sz="2000" dirty="0" smtClean="0"/>
              <a:t> in </a:t>
            </a:r>
            <a:r>
              <a:rPr lang="fr-FR" sz="2000" dirty="0" err="1" smtClean="0"/>
              <a:t>september</a:t>
            </a:r>
            <a:r>
              <a:rPr lang="fr-FR" sz="2000" dirty="0" smtClean="0"/>
              <a:t> 2015 (LIGO)</a:t>
            </a:r>
            <a:r>
              <a:rPr lang="fr-FR" sz="2000" dirty="0" smtClean="0"/>
              <a:t>                           public </a:t>
            </a:r>
            <a:r>
              <a:rPr lang="fr-FR" sz="2000" dirty="0" err="1" smtClean="0"/>
              <a:t>disclosure</a:t>
            </a:r>
            <a:r>
              <a:rPr lang="fr-FR" sz="2000" dirty="0" smtClean="0"/>
              <a:t> </a:t>
            </a:r>
            <a:r>
              <a:rPr lang="fr-FR" sz="2000" dirty="0" err="1" smtClean="0"/>
              <a:t>february</a:t>
            </a:r>
            <a:r>
              <a:rPr lang="fr-FR" sz="2000" dirty="0" smtClean="0"/>
              <a:t> </a:t>
            </a:r>
            <a:r>
              <a:rPr lang="fr-FR" sz="2000" dirty="0" smtClean="0"/>
              <a:t>2016: </a:t>
            </a:r>
            <a:r>
              <a:rPr lang="fr-FR" sz="2000" b="1" dirty="0" smtClean="0"/>
              <a:t>GW150914</a:t>
            </a:r>
          </a:p>
          <a:p>
            <a:r>
              <a:rPr lang="fr-FR" sz="2000" dirty="0" smtClean="0"/>
              <a:t>Joint </a:t>
            </a:r>
            <a:r>
              <a:rPr lang="fr-FR" sz="2000" dirty="0" err="1" smtClean="0"/>
              <a:t>detection</a:t>
            </a:r>
            <a:r>
              <a:rPr lang="fr-FR" sz="2000" dirty="0" smtClean="0"/>
              <a:t> LIGO/</a:t>
            </a:r>
            <a:r>
              <a:rPr lang="fr-FR" sz="2000" dirty="0" err="1" smtClean="0"/>
              <a:t>Virgo</a:t>
            </a:r>
            <a:r>
              <a:rPr lang="fr-FR" sz="2000" dirty="0" smtClean="0"/>
              <a:t> and 70 EM </a:t>
            </a:r>
            <a:r>
              <a:rPr lang="fr-FR" sz="2000" dirty="0" err="1" smtClean="0"/>
              <a:t>Telescope</a:t>
            </a:r>
            <a:r>
              <a:rPr lang="fr-FR" sz="2000" dirty="0" smtClean="0"/>
              <a:t>                        (</a:t>
            </a:r>
            <a:r>
              <a:rPr lang="fr-FR" sz="2000" dirty="0" smtClean="0"/>
              <a:t>multi </a:t>
            </a:r>
            <a:r>
              <a:rPr lang="fr-FR" sz="2000" dirty="0" err="1" smtClean="0"/>
              <a:t>messenger</a:t>
            </a:r>
            <a:r>
              <a:rPr lang="fr-FR" sz="2000" dirty="0" smtClean="0"/>
              <a:t>) in </a:t>
            </a:r>
            <a:r>
              <a:rPr lang="fr-FR" sz="2000" dirty="0" err="1" smtClean="0"/>
              <a:t>august</a:t>
            </a:r>
            <a:r>
              <a:rPr lang="fr-FR" sz="2000" dirty="0" smtClean="0"/>
              <a:t> </a:t>
            </a:r>
            <a:r>
              <a:rPr lang="fr-FR" sz="2000" dirty="0" smtClean="0"/>
              <a:t>2017: </a:t>
            </a:r>
            <a:r>
              <a:rPr lang="fr-FR" sz="2000" b="1" dirty="0" smtClean="0"/>
              <a:t>GW170817</a:t>
            </a:r>
          </a:p>
          <a:p>
            <a:endParaRPr lang="fr-FR" sz="2000" b="1" dirty="0" smtClean="0"/>
          </a:p>
          <a:p>
            <a:r>
              <a:rPr lang="fr-FR" sz="2000" dirty="0" err="1" smtClean="0"/>
              <a:t>Physic’s</a:t>
            </a:r>
            <a:r>
              <a:rPr lang="fr-FR" sz="2000" dirty="0" smtClean="0"/>
              <a:t> Nobel </a:t>
            </a:r>
            <a:r>
              <a:rPr lang="fr-FR" sz="2000" dirty="0" err="1" smtClean="0"/>
              <a:t>Prize</a:t>
            </a:r>
            <a:r>
              <a:rPr lang="fr-FR" sz="2000" dirty="0" smtClean="0"/>
              <a:t> in </a:t>
            </a:r>
            <a:r>
              <a:rPr lang="fr-FR" sz="2000" dirty="0" smtClean="0"/>
              <a:t>2017</a:t>
            </a:r>
          </a:p>
          <a:p>
            <a:pPr>
              <a:buNone/>
            </a:pPr>
            <a:endParaRPr lang="fr-FR" sz="2000" dirty="0" smtClean="0"/>
          </a:p>
          <a:p>
            <a:r>
              <a:rPr lang="fr-FR" sz="2000" dirty="0" smtClean="0"/>
              <a:t>Detector </a:t>
            </a:r>
            <a:r>
              <a:rPr lang="fr-FR" sz="2000" dirty="0" err="1" smtClean="0"/>
              <a:t>improvement</a:t>
            </a:r>
            <a:r>
              <a:rPr lang="fr-FR" sz="2000" dirty="0" smtClean="0"/>
              <a:t>: </a:t>
            </a:r>
            <a:r>
              <a:rPr lang="fr-FR" sz="2000" dirty="0" err="1" smtClean="0"/>
              <a:t>Avanced</a:t>
            </a:r>
            <a:r>
              <a:rPr lang="fr-FR" sz="2000" dirty="0" smtClean="0"/>
              <a:t> </a:t>
            </a:r>
            <a:r>
              <a:rPr lang="fr-FR" sz="2000" dirty="0" err="1" smtClean="0"/>
              <a:t>Virgo</a:t>
            </a:r>
            <a:r>
              <a:rPr lang="fr-FR" sz="2000" dirty="0" smtClean="0"/>
              <a:t>+, A+ (LIGO), + Einstein </a:t>
            </a:r>
            <a:r>
              <a:rPr lang="fr-FR" sz="2000" dirty="0" err="1" smtClean="0"/>
              <a:t>Telescope</a:t>
            </a:r>
            <a:r>
              <a:rPr lang="fr-FR" sz="2000" dirty="0" smtClean="0"/>
              <a:t>, LIGO Voyager, </a:t>
            </a:r>
            <a:r>
              <a:rPr lang="fr-FR" sz="2000" dirty="0" err="1" smtClean="0"/>
              <a:t>Cosmic</a:t>
            </a:r>
            <a:r>
              <a:rPr lang="fr-FR" sz="2000" dirty="0" smtClean="0"/>
              <a:t> Explorer</a:t>
            </a:r>
            <a:endParaRPr lang="fr-FR" sz="2000" dirty="0"/>
          </a:p>
        </p:txBody>
      </p:sp>
      <p:pic>
        <p:nvPicPr>
          <p:cNvPr id="4" name="Image 3" descr="Prix Nobel Physique 2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3838575"/>
            <a:ext cx="3200400" cy="180022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11</a:t>
            </a:fld>
            <a:endParaRPr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Direct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detection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 6" descr="Unknow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219200"/>
            <a:ext cx="2848466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elescope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793" y="1838325"/>
            <a:ext cx="6868207" cy="3267075"/>
          </a:xfrm>
        </p:spPr>
      </p:pic>
      <p:sp>
        <p:nvSpPr>
          <p:cNvPr id="5" name="ZoneTexte 4"/>
          <p:cNvSpPr txBox="1"/>
          <p:nvPr/>
        </p:nvSpPr>
        <p:spPr>
          <a:xfrm>
            <a:off x="1524000" y="798493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solidFill>
                  <a:schemeClr val="bg1"/>
                </a:solidFill>
              </a:rPr>
              <a:t>Advanced </a:t>
            </a:r>
            <a:r>
              <a:rPr lang="fr-FR" sz="1400" b="1" u="sng" dirty="0" err="1" smtClean="0">
                <a:solidFill>
                  <a:schemeClr val="bg1"/>
                </a:solidFill>
              </a:rPr>
              <a:t>Virgo</a:t>
            </a:r>
            <a:r>
              <a:rPr lang="fr-FR" sz="1400" b="1" u="sng" dirty="0" smtClean="0">
                <a:solidFill>
                  <a:schemeClr val="bg1"/>
                </a:solidFill>
              </a:rPr>
              <a:t>:</a:t>
            </a:r>
          </a:p>
          <a:p>
            <a:pPr>
              <a:buFont typeface="Wingdings" charset="2"/>
              <a:buChar char="Ø"/>
            </a:pP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Mode-matching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Telescopes</a:t>
            </a:r>
            <a:r>
              <a:rPr lang="fr-FR" sz="1400" dirty="0" smtClean="0">
                <a:solidFill>
                  <a:schemeClr val="bg1"/>
                </a:solidFill>
              </a:rPr>
              <a:t> (five)</a:t>
            </a:r>
          </a:p>
          <a:p>
            <a:pPr>
              <a:buFont typeface="Wingdings" charset="2"/>
              <a:buChar char="Ø"/>
            </a:pPr>
            <a:r>
              <a:rPr lang="fr-FR" sz="1400" dirty="0" smtClean="0">
                <a:solidFill>
                  <a:schemeClr val="bg1"/>
                </a:solidFill>
              </a:rPr>
              <a:t> Optical design, </a:t>
            </a:r>
            <a:r>
              <a:rPr lang="fr-FR" sz="1400" dirty="0" err="1" smtClean="0">
                <a:solidFill>
                  <a:schemeClr val="bg1"/>
                </a:solidFill>
              </a:rPr>
              <a:t>mechanical</a:t>
            </a:r>
            <a:r>
              <a:rPr lang="fr-FR" sz="1400" dirty="0" smtClean="0">
                <a:solidFill>
                  <a:schemeClr val="bg1"/>
                </a:solidFill>
              </a:rPr>
              <a:t> design of the </a:t>
            </a:r>
            <a:r>
              <a:rPr lang="fr-FR" sz="1400" dirty="0" err="1" smtClean="0">
                <a:solidFill>
                  <a:schemeClr val="bg1"/>
                </a:solidFill>
              </a:rPr>
              <a:t>mounts</a:t>
            </a:r>
            <a:r>
              <a:rPr lang="fr-FR" sz="1400" dirty="0" smtClean="0">
                <a:solidFill>
                  <a:schemeClr val="bg1"/>
                </a:solidFill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</a:rPr>
              <a:t>realization</a:t>
            </a:r>
            <a:r>
              <a:rPr lang="fr-FR" sz="1400" dirty="0" smtClean="0">
                <a:solidFill>
                  <a:schemeClr val="bg1"/>
                </a:solidFill>
              </a:rPr>
              <a:t>, tests, </a:t>
            </a:r>
            <a:r>
              <a:rPr lang="fr-FR" sz="1400" dirty="0" err="1" smtClean="0">
                <a:solidFill>
                  <a:schemeClr val="bg1"/>
                </a:solidFill>
              </a:rPr>
              <a:t>integration</a:t>
            </a:r>
            <a:r>
              <a:rPr lang="fr-FR" sz="1400" dirty="0" smtClean="0">
                <a:solidFill>
                  <a:schemeClr val="bg1"/>
                </a:solidFill>
              </a:rPr>
              <a:t> and </a:t>
            </a:r>
            <a:r>
              <a:rPr lang="fr-FR" sz="1400" dirty="0" err="1" smtClean="0">
                <a:solidFill>
                  <a:schemeClr val="bg1"/>
                </a:solidFill>
              </a:rPr>
              <a:t>commisssioning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6" name="Image 5" descr="Telescopes simulations.png"/>
          <p:cNvPicPr>
            <a:picLocks noChangeAspect="1"/>
          </p:cNvPicPr>
          <p:nvPr/>
        </p:nvPicPr>
        <p:blipFill>
          <a:blip r:embed="rId3"/>
          <a:srcRect r="55833"/>
          <a:stretch>
            <a:fillRect/>
          </a:stretch>
        </p:blipFill>
        <p:spPr>
          <a:xfrm>
            <a:off x="5715000" y="4702643"/>
            <a:ext cx="3467100" cy="2155357"/>
          </a:xfrm>
          <a:prstGeom prst="rect">
            <a:avLst/>
          </a:prstGeom>
          <a:ln w="31750">
            <a:solidFill>
              <a:srgbClr val="008000"/>
            </a:solidFill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12</a:t>
            </a:fld>
            <a:endParaRPr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Optical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contribution (challenge)/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age 9" descr="Telescopes simulations.png"/>
          <p:cNvPicPr>
            <a:picLocks noChangeAspect="1"/>
          </p:cNvPicPr>
          <p:nvPr/>
        </p:nvPicPr>
        <p:blipFill>
          <a:blip r:embed="rId3"/>
          <a:srcRect l="44167"/>
          <a:stretch>
            <a:fillRect/>
          </a:stretch>
        </p:blipFill>
        <p:spPr>
          <a:xfrm>
            <a:off x="152399" y="4953000"/>
            <a:ext cx="3873835" cy="1905000"/>
          </a:xfrm>
          <a:prstGeom prst="rect">
            <a:avLst/>
          </a:prstGeom>
          <a:ln w="31750">
            <a:solidFill>
              <a:schemeClr val="bg2">
                <a:lumMod val="1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SCF57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4400"/>
            <a:ext cx="4356100" cy="3267075"/>
          </a:xfrm>
        </p:spPr>
      </p:pic>
      <p:pic>
        <p:nvPicPr>
          <p:cNvPr id="5" name="Image 4" descr="DSCF57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600200"/>
            <a:ext cx="5029200" cy="3771900"/>
          </a:xfrm>
          <a:prstGeom prst="rect">
            <a:avLst/>
          </a:prstGeom>
        </p:spPr>
      </p:pic>
      <p:pic>
        <p:nvPicPr>
          <p:cNvPr id="6" name="Image 5" descr="DSCF568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3733800"/>
            <a:ext cx="3983566" cy="2987675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13</a:t>
            </a:fld>
            <a:endParaRPr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Optical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contribution (challenge)/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029200" y="5562600"/>
            <a:ext cx="37112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 smtClean="0"/>
              <a:t>Major challenges:</a:t>
            </a:r>
          </a:p>
          <a:p>
            <a:pPr>
              <a:buFontTx/>
              <a:buChar char="-"/>
            </a:pPr>
            <a:r>
              <a:rPr lang="fr-FR" sz="1400" dirty="0" smtClean="0"/>
              <a:t> Optical </a:t>
            </a:r>
            <a:r>
              <a:rPr lang="fr-FR" sz="1400" dirty="0" err="1" smtClean="0"/>
              <a:t>quality</a:t>
            </a:r>
            <a:r>
              <a:rPr lang="fr-FR" sz="1400" dirty="0" smtClean="0"/>
              <a:t> of the </a:t>
            </a:r>
            <a:r>
              <a:rPr lang="fr-FR" sz="1400" dirty="0" err="1" smtClean="0"/>
              <a:t>beam</a:t>
            </a:r>
            <a:r>
              <a:rPr lang="fr-FR" sz="1400" dirty="0" smtClean="0"/>
              <a:t> (</a:t>
            </a:r>
            <a:r>
              <a:rPr lang="fr-FR" sz="1400" dirty="0" err="1" smtClean="0"/>
              <a:t>mode-matching</a:t>
            </a:r>
            <a:r>
              <a:rPr lang="fr-FR" sz="1400" dirty="0" smtClean="0"/>
              <a:t>)</a:t>
            </a:r>
          </a:p>
          <a:p>
            <a:pPr>
              <a:buFontTx/>
              <a:buChar char="-"/>
            </a:pPr>
            <a:r>
              <a:rPr lang="fr-FR" sz="1400" dirty="0" smtClean="0"/>
              <a:t> </a:t>
            </a:r>
            <a:r>
              <a:rPr lang="fr-FR" sz="1400" dirty="0" err="1" smtClean="0"/>
              <a:t>Alignment</a:t>
            </a:r>
            <a:endParaRPr lang="fr-FR" sz="1400" dirty="0" smtClean="0"/>
          </a:p>
          <a:p>
            <a:pPr>
              <a:buFontTx/>
              <a:buChar char="-"/>
            </a:pPr>
            <a:r>
              <a:rPr lang="fr-FR" sz="1400" dirty="0" smtClean="0"/>
              <a:t> </a:t>
            </a:r>
            <a:r>
              <a:rPr lang="fr-FR" sz="1400" dirty="0" err="1" smtClean="0"/>
              <a:t>Scattered</a:t>
            </a:r>
            <a:r>
              <a:rPr lang="fr-FR" sz="1400" dirty="0" smtClean="0"/>
              <a:t> light 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644775"/>
            <a:ext cx="8229600" cy="10128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fr-FR" sz="1800" dirty="0" smtClean="0"/>
              <a:t>Constellation of </a:t>
            </a:r>
            <a:r>
              <a:rPr lang="fr-FR" sz="1800" dirty="0" err="1" smtClean="0"/>
              <a:t>three</a:t>
            </a:r>
            <a:r>
              <a:rPr lang="fr-FR" sz="1800" dirty="0" smtClean="0"/>
              <a:t> </a:t>
            </a:r>
            <a:r>
              <a:rPr lang="fr-FR" sz="1800" dirty="0" err="1" smtClean="0"/>
              <a:t>spacecraft</a:t>
            </a:r>
            <a:r>
              <a:rPr lang="fr-FR" sz="1800" dirty="0" smtClean="0"/>
              <a:t> </a:t>
            </a:r>
            <a:r>
              <a:rPr lang="fr-FR" sz="1800" dirty="0" err="1" smtClean="0"/>
              <a:t>arranged</a:t>
            </a:r>
            <a:r>
              <a:rPr lang="fr-FR" sz="1800" dirty="0" smtClean="0"/>
              <a:t> in an </a:t>
            </a:r>
            <a:r>
              <a:rPr lang="fr-FR" sz="1800" dirty="0" err="1" smtClean="0"/>
              <a:t>equilateral</a:t>
            </a:r>
            <a:r>
              <a:rPr lang="fr-FR" sz="1800" dirty="0" smtClean="0"/>
              <a:t> triangle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sides</a:t>
            </a:r>
            <a:r>
              <a:rPr lang="fr-FR" sz="1800" dirty="0" smtClean="0"/>
              <a:t> 2.5 million km long, </a:t>
            </a:r>
            <a:r>
              <a:rPr lang="fr-FR" sz="1800" dirty="0" err="1" smtClean="0"/>
              <a:t>flying</a:t>
            </a:r>
            <a:r>
              <a:rPr lang="fr-FR" sz="1800" dirty="0" smtClean="0"/>
              <a:t> </a:t>
            </a:r>
            <a:r>
              <a:rPr lang="fr-FR" sz="1800" dirty="0" err="1" smtClean="0"/>
              <a:t>along</a:t>
            </a:r>
            <a:r>
              <a:rPr lang="fr-FR" sz="1800" dirty="0" smtClean="0"/>
              <a:t> an </a:t>
            </a:r>
            <a:r>
              <a:rPr lang="fr-FR" sz="1800" dirty="0" err="1" smtClean="0"/>
              <a:t>Earth-like</a:t>
            </a:r>
            <a:r>
              <a:rPr lang="fr-FR" sz="1800" dirty="0" smtClean="0"/>
              <a:t> </a:t>
            </a:r>
            <a:r>
              <a:rPr lang="fr-FR" sz="1800" dirty="0" err="1" smtClean="0"/>
              <a:t>heliocentric</a:t>
            </a:r>
            <a:r>
              <a:rPr lang="fr-FR" sz="1800" dirty="0" smtClean="0"/>
              <a:t> </a:t>
            </a:r>
            <a:r>
              <a:rPr lang="fr-FR" sz="1800" dirty="0" err="1" smtClean="0"/>
              <a:t>orbit</a:t>
            </a:r>
            <a:r>
              <a:rPr lang="fr-FR" sz="1800" dirty="0" smtClean="0"/>
              <a:t>. </a:t>
            </a:r>
          </a:p>
        </p:txBody>
      </p:sp>
      <p:pic>
        <p:nvPicPr>
          <p:cNvPr id="5" name="Image 2" descr="orbite-1868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613150"/>
            <a:ext cx="338137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4" descr="LISAOrbits-15893.pdf"/>
          <p:cNvPicPr>
            <a:picLocks noChangeAspect="1"/>
          </p:cNvPicPr>
          <p:nvPr/>
        </p:nvPicPr>
        <p:blipFill>
          <a:blip r:embed="rId3"/>
          <a:srcRect t="27778" b="28889"/>
          <a:stretch>
            <a:fillRect/>
          </a:stretch>
        </p:blipFill>
        <p:spPr bwMode="auto">
          <a:xfrm>
            <a:off x="4068763" y="3352800"/>
            <a:ext cx="484663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14</a:t>
            </a:fld>
            <a:endParaRPr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LISA (Laser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Interferometer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Space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Antenna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76663" y="762000"/>
            <a:ext cx="1518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bg1"/>
                </a:solidFill>
              </a:rPr>
              <a:t>CNES/ESA/NASA</a:t>
            </a:r>
            <a:endParaRPr lang="fr-FR" sz="1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contenu 2"/>
          <p:cNvSpPr>
            <a:spLocks noGrp="1"/>
          </p:cNvSpPr>
          <p:nvPr>
            <p:ph idx="1"/>
          </p:nvPr>
        </p:nvSpPr>
        <p:spPr>
          <a:xfrm>
            <a:off x="381000" y="2486025"/>
            <a:ext cx="3825875" cy="38385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1600" dirty="0"/>
              <a:t>2 </a:t>
            </a:r>
            <a:r>
              <a:rPr lang="fr-FR" sz="1600" dirty="0" smtClean="0"/>
              <a:t>‘Instruments</a:t>
            </a:r>
            <a:r>
              <a:rPr lang="fr-FR" sz="1600" dirty="0"/>
              <a:t>’ /</a:t>
            </a:r>
            <a:r>
              <a:rPr lang="fr-FR" sz="1600" dirty="0" smtClean="0"/>
              <a:t> </a:t>
            </a:r>
            <a:r>
              <a:rPr lang="fr-FR" sz="1600" dirty="0" err="1" smtClean="0"/>
              <a:t>spacecraft</a:t>
            </a:r>
            <a:endParaRPr lang="fr-FR" sz="1600" dirty="0" smtClean="0"/>
          </a:p>
          <a:p>
            <a:pPr>
              <a:lnSpc>
                <a:spcPct val="80000"/>
              </a:lnSpc>
            </a:pPr>
            <a:r>
              <a:rPr lang="fr-FR" sz="1600" dirty="0" err="1" smtClean="0"/>
              <a:t>Technological</a:t>
            </a:r>
            <a:r>
              <a:rPr lang="fr-FR" sz="1600" dirty="0" smtClean="0"/>
              <a:t> </a:t>
            </a:r>
            <a:r>
              <a:rPr lang="fr-FR" sz="1600" dirty="0" err="1" smtClean="0"/>
              <a:t>developments</a:t>
            </a:r>
            <a:r>
              <a:rPr lang="fr-FR" sz="1600" dirty="0" smtClean="0"/>
              <a:t> by LISA </a:t>
            </a:r>
            <a:r>
              <a:rPr lang="fr-FR" sz="1600" dirty="0" err="1"/>
              <a:t>Pathfinder</a:t>
            </a:r>
            <a:r>
              <a:rPr lang="fr-FR" sz="1600" dirty="0"/>
              <a:t> :</a:t>
            </a:r>
            <a:endParaRPr lang="fr-FR" sz="1600" dirty="0" smtClean="0"/>
          </a:p>
          <a:p>
            <a:pPr lvl="1">
              <a:lnSpc>
                <a:spcPct val="80000"/>
              </a:lnSpc>
            </a:pPr>
            <a:r>
              <a:rPr lang="fr-FR" sz="1600" dirty="0" err="1" smtClean="0"/>
              <a:t>Inertial</a:t>
            </a:r>
            <a:r>
              <a:rPr lang="fr-FR" sz="1600" dirty="0" smtClean="0"/>
              <a:t> flight</a:t>
            </a:r>
          </a:p>
          <a:p>
            <a:pPr lvl="1">
              <a:lnSpc>
                <a:spcPct val="80000"/>
              </a:lnSpc>
            </a:pPr>
            <a:r>
              <a:rPr lang="fr-FR" sz="1600" dirty="0" smtClean="0"/>
              <a:t>Local </a:t>
            </a:r>
            <a:r>
              <a:rPr lang="fr-FR" sz="1600" dirty="0" err="1" smtClean="0"/>
              <a:t>p</a:t>
            </a:r>
            <a:r>
              <a:rPr lang="fr-FR" sz="1600" dirty="0" err="1" smtClean="0"/>
              <a:t>icometer</a:t>
            </a:r>
            <a:r>
              <a:rPr lang="fr-FR" sz="1600" dirty="0" smtClean="0"/>
              <a:t> </a:t>
            </a:r>
            <a:r>
              <a:rPr lang="fr-FR" sz="1600" dirty="0" err="1" smtClean="0"/>
              <a:t>interferometry</a:t>
            </a:r>
            <a:endParaRPr lang="fr-FR" sz="1600" dirty="0" smtClean="0"/>
          </a:p>
          <a:p>
            <a:pPr>
              <a:lnSpc>
                <a:spcPct val="80000"/>
              </a:lnSpc>
            </a:pPr>
            <a:r>
              <a:rPr lang="fr-FR" sz="1600" dirty="0" smtClean="0"/>
              <a:t>Challenges for LISA</a:t>
            </a:r>
          </a:p>
          <a:p>
            <a:pPr lvl="1">
              <a:lnSpc>
                <a:spcPct val="80000"/>
              </a:lnSpc>
            </a:pPr>
            <a:r>
              <a:rPr lang="fr-FR" sz="1600" dirty="0" smtClean="0"/>
              <a:t>Long arm </a:t>
            </a:r>
            <a:r>
              <a:rPr lang="fr-FR" sz="1600" dirty="0" err="1" smtClean="0"/>
              <a:t>interferometry</a:t>
            </a:r>
            <a:endParaRPr lang="fr-FR" sz="1600" dirty="0" smtClean="0"/>
          </a:p>
          <a:p>
            <a:pPr lvl="1">
              <a:lnSpc>
                <a:spcPct val="80000"/>
              </a:lnSpc>
            </a:pPr>
            <a:r>
              <a:rPr lang="fr-FR" sz="1600" dirty="0" smtClean="0"/>
              <a:t>Control of the noise budget</a:t>
            </a:r>
          </a:p>
          <a:p>
            <a:pPr>
              <a:lnSpc>
                <a:spcPct val="80000"/>
              </a:lnSpc>
            </a:pPr>
            <a:r>
              <a:rPr lang="fr-FR" sz="1600" dirty="0" err="1" smtClean="0"/>
              <a:t>Metrology</a:t>
            </a:r>
            <a:r>
              <a:rPr lang="fr-FR" sz="1600" dirty="0" smtClean="0"/>
              <a:t> </a:t>
            </a:r>
            <a:r>
              <a:rPr lang="fr-FR" sz="1600" dirty="0" err="1" smtClean="0"/>
              <a:t>need</a:t>
            </a:r>
            <a:r>
              <a:rPr lang="fr-FR" sz="1600" dirty="0" smtClean="0"/>
              <a:t>:</a:t>
            </a:r>
            <a:r>
              <a:rPr lang="fr-FR" sz="1600" dirty="0"/>
              <a:t/>
            </a:r>
            <a:br>
              <a:rPr lang="fr-FR" sz="1600" dirty="0"/>
            </a:br>
            <a:r>
              <a:rPr lang="fi-FI" sz="1600" b="1" dirty="0"/>
              <a:t>~10 </a:t>
            </a:r>
            <a:r>
              <a:rPr lang="fi-FI" sz="1600" b="1" dirty="0" err="1"/>
              <a:t>pm/√Hz</a:t>
            </a:r>
            <a:r>
              <a:rPr lang="fi-FI" sz="1600" b="1" dirty="0"/>
              <a:t> @ 1 </a:t>
            </a:r>
            <a:r>
              <a:rPr lang="fi-FI" sz="1600" b="1" dirty="0" err="1"/>
              <a:t>mHz</a:t>
            </a:r>
            <a:endParaRPr lang="fr-FR" sz="1600" dirty="0"/>
          </a:p>
        </p:txBody>
      </p:sp>
      <p:sp>
        <p:nvSpPr>
          <p:cNvPr id="6451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3429000" y="6381750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3C3DE88E-3A03-5E48-B3A4-9B6193609031}" type="slidenum">
              <a:rPr lang="fr-FR"/>
              <a:pPr/>
              <a:t>15</a:t>
            </a:fld>
            <a:endParaRPr lang="fr-FR" dirty="0"/>
          </a:p>
        </p:txBody>
      </p:sp>
      <p:pic>
        <p:nvPicPr>
          <p:cNvPr id="64518" name="LISA_3arm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2897" y="2439988"/>
            <a:ext cx="4534903" cy="41132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LISA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Instrumentation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104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B1B067A5-8C87-554B-B18E-142D316DD7DF}" type="slidenum">
              <a:rPr lang="fr-FR"/>
              <a:pPr/>
              <a:t>16</a:t>
            </a:fld>
            <a:endParaRPr lang="fr-FR"/>
          </a:p>
        </p:txBody>
      </p:sp>
      <p:pic>
        <p:nvPicPr>
          <p:cNvPr id="65541" name="MOSAFromCDF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1457" y="1371600"/>
            <a:ext cx="2766743" cy="2131933"/>
          </a:xfrm>
          <a:prstGeom prst="rect">
            <a:avLst/>
          </a:prstGeom>
          <a:noFill/>
          <a:ln w="12700">
            <a:solidFill>
              <a:schemeClr val="tx1"/>
            </a:solidFill>
            <a:miter lim="400000"/>
            <a:headEnd/>
            <a:tailEnd/>
          </a:ln>
        </p:spPr>
      </p:pic>
      <p:pic>
        <p:nvPicPr>
          <p:cNvPr id="65542" name="MOSAMeasSchem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276" y="1371600"/>
            <a:ext cx="3116263" cy="2131933"/>
          </a:xfrm>
          <a:prstGeom prst="rect">
            <a:avLst/>
          </a:prstGeom>
          <a:noFill/>
          <a:ln w="12700">
            <a:solidFill>
              <a:schemeClr val="tx1"/>
            </a:solidFill>
            <a:miter lim="400000"/>
            <a:headEnd/>
            <a:tailEnd/>
          </a:ln>
        </p:spPr>
      </p:pic>
      <p:pic>
        <p:nvPicPr>
          <p:cNvPr id="65543" name="LCA_MOSA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813994">
            <a:off x="5497918" y="4319505"/>
            <a:ext cx="3347987" cy="233073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0" name="pasted-image.png"/>
          <p:cNvPicPr>
            <a:picLocks noChangeAspect="1"/>
          </p:cNvPicPr>
          <p:nvPr/>
        </p:nvPicPr>
        <p:blipFill>
          <a:blip r:embed="rId5"/>
          <a:srcRect l="36275" r="3288"/>
          <a:stretch>
            <a:fillRect/>
          </a:stretch>
        </p:blipFill>
        <p:spPr bwMode="auto">
          <a:xfrm>
            <a:off x="902878" y="4267200"/>
            <a:ext cx="3135722" cy="2378075"/>
          </a:xfrm>
          <a:prstGeom prst="rect">
            <a:avLst/>
          </a:prstGeom>
          <a:noFill/>
          <a:ln w="12700">
            <a:solidFill>
              <a:schemeClr val="tx1"/>
            </a:solidFill>
            <a:miter lim="400000"/>
            <a:headEnd/>
            <a:tailEnd/>
          </a:ln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LISA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Instrumentation and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payload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Flèche vers la droite 15"/>
          <p:cNvSpPr/>
          <p:nvPr/>
        </p:nvSpPr>
        <p:spPr>
          <a:xfrm>
            <a:off x="4512739" y="2456928"/>
            <a:ext cx="978408" cy="484632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a droite 16"/>
          <p:cNvSpPr/>
          <p:nvPr/>
        </p:nvSpPr>
        <p:spPr>
          <a:xfrm rot="5400000">
            <a:off x="6763512" y="4024884"/>
            <a:ext cx="978408" cy="484632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a droite 17"/>
          <p:cNvSpPr/>
          <p:nvPr/>
        </p:nvSpPr>
        <p:spPr>
          <a:xfrm rot="10800000">
            <a:off x="4292851" y="5245609"/>
            <a:ext cx="978408" cy="484632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17</a:t>
            </a:fld>
            <a:endParaRPr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Optical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contribution (challenge)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MOSAMeasSchem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5300" y="2702302"/>
            <a:ext cx="3946525" cy="2699941"/>
          </a:xfrm>
          <a:prstGeom prst="rect">
            <a:avLst/>
          </a:prstGeom>
          <a:noFill/>
          <a:ln w="12700">
            <a:solidFill>
              <a:schemeClr val="tx1"/>
            </a:solidFill>
            <a:miter lim="400000"/>
            <a:headEnd/>
            <a:tailEnd/>
          </a:ln>
        </p:spPr>
      </p:pic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304800" y="2952155"/>
            <a:ext cx="3825875" cy="207704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1600" dirty="0" err="1" smtClean="0"/>
              <a:t>Preparation</a:t>
            </a:r>
            <a:r>
              <a:rPr lang="fr-FR" sz="1600" dirty="0" smtClean="0"/>
              <a:t> of the AIVT (</a:t>
            </a:r>
            <a:r>
              <a:rPr lang="fr-FR" sz="1600" dirty="0" err="1" smtClean="0"/>
              <a:t>Assembly</a:t>
            </a:r>
            <a:r>
              <a:rPr lang="fr-FR" sz="1600" dirty="0" smtClean="0"/>
              <a:t>, </a:t>
            </a:r>
            <a:r>
              <a:rPr lang="fr-FR" sz="1600" dirty="0" err="1" smtClean="0"/>
              <a:t>Integration</a:t>
            </a:r>
            <a:r>
              <a:rPr lang="fr-FR" sz="1600" dirty="0" smtClean="0"/>
              <a:t>, Validation and Tests)</a:t>
            </a:r>
          </a:p>
          <a:p>
            <a:pPr>
              <a:lnSpc>
                <a:spcPct val="80000"/>
              </a:lnSpc>
            </a:pPr>
            <a:r>
              <a:rPr lang="fr-FR" sz="1600" dirty="0" err="1" smtClean="0"/>
              <a:t>Preparation</a:t>
            </a:r>
            <a:r>
              <a:rPr lang="fr-FR" sz="1600" dirty="0" smtClean="0"/>
              <a:t> of the </a:t>
            </a:r>
            <a:r>
              <a:rPr lang="fr-FR" sz="1600" dirty="0" err="1" smtClean="0"/>
              <a:t>OGSEs</a:t>
            </a:r>
            <a:r>
              <a:rPr lang="fr-FR" sz="1600" dirty="0" smtClean="0"/>
              <a:t> (Optical </a:t>
            </a:r>
            <a:r>
              <a:rPr lang="fr-FR" sz="1600" dirty="0" err="1" smtClean="0"/>
              <a:t>Ground</a:t>
            </a:r>
            <a:r>
              <a:rPr lang="fr-FR" sz="1600" dirty="0" smtClean="0"/>
              <a:t> Support </a:t>
            </a:r>
            <a:r>
              <a:rPr lang="fr-FR" sz="1600" dirty="0" err="1" smtClean="0"/>
              <a:t>Equipments</a:t>
            </a:r>
            <a:r>
              <a:rPr lang="fr-FR" sz="16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fr-FR" sz="1600" dirty="0" smtClean="0"/>
              <a:t>Design and </a:t>
            </a:r>
            <a:r>
              <a:rPr lang="fr-FR" sz="1600" dirty="0" err="1" smtClean="0"/>
              <a:t>realization</a:t>
            </a:r>
            <a:r>
              <a:rPr lang="fr-FR" sz="1600" dirty="0" smtClean="0"/>
              <a:t> of a </a:t>
            </a:r>
            <a:r>
              <a:rPr lang="fr-FR" sz="1600" dirty="0" err="1" smtClean="0"/>
              <a:t>demonstrator</a:t>
            </a:r>
            <a:r>
              <a:rPr lang="fr-FR" sz="1600" dirty="0" smtClean="0"/>
              <a:t> for the </a:t>
            </a:r>
            <a:r>
              <a:rPr lang="fr-FR" sz="1600" dirty="0" err="1" smtClean="0"/>
              <a:t>OGSEs</a:t>
            </a:r>
            <a:endParaRPr lang="fr-FR" sz="1600" dirty="0" smtClean="0"/>
          </a:p>
          <a:p>
            <a:pPr lvl="1">
              <a:lnSpc>
                <a:spcPct val="80000"/>
              </a:lnSpc>
            </a:pP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906395" y="5509736"/>
            <a:ext cx="62376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 smtClean="0"/>
              <a:t>Major challenges:</a:t>
            </a:r>
            <a:endParaRPr lang="fr-FR" sz="1400" dirty="0" smtClean="0"/>
          </a:p>
          <a:p>
            <a:pPr>
              <a:buFontTx/>
              <a:buChar char="-"/>
            </a:pPr>
            <a:r>
              <a:rPr lang="fr-FR" sz="1400" dirty="0" smtClean="0"/>
              <a:t> </a:t>
            </a:r>
            <a:r>
              <a:rPr lang="fr-FR" sz="1400" dirty="0" err="1" smtClean="0"/>
              <a:t>Alignment</a:t>
            </a:r>
            <a:r>
              <a:rPr lang="fr-FR" sz="1400" dirty="0" smtClean="0"/>
              <a:t>, </a:t>
            </a:r>
            <a:r>
              <a:rPr lang="fr-FR" sz="1400" dirty="0" err="1" smtClean="0"/>
              <a:t>stability</a:t>
            </a:r>
            <a:r>
              <a:rPr lang="fr-FR" sz="1400" dirty="0" smtClean="0"/>
              <a:t> (</a:t>
            </a:r>
            <a:r>
              <a:rPr lang="fr-FR" sz="1400" dirty="0" err="1" smtClean="0"/>
              <a:t>better</a:t>
            </a:r>
            <a:r>
              <a:rPr lang="fr-FR" sz="1400" dirty="0" smtClean="0"/>
              <a:t> </a:t>
            </a:r>
            <a:r>
              <a:rPr lang="fr-FR" sz="1400" dirty="0" err="1" smtClean="0"/>
              <a:t>than</a:t>
            </a:r>
            <a:r>
              <a:rPr lang="fr-FR" sz="1400" dirty="0" smtClean="0"/>
              <a:t> the LISA </a:t>
            </a:r>
            <a:r>
              <a:rPr lang="fr-FR" sz="1400" dirty="0" err="1" smtClean="0"/>
              <a:t>payload</a:t>
            </a:r>
            <a:r>
              <a:rPr lang="fr-FR" sz="1400" dirty="0" smtClean="0"/>
              <a:t> </a:t>
            </a:r>
            <a:r>
              <a:rPr lang="fr-FR" sz="1400" dirty="0" err="1" smtClean="0"/>
              <a:t>specifications</a:t>
            </a:r>
            <a:r>
              <a:rPr lang="fr-FR" sz="1400" dirty="0" smtClean="0"/>
              <a:t> pm/</a:t>
            </a:r>
            <a:r>
              <a:rPr lang="fr-FR" sz="1400" dirty="0" err="1" smtClean="0"/>
              <a:t>sqrt</a:t>
            </a:r>
            <a:r>
              <a:rPr lang="fr-FR" sz="1400" dirty="0" smtClean="0"/>
              <a:t>(Hz))</a:t>
            </a:r>
          </a:p>
          <a:p>
            <a:pPr>
              <a:buFontTx/>
              <a:buChar char="-"/>
            </a:pPr>
            <a:r>
              <a:rPr lang="fr-FR" sz="1400" dirty="0" smtClean="0"/>
              <a:t> </a:t>
            </a:r>
            <a:r>
              <a:rPr lang="fr-FR" sz="1400" dirty="0" err="1" smtClean="0"/>
              <a:t>Scattered</a:t>
            </a:r>
            <a:r>
              <a:rPr lang="fr-FR" sz="1400" dirty="0" smtClean="0"/>
              <a:t> light 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Direct </a:t>
            </a:r>
            <a:r>
              <a:rPr lang="fr-FR" dirty="0" err="1" smtClean="0"/>
              <a:t>detection</a:t>
            </a:r>
            <a:r>
              <a:rPr lang="fr-FR" dirty="0" smtClean="0"/>
              <a:t> </a:t>
            </a:r>
            <a:r>
              <a:rPr lang="fr-FR" dirty="0" err="1" smtClean="0"/>
              <a:t>confirm</a:t>
            </a:r>
            <a:r>
              <a:rPr lang="fr-FR" dirty="0" smtClean="0"/>
              <a:t> the </a:t>
            </a:r>
            <a:r>
              <a:rPr lang="fr-FR" dirty="0" err="1" smtClean="0"/>
              <a:t>general</a:t>
            </a:r>
            <a:r>
              <a:rPr lang="fr-FR" dirty="0" smtClean="0"/>
              <a:t> </a:t>
            </a:r>
            <a:r>
              <a:rPr lang="fr-FR" dirty="0" err="1" smtClean="0"/>
              <a:t>relativity</a:t>
            </a:r>
            <a:r>
              <a:rPr lang="fr-FR" dirty="0" smtClean="0"/>
              <a:t> </a:t>
            </a:r>
            <a:r>
              <a:rPr lang="fr-FR" dirty="0" err="1" smtClean="0"/>
              <a:t>theory</a:t>
            </a:r>
            <a:endParaRPr lang="fr-FR" dirty="0" smtClean="0"/>
          </a:p>
          <a:p>
            <a:r>
              <a:rPr lang="fr-FR" dirty="0" smtClean="0"/>
              <a:t>GW: a new </a:t>
            </a:r>
            <a:r>
              <a:rPr lang="fr-FR" dirty="0" err="1" smtClean="0"/>
              <a:t>eye</a:t>
            </a:r>
            <a:r>
              <a:rPr lang="fr-FR" dirty="0" smtClean="0"/>
              <a:t> on the </a:t>
            </a:r>
            <a:r>
              <a:rPr lang="fr-FR" dirty="0" err="1" smtClean="0"/>
              <a:t>Universe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Technical</a:t>
            </a:r>
            <a:r>
              <a:rPr lang="fr-FR" dirty="0" smtClean="0"/>
              <a:t> challenges to </a:t>
            </a:r>
            <a:r>
              <a:rPr lang="fr-FR" dirty="0" err="1" smtClean="0"/>
              <a:t>improve</a:t>
            </a:r>
            <a:r>
              <a:rPr lang="fr-FR" dirty="0" smtClean="0"/>
              <a:t> the detectors and </a:t>
            </a:r>
            <a:r>
              <a:rPr lang="fr-FR" dirty="0" err="1" smtClean="0"/>
              <a:t>build</a:t>
            </a:r>
            <a:r>
              <a:rPr lang="fr-FR" dirty="0" smtClean="0"/>
              <a:t> the new </a:t>
            </a:r>
            <a:r>
              <a:rPr lang="fr-FR" dirty="0" err="1" smtClean="0"/>
              <a:t>generations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18</a:t>
            </a:fld>
            <a:endParaRPr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GW group: </a:t>
            </a:r>
            <a:r>
              <a:rPr lang="fr-FR" dirty="0" err="1" smtClean="0"/>
              <a:t>work</a:t>
            </a:r>
            <a:r>
              <a:rPr lang="fr-FR" dirty="0" smtClean="0"/>
              <a:t> on Advanced </a:t>
            </a:r>
            <a:r>
              <a:rPr lang="fr-FR" dirty="0" err="1" smtClean="0"/>
              <a:t>Virgo</a:t>
            </a:r>
            <a:r>
              <a:rPr lang="fr-FR" dirty="0" smtClean="0"/>
              <a:t>+ and LISA</a:t>
            </a:r>
          </a:p>
          <a:p>
            <a:r>
              <a:rPr lang="fr-FR" dirty="0" smtClean="0"/>
              <a:t>Optical </a:t>
            </a:r>
            <a:r>
              <a:rPr lang="fr-FR" dirty="0" err="1" smtClean="0"/>
              <a:t>developments</a:t>
            </a:r>
            <a:r>
              <a:rPr lang="fr-FR" dirty="0" smtClean="0"/>
              <a:t>, data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</a:p>
          <a:p>
            <a:r>
              <a:rPr lang="fr-FR" dirty="0" smtClean="0"/>
              <a:t>Link </a:t>
            </a:r>
            <a:r>
              <a:rPr lang="fr-FR" dirty="0" err="1" smtClean="0"/>
              <a:t>with</a:t>
            </a:r>
            <a:r>
              <a:rPr lang="fr-FR" dirty="0" smtClean="0"/>
              <a:t> local </a:t>
            </a:r>
            <a:r>
              <a:rPr lang="fr-FR" dirty="0" err="1" smtClean="0"/>
              <a:t>scientific</a:t>
            </a:r>
            <a:r>
              <a:rPr lang="fr-FR" dirty="0" smtClean="0"/>
              <a:t> </a:t>
            </a:r>
            <a:r>
              <a:rPr lang="fr-FR" dirty="0" err="1" smtClean="0"/>
              <a:t>community</a:t>
            </a:r>
            <a:r>
              <a:rPr lang="fr-FR" dirty="0" smtClean="0"/>
              <a:t> on simulations, </a:t>
            </a:r>
            <a:r>
              <a:rPr lang="fr-FR" dirty="0" err="1" smtClean="0"/>
              <a:t>optical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r>
              <a:rPr lang="fr-FR" dirty="0" smtClean="0"/>
              <a:t>, data </a:t>
            </a:r>
            <a:r>
              <a:rPr lang="fr-FR" dirty="0" err="1" smtClean="0"/>
              <a:t>analysis</a:t>
            </a:r>
            <a:r>
              <a:rPr lang="fr-FR" dirty="0" smtClean="0"/>
              <a:t>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19</a:t>
            </a:fld>
            <a:endParaRPr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L2IT contribution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fr-FR" sz="3200" dirty="0" err="1" smtClean="0"/>
              <a:t>Overview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2667000"/>
            <a:ext cx="2209800" cy="3124200"/>
          </a:xfrm>
        </p:spPr>
        <p:txBody>
          <a:bodyPr>
            <a:normAutofit/>
          </a:bodyPr>
          <a:lstStyle/>
          <a:p>
            <a:r>
              <a:rPr lang="fr-FR" sz="1600" dirty="0" smtClean="0"/>
              <a:t>The </a:t>
            </a:r>
            <a:r>
              <a:rPr lang="fr-FR" sz="1600" dirty="0" err="1" smtClean="0"/>
              <a:t>universe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mainly</a:t>
            </a:r>
            <a:r>
              <a:rPr lang="fr-FR" sz="1600" dirty="0" smtClean="0"/>
              <a:t> </a:t>
            </a:r>
            <a:r>
              <a:rPr lang="fr-FR" sz="1600" dirty="0" err="1" smtClean="0"/>
              <a:t>observed</a:t>
            </a:r>
            <a:r>
              <a:rPr lang="fr-FR" sz="1600" dirty="0" smtClean="0"/>
              <a:t> and </a:t>
            </a:r>
            <a:r>
              <a:rPr lang="fr-FR" sz="1600" dirty="0" err="1" smtClean="0"/>
              <a:t>studied</a:t>
            </a:r>
            <a:r>
              <a:rPr lang="fr-FR" sz="1600" dirty="0" smtClean="0"/>
              <a:t> </a:t>
            </a:r>
            <a:r>
              <a:rPr lang="fr-FR" sz="1600" dirty="0" err="1" smtClean="0"/>
              <a:t>thanks</a:t>
            </a:r>
            <a:r>
              <a:rPr lang="fr-FR" sz="1600" dirty="0" smtClean="0"/>
              <a:t> to </a:t>
            </a:r>
            <a:r>
              <a:rPr lang="fr-FR" sz="1600" dirty="0" err="1" smtClean="0"/>
              <a:t>electro-magnetic</a:t>
            </a:r>
            <a:r>
              <a:rPr lang="fr-FR" sz="1600" dirty="0" smtClean="0"/>
              <a:t> (EM) </a:t>
            </a:r>
            <a:r>
              <a:rPr lang="fr-FR" sz="1600" dirty="0" err="1" smtClean="0"/>
              <a:t>waves</a:t>
            </a:r>
            <a:endParaRPr lang="fr-FR" sz="1600" dirty="0" smtClean="0"/>
          </a:p>
          <a:p>
            <a:r>
              <a:rPr lang="fr-FR" sz="1600" dirty="0" smtClean="0"/>
              <a:t>WE </a:t>
            </a:r>
            <a:r>
              <a:rPr lang="fr-FR" sz="1600" dirty="0" err="1" smtClean="0"/>
              <a:t>estimate</a:t>
            </a:r>
            <a:r>
              <a:rPr lang="fr-FR" sz="1600" dirty="0" smtClean="0"/>
              <a:t> to know </a:t>
            </a:r>
            <a:r>
              <a:rPr lang="fr-FR" sz="1600" dirty="0" err="1" smtClean="0"/>
              <a:t>only</a:t>
            </a:r>
            <a:r>
              <a:rPr lang="fr-FR" sz="1600" dirty="0" smtClean="0"/>
              <a:t> </a:t>
            </a:r>
            <a:r>
              <a:rPr lang="fr-FR" sz="1600" dirty="0" smtClean="0"/>
              <a:t>10% of the observable </a:t>
            </a:r>
            <a:r>
              <a:rPr lang="fr-FR" sz="1600" dirty="0" err="1" smtClean="0"/>
              <a:t>universe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EM</a:t>
            </a:r>
            <a:endParaRPr lang="fr-FR" sz="1600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2</a:t>
            </a:fld>
            <a:endParaRPr/>
          </a:p>
        </p:txBody>
      </p:sp>
      <p:pic>
        <p:nvPicPr>
          <p:cNvPr id="7" name="Image 6" descr="spec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95400"/>
            <a:ext cx="6178068" cy="498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fr-FR" sz="3200" dirty="0" err="1" smtClean="0"/>
              <a:t>Overview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438912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GW </a:t>
            </a:r>
            <a:r>
              <a:rPr lang="fr-FR" sz="2000" dirty="0" smtClean="0"/>
              <a:t>– </a:t>
            </a:r>
            <a:r>
              <a:rPr lang="fr-FR" sz="2000" dirty="0" err="1" smtClean="0"/>
              <a:t>space-time</a:t>
            </a:r>
            <a:r>
              <a:rPr lang="fr-FR" sz="2000" dirty="0" smtClean="0"/>
              <a:t> </a:t>
            </a:r>
            <a:r>
              <a:rPr lang="fr-FR" sz="2000" dirty="0" err="1" smtClean="0"/>
              <a:t>curvature</a:t>
            </a:r>
            <a:r>
              <a:rPr lang="fr-FR" sz="2000" dirty="0" smtClean="0"/>
              <a:t> </a:t>
            </a:r>
            <a:r>
              <a:rPr lang="fr-FR" sz="2000" dirty="0" err="1" smtClean="0"/>
              <a:t>disturbance</a:t>
            </a:r>
            <a:r>
              <a:rPr lang="fr-FR" sz="2000" dirty="0" smtClean="0"/>
              <a:t> – </a:t>
            </a:r>
            <a:r>
              <a:rPr lang="fr-FR" sz="2000" dirty="0" err="1" smtClean="0"/>
              <a:t>generated</a:t>
            </a:r>
            <a:r>
              <a:rPr lang="fr-FR" sz="2000" dirty="0" smtClean="0"/>
              <a:t> by </a:t>
            </a:r>
            <a:r>
              <a:rPr lang="fr-FR" sz="2000" dirty="0" err="1" smtClean="0"/>
              <a:t>accelerated</a:t>
            </a:r>
            <a:r>
              <a:rPr lang="fr-FR" sz="2000" dirty="0" smtClean="0"/>
              <a:t> </a:t>
            </a:r>
            <a:r>
              <a:rPr lang="fr-FR" sz="2000" dirty="0" err="1" smtClean="0"/>
              <a:t>supermassive</a:t>
            </a:r>
            <a:r>
              <a:rPr lang="fr-FR" sz="2000" dirty="0" smtClean="0"/>
              <a:t> </a:t>
            </a:r>
            <a:r>
              <a:rPr lang="fr-FR" sz="2000" dirty="0" err="1" smtClean="0"/>
              <a:t>objects</a:t>
            </a:r>
            <a:r>
              <a:rPr lang="fr-FR" sz="2000" dirty="0" smtClean="0"/>
              <a:t> open a new </a:t>
            </a:r>
            <a:r>
              <a:rPr lang="fr-FR" sz="2000" dirty="0" err="1" smtClean="0"/>
              <a:t>field</a:t>
            </a:r>
            <a:r>
              <a:rPr lang="fr-FR" sz="2000" dirty="0" smtClean="0"/>
              <a:t> of </a:t>
            </a:r>
            <a:r>
              <a:rPr lang="fr-FR" sz="2000" dirty="0" err="1" smtClean="0"/>
              <a:t>analysis</a:t>
            </a:r>
            <a:endParaRPr lang="fr-FR" sz="2000" dirty="0" smtClean="0"/>
          </a:p>
          <a:p>
            <a:pPr lvl="1"/>
            <a:r>
              <a:rPr lang="fr-FR" sz="1600" dirty="0" smtClean="0"/>
              <a:t>Test of the </a:t>
            </a:r>
            <a:r>
              <a:rPr lang="fr-FR" sz="1600" dirty="0" err="1" smtClean="0"/>
              <a:t>general</a:t>
            </a:r>
            <a:r>
              <a:rPr lang="fr-FR" sz="1600" dirty="0" smtClean="0"/>
              <a:t> </a:t>
            </a:r>
            <a:r>
              <a:rPr lang="fr-FR" sz="1600" dirty="0" err="1" smtClean="0"/>
              <a:t>theory</a:t>
            </a:r>
            <a:r>
              <a:rPr lang="fr-FR" sz="1600" dirty="0" smtClean="0"/>
              <a:t> </a:t>
            </a:r>
            <a:r>
              <a:rPr lang="fr-FR" sz="1600" dirty="0" err="1" smtClean="0"/>
              <a:t>relativity</a:t>
            </a:r>
            <a:r>
              <a:rPr lang="fr-FR" sz="1600" dirty="0" smtClean="0"/>
              <a:t> </a:t>
            </a:r>
            <a:endParaRPr lang="fr-FR" sz="1600" dirty="0" smtClean="0"/>
          </a:p>
          <a:p>
            <a:pPr lvl="1"/>
            <a:r>
              <a:rPr lang="fr-FR" sz="1600" dirty="0" smtClean="0"/>
              <a:t>Information </a:t>
            </a:r>
            <a:r>
              <a:rPr lang="fr-FR" sz="1600" dirty="0" smtClean="0"/>
              <a:t>of the state </a:t>
            </a:r>
            <a:r>
              <a:rPr lang="fr-FR" sz="1600" dirty="0" err="1" smtClean="0"/>
              <a:t>equation</a:t>
            </a:r>
            <a:r>
              <a:rPr lang="fr-FR" sz="1600" dirty="0" smtClean="0"/>
              <a:t> of neutron stars</a:t>
            </a:r>
          </a:p>
          <a:p>
            <a:pPr lvl="1"/>
            <a:r>
              <a:rPr lang="fr-FR" sz="1600" dirty="0" err="1" smtClean="0"/>
              <a:t>Physics</a:t>
            </a:r>
            <a:r>
              <a:rPr lang="fr-FR" sz="1600" dirty="0" smtClean="0"/>
              <a:t> of supernovae</a:t>
            </a:r>
          </a:p>
          <a:p>
            <a:pPr lvl="1"/>
            <a:r>
              <a:rPr lang="fr-FR" sz="1600" dirty="0" err="1" smtClean="0"/>
              <a:t>Cosmology</a:t>
            </a:r>
            <a:endParaRPr lang="fr-FR" sz="1600" dirty="0" smtClean="0"/>
          </a:p>
          <a:p>
            <a:pPr lvl="1"/>
            <a:r>
              <a:rPr lang="fr-FR" sz="1600" dirty="0" err="1" smtClean="0"/>
              <a:t>Detection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cosmological</a:t>
            </a:r>
            <a:r>
              <a:rPr lang="fr-FR" sz="1600" dirty="0" smtClean="0"/>
              <a:t> </a:t>
            </a:r>
            <a:r>
              <a:rPr lang="fr-FR" sz="1600" dirty="0" smtClean="0"/>
              <a:t>background</a:t>
            </a:r>
          </a:p>
          <a:p>
            <a:pPr lvl="1"/>
            <a:endParaRPr lang="fr-FR" sz="1600" dirty="0" smtClean="0"/>
          </a:p>
          <a:p>
            <a:pPr lvl="1"/>
            <a:endParaRPr lang="fr-FR" sz="1600" dirty="0" smtClean="0"/>
          </a:p>
          <a:p>
            <a:pPr lvl="1"/>
            <a:r>
              <a:rPr lang="fr-FR" sz="1800" b="1" dirty="0" smtClean="0"/>
              <a:t>In </a:t>
            </a:r>
            <a:r>
              <a:rPr lang="fr-FR" sz="1800" b="1" dirty="0" err="1" smtClean="0"/>
              <a:t>general</a:t>
            </a:r>
            <a:r>
              <a:rPr lang="fr-FR" sz="1800" b="1" dirty="0" smtClean="0"/>
              <a:t>…a new </a:t>
            </a:r>
            <a:r>
              <a:rPr lang="fr-FR" sz="1800" b="1" dirty="0" err="1" smtClean="0"/>
              <a:t>messenger</a:t>
            </a:r>
            <a:r>
              <a:rPr lang="fr-FR" sz="1800" b="1" dirty="0" smtClean="0"/>
              <a:t> for </a:t>
            </a:r>
            <a:r>
              <a:rPr lang="fr-FR" sz="1800" b="1" dirty="0" err="1" smtClean="0"/>
              <a:t>astrophysics</a:t>
            </a:r>
            <a:r>
              <a:rPr lang="fr-FR" sz="1800" b="1" dirty="0" smtClean="0"/>
              <a:t> and </a:t>
            </a:r>
            <a:r>
              <a:rPr lang="fr-FR" sz="1800" b="1" dirty="0" err="1" smtClean="0"/>
              <a:t>cosmology</a:t>
            </a:r>
            <a:endParaRPr lang="fr-FR" sz="1800" b="1" dirty="0"/>
          </a:p>
        </p:txBody>
      </p:sp>
      <p:pic>
        <p:nvPicPr>
          <p:cNvPr id="5" name="Image 4" descr="G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114800"/>
            <a:ext cx="3271024" cy="12192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fr-FR" sz="3200" dirty="0" err="1" smtClean="0"/>
              <a:t>Overview</a:t>
            </a:r>
            <a:endParaRPr lang="fr-FR" sz="3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4</a:t>
            </a:fld>
            <a:endParaRPr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381000" y="2819400"/>
            <a:ext cx="3581400" cy="3689350"/>
          </a:xfrm>
        </p:spPr>
        <p:txBody>
          <a:bodyPr>
            <a:normAutofit/>
          </a:bodyPr>
          <a:lstStyle/>
          <a:p>
            <a:r>
              <a:rPr lang="fr-FR" sz="1600" dirty="0" smtClean="0"/>
              <a:t>Use </a:t>
            </a:r>
            <a:r>
              <a:rPr lang="fr-FR" sz="1600" dirty="0" err="1" smtClean="0"/>
              <a:t>another</a:t>
            </a:r>
            <a:r>
              <a:rPr lang="fr-FR" sz="1600" dirty="0" smtClean="0"/>
              <a:t> </a:t>
            </a:r>
            <a:r>
              <a:rPr lang="fr-FR" sz="1600" dirty="0" err="1" smtClean="0"/>
              <a:t>way</a:t>
            </a:r>
            <a:r>
              <a:rPr lang="fr-FR" sz="1600" dirty="0" smtClean="0"/>
              <a:t>: </a:t>
            </a:r>
            <a:r>
              <a:rPr lang="fr-FR" sz="1600" dirty="0" err="1" smtClean="0"/>
              <a:t>gravitational</a:t>
            </a:r>
            <a:r>
              <a:rPr lang="fr-FR" sz="1600" dirty="0" smtClean="0"/>
              <a:t> </a:t>
            </a:r>
            <a:r>
              <a:rPr lang="fr-FR" sz="1600" dirty="0" err="1" smtClean="0"/>
              <a:t>waves</a:t>
            </a:r>
            <a:r>
              <a:rPr lang="fr-FR" sz="1600" dirty="0" smtClean="0"/>
              <a:t> (GW)</a:t>
            </a:r>
          </a:p>
          <a:p>
            <a:r>
              <a:rPr lang="fr-FR" sz="1600" dirty="0" err="1" smtClean="0"/>
              <a:t>Predicted</a:t>
            </a:r>
            <a:r>
              <a:rPr lang="fr-FR" sz="1600" dirty="0" smtClean="0"/>
              <a:t> by Einstein in 1915 (</a:t>
            </a:r>
            <a:r>
              <a:rPr lang="fr-FR" sz="1600" dirty="0" err="1" smtClean="0"/>
              <a:t>general</a:t>
            </a:r>
            <a:r>
              <a:rPr lang="fr-FR" sz="1600" dirty="0" smtClean="0"/>
              <a:t> </a:t>
            </a:r>
            <a:r>
              <a:rPr lang="fr-FR" sz="1600" dirty="0" err="1" smtClean="0"/>
              <a:t>relativity</a:t>
            </a:r>
            <a:r>
              <a:rPr lang="fr-FR" sz="1600" dirty="0" smtClean="0"/>
              <a:t>) </a:t>
            </a:r>
          </a:p>
          <a:p>
            <a:r>
              <a:rPr lang="fr-FR" sz="1600" dirty="0" err="1" smtClean="0"/>
              <a:t>Observed</a:t>
            </a:r>
            <a:r>
              <a:rPr lang="fr-FR" sz="1600" dirty="0" smtClean="0"/>
              <a:t> </a:t>
            </a:r>
            <a:r>
              <a:rPr lang="fr-FR" sz="1600" dirty="0" err="1" smtClean="0"/>
              <a:t>indirectly</a:t>
            </a:r>
            <a:r>
              <a:rPr lang="fr-FR" sz="1600" dirty="0" smtClean="0"/>
              <a:t> by </a:t>
            </a:r>
            <a:r>
              <a:rPr lang="fr-FR" sz="1600" dirty="0" err="1" smtClean="0"/>
              <a:t>Hulse</a:t>
            </a:r>
            <a:r>
              <a:rPr lang="fr-FR" sz="1600" dirty="0" smtClean="0"/>
              <a:t> &amp; Taylor in 1974 (orbital </a:t>
            </a:r>
            <a:r>
              <a:rPr lang="fr-FR" sz="1600" dirty="0" err="1" smtClean="0"/>
              <a:t>degenration</a:t>
            </a:r>
            <a:r>
              <a:rPr lang="fr-FR" sz="1600" dirty="0" smtClean="0"/>
              <a:t> of Pulsar PSRB19+16 due to </a:t>
            </a:r>
            <a:r>
              <a:rPr lang="fr-FR" sz="1600" dirty="0" err="1" smtClean="0"/>
              <a:t>gravitational</a:t>
            </a:r>
            <a:r>
              <a:rPr lang="fr-FR" sz="1600" dirty="0" smtClean="0"/>
              <a:t> radiation)</a:t>
            </a:r>
            <a:endParaRPr lang="fr-FR" sz="1600" dirty="0" smtClean="0"/>
          </a:p>
        </p:txBody>
      </p:sp>
      <p:pic>
        <p:nvPicPr>
          <p:cNvPr id="9" name="Image 8" descr="220px-PSR_B1913+16_period_shift_graph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870155"/>
            <a:ext cx="3670300" cy="407069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800600" y="5921514"/>
            <a:ext cx="3885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/>
              <a:t>- </a:t>
            </a:r>
            <a:r>
              <a:rPr lang="fr-FR" sz="1000" i="1" dirty="0" err="1" smtClean="0"/>
              <a:t>Detected</a:t>
            </a:r>
            <a:r>
              <a:rPr lang="fr-FR" sz="1000" i="1" dirty="0" smtClean="0"/>
              <a:t> </a:t>
            </a:r>
            <a:r>
              <a:rPr lang="fr-FR" sz="1000" i="1" dirty="0" err="1" smtClean="0"/>
              <a:t>pulsed</a:t>
            </a:r>
            <a:r>
              <a:rPr lang="fr-FR" sz="1000" i="1" dirty="0" smtClean="0"/>
              <a:t> radio </a:t>
            </a:r>
            <a:r>
              <a:rPr lang="fr-FR" sz="1000" i="1" dirty="0" err="1" smtClean="0"/>
              <a:t>emissions</a:t>
            </a:r>
            <a:r>
              <a:rPr lang="fr-FR" sz="1000" i="1" dirty="0" smtClean="0"/>
              <a:t>: pulsar</a:t>
            </a:r>
          </a:p>
          <a:p>
            <a:r>
              <a:rPr lang="fr-FR" sz="1000" i="1" dirty="0" smtClean="0"/>
              <a:t>- </a:t>
            </a:r>
            <a:r>
              <a:rPr lang="fr-FR" sz="1000" i="1" dirty="0" err="1" smtClean="0"/>
              <a:t>Systematic</a:t>
            </a:r>
            <a:r>
              <a:rPr lang="fr-FR" sz="1000" i="1" dirty="0" smtClean="0"/>
              <a:t> variation in the </a:t>
            </a:r>
            <a:r>
              <a:rPr lang="fr-FR" sz="1000" i="1" dirty="0" err="1" smtClean="0"/>
              <a:t>arrival</a:t>
            </a:r>
            <a:r>
              <a:rPr lang="fr-FR" sz="1000" i="1" dirty="0" smtClean="0"/>
              <a:t> time of the pulses, </a:t>
            </a:r>
            <a:r>
              <a:rPr lang="fr-FR" sz="1000" i="1" dirty="0" err="1" smtClean="0"/>
              <a:t>periodicly</a:t>
            </a:r>
            <a:endParaRPr lang="fr-FR" sz="1000" i="1" dirty="0" smtClean="0"/>
          </a:p>
          <a:p>
            <a:r>
              <a:rPr lang="fr-FR" sz="1000" i="1" dirty="0" smtClean="0"/>
              <a:t>- Pulsar in </a:t>
            </a:r>
            <a:r>
              <a:rPr lang="fr-FR" sz="1000" i="1" dirty="0" err="1" smtClean="0"/>
              <a:t>binary</a:t>
            </a:r>
            <a:r>
              <a:rPr lang="fr-FR" sz="1000" i="1" dirty="0" smtClean="0"/>
              <a:t> </a:t>
            </a:r>
            <a:r>
              <a:rPr lang="fr-FR" sz="1000" i="1" dirty="0" err="1" smtClean="0"/>
              <a:t>orbit</a:t>
            </a:r>
            <a:r>
              <a:rPr lang="fr-FR" sz="1000" i="1" dirty="0" smtClean="0"/>
              <a:t> </a:t>
            </a:r>
            <a:r>
              <a:rPr lang="fr-FR" sz="1000" i="1" dirty="0" err="1" smtClean="0"/>
              <a:t>with</a:t>
            </a:r>
            <a:r>
              <a:rPr lang="fr-FR" sz="1000" i="1" dirty="0" smtClean="0"/>
              <a:t> </a:t>
            </a:r>
            <a:r>
              <a:rPr lang="fr-FR" sz="1000" i="1" dirty="0" err="1" smtClean="0"/>
              <a:t>another</a:t>
            </a:r>
            <a:r>
              <a:rPr lang="fr-FR" sz="1000" i="1" dirty="0" smtClean="0"/>
              <a:t> pulsar (neutron star): </a:t>
            </a:r>
            <a:r>
              <a:rPr lang="fr-FR" sz="1000" i="1" dirty="0" err="1" smtClean="0"/>
              <a:t>binary</a:t>
            </a:r>
            <a:r>
              <a:rPr lang="fr-FR" sz="1000" i="1" dirty="0" smtClean="0"/>
              <a:t> system</a:t>
            </a:r>
          </a:p>
          <a:p>
            <a:r>
              <a:rPr lang="fr-FR" sz="1000" i="1" dirty="0" smtClean="0"/>
              <a:t>- Orbital </a:t>
            </a:r>
            <a:r>
              <a:rPr lang="fr-FR" sz="1000" i="1" dirty="0" err="1" smtClean="0"/>
              <a:t>decay</a:t>
            </a:r>
            <a:r>
              <a:rPr lang="fr-FR" sz="1000" i="1" dirty="0" smtClean="0"/>
              <a:t> of the </a:t>
            </a:r>
            <a:r>
              <a:rPr lang="fr-FR" sz="1000" i="1" dirty="0" err="1" smtClean="0"/>
              <a:t>binary</a:t>
            </a:r>
            <a:r>
              <a:rPr lang="fr-FR" sz="1000" i="1" dirty="0" smtClean="0"/>
              <a:t> system: </a:t>
            </a:r>
            <a:r>
              <a:rPr lang="fr-FR" sz="1000" i="1" dirty="0" err="1" smtClean="0"/>
              <a:t>emission</a:t>
            </a:r>
            <a:r>
              <a:rPr lang="fr-FR" sz="1000" i="1" dirty="0" smtClean="0"/>
              <a:t> of </a:t>
            </a:r>
            <a:r>
              <a:rPr lang="fr-FR" sz="1000" i="1" dirty="0" err="1" smtClean="0"/>
              <a:t>energy</a:t>
            </a:r>
            <a:r>
              <a:rPr lang="fr-FR" sz="1000" i="1" dirty="0" smtClean="0"/>
              <a:t> in the </a:t>
            </a:r>
            <a:r>
              <a:rPr lang="fr-FR" sz="1000" i="1" dirty="0" err="1" smtClean="0"/>
              <a:t>form</a:t>
            </a:r>
            <a:r>
              <a:rPr lang="fr-FR" sz="1000" i="1" dirty="0" smtClean="0"/>
              <a:t> of GW</a:t>
            </a:r>
            <a:endParaRPr lang="fr-FR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is</a:t>
            </a:r>
            <a:r>
              <a:rPr lang="fr-FR" sz="3200" dirty="0" smtClean="0"/>
              <a:t> a GW?</a:t>
            </a:r>
            <a:endParaRPr lang="fr-FR" sz="3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5</a:t>
            </a:fld>
            <a:endParaRPr/>
          </a:p>
        </p:txBody>
      </p:sp>
      <p:pic>
        <p:nvPicPr>
          <p:cNvPr id="9" name="Image 8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083" y="2514600"/>
            <a:ext cx="6810917" cy="3626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is</a:t>
            </a:r>
            <a:r>
              <a:rPr lang="fr-FR" sz="3200" dirty="0" smtClean="0"/>
              <a:t> a GW?</a:t>
            </a:r>
            <a:endParaRPr lang="fr-FR" sz="3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6</a:t>
            </a:fld>
            <a:endParaRPr/>
          </a:p>
        </p:txBody>
      </p:sp>
      <p:pic>
        <p:nvPicPr>
          <p:cNvPr id="8" name="Les ondes gravitationnelles, qu est-ce que c est   _ Futura (1080p)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9775" y="2433544"/>
            <a:ext cx="7662864" cy="3586256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When</a:t>
            </a:r>
            <a:r>
              <a:rPr lang="fr-FR" sz="2000" dirty="0" smtClean="0"/>
              <a:t> </a:t>
            </a:r>
            <a:r>
              <a:rPr lang="fr-FR" sz="2000" dirty="0" err="1" smtClean="0"/>
              <a:t>they</a:t>
            </a:r>
            <a:r>
              <a:rPr lang="fr-FR" sz="2000" dirty="0" smtClean="0"/>
              <a:t> </a:t>
            </a:r>
            <a:r>
              <a:rPr lang="fr-FR" sz="2000" dirty="0" err="1" smtClean="0"/>
              <a:t>reach</a:t>
            </a:r>
            <a:r>
              <a:rPr lang="fr-FR" sz="2000" dirty="0" smtClean="0"/>
              <a:t> the </a:t>
            </a:r>
            <a:r>
              <a:rPr lang="fr-FR" sz="2000" dirty="0" err="1" smtClean="0"/>
              <a:t>Earth</a:t>
            </a:r>
            <a:r>
              <a:rPr lang="fr-FR" sz="2000" dirty="0" smtClean="0"/>
              <a:t>, the amplitude of the GW </a:t>
            </a:r>
            <a:r>
              <a:rPr lang="fr-FR" sz="2000" dirty="0" err="1" smtClean="0"/>
              <a:t>is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order</a:t>
            </a:r>
            <a:r>
              <a:rPr lang="fr-FR" sz="2000" dirty="0" smtClean="0"/>
              <a:t> of 10</a:t>
            </a:r>
            <a:r>
              <a:rPr lang="fr-FR" sz="2000" baseline="30000" dirty="0" smtClean="0"/>
              <a:t>-22</a:t>
            </a:r>
            <a:r>
              <a:rPr lang="fr-FR" sz="2000" dirty="0" smtClean="0"/>
              <a:t>-10</a:t>
            </a:r>
            <a:r>
              <a:rPr lang="fr-FR" sz="2000" baseline="30000" dirty="0" smtClean="0"/>
              <a:t>-23 </a:t>
            </a:r>
            <a:r>
              <a:rPr lang="fr-FR" sz="2000" dirty="0" smtClean="0"/>
              <a:t>-&gt; </a:t>
            </a:r>
            <a:r>
              <a:rPr lang="fr-FR" sz="2000" dirty="0" err="1" smtClean="0"/>
              <a:t>extremly</a:t>
            </a:r>
            <a:r>
              <a:rPr lang="fr-FR" sz="2000" dirty="0" smtClean="0"/>
              <a:t> sensitive detector are </a:t>
            </a:r>
            <a:r>
              <a:rPr lang="fr-FR" sz="2000" dirty="0" err="1" smtClean="0"/>
              <a:t>needed</a:t>
            </a:r>
            <a:endParaRPr lang="fr-FR" sz="2000" dirty="0" smtClean="0"/>
          </a:p>
          <a:p>
            <a:pPr lvl="1">
              <a:buFont typeface="Wingdings" charset="2"/>
              <a:buChar char="Ø"/>
            </a:pPr>
            <a:r>
              <a:rPr lang="fr-FR" sz="1800" dirty="0" err="1" smtClean="0"/>
              <a:t>Interferometric</a:t>
            </a:r>
            <a:r>
              <a:rPr lang="fr-FR" sz="1800" dirty="0" smtClean="0"/>
              <a:t> </a:t>
            </a:r>
            <a:r>
              <a:rPr lang="fr-FR" sz="1800" dirty="0" smtClean="0"/>
              <a:t>detectors</a:t>
            </a:r>
          </a:p>
          <a:p>
            <a:pPr lvl="1">
              <a:buFont typeface="Wingdings" charset="2"/>
              <a:buChar char="Ø"/>
            </a:pPr>
            <a:endParaRPr lang="fr-FR" sz="1800" dirty="0" smtClean="0"/>
          </a:p>
          <a:p>
            <a:pPr lvl="1">
              <a:buFont typeface="Wingdings" charset="2"/>
              <a:buChar char="Ø"/>
            </a:pPr>
            <a:endParaRPr lang="fr-FR" sz="1800" dirty="0" smtClean="0"/>
          </a:p>
          <a:p>
            <a:pPr lvl="1">
              <a:buFont typeface="Wingdings" charset="2"/>
              <a:buChar char="Ø"/>
            </a:pPr>
            <a:endParaRPr lang="fr-FR" dirty="0" smtClean="0"/>
          </a:p>
          <a:p>
            <a:endParaRPr lang="fr-FR" sz="2000" dirty="0" smtClean="0"/>
          </a:p>
          <a:p>
            <a:pPr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7</a:t>
            </a:fld>
            <a:endParaRPr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to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detect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GW?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 6" descr="220px-LIGO_schematic_(multilang)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657600"/>
            <a:ext cx="4191000" cy="2514600"/>
          </a:xfrm>
          <a:prstGeom prst="rect">
            <a:avLst/>
          </a:prstGeom>
        </p:spPr>
      </p:pic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533400" y="5497512"/>
          <a:ext cx="2109788" cy="858838"/>
        </p:xfrm>
        <a:graphic>
          <a:graphicData uri="http://schemas.openxmlformats.org/presentationml/2006/ole">
            <p:oleObj spid="_x0000_s21506" name="Equation" r:id="rId4" imgW="1498600" imgH="609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8</a:t>
            </a:fld>
            <a:endParaRPr/>
          </a:p>
        </p:txBody>
      </p:sp>
      <p:pic>
        <p:nvPicPr>
          <p:cNvPr id="6" name="Les ondes gravitationnelles, qu est-ce que c est   _ Futura (1080p)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smtClean="0"/>
              <a:pPr/>
              <a:t>9</a:t>
            </a:fld>
            <a:endParaRPr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Detectors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mage 8" descr="The_Gravitational_wave_spectrum_Sources_and_Detecto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90682"/>
            <a:ext cx="7239000" cy="54292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539348" y="5766137"/>
            <a:ext cx="2604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</a:rPr>
              <a:t> Advanced </a:t>
            </a:r>
            <a:r>
              <a:rPr lang="fr-FR" sz="1200" b="1" dirty="0" err="1" smtClean="0">
                <a:solidFill>
                  <a:schemeClr val="accent6">
                    <a:lumMod val="75000"/>
                  </a:schemeClr>
                </a:solidFill>
              </a:rPr>
              <a:t>Virgo</a:t>
            </a:r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</a:rPr>
              <a:t> (France/Italie)</a:t>
            </a:r>
          </a:p>
          <a:p>
            <a:pPr>
              <a:buFont typeface="Arial"/>
              <a:buChar char="•"/>
            </a:pPr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</a:rPr>
              <a:t> LIGO </a:t>
            </a:r>
            <a:r>
              <a:rPr lang="fr-FR" sz="1200" b="1" dirty="0" err="1" smtClean="0">
                <a:solidFill>
                  <a:schemeClr val="accent6">
                    <a:lumMod val="75000"/>
                  </a:schemeClr>
                </a:solidFill>
              </a:rPr>
              <a:t>Hanford</a:t>
            </a:r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</a:rPr>
              <a:t> &amp; Livingston (USA) + site Inde</a:t>
            </a:r>
          </a:p>
          <a:p>
            <a:pPr>
              <a:buFont typeface="Arial"/>
              <a:buChar char="•"/>
            </a:pPr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</a:rPr>
              <a:t> GEO (Allemagne)</a:t>
            </a:r>
          </a:p>
          <a:p>
            <a:pPr>
              <a:buFont typeface="Arial"/>
              <a:buChar char="•"/>
            </a:pPr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</a:rPr>
              <a:t> KAGRA (Japon)</a:t>
            </a:r>
            <a:endParaRPr lang="fr-FR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410200" y="6075144"/>
            <a:ext cx="147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fr-FR" sz="1200" b="1" dirty="0" smtClean="0">
                <a:solidFill>
                  <a:schemeClr val="bg2">
                    <a:lumMod val="50000"/>
                  </a:schemeClr>
                </a:solidFill>
              </a:rPr>
              <a:t> LISA (consortium / ESA / NASA)</a:t>
            </a:r>
            <a:endParaRPr lang="fr-FR" sz="1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èse">
  <a:themeElements>
    <a:clrScheme name="Genèse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èse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ès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Genèse.thmx</Template>
  <TotalTime>9553</TotalTime>
  <Words>645</Words>
  <Application>Microsoft Macintosh PowerPoint</Application>
  <PresentationFormat>Présentation à l'écran (4:3)</PresentationFormat>
  <Paragraphs>112</Paragraphs>
  <Slides>19</Slides>
  <Notes>0</Notes>
  <HiddenSlides>0</HiddenSlides>
  <MMClips>2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1" baseType="lpstr">
      <vt:lpstr>Genèse</vt:lpstr>
      <vt:lpstr>Equation</vt:lpstr>
      <vt:lpstr>Gravitational waves</vt:lpstr>
      <vt:lpstr>Overview</vt:lpstr>
      <vt:lpstr>Overview</vt:lpstr>
      <vt:lpstr>Overview</vt:lpstr>
      <vt:lpstr>What is a GW?</vt:lpstr>
      <vt:lpstr>What is a GW?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</vt:vector>
  </TitlesOfParts>
  <Company>Apc - Umr 7164 CNRS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waves</dc:title>
  <dc:creator>Buy Christelle</dc:creator>
  <cp:lastModifiedBy>Buy Christelle</cp:lastModifiedBy>
  <cp:revision>108</cp:revision>
  <dcterms:created xsi:type="dcterms:W3CDTF">2019-10-03T12:09:59Z</dcterms:created>
  <dcterms:modified xsi:type="dcterms:W3CDTF">2019-10-08T07:29:02Z</dcterms:modified>
</cp:coreProperties>
</file>