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25"/>
  </p:notesMasterIdLst>
  <p:handoutMasterIdLst>
    <p:handoutMasterId r:id="rId26"/>
  </p:handoutMasterIdLst>
  <p:sldIdLst>
    <p:sldId id="371" r:id="rId2"/>
    <p:sldId id="397" r:id="rId3"/>
    <p:sldId id="409" r:id="rId4"/>
    <p:sldId id="408" r:id="rId5"/>
    <p:sldId id="418" r:id="rId6"/>
    <p:sldId id="405" r:id="rId7"/>
    <p:sldId id="406" r:id="rId8"/>
    <p:sldId id="349" r:id="rId9"/>
    <p:sldId id="410" r:id="rId10"/>
    <p:sldId id="412" r:id="rId11"/>
    <p:sldId id="413" r:id="rId12"/>
    <p:sldId id="414" r:id="rId13"/>
    <p:sldId id="415" r:id="rId14"/>
    <p:sldId id="417" r:id="rId15"/>
    <p:sldId id="416" r:id="rId16"/>
    <p:sldId id="420" r:id="rId17"/>
    <p:sldId id="419" r:id="rId18"/>
    <p:sldId id="383" r:id="rId19"/>
    <p:sldId id="403" r:id="rId20"/>
    <p:sldId id="400" r:id="rId21"/>
    <p:sldId id="360" r:id="rId22"/>
    <p:sldId id="394" r:id="rId23"/>
    <p:sldId id="404" r:id="rId24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2CD"/>
    <a:srgbClr val="153449"/>
    <a:srgbClr val="3333CC"/>
    <a:srgbClr val="0000FF"/>
    <a:srgbClr val="4B3AC6"/>
    <a:srgbClr val="FFFF99"/>
    <a:srgbClr val="474CB9"/>
    <a:srgbClr val="6666FF"/>
    <a:srgbClr val="6699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7" autoAdjust="0"/>
    <p:restoredTop sz="99886" autoAdjust="0"/>
  </p:normalViewPr>
  <p:slideViewPr>
    <p:cSldViewPr>
      <p:cViewPr varScale="1">
        <p:scale>
          <a:sx n="87" d="100"/>
          <a:sy n="87" d="100"/>
        </p:scale>
        <p:origin x="6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4" d="100"/>
          <a:sy n="64" d="100"/>
        </p:scale>
        <p:origin x="-2310" y="-126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550" cy="495952"/>
          </a:xfrm>
          <a:prstGeom prst="rect">
            <a:avLst/>
          </a:prstGeom>
        </p:spPr>
        <p:txBody>
          <a:bodyPr vert="horz" lIns="88249" tIns="44124" rIns="88249" bIns="4412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194" y="0"/>
            <a:ext cx="2946550" cy="495952"/>
          </a:xfrm>
          <a:prstGeom prst="rect">
            <a:avLst/>
          </a:prstGeom>
        </p:spPr>
        <p:txBody>
          <a:bodyPr vert="horz" lIns="88249" tIns="44124" rIns="88249" bIns="44124" rtlCol="0"/>
          <a:lstStyle>
            <a:lvl1pPr algn="r">
              <a:defRPr sz="1200"/>
            </a:lvl1pPr>
          </a:lstStyle>
          <a:p>
            <a:r>
              <a:rPr lang="fr-FR" smtClean="0"/>
              <a:t>16/10/2017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2321"/>
            <a:ext cx="2946550" cy="495952"/>
          </a:xfrm>
          <a:prstGeom prst="rect">
            <a:avLst/>
          </a:prstGeom>
        </p:spPr>
        <p:txBody>
          <a:bodyPr vert="horz" lIns="88249" tIns="44124" rIns="88249" bIns="4412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194" y="9432321"/>
            <a:ext cx="2946550" cy="495952"/>
          </a:xfrm>
          <a:prstGeom prst="rect">
            <a:avLst/>
          </a:prstGeom>
        </p:spPr>
        <p:txBody>
          <a:bodyPr vert="horz" lIns="88249" tIns="44124" rIns="88249" bIns="44124" rtlCol="0" anchor="b"/>
          <a:lstStyle>
            <a:lvl1pPr algn="r">
              <a:defRPr sz="1200"/>
            </a:lvl1pPr>
          </a:lstStyle>
          <a:p>
            <a:fld id="{BADEE8A9-503B-4A0A-8CDA-B2B2832922C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39991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5591" tIns="47796" rIns="95591" bIns="47796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6491"/>
          </a:xfrm>
          <a:prstGeom prst="rect">
            <a:avLst/>
          </a:prstGeom>
        </p:spPr>
        <p:txBody>
          <a:bodyPr vert="horz" lIns="95591" tIns="47796" rIns="95591" bIns="47796" rtlCol="0"/>
          <a:lstStyle>
            <a:lvl1pPr algn="r">
              <a:defRPr sz="1300"/>
            </a:lvl1pPr>
          </a:lstStyle>
          <a:p>
            <a:r>
              <a:rPr lang="fr-FR" smtClean="0"/>
              <a:t>16/10/2017</a:t>
            </a:r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91" tIns="47796" rIns="95591" bIns="47796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5591" tIns="47796" rIns="95591" bIns="47796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5591" tIns="47796" rIns="95591" bIns="47796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3" y="9431599"/>
            <a:ext cx="2946347" cy="496491"/>
          </a:xfrm>
          <a:prstGeom prst="rect">
            <a:avLst/>
          </a:prstGeom>
        </p:spPr>
        <p:txBody>
          <a:bodyPr vert="horz" lIns="95591" tIns="47796" rIns="95591" bIns="47796" rtlCol="0" anchor="b"/>
          <a:lstStyle>
            <a:lvl1pPr algn="r">
              <a:defRPr sz="1300"/>
            </a:lvl1pPr>
          </a:lstStyle>
          <a:p>
            <a:fld id="{447BEDD6-9F9F-401B-83EE-D9B64E3044F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23831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16/10/2017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922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689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215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282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377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Support administratif (à citer en plus) :</a:t>
            </a:r>
          </a:p>
          <a:p>
            <a:r>
              <a:rPr lang="fr-FR" dirty="0" smtClean="0"/>
              <a:t>Gestion financière, commandes de matériel, gestion administrative, </a:t>
            </a:r>
            <a:r>
              <a:rPr lang="fr-FR" dirty="0" err="1" smtClean="0"/>
              <a:t>plannification</a:t>
            </a:r>
            <a:r>
              <a:rPr lang="fr-FR" dirty="0" smtClean="0"/>
              <a:t>…</a:t>
            </a:r>
          </a:p>
          <a:p>
            <a:endParaRPr lang="fr-FR" dirty="0" smtClean="0"/>
          </a:p>
          <a:p>
            <a:r>
              <a:rPr lang="fr-FR" dirty="0" smtClean="0"/>
              <a:t>Ingénierie :</a:t>
            </a:r>
          </a:p>
          <a:p>
            <a:r>
              <a:rPr lang="fr-FR" dirty="0" smtClean="0"/>
              <a:t>Développement (par exemple web)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D682AC7-E6FF-43DD-8BD6-F88FBC097C38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1494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Demander aux élèves « Qu’est-ce que le travail de chercheur ? Que font</a:t>
            </a:r>
            <a:r>
              <a:rPr lang="fr-FR" baseline="0" dirty="0" smtClean="0"/>
              <a:t> les </a:t>
            </a:r>
            <a:r>
              <a:rPr lang="fr-FR" baseline="0" dirty="0" err="1" smtClean="0"/>
              <a:t>chercheur.e.s</a:t>
            </a:r>
            <a:r>
              <a:rPr lang="fr-FR" baseline="0" dirty="0" smtClean="0"/>
              <a:t> ? » et leur faire trouver des mots clés parmi : ils cherchent, ils font des expériences, émettent des théories et les vérifient ou pas, ils recherchent des financements…</a:t>
            </a:r>
          </a:p>
          <a:p>
            <a:endParaRPr lang="fr-FR" baseline="0" dirty="0" smtClean="0"/>
          </a:p>
          <a:p>
            <a:r>
              <a:rPr lang="fr-FR" baseline="0" dirty="0" smtClean="0"/>
              <a:t>D’après le CNRS, les grandes missions du chercheur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1E6F631-00A1-4AD1-B6E6-92A5355C2C7E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24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BEDD6-9F9F-401B-83EE-D9B64E3044F4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fr-FR" smtClean="0"/>
              <a:t>16/10/2017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43883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16/10/2017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BEDD6-9F9F-401B-83EE-D9B64E3044F4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3350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fr-FR" smtClean="0"/>
              <a:t>16/10/2017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7BEDD6-9F9F-401B-83EE-D9B64E3044F4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992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73100">
              <a:spcBef>
                <a:spcPct val="50000"/>
              </a:spcBef>
              <a:buFontTx/>
              <a:buNone/>
            </a:pPr>
            <a:r>
              <a:rPr lang="fr-FR" dirty="0" smtClean="0"/>
              <a:t>Développer</a:t>
            </a:r>
            <a:r>
              <a:rPr lang="fr-FR" baseline="0" dirty="0" smtClean="0"/>
              <a:t> chaque thématique en expliquant d’où vient le questionnement, ce qu’on étudie et en citant les noms des expériences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B9ACC4-4787-4A4A-8C27-82A98754F55B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8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73100">
              <a:spcBef>
                <a:spcPct val="50000"/>
              </a:spcBef>
              <a:buFontTx/>
              <a:buNone/>
            </a:pPr>
            <a:r>
              <a:rPr lang="fr-FR" dirty="0" smtClean="0"/>
              <a:t>Développer</a:t>
            </a:r>
            <a:r>
              <a:rPr lang="fr-FR" baseline="0" dirty="0" smtClean="0"/>
              <a:t> chaque thématique en expliquant d’où vient le questionnement, ce qu’on étudie et en citant les noms des expériences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B9ACC4-4787-4A4A-8C27-82A98754F55B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617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73100">
              <a:spcBef>
                <a:spcPct val="50000"/>
              </a:spcBef>
              <a:buFontTx/>
              <a:buNone/>
            </a:pPr>
            <a:r>
              <a:rPr lang="fr-FR" dirty="0" smtClean="0"/>
              <a:t>Développer</a:t>
            </a:r>
            <a:r>
              <a:rPr lang="fr-FR" baseline="0" dirty="0" smtClean="0"/>
              <a:t> chaque thématique en expliquant d’où vient le questionnement, ce qu’on étudie et en citant les noms des expériences</a:t>
            </a:r>
            <a:endParaRPr lang="fr-FR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B9ACC4-4787-4A4A-8C27-82A98754F55B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59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BEDD6-9F9F-401B-83EE-D9B64E3044F4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93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767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312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9927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739C723-1692-4EA4-B9BB-2B9F3D4B2D55}" type="datetime1">
              <a:rPr lang="fr-FR" smtClean="0"/>
              <a:t>09/10/2019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Entrez votre nom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68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2987824" y="3140968"/>
            <a:ext cx="6620272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 smtClean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 smtClean="0">
                <a:solidFill>
                  <a:srgbClr val="153449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153449"/>
                </a:solidFill>
              </a:rPr>
              <a:t>7 MARS </a:t>
            </a:r>
            <a:r>
              <a:rPr lang="fr-FR" sz="1800" baseline="0" dirty="0" smtClean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9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2987824" y="3140968"/>
            <a:ext cx="6620272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 smtClean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 smtClean="0">
                <a:solidFill>
                  <a:srgbClr val="153449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1800" dirty="0" smtClean="0">
                <a:solidFill>
                  <a:srgbClr val="153449"/>
                </a:solidFill>
              </a:rPr>
              <a:t>7 MARS </a:t>
            </a:r>
            <a:r>
              <a:rPr lang="fr-FR" sz="1800" baseline="0" dirty="0" smtClean="0">
                <a:solidFill>
                  <a:srgbClr val="153449"/>
                </a:solidFill>
              </a:rPr>
              <a:t>2016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6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02/04/2019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100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02/04/2019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481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368" y="6454800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Titre 1"/>
          <p:cNvSpPr txBox="1">
            <a:spLocks/>
          </p:cNvSpPr>
          <p:nvPr userDrawn="1"/>
        </p:nvSpPr>
        <p:spPr bwMode="auto">
          <a:xfrm>
            <a:off x="3805200" y="68400"/>
            <a:ext cx="51264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17354A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4182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228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8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9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  <p:sp>
        <p:nvSpPr>
          <p:cNvPr id="11" name="Titre 1"/>
          <p:cNvSpPr txBox="1">
            <a:spLocks/>
          </p:cNvSpPr>
          <p:nvPr userDrawn="1"/>
        </p:nvSpPr>
        <p:spPr bwMode="auto">
          <a:xfrm>
            <a:off x="3805200" y="68400"/>
            <a:ext cx="51264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17354A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4674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9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52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3999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6687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9233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188000" y="6454800"/>
            <a:ext cx="2635200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7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294800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8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84000" y="6454800"/>
            <a:ext cx="1033200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pour une image  4"/>
          <p:cNvSpPr>
            <a:spLocks noGrp="1"/>
          </p:cNvSpPr>
          <p:nvPr>
            <p:ph type="pic" sz="quarter" idx="13" hasCustomPrompt="1"/>
          </p:nvPr>
        </p:nvSpPr>
        <p:spPr>
          <a:xfrm>
            <a:off x="112925" y="6105091"/>
            <a:ext cx="839275" cy="662909"/>
          </a:xfrm>
        </p:spPr>
        <p:txBody>
          <a:bodyPr/>
          <a:lstStyle>
            <a:lvl1pPr marL="0" indent="0">
              <a:buNone/>
              <a:defRPr sz="1200" baseline="30000"/>
            </a:lvl1pPr>
          </a:lstStyle>
          <a:p>
            <a:r>
              <a:rPr lang="fr-FR" dirty="0" smtClean="0"/>
              <a:t>Espace disponible pour un 2ème logo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354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87624" y="-27384"/>
            <a:ext cx="7499176" cy="648072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9654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434480" y="6454800"/>
            <a:ext cx="2633464" cy="313200"/>
          </a:xfrm>
        </p:spPr>
        <p:txBody>
          <a:bodyPr/>
          <a:lstStyle/>
          <a:p>
            <a:r>
              <a:rPr lang="en-US" smtClean="0"/>
              <a:t>Fête de la science 2019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BE" dirty="0" smtClean="0"/>
              <a:t>Edwige Tournefier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 dirty="0"/>
          </a:p>
        </p:txBody>
      </p:sp>
      <p:pic>
        <p:nvPicPr>
          <p:cNvPr id="7" name="Espace réservé du contenu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453336"/>
            <a:ext cx="1080000" cy="35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1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Fête de la science 2019</a:t>
            </a:r>
            <a:endParaRPr lang="fr-BE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Edwige Tournefier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8921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3805200" y="68400"/>
            <a:ext cx="5126400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285875" y="1600200"/>
            <a:ext cx="74009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1187624" y="6454800"/>
            <a:ext cx="2633464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5" name="Espace réservé du pied de page 5"/>
          <p:cNvSpPr>
            <a:spLocks noGrp="1"/>
          </p:cNvSpPr>
          <p:nvPr>
            <p:ph type="ftr" sz="quarter" idx="3"/>
          </p:nvPr>
        </p:nvSpPr>
        <p:spPr>
          <a:xfrm>
            <a:off x="4294212" y="6454800"/>
            <a:ext cx="3086100" cy="313200"/>
          </a:xfrm>
          <a:prstGeom prst="rect">
            <a:avLst/>
          </a:prstGeom>
        </p:spPr>
        <p:txBody>
          <a:bodyPr/>
          <a:lstStyle>
            <a:lvl1pPr algn="ctr">
              <a:defRPr sz="1200" baseline="0">
                <a:latin typeface="calibri" charset="0"/>
              </a:defRPr>
            </a:lvl1pPr>
          </a:lstStyle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7884368" y="6453336"/>
            <a:ext cx="1032428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1112400" y="6472800"/>
            <a:ext cx="77328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720000" y="640800"/>
            <a:ext cx="6505200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>
            <a:off x="1814400" y="561600"/>
            <a:ext cx="61992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45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6" r:id="rId10"/>
    <p:sldLayoutId id="2147483667" r:id="rId11"/>
    <p:sldLayoutId id="2147483668" r:id="rId12"/>
  </p:sldLayoutIdLst>
  <p:timing>
    <p:tnLst>
      <p:par>
        <p:cTn id="1" dur="indefinite" restart="never" nodeType="tmRoot"/>
      </p:par>
    </p:tnLst>
  </p:timing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kern="120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3848" y="2636912"/>
            <a:ext cx="6620272" cy="2448272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153449"/>
                </a:solidFill>
              </a:rPr>
              <a:t>Laboratoire d’Annecy </a:t>
            </a:r>
            <a:br>
              <a:rPr lang="fr-FR" b="1" dirty="0" smtClean="0">
                <a:solidFill>
                  <a:srgbClr val="153449"/>
                </a:solidFill>
              </a:rPr>
            </a:br>
            <a:r>
              <a:rPr lang="fr-FR" b="1" dirty="0" smtClean="0">
                <a:solidFill>
                  <a:srgbClr val="153449"/>
                </a:solidFill>
              </a:rPr>
              <a:t>de physique des particules</a:t>
            </a:r>
            <a:r>
              <a:rPr lang="fr-FR" sz="4800" b="1" dirty="0">
                <a:solidFill>
                  <a:srgbClr val="153449"/>
                </a:solidFill>
              </a:rPr>
              <a:t/>
            </a:r>
            <a:br>
              <a:rPr lang="fr-FR" sz="4800" b="1" dirty="0">
                <a:solidFill>
                  <a:srgbClr val="153449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>Fête de la Science 2019</a:t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2300" dirty="0" smtClean="0">
                <a:solidFill>
                  <a:srgbClr val="01B2CD"/>
                </a:solidFill>
              </a:rPr>
              <a:t/>
            </a:r>
            <a:br>
              <a:rPr lang="fr-FR" sz="2300" dirty="0" smtClean="0">
                <a:solidFill>
                  <a:srgbClr val="01B2CD"/>
                </a:solidFill>
              </a:rPr>
            </a:br>
            <a:r>
              <a:rPr lang="fr-FR" sz="2000" dirty="0" smtClean="0">
                <a:solidFill>
                  <a:schemeClr val="tx1"/>
                </a:solidFill>
              </a:rPr>
              <a:t>Edwige Tournefier</a:t>
            </a:r>
            <a:r>
              <a:rPr lang="fr-FR" sz="2800" dirty="0">
                <a:solidFill>
                  <a:srgbClr val="153449"/>
                </a:solidFill>
              </a:rPr>
              <a:t/>
            </a:r>
            <a:br>
              <a:rPr lang="fr-FR" sz="2800" dirty="0">
                <a:solidFill>
                  <a:srgbClr val="153449"/>
                </a:solidFill>
              </a:rPr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10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pic>
        <p:nvPicPr>
          <p:cNvPr id="12" name="Picture 4" descr="https://www.lsst.org/sites/default/files/styles/galleryformatter_slide/public/photogallery/Facility_CU_Nite-full.jpg?itok=ow0mopb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695286" cy="480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</a:t>
            </a:r>
            <a:endParaRPr lang="fr-FR" sz="2400" dirty="0">
              <a:solidFill>
                <a:srgbClr val="153449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27584" y="5726051"/>
            <a:ext cx="769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1B2CD"/>
                </a:solidFill>
              </a:rPr>
              <a:t>Large </a:t>
            </a:r>
            <a:r>
              <a:rPr lang="fr-FR" sz="2400" b="1" dirty="0" err="1">
                <a:solidFill>
                  <a:srgbClr val="01B2CD"/>
                </a:solidFill>
              </a:rPr>
              <a:t>Synoptic</a:t>
            </a:r>
            <a:r>
              <a:rPr lang="fr-FR" sz="2400" b="1" dirty="0">
                <a:solidFill>
                  <a:srgbClr val="01B2CD"/>
                </a:solidFill>
              </a:rPr>
              <a:t> Survey </a:t>
            </a:r>
            <a:r>
              <a:rPr lang="fr-FR" sz="2400" b="1" dirty="0" err="1" smtClean="0">
                <a:solidFill>
                  <a:srgbClr val="01B2CD"/>
                </a:solidFill>
              </a:rPr>
              <a:t>Telescope</a:t>
            </a:r>
            <a:r>
              <a:rPr lang="fr-FR" sz="2400" b="1" dirty="0" smtClean="0">
                <a:solidFill>
                  <a:srgbClr val="01B2CD"/>
                </a:solidFill>
              </a:rPr>
              <a:t> (LSST)</a:t>
            </a:r>
            <a:endParaRPr lang="en-GB" sz="2400" b="1" dirty="0">
              <a:solidFill>
                <a:srgbClr val="01B2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6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</a:t>
            </a:r>
            <a:endParaRPr lang="fr-FR" sz="2400" dirty="0">
              <a:solidFill>
                <a:srgbClr val="15344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1"/>
          <a:stretch/>
        </p:blipFill>
        <p:spPr>
          <a:xfrm>
            <a:off x="0" y="1413439"/>
            <a:ext cx="9144000" cy="489654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-756592" y="908720"/>
            <a:ext cx="769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1B2CD"/>
                </a:solidFill>
              </a:rPr>
              <a:t>Alpha </a:t>
            </a:r>
            <a:r>
              <a:rPr lang="fr-FR" sz="2400" b="1" dirty="0" err="1" smtClean="0">
                <a:solidFill>
                  <a:srgbClr val="01B2CD"/>
                </a:solidFill>
              </a:rPr>
              <a:t>Magnectic</a:t>
            </a:r>
            <a:r>
              <a:rPr lang="fr-FR" sz="2400" b="1" dirty="0" smtClean="0">
                <a:solidFill>
                  <a:srgbClr val="01B2CD"/>
                </a:solidFill>
              </a:rPr>
              <a:t> </a:t>
            </a:r>
            <a:r>
              <a:rPr lang="fr-FR" sz="2400" b="1" dirty="0" err="1" smtClean="0">
                <a:solidFill>
                  <a:srgbClr val="01B2CD"/>
                </a:solidFill>
              </a:rPr>
              <a:t>Spectrometer</a:t>
            </a:r>
            <a:r>
              <a:rPr lang="fr-FR" sz="2400" b="1" dirty="0" smtClean="0">
                <a:solidFill>
                  <a:srgbClr val="01B2CD"/>
                </a:solidFill>
              </a:rPr>
              <a:t> (AMS)</a:t>
            </a:r>
            <a:endParaRPr lang="en-GB" sz="2400" b="1" dirty="0">
              <a:solidFill>
                <a:srgbClr val="01B2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pic>
        <p:nvPicPr>
          <p:cNvPr id="13" name="Picture 17" descr="aeri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819" y="967625"/>
            <a:ext cx="8695781" cy="2826129"/>
          </a:xfrm>
          <a:prstGeom prst="rect">
            <a:avLst/>
          </a:prstGeom>
          <a:noFill/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</a:t>
            </a:r>
            <a:endParaRPr lang="fr-FR" sz="2400" dirty="0">
              <a:solidFill>
                <a:srgbClr val="153449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899592" y="4338986"/>
            <a:ext cx="769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01B2CD"/>
                </a:solidFill>
              </a:rPr>
              <a:t>Virgo</a:t>
            </a:r>
            <a:endParaRPr lang="en-GB" sz="2400" b="1" dirty="0">
              <a:solidFill>
                <a:srgbClr val="01B2CD"/>
              </a:solidFill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b="3754"/>
          <a:stretch/>
        </p:blipFill>
        <p:spPr>
          <a:xfrm>
            <a:off x="1907704" y="3971417"/>
            <a:ext cx="184239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8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este20"/>
          <p:cNvPicPr>
            <a:picLocks noChangeAspect="1" noChangeArrowheads="1"/>
          </p:cNvPicPr>
          <p:nvPr/>
        </p:nvPicPr>
        <p:blipFill rotWithShape="1">
          <a:blip r:embed="rId3" cstate="print"/>
          <a:srcRect t="6577"/>
          <a:stretch/>
        </p:blipFill>
        <p:spPr bwMode="auto">
          <a:xfrm>
            <a:off x="827584" y="908720"/>
            <a:ext cx="7223506" cy="417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</a:t>
            </a:r>
            <a:endParaRPr lang="fr-FR" sz="2400" dirty="0">
              <a:solidFill>
                <a:srgbClr val="153449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853939" y="458246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1B2CD"/>
                </a:solidFill>
              </a:rPr>
              <a:t>ATLAS</a:t>
            </a:r>
          </a:p>
        </p:txBody>
      </p:sp>
      <p:pic>
        <p:nvPicPr>
          <p:cNvPr id="23" name="Picture 8" descr="http://lappweb.in2p3.fr/archives/30ANS/Dossier_presse/ATLAS%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153006"/>
            <a:ext cx="2319850" cy="2158061"/>
          </a:xfrm>
          <a:prstGeom prst="rect">
            <a:avLst/>
          </a:prstGeom>
          <a:noFill/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7243" y="5349649"/>
            <a:ext cx="1893912" cy="96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34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</a:t>
            </a:r>
            <a:endParaRPr lang="fr-FR" sz="2400" dirty="0">
              <a:solidFill>
                <a:srgbClr val="153449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3" y="764704"/>
            <a:ext cx="8927869" cy="4810579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4932040" y="5007817"/>
            <a:ext cx="3755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01B2CD"/>
                </a:solidFill>
              </a:rPr>
              <a:t>LHCb</a:t>
            </a:r>
            <a:endParaRPr lang="en-GB" sz="2400" b="1" dirty="0">
              <a:solidFill>
                <a:srgbClr val="01B2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71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80729"/>
            <a:ext cx="8113221" cy="5408814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</a:t>
            </a:r>
            <a:endParaRPr lang="fr-FR" sz="2400" dirty="0">
              <a:solidFill>
                <a:srgbClr val="153449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55576" y="908720"/>
            <a:ext cx="93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/>
                </a:solidFill>
              </a:rPr>
              <a:t>DUNE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2555776" y="68400"/>
            <a:ext cx="6375824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Le LAPP dans des collaborations mondiales</a:t>
            </a:r>
            <a:endParaRPr lang="fr-FR" sz="2400" dirty="0">
              <a:solidFill>
                <a:srgbClr val="153449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t="16269"/>
          <a:stretch/>
        </p:blipFill>
        <p:spPr>
          <a:xfrm>
            <a:off x="0" y="980728"/>
            <a:ext cx="9144000" cy="526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4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recherche au LAPP : quelques chiffres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Fête de la science 2019</a:t>
            </a:r>
            <a:endParaRPr lang="fr-BE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Edwige Tournefier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 dirty="0"/>
          </a:p>
        </p:txBody>
      </p:sp>
      <p:sp>
        <p:nvSpPr>
          <p:cNvPr id="7" name="Rectangle 6"/>
          <p:cNvSpPr/>
          <p:nvPr/>
        </p:nvSpPr>
        <p:spPr>
          <a:xfrm>
            <a:off x="1163220" y="1284746"/>
            <a:ext cx="669360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rgbClr val="01B2C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150</a:t>
            </a: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chercheurs, enseignants-chercheurs, ingénieurs, techniciens, administratifs, étudiants et visiteurs 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étrangers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1B2C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expériences de recherche en cours</a:t>
            </a:r>
          </a:p>
          <a:p>
            <a:endParaRPr lang="fr-FR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b="1" dirty="0" smtClean="0">
                <a:solidFill>
                  <a:srgbClr val="01B2C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plateforme de calcul et de stockage des données, MUST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/>
          </a:p>
        </p:txBody>
      </p:sp>
      <p:pic>
        <p:nvPicPr>
          <p:cNvPr id="8" name="Imag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42" y="3651095"/>
            <a:ext cx="5754370" cy="1917700"/>
          </a:xfrm>
          <a:prstGeom prst="rect">
            <a:avLst/>
          </a:prstGeom>
        </p:spPr>
      </p:pic>
      <p:sp>
        <p:nvSpPr>
          <p:cNvPr id="9" name="Zone de texte 2"/>
          <p:cNvSpPr txBox="1">
            <a:spLocks noChangeArrowheads="1"/>
          </p:cNvSpPr>
          <p:nvPr/>
        </p:nvSpPr>
        <p:spPr bwMode="auto">
          <a:xfrm>
            <a:off x="1716112" y="5624795"/>
            <a:ext cx="5664200" cy="3244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1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aérienne du LAPP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43219" y="1125023"/>
            <a:ext cx="4464496" cy="187743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sz="2000" dirty="0" smtClean="0">
                <a:latin typeface="+mn-lt"/>
              </a:rPr>
              <a:t>Les services techniques : </a:t>
            </a:r>
          </a:p>
          <a:p>
            <a:pPr marL="342900" indent="-342900">
              <a:buFontTx/>
              <a:buChar char="-"/>
            </a:pPr>
            <a:r>
              <a:rPr lang="fr-FR" sz="2000" b="1" dirty="0">
                <a:latin typeface="+mn-lt"/>
              </a:rPr>
              <a:t>m</a:t>
            </a:r>
            <a:r>
              <a:rPr lang="fr-FR" sz="2000" b="1" dirty="0" smtClean="0">
                <a:latin typeface="+mn-lt"/>
              </a:rPr>
              <a:t>écanique</a:t>
            </a:r>
            <a:endParaRPr lang="fr-FR" sz="2000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latin typeface="+mn-lt"/>
              </a:rPr>
              <a:t>électronique</a:t>
            </a:r>
            <a:r>
              <a:rPr lang="fr-FR" sz="2000" dirty="0" smtClean="0">
                <a:latin typeface="+mn-lt"/>
              </a:rPr>
              <a:t> </a:t>
            </a:r>
            <a:endParaRPr lang="fr-FR" sz="2000" dirty="0">
              <a:latin typeface="+mn-lt"/>
            </a:endParaRPr>
          </a:p>
          <a:p>
            <a:pPr marL="342900" indent="-342900">
              <a:buFontTx/>
              <a:buChar char="-"/>
            </a:pPr>
            <a:r>
              <a:rPr lang="fr-FR" sz="2000" b="1" dirty="0" smtClean="0">
                <a:latin typeface="+mn-lt"/>
              </a:rPr>
              <a:t>informatique</a:t>
            </a:r>
            <a:r>
              <a:rPr lang="fr-FR" sz="2000" dirty="0" smtClean="0">
                <a:latin typeface="+mn-lt"/>
              </a:rPr>
              <a:t> </a:t>
            </a:r>
          </a:p>
          <a:p>
            <a:endParaRPr lang="fr-FR" sz="800" dirty="0" smtClean="0">
              <a:latin typeface="+mn-lt"/>
            </a:endParaRPr>
          </a:p>
          <a:p>
            <a:endParaRPr lang="fr-FR" sz="800" dirty="0" smtClean="0">
              <a:latin typeface="+mn-lt"/>
            </a:endParaRPr>
          </a:p>
          <a:p>
            <a:r>
              <a:rPr lang="fr-FR" sz="2000" dirty="0" smtClean="0">
                <a:solidFill>
                  <a:srgbClr val="01B2CD"/>
                </a:solidFill>
                <a:latin typeface="+mn-lt"/>
                <a:sym typeface="Symbol" panose="05050102010706020507" pitchFamily="18" charset="2"/>
              </a:rPr>
              <a:t></a:t>
            </a:r>
            <a:r>
              <a:rPr lang="fr-FR" sz="2000" dirty="0" smtClean="0">
                <a:solidFill>
                  <a:srgbClr val="01B2CD"/>
                </a:solidFill>
                <a:latin typeface="+mn-lt"/>
              </a:rPr>
              <a:t> 80 ingénieurs et techniciens</a:t>
            </a:r>
          </a:p>
        </p:txBody>
      </p:sp>
      <p:pic>
        <p:nvPicPr>
          <p:cNvPr id="8" name="Image 5" descr="brouillon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060195"/>
            <a:ext cx="3641696" cy="242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2" descr="test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19" y="3573015"/>
            <a:ext cx="2023424" cy="269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pic>
        <p:nvPicPr>
          <p:cNvPr id="2050" name="Picture 2" descr="http://lapp.in2p3.fr/IMG/jpg/Must_PhotoEnsembl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7"/>
          <a:stretch/>
        </p:blipFill>
        <p:spPr bwMode="auto">
          <a:xfrm>
            <a:off x="6266875" y="3850742"/>
            <a:ext cx="1702237" cy="224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6133253" y="6021288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Salle de </a:t>
            </a:r>
            <a:r>
              <a:rPr lang="en-GB" dirty="0" err="1" smtClean="0"/>
              <a:t>calcul</a:t>
            </a:r>
            <a:r>
              <a:rPr lang="en-GB" dirty="0" smtClean="0"/>
              <a:t> MUST</a:t>
            </a:r>
            <a:endParaRPr lang="en-GB" dirty="0"/>
          </a:p>
        </p:txBody>
      </p:sp>
      <p:pic>
        <p:nvPicPr>
          <p:cNvPr id="2054" name="Picture 6" descr="Figure 1 : La salle de contrôle ATL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11" y="4167268"/>
            <a:ext cx="3096495" cy="19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Edwige Tournefier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  <p:sp>
        <p:nvSpPr>
          <p:cNvPr id="13" name="Titre 3"/>
          <p:cNvSpPr txBox="1">
            <a:spLocks/>
          </p:cNvSpPr>
          <p:nvPr/>
        </p:nvSpPr>
        <p:spPr>
          <a:xfrm>
            <a:off x="3347864" y="68400"/>
            <a:ext cx="5583736" cy="450000"/>
          </a:xfrm>
          <a:prstGeom prst="rect">
            <a:avLst/>
          </a:prstGeom>
        </p:spPr>
        <p:txBody>
          <a:bodyPr>
            <a:no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17354A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 smtClean="0"/>
              <a:t>La construction des détecteurs au LAPP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9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métiers de la recherche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4CD"/>
                </a:solidFill>
              </a:rPr>
              <a:t>Fête de la science 2019</a:t>
            </a:r>
            <a:endParaRPr lang="fr-FR" dirty="0">
              <a:solidFill>
                <a:srgbClr val="00B4CD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Edwige Tournefier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9" name="Forme libre 8"/>
          <p:cNvSpPr/>
          <p:nvPr/>
        </p:nvSpPr>
        <p:spPr>
          <a:xfrm>
            <a:off x="683568" y="836712"/>
            <a:ext cx="8233632" cy="1597677"/>
          </a:xfrm>
          <a:custGeom>
            <a:avLst/>
            <a:gdLst>
              <a:gd name="connsiteX0" fmla="*/ 0 w 8233632"/>
              <a:gd name="connsiteY0" fmla="*/ 159768 h 1597677"/>
              <a:gd name="connsiteX1" fmla="*/ 159768 w 8233632"/>
              <a:gd name="connsiteY1" fmla="*/ 0 h 1597677"/>
              <a:gd name="connsiteX2" fmla="*/ 8073864 w 8233632"/>
              <a:gd name="connsiteY2" fmla="*/ 0 h 1597677"/>
              <a:gd name="connsiteX3" fmla="*/ 8233632 w 8233632"/>
              <a:gd name="connsiteY3" fmla="*/ 159768 h 1597677"/>
              <a:gd name="connsiteX4" fmla="*/ 8233632 w 8233632"/>
              <a:gd name="connsiteY4" fmla="*/ 1437909 h 1597677"/>
              <a:gd name="connsiteX5" fmla="*/ 8073864 w 8233632"/>
              <a:gd name="connsiteY5" fmla="*/ 1597677 h 1597677"/>
              <a:gd name="connsiteX6" fmla="*/ 159768 w 8233632"/>
              <a:gd name="connsiteY6" fmla="*/ 1597677 h 1597677"/>
              <a:gd name="connsiteX7" fmla="*/ 0 w 8233632"/>
              <a:gd name="connsiteY7" fmla="*/ 1437909 h 1597677"/>
              <a:gd name="connsiteX8" fmla="*/ 0 w 8233632"/>
              <a:gd name="connsiteY8" fmla="*/ 159768 h 15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3632" h="1597677">
                <a:moveTo>
                  <a:pt x="0" y="159768"/>
                </a:moveTo>
                <a:cubicBezTo>
                  <a:pt x="0" y="71531"/>
                  <a:pt x="71531" y="0"/>
                  <a:pt x="159768" y="0"/>
                </a:cubicBezTo>
                <a:lnTo>
                  <a:pt x="8073864" y="0"/>
                </a:lnTo>
                <a:cubicBezTo>
                  <a:pt x="8162101" y="0"/>
                  <a:pt x="8233632" y="71531"/>
                  <a:pt x="8233632" y="159768"/>
                </a:cubicBezTo>
                <a:lnTo>
                  <a:pt x="8233632" y="1437909"/>
                </a:lnTo>
                <a:cubicBezTo>
                  <a:pt x="8233632" y="1526146"/>
                  <a:pt x="8162101" y="1597677"/>
                  <a:pt x="8073864" y="1597677"/>
                </a:cubicBezTo>
                <a:lnTo>
                  <a:pt x="159768" y="1597677"/>
                </a:lnTo>
                <a:cubicBezTo>
                  <a:pt x="71531" y="1597677"/>
                  <a:pt x="0" y="1526146"/>
                  <a:pt x="0" y="1437909"/>
                </a:cubicBezTo>
                <a:lnTo>
                  <a:pt x="0" y="159768"/>
                </a:ln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7934" tIns="91440" rIns="91441" bIns="9144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kern="1200" dirty="0" smtClean="0">
                <a:solidFill>
                  <a:schemeClr val="tx1"/>
                </a:solidFill>
              </a:rPr>
              <a:t>Ingénierie</a:t>
            </a:r>
            <a:endParaRPr lang="fr-FR" sz="24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Conception assistée par ordinateur</a:t>
            </a:r>
            <a:endParaRPr lang="fr-FR" sz="19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Programmation</a:t>
            </a:r>
            <a:endParaRPr lang="fr-FR" sz="19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Conception de circuits électroniques…</a:t>
            </a:r>
            <a:endParaRPr lang="fr-FR" sz="1900" kern="1200" dirty="0">
              <a:solidFill>
                <a:schemeClr val="tx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843335" y="996480"/>
            <a:ext cx="1646726" cy="1278142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000" b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orme libre 10"/>
          <p:cNvSpPr/>
          <p:nvPr/>
        </p:nvSpPr>
        <p:spPr>
          <a:xfrm>
            <a:off x="683568" y="2594157"/>
            <a:ext cx="8233632" cy="1597677"/>
          </a:xfrm>
          <a:custGeom>
            <a:avLst/>
            <a:gdLst>
              <a:gd name="connsiteX0" fmla="*/ 0 w 8233632"/>
              <a:gd name="connsiteY0" fmla="*/ 159768 h 1597677"/>
              <a:gd name="connsiteX1" fmla="*/ 159768 w 8233632"/>
              <a:gd name="connsiteY1" fmla="*/ 0 h 1597677"/>
              <a:gd name="connsiteX2" fmla="*/ 8073864 w 8233632"/>
              <a:gd name="connsiteY2" fmla="*/ 0 h 1597677"/>
              <a:gd name="connsiteX3" fmla="*/ 8233632 w 8233632"/>
              <a:gd name="connsiteY3" fmla="*/ 159768 h 1597677"/>
              <a:gd name="connsiteX4" fmla="*/ 8233632 w 8233632"/>
              <a:gd name="connsiteY4" fmla="*/ 1437909 h 1597677"/>
              <a:gd name="connsiteX5" fmla="*/ 8073864 w 8233632"/>
              <a:gd name="connsiteY5" fmla="*/ 1597677 h 1597677"/>
              <a:gd name="connsiteX6" fmla="*/ 159768 w 8233632"/>
              <a:gd name="connsiteY6" fmla="*/ 1597677 h 1597677"/>
              <a:gd name="connsiteX7" fmla="*/ 0 w 8233632"/>
              <a:gd name="connsiteY7" fmla="*/ 1437909 h 1597677"/>
              <a:gd name="connsiteX8" fmla="*/ 0 w 8233632"/>
              <a:gd name="connsiteY8" fmla="*/ 159768 h 15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3632" h="1597677">
                <a:moveTo>
                  <a:pt x="0" y="159768"/>
                </a:moveTo>
                <a:cubicBezTo>
                  <a:pt x="0" y="71531"/>
                  <a:pt x="71531" y="0"/>
                  <a:pt x="159768" y="0"/>
                </a:cubicBezTo>
                <a:lnTo>
                  <a:pt x="8073864" y="0"/>
                </a:lnTo>
                <a:cubicBezTo>
                  <a:pt x="8162101" y="0"/>
                  <a:pt x="8233632" y="71531"/>
                  <a:pt x="8233632" y="159768"/>
                </a:cubicBezTo>
                <a:lnTo>
                  <a:pt x="8233632" y="1437909"/>
                </a:lnTo>
                <a:cubicBezTo>
                  <a:pt x="8233632" y="1526146"/>
                  <a:pt x="8162101" y="1597677"/>
                  <a:pt x="8073864" y="1597677"/>
                </a:cubicBezTo>
                <a:lnTo>
                  <a:pt x="159768" y="1597677"/>
                </a:lnTo>
                <a:cubicBezTo>
                  <a:pt x="71531" y="1597677"/>
                  <a:pt x="0" y="1526146"/>
                  <a:pt x="0" y="1437909"/>
                </a:cubicBezTo>
                <a:lnTo>
                  <a:pt x="0" y="159768"/>
                </a:ln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7934" tIns="91440" rIns="91441" bIns="9144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kern="1200" dirty="0" smtClean="0">
                <a:solidFill>
                  <a:schemeClr val="tx1"/>
                </a:solidFill>
              </a:rPr>
              <a:t>Technique</a:t>
            </a:r>
            <a:endParaRPr lang="fr-FR" sz="24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Fabrication de pièces</a:t>
            </a:r>
            <a:endParaRPr lang="fr-FR" sz="19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Montage d’instruments scientifiques</a:t>
            </a:r>
            <a:endParaRPr lang="fr-FR" sz="19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Maintenance des équipements…</a:t>
            </a:r>
            <a:endParaRPr lang="fr-FR" sz="1900" kern="1200" dirty="0">
              <a:solidFill>
                <a:schemeClr val="tx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3335" y="2753925"/>
            <a:ext cx="1646726" cy="1278142"/>
          </a:xfrm>
          <a:prstGeom prst="roundRect">
            <a:avLst>
              <a:gd name="adj" fmla="val 1000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57" t="-177" r="957" b="-6867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orme libre 13"/>
          <p:cNvSpPr/>
          <p:nvPr/>
        </p:nvSpPr>
        <p:spPr>
          <a:xfrm>
            <a:off x="683568" y="4437112"/>
            <a:ext cx="8233632" cy="1597677"/>
          </a:xfrm>
          <a:custGeom>
            <a:avLst/>
            <a:gdLst>
              <a:gd name="connsiteX0" fmla="*/ 0 w 8233632"/>
              <a:gd name="connsiteY0" fmla="*/ 159768 h 1597677"/>
              <a:gd name="connsiteX1" fmla="*/ 159768 w 8233632"/>
              <a:gd name="connsiteY1" fmla="*/ 0 h 1597677"/>
              <a:gd name="connsiteX2" fmla="*/ 8073864 w 8233632"/>
              <a:gd name="connsiteY2" fmla="*/ 0 h 1597677"/>
              <a:gd name="connsiteX3" fmla="*/ 8233632 w 8233632"/>
              <a:gd name="connsiteY3" fmla="*/ 159768 h 1597677"/>
              <a:gd name="connsiteX4" fmla="*/ 8233632 w 8233632"/>
              <a:gd name="connsiteY4" fmla="*/ 1437909 h 1597677"/>
              <a:gd name="connsiteX5" fmla="*/ 8073864 w 8233632"/>
              <a:gd name="connsiteY5" fmla="*/ 1597677 h 1597677"/>
              <a:gd name="connsiteX6" fmla="*/ 159768 w 8233632"/>
              <a:gd name="connsiteY6" fmla="*/ 1597677 h 1597677"/>
              <a:gd name="connsiteX7" fmla="*/ 0 w 8233632"/>
              <a:gd name="connsiteY7" fmla="*/ 1437909 h 1597677"/>
              <a:gd name="connsiteX8" fmla="*/ 0 w 8233632"/>
              <a:gd name="connsiteY8" fmla="*/ 159768 h 1597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3632" h="1597677">
                <a:moveTo>
                  <a:pt x="0" y="159768"/>
                </a:moveTo>
                <a:cubicBezTo>
                  <a:pt x="0" y="71531"/>
                  <a:pt x="71531" y="0"/>
                  <a:pt x="159768" y="0"/>
                </a:cubicBezTo>
                <a:lnTo>
                  <a:pt x="8073864" y="0"/>
                </a:lnTo>
                <a:cubicBezTo>
                  <a:pt x="8162101" y="0"/>
                  <a:pt x="8233632" y="71531"/>
                  <a:pt x="8233632" y="159768"/>
                </a:cubicBezTo>
                <a:lnTo>
                  <a:pt x="8233632" y="1437909"/>
                </a:lnTo>
                <a:cubicBezTo>
                  <a:pt x="8233632" y="1526146"/>
                  <a:pt x="8162101" y="1597677"/>
                  <a:pt x="8073864" y="1597677"/>
                </a:cubicBezTo>
                <a:lnTo>
                  <a:pt x="159768" y="1597677"/>
                </a:lnTo>
                <a:cubicBezTo>
                  <a:pt x="71531" y="1597677"/>
                  <a:pt x="0" y="1526146"/>
                  <a:pt x="0" y="1437909"/>
                </a:cubicBezTo>
                <a:lnTo>
                  <a:pt x="0" y="159768"/>
                </a:ln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97934" tIns="91440" rIns="91441" bIns="91440" numCol="1" spcCol="1270" anchor="t" anchorCtr="0">
            <a:noAutofit/>
          </a:bodyPr>
          <a:lstStyle/>
          <a:p>
            <a:pPr lvl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400" kern="1200" dirty="0" smtClean="0">
                <a:solidFill>
                  <a:schemeClr val="tx1"/>
                </a:solidFill>
              </a:rPr>
              <a:t>Support administratif</a:t>
            </a:r>
            <a:endParaRPr lang="fr-FR" sz="24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Ressources humaines</a:t>
            </a:r>
            <a:endParaRPr lang="fr-FR" sz="19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Gestion des commandes et missions</a:t>
            </a:r>
            <a:endParaRPr lang="fr-FR" sz="1900" kern="1200" dirty="0">
              <a:solidFill>
                <a:schemeClr val="tx1"/>
              </a:solidFill>
            </a:endParaRP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1900" kern="1200" dirty="0" smtClean="0">
                <a:solidFill>
                  <a:schemeClr val="tx1"/>
                </a:solidFill>
              </a:rPr>
              <a:t>Assistance de direction, communication…</a:t>
            </a:r>
            <a:endParaRPr lang="fr-FR" sz="1900" kern="1200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843335" y="4596879"/>
            <a:ext cx="1646726" cy="1278142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7357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1608" y="-27384"/>
            <a:ext cx="20597664" cy="686588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664" y="116632"/>
            <a:ext cx="4176464" cy="450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 smtClean="0">
                <a:solidFill>
                  <a:schemeClr val="bg1"/>
                </a:solidFill>
              </a:rPr>
              <a:t>Des particules au cosmos</a:t>
            </a:r>
            <a:endParaRPr lang="fr-FR" b="1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r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métier de </a:t>
            </a:r>
            <a:r>
              <a:rPr lang="fr-FR" dirty="0" err="1" smtClean="0"/>
              <a:t>chercheur.e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4CD"/>
                </a:solidFill>
              </a:rPr>
              <a:t>Fête de la science 2019</a:t>
            </a:r>
            <a:endParaRPr lang="fr-FR" dirty="0">
              <a:solidFill>
                <a:srgbClr val="00B4CD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Edwige Tournefier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Forme libre 6"/>
          <p:cNvSpPr/>
          <p:nvPr/>
        </p:nvSpPr>
        <p:spPr>
          <a:xfrm>
            <a:off x="2020022" y="767630"/>
            <a:ext cx="2221306" cy="1658158"/>
          </a:xfrm>
          <a:custGeom>
            <a:avLst/>
            <a:gdLst>
              <a:gd name="connsiteX0" fmla="*/ 132653 w 2221306"/>
              <a:gd name="connsiteY0" fmla="*/ 0 h 1658158"/>
              <a:gd name="connsiteX1" fmla="*/ 2088653 w 2221306"/>
              <a:gd name="connsiteY1" fmla="*/ 0 h 1658158"/>
              <a:gd name="connsiteX2" fmla="*/ 2221306 w 2221306"/>
              <a:gd name="connsiteY2" fmla="*/ 132653 h 1658158"/>
              <a:gd name="connsiteX3" fmla="*/ 2221306 w 2221306"/>
              <a:gd name="connsiteY3" fmla="*/ 1658158 h 1658158"/>
              <a:gd name="connsiteX4" fmla="*/ 2221306 w 2221306"/>
              <a:gd name="connsiteY4" fmla="*/ 1658158 h 1658158"/>
              <a:gd name="connsiteX5" fmla="*/ 0 w 2221306"/>
              <a:gd name="connsiteY5" fmla="*/ 1658158 h 1658158"/>
              <a:gd name="connsiteX6" fmla="*/ 0 w 2221306"/>
              <a:gd name="connsiteY6" fmla="*/ 1658158 h 1658158"/>
              <a:gd name="connsiteX7" fmla="*/ 0 w 2221306"/>
              <a:gd name="connsiteY7" fmla="*/ 132653 h 1658158"/>
              <a:gd name="connsiteX8" fmla="*/ 132653 w 2221306"/>
              <a:gd name="connsiteY8" fmla="*/ 0 h 165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1306" h="1658158">
                <a:moveTo>
                  <a:pt x="132653" y="0"/>
                </a:moveTo>
                <a:lnTo>
                  <a:pt x="2088653" y="0"/>
                </a:lnTo>
                <a:cubicBezTo>
                  <a:pt x="2161915" y="0"/>
                  <a:pt x="2221306" y="59391"/>
                  <a:pt x="2221306" y="132653"/>
                </a:cubicBezTo>
                <a:lnTo>
                  <a:pt x="2221306" y="1658158"/>
                </a:lnTo>
                <a:lnTo>
                  <a:pt x="2221306" y="1658158"/>
                </a:lnTo>
                <a:lnTo>
                  <a:pt x="0" y="1658158"/>
                </a:lnTo>
                <a:lnTo>
                  <a:pt x="0" y="1658158"/>
                </a:lnTo>
                <a:lnTo>
                  <a:pt x="0" y="132653"/>
                </a:lnTo>
                <a:cubicBezTo>
                  <a:pt x="0" y="59391"/>
                  <a:pt x="59391" y="0"/>
                  <a:pt x="132653" y="0"/>
                </a:cubicBez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93" tIns="122673" rIns="66793" bIns="2794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Observation</a:t>
            </a:r>
            <a:endParaRPr lang="fr-F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Question</a:t>
            </a:r>
            <a:endParaRPr lang="fr-F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Hypothèses</a:t>
            </a:r>
            <a:endParaRPr lang="fr-F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Expériences</a:t>
            </a:r>
            <a:endParaRPr lang="fr-FR" sz="2200" kern="1200" dirty="0"/>
          </a:p>
        </p:txBody>
      </p:sp>
      <p:sp>
        <p:nvSpPr>
          <p:cNvPr id="8" name="Forme libre 7"/>
          <p:cNvSpPr/>
          <p:nvPr/>
        </p:nvSpPr>
        <p:spPr>
          <a:xfrm>
            <a:off x="2020022" y="2425788"/>
            <a:ext cx="2221306" cy="713008"/>
          </a:xfrm>
          <a:custGeom>
            <a:avLst/>
            <a:gdLst>
              <a:gd name="connsiteX0" fmla="*/ 0 w 2221306"/>
              <a:gd name="connsiteY0" fmla="*/ 0 h 713008"/>
              <a:gd name="connsiteX1" fmla="*/ 2221306 w 2221306"/>
              <a:gd name="connsiteY1" fmla="*/ 0 h 713008"/>
              <a:gd name="connsiteX2" fmla="*/ 2221306 w 2221306"/>
              <a:gd name="connsiteY2" fmla="*/ 713008 h 713008"/>
              <a:gd name="connsiteX3" fmla="*/ 0 w 2221306"/>
              <a:gd name="connsiteY3" fmla="*/ 713008 h 713008"/>
              <a:gd name="connsiteX4" fmla="*/ 0 w 2221306"/>
              <a:gd name="connsiteY4" fmla="*/ 0 h 7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306" h="713008">
                <a:moveTo>
                  <a:pt x="0" y="0"/>
                </a:moveTo>
                <a:lnTo>
                  <a:pt x="2221306" y="0"/>
                </a:lnTo>
                <a:lnTo>
                  <a:pt x="2221306" y="713008"/>
                </a:lnTo>
                <a:lnTo>
                  <a:pt x="0" y="713008"/>
                </a:lnTo>
                <a:lnTo>
                  <a:pt x="0" y="0"/>
                </a:lnTo>
                <a:close/>
              </a:path>
            </a:pathLst>
          </a:custGeom>
          <a:solidFill>
            <a:srgbClr val="00B3CC"/>
          </a:solidFill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0" rIns="692566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kern="1200" dirty="0" smtClean="0"/>
              <a:t>Chercher</a:t>
            </a:r>
            <a:endParaRPr lang="fr-FR" sz="2800" kern="1200" dirty="0"/>
          </a:p>
        </p:txBody>
      </p:sp>
      <p:sp>
        <p:nvSpPr>
          <p:cNvPr id="9" name="Ellipse 8"/>
          <p:cNvSpPr/>
          <p:nvPr/>
        </p:nvSpPr>
        <p:spPr>
          <a:xfrm>
            <a:off x="3583905" y="2475789"/>
            <a:ext cx="903965" cy="903965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orme libre 9"/>
          <p:cNvSpPr/>
          <p:nvPr/>
        </p:nvSpPr>
        <p:spPr>
          <a:xfrm>
            <a:off x="4680481" y="767630"/>
            <a:ext cx="2221306" cy="1658158"/>
          </a:xfrm>
          <a:custGeom>
            <a:avLst/>
            <a:gdLst>
              <a:gd name="connsiteX0" fmla="*/ 132653 w 2221306"/>
              <a:gd name="connsiteY0" fmla="*/ 0 h 1658158"/>
              <a:gd name="connsiteX1" fmla="*/ 2088653 w 2221306"/>
              <a:gd name="connsiteY1" fmla="*/ 0 h 1658158"/>
              <a:gd name="connsiteX2" fmla="*/ 2221306 w 2221306"/>
              <a:gd name="connsiteY2" fmla="*/ 132653 h 1658158"/>
              <a:gd name="connsiteX3" fmla="*/ 2221306 w 2221306"/>
              <a:gd name="connsiteY3" fmla="*/ 1658158 h 1658158"/>
              <a:gd name="connsiteX4" fmla="*/ 2221306 w 2221306"/>
              <a:gd name="connsiteY4" fmla="*/ 1658158 h 1658158"/>
              <a:gd name="connsiteX5" fmla="*/ 0 w 2221306"/>
              <a:gd name="connsiteY5" fmla="*/ 1658158 h 1658158"/>
              <a:gd name="connsiteX6" fmla="*/ 0 w 2221306"/>
              <a:gd name="connsiteY6" fmla="*/ 1658158 h 1658158"/>
              <a:gd name="connsiteX7" fmla="*/ 0 w 2221306"/>
              <a:gd name="connsiteY7" fmla="*/ 132653 h 1658158"/>
              <a:gd name="connsiteX8" fmla="*/ 132653 w 2221306"/>
              <a:gd name="connsiteY8" fmla="*/ 0 h 165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1306" h="1658158">
                <a:moveTo>
                  <a:pt x="132653" y="0"/>
                </a:moveTo>
                <a:lnTo>
                  <a:pt x="2088653" y="0"/>
                </a:lnTo>
                <a:cubicBezTo>
                  <a:pt x="2161915" y="0"/>
                  <a:pt x="2221306" y="59391"/>
                  <a:pt x="2221306" y="132653"/>
                </a:cubicBezTo>
                <a:lnTo>
                  <a:pt x="2221306" y="1658158"/>
                </a:lnTo>
                <a:lnTo>
                  <a:pt x="2221306" y="1658158"/>
                </a:lnTo>
                <a:lnTo>
                  <a:pt x="0" y="1658158"/>
                </a:lnTo>
                <a:lnTo>
                  <a:pt x="0" y="1658158"/>
                </a:lnTo>
                <a:lnTo>
                  <a:pt x="0" y="132653"/>
                </a:lnTo>
                <a:cubicBezTo>
                  <a:pt x="0" y="59391"/>
                  <a:pt x="59391" y="0"/>
                  <a:pt x="132653" y="0"/>
                </a:cubicBez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93" tIns="122673" rIns="66793" bIns="2794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Publications</a:t>
            </a:r>
            <a:endParaRPr lang="fr-F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Conférences</a:t>
            </a:r>
            <a:endParaRPr lang="fr-F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Brevets</a:t>
            </a:r>
            <a:endParaRPr lang="fr-FR" sz="2200" kern="1200" dirty="0"/>
          </a:p>
        </p:txBody>
      </p:sp>
      <p:sp>
        <p:nvSpPr>
          <p:cNvPr id="11" name="Forme libre 10"/>
          <p:cNvSpPr/>
          <p:nvPr/>
        </p:nvSpPr>
        <p:spPr>
          <a:xfrm>
            <a:off x="4680481" y="2425788"/>
            <a:ext cx="2221306" cy="713008"/>
          </a:xfrm>
          <a:custGeom>
            <a:avLst/>
            <a:gdLst>
              <a:gd name="connsiteX0" fmla="*/ 0 w 2221306"/>
              <a:gd name="connsiteY0" fmla="*/ 0 h 713008"/>
              <a:gd name="connsiteX1" fmla="*/ 2221306 w 2221306"/>
              <a:gd name="connsiteY1" fmla="*/ 0 h 713008"/>
              <a:gd name="connsiteX2" fmla="*/ 2221306 w 2221306"/>
              <a:gd name="connsiteY2" fmla="*/ 713008 h 713008"/>
              <a:gd name="connsiteX3" fmla="*/ 0 w 2221306"/>
              <a:gd name="connsiteY3" fmla="*/ 713008 h 713008"/>
              <a:gd name="connsiteX4" fmla="*/ 0 w 2221306"/>
              <a:gd name="connsiteY4" fmla="*/ 0 h 7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306" h="713008">
                <a:moveTo>
                  <a:pt x="0" y="0"/>
                </a:moveTo>
                <a:lnTo>
                  <a:pt x="2221306" y="0"/>
                </a:lnTo>
                <a:lnTo>
                  <a:pt x="2221306" y="713008"/>
                </a:lnTo>
                <a:lnTo>
                  <a:pt x="0" y="713008"/>
                </a:lnTo>
                <a:lnTo>
                  <a:pt x="0" y="0"/>
                </a:lnTo>
                <a:close/>
              </a:path>
            </a:pathLst>
          </a:custGeom>
          <a:solidFill>
            <a:srgbClr val="00B3CC"/>
          </a:solidFill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0" rIns="692566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kern="1200" dirty="0" smtClean="0"/>
              <a:t>Découvrir</a:t>
            </a:r>
            <a:endParaRPr lang="fr-FR" sz="2800" kern="1200" dirty="0"/>
          </a:p>
        </p:txBody>
      </p:sp>
      <p:sp>
        <p:nvSpPr>
          <p:cNvPr id="12" name="Ellipse 11"/>
          <p:cNvSpPr/>
          <p:nvPr/>
        </p:nvSpPr>
        <p:spPr>
          <a:xfrm>
            <a:off x="6244364" y="2475789"/>
            <a:ext cx="903965" cy="90396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722" t="-22005" r="-49560" b="-7995"/>
            </a:stretch>
          </a:blip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orme libre 12"/>
          <p:cNvSpPr/>
          <p:nvPr/>
        </p:nvSpPr>
        <p:spPr>
          <a:xfrm>
            <a:off x="2020022" y="3764813"/>
            <a:ext cx="2221306" cy="1658158"/>
          </a:xfrm>
          <a:custGeom>
            <a:avLst/>
            <a:gdLst>
              <a:gd name="connsiteX0" fmla="*/ 132653 w 2221306"/>
              <a:gd name="connsiteY0" fmla="*/ 0 h 1658158"/>
              <a:gd name="connsiteX1" fmla="*/ 2088653 w 2221306"/>
              <a:gd name="connsiteY1" fmla="*/ 0 h 1658158"/>
              <a:gd name="connsiteX2" fmla="*/ 2221306 w 2221306"/>
              <a:gd name="connsiteY2" fmla="*/ 132653 h 1658158"/>
              <a:gd name="connsiteX3" fmla="*/ 2221306 w 2221306"/>
              <a:gd name="connsiteY3" fmla="*/ 1658158 h 1658158"/>
              <a:gd name="connsiteX4" fmla="*/ 2221306 w 2221306"/>
              <a:gd name="connsiteY4" fmla="*/ 1658158 h 1658158"/>
              <a:gd name="connsiteX5" fmla="*/ 0 w 2221306"/>
              <a:gd name="connsiteY5" fmla="*/ 1658158 h 1658158"/>
              <a:gd name="connsiteX6" fmla="*/ 0 w 2221306"/>
              <a:gd name="connsiteY6" fmla="*/ 1658158 h 1658158"/>
              <a:gd name="connsiteX7" fmla="*/ 0 w 2221306"/>
              <a:gd name="connsiteY7" fmla="*/ 132653 h 1658158"/>
              <a:gd name="connsiteX8" fmla="*/ 132653 w 2221306"/>
              <a:gd name="connsiteY8" fmla="*/ 0 h 165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1306" h="1658158">
                <a:moveTo>
                  <a:pt x="132653" y="0"/>
                </a:moveTo>
                <a:lnTo>
                  <a:pt x="2088653" y="0"/>
                </a:lnTo>
                <a:cubicBezTo>
                  <a:pt x="2161915" y="0"/>
                  <a:pt x="2221306" y="59391"/>
                  <a:pt x="2221306" y="132653"/>
                </a:cubicBezTo>
                <a:lnTo>
                  <a:pt x="2221306" y="1658158"/>
                </a:lnTo>
                <a:lnTo>
                  <a:pt x="2221306" y="1658158"/>
                </a:lnTo>
                <a:lnTo>
                  <a:pt x="0" y="1658158"/>
                </a:lnTo>
                <a:lnTo>
                  <a:pt x="0" y="1658158"/>
                </a:lnTo>
                <a:lnTo>
                  <a:pt x="0" y="132653"/>
                </a:lnTo>
                <a:cubicBezTo>
                  <a:pt x="0" y="59391"/>
                  <a:pt x="59391" y="0"/>
                  <a:pt x="132653" y="0"/>
                </a:cubicBez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93" tIns="122673" rIns="66793" bIns="2794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Vulgarisation scientifique</a:t>
            </a:r>
            <a:endParaRPr lang="fr-FR" sz="2200" kern="1200" dirty="0"/>
          </a:p>
        </p:txBody>
      </p:sp>
      <p:sp>
        <p:nvSpPr>
          <p:cNvPr id="14" name="Forme libre 13"/>
          <p:cNvSpPr/>
          <p:nvPr/>
        </p:nvSpPr>
        <p:spPr>
          <a:xfrm>
            <a:off x="2020022" y="5422971"/>
            <a:ext cx="2221306" cy="713008"/>
          </a:xfrm>
          <a:custGeom>
            <a:avLst/>
            <a:gdLst>
              <a:gd name="connsiteX0" fmla="*/ 0 w 2221306"/>
              <a:gd name="connsiteY0" fmla="*/ 0 h 713008"/>
              <a:gd name="connsiteX1" fmla="*/ 2221306 w 2221306"/>
              <a:gd name="connsiteY1" fmla="*/ 0 h 713008"/>
              <a:gd name="connsiteX2" fmla="*/ 2221306 w 2221306"/>
              <a:gd name="connsiteY2" fmla="*/ 713008 h 713008"/>
              <a:gd name="connsiteX3" fmla="*/ 0 w 2221306"/>
              <a:gd name="connsiteY3" fmla="*/ 713008 h 713008"/>
              <a:gd name="connsiteX4" fmla="*/ 0 w 2221306"/>
              <a:gd name="connsiteY4" fmla="*/ 0 h 7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306" h="713008">
                <a:moveTo>
                  <a:pt x="0" y="0"/>
                </a:moveTo>
                <a:lnTo>
                  <a:pt x="2221306" y="0"/>
                </a:lnTo>
                <a:lnTo>
                  <a:pt x="2221306" y="713008"/>
                </a:lnTo>
                <a:lnTo>
                  <a:pt x="0" y="713008"/>
                </a:lnTo>
                <a:lnTo>
                  <a:pt x="0" y="0"/>
                </a:lnTo>
                <a:close/>
              </a:path>
            </a:pathLst>
          </a:custGeom>
          <a:solidFill>
            <a:srgbClr val="00B3CC"/>
          </a:solidFill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0" rIns="692566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kern="1200" dirty="0" smtClean="0"/>
              <a:t>Diffuser</a:t>
            </a:r>
          </a:p>
        </p:txBody>
      </p:sp>
      <p:sp>
        <p:nvSpPr>
          <p:cNvPr id="15" name="Ellipse 14"/>
          <p:cNvSpPr/>
          <p:nvPr/>
        </p:nvSpPr>
        <p:spPr>
          <a:xfrm>
            <a:off x="3583905" y="5472972"/>
            <a:ext cx="903965" cy="903965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5000" b="-25000"/>
            </a:stretch>
          </a:blip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orme libre 15"/>
          <p:cNvSpPr/>
          <p:nvPr/>
        </p:nvSpPr>
        <p:spPr>
          <a:xfrm>
            <a:off x="4680481" y="3764813"/>
            <a:ext cx="2221306" cy="1658158"/>
          </a:xfrm>
          <a:custGeom>
            <a:avLst/>
            <a:gdLst>
              <a:gd name="connsiteX0" fmla="*/ 132653 w 2221306"/>
              <a:gd name="connsiteY0" fmla="*/ 0 h 1658158"/>
              <a:gd name="connsiteX1" fmla="*/ 2088653 w 2221306"/>
              <a:gd name="connsiteY1" fmla="*/ 0 h 1658158"/>
              <a:gd name="connsiteX2" fmla="*/ 2221306 w 2221306"/>
              <a:gd name="connsiteY2" fmla="*/ 132653 h 1658158"/>
              <a:gd name="connsiteX3" fmla="*/ 2221306 w 2221306"/>
              <a:gd name="connsiteY3" fmla="*/ 1658158 h 1658158"/>
              <a:gd name="connsiteX4" fmla="*/ 2221306 w 2221306"/>
              <a:gd name="connsiteY4" fmla="*/ 1658158 h 1658158"/>
              <a:gd name="connsiteX5" fmla="*/ 0 w 2221306"/>
              <a:gd name="connsiteY5" fmla="*/ 1658158 h 1658158"/>
              <a:gd name="connsiteX6" fmla="*/ 0 w 2221306"/>
              <a:gd name="connsiteY6" fmla="*/ 1658158 h 1658158"/>
              <a:gd name="connsiteX7" fmla="*/ 0 w 2221306"/>
              <a:gd name="connsiteY7" fmla="*/ 132653 h 1658158"/>
              <a:gd name="connsiteX8" fmla="*/ 132653 w 2221306"/>
              <a:gd name="connsiteY8" fmla="*/ 0 h 165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1306" h="1658158">
                <a:moveTo>
                  <a:pt x="132653" y="0"/>
                </a:moveTo>
                <a:lnTo>
                  <a:pt x="2088653" y="0"/>
                </a:lnTo>
                <a:cubicBezTo>
                  <a:pt x="2161915" y="0"/>
                  <a:pt x="2221306" y="59391"/>
                  <a:pt x="2221306" y="132653"/>
                </a:cubicBezTo>
                <a:lnTo>
                  <a:pt x="2221306" y="1658158"/>
                </a:lnTo>
                <a:lnTo>
                  <a:pt x="2221306" y="1658158"/>
                </a:lnTo>
                <a:lnTo>
                  <a:pt x="0" y="1658158"/>
                </a:lnTo>
                <a:lnTo>
                  <a:pt x="0" y="1658158"/>
                </a:lnTo>
                <a:lnTo>
                  <a:pt x="0" y="132653"/>
                </a:lnTo>
                <a:cubicBezTo>
                  <a:pt x="0" y="59391"/>
                  <a:pt x="59391" y="0"/>
                  <a:pt x="132653" y="0"/>
                </a:cubicBezTo>
                <a:close/>
              </a:path>
            </a:pathLst>
          </a:custGeom>
          <a:noFill/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2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6793" tIns="122673" rIns="66793" bIns="2794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Enseignement</a:t>
            </a:r>
            <a:endParaRPr lang="fr-FR" sz="2200" kern="1200" dirty="0"/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fr-FR" sz="2200" kern="1200" dirty="0" smtClean="0"/>
              <a:t>Encadrement des étudiants</a:t>
            </a:r>
            <a:endParaRPr lang="fr-FR" sz="2200" kern="1200" dirty="0"/>
          </a:p>
        </p:txBody>
      </p:sp>
      <p:sp>
        <p:nvSpPr>
          <p:cNvPr id="17" name="Forme libre 16"/>
          <p:cNvSpPr/>
          <p:nvPr/>
        </p:nvSpPr>
        <p:spPr>
          <a:xfrm>
            <a:off x="4680481" y="5422971"/>
            <a:ext cx="2221306" cy="713008"/>
          </a:xfrm>
          <a:custGeom>
            <a:avLst/>
            <a:gdLst>
              <a:gd name="connsiteX0" fmla="*/ 0 w 2221306"/>
              <a:gd name="connsiteY0" fmla="*/ 0 h 713008"/>
              <a:gd name="connsiteX1" fmla="*/ 2221306 w 2221306"/>
              <a:gd name="connsiteY1" fmla="*/ 0 h 713008"/>
              <a:gd name="connsiteX2" fmla="*/ 2221306 w 2221306"/>
              <a:gd name="connsiteY2" fmla="*/ 713008 h 713008"/>
              <a:gd name="connsiteX3" fmla="*/ 0 w 2221306"/>
              <a:gd name="connsiteY3" fmla="*/ 713008 h 713008"/>
              <a:gd name="connsiteX4" fmla="*/ 0 w 2221306"/>
              <a:gd name="connsiteY4" fmla="*/ 0 h 71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1306" h="713008">
                <a:moveTo>
                  <a:pt x="0" y="0"/>
                </a:moveTo>
                <a:lnTo>
                  <a:pt x="2221306" y="0"/>
                </a:lnTo>
                <a:lnTo>
                  <a:pt x="2221306" y="713008"/>
                </a:lnTo>
                <a:lnTo>
                  <a:pt x="0" y="713008"/>
                </a:lnTo>
                <a:lnTo>
                  <a:pt x="0" y="0"/>
                </a:lnTo>
                <a:close/>
              </a:path>
            </a:pathLst>
          </a:custGeom>
          <a:solidFill>
            <a:srgbClr val="00B3CC"/>
          </a:solidFill>
          <a:ln>
            <a:solidFill>
              <a:srgbClr val="00B4C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6680" tIns="0" rIns="692566" bIns="0" numCol="1" spcCol="1270" anchor="ctr" anchorCtr="0">
            <a:noAutofit/>
          </a:bodyPr>
          <a:lstStyle/>
          <a:p>
            <a:pPr lvl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800" kern="1200" dirty="0" smtClean="0"/>
              <a:t>Former</a:t>
            </a:r>
            <a:endParaRPr lang="fr-FR" sz="2800" kern="1200" dirty="0"/>
          </a:p>
        </p:txBody>
      </p:sp>
      <p:sp>
        <p:nvSpPr>
          <p:cNvPr id="18" name="Ellipse 17"/>
          <p:cNvSpPr/>
          <p:nvPr/>
        </p:nvSpPr>
        <p:spPr>
          <a:xfrm>
            <a:off x="6244364" y="5472972"/>
            <a:ext cx="903965" cy="90396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00" r="-65492" b="-15000"/>
            </a:stretch>
          </a:blipFill>
          <a:ln>
            <a:solidFill>
              <a:schemeClr val="bg1">
                <a:alpha val="9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5889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15816" y="2708920"/>
            <a:ext cx="3725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rgbClr val="153449"/>
                </a:solidFill>
              </a:rPr>
              <a:t>BONNE VISITE !</a:t>
            </a:r>
            <a:endParaRPr lang="fr-FR" sz="4400" dirty="0">
              <a:solidFill>
                <a:srgbClr val="153449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smtClean="0"/>
              <a:t>Edwige Tournefier</a:t>
            </a:r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12" name="Espace réservé pour une image  11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2" r="11942"/>
          <a:stretch>
            <a:fillRect/>
          </a:stretch>
        </p:blipFill>
        <p:spPr>
          <a:xfrm>
            <a:off x="6104520" y="1223244"/>
            <a:ext cx="2655842" cy="2097740"/>
          </a:xfrm>
        </p:spPr>
      </p:pic>
      <p:sp>
        <p:nvSpPr>
          <p:cNvPr id="8" name="ZoneTexte 7"/>
          <p:cNvSpPr txBox="1"/>
          <p:nvPr/>
        </p:nvSpPr>
        <p:spPr>
          <a:xfrm>
            <a:off x="6104520" y="1161830"/>
            <a:ext cx="1559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Grille de </a:t>
            </a:r>
            <a:r>
              <a:rPr lang="en-GB" dirty="0" err="1" smtClean="0"/>
              <a:t>calcul</a:t>
            </a:r>
            <a:endParaRPr lang="en-GB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610313"/>
            <a:ext cx="1400402" cy="102991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8" y="1532054"/>
            <a:ext cx="2095500" cy="1905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108" y="1825172"/>
            <a:ext cx="1609763" cy="142269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8" y="4292035"/>
            <a:ext cx="3965560" cy="1900164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131840" y="3968869"/>
            <a:ext cx="1669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Hadronthérapie</a:t>
            </a:r>
            <a:endParaRPr lang="en-GB" dirty="0"/>
          </a:p>
          <a:p>
            <a:endParaRPr lang="en-GB" dirty="0"/>
          </a:p>
        </p:txBody>
      </p:sp>
      <p:sp>
        <p:nvSpPr>
          <p:cNvPr id="23" name="ZoneTexte 22"/>
          <p:cNvSpPr txBox="1"/>
          <p:nvPr/>
        </p:nvSpPr>
        <p:spPr>
          <a:xfrm>
            <a:off x="477958" y="1023330"/>
            <a:ext cx="1910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Imagerie</a:t>
            </a:r>
            <a:r>
              <a:rPr lang="en-GB" dirty="0"/>
              <a:t> </a:t>
            </a:r>
            <a:r>
              <a:rPr lang="en-GB" dirty="0" err="1"/>
              <a:t>médicale</a:t>
            </a:r>
            <a:endParaRPr lang="en-GB" dirty="0"/>
          </a:p>
          <a:p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6585076" y="4149080"/>
            <a:ext cx="1844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World Wide </a:t>
            </a:r>
            <a:r>
              <a:rPr lang="en-GB" dirty="0" smtClean="0"/>
              <a:t>Web</a:t>
            </a:r>
            <a:endParaRPr lang="en-GB" dirty="0"/>
          </a:p>
          <a:p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249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970052"/>
            <a:ext cx="2952328" cy="1954892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514" y="1385706"/>
            <a:ext cx="8482136" cy="1123583"/>
          </a:xfrm>
        </p:spPr>
        <p:txBody>
          <a:bodyPr>
            <a:normAutofit/>
          </a:bodyPr>
          <a:lstStyle/>
          <a:p>
            <a:pPr defTabSz="673100">
              <a:spcBef>
                <a:spcPct val="50000"/>
              </a:spcBef>
              <a:buFontTx/>
              <a:buChar char="•"/>
            </a:pPr>
            <a:r>
              <a:rPr lang="fr-FR" sz="2000" dirty="0" smtClean="0">
                <a:solidFill>
                  <a:srgbClr val="153449"/>
                </a:solidFill>
              </a:rPr>
              <a:t>De quoi est constituée la matière noire ?  </a:t>
            </a:r>
            <a:endParaRPr lang="fr-FR" sz="2000" dirty="0">
              <a:solidFill>
                <a:srgbClr val="153449"/>
              </a:solidFill>
            </a:endParaRPr>
          </a:p>
          <a:p>
            <a:pPr defTabSz="673100">
              <a:spcBef>
                <a:spcPct val="50000"/>
              </a:spcBef>
              <a:buFontTx/>
              <a:buChar char="•"/>
            </a:pPr>
            <a:r>
              <a:rPr lang="fr-FR" sz="2000" dirty="0">
                <a:solidFill>
                  <a:srgbClr val="153449"/>
                </a:solidFill>
              </a:rPr>
              <a:t>Y</a:t>
            </a:r>
            <a:r>
              <a:rPr lang="fr-FR" sz="2000" dirty="0" smtClean="0">
                <a:solidFill>
                  <a:srgbClr val="153449"/>
                </a:solidFill>
              </a:rPr>
              <a:t> </a:t>
            </a:r>
            <a:r>
              <a:rPr lang="fr-FR" sz="2000" dirty="0" err="1" smtClean="0">
                <a:solidFill>
                  <a:srgbClr val="153449"/>
                </a:solidFill>
              </a:rPr>
              <a:t>a-t’il</a:t>
            </a:r>
            <a:r>
              <a:rPr lang="fr-FR" sz="2000" dirty="0" smtClean="0">
                <a:solidFill>
                  <a:srgbClr val="153449"/>
                </a:solidFill>
              </a:rPr>
              <a:t> une « énergie noire » ?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pic>
        <p:nvPicPr>
          <p:cNvPr id="8" name="Picture 4" descr="constituants-phys-1000"/>
          <p:cNvPicPr>
            <a:picLocks noChangeAspect="1" noChangeArrowheads="1"/>
          </p:cNvPicPr>
          <p:nvPr/>
        </p:nvPicPr>
        <p:blipFill>
          <a:blip r:embed="rId4" cstate="print"/>
          <a:srcRect b="11060"/>
          <a:stretch>
            <a:fillRect/>
          </a:stretch>
        </p:blipFill>
        <p:spPr bwMode="auto">
          <a:xfrm>
            <a:off x="78178" y="3134867"/>
            <a:ext cx="4030942" cy="2886421"/>
          </a:xfrm>
          <a:prstGeom prst="rect">
            <a:avLst/>
          </a:prstGeom>
          <a:noFill/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10" name="Titre 3"/>
          <p:cNvSpPr>
            <a:spLocks noGrp="1"/>
          </p:cNvSpPr>
          <p:nvPr>
            <p:ph type="title"/>
          </p:nvPr>
        </p:nvSpPr>
        <p:spPr>
          <a:xfrm>
            <a:off x="3347864" y="68400"/>
            <a:ext cx="5583736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tx1"/>
                </a:solidFill>
              </a:rPr>
              <a:t>Quelques grandes questions actuelles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09120" y="3138141"/>
            <a:ext cx="499938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6731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53449"/>
                </a:solidFill>
                <a:latin typeface="+mn-lt"/>
              </a:rPr>
              <a:t>Pourquoi n’observe-</a:t>
            </a:r>
            <a:r>
              <a:rPr lang="fr-FR" sz="2000" dirty="0" err="1">
                <a:solidFill>
                  <a:srgbClr val="153449"/>
                </a:solidFill>
                <a:latin typeface="+mn-lt"/>
              </a:rPr>
              <a:t>t’on</a:t>
            </a:r>
            <a:r>
              <a:rPr lang="fr-FR" sz="2000" dirty="0">
                <a:solidFill>
                  <a:srgbClr val="153449"/>
                </a:solidFill>
                <a:latin typeface="+mn-lt"/>
              </a:rPr>
              <a:t> pas </a:t>
            </a:r>
            <a:r>
              <a:rPr lang="fr-FR" sz="2000" dirty="0" smtClean="0">
                <a:solidFill>
                  <a:srgbClr val="153449"/>
                </a:solidFill>
                <a:latin typeface="+mn-lt"/>
              </a:rPr>
              <a:t>d'antimatière </a:t>
            </a:r>
            <a:r>
              <a:rPr lang="fr-FR" sz="2000" dirty="0">
                <a:solidFill>
                  <a:srgbClr val="153449"/>
                </a:solidFill>
                <a:latin typeface="+mn-lt"/>
              </a:rPr>
              <a:t>dans l’Univers ?</a:t>
            </a:r>
          </a:p>
          <a:p>
            <a:pPr marL="285750" indent="-285750" defTabSz="6731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53449"/>
                </a:solidFill>
                <a:latin typeface="+mn-lt"/>
              </a:rPr>
              <a:t>D’où vient la masse des particules </a:t>
            </a:r>
            <a:r>
              <a:rPr lang="fr-FR" sz="2000" dirty="0" smtClean="0">
                <a:solidFill>
                  <a:srgbClr val="153449"/>
                </a:solidFill>
                <a:latin typeface="+mn-lt"/>
              </a:rPr>
              <a:t>?</a:t>
            </a:r>
            <a:br>
              <a:rPr lang="fr-FR" sz="2000" dirty="0" smtClean="0">
                <a:solidFill>
                  <a:srgbClr val="153449"/>
                </a:solidFill>
                <a:latin typeface="+mn-lt"/>
              </a:rPr>
            </a:br>
            <a:r>
              <a:rPr lang="fr-FR" sz="2000" dirty="0" smtClean="0">
                <a:solidFill>
                  <a:srgbClr val="01B2CD"/>
                </a:solidFill>
                <a:latin typeface="+mn-lt"/>
              </a:rPr>
              <a:t>le </a:t>
            </a:r>
            <a:r>
              <a:rPr lang="fr-FR" sz="2000" dirty="0">
                <a:solidFill>
                  <a:srgbClr val="01B2CD"/>
                </a:solidFill>
                <a:latin typeface="+mn-lt"/>
              </a:rPr>
              <a:t>boson de </a:t>
            </a:r>
            <a:r>
              <a:rPr lang="fr-FR" sz="2000" dirty="0" err="1">
                <a:solidFill>
                  <a:srgbClr val="01B2CD"/>
                </a:solidFill>
                <a:latin typeface="+mn-lt"/>
              </a:rPr>
              <a:t>Higgs</a:t>
            </a:r>
            <a:r>
              <a:rPr lang="fr-FR" sz="2000" dirty="0">
                <a:solidFill>
                  <a:srgbClr val="01B2CD"/>
                </a:solidFill>
                <a:latin typeface="+mn-lt"/>
              </a:rPr>
              <a:t> ! (2012)</a:t>
            </a:r>
          </a:p>
          <a:p>
            <a:pPr marL="285750" indent="-285750" defTabSz="6731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153449"/>
                </a:solidFill>
                <a:latin typeface="+mn-lt"/>
              </a:rPr>
              <a:t>Existe-</a:t>
            </a:r>
            <a:r>
              <a:rPr lang="fr-FR" sz="2000" dirty="0" err="1">
                <a:solidFill>
                  <a:srgbClr val="153449"/>
                </a:solidFill>
                <a:latin typeface="+mn-lt"/>
              </a:rPr>
              <a:t>t’il</a:t>
            </a:r>
            <a:r>
              <a:rPr lang="fr-FR" sz="2000" dirty="0">
                <a:solidFill>
                  <a:srgbClr val="153449"/>
                </a:solidFill>
                <a:latin typeface="+mn-lt"/>
              </a:rPr>
              <a:t> d’autres particules très massives ?</a:t>
            </a:r>
          </a:p>
          <a:p>
            <a:pPr marL="285750" indent="-285750" defTabSz="6731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fr-FR" sz="2000" dirty="0" smtClean="0">
                <a:solidFill>
                  <a:srgbClr val="153449"/>
                </a:solidFill>
                <a:latin typeface="+mn-lt"/>
              </a:rPr>
              <a:t>…</a:t>
            </a:r>
            <a:endParaRPr lang="fr-FR" sz="2000" dirty="0">
              <a:solidFill>
                <a:srgbClr val="15344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889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68400"/>
            <a:ext cx="8824096" cy="450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 smtClean="0">
                <a:solidFill>
                  <a:srgbClr val="153449"/>
                </a:solidFill>
              </a:rPr>
              <a:t>De l’infiniment petit…</a:t>
            </a:r>
            <a:endParaRPr lang="fr-FR" b="1" baseline="30000" dirty="0">
              <a:solidFill>
                <a:srgbClr val="153449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" y="2572228"/>
            <a:ext cx="4974927" cy="2800988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4006619" y="3661225"/>
            <a:ext cx="1491431" cy="1711991"/>
            <a:chOff x="7163015" y="3428095"/>
            <a:chExt cx="1441970" cy="1655216"/>
          </a:xfrm>
        </p:grpSpPr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015" y="3428095"/>
              <a:ext cx="1441970" cy="1441970"/>
            </a:xfrm>
            <a:prstGeom prst="rect">
              <a:avLst/>
            </a:prstGeom>
          </p:spPr>
        </p:pic>
        <p:sp>
          <p:nvSpPr>
            <p:cNvPr id="15" name="Espace réservé du contenu 57"/>
            <p:cNvSpPr txBox="1">
              <a:spLocks/>
            </p:cNvSpPr>
            <p:nvPr/>
          </p:nvSpPr>
          <p:spPr bwMode="auto">
            <a:xfrm>
              <a:off x="7487772" y="4799584"/>
              <a:ext cx="792456" cy="283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fr-FR" sz="1400" dirty="0" smtClean="0"/>
                <a:t>Neutron</a:t>
              </a:r>
            </a:p>
          </p:txBody>
        </p:sp>
      </p:grp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16016" y="840469"/>
            <a:ext cx="4200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rgbClr val="01B2CD"/>
                </a:solidFill>
              </a:rPr>
              <a:t>La physique </a:t>
            </a:r>
          </a:p>
          <a:p>
            <a:pPr algn="r"/>
            <a:r>
              <a:rPr lang="fr-FR" sz="2800" b="1" dirty="0" smtClean="0">
                <a:solidFill>
                  <a:srgbClr val="01B2CD"/>
                </a:solidFill>
              </a:rPr>
              <a:t>des particules</a:t>
            </a:r>
            <a:endParaRPr lang="fr-FR" sz="2800" b="1" dirty="0">
              <a:solidFill>
                <a:srgbClr val="01B2C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42515" y="1807656"/>
            <a:ext cx="45742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smtClean="0"/>
              <a:t>→ découvrir </a:t>
            </a:r>
            <a:endParaRPr lang="fr-FR" dirty="0"/>
          </a:p>
          <a:p>
            <a:pPr algn="r"/>
            <a:r>
              <a:rPr lang="fr-FR" dirty="0" smtClean="0"/>
              <a:t>les </a:t>
            </a:r>
            <a:r>
              <a:rPr lang="fr-FR" dirty="0"/>
              <a:t>constituants élémentaires </a:t>
            </a:r>
            <a:r>
              <a:rPr lang="fr-FR" dirty="0" smtClean="0"/>
              <a:t>de </a:t>
            </a:r>
            <a:r>
              <a:rPr lang="fr-FR" dirty="0"/>
              <a:t>la </a:t>
            </a:r>
            <a:r>
              <a:rPr lang="fr-FR" dirty="0" smtClean="0"/>
              <a:t>matière </a:t>
            </a:r>
          </a:p>
          <a:p>
            <a:pPr algn="r"/>
            <a:r>
              <a:rPr lang="fr-FR" dirty="0" smtClean="0"/>
              <a:t>et </a:t>
            </a:r>
            <a:endParaRPr lang="fr-FR" dirty="0"/>
          </a:p>
          <a:p>
            <a:pPr algn="r"/>
            <a:r>
              <a:rPr lang="fr-FR" dirty="0" smtClean="0"/>
              <a:t>étudier </a:t>
            </a:r>
            <a:r>
              <a:rPr lang="fr-FR" dirty="0"/>
              <a:t>leurs </a:t>
            </a:r>
            <a:r>
              <a:rPr lang="fr-FR" dirty="0" smtClean="0"/>
              <a:t>interactions.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257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68400"/>
            <a:ext cx="8824096" cy="450000"/>
          </a:xfrm>
        </p:spPr>
        <p:txBody>
          <a:bodyPr>
            <a:normAutofit fontScale="90000"/>
          </a:bodyPr>
          <a:lstStyle/>
          <a:p>
            <a:pPr lvl="0"/>
            <a:r>
              <a:rPr lang="fr-FR" dirty="0" smtClean="0">
                <a:solidFill>
                  <a:srgbClr val="153449"/>
                </a:solidFill>
              </a:rPr>
              <a:t>…à l’infiniment grand</a:t>
            </a:r>
            <a:endParaRPr lang="fr-FR" b="1" baseline="30000" dirty="0">
              <a:solidFill>
                <a:srgbClr val="153449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  <a:endParaRPr lang="fr-BE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0598"/>
            <a:ext cx="3034670" cy="227600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025677" y="873497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rgbClr val="01B2CD"/>
                </a:solidFill>
              </a:rPr>
              <a:t>Astroparticules </a:t>
            </a:r>
          </a:p>
          <a:p>
            <a:pPr algn="r"/>
            <a:r>
              <a:rPr lang="fr-FR" sz="2400" b="1" dirty="0" smtClean="0">
                <a:solidFill>
                  <a:srgbClr val="01B2CD"/>
                </a:solidFill>
              </a:rPr>
              <a:t>&amp; </a:t>
            </a:r>
            <a:r>
              <a:rPr lang="fr-FR" sz="2400" b="1" dirty="0">
                <a:solidFill>
                  <a:srgbClr val="01B2CD"/>
                </a:solidFill>
              </a:rPr>
              <a:t>cosmologie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r="14010"/>
          <a:stretch/>
        </p:blipFill>
        <p:spPr>
          <a:xfrm>
            <a:off x="467544" y="3634320"/>
            <a:ext cx="3024336" cy="228071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53" y="1729282"/>
            <a:ext cx="2687059" cy="376128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-540568" y="873497"/>
            <a:ext cx="411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smtClean="0"/>
              <a:t>Galaxie ↓</a:t>
            </a:r>
            <a:endParaRPr lang="fr-FR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-548132" y="5872409"/>
            <a:ext cx="411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i="1" dirty="0" smtClean="0"/>
              <a:t>Trous noirs en système binaire↑</a:t>
            </a:r>
            <a:endParaRPr lang="fr-FR" i="1" dirty="0"/>
          </a:p>
        </p:txBody>
      </p:sp>
      <p:sp>
        <p:nvSpPr>
          <p:cNvPr id="13" name="Rectangle 12"/>
          <p:cNvSpPr/>
          <p:nvPr/>
        </p:nvSpPr>
        <p:spPr>
          <a:xfrm>
            <a:off x="4725837" y="5549243"/>
            <a:ext cx="2366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/>
              <a:t>↑ </a:t>
            </a:r>
            <a:r>
              <a:rPr lang="fr-FR" i="1" dirty="0" smtClean="0"/>
              <a:t>coalescence </a:t>
            </a:r>
            <a:r>
              <a:rPr lang="fr-FR" i="1" dirty="0"/>
              <a:t>de deux étoiles à neutrons.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2240" y="1807656"/>
            <a:ext cx="241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 smtClean="0"/>
              <a:t>→ </a:t>
            </a:r>
            <a:r>
              <a:rPr lang="en-GB" dirty="0" err="1" smtClean="0"/>
              <a:t>comprendre</a:t>
            </a:r>
            <a:r>
              <a:rPr lang="en-GB" dirty="0" smtClean="0"/>
              <a:t> </a:t>
            </a:r>
            <a:r>
              <a:rPr lang="en-GB" dirty="0" err="1" smtClean="0"/>
              <a:t>l’évolution</a:t>
            </a:r>
            <a:r>
              <a:rPr lang="en-GB" dirty="0" smtClean="0"/>
              <a:t> </a:t>
            </a:r>
            <a:r>
              <a:rPr lang="en-GB" dirty="0"/>
              <a:t>de </a:t>
            </a:r>
            <a:r>
              <a:rPr lang="en-GB" dirty="0" err="1"/>
              <a:t>l’Univers</a:t>
            </a:r>
            <a:r>
              <a:rPr lang="en-GB" dirty="0"/>
              <a:t> et </a:t>
            </a:r>
          </a:p>
          <a:p>
            <a:pPr algn="r"/>
            <a:r>
              <a:rPr lang="en-GB" dirty="0" err="1" smtClean="0"/>
              <a:t>sa</a:t>
            </a:r>
            <a:r>
              <a:rPr lang="en-GB" dirty="0" smtClean="0"/>
              <a:t> composition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826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02/04/2019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6" name="Espace réservé pour une image  5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4" y="836713"/>
            <a:ext cx="8435420" cy="5544616"/>
          </a:xfrm>
          <a:prstGeom prst="rect">
            <a:avLst/>
          </a:prstGeom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47664" y="68400"/>
            <a:ext cx="7383936" cy="450000"/>
          </a:xfrm>
        </p:spPr>
        <p:txBody>
          <a:bodyPr/>
          <a:lstStyle/>
          <a:p>
            <a:r>
              <a:rPr lang="fr-FR" dirty="0" smtClean="0"/>
              <a:t>De l’infiniment grand à l’infiniment petit : la matière noire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467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1547664" y="68400"/>
            <a:ext cx="7383936" cy="450000"/>
          </a:xfrm>
        </p:spPr>
        <p:txBody>
          <a:bodyPr/>
          <a:lstStyle/>
          <a:p>
            <a:r>
              <a:rPr lang="fr-FR" dirty="0" smtClean="0"/>
              <a:t>L’énigme de la matière noire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"/>
          <a:stretch/>
        </p:blipFill>
        <p:spPr>
          <a:xfrm>
            <a:off x="-36512" y="1037894"/>
            <a:ext cx="4252722" cy="2175082"/>
          </a:xfrm>
          <a:prstGeom prst="rect">
            <a:avLst/>
          </a:prstGeom>
        </p:spPr>
      </p:pic>
      <p:sp>
        <p:nvSpPr>
          <p:cNvPr id="11" name="Espace réservé de la date 3"/>
          <p:cNvSpPr txBox="1">
            <a:spLocks/>
          </p:cNvSpPr>
          <p:nvPr/>
        </p:nvSpPr>
        <p:spPr>
          <a:xfrm>
            <a:off x="1434480" y="6454800"/>
            <a:ext cx="2633464" cy="313200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rgbClr val="00B3CC"/>
                </a:solidFill>
              </a:rPr>
              <a:t>Fête de la science 2019</a:t>
            </a:r>
            <a:endParaRPr lang="fr-FR" dirty="0">
              <a:solidFill>
                <a:srgbClr val="00B3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532917" y="954594"/>
            <a:ext cx="4057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1B2CD"/>
                </a:solidFill>
              </a:rPr>
              <a:t>8</a:t>
            </a:r>
            <a:r>
              <a:rPr lang="fr-FR" b="1" smtClean="0">
                <a:solidFill>
                  <a:srgbClr val="01B2CD"/>
                </a:solidFill>
              </a:rPr>
              <a:t>0 </a:t>
            </a:r>
            <a:r>
              <a:rPr lang="fr-FR" b="1" dirty="0" smtClean="0">
                <a:solidFill>
                  <a:srgbClr val="01B2CD"/>
                </a:solidFill>
              </a:rPr>
              <a:t>% </a:t>
            </a:r>
            <a:r>
              <a:rPr lang="fr-FR" b="1" dirty="0">
                <a:solidFill>
                  <a:srgbClr val="01B2CD"/>
                </a:solidFill>
              </a:rPr>
              <a:t>de la masse </a:t>
            </a:r>
            <a:r>
              <a:rPr lang="fr-FR" b="1" dirty="0" smtClean="0">
                <a:solidFill>
                  <a:srgbClr val="01B2CD"/>
                </a:solidFill>
              </a:rPr>
              <a:t>des galaxies </a:t>
            </a:r>
          </a:p>
          <a:p>
            <a:r>
              <a:rPr lang="fr-FR" b="1" dirty="0" smtClean="0">
                <a:solidFill>
                  <a:srgbClr val="01B2CD"/>
                </a:solidFill>
              </a:rPr>
              <a:t>serait </a:t>
            </a:r>
            <a:r>
              <a:rPr lang="fr-FR" b="1" dirty="0">
                <a:solidFill>
                  <a:srgbClr val="01B2CD"/>
                </a:solidFill>
              </a:rPr>
              <a:t>constituée de matière noire. </a:t>
            </a:r>
            <a:endParaRPr lang="fr-FR" b="1" dirty="0" smtClean="0">
              <a:solidFill>
                <a:srgbClr val="01B2CD"/>
              </a:solidFill>
            </a:endParaRPr>
          </a:p>
          <a:p>
            <a:endParaRPr lang="fr-FR" dirty="0"/>
          </a:p>
          <a:p>
            <a:r>
              <a:rPr lang="fr-FR" dirty="0"/>
              <a:t>Comment imaginer l’existence d’une masse qu’on ne peut observer 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5429" y="3729244"/>
            <a:ext cx="4297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solidFill>
                  <a:srgbClr val="01B2CD"/>
                </a:solidFill>
              </a:rPr>
              <a:t>Car… les </a:t>
            </a:r>
            <a:r>
              <a:rPr lang="fr-FR" b="1" dirty="0">
                <a:solidFill>
                  <a:srgbClr val="01B2CD"/>
                </a:solidFill>
              </a:rPr>
              <a:t>galaxies ne tournent pas rond</a:t>
            </a:r>
            <a:endParaRPr lang="fr-FR" dirty="0"/>
          </a:p>
          <a:p>
            <a:pPr algn="r"/>
            <a:endParaRPr lang="fr-FR" dirty="0"/>
          </a:p>
          <a:p>
            <a:pPr algn="r"/>
            <a:r>
              <a:rPr lang="fr-FR" dirty="0"/>
              <a:t>La lumière émise par les galaxies ne peut expliquer les vitesses anormalement rapides </a:t>
            </a:r>
            <a:r>
              <a:rPr lang="fr-FR" dirty="0" smtClean="0"/>
              <a:t>observées.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6" b="15192"/>
          <a:stretch/>
        </p:blipFill>
        <p:spPr>
          <a:xfrm>
            <a:off x="4945616" y="3841039"/>
            <a:ext cx="4198384" cy="221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68400"/>
            <a:ext cx="6519840" cy="450000"/>
          </a:xfrm>
        </p:spPr>
        <p:txBody>
          <a:bodyPr/>
          <a:lstStyle/>
          <a:p>
            <a:r>
              <a:rPr lang="en-GB" dirty="0" err="1" smtClean="0"/>
              <a:t>L’histoire</a:t>
            </a:r>
            <a:r>
              <a:rPr lang="en-GB" dirty="0" smtClean="0"/>
              <a:t> de </a:t>
            </a:r>
            <a:r>
              <a:rPr lang="en-GB" dirty="0" err="1" smtClean="0"/>
              <a:t>l’Univers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B3CC"/>
                </a:solidFill>
              </a:rPr>
              <a:t>02/04/2019</a:t>
            </a:r>
            <a:endParaRPr lang="fr-FR" dirty="0">
              <a:solidFill>
                <a:srgbClr val="00B3CC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8"/>
          <a:stretch/>
        </p:blipFill>
        <p:spPr>
          <a:xfrm>
            <a:off x="3491880" y="1052736"/>
            <a:ext cx="5572874" cy="4584234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>
                <a:solidFill>
                  <a:srgbClr val="153449"/>
                </a:solidFill>
              </a:rPr>
              <a:t>Edwige Tournefier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-368294" y="1115181"/>
            <a:ext cx="37444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b="1" dirty="0">
                <a:solidFill>
                  <a:srgbClr val="01B2CD"/>
                </a:solidFill>
              </a:rPr>
              <a:t>Les protons, </a:t>
            </a:r>
            <a:endParaRPr lang="fr-FR" b="1" dirty="0" smtClean="0">
              <a:solidFill>
                <a:srgbClr val="01B2CD"/>
              </a:solidFill>
            </a:endParaRPr>
          </a:p>
          <a:p>
            <a:pPr algn="r"/>
            <a:r>
              <a:rPr lang="fr-FR" b="1" dirty="0" smtClean="0">
                <a:solidFill>
                  <a:srgbClr val="01B2CD"/>
                </a:solidFill>
              </a:rPr>
              <a:t>les </a:t>
            </a:r>
            <a:r>
              <a:rPr lang="fr-FR" b="1" dirty="0">
                <a:solidFill>
                  <a:srgbClr val="01B2CD"/>
                </a:solidFill>
              </a:rPr>
              <a:t>neutrons, les atomes, </a:t>
            </a:r>
            <a:endParaRPr lang="fr-FR" b="1" dirty="0" smtClean="0">
              <a:solidFill>
                <a:srgbClr val="01B2CD"/>
              </a:solidFill>
            </a:endParaRPr>
          </a:p>
          <a:p>
            <a:pPr algn="r"/>
            <a:r>
              <a:rPr lang="fr-FR" b="1" dirty="0" smtClean="0">
                <a:solidFill>
                  <a:srgbClr val="01B2CD"/>
                </a:solidFill>
              </a:rPr>
              <a:t>d'où </a:t>
            </a:r>
            <a:r>
              <a:rPr lang="fr-FR" b="1" dirty="0">
                <a:solidFill>
                  <a:srgbClr val="01B2CD"/>
                </a:solidFill>
              </a:rPr>
              <a:t>vient la matière </a:t>
            </a:r>
            <a:r>
              <a:rPr lang="fr-FR" b="1" dirty="0" smtClean="0">
                <a:solidFill>
                  <a:srgbClr val="01B2CD"/>
                </a:solidFill>
              </a:rPr>
              <a:t>?</a:t>
            </a:r>
          </a:p>
          <a:p>
            <a:pPr algn="r"/>
            <a:endParaRPr lang="fr-FR" b="1" dirty="0">
              <a:solidFill>
                <a:srgbClr val="01B2CD"/>
              </a:solidFill>
            </a:endParaRPr>
          </a:p>
          <a:p>
            <a:pPr algn="r"/>
            <a:r>
              <a:rPr lang="fr-FR" b="1" dirty="0" smtClean="0">
                <a:solidFill>
                  <a:srgbClr val="01B2CD"/>
                </a:solidFill>
              </a:rPr>
              <a:t>Comment évolue l’univers? </a:t>
            </a:r>
            <a:endParaRPr lang="fr-FR" b="1" dirty="0" smtClean="0">
              <a:solidFill>
                <a:srgbClr val="01B2CD"/>
              </a:solidFill>
            </a:endParaRPr>
          </a:p>
          <a:p>
            <a:pPr algn="r"/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01008"/>
            <a:ext cx="1183948" cy="17759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1084" y="3000591"/>
            <a:ext cx="2856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Prix Nobel de physique 2019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323528" y="5319496"/>
            <a:ext cx="144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James </a:t>
            </a:r>
            <a:r>
              <a:rPr lang="en-GB" dirty="0" err="1" smtClean="0"/>
              <a:t>Peeble</a:t>
            </a:r>
            <a:endParaRPr lang="en-GB" dirty="0"/>
          </a:p>
        </p:txBody>
      </p:sp>
      <p:pic>
        <p:nvPicPr>
          <p:cNvPr id="13" name="Picture 2" descr="http://1.bp.blogspot.com/-kqDtz3hP_d0/ToiJU9YnLAI/AAAAAAAADzc/fKi_vclF808/s1600/nob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4853"/>
            <a:ext cx="784696" cy="73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9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6480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dirty="0">
                <a:solidFill>
                  <a:srgbClr val="153449"/>
                </a:solidFill>
              </a:rPr>
              <a:t>O</a:t>
            </a:r>
            <a:r>
              <a:rPr lang="fr-FR" dirty="0" smtClean="0">
                <a:solidFill>
                  <a:srgbClr val="153449"/>
                </a:solidFill>
              </a:rPr>
              <a:t>bserver les particules élémentaires et l’Univers?</a:t>
            </a:r>
            <a:endParaRPr lang="fr-FR" dirty="0">
              <a:solidFill>
                <a:srgbClr val="153449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7504" y="692696"/>
            <a:ext cx="8507288" cy="4896544"/>
          </a:xfrm>
        </p:spPr>
        <p:txBody>
          <a:bodyPr/>
          <a:lstStyle/>
          <a:p>
            <a:pPr>
              <a:buNone/>
            </a:pPr>
            <a:endParaRPr lang="fr-FR" sz="900" dirty="0" smtClean="0">
              <a:solidFill>
                <a:srgbClr val="01B2CD"/>
              </a:solidFill>
            </a:endParaRPr>
          </a:p>
          <a:p>
            <a:pPr>
              <a:buNone/>
            </a:pPr>
            <a:endParaRPr lang="fr-FR" sz="900" dirty="0">
              <a:solidFill>
                <a:srgbClr val="01B2CD"/>
              </a:solidFill>
            </a:endParaRPr>
          </a:p>
          <a:p>
            <a:pPr>
              <a:buNone/>
            </a:pPr>
            <a:endParaRPr lang="fr-FR" sz="900" dirty="0" smtClean="0">
              <a:solidFill>
                <a:srgbClr val="01B2CD"/>
              </a:solidFill>
            </a:endParaRPr>
          </a:p>
          <a:p>
            <a:pPr>
              <a:buNone/>
            </a:pPr>
            <a:endParaRPr lang="fr-FR" sz="900" dirty="0">
              <a:solidFill>
                <a:srgbClr val="01B2CD"/>
              </a:solidFill>
            </a:endParaRPr>
          </a:p>
          <a:p>
            <a:pPr>
              <a:buNone/>
            </a:pPr>
            <a:endParaRPr lang="fr-FR" sz="900" dirty="0" smtClean="0">
              <a:solidFill>
                <a:srgbClr val="01B2CD"/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187624" y="6508856"/>
            <a:ext cx="2133600" cy="365125"/>
          </a:xfrm>
        </p:spPr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2242" t="30471" r="6411" b="48211"/>
          <a:stretch/>
        </p:blipFill>
        <p:spPr bwMode="auto">
          <a:xfrm>
            <a:off x="152400" y="1844824"/>
            <a:ext cx="8930952" cy="22699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4067944" y="1844824"/>
            <a:ext cx="13380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fr-FR" sz="2000" b="1" dirty="0" smtClean="0">
                <a:solidFill>
                  <a:schemeClr val="tx1"/>
                </a:solidFill>
              </a:rPr>
              <a:t>Œil nu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7524" y="4222176"/>
            <a:ext cx="1789716" cy="1199408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24" y="4138082"/>
            <a:ext cx="1453013" cy="145301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76" y="4347003"/>
            <a:ext cx="1979712" cy="1319808"/>
          </a:xfrm>
          <a:prstGeom prst="rect">
            <a:avLst/>
          </a:prstGeom>
        </p:spPr>
      </p:pic>
      <p:pic>
        <p:nvPicPr>
          <p:cNvPr id="16" name="Picture 2" descr="Teste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870" y="4282709"/>
            <a:ext cx="1914842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B2CD"/>
                </a:solidFill>
              </a:rPr>
              <a:t>Fête de la science 2019</a:t>
            </a:r>
            <a:endParaRPr lang="fr-BE" dirty="0">
              <a:solidFill>
                <a:srgbClr val="01B2CD"/>
              </a:solidFill>
            </a:endParaRPr>
          </a:p>
        </p:txBody>
      </p:sp>
      <p:pic>
        <p:nvPicPr>
          <p:cNvPr id="11" name="Picture 2" descr="https://www.cta-observatory.org/wp-content/themes/ctao/assets/img/CTA001_startseite_paranal_montage_bod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8994"/>
            <a:ext cx="8769095" cy="252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BE" dirty="0" smtClean="0">
                <a:solidFill>
                  <a:schemeClr val="tx1"/>
                </a:solidFill>
              </a:rPr>
              <a:t>Edwige Tournefier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16" name="Titre 3"/>
          <p:cNvSpPr>
            <a:spLocks noGrp="1"/>
          </p:cNvSpPr>
          <p:nvPr>
            <p:ph type="title"/>
          </p:nvPr>
        </p:nvSpPr>
        <p:spPr>
          <a:xfrm>
            <a:off x="1434480" y="68400"/>
            <a:ext cx="7497120" cy="450000"/>
          </a:xfrm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rgbClr val="153449"/>
                </a:solidFill>
              </a:rPr>
              <a:t>L’implication du LAPP dans la construction de détecteurs </a:t>
            </a:r>
            <a:endParaRPr lang="fr-FR" sz="2400" dirty="0">
              <a:solidFill>
                <a:srgbClr val="153449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923928" y="2780928"/>
            <a:ext cx="4593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01B2CD"/>
                </a:solidFill>
              </a:rPr>
              <a:t>Cherenkov Telescope Array </a:t>
            </a:r>
            <a:endParaRPr lang="en-GB" sz="2400" b="1" dirty="0" smtClean="0">
              <a:solidFill>
                <a:srgbClr val="01B2CD"/>
              </a:solidFill>
            </a:endParaRPr>
          </a:p>
          <a:p>
            <a:pPr algn="r"/>
            <a:r>
              <a:rPr lang="en-GB" sz="2400" b="1" dirty="0" smtClean="0">
                <a:solidFill>
                  <a:srgbClr val="01B2CD"/>
                </a:solidFill>
              </a:rPr>
              <a:t>(</a:t>
            </a:r>
            <a:r>
              <a:rPr lang="en-GB" sz="2400" b="1" dirty="0">
                <a:solidFill>
                  <a:srgbClr val="01B2CD"/>
                </a:solidFill>
              </a:rPr>
              <a:t>CTA</a:t>
            </a:r>
            <a:r>
              <a:rPr lang="en-GB" sz="2400" b="1" dirty="0" smtClean="0">
                <a:solidFill>
                  <a:srgbClr val="01B2CD"/>
                </a:solidFill>
              </a:rPr>
              <a:t>)</a:t>
            </a:r>
          </a:p>
          <a:p>
            <a:pPr algn="r"/>
            <a:r>
              <a:rPr lang="en-GB" sz="2400" b="1" dirty="0">
                <a:solidFill>
                  <a:srgbClr val="01B2CD"/>
                </a:solidFill>
              </a:rPr>
              <a:t>↓</a:t>
            </a:r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15794"/>
            <a:ext cx="2138920" cy="2852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81293" y="1268760"/>
            <a:ext cx="5511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1B2CD"/>
                </a:solidFill>
              </a:rPr>
              <a:t>High </a:t>
            </a:r>
            <a:r>
              <a:rPr lang="fr-FR" sz="2400" b="1" dirty="0" err="1">
                <a:solidFill>
                  <a:srgbClr val="01B2CD"/>
                </a:solidFill>
              </a:rPr>
              <a:t>Energy</a:t>
            </a:r>
            <a:r>
              <a:rPr lang="fr-FR" sz="2400" b="1" dirty="0">
                <a:solidFill>
                  <a:srgbClr val="01B2CD"/>
                </a:solidFill>
              </a:rPr>
              <a:t> </a:t>
            </a:r>
            <a:r>
              <a:rPr lang="fr-FR" sz="2400" b="1" dirty="0" err="1">
                <a:solidFill>
                  <a:srgbClr val="01B2CD"/>
                </a:solidFill>
              </a:rPr>
              <a:t>Stereoscopic</a:t>
            </a:r>
            <a:r>
              <a:rPr lang="fr-FR" sz="2400" b="1" dirty="0">
                <a:solidFill>
                  <a:srgbClr val="01B2CD"/>
                </a:solidFill>
              </a:rPr>
              <a:t> System </a:t>
            </a:r>
            <a:endParaRPr lang="fr-FR" sz="2400" b="1" dirty="0" smtClean="0">
              <a:solidFill>
                <a:srgbClr val="01B2CD"/>
              </a:solidFill>
            </a:endParaRPr>
          </a:p>
          <a:p>
            <a:r>
              <a:rPr lang="fr-FR" sz="2400" b="1" dirty="0" smtClean="0">
                <a:solidFill>
                  <a:srgbClr val="01B2CD"/>
                </a:solidFill>
              </a:rPr>
              <a:t>(</a:t>
            </a:r>
            <a:r>
              <a:rPr lang="fr-FR" sz="2400" b="1" dirty="0">
                <a:solidFill>
                  <a:srgbClr val="01B2CD"/>
                </a:solidFill>
              </a:rPr>
              <a:t>HESS</a:t>
            </a:r>
            <a:r>
              <a:rPr lang="fr-FR" sz="2400" b="1" dirty="0" smtClean="0">
                <a:solidFill>
                  <a:srgbClr val="01B2CD"/>
                </a:solidFill>
              </a:rPr>
              <a:t>)</a:t>
            </a:r>
          </a:p>
          <a:p>
            <a:r>
              <a:rPr lang="fr-FR" sz="2400" b="1" dirty="0">
                <a:solidFill>
                  <a:srgbClr val="01B2CD"/>
                </a:solidFill>
              </a:rPr>
              <a:t>←</a:t>
            </a:r>
          </a:p>
        </p:txBody>
      </p:sp>
    </p:spTree>
    <p:extLst>
      <p:ext uri="{BB962C8B-B14F-4D97-AF65-F5344CB8AC3E}">
        <p14:creationId xmlns:p14="http://schemas.microsoft.com/office/powerpoint/2010/main" val="397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présentation couv bleue QUAL-LABO-FOR-029.pptx" id="{026CAF1B-936D-4471-AAAB-EEA40CCDED7E}" vid="{5B8F6823-93F3-4158-AEDB-91CE7B6E398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18294</TotalTime>
  <Words>774</Words>
  <Application>Microsoft Office PowerPoint</Application>
  <PresentationFormat>Affichage à l'écran (4:3)</PresentationFormat>
  <Paragraphs>243</Paragraphs>
  <Slides>23</Slides>
  <Notes>18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</vt:lpstr>
      <vt:lpstr>Symbol</vt:lpstr>
      <vt:lpstr>Times New Roman</vt:lpstr>
      <vt:lpstr>Conception personnalisée</vt:lpstr>
      <vt:lpstr>Laboratoire d’Annecy  de physique des particules Fête de la Science 2019  Edwige Tournefier </vt:lpstr>
      <vt:lpstr>Des particules au cosmos</vt:lpstr>
      <vt:lpstr>De l’infiniment petit…</vt:lpstr>
      <vt:lpstr>…à l’infiniment grand</vt:lpstr>
      <vt:lpstr>De l’infiniment grand à l’infiniment petit : la matière noire</vt:lpstr>
      <vt:lpstr>L’énigme de la matière noire</vt:lpstr>
      <vt:lpstr>L’histoire de l’Univers</vt:lpstr>
      <vt:lpstr>Observer les particules élémentaires et l’Univers?</vt:lpstr>
      <vt:lpstr>L’implication du LAPP dans la construction de détecteurs </vt:lpstr>
      <vt:lpstr>L’implication du LAPP dans la construction de détecteurs</vt:lpstr>
      <vt:lpstr>L’implication du LAPP dans la construction de détecteurs</vt:lpstr>
      <vt:lpstr>L’implication du LAPP dans la construction de détecteurs</vt:lpstr>
      <vt:lpstr>L’implication du LAPP dans la construction de détecteurs</vt:lpstr>
      <vt:lpstr>L’implication du LAPP dans la construction de détecteurs</vt:lpstr>
      <vt:lpstr>L’implication du LAPP dans la construction de détecteurs</vt:lpstr>
      <vt:lpstr>Le LAPP dans des collaborations mondiales</vt:lpstr>
      <vt:lpstr>La recherche au LAPP : quelques chiffres</vt:lpstr>
      <vt:lpstr>Présentation PowerPoint</vt:lpstr>
      <vt:lpstr>Les métiers de la recherche</vt:lpstr>
      <vt:lpstr>Le métier de chercheur.e</vt:lpstr>
      <vt:lpstr>Présentation PowerPoint</vt:lpstr>
      <vt:lpstr>Applications</vt:lpstr>
      <vt:lpstr>Quelques grandes questions actuelles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du LAPP</dc:title>
  <dc:creator>Edwige Tournefier</dc:creator>
  <cp:lastModifiedBy>Edwige Tournefier</cp:lastModifiedBy>
  <cp:revision>741</cp:revision>
  <cp:lastPrinted>2018-01-15T07:51:16Z</cp:lastPrinted>
  <dcterms:modified xsi:type="dcterms:W3CDTF">2019-10-09T07:33:23Z</dcterms:modified>
</cp:coreProperties>
</file>